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61" r:id="rId2"/>
    <p:sldId id="263" r:id="rId3"/>
    <p:sldId id="264" r:id="rId4"/>
    <p:sldId id="265" r:id="rId5"/>
    <p:sldId id="269" r:id="rId6"/>
    <p:sldId id="270" r:id="rId7"/>
    <p:sldId id="268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9" r:id="rId45"/>
    <p:sldId id="326" r:id="rId46"/>
    <p:sldId id="327" r:id="rId47"/>
    <p:sldId id="259" r:id="rId4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60095873-9848-462B-AE0B-0490D46A4045}">
          <p14:sldIdLst>
            <p14:sldId id="261"/>
          </p14:sldIdLst>
        </p14:section>
        <p14:section name="Sección sin título" id="{93268169-525F-4C29-939F-9DC625319F59}">
          <p14:sldIdLst>
            <p14:sldId id="263"/>
            <p14:sldId id="264"/>
            <p14:sldId id="265"/>
            <p14:sldId id="269"/>
            <p14:sldId id="270"/>
            <p14:sldId id="268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9"/>
            <p14:sldId id="326"/>
            <p14:sldId id="327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3154F-D677-4DB4-97BB-EDB22CD1DBA8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605E5-E5F8-4256-A4CC-56E014E8AF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2397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CONTRAPORTADA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18001" y="1257301"/>
            <a:ext cx="4493490" cy="5200238"/>
          </a:xfrm>
        </p:spPr>
        <p:txBody>
          <a:bodyPr>
            <a:noAutofit/>
          </a:bodyPr>
          <a:lstStyle/>
          <a:p>
            <a:r>
              <a:rPr lang="es-MX" sz="2400" dirty="0">
                <a:latin typeface="Avenir Black"/>
                <a:cs typeface="Avenir Black"/>
              </a:rPr>
              <a:t>Ingeniería en Computación</a:t>
            </a:r>
            <a:r>
              <a:rPr lang="es-MX" sz="1800" dirty="0">
                <a:latin typeface="Avenir Black"/>
                <a:cs typeface="Avenir Black"/>
              </a:rPr>
              <a:t/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>
                <a:latin typeface="Avenir Black"/>
                <a:cs typeface="Avenir Black"/>
              </a:rPr>
              <a:t/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>
                <a:latin typeface="Avenir Black"/>
                <a:cs typeface="Avenir Black"/>
              </a:rPr>
              <a:t>UA </a:t>
            </a:r>
            <a:r>
              <a:rPr lang="es-MX" sz="1800" dirty="0" smtClean="0">
                <a:latin typeface="Avenir Black"/>
                <a:cs typeface="Avenir Black"/>
              </a:rPr>
              <a:t>Ensambladores</a:t>
            </a:r>
            <a:br>
              <a:rPr lang="es-MX" sz="1800" dirty="0" smtClean="0">
                <a:latin typeface="Avenir Black"/>
                <a:cs typeface="Avenir Black"/>
              </a:rPr>
            </a:br>
            <a:r>
              <a:rPr lang="es-MX" sz="1800" dirty="0">
                <a:latin typeface="Avenir Black"/>
                <a:cs typeface="Avenir Black"/>
              </a:rPr>
              <a:t/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 smtClean="0">
                <a:latin typeface="Avenir Black"/>
                <a:cs typeface="Avenir Black"/>
              </a:rPr>
              <a:t>UC II</a:t>
            </a:r>
            <a:br>
              <a:rPr lang="es-MX" sz="1800" dirty="0" smtClean="0">
                <a:latin typeface="Avenir Black"/>
                <a:cs typeface="Avenir Black"/>
              </a:rPr>
            </a:br>
            <a:r>
              <a:rPr lang="es-MX" sz="1800" dirty="0" smtClean="0">
                <a:latin typeface="Avenir Black"/>
                <a:cs typeface="Avenir Black"/>
              </a:rPr>
              <a:t>Conocer </a:t>
            </a:r>
            <a:r>
              <a:rPr lang="es-MX" sz="1800" dirty="0">
                <a:latin typeface="Avenir Black"/>
                <a:cs typeface="Avenir Black"/>
              </a:rPr>
              <a:t>los elementos y etapas de un </a:t>
            </a:r>
            <a:r>
              <a:rPr lang="es-MX" sz="1800" dirty="0" smtClean="0">
                <a:latin typeface="Avenir Black"/>
                <a:cs typeface="Avenir Black"/>
              </a:rPr>
              <a:t>ensamblador</a:t>
            </a:r>
            <a:r>
              <a:rPr lang="es-MX" sz="1800" dirty="0">
                <a:latin typeface="Avenir Black"/>
                <a:cs typeface="Avenir Black"/>
              </a:rPr>
              <a:t>, diseñar y desarrollar un </a:t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>
                <a:latin typeface="Avenir Black"/>
                <a:cs typeface="Avenir Black"/>
              </a:rPr>
              <a:t>ensamblador</a:t>
            </a:r>
            <a:r>
              <a:rPr lang="es-MX" sz="1800" dirty="0">
                <a:latin typeface="Avenir Black"/>
                <a:cs typeface="Avenir Black"/>
              </a:rPr>
              <a:t/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>
                <a:latin typeface="Avenir Black"/>
                <a:cs typeface="Avenir Black"/>
              </a:rPr>
              <a:t/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>
                <a:latin typeface="Avenir Black"/>
                <a:cs typeface="Avenir Black"/>
              </a:rPr>
              <a:t>Analizar los conceptos </a:t>
            </a:r>
            <a:r>
              <a:rPr lang="es-MX" sz="1800" dirty="0" smtClean="0">
                <a:latin typeface="Avenir Black"/>
                <a:cs typeface="Avenir Black"/>
              </a:rPr>
              <a:t>generales </a:t>
            </a:r>
            <a:r>
              <a:rPr lang="es-MX" sz="1800" dirty="0">
                <a:latin typeface="Avenir Black"/>
                <a:cs typeface="Avenir Black"/>
              </a:rPr>
              <a:t>del lenguaje </a:t>
            </a:r>
            <a:r>
              <a:rPr lang="es-MX" sz="1800" dirty="0" smtClean="0">
                <a:latin typeface="Avenir Black"/>
                <a:cs typeface="Avenir Black"/>
              </a:rPr>
              <a:t>ensamblador </a:t>
            </a:r>
            <a:r>
              <a:rPr lang="es-MX" sz="1800" dirty="0">
                <a:latin typeface="Avenir Black"/>
                <a:cs typeface="Avenir Black"/>
              </a:rPr>
              <a:t>(Introducción, </a:t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>
                <a:latin typeface="Avenir Black"/>
                <a:cs typeface="Avenir Black"/>
              </a:rPr>
              <a:t>propósito, elementos, tipos de </a:t>
            </a:r>
            <a:r>
              <a:rPr lang="es-MX" sz="1800" dirty="0" smtClean="0">
                <a:latin typeface="Avenir Black"/>
                <a:cs typeface="Avenir Black"/>
              </a:rPr>
              <a:t>datos</a:t>
            </a:r>
            <a:r>
              <a:rPr lang="es-MX" sz="1800" dirty="0">
                <a:latin typeface="Avenir Black"/>
                <a:cs typeface="Avenir Black"/>
              </a:rPr>
              <a:t>, estructura, procedimientos, </a:t>
            </a:r>
            <a:r>
              <a:rPr lang="es-MX" sz="1800" dirty="0" smtClean="0">
                <a:latin typeface="Avenir Black"/>
                <a:cs typeface="Avenir Black"/>
              </a:rPr>
              <a:t>macros</a:t>
            </a:r>
            <a:r>
              <a:rPr lang="es-MX" sz="1800" dirty="0">
                <a:latin typeface="Avenir Black"/>
                <a:cs typeface="Avenir Black"/>
              </a:rPr>
              <a:t>)</a:t>
            </a:r>
            <a:r>
              <a:rPr lang="es-MX" sz="1800" dirty="0">
                <a:latin typeface="Avenir Black"/>
                <a:cs typeface="Avenir Black"/>
              </a:rPr>
              <a:t/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>
                <a:latin typeface="Avenir Black"/>
                <a:cs typeface="Avenir Black"/>
              </a:rPr>
              <a:t/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>
                <a:latin typeface="Avenir Black"/>
                <a:cs typeface="Avenir Black"/>
              </a:rPr>
              <a:t>Presenta: </a:t>
            </a:r>
            <a:br>
              <a:rPr lang="es-MX" sz="1800" dirty="0">
                <a:latin typeface="Avenir Black"/>
                <a:cs typeface="Avenir Black"/>
              </a:rPr>
            </a:br>
            <a:r>
              <a:rPr lang="es-MX" sz="1800" dirty="0" smtClean="0">
                <a:latin typeface="Avenir Black"/>
                <a:cs typeface="Avenir Black"/>
              </a:rPr>
              <a:t>MTI </a:t>
            </a:r>
            <a:r>
              <a:rPr lang="es-MX" sz="1800" dirty="0">
                <a:latin typeface="Avenir Black"/>
                <a:cs typeface="Avenir Black"/>
              </a:rPr>
              <a:t>Jorge Bautista López</a:t>
            </a:r>
            <a:r>
              <a:rPr lang="es-ES" sz="1800" dirty="0" smtClean="0">
                <a:latin typeface="Avenir Black"/>
                <a:cs typeface="Avenir Black"/>
              </a:rPr>
              <a:t/>
            </a:r>
            <a:br>
              <a:rPr lang="es-ES" sz="1800" dirty="0" smtClean="0">
                <a:latin typeface="Avenir Black"/>
                <a:cs typeface="Avenir Black"/>
              </a:rPr>
            </a:br>
            <a:r>
              <a:rPr lang="es-ES" sz="1800" dirty="0">
                <a:latin typeface="Avenir Black"/>
                <a:cs typeface="Avenir Black"/>
              </a:rPr>
              <a:t/>
            </a:r>
            <a:br>
              <a:rPr lang="es-ES" sz="1800" dirty="0">
                <a:latin typeface="Avenir Black"/>
                <a:cs typeface="Avenir Black"/>
              </a:rPr>
            </a:br>
            <a:r>
              <a:rPr lang="es-ES" sz="1400" dirty="0" smtClean="0">
                <a:latin typeface="Avenir Roman"/>
                <a:cs typeface="Avenir Roman"/>
              </a:rPr>
              <a:t>2</a:t>
            </a:r>
            <a:r>
              <a:rPr lang="es-ES" sz="1200" dirty="0" smtClean="0">
                <a:latin typeface="Avenir Book"/>
                <a:cs typeface="Avenir Book"/>
              </a:rPr>
              <a:t>0/10/17</a:t>
            </a:r>
            <a:endParaRPr lang="es-ES" sz="1200" dirty="0">
              <a:latin typeface="Avenir Book"/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699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Avenir Book"/>
                <a:cs typeface="Avenir Book"/>
              </a:rPr>
              <a:t>CU UAEM Zumpango</a:t>
            </a:r>
            <a:endParaRPr lang="es-ES" sz="1400" dirty="0">
              <a:latin typeface="Avenir Book"/>
              <a:cs typeface="Avenir Book"/>
            </a:endParaRPr>
          </a:p>
        </p:txBody>
      </p:sp>
      <p:pic>
        <p:nvPicPr>
          <p:cNvPr id="1026" name="Picture 2" descr="C:\Users\UAEM\Documents\ICO UAEM Zumpango\2016 UAEM\Instalaciones Dep Feb 2016\_MG_649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0" r="44530"/>
          <a:stretch/>
        </p:blipFill>
        <p:spPr bwMode="auto">
          <a:xfrm>
            <a:off x="0" y="-19991"/>
            <a:ext cx="3815255" cy="687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venir Book"/>
                <a:cs typeface="Avenir Book"/>
              </a:rPr>
              <a:t>El lenguaje ensamblador es entendido por el ser humano, permitiendo programar dispositivo (</a:t>
            </a:r>
            <a:r>
              <a:rPr lang="es-MX" sz="2400" dirty="0" err="1">
                <a:latin typeface="Avenir Book"/>
                <a:cs typeface="Avenir Book"/>
              </a:rPr>
              <a:t>microcontrolador</a:t>
            </a:r>
            <a:r>
              <a:rPr lang="es-MX" sz="2400" dirty="0">
                <a:latin typeface="Avenir Book"/>
                <a:cs typeface="Avenir Book"/>
              </a:rPr>
              <a:t> o microprocesador) para realizar las tareas que se requieren.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Como se mencionó anteriormente la información que manipulan los dispositivos es de forma </a:t>
            </a:r>
            <a:r>
              <a:rPr lang="es-MX" sz="2400" dirty="0" smtClean="0">
                <a:latin typeface="Avenir Book"/>
                <a:cs typeface="Avenir Book"/>
              </a:rPr>
              <a:t>binaria, </a:t>
            </a:r>
            <a:r>
              <a:rPr lang="es-MX" sz="2400" dirty="0">
                <a:latin typeface="Avenir Book"/>
                <a:cs typeface="Avenir Book"/>
              </a:rPr>
              <a:t>por ello es importante conocer los sistemas de numeración: binario, octal, decimal, hexadecimal, entre otros.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Introducción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72" y="3232687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6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Propósito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73206" y="1494395"/>
            <a:ext cx="807947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MX" sz="2400" dirty="0">
                <a:latin typeface="Avenir Book"/>
                <a:cs typeface="Avenir Book"/>
              </a:rPr>
              <a:t>El lenguaje ensamblador es un lenguaje de bajo nivel el cual emplea instrucciones para la programación.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sz="2400" dirty="0">
              <a:latin typeface="Avenir Book"/>
              <a:cs typeface="Avenir Book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s-MX" sz="2400" dirty="0">
                <a:latin typeface="Avenir Book"/>
                <a:cs typeface="Avenir Book"/>
              </a:rPr>
              <a:t>Cada instrucción está formada por una palabra, donde el tamaño depende de la arquitectura del </a:t>
            </a:r>
            <a:r>
              <a:rPr lang="es-MX" sz="2400" dirty="0" err="1">
                <a:latin typeface="Avenir Book"/>
                <a:cs typeface="Avenir Book"/>
              </a:rPr>
              <a:t>uC</a:t>
            </a:r>
            <a:r>
              <a:rPr lang="es-MX" sz="2400" dirty="0">
                <a:latin typeface="Avenir Book"/>
                <a:cs typeface="Avenir Book"/>
              </a:rPr>
              <a:t> / </a:t>
            </a:r>
            <a:r>
              <a:rPr lang="es-MX" sz="2400" dirty="0" err="1">
                <a:latin typeface="Avenir Book"/>
                <a:cs typeface="Avenir Book"/>
              </a:rPr>
              <a:t>uP</a:t>
            </a:r>
            <a:r>
              <a:rPr lang="es-MX" sz="2400" dirty="0">
                <a:latin typeface="Avenir Book"/>
                <a:cs typeface="Avenir Book"/>
              </a:rPr>
              <a:t>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dirty="0">
              <a:latin typeface="Avenir Book"/>
              <a:cs typeface="Avenir Book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502" y="3543302"/>
            <a:ext cx="3980881" cy="2229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927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Elementos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73206" y="1494395"/>
            <a:ext cx="80794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MX" sz="2400" dirty="0" smtClean="0">
                <a:latin typeface="Avenir Book"/>
                <a:cs typeface="Avenir Book"/>
              </a:rPr>
              <a:t>Instrucción 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sz="2400" dirty="0">
              <a:latin typeface="Avenir Book"/>
              <a:cs typeface="Avenir Book"/>
            </a:endParaRPr>
          </a:p>
          <a:p>
            <a:pPr marL="742950" lvl="1" indent="-285750" algn="just">
              <a:buFont typeface="Wingdings" pitchFamily="2" charset="2"/>
              <a:buChar char="v"/>
            </a:pPr>
            <a:r>
              <a:rPr lang="es-MX" sz="2400" dirty="0">
                <a:latin typeface="Avenir Book"/>
                <a:cs typeface="Avenir Book"/>
              </a:rPr>
              <a:t>Está dividida en un tipo de código denominado OPCODE, que especifica el tipo de instrucción.</a:t>
            </a:r>
          </a:p>
          <a:p>
            <a:pPr marL="742950" lvl="1" indent="-285750" algn="just">
              <a:buFont typeface="Wingdings" pitchFamily="2" charset="2"/>
              <a:buChar char="v"/>
            </a:pPr>
            <a:endParaRPr lang="es-MX" sz="2400" dirty="0">
              <a:latin typeface="Avenir Book"/>
              <a:cs typeface="Avenir Book"/>
            </a:endParaRPr>
          </a:p>
          <a:p>
            <a:pPr marL="742950" lvl="1" indent="-285750" algn="just">
              <a:buFont typeface="Wingdings" pitchFamily="2" charset="2"/>
              <a:buChar char="v"/>
            </a:pPr>
            <a:r>
              <a:rPr lang="es-MX" sz="2400" dirty="0">
                <a:latin typeface="Avenir Book"/>
                <a:cs typeface="Avenir Book"/>
              </a:rPr>
              <a:t>Los </a:t>
            </a:r>
            <a:r>
              <a:rPr lang="es-MX" sz="2400" dirty="0" err="1">
                <a:latin typeface="Avenir Book"/>
                <a:cs typeface="Avenir Book"/>
              </a:rPr>
              <a:t>operandos</a:t>
            </a:r>
            <a:r>
              <a:rPr lang="es-MX" sz="2400" dirty="0">
                <a:latin typeface="Avenir Book"/>
                <a:cs typeface="Avenir Book"/>
              </a:rPr>
              <a:t> especifican la operación de la instrucción.</a:t>
            </a:r>
          </a:p>
          <a:p>
            <a:pPr marL="742950" lvl="1" indent="-285750" algn="just">
              <a:buFont typeface="Wingdings" pitchFamily="2" charset="2"/>
              <a:buChar char="v"/>
            </a:pPr>
            <a:endParaRPr lang="es-MX" sz="2400" dirty="0">
              <a:latin typeface="Avenir Book"/>
              <a:cs typeface="Avenir Book"/>
            </a:endParaRPr>
          </a:p>
          <a:p>
            <a:pPr marL="742950" lvl="1" indent="-285750" algn="just">
              <a:buFont typeface="Wingdings" pitchFamily="2" charset="2"/>
              <a:buChar char="v"/>
            </a:pPr>
            <a:r>
              <a:rPr lang="es-MX" sz="2400" dirty="0">
                <a:latin typeface="Avenir Book"/>
                <a:cs typeface="Avenir Book"/>
              </a:rPr>
              <a:t>En conjunto  OPCODE y </a:t>
            </a:r>
            <a:r>
              <a:rPr lang="es-MX" sz="2400" dirty="0" err="1">
                <a:latin typeface="Avenir Book"/>
                <a:cs typeface="Avenir Book"/>
              </a:rPr>
              <a:t>operandos</a:t>
            </a:r>
            <a:r>
              <a:rPr lang="es-MX" sz="2400" dirty="0">
                <a:latin typeface="Avenir Book"/>
                <a:cs typeface="Avenir Book"/>
              </a:rPr>
              <a:t> forman un nemónico o instrucción.</a:t>
            </a:r>
          </a:p>
        </p:txBody>
      </p:sp>
    </p:spTree>
    <p:extLst>
      <p:ext uri="{BB962C8B-B14F-4D97-AF65-F5344CB8AC3E}">
        <p14:creationId xmlns:p14="http://schemas.microsoft.com/office/powerpoint/2010/main" val="24600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Elementos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73206" y="1494395"/>
            <a:ext cx="80794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MX" sz="2400" dirty="0" smtClean="0">
                <a:latin typeface="Avenir Book"/>
                <a:cs typeface="Avenir Book"/>
              </a:rPr>
              <a:t>Instrucción </a:t>
            </a:r>
            <a:endParaRPr lang="es-MX" dirty="0" smtClean="0">
              <a:latin typeface="Avenir Book"/>
              <a:cs typeface="Avenir Book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es-MX" dirty="0">
              <a:latin typeface="Avenir Book"/>
              <a:cs typeface="Avenir Book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96" y="1933837"/>
            <a:ext cx="8140964" cy="4387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9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34023" y="1590328"/>
            <a:ext cx="82459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MX" sz="2000" dirty="0">
                <a:latin typeface="Avenir Book"/>
                <a:cs typeface="Avenir Book"/>
              </a:rPr>
              <a:t>Estas instrucciones son normalmente ejecutadas en secuencia, con eventuales cambios de flujo causados por el propio programa o eventos externos. 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sz="2000" dirty="0">
              <a:latin typeface="Avenir Book"/>
              <a:cs typeface="Avenir Book"/>
            </a:endParaRPr>
          </a:p>
          <a:p>
            <a:pPr marL="742950" lvl="1" indent="-285750" algn="just">
              <a:buFont typeface="Wingdings" pitchFamily="2" charset="2"/>
              <a:buChar char="v"/>
            </a:pPr>
            <a:r>
              <a:rPr lang="es-MX" sz="2000" dirty="0">
                <a:latin typeface="Avenir Book"/>
                <a:cs typeface="Avenir Book"/>
              </a:rPr>
              <a:t>Código de instrucción: Es un grupo de bits que le dice a la computadora como realizar una operación especifica.</a:t>
            </a:r>
          </a:p>
          <a:p>
            <a:pPr marL="742950" lvl="1" indent="-285750" algn="just">
              <a:buFont typeface="Wingdings" pitchFamily="2" charset="2"/>
              <a:buChar char="v"/>
            </a:pPr>
            <a:endParaRPr lang="es-MX" sz="2000" dirty="0">
              <a:latin typeface="Avenir Book"/>
              <a:cs typeface="Avenir Book"/>
            </a:endParaRPr>
          </a:p>
          <a:p>
            <a:pPr marL="742950" lvl="1" indent="-285750" algn="just">
              <a:buFont typeface="Wingdings" pitchFamily="2" charset="2"/>
              <a:buChar char="v"/>
            </a:pPr>
            <a:r>
              <a:rPr lang="es-MX" sz="2000" dirty="0">
                <a:latin typeface="Avenir Book"/>
                <a:cs typeface="Avenir Book"/>
              </a:rPr>
              <a:t>La parte de operación de un código de instrucción es la más importante.</a:t>
            </a:r>
          </a:p>
          <a:p>
            <a:pPr marL="742950" lvl="1" indent="-285750" algn="just">
              <a:buFont typeface="Wingdings" pitchFamily="2" charset="2"/>
              <a:buChar char="v"/>
            </a:pPr>
            <a:endParaRPr lang="es-MX" sz="2000" dirty="0">
              <a:latin typeface="Avenir Book"/>
              <a:cs typeface="Avenir Book"/>
            </a:endParaRPr>
          </a:p>
          <a:p>
            <a:pPr marL="742950" lvl="1" indent="-285750" algn="just">
              <a:buFont typeface="Wingdings" pitchFamily="2" charset="2"/>
              <a:buChar char="v"/>
            </a:pPr>
            <a:r>
              <a:rPr lang="es-MX" sz="2000" dirty="0">
                <a:latin typeface="Avenir Book"/>
                <a:cs typeface="Avenir Book"/>
              </a:rPr>
              <a:t>Código de operación: Grupo de bits que define una operación tal como suma, resta, multiplicación, desplazar o complementar.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Elementos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144864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MX" sz="2000" dirty="0">
                <a:latin typeface="Avenir Book"/>
                <a:cs typeface="Avenir Book"/>
              </a:rPr>
              <a:t>El lenguaje ensamblador permite comprender el funcionamiento de los </a:t>
            </a:r>
            <a:r>
              <a:rPr lang="es-MX" sz="2000" dirty="0" err="1">
                <a:latin typeface="Avenir Book"/>
                <a:cs typeface="Avenir Book"/>
              </a:rPr>
              <a:t>microcontroladores</a:t>
            </a:r>
            <a:r>
              <a:rPr lang="es-MX" sz="2000" dirty="0">
                <a:latin typeface="Avenir Book"/>
                <a:cs typeface="Avenir Book"/>
              </a:rPr>
              <a:t> – microprocesadores al nivel más básico, ya que se tiene el máximo control sobre el dispositivo.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sz="2000" dirty="0">
              <a:latin typeface="Avenir Book"/>
              <a:cs typeface="Avenir Book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s-MX" sz="2000" dirty="0">
                <a:latin typeface="Avenir Book"/>
                <a:cs typeface="Avenir Book"/>
              </a:rPr>
              <a:t>Es la forma más directa e inmediata de comunicarse y programar los dispositivos electrónicos en </a:t>
            </a:r>
            <a:r>
              <a:rPr lang="es-MX" sz="2000" dirty="0" smtClean="0">
                <a:latin typeface="Avenir Book"/>
                <a:cs typeface="Avenir Book"/>
              </a:rPr>
              <a:t>cuestión.</a:t>
            </a:r>
            <a:endParaRPr lang="es-MX" sz="20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Elementos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95592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endParaRPr lang="es-MX" sz="2400" dirty="0">
              <a:latin typeface="Avenir Book"/>
              <a:cs typeface="Avenir Book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s-MX" sz="2400" dirty="0">
                <a:latin typeface="Avenir Book"/>
                <a:cs typeface="Avenir Book"/>
              </a:rPr>
              <a:t>El lenguaje de máquina es específico de cada máquina o de la arquitectura del </a:t>
            </a:r>
            <a:r>
              <a:rPr lang="es-MX" sz="2400" dirty="0" err="1">
                <a:latin typeface="Avenir Book"/>
                <a:cs typeface="Avenir Book"/>
              </a:rPr>
              <a:t>microcontrolador</a:t>
            </a:r>
            <a:r>
              <a:rPr lang="es-MX" sz="2400" dirty="0">
                <a:latin typeface="Avenir Book"/>
                <a:cs typeface="Avenir Book"/>
              </a:rPr>
              <a:t> y/o microprocesador.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sz="2400" dirty="0">
              <a:latin typeface="Avenir Book"/>
              <a:cs typeface="Avenir Book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s-MX" sz="2400" dirty="0">
                <a:latin typeface="Avenir Book"/>
                <a:cs typeface="Avenir Book"/>
              </a:rPr>
              <a:t>Trabajan con dos  niveles de tensión que se simbolizan como: 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	0       </a:t>
            </a:r>
            <a:r>
              <a:rPr lang="es-MX" sz="2400" dirty="0" smtClean="0">
                <a:latin typeface="Avenir Book"/>
                <a:cs typeface="Avenir Book"/>
              </a:rPr>
              <a:t>&amp;      </a:t>
            </a:r>
            <a:r>
              <a:rPr lang="es-MX" sz="2400" dirty="0">
                <a:latin typeface="Avenir Book"/>
                <a:cs typeface="Avenir Book"/>
              </a:rPr>
              <a:t>1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Elementos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326455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venir Book"/>
                <a:cs typeface="Avenir Book"/>
              </a:rPr>
              <a:t>Esto </a:t>
            </a:r>
            <a:r>
              <a:rPr lang="es-MX" sz="2400" dirty="0">
                <a:latin typeface="Avenir Book"/>
                <a:cs typeface="Avenir Book"/>
              </a:rPr>
              <a:t>permite el empleo de las teorías del algebra booleana y del sistema binario en el diseño de este tipo de circuitos y en su programación.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Elementos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792838"/>
              </p:ext>
            </p:extLst>
          </p:nvPr>
        </p:nvGraphicFramePr>
        <p:xfrm>
          <a:off x="854911" y="3322638"/>
          <a:ext cx="1285875" cy="1463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75"/>
              </a:tblGrid>
              <a:tr h="1463675">
                <a:tc>
                  <a:txBody>
                    <a:bodyPr/>
                    <a:lstStyle/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0CFD:0100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0CFD:0103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0CFD:0105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0CFD:0107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0CFD:0109</a:t>
                      </a:r>
                      <a:endParaRPr lang="es-E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40" marB="45740"/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3500438" y="3322638"/>
          <a:ext cx="1143000" cy="1463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</a:tblGrid>
              <a:tr h="1463675">
                <a:tc>
                  <a:txBody>
                    <a:bodyPr/>
                    <a:lstStyle/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BA0B01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B409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CD21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B400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CD21</a:t>
                      </a:r>
                      <a:endParaRPr lang="es-E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40" marB="45740"/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6072188" y="3322638"/>
          <a:ext cx="2071687" cy="1463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7"/>
              </a:tblGrid>
              <a:tr h="1463675">
                <a:tc>
                  <a:txBody>
                    <a:bodyPr/>
                    <a:lstStyle/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MOV          DX,010B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MOV          AH,09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INT             21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MOV          AH,00</a:t>
                      </a:r>
                    </a:p>
                    <a:p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INT</a:t>
                      </a:r>
                      <a:r>
                        <a:rPr lang="es-ES" sz="1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s-ES" sz="1800" dirty="0" smtClean="0">
                          <a:solidFill>
                            <a:schemeClr val="bg1"/>
                          </a:solidFill>
                        </a:rPr>
                        <a:t>          21</a:t>
                      </a:r>
                      <a:endParaRPr lang="es-E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40" marB="45740"/>
                </a:tc>
              </a:tr>
            </a:tbl>
          </a:graphicData>
        </a:graphic>
      </p:graphicFrame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854911" y="4926013"/>
            <a:ext cx="1643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Direcciones de memoria</a:t>
            </a:r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3500438" y="4926013"/>
            <a:ext cx="1428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/>
              <a:t>Código  maquina</a:t>
            </a:r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6024849" y="4926013"/>
            <a:ext cx="2143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dirty="0"/>
              <a:t>Lenguaje ensamblador</a:t>
            </a:r>
          </a:p>
        </p:txBody>
      </p:sp>
    </p:spTree>
    <p:extLst>
      <p:ext uri="{BB962C8B-B14F-4D97-AF65-F5344CB8AC3E}">
        <p14:creationId xmlns:p14="http://schemas.microsoft.com/office/powerpoint/2010/main" val="12071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En el lenguaje ensamblador los tipos de datos tiene que ver con los sistemas de numeración, el cual es </a:t>
            </a:r>
            <a:r>
              <a:rPr lang="es-MX" sz="2400" dirty="0">
                <a:latin typeface="Avenir Book"/>
                <a:cs typeface="Avenir Book"/>
              </a:rPr>
              <a:t>un conjunto de símbolos y reglas de generación que permiten construir todos los números válidos en el sistema.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Tipos de datos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19386"/>
            <a:ext cx="6858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1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MX" sz="2000" dirty="0">
                <a:latin typeface="Avenir Book"/>
                <a:cs typeface="Avenir Book"/>
              </a:rPr>
              <a:t>Estos se clasifican en dos grupos: posicionales y no-posicionales:</a:t>
            </a: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000" b="1" dirty="0">
                <a:latin typeface="Avenir Book"/>
                <a:cs typeface="Avenir Book"/>
              </a:rPr>
              <a:t>Posicionales</a:t>
            </a:r>
            <a:r>
              <a:rPr lang="es-MX" sz="2000" dirty="0">
                <a:latin typeface="Avenir Book"/>
                <a:cs typeface="Avenir Book"/>
              </a:rPr>
              <a:t>: El valor de un dígito depende tanto del símbolo utilizado, como de la posición que ése símbolo ocupa en el número.</a:t>
            </a: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000" b="1" dirty="0">
                <a:latin typeface="Avenir Book"/>
                <a:cs typeface="Avenir Book"/>
              </a:rPr>
              <a:t>No-posicionales</a:t>
            </a:r>
            <a:r>
              <a:rPr lang="es-MX" sz="2000" dirty="0">
                <a:latin typeface="Avenir Book"/>
                <a:cs typeface="Avenir Book"/>
              </a:rPr>
              <a:t>: 	Los dígitos tienen el valor del símbolo utilizado, que no 	depende de la posición (columna) que ocupan en el 	número. 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Tipos de datos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835" y="3770098"/>
            <a:ext cx="4039738" cy="2272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40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venir Book"/>
                <a:cs typeface="Avenir Book"/>
              </a:rPr>
              <a:t>El presente </a:t>
            </a:r>
            <a:r>
              <a:rPr lang="es-MX" sz="2400" dirty="0">
                <a:latin typeface="Avenir Book"/>
                <a:cs typeface="Avenir Book"/>
              </a:rPr>
              <a:t>material </a:t>
            </a:r>
            <a:r>
              <a:rPr lang="es-MX" sz="2400" dirty="0" smtClean="0">
                <a:latin typeface="Avenir Book"/>
                <a:cs typeface="Avenir Book"/>
              </a:rPr>
              <a:t>tiene como finalidad apoyar al alumno en su proceso de enseñanza – aprendizaje, empleando el recurso visual y las nuevas tecnologías. 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 smtClean="0">
                <a:latin typeface="Avenir Book"/>
                <a:cs typeface="Avenir Book"/>
              </a:rPr>
              <a:t>El material versa sobre el tema: «Analizar </a:t>
            </a:r>
            <a:r>
              <a:rPr lang="es-MX" sz="2400" dirty="0">
                <a:latin typeface="Avenir Book"/>
                <a:cs typeface="Avenir Book"/>
              </a:rPr>
              <a:t>los conceptos </a:t>
            </a:r>
            <a:r>
              <a:rPr lang="es-MX" sz="2400" dirty="0" smtClean="0">
                <a:latin typeface="Avenir Book"/>
                <a:cs typeface="Avenir Book"/>
              </a:rPr>
              <a:t>generales </a:t>
            </a:r>
            <a:r>
              <a:rPr lang="es-MX" sz="2400" dirty="0">
                <a:latin typeface="Avenir Book"/>
                <a:cs typeface="Avenir Book"/>
              </a:rPr>
              <a:t>del lenguaje </a:t>
            </a:r>
            <a:r>
              <a:rPr lang="es-MX" sz="2400" dirty="0" smtClean="0">
                <a:latin typeface="Avenir Book"/>
                <a:cs typeface="Avenir Book"/>
              </a:rPr>
              <a:t>ensamblador </a:t>
            </a:r>
            <a:r>
              <a:rPr lang="es-MX" sz="2400" dirty="0">
                <a:latin typeface="Avenir Book"/>
                <a:cs typeface="Avenir Book"/>
              </a:rPr>
              <a:t>(Introducción, </a:t>
            </a:r>
            <a:r>
              <a:rPr lang="es-MX" sz="2400" dirty="0" smtClean="0">
                <a:latin typeface="Avenir Book"/>
                <a:cs typeface="Avenir Book"/>
              </a:rPr>
              <a:t>propósito, elementos, tipos de datos</a:t>
            </a:r>
            <a:r>
              <a:rPr lang="es-MX" sz="2400" dirty="0">
                <a:latin typeface="Avenir Book"/>
                <a:cs typeface="Avenir Book"/>
              </a:rPr>
              <a:t>, estructura, procedimientos, </a:t>
            </a:r>
            <a:r>
              <a:rPr lang="es-MX" sz="2400" dirty="0" smtClean="0">
                <a:latin typeface="Avenir Book"/>
                <a:cs typeface="Avenir Book"/>
              </a:rPr>
              <a:t>macros)», </a:t>
            </a:r>
            <a:r>
              <a:rPr lang="es-MX" sz="2400" dirty="0">
                <a:latin typeface="Avenir Book"/>
                <a:cs typeface="Avenir Book"/>
              </a:rPr>
              <a:t>de la UC </a:t>
            </a:r>
            <a:r>
              <a:rPr lang="es-MX" sz="2400" dirty="0" smtClean="0">
                <a:latin typeface="Avenir Book"/>
                <a:cs typeface="Avenir Book"/>
              </a:rPr>
              <a:t>II </a:t>
            </a:r>
            <a:r>
              <a:rPr lang="es-MX" sz="2400" dirty="0">
                <a:latin typeface="Avenir Book"/>
                <a:cs typeface="Avenir Book"/>
              </a:rPr>
              <a:t>correspondiente a la UA </a:t>
            </a:r>
            <a:r>
              <a:rPr lang="es-MX" sz="2400" dirty="0" smtClean="0">
                <a:latin typeface="Avenir Book"/>
                <a:cs typeface="Avenir Book"/>
              </a:rPr>
              <a:t>ensambladores del </a:t>
            </a:r>
            <a:r>
              <a:rPr lang="es-MX" sz="2400" dirty="0">
                <a:latin typeface="Avenir Book"/>
                <a:cs typeface="Avenir Book"/>
              </a:rPr>
              <a:t>PE de  Ingeniero en Computación</a:t>
            </a:r>
            <a:r>
              <a:rPr lang="es-MX" sz="2000" dirty="0" smtClean="0">
                <a:latin typeface="Avenir Book"/>
                <a:cs typeface="Avenir Book"/>
              </a:rPr>
              <a:t>.</a:t>
            </a:r>
            <a:r>
              <a:rPr lang="es-ES" sz="2000" dirty="0" smtClean="0">
                <a:latin typeface="Avenir Book"/>
                <a:cs typeface="Avenir Book"/>
              </a:rPr>
              <a:t> </a:t>
            </a:r>
            <a:endParaRPr lang="es-ES" sz="20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Descripción del material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36" y="2035735"/>
            <a:ext cx="2307911" cy="262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37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2400" b="1" dirty="0">
                <a:latin typeface="Avenir Book"/>
                <a:cs typeface="Avenir Book"/>
              </a:rPr>
              <a:t>Sistema Binario</a:t>
            </a: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dirty="0">
                <a:latin typeface="Avenir Book"/>
                <a:cs typeface="Avenir Book"/>
              </a:rPr>
              <a:t>El sistema de numeración binario o de base 2 es un sistema posicional que utiliza sólo dos símbolos para representar un número. </a:t>
            </a:r>
            <a:endParaRPr lang="es-MX" sz="2400" dirty="0" smtClean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400" dirty="0" smtClean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dirty="0" smtClean="0"/>
              <a:t>										</a:t>
            </a:r>
            <a:r>
              <a:rPr lang="es-MX" sz="2400" dirty="0"/>
              <a:t>	Binario={0,1}</a:t>
            </a: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Tipos de datos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87" y="3664171"/>
            <a:ext cx="3396693" cy="2401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13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2400" b="1" dirty="0">
                <a:latin typeface="Avenir Book"/>
                <a:cs typeface="Avenir Book"/>
              </a:rPr>
              <a:t>Sistema Octal</a:t>
            </a:r>
          </a:p>
          <a:p>
            <a:pPr>
              <a:defRPr/>
            </a:pPr>
            <a:endParaRPr lang="es-MX" sz="2400" b="1" dirty="0">
              <a:latin typeface="Avenir Book"/>
              <a:cs typeface="Avenir Book"/>
            </a:endParaRPr>
          </a:p>
          <a:p>
            <a:pPr>
              <a:defRPr/>
            </a:pPr>
            <a:r>
              <a:rPr lang="es-MX" sz="2400" dirty="0">
                <a:latin typeface="Avenir Book"/>
                <a:cs typeface="Avenir Book"/>
              </a:rPr>
              <a:t>Es un sistema numérico de base 8 y es posicional.  </a:t>
            </a: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>
              <a:defRPr/>
            </a:pPr>
            <a:r>
              <a:rPr lang="es-MX" sz="2400" dirty="0" smtClean="0">
                <a:latin typeface="Avenir Book"/>
                <a:cs typeface="Avenir Book"/>
              </a:rPr>
              <a:t>				Octal</a:t>
            </a:r>
            <a:r>
              <a:rPr lang="es-MX" sz="2400" dirty="0">
                <a:latin typeface="Avenir Book"/>
                <a:cs typeface="Avenir Book"/>
              </a:rPr>
              <a:t>={0,1,2,3,4,5,6,7}</a:t>
            </a: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Tipos de datos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95577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2400" b="1" dirty="0">
                <a:latin typeface="Avenir Book"/>
                <a:cs typeface="Avenir Book"/>
              </a:rPr>
              <a:t>Sistema Hexadecimal</a:t>
            </a: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En </a:t>
            </a:r>
            <a:r>
              <a:rPr lang="es-MX" sz="2400" dirty="0">
                <a:latin typeface="Avenir Book"/>
                <a:cs typeface="Avenir Book"/>
              </a:rPr>
              <a:t>ocasiones abreviado como </a:t>
            </a:r>
            <a:r>
              <a:rPr lang="es-MX" sz="2400" dirty="0" err="1">
                <a:latin typeface="Avenir Book"/>
                <a:cs typeface="Avenir Book"/>
              </a:rPr>
              <a:t>hex</a:t>
            </a:r>
            <a:r>
              <a:rPr lang="es-MX" sz="2400" dirty="0">
                <a:latin typeface="Avenir Book"/>
                <a:cs typeface="Avenir Book"/>
              </a:rPr>
              <a:t>, es un sistema de numeración posicional de base 16.  </a:t>
            </a: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dirty="0" err="1">
                <a:latin typeface="Avenir Book"/>
                <a:cs typeface="Avenir Book"/>
              </a:rPr>
              <a:t>Hex</a:t>
            </a:r>
            <a:r>
              <a:rPr lang="es-MX" sz="2400" dirty="0">
                <a:latin typeface="Avenir Book"/>
                <a:cs typeface="Avenir Book"/>
              </a:rPr>
              <a:t>= {0,1,2,3,4,5,6,7,8,9,A, B, C, D, E, F}</a:t>
            </a: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Tipos de datos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225788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MX" sz="2400" b="1" dirty="0">
                <a:latin typeface="Avenir Book"/>
                <a:cs typeface="Avenir Book"/>
              </a:rPr>
              <a:t>Sistema </a:t>
            </a:r>
            <a:r>
              <a:rPr lang="es-MX" sz="2400" b="1" dirty="0" smtClean="0">
                <a:latin typeface="Avenir Book"/>
                <a:cs typeface="Avenir Book"/>
              </a:rPr>
              <a:t>Decimal</a:t>
            </a:r>
            <a:endParaRPr lang="es-MX" sz="2400" b="1" dirty="0">
              <a:latin typeface="Avenir Book"/>
              <a:cs typeface="Avenir Book"/>
            </a:endParaRP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dirty="0">
                <a:latin typeface="Avenir Book"/>
                <a:cs typeface="Avenir Book"/>
              </a:rPr>
              <a:t>Las cantidades se representan utilizando como base el número diez, por lo que se compone de diez cifras.</a:t>
            </a: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dirty="0">
                <a:latin typeface="Avenir Book"/>
                <a:cs typeface="Avenir Book"/>
              </a:rPr>
              <a:t>Decimal= {0,1,2,3,4,5,6,7,8,9}</a:t>
            </a: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Tipos de datos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383010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Tipos de datos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23" y="977901"/>
            <a:ext cx="3724275" cy="579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44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La estructura en ensamblador (código) para podemos dividir en 4 columnas las cuales se deberán de visualizar de la siguiente forma:</a:t>
            </a: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Estructura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09" y="2724461"/>
            <a:ext cx="8648590" cy="271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25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MX" sz="2400" b="1" dirty="0" smtClean="0">
                <a:latin typeface="Avenir Book"/>
                <a:cs typeface="Avenir Book"/>
              </a:rPr>
              <a:t>Etiquetas</a:t>
            </a:r>
            <a:r>
              <a:rPr lang="es-MX" sz="2400" dirty="0" smtClean="0">
                <a:latin typeface="Avenir Book"/>
                <a:cs typeface="Avenir Book"/>
              </a:rPr>
              <a:t>:</a:t>
            </a:r>
          </a:p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			Las etiquetas nos diferencian de las instrucciones (operación y código) porque no realizan en especifico alguna operación, solo se utilizan para identificar bloques de un programa, subprograma y/o subrutina.</a:t>
            </a: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b="1" dirty="0" smtClean="0">
                <a:latin typeface="Avenir Book"/>
                <a:cs typeface="Avenir Book"/>
              </a:rPr>
              <a:t>Operación</a:t>
            </a:r>
            <a:r>
              <a:rPr lang="es-MX" sz="2400" dirty="0" smtClean="0">
                <a:latin typeface="Avenir Book"/>
                <a:cs typeface="Avenir Book"/>
              </a:rPr>
              <a:t>:</a:t>
            </a:r>
          </a:p>
          <a:p>
            <a:pPr marL="1350963" indent="82550"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Especifica una acción matemática (aritmética o lógica), de desplazamiento de literal o control</a:t>
            </a: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Operando:</a:t>
            </a: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Comentarios:</a:t>
            </a:r>
          </a:p>
          <a:p>
            <a:pPr algn="just">
              <a:defRPr/>
            </a:pPr>
            <a:endParaRPr lang="es-MX" sz="2400" dirty="0" smtClean="0">
              <a:latin typeface="Avenir Book"/>
              <a:cs typeface="Avenir Book"/>
            </a:endParaRP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Estructura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144301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MX" sz="2400" b="1" dirty="0" smtClean="0">
                <a:latin typeface="Avenir Book"/>
                <a:cs typeface="Avenir Book"/>
              </a:rPr>
              <a:t>Operando</a:t>
            </a:r>
            <a:r>
              <a:rPr lang="es-MX" sz="2400" dirty="0" smtClean="0">
                <a:latin typeface="Avenir Book"/>
                <a:cs typeface="Avenir Book"/>
              </a:rPr>
              <a:t>:</a:t>
            </a:r>
          </a:p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			Son los valores o contenido de registros con los cuales va trabajar la operación. Dichos </a:t>
            </a:r>
            <a:r>
              <a:rPr lang="es-MX" sz="2400" dirty="0" err="1" smtClean="0">
                <a:latin typeface="Avenir Book"/>
                <a:cs typeface="Avenir Book"/>
              </a:rPr>
              <a:t>operandos</a:t>
            </a:r>
            <a:r>
              <a:rPr lang="es-MX" sz="2400" dirty="0" smtClean="0">
                <a:latin typeface="Avenir Book"/>
                <a:cs typeface="Avenir Book"/>
              </a:rPr>
              <a:t>, en el caso de datos (valores) pueden ser binarios, octales, decimales, hexadecimales o caracteres en código ASCII</a:t>
            </a: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b="1" dirty="0" smtClean="0">
                <a:latin typeface="Avenir Book"/>
                <a:cs typeface="Avenir Book"/>
              </a:rPr>
              <a:t>Comentarios</a:t>
            </a:r>
            <a:r>
              <a:rPr lang="es-MX" sz="2400" dirty="0" smtClean="0">
                <a:latin typeface="Avenir Book"/>
                <a:cs typeface="Avenir Book"/>
              </a:rPr>
              <a:t>:</a:t>
            </a:r>
          </a:p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				Como su nombre lo menciona son los comentarios con respecto al código del programa para tener una referencia de lo que se esta haciendo.</a:t>
            </a: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Estructura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428674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Para llevar a cabo ciertos procedimientos en lenguaje ensamblador es importante conocer las conversiones que se pueden llevar a cabo entre los diferentes tipos de datos.</a:t>
            </a:r>
          </a:p>
          <a:p>
            <a:pPr algn="just">
              <a:defRPr/>
            </a:pPr>
            <a:r>
              <a:rPr lang="es-MX" sz="2400" dirty="0" smtClean="0">
                <a:latin typeface="Avenir Book"/>
                <a:cs typeface="Avenir Book"/>
              </a:rPr>
              <a:t>			</a:t>
            </a:r>
          </a:p>
          <a:p>
            <a:pPr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endParaRPr lang="es-MX" sz="2000" dirty="0">
              <a:latin typeface="Avenir Book"/>
              <a:cs typeface="Avenir Book"/>
            </a:endParaRP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						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056" y="2759054"/>
            <a:ext cx="4599295" cy="386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121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MX" sz="2400" dirty="0">
                <a:latin typeface="Avenir Book"/>
                <a:cs typeface="Avenir Book"/>
              </a:rPr>
              <a:t>Los números se pueden representar en distintos sistemas de numeración que se diferencian entre sí por su base. </a:t>
            </a:r>
          </a:p>
          <a:p>
            <a:pPr algn="just">
              <a:defRPr/>
            </a:pPr>
            <a:r>
              <a:rPr lang="es-MX" sz="2400" dirty="0">
                <a:latin typeface="Avenir Book"/>
                <a:cs typeface="Avenir Book"/>
              </a:rPr>
              <a:t/>
            </a:r>
            <a:br>
              <a:rPr lang="es-MX" sz="2400" dirty="0">
                <a:latin typeface="Avenir Book"/>
                <a:cs typeface="Avenir Book"/>
              </a:rPr>
            </a:br>
            <a:r>
              <a:rPr lang="es-MX" sz="2400" dirty="0">
                <a:latin typeface="Avenir Book"/>
                <a:cs typeface="Avenir Book"/>
              </a:rPr>
              <a:t>El diseño de todo sistema digital responde a operaciones con números discretos y por ello necesita utilizar los sistemas de numeración y sus códigos. </a:t>
            </a:r>
          </a:p>
          <a:p>
            <a:pPr algn="just">
              <a:defRPr/>
            </a:pPr>
            <a:endParaRPr lang="es-MX" sz="2400" dirty="0">
              <a:latin typeface="Avenir Book"/>
              <a:cs typeface="Avenir Book"/>
            </a:endParaRPr>
          </a:p>
          <a:p>
            <a:pPr algn="just">
              <a:defRPr/>
            </a:pPr>
            <a:r>
              <a:rPr lang="es-MX" sz="2400" dirty="0">
                <a:latin typeface="Avenir Book"/>
                <a:cs typeface="Avenir Book"/>
              </a:rPr>
              <a:t>La conversión entre dos bases en ocasiones no se puede hacer por simple sustitución; se requieren de operaciones aritméticas</a:t>
            </a:r>
            <a:r>
              <a:rPr lang="es-MX" sz="2400" dirty="0" smtClean="0">
                <a:latin typeface="Avenir Book"/>
                <a:cs typeface="Avenir Book"/>
              </a:rPr>
              <a:t>.</a:t>
            </a:r>
            <a:endParaRPr lang="es-MX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84022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venir Book"/>
                <a:cs typeface="Avenir Book"/>
              </a:rPr>
              <a:t>Este material se elabora con la finalidad de que se recopilen conceptos, teoría e ideas basadas en el tema: </a:t>
            </a:r>
            <a:r>
              <a:rPr lang="es-MX" sz="2400" dirty="0" smtClean="0">
                <a:latin typeface="Avenir Book"/>
                <a:cs typeface="Avenir Book"/>
              </a:rPr>
              <a:t>Analizar </a:t>
            </a:r>
            <a:r>
              <a:rPr lang="es-MX" sz="2400" dirty="0">
                <a:latin typeface="Avenir Book"/>
                <a:cs typeface="Avenir Book"/>
              </a:rPr>
              <a:t>los conceptos generales del lenguaje ensamblador (Introducción, propósito, elementos, tipos de datos, estructura, procedimientos, macros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Este material es de apoyo tanto para el docente como para el alumno</a:t>
            </a:r>
            <a:r>
              <a:rPr lang="es-MX" sz="2400" dirty="0" smtClean="0">
                <a:latin typeface="Avenir Book"/>
                <a:cs typeface="Avenir Book"/>
              </a:rPr>
              <a:t>.</a:t>
            </a:r>
            <a:endParaRPr lang="es-MX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Justificación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01" y="1442948"/>
            <a:ext cx="188595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946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es-MX" sz="2400" b="1" i="1" u="sng" dirty="0"/>
              <a:t>Binario a:</a:t>
            </a:r>
            <a:endParaRPr lang="es-MX" sz="2800" b="1" i="1" u="sng" dirty="0"/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216115"/>
              </p:ext>
            </p:extLst>
          </p:nvPr>
        </p:nvGraphicFramePr>
        <p:xfrm>
          <a:off x="558680" y="2534129"/>
          <a:ext cx="8053062" cy="21945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515784"/>
                <a:gridCol w="1392072"/>
                <a:gridCol w="5145206"/>
              </a:tblGrid>
              <a:tr h="329141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Conversión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Método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Ejemplo</a:t>
                      </a:r>
                      <a:endParaRPr lang="es-MX" sz="2000" dirty="0"/>
                    </a:p>
                  </a:txBody>
                  <a:tcPr/>
                </a:tc>
              </a:tr>
              <a:tr h="329141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Octal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Sustitución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10111011001</a:t>
                      </a:r>
                      <a:r>
                        <a:rPr lang="es-MX" sz="2000" baseline="-25000" dirty="0" smtClean="0"/>
                        <a:t>2</a:t>
                      </a:r>
                      <a:r>
                        <a:rPr lang="es-MX" sz="2000" baseline="0" dirty="0" smtClean="0"/>
                        <a:t> = 10  111  011  001 = 2731</a:t>
                      </a:r>
                      <a:r>
                        <a:rPr lang="es-MX" sz="2000" baseline="-25000" dirty="0" smtClean="0"/>
                        <a:t>8</a:t>
                      </a:r>
                      <a:endParaRPr lang="es-MX" sz="2000" baseline="-25000" dirty="0"/>
                    </a:p>
                  </a:txBody>
                  <a:tcPr/>
                </a:tc>
              </a:tr>
              <a:tr h="329141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Hexadecimal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Sustitución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10111011001</a:t>
                      </a:r>
                      <a:r>
                        <a:rPr lang="es-MX" sz="2000" baseline="-25000" dirty="0" smtClean="0"/>
                        <a:t>2</a:t>
                      </a:r>
                      <a:r>
                        <a:rPr lang="es-MX" sz="2000" baseline="0" dirty="0" smtClean="0"/>
                        <a:t> = 101  1101  1001</a:t>
                      </a:r>
                      <a:r>
                        <a:rPr lang="es-MX" sz="2000" baseline="-25000" dirty="0" smtClean="0"/>
                        <a:t>2</a:t>
                      </a:r>
                      <a:r>
                        <a:rPr lang="es-MX" sz="2000" baseline="0" dirty="0" smtClean="0"/>
                        <a:t>  =  5d9</a:t>
                      </a:r>
                      <a:r>
                        <a:rPr lang="es-MX" sz="2000" baseline="-25000" dirty="0" smtClean="0"/>
                        <a:t>16</a:t>
                      </a:r>
                      <a:endParaRPr lang="es-MX" sz="2000" baseline="-25000" dirty="0"/>
                    </a:p>
                  </a:txBody>
                  <a:tcPr/>
                </a:tc>
              </a:tr>
              <a:tr h="568517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Decimal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Suma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10111011001</a:t>
                      </a:r>
                      <a:r>
                        <a:rPr lang="es-MX" sz="2000" baseline="-25000" dirty="0" smtClean="0"/>
                        <a:t>2</a:t>
                      </a:r>
                      <a:r>
                        <a:rPr lang="es-MX" sz="2000" baseline="0" dirty="0" smtClean="0"/>
                        <a:t> =  1x1024  +  0x512  +  1x256  +  1x128  +  1x64  +</a:t>
                      </a:r>
                      <a:r>
                        <a:rPr lang="es-MX" sz="2000" dirty="0" smtClean="0"/>
                        <a:t>  0x32  +</a:t>
                      </a:r>
                      <a:r>
                        <a:rPr lang="es-MX" sz="2000" baseline="0" dirty="0" smtClean="0"/>
                        <a:t>  1x16  +  1x8  +  0x4  +  0x2  +  1x1  =  1497</a:t>
                      </a:r>
                      <a:r>
                        <a:rPr lang="es-MX" sz="2000" baseline="-25000" dirty="0" smtClean="0"/>
                        <a:t>10</a:t>
                      </a:r>
                      <a:endParaRPr lang="es-MX" sz="2000" baseline="-25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21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es-MX" sz="2400" b="1" i="1" u="sng" dirty="0"/>
              <a:t>Octal a</a:t>
            </a:r>
            <a:endParaRPr lang="es-MX" sz="2800" b="1" i="1" u="sng" dirty="0"/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686351"/>
              </p:ext>
            </p:extLst>
          </p:nvPr>
        </p:nvGraphicFramePr>
        <p:xfrm>
          <a:off x="681512" y="2684257"/>
          <a:ext cx="7917074" cy="18897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515784"/>
                <a:gridCol w="1419368"/>
                <a:gridCol w="4981922"/>
              </a:tblGrid>
              <a:tr h="329141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Conversión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Método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Ejemplo</a:t>
                      </a:r>
                      <a:endParaRPr lang="es-MX" sz="2000" dirty="0"/>
                    </a:p>
                  </a:txBody>
                  <a:tcPr/>
                </a:tc>
              </a:tr>
              <a:tr h="329141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Binario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Sustitución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1234</a:t>
                      </a:r>
                      <a:r>
                        <a:rPr lang="es-MX" sz="2000" baseline="-25000" dirty="0" smtClean="0"/>
                        <a:t>8</a:t>
                      </a:r>
                      <a:r>
                        <a:rPr lang="es-MX" sz="2000" baseline="0" dirty="0" smtClean="0"/>
                        <a:t> =  001  010  011  100</a:t>
                      </a:r>
                      <a:r>
                        <a:rPr lang="es-MX" sz="2000" baseline="-25000" dirty="0" smtClean="0"/>
                        <a:t>2</a:t>
                      </a:r>
                      <a:r>
                        <a:rPr lang="es-MX" sz="2000" baseline="0" dirty="0" smtClean="0"/>
                        <a:t>   </a:t>
                      </a:r>
                      <a:endParaRPr lang="es-MX" sz="2000" baseline="-25000" dirty="0"/>
                    </a:p>
                  </a:txBody>
                  <a:tcPr/>
                </a:tc>
              </a:tr>
              <a:tr h="329141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Hexadecimal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Sustitución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1234</a:t>
                      </a:r>
                      <a:r>
                        <a:rPr lang="es-MX" sz="2000" baseline="-25000" dirty="0" smtClean="0"/>
                        <a:t>8</a:t>
                      </a:r>
                      <a:r>
                        <a:rPr lang="es-MX" sz="2000" baseline="0" dirty="0" smtClean="0"/>
                        <a:t> =  001  010  011  100</a:t>
                      </a:r>
                      <a:r>
                        <a:rPr lang="es-MX" sz="2000" baseline="-25000" dirty="0" smtClean="0"/>
                        <a:t>2</a:t>
                      </a:r>
                      <a:r>
                        <a:rPr lang="es-MX" sz="2000" baseline="0" dirty="0" smtClean="0"/>
                        <a:t> =  </a:t>
                      </a:r>
                    </a:p>
                    <a:p>
                      <a:pPr algn="l"/>
                      <a:r>
                        <a:rPr lang="es-MX" sz="2000" baseline="0" dirty="0" smtClean="0"/>
                        <a:t>            =001 0   10 01   1100</a:t>
                      </a:r>
                      <a:r>
                        <a:rPr lang="es-MX" sz="2000" baseline="-25000" dirty="0" smtClean="0"/>
                        <a:t>2</a:t>
                      </a:r>
                      <a:r>
                        <a:rPr lang="es-MX" sz="2000" baseline="0" dirty="0" smtClean="0"/>
                        <a:t>  =  29C</a:t>
                      </a:r>
                      <a:r>
                        <a:rPr lang="es-MX" sz="2000" baseline="-25000" dirty="0" smtClean="0"/>
                        <a:t>16</a:t>
                      </a:r>
                      <a:endParaRPr lang="es-MX" sz="2000" baseline="-25000" dirty="0"/>
                    </a:p>
                  </a:txBody>
                  <a:tcPr/>
                </a:tc>
              </a:tr>
              <a:tr h="329141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Decimal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Suma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1234</a:t>
                      </a:r>
                      <a:r>
                        <a:rPr lang="es-MX" sz="2000" baseline="-25000" dirty="0" smtClean="0"/>
                        <a:t>8</a:t>
                      </a:r>
                      <a:r>
                        <a:rPr lang="es-MX" sz="2000" baseline="0" dirty="0" smtClean="0"/>
                        <a:t>  =  1 x 512 + 2 x 64 + 3 x 8 + 4 x 1 = 668</a:t>
                      </a:r>
                      <a:r>
                        <a:rPr lang="es-MX" sz="2000" baseline="-25000" dirty="0" smtClean="0"/>
                        <a:t>10</a:t>
                      </a:r>
                      <a:endParaRPr lang="es-MX" sz="2000" baseline="-25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77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es-MX" sz="2400" b="1" i="1" u="sng" dirty="0"/>
              <a:t>Hexadecimal a:</a:t>
            </a:r>
            <a:endParaRPr lang="es-MX" sz="2800" b="1" i="1" u="sng" dirty="0"/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174415"/>
              </p:ext>
            </p:extLst>
          </p:nvPr>
        </p:nvGraphicFramePr>
        <p:xfrm>
          <a:off x="655426" y="2592098"/>
          <a:ext cx="7917074" cy="254387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375585"/>
                <a:gridCol w="1419067"/>
                <a:gridCol w="5122422"/>
              </a:tblGrid>
              <a:tr h="329141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Conversión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Método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Ejemplo</a:t>
                      </a:r>
                      <a:endParaRPr lang="es-MX" sz="2000" dirty="0"/>
                    </a:p>
                  </a:txBody>
                  <a:tcPr/>
                </a:tc>
              </a:tr>
              <a:tr h="440754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Binario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Sustitución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C0DE</a:t>
                      </a:r>
                      <a:r>
                        <a:rPr lang="es-MX" sz="2000" baseline="-25000" dirty="0" smtClean="0"/>
                        <a:t>16 </a:t>
                      </a:r>
                      <a:r>
                        <a:rPr lang="es-MX" sz="2000" baseline="0" dirty="0" smtClean="0"/>
                        <a:t> =   1100  0000  1101  1110</a:t>
                      </a:r>
                      <a:r>
                        <a:rPr lang="es-MX" sz="2000" baseline="-25000" dirty="0" smtClean="0"/>
                        <a:t>2</a:t>
                      </a:r>
                      <a:endParaRPr lang="es-MX" sz="2000" baseline="-25000" dirty="0"/>
                    </a:p>
                  </a:txBody>
                  <a:tcPr/>
                </a:tc>
              </a:tr>
              <a:tr h="370235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Octal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Sustitución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C0DE</a:t>
                      </a:r>
                      <a:r>
                        <a:rPr lang="es-MX" sz="2000" baseline="-25000" dirty="0" smtClean="0"/>
                        <a:t>16 </a:t>
                      </a:r>
                      <a:r>
                        <a:rPr lang="es-MX" sz="2000" baseline="0" dirty="0" smtClean="0"/>
                        <a:t> =  1100  0000  1101  1110</a:t>
                      </a:r>
                      <a:r>
                        <a:rPr lang="es-MX" sz="2000" baseline="-25000" dirty="0" smtClean="0"/>
                        <a:t>2  </a:t>
                      </a:r>
                      <a:r>
                        <a:rPr lang="es-MX" sz="2000" baseline="0" dirty="0" smtClean="0"/>
                        <a:t> =  </a:t>
                      </a:r>
                    </a:p>
                    <a:p>
                      <a:pPr algn="l"/>
                      <a:r>
                        <a:rPr lang="es-MX" sz="2000" baseline="0" dirty="0" smtClean="0"/>
                        <a:t>              =  1  100  000  011  01 1  110</a:t>
                      </a:r>
                      <a:r>
                        <a:rPr lang="es-MX" sz="2000" baseline="-25000" dirty="0" smtClean="0"/>
                        <a:t>2  </a:t>
                      </a:r>
                      <a:r>
                        <a:rPr lang="es-MX" sz="2000" baseline="0" dirty="0" smtClean="0"/>
                        <a:t> = </a:t>
                      </a:r>
                    </a:p>
                    <a:p>
                      <a:pPr algn="l"/>
                      <a:r>
                        <a:rPr lang="es-MX" sz="2000" baseline="0" dirty="0" smtClean="0"/>
                        <a:t>              =   140336</a:t>
                      </a:r>
                      <a:r>
                        <a:rPr lang="es-MX" sz="2000" baseline="-25000" dirty="0" smtClean="0"/>
                        <a:t>8</a:t>
                      </a:r>
                      <a:endParaRPr lang="es-MX" sz="2000" baseline="-25000" dirty="0"/>
                    </a:p>
                  </a:txBody>
                  <a:tcPr/>
                </a:tc>
              </a:tr>
              <a:tr h="476016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Decimal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Suma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C0DE</a:t>
                      </a:r>
                      <a:r>
                        <a:rPr lang="es-MX" sz="2000" baseline="-25000" dirty="0" smtClean="0"/>
                        <a:t>16 </a:t>
                      </a:r>
                      <a:r>
                        <a:rPr lang="es-MX" sz="2000" baseline="0" dirty="0" smtClean="0"/>
                        <a:t> =  12x4096  +  0x256  +  13x16  + 14x 1 =</a:t>
                      </a:r>
                    </a:p>
                    <a:p>
                      <a:pPr algn="l"/>
                      <a:r>
                        <a:rPr lang="es-MX" sz="2000" baseline="0" dirty="0" smtClean="0"/>
                        <a:t>               =  49374</a:t>
                      </a:r>
                      <a:r>
                        <a:rPr lang="es-MX" sz="2000" baseline="-25000" dirty="0" smtClean="0"/>
                        <a:t>10</a:t>
                      </a:r>
                      <a:endParaRPr lang="es-MX" sz="2000" b="0" baseline="-25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907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es-MX" sz="2400" b="1" i="1" u="sng" dirty="0"/>
              <a:t>Decimal a:</a:t>
            </a:r>
            <a:endParaRPr lang="es-MX" sz="2800" b="1" i="1" u="sng" dirty="0"/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25517"/>
              </p:ext>
            </p:extLst>
          </p:nvPr>
        </p:nvGraphicFramePr>
        <p:xfrm>
          <a:off x="390629" y="2332980"/>
          <a:ext cx="8323466" cy="29260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424523"/>
                <a:gridCol w="1119117"/>
                <a:gridCol w="5779826"/>
              </a:tblGrid>
              <a:tr h="287343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Conversión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Método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Ejemplo</a:t>
                      </a:r>
                      <a:endParaRPr lang="es-MX" sz="2000" dirty="0"/>
                    </a:p>
                  </a:txBody>
                  <a:tcPr/>
                </a:tc>
              </a:tr>
              <a:tr h="1540157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Binario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División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108</a:t>
                      </a:r>
                      <a:r>
                        <a:rPr lang="es-MX" sz="2000" baseline="-25000" dirty="0" smtClean="0"/>
                        <a:t>10</a:t>
                      </a:r>
                      <a:r>
                        <a:rPr lang="es-MX" sz="2000" baseline="0" dirty="0" smtClean="0"/>
                        <a:t> ÷ 2 = 54 residuo 0  (LSB)</a:t>
                      </a:r>
                    </a:p>
                    <a:p>
                      <a:pPr algn="l"/>
                      <a:r>
                        <a:rPr lang="es-MX" sz="2000" baseline="0" dirty="0" smtClean="0"/>
                        <a:t>                   ÷ 2 = 27 residuo 0</a:t>
                      </a:r>
                    </a:p>
                    <a:p>
                      <a:pPr algn="l"/>
                      <a:r>
                        <a:rPr lang="es-MX" sz="2000" baseline="0" dirty="0" smtClean="0"/>
                        <a:t>                           ÷ 2 = 13 residuo 1</a:t>
                      </a:r>
                    </a:p>
                    <a:p>
                      <a:pPr algn="l"/>
                      <a:r>
                        <a:rPr lang="es-MX" sz="2000" dirty="0" smtClean="0"/>
                        <a:t>                                  </a:t>
                      </a:r>
                      <a:r>
                        <a:rPr lang="es-MX" sz="2000" baseline="0" dirty="0" smtClean="0"/>
                        <a:t>÷ 2 = 6 residuo 1</a:t>
                      </a:r>
                    </a:p>
                    <a:p>
                      <a:pPr algn="l"/>
                      <a:r>
                        <a:rPr lang="es-MX" sz="2000" baseline="0" dirty="0" smtClean="0"/>
                        <a:t>                                         ÷ 2 = 3 residuo 0</a:t>
                      </a:r>
                    </a:p>
                    <a:p>
                      <a:pPr algn="l"/>
                      <a:r>
                        <a:rPr lang="es-MX" sz="2000" baseline="0" dirty="0" smtClean="0"/>
                        <a:t>                                               ÷ 2 = 1 residuo 1</a:t>
                      </a:r>
                    </a:p>
                    <a:p>
                      <a:pPr algn="l"/>
                      <a:r>
                        <a:rPr lang="es-MX" sz="2000" dirty="0" smtClean="0"/>
                        <a:t>                                                     </a:t>
                      </a:r>
                      <a:r>
                        <a:rPr lang="es-MX" sz="2000" baseline="0" dirty="0" smtClean="0"/>
                        <a:t>÷ 2 = 0 residuo 1  (MSB)</a:t>
                      </a:r>
                    </a:p>
                    <a:p>
                      <a:pPr algn="l"/>
                      <a:r>
                        <a:rPr lang="es-MX" sz="2000" dirty="0" smtClean="0"/>
                        <a:t>108</a:t>
                      </a:r>
                      <a:r>
                        <a:rPr lang="es-MX" sz="2000" baseline="-25000" dirty="0" smtClean="0"/>
                        <a:t>10</a:t>
                      </a:r>
                      <a:r>
                        <a:rPr lang="es-MX" sz="2000" baseline="0" dirty="0" smtClean="0"/>
                        <a:t> = 1101100</a:t>
                      </a:r>
                      <a:r>
                        <a:rPr lang="es-MX" sz="2000" baseline="-25000" dirty="0" smtClean="0"/>
                        <a:t>2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95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es-MX" sz="2400" b="1" i="1" u="sng" dirty="0"/>
              <a:t>Decimal a:</a:t>
            </a:r>
            <a:endParaRPr lang="es-MX" sz="2800" b="1" i="1" u="sng" dirty="0"/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263227"/>
              </p:ext>
            </p:extLst>
          </p:nvPr>
        </p:nvGraphicFramePr>
        <p:xfrm>
          <a:off x="211474" y="2741336"/>
          <a:ext cx="8502622" cy="20116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467201"/>
                <a:gridCol w="1078173"/>
                <a:gridCol w="5957248"/>
              </a:tblGrid>
              <a:tr h="287343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Conversión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Método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Ejemplo</a:t>
                      </a:r>
                      <a:endParaRPr lang="es-MX" sz="2000" dirty="0"/>
                    </a:p>
                  </a:txBody>
                  <a:tcPr/>
                </a:tc>
              </a:tr>
              <a:tr h="804559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Octal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División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/>
                        <a:t>108</a:t>
                      </a:r>
                      <a:r>
                        <a:rPr lang="es-MX" sz="2000" baseline="-25000" dirty="0" smtClean="0"/>
                        <a:t>10</a:t>
                      </a:r>
                      <a:r>
                        <a:rPr lang="es-MX" sz="2000" baseline="0" dirty="0" smtClean="0"/>
                        <a:t> ÷ 8 = 13 residuo 4  (Digito menos significativo)</a:t>
                      </a:r>
                    </a:p>
                    <a:p>
                      <a:pPr algn="l"/>
                      <a:r>
                        <a:rPr lang="es-MX" sz="2000" dirty="0" smtClean="0"/>
                        <a:t>                   </a:t>
                      </a:r>
                      <a:r>
                        <a:rPr lang="es-MX" sz="2000" baseline="0" dirty="0" smtClean="0"/>
                        <a:t>÷ 8 = 1 residuo 5</a:t>
                      </a:r>
                    </a:p>
                    <a:p>
                      <a:pPr algn="l"/>
                      <a:r>
                        <a:rPr lang="es-MX" sz="2000" baseline="0" dirty="0" smtClean="0"/>
                        <a:t>                        ÷  8 =  0 residuo 1 (Digito más significativo)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dirty="0" smtClean="0"/>
                        <a:t>108</a:t>
                      </a:r>
                      <a:r>
                        <a:rPr lang="es-MX" sz="2000" baseline="-25000" dirty="0" smtClean="0"/>
                        <a:t>10</a:t>
                      </a:r>
                      <a:r>
                        <a:rPr lang="es-MX" sz="2000" baseline="0" dirty="0" smtClean="0"/>
                        <a:t>  =  154</a:t>
                      </a:r>
                      <a:r>
                        <a:rPr lang="es-MX" sz="2000" baseline="-25000" dirty="0" smtClean="0"/>
                        <a:t>8</a:t>
                      </a:r>
                      <a:endParaRPr lang="es-MX" sz="20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50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06727" y="1416411"/>
            <a:ext cx="8245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es-MX" sz="2400" b="1" i="1" u="sng" dirty="0"/>
              <a:t>Decimal a:</a:t>
            </a:r>
            <a:endParaRPr lang="es-MX" sz="2800" b="1" i="1" u="sng" dirty="0"/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454912"/>
              </p:ext>
            </p:extLst>
          </p:nvPr>
        </p:nvGraphicFramePr>
        <p:xfrm>
          <a:off x="74994" y="2582785"/>
          <a:ext cx="9014413" cy="17068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630973"/>
                <a:gridCol w="1131025"/>
                <a:gridCol w="6252415"/>
              </a:tblGrid>
              <a:tr h="287343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Conversión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Método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Ejemplo</a:t>
                      </a:r>
                      <a:endParaRPr lang="es-MX" sz="2000" dirty="0"/>
                    </a:p>
                  </a:txBody>
                  <a:tcPr/>
                </a:tc>
              </a:tr>
              <a:tr h="62066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Hexadecimal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División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108</a:t>
                      </a:r>
                      <a:r>
                        <a:rPr lang="es-MX" sz="2000" baseline="-25000" dirty="0" smtClean="0"/>
                        <a:t>10</a:t>
                      </a:r>
                      <a:r>
                        <a:rPr lang="es-MX" sz="2000" baseline="0" dirty="0" smtClean="0"/>
                        <a:t>  ÷  16 = 6     residuo 12  (Digito menos significativo)</a:t>
                      </a:r>
                    </a:p>
                    <a:p>
                      <a:pPr algn="l"/>
                      <a:r>
                        <a:rPr lang="es-MX" sz="2000" dirty="0" smtClean="0"/>
                        <a:t>                     </a:t>
                      </a:r>
                      <a:r>
                        <a:rPr lang="es-MX" sz="2000" baseline="0" dirty="0" smtClean="0"/>
                        <a:t>÷ </a:t>
                      </a:r>
                      <a:r>
                        <a:rPr lang="es-MX" sz="2000" dirty="0" smtClean="0"/>
                        <a:t>16 =  0 residuo 6 </a:t>
                      </a:r>
                      <a:r>
                        <a:rPr lang="es-MX" sz="2000" baseline="0" dirty="0" smtClean="0"/>
                        <a:t>(Digito más significativo)</a:t>
                      </a:r>
                    </a:p>
                    <a:p>
                      <a:pPr algn="l"/>
                      <a:endParaRPr lang="es-MX" sz="2000" baseline="0" dirty="0" smtClean="0"/>
                    </a:p>
                    <a:p>
                      <a:pPr algn="l"/>
                      <a:r>
                        <a:rPr lang="es-MX" sz="2000" dirty="0" smtClean="0"/>
                        <a:t>108</a:t>
                      </a:r>
                      <a:r>
                        <a:rPr lang="es-MX" sz="2000" baseline="-25000" dirty="0" smtClean="0"/>
                        <a:t>10</a:t>
                      </a:r>
                      <a:r>
                        <a:rPr lang="es-MX" sz="2000" baseline="0" dirty="0" smtClean="0"/>
                        <a:t>  = 6C</a:t>
                      </a:r>
                      <a:r>
                        <a:rPr lang="es-MX" sz="2000" baseline="-25000" dirty="0" smtClean="0"/>
                        <a:t>16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614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480330" y="1194064"/>
            <a:ext cx="8072437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MX" sz="2000" dirty="0">
                <a:latin typeface="+mn-lt"/>
              </a:rPr>
              <a:t>	</a:t>
            </a:r>
            <a:endParaRPr lang="es-MX" sz="2000" b="1" dirty="0">
              <a:latin typeface="+mn-lt"/>
            </a:endParaRPr>
          </a:p>
          <a:p>
            <a:pPr>
              <a:defRPr/>
            </a:pPr>
            <a:endParaRPr lang="es-MX" sz="2000" dirty="0">
              <a:latin typeface="+mn-lt"/>
            </a:endParaRPr>
          </a:p>
          <a:p>
            <a:pPr>
              <a:defRPr/>
            </a:pPr>
            <a:endParaRPr lang="es-MX" sz="2000" b="1" dirty="0">
              <a:latin typeface="+mn-lt"/>
            </a:endParaRPr>
          </a:p>
          <a:p>
            <a:pPr>
              <a:defRPr/>
            </a:pPr>
            <a:r>
              <a:rPr lang="es-MX" sz="2400" b="1" dirty="0">
                <a:latin typeface="+mn-lt"/>
              </a:rPr>
              <a:t>Suma de </a:t>
            </a:r>
            <a:r>
              <a:rPr lang="es-MX" sz="2400" b="1" dirty="0" smtClean="0">
                <a:latin typeface="+mn-lt"/>
              </a:rPr>
              <a:t>números:</a:t>
            </a:r>
          </a:p>
          <a:p>
            <a:pPr>
              <a:defRPr/>
            </a:pPr>
            <a:endParaRPr lang="es-MX" sz="2000" b="1" dirty="0" smtClean="0">
              <a:latin typeface="+mn-lt"/>
            </a:endParaRPr>
          </a:p>
          <a:p>
            <a:pPr>
              <a:defRPr/>
            </a:pPr>
            <a:r>
              <a:rPr lang="es-MX" sz="2000" dirty="0" smtClean="0"/>
              <a:t>		Decimales		Binarios</a:t>
            </a:r>
            <a:endParaRPr lang="es-MX" sz="2000" dirty="0" smtClean="0">
              <a:latin typeface="+mn-lt"/>
            </a:endParaRPr>
          </a:p>
          <a:p>
            <a:pPr>
              <a:defRPr/>
            </a:pPr>
            <a:endParaRPr lang="es-MX" sz="2000" dirty="0">
              <a:latin typeface="+mn-lt"/>
            </a:endParaRPr>
          </a:p>
          <a:p>
            <a:pPr>
              <a:defRPr/>
            </a:pPr>
            <a:r>
              <a:rPr lang="es-MX" sz="2000" dirty="0">
                <a:latin typeface="+mn-lt"/>
              </a:rPr>
              <a:t>	           	        	        </a:t>
            </a:r>
            <a:r>
              <a:rPr lang="es-MX" sz="2000" b="1" dirty="0">
                <a:latin typeface="+mn-lt"/>
              </a:rPr>
              <a:t>1   1   1   1   </a:t>
            </a:r>
            <a:r>
              <a:rPr lang="es-MX" sz="2000" dirty="0">
                <a:latin typeface="+mn-lt"/>
              </a:rPr>
              <a:t>			</a:t>
            </a:r>
            <a:r>
              <a:rPr lang="es-MX" sz="2000" dirty="0" smtClean="0">
                <a:latin typeface="+mn-lt"/>
              </a:rPr>
              <a:t>			Acarreo</a:t>
            </a:r>
            <a:endParaRPr lang="es-MX" sz="2000" dirty="0">
              <a:latin typeface="+mn-lt"/>
            </a:endParaRPr>
          </a:p>
          <a:p>
            <a:pPr>
              <a:defRPr/>
            </a:pPr>
            <a:r>
              <a:rPr lang="es-MX" sz="2000" dirty="0">
                <a:latin typeface="+mn-lt"/>
              </a:rPr>
              <a:t>	X	</a:t>
            </a:r>
            <a:r>
              <a:rPr lang="es-MX" sz="2000" dirty="0" smtClean="0">
                <a:latin typeface="+mn-lt"/>
              </a:rPr>
              <a:t>	190  </a:t>
            </a:r>
            <a:r>
              <a:rPr lang="es-MX" sz="2000" dirty="0">
                <a:latin typeface="+mn-lt"/>
              </a:rPr>
              <a:t>	 </a:t>
            </a:r>
            <a:r>
              <a:rPr lang="es-MX" sz="2000" dirty="0" smtClean="0">
                <a:latin typeface="+mn-lt"/>
              </a:rPr>
              <a:t>  </a:t>
            </a:r>
            <a:r>
              <a:rPr lang="es-MX" sz="2000" dirty="0">
                <a:latin typeface="+mn-lt"/>
              </a:rPr>
              <a:t>1   0   1   1   1   1   1   0 	</a:t>
            </a:r>
          </a:p>
          <a:p>
            <a:pPr>
              <a:defRPr/>
            </a:pPr>
            <a:r>
              <a:rPr lang="es-MX" sz="2000" dirty="0">
                <a:latin typeface="+mn-lt"/>
              </a:rPr>
              <a:t>	Y    </a:t>
            </a:r>
            <a:r>
              <a:rPr lang="es-MX" sz="2000" dirty="0" smtClean="0">
                <a:latin typeface="+mn-lt"/>
              </a:rPr>
              <a:t>       + 141 </a:t>
            </a:r>
            <a:r>
              <a:rPr lang="es-MX" sz="2000" dirty="0">
                <a:latin typeface="+mn-lt"/>
              </a:rPr>
              <a:t>	 </a:t>
            </a:r>
            <a:r>
              <a:rPr lang="es-MX" sz="2000" dirty="0" smtClean="0">
                <a:latin typeface="+mn-lt"/>
              </a:rPr>
              <a:t>  </a:t>
            </a:r>
            <a:r>
              <a:rPr lang="es-MX" sz="2000" dirty="0">
                <a:latin typeface="+mn-lt"/>
              </a:rPr>
              <a:t>1   0   0   0   1   1   0   1</a:t>
            </a:r>
          </a:p>
          <a:p>
            <a:pPr>
              <a:defRPr/>
            </a:pPr>
            <a:r>
              <a:rPr lang="es-MX" sz="2000" dirty="0">
                <a:latin typeface="+mn-lt"/>
              </a:rPr>
              <a:t>	</a:t>
            </a:r>
            <a:endParaRPr lang="es-MX" sz="2000" dirty="0" smtClean="0">
              <a:latin typeface="+mn-lt"/>
            </a:endParaRPr>
          </a:p>
          <a:p>
            <a:pPr>
              <a:defRPr/>
            </a:pPr>
            <a:r>
              <a:rPr lang="es-MX" sz="2000" dirty="0"/>
              <a:t>	</a:t>
            </a:r>
            <a:r>
              <a:rPr lang="es-MX" sz="2000" dirty="0" smtClean="0">
                <a:latin typeface="+mn-lt"/>
              </a:rPr>
              <a:t>X+Y</a:t>
            </a:r>
            <a:r>
              <a:rPr lang="es-MX" sz="2000" dirty="0">
                <a:latin typeface="+mn-lt"/>
              </a:rPr>
              <a:t>	 </a:t>
            </a:r>
            <a:r>
              <a:rPr lang="es-MX" sz="2000" dirty="0" smtClean="0">
                <a:latin typeface="+mn-lt"/>
              </a:rPr>
              <a:t>	331 		1 </a:t>
            </a:r>
            <a:r>
              <a:rPr lang="es-MX" sz="2000" dirty="0">
                <a:latin typeface="+mn-lt"/>
              </a:rPr>
              <a:t>0   1   0   0   1   0   1   1		</a:t>
            </a:r>
            <a:r>
              <a:rPr lang="es-MX" sz="2000" dirty="0" smtClean="0">
                <a:latin typeface="+mn-lt"/>
              </a:rPr>
              <a:t>		Resultado</a:t>
            </a:r>
            <a:endParaRPr lang="es-MX" dirty="0">
              <a:latin typeface="+mn-lt"/>
            </a:endParaRPr>
          </a:p>
          <a:p>
            <a:pPr marL="0" lvl="1">
              <a:defRPr/>
            </a:pPr>
            <a:endParaRPr lang="es-MX" sz="2400" dirty="0">
              <a:latin typeface="+mn-lt"/>
            </a:endParaRPr>
          </a:p>
        </p:txBody>
      </p:sp>
      <p:cxnSp>
        <p:nvCxnSpPr>
          <p:cNvPr id="12" name="11 Conector recto"/>
          <p:cNvCxnSpPr/>
          <p:nvPr/>
        </p:nvCxnSpPr>
        <p:spPr>
          <a:xfrm>
            <a:off x="1778751" y="4504593"/>
            <a:ext cx="6429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2837592" y="4504593"/>
            <a:ext cx="2571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10800000">
            <a:off x="5646336" y="3574979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10800000">
            <a:off x="5646336" y="4812116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angular"/>
          <p:cNvCxnSpPr/>
          <p:nvPr/>
        </p:nvCxnSpPr>
        <p:spPr>
          <a:xfrm rot="16200000" flipV="1">
            <a:off x="3978741" y="4136980"/>
            <a:ext cx="928688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angular"/>
          <p:cNvCxnSpPr/>
          <p:nvPr/>
        </p:nvCxnSpPr>
        <p:spPr>
          <a:xfrm rot="16200000" flipV="1">
            <a:off x="3692991" y="4136980"/>
            <a:ext cx="928688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angular"/>
          <p:cNvCxnSpPr/>
          <p:nvPr/>
        </p:nvCxnSpPr>
        <p:spPr>
          <a:xfrm rot="16200000" flipV="1">
            <a:off x="3407241" y="4136980"/>
            <a:ext cx="928688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angular"/>
          <p:cNvCxnSpPr/>
          <p:nvPr/>
        </p:nvCxnSpPr>
        <p:spPr>
          <a:xfrm rot="16200000" flipV="1">
            <a:off x="3121491" y="4136980"/>
            <a:ext cx="928688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917421" y="4505446"/>
            <a:ext cx="6429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53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24" y="1799891"/>
            <a:ext cx="6248400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25 Rectángulo"/>
          <p:cNvSpPr/>
          <p:nvPr/>
        </p:nvSpPr>
        <p:spPr>
          <a:xfrm>
            <a:off x="6572250" y="2220958"/>
            <a:ext cx="2286000" cy="9464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dirty="0">
                <a:solidFill>
                  <a:schemeClr val="tx1"/>
                </a:solidFill>
              </a:rPr>
              <a:t>Debe prestar 1, produciendo</a:t>
            </a:r>
          </a:p>
          <a:p>
            <a:pPr algn="ctr">
              <a:defRPr/>
            </a:pPr>
            <a:r>
              <a:rPr lang="es-MX" sz="1600" dirty="0">
                <a:solidFill>
                  <a:schemeClr val="tx1"/>
                </a:solidFill>
              </a:rPr>
              <a:t> la nueva resta 10-1=1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3717948" y="2220958"/>
            <a:ext cx="2786062" cy="10001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dirty="0">
                <a:solidFill>
                  <a:schemeClr val="tx1"/>
                </a:solidFill>
              </a:rPr>
              <a:t>Después del primer préstamo, la nueva resta para esta columna es 0-1,de modo que debemos prestar de nuevo</a:t>
            </a:r>
          </a:p>
        </p:txBody>
      </p:sp>
      <p:sp>
        <p:nvSpPr>
          <p:cNvPr id="28" name="27 Rectángulo"/>
          <p:cNvSpPr/>
          <p:nvPr/>
        </p:nvSpPr>
        <p:spPr>
          <a:xfrm>
            <a:off x="225184" y="2248254"/>
            <a:ext cx="3319464" cy="919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dirty="0">
                <a:solidFill>
                  <a:schemeClr val="tx1"/>
                </a:solidFill>
              </a:rPr>
              <a:t>El préstamo se repite </a:t>
            </a:r>
            <a:r>
              <a:rPr lang="es-MX" sz="1600" dirty="0" smtClean="0">
                <a:solidFill>
                  <a:schemeClr val="tx1"/>
                </a:solidFill>
              </a:rPr>
              <a:t>a través </a:t>
            </a:r>
            <a:r>
              <a:rPr lang="es-MX" sz="1600" dirty="0">
                <a:solidFill>
                  <a:schemeClr val="tx1"/>
                </a:solidFill>
              </a:rPr>
              <a:t>de tres columnas para llegar a un 1 transportable, es decir 100 = 011 (los bits modificados) + 1 (el </a:t>
            </a:r>
            <a:r>
              <a:rPr lang="es-MX" sz="1600" dirty="0" smtClean="0">
                <a:solidFill>
                  <a:schemeClr val="tx1"/>
                </a:solidFill>
              </a:rPr>
              <a:t>préstamo)</a:t>
            </a:r>
            <a:r>
              <a:rPr lang="es-MX" sz="1600" dirty="0" smtClean="0">
                <a:solidFill>
                  <a:schemeClr val="bg1"/>
                </a:solidFill>
              </a:rPr>
              <a:t>)</a:t>
            </a:r>
            <a:endParaRPr lang="es-MX" sz="1600" dirty="0">
              <a:solidFill>
                <a:schemeClr val="bg1"/>
              </a:solidFill>
            </a:endParaRPr>
          </a:p>
        </p:txBody>
      </p:sp>
      <p:cxnSp>
        <p:nvCxnSpPr>
          <p:cNvPr id="29" name="28 Conector recto"/>
          <p:cNvCxnSpPr/>
          <p:nvPr/>
        </p:nvCxnSpPr>
        <p:spPr>
          <a:xfrm>
            <a:off x="2371709" y="5338628"/>
            <a:ext cx="5000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>
            <a:off x="3300397" y="5338628"/>
            <a:ext cx="30718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40 Forma"/>
          <p:cNvCxnSpPr/>
          <p:nvPr/>
        </p:nvCxnSpPr>
        <p:spPr>
          <a:xfrm rot="10800000">
            <a:off x="989605" y="3133721"/>
            <a:ext cx="3151196" cy="15201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curvado"/>
          <p:cNvCxnSpPr/>
          <p:nvPr/>
        </p:nvCxnSpPr>
        <p:spPr>
          <a:xfrm flipV="1">
            <a:off x="5895833" y="3167416"/>
            <a:ext cx="1819417" cy="1486471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curvado"/>
          <p:cNvCxnSpPr/>
          <p:nvPr/>
        </p:nvCxnSpPr>
        <p:spPr>
          <a:xfrm rot="16200000" flipV="1">
            <a:off x="4568640" y="3763422"/>
            <a:ext cx="1432804" cy="34812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 rot="5400000" flipH="1" flipV="1">
            <a:off x="3926489" y="4337645"/>
            <a:ext cx="214312" cy="2143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rot="5400000" flipH="1" flipV="1">
            <a:off x="5140927" y="4337644"/>
            <a:ext cx="214312" cy="21431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 rot="5400000" flipH="1" flipV="1">
            <a:off x="4355114" y="4337645"/>
            <a:ext cx="214312" cy="2143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 rot="5400000" flipH="1" flipV="1">
            <a:off x="4783739" y="4337645"/>
            <a:ext cx="214312" cy="2143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 rot="5400000" flipH="1" flipV="1">
            <a:off x="5569552" y="4337644"/>
            <a:ext cx="214312" cy="21431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29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21" name="10 CuadroTexto"/>
          <p:cNvSpPr txBox="1">
            <a:spLocks noChangeArrowheads="1"/>
          </p:cNvSpPr>
          <p:nvPr/>
        </p:nvSpPr>
        <p:spPr bwMode="auto">
          <a:xfrm>
            <a:off x="214313" y="1571625"/>
            <a:ext cx="8643937" cy="466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MX" sz="2800" b="1" dirty="0">
              <a:latin typeface="+mn-lt"/>
            </a:endParaRPr>
          </a:p>
          <a:p>
            <a:pPr>
              <a:defRPr/>
            </a:pPr>
            <a:r>
              <a:rPr lang="es-MX" sz="2000" b="1" dirty="0">
                <a:latin typeface="+mn-lt"/>
              </a:rPr>
              <a:t>Suma Hexadecimal 		                </a:t>
            </a:r>
          </a:p>
          <a:p>
            <a:pPr>
              <a:defRPr/>
            </a:pPr>
            <a:endParaRPr lang="es-MX" sz="2000" b="1" dirty="0">
              <a:latin typeface="+mn-lt"/>
            </a:endParaRPr>
          </a:p>
          <a:p>
            <a:pPr>
              <a:defRPr/>
            </a:pPr>
            <a:r>
              <a:rPr lang="es-MX" sz="2000" b="1" dirty="0">
                <a:latin typeface="+mn-lt"/>
              </a:rPr>
              <a:t>	Representación	Hex		</a:t>
            </a:r>
            <a:r>
              <a:rPr lang="es-MX" sz="2000" b="1" dirty="0" smtClean="0">
                <a:latin typeface="+mn-lt"/>
              </a:rPr>
              <a:t>		Representación    </a:t>
            </a:r>
            <a:r>
              <a:rPr lang="es-MX" sz="2000" b="1" dirty="0">
                <a:latin typeface="+mn-lt"/>
              </a:rPr>
              <a:t>Decimal </a:t>
            </a:r>
          </a:p>
          <a:p>
            <a:pPr>
              <a:defRPr/>
            </a:pPr>
            <a:endParaRPr lang="es-MX" sz="2800" b="1" dirty="0">
              <a:latin typeface="+mn-lt"/>
            </a:endParaRPr>
          </a:p>
          <a:p>
            <a:pPr>
              <a:defRPr/>
            </a:pPr>
            <a:r>
              <a:rPr lang="es-MX" sz="2000" dirty="0">
                <a:latin typeface="+mn-lt"/>
              </a:rPr>
              <a:t>	C  	</a:t>
            </a:r>
            <a:r>
              <a:rPr lang="es-MX" sz="2000" dirty="0" smtClean="0">
                <a:latin typeface="+mn-lt"/>
              </a:rPr>
              <a:t>	1    </a:t>
            </a:r>
            <a:r>
              <a:rPr lang="es-MX" sz="2000" dirty="0">
                <a:latin typeface="+mn-lt"/>
              </a:rPr>
              <a:t>1    0    0		</a:t>
            </a:r>
            <a:r>
              <a:rPr lang="es-MX" sz="2000" dirty="0" smtClean="0">
                <a:latin typeface="+mn-lt"/>
              </a:rPr>
              <a:t>			1               </a:t>
            </a:r>
            <a:r>
              <a:rPr lang="es-MX" sz="2000" dirty="0">
                <a:latin typeface="+mn-lt"/>
              </a:rPr>
              <a:t>1              0             0</a:t>
            </a:r>
          </a:p>
          <a:p>
            <a:pPr>
              <a:defRPr/>
            </a:pPr>
            <a:r>
              <a:rPr lang="es-MX" sz="2000" dirty="0">
                <a:latin typeface="+mn-lt"/>
              </a:rPr>
              <a:t>	X 	</a:t>
            </a:r>
            <a:r>
              <a:rPr lang="es-MX" sz="2000" dirty="0" smtClean="0">
                <a:latin typeface="+mn-lt"/>
              </a:rPr>
              <a:t>	1    </a:t>
            </a:r>
            <a:r>
              <a:rPr lang="es-MX" sz="2000" dirty="0">
                <a:latin typeface="+mn-lt"/>
              </a:rPr>
              <a:t>9    B    9</a:t>
            </a:r>
            <a:r>
              <a:rPr lang="es-MX" sz="2000" baseline="-25000" dirty="0">
                <a:latin typeface="+mn-lt"/>
              </a:rPr>
              <a:t>16</a:t>
            </a:r>
            <a:r>
              <a:rPr lang="es-MX" sz="2000" dirty="0">
                <a:latin typeface="+mn-lt"/>
              </a:rPr>
              <a:t>		</a:t>
            </a:r>
            <a:r>
              <a:rPr lang="es-MX" sz="2000" dirty="0" smtClean="0">
                <a:latin typeface="+mn-lt"/>
              </a:rPr>
              <a:t>		1               </a:t>
            </a:r>
            <a:r>
              <a:rPr lang="es-MX" sz="2000" dirty="0">
                <a:latin typeface="+mn-lt"/>
              </a:rPr>
              <a:t>9            11             9</a:t>
            </a:r>
          </a:p>
          <a:p>
            <a:pPr>
              <a:defRPr/>
            </a:pPr>
            <a:r>
              <a:rPr lang="es-MX" sz="2000" dirty="0">
                <a:latin typeface="+mn-lt"/>
              </a:rPr>
              <a:t>	</a:t>
            </a:r>
            <a:r>
              <a:rPr lang="es-MX" sz="2000" dirty="0" smtClean="0">
                <a:latin typeface="+mn-lt"/>
              </a:rPr>
              <a:t>Y   	      +</a:t>
            </a:r>
            <a:r>
              <a:rPr lang="es-MX" sz="2000" dirty="0">
                <a:latin typeface="+mn-lt"/>
              </a:rPr>
              <a:t>C    7    E    6</a:t>
            </a:r>
            <a:r>
              <a:rPr lang="es-MX" sz="2000" baseline="-25000" dirty="0">
                <a:latin typeface="+mn-lt"/>
              </a:rPr>
              <a:t>16</a:t>
            </a:r>
            <a:r>
              <a:rPr lang="es-MX" sz="2000" dirty="0">
                <a:latin typeface="+mn-lt"/>
              </a:rPr>
              <a:t> </a:t>
            </a:r>
            <a:r>
              <a:rPr lang="es-MX" sz="2000" dirty="0" smtClean="0">
                <a:latin typeface="+mn-lt"/>
              </a:rPr>
              <a:t>		 </a:t>
            </a:r>
            <a:r>
              <a:rPr lang="es-MX" sz="2000" dirty="0">
                <a:latin typeface="+mn-lt"/>
              </a:rPr>
              <a:t>		12             7            14             </a:t>
            </a:r>
            <a:r>
              <a:rPr lang="es-MX" sz="2000" dirty="0" smtClean="0">
                <a:latin typeface="+mn-lt"/>
              </a:rPr>
              <a:t>6</a:t>
            </a:r>
          </a:p>
          <a:p>
            <a:pPr>
              <a:defRPr/>
            </a:pPr>
            <a:endParaRPr lang="es-MX" sz="2000" baseline="-25000" dirty="0">
              <a:latin typeface="+mn-lt"/>
            </a:endParaRPr>
          </a:p>
          <a:p>
            <a:pPr>
              <a:defRPr/>
            </a:pPr>
            <a:r>
              <a:rPr lang="es-MX" sz="2000" dirty="0" smtClean="0">
                <a:latin typeface="+mn-lt"/>
              </a:rPr>
              <a:t>	X+Y</a:t>
            </a:r>
            <a:r>
              <a:rPr lang="es-MX" sz="2000" dirty="0">
                <a:latin typeface="+mn-lt"/>
              </a:rPr>
              <a:t>	</a:t>
            </a:r>
            <a:r>
              <a:rPr lang="es-MX" sz="2000" dirty="0" smtClean="0">
                <a:latin typeface="+mn-lt"/>
              </a:rPr>
              <a:t>	 </a:t>
            </a:r>
            <a:r>
              <a:rPr lang="es-MX" sz="2000" dirty="0">
                <a:latin typeface="+mn-lt"/>
              </a:rPr>
              <a:t>E    1    9    F</a:t>
            </a:r>
            <a:r>
              <a:rPr lang="es-MX" sz="2000" baseline="-25000" dirty="0">
                <a:latin typeface="+mn-lt"/>
              </a:rPr>
              <a:t>16 </a:t>
            </a:r>
            <a:r>
              <a:rPr lang="es-MX" sz="2000" dirty="0">
                <a:latin typeface="+mn-lt"/>
              </a:rPr>
              <a:t> 		</a:t>
            </a:r>
            <a:r>
              <a:rPr lang="es-MX" sz="2000" dirty="0" smtClean="0">
                <a:latin typeface="+mn-lt"/>
              </a:rPr>
              <a:t>		14           </a:t>
            </a:r>
            <a:r>
              <a:rPr lang="es-MX" sz="2000" dirty="0">
                <a:latin typeface="+mn-lt"/>
              </a:rPr>
              <a:t>17            25           15</a:t>
            </a:r>
            <a:endParaRPr lang="es-MX" sz="2000" baseline="-25000" dirty="0">
              <a:latin typeface="+mn-lt"/>
            </a:endParaRPr>
          </a:p>
          <a:p>
            <a:pPr>
              <a:defRPr/>
            </a:pPr>
            <a:r>
              <a:rPr lang="es-MX" sz="2800" b="1" dirty="0">
                <a:latin typeface="+mn-lt"/>
              </a:rPr>
              <a:t>					</a:t>
            </a:r>
            <a:r>
              <a:rPr lang="es-MX" sz="2800" b="1" dirty="0" smtClean="0">
                <a:latin typeface="+mn-lt"/>
              </a:rPr>
              <a:t>					</a:t>
            </a:r>
            <a:r>
              <a:rPr lang="es-MX" sz="2000" dirty="0" smtClean="0">
                <a:latin typeface="+mn-lt"/>
              </a:rPr>
              <a:t>14       </a:t>
            </a:r>
            <a:r>
              <a:rPr lang="es-MX" sz="2000" dirty="0">
                <a:latin typeface="+mn-lt"/>
              </a:rPr>
              <a:t>16+1       16+9           15</a:t>
            </a:r>
          </a:p>
          <a:p>
            <a:pPr>
              <a:defRPr/>
            </a:pPr>
            <a:r>
              <a:rPr lang="es-MX" sz="2000" dirty="0">
                <a:latin typeface="+mn-lt"/>
              </a:rPr>
              <a:t>	Resultado Hex			</a:t>
            </a:r>
            <a:r>
              <a:rPr lang="es-MX" sz="2000" dirty="0" smtClean="0">
                <a:latin typeface="+mn-lt"/>
              </a:rPr>
              <a:t>			E</a:t>
            </a:r>
            <a:r>
              <a:rPr lang="es-MX" sz="2000" dirty="0">
                <a:latin typeface="+mn-lt"/>
              </a:rPr>
              <a:t>	</a:t>
            </a:r>
            <a:r>
              <a:rPr lang="es-MX" sz="2000" dirty="0" smtClean="0">
                <a:latin typeface="+mn-lt"/>
              </a:rPr>
              <a:t>	1</a:t>
            </a:r>
            <a:r>
              <a:rPr lang="es-MX" sz="2000" dirty="0">
                <a:latin typeface="+mn-lt"/>
              </a:rPr>
              <a:t>	</a:t>
            </a:r>
            <a:r>
              <a:rPr lang="es-MX" sz="2000" dirty="0" smtClean="0">
                <a:latin typeface="+mn-lt"/>
              </a:rPr>
              <a:t>	9</a:t>
            </a:r>
            <a:r>
              <a:rPr lang="es-MX" sz="2000" dirty="0">
                <a:latin typeface="+mn-lt"/>
              </a:rPr>
              <a:t>	</a:t>
            </a:r>
            <a:r>
              <a:rPr lang="es-MX" sz="2000" dirty="0" smtClean="0">
                <a:latin typeface="+mn-lt"/>
              </a:rPr>
              <a:t>	 </a:t>
            </a:r>
            <a:r>
              <a:rPr lang="es-MX" sz="2000" dirty="0">
                <a:latin typeface="+mn-lt"/>
              </a:rPr>
              <a:t>F</a:t>
            </a:r>
          </a:p>
          <a:p>
            <a:pPr>
              <a:defRPr/>
            </a:pPr>
            <a:endParaRPr lang="es-MX" sz="2000" dirty="0">
              <a:latin typeface="+mn-lt"/>
            </a:endParaRPr>
          </a:p>
          <a:p>
            <a:pPr>
              <a:defRPr/>
            </a:pPr>
            <a:r>
              <a:rPr lang="es-MX" sz="2000" dirty="0">
                <a:latin typeface="+mn-lt"/>
              </a:rPr>
              <a:t>			</a:t>
            </a:r>
          </a:p>
        </p:txBody>
      </p:sp>
      <p:cxnSp>
        <p:nvCxnSpPr>
          <p:cNvPr id="22" name="21 Conector recto"/>
          <p:cNvCxnSpPr/>
          <p:nvPr/>
        </p:nvCxnSpPr>
        <p:spPr>
          <a:xfrm>
            <a:off x="4714875" y="4436378"/>
            <a:ext cx="32146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1495274" y="4436378"/>
            <a:ext cx="1714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>
            <a:off x="495149" y="4436378"/>
            <a:ext cx="571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/>
          <p:nvPr/>
        </p:nvCxnSpPr>
        <p:spPr>
          <a:xfrm>
            <a:off x="2635935" y="5406010"/>
            <a:ext cx="20002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50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00251" y="1285622"/>
            <a:ext cx="844796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Operaciones con Signo</a:t>
            </a:r>
          </a:p>
          <a:p>
            <a:endParaRPr lang="es-MX" sz="2400" dirty="0"/>
          </a:p>
          <a:p>
            <a:r>
              <a:rPr lang="es-MX" sz="2400" dirty="0"/>
              <a:t>Este se aplica a números binarios haciendo uso de una posición de bit extra para representar el signo también llamado “bit del signo”. </a:t>
            </a:r>
          </a:p>
          <a:p>
            <a:endParaRPr lang="es-MX" sz="2400" dirty="0"/>
          </a:p>
          <a:p>
            <a:r>
              <a:rPr lang="es-MX" sz="2400" dirty="0"/>
              <a:t>El bit más Significativo (MSB) es el utilizado para representar  el signo y los restantes menos significativos representan la magnitud.</a:t>
            </a:r>
          </a:p>
          <a:p>
            <a:endParaRPr lang="es-MX" sz="2400" dirty="0"/>
          </a:p>
          <a:p>
            <a:r>
              <a:rPr lang="es-MX" sz="2400" dirty="0"/>
              <a:t>	Positivos					Negativos</a:t>
            </a:r>
          </a:p>
          <a:p>
            <a:endParaRPr lang="es-MX" sz="2400" dirty="0"/>
          </a:p>
          <a:p>
            <a:r>
              <a:rPr lang="es-MX" sz="2400" dirty="0"/>
              <a:t>	010101012   =   +   8510 		110101012  =  -   8510			</a:t>
            </a:r>
          </a:p>
          <a:p>
            <a:r>
              <a:rPr lang="es-MX" sz="2400" dirty="0"/>
              <a:t>	011111112   =   + 12710  		111111112  =  - 12710</a:t>
            </a:r>
          </a:p>
          <a:p>
            <a:r>
              <a:rPr lang="es-MX" sz="2400" dirty="0"/>
              <a:t>	</a:t>
            </a:r>
            <a:r>
              <a:rPr lang="es-MX" sz="2400" dirty="0" smtClean="0"/>
              <a:t>000000002  </a:t>
            </a:r>
            <a:r>
              <a:rPr lang="es-MX" sz="2400" dirty="0"/>
              <a:t>=    +      010  		100000002  =  -      010</a:t>
            </a:r>
          </a:p>
        </p:txBody>
      </p:sp>
    </p:spTree>
    <p:extLst>
      <p:ext uri="{BB962C8B-B14F-4D97-AF65-F5344CB8AC3E}">
        <p14:creationId xmlns:p14="http://schemas.microsoft.com/office/powerpoint/2010/main" val="290289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76042" y="1187986"/>
            <a:ext cx="853527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venir Book"/>
                <a:cs typeface="Avenir Book"/>
              </a:rPr>
              <a:t>La  rápida  evolución  de  las  tecnologías  de  la  información,  ha  provocado  que  en estos días  ya  no  nos  parezca  extraño  encontrarnos  a  cada  minuto  con </a:t>
            </a:r>
            <a:r>
              <a:rPr lang="es-MX" sz="2000" dirty="0" smtClean="0">
                <a:latin typeface="Avenir Book"/>
                <a:cs typeface="Avenir Book"/>
              </a:rPr>
              <a:t>hardware </a:t>
            </a:r>
            <a:r>
              <a:rPr lang="es-MX" sz="2000" dirty="0">
                <a:latin typeface="Avenir Book"/>
                <a:cs typeface="Avenir Book"/>
              </a:rPr>
              <a:t>y software nuevo, con filosofías y diseños que proponen cambios radicales y que buscan la constante superación de los modelos y propuestas </a:t>
            </a:r>
            <a:r>
              <a:rPr lang="es-MX" sz="2000" dirty="0" smtClean="0">
                <a:latin typeface="Avenir Book"/>
                <a:cs typeface="Avenir Book"/>
              </a:rPr>
              <a:t>anteriores</a:t>
            </a:r>
            <a:r>
              <a:rPr lang="es-MX" sz="2000" dirty="0">
                <a:latin typeface="Avenir Book"/>
                <a:cs typeface="Avenir Book"/>
              </a:rPr>
              <a:t>. El profesionista en  tecnologías de la información, debe en estos días estar seguro que lo único constante en el mundo dela informática es el </a:t>
            </a:r>
            <a:r>
              <a:rPr lang="es-MX" sz="2000" dirty="0" smtClean="0">
                <a:latin typeface="Avenir Book"/>
                <a:cs typeface="Avenir Book"/>
              </a:rPr>
              <a:t>cambio </a:t>
            </a:r>
            <a:r>
              <a:rPr lang="es-MX" sz="2000" dirty="0">
                <a:latin typeface="Avenir Book"/>
                <a:cs typeface="Avenir Book"/>
              </a:rPr>
              <a:t>constante, y debe de contar con los conocimientos suficientes para adaptarse a cualquier directriz tecnológica que pudiera surgir</a:t>
            </a:r>
            <a:r>
              <a:rPr lang="es-MX" sz="2000" dirty="0" smtClean="0">
                <a:latin typeface="Avenir Book"/>
                <a:cs typeface="Avenir Book"/>
              </a:rPr>
              <a:t>.</a:t>
            </a:r>
          </a:p>
          <a:p>
            <a:pPr algn="just"/>
            <a:endParaRPr lang="es-MX" sz="2000" dirty="0">
              <a:latin typeface="Avenir Book"/>
              <a:cs typeface="Avenir Book"/>
            </a:endParaRPr>
          </a:p>
          <a:p>
            <a:pPr algn="just"/>
            <a:r>
              <a:rPr lang="es-MX" sz="2000" dirty="0">
                <a:latin typeface="Avenir Book"/>
                <a:cs typeface="Avenir Book"/>
              </a:rPr>
              <a:t>Sin embargo, en toda esta avalancha de tendencias tecnológicas, propuestas computacionales e innovaciones informáticas, </a:t>
            </a:r>
            <a:r>
              <a:rPr lang="es-MX" sz="2000" dirty="0" smtClean="0">
                <a:latin typeface="Avenir Book"/>
                <a:cs typeface="Avenir Book"/>
              </a:rPr>
              <a:t>resulta </a:t>
            </a:r>
            <a:r>
              <a:rPr lang="es-MX" sz="2000" dirty="0">
                <a:latin typeface="Avenir Book"/>
                <a:cs typeface="Avenir Book"/>
              </a:rPr>
              <a:t>sumamente importante </a:t>
            </a:r>
            <a:r>
              <a:rPr lang="es-MX" sz="2000" dirty="0" smtClean="0">
                <a:latin typeface="Avenir Book"/>
                <a:cs typeface="Avenir Book"/>
              </a:rPr>
              <a:t>para </a:t>
            </a:r>
            <a:r>
              <a:rPr lang="es-MX" sz="2000" dirty="0">
                <a:latin typeface="Avenir Book"/>
                <a:cs typeface="Avenir Book"/>
              </a:rPr>
              <a:t>un ingeniero en computación, conocer mucho mas allá que la forma en la que se presentan estos cambios, fundamentando sus conocimientos sobre la </a:t>
            </a:r>
            <a:r>
              <a:rPr lang="es-MX" sz="2000" dirty="0" smtClean="0">
                <a:latin typeface="Avenir Book"/>
                <a:cs typeface="Avenir Book"/>
              </a:rPr>
              <a:t>base </a:t>
            </a:r>
            <a:r>
              <a:rPr lang="es-MX" sz="2000" dirty="0">
                <a:latin typeface="Avenir Book"/>
                <a:cs typeface="Avenir Book"/>
              </a:rPr>
              <a:t>en la que se presentan</a:t>
            </a:r>
            <a:r>
              <a:rPr lang="es-MX" sz="2000" dirty="0" smtClean="0">
                <a:latin typeface="Avenir Book"/>
                <a:cs typeface="Avenir Book"/>
              </a:rPr>
              <a:t>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Presentación de </a:t>
            </a:r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la </a:t>
            </a:r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UA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387358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00251" y="1285622"/>
            <a:ext cx="844796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Operaciones con Signo</a:t>
            </a:r>
          </a:p>
          <a:p>
            <a:endParaRPr lang="es-MX" sz="2400" dirty="0"/>
          </a:p>
          <a:p>
            <a:r>
              <a:rPr lang="es-MX" sz="2400" dirty="0"/>
              <a:t>Este se aplica a números binarios haciendo uso de una posición de bit extra para representar el signo también llamado “bit del signo”. </a:t>
            </a:r>
          </a:p>
          <a:p>
            <a:endParaRPr lang="es-MX" sz="2400" dirty="0"/>
          </a:p>
          <a:p>
            <a:r>
              <a:rPr lang="es-MX" sz="2400" dirty="0"/>
              <a:t>El bit más Significativo (MSB) es el utilizado para representar  el signo y los restantes menos significativos representan la magnitud.</a:t>
            </a:r>
          </a:p>
          <a:p>
            <a:endParaRPr lang="es-MX" sz="2400" dirty="0"/>
          </a:p>
          <a:p>
            <a:r>
              <a:rPr lang="es-MX" sz="2400" dirty="0" smtClean="0"/>
              <a:t>	</a:t>
            </a:r>
            <a:r>
              <a:rPr lang="es-MX" sz="2400" dirty="0"/>
              <a:t>	Positivos					Negativos</a:t>
            </a:r>
          </a:p>
          <a:p>
            <a:endParaRPr lang="es-MX" sz="2400" dirty="0"/>
          </a:p>
          <a:p>
            <a:pPr lvl="1">
              <a:defRPr/>
            </a:pPr>
            <a:r>
              <a:rPr lang="es-MX" sz="2400" dirty="0"/>
              <a:t>	</a:t>
            </a:r>
            <a:r>
              <a:rPr lang="es-MX" sz="2000" dirty="0">
                <a:solidFill>
                  <a:prstClr val="black"/>
                </a:solidFill>
              </a:rPr>
              <a:t>01010101</a:t>
            </a:r>
            <a:r>
              <a:rPr lang="es-MX" sz="2000" baseline="-25000" dirty="0">
                <a:solidFill>
                  <a:prstClr val="black"/>
                </a:solidFill>
              </a:rPr>
              <a:t>2</a:t>
            </a:r>
            <a:r>
              <a:rPr lang="es-MX" sz="2000" dirty="0">
                <a:solidFill>
                  <a:prstClr val="black"/>
                </a:solidFill>
              </a:rPr>
              <a:t>   =   +   85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dirty="0">
                <a:solidFill>
                  <a:prstClr val="black"/>
                </a:solidFill>
              </a:rPr>
              <a:t> 		11010101</a:t>
            </a:r>
            <a:r>
              <a:rPr lang="es-MX" sz="2000" baseline="-25000" dirty="0">
                <a:solidFill>
                  <a:prstClr val="black"/>
                </a:solidFill>
              </a:rPr>
              <a:t>2</a:t>
            </a:r>
            <a:r>
              <a:rPr lang="es-MX" sz="2000" dirty="0">
                <a:solidFill>
                  <a:prstClr val="black"/>
                </a:solidFill>
              </a:rPr>
              <a:t>  =  -   85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dirty="0">
                <a:solidFill>
                  <a:prstClr val="black"/>
                </a:solidFill>
              </a:rPr>
              <a:t>			</a:t>
            </a:r>
          </a:p>
          <a:p>
            <a:pPr lvl="1">
              <a:defRPr/>
            </a:pPr>
            <a:r>
              <a:rPr lang="es-MX" sz="2000" dirty="0">
                <a:solidFill>
                  <a:prstClr val="black"/>
                </a:solidFill>
              </a:rPr>
              <a:t>	01111111</a:t>
            </a:r>
            <a:r>
              <a:rPr lang="es-MX" sz="2000" baseline="-25000" dirty="0">
                <a:solidFill>
                  <a:prstClr val="black"/>
                </a:solidFill>
              </a:rPr>
              <a:t>2</a:t>
            </a:r>
            <a:r>
              <a:rPr lang="es-MX" sz="2000" dirty="0">
                <a:solidFill>
                  <a:prstClr val="black"/>
                </a:solidFill>
              </a:rPr>
              <a:t>   =   + 127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dirty="0">
                <a:solidFill>
                  <a:prstClr val="black"/>
                </a:solidFill>
              </a:rPr>
              <a:t>  		11111111</a:t>
            </a:r>
            <a:r>
              <a:rPr lang="es-MX" sz="2000" baseline="-25000" dirty="0">
                <a:solidFill>
                  <a:prstClr val="black"/>
                </a:solidFill>
              </a:rPr>
              <a:t>2</a:t>
            </a:r>
            <a:r>
              <a:rPr lang="es-MX" sz="2000" dirty="0">
                <a:solidFill>
                  <a:prstClr val="black"/>
                </a:solidFill>
              </a:rPr>
              <a:t>  =  - 127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</a:p>
          <a:p>
            <a:pPr lvl="0">
              <a:defRPr/>
            </a:pPr>
            <a:r>
              <a:rPr lang="es-MX" sz="2000" dirty="0">
                <a:solidFill>
                  <a:prstClr val="black"/>
                </a:solidFill>
              </a:rPr>
              <a:t>		00000000</a:t>
            </a:r>
            <a:r>
              <a:rPr lang="es-MX" sz="2000" baseline="-25000" dirty="0">
                <a:solidFill>
                  <a:prstClr val="black"/>
                </a:solidFill>
              </a:rPr>
              <a:t>2</a:t>
            </a:r>
            <a:r>
              <a:rPr lang="es-MX" sz="2000" dirty="0">
                <a:solidFill>
                  <a:prstClr val="black"/>
                </a:solidFill>
              </a:rPr>
              <a:t>  =    +      0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dirty="0">
                <a:solidFill>
                  <a:prstClr val="black"/>
                </a:solidFill>
              </a:rPr>
              <a:t>  		10000000</a:t>
            </a:r>
            <a:r>
              <a:rPr lang="es-MX" sz="2000" baseline="-25000" dirty="0">
                <a:solidFill>
                  <a:prstClr val="black"/>
                </a:solidFill>
              </a:rPr>
              <a:t>2</a:t>
            </a:r>
            <a:r>
              <a:rPr lang="es-MX" sz="2000" dirty="0">
                <a:solidFill>
                  <a:prstClr val="black"/>
                </a:solidFill>
              </a:rPr>
              <a:t>  =  -      0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50675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40734" y="1275452"/>
            <a:ext cx="830747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s-MX" sz="2000" dirty="0">
                <a:latin typeface="Avenir Black"/>
                <a:ea typeface="+mj-ea"/>
                <a:cs typeface="Avenir Black"/>
              </a:rPr>
              <a:t>Complemento a 1</a:t>
            </a:r>
          </a:p>
          <a:p>
            <a:pPr lvl="0" algn="just">
              <a:defRPr/>
            </a:pPr>
            <a:endParaRPr lang="es-MX" sz="2000" dirty="0">
              <a:latin typeface="Avenir Black"/>
              <a:ea typeface="+mj-ea"/>
              <a:cs typeface="Avenir Black"/>
            </a:endParaRPr>
          </a:p>
          <a:p>
            <a:pPr lvl="0" algn="just">
              <a:defRPr/>
            </a:pPr>
            <a:r>
              <a:rPr lang="es-MX" sz="2000" dirty="0">
                <a:latin typeface="Avenir Black"/>
                <a:ea typeface="+mj-ea"/>
                <a:cs typeface="Avenir Black"/>
              </a:rPr>
              <a:t>También llamado complemento a (r-1) es utilizado en las computadoras digitales para simplificar la operación de resta y efectuar manipulaciones lógicas, en donde r = a es la base.</a:t>
            </a:r>
          </a:p>
          <a:p>
            <a:pPr lvl="0" algn="just">
              <a:defRPr/>
            </a:pPr>
            <a:endParaRPr lang="es-MX" sz="2000" dirty="0">
              <a:latin typeface="Avenir Black"/>
              <a:ea typeface="+mj-ea"/>
              <a:cs typeface="Avenir Black"/>
            </a:endParaRPr>
          </a:p>
          <a:p>
            <a:pPr lvl="0" algn="just">
              <a:defRPr/>
            </a:pPr>
            <a:r>
              <a:rPr lang="es-MX" sz="2000" dirty="0">
                <a:latin typeface="Avenir Black"/>
                <a:ea typeface="+mj-ea"/>
                <a:cs typeface="Avenir Black"/>
              </a:rPr>
              <a:t>En caso de los números binarios: r=2  por tanto:  r-1=1. Este resultado se le resta a cada digito del número binario. </a:t>
            </a:r>
          </a:p>
          <a:p>
            <a:pPr lvl="0" algn="just">
              <a:defRPr/>
            </a:pPr>
            <a:endParaRPr lang="es-MX" sz="2000" dirty="0">
              <a:latin typeface="Avenir Black"/>
              <a:ea typeface="+mj-ea"/>
              <a:cs typeface="Avenir Black"/>
            </a:endParaRPr>
          </a:p>
          <a:p>
            <a:pPr lvl="0" algn="just">
              <a:defRPr/>
            </a:pPr>
            <a:r>
              <a:rPr lang="es-MX" sz="2000" dirty="0">
                <a:latin typeface="Avenir Black"/>
                <a:ea typeface="+mj-ea"/>
                <a:cs typeface="Avenir Black"/>
              </a:rPr>
              <a:t>Ejemplo:  </a:t>
            </a:r>
          </a:p>
          <a:p>
            <a:pPr lvl="0" algn="ctr">
              <a:defRPr/>
            </a:pPr>
            <a:r>
              <a:rPr lang="es-MX" sz="2000" dirty="0">
                <a:latin typeface="Avenir Black"/>
                <a:ea typeface="+mj-ea"/>
                <a:cs typeface="Avenir Black"/>
              </a:rPr>
              <a:t>El complemento a 1 de 1011000 es  0100111</a:t>
            </a:r>
          </a:p>
          <a:p>
            <a:pPr lvl="0" algn="ctr">
              <a:defRPr/>
            </a:pPr>
            <a:endParaRPr lang="es-MX" sz="2000" dirty="0">
              <a:latin typeface="Avenir Black"/>
              <a:ea typeface="+mj-ea"/>
              <a:cs typeface="Avenir Black"/>
            </a:endParaRPr>
          </a:p>
          <a:p>
            <a:pPr lvl="0" algn="just">
              <a:defRPr/>
            </a:pPr>
            <a:r>
              <a:rPr lang="es-MX" sz="2000" dirty="0">
                <a:latin typeface="Avenir Black"/>
                <a:ea typeface="+mj-ea"/>
                <a:cs typeface="Avenir Black"/>
              </a:rPr>
              <a:t>El mismo procedimiento se aplica para los sistemas Octal y Hexadecimal.</a:t>
            </a:r>
          </a:p>
        </p:txBody>
      </p:sp>
    </p:spTree>
    <p:extLst>
      <p:ext uri="{BB962C8B-B14F-4D97-AF65-F5344CB8AC3E}">
        <p14:creationId xmlns:p14="http://schemas.microsoft.com/office/powerpoint/2010/main" val="12104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40734" y="1275452"/>
            <a:ext cx="83074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s-MX" sz="2000" dirty="0" smtClean="0">
                <a:latin typeface="Avenir Black"/>
                <a:ea typeface="+mj-ea"/>
                <a:cs typeface="Avenir Black"/>
              </a:rPr>
              <a:t>Complemento a 1</a:t>
            </a:r>
          </a:p>
          <a:p>
            <a:pPr lvl="0" algn="just">
              <a:defRPr/>
            </a:pPr>
            <a:endParaRPr lang="es-MX" sz="2000" dirty="0">
              <a:latin typeface="Avenir Black"/>
              <a:ea typeface="+mj-ea"/>
              <a:cs typeface="Avenir Black"/>
            </a:endParaRPr>
          </a:p>
          <a:p>
            <a:pPr lvl="0" algn="just">
              <a:defRPr/>
            </a:pPr>
            <a:endParaRPr lang="es-MX" sz="2400" dirty="0">
              <a:solidFill>
                <a:prstClr val="black"/>
              </a:solidFill>
            </a:endParaRPr>
          </a:p>
          <a:p>
            <a:pPr lvl="0" algn="just">
              <a:defRPr/>
            </a:pPr>
            <a:r>
              <a:rPr lang="es-MX" sz="2400" dirty="0">
                <a:solidFill>
                  <a:prstClr val="black"/>
                </a:solidFill>
              </a:rPr>
              <a:t>En este sistema el MBS sirve como bit de signo. El número binario se intercambia de valor de izquierda a derecha.</a:t>
            </a:r>
          </a:p>
          <a:p>
            <a:pPr lvl="0" algn="just">
              <a:defRPr/>
            </a:pPr>
            <a:endParaRPr lang="es-MX" sz="2000" dirty="0">
              <a:solidFill>
                <a:prstClr val="black"/>
              </a:solidFill>
            </a:endParaRPr>
          </a:p>
          <a:p>
            <a:pPr lvl="0" algn="just">
              <a:defRPr/>
            </a:pPr>
            <a:r>
              <a:rPr lang="es-MX" sz="2000" dirty="0">
                <a:solidFill>
                  <a:prstClr val="black"/>
                </a:solidFill>
              </a:rPr>
              <a:t> 			</a:t>
            </a:r>
            <a:r>
              <a:rPr lang="es-MX" sz="2000" b="1" dirty="0">
                <a:solidFill>
                  <a:prstClr val="black"/>
                </a:solidFill>
              </a:rPr>
              <a:t>Positivo				 			Negativo</a:t>
            </a:r>
          </a:p>
          <a:p>
            <a:pPr lvl="0">
              <a:defRPr/>
            </a:pPr>
            <a:endParaRPr lang="es-MX" sz="2000" b="1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s-MX" sz="2000" b="1" dirty="0">
                <a:solidFill>
                  <a:prstClr val="black"/>
                </a:solidFill>
              </a:rPr>
              <a:t>	</a:t>
            </a:r>
            <a:r>
              <a:rPr lang="es-MX" sz="2000" dirty="0">
                <a:solidFill>
                  <a:prstClr val="black"/>
                </a:solidFill>
              </a:rPr>
              <a:t>17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dirty="0">
                <a:solidFill>
                  <a:prstClr val="black"/>
                </a:solidFill>
              </a:rPr>
              <a:t>  =  	00010001				-99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dirty="0">
                <a:solidFill>
                  <a:prstClr val="black"/>
                </a:solidFill>
              </a:rPr>
              <a:t> = 	10011101</a:t>
            </a:r>
          </a:p>
          <a:p>
            <a:pPr lvl="0">
              <a:defRPr/>
            </a:pPr>
            <a:endParaRPr lang="es-MX" sz="20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s-MX" sz="2000" dirty="0">
                <a:solidFill>
                  <a:prstClr val="black"/>
                </a:solidFill>
              </a:rPr>
              <a:t>			11101110	= -17</a:t>
            </a:r>
            <a:r>
              <a:rPr lang="es-MX" sz="2000" baseline="-25000" dirty="0">
                <a:solidFill>
                  <a:prstClr val="black"/>
                </a:solidFill>
              </a:rPr>
              <a:t>10 </a:t>
            </a:r>
            <a:r>
              <a:rPr lang="es-MX" sz="2000" dirty="0">
                <a:solidFill>
                  <a:prstClr val="black"/>
                </a:solidFill>
              </a:rPr>
              <a:t>				01100010	 =   99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b="1" dirty="0">
                <a:solidFill>
                  <a:prstClr val="black"/>
                </a:solidFill>
              </a:rPr>
              <a:t> </a:t>
            </a:r>
            <a:r>
              <a:rPr lang="es-MX" sz="2000" dirty="0">
                <a:solidFill>
                  <a:prstClr val="black"/>
                </a:solidFill>
              </a:rPr>
              <a:t>		</a:t>
            </a:r>
            <a:endParaRPr lang="es-MX" sz="2000" dirty="0" smtClean="0">
              <a:latin typeface="Avenir Black"/>
              <a:ea typeface="+mj-ea"/>
              <a:cs typeface="Avenir Black"/>
            </a:endParaRPr>
          </a:p>
          <a:p>
            <a:pPr lvl="0" algn="just">
              <a:defRPr/>
            </a:pPr>
            <a:endParaRPr lang="es-MX" sz="2000" dirty="0" smtClean="0">
              <a:latin typeface="Avenir Black"/>
              <a:ea typeface="+mj-ea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91554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Procedimientos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40734" y="1275452"/>
            <a:ext cx="830747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MX" sz="2400" b="1" dirty="0">
                <a:solidFill>
                  <a:prstClr val="black"/>
                </a:solidFill>
              </a:rPr>
              <a:t>Complemento a 2</a:t>
            </a:r>
          </a:p>
          <a:p>
            <a:pPr lvl="0" algn="just">
              <a:defRPr/>
            </a:pPr>
            <a:endParaRPr lang="es-MX" sz="2400" dirty="0">
              <a:solidFill>
                <a:prstClr val="black"/>
              </a:solidFill>
            </a:endParaRPr>
          </a:p>
          <a:p>
            <a:pPr lvl="0" algn="just">
              <a:defRPr/>
            </a:pPr>
            <a:r>
              <a:rPr lang="es-MX" sz="2400" dirty="0">
                <a:solidFill>
                  <a:prstClr val="black"/>
                </a:solidFill>
              </a:rPr>
              <a:t>En este sistema el MBS sirve como bit de signo. El número binario se intercambia de valor de izquierda a derecha  y al finalizar se le suma  un uno al bit menos significativo de la cadena.</a:t>
            </a:r>
          </a:p>
          <a:p>
            <a:pPr lvl="0" algn="just">
              <a:defRPr/>
            </a:pPr>
            <a:endParaRPr lang="es-MX" sz="2000" dirty="0">
              <a:solidFill>
                <a:prstClr val="black"/>
              </a:solidFill>
            </a:endParaRPr>
          </a:p>
          <a:p>
            <a:pPr lvl="0" algn="just">
              <a:defRPr/>
            </a:pPr>
            <a:r>
              <a:rPr lang="es-MX" sz="2000" dirty="0">
                <a:solidFill>
                  <a:prstClr val="black"/>
                </a:solidFill>
              </a:rPr>
              <a:t> 			</a:t>
            </a:r>
            <a:r>
              <a:rPr lang="es-MX" sz="2000" b="1" dirty="0">
                <a:solidFill>
                  <a:prstClr val="black"/>
                </a:solidFill>
              </a:rPr>
              <a:t>Positivo 							Negativo</a:t>
            </a:r>
          </a:p>
          <a:p>
            <a:pPr lvl="0">
              <a:defRPr/>
            </a:pPr>
            <a:endParaRPr lang="es-MX" sz="2000" b="1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s-MX" sz="2000" b="1" dirty="0">
                <a:solidFill>
                  <a:prstClr val="black"/>
                </a:solidFill>
              </a:rPr>
              <a:t>	</a:t>
            </a:r>
            <a:r>
              <a:rPr lang="es-MX" sz="2000" dirty="0">
                <a:solidFill>
                  <a:prstClr val="black"/>
                </a:solidFill>
              </a:rPr>
              <a:t>17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dirty="0">
                <a:solidFill>
                  <a:prstClr val="black"/>
                </a:solidFill>
              </a:rPr>
              <a:t>  =  	00010001				-99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dirty="0">
                <a:solidFill>
                  <a:prstClr val="black"/>
                </a:solidFill>
              </a:rPr>
              <a:t> = 	10011101</a:t>
            </a:r>
          </a:p>
          <a:p>
            <a:pPr lvl="0">
              <a:defRPr/>
            </a:pPr>
            <a:endParaRPr lang="es-MX" sz="20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s-MX" sz="2000" dirty="0">
                <a:solidFill>
                  <a:prstClr val="black"/>
                </a:solidFill>
              </a:rPr>
              <a:t>			11101110						01100010			              					+1				                               +1</a:t>
            </a:r>
          </a:p>
          <a:p>
            <a:pPr lvl="0">
              <a:defRPr/>
            </a:pPr>
            <a:r>
              <a:rPr lang="es-MX" sz="2000" dirty="0">
                <a:solidFill>
                  <a:prstClr val="black"/>
                </a:solidFill>
              </a:rPr>
              <a:t>			11101111  =  -17</a:t>
            </a:r>
            <a:r>
              <a:rPr lang="es-MX" sz="2000" baseline="-25000" dirty="0">
                <a:solidFill>
                  <a:prstClr val="black"/>
                </a:solidFill>
              </a:rPr>
              <a:t>10 </a:t>
            </a:r>
            <a:r>
              <a:rPr lang="es-MX" sz="2000" dirty="0">
                <a:solidFill>
                  <a:prstClr val="black"/>
                </a:solidFill>
              </a:rPr>
              <a:t>				01100011   =   99</a:t>
            </a:r>
            <a:r>
              <a:rPr lang="es-MX" sz="2000" baseline="-25000" dirty="0">
                <a:solidFill>
                  <a:prstClr val="black"/>
                </a:solidFill>
              </a:rPr>
              <a:t>10</a:t>
            </a:r>
            <a:r>
              <a:rPr lang="es-MX" sz="2000" b="1" dirty="0">
                <a:solidFill>
                  <a:prstClr val="black"/>
                </a:solidFill>
              </a:rPr>
              <a:t>        </a:t>
            </a:r>
          </a:p>
          <a:p>
            <a:pPr lvl="0" algn="just">
              <a:defRPr/>
            </a:pPr>
            <a:endParaRPr lang="es-MX" sz="2000" dirty="0" smtClean="0">
              <a:latin typeface="Avenir Black"/>
              <a:ea typeface="+mj-ea"/>
              <a:cs typeface="Avenir Black"/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 rot="5400000">
            <a:off x="2281151" y="4540713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rot="5400000">
            <a:off x="5926051" y="4540713"/>
            <a:ext cx="2857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1787861" y="5255882"/>
            <a:ext cx="13545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5356955" y="5255882"/>
            <a:ext cx="1357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32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Macros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40734" y="1275452"/>
            <a:ext cx="830747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s-MX" sz="2400" dirty="0" smtClean="0">
                <a:solidFill>
                  <a:prstClr val="black"/>
                </a:solidFill>
              </a:rPr>
              <a:t>El tema de macros es muy extenso por lo que se considera necesario un conjunto de diapositivas para este tema:</a:t>
            </a:r>
          </a:p>
          <a:p>
            <a:pPr lvl="0">
              <a:defRPr/>
            </a:pPr>
            <a:endParaRPr lang="es-MX" sz="2400" b="1" dirty="0">
              <a:solidFill>
                <a:prstClr val="black"/>
              </a:solidFill>
            </a:endParaRPr>
          </a:p>
          <a:p>
            <a:pPr lvl="0">
              <a:defRPr/>
            </a:pPr>
            <a:endParaRPr lang="es-MX" sz="2400" b="1" dirty="0" smtClean="0">
              <a:solidFill>
                <a:prstClr val="black"/>
              </a:solidFill>
            </a:endParaRPr>
          </a:p>
          <a:p>
            <a:pPr lvl="0">
              <a:defRPr/>
            </a:pPr>
            <a:endParaRPr lang="es-MX" sz="2400" b="1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s-MX" sz="2000" b="1" dirty="0" smtClean="0">
                <a:solidFill>
                  <a:prstClr val="black"/>
                </a:solidFill>
              </a:rPr>
              <a:t>    </a:t>
            </a:r>
            <a:endParaRPr lang="es-MX" sz="2000" b="1" dirty="0">
              <a:solidFill>
                <a:prstClr val="black"/>
              </a:solidFill>
            </a:endParaRPr>
          </a:p>
          <a:p>
            <a:pPr lvl="0" algn="just">
              <a:defRPr/>
            </a:pPr>
            <a:endParaRPr lang="es-MX" sz="2000" dirty="0" smtClean="0">
              <a:latin typeface="Avenir Black"/>
              <a:ea typeface="+mj-ea"/>
              <a:cs typeface="Avenir Black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842" y="2206033"/>
            <a:ext cx="3864595" cy="455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15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Conclusiones 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40734" y="1275452"/>
            <a:ext cx="8307479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sz="2400" dirty="0"/>
              <a:t>Los </a:t>
            </a:r>
            <a:r>
              <a:rPr lang="es-MX" sz="2400" dirty="0" smtClean="0"/>
              <a:t>tipos de datos son </a:t>
            </a:r>
            <a:r>
              <a:rPr lang="es-MX" sz="2400" dirty="0"/>
              <a:t>de suma importancia para comprender el funcionamiento de los sistemas digitales, además; de ser la forma en la que se maneja la información en los </a:t>
            </a:r>
            <a:r>
              <a:rPr lang="es-MX" sz="2400" dirty="0" err="1"/>
              <a:t>microcontroladores</a:t>
            </a:r>
            <a:r>
              <a:rPr lang="es-MX" sz="2400" dirty="0"/>
              <a:t>  y/o microprocesador es mediante el lenguaje ensamblador.</a:t>
            </a:r>
          </a:p>
          <a:p>
            <a:pPr algn="just">
              <a:defRPr/>
            </a:pPr>
            <a:endParaRPr lang="es-MX" sz="2400" dirty="0"/>
          </a:p>
          <a:p>
            <a:pPr algn="just">
              <a:defRPr/>
            </a:pPr>
            <a:r>
              <a:rPr lang="es-MX" sz="2400" dirty="0"/>
              <a:t>Para el empleo del lenguaje ensambladores la conversión entre sistemas de numeración juegan un papel vital, ya que el usuario los emplea en los mnemónicos para la programación.</a:t>
            </a:r>
          </a:p>
          <a:p>
            <a:pPr algn="just">
              <a:defRPr/>
            </a:pPr>
            <a:endParaRPr lang="es-MX" sz="2400" dirty="0"/>
          </a:p>
          <a:p>
            <a:pPr algn="just">
              <a:defRPr/>
            </a:pPr>
            <a:r>
              <a:rPr lang="es-MX" sz="2400" dirty="0"/>
              <a:t>Finalmente a pesar del avance tecnológico los sistemas de numeración seguirán siendo la base para entender el mundo maravilloso de los ensambladores  - </a:t>
            </a:r>
            <a:r>
              <a:rPr lang="es-MX" sz="2400" dirty="0" err="1"/>
              <a:t>microcontroladores</a:t>
            </a:r>
            <a:r>
              <a:rPr lang="es-MX" sz="2400" dirty="0"/>
              <a:t> /microprocesadores.</a:t>
            </a:r>
          </a:p>
          <a:p>
            <a:pPr lvl="0" algn="just">
              <a:defRPr/>
            </a:pPr>
            <a:endParaRPr lang="es-MX" sz="2000" dirty="0" smtClean="0">
              <a:latin typeface="Avenir Black"/>
              <a:ea typeface="+mj-ea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50994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Bibliografía 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40734" y="1275452"/>
            <a:ext cx="830747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s-MX" sz="2000" dirty="0"/>
              <a:t>John J. </a:t>
            </a:r>
            <a:r>
              <a:rPr lang="es-MX" sz="2000" dirty="0" err="1"/>
              <a:t>Donovan</a:t>
            </a:r>
            <a:r>
              <a:rPr lang="es-MX" sz="2000" dirty="0"/>
              <a:t>. </a:t>
            </a:r>
            <a:r>
              <a:rPr lang="es-MX" sz="2000" dirty="0" err="1"/>
              <a:t>System</a:t>
            </a:r>
            <a:r>
              <a:rPr lang="es-MX" sz="2000" dirty="0"/>
              <a:t> </a:t>
            </a:r>
            <a:r>
              <a:rPr lang="es-MX" sz="2000" dirty="0" err="1"/>
              <a:t>Programming</a:t>
            </a:r>
            <a:r>
              <a:rPr lang="es-MX" sz="2000" dirty="0"/>
              <a:t>. Mc. Graw Hill.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s-MX" sz="2000" dirty="0"/>
              <a:t>Jeffrey D. </a:t>
            </a:r>
            <a:r>
              <a:rPr lang="es-MX" sz="2000" dirty="0" err="1"/>
              <a:t>Ullman</a:t>
            </a:r>
            <a:r>
              <a:rPr lang="es-MX" sz="2000" dirty="0"/>
              <a:t>. Fundamental </a:t>
            </a:r>
            <a:r>
              <a:rPr lang="es-MX" sz="2000" dirty="0" err="1"/>
              <a:t>Concepts</a:t>
            </a:r>
            <a:r>
              <a:rPr lang="es-MX" sz="2000" dirty="0"/>
              <a:t> of </a:t>
            </a:r>
            <a:r>
              <a:rPr lang="es-MX" sz="2000" dirty="0" err="1"/>
              <a:t>Programming</a:t>
            </a:r>
            <a:r>
              <a:rPr lang="es-MX" sz="2000" dirty="0"/>
              <a:t> </a:t>
            </a:r>
            <a:r>
              <a:rPr lang="es-MX" sz="2000" dirty="0" err="1"/>
              <a:t>System</a:t>
            </a:r>
            <a:r>
              <a:rPr lang="es-MX" sz="2000" dirty="0"/>
              <a:t>. Addison-Wesley.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s-MX" sz="2000" dirty="0"/>
              <a:t>J. Terry </a:t>
            </a:r>
            <a:r>
              <a:rPr lang="es-MX" sz="2000" dirty="0" err="1"/>
              <a:t>Godfrey</a:t>
            </a:r>
            <a:r>
              <a:rPr lang="es-MX" sz="2000" dirty="0"/>
              <a:t>. Lenguaje Ensamblador para Microcomputadoras IBM. Prentice Hall.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s-MX" sz="2000" dirty="0"/>
              <a:t>80386 Guía de Programación. Mc. Graw Hill.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s-MX" sz="2000" dirty="0" err="1"/>
              <a:t>Leland</a:t>
            </a:r>
            <a:r>
              <a:rPr lang="es-MX" sz="2000" dirty="0"/>
              <a:t> I. Beck. </a:t>
            </a:r>
            <a:r>
              <a:rPr lang="es-MX" sz="2000" dirty="0" err="1"/>
              <a:t>System</a:t>
            </a:r>
            <a:r>
              <a:rPr lang="es-MX" sz="2000" dirty="0"/>
              <a:t> Software </a:t>
            </a:r>
            <a:r>
              <a:rPr lang="es-MX" sz="2000" dirty="0" err="1"/>
              <a:t>an</a:t>
            </a:r>
            <a:r>
              <a:rPr lang="es-MX" sz="2000" dirty="0"/>
              <a:t> </a:t>
            </a:r>
            <a:r>
              <a:rPr lang="es-MX" sz="2000" dirty="0" err="1"/>
              <a:t>Introduction</a:t>
            </a:r>
            <a:r>
              <a:rPr lang="es-MX" sz="2000" dirty="0"/>
              <a:t> </a:t>
            </a:r>
            <a:r>
              <a:rPr lang="es-MX" sz="2000" dirty="0" err="1"/>
              <a:t>to</a:t>
            </a:r>
            <a:r>
              <a:rPr lang="es-MX" sz="2000" dirty="0"/>
              <a:t> </a:t>
            </a:r>
            <a:r>
              <a:rPr lang="es-MX" sz="2000" dirty="0" err="1"/>
              <a:t>System</a:t>
            </a:r>
            <a:r>
              <a:rPr lang="es-MX" sz="2000" dirty="0"/>
              <a:t> </a:t>
            </a:r>
            <a:r>
              <a:rPr lang="es-MX" sz="2000" dirty="0" err="1"/>
              <a:t>Programming</a:t>
            </a:r>
            <a:r>
              <a:rPr lang="es-MX" sz="2000" dirty="0"/>
              <a:t>. Addison Wesley.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s-MX" sz="2000" dirty="0"/>
              <a:t>Barry B. Brey. </a:t>
            </a:r>
            <a:r>
              <a:rPr lang="es-MX" sz="2000" dirty="0" err="1"/>
              <a:t>Programming</a:t>
            </a:r>
            <a:r>
              <a:rPr lang="es-MX" sz="2000" dirty="0"/>
              <a:t> </a:t>
            </a:r>
            <a:r>
              <a:rPr lang="es-MX" sz="2000" dirty="0" err="1"/>
              <a:t>the</a:t>
            </a:r>
            <a:r>
              <a:rPr lang="es-MX" sz="2000" dirty="0"/>
              <a:t> 80286 80386 80486 and Pentium </a:t>
            </a:r>
            <a:r>
              <a:rPr lang="es-MX" sz="2000" dirty="0" err="1"/>
              <a:t>Based</a:t>
            </a:r>
            <a:r>
              <a:rPr lang="es-MX" sz="2000" dirty="0"/>
              <a:t> Personal </a:t>
            </a:r>
            <a:r>
              <a:rPr lang="es-MX" sz="2000" dirty="0" err="1"/>
              <a:t>Computer</a:t>
            </a:r>
            <a:r>
              <a:rPr lang="es-MX" sz="2000" dirty="0"/>
              <a:t>. </a:t>
            </a:r>
            <a:r>
              <a:rPr lang="es-MX" sz="2000" dirty="0" err="1"/>
              <a:t>Printice</a:t>
            </a:r>
            <a:r>
              <a:rPr lang="es-MX" sz="2000" dirty="0"/>
              <a:t> Hall. (O el manual de referencia de la arquitectura empleada para el desarrollo del ensamblador)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s-MX" sz="2000" dirty="0"/>
              <a:t>Intel </a:t>
            </a:r>
            <a:r>
              <a:rPr lang="es-MX" sz="2000" dirty="0" err="1"/>
              <a:t>Architecture</a:t>
            </a:r>
            <a:r>
              <a:rPr lang="es-MX" sz="2000" dirty="0"/>
              <a:t>. Software </a:t>
            </a:r>
            <a:r>
              <a:rPr lang="es-MX" sz="2000" dirty="0" err="1"/>
              <a:t>Developer’s</a:t>
            </a:r>
            <a:r>
              <a:rPr lang="es-MX" sz="2000" dirty="0"/>
              <a:t>. Manual </a:t>
            </a:r>
            <a:r>
              <a:rPr lang="es-MX" sz="2000" dirty="0" err="1"/>
              <a:t>Volume</a:t>
            </a:r>
            <a:r>
              <a:rPr lang="es-MX" sz="2000" dirty="0"/>
              <a:t> 2: </a:t>
            </a:r>
            <a:r>
              <a:rPr lang="es-MX" sz="2000" dirty="0" err="1"/>
              <a:t>Instruction</a:t>
            </a:r>
            <a:r>
              <a:rPr lang="es-MX" sz="2000" dirty="0"/>
              <a:t> Set Reference. Intel (O el manual equivalente que contenga las especificaciones de decodificación del conjunto de instrucciones que se empleará en el curso).</a:t>
            </a:r>
          </a:p>
        </p:txBody>
      </p:sp>
    </p:spTree>
    <p:extLst>
      <p:ext uri="{BB962C8B-B14F-4D97-AF65-F5344CB8AC3E}">
        <p14:creationId xmlns:p14="http://schemas.microsoft.com/office/powerpoint/2010/main" val="159268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62309" y="1317384"/>
            <a:ext cx="845685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venir Book"/>
                <a:cs typeface="Avenir Book"/>
              </a:rPr>
              <a:t>El </a:t>
            </a:r>
            <a:r>
              <a:rPr lang="es-MX" sz="2000" dirty="0">
                <a:latin typeface="Avenir Book"/>
                <a:cs typeface="Avenir Book"/>
              </a:rPr>
              <a:t>aprendizaje del uso, diseño y desarrollo de Software de Base, le permitirán al alumno contar con los conocimientos que le  confieran una verdadera actitud </a:t>
            </a:r>
            <a:r>
              <a:rPr lang="es-MX" sz="2000" dirty="0" smtClean="0">
                <a:latin typeface="Avenir Book"/>
                <a:cs typeface="Avenir Book"/>
              </a:rPr>
              <a:t>crítica</a:t>
            </a:r>
            <a:r>
              <a:rPr lang="es-MX" sz="2000" dirty="0">
                <a:latin typeface="Avenir Book"/>
                <a:cs typeface="Avenir Book"/>
              </a:rPr>
              <a:t>, un conocimiento más de fondo que de forma. A través de este aprendizaje el estudiante podrá apreciar de forma clara, que hay </a:t>
            </a:r>
            <a:r>
              <a:rPr lang="es-MX" sz="2000" dirty="0" smtClean="0">
                <a:latin typeface="Avenir Book"/>
                <a:cs typeface="Avenir Book"/>
              </a:rPr>
              <a:t>verdaderamente dentro </a:t>
            </a:r>
            <a:r>
              <a:rPr lang="es-MX" sz="2000" dirty="0">
                <a:latin typeface="Avenir Book"/>
                <a:cs typeface="Avenir Book"/>
              </a:rPr>
              <a:t>de un sistema de cómputo, con un conocimiento práctico del software que funciona debajo de los programas enfocados al usuario final, identificando </a:t>
            </a:r>
            <a:r>
              <a:rPr lang="es-MX" sz="2000" dirty="0" smtClean="0">
                <a:latin typeface="Avenir Book"/>
                <a:cs typeface="Avenir Book"/>
              </a:rPr>
              <a:t>con </a:t>
            </a:r>
            <a:r>
              <a:rPr lang="es-MX" sz="2000" dirty="0">
                <a:latin typeface="Avenir Book"/>
                <a:cs typeface="Avenir Book"/>
              </a:rPr>
              <a:t>precisión cada elemento de hardware que se encuentra detrás del gabinete de una computadora y extendiendo sus nociones de  sistema de cómputo, </a:t>
            </a:r>
            <a:r>
              <a:rPr lang="es-MX" sz="2000" dirty="0" smtClean="0">
                <a:latin typeface="Avenir Book"/>
                <a:cs typeface="Avenir Book"/>
              </a:rPr>
              <a:t>mas </a:t>
            </a:r>
            <a:r>
              <a:rPr lang="es-MX" sz="2000" dirty="0">
                <a:latin typeface="Avenir Book"/>
                <a:cs typeface="Avenir Book"/>
              </a:rPr>
              <a:t>allá del concepto de computadora personal</a:t>
            </a:r>
            <a:r>
              <a:rPr lang="es-MX" sz="2000" dirty="0" smtClean="0">
                <a:latin typeface="Avenir Book"/>
                <a:cs typeface="Avenir Book"/>
              </a:rPr>
              <a:t>.</a:t>
            </a:r>
          </a:p>
          <a:p>
            <a:pPr algn="just"/>
            <a:endParaRPr lang="es-MX" sz="2000" dirty="0">
              <a:latin typeface="Avenir Book"/>
              <a:cs typeface="Avenir Book"/>
            </a:endParaRPr>
          </a:p>
          <a:p>
            <a:pPr algn="just"/>
            <a:r>
              <a:rPr lang="es-MX" sz="2000" dirty="0">
                <a:latin typeface="Avenir Book"/>
                <a:cs typeface="Avenir Book"/>
              </a:rPr>
              <a:t>Este curso está pensado para que el alumno no solamente sea capaz de utilizar un lenguaje de programación, sino que más allá de eso sea capaz de utilizar </a:t>
            </a:r>
            <a:r>
              <a:rPr lang="es-MX" sz="2000" dirty="0" smtClean="0">
                <a:latin typeface="Avenir Book"/>
                <a:cs typeface="Avenir Book"/>
              </a:rPr>
              <a:t>un </a:t>
            </a:r>
            <a:r>
              <a:rPr lang="es-MX" sz="2000" dirty="0">
                <a:latin typeface="Avenir Book"/>
                <a:cs typeface="Avenir Book"/>
              </a:rPr>
              <a:t>lenguaje de programación de bajo nivel como ensamblador, y adquiera los conocimientos necesarios para comprender como funciona un software de este tipo, incluso siendo capaz de desarrollar él mismo un Ensamblador.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Presentación de </a:t>
            </a:r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la </a:t>
            </a:r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UA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19510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62309" y="1317384"/>
            <a:ext cx="84568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venir Book"/>
                <a:cs typeface="Avenir Book"/>
              </a:rPr>
              <a:t>Todo </a:t>
            </a:r>
            <a:r>
              <a:rPr lang="es-MX" sz="2000" dirty="0">
                <a:latin typeface="Avenir Book"/>
                <a:cs typeface="Avenir Book"/>
              </a:rPr>
              <a:t>esto creará un marco teórico de conocimiento de los conceptos esenciales de la computación, definiendo los antecedentes  necesarios para que en un </a:t>
            </a:r>
            <a:r>
              <a:rPr lang="es-MX" sz="2000" dirty="0" smtClean="0">
                <a:latin typeface="Avenir Book"/>
                <a:cs typeface="Avenir Book"/>
              </a:rPr>
              <a:t>futuro </a:t>
            </a:r>
            <a:r>
              <a:rPr lang="es-MX" sz="2000" dirty="0">
                <a:latin typeface="Avenir Book"/>
                <a:cs typeface="Avenir Book"/>
              </a:rPr>
              <a:t>el alumno que haya tomado este curso pueda ser capaz de ahondar en conceptos complejos de </a:t>
            </a:r>
            <a:r>
              <a:rPr lang="es-MX" sz="2000" dirty="0" err="1">
                <a:latin typeface="Avenir Book"/>
                <a:cs typeface="Avenir Book"/>
              </a:rPr>
              <a:t>microcontroladores</a:t>
            </a:r>
            <a:r>
              <a:rPr lang="es-MX" sz="2000" dirty="0">
                <a:latin typeface="Avenir Book"/>
                <a:cs typeface="Avenir Book"/>
              </a:rPr>
              <a:t>, diseño y desarrollo de software </a:t>
            </a:r>
            <a:r>
              <a:rPr lang="es-MX" sz="2000" dirty="0" smtClean="0">
                <a:latin typeface="Avenir Book"/>
                <a:cs typeface="Avenir Book"/>
              </a:rPr>
              <a:t>de </a:t>
            </a:r>
            <a:r>
              <a:rPr lang="es-MX" sz="2000" dirty="0">
                <a:latin typeface="Avenir Book"/>
                <a:cs typeface="Avenir Book"/>
              </a:rPr>
              <a:t>base y arquitectura de computadoras</a:t>
            </a:r>
            <a:r>
              <a:rPr lang="es-MX" sz="2000" dirty="0" smtClean="0">
                <a:latin typeface="Avenir Book"/>
                <a:cs typeface="Avenir Book"/>
              </a:rPr>
              <a:t>.</a:t>
            </a:r>
            <a:endParaRPr lang="es-ES" sz="20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Presentación de </a:t>
            </a:r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la </a:t>
            </a:r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UA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684" y="3010435"/>
            <a:ext cx="3661434" cy="2749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575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venir Book"/>
                <a:cs typeface="Avenir Book"/>
              </a:rPr>
              <a:t>Presentar al alumno todas las fases que  se llevan a cabo al momento de realizar el ensamblado de un  programa, dotándolo con los conocimientos </a:t>
            </a:r>
            <a:r>
              <a:rPr lang="es-MX" sz="2400" dirty="0" smtClean="0">
                <a:latin typeface="Avenir Book"/>
                <a:cs typeface="Avenir Book"/>
              </a:rPr>
              <a:t>especializados </a:t>
            </a:r>
            <a:r>
              <a:rPr lang="es-MX" sz="2400" dirty="0">
                <a:latin typeface="Avenir Book"/>
                <a:cs typeface="Avenir Book"/>
              </a:rPr>
              <a:t>para el desarrollo de un ensamblador para una plataforma específica, una vez que cuente con un panorama claro  de la arquitectura del </a:t>
            </a:r>
            <a:r>
              <a:rPr lang="es-MX" sz="2400" dirty="0" smtClean="0">
                <a:latin typeface="Avenir Book"/>
                <a:cs typeface="Avenir Book"/>
              </a:rPr>
              <a:t>procesador </a:t>
            </a:r>
            <a:r>
              <a:rPr lang="es-MX" sz="2400" dirty="0">
                <a:latin typeface="Avenir Book"/>
                <a:cs typeface="Avenir Book"/>
              </a:rPr>
              <a:t>para el cual se desarrollará este software, así como la delimitación de instrucciones básicas que este es capaz de procesar.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Propósito de la </a:t>
            </a:r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UA</a:t>
            </a:r>
            <a:endParaRPr lang="es-ES" sz="32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84" y="1714695"/>
            <a:ext cx="25622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253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venir Book"/>
                <a:cs typeface="Avenir Book"/>
              </a:rPr>
              <a:t>Conocer los elementos y etapas de </a:t>
            </a:r>
            <a:r>
              <a:rPr lang="es-MX" sz="2400" dirty="0" smtClean="0">
                <a:latin typeface="Avenir Book"/>
                <a:cs typeface="Avenir Book"/>
              </a:rPr>
              <a:t>un ensamblador</a:t>
            </a:r>
            <a:r>
              <a:rPr lang="es-MX" sz="2400" dirty="0">
                <a:latin typeface="Avenir Book"/>
                <a:cs typeface="Avenir Book"/>
              </a:rPr>
              <a:t>, diseñar y desarrollar un </a:t>
            </a:r>
            <a:r>
              <a:rPr lang="es-MX" sz="2400" dirty="0" smtClean="0">
                <a:latin typeface="Avenir Book"/>
                <a:cs typeface="Avenir Book"/>
              </a:rPr>
              <a:t>ensamblador.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endParaRPr lang="es-MX" sz="2400" dirty="0" smtClean="0">
              <a:latin typeface="Avenir Book"/>
              <a:cs typeface="Avenir Book"/>
            </a:endParaRPr>
          </a:p>
          <a:p>
            <a:pPr algn="just"/>
            <a:r>
              <a:rPr lang="es-MX" sz="2400" b="1" dirty="0" smtClean="0">
                <a:latin typeface="Avenir Book"/>
                <a:cs typeface="Avenir Book"/>
              </a:rPr>
              <a:t>Tema</a:t>
            </a:r>
            <a:r>
              <a:rPr lang="es-MX" sz="2400" dirty="0" smtClean="0">
                <a:latin typeface="Avenir Book"/>
                <a:cs typeface="Avenir Book"/>
              </a:rPr>
              <a:t>: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Analizar los conceptos </a:t>
            </a:r>
            <a:r>
              <a:rPr lang="es-MX" sz="2400" dirty="0" smtClean="0">
                <a:latin typeface="Avenir Book"/>
                <a:cs typeface="Avenir Book"/>
              </a:rPr>
              <a:t>generales </a:t>
            </a:r>
            <a:r>
              <a:rPr lang="es-MX" sz="2400" dirty="0">
                <a:latin typeface="Avenir Book"/>
                <a:cs typeface="Avenir Book"/>
              </a:rPr>
              <a:t>del lenguaje </a:t>
            </a:r>
            <a:r>
              <a:rPr lang="es-MX" sz="2400" dirty="0" smtClean="0">
                <a:latin typeface="Avenir Book"/>
                <a:cs typeface="Avenir Book"/>
              </a:rPr>
              <a:t>ensamblador </a:t>
            </a:r>
            <a:r>
              <a:rPr lang="es-MX" sz="2400" dirty="0">
                <a:latin typeface="Avenir Book"/>
                <a:cs typeface="Avenir Book"/>
              </a:rPr>
              <a:t>(Introducción, </a:t>
            </a:r>
            <a:r>
              <a:rPr lang="es-MX" sz="2400" dirty="0" smtClean="0">
                <a:latin typeface="Avenir Book"/>
                <a:cs typeface="Avenir Book"/>
              </a:rPr>
              <a:t>propósito</a:t>
            </a:r>
            <a:r>
              <a:rPr lang="es-MX" sz="2400" dirty="0">
                <a:latin typeface="Avenir Book"/>
                <a:cs typeface="Avenir Book"/>
              </a:rPr>
              <a:t>, elementos, tipos de </a:t>
            </a:r>
            <a:r>
              <a:rPr lang="es-MX" sz="2400" dirty="0" smtClean="0">
                <a:latin typeface="Avenir Book"/>
                <a:cs typeface="Avenir Book"/>
              </a:rPr>
              <a:t>datos</a:t>
            </a:r>
            <a:r>
              <a:rPr lang="es-MX" sz="2400" dirty="0">
                <a:latin typeface="Avenir Book"/>
                <a:cs typeface="Avenir Book"/>
              </a:rPr>
              <a:t>, estructura, procedimientos, </a:t>
            </a:r>
            <a:r>
              <a:rPr lang="es-MX" sz="2400" dirty="0" smtClean="0">
                <a:latin typeface="Avenir Book"/>
                <a:cs typeface="Avenir Book"/>
              </a:rPr>
              <a:t>macros)</a:t>
            </a:r>
            <a:endParaRPr lang="es-MX" sz="2400" dirty="0">
              <a:latin typeface="Avenir Book"/>
              <a:cs typeface="Avenir Book"/>
            </a:endParaRPr>
          </a:p>
          <a:p>
            <a:pPr algn="just"/>
            <a:endParaRPr lang="es-ES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Unidad de competencia I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</p:spTree>
    <p:extLst>
      <p:ext uri="{BB962C8B-B14F-4D97-AF65-F5344CB8AC3E}">
        <p14:creationId xmlns:p14="http://schemas.microsoft.com/office/powerpoint/2010/main" val="236910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869167" y="1317384"/>
            <a:ext cx="59499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latin typeface="Avenir Book"/>
                <a:cs typeface="Avenir Book"/>
              </a:rPr>
              <a:t>Actualmente los sistemas digitales forman parte de nuestro quehacer cotidiano, ya que los tenemos presentes desde un electrodoméstico hasta los artículos de oficina en nuestro trabajo tales como una calculadora o un reloj digital. </a:t>
            </a:r>
          </a:p>
          <a:p>
            <a:pPr algn="just"/>
            <a:endParaRPr lang="es-MX" sz="2400" dirty="0">
              <a:latin typeface="Avenir Book"/>
              <a:cs typeface="Avenir Book"/>
            </a:endParaRPr>
          </a:p>
          <a:p>
            <a:pPr algn="just"/>
            <a:r>
              <a:rPr lang="es-MX" sz="2400" dirty="0">
                <a:latin typeface="Avenir Book"/>
                <a:cs typeface="Avenir Book"/>
              </a:rPr>
              <a:t>Estos forman parte importante del vivir día a día y se encuentran ya sea como </a:t>
            </a:r>
            <a:r>
              <a:rPr lang="es-MX" sz="2400" dirty="0" err="1">
                <a:latin typeface="Avenir Book"/>
                <a:cs typeface="Avenir Book"/>
              </a:rPr>
              <a:t>microcontroladores</a:t>
            </a:r>
            <a:r>
              <a:rPr lang="es-MX" sz="2400" dirty="0">
                <a:latin typeface="Avenir Book"/>
                <a:cs typeface="Avenir Book"/>
              </a:rPr>
              <a:t> o microprocesadores los cuales manejan la información en forma binaria.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29397"/>
            <a:ext cx="6108701" cy="1242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Introducción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 smtClean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0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 smtClean="0">
                <a:solidFill>
                  <a:schemeClr val="bg1"/>
                </a:solidFill>
                <a:latin typeface="Avenir Black"/>
                <a:cs typeface="Avenir Black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Ensambladores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24" y="1731986"/>
            <a:ext cx="2550278" cy="2034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46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2537</Words>
  <Application>Microsoft Office PowerPoint</Application>
  <PresentationFormat>Presentación en pantalla (4:3)</PresentationFormat>
  <Paragraphs>549</Paragraphs>
  <Slides>47</Slides>
  <Notes>47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Tema de Office</vt:lpstr>
      <vt:lpstr>Ingeniería en Computación  UA Ensambladores  UC II Conocer los elementos y etapas de un ensamblador, diseñar y desarrollar un  ensamblador  Analizar los conceptos generales del lenguaje ensamblador (Introducción,  propósito, elementos, tipos de datos, estructura, procedimientos, macros)  Presenta:  MTI Jorge Bautista López  20/10/17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UAEM</cp:lastModifiedBy>
  <cp:revision>104</cp:revision>
  <dcterms:created xsi:type="dcterms:W3CDTF">2013-06-28T15:10:46Z</dcterms:created>
  <dcterms:modified xsi:type="dcterms:W3CDTF">2017-10-21T04:51:00Z</dcterms:modified>
</cp:coreProperties>
</file>