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16" r:id="rId1"/>
  </p:sldMasterIdLst>
  <p:notesMasterIdLst>
    <p:notesMasterId r:id="rId33"/>
  </p:notesMasterIdLst>
  <p:sldIdLst>
    <p:sldId id="295" r:id="rId2"/>
    <p:sldId id="284" r:id="rId3"/>
    <p:sldId id="286" r:id="rId4"/>
    <p:sldId id="296" r:id="rId5"/>
    <p:sldId id="285" r:id="rId6"/>
    <p:sldId id="274" r:id="rId7"/>
    <p:sldId id="257" r:id="rId8"/>
    <p:sldId id="275" r:id="rId9"/>
    <p:sldId id="276" r:id="rId10"/>
    <p:sldId id="277" r:id="rId11"/>
    <p:sldId id="278" r:id="rId12"/>
    <p:sldId id="264" r:id="rId13"/>
    <p:sldId id="302" r:id="rId14"/>
    <p:sldId id="258" r:id="rId15"/>
    <p:sldId id="265" r:id="rId16"/>
    <p:sldId id="279" r:id="rId17"/>
    <p:sldId id="280" r:id="rId18"/>
    <p:sldId id="281" r:id="rId19"/>
    <p:sldId id="282" r:id="rId20"/>
    <p:sldId id="287" r:id="rId21"/>
    <p:sldId id="288" r:id="rId22"/>
    <p:sldId id="291" r:id="rId23"/>
    <p:sldId id="297" r:id="rId24"/>
    <p:sldId id="289" r:id="rId25"/>
    <p:sldId id="290" r:id="rId26"/>
    <p:sldId id="298" r:id="rId27"/>
    <p:sldId id="299" r:id="rId28"/>
    <p:sldId id="300" r:id="rId29"/>
    <p:sldId id="301" r:id="rId30"/>
    <p:sldId id="293" r:id="rId31"/>
    <p:sldId id="292"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2" d="100"/>
          <a:sy n="62" d="100"/>
        </p:scale>
        <p:origin x="96" y="5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C842F7-76F4-4778-B2FF-C4B33645FE33}" type="doc">
      <dgm:prSet loTypeId="urn:microsoft.com/office/officeart/2008/layout/VerticalCurvedList" loCatId="list" qsTypeId="urn:microsoft.com/office/officeart/2005/8/quickstyle/3d3" qsCatId="3D" csTypeId="urn:microsoft.com/office/officeart/2005/8/colors/accent1_2" csCatId="accent1" phldr="1"/>
      <dgm:spPr/>
      <dgm:t>
        <a:bodyPr/>
        <a:lstStyle/>
        <a:p>
          <a:endParaRPr lang="es-MX"/>
        </a:p>
      </dgm:t>
    </dgm:pt>
    <dgm:pt modelId="{E9D5BA56-4813-468D-8452-22B96789BF84}">
      <dgm:prSet phldrT="[Texto]"/>
      <dgm:spPr/>
      <dgm:t>
        <a:bodyPr/>
        <a:lstStyle/>
        <a:p>
          <a:r>
            <a:rPr lang="es-MX" dirty="0" smtClean="0"/>
            <a:t>1. Identificación de </a:t>
          </a:r>
          <a:r>
            <a:rPr lang="es-MX" dirty="0" smtClean="0"/>
            <a:t>la lógica binaria de problemas </a:t>
          </a:r>
          <a:endParaRPr lang="es-MX" dirty="0"/>
        </a:p>
      </dgm:t>
    </dgm:pt>
    <dgm:pt modelId="{5EB4362B-2BEF-4642-B1D5-71E53E74A7F9}" type="parTrans" cxnId="{2D53B67F-29C1-4F01-A1E9-CB0D3D6D34DC}">
      <dgm:prSet/>
      <dgm:spPr/>
      <dgm:t>
        <a:bodyPr/>
        <a:lstStyle/>
        <a:p>
          <a:endParaRPr lang="es-MX"/>
        </a:p>
      </dgm:t>
    </dgm:pt>
    <dgm:pt modelId="{78BFD67A-2EA3-47DA-ACBE-D2EA4CA75869}" type="sibTrans" cxnId="{2D53B67F-29C1-4F01-A1E9-CB0D3D6D34DC}">
      <dgm:prSet/>
      <dgm:spPr/>
      <dgm:t>
        <a:bodyPr/>
        <a:lstStyle/>
        <a:p>
          <a:endParaRPr lang="es-MX"/>
        </a:p>
      </dgm:t>
    </dgm:pt>
    <dgm:pt modelId="{0DAD54E4-6C4C-46AA-8D8D-8E3DE819AA53}">
      <dgm:prSet phldrT="[Texto]"/>
      <dgm:spPr/>
      <dgm:t>
        <a:bodyPr/>
        <a:lstStyle/>
        <a:p>
          <a:r>
            <a:rPr lang="es-MX" dirty="0" smtClean="0"/>
            <a:t>2. </a:t>
          </a:r>
          <a:r>
            <a:rPr lang="es-MX" dirty="0" smtClean="0"/>
            <a:t>Circuitos integrados digitales, manejo de la lógica y la lógica secuencial como medio de trabajo de un equipo de computo. .</a:t>
          </a:r>
          <a:endParaRPr lang="es-MX" dirty="0"/>
        </a:p>
      </dgm:t>
    </dgm:pt>
    <dgm:pt modelId="{7A310347-AFD8-4B4A-B82B-092355663375}" type="parTrans" cxnId="{E20B46DC-B515-4F05-9F87-5B1711AB2AB6}">
      <dgm:prSet/>
      <dgm:spPr/>
      <dgm:t>
        <a:bodyPr/>
        <a:lstStyle/>
        <a:p>
          <a:endParaRPr lang="es-MX"/>
        </a:p>
      </dgm:t>
    </dgm:pt>
    <dgm:pt modelId="{22DB0F96-A5AC-4F87-86E6-1092730B5127}" type="sibTrans" cxnId="{E20B46DC-B515-4F05-9F87-5B1711AB2AB6}">
      <dgm:prSet/>
      <dgm:spPr/>
      <dgm:t>
        <a:bodyPr/>
        <a:lstStyle/>
        <a:p>
          <a:endParaRPr lang="es-MX"/>
        </a:p>
      </dgm:t>
    </dgm:pt>
    <dgm:pt modelId="{D59E7358-74E9-4DED-A364-A08321A6ED77}">
      <dgm:prSet phldrT="[Texto]"/>
      <dgm:spPr/>
      <dgm:t>
        <a:bodyPr/>
        <a:lstStyle/>
        <a:p>
          <a:r>
            <a:rPr lang="es-MX" dirty="0" smtClean="0"/>
            <a:t>3. </a:t>
          </a:r>
          <a:r>
            <a:rPr lang="es-MX" dirty="0" smtClean="0"/>
            <a:t>Manejo de unidades de memoria y dispositivos lógicos programables.</a:t>
          </a:r>
          <a:endParaRPr lang="es-MX" dirty="0"/>
        </a:p>
      </dgm:t>
    </dgm:pt>
    <dgm:pt modelId="{1D01A819-2B95-447F-AA75-F2609CCB1554}" type="parTrans" cxnId="{423431AD-A8B9-4E37-BE43-52E4B0A0A106}">
      <dgm:prSet/>
      <dgm:spPr/>
      <dgm:t>
        <a:bodyPr/>
        <a:lstStyle/>
        <a:p>
          <a:endParaRPr lang="es-MX"/>
        </a:p>
      </dgm:t>
    </dgm:pt>
    <dgm:pt modelId="{649937DE-C538-4D5D-9332-ACEDEBD5C5C3}" type="sibTrans" cxnId="{423431AD-A8B9-4E37-BE43-52E4B0A0A106}">
      <dgm:prSet/>
      <dgm:spPr/>
      <dgm:t>
        <a:bodyPr/>
        <a:lstStyle/>
        <a:p>
          <a:endParaRPr lang="es-MX"/>
        </a:p>
      </dgm:t>
    </dgm:pt>
    <dgm:pt modelId="{BE2E6701-1CE9-4A01-9D5B-A34A839B9BEB}">
      <dgm:prSet phldrT="[Texto]"/>
      <dgm:spPr/>
      <dgm:t>
        <a:bodyPr/>
        <a:lstStyle/>
        <a:p>
          <a:r>
            <a:rPr lang="es-MX" dirty="0" smtClean="0"/>
            <a:t>4. </a:t>
          </a:r>
          <a:r>
            <a:rPr lang="es-MX" dirty="0" smtClean="0"/>
            <a:t>Identificación de </a:t>
          </a:r>
          <a:r>
            <a:rPr lang="es-MX" dirty="0" err="1" smtClean="0"/>
            <a:t>lalogica</a:t>
          </a:r>
          <a:r>
            <a:rPr lang="es-MX" dirty="0" smtClean="0"/>
            <a:t> de circuitos lógicos síncronos y asíncronos</a:t>
          </a:r>
          <a:endParaRPr lang="es-MX" dirty="0"/>
        </a:p>
      </dgm:t>
    </dgm:pt>
    <dgm:pt modelId="{815F9A89-6868-4FB1-9002-022981CB90BC}" type="parTrans" cxnId="{78B61ACD-C1DD-4C57-83BE-E9BE5DD0DF28}">
      <dgm:prSet/>
      <dgm:spPr/>
      <dgm:t>
        <a:bodyPr/>
        <a:lstStyle/>
        <a:p>
          <a:endParaRPr lang="es-MX"/>
        </a:p>
      </dgm:t>
    </dgm:pt>
    <dgm:pt modelId="{B365CF78-E140-4EAB-8A66-981BEA3A3989}" type="sibTrans" cxnId="{78B61ACD-C1DD-4C57-83BE-E9BE5DD0DF28}">
      <dgm:prSet/>
      <dgm:spPr/>
      <dgm:t>
        <a:bodyPr/>
        <a:lstStyle/>
        <a:p>
          <a:endParaRPr lang="es-MX"/>
        </a:p>
      </dgm:t>
    </dgm:pt>
    <dgm:pt modelId="{ED907DA4-AB0E-4425-B3E6-7F769600062B}" type="pres">
      <dgm:prSet presAssocID="{CCC842F7-76F4-4778-B2FF-C4B33645FE33}" presName="Name0" presStyleCnt="0">
        <dgm:presLayoutVars>
          <dgm:chMax val="7"/>
          <dgm:chPref val="7"/>
          <dgm:dir/>
        </dgm:presLayoutVars>
      </dgm:prSet>
      <dgm:spPr/>
      <dgm:t>
        <a:bodyPr/>
        <a:lstStyle/>
        <a:p>
          <a:endParaRPr lang="es-MX"/>
        </a:p>
      </dgm:t>
    </dgm:pt>
    <dgm:pt modelId="{1E217B9A-87FF-48EE-AB93-772C8DFF97D2}" type="pres">
      <dgm:prSet presAssocID="{CCC842F7-76F4-4778-B2FF-C4B33645FE33}" presName="Name1" presStyleCnt="0"/>
      <dgm:spPr/>
    </dgm:pt>
    <dgm:pt modelId="{55F53EAA-28AA-4D9B-8A30-C274A7D5FD86}" type="pres">
      <dgm:prSet presAssocID="{CCC842F7-76F4-4778-B2FF-C4B33645FE33}" presName="cycle" presStyleCnt="0"/>
      <dgm:spPr/>
    </dgm:pt>
    <dgm:pt modelId="{7FD0C311-B938-4782-9194-2FA8C33E021A}" type="pres">
      <dgm:prSet presAssocID="{CCC842F7-76F4-4778-B2FF-C4B33645FE33}" presName="srcNode" presStyleLbl="node1" presStyleIdx="0" presStyleCnt="4"/>
      <dgm:spPr/>
    </dgm:pt>
    <dgm:pt modelId="{1686E6CD-394E-4E23-A012-9CAF723260F9}" type="pres">
      <dgm:prSet presAssocID="{CCC842F7-76F4-4778-B2FF-C4B33645FE33}" presName="conn" presStyleLbl="parChTrans1D2" presStyleIdx="0" presStyleCnt="1"/>
      <dgm:spPr/>
      <dgm:t>
        <a:bodyPr/>
        <a:lstStyle/>
        <a:p>
          <a:endParaRPr lang="es-MX"/>
        </a:p>
      </dgm:t>
    </dgm:pt>
    <dgm:pt modelId="{0FF591EC-F67D-48FA-9661-D51C00AB4A69}" type="pres">
      <dgm:prSet presAssocID="{CCC842F7-76F4-4778-B2FF-C4B33645FE33}" presName="extraNode" presStyleLbl="node1" presStyleIdx="0" presStyleCnt="4"/>
      <dgm:spPr/>
    </dgm:pt>
    <dgm:pt modelId="{6B28B609-8A58-420F-9002-B68BC1AC8A1A}" type="pres">
      <dgm:prSet presAssocID="{CCC842F7-76F4-4778-B2FF-C4B33645FE33}" presName="dstNode" presStyleLbl="node1" presStyleIdx="0" presStyleCnt="4"/>
      <dgm:spPr/>
    </dgm:pt>
    <dgm:pt modelId="{007D5A01-35D4-41AD-BC7E-23F64A74C24F}" type="pres">
      <dgm:prSet presAssocID="{E9D5BA56-4813-468D-8452-22B96789BF84}" presName="text_1" presStyleLbl="node1" presStyleIdx="0" presStyleCnt="4">
        <dgm:presLayoutVars>
          <dgm:bulletEnabled val="1"/>
        </dgm:presLayoutVars>
      </dgm:prSet>
      <dgm:spPr/>
      <dgm:t>
        <a:bodyPr/>
        <a:lstStyle/>
        <a:p>
          <a:endParaRPr lang="es-MX"/>
        </a:p>
      </dgm:t>
    </dgm:pt>
    <dgm:pt modelId="{F3BCEC6E-CD46-418C-86C1-F632E6CE3AE2}" type="pres">
      <dgm:prSet presAssocID="{E9D5BA56-4813-468D-8452-22B96789BF84}" presName="accent_1" presStyleCnt="0"/>
      <dgm:spPr/>
    </dgm:pt>
    <dgm:pt modelId="{6638F0E6-9902-477E-9434-2BDE706E1336}" type="pres">
      <dgm:prSet presAssocID="{E9D5BA56-4813-468D-8452-22B96789BF84}" presName="accentRepeatNode" presStyleLbl="solidFgAcc1" presStyleIdx="0" presStyleCnt="4"/>
      <dgm:spPr/>
    </dgm:pt>
    <dgm:pt modelId="{949CE771-544C-4A0E-81BF-6F048981EFF5}" type="pres">
      <dgm:prSet presAssocID="{0DAD54E4-6C4C-46AA-8D8D-8E3DE819AA53}" presName="text_2" presStyleLbl="node1" presStyleIdx="1" presStyleCnt="4">
        <dgm:presLayoutVars>
          <dgm:bulletEnabled val="1"/>
        </dgm:presLayoutVars>
      </dgm:prSet>
      <dgm:spPr/>
      <dgm:t>
        <a:bodyPr/>
        <a:lstStyle/>
        <a:p>
          <a:endParaRPr lang="es-MX"/>
        </a:p>
      </dgm:t>
    </dgm:pt>
    <dgm:pt modelId="{99B4F150-9A80-43B9-B3EC-5D5E371824CF}" type="pres">
      <dgm:prSet presAssocID="{0DAD54E4-6C4C-46AA-8D8D-8E3DE819AA53}" presName="accent_2" presStyleCnt="0"/>
      <dgm:spPr/>
    </dgm:pt>
    <dgm:pt modelId="{B7C3F8B1-D7EB-4498-8CF6-DA95719B8AD1}" type="pres">
      <dgm:prSet presAssocID="{0DAD54E4-6C4C-46AA-8D8D-8E3DE819AA53}" presName="accentRepeatNode" presStyleLbl="solidFgAcc1" presStyleIdx="1" presStyleCnt="4"/>
      <dgm:spPr/>
    </dgm:pt>
    <dgm:pt modelId="{4219871B-0AA0-4253-837F-371A0F828DDE}" type="pres">
      <dgm:prSet presAssocID="{D59E7358-74E9-4DED-A364-A08321A6ED77}" presName="text_3" presStyleLbl="node1" presStyleIdx="2" presStyleCnt="4">
        <dgm:presLayoutVars>
          <dgm:bulletEnabled val="1"/>
        </dgm:presLayoutVars>
      </dgm:prSet>
      <dgm:spPr/>
      <dgm:t>
        <a:bodyPr/>
        <a:lstStyle/>
        <a:p>
          <a:endParaRPr lang="es-MX"/>
        </a:p>
      </dgm:t>
    </dgm:pt>
    <dgm:pt modelId="{F2118B91-1183-4FF8-9D4F-6149B060989F}" type="pres">
      <dgm:prSet presAssocID="{D59E7358-74E9-4DED-A364-A08321A6ED77}" presName="accent_3" presStyleCnt="0"/>
      <dgm:spPr/>
    </dgm:pt>
    <dgm:pt modelId="{013C7B5D-642E-482F-8F6B-8D29746D52BA}" type="pres">
      <dgm:prSet presAssocID="{D59E7358-74E9-4DED-A364-A08321A6ED77}" presName="accentRepeatNode" presStyleLbl="solidFgAcc1" presStyleIdx="2" presStyleCnt="4"/>
      <dgm:spPr/>
    </dgm:pt>
    <dgm:pt modelId="{305D20E6-21E6-454F-9A75-37CC54200753}" type="pres">
      <dgm:prSet presAssocID="{BE2E6701-1CE9-4A01-9D5B-A34A839B9BEB}" presName="text_4" presStyleLbl="node1" presStyleIdx="3" presStyleCnt="4">
        <dgm:presLayoutVars>
          <dgm:bulletEnabled val="1"/>
        </dgm:presLayoutVars>
      </dgm:prSet>
      <dgm:spPr/>
      <dgm:t>
        <a:bodyPr/>
        <a:lstStyle/>
        <a:p>
          <a:endParaRPr lang="es-MX"/>
        </a:p>
      </dgm:t>
    </dgm:pt>
    <dgm:pt modelId="{9760303A-55EA-4669-93C9-550F8E69E041}" type="pres">
      <dgm:prSet presAssocID="{BE2E6701-1CE9-4A01-9D5B-A34A839B9BEB}" presName="accent_4" presStyleCnt="0"/>
      <dgm:spPr/>
    </dgm:pt>
    <dgm:pt modelId="{94EDA333-28BE-4BF7-B34D-2F0AA1D362E1}" type="pres">
      <dgm:prSet presAssocID="{BE2E6701-1CE9-4A01-9D5B-A34A839B9BEB}" presName="accentRepeatNode" presStyleLbl="solidFgAcc1" presStyleIdx="3" presStyleCnt="4"/>
      <dgm:spPr/>
    </dgm:pt>
  </dgm:ptLst>
  <dgm:cxnLst>
    <dgm:cxn modelId="{78B61ACD-C1DD-4C57-83BE-E9BE5DD0DF28}" srcId="{CCC842F7-76F4-4778-B2FF-C4B33645FE33}" destId="{BE2E6701-1CE9-4A01-9D5B-A34A839B9BEB}" srcOrd="3" destOrd="0" parTransId="{815F9A89-6868-4FB1-9002-022981CB90BC}" sibTransId="{B365CF78-E140-4EAB-8A66-981BEA3A3989}"/>
    <dgm:cxn modelId="{E965B59B-0462-48F8-AED3-CB6E2E077EEE}" type="presOf" srcId="{0DAD54E4-6C4C-46AA-8D8D-8E3DE819AA53}" destId="{949CE771-544C-4A0E-81BF-6F048981EFF5}" srcOrd="0" destOrd="0" presId="urn:microsoft.com/office/officeart/2008/layout/VerticalCurvedList"/>
    <dgm:cxn modelId="{F22EE217-5012-423F-9B07-95CDA36C31A7}" type="presOf" srcId="{E9D5BA56-4813-468D-8452-22B96789BF84}" destId="{007D5A01-35D4-41AD-BC7E-23F64A74C24F}" srcOrd="0" destOrd="0" presId="urn:microsoft.com/office/officeart/2008/layout/VerticalCurvedList"/>
    <dgm:cxn modelId="{5580FAFB-A38C-46EA-BB03-C3280BAB6491}" type="presOf" srcId="{BE2E6701-1CE9-4A01-9D5B-A34A839B9BEB}" destId="{305D20E6-21E6-454F-9A75-37CC54200753}" srcOrd="0" destOrd="0" presId="urn:microsoft.com/office/officeart/2008/layout/VerticalCurvedList"/>
    <dgm:cxn modelId="{423431AD-A8B9-4E37-BE43-52E4B0A0A106}" srcId="{CCC842F7-76F4-4778-B2FF-C4B33645FE33}" destId="{D59E7358-74E9-4DED-A364-A08321A6ED77}" srcOrd="2" destOrd="0" parTransId="{1D01A819-2B95-447F-AA75-F2609CCB1554}" sibTransId="{649937DE-C538-4D5D-9332-ACEDEBD5C5C3}"/>
    <dgm:cxn modelId="{D2BD007B-D1F6-4B34-9355-069F77B9CC27}" type="presOf" srcId="{78BFD67A-2EA3-47DA-ACBE-D2EA4CA75869}" destId="{1686E6CD-394E-4E23-A012-9CAF723260F9}" srcOrd="0" destOrd="0" presId="urn:microsoft.com/office/officeart/2008/layout/VerticalCurvedList"/>
    <dgm:cxn modelId="{E1F53BEA-0CA5-4771-973F-074CE6F3EAC6}" type="presOf" srcId="{CCC842F7-76F4-4778-B2FF-C4B33645FE33}" destId="{ED907DA4-AB0E-4425-B3E6-7F769600062B}" srcOrd="0" destOrd="0" presId="urn:microsoft.com/office/officeart/2008/layout/VerticalCurvedList"/>
    <dgm:cxn modelId="{74DC3107-C677-45EB-95C1-F8B147339630}" type="presOf" srcId="{D59E7358-74E9-4DED-A364-A08321A6ED77}" destId="{4219871B-0AA0-4253-837F-371A0F828DDE}" srcOrd="0" destOrd="0" presId="urn:microsoft.com/office/officeart/2008/layout/VerticalCurvedList"/>
    <dgm:cxn modelId="{2D53B67F-29C1-4F01-A1E9-CB0D3D6D34DC}" srcId="{CCC842F7-76F4-4778-B2FF-C4B33645FE33}" destId="{E9D5BA56-4813-468D-8452-22B96789BF84}" srcOrd="0" destOrd="0" parTransId="{5EB4362B-2BEF-4642-B1D5-71E53E74A7F9}" sibTransId="{78BFD67A-2EA3-47DA-ACBE-D2EA4CA75869}"/>
    <dgm:cxn modelId="{E20B46DC-B515-4F05-9F87-5B1711AB2AB6}" srcId="{CCC842F7-76F4-4778-B2FF-C4B33645FE33}" destId="{0DAD54E4-6C4C-46AA-8D8D-8E3DE819AA53}" srcOrd="1" destOrd="0" parTransId="{7A310347-AFD8-4B4A-B82B-092355663375}" sibTransId="{22DB0F96-A5AC-4F87-86E6-1092730B5127}"/>
    <dgm:cxn modelId="{2D39143A-C459-4FA7-836F-FC388333DB23}" type="presParOf" srcId="{ED907DA4-AB0E-4425-B3E6-7F769600062B}" destId="{1E217B9A-87FF-48EE-AB93-772C8DFF97D2}" srcOrd="0" destOrd="0" presId="urn:microsoft.com/office/officeart/2008/layout/VerticalCurvedList"/>
    <dgm:cxn modelId="{A8648C8E-BD14-4E73-BE13-2789B1134D67}" type="presParOf" srcId="{1E217B9A-87FF-48EE-AB93-772C8DFF97D2}" destId="{55F53EAA-28AA-4D9B-8A30-C274A7D5FD86}" srcOrd="0" destOrd="0" presId="urn:microsoft.com/office/officeart/2008/layout/VerticalCurvedList"/>
    <dgm:cxn modelId="{77D76711-A13E-43DB-90C3-280DD88DE2B0}" type="presParOf" srcId="{55F53EAA-28AA-4D9B-8A30-C274A7D5FD86}" destId="{7FD0C311-B938-4782-9194-2FA8C33E021A}" srcOrd="0" destOrd="0" presId="urn:microsoft.com/office/officeart/2008/layout/VerticalCurvedList"/>
    <dgm:cxn modelId="{9F8B0B69-4742-4F2A-B5E8-25C57D5C27E7}" type="presParOf" srcId="{55F53EAA-28AA-4D9B-8A30-C274A7D5FD86}" destId="{1686E6CD-394E-4E23-A012-9CAF723260F9}" srcOrd="1" destOrd="0" presId="urn:microsoft.com/office/officeart/2008/layout/VerticalCurvedList"/>
    <dgm:cxn modelId="{C1FEC7DD-11C5-44C7-8517-3126689C5C3D}" type="presParOf" srcId="{55F53EAA-28AA-4D9B-8A30-C274A7D5FD86}" destId="{0FF591EC-F67D-48FA-9661-D51C00AB4A69}" srcOrd="2" destOrd="0" presId="urn:microsoft.com/office/officeart/2008/layout/VerticalCurvedList"/>
    <dgm:cxn modelId="{3599E6D2-5912-4EB3-9155-490F71FD0BBB}" type="presParOf" srcId="{55F53EAA-28AA-4D9B-8A30-C274A7D5FD86}" destId="{6B28B609-8A58-420F-9002-B68BC1AC8A1A}" srcOrd="3" destOrd="0" presId="urn:microsoft.com/office/officeart/2008/layout/VerticalCurvedList"/>
    <dgm:cxn modelId="{7A783E34-7E06-492C-8CB5-B8A4D4A7BEB2}" type="presParOf" srcId="{1E217B9A-87FF-48EE-AB93-772C8DFF97D2}" destId="{007D5A01-35D4-41AD-BC7E-23F64A74C24F}" srcOrd="1" destOrd="0" presId="urn:microsoft.com/office/officeart/2008/layout/VerticalCurvedList"/>
    <dgm:cxn modelId="{F055EFD3-B3CA-499E-B4B2-FD381D0BC0A1}" type="presParOf" srcId="{1E217B9A-87FF-48EE-AB93-772C8DFF97D2}" destId="{F3BCEC6E-CD46-418C-86C1-F632E6CE3AE2}" srcOrd="2" destOrd="0" presId="urn:microsoft.com/office/officeart/2008/layout/VerticalCurvedList"/>
    <dgm:cxn modelId="{8FFE6113-9FE5-4014-95EA-49D48DDFBF70}" type="presParOf" srcId="{F3BCEC6E-CD46-418C-86C1-F632E6CE3AE2}" destId="{6638F0E6-9902-477E-9434-2BDE706E1336}" srcOrd="0" destOrd="0" presId="urn:microsoft.com/office/officeart/2008/layout/VerticalCurvedList"/>
    <dgm:cxn modelId="{D9D9069F-4B72-4FEE-98D6-6F81B5A687B2}" type="presParOf" srcId="{1E217B9A-87FF-48EE-AB93-772C8DFF97D2}" destId="{949CE771-544C-4A0E-81BF-6F048981EFF5}" srcOrd="3" destOrd="0" presId="urn:microsoft.com/office/officeart/2008/layout/VerticalCurvedList"/>
    <dgm:cxn modelId="{C5F19A82-FE68-4B56-906A-605A2D91BDD3}" type="presParOf" srcId="{1E217B9A-87FF-48EE-AB93-772C8DFF97D2}" destId="{99B4F150-9A80-43B9-B3EC-5D5E371824CF}" srcOrd="4" destOrd="0" presId="urn:microsoft.com/office/officeart/2008/layout/VerticalCurvedList"/>
    <dgm:cxn modelId="{946309D9-BA1D-4A55-8AB8-8A9180FF0B19}" type="presParOf" srcId="{99B4F150-9A80-43B9-B3EC-5D5E371824CF}" destId="{B7C3F8B1-D7EB-4498-8CF6-DA95719B8AD1}" srcOrd="0" destOrd="0" presId="urn:microsoft.com/office/officeart/2008/layout/VerticalCurvedList"/>
    <dgm:cxn modelId="{95A3FA5F-A49A-4A71-A5A3-19DEBE84CDCF}" type="presParOf" srcId="{1E217B9A-87FF-48EE-AB93-772C8DFF97D2}" destId="{4219871B-0AA0-4253-837F-371A0F828DDE}" srcOrd="5" destOrd="0" presId="urn:microsoft.com/office/officeart/2008/layout/VerticalCurvedList"/>
    <dgm:cxn modelId="{58F90CCA-E8F0-4573-B982-282526457BA6}" type="presParOf" srcId="{1E217B9A-87FF-48EE-AB93-772C8DFF97D2}" destId="{F2118B91-1183-4FF8-9D4F-6149B060989F}" srcOrd="6" destOrd="0" presId="urn:microsoft.com/office/officeart/2008/layout/VerticalCurvedList"/>
    <dgm:cxn modelId="{473713EB-0AE9-40B5-8CAA-007E37E1F0C0}" type="presParOf" srcId="{F2118B91-1183-4FF8-9D4F-6149B060989F}" destId="{013C7B5D-642E-482F-8F6B-8D29746D52BA}" srcOrd="0" destOrd="0" presId="urn:microsoft.com/office/officeart/2008/layout/VerticalCurvedList"/>
    <dgm:cxn modelId="{3083B003-9502-417A-935D-7441707B5650}" type="presParOf" srcId="{1E217B9A-87FF-48EE-AB93-772C8DFF97D2}" destId="{305D20E6-21E6-454F-9A75-37CC54200753}" srcOrd="7" destOrd="0" presId="urn:microsoft.com/office/officeart/2008/layout/VerticalCurvedList"/>
    <dgm:cxn modelId="{0D3AD948-781C-40FB-A81E-08463AD6FE43}" type="presParOf" srcId="{1E217B9A-87FF-48EE-AB93-772C8DFF97D2}" destId="{9760303A-55EA-4669-93C9-550F8E69E041}" srcOrd="8" destOrd="0" presId="urn:microsoft.com/office/officeart/2008/layout/VerticalCurvedList"/>
    <dgm:cxn modelId="{5A70A930-DDA2-43F6-AA9F-64FAF0F227E1}" type="presParOf" srcId="{9760303A-55EA-4669-93C9-550F8E69E041}" destId="{94EDA333-28BE-4BF7-B34D-2F0AA1D362E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43915A-CFE5-4C9E-8D75-818D9DA41F68}" type="doc">
      <dgm:prSet loTypeId="urn:microsoft.com/office/officeart/2005/8/layout/pList2" loCatId="list" qsTypeId="urn:microsoft.com/office/officeart/2005/8/quickstyle/3d3" qsCatId="3D" csTypeId="urn:microsoft.com/office/officeart/2005/8/colors/accent1_5" csCatId="accent1" phldr="1"/>
      <dgm:spPr/>
    </dgm:pt>
    <dgm:pt modelId="{D347D066-716F-45DD-AF3E-A5F3035E721A}">
      <dgm:prSet phldrT="[Texto]"/>
      <dgm:spPr>
        <a:xfrm rot="10800000">
          <a:off x="246078" y="1699259"/>
          <a:ext cx="1775777" cy="2076873"/>
        </a:xfrm>
        <a:prstGeom prst="round2SameRect">
          <a:avLst>
            <a:gd name="adj1" fmla="val 10500"/>
            <a:gd name="adj2" fmla="val 0"/>
          </a:avLst>
        </a:prstGeom>
      </dgm:spPr>
      <dgm:t>
        <a:bodyPr/>
        <a:lstStyle/>
        <a:p>
          <a:r>
            <a:rPr lang="es-MX" smtClean="0">
              <a:latin typeface="Calibri" panose="020F0502020204030204"/>
              <a:ea typeface="+mn-ea"/>
              <a:cs typeface="+mn-cs"/>
            </a:rPr>
            <a:t>Suma</a:t>
          </a:r>
          <a:endParaRPr lang="es-MX" dirty="0">
            <a:latin typeface="Calibri" panose="020F0502020204030204"/>
            <a:ea typeface="+mn-ea"/>
            <a:cs typeface="+mn-cs"/>
          </a:endParaRPr>
        </a:p>
      </dgm:t>
    </dgm:pt>
    <dgm:pt modelId="{6026F2C8-00CA-4841-8316-38635FB8E5C3}" type="parTrans" cxnId="{112090CB-8AB1-4087-BE5F-2C4DB3E5E17C}">
      <dgm:prSet/>
      <dgm:spPr/>
      <dgm:t>
        <a:bodyPr/>
        <a:lstStyle/>
        <a:p>
          <a:endParaRPr lang="es-MX"/>
        </a:p>
      </dgm:t>
    </dgm:pt>
    <dgm:pt modelId="{4B00631E-58B6-4023-90AC-71FD37290932}" type="sibTrans" cxnId="{112090CB-8AB1-4087-BE5F-2C4DB3E5E17C}">
      <dgm:prSet/>
      <dgm:spPr/>
      <dgm:t>
        <a:bodyPr/>
        <a:lstStyle/>
        <a:p>
          <a:endParaRPr lang="es-MX"/>
        </a:p>
      </dgm:t>
    </dgm:pt>
    <dgm:pt modelId="{9A8B9CDA-324C-4595-B9FF-8ED29C8D4DDF}">
      <dgm:prSet phldrT="[Texto]"/>
      <dgm:spPr>
        <a:xfrm rot="10800000">
          <a:off x="2199433" y="1699259"/>
          <a:ext cx="1775777" cy="2076873"/>
        </a:xfrm>
        <a:prstGeom prst="round2SameRect">
          <a:avLst>
            <a:gd name="adj1" fmla="val 10500"/>
            <a:gd name="adj2" fmla="val 0"/>
          </a:avLst>
        </a:prstGeom>
      </dgm:spPr>
      <dgm:t>
        <a:bodyPr/>
        <a:lstStyle/>
        <a:p>
          <a:r>
            <a:rPr lang="es-MX" smtClean="0">
              <a:latin typeface="Calibri" panose="020F0502020204030204"/>
              <a:ea typeface="+mn-ea"/>
              <a:cs typeface="+mn-cs"/>
            </a:rPr>
            <a:t>Resta</a:t>
          </a:r>
          <a:endParaRPr lang="es-MX" dirty="0">
            <a:latin typeface="Calibri" panose="020F0502020204030204"/>
            <a:ea typeface="+mn-ea"/>
            <a:cs typeface="+mn-cs"/>
          </a:endParaRPr>
        </a:p>
      </dgm:t>
    </dgm:pt>
    <dgm:pt modelId="{DCB69DCC-FC27-4303-B250-C0957623BF16}" type="parTrans" cxnId="{579F4121-0BC9-4CD5-A339-AE2DB0040698}">
      <dgm:prSet/>
      <dgm:spPr/>
      <dgm:t>
        <a:bodyPr/>
        <a:lstStyle/>
        <a:p>
          <a:endParaRPr lang="es-MX"/>
        </a:p>
      </dgm:t>
    </dgm:pt>
    <dgm:pt modelId="{D59673DD-E9E6-461A-BB8C-18D787DBAD96}" type="sibTrans" cxnId="{579F4121-0BC9-4CD5-A339-AE2DB0040698}">
      <dgm:prSet/>
      <dgm:spPr/>
      <dgm:t>
        <a:bodyPr/>
        <a:lstStyle/>
        <a:p>
          <a:endParaRPr lang="es-MX"/>
        </a:p>
      </dgm:t>
    </dgm:pt>
    <dgm:pt modelId="{3EAC6F2E-E6AB-4638-BB35-6EC4423736ED}">
      <dgm:prSet phldrT="[Texto]"/>
      <dgm:spPr>
        <a:xfrm rot="10800000">
          <a:off x="4152788" y="1699259"/>
          <a:ext cx="1775777" cy="2076873"/>
        </a:xfrm>
        <a:prstGeom prst="round2SameRect">
          <a:avLst>
            <a:gd name="adj1" fmla="val 10500"/>
            <a:gd name="adj2" fmla="val 0"/>
          </a:avLst>
        </a:prstGeom>
      </dgm:spPr>
      <dgm:t>
        <a:bodyPr/>
        <a:lstStyle/>
        <a:p>
          <a:r>
            <a:rPr lang="es-MX" smtClean="0">
              <a:latin typeface="Calibri" panose="020F0502020204030204"/>
              <a:ea typeface="+mn-ea"/>
              <a:cs typeface="+mn-cs"/>
            </a:rPr>
            <a:t>Multiplicación</a:t>
          </a:r>
          <a:endParaRPr lang="es-MX" dirty="0">
            <a:latin typeface="Calibri" panose="020F0502020204030204"/>
            <a:ea typeface="+mn-ea"/>
            <a:cs typeface="+mn-cs"/>
          </a:endParaRPr>
        </a:p>
      </dgm:t>
    </dgm:pt>
    <dgm:pt modelId="{519DA0CB-5B9D-47D9-8179-A25238E56025}" type="parTrans" cxnId="{22429E9F-1600-4475-9C36-80671DB6CE08}">
      <dgm:prSet/>
      <dgm:spPr/>
      <dgm:t>
        <a:bodyPr/>
        <a:lstStyle/>
        <a:p>
          <a:endParaRPr lang="es-MX"/>
        </a:p>
      </dgm:t>
    </dgm:pt>
    <dgm:pt modelId="{53C3E8A2-8D7B-4DCF-82CD-240F24296791}" type="sibTrans" cxnId="{22429E9F-1600-4475-9C36-80671DB6CE08}">
      <dgm:prSet/>
      <dgm:spPr/>
      <dgm:t>
        <a:bodyPr/>
        <a:lstStyle/>
        <a:p>
          <a:endParaRPr lang="es-MX"/>
        </a:p>
      </dgm:t>
    </dgm:pt>
    <dgm:pt modelId="{7F89081C-5D91-49CA-B51F-60255F437C1C}">
      <dgm:prSet/>
      <dgm:spPr>
        <a:xfrm rot="10800000">
          <a:off x="6106144" y="1699259"/>
          <a:ext cx="1775777" cy="2076873"/>
        </a:xfrm>
        <a:prstGeom prst="round2SameRect">
          <a:avLst>
            <a:gd name="adj1" fmla="val 10500"/>
            <a:gd name="adj2" fmla="val 0"/>
          </a:avLst>
        </a:prstGeom>
      </dgm:spPr>
      <dgm:t>
        <a:bodyPr/>
        <a:lstStyle/>
        <a:p>
          <a:r>
            <a:rPr lang="es-MX" smtClean="0">
              <a:latin typeface="Calibri" panose="020F0502020204030204"/>
              <a:ea typeface="+mn-ea"/>
              <a:cs typeface="+mn-cs"/>
            </a:rPr>
            <a:t>División</a:t>
          </a:r>
          <a:endParaRPr lang="es-MX" dirty="0">
            <a:latin typeface="Calibri" panose="020F0502020204030204"/>
            <a:ea typeface="+mn-ea"/>
            <a:cs typeface="+mn-cs"/>
          </a:endParaRPr>
        </a:p>
      </dgm:t>
    </dgm:pt>
    <dgm:pt modelId="{80205F11-DBD4-47A8-9041-918185C73615}" type="parTrans" cxnId="{6ADEC2CB-9460-42B1-A86F-D3E7971F94B6}">
      <dgm:prSet/>
      <dgm:spPr/>
      <dgm:t>
        <a:bodyPr/>
        <a:lstStyle/>
        <a:p>
          <a:endParaRPr lang="es-MX"/>
        </a:p>
      </dgm:t>
    </dgm:pt>
    <dgm:pt modelId="{06DBC0B2-09B7-4C05-B328-17A5FBF25133}" type="sibTrans" cxnId="{6ADEC2CB-9460-42B1-A86F-D3E7971F94B6}">
      <dgm:prSet/>
      <dgm:spPr/>
      <dgm:t>
        <a:bodyPr/>
        <a:lstStyle/>
        <a:p>
          <a:endParaRPr lang="es-MX"/>
        </a:p>
      </dgm:t>
    </dgm:pt>
    <dgm:pt modelId="{263FAADA-D436-48A5-88B1-D95B0ACF8AFB}" type="pres">
      <dgm:prSet presAssocID="{2843915A-CFE5-4C9E-8D75-818D9DA41F68}" presName="Name0" presStyleCnt="0">
        <dgm:presLayoutVars>
          <dgm:dir/>
          <dgm:resizeHandles val="exact"/>
        </dgm:presLayoutVars>
      </dgm:prSet>
      <dgm:spPr/>
    </dgm:pt>
    <dgm:pt modelId="{85D9A0FD-3233-44ED-9D27-841482653104}" type="pres">
      <dgm:prSet presAssocID="{2843915A-CFE5-4C9E-8D75-818D9DA41F68}" presName="bkgdShp" presStyleLbl="alignAccFollowNode1" presStyleIdx="0" presStyleCnt="1" custScaleY="143477"/>
      <dgm:spPr>
        <a:xfrm>
          <a:off x="0" y="0"/>
          <a:ext cx="8128000" cy="1699259"/>
        </a:xfrm>
        <a:prstGeom prst="roundRect">
          <a:avLst>
            <a:gd name="adj" fmla="val 10000"/>
          </a:avLst>
        </a:prstGeom>
      </dgm:spPr>
    </dgm:pt>
    <dgm:pt modelId="{8C2C7B99-AFEF-443D-838D-63B41EDB1EE3}" type="pres">
      <dgm:prSet presAssocID="{2843915A-CFE5-4C9E-8D75-818D9DA41F68}" presName="linComp" presStyleCnt="0"/>
      <dgm:spPr/>
    </dgm:pt>
    <dgm:pt modelId="{69D064AC-2F6E-4E07-8F62-2B36B796A0CC}" type="pres">
      <dgm:prSet presAssocID="{D347D066-716F-45DD-AF3E-A5F3035E721A}" presName="compNode" presStyleCnt="0"/>
      <dgm:spPr/>
    </dgm:pt>
    <dgm:pt modelId="{5BFC9A9D-6CD5-451C-9C86-967C3725B776}" type="pres">
      <dgm:prSet presAssocID="{D347D066-716F-45DD-AF3E-A5F3035E721A}" presName="node" presStyleLbl="node1" presStyleIdx="0" presStyleCnt="4" custScaleY="61013" custLinFactNeighborX="-481" custLinFactNeighborY="-10855">
        <dgm:presLayoutVars>
          <dgm:bulletEnabled val="1"/>
        </dgm:presLayoutVars>
      </dgm:prSet>
      <dgm:spPr/>
      <dgm:t>
        <a:bodyPr/>
        <a:lstStyle/>
        <a:p>
          <a:endParaRPr lang="es-MX"/>
        </a:p>
      </dgm:t>
    </dgm:pt>
    <dgm:pt modelId="{5B4ED13E-25B5-43EB-9E4E-B724FD074B3A}" type="pres">
      <dgm:prSet presAssocID="{D347D066-716F-45DD-AF3E-A5F3035E721A}" presName="invisiNode" presStyleLbl="node1" presStyleIdx="0" presStyleCnt="4"/>
      <dgm:spPr/>
    </dgm:pt>
    <dgm:pt modelId="{C6432A9D-7731-4642-9036-3DBDDE0B4703}" type="pres">
      <dgm:prSet presAssocID="{D347D066-716F-45DD-AF3E-A5F3035E721A}" presName="imagNode" presStyleLbl="fgImgPlace1" presStyleIdx="0" presStyleCnt="4" custScaleY="134837"/>
      <dgm:spPr>
        <a:xfrm>
          <a:off x="246078" y="226567"/>
          <a:ext cx="1775777" cy="1246123"/>
        </a:xfrm>
        <a:prstGeom prst="roundRect">
          <a:avLst>
            <a:gd name="adj" fmla="val 10000"/>
          </a:avLst>
        </a:prstGeom>
        <a:blipFill rotWithShape="1">
          <a:blip xmlns:r="http://schemas.openxmlformats.org/officeDocument/2006/relationships" r:embed="rId1"/>
          <a:stretch>
            <a:fillRect/>
          </a:stretch>
        </a:blipFill>
      </dgm:spPr>
    </dgm:pt>
    <dgm:pt modelId="{B64249BB-D4E8-409B-9A43-6432E345845A}" type="pres">
      <dgm:prSet presAssocID="{4B00631E-58B6-4023-90AC-71FD37290932}" presName="sibTrans" presStyleLbl="sibTrans2D1" presStyleIdx="0" presStyleCnt="0"/>
      <dgm:spPr/>
      <dgm:t>
        <a:bodyPr/>
        <a:lstStyle/>
        <a:p>
          <a:endParaRPr lang="es-MX"/>
        </a:p>
      </dgm:t>
    </dgm:pt>
    <dgm:pt modelId="{E83F20F2-B048-42D5-A6A4-C2FF8CFF53EF}" type="pres">
      <dgm:prSet presAssocID="{9A8B9CDA-324C-4595-B9FF-8ED29C8D4DDF}" presName="compNode" presStyleCnt="0"/>
      <dgm:spPr/>
    </dgm:pt>
    <dgm:pt modelId="{78440386-1084-463F-85A5-4761794DADB0}" type="pres">
      <dgm:prSet presAssocID="{9A8B9CDA-324C-4595-B9FF-8ED29C8D4DDF}" presName="node" presStyleLbl="node1" presStyleIdx="1" presStyleCnt="4" custScaleY="60154" custLinFactNeighborX="1444" custLinFactNeighborY="-12664">
        <dgm:presLayoutVars>
          <dgm:bulletEnabled val="1"/>
        </dgm:presLayoutVars>
      </dgm:prSet>
      <dgm:spPr/>
      <dgm:t>
        <a:bodyPr/>
        <a:lstStyle/>
        <a:p>
          <a:endParaRPr lang="es-MX"/>
        </a:p>
      </dgm:t>
    </dgm:pt>
    <dgm:pt modelId="{BDBD7747-F167-4401-8D3E-5FC8AA3D5302}" type="pres">
      <dgm:prSet presAssocID="{9A8B9CDA-324C-4595-B9FF-8ED29C8D4DDF}" presName="invisiNode" presStyleLbl="node1" presStyleIdx="1" presStyleCnt="4"/>
      <dgm:spPr/>
    </dgm:pt>
    <dgm:pt modelId="{77013832-5C98-4017-80B9-BDBFF977216B}" type="pres">
      <dgm:prSet presAssocID="{9A8B9CDA-324C-4595-B9FF-8ED29C8D4DDF}" presName="imagNode" presStyleLbl="fgImgPlace1" presStyleIdx="1" presStyleCnt="4" custScaleY="135553"/>
      <dgm:spPr>
        <a:xfrm>
          <a:off x="2199433" y="226567"/>
          <a:ext cx="1775777" cy="1246123"/>
        </a:xfrm>
        <a:prstGeom prst="roundRect">
          <a:avLst>
            <a:gd name="adj" fmla="val 10000"/>
          </a:avLst>
        </a:prstGeom>
        <a:blipFill rotWithShape="1">
          <a:blip xmlns:r="http://schemas.openxmlformats.org/officeDocument/2006/relationships" r:embed="rId2"/>
          <a:stretch>
            <a:fillRect/>
          </a:stretch>
        </a:blipFill>
      </dgm:spPr>
    </dgm:pt>
    <dgm:pt modelId="{6F994CAB-91C3-4003-A467-E080EE9BCA17}" type="pres">
      <dgm:prSet presAssocID="{D59673DD-E9E6-461A-BB8C-18D787DBAD96}" presName="sibTrans" presStyleLbl="sibTrans2D1" presStyleIdx="0" presStyleCnt="0"/>
      <dgm:spPr/>
      <dgm:t>
        <a:bodyPr/>
        <a:lstStyle/>
        <a:p>
          <a:endParaRPr lang="es-MX"/>
        </a:p>
      </dgm:t>
    </dgm:pt>
    <dgm:pt modelId="{C4F44240-12F7-4317-85B0-44E095E8DA35}" type="pres">
      <dgm:prSet presAssocID="{3EAC6F2E-E6AB-4638-BB35-6EC4423736ED}" presName="compNode" presStyleCnt="0"/>
      <dgm:spPr/>
    </dgm:pt>
    <dgm:pt modelId="{671581DE-8DA2-438C-8BC3-004A3A8D3597}" type="pres">
      <dgm:prSet presAssocID="{3EAC6F2E-E6AB-4638-BB35-6EC4423736ED}" presName="node" presStyleLbl="node1" presStyleIdx="2" presStyleCnt="4" custScaleY="58096" custLinFactNeighborX="-963" custLinFactNeighborY="-14021">
        <dgm:presLayoutVars>
          <dgm:bulletEnabled val="1"/>
        </dgm:presLayoutVars>
      </dgm:prSet>
      <dgm:spPr/>
      <dgm:t>
        <a:bodyPr/>
        <a:lstStyle/>
        <a:p>
          <a:endParaRPr lang="es-MX"/>
        </a:p>
      </dgm:t>
    </dgm:pt>
    <dgm:pt modelId="{080DC49D-C027-4919-82C0-5D87173B376D}" type="pres">
      <dgm:prSet presAssocID="{3EAC6F2E-E6AB-4638-BB35-6EC4423736ED}" presName="invisiNode" presStyleLbl="node1" presStyleIdx="2" presStyleCnt="4"/>
      <dgm:spPr/>
    </dgm:pt>
    <dgm:pt modelId="{21254FC8-BA9A-4A9B-887C-1BBE7F1267AE}" type="pres">
      <dgm:prSet presAssocID="{3EAC6F2E-E6AB-4638-BB35-6EC4423736ED}" presName="imagNode" presStyleLbl="fgImgPlace1" presStyleIdx="2" presStyleCnt="4" custScaleY="131238"/>
      <dgm:spPr>
        <a:xfrm>
          <a:off x="4152788" y="226567"/>
          <a:ext cx="1775777" cy="1246123"/>
        </a:xfrm>
        <a:prstGeom prst="roundRect">
          <a:avLst>
            <a:gd name="adj" fmla="val 10000"/>
          </a:avLst>
        </a:prstGeom>
        <a:blipFill rotWithShape="1">
          <a:blip xmlns:r="http://schemas.openxmlformats.org/officeDocument/2006/relationships" r:embed="rId3"/>
          <a:stretch>
            <a:fillRect/>
          </a:stretch>
        </a:blipFill>
      </dgm:spPr>
    </dgm:pt>
    <dgm:pt modelId="{B1C0A273-600D-4F10-81E0-0CE69DC45F2E}" type="pres">
      <dgm:prSet presAssocID="{53C3E8A2-8D7B-4DCF-82CD-240F24296791}" presName="sibTrans" presStyleLbl="sibTrans2D1" presStyleIdx="0" presStyleCnt="0"/>
      <dgm:spPr/>
      <dgm:t>
        <a:bodyPr/>
        <a:lstStyle/>
        <a:p>
          <a:endParaRPr lang="es-MX"/>
        </a:p>
      </dgm:t>
    </dgm:pt>
    <dgm:pt modelId="{0EE55102-C11F-4336-A89F-F625FD2AEEE4}" type="pres">
      <dgm:prSet presAssocID="{7F89081C-5D91-49CA-B51F-60255F437C1C}" presName="compNode" presStyleCnt="0"/>
      <dgm:spPr/>
    </dgm:pt>
    <dgm:pt modelId="{DA103E47-F7FA-4690-893E-D029C1F55F48}" type="pres">
      <dgm:prSet presAssocID="{7F89081C-5D91-49CA-B51F-60255F437C1C}" presName="node" presStyleLbl="node1" presStyleIdx="3" presStyleCnt="4" custScaleY="59950" custLinFactNeighborX="-1622" custLinFactNeighborY="-12664">
        <dgm:presLayoutVars>
          <dgm:bulletEnabled val="1"/>
        </dgm:presLayoutVars>
      </dgm:prSet>
      <dgm:spPr/>
      <dgm:t>
        <a:bodyPr/>
        <a:lstStyle/>
        <a:p>
          <a:endParaRPr lang="es-MX"/>
        </a:p>
      </dgm:t>
    </dgm:pt>
    <dgm:pt modelId="{9042EC29-7097-408D-8932-3B594D6E8DAD}" type="pres">
      <dgm:prSet presAssocID="{7F89081C-5D91-49CA-B51F-60255F437C1C}" presName="invisiNode" presStyleLbl="node1" presStyleIdx="3" presStyleCnt="4"/>
      <dgm:spPr/>
    </dgm:pt>
    <dgm:pt modelId="{1EE2B4AF-2483-4A91-8449-CD4FC0E4BDFD}" type="pres">
      <dgm:prSet presAssocID="{7F89081C-5D91-49CA-B51F-60255F437C1C}" presName="imagNode" presStyleLbl="fgImgPlace1" presStyleIdx="3" presStyleCnt="4" custScaleY="134215"/>
      <dgm:spPr>
        <a:xfrm>
          <a:off x="6106144" y="226567"/>
          <a:ext cx="1775777" cy="1246123"/>
        </a:xfrm>
        <a:prstGeom prst="roundRect">
          <a:avLst>
            <a:gd name="adj" fmla="val 10000"/>
          </a:avLst>
        </a:prstGeom>
        <a:blipFill rotWithShape="1">
          <a:blip xmlns:r="http://schemas.openxmlformats.org/officeDocument/2006/relationships" r:embed="rId4"/>
          <a:stretch>
            <a:fillRect/>
          </a:stretch>
        </a:blipFill>
      </dgm:spPr>
    </dgm:pt>
  </dgm:ptLst>
  <dgm:cxnLst>
    <dgm:cxn modelId="{95FBE4AB-70D3-4A24-A708-5A59F838E2C3}" type="presOf" srcId="{7F89081C-5D91-49CA-B51F-60255F437C1C}" destId="{DA103E47-F7FA-4690-893E-D029C1F55F48}" srcOrd="0" destOrd="0" presId="urn:microsoft.com/office/officeart/2005/8/layout/pList2"/>
    <dgm:cxn modelId="{4E3A4362-16D2-4A37-87D7-7408E336B2B9}" type="presOf" srcId="{4B00631E-58B6-4023-90AC-71FD37290932}" destId="{B64249BB-D4E8-409B-9A43-6432E345845A}" srcOrd="0" destOrd="0" presId="urn:microsoft.com/office/officeart/2005/8/layout/pList2"/>
    <dgm:cxn modelId="{936EAB06-BB20-4EA3-817F-620A59A532D2}" type="presOf" srcId="{D347D066-716F-45DD-AF3E-A5F3035E721A}" destId="{5BFC9A9D-6CD5-451C-9C86-967C3725B776}" srcOrd="0" destOrd="0" presId="urn:microsoft.com/office/officeart/2005/8/layout/pList2"/>
    <dgm:cxn modelId="{22429E9F-1600-4475-9C36-80671DB6CE08}" srcId="{2843915A-CFE5-4C9E-8D75-818D9DA41F68}" destId="{3EAC6F2E-E6AB-4638-BB35-6EC4423736ED}" srcOrd="2" destOrd="0" parTransId="{519DA0CB-5B9D-47D9-8179-A25238E56025}" sibTransId="{53C3E8A2-8D7B-4DCF-82CD-240F24296791}"/>
    <dgm:cxn modelId="{56BBE8F0-D14A-41AB-A371-F7EC83BDC739}" type="presOf" srcId="{53C3E8A2-8D7B-4DCF-82CD-240F24296791}" destId="{B1C0A273-600D-4F10-81E0-0CE69DC45F2E}" srcOrd="0" destOrd="0" presId="urn:microsoft.com/office/officeart/2005/8/layout/pList2"/>
    <dgm:cxn modelId="{F1366F63-7EAB-4D7D-9997-4CEA3DE23F2C}" type="presOf" srcId="{D59673DD-E9E6-461A-BB8C-18D787DBAD96}" destId="{6F994CAB-91C3-4003-A467-E080EE9BCA17}" srcOrd="0" destOrd="0" presId="urn:microsoft.com/office/officeart/2005/8/layout/pList2"/>
    <dgm:cxn modelId="{579F4121-0BC9-4CD5-A339-AE2DB0040698}" srcId="{2843915A-CFE5-4C9E-8D75-818D9DA41F68}" destId="{9A8B9CDA-324C-4595-B9FF-8ED29C8D4DDF}" srcOrd="1" destOrd="0" parTransId="{DCB69DCC-FC27-4303-B250-C0957623BF16}" sibTransId="{D59673DD-E9E6-461A-BB8C-18D787DBAD96}"/>
    <dgm:cxn modelId="{017B21F4-EDDB-49CB-8FA2-F17DC9F50205}" type="presOf" srcId="{9A8B9CDA-324C-4595-B9FF-8ED29C8D4DDF}" destId="{78440386-1084-463F-85A5-4761794DADB0}" srcOrd="0" destOrd="0" presId="urn:microsoft.com/office/officeart/2005/8/layout/pList2"/>
    <dgm:cxn modelId="{4394B9A1-BA54-43DA-8F47-A94E19757FC1}" type="presOf" srcId="{3EAC6F2E-E6AB-4638-BB35-6EC4423736ED}" destId="{671581DE-8DA2-438C-8BC3-004A3A8D3597}" srcOrd="0" destOrd="0" presId="urn:microsoft.com/office/officeart/2005/8/layout/pList2"/>
    <dgm:cxn modelId="{6ADEC2CB-9460-42B1-A86F-D3E7971F94B6}" srcId="{2843915A-CFE5-4C9E-8D75-818D9DA41F68}" destId="{7F89081C-5D91-49CA-B51F-60255F437C1C}" srcOrd="3" destOrd="0" parTransId="{80205F11-DBD4-47A8-9041-918185C73615}" sibTransId="{06DBC0B2-09B7-4C05-B328-17A5FBF25133}"/>
    <dgm:cxn modelId="{112090CB-8AB1-4087-BE5F-2C4DB3E5E17C}" srcId="{2843915A-CFE5-4C9E-8D75-818D9DA41F68}" destId="{D347D066-716F-45DD-AF3E-A5F3035E721A}" srcOrd="0" destOrd="0" parTransId="{6026F2C8-00CA-4841-8316-38635FB8E5C3}" sibTransId="{4B00631E-58B6-4023-90AC-71FD37290932}"/>
    <dgm:cxn modelId="{8EFB42DA-C37B-47DF-AA57-F19B4DB5D8E9}" type="presOf" srcId="{2843915A-CFE5-4C9E-8D75-818D9DA41F68}" destId="{263FAADA-D436-48A5-88B1-D95B0ACF8AFB}" srcOrd="0" destOrd="0" presId="urn:microsoft.com/office/officeart/2005/8/layout/pList2"/>
    <dgm:cxn modelId="{CC3E856D-C68E-47DA-80A1-F71F3A331AAB}" type="presParOf" srcId="{263FAADA-D436-48A5-88B1-D95B0ACF8AFB}" destId="{85D9A0FD-3233-44ED-9D27-841482653104}" srcOrd="0" destOrd="0" presId="urn:microsoft.com/office/officeart/2005/8/layout/pList2"/>
    <dgm:cxn modelId="{E8356F17-B434-4870-A98E-A888B743F217}" type="presParOf" srcId="{263FAADA-D436-48A5-88B1-D95B0ACF8AFB}" destId="{8C2C7B99-AFEF-443D-838D-63B41EDB1EE3}" srcOrd="1" destOrd="0" presId="urn:microsoft.com/office/officeart/2005/8/layout/pList2"/>
    <dgm:cxn modelId="{D380786F-84DE-4E4F-AC8D-6A11923FA543}" type="presParOf" srcId="{8C2C7B99-AFEF-443D-838D-63B41EDB1EE3}" destId="{69D064AC-2F6E-4E07-8F62-2B36B796A0CC}" srcOrd="0" destOrd="0" presId="urn:microsoft.com/office/officeart/2005/8/layout/pList2"/>
    <dgm:cxn modelId="{EE0B9B86-12C2-4CA2-91E5-D92E988A8AAF}" type="presParOf" srcId="{69D064AC-2F6E-4E07-8F62-2B36B796A0CC}" destId="{5BFC9A9D-6CD5-451C-9C86-967C3725B776}" srcOrd="0" destOrd="0" presId="urn:microsoft.com/office/officeart/2005/8/layout/pList2"/>
    <dgm:cxn modelId="{DE3F5C4F-0090-46B2-BAB9-91F31860DC35}" type="presParOf" srcId="{69D064AC-2F6E-4E07-8F62-2B36B796A0CC}" destId="{5B4ED13E-25B5-43EB-9E4E-B724FD074B3A}" srcOrd="1" destOrd="0" presId="urn:microsoft.com/office/officeart/2005/8/layout/pList2"/>
    <dgm:cxn modelId="{9D97FD08-6CEC-4E0A-A131-AE54C3F8D74C}" type="presParOf" srcId="{69D064AC-2F6E-4E07-8F62-2B36B796A0CC}" destId="{C6432A9D-7731-4642-9036-3DBDDE0B4703}" srcOrd="2" destOrd="0" presId="urn:microsoft.com/office/officeart/2005/8/layout/pList2"/>
    <dgm:cxn modelId="{7665717C-A165-4ADC-B105-6EC373BFF3C1}" type="presParOf" srcId="{8C2C7B99-AFEF-443D-838D-63B41EDB1EE3}" destId="{B64249BB-D4E8-409B-9A43-6432E345845A}" srcOrd="1" destOrd="0" presId="urn:microsoft.com/office/officeart/2005/8/layout/pList2"/>
    <dgm:cxn modelId="{060406F5-01B2-4EA8-925D-CAF03D272DD1}" type="presParOf" srcId="{8C2C7B99-AFEF-443D-838D-63B41EDB1EE3}" destId="{E83F20F2-B048-42D5-A6A4-C2FF8CFF53EF}" srcOrd="2" destOrd="0" presId="urn:microsoft.com/office/officeart/2005/8/layout/pList2"/>
    <dgm:cxn modelId="{4F39B8EF-86D6-44B3-BE0E-8281A59948CE}" type="presParOf" srcId="{E83F20F2-B048-42D5-A6A4-C2FF8CFF53EF}" destId="{78440386-1084-463F-85A5-4761794DADB0}" srcOrd="0" destOrd="0" presId="urn:microsoft.com/office/officeart/2005/8/layout/pList2"/>
    <dgm:cxn modelId="{5EAF8654-C35B-421A-9BCA-FF8AAF50225C}" type="presParOf" srcId="{E83F20F2-B048-42D5-A6A4-C2FF8CFF53EF}" destId="{BDBD7747-F167-4401-8D3E-5FC8AA3D5302}" srcOrd="1" destOrd="0" presId="urn:microsoft.com/office/officeart/2005/8/layout/pList2"/>
    <dgm:cxn modelId="{73C6E5AA-F1F8-49BB-85E6-0C075316E779}" type="presParOf" srcId="{E83F20F2-B048-42D5-A6A4-C2FF8CFF53EF}" destId="{77013832-5C98-4017-80B9-BDBFF977216B}" srcOrd="2" destOrd="0" presId="urn:microsoft.com/office/officeart/2005/8/layout/pList2"/>
    <dgm:cxn modelId="{0F84F796-089A-48D6-B707-C7AC11D1E333}" type="presParOf" srcId="{8C2C7B99-AFEF-443D-838D-63B41EDB1EE3}" destId="{6F994CAB-91C3-4003-A467-E080EE9BCA17}" srcOrd="3" destOrd="0" presId="urn:microsoft.com/office/officeart/2005/8/layout/pList2"/>
    <dgm:cxn modelId="{1598EEDF-8BCE-405B-A739-76B35EE9DA3A}" type="presParOf" srcId="{8C2C7B99-AFEF-443D-838D-63B41EDB1EE3}" destId="{C4F44240-12F7-4317-85B0-44E095E8DA35}" srcOrd="4" destOrd="0" presId="urn:microsoft.com/office/officeart/2005/8/layout/pList2"/>
    <dgm:cxn modelId="{7291103B-7440-45CE-B3C0-8BC8DD969109}" type="presParOf" srcId="{C4F44240-12F7-4317-85B0-44E095E8DA35}" destId="{671581DE-8DA2-438C-8BC3-004A3A8D3597}" srcOrd="0" destOrd="0" presId="urn:microsoft.com/office/officeart/2005/8/layout/pList2"/>
    <dgm:cxn modelId="{30F7B10D-8FB2-4067-AEFE-430D49528A8D}" type="presParOf" srcId="{C4F44240-12F7-4317-85B0-44E095E8DA35}" destId="{080DC49D-C027-4919-82C0-5D87173B376D}" srcOrd="1" destOrd="0" presId="urn:microsoft.com/office/officeart/2005/8/layout/pList2"/>
    <dgm:cxn modelId="{F84A1C2E-45E2-4F9A-A4D0-64BD7AE16C4D}" type="presParOf" srcId="{C4F44240-12F7-4317-85B0-44E095E8DA35}" destId="{21254FC8-BA9A-4A9B-887C-1BBE7F1267AE}" srcOrd="2" destOrd="0" presId="urn:microsoft.com/office/officeart/2005/8/layout/pList2"/>
    <dgm:cxn modelId="{7AB42A5A-A679-4137-AF73-7AA253500DF2}" type="presParOf" srcId="{8C2C7B99-AFEF-443D-838D-63B41EDB1EE3}" destId="{B1C0A273-600D-4F10-81E0-0CE69DC45F2E}" srcOrd="5" destOrd="0" presId="urn:microsoft.com/office/officeart/2005/8/layout/pList2"/>
    <dgm:cxn modelId="{AACB2117-A5E9-4875-B0A4-037516170694}" type="presParOf" srcId="{8C2C7B99-AFEF-443D-838D-63B41EDB1EE3}" destId="{0EE55102-C11F-4336-A89F-F625FD2AEEE4}" srcOrd="6" destOrd="0" presId="urn:microsoft.com/office/officeart/2005/8/layout/pList2"/>
    <dgm:cxn modelId="{C74ADA6F-D37C-4978-B4B3-C48615F3502F}" type="presParOf" srcId="{0EE55102-C11F-4336-A89F-F625FD2AEEE4}" destId="{DA103E47-F7FA-4690-893E-D029C1F55F48}" srcOrd="0" destOrd="0" presId="urn:microsoft.com/office/officeart/2005/8/layout/pList2"/>
    <dgm:cxn modelId="{4916CED9-BF96-4A34-B3C4-8D525045F38E}" type="presParOf" srcId="{0EE55102-C11F-4336-A89F-F625FD2AEEE4}" destId="{9042EC29-7097-408D-8932-3B594D6E8DAD}" srcOrd="1" destOrd="0" presId="urn:microsoft.com/office/officeart/2005/8/layout/pList2"/>
    <dgm:cxn modelId="{E4093230-3926-418C-8620-A8A94EBBA582}" type="presParOf" srcId="{0EE55102-C11F-4336-A89F-F625FD2AEEE4}" destId="{1EE2B4AF-2483-4A91-8449-CD4FC0E4BDFD}"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86E6CD-394E-4E23-A012-9CAF723260F9}">
      <dsp:nvSpPr>
        <dsp:cNvPr id="0" name=""/>
        <dsp:cNvSpPr/>
      </dsp:nvSpPr>
      <dsp:spPr>
        <a:xfrm>
          <a:off x="-5305199" y="-812478"/>
          <a:ext cx="6317271" cy="6317271"/>
        </a:xfrm>
        <a:prstGeom prst="blockArc">
          <a:avLst>
            <a:gd name="adj1" fmla="val 18900000"/>
            <a:gd name="adj2" fmla="val 2700000"/>
            <a:gd name="adj3" fmla="val 342"/>
          </a:avLst>
        </a:pr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07D5A01-35D4-41AD-BC7E-23F64A74C24F}">
      <dsp:nvSpPr>
        <dsp:cNvPr id="0" name=""/>
        <dsp:cNvSpPr/>
      </dsp:nvSpPr>
      <dsp:spPr>
        <a:xfrm>
          <a:off x="529875" y="360745"/>
          <a:ext cx="7093192" cy="721865"/>
        </a:xfrm>
        <a:prstGeom prst="rect">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72981" tIns="38100" rIns="38100" bIns="38100" numCol="1" spcCol="1270" anchor="ctr" anchorCtr="0">
          <a:noAutofit/>
        </a:bodyPr>
        <a:lstStyle/>
        <a:p>
          <a:pPr lvl="0" algn="l" defTabSz="666750">
            <a:lnSpc>
              <a:spcPct val="90000"/>
            </a:lnSpc>
            <a:spcBef>
              <a:spcPct val="0"/>
            </a:spcBef>
            <a:spcAft>
              <a:spcPct val="35000"/>
            </a:spcAft>
          </a:pPr>
          <a:r>
            <a:rPr lang="es-MX" sz="1500" kern="1200" dirty="0" smtClean="0"/>
            <a:t>1. Identificación de </a:t>
          </a:r>
          <a:r>
            <a:rPr lang="es-MX" sz="1500" kern="1200" dirty="0" smtClean="0"/>
            <a:t>la lógica binaria de problemas </a:t>
          </a:r>
          <a:endParaRPr lang="es-MX" sz="1500" kern="1200" dirty="0"/>
        </a:p>
      </dsp:txBody>
      <dsp:txXfrm>
        <a:off x="529875" y="360745"/>
        <a:ext cx="7093192" cy="721865"/>
      </dsp:txXfrm>
    </dsp:sp>
    <dsp:sp modelId="{6638F0E6-9902-477E-9434-2BDE706E1336}">
      <dsp:nvSpPr>
        <dsp:cNvPr id="0" name=""/>
        <dsp:cNvSpPr/>
      </dsp:nvSpPr>
      <dsp:spPr>
        <a:xfrm>
          <a:off x="78709" y="270511"/>
          <a:ext cx="902332" cy="90233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949CE771-544C-4A0E-81BF-6F048981EFF5}">
      <dsp:nvSpPr>
        <dsp:cNvPr id="0" name=""/>
        <dsp:cNvSpPr/>
      </dsp:nvSpPr>
      <dsp:spPr>
        <a:xfrm>
          <a:off x="943737" y="1443731"/>
          <a:ext cx="6679330" cy="721865"/>
        </a:xfrm>
        <a:prstGeom prst="rect">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72981" tIns="38100" rIns="38100" bIns="38100" numCol="1" spcCol="1270" anchor="ctr" anchorCtr="0">
          <a:noAutofit/>
        </a:bodyPr>
        <a:lstStyle/>
        <a:p>
          <a:pPr lvl="0" algn="l" defTabSz="666750">
            <a:lnSpc>
              <a:spcPct val="90000"/>
            </a:lnSpc>
            <a:spcBef>
              <a:spcPct val="0"/>
            </a:spcBef>
            <a:spcAft>
              <a:spcPct val="35000"/>
            </a:spcAft>
          </a:pPr>
          <a:r>
            <a:rPr lang="es-MX" sz="1500" kern="1200" dirty="0" smtClean="0"/>
            <a:t>2. </a:t>
          </a:r>
          <a:r>
            <a:rPr lang="es-MX" sz="1500" kern="1200" dirty="0" smtClean="0"/>
            <a:t>Circuitos integrados digitales, manejo de la lógica y la lógica secuencial como medio de trabajo de un equipo de computo. .</a:t>
          </a:r>
          <a:endParaRPr lang="es-MX" sz="1500" kern="1200" dirty="0"/>
        </a:p>
      </dsp:txBody>
      <dsp:txXfrm>
        <a:off x="943737" y="1443731"/>
        <a:ext cx="6679330" cy="721865"/>
      </dsp:txXfrm>
    </dsp:sp>
    <dsp:sp modelId="{B7C3F8B1-D7EB-4498-8CF6-DA95719B8AD1}">
      <dsp:nvSpPr>
        <dsp:cNvPr id="0" name=""/>
        <dsp:cNvSpPr/>
      </dsp:nvSpPr>
      <dsp:spPr>
        <a:xfrm>
          <a:off x="492571" y="1353498"/>
          <a:ext cx="902332" cy="90233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4219871B-0AA0-4253-837F-371A0F828DDE}">
      <dsp:nvSpPr>
        <dsp:cNvPr id="0" name=""/>
        <dsp:cNvSpPr/>
      </dsp:nvSpPr>
      <dsp:spPr>
        <a:xfrm>
          <a:off x="943737" y="2526717"/>
          <a:ext cx="6679330" cy="721865"/>
        </a:xfrm>
        <a:prstGeom prst="rect">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72981" tIns="38100" rIns="38100" bIns="38100" numCol="1" spcCol="1270" anchor="ctr" anchorCtr="0">
          <a:noAutofit/>
        </a:bodyPr>
        <a:lstStyle/>
        <a:p>
          <a:pPr lvl="0" algn="l" defTabSz="666750">
            <a:lnSpc>
              <a:spcPct val="90000"/>
            </a:lnSpc>
            <a:spcBef>
              <a:spcPct val="0"/>
            </a:spcBef>
            <a:spcAft>
              <a:spcPct val="35000"/>
            </a:spcAft>
          </a:pPr>
          <a:r>
            <a:rPr lang="es-MX" sz="1500" kern="1200" dirty="0" smtClean="0"/>
            <a:t>3. </a:t>
          </a:r>
          <a:r>
            <a:rPr lang="es-MX" sz="1500" kern="1200" dirty="0" smtClean="0"/>
            <a:t>Manejo de unidades de memoria y dispositivos lógicos programables.</a:t>
          </a:r>
          <a:endParaRPr lang="es-MX" sz="1500" kern="1200" dirty="0"/>
        </a:p>
      </dsp:txBody>
      <dsp:txXfrm>
        <a:off x="943737" y="2526717"/>
        <a:ext cx="6679330" cy="721865"/>
      </dsp:txXfrm>
    </dsp:sp>
    <dsp:sp modelId="{013C7B5D-642E-482F-8F6B-8D29746D52BA}">
      <dsp:nvSpPr>
        <dsp:cNvPr id="0" name=""/>
        <dsp:cNvSpPr/>
      </dsp:nvSpPr>
      <dsp:spPr>
        <a:xfrm>
          <a:off x="492571" y="2436484"/>
          <a:ext cx="902332" cy="90233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305D20E6-21E6-454F-9A75-37CC54200753}">
      <dsp:nvSpPr>
        <dsp:cNvPr id="0" name=""/>
        <dsp:cNvSpPr/>
      </dsp:nvSpPr>
      <dsp:spPr>
        <a:xfrm>
          <a:off x="529875" y="3609704"/>
          <a:ext cx="7093192" cy="721865"/>
        </a:xfrm>
        <a:prstGeom prst="rect">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72981" tIns="38100" rIns="38100" bIns="38100" numCol="1" spcCol="1270" anchor="ctr" anchorCtr="0">
          <a:noAutofit/>
        </a:bodyPr>
        <a:lstStyle/>
        <a:p>
          <a:pPr lvl="0" algn="l" defTabSz="666750">
            <a:lnSpc>
              <a:spcPct val="90000"/>
            </a:lnSpc>
            <a:spcBef>
              <a:spcPct val="0"/>
            </a:spcBef>
            <a:spcAft>
              <a:spcPct val="35000"/>
            </a:spcAft>
          </a:pPr>
          <a:r>
            <a:rPr lang="es-MX" sz="1500" kern="1200" dirty="0" smtClean="0"/>
            <a:t>4. </a:t>
          </a:r>
          <a:r>
            <a:rPr lang="es-MX" sz="1500" kern="1200" dirty="0" smtClean="0"/>
            <a:t>Identificación de </a:t>
          </a:r>
          <a:r>
            <a:rPr lang="es-MX" sz="1500" kern="1200" dirty="0" err="1" smtClean="0"/>
            <a:t>lalogica</a:t>
          </a:r>
          <a:r>
            <a:rPr lang="es-MX" sz="1500" kern="1200" dirty="0" smtClean="0"/>
            <a:t> de circuitos lógicos síncronos y asíncronos</a:t>
          </a:r>
          <a:endParaRPr lang="es-MX" sz="1500" kern="1200" dirty="0"/>
        </a:p>
      </dsp:txBody>
      <dsp:txXfrm>
        <a:off x="529875" y="3609704"/>
        <a:ext cx="7093192" cy="721865"/>
      </dsp:txXfrm>
    </dsp:sp>
    <dsp:sp modelId="{94EDA333-28BE-4BF7-B34D-2F0AA1D362E1}">
      <dsp:nvSpPr>
        <dsp:cNvPr id="0" name=""/>
        <dsp:cNvSpPr/>
      </dsp:nvSpPr>
      <dsp:spPr>
        <a:xfrm>
          <a:off x="78709" y="3519470"/>
          <a:ext cx="902332" cy="90233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3451B4-53C8-410D-B203-F6EA8F664065}" type="datetimeFigureOut">
              <a:rPr lang="es-MX" smtClean="0"/>
              <a:t>02/10/2017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51102C-7F0F-49B1-9448-ED850EC2DFD8}" type="slidenum">
              <a:rPr lang="es-MX" smtClean="0"/>
              <a:t>‹Nº›</a:t>
            </a:fld>
            <a:endParaRPr lang="es-MX"/>
          </a:p>
        </p:txBody>
      </p:sp>
    </p:spTree>
    <p:extLst>
      <p:ext uri="{BB962C8B-B14F-4D97-AF65-F5344CB8AC3E}">
        <p14:creationId xmlns:p14="http://schemas.microsoft.com/office/powerpoint/2010/main" val="3153236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1D76769E-C829-4283-B80E-CB90D995C291}" type="slidenum">
              <a:rPr lang="es-ES" smtClean="0"/>
              <a:pPr/>
              <a:t>1</a:t>
            </a:fld>
            <a:endParaRPr lang="es-ES"/>
          </a:p>
        </p:txBody>
      </p:sp>
    </p:spTree>
    <p:extLst>
      <p:ext uri="{BB962C8B-B14F-4D97-AF65-F5344CB8AC3E}">
        <p14:creationId xmlns:p14="http://schemas.microsoft.com/office/powerpoint/2010/main" val="586023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10/2/2017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045053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BE451C3-0FF4-47C4-B829-773ADF60F88C}" type="datetimeFigureOut">
              <a:rPr lang="en-US" smtClean="0"/>
              <a:t>10/2/2017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2672879"/>
      </p:ext>
    </p:extLst>
  </p:cSld>
  <p:clrMapOvr>
    <a:masterClrMapping/>
  </p:clrMapOvr>
  <p:timing>
    <p:tnLst>
      <p:par>
        <p:cTn id="1" dur="indefinite" restart="never" nodeType="tmRoot"/>
      </p:par>
    </p:tnLst>
  </p:timing>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BE451C3-0FF4-47C4-B829-773ADF60F88C}" type="datetimeFigureOut">
              <a:rPr lang="en-US" smtClean="0"/>
              <a:t>10/2/2017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36677453"/>
      </p:ext>
    </p:extLst>
  </p:cSld>
  <p:clrMapOvr>
    <a:masterClrMapping/>
  </p:clrMapOvr>
  <p:timing>
    <p:tnLst>
      <p:par>
        <p:cTn id="1" dur="indefinite" restart="never" nodeType="tmRoot"/>
      </p:par>
    </p:tnLst>
  </p:timing>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2BE451C3-0FF4-47C4-B829-773ADF60F88C}" type="datetimeFigureOut">
              <a:rPr lang="en-US" smtClean="0"/>
              <a:t>10/2/2017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02994129"/>
      </p:ext>
    </p:extLst>
  </p:cSld>
  <p:clrMapOvr>
    <a:masterClrMapping/>
  </p:clrMapOvr>
  <p:timing>
    <p:tnLst>
      <p:par>
        <p:cTn id="1" dur="indefinite" restart="never" nodeType="tmRoot"/>
      </p:par>
    </p:tnLst>
  </p:timing>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2BE451C3-0FF4-47C4-B829-773ADF60F88C}" type="datetimeFigureOut">
              <a:rPr lang="en-US" smtClean="0"/>
              <a:t>10/2/2017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40599574"/>
      </p:ext>
    </p:extLst>
  </p:cSld>
  <p:clrMapOvr>
    <a:masterClrMapping/>
  </p:clrMapOvr>
  <p:timing>
    <p:tnLst>
      <p:par>
        <p:cTn id="1" dur="indefinite" restart="never" nodeType="tmRoot"/>
      </p:par>
    </p:tnLst>
  </p:timing>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2BE451C3-0FF4-47C4-B829-773ADF60F88C}" type="datetimeFigureOut">
              <a:rPr lang="en-US" smtClean="0"/>
              <a:t>10/2/2017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5518449"/>
      </p:ext>
    </p:extLst>
  </p:cSld>
  <p:clrMapOvr>
    <a:masterClrMapping/>
  </p:clrMapOvr>
  <p:timing>
    <p:tnLst>
      <p:par>
        <p:cTn id="1" dur="indefinite" restart="never" nodeType="tmRoot"/>
      </p:par>
    </p:tnLst>
  </p:timing>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10/2/2017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4825938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10/2/2017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0502492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10/2/2017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8406132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34E6425-0181-43F2-84FC-787E803FD2F8}" type="datetimeFigureOut">
              <a:rPr lang="en-US" smtClean="0"/>
              <a:t>10/2/2017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3659941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10/2/2017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1397925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10/2/2017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8935145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10/2/2017</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7315236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10/2/2017</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5276947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6E86A4C-8E40-4F87-A4F0-01A0687C5742}" type="datetimeFigureOut">
              <a:rPr lang="en-US" smtClean="0"/>
              <a:t>10/2/2017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69273987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5E72C73-2D91-4E12-BA25-F0AA0C03599B}" type="datetimeFigureOut">
              <a:rPr lang="en-US" smtClean="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5830954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BE451C3-0FF4-47C4-B829-773ADF60F88C}" type="datetimeFigureOut">
              <a:rPr lang="en-US" smtClean="0"/>
              <a:t>10/2/2017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
              </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95738627"/>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 id="2147483929" r:id="rId13"/>
    <p:sldLayoutId id="2147483930" r:id="rId14"/>
    <p:sldLayoutId id="2147483931" r:id="rId15"/>
    <p:sldLayoutId id="2147483932" r:id="rId16"/>
  </p:sldLayoutIdLst>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uaemex.mx/fquimica/posgrados/CM/images/Escudo%20UAEM.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7290" y="578834"/>
            <a:ext cx="1681341" cy="1372877"/>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3735092" y="2217329"/>
            <a:ext cx="7848872" cy="3970318"/>
          </a:xfrm>
          <a:prstGeom prst="rect">
            <a:avLst/>
          </a:prstGeom>
          <a:noFill/>
        </p:spPr>
        <p:txBody>
          <a:bodyPr wrap="square" rtlCol="0">
            <a:spAutoFit/>
          </a:bodyPr>
          <a:lstStyle/>
          <a:p>
            <a:pPr algn="ctr">
              <a:lnSpc>
                <a:spcPct val="150000"/>
              </a:lnSpc>
            </a:pPr>
            <a:r>
              <a:rPr lang="es-ES" sz="2400" b="1" dirty="0" smtClean="0">
                <a:latin typeface="Comic Sans MS" pitchFamily="66" charset="0"/>
              </a:rPr>
              <a:t>Presenta:  </a:t>
            </a:r>
            <a:r>
              <a:rPr lang="es-ES" sz="2400" dirty="0" smtClean="0">
                <a:latin typeface="Comic Sans MS" pitchFamily="66" charset="0"/>
              </a:rPr>
              <a:t>Mtra. Patricia Delgadillo Gómez</a:t>
            </a:r>
          </a:p>
          <a:p>
            <a:pPr algn="ctr">
              <a:lnSpc>
                <a:spcPct val="150000"/>
              </a:lnSpc>
            </a:pPr>
            <a:r>
              <a:rPr lang="es-ES" sz="2400" b="1" dirty="0" smtClean="0">
                <a:latin typeface="Comic Sans MS" pitchFamily="66" charset="0"/>
              </a:rPr>
              <a:t>Asignatura:  </a:t>
            </a:r>
            <a:r>
              <a:rPr lang="es-ES" sz="2400" dirty="0" smtClean="0">
                <a:latin typeface="Comic Sans MS" pitchFamily="66" charset="0"/>
              </a:rPr>
              <a:t>Lógica Computacional</a:t>
            </a:r>
          </a:p>
          <a:p>
            <a:pPr algn="ctr">
              <a:lnSpc>
                <a:spcPct val="150000"/>
              </a:lnSpc>
            </a:pPr>
            <a:r>
              <a:rPr lang="es-ES" sz="2400" b="1" dirty="0" smtClean="0">
                <a:latin typeface="Comic Sans MS" pitchFamily="66" charset="0"/>
              </a:rPr>
              <a:t>Grupo: </a:t>
            </a:r>
            <a:r>
              <a:rPr lang="es-ES" sz="2400" dirty="0" smtClean="0">
                <a:latin typeface="Comic Sans MS" pitchFamily="66" charset="0"/>
              </a:rPr>
              <a:t>Curso intersemestral 2017A</a:t>
            </a:r>
          </a:p>
          <a:p>
            <a:pPr algn="ctr">
              <a:lnSpc>
                <a:spcPct val="150000"/>
              </a:lnSpc>
            </a:pPr>
            <a:r>
              <a:rPr lang="es-ES" sz="2400" b="1" dirty="0" smtClean="0">
                <a:latin typeface="Comic Sans MS" pitchFamily="66" charset="0"/>
              </a:rPr>
              <a:t>Licenciatura: </a:t>
            </a:r>
            <a:r>
              <a:rPr lang="es-ES" sz="2400" dirty="0" smtClean="0">
                <a:latin typeface="Comic Sans MS" pitchFamily="66" charset="0"/>
              </a:rPr>
              <a:t>Informática Administrativa </a:t>
            </a:r>
          </a:p>
          <a:p>
            <a:pPr algn="ctr">
              <a:lnSpc>
                <a:spcPct val="150000"/>
              </a:lnSpc>
            </a:pPr>
            <a:endParaRPr lang="es-ES" sz="2400" dirty="0">
              <a:latin typeface="Comic Sans MS" pitchFamily="66" charset="0"/>
            </a:endParaRPr>
          </a:p>
          <a:p>
            <a:pPr algn="ctr">
              <a:lnSpc>
                <a:spcPct val="150000"/>
              </a:lnSpc>
            </a:pPr>
            <a:endParaRPr lang="es-ES" sz="2400" dirty="0" smtClean="0">
              <a:latin typeface="Comic Sans MS" pitchFamily="66" charset="0"/>
            </a:endParaRPr>
          </a:p>
          <a:p>
            <a:pPr algn="ctr">
              <a:lnSpc>
                <a:spcPct val="150000"/>
              </a:lnSpc>
            </a:pPr>
            <a:r>
              <a:rPr lang="es-ES" sz="2400" b="1" dirty="0" smtClean="0">
                <a:latin typeface="Comic Sans MS" pitchFamily="66" charset="0"/>
              </a:rPr>
              <a:t>Fecha: </a:t>
            </a:r>
            <a:r>
              <a:rPr lang="es-ES" sz="2400" dirty="0" smtClean="0">
                <a:latin typeface="Comic Sans MS" pitchFamily="66" charset="0"/>
              </a:rPr>
              <a:t>Agosto 2017. </a:t>
            </a:r>
            <a:endParaRPr lang="es-MX" sz="2400" dirty="0">
              <a:latin typeface="Comic Sans MS" pitchFamily="66" charset="0"/>
            </a:endParaRPr>
          </a:p>
        </p:txBody>
      </p:sp>
      <p:sp>
        <p:nvSpPr>
          <p:cNvPr id="2" name="1 CuadroTexto"/>
          <p:cNvSpPr txBox="1"/>
          <p:nvPr/>
        </p:nvSpPr>
        <p:spPr>
          <a:xfrm>
            <a:off x="6096000" y="6093296"/>
            <a:ext cx="4248472" cy="338554"/>
          </a:xfrm>
          <a:prstGeom prst="rect">
            <a:avLst/>
          </a:prstGeom>
          <a:noFill/>
        </p:spPr>
        <p:txBody>
          <a:bodyPr wrap="square" rtlCol="0">
            <a:spAutoFit/>
          </a:bodyPr>
          <a:lstStyle/>
          <a:p>
            <a:endParaRPr lang="es-MX" sz="1600" i="1" dirty="0"/>
          </a:p>
        </p:txBody>
      </p:sp>
      <p:sp>
        <p:nvSpPr>
          <p:cNvPr id="8" name="CuadroTexto 7"/>
          <p:cNvSpPr txBox="1"/>
          <p:nvPr/>
        </p:nvSpPr>
        <p:spPr>
          <a:xfrm>
            <a:off x="3165880" y="844452"/>
            <a:ext cx="7848872" cy="646331"/>
          </a:xfrm>
          <a:prstGeom prst="rect">
            <a:avLst/>
          </a:prstGeom>
          <a:noFill/>
        </p:spPr>
        <p:txBody>
          <a:bodyPr wrap="square" rtlCol="0">
            <a:spAutoFit/>
          </a:bodyPr>
          <a:lstStyle/>
          <a:p>
            <a:pPr algn="ctr">
              <a:lnSpc>
                <a:spcPct val="150000"/>
              </a:lnSpc>
            </a:pPr>
            <a:r>
              <a:rPr lang="es-ES" sz="2400" dirty="0" smtClean="0">
                <a:latin typeface="Comic Sans MS" pitchFamily="66" charset="0"/>
              </a:rPr>
              <a:t>Centro Universitario UAEM Ecatepec </a:t>
            </a:r>
            <a:endParaRPr lang="es-MX" sz="2400" dirty="0">
              <a:latin typeface="Comic Sans MS" pitchFamily="66" charset="0"/>
            </a:endParaRPr>
          </a:p>
        </p:txBody>
      </p:sp>
    </p:spTree>
    <p:extLst>
      <p:ext uri="{BB962C8B-B14F-4D97-AF65-F5344CB8AC3E}">
        <p14:creationId xmlns:p14="http://schemas.microsoft.com/office/powerpoint/2010/main" val="126881818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751309" y="624110"/>
            <a:ext cx="9753304" cy="1280890"/>
          </a:xfrm>
        </p:spPr>
        <p:txBody>
          <a:bodyPr>
            <a:normAutofit/>
          </a:bodyPr>
          <a:lstStyle/>
          <a:p>
            <a:r>
              <a:rPr lang="es-MX" dirty="0"/>
              <a:t>Identificación de los sistemas numéricos posicionales.</a:t>
            </a:r>
          </a:p>
        </p:txBody>
      </p:sp>
      <p:sp>
        <p:nvSpPr>
          <p:cNvPr id="3" name="Marcador de contenido 2"/>
          <p:cNvSpPr>
            <a:spLocks noGrp="1"/>
          </p:cNvSpPr>
          <p:nvPr>
            <p:ph idx="1"/>
          </p:nvPr>
        </p:nvSpPr>
        <p:spPr>
          <a:xfrm>
            <a:off x="1921790" y="2133599"/>
            <a:ext cx="9582822" cy="4515173"/>
          </a:xfrm>
        </p:spPr>
        <p:txBody>
          <a:bodyPr>
            <a:normAutofit/>
          </a:bodyPr>
          <a:lstStyle/>
          <a:p>
            <a:pPr marL="457200" lvl="1" indent="0" algn="just">
              <a:buNone/>
            </a:pPr>
            <a:r>
              <a:rPr lang="es-MX" sz="2800" dirty="0" smtClean="0">
                <a:solidFill>
                  <a:schemeClr val="tx1"/>
                </a:solidFill>
              </a:rPr>
              <a:t>Sistema hexadecimal: El </a:t>
            </a:r>
            <a:r>
              <a:rPr lang="es-MX" sz="2800" dirty="0">
                <a:solidFill>
                  <a:schemeClr val="tx1"/>
                </a:solidFill>
              </a:rPr>
              <a:t>sistema hexadecimal es el sistema de numeración posicional que tiene como base el 16. En informática  las operaciones de la CPU suelen usar el byte u octeto como unidad básica de </a:t>
            </a:r>
            <a:r>
              <a:rPr lang="es-MX" sz="2800" dirty="0" smtClean="0">
                <a:solidFill>
                  <a:schemeClr val="tx1"/>
                </a:solidFill>
              </a:rPr>
              <a:t>memoria. </a:t>
            </a:r>
            <a:endParaRPr lang="es-MX" sz="2800" dirty="0">
              <a:solidFill>
                <a:schemeClr val="tx1"/>
              </a:solidFill>
            </a:endParaRPr>
          </a:p>
        </p:txBody>
      </p:sp>
      <p:pic>
        <p:nvPicPr>
          <p:cNvPr id="6" name="Imagen 5"/>
          <p:cNvPicPr>
            <a:picLocks noChangeAspect="1"/>
          </p:cNvPicPr>
          <p:nvPr/>
        </p:nvPicPr>
        <p:blipFill>
          <a:blip r:embed="rId2"/>
          <a:stretch>
            <a:fillRect/>
          </a:stretch>
        </p:blipFill>
        <p:spPr>
          <a:xfrm>
            <a:off x="2918051" y="4311650"/>
            <a:ext cx="6334125" cy="2190750"/>
          </a:xfrm>
          <a:prstGeom prst="rect">
            <a:avLst/>
          </a:prstGeom>
        </p:spPr>
      </p:pic>
    </p:spTree>
    <p:extLst>
      <p:ext uri="{BB962C8B-B14F-4D97-AF65-F5344CB8AC3E}">
        <p14:creationId xmlns:p14="http://schemas.microsoft.com/office/powerpoint/2010/main" val="413951996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281" t="7223" r="3042" b="6845"/>
          <a:stretch/>
        </p:blipFill>
        <p:spPr>
          <a:xfrm>
            <a:off x="9022595" y="5083443"/>
            <a:ext cx="2710544" cy="1373799"/>
          </a:xfrm>
          <a:prstGeom prst="rect">
            <a:avLst/>
          </a:prstGeom>
        </p:spPr>
      </p:pic>
      <p:sp>
        <p:nvSpPr>
          <p:cNvPr id="4" name="Título 1"/>
          <p:cNvSpPr>
            <a:spLocks noGrp="1"/>
          </p:cNvSpPr>
          <p:nvPr>
            <p:ph type="title"/>
          </p:nvPr>
        </p:nvSpPr>
        <p:spPr>
          <a:xfrm>
            <a:off x="1456841" y="624110"/>
            <a:ext cx="10047771" cy="1280890"/>
          </a:xfrm>
        </p:spPr>
        <p:txBody>
          <a:bodyPr>
            <a:normAutofit/>
          </a:bodyPr>
          <a:lstStyle/>
          <a:p>
            <a:r>
              <a:rPr lang="es-MX" dirty="0" smtClean="0"/>
              <a:t>Operaciones aritméticas básicas en binario.</a:t>
            </a:r>
            <a:endParaRPr lang="es-MX" dirty="0"/>
          </a:p>
        </p:txBody>
      </p:sp>
      <p:sp>
        <p:nvSpPr>
          <p:cNvPr id="3" name="Marcador de contenido 2"/>
          <p:cNvSpPr>
            <a:spLocks noGrp="1"/>
          </p:cNvSpPr>
          <p:nvPr>
            <p:ph idx="1"/>
          </p:nvPr>
        </p:nvSpPr>
        <p:spPr>
          <a:xfrm>
            <a:off x="664029" y="2092271"/>
            <a:ext cx="10907485" cy="3927529"/>
          </a:xfrm>
        </p:spPr>
        <p:txBody>
          <a:bodyPr>
            <a:normAutofit/>
          </a:bodyPr>
          <a:lstStyle/>
          <a:p>
            <a:pPr lvl="1" algn="just"/>
            <a:r>
              <a:rPr lang="es-MX" sz="2400" dirty="0">
                <a:solidFill>
                  <a:schemeClr val="tx1"/>
                </a:solidFill>
              </a:rPr>
              <a:t>Al igual que en otros sistemas de numeración, también se pueden realizar operaciones con números binarios. Es decir que para este sistema binario que solo tiene dos símbolos en su lenguaje, también pueden hacerse ejercicios matemáticos y en este apartado se va a tratar el tema de las operaciones básicas de números binarios como es la suma, la resta, la multiplicación y la división, que aunque pueda parecer complicado, en realidad es algo bastante simples si se compara con las operaciones en el sistema decimal que es el de mayor uso en todo el mundo.</a:t>
            </a:r>
          </a:p>
        </p:txBody>
      </p:sp>
    </p:spTree>
    <p:extLst>
      <p:ext uri="{BB962C8B-B14F-4D97-AF65-F5344CB8AC3E}">
        <p14:creationId xmlns:p14="http://schemas.microsoft.com/office/powerpoint/2010/main" val="236213527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580827" y="624110"/>
            <a:ext cx="9923785" cy="1280890"/>
          </a:xfrm>
        </p:spPr>
        <p:txBody>
          <a:bodyPr>
            <a:normAutofit/>
          </a:bodyPr>
          <a:lstStyle/>
          <a:p>
            <a:pPr algn="just"/>
            <a:r>
              <a:rPr lang="es-MX" dirty="0"/>
              <a:t>Operaciones aritméticas básicas en binario.</a:t>
            </a:r>
          </a:p>
        </p:txBody>
      </p:sp>
      <p:graphicFrame>
        <p:nvGraphicFramePr>
          <p:cNvPr id="2" name="Diagrama 1"/>
          <p:cNvGraphicFramePr/>
          <p:nvPr>
            <p:extLst>
              <p:ext uri="{D42A27DB-BD31-4B8C-83A1-F6EECF244321}">
                <p14:modId xmlns:p14="http://schemas.microsoft.com/office/powerpoint/2010/main" val="3289832165"/>
              </p:ext>
            </p:extLst>
          </p:nvPr>
        </p:nvGraphicFramePr>
        <p:xfrm>
          <a:off x="1045029" y="2362200"/>
          <a:ext cx="10352314" cy="43760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94910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1515" y="577615"/>
            <a:ext cx="8911687" cy="1280890"/>
          </a:xfrm>
        </p:spPr>
        <p:txBody>
          <a:bodyPr/>
          <a:lstStyle/>
          <a:p>
            <a:r>
              <a:rPr lang="es-MX" dirty="0" smtClean="0"/>
              <a:t>Operaciones básicas </a:t>
            </a:r>
            <a:endParaRPr lang="es-MX" dirty="0"/>
          </a:p>
        </p:txBody>
      </p:sp>
      <p:pic>
        <p:nvPicPr>
          <p:cNvPr id="4" name="Marcador de contenido 3"/>
          <p:cNvPicPr>
            <a:picLocks noGrp="1" noChangeAspect="1"/>
          </p:cNvPicPr>
          <p:nvPr>
            <p:ph idx="1"/>
          </p:nvPr>
        </p:nvPicPr>
        <p:blipFill>
          <a:blip r:embed="rId2"/>
          <a:stretch>
            <a:fillRect/>
          </a:stretch>
        </p:blipFill>
        <p:spPr>
          <a:xfrm>
            <a:off x="1771515" y="2062835"/>
            <a:ext cx="8792409" cy="4182982"/>
          </a:xfrm>
          <a:prstGeom prst="rect">
            <a:avLst/>
          </a:prstGeom>
        </p:spPr>
      </p:pic>
    </p:spTree>
    <p:extLst>
      <p:ext uri="{BB962C8B-B14F-4D97-AF65-F5344CB8AC3E}">
        <p14:creationId xmlns:p14="http://schemas.microsoft.com/office/powerpoint/2010/main" val="337881000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333265" y="4539342"/>
            <a:ext cx="4124935" cy="2318657"/>
          </a:xfrm>
          <a:prstGeom prst="rect">
            <a:avLst/>
          </a:prstGeom>
        </p:spPr>
      </p:pic>
      <p:sp>
        <p:nvSpPr>
          <p:cNvPr id="5" name="Título 1"/>
          <p:cNvSpPr>
            <a:spLocks noGrp="1"/>
          </p:cNvSpPr>
          <p:nvPr>
            <p:ph type="title"/>
          </p:nvPr>
        </p:nvSpPr>
        <p:spPr>
          <a:xfrm>
            <a:off x="1425844" y="624110"/>
            <a:ext cx="10368365" cy="1280890"/>
          </a:xfrm>
        </p:spPr>
        <p:txBody>
          <a:bodyPr>
            <a:normAutofit/>
          </a:bodyPr>
          <a:lstStyle/>
          <a:p>
            <a:r>
              <a:rPr lang="es-MX" dirty="0" smtClean="0"/>
              <a:t>Identificación del algebra de Boole para la simplificación de funciones.</a:t>
            </a:r>
            <a:endParaRPr lang="es-MX" dirty="0"/>
          </a:p>
        </p:txBody>
      </p:sp>
      <p:sp>
        <p:nvSpPr>
          <p:cNvPr id="3" name="Marcador de contenido 2"/>
          <p:cNvSpPr>
            <a:spLocks noGrp="1"/>
          </p:cNvSpPr>
          <p:nvPr>
            <p:ph idx="1"/>
          </p:nvPr>
        </p:nvSpPr>
        <p:spPr>
          <a:xfrm>
            <a:off x="751116" y="2461986"/>
            <a:ext cx="10548256" cy="3416300"/>
          </a:xfrm>
        </p:spPr>
        <p:txBody>
          <a:bodyPr/>
          <a:lstStyle/>
          <a:p>
            <a:pPr algn="just"/>
            <a:r>
              <a:rPr lang="es-MX" dirty="0" smtClean="0">
                <a:solidFill>
                  <a:schemeClr val="tx1"/>
                </a:solidFill>
              </a:rPr>
              <a:t>El algebra de Boole se </a:t>
            </a:r>
            <a:r>
              <a:rPr lang="es-MX" dirty="0">
                <a:solidFill>
                  <a:schemeClr val="tx1"/>
                </a:solidFill>
              </a:rPr>
              <a:t>aplica en representación de circuitos lógicos y diseño digital</a:t>
            </a:r>
          </a:p>
          <a:p>
            <a:pPr algn="just"/>
            <a:r>
              <a:rPr lang="es-MX" dirty="0">
                <a:solidFill>
                  <a:schemeClr val="tx1"/>
                </a:solidFill>
              </a:rPr>
              <a:t>El Algebra Booleana  es toda clase o conjunto de elementos que pueden tomar dos valores perfectamente diferenciados, que se designan por  0 y 1 y que están relacionados por dos operaciones binarias, denominadas suma (+) y producto (.) se indica generalmente mediante la ausencia de símbolo entre dos variables lógicos.</a:t>
            </a:r>
          </a:p>
          <a:p>
            <a:pPr algn="just"/>
            <a:endParaRPr lang="es-MX" dirty="0" smtClean="0">
              <a:solidFill>
                <a:schemeClr val="tx1"/>
              </a:solidFill>
            </a:endParaRPr>
          </a:p>
        </p:txBody>
      </p:sp>
    </p:spTree>
    <p:extLst>
      <p:ext uri="{BB962C8B-B14F-4D97-AF65-F5344CB8AC3E}">
        <p14:creationId xmlns:p14="http://schemas.microsoft.com/office/powerpoint/2010/main" val="8329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973285" y="3810000"/>
            <a:ext cx="2634343" cy="3048000"/>
          </a:xfrm>
          <a:prstGeom prst="rect">
            <a:avLst/>
          </a:prstGeom>
        </p:spPr>
      </p:pic>
      <p:sp>
        <p:nvSpPr>
          <p:cNvPr id="4" name="Título 1"/>
          <p:cNvSpPr>
            <a:spLocks noGrp="1"/>
          </p:cNvSpPr>
          <p:nvPr>
            <p:ph type="title"/>
          </p:nvPr>
        </p:nvSpPr>
        <p:spPr>
          <a:xfrm>
            <a:off x="1611825" y="624110"/>
            <a:ext cx="9892788" cy="1280890"/>
          </a:xfrm>
        </p:spPr>
        <p:txBody>
          <a:bodyPr>
            <a:normAutofit/>
          </a:bodyPr>
          <a:lstStyle/>
          <a:p>
            <a:r>
              <a:rPr lang="es-MX" dirty="0"/>
              <a:t>Identificación del algebra de Boole para la simplificación de </a:t>
            </a:r>
            <a:r>
              <a:rPr lang="es-MX" dirty="0" smtClean="0"/>
              <a:t>funciones.</a:t>
            </a:r>
            <a:endParaRPr lang="es-MX" dirty="0"/>
          </a:p>
        </p:txBody>
      </p:sp>
      <p:sp>
        <p:nvSpPr>
          <p:cNvPr id="3" name="Marcador de contenido 2"/>
          <p:cNvSpPr>
            <a:spLocks noGrp="1"/>
          </p:cNvSpPr>
          <p:nvPr>
            <p:ph idx="1"/>
          </p:nvPr>
        </p:nvSpPr>
        <p:spPr>
          <a:xfrm>
            <a:off x="707571" y="2340429"/>
            <a:ext cx="10755086" cy="4147457"/>
          </a:xfrm>
        </p:spPr>
        <p:txBody>
          <a:bodyPr numCol="2">
            <a:normAutofit/>
          </a:bodyPr>
          <a:lstStyle/>
          <a:p>
            <a:r>
              <a:rPr lang="es-MX" dirty="0" smtClean="0">
                <a:solidFill>
                  <a:schemeClr val="tx1"/>
                </a:solidFill>
              </a:rPr>
              <a:t>Existen cinco leyes del algebra booleana:</a:t>
            </a:r>
          </a:p>
          <a:p>
            <a:pPr lvl="1"/>
            <a:r>
              <a:rPr lang="es-MX" dirty="0" smtClean="0">
                <a:solidFill>
                  <a:schemeClr val="tx1"/>
                </a:solidFill>
              </a:rPr>
              <a:t>1.- Existencia </a:t>
            </a:r>
            <a:r>
              <a:rPr lang="es-MX" dirty="0">
                <a:solidFill>
                  <a:schemeClr val="tx1"/>
                </a:solidFill>
              </a:rPr>
              <a:t>de </a:t>
            </a:r>
            <a:r>
              <a:rPr lang="es-MX" dirty="0" smtClean="0">
                <a:solidFill>
                  <a:schemeClr val="tx1"/>
                </a:solidFill>
              </a:rPr>
              <a:t>neutros</a:t>
            </a:r>
          </a:p>
          <a:p>
            <a:pPr marL="457200" lvl="1" indent="0">
              <a:buNone/>
            </a:pPr>
            <a:r>
              <a:rPr lang="es-MX" dirty="0">
                <a:solidFill>
                  <a:schemeClr val="tx1"/>
                </a:solidFill>
              </a:rPr>
              <a:t> </a:t>
            </a:r>
            <a:r>
              <a:rPr lang="es-MX" dirty="0" smtClean="0">
                <a:solidFill>
                  <a:schemeClr val="tx1"/>
                </a:solidFill>
              </a:rPr>
              <a:t>	x </a:t>
            </a:r>
            <a:r>
              <a:rPr lang="es-MX" dirty="0">
                <a:solidFill>
                  <a:schemeClr val="tx1"/>
                </a:solidFill>
              </a:rPr>
              <a:t>+ 0 = </a:t>
            </a:r>
            <a:r>
              <a:rPr lang="es-MX" dirty="0" smtClean="0">
                <a:solidFill>
                  <a:schemeClr val="tx1"/>
                </a:solidFill>
              </a:rPr>
              <a:t>x</a:t>
            </a:r>
          </a:p>
          <a:p>
            <a:pPr marL="457200" lvl="1" indent="0">
              <a:buNone/>
            </a:pPr>
            <a:r>
              <a:rPr lang="es-MX" dirty="0">
                <a:solidFill>
                  <a:schemeClr val="tx1"/>
                </a:solidFill>
              </a:rPr>
              <a:t>	</a:t>
            </a:r>
            <a:r>
              <a:rPr lang="es-MX" dirty="0" smtClean="0">
                <a:solidFill>
                  <a:schemeClr val="tx1"/>
                </a:solidFill>
              </a:rPr>
              <a:t>x </a:t>
            </a:r>
            <a:r>
              <a:rPr lang="es-MX" dirty="0">
                <a:solidFill>
                  <a:schemeClr val="tx1"/>
                </a:solidFill>
              </a:rPr>
              <a:t>∙ 1 = x</a:t>
            </a:r>
          </a:p>
          <a:p>
            <a:pPr lvl="1"/>
            <a:r>
              <a:rPr lang="es-MX" dirty="0">
                <a:solidFill>
                  <a:schemeClr val="tx1"/>
                </a:solidFill>
              </a:rPr>
              <a:t>2.- </a:t>
            </a:r>
            <a:r>
              <a:rPr lang="es-MX" dirty="0" smtClean="0">
                <a:solidFill>
                  <a:schemeClr val="tx1"/>
                </a:solidFill>
              </a:rPr>
              <a:t>Conmutatividad</a:t>
            </a:r>
          </a:p>
          <a:p>
            <a:pPr marL="457200" lvl="1" indent="0">
              <a:buNone/>
            </a:pPr>
            <a:r>
              <a:rPr lang="es-MX" dirty="0">
                <a:solidFill>
                  <a:schemeClr val="tx1"/>
                </a:solidFill>
              </a:rPr>
              <a:t>	</a:t>
            </a:r>
            <a:r>
              <a:rPr lang="es-MX" dirty="0" smtClean="0">
                <a:solidFill>
                  <a:schemeClr val="tx1"/>
                </a:solidFill>
              </a:rPr>
              <a:t>x </a:t>
            </a:r>
            <a:r>
              <a:rPr lang="es-MX" dirty="0">
                <a:solidFill>
                  <a:schemeClr val="tx1"/>
                </a:solidFill>
              </a:rPr>
              <a:t>+ y = y + </a:t>
            </a:r>
            <a:r>
              <a:rPr lang="es-MX" dirty="0" smtClean="0">
                <a:solidFill>
                  <a:schemeClr val="tx1"/>
                </a:solidFill>
              </a:rPr>
              <a:t>x</a:t>
            </a:r>
          </a:p>
          <a:p>
            <a:pPr marL="457200" lvl="1" indent="0">
              <a:buNone/>
            </a:pPr>
            <a:r>
              <a:rPr lang="es-MX" dirty="0">
                <a:solidFill>
                  <a:schemeClr val="tx1"/>
                </a:solidFill>
              </a:rPr>
              <a:t>	</a:t>
            </a:r>
            <a:r>
              <a:rPr lang="es-MX" dirty="0" smtClean="0">
                <a:solidFill>
                  <a:schemeClr val="tx1"/>
                </a:solidFill>
              </a:rPr>
              <a:t>x </a:t>
            </a:r>
            <a:r>
              <a:rPr lang="es-MX" dirty="0">
                <a:solidFill>
                  <a:schemeClr val="tx1"/>
                </a:solidFill>
              </a:rPr>
              <a:t>∙ y = y ∙ x</a:t>
            </a:r>
          </a:p>
          <a:p>
            <a:pPr lvl="1"/>
            <a:r>
              <a:rPr lang="es-MX" dirty="0">
                <a:solidFill>
                  <a:schemeClr val="tx1"/>
                </a:solidFill>
              </a:rPr>
              <a:t>3.- </a:t>
            </a:r>
            <a:r>
              <a:rPr lang="es-MX" dirty="0" err="1">
                <a:solidFill>
                  <a:schemeClr val="tx1"/>
                </a:solidFill>
              </a:rPr>
              <a:t>Asociatividad</a:t>
            </a:r>
            <a:endParaRPr lang="es-MX" dirty="0">
              <a:solidFill>
                <a:schemeClr val="tx1"/>
              </a:solidFill>
            </a:endParaRPr>
          </a:p>
          <a:p>
            <a:pPr marL="457200" lvl="1" indent="0">
              <a:buNone/>
            </a:pPr>
            <a:r>
              <a:rPr lang="es-MX" dirty="0" smtClean="0">
                <a:solidFill>
                  <a:schemeClr val="tx1"/>
                </a:solidFill>
              </a:rPr>
              <a:t>	x </a:t>
            </a:r>
            <a:r>
              <a:rPr lang="es-MX" dirty="0">
                <a:solidFill>
                  <a:schemeClr val="tx1"/>
                </a:solidFill>
              </a:rPr>
              <a:t>+ (y + z) = (x + y) + </a:t>
            </a:r>
            <a:r>
              <a:rPr lang="es-MX" dirty="0" smtClean="0">
                <a:solidFill>
                  <a:schemeClr val="tx1"/>
                </a:solidFill>
              </a:rPr>
              <a:t>z</a:t>
            </a:r>
          </a:p>
          <a:p>
            <a:pPr marL="457200" lvl="1" indent="0">
              <a:buNone/>
            </a:pPr>
            <a:r>
              <a:rPr lang="es-MX" dirty="0">
                <a:solidFill>
                  <a:schemeClr val="tx1"/>
                </a:solidFill>
              </a:rPr>
              <a:t>	</a:t>
            </a:r>
            <a:r>
              <a:rPr lang="es-MX" dirty="0" smtClean="0">
                <a:solidFill>
                  <a:schemeClr val="tx1"/>
                </a:solidFill>
              </a:rPr>
              <a:t>x </a:t>
            </a:r>
            <a:r>
              <a:rPr lang="es-MX" dirty="0">
                <a:solidFill>
                  <a:schemeClr val="tx1"/>
                </a:solidFill>
              </a:rPr>
              <a:t>∙ (y ∙ z) = (x ∙ y) ∙ </a:t>
            </a:r>
            <a:r>
              <a:rPr lang="es-MX" dirty="0" smtClean="0">
                <a:solidFill>
                  <a:schemeClr val="tx1"/>
                </a:solidFill>
              </a:rPr>
              <a:t>z</a:t>
            </a:r>
          </a:p>
          <a:p>
            <a:pPr marL="457200" lvl="1" indent="0">
              <a:buNone/>
            </a:pPr>
            <a:endParaRPr lang="es-MX" dirty="0">
              <a:solidFill>
                <a:schemeClr val="tx1"/>
              </a:solidFill>
            </a:endParaRPr>
          </a:p>
          <a:p>
            <a:pPr lvl="1"/>
            <a:endParaRPr lang="es-MX" dirty="0" smtClean="0">
              <a:solidFill>
                <a:schemeClr val="tx1"/>
              </a:solidFill>
            </a:endParaRPr>
          </a:p>
          <a:p>
            <a:pPr lvl="1"/>
            <a:endParaRPr lang="es-MX" dirty="0">
              <a:solidFill>
                <a:schemeClr val="tx1"/>
              </a:solidFill>
            </a:endParaRPr>
          </a:p>
          <a:p>
            <a:pPr lvl="1"/>
            <a:r>
              <a:rPr lang="es-MX" dirty="0" smtClean="0">
                <a:solidFill>
                  <a:schemeClr val="tx1"/>
                </a:solidFill>
              </a:rPr>
              <a:t>4</a:t>
            </a:r>
            <a:r>
              <a:rPr lang="es-MX" dirty="0">
                <a:solidFill>
                  <a:schemeClr val="tx1"/>
                </a:solidFill>
              </a:rPr>
              <a:t>.- </a:t>
            </a:r>
            <a:r>
              <a:rPr lang="es-MX" dirty="0" err="1" smtClean="0">
                <a:solidFill>
                  <a:schemeClr val="tx1"/>
                </a:solidFill>
              </a:rPr>
              <a:t>Distributividad</a:t>
            </a:r>
            <a:endParaRPr lang="es-MX" dirty="0" smtClean="0">
              <a:solidFill>
                <a:schemeClr val="tx1"/>
              </a:solidFill>
            </a:endParaRPr>
          </a:p>
          <a:p>
            <a:pPr marL="457200" lvl="1" indent="0">
              <a:buNone/>
            </a:pPr>
            <a:r>
              <a:rPr lang="es-MX" dirty="0">
                <a:solidFill>
                  <a:schemeClr val="tx1"/>
                </a:solidFill>
              </a:rPr>
              <a:t>	</a:t>
            </a:r>
            <a:r>
              <a:rPr lang="es-MX" dirty="0" smtClean="0">
                <a:solidFill>
                  <a:schemeClr val="tx1"/>
                </a:solidFill>
              </a:rPr>
              <a:t>x </a:t>
            </a:r>
            <a:r>
              <a:rPr lang="es-MX" dirty="0">
                <a:solidFill>
                  <a:schemeClr val="tx1"/>
                </a:solidFill>
              </a:rPr>
              <a:t>+ (y ∙ z) = (x + y) ∙ (x + z)</a:t>
            </a:r>
          </a:p>
          <a:p>
            <a:pPr marL="457200" lvl="1" indent="0">
              <a:buNone/>
            </a:pPr>
            <a:r>
              <a:rPr lang="es-MX" dirty="0" smtClean="0">
                <a:solidFill>
                  <a:schemeClr val="tx1"/>
                </a:solidFill>
              </a:rPr>
              <a:t>	x </a:t>
            </a:r>
            <a:r>
              <a:rPr lang="es-MX" dirty="0">
                <a:solidFill>
                  <a:schemeClr val="tx1"/>
                </a:solidFill>
              </a:rPr>
              <a:t>∙ (y ∙ z) = (x ∙ y) ∙ z</a:t>
            </a:r>
          </a:p>
          <a:p>
            <a:pPr lvl="1"/>
            <a:r>
              <a:rPr lang="es-MX" dirty="0">
                <a:solidFill>
                  <a:schemeClr val="tx1"/>
                </a:solidFill>
              </a:rPr>
              <a:t>5.- Complementos</a:t>
            </a:r>
          </a:p>
          <a:p>
            <a:pPr marL="457200" lvl="1" indent="0">
              <a:buNone/>
            </a:pPr>
            <a:r>
              <a:rPr lang="es-MX" dirty="0" smtClean="0">
                <a:solidFill>
                  <a:schemeClr val="tx1"/>
                </a:solidFill>
              </a:rPr>
              <a:t>	x </a:t>
            </a:r>
            <a:r>
              <a:rPr lang="es-MX" dirty="0">
                <a:solidFill>
                  <a:schemeClr val="tx1"/>
                </a:solidFill>
              </a:rPr>
              <a:t>+ x’ = 1</a:t>
            </a:r>
          </a:p>
          <a:p>
            <a:pPr marL="457200" lvl="1" indent="0">
              <a:buNone/>
            </a:pPr>
            <a:r>
              <a:rPr lang="es-MX" dirty="0" smtClean="0">
                <a:solidFill>
                  <a:schemeClr val="tx1"/>
                </a:solidFill>
              </a:rPr>
              <a:t>	x </a:t>
            </a:r>
            <a:r>
              <a:rPr lang="es-MX" dirty="0">
                <a:solidFill>
                  <a:schemeClr val="tx1"/>
                </a:solidFill>
              </a:rPr>
              <a:t>∙ x’ = 0</a:t>
            </a:r>
          </a:p>
          <a:p>
            <a:pPr lvl="1"/>
            <a:endParaRPr lang="es-MX" dirty="0"/>
          </a:p>
        </p:txBody>
      </p:sp>
    </p:spTree>
    <p:extLst>
      <p:ext uri="{BB962C8B-B14F-4D97-AF65-F5344CB8AC3E}">
        <p14:creationId xmlns:p14="http://schemas.microsoft.com/office/powerpoint/2010/main" val="45713099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611825" y="624110"/>
            <a:ext cx="9892788" cy="1280890"/>
          </a:xfrm>
        </p:spPr>
        <p:txBody>
          <a:bodyPr>
            <a:normAutofit/>
          </a:bodyPr>
          <a:lstStyle/>
          <a:p>
            <a:r>
              <a:rPr lang="es-MX" dirty="0"/>
              <a:t>Identificación del algebra de Boole para la simplificación de funciones.</a:t>
            </a:r>
          </a:p>
        </p:txBody>
      </p:sp>
      <p:sp>
        <p:nvSpPr>
          <p:cNvPr id="3" name="Marcador de contenido 2"/>
          <p:cNvSpPr>
            <a:spLocks noGrp="1"/>
          </p:cNvSpPr>
          <p:nvPr>
            <p:ph idx="1"/>
          </p:nvPr>
        </p:nvSpPr>
        <p:spPr>
          <a:xfrm>
            <a:off x="1611825" y="2071607"/>
            <a:ext cx="8915400" cy="3777622"/>
          </a:xfrm>
        </p:spPr>
        <p:txBody>
          <a:bodyPr>
            <a:normAutofit/>
          </a:bodyPr>
          <a:lstStyle/>
          <a:p>
            <a:pPr marL="457200" lvl="1" indent="0" algn="just">
              <a:buNone/>
            </a:pPr>
            <a:r>
              <a:rPr lang="es-MX" sz="2400" dirty="0">
                <a:solidFill>
                  <a:schemeClr val="tx1"/>
                </a:solidFill>
              </a:rPr>
              <a:t>Existen varios tipos de circuitos lógicos que se utilizan </a:t>
            </a:r>
            <a:r>
              <a:rPr lang="es-MX" sz="2400" dirty="0" smtClean="0">
                <a:solidFill>
                  <a:schemeClr val="tx1"/>
                </a:solidFill>
              </a:rPr>
              <a:t>para implementar </a:t>
            </a:r>
            <a:r>
              <a:rPr lang="es-MX" sz="2400" dirty="0">
                <a:solidFill>
                  <a:schemeClr val="tx1"/>
                </a:solidFill>
              </a:rPr>
              <a:t>funciones lógicas u operaciones lógicas. Estos </a:t>
            </a:r>
            <a:r>
              <a:rPr lang="es-MX" sz="2400" dirty="0" smtClean="0">
                <a:solidFill>
                  <a:schemeClr val="tx1"/>
                </a:solidFill>
              </a:rPr>
              <a:t>circuitos son </a:t>
            </a:r>
            <a:r>
              <a:rPr lang="es-MX" sz="2400" dirty="0">
                <a:solidFill>
                  <a:schemeClr val="tx1"/>
                </a:solidFill>
              </a:rPr>
              <a:t>los elementos básicos que constituyen los bloques sobre los que </a:t>
            </a:r>
            <a:r>
              <a:rPr lang="es-MX" sz="2400" dirty="0" smtClean="0">
                <a:solidFill>
                  <a:schemeClr val="tx1"/>
                </a:solidFill>
              </a:rPr>
              <a:t>se construyen </a:t>
            </a:r>
            <a:r>
              <a:rPr lang="es-MX" sz="2400" dirty="0">
                <a:solidFill>
                  <a:schemeClr val="tx1"/>
                </a:solidFill>
              </a:rPr>
              <a:t>sistemas digitales más complejos, como por ejemplo </a:t>
            </a:r>
            <a:r>
              <a:rPr lang="es-MX" sz="2400" dirty="0" smtClean="0">
                <a:solidFill>
                  <a:schemeClr val="tx1"/>
                </a:solidFill>
              </a:rPr>
              <a:t>una computadora</a:t>
            </a:r>
            <a:r>
              <a:rPr lang="es-MX" sz="2400" dirty="0">
                <a:solidFill>
                  <a:schemeClr val="tx1"/>
                </a:solidFill>
              </a:rPr>
              <a:t>. </a:t>
            </a:r>
          </a:p>
        </p:txBody>
      </p:sp>
      <p:pic>
        <p:nvPicPr>
          <p:cNvPr id="7" name="Imagen 6"/>
          <p:cNvPicPr>
            <a:picLocks noChangeAspect="1"/>
          </p:cNvPicPr>
          <p:nvPr/>
        </p:nvPicPr>
        <p:blipFill>
          <a:blip r:embed="rId2"/>
          <a:stretch>
            <a:fillRect/>
          </a:stretch>
        </p:blipFill>
        <p:spPr>
          <a:xfrm>
            <a:off x="8316847" y="4150838"/>
            <a:ext cx="2671451" cy="1698391"/>
          </a:xfrm>
          <a:prstGeom prst="rect">
            <a:avLst/>
          </a:prstGeom>
        </p:spPr>
      </p:pic>
    </p:spTree>
    <p:extLst>
      <p:ext uri="{BB962C8B-B14F-4D97-AF65-F5344CB8AC3E}">
        <p14:creationId xmlns:p14="http://schemas.microsoft.com/office/powerpoint/2010/main" val="419737901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r="51128" b="10980"/>
          <a:stretch/>
        </p:blipFill>
        <p:spPr>
          <a:xfrm>
            <a:off x="8501743" y="3918857"/>
            <a:ext cx="2873827" cy="2939143"/>
          </a:xfrm>
          <a:prstGeom prst="rect">
            <a:avLst/>
          </a:prstGeom>
        </p:spPr>
      </p:pic>
      <p:sp>
        <p:nvSpPr>
          <p:cNvPr id="4" name="Título 1"/>
          <p:cNvSpPr>
            <a:spLocks noGrp="1"/>
          </p:cNvSpPr>
          <p:nvPr>
            <p:ph type="title"/>
          </p:nvPr>
        </p:nvSpPr>
        <p:spPr>
          <a:xfrm>
            <a:off x="1672812" y="345140"/>
            <a:ext cx="8911687" cy="1280890"/>
          </a:xfrm>
        </p:spPr>
        <p:txBody>
          <a:bodyPr/>
          <a:lstStyle/>
          <a:p>
            <a:r>
              <a:rPr lang="es-MX" dirty="0" smtClean="0"/>
              <a:t>Organizaciones y SI.</a:t>
            </a:r>
            <a:endParaRPr lang="es-MX" dirty="0"/>
          </a:p>
        </p:txBody>
      </p:sp>
      <p:sp>
        <p:nvSpPr>
          <p:cNvPr id="3" name="Marcador de contenido 2"/>
          <p:cNvSpPr>
            <a:spLocks noGrp="1"/>
          </p:cNvSpPr>
          <p:nvPr>
            <p:ph idx="1"/>
          </p:nvPr>
        </p:nvSpPr>
        <p:spPr>
          <a:xfrm>
            <a:off x="1083221" y="1332638"/>
            <a:ext cx="10493827" cy="2944893"/>
          </a:xfrm>
        </p:spPr>
        <p:txBody>
          <a:bodyPr>
            <a:noAutofit/>
          </a:bodyPr>
          <a:lstStyle/>
          <a:p>
            <a:pPr algn="just"/>
            <a:r>
              <a:rPr lang="es-MX" sz="2400" dirty="0">
                <a:solidFill>
                  <a:schemeClr val="tx1"/>
                </a:solidFill>
              </a:rPr>
              <a:t>Las líneas conectadas a la izquierda de cada símbolo son las entradas (input) y las líneas a la derecha son las salidas (output). </a:t>
            </a:r>
            <a:endParaRPr lang="es-MX" sz="2400" dirty="0" smtClean="0">
              <a:solidFill>
                <a:schemeClr val="tx1"/>
              </a:solidFill>
            </a:endParaRPr>
          </a:p>
          <a:p>
            <a:pPr algn="just"/>
            <a:r>
              <a:rPr lang="es-MX" sz="2400" dirty="0" smtClean="0">
                <a:solidFill>
                  <a:schemeClr val="tx1"/>
                </a:solidFill>
              </a:rPr>
              <a:t>El funcionamiento de las puertas, operaciones y funciones lógicas se describe con las tablas de verdad.</a:t>
            </a:r>
          </a:p>
          <a:p>
            <a:pPr algn="just"/>
            <a:r>
              <a:rPr lang="es-MX" sz="2400" dirty="0" smtClean="0">
                <a:solidFill>
                  <a:schemeClr val="tx1"/>
                </a:solidFill>
              </a:rPr>
              <a:t>Son </a:t>
            </a:r>
            <a:r>
              <a:rPr lang="es-MX" sz="2400" dirty="0">
                <a:solidFill>
                  <a:schemeClr val="tx1"/>
                </a:solidFill>
              </a:rPr>
              <a:t>representaciones tabulares que especifican la salida de la puerta o función lógica para todas las posibles combinaciones de entradas.</a:t>
            </a:r>
          </a:p>
        </p:txBody>
      </p:sp>
    </p:spTree>
    <p:extLst>
      <p:ext uri="{BB962C8B-B14F-4D97-AF65-F5344CB8AC3E}">
        <p14:creationId xmlns:p14="http://schemas.microsoft.com/office/powerpoint/2010/main" val="413749392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642821" y="624110"/>
            <a:ext cx="9861792" cy="1280890"/>
          </a:xfrm>
        </p:spPr>
        <p:txBody>
          <a:bodyPr>
            <a:normAutofit/>
          </a:bodyPr>
          <a:lstStyle/>
          <a:p>
            <a:r>
              <a:rPr lang="es-MX" dirty="0" smtClean="0"/>
              <a:t>Manejo de métodos gráficos para la simplificación de funciones.</a:t>
            </a:r>
            <a:endParaRPr lang="es-MX" dirty="0"/>
          </a:p>
        </p:txBody>
      </p:sp>
      <p:sp>
        <p:nvSpPr>
          <p:cNvPr id="3" name="Marcador de contenido 2"/>
          <p:cNvSpPr>
            <a:spLocks noGrp="1"/>
          </p:cNvSpPr>
          <p:nvPr>
            <p:ph idx="1"/>
          </p:nvPr>
        </p:nvSpPr>
        <p:spPr>
          <a:xfrm>
            <a:off x="1137556" y="1905000"/>
            <a:ext cx="9688285" cy="3416300"/>
          </a:xfrm>
        </p:spPr>
        <p:txBody>
          <a:bodyPr/>
          <a:lstStyle/>
          <a:p>
            <a:pPr algn="just"/>
            <a:r>
              <a:rPr lang="es-MX" sz="2400" dirty="0">
                <a:solidFill>
                  <a:schemeClr val="tx1"/>
                </a:solidFill>
              </a:rPr>
              <a:t>Los Mapas de </a:t>
            </a:r>
            <a:r>
              <a:rPr lang="es-MX" sz="2400" dirty="0" err="1">
                <a:solidFill>
                  <a:schemeClr val="tx1"/>
                </a:solidFill>
              </a:rPr>
              <a:t>Karnaugh</a:t>
            </a:r>
            <a:r>
              <a:rPr lang="es-MX" sz="2400" dirty="0">
                <a:solidFill>
                  <a:schemeClr val="tx1"/>
                </a:solidFill>
              </a:rPr>
              <a:t> son una herramienta muy utilizada para la simplificación de circuitos lógicos. Cuando se tiene una función lógica con su tabla de verdad y se desea implementar esa función de la manera más económica posible se utiliza este método.</a:t>
            </a:r>
          </a:p>
          <a:p>
            <a:endParaRPr lang="es-MX" dirty="0">
              <a:solidFill>
                <a:schemeClr val="tx1"/>
              </a:solidFill>
            </a:endParaRPr>
          </a:p>
        </p:txBody>
      </p:sp>
      <p:pic>
        <p:nvPicPr>
          <p:cNvPr id="1026" name="Picture 2" descr="Resultado de imagen para mapas de karnaugh ejempl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0371" y="3964687"/>
            <a:ext cx="3842657" cy="2691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792759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1565329" y="624110"/>
            <a:ext cx="9939283" cy="1280890"/>
          </a:xfrm>
        </p:spPr>
        <p:txBody>
          <a:bodyPr>
            <a:normAutofit/>
          </a:bodyPr>
          <a:lstStyle/>
          <a:p>
            <a:r>
              <a:rPr lang="es-MX" dirty="0"/>
              <a:t>Manejo de métodos gráficos para la simplificación de funciones.</a:t>
            </a:r>
          </a:p>
        </p:txBody>
      </p:sp>
      <p:sp>
        <p:nvSpPr>
          <p:cNvPr id="3" name="Marcador de contenido 2"/>
          <p:cNvSpPr>
            <a:spLocks noGrp="1"/>
          </p:cNvSpPr>
          <p:nvPr>
            <p:ph idx="1"/>
          </p:nvPr>
        </p:nvSpPr>
        <p:spPr>
          <a:xfrm>
            <a:off x="1565328" y="1904999"/>
            <a:ext cx="9939283" cy="4836763"/>
          </a:xfrm>
        </p:spPr>
        <p:txBody>
          <a:bodyPr/>
          <a:lstStyle/>
          <a:p>
            <a:pPr algn="just"/>
            <a:r>
              <a:rPr lang="es-MX" sz="2400" dirty="0">
                <a:solidFill>
                  <a:schemeClr val="tx1"/>
                </a:solidFill>
              </a:rPr>
              <a:t>Para proceder con la simplificación, se crean grupos de “1”s que tengan 1, 2, 4, 8, 16, etc. (sólo potencias de 2). Los “1”s deben estar adyacentes (no en diagonal) y mientras más “1”s tenga el grupo, mejor. La función mejor simplificada es aquella que tiene el menor número de grupos con el mayor número de “1”s en cada grupo</a:t>
            </a:r>
          </a:p>
          <a:p>
            <a:endParaRPr lang="es-MX" dirty="0">
              <a:solidFill>
                <a:schemeClr val="tx1"/>
              </a:solidFill>
            </a:endParaRPr>
          </a:p>
        </p:txBody>
      </p:sp>
      <p:pic>
        <p:nvPicPr>
          <p:cNvPr id="4" name="Imagen 3"/>
          <p:cNvPicPr>
            <a:picLocks noChangeAspect="1"/>
          </p:cNvPicPr>
          <p:nvPr/>
        </p:nvPicPr>
        <p:blipFill>
          <a:blip r:embed="rId2"/>
          <a:stretch>
            <a:fillRect/>
          </a:stretch>
        </p:blipFill>
        <p:spPr>
          <a:xfrm>
            <a:off x="6023029" y="4294429"/>
            <a:ext cx="3871594" cy="2298700"/>
          </a:xfrm>
          <a:prstGeom prst="rect">
            <a:avLst/>
          </a:prstGeom>
        </p:spPr>
      </p:pic>
    </p:spTree>
    <p:extLst>
      <p:ext uri="{BB962C8B-B14F-4D97-AF65-F5344CB8AC3E}">
        <p14:creationId xmlns:p14="http://schemas.microsoft.com/office/powerpoint/2010/main" val="163246489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Presentación </a:t>
            </a:r>
            <a:endParaRPr lang="es-MX" b="1" dirty="0"/>
          </a:p>
        </p:txBody>
      </p:sp>
      <p:sp>
        <p:nvSpPr>
          <p:cNvPr id="3" name="Marcador de contenido 2"/>
          <p:cNvSpPr>
            <a:spLocks noGrp="1"/>
          </p:cNvSpPr>
          <p:nvPr>
            <p:ph idx="1"/>
          </p:nvPr>
        </p:nvSpPr>
        <p:spPr>
          <a:xfrm>
            <a:off x="1193369" y="2133600"/>
            <a:ext cx="10311243" cy="3777622"/>
          </a:xfrm>
        </p:spPr>
        <p:txBody>
          <a:bodyPr>
            <a:normAutofit/>
          </a:bodyPr>
          <a:lstStyle/>
          <a:p>
            <a:pPr algn="just"/>
            <a:r>
              <a:rPr lang="es-MX" sz="3600" dirty="0" smtClean="0">
                <a:solidFill>
                  <a:schemeClr val="tx1"/>
                </a:solidFill>
              </a:rPr>
              <a:t>Esta unidad de aprendizaje tiene como finalidad introducir al alumno en el conocimiento de los circuitos lógicos así como su diseño, como propósito inicial en el conocimiento de funcionamiento de los equipos de computo.</a:t>
            </a:r>
            <a:endParaRPr lang="es-MX" sz="3600" dirty="0">
              <a:solidFill>
                <a:schemeClr val="tx1"/>
              </a:solidFill>
            </a:endParaRPr>
          </a:p>
        </p:txBody>
      </p:sp>
    </p:spTree>
    <p:extLst>
      <p:ext uri="{BB962C8B-B14F-4D97-AF65-F5344CB8AC3E}">
        <p14:creationId xmlns:p14="http://schemas.microsoft.com/office/powerpoint/2010/main" val="421488940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2821" y="624110"/>
            <a:ext cx="9861792" cy="1280890"/>
          </a:xfrm>
        </p:spPr>
        <p:txBody>
          <a:bodyPr/>
          <a:lstStyle/>
          <a:p>
            <a:pPr algn="just"/>
            <a:r>
              <a:rPr lang="es-MX" dirty="0"/>
              <a:t>Manejo de métodos gráficos para la simplificación de funciones.</a:t>
            </a:r>
          </a:p>
        </p:txBody>
      </p:sp>
      <p:sp>
        <p:nvSpPr>
          <p:cNvPr id="3" name="Marcador de contenido 2"/>
          <p:cNvSpPr>
            <a:spLocks noGrp="1"/>
          </p:cNvSpPr>
          <p:nvPr>
            <p:ph idx="1"/>
          </p:nvPr>
        </p:nvSpPr>
        <p:spPr>
          <a:xfrm>
            <a:off x="923698" y="1905000"/>
            <a:ext cx="10580915" cy="3416300"/>
          </a:xfrm>
        </p:spPr>
        <p:txBody>
          <a:bodyPr>
            <a:normAutofit/>
          </a:bodyPr>
          <a:lstStyle/>
          <a:p>
            <a:r>
              <a:rPr lang="es-MX" sz="2400" dirty="0" smtClean="0">
                <a:solidFill>
                  <a:schemeClr val="tx1"/>
                </a:solidFill>
              </a:rPr>
              <a:t>Las operaciones lógicas, son </a:t>
            </a:r>
            <a:r>
              <a:rPr lang="es-MX" sz="2400" dirty="0">
                <a:solidFill>
                  <a:schemeClr val="tx1"/>
                </a:solidFill>
              </a:rPr>
              <a:t>expresiones matemáticas cuyo resultado es un valor booleano (verdadero o falso </a:t>
            </a:r>
            <a:r>
              <a:rPr lang="es-MX" sz="2400" dirty="0" smtClean="0">
                <a:solidFill>
                  <a:schemeClr val="tx1"/>
                </a:solidFill>
              </a:rPr>
              <a:t>/ true </a:t>
            </a:r>
            <a:r>
              <a:rPr lang="es-MX" sz="2400" dirty="0">
                <a:solidFill>
                  <a:schemeClr val="tx1"/>
                </a:solidFill>
              </a:rPr>
              <a:t>o false). Estas expresiones se utilizan principalmente en las estructuras de control</a:t>
            </a:r>
            <a:r>
              <a:rPr lang="es-MX" sz="2400" dirty="0" smtClean="0">
                <a:solidFill>
                  <a:schemeClr val="tx1"/>
                </a:solidFill>
              </a:rPr>
              <a:t>.</a:t>
            </a:r>
          </a:p>
          <a:p>
            <a:pPr lvl="1"/>
            <a:r>
              <a:rPr lang="es-MX" sz="2400" dirty="0" smtClean="0">
                <a:solidFill>
                  <a:schemeClr val="tx1"/>
                </a:solidFill>
              </a:rPr>
              <a:t>Puertas lógicas.</a:t>
            </a:r>
          </a:p>
          <a:p>
            <a:pPr lvl="1"/>
            <a:r>
              <a:rPr lang="es-MX" sz="2400" dirty="0">
                <a:solidFill>
                  <a:schemeClr val="tx1"/>
                </a:solidFill>
              </a:rPr>
              <a:t>Lógica </a:t>
            </a:r>
            <a:r>
              <a:rPr lang="es-MX" sz="2400" dirty="0" err="1" smtClean="0">
                <a:solidFill>
                  <a:schemeClr val="tx1"/>
                </a:solidFill>
              </a:rPr>
              <a:t>Combinacional</a:t>
            </a:r>
            <a:r>
              <a:rPr lang="es-MX" sz="2400" dirty="0" smtClean="0">
                <a:solidFill>
                  <a:schemeClr val="tx1"/>
                </a:solidFill>
              </a:rPr>
              <a:t>.</a:t>
            </a:r>
          </a:p>
          <a:p>
            <a:pPr lvl="1"/>
            <a:r>
              <a:rPr lang="es-MX" sz="2400" dirty="0">
                <a:solidFill>
                  <a:schemeClr val="tx1"/>
                </a:solidFill>
              </a:rPr>
              <a:t>Lógica </a:t>
            </a:r>
            <a:r>
              <a:rPr lang="es-MX" sz="2400" dirty="0" smtClean="0">
                <a:solidFill>
                  <a:schemeClr val="tx1"/>
                </a:solidFill>
              </a:rPr>
              <a:t>Secuencial.</a:t>
            </a:r>
            <a:endParaRPr lang="es-MX" sz="2400" dirty="0">
              <a:solidFill>
                <a:schemeClr val="tx1"/>
              </a:solidFill>
            </a:endParaRPr>
          </a:p>
        </p:txBody>
      </p:sp>
    </p:spTree>
    <p:extLst>
      <p:ext uri="{BB962C8B-B14F-4D97-AF65-F5344CB8AC3E}">
        <p14:creationId xmlns:p14="http://schemas.microsoft.com/office/powerpoint/2010/main" val="412210088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601686" y="3578529"/>
            <a:ext cx="6923315" cy="3177268"/>
          </a:xfrm>
          <a:prstGeom prst="rect">
            <a:avLst/>
          </a:prstGeom>
        </p:spPr>
      </p:pic>
      <p:sp>
        <p:nvSpPr>
          <p:cNvPr id="2" name="Título 1"/>
          <p:cNvSpPr>
            <a:spLocks noGrp="1"/>
          </p:cNvSpPr>
          <p:nvPr>
            <p:ph type="title"/>
          </p:nvPr>
        </p:nvSpPr>
        <p:spPr>
          <a:xfrm>
            <a:off x="1627323" y="624110"/>
            <a:ext cx="9877290" cy="1280890"/>
          </a:xfrm>
        </p:spPr>
        <p:txBody>
          <a:bodyPr/>
          <a:lstStyle/>
          <a:p>
            <a:r>
              <a:rPr lang="es-MX" dirty="0"/>
              <a:t>Manejo de métodos gráficos para la simplificación de funciones.</a:t>
            </a:r>
          </a:p>
        </p:txBody>
      </p:sp>
      <p:sp>
        <p:nvSpPr>
          <p:cNvPr id="3" name="Marcador de contenido 2"/>
          <p:cNvSpPr>
            <a:spLocks noGrp="1"/>
          </p:cNvSpPr>
          <p:nvPr>
            <p:ph idx="1"/>
          </p:nvPr>
        </p:nvSpPr>
        <p:spPr>
          <a:xfrm>
            <a:off x="881744" y="1905001"/>
            <a:ext cx="10363200" cy="4114800"/>
          </a:xfrm>
        </p:spPr>
        <p:txBody>
          <a:bodyPr/>
          <a:lstStyle/>
          <a:p>
            <a:pPr algn="just"/>
            <a:r>
              <a:rPr lang="es-MX" dirty="0">
                <a:solidFill>
                  <a:schemeClr val="tx1"/>
                </a:solidFill>
              </a:rPr>
              <a:t> </a:t>
            </a:r>
            <a:r>
              <a:rPr lang="es-MX" sz="2400" dirty="0" smtClean="0">
                <a:solidFill>
                  <a:schemeClr val="tx1"/>
                </a:solidFill>
              </a:rPr>
              <a:t>Puertas lógicas</a:t>
            </a:r>
          </a:p>
          <a:p>
            <a:pPr lvl="1" algn="just"/>
            <a:r>
              <a:rPr lang="es-MX" sz="2400" dirty="0" smtClean="0">
                <a:solidFill>
                  <a:schemeClr val="tx1"/>
                </a:solidFill>
              </a:rPr>
              <a:t>Son circuitos </a:t>
            </a:r>
            <a:r>
              <a:rPr lang="es-MX" sz="2400" dirty="0">
                <a:solidFill>
                  <a:schemeClr val="tx1"/>
                </a:solidFill>
              </a:rPr>
              <a:t>que aceptan valores lógicos a la </a:t>
            </a:r>
            <a:r>
              <a:rPr lang="es-MX" sz="2400" dirty="0" smtClean="0">
                <a:solidFill>
                  <a:schemeClr val="tx1"/>
                </a:solidFill>
              </a:rPr>
              <a:t>entrada y </a:t>
            </a:r>
            <a:r>
              <a:rPr lang="es-MX" sz="2400" dirty="0">
                <a:solidFill>
                  <a:schemeClr val="tx1"/>
                </a:solidFill>
              </a:rPr>
              <a:t>producen valores lógicos a la salida. Un circuito que realiza </a:t>
            </a:r>
            <a:r>
              <a:rPr lang="es-MX" sz="2400" dirty="0" smtClean="0">
                <a:solidFill>
                  <a:schemeClr val="tx1"/>
                </a:solidFill>
              </a:rPr>
              <a:t>una operación </a:t>
            </a:r>
            <a:r>
              <a:rPr lang="es-MX" sz="2400" dirty="0">
                <a:solidFill>
                  <a:schemeClr val="tx1"/>
                </a:solidFill>
              </a:rPr>
              <a:t>lógica determinada (NOT, AND, OR) se llama </a:t>
            </a:r>
            <a:r>
              <a:rPr lang="es-MX" sz="2400" dirty="0" smtClean="0">
                <a:solidFill>
                  <a:schemeClr val="tx1"/>
                </a:solidFill>
              </a:rPr>
              <a:t>puerta lógica</a:t>
            </a:r>
            <a:r>
              <a:rPr lang="es-MX" sz="2400" dirty="0">
                <a:solidFill>
                  <a:schemeClr val="tx1"/>
                </a:solidFill>
              </a:rPr>
              <a:t>.</a:t>
            </a:r>
          </a:p>
        </p:txBody>
      </p:sp>
    </p:spTree>
    <p:extLst>
      <p:ext uri="{BB962C8B-B14F-4D97-AF65-F5344CB8AC3E}">
        <p14:creationId xmlns:p14="http://schemas.microsoft.com/office/powerpoint/2010/main" val="80238772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9831" y="624110"/>
            <a:ext cx="9954781" cy="1280890"/>
          </a:xfrm>
        </p:spPr>
        <p:txBody>
          <a:bodyPr/>
          <a:lstStyle/>
          <a:p>
            <a:r>
              <a:rPr lang="es-MX" dirty="0"/>
              <a:t>Manejo de métodos gráficos para la simplificación de funciones.</a:t>
            </a:r>
          </a:p>
        </p:txBody>
      </p:sp>
      <p:sp>
        <p:nvSpPr>
          <p:cNvPr id="3" name="Marcador de contenido 2"/>
          <p:cNvSpPr>
            <a:spLocks noGrp="1"/>
          </p:cNvSpPr>
          <p:nvPr>
            <p:ph idx="1"/>
          </p:nvPr>
        </p:nvSpPr>
        <p:spPr>
          <a:xfrm>
            <a:off x="827314" y="2449286"/>
            <a:ext cx="10842172" cy="4180114"/>
          </a:xfrm>
        </p:spPr>
        <p:txBody>
          <a:bodyPr>
            <a:normAutofit/>
          </a:bodyPr>
          <a:lstStyle/>
          <a:p>
            <a:pPr marL="0" indent="0">
              <a:buNone/>
            </a:pPr>
            <a:r>
              <a:rPr lang="es-MX" sz="2800" dirty="0" smtClean="0">
                <a:solidFill>
                  <a:schemeClr val="tx1"/>
                </a:solidFill>
              </a:rPr>
              <a:t>Ejemplos de puertas lógicas:</a:t>
            </a:r>
          </a:p>
          <a:p>
            <a:pPr lvl="1"/>
            <a:r>
              <a:rPr lang="es-MX" sz="2800" dirty="0">
                <a:solidFill>
                  <a:schemeClr val="tx1"/>
                </a:solidFill>
              </a:rPr>
              <a:t>Puerta Amplificador </a:t>
            </a:r>
          </a:p>
          <a:p>
            <a:pPr lvl="1"/>
            <a:r>
              <a:rPr lang="es-MX" sz="2800" dirty="0" smtClean="0">
                <a:solidFill>
                  <a:schemeClr val="tx1"/>
                </a:solidFill>
              </a:rPr>
              <a:t>Puerta </a:t>
            </a:r>
            <a:r>
              <a:rPr lang="es-MX" sz="2800" dirty="0">
                <a:solidFill>
                  <a:schemeClr val="tx1"/>
                </a:solidFill>
              </a:rPr>
              <a:t>NOT o Inversor </a:t>
            </a:r>
          </a:p>
          <a:p>
            <a:pPr lvl="1"/>
            <a:r>
              <a:rPr lang="es-MX" sz="2800" dirty="0" smtClean="0">
                <a:solidFill>
                  <a:schemeClr val="tx1"/>
                </a:solidFill>
              </a:rPr>
              <a:t>Puerta </a:t>
            </a:r>
            <a:r>
              <a:rPr lang="es-MX" sz="2800" dirty="0">
                <a:solidFill>
                  <a:schemeClr val="tx1"/>
                </a:solidFill>
              </a:rPr>
              <a:t>AND </a:t>
            </a:r>
          </a:p>
          <a:p>
            <a:pPr lvl="1"/>
            <a:r>
              <a:rPr lang="es-MX" sz="2800" dirty="0" smtClean="0">
                <a:solidFill>
                  <a:schemeClr val="tx1"/>
                </a:solidFill>
              </a:rPr>
              <a:t>Puerta </a:t>
            </a:r>
            <a:r>
              <a:rPr lang="es-MX" sz="2800" dirty="0" err="1">
                <a:solidFill>
                  <a:schemeClr val="tx1"/>
                </a:solidFill>
              </a:rPr>
              <a:t>OR</a:t>
            </a:r>
            <a:r>
              <a:rPr lang="es-MX" sz="2800" dirty="0">
                <a:solidFill>
                  <a:schemeClr val="tx1"/>
                </a:solidFill>
              </a:rPr>
              <a:t> </a:t>
            </a:r>
          </a:p>
        </p:txBody>
      </p:sp>
      <p:pic>
        <p:nvPicPr>
          <p:cNvPr id="4" name="Imagen 3"/>
          <p:cNvPicPr>
            <a:picLocks noChangeAspect="1"/>
          </p:cNvPicPr>
          <p:nvPr/>
        </p:nvPicPr>
        <p:blipFill>
          <a:blip r:embed="rId2"/>
          <a:stretch>
            <a:fillRect/>
          </a:stretch>
        </p:blipFill>
        <p:spPr>
          <a:xfrm>
            <a:off x="6040211" y="3735092"/>
            <a:ext cx="5629275" cy="2662872"/>
          </a:xfrm>
          <a:prstGeom prst="rect">
            <a:avLst/>
          </a:prstGeom>
        </p:spPr>
      </p:pic>
    </p:spTree>
    <p:extLst>
      <p:ext uri="{BB962C8B-B14F-4D97-AF65-F5344CB8AC3E}">
        <p14:creationId xmlns:p14="http://schemas.microsoft.com/office/powerpoint/2010/main" val="405383588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01858" y="1565329"/>
            <a:ext cx="10202754" cy="4345893"/>
          </a:xfrm>
        </p:spPr>
        <p:txBody>
          <a:bodyPr>
            <a:normAutofit/>
          </a:bodyPr>
          <a:lstStyle/>
          <a:p>
            <a:pPr lvl="1">
              <a:buClr>
                <a:srgbClr val="A53010"/>
              </a:buClr>
            </a:pPr>
            <a:r>
              <a:rPr lang="es-MX" sz="2800" dirty="0">
                <a:solidFill>
                  <a:prstClr val="black"/>
                </a:solidFill>
              </a:rPr>
              <a:t>Puerta </a:t>
            </a:r>
            <a:r>
              <a:rPr lang="es-MX" sz="2800" dirty="0" err="1">
                <a:solidFill>
                  <a:prstClr val="black"/>
                </a:solidFill>
              </a:rPr>
              <a:t>NAND</a:t>
            </a:r>
            <a:r>
              <a:rPr lang="es-MX" sz="2800" dirty="0">
                <a:solidFill>
                  <a:prstClr val="black"/>
                </a:solidFill>
              </a:rPr>
              <a:t> </a:t>
            </a:r>
          </a:p>
          <a:p>
            <a:pPr lvl="1">
              <a:buClr>
                <a:srgbClr val="A53010"/>
              </a:buClr>
            </a:pPr>
            <a:r>
              <a:rPr lang="es-MX" sz="2800" dirty="0">
                <a:solidFill>
                  <a:prstClr val="black"/>
                </a:solidFill>
              </a:rPr>
              <a:t>Puerta </a:t>
            </a:r>
            <a:r>
              <a:rPr lang="es-MX" sz="2800" dirty="0" err="1">
                <a:solidFill>
                  <a:prstClr val="black"/>
                </a:solidFill>
              </a:rPr>
              <a:t>NOR</a:t>
            </a:r>
            <a:r>
              <a:rPr lang="es-MX" sz="2800" dirty="0">
                <a:solidFill>
                  <a:prstClr val="black"/>
                </a:solidFill>
              </a:rPr>
              <a:t> </a:t>
            </a:r>
          </a:p>
          <a:p>
            <a:pPr lvl="1">
              <a:buClr>
                <a:srgbClr val="A53010"/>
              </a:buClr>
            </a:pPr>
            <a:r>
              <a:rPr lang="es-MX" sz="2800" dirty="0">
                <a:solidFill>
                  <a:prstClr val="black"/>
                </a:solidFill>
              </a:rPr>
              <a:t>Puerta </a:t>
            </a:r>
            <a:r>
              <a:rPr lang="es-MX" sz="2800" dirty="0" err="1">
                <a:solidFill>
                  <a:prstClr val="black"/>
                </a:solidFill>
              </a:rPr>
              <a:t>XOR</a:t>
            </a:r>
            <a:r>
              <a:rPr lang="es-MX" sz="2800" dirty="0">
                <a:solidFill>
                  <a:prstClr val="black"/>
                </a:solidFill>
              </a:rPr>
              <a:t> </a:t>
            </a:r>
          </a:p>
          <a:p>
            <a:pPr lvl="1">
              <a:buClr>
                <a:srgbClr val="A53010"/>
              </a:buClr>
            </a:pPr>
            <a:r>
              <a:rPr lang="es-MX" sz="2800" dirty="0">
                <a:solidFill>
                  <a:prstClr val="black"/>
                </a:solidFill>
              </a:rPr>
              <a:t>Puerta </a:t>
            </a:r>
            <a:r>
              <a:rPr lang="es-MX" sz="2800" dirty="0" err="1">
                <a:solidFill>
                  <a:prstClr val="black"/>
                </a:solidFill>
              </a:rPr>
              <a:t>XNOR</a:t>
            </a:r>
            <a:endParaRPr lang="es-MX" sz="2800" dirty="0">
              <a:solidFill>
                <a:prstClr val="black"/>
              </a:solidFill>
            </a:endParaRPr>
          </a:p>
          <a:p>
            <a:endParaRPr lang="es-MX" sz="2800" dirty="0"/>
          </a:p>
        </p:txBody>
      </p:sp>
      <p:pic>
        <p:nvPicPr>
          <p:cNvPr id="4" name="Imagen 3"/>
          <p:cNvPicPr>
            <a:picLocks noChangeAspect="1"/>
          </p:cNvPicPr>
          <p:nvPr/>
        </p:nvPicPr>
        <p:blipFill>
          <a:blip r:embed="rId2"/>
          <a:stretch>
            <a:fillRect/>
          </a:stretch>
        </p:blipFill>
        <p:spPr>
          <a:xfrm>
            <a:off x="6403235" y="1565329"/>
            <a:ext cx="3808126" cy="2921000"/>
          </a:xfrm>
          <a:prstGeom prst="rect">
            <a:avLst/>
          </a:prstGeom>
        </p:spPr>
      </p:pic>
    </p:spTree>
    <p:extLst>
      <p:ext uri="{BB962C8B-B14F-4D97-AF65-F5344CB8AC3E}">
        <p14:creationId xmlns:p14="http://schemas.microsoft.com/office/powerpoint/2010/main" val="106570030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699657" y="3145970"/>
            <a:ext cx="6444343" cy="3712029"/>
          </a:xfrm>
          <a:prstGeom prst="rect">
            <a:avLst/>
          </a:prstGeom>
        </p:spPr>
      </p:pic>
      <p:sp>
        <p:nvSpPr>
          <p:cNvPr id="2" name="Título 1"/>
          <p:cNvSpPr>
            <a:spLocks noGrp="1"/>
          </p:cNvSpPr>
          <p:nvPr>
            <p:ph type="title"/>
          </p:nvPr>
        </p:nvSpPr>
        <p:spPr>
          <a:xfrm>
            <a:off x="1709521" y="159161"/>
            <a:ext cx="9731366" cy="1034208"/>
          </a:xfrm>
        </p:spPr>
        <p:txBody>
          <a:bodyPr>
            <a:normAutofit fontScale="90000"/>
          </a:bodyPr>
          <a:lstStyle/>
          <a:p>
            <a:r>
              <a:rPr lang="es-MX" dirty="0"/>
              <a:t>Manejo de métodos gráficos para la simplificación de funciones.</a:t>
            </a:r>
          </a:p>
        </p:txBody>
      </p:sp>
      <p:sp>
        <p:nvSpPr>
          <p:cNvPr id="3" name="Marcador de contenido 2"/>
          <p:cNvSpPr>
            <a:spLocks noGrp="1"/>
          </p:cNvSpPr>
          <p:nvPr>
            <p:ph idx="1"/>
          </p:nvPr>
        </p:nvSpPr>
        <p:spPr>
          <a:xfrm>
            <a:off x="522515" y="1193370"/>
            <a:ext cx="10918372" cy="4565174"/>
          </a:xfrm>
        </p:spPr>
        <p:txBody>
          <a:bodyPr>
            <a:normAutofit/>
          </a:bodyPr>
          <a:lstStyle/>
          <a:p>
            <a:r>
              <a:rPr lang="es-MX" sz="2000" dirty="0">
                <a:solidFill>
                  <a:schemeClr val="tx1"/>
                </a:solidFill>
              </a:rPr>
              <a:t>Lógica </a:t>
            </a:r>
            <a:r>
              <a:rPr lang="es-MX" sz="2000" dirty="0" err="1" smtClean="0">
                <a:solidFill>
                  <a:schemeClr val="tx1"/>
                </a:solidFill>
              </a:rPr>
              <a:t>Combinacional</a:t>
            </a:r>
            <a:r>
              <a:rPr lang="es-MX" sz="2000" dirty="0" smtClean="0">
                <a:solidFill>
                  <a:schemeClr val="tx1"/>
                </a:solidFill>
              </a:rPr>
              <a:t> </a:t>
            </a:r>
          </a:p>
          <a:p>
            <a:pPr lvl="1"/>
            <a:r>
              <a:rPr lang="es-MX" sz="2000" dirty="0" smtClean="0">
                <a:solidFill>
                  <a:schemeClr val="tx1"/>
                </a:solidFill>
              </a:rPr>
              <a:t>Cuando </a:t>
            </a:r>
            <a:r>
              <a:rPr lang="es-MX" sz="2000" dirty="0">
                <a:solidFill>
                  <a:schemeClr val="tx1"/>
                </a:solidFill>
              </a:rPr>
              <a:t>en un circuito lógico el estado de las salidas depende sólo del estado de las entradas, es decir combinaciones de diferentes valores lógicos a la entrada de un circuito lógico hacen que aparezcan distintos valores lógicos a la salida. En este curso se tratará la Lógica Combinatoria.</a:t>
            </a:r>
          </a:p>
        </p:txBody>
      </p:sp>
    </p:spTree>
    <p:extLst>
      <p:ext uri="{BB962C8B-B14F-4D97-AF65-F5344CB8AC3E}">
        <p14:creationId xmlns:p14="http://schemas.microsoft.com/office/powerpoint/2010/main" val="374573508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1825" y="624110"/>
            <a:ext cx="9892788" cy="1280890"/>
          </a:xfrm>
        </p:spPr>
        <p:txBody>
          <a:bodyPr/>
          <a:lstStyle/>
          <a:p>
            <a:r>
              <a:rPr lang="es-MX" dirty="0"/>
              <a:t>Manejo de métodos gráficos para la simplificación de funciones.</a:t>
            </a:r>
          </a:p>
        </p:txBody>
      </p:sp>
      <p:sp>
        <p:nvSpPr>
          <p:cNvPr id="3" name="Marcador de contenido 2"/>
          <p:cNvSpPr>
            <a:spLocks noGrp="1"/>
          </p:cNvSpPr>
          <p:nvPr>
            <p:ph idx="1"/>
          </p:nvPr>
        </p:nvSpPr>
        <p:spPr>
          <a:xfrm>
            <a:off x="696686" y="1905000"/>
            <a:ext cx="10809514" cy="3940629"/>
          </a:xfrm>
        </p:spPr>
        <p:txBody>
          <a:bodyPr>
            <a:normAutofit/>
          </a:bodyPr>
          <a:lstStyle/>
          <a:p>
            <a:pPr algn="just"/>
            <a:r>
              <a:rPr lang="es-MX" sz="3200" dirty="0" smtClean="0">
                <a:solidFill>
                  <a:schemeClr val="tx1"/>
                </a:solidFill>
              </a:rPr>
              <a:t>Lógica secuencial:  Si </a:t>
            </a:r>
            <a:r>
              <a:rPr lang="es-MX" sz="3200" dirty="0">
                <a:solidFill>
                  <a:schemeClr val="tx1"/>
                </a:solidFill>
              </a:rPr>
              <a:t>el estado de la salida depende del estado de las entradas y también del estado anterior del circuito. </a:t>
            </a:r>
          </a:p>
        </p:txBody>
      </p:sp>
      <p:pic>
        <p:nvPicPr>
          <p:cNvPr id="4" name="Imagen 3"/>
          <p:cNvPicPr>
            <a:picLocks noChangeAspect="1"/>
          </p:cNvPicPr>
          <p:nvPr/>
        </p:nvPicPr>
        <p:blipFill>
          <a:blip r:embed="rId2"/>
          <a:stretch>
            <a:fillRect/>
          </a:stretch>
        </p:blipFill>
        <p:spPr>
          <a:xfrm>
            <a:off x="4408714" y="3654013"/>
            <a:ext cx="3490232" cy="2855644"/>
          </a:xfrm>
          <a:prstGeom prst="rect">
            <a:avLst/>
          </a:prstGeom>
        </p:spPr>
      </p:pic>
    </p:spTree>
    <p:extLst>
      <p:ext uri="{BB962C8B-B14F-4D97-AF65-F5344CB8AC3E}">
        <p14:creationId xmlns:p14="http://schemas.microsoft.com/office/powerpoint/2010/main" val="8394186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01858" y="723253"/>
            <a:ext cx="10616339" cy="5615553"/>
          </a:xfrm>
        </p:spPr>
        <p:txBody>
          <a:bodyPr>
            <a:normAutofit/>
          </a:bodyPr>
          <a:lstStyle/>
          <a:p>
            <a:pPr algn="just"/>
            <a:r>
              <a:rPr lang="es-MX" sz="3200" dirty="0"/>
              <a:t>Los Mapas de </a:t>
            </a:r>
            <a:r>
              <a:rPr lang="es-MX" sz="3200" dirty="0" err="1"/>
              <a:t>Karnaugh</a:t>
            </a:r>
            <a:r>
              <a:rPr lang="es-MX" sz="3200" dirty="0"/>
              <a:t> son una herramienta muy utilizada para la simplificación de circuitos lógicos. Cuando se tiene una función lógica con su tabla de verdad y se desea implementar esa función de la manera más económica posible se utiliza este </a:t>
            </a:r>
            <a:r>
              <a:rPr lang="es-MX" sz="3200" dirty="0" smtClean="0"/>
              <a:t>método.</a:t>
            </a:r>
          </a:p>
          <a:p>
            <a:pPr algn="just"/>
            <a:endParaRPr lang="es-MX" sz="2400" dirty="0"/>
          </a:p>
        </p:txBody>
      </p:sp>
      <p:pic>
        <p:nvPicPr>
          <p:cNvPr id="4" name="Imagen 3"/>
          <p:cNvPicPr>
            <a:picLocks noChangeAspect="1"/>
          </p:cNvPicPr>
          <p:nvPr/>
        </p:nvPicPr>
        <p:blipFill>
          <a:blip r:embed="rId2"/>
          <a:stretch>
            <a:fillRect/>
          </a:stretch>
        </p:blipFill>
        <p:spPr>
          <a:xfrm>
            <a:off x="5256145" y="4026006"/>
            <a:ext cx="2709984" cy="2467783"/>
          </a:xfrm>
          <a:prstGeom prst="rect">
            <a:avLst/>
          </a:prstGeom>
        </p:spPr>
      </p:pic>
    </p:spTree>
    <p:extLst>
      <p:ext uri="{BB962C8B-B14F-4D97-AF65-F5344CB8AC3E}">
        <p14:creationId xmlns:p14="http://schemas.microsoft.com/office/powerpoint/2010/main" val="99377562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58319" y="624110"/>
            <a:ext cx="9846293" cy="1280890"/>
          </a:xfrm>
        </p:spPr>
        <p:txBody>
          <a:bodyPr>
            <a:noAutofit/>
          </a:bodyPr>
          <a:lstStyle/>
          <a:p>
            <a:pPr algn="just"/>
            <a:r>
              <a:rPr lang="es-MX" sz="3200" dirty="0"/>
              <a:t>Se tiene la siguiente tabla de verdad para tres variables. Se desarrolla la función lógica basada en ella. (primera forma canónica). Ver que en la fórmula se incluyen solamente las variables (A, B, C) cuando F cuando es igual a “1”. Si A en la tabla de verdad es “0” se pone A, si B = “1” se pone B, Si C = “0” se pone </a:t>
            </a:r>
            <a:r>
              <a:rPr lang="es-MX" sz="3200" dirty="0" smtClean="0"/>
              <a:t>C.</a:t>
            </a:r>
            <a:r>
              <a:rPr lang="es-MX" sz="3200" dirty="0"/>
              <a:t/>
            </a:r>
            <a:br>
              <a:rPr lang="es-MX" sz="3200" dirty="0"/>
            </a:br>
            <a:endParaRPr lang="es-MX" sz="3200" dirty="0"/>
          </a:p>
        </p:txBody>
      </p:sp>
      <p:pic>
        <p:nvPicPr>
          <p:cNvPr id="4" name="Marcador de contenido 3"/>
          <p:cNvPicPr>
            <a:picLocks noGrp="1" noChangeAspect="1"/>
          </p:cNvPicPr>
          <p:nvPr>
            <p:ph idx="1"/>
          </p:nvPr>
        </p:nvPicPr>
        <p:blipFill>
          <a:blip r:embed="rId2"/>
          <a:stretch>
            <a:fillRect/>
          </a:stretch>
        </p:blipFill>
        <p:spPr>
          <a:xfrm>
            <a:off x="4391793" y="4773640"/>
            <a:ext cx="4379344" cy="1720151"/>
          </a:xfrm>
          <a:prstGeom prst="rect">
            <a:avLst/>
          </a:prstGeom>
        </p:spPr>
      </p:pic>
    </p:spTree>
    <p:extLst>
      <p:ext uri="{BB962C8B-B14F-4D97-AF65-F5344CB8AC3E}">
        <p14:creationId xmlns:p14="http://schemas.microsoft.com/office/powerpoint/2010/main" val="233027194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3128" y="3103839"/>
            <a:ext cx="10512721" cy="3529436"/>
          </a:xfrm>
        </p:spPr>
        <p:txBody>
          <a:bodyPr>
            <a:noAutofit/>
          </a:bodyPr>
          <a:lstStyle/>
          <a:p>
            <a:pPr algn="just"/>
            <a:r>
              <a:rPr lang="es-MX" sz="2400" dirty="0"/>
              <a:t>Una vez obtenida la función lógica, se implementa el mapa de </a:t>
            </a:r>
            <a:r>
              <a:rPr lang="es-MX" sz="2400" dirty="0" err="1"/>
              <a:t>Karnaugh</a:t>
            </a:r>
            <a:r>
              <a:rPr lang="es-MX" sz="2400" dirty="0"/>
              <a:t>. Este tiene 8 casillas que corresponden a 2n, donde n = 3 (número de variables (A, B, C)). Ver el diagrama arriba a la derecha. La primera fila corresponde a </a:t>
            </a:r>
            <a:r>
              <a:rPr lang="es-MX" sz="2400" dirty="0" err="1"/>
              <a:t>A</a:t>
            </a:r>
            <a:r>
              <a:rPr lang="es-MX" sz="2400" dirty="0"/>
              <a:t> = 0 La segunda fila corresponde a </a:t>
            </a:r>
            <a:r>
              <a:rPr lang="es-MX" sz="2400" dirty="0" err="1"/>
              <a:t>A</a:t>
            </a:r>
            <a:r>
              <a:rPr lang="es-MX" sz="2400" dirty="0"/>
              <a:t> = 1 La primera columna corresponde a </a:t>
            </a:r>
            <a:r>
              <a:rPr lang="es-MX" sz="2400" dirty="0" err="1"/>
              <a:t>BC</a:t>
            </a:r>
            <a:r>
              <a:rPr lang="es-MX" sz="2400" dirty="0"/>
              <a:t> = 00 (B=0 y C=0) La segunda columna corresponde a </a:t>
            </a:r>
            <a:r>
              <a:rPr lang="es-MX" sz="2400" dirty="0" err="1"/>
              <a:t>BC</a:t>
            </a:r>
            <a:r>
              <a:rPr lang="es-MX" sz="2400" dirty="0"/>
              <a:t> = 01 (B=0 y C=1) La tercera columna corresponde a </a:t>
            </a:r>
            <a:r>
              <a:rPr lang="es-MX" sz="2400" dirty="0" err="1"/>
              <a:t>BC</a:t>
            </a:r>
            <a:r>
              <a:rPr lang="es-MX" sz="2400" dirty="0"/>
              <a:t> = 11 (B=1 y C=1) La cuarta columna corresponde a </a:t>
            </a:r>
            <a:r>
              <a:rPr lang="es-MX" sz="2400" dirty="0" err="1"/>
              <a:t>BC</a:t>
            </a:r>
            <a:r>
              <a:rPr lang="es-MX" sz="2400" dirty="0"/>
              <a:t> = 10 (B=1 y C=0</a:t>
            </a:r>
            <a:r>
              <a:rPr lang="es-MX" sz="2400" dirty="0" smtClean="0"/>
              <a:t>).</a:t>
            </a:r>
            <a:endParaRPr lang="es-MX" sz="2400" dirty="0"/>
          </a:p>
        </p:txBody>
      </p:sp>
      <p:pic>
        <p:nvPicPr>
          <p:cNvPr id="4" name="Marcador de contenido 3"/>
          <p:cNvPicPr>
            <a:picLocks noGrp="1" noChangeAspect="1"/>
          </p:cNvPicPr>
          <p:nvPr>
            <p:ph idx="1"/>
          </p:nvPr>
        </p:nvPicPr>
        <p:blipFill>
          <a:blip r:embed="rId2"/>
          <a:stretch>
            <a:fillRect/>
          </a:stretch>
        </p:blipFill>
        <p:spPr>
          <a:xfrm>
            <a:off x="3779004" y="389341"/>
            <a:ext cx="5140970" cy="2400300"/>
          </a:xfrm>
          <a:prstGeom prst="rect">
            <a:avLst/>
          </a:prstGeom>
        </p:spPr>
      </p:pic>
    </p:spTree>
    <p:extLst>
      <p:ext uri="{BB962C8B-B14F-4D97-AF65-F5344CB8AC3E}">
        <p14:creationId xmlns:p14="http://schemas.microsoft.com/office/powerpoint/2010/main" val="39293020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0827" y="624110"/>
            <a:ext cx="9923785" cy="1280890"/>
          </a:xfrm>
        </p:spPr>
        <p:txBody>
          <a:bodyPr>
            <a:noAutofit/>
          </a:bodyPr>
          <a:lstStyle/>
          <a:p>
            <a:pPr algn="just"/>
            <a:r>
              <a:rPr lang="es-MX" sz="2800" dirty="0"/>
              <a:t>En el mapa de </a:t>
            </a:r>
            <a:r>
              <a:rPr lang="es-MX" sz="2800" dirty="0" err="1"/>
              <a:t>Karnaugh</a:t>
            </a:r>
            <a:r>
              <a:rPr lang="es-MX" sz="2800" dirty="0"/>
              <a:t> se han puesto “1” en las casillas que corresponden a los valores de F = “1” en la tabla de verdad. Tomar en cuenta la numeración de las filas de la tabla de verdad y la numeración de las casillas en el mapa de </a:t>
            </a:r>
            <a:r>
              <a:rPr lang="es-MX" sz="2800" dirty="0" err="1"/>
              <a:t>Karnaugh</a:t>
            </a:r>
            <a:r>
              <a:rPr lang="es-MX" sz="2800" dirty="0"/>
              <a:t>.</a:t>
            </a:r>
          </a:p>
        </p:txBody>
      </p:sp>
      <p:pic>
        <p:nvPicPr>
          <p:cNvPr id="4" name="Marcador de contenido 3"/>
          <p:cNvPicPr>
            <a:picLocks noGrp="1" noChangeAspect="1"/>
          </p:cNvPicPr>
          <p:nvPr>
            <p:ph idx="1"/>
          </p:nvPr>
        </p:nvPicPr>
        <p:blipFill>
          <a:blip r:embed="rId2"/>
          <a:stretch>
            <a:fillRect/>
          </a:stretch>
        </p:blipFill>
        <p:spPr>
          <a:xfrm>
            <a:off x="4180909" y="3782219"/>
            <a:ext cx="4150857" cy="2044700"/>
          </a:xfrm>
          <a:prstGeom prst="rect">
            <a:avLst/>
          </a:prstGeom>
        </p:spPr>
      </p:pic>
    </p:spTree>
    <p:extLst>
      <p:ext uri="{BB962C8B-B14F-4D97-AF65-F5344CB8AC3E}">
        <p14:creationId xmlns:p14="http://schemas.microsoft.com/office/powerpoint/2010/main" val="279540693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Secuencia didáctica.</a:t>
            </a:r>
            <a:endParaRPr lang="es-MX" b="1" dirty="0"/>
          </a:p>
        </p:txBody>
      </p:sp>
      <p:graphicFrame>
        <p:nvGraphicFramePr>
          <p:cNvPr id="4" name="Diagrama 3"/>
          <p:cNvGraphicFramePr/>
          <p:nvPr>
            <p:extLst>
              <p:ext uri="{D42A27DB-BD31-4B8C-83A1-F6EECF244321}">
                <p14:modId xmlns:p14="http://schemas.microsoft.com/office/powerpoint/2010/main" val="990411645"/>
              </p:ext>
            </p:extLst>
          </p:nvPr>
        </p:nvGraphicFramePr>
        <p:xfrm>
          <a:off x="4102769" y="2165685"/>
          <a:ext cx="7688178" cy="4692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76124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6861041" cy="1280890"/>
          </a:xfrm>
        </p:spPr>
        <p:txBody>
          <a:bodyPr/>
          <a:lstStyle/>
          <a:p>
            <a:pPr algn="ctr"/>
            <a:r>
              <a:rPr lang="es-MX" b="1" dirty="0" smtClean="0"/>
              <a:t>Conclusiones </a:t>
            </a:r>
            <a:endParaRPr lang="es-MX" b="1" dirty="0"/>
          </a:p>
        </p:txBody>
      </p:sp>
      <p:sp>
        <p:nvSpPr>
          <p:cNvPr id="3" name="Marcador de contenido 2"/>
          <p:cNvSpPr>
            <a:spLocks noGrp="1"/>
          </p:cNvSpPr>
          <p:nvPr>
            <p:ph idx="1"/>
          </p:nvPr>
        </p:nvSpPr>
        <p:spPr>
          <a:xfrm>
            <a:off x="1363851" y="1425845"/>
            <a:ext cx="10140761" cy="4299398"/>
          </a:xfrm>
        </p:spPr>
        <p:txBody>
          <a:bodyPr>
            <a:noAutofit/>
          </a:bodyPr>
          <a:lstStyle/>
          <a:p>
            <a:pPr marL="0" indent="0" algn="just">
              <a:buNone/>
            </a:pPr>
            <a:r>
              <a:rPr lang="es-MX" sz="3200" dirty="0" smtClean="0"/>
              <a:t>El material desarrollado para la asignatura de lógica computacional sirve de apoyo a los estudiantes ya que con este  </a:t>
            </a:r>
            <a:r>
              <a:rPr lang="es-MX" sz="3200" dirty="0"/>
              <a:t>trabajo </a:t>
            </a:r>
            <a:r>
              <a:rPr lang="es-MX" sz="3200" dirty="0" smtClean="0"/>
              <a:t>se ha  </a:t>
            </a:r>
            <a:r>
              <a:rPr lang="es-MX" sz="3200" dirty="0"/>
              <a:t>visto como los algoritmos son una de las herramientas más complejas y aplicables en el área de la informática y el mundo de los </a:t>
            </a:r>
            <a:r>
              <a:rPr lang="es-MX" sz="3200" dirty="0" smtClean="0"/>
              <a:t>computadores, se pudo  </a:t>
            </a:r>
            <a:r>
              <a:rPr lang="es-MX" sz="3200" dirty="0"/>
              <a:t>comprobar que mientras más potente, completo y eficiente es el computador o la aplicación que corre sobre el mismo mas grande, complejo y exacto es el algoritmo que utiliza.</a:t>
            </a:r>
          </a:p>
          <a:p>
            <a:pPr marL="0" indent="0" algn="just">
              <a:buNone/>
            </a:pPr>
            <a:r>
              <a:rPr lang="es-MX" sz="3200" dirty="0"/>
              <a:t> </a:t>
            </a:r>
          </a:p>
        </p:txBody>
      </p:sp>
    </p:spTree>
    <p:extLst>
      <p:ext uri="{BB962C8B-B14F-4D97-AF65-F5344CB8AC3E}">
        <p14:creationId xmlns:p14="http://schemas.microsoft.com/office/powerpoint/2010/main" val="47002765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72714" y="345140"/>
            <a:ext cx="6814546" cy="1280890"/>
          </a:xfrm>
        </p:spPr>
        <p:txBody>
          <a:bodyPr>
            <a:normAutofit/>
          </a:bodyPr>
          <a:lstStyle/>
          <a:p>
            <a:pPr algn="ctr"/>
            <a:r>
              <a:rPr lang="es-MX" b="1" dirty="0"/>
              <a:t>Referencias </a:t>
            </a:r>
            <a:r>
              <a:rPr lang="es-MX" b="1" dirty="0" smtClean="0"/>
              <a:t>bibliográficas </a:t>
            </a:r>
            <a:br>
              <a:rPr lang="es-MX" b="1" dirty="0" smtClean="0"/>
            </a:br>
            <a:endParaRPr lang="es-MX" b="1" dirty="0"/>
          </a:p>
        </p:txBody>
      </p:sp>
      <p:pic>
        <p:nvPicPr>
          <p:cNvPr id="4" name="Imagen 3"/>
          <p:cNvPicPr>
            <a:picLocks noChangeAspect="1"/>
          </p:cNvPicPr>
          <p:nvPr/>
        </p:nvPicPr>
        <p:blipFill>
          <a:blip r:embed="rId2"/>
          <a:stretch>
            <a:fillRect/>
          </a:stretch>
        </p:blipFill>
        <p:spPr>
          <a:xfrm>
            <a:off x="797588" y="2059114"/>
            <a:ext cx="10919131" cy="1694835"/>
          </a:xfrm>
          <a:prstGeom prst="rect">
            <a:avLst/>
          </a:prstGeom>
        </p:spPr>
      </p:pic>
    </p:spTree>
    <p:extLst>
      <p:ext uri="{BB962C8B-B14F-4D97-AF65-F5344CB8AC3E}">
        <p14:creationId xmlns:p14="http://schemas.microsoft.com/office/powerpoint/2010/main" val="296357813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3192651" y="759417"/>
            <a:ext cx="5469842" cy="4775247"/>
          </a:xfrm>
          <a:prstGeom prst="rect">
            <a:avLst/>
          </a:prstGeom>
        </p:spPr>
      </p:pic>
    </p:spTree>
    <p:extLst>
      <p:ext uri="{BB962C8B-B14F-4D97-AF65-F5344CB8AC3E}">
        <p14:creationId xmlns:p14="http://schemas.microsoft.com/office/powerpoint/2010/main" val="149252859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Objetivo de la unidad</a:t>
            </a:r>
            <a:endParaRPr lang="es-MX" b="1" dirty="0"/>
          </a:p>
        </p:txBody>
      </p:sp>
      <p:sp>
        <p:nvSpPr>
          <p:cNvPr id="3" name="Marcador de contenido 2"/>
          <p:cNvSpPr>
            <a:spLocks noGrp="1"/>
          </p:cNvSpPr>
          <p:nvPr>
            <p:ph idx="1"/>
          </p:nvPr>
        </p:nvSpPr>
        <p:spPr>
          <a:xfrm>
            <a:off x="774915" y="2133600"/>
            <a:ext cx="11019295" cy="4344692"/>
          </a:xfrm>
        </p:spPr>
        <p:txBody>
          <a:bodyPr>
            <a:noAutofit/>
          </a:bodyPr>
          <a:lstStyle/>
          <a:p>
            <a:pPr algn="just"/>
            <a:r>
              <a:rPr lang="es-MX" sz="4000" dirty="0" smtClean="0">
                <a:solidFill>
                  <a:schemeClr val="tx1"/>
                </a:solidFill>
              </a:rPr>
              <a:t>El alumno distinguirá los distintos sistemas de numeración posicional y conocerá las diversas operaciones aritméticas que pueden realizarse en el sistema binario, así como las técnicas del algebra de Boole para simplificar funciones. </a:t>
            </a:r>
            <a:endParaRPr lang="es-MX" sz="4000" dirty="0">
              <a:solidFill>
                <a:schemeClr val="tx1"/>
              </a:solidFill>
            </a:endParaRPr>
          </a:p>
        </p:txBody>
      </p:sp>
    </p:spTree>
    <p:extLst>
      <p:ext uri="{BB962C8B-B14F-4D97-AF65-F5344CB8AC3E}">
        <p14:creationId xmlns:p14="http://schemas.microsoft.com/office/powerpoint/2010/main" val="270098400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154953" y="1180497"/>
            <a:ext cx="8761413" cy="706964"/>
          </a:xfrm>
        </p:spPr>
        <p:txBody>
          <a:bodyPr>
            <a:normAutofit fontScale="90000"/>
          </a:bodyPr>
          <a:lstStyle/>
          <a:p>
            <a:r>
              <a:rPr lang="es-MX" dirty="0"/>
              <a:t>Identificación de los sistemas numéricos posicionales.</a:t>
            </a:r>
            <a:br>
              <a:rPr lang="es-MX" dirty="0"/>
            </a:br>
            <a:endParaRPr lang="es-MX" dirty="0"/>
          </a:p>
        </p:txBody>
      </p:sp>
      <p:sp>
        <p:nvSpPr>
          <p:cNvPr id="3" name="Marcador de contenido 2"/>
          <p:cNvSpPr>
            <a:spLocks noGrp="1"/>
          </p:cNvSpPr>
          <p:nvPr>
            <p:ph idx="1"/>
          </p:nvPr>
        </p:nvSpPr>
        <p:spPr>
          <a:xfrm>
            <a:off x="1277648" y="2367527"/>
            <a:ext cx="10253091" cy="3416300"/>
          </a:xfrm>
        </p:spPr>
        <p:txBody>
          <a:bodyPr>
            <a:normAutofit/>
          </a:bodyPr>
          <a:lstStyle/>
          <a:p>
            <a:r>
              <a:rPr lang="es-MX" sz="3600" dirty="0" smtClean="0">
                <a:solidFill>
                  <a:schemeClr val="tx1"/>
                </a:solidFill>
              </a:rPr>
              <a:t>Un sistema de numeración posicional es aquel en el que el número representado se calcula asignando a cada dígito un valor que depende exclusivamente de cada símbolo y de su posición.</a:t>
            </a:r>
            <a:endParaRPr lang="es-MX" sz="3600" dirty="0">
              <a:solidFill>
                <a:schemeClr val="tx1"/>
              </a:solidFill>
            </a:endParaRPr>
          </a:p>
        </p:txBody>
      </p:sp>
      <p:pic>
        <p:nvPicPr>
          <p:cNvPr id="2" name="Imagen 1"/>
          <p:cNvPicPr>
            <a:picLocks noChangeAspect="1"/>
          </p:cNvPicPr>
          <p:nvPr/>
        </p:nvPicPr>
        <p:blipFill>
          <a:blip r:embed="rId2"/>
          <a:stretch>
            <a:fillRect/>
          </a:stretch>
        </p:blipFill>
        <p:spPr>
          <a:xfrm rot="20562243">
            <a:off x="8774761" y="4498139"/>
            <a:ext cx="3169104" cy="2151213"/>
          </a:xfrm>
          <a:prstGeom prst="rect">
            <a:avLst/>
          </a:prstGeom>
        </p:spPr>
      </p:pic>
    </p:spTree>
    <p:extLst>
      <p:ext uri="{BB962C8B-B14F-4D97-AF65-F5344CB8AC3E}">
        <p14:creationId xmlns:p14="http://schemas.microsoft.com/office/powerpoint/2010/main" val="96775751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Identificación de los sistemas numéricos posicionales.</a:t>
            </a:r>
          </a:p>
        </p:txBody>
      </p:sp>
      <p:sp>
        <p:nvSpPr>
          <p:cNvPr id="3" name="Marcador de contenido 2"/>
          <p:cNvSpPr>
            <a:spLocks noGrp="1"/>
          </p:cNvSpPr>
          <p:nvPr>
            <p:ph idx="1"/>
          </p:nvPr>
        </p:nvSpPr>
        <p:spPr>
          <a:xfrm>
            <a:off x="642256" y="1905000"/>
            <a:ext cx="10831287" cy="4114800"/>
          </a:xfrm>
        </p:spPr>
        <p:txBody>
          <a:bodyPr>
            <a:normAutofit/>
          </a:bodyPr>
          <a:lstStyle/>
          <a:p>
            <a:pPr algn="just"/>
            <a:r>
              <a:rPr lang="es-MX" sz="2400" dirty="0" smtClean="0"/>
              <a:t>Entre los principales sistemas posicionales se encuentran:</a:t>
            </a:r>
          </a:p>
          <a:p>
            <a:pPr lvl="1" algn="just"/>
            <a:r>
              <a:rPr lang="es-MX" sz="2400" dirty="0" smtClean="0"/>
              <a:t>Sistema binario (1 y 0).</a:t>
            </a:r>
          </a:p>
          <a:p>
            <a:pPr lvl="1" algn="just"/>
            <a:r>
              <a:rPr lang="es-MX" sz="2400" dirty="0" smtClean="0"/>
              <a:t>Sistema octal.</a:t>
            </a:r>
          </a:p>
          <a:p>
            <a:pPr lvl="1" algn="just"/>
            <a:r>
              <a:rPr lang="es-MX" sz="2400" dirty="0" smtClean="0"/>
              <a:t>Sistema hexadecimal.</a:t>
            </a:r>
            <a:endParaRPr lang="es-MX" sz="2400" dirty="0"/>
          </a:p>
        </p:txBody>
      </p:sp>
      <p:pic>
        <p:nvPicPr>
          <p:cNvPr id="4" name="Imagen 3"/>
          <p:cNvPicPr>
            <a:picLocks noChangeAspect="1"/>
          </p:cNvPicPr>
          <p:nvPr/>
        </p:nvPicPr>
        <p:blipFill>
          <a:blip r:embed="rId2"/>
          <a:stretch>
            <a:fillRect/>
          </a:stretch>
        </p:blipFill>
        <p:spPr>
          <a:xfrm>
            <a:off x="6057899" y="3296093"/>
            <a:ext cx="5353603" cy="2425995"/>
          </a:xfrm>
          <a:prstGeom prst="rect">
            <a:avLst/>
          </a:prstGeom>
        </p:spPr>
      </p:pic>
    </p:spTree>
    <p:extLst>
      <p:ext uri="{BB962C8B-B14F-4D97-AF65-F5344CB8AC3E}">
        <p14:creationId xmlns:p14="http://schemas.microsoft.com/office/powerpoint/2010/main" val="231784372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normAutofit/>
          </a:bodyPr>
          <a:lstStyle/>
          <a:p>
            <a:r>
              <a:rPr lang="es-MX" dirty="0"/>
              <a:t>Identificación de los sistemas numéricos posicionales.</a:t>
            </a:r>
          </a:p>
        </p:txBody>
      </p:sp>
      <p:sp>
        <p:nvSpPr>
          <p:cNvPr id="3" name="Marcador de contenido 2"/>
          <p:cNvSpPr>
            <a:spLocks noGrp="1"/>
          </p:cNvSpPr>
          <p:nvPr>
            <p:ph idx="1"/>
          </p:nvPr>
        </p:nvSpPr>
        <p:spPr>
          <a:xfrm>
            <a:off x="821410" y="2133600"/>
            <a:ext cx="10683202" cy="3777622"/>
          </a:xfrm>
        </p:spPr>
        <p:txBody>
          <a:bodyPr/>
          <a:lstStyle/>
          <a:p>
            <a:pPr lvl="1" algn="just"/>
            <a:r>
              <a:rPr lang="es-MX" b="1" dirty="0" smtClean="0">
                <a:solidFill>
                  <a:schemeClr val="tx1"/>
                </a:solidFill>
              </a:rPr>
              <a:t>Sistema binario: </a:t>
            </a:r>
            <a:r>
              <a:rPr lang="es-MX" sz="2400" dirty="0" smtClean="0">
                <a:solidFill>
                  <a:schemeClr val="tx1"/>
                </a:solidFill>
              </a:rPr>
              <a:t>Es un sistema de numeración en el que los números se representan utilizando solamente dos cifras: cero y uno (0 y 1). Es uno de los sistemas que se utilizan en las computadoras, debido a que estas trabajan internamente con dos niveles de voltaje, por lo cual su sistema de numeración natural es el binario (encendido 1 y apagado 0)</a:t>
            </a:r>
          </a:p>
        </p:txBody>
      </p:sp>
      <p:pic>
        <p:nvPicPr>
          <p:cNvPr id="2" name="Imagen 1"/>
          <p:cNvPicPr>
            <a:picLocks noChangeAspect="1"/>
          </p:cNvPicPr>
          <p:nvPr/>
        </p:nvPicPr>
        <p:blipFill>
          <a:blip r:embed="rId2"/>
          <a:stretch>
            <a:fillRect/>
          </a:stretch>
        </p:blipFill>
        <p:spPr>
          <a:xfrm>
            <a:off x="3907970" y="4742481"/>
            <a:ext cx="3820887" cy="1910420"/>
          </a:xfrm>
          <a:prstGeom prst="rect">
            <a:avLst/>
          </a:prstGeom>
        </p:spPr>
      </p:pic>
    </p:spTree>
    <p:extLst>
      <p:ext uri="{BB962C8B-B14F-4D97-AF65-F5344CB8AC3E}">
        <p14:creationId xmlns:p14="http://schemas.microsoft.com/office/powerpoint/2010/main" val="9571181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normAutofit/>
          </a:bodyPr>
          <a:lstStyle/>
          <a:p>
            <a:r>
              <a:rPr lang="es-MX" dirty="0"/>
              <a:t>Identificación de los sistemas numéricos posicionales.</a:t>
            </a:r>
          </a:p>
        </p:txBody>
      </p:sp>
      <p:sp>
        <p:nvSpPr>
          <p:cNvPr id="3" name="Marcador de contenido 2"/>
          <p:cNvSpPr>
            <a:spLocks noGrp="1"/>
          </p:cNvSpPr>
          <p:nvPr>
            <p:ph idx="1"/>
          </p:nvPr>
        </p:nvSpPr>
        <p:spPr>
          <a:xfrm>
            <a:off x="929898" y="2133599"/>
            <a:ext cx="10574714" cy="4437681"/>
          </a:xfrm>
        </p:spPr>
        <p:txBody>
          <a:bodyPr>
            <a:normAutofit/>
          </a:bodyPr>
          <a:lstStyle/>
          <a:p>
            <a:pPr marL="457200" lvl="1" indent="0" algn="just">
              <a:buNone/>
            </a:pPr>
            <a:r>
              <a:rPr lang="es-MX" sz="2000" b="1" dirty="0" smtClean="0">
                <a:solidFill>
                  <a:schemeClr val="tx1"/>
                </a:solidFill>
              </a:rPr>
              <a:t>Sistema octal: </a:t>
            </a:r>
            <a:r>
              <a:rPr lang="es-MX" sz="2000" dirty="0" smtClean="0">
                <a:solidFill>
                  <a:schemeClr val="tx1"/>
                </a:solidFill>
              </a:rPr>
              <a:t>El sistema numérico en base 8 se llama octal y utiliza los dígitos del 0 al 7. Tiene </a:t>
            </a:r>
            <a:r>
              <a:rPr lang="es-MX" sz="2000" dirty="0">
                <a:solidFill>
                  <a:schemeClr val="tx1"/>
                </a:solidFill>
              </a:rPr>
              <a:t>la Tiene la ventaja de que no requiere utilizar otros símbolos diferentes de los dígitos. Sin embargo, para trabajar con bytes o conjuntos de ellos, asumiendo que un byte es una palabra de 8 bits, suele ser más cómodo el sistema hexadecimal, por cuanto todo byte así definido es completamente representable por dos dígitos hexadecimales.</a:t>
            </a:r>
            <a:r>
              <a:rPr lang="es-MX" sz="2000" dirty="0" smtClean="0">
                <a:solidFill>
                  <a:schemeClr val="tx1"/>
                </a:solidFill>
              </a:rPr>
              <a:t> </a:t>
            </a:r>
            <a:endParaRPr lang="es-MX" sz="2000" dirty="0">
              <a:solidFill>
                <a:schemeClr val="tx1"/>
              </a:solidFill>
            </a:endParaRPr>
          </a:p>
        </p:txBody>
      </p:sp>
      <p:pic>
        <p:nvPicPr>
          <p:cNvPr id="2" name="Imagen 1"/>
          <p:cNvPicPr>
            <a:picLocks noChangeAspect="1"/>
          </p:cNvPicPr>
          <p:nvPr/>
        </p:nvPicPr>
        <p:blipFill>
          <a:blip r:embed="rId2"/>
          <a:stretch>
            <a:fillRect/>
          </a:stretch>
        </p:blipFill>
        <p:spPr>
          <a:xfrm>
            <a:off x="4298496" y="4121605"/>
            <a:ext cx="3486150" cy="2018218"/>
          </a:xfrm>
          <a:prstGeom prst="rect">
            <a:avLst/>
          </a:prstGeom>
        </p:spPr>
      </p:pic>
    </p:spTree>
    <p:extLst>
      <p:ext uri="{BB962C8B-B14F-4D97-AF65-F5344CB8AC3E}">
        <p14:creationId xmlns:p14="http://schemas.microsoft.com/office/powerpoint/2010/main" val="112079258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378</TotalTime>
  <Words>1475</Words>
  <Application>Microsoft Office PowerPoint</Application>
  <PresentationFormat>Panorámica</PresentationFormat>
  <Paragraphs>103</Paragraphs>
  <Slides>31</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31</vt:i4>
      </vt:variant>
    </vt:vector>
  </HeadingPairs>
  <TitlesOfParts>
    <vt:vector size="37" baseType="lpstr">
      <vt:lpstr>Arial</vt:lpstr>
      <vt:lpstr>Calibri</vt:lpstr>
      <vt:lpstr>Century Gothic</vt:lpstr>
      <vt:lpstr>Comic Sans MS</vt:lpstr>
      <vt:lpstr>Wingdings 3</vt:lpstr>
      <vt:lpstr>Espiral</vt:lpstr>
      <vt:lpstr>Presentación de PowerPoint</vt:lpstr>
      <vt:lpstr>Presentación </vt:lpstr>
      <vt:lpstr>Secuencia didáctica.</vt:lpstr>
      <vt:lpstr>Presentación de PowerPoint</vt:lpstr>
      <vt:lpstr>Objetivo de la unidad</vt:lpstr>
      <vt:lpstr>Identificación de los sistemas numéricos posicionales. </vt:lpstr>
      <vt:lpstr>Identificación de los sistemas numéricos posicionales.</vt:lpstr>
      <vt:lpstr>Identificación de los sistemas numéricos posicionales.</vt:lpstr>
      <vt:lpstr>Identificación de los sistemas numéricos posicionales.</vt:lpstr>
      <vt:lpstr>Identificación de los sistemas numéricos posicionales.</vt:lpstr>
      <vt:lpstr>Operaciones aritméticas básicas en binario.</vt:lpstr>
      <vt:lpstr>Operaciones aritméticas básicas en binario.</vt:lpstr>
      <vt:lpstr>Operaciones básicas </vt:lpstr>
      <vt:lpstr>Identificación del algebra de Boole para la simplificación de funciones.</vt:lpstr>
      <vt:lpstr>Identificación del algebra de Boole para la simplificación de funciones.</vt:lpstr>
      <vt:lpstr>Identificación del algebra de Boole para la simplificación de funciones.</vt:lpstr>
      <vt:lpstr>Organizaciones y SI.</vt:lpstr>
      <vt:lpstr>Manejo de métodos gráficos para la simplificación de funciones.</vt:lpstr>
      <vt:lpstr>Manejo de métodos gráficos para la simplificación de funciones.</vt:lpstr>
      <vt:lpstr>Manejo de métodos gráficos para la simplificación de funciones.</vt:lpstr>
      <vt:lpstr>Manejo de métodos gráficos para la simplificación de funciones.</vt:lpstr>
      <vt:lpstr>Manejo de métodos gráficos para la simplificación de funciones.</vt:lpstr>
      <vt:lpstr>Presentación de PowerPoint</vt:lpstr>
      <vt:lpstr>Manejo de métodos gráficos para la simplificación de funciones.</vt:lpstr>
      <vt:lpstr>Manejo de métodos gráficos para la simplificación de funciones.</vt:lpstr>
      <vt:lpstr>Presentación de PowerPoint</vt:lpstr>
      <vt:lpstr>Se tiene la siguiente tabla de verdad para tres variables. Se desarrolla la función lógica basada en ella. (primera forma canónica). Ver que en la fórmula se incluyen solamente las variables (A, B, C) cuando F cuando es igual a “1”. Si A en la tabla de verdad es “0” se pone A, si B = “1” se pone B, Si C = “0” se pone C. </vt:lpstr>
      <vt:lpstr>Una vez obtenida la función lógica, se implementa el mapa de Karnaugh. Este tiene 8 casillas que corresponden a 2n, donde n = 3 (número de variables (A, B, C)). Ver el diagrama arriba a la derecha. La primera fila corresponde a A = 0 La segunda fila corresponde a A = 1 La primera columna corresponde a BC = 00 (B=0 y C=0) La segunda columna corresponde a BC = 01 (B=0 y C=1) La tercera columna corresponde a BC = 11 (B=1 y C=1) La cuarta columna corresponde a BC = 10 (B=1 y C=0).</vt:lpstr>
      <vt:lpstr>En el mapa de Karnaugh se han puesto “1” en las casillas que corresponden a los valores de F = “1” en la tabla de verdad. Tomar en cuenta la numeración de las filas de la tabla de verdad y la numeración de las casillas en el mapa de Karnaugh.</vt:lpstr>
      <vt:lpstr>Conclusiones </vt:lpstr>
      <vt:lpstr>Referencias bibliográficas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2</dc:title>
  <dc:creator>USUARIO</dc:creator>
  <cp:lastModifiedBy>Patricia Delgadillo</cp:lastModifiedBy>
  <cp:revision>49</cp:revision>
  <dcterms:created xsi:type="dcterms:W3CDTF">2017-05-23T16:23:24Z</dcterms:created>
  <dcterms:modified xsi:type="dcterms:W3CDTF">2017-10-02T22:22:31Z</dcterms:modified>
</cp:coreProperties>
</file>