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0" r:id="rId1"/>
  </p:sldMasterIdLst>
  <p:notesMasterIdLst>
    <p:notesMasterId r:id="rId36"/>
  </p:notesMasterIdLst>
  <p:sldIdLst>
    <p:sldId id="305" r:id="rId2"/>
    <p:sldId id="284" r:id="rId3"/>
    <p:sldId id="286" r:id="rId4"/>
    <p:sldId id="256" r:id="rId5"/>
    <p:sldId id="285" r:id="rId6"/>
    <p:sldId id="274" r:id="rId7"/>
    <p:sldId id="264" r:id="rId8"/>
    <p:sldId id="257" r:id="rId9"/>
    <p:sldId id="275" r:id="rId10"/>
    <p:sldId id="276" r:id="rId11"/>
    <p:sldId id="277" r:id="rId12"/>
    <p:sldId id="278" r:id="rId13"/>
    <p:sldId id="258" r:id="rId14"/>
    <p:sldId id="265" r:id="rId15"/>
    <p:sldId id="279" r:id="rId16"/>
    <p:sldId id="280" r:id="rId17"/>
    <p:sldId id="281" r:id="rId18"/>
    <p:sldId id="282" r:id="rId19"/>
    <p:sldId id="287" r:id="rId20"/>
    <p:sldId id="288" r:id="rId21"/>
    <p:sldId id="291" r:id="rId22"/>
    <p:sldId id="289" r:id="rId23"/>
    <p:sldId id="290" r:id="rId24"/>
    <p:sldId id="292" r:id="rId25"/>
    <p:sldId id="293" r:id="rId26"/>
    <p:sldId id="294" r:id="rId27"/>
    <p:sldId id="295" r:id="rId28"/>
    <p:sldId id="296" r:id="rId29"/>
    <p:sldId id="297" r:id="rId30"/>
    <p:sldId id="298" r:id="rId31"/>
    <p:sldId id="300" r:id="rId32"/>
    <p:sldId id="301" r:id="rId33"/>
    <p:sldId id="299" r:id="rId34"/>
    <p:sldId id="302"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46" d="100"/>
          <a:sy n="46" d="100"/>
        </p:scale>
        <p:origin x="42" y="9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C842F7-76F4-4778-B2FF-C4B33645FE33}" type="doc">
      <dgm:prSet loTypeId="urn:microsoft.com/office/officeart/2008/layout/VerticalCurvedList" loCatId="list" qsTypeId="urn:microsoft.com/office/officeart/2005/8/quickstyle/3d3" qsCatId="3D" csTypeId="urn:microsoft.com/office/officeart/2005/8/colors/accent1_2" csCatId="accent1" phldr="1"/>
      <dgm:spPr/>
      <dgm:t>
        <a:bodyPr/>
        <a:lstStyle/>
        <a:p>
          <a:endParaRPr lang="es-MX"/>
        </a:p>
      </dgm:t>
    </dgm:pt>
    <dgm:pt modelId="{E9D5BA56-4813-468D-8452-22B96789BF84}">
      <dgm:prSet phldrT="[Texto]"/>
      <dgm:spPr/>
      <dgm:t>
        <a:bodyPr/>
        <a:lstStyle/>
        <a:p>
          <a:r>
            <a:rPr lang="es-MX" dirty="0"/>
            <a:t>1. Familias de circuitos integrados</a:t>
          </a:r>
        </a:p>
      </dgm:t>
    </dgm:pt>
    <dgm:pt modelId="{5EB4362B-2BEF-4642-B1D5-71E53E74A7F9}" type="parTrans" cxnId="{2D53B67F-29C1-4F01-A1E9-CB0D3D6D34DC}">
      <dgm:prSet/>
      <dgm:spPr/>
      <dgm:t>
        <a:bodyPr/>
        <a:lstStyle/>
        <a:p>
          <a:endParaRPr lang="es-MX"/>
        </a:p>
      </dgm:t>
    </dgm:pt>
    <dgm:pt modelId="{78BFD67A-2EA3-47DA-ACBE-D2EA4CA75869}" type="sibTrans" cxnId="{2D53B67F-29C1-4F01-A1E9-CB0D3D6D34DC}">
      <dgm:prSet/>
      <dgm:spPr/>
      <dgm:t>
        <a:bodyPr/>
        <a:lstStyle/>
        <a:p>
          <a:endParaRPr lang="es-MX"/>
        </a:p>
      </dgm:t>
    </dgm:pt>
    <dgm:pt modelId="{0DAD54E4-6C4C-46AA-8D8D-8E3DE819AA53}">
      <dgm:prSet phldrT="[Texto]"/>
      <dgm:spPr/>
      <dgm:t>
        <a:bodyPr/>
        <a:lstStyle/>
        <a:p>
          <a:r>
            <a:rPr lang="es-MX" dirty="0"/>
            <a:t>2. Uso de la lógica </a:t>
          </a:r>
          <a:r>
            <a:rPr lang="es-MX" dirty="0" err="1"/>
            <a:t>combinacional</a:t>
          </a:r>
          <a:r>
            <a:rPr lang="es-MX" dirty="0"/>
            <a:t> en el análisis y solución de problemas</a:t>
          </a:r>
        </a:p>
      </dgm:t>
    </dgm:pt>
    <dgm:pt modelId="{7A310347-AFD8-4B4A-B82B-092355663375}" type="parTrans" cxnId="{E20B46DC-B515-4F05-9F87-5B1711AB2AB6}">
      <dgm:prSet/>
      <dgm:spPr/>
      <dgm:t>
        <a:bodyPr/>
        <a:lstStyle/>
        <a:p>
          <a:endParaRPr lang="es-MX"/>
        </a:p>
      </dgm:t>
    </dgm:pt>
    <dgm:pt modelId="{22DB0F96-A5AC-4F87-86E6-1092730B5127}" type="sibTrans" cxnId="{E20B46DC-B515-4F05-9F87-5B1711AB2AB6}">
      <dgm:prSet/>
      <dgm:spPr/>
      <dgm:t>
        <a:bodyPr/>
        <a:lstStyle/>
        <a:p>
          <a:endParaRPr lang="es-MX"/>
        </a:p>
      </dgm:t>
    </dgm:pt>
    <dgm:pt modelId="{D59E7358-74E9-4DED-A364-A08321A6ED77}">
      <dgm:prSet phldrT="[Texto]"/>
      <dgm:spPr/>
      <dgm:t>
        <a:bodyPr/>
        <a:lstStyle/>
        <a:p>
          <a:r>
            <a:rPr lang="es-MX" dirty="0"/>
            <a:t>3. Uso de la lógica secuencial en el análisis y solución de problemas </a:t>
          </a:r>
        </a:p>
      </dgm:t>
    </dgm:pt>
    <dgm:pt modelId="{1D01A819-2B95-447F-AA75-F2609CCB1554}" type="parTrans" cxnId="{423431AD-A8B9-4E37-BE43-52E4B0A0A106}">
      <dgm:prSet/>
      <dgm:spPr/>
      <dgm:t>
        <a:bodyPr/>
        <a:lstStyle/>
        <a:p>
          <a:endParaRPr lang="es-MX"/>
        </a:p>
      </dgm:t>
    </dgm:pt>
    <dgm:pt modelId="{649937DE-C538-4D5D-9332-ACEDEBD5C5C3}" type="sibTrans" cxnId="{423431AD-A8B9-4E37-BE43-52E4B0A0A106}">
      <dgm:prSet/>
      <dgm:spPr/>
      <dgm:t>
        <a:bodyPr/>
        <a:lstStyle/>
        <a:p>
          <a:endParaRPr lang="es-MX"/>
        </a:p>
      </dgm:t>
    </dgm:pt>
    <dgm:pt modelId="{ED907DA4-AB0E-4425-B3E6-7F769600062B}" type="pres">
      <dgm:prSet presAssocID="{CCC842F7-76F4-4778-B2FF-C4B33645FE33}" presName="Name0" presStyleCnt="0">
        <dgm:presLayoutVars>
          <dgm:chMax val="7"/>
          <dgm:chPref val="7"/>
          <dgm:dir/>
        </dgm:presLayoutVars>
      </dgm:prSet>
      <dgm:spPr/>
      <dgm:t>
        <a:bodyPr/>
        <a:lstStyle/>
        <a:p>
          <a:endParaRPr lang="es-MX"/>
        </a:p>
      </dgm:t>
    </dgm:pt>
    <dgm:pt modelId="{1E217B9A-87FF-48EE-AB93-772C8DFF97D2}" type="pres">
      <dgm:prSet presAssocID="{CCC842F7-76F4-4778-B2FF-C4B33645FE33}" presName="Name1" presStyleCnt="0"/>
      <dgm:spPr/>
    </dgm:pt>
    <dgm:pt modelId="{55F53EAA-28AA-4D9B-8A30-C274A7D5FD86}" type="pres">
      <dgm:prSet presAssocID="{CCC842F7-76F4-4778-B2FF-C4B33645FE33}" presName="cycle" presStyleCnt="0"/>
      <dgm:spPr/>
    </dgm:pt>
    <dgm:pt modelId="{7FD0C311-B938-4782-9194-2FA8C33E021A}" type="pres">
      <dgm:prSet presAssocID="{CCC842F7-76F4-4778-B2FF-C4B33645FE33}" presName="srcNode" presStyleLbl="node1" presStyleIdx="0" presStyleCnt="3"/>
      <dgm:spPr/>
    </dgm:pt>
    <dgm:pt modelId="{1686E6CD-394E-4E23-A012-9CAF723260F9}" type="pres">
      <dgm:prSet presAssocID="{CCC842F7-76F4-4778-B2FF-C4B33645FE33}" presName="conn" presStyleLbl="parChTrans1D2" presStyleIdx="0" presStyleCnt="1"/>
      <dgm:spPr/>
      <dgm:t>
        <a:bodyPr/>
        <a:lstStyle/>
        <a:p>
          <a:endParaRPr lang="es-MX"/>
        </a:p>
      </dgm:t>
    </dgm:pt>
    <dgm:pt modelId="{0FF591EC-F67D-48FA-9661-D51C00AB4A69}" type="pres">
      <dgm:prSet presAssocID="{CCC842F7-76F4-4778-B2FF-C4B33645FE33}" presName="extraNode" presStyleLbl="node1" presStyleIdx="0" presStyleCnt="3"/>
      <dgm:spPr/>
    </dgm:pt>
    <dgm:pt modelId="{6B28B609-8A58-420F-9002-B68BC1AC8A1A}" type="pres">
      <dgm:prSet presAssocID="{CCC842F7-76F4-4778-B2FF-C4B33645FE33}" presName="dstNode" presStyleLbl="node1" presStyleIdx="0" presStyleCnt="3"/>
      <dgm:spPr/>
    </dgm:pt>
    <dgm:pt modelId="{007D5A01-35D4-41AD-BC7E-23F64A74C24F}" type="pres">
      <dgm:prSet presAssocID="{E9D5BA56-4813-468D-8452-22B96789BF84}" presName="text_1" presStyleLbl="node1" presStyleIdx="0" presStyleCnt="3">
        <dgm:presLayoutVars>
          <dgm:bulletEnabled val="1"/>
        </dgm:presLayoutVars>
      </dgm:prSet>
      <dgm:spPr/>
      <dgm:t>
        <a:bodyPr/>
        <a:lstStyle/>
        <a:p>
          <a:endParaRPr lang="es-MX"/>
        </a:p>
      </dgm:t>
    </dgm:pt>
    <dgm:pt modelId="{F3BCEC6E-CD46-418C-86C1-F632E6CE3AE2}" type="pres">
      <dgm:prSet presAssocID="{E9D5BA56-4813-468D-8452-22B96789BF84}" presName="accent_1" presStyleCnt="0"/>
      <dgm:spPr/>
    </dgm:pt>
    <dgm:pt modelId="{6638F0E6-9902-477E-9434-2BDE706E1336}" type="pres">
      <dgm:prSet presAssocID="{E9D5BA56-4813-468D-8452-22B96789BF84}" presName="accentRepeatNode" presStyleLbl="solidFgAcc1" presStyleIdx="0" presStyleCnt="3"/>
      <dgm:spPr/>
    </dgm:pt>
    <dgm:pt modelId="{949CE771-544C-4A0E-81BF-6F048981EFF5}" type="pres">
      <dgm:prSet presAssocID="{0DAD54E4-6C4C-46AA-8D8D-8E3DE819AA53}" presName="text_2" presStyleLbl="node1" presStyleIdx="1" presStyleCnt="3">
        <dgm:presLayoutVars>
          <dgm:bulletEnabled val="1"/>
        </dgm:presLayoutVars>
      </dgm:prSet>
      <dgm:spPr/>
      <dgm:t>
        <a:bodyPr/>
        <a:lstStyle/>
        <a:p>
          <a:endParaRPr lang="es-MX"/>
        </a:p>
      </dgm:t>
    </dgm:pt>
    <dgm:pt modelId="{99B4F150-9A80-43B9-B3EC-5D5E371824CF}" type="pres">
      <dgm:prSet presAssocID="{0DAD54E4-6C4C-46AA-8D8D-8E3DE819AA53}" presName="accent_2" presStyleCnt="0"/>
      <dgm:spPr/>
    </dgm:pt>
    <dgm:pt modelId="{B7C3F8B1-D7EB-4498-8CF6-DA95719B8AD1}" type="pres">
      <dgm:prSet presAssocID="{0DAD54E4-6C4C-46AA-8D8D-8E3DE819AA53}" presName="accentRepeatNode" presStyleLbl="solidFgAcc1" presStyleIdx="1" presStyleCnt="3"/>
      <dgm:spPr/>
    </dgm:pt>
    <dgm:pt modelId="{4219871B-0AA0-4253-837F-371A0F828DDE}" type="pres">
      <dgm:prSet presAssocID="{D59E7358-74E9-4DED-A364-A08321A6ED77}" presName="text_3" presStyleLbl="node1" presStyleIdx="2" presStyleCnt="3">
        <dgm:presLayoutVars>
          <dgm:bulletEnabled val="1"/>
        </dgm:presLayoutVars>
      </dgm:prSet>
      <dgm:spPr/>
      <dgm:t>
        <a:bodyPr/>
        <a:lstStyle/>
        <a:p>
          <a:endParaRPr lang="es-MX"/>
        </a:p>
      </dgm:t>
    </dgm:pt>
    <dgm:pt modelId="{F2118B91-1183-4FF8-9D4F-6149B060989F}" type="pres">
      <dgm:prSet presAssocID="{D59E7358-74E9-4DED-A364-A08321A6ED77}" presName="accent_3" presStyleCnt="0"/>
      <dgm:spPr/>
    </dgm:pt>
    <dgm:pt modelId="{013C7B5D-642E-482F-8F6B-8D29746D52BA}" type="pres">
      <dgm:prSet presAssocID="{D59E7358-74E9-4DED-A364-A08321A6ED77}" presName="accentRepeatNode" presStyleLbl="solidFgAcc1" presStyleIdx="2" presStyleCnt="3"/>
      <dgm:spPr/>
    </dgm:pt>
  </dgm:ptLst>
  <dgm:cxnLst>
    <dgm:cxn modelId="{E965B59B-0462-48F8-AED3-CB6E2E077EEE}" type="presOf" srcId="{0DAD54E4-6C4C-46AA-8D8D-8E3DE819AA53}" destId="{949CE771-544C-4A0E-81BF-6F048981EFF5}" srcOrd="0" destOrd="0" presId="urn:microsoft.com/office/officeart/2008/layout/VerticalCurvedList"/>
    <dgm:cxn modelId="{F22EE217-5012-423F-9B07-95CDA36C31A7}" type="presOf" srcId="{E9D5BA56-4813-468D-8452-22B96789BF84}" destId="{007D5A01-35D4-41AD-BC7E-23F64A74C24F}" srcOrd="0" destOrd="0" presId="urn:microsoft.com/office/officeart/2008/layout/VerticalCurvedList"/>
    <dgm:cxn modelId="{423431AD-A8B9-4E37-BE43-52E4B0A0A106}" srcId="{CCC842F7-76F4-4778-B2FF-C4B33645FE33}" destId="{D59E7358-74E9-4DED-A364-A08321A6ED77}" srcOrd="2" destOrd="0" parTransId="{1D01A819-2B95-447F-AA75-F2609CCB1554}" sibTransId="{649937DE-C538-4D5D-9332-ACEDEBD5C5C3}"/>
    <dgm:cxn modelId="{D2BD007B-D1F6-4B34-9355-069F77B9CC27}" type="presOf" srcId="{78BFD67A-2EA3-47DA-ACBE-D2EA4CA75869}" destId="{1686E6CD-394E-4E23-A012-9CAF723260F9}" srcOrd="0" destOrd="0" presId="urn:microsoft.com/office/officeart/2008/layout/VerticalCurvedList"/>
    <dgm:cxn modelId="{E1F53BEA-0CA5-4771-973F-074CE6F3EAC6}" type="presOf" srcId="{CCC842F7-76F4-4778-B2FF-C4B33645FE33}" destId="{ED907DA4-AB0E-4425-B3E6-7F769600062B}" srcOrd="0" destOrd="0" presId="urn:microsoft.com/office/officeart/2008/layout/VerticalCurvedList"/>
    <dgm:cxn modelId="{74DC3107-C677-45EB-95C1-F8B147339630}" type="presOf" srcId="{D59E7358-74E9-4DED-A364-A08321A6ED77}" destId="{4219871B-0AA0-4253-837F-371A0F828DDE}" srcOrd="0" destOrd="0" presId="urn:microsoft.com/office/officeart/2008/layout/VerticalCurvedList"/>
    <dgm:cxn modelId="{2D53B67F-29C1-4F01-A1E9-CB0D3D6D34DC}" srcId="{CCC842F7-76F4-4778-B2FF-C4B33645FE33}" destId="{E9D5BA56-4813-468D-8452-22B96789BF84}" srcOrd="0" destOrd="0" parTransId="{5EB4362B-2BEF-4642-B1D5-71E53E74A7F9}" sibTransId="{78BFD67A-2EA3-47DA-ACBE-D2EA4CA75869}"/>
    <dgm:cxn modelId="{E20B46DC-B515-4F05-9F87-5B1711AB2AB6}" srcId="{CCC842F7-76F4-4778-B2FF-C4B33645FE33}" destId="{0DAD54E4-6C4C-46AA-8D8D-8E3DE819AA53}" srcOrd="1" destOrd="0" parTransId="{7A310347-AFD8-4B4A-B82B-092355663375}" sibTransId="{22DB0F96-A5AC-4F87-86E6-1092730B5127}"/>
    <dgm:cxn modelId="{2D39143A-C459-4FA7-836F-FC388333DB23}" type="presParOf" srcId="{ED907DA4-AB0E-4425-B3E6-7F769600062B}" destId="{1E217B9A-87FF-48EE-AB93-772C8DFF97D2}" srcOrd="0" destOrd="0" presId="urn:microsoft.com/office/officeart/2008/layout/VerticalCurvedList"/>
    <dgm:cxn modelId="{A8648C8E-BD14-4E73-BE13-2789B1134D67}" type="presParOf" srcId="{1E217B9A-87FF-48EE-AB93-772C8DFF97D2}" destId="{55F53EAA-28AA-4D9B-8A30-C274A7D5FD86}" srcOrd="0" destOrd="0" presId="urn:microsoft.com/office/officeart/2008/layout/VerticalCurvedList"/>
    <dgm:cxn modelId="{77D76711-A13E-43DB-90C3-280DD88DE2B0}" type="presParOf" srcId="{55F53EAA-28AA-4D9B-8A30-C274A7D5FD86}" destId="{7FD0C311-B938-4782-9194-2FA8C33E021A}" srcOrd="0" destOrd="0" presId="urn:microsoft.com/office/officeart/2008/layout/VerticalCurvedList"/>
    <dgm:cxn modelId="{9F8B0B69-4742-4F2A-B5E8-25C57D5C27E7}" type="presParOf" srcId="{55F53EAA-28AA-4D9B-8A30-C274A7D5FD86}" destId="{1686E6CD-394E-4E23-A012-9CAF723260F9}" srcOrd="1" destOrd="0" presId="urn:microsoft.com/office/officeart/2008/layout/VerticalCurvedList"/>
    <dgm:cxn modelId="{C1FEC7DD-11C5-44C7-8517-3126689C5C3D}" type="presParOf" srcId="{55F53EAA-28AA-4D9B-8A30-C274A7D5FD86}" destId="{0FF591EC-F67D-48FA-9661-D51C00AB4A69}" srcOrd="2" destOrd="0" presId="urn:microsoft.com/office/officeart/2008/layout/VerticalCurvedList"/>
    <dgm:cxn modelId="{3599E6D2-5912-4EB3-9155-490F71FD0BBB}" type="presParOf" srcId="{55F53EAA-28AA-4D9B-8A30-C274A7D5FD86}" destId="{6B28B609-8A58-420F-9002-B68BC1AC8A1A}" srcOrd="3" destOrd="0" presId="urn:microsoft.com/office/officeart/2008/layout/VerticalCurvedList"/>
    <dgm:cxn modelId="{7A783E34-7E06-492C-8CB5-B8A4D4A7BEB2}" type="presParOf" srcId="{1E217B9A-87FF-48EE-AB93-772C8DFF97D2}" destId="{007D5A01-35D4-41AD-BC7E-23F64A74C24F}" srcOrd="1" destOrd="0" presId="urn:microsoft.com/office/officeart/2008/layout/VerticalCurvedList"/>
    <dgm:cxn modelId="{F055EFD3-B3CA-499E-B4B2-FD381D0BC0A1}" type="presParOf" srcId="{1E217B9A-87FF-48EE-AB93-772C8DFF97D2}" destId="{F3BCEC6E-CD46-418C-86C1-F632E6CE3AE2}" srcOrd="2" destOrd="0" presId="urn:microsoft.com/office/officeart/2008/layout/VerticalCurvedList"/>
    <dgm:cxn modelId="{8FFE6113-9FE5-4014-95EA-49D48DDFBF70}" type="presParOf" srcId="{F3BCEC6E-CD46-418C-86C1-F632E6CE3AE2}" destId="{6638F0E6-9902-477E-9434-2BDE706E1336}" srcOrd="0" destOrd="0" presId="urn:microsoft.com/office/officeart/2008/layout/VerticalCurvedList"/>
    <dgm:cxn modelId="{D9D9069F-4B72-4FEE-98D6-6F81B5A687B2}" type="presParOf" srcId="{1E217B9A-87FF-48EE-AB93-772C8DFF97D2}" destId="{949CE771-544C-4A0E-81BF-6F048981EFF5}" srcOrd="3" destOrd="0" presId="urn:microsoft.com/office/officeart/2008/layout/VerticalCurvedList"/>
    <dgm:cxn modelId="{C5F19A82-FE68-4B56-906A-605A2D91BDD3}" type="presParOf" srcId="{1E217B9A-87FF-48EE-AB93-772C8DFF97D2}" destId="{99B4F150-9A80-43B9-B3EC-5D5E371824CF}" srcOrd="4" destOrd="0" presId="urn:microsoft.com/office/officeart/2008/layout/VerticalCurvedList"/>
    <dgm:cxn modelId="{946309D9-BA1D-4A55-8AB8-8A9180FF0B19}" type="presParOf" srcId="{99B4F150-9A80-43B9-B3EC-5D5E371824CF}" destId="{B7C3F8B1-D7EB-4498-8CF6-DA95719B8AD1}" srcOrd="0" destOrd="0" presId="urn:microsoft.com/office/officeart/2008/layout/VerticalCurvedList"/>
    <dgm:cxn modelId="{95A3FA5F-A49A-4A71-A5A3-19DEBE84CDCF}" type="presParOf" srcId="{1E217B9A-87FF-48EE-AB93-772C8DFF97D2}" destId="{4219871B-0AA0-4253-837F-371A0F828DDE}" srcOrd="5" destOrd="0" presId="urn:microsoft.com/office/officeart/2008/layout/VerticalCurvedList"/>
    <dgm:cxn modelId="{58F90CCA-E8F0-4573-B982-282526457BA6}" type="presParOf" srcId="{1E217B9A-87FF-48EE-AB93-772C8DFF97D2}" destId="{F2118B91-1183-4FF8-9D4F-6149B060989F}" srcOrd="6" destOrd="0" presId="urn:microsoft.com/office/officeart/2008/layout/VerticalCurvedList"/>
    <dgm:cxn modelId="{473713EB-0AE9-40B5-8CAA-007E37E1F0C0}" type="presParOf" srcId="{F2118B91-1183-4FF8-9D4F-6149B060989F}" destId="{013C7B5D-642E-482F-8F6B-8D29746D52B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6E6CD-394E-4E23-A012-9CAF723260F9}">
      <dsp:nvSpPr>
        <dsp:cNvPr id="0" name=""/>
        <dsp:cNvSpPr/>
      </dsp:nvSpPr>
      <dsp:spPr>
        <a:xfrm>
          <a:off x="-5304843" y="-812478"/>
          <a:ext cx="6317271" cy="6317271"/>
        </a:xfrm>
        <a:prstGeom prst="blockArc">
          <a:avLst>
            <a:gd name="adj1" fmla="val 18900000"/>
            <a:gd name="adj2" fmla="val 2700000"/>
            <a:gd name="adj3" fmla="val 342"/>
          </a:avLst>
        </a:prstGeom>
        <a:noFill/>
        <a:ln w="1587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07D5A01-35D4-41AD-BC7E-23F64A74C24F}">
      <dsp:nvSpPr>
        <dsp:cNvPr id="0" name=""/>
        <dsp:cNvSpPr/>
      </dsp:nvSpPr>
      <dsp:spPr>
        <a:xfrm>
          <a:off x="651293" y="469231"/>
          <a:ext cx="6972130" cy="938463"/>
        </a:xfrm>
        <a:prstGeom prst="rect">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44905" tIns="71120" rIns="71120" bIns="71120" numCol="1" spcCol="1270" anchor="ctr" anchorCtr="0">
          <a:noAutofit/>
        </a:bodyPr>
        <a:lstStyle/>
        <a:p>
          <a:pPr lvl="0" algn="l" defTabSz="1244600">
            <a:lnSpc>
              <a:spcPct val="90000"/>
            </a:lnSpc>
            <a:spcBef>
              <a:spcPct val="0"/>
            </a:spcBef>
            <a:spcAft>
              <a:spcPct val="35000"/>
            </a:spcAft>
          </a:pPr>
          <a:r>
            <a:rPr lang="es-MX" sz="2800" kern="1200" dirty="0"/>
            <a:t>1. Familias de circuitos integrados</a:t>
          </a:r>
        </a:p>
      </dsp:txBody>
      <dsp:txXfrm>
        <a:off x="651293" y="469231"/>
        <a:ext cx="6972130" cy="938463"/>
      </dsp:txXfrm>
    </dsp:sp>
    <dsp:sp modelId="{6638F0E6-9902-477E-9434-2BDE706E1336}">
      <dsp:nvSpPr>
        <dsp:cNvPr id="0" name=""/>
        <dsp:cNvSpPr/>
      </dsp:nvSpPr>
      <dsp:spPr>
        <a:xfrm>
          <a:off x="64753" y="351923"/>
          <a:ext cx="1173078" cy="1173078"/>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949CE771-544C-4A0E-81BF-6F048981EFF5}">
      <dsp:nvSpPr>
        <dsp:cNvPr id="0" name=""/>
        <dsp:cNvSpPr/>
      </dsp:nvSpPr>
      <dsp:spPr>
        <a:xfrm>
          <a:off x="992424" y="1876926"/>
          <a:ext cx="6630999" cy="938463"/>
        </a:xfrm>
        <a:prstGeom prst="rect">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44905" tIns="71120" rIns="71120" bIns="71120" numCol="1" spcCol="1270" anchor="ctr" anchorCtr="0">
          <a:noAutofit/>
        </a:bodyPr>
        <a:lstStyle/>
        <a:p>
          <a:pPr lvl="0" algn="l" defTabSz="1244600">
            <a:lnSpc>
              <a:spcPct val="90000"/>
            </a:lnSpc>
            <a:spcBef>
              <a:spcPct val="0"/>
            </a:spcBef>
            <a:spcAft>
              <a:spcPct val="35000"/>
            </a:spcAft>
          </a:pPr>
          <a:r>
            <a:rPr lang="es-MX" sz="2800" kern="1200" dirty="0"/>
            <a:t>2. Uso de la lógica </a:t>
          </a:r>
          <a:r>
            <a:rPr lang="es-MX" sz="2800" kern="1200" dirty="0" err="1"/>
            <a:t>combinacional</a:t>
          </a:r>
          <a:r>
            <a:rPr lang="es-MX" sz="2800" kern="1200" dirty="0"/>
            <a:t> en el análisis y solución de problemas</a:t>
          </a:r>
        </a:p>
      </dsp:txBody>
      <dsp:txXfrm>
        <a:off x="992424" y="1876926"/>
        <a:ext cx="6630999" cy="938463"/>
      </dsp:txXfrm>
    </dsp:sp>
    <dsp:sp modelId="{B7C3F8B1-D7EB-4498-8CF6-DA95719B8AD1}">
      <dsp:nvSpPr>
        <dsp:cNvPr id="0" name=""/>
        <dsp:cNvSpPr/>
      </dsp:nvSpPr>
      <dsp:spPr>
        <a:xfrm>
          <a:off x="405885" y="1759618"/>
          <a:ext cx="1173078" cy="1173078"/>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219871B-0AA0-4253-837F-371A0F828DDE}">
      <dsp:nvSpPr>
        <dsp:cNvPr id="0" name=""/>
        <dsp:cNvSpPr/>
      </dsp:nvSpPr>
      <dsp:spPr>
        <a:xfrm>
          <a:off x="651293" y="3284620"/>
          <a:ext cx="6972130" cy="938463"/>
        </a:xfrm>
        <a:prstGeom prst="rect">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44905" tIns="71120" rIns="71120" bIns="71120" numCol="1" spcCol="1270" anchor="ctr" anchorCtr="0">
          <a:noAutofit/>
        </a:bodyPr>
        <a:lstStyle/>
        <a:p>
          <a:pPr lvl="0" algn="l" defTabSz="1244600">
            <a:lnSpc>
              <a:spcPct val="90000"/>
            </a:lnSpc>
            <a:spcBef>
              <a:spcPct val="0"/>
            </a:spcBef>
            <a:spcAft>
              <a:spcPct val="35000"/>
            </a:spcAft>
          </a:pPr>
          <a:r>
            <a:rPr lang="es-MX" sz="2800" kern="1200" dirty="0"/>
            <a:t>3. Uso de la lógica secuencial en el análisis y solución de problemas </a:t>
          </a:r>
        </a:p>
      </dsp:txBody>
      <dsp:txXfrm>
        <a:off x="651293" y="3284620"/>
        <a:ext cx="6972130" cy="938463"/>
      </dsp:txXfrm>
    </dsp:sp>
    <dsp:sp modelId="{013C7B5D-642E-482F-8F6B-8D29746D52BA}">
      <dsp:nvSpPr>
        <dsp:cNvPr id="0" name=""/>
        <dsp:cNvSpPr/>
      </dsp:nvSpPr>
      <dsp:spPr>
        <a:xfrm>
          <a:off x="64753" y="3167312"/>
          <a:ext cx="1173078" cy="1173078"/>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8EEFA3-07B4-4F2A-9A39-F2DFBD5503BD}" type="datetimeFigureOut">
              <a:rPr lang="es-MX" smtClean="0"/>
              <a:t>16/10/2017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61A253-0B9B-48EF-89F8-3039F6B0A853}" type="slidenum">
              <a:rPr lang="es-MX" smtClean="0"/>
              <a:t>‹Nº›</a:t>
            </a:fld>
            <a:endParaRPr lang="es-MX"/>
          </a:p>
        </p:txBody>
      </p:sp>
    </p:spTree>
    <p:extLst>
      <p:ext uri="{BB962C8B-B14F-4D97-AF65-F5344CB8AC3E}">
        <p14:creationId xmlns:p14="http://schemas.microsoft.com/office/powerpoint/2010/main" val="1436864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10/16/2017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703452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10/16/2017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4442726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10/16/2017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332903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10/16/2017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9298205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smtClean="0"/>
              <a:t>10/16/2017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64727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10/16/2017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5399246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10/16/2017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051067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10/16/2017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8564003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C8D7E02-BCB8-4D50-A234-369438C08659}" type="datetimeFigureOut">
              <a:rPr lang="en-US" smtClean="0"/>
              <a:t>10/16/2017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2943068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6E86A4C-8E40-4F87-A4F0-01A0687C5742}" type="datetimeFigureOut">
              <a:rPr lang="en-US" smtClean="0"/>
              <a:t>10/16/2017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6670446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smtClean="0"/>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4375522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BE451C3-0FF4-47C4-B829-773ADF60F88C}" type="datetimeFigureOut">
              <a:rPr lang="en-US" smtClean="0"/>
              <a:t>10/16/2017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
              </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26525"/>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87479" y="243420"/>
            <a:ext cx="1682642" cy="1371719"/>
          </a:xfrm>
          <a:prstGeom prst="rect">
            <a:avLst/>
          </a:prstGeom>
        </p:spPr>
      </p:pic>
      <p:pic>
        <p:nvPicPr>
          <p:cNvPr id="5" name="Imagen 4"/>
          <p:cNvPicPr>
            <a:picLocks noChangeAspect="1"/>
          </p:cNvPicPr>
          <p:nvPr/>
        </p:nvPicPr>
        <p:blipFill>
          <a:blip r:embed="rId3"/>
          <a:stretch>
            <a:fillRect/>
          </a:stretch>
        </p:blipFill>
        <p:spPr>
          <a:xfrm>
            <a:off x="3011927" y="1770122"/>
            <a:ext cx="7852329" cy="2559819"/>
          </a:xfrm>
          <a:prstGeom prst="rect">
            <a:avLst/>
          </a:prstGeom>
        </p:spPr>
      </p:pic>
      <p:sp>
        <p:nvSpPr>
          <p:cNvPr id="6" name="Rectángulo 5"/>
          <p:cNvSpPr/>
          <p:nvPr/>
        </p:nvSpPr>
        <p:spPr>
          <a:xfrm>
            <a:off x="3283815" y="501193"/>
            <a:ext cx="5572744" cy="523220"/>
          </a:xfrm>
          <a:prstGeom prst="rect">
            <a:avLst/>
          </a:prstGeom>
        </p:spPr>
        <p:txBody>
          <a:bodyPr wrap="none">
            <a:spAutoFit/>
          </a:bodyPr>
          <a:lstStyle/>
          <a:p>
            <a:r>
              <a:rPr lang="es-MX" sz="2800" dirty="0"/>
              <a:t>Centro Universitario UAEM Ecatepec </a:t>
            </a:r>
          </a:p>
        </p:txBody>
      </p:sp>
    </p:spTree>
    <p:extLst>
      <p:ext uri="{BB962C8B-B14F-4D97-AF65-F5344CB8AC3E}">
        <p14:creationId xmlns:p14="http://schemas.microsoft.com/office/powerpoint/2010/main" val="205334329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p:txBody>
          <a:bodyPr/>
          <a:lstStyle/>
          <a:p>
            <a:pPr lvl="1"/>
            <a:r>
              <a:rPr lang="es-MX" dirty="0">
                <a:solidFill>
                  <a:schemeClr val="tx1"/>
                </a:solidFill>
              </a:rPr>
              <a:t>Familia MOS</a:t>
            </a:r>
          </a:p>
        </p:txBody>
      </p:sp>
      <p:pic>
        <p:nvPicPr>
          <p:cNvPr id="1026" name="Picture 2" descr="Resultado de imagen para familias bipolares"/>
          <p:cNvPicPr>
            <a:picLocks noChangeAspect="1" noChangeArrowheads="1"/>
          </p:cNvPicPr>
          <p:nvPr/>
        </p:nvPicPr>
        <p:blipFill rotWithShape="1">
          <a:blip r:embed="rId2">
            <a:extLst>
              <a:ext uri="{28A0092B-C50C-407E-A947-70E740481C1C}">
                <a14:useLocalDpi xmlns:a14="http://schemas.microsoft.com/office/drawing/2010/main" val="0"/>
              </a:ext>
            </a:extLst>
          </a:blip>
          <a:srcRect l="6748" t="61964"/>
          <a:stretch/>
        </p:blipFill>
        <p:spPr bwMode="auto">
          <a:xfrm>
            <a:off x="6010835" y="4109558"/>
            <a:ext cx="5857269" cy="1175136"/>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rotWithShape="1">
          <a:blip r:embed="rId3"/>
          <a:srcRect l="9211" t="22001" r="7749" b="7264"/>
          <a:stretch/>
        </p:blipFill>
        <p:spPr>
          <a:xfrm>
            <a:off x="744860" y="3419755"/>
            <a:ext cx="5046294" cy="2449339"/>
          </a:xfrm>
          <a:prstGeom prst="rect">
            <a:avLst/>
          </a:prstGeom>
        </p:spPr>
      </p:pic>
    </p:spTree>
    <p:extLst>
      <p:ext uri="{BB962C8B-B14F-4D97-AF65-F5344CB8AC3E}">
        <p14:creationId xmlns:p14="http://schemas.microsoft.com/office/powerpoint/2010/main" val="112079258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896883" y="2992582"/>
            <a:ext cx="6457950" cy="2984887"/>
          </a:xfrm>
          <a:prstGeom prst="rect">
            <a:avLst/>
          </a:prstGeom>
        </p:spPr>
      </p:pic>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p:txBody>
          <a:bodyPr/>
          <a:lstStyle/>
          <a:p>
            <a:pPr lvl="1"/>
            <a:r>
              <a:rPr lang="es-MX" dirty="0"/>
              <a:t>Las tecnologías TTL (lógica transistor- transistor) y CMOS (metal oxido-semiconductor complementario) son los más utilizadas en la fabricación de </a:t>
            </a:r>
            <a:r>
              <a:rPr lang="es-MX" dirty="0" err="1"/>
              <a:t>CI’s</a:t>
            </a:r>
            <a:r>
              <a:rPr lang="es-MX" dirty="0"/>
              <a:t> SSI (baja escala de integración) y MSI (media escala de integración).</a:t>
            </a:r>
          </a:p>
        </p:txBody>
      </p:sp>
    </p:spTree>
    <p:extLst>
      <p:ext uri="{BB962C8B-B14F-4D97-AF65-F5344CB8AC3E}">
        <p14:creationId xmlns:p14="http://schemas.microsoft.com/office/powerpoint/2010/main" val="413951996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a:xfrm>
            <a:off x="664029" y="2603500"/>
            <a:ext cx="10907485" cy="3416300"/>
          </a:xfrm>
        </p:spPr>
        <p:txBody>
          <a:bodyPr/>
          <a:lstStyle/>
          <a:p>
            <a:pPr lvl="1"/>
            <a:r>
              <a:rPr lang="es-MX" dirty="0">
                <a:solidFill>
                  <a:schemeClr val="tx1"/>
                </a:solidFill>
              </a:rPr>
              <a:t>Una familia lógica es un conjunto de circuitos integrados que implementan distintas operaciones lógicas compartiendo la tecnología de fabricación y en consecuencia, presentan características similares en sus entradas, salidas y circuitos internos</a:t>
            </a:r>
          </a:p>
        </p:txBody>
      </p:sp>
      <p:pic>
        <p:nvPicPr>
          <p:cNvPr id="5" name="Imagen 4"/>
          <p:cNvPicPr>
            <a:picLocks noChangeAspect="1"/>
          </p:cNvPicPr>
          <p:nvPr/>
        </p:nvPicPr>
        <p:blipFill>
          <a:blip r:embed="rId2"/>
          <a:stretch>
            <a:fillRect/>
          </a:stretch>
        </p:blipFill>
        <p:spPr>
          <a:xfrm>
            <a:off x="3538030" y="3509003"/>
            <a:ext cx="5176900" cy="2510797"/>
          </a:xfrm>
          <a:prstGeom prst="rect">
            <a:avLst/>
          </a:prstGeom>
        </p:spPr>
      </p:pic>
    </p:spTree>
    <p:extLst>
      <p:ext uri="{BB962C8B-B14F-4D97-AF65-F5344CB8AC3E}">
        <p14:creationId xmlns:p14="http://schemas.microsoft.com/office/powerpoint/2010/main" val="236213527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a:xfrm>
            <a:off x="751116" y="2461986"/>
            <a:ext cx="10548256" cy="3416300"/>
          </a:xfrm>
        </p:spPr>
        <p:txBody>
          <a:bodyPr/>
          <a:lstStyle/>
          <a:p>
            <a:pPr algn="just"/>
            <a:r>
              <a:rPr lang="es-MX" dirty="0">
                <a:solidFill>
                  <a:schemeClr val="tx1"/>
                </a:solidFill>
              </a:rPr>
              <a:t>La primera familia lógica en aparecer en el mercado, a principios de la década del 60, fue implementada con lógica de transistores bipolares acoplados por emisor (ECL, </a:t>
            </a:r>
            <a:r>
              <a:rPr lang="es-MX" dirty="0" err="1">
                <a:solidFill>
                  <a:schemeClr val="tx1"/>
                </a:solidFill>
              </a:rPr>
              <a:t>Emitter</a:t>
            </a:r>
            <a:r>
              <a:rPr lang="es-MX" dirty="0">
                <a:solidFill>
                  <a:schemeClr val="tx1"/>
                </a:solidFill>
              </a:rPr>
              <a:t> </a:t>
            </a:r>
            <a:r>
              <a:rPr lang="es-MX" dirty="0" err="1">
                <a:solidFill>
                  <a:schemeClr val="tx1"/>
                </a:solidFill>
              </a:rPr>
              <a:t>Coupled</a:t>
            </a:r>
            <a:r>
              <a:rPr lang="es-MX" dirty="0">
                <a:solidFill>
                  <a:schemeClr val="tx1"/>
                </a:solidFill>
              </a:rPr>
              <a:t> </a:t>
            </a:r>
            <a:r>
              <a:rPr lang="es-MX" dirty="0" err="1">
                <a:solidFill>
                  <a:schemeClr val="tx1"/>
                </a:solidFill>
              </a:rPr>
              <a:t>Logic</a:t>
            </a:r>
            <a:r>
              <a:rPr lang="es-MX" dirty="0">
                <a:solidFill>
                  <a:schemeClr val="tx1"/>
                </a:solidFill>
              </a:rPr>
              <a:t>).</a:t>
            </a:r>
          </a:p>
        </p:txBody>
      </p:sp>
      <p:pic>
        <p:nvPicPr>
          <p:cNvPr id="4" name="Imagen 3"/>
          <p:cNvPicPr>
            <a:picLocks noChangeAspect="1"/>
          </p:cNvPicPr>
          <p:nvPr/>
        </p:nvPicPr>
        <p:blipFill>
          <a:blip r:embed="rId2"/>
          <a:stretch>
            <a:fillRect/>
          </a:stretch>
        </p:blipFill>
        <p:spPr>
          <a:xfrm>
            <a:off x="4437529" y="3254189"/>
            <a:ext cx="3871553" cy="2624097"/>
          </a:xfrm>
          <a:prstGeom prst="rect">
            <a:avLst/>
          </a:prstGeom>
        </p:spPr>
      </p:pic>
    </p:spTree>
    <p:extLst>
      <p:ext uri="{BB962C8B-B14F-4D97-AF65-F5344CB8AC3E}">
        <p14:creationId xmlns:p14="http://schemas.microsoft.com/office/powerpoint/2010/main" val="8329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a:xfrm>
            <a:off x="400594" y="1737360"/>
            <a:ext cx="10755086" cy="2276701"/>
          </a:xfrm>
        </p:spPr>
        <p:txBody>
          <a:bodyPr numCol="1">
            <a:noAutofit/>
          </a:bodyPr>
          <a:lstStyle/>
          <a:p>
            <a:pPr lvl="1" algn="just"/>
            <a:r>
              <a:rPr lang="es-MX" sz="2400" dirty="0">
                <a:solidFill>
                  <a:schemeClr val="tx1"/>
                </a:solidFill>
              </a:rPr>
              <a:t>A fin de desarrollar circuitos de alta velocidad los transistores conducen en zona activa y de esta manera se minimiza el tiempo de conmutación entre conducción y corte. Casi inmediatamente aparecieron otras familias lógicas basadas en transistores bipolares conmutando entre corte y saturación a fin de reproducir dentro de un chip los circuitos que hasta ese momento se realizaban utilizando componentes discretos.</a:t>
            </a:r>
          </a:p>
          <a:p>
            <a:pPr lvl="1"/>
            <a:endParaRPr lang="es-MX" sz="2400" dirty="0">
              <a:solidFill>
                <a:schemeClr val="tx1"/>
              </a:solidFill>
            </a:endParaRPr>
          </a:p>
        </p:txBody>
      </p:sp>
      <p:pic>
        <p:nvPicPr>
          <p:cNvPr id="5" name="Imagen 4"/>
          <p:cNvPicPr>
            <a:picLocks noChangeAspect="1"/>
          </p:cNvPicPr>
          <p:nvPr/>
        </p:nvPicPr>
        <p:blipFill>
          <a:blip r:embed="rId2"/>
          <a:stretch>
            <a:fillRect/>
          </a:stretch>
        </p:blipFill>
        <p:spPr>
          <a:xfrm>
            <a:off x="3509681" y="4155140"/>
            <a:ext cx="5082989" cy="1642987"/>
          </a:xfrm>
          <a:prstGeom prst="rect">
            <a:avLst/>
          </a:prstGeom>
        </p:spPr>
      </p:pic>
    </p:spTree>
    <p:extLst>
      <p:ext uri="{BB962C8B-B14F-4D97-AF65-F5344CB8AC3E}">
        <p14:creationId xmlns:p14="http://schemas.microsoft.com/office/powerpoint/2010/main" val="45713099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p:txBody>
          <a:bodyPr>
            <a:normAutofit/>
          </a:bodyPr>
          <a:lstStyle/>
          <a:p>
            <a:r>
              <a:rPr lang="es-MX" dirty="0"/>
              <a:t>Las características más importantes de un circuito digital son su velocidad, su consumo de potencia, su inmunidad al ruido y su confiabilidad.</a:t>
            </a:r>
            <a:endParaRPr lang="es-MX" sz="1600" dirty="0"/>
          </a:p>
          <a:p>
            <a:r>
              <a:rPr lang="es-MX" dirty="0"/>
              <a:t>La velocidad mide la rapidez de respuesta de las salidas de un circuito digital a cualquier cambio en sus entradas.</a:t>
            </a:r>
            <a:endParaRPr lang="es-MX" sz="1600" dirty="0"/>
          </a:p>
          <a:p>
            <a:r>
              <a:rPr lang="es-MX" dirty="0"/>
              <a:t>El consumo de potencia mide la cantidad de corriente o de potencia que consume un circuito digital en operación.</a:t>
            </a:r>
            <a:endParaRPr lang="es-MX" sz="1600" dirty="0"/>
          </a:p>
          <a:p>
            <a:r>
              <a:rPr lang="es-MX" dirty="0"/>
              <a:t>La inmunidad al ruido mide la sensibilidad de un circuito digital al ruido electromagnético ambiental.</a:t>
            </a:r>
            <a:endParaRPr lang="es-MX" sz="1600" dirty="0"/>
          </a:p>
          <a:p>
            <a:r>
              <a:rPr lang="es-MX" dirty="0"/>
              <a:t>La confiablidad mide el período útil de servicio de un circuito digital.</a:t>
            </a:r>
            <a:endParaRPr lang="es-MX" sz="1600" dirty="0"/>
          </a:p>
        </p:txBody>
      </p:sp>
    </p:spTree>
    <p:extLst>
      <p:ext uri="{BB962C8B-B14F-4D97-AF65-F5344CB8AC3E}">
        <p14:creationId xmlns:p14="http://schemas.microsoft.com/office/powerpoint/2010/main" val="419737901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lstStyle/>
          <a:p>
            <a:r>
              <a:rPr lang="es-MX" dirty="0"/>
              <a:t>Familias de circuitos integrados</a:t>
            </a:r>
          </a:p>
        </p:txBody>
      </p:sp>
      <p:sp>
        <p:nvSpPr>
          <p:cNvPr id="3" name="Marcador de contenido 2"/>
          <p:cNvSpPr>
            <a:spLocks noGrp="1"/>
          </p:cNvSpPr>
          <p:nvPr>
            <p:ph idx="1"/>
          </p:nvPr>
        </p:nvSpPr>
        <p:spPr>
          <a:xfrm>
            <a:off x="881743" y="2603500"/>
            <a:ext cx="10493827" cy="2360386"/>
          </a:xfrm>
        </p:spPr>
        <p:txBody>
          <a:bodyPr>
            <a:normAutofit/>
          </a:bodyPr>
          <a:lstStyle/>
          <a:p>
            <a:r>
              <a:rPr lang="es-MX" dirty="0">
                <a:solidFill>
                  <a:schemeClr val="tx1"/>
                </a:solidFill>
              </a:rPr>
              <a:t>Los circuitos pertenecientes a una familia comparten el mismo rango permitido de tensiones de alimentación. Independientemente de la amplitud del rango permitido, la simplicidad y seguridad de la interconexión se mantiene si todos los circuitos interconectados están conectados a la misma alimentación.</a:t>
            </a:r>
          </a:p>
          <a:p>
            <a:endParaRPr lang="es-MX" dirty="0">
              <a:solidFill>
                <a:schemeClr val="tx1"/>
              </a:solidFill>
            </a:endParaRPr>
          </a:p>
        </p:txBody>
      </p:sp>
      <p:pic>
        <p:nvPicPr>
          <p:cNvPr id="2" name="Imagen 1"/>
          <p:cNvPicPr>
            <a:picLocks noChangeAspect="1"/>
          </p:cNvPicPr>
          <p:nvPr/>
        </p:nvPicPr>
        <p:blipFill>
          <a:blip r:embed="rId2"/>
          <a:stretch>
            <a:fillRect/>
          </a:stretch>
        </p:blipFill>
        <p:spPr>
          <a:xfrm>
            <a:off x="2985247" y="4141695"/>
            <a:ext cx="6131859" cy="1963270"/>
          </a:xfrm>
          <a:prstGeom prst="rect">
            <a:avLst/>
          </a:prstGeom>
        </p:spPr>
      </p:pic>
    </p:spTree>
    <p:extLst>
      <p:ext uri="{BB962C8B-B14F-4D97-AF65-F5344CB8AC3E}">
        <p14:creationId xmlns:p14="http://schemas.microsoft.com/office/powerpoint/2010/main" val="413749392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a:xfrm>
            <a:off x="1273629" y="1888958"/>
            <a:ext cx="9688285" cy="4130842"/>
          </a:xfrm>
        </p:spPr>
        <p:txBody>
          <a:bodyPr/>
          <a:lstStyle/>
          <a:p>
            <a:r>
              <a:rPr lang="es-MX" dirty="0"/>
              <a:t>Niveles de tensión y margen de ruido</a:t>
            </a:r>
          </a:p>
          <a:p>
            <a:pPr lvl="1"/>
            <a:r>
              <a:rPr lang="es-MX" dirty="0"/>
              <a:t>VIL: Máxima tensión de entrada que se interpreta como estado bajo</a:t>
            </a:r>
          </a:p>
          <a:p>
            <a:pPr lvl="1"/>
            <a:r>
              <a:rPr lang="es-MX" dirty="0"/>
              <a:t>VIH: Mínima tensión de entrada que se interpreta como estado alto Los valores de tensión que el circuito presenta a la salida para los estados alto (“1”) y bajo (“0”) dependen de la familia y del circuito</a:t>
            </a:r>
          </a:p>
          <a:p>
            <a:endParaRPr lang="es-MX" dirty="0">
              <a:solidFill>
                <a:schemeClr val="tx1"/>
              </a:solidFill>
            </a:endParaRPr>
          </a:p>
        </p:txBody>
      </p:sp>
      <p:pic>
        <p:nvPicPr>
          <p:cNvPr id="2" name="Imagen 1"/>
          <p:cNvPicPr>
            <a:picLocks noChangeAspect="1"/>
          </p:cNvPicPr>
          <p:nvPr/>
        </p:nvPicPr>
        <p:blipFill>
          <a:blip r:embed="rId2"/>
          <a:stretch>
            <a:fillRect/>
          </a:stretch>
        </p:blipFill>
        <p:spPr>
          <a:xfrm>
            <a:off x="6691361" y="3362724"/>
            <a:ext cx="4464319" cy="2243991"/>
          </a:xfrm>
          <a:prstGeom prst="rect">
            <a:avLst/>
          </a:prstGeom>
        </p:spPr>
      </p:pic>
      <p:sp>
        <p:nvSpPr>
          <p:cNvPr id="5" name="Rectángulo 4"/>
          <p:cNvSpPr/>
          <p:nvPr/>
        </p:nvSpPr>
        <p:spPr>
          <a:xfrm>
            <a:off x="9574306" y="3779567"/>
            <a:ext cx="995082" cy="349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2792759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793376" y="2015836"/>
            <a:ext cx="10636624" cy="4003964"/>
          </a:xfrm>
        </p:spPr>
        <p:txBody>
          <a:bodyPr/>
          <a:lstStyle/>
          <a:p>
            <a:pPr algn="just"/>
            <a:r>
              <a:rPr lang="es-MX" dirty="0"/>
              <a:t>Al hablar de sistemas, nos referimos al enfoque sistémico con el que serán tratadas las funciones de conmutación. Dentro de este enfoque sistémico, existen 2 grandes áreas: los Sistemas </a:t>
            </a:r>
            <a:r>
              <a:rPr lang="es-MX" dirty="0" err="1"/>
              <a:t>Combinacionales</a:t>
            </a:r>
            <a:r>
              <a:rPr lang="es-MX" dirty="0"/>
              <a:t> y los Sistemas Secuenciales. Los sistemas </a:t>
            </a:r>
            <a:r>
              <a:rPr lang="es-MX" dirty="0" err="1"/>
              <a:t>combinacionales</a:t>
            </a:r>
            <a:r>
              <a:rPr lang="es-MX" dirty="0"/>
              <a:t> están formados por un conjunto de compuertas interconectadas cuya salida, en un momento dado, esta únicamente en función de la entrada, en ese mismo instante. Por esto se dice que los sistemas </a:t>
            </a:r>
            <a:r>
              <a:rPr lang="es-MX" dirty="0" err="1"/>
              <a:t>combinacionales</a:t>
            </a:r>
            <a:r>
              <a:rPr lang="es-MX" dirty="0"/>
              <a:t> no cuentan con memoria.</a:t>
            </a:r>
          </a:p>
          <a:p>
            <a:endParaRPr lang="es-MX" dirty="0">
              <a:solidFill>
                <a:schemeClr val="tx1"/>
              </a:solidFill>
            </a:endParaRPr>
          </a:p>
        </p:txBody>
      </p:sp>
      <p:pic>
        <p:nvPicPr>
          <p:cNvPr id="4" name="Imagen 3"/>
          <p:cNvPicPr>
            <a:picLocks noChangeAspect="1"/>
          </p:cNvPicPr>
          <p:nvPr/>
        </p:nvPicPr>
        <p:blipFill rotWithShape="1">
          <a:blip r:embed="rId2"/>
          <a:srcRect t="15233" b="12296"/>
          <a:stretch/>
        </p:blipFill>
        <p:spPr>
          <a:xfrm>
            <a:off x="3549315" y="3980330"/>
            <a:ext cx="5351929" cy="2259106"/>
          </a:xfrm>
          <a:prstGeom prst="rect">
            <a:avLst/>
          </a:prstGeom>
        </p:spPr>
      </p:pic>
    </p:spTree>
    <p:extLst>
      <p:ext uri="{BB962C8B-B14F-4D97-AF65-F5344CB8AC3E}">
        <p14:creationId xmlns:p14="http://schemas.microsoft.com/office/powerpoint/2010/main" val="16324648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783771" y="1737360"/>
            <a:ext cx="10580915" cy="4418517"/>
          </a:xfrm>
        </p:spPr>
        <p:txBody>
          <a:bodyPr/>
          <a:lstStyle/>
          <a:p>
            <a:pPr algn="just"/>
            <a:r>
              <a:rPr lang="es-MX" dirty="0"/>
              <a:t>Los sistemas secuenciales en cambio, son capaces de tener salidas no solo en función de las entradas actuales, sino que también de entradas o salidas anteriores. Esto se debe a que los sistemas secuenciales tienen memoria y son capaces de almacenar información a través de sus estados internos.</a:t>
            </a:r>
          </a:p>
        </p:txBody>
      </p:sp>
      <p:pic>
        <p:nvPicPr>
          <p:cNvPr id="4" name="Imagen 3"/>
          <p:cNvPicPr>
            <a:picLocks noChangeAspect="1"/>
          </p:cNvPicPr>
          <p:nvPr/>
        </p:nvPicPr>
        <p:blipFill>
          <a:blip r:embed="rId2"/>
          <a:stretch>
            <a:fillRect/>
          </a:stretch>
        </p:blipFill>
        <p:spPr>
          <a:xfrm>
            <a:off x="4751416" y="2822127"/>
            <a:ext cx="4762500" cy="3333750"/>
          </a:xfrm>
          <a:prstGeom prst="rect">
            <a:avLst/>
          </a:prstGeom>
        </p:spPr>
      </p:pic>
    </p:spTree>
    <p:extLst>
      <p:ext uri="{BB962C8B-B14F-4D97-AF65-F5344CB8AC3E}">
        <p14:creationId xmlns:p14="http://schemas.microsoft.com/office/powerpoint/2010/main" val="412210088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Presentación </a:t>
            </a:r>
          </a:p>
        </p:txBody>
      </p:sp>
      <p:sp>
        <p:nvSpPr>
          <p:cNvPr id="3" name="Marcador de contenido 2"/>
          <p:cNvSpPr>
            <a:spLocks noGrp="1"/>
          </p:cNvSpPr>
          <p:nvPr>
            <p:ph idx="1"/>
          </p:nvPr>
        </p:nvSpPr>
        <p:spPr/>
        <p:txBody>
          <a:bodyPr>
            <a:normAutofit/>
          </a:bodyPr>
          <a:lstStyle/>
          <a:p>
            <a:pPr algn="just"/>
            <a:r>
              <a:rPr lang="es-MX" sz="4000" dirty="0">
                <a:solidFill>
                  <a:schemeClr val="tx1"/>
                </a:solidFill>
              </a:rPr>
              <a:t>Esta unidad de aprendizaje tiene como finalidad introducir al alumno en el conocimiento de los circuitos lógicos así como su diseño, como propósito inicial en el conocimiento de funcionamiento de los equipos de computo.</a:t>
            </a:r>
          </a:p>
        </p:txBody>
      </p:sp>
    </p:spTree>
    <p:extLst>
      <p:ext uri="{BB962C8B-B14F-4D97-AF65-F5344CB8AC3E}">
        <p14:creationId xmlns:p14="http://schemas.microsoft.com/office/powerpoint/2010/main" val="421488940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881744" y="2416629"/>
            <a:ext cx="10363200" cy="3603171"/>
          </a:xfrm>
        </p:spPr>
        <p:txBody>
          <a:bodyPr/>
          <a:lstStyle/>
          <a:p>
            <a:r>
              <a:rPr lang="es-MX" dirty="0">
                <a:solidFill>
                  <a:schemeClr val="tx1"/>
                </a:solidFill>
              </a:rPr>
              <a:t> </a:t>
            </a:r>
            <a:r>
              <a:rPr lang="es-MX" dirty="0"/>
              <a:t>Un sistema </a:t>
            </a:r>
            <a:r>
              <a:rPr lang="es-MX" dirty="0" err="1"/>
              <a:t>combinacional</a:t>
            </a:r>
            <a:r>
              <a:rPr lang="es-MX" dirty="0"/>
              <a:t> puede tener n entrada y m salidas</a:t>
            </a:r>
          </a:p>
        </p:txBody>
      </p:sp>
      <p:pic>
        <p:nvPicPr>
          <p:cNvPr id="5" name="Imagen 4"/>
          <p:cNvPicPr>
            <a:picLocks noChangeAspect="1"/>
          </p:cNvPicPr>
          <p:nvPr/>
        </p:nvPicPr>
        <p:blipFill>
          <a:blip r:embed="rId2"/>
          <a:stretch>
            <a:fillRect/>
          </a:stretch>
        </p:blipFill>
        <p:spPr>
          <a:xfrm>
            <a:off x="3505516" y="3342726"/>
            <a:ext cx="4060288" cy="1164437"/>
          </a:xfrm>
          <a:prstGeom prst="rect">
            <a:avLst/>
          </a:prstGeom>
        </p:spPr>
      </p:pic>
    </p:spTree>
    <p:extLst>
      <p:ext uri="{BB962C8B-B14F-4D97-AF65-F5344CB8AC3E}">
        <p14:creationId xmlns:p14="http://schemas.microsoft.com/office/powerpoint/2010/main" val="80238772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827314" y="1974273"/>
            <a:ext cx="10842172" cy="4655127"/>
          </a:xfrm>
        </p:spPr>
        <p:txBody>
          <a:bodyPr>
            <a:normAutofit/>
          </a:bodyPr>
          <a:lstStyle/>
          <a:p>
            <a:r>
              <a:rPr lang="es-MX" dirty="0">
                <a:solidFill>
                  <a:schemeClr val="tx1"/>
                </a:solidFill>
              </a:rPr>
              <a:t>Un sistema secuencial puede ser visto como una “caja negra”, en cuyo interior hay compuertas lógicas, que representan una ecuación de conmutación. </a:t>
            </a:r>
          </a:p>
          <a:p>
            <a:r>
              <a:rPr lang="es-MX" dirty="0">
                <a:solidFill>
                  <a:schemeClr val="tx1"/>
                </a:solidFill>
              </a:rPr>
              <a:t>Las condiciones superfluas corresponden a aquellos casos en que las combinaciones de variables de entrada no pueden ocurrir.</a:t>
            </a:r>
          </a:p>
          <a:p>
            <a:r>
              <a:rPr lang="es-MX" dirty="0">
                <a:solidFill>
                  <a:schemeClr val="tx1"/>
                </a:solidFill>
              </a:rPr>
              <a:t>Por ejemplo, si se quiere construir un circuito </a:t>
            </a:r>
            <a:r>
              <a:rPr lang="es-MX" dirty="0" err="1">
                <a:solidFill>
                  <a:schemeClr val="tx1"/>
                </a:solidFill>
              </a:rPr>
              <a:t>combinacional</a:t>
            </a:r>
            <a:r>
              <a:rPr lang="es-MX" dirty="0">
                <a:solidFill>
                  <a:schemeClr val="tx1"/>
                </a:solidFill>
              </a:rPr>
              <a:t> para convertir números que están en BCD (de 4 bits), a siete salidas que representan los segmentos de un </a:t>
            </a:r>
            <a:r>
              <a:rPr lang="es-MX" dirty="0" err="1">
                <a:solidFill>
                  <a:schemeClr val="tx1"/>
                </a:solidFill>
              </a:rPr>
              <a:t>display</a:t>
            </a:r>
            <a:r>
              <a:rPr lang="es-MX" dirty="0">
                <a:solidFill>
                  <a:schemeClr val="tx1"/>
                </a:solidFill>
              </a:rPr>
              <a:t>.</a:t>
            </a:r>
          </a:p>
        </p:txBody>
      </p:sp>
      <p:pic>
        <p:nvPicPr>
          <p:cNvPr id="5" name="Imagen 4"/>
          <p:cNvPicPr>
            <a:picLocks noChangeAspect="1"/>
          </p:cNvPicPr>
          <p:nvPr/>
        </p:nvPicPr>
        <p:blipFill>
          <a:blip r:embed="rId2"/>
          <a:stretch>
            <a:fillRect/>
          </a:stretch>
        </p:blipFill>
        <p:spPr>
          <a:xfrm>
            <a:off x="2926930" y="4447572"/>
            <a:ext cx="5217459" cy="1929165"/>
          </a:xfrm>
          <a:prstGeom prst="rect">
            <a:avLst/>
          </a:prstGeom>
        </p:spPr>
      </p:pic>
    </p:spTree>
    <p:extLst>
      <p:ext uri="{BB962C8B-B14F-4D97-AF65-F5344CB8AC3E}">
        <p14:creationId xmlns:p14="http://schemas.microsoft.com/office/powerpoint/2010/main" val="405383588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522515" y="1911927"/>
            <a:ext cx="10918372" cy="3846616"/>
          </a:xfrm>
        </p:spPr>
        <p:txBody>
          <a:bodyPr/>
          <a:lstStyle/>
          <a:p>
            <a:r>
              <a:rPr lang="es-MX" dirty="0">
                <a:solidFill>
                  <a:schemeClr val="tx1"/>
                </a:solidFill>
              </a:rPr>
              <a:t>Nos enfocaremos en el segmento inferior derecho del </a:t>
            </a:r>
            <a:r>
              <a:rPr lang="es-MX" dirty="0" err="1">
                <a:solidFill>
                  <a:schemeClr val="tx1"/>
                </a:solidFill>
              </a:rPr>
              <a:t>display</a:t>
            </a:r>
            <a:r>
              <a:rPr lang="es-MX" dirty="0">
                <a:solidFill>
                  <a:schemeClr val="tx1"/>
                </a:solidFill>
              </a:rPr>
              <a:t> (segmento c), cuya Tabla de Verdad corresponde a:</a:t>
            </a:r>
          </a:p>
          <a:p>
            <a:endParaRPr lang="es-MX" dirty="0">
              <a:solidFill>
                <a:schemeClr val="tx1"/>
              </a:solidFill>
            </a:endParaRPr>
          </a:p>
        </p:txBody>
      </p:sp>
      <p:pic>
        <p:nvPicPr>
          <p:cNvPr id="5" name="Imagen 4"/>
          <p:cNvPicPr>
            <a:picLocks noChangeAspect="1"/>
          </p:cNvPicPr>
          <p:nvPr/>
        </p:nvPicPr>
        <p:blipFill>
          <a:blip r:embed="rId2"/>
          <a:stretch>
            <a:fillRect/>
          </a:stretch>
        </p:blipFill>
        <p:spPr>
          <a:xfrm>
            <a:off x="2837329" y="3157838"/>
            <a:ext cx="6306671" cy="3086551"/>
          </a:xfrm>
          <a:prstGeom prst="rect">
            <a:avLst/>
          </a:prstGeom>
        </p:spPr>
      </p:pic>
    </p:spTree>
    <p:extLst>
      <p:ext uri="{BB962C8B-B14F-4D97-AF65-F5344CB8AC3E}">
        <p14:creationId xmlns:p14="http://schemas.microsoft.com/office/powerpoint/2010/main" val="374573508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696686" y="2429329"/>
            <a:ext cx="10809514" cy="3416300"/>
          </a:xfrm>
        </p:spPr>
        <p:txBody>
          <a:bodyPr/>
          <a:lstStyle/>
          <a:p>
            <a:r>
              <a:rPr lang="es-MX" dirty="0">
                <a:solidFill>
                  <a:schemeClr val="tx1"/>
                </a:solidFill>
              </a:rPr>
              <a:t>Se puede observar que las entradas mayores a 9 no son posibles, debido a que el código BCD solo llega hasta el 9. Por esto, las combinaciones de entrada posteriores a 1001 no son posibles y se consideran superfluas. Luego si construimos el MK de esta función, podemos dejar las celdas superfluas con un “-”.</a:t>
            </a:r>
          </a:p>
          <a:p>
            <a:endParaRPr lang="es-MX" dirty="0">
              <a:solidFill>
                <a:schemeClr val="tx1"/>
              </a:solidFill>
            </a:endParaRPr>
          </a:p>
        </p:txBody>
      </p:sp>
      <p:pic>
        <p:nvPicPr>
          <p:cNvPr id="5" name="Imagen 4"/>
          <p:cNvPicPr>
            <a:picLocks noChangeAspect="1"/>
          </p:cNvPicPr>
          <p:nvPr/>
        </p:nvPicPr>
        <p:blipFill>
          <a:blip r:embed="rId2"/>
          <a:stretch>
            <a:fillRect/>
          </a:stretch>
        </p:blipFill>
        <p:spPr>
          <a:xfrm>
            <a:off x="3818965" y="3637342"/>
            <a:ext cx="3913093" cy="2607047"/>
          </a:xfrm>
          <a:prstGeom prst="rect">
            <a:avLst/>
          </a:prstGeom>
        </p:spPr>
      </p:pic>
    </p:spTree>
    <p:extLst>
      <p:ext uri="{BB962C8B-B14F-4D97-AF65-F5344CB8AC3E}">
        <p14:creationId xmlns:p14="http://schemas.microsoft.com/office/powerpoint/2010/main" val="8394186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a:xfrm>
            <a:off x="1154954" y="2590053"/>
            <a:ext cx="8825659" cy="3416300"/>
          </a:xfrm>
        </p:spPr>
        <p:txBody>
          <a:bodyPr/>
          <a:lstStyle/>
          <a:p>
            <a:r>
              <a:rPr lang="es-MX" dirty="0">
                <a:solidFill>
                  <a:schemeClr val="tx1"/>
                </a:solidFill>
              </a:rPr>
              <a:t>Las celdas superfluas pueden ser consideradas como ceros o bien como unos, independientemente. De esta manera se agrupa según conveniencia, para obtener la menor cantidad de sub cubos, y que estos sean del mayor tamaño posible.</a:t>
            </a:r>
          </a:p>
        </p:txBody>
      </p:sp>
      <p:pic>
        <p:nvPicPr>
          <p:cNvPr id="4" name="Imagen 3"/>
          <p:cNvPicPr>
            <a:picLocks noChangeAspect="1"/>
          </p:cNvPicPr>
          <p:nvPr/>
        </p:nvPicPr>
        <p:blipFill>
          <a:blip r:embed="rId2"/>
          <a:stretch>
            <a:fillRect/>
          </a:stretch>
        </p:blipFill>
        <p:spPr>
          <a:xfrm>
            <a:off x="3939989" y="3755331"/>
            <a:ext cx="3899646" cy="2585311"/>
          </a:xfrm>
          <a:prstGeom prst="rect">
            <a:avLst/>
          </a:prstGeom>
        </p:spPr>
      </p:pic>
    </p:spTree>
    <p:extLst>
      <p:ext uri="{BB962C8B-B14F-4D97-AF65-F5344CB8AC3E}">
        <p14:creationId xmlns:p14="http://schemas.microsoft.com/office/powerpoint/2010/main" val="28458515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a:t>
            </a:r>
            <a:r>
              <a:rPr lang="es-MX" dirty="0" err="1"/>
              <a:t>combinacional</a:t>
            </a:r>
            <a:r>
              <a:rPr lang="es-MX" dirty="0"/>
              <a:t> en el análisis y solución de problemas</a:t>
            </a:r>
          </a:p>
        </p:txBody>
      </p:sp>
      <p:sp>
        <p:nvSpPr>
          <p:cNvPr id="3" name="Marcador de contenido 2"/>
          <p:cNvSpPr>
            <a:spLocks noGrp="1"/>
          </p:cNvSpPr>
          <p:nvPr>
            <p:ph idx="1"/>
          </p:nvPr>
        </p:nvSpPr>
        <p:spPr/>
        <p:txBody>
          <a:bodyPr/>
          <a:lstStyle/>
          <a:p>
            <a:r>
              <a:rPr lang="es-MX" dirty="0">
                <a:solidFill>
                  <a:schemeClr val="tx1"/>
                </a:solidFill>
              </a:rPr>
              <a:t>Resultando la ecuación:</a:t>
            </a:r>
          </a:p>
          <a:p>
            <a:endParaRPr lang="es-MX"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2191871" y="3657601"/>
            <a:ext cx="7436223" cy="17615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5897704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1154954" y="1932709"/>
            <a:ext cx="10100234" cy="4087091"/>
          </a:xfrm>
        </p:spPr>
        <p:txBody>
          <a:bodyPr/>
          <a:lstStyle/>
          <a:p>
            <a:r>
              <a:rPr lang="es-MX" dirty="0">
                <a:solidFill>
                  <a:schemeClr val="tx1"/>
                </a:solidFill>
              </a:rPr>
              <a:t>Un circuito secuencial está compuesto por circuitos </a:t>
            </a:r>
            <a:r>
              <a:rPr lang="es-MX" dirty="0" err="1">
                <a:solidFill>
                  <a:schemeClr val="tx1"/>
                </a:solidFill>
              </a:rPr>
              <a:t>combinacionales</a:t>
            </a:r>
            <a:r>
              <a:rPr lang="es-MX" dirty="0">
                <a:solidFill>
                  <a:schemeClr val="tx1"/>
                </a:solidFill>
              </a:rPr>
              <a:t> y elementos de memoria. Se dice que en un circuito secuencial la salida actual depende de la entrada actual y del estado actual del circuito.</a:t>
            </a:r>
          </a:p>
        </p:txBody>
      </p:sp>
      <p:pic>
        <p:nvPicPr>
          <p:cNvPr id="5" name="Imagen 4"/>
          <p:cNvPicPr>
            <a:picLocks noChangeAspect="1"/>
          </p:cNvPicPr>
          <p:nvPr/>
        </p:nvPicPr>
        <p:blipFill>
          <a:blip r:embed="rId2"/>
          <a:stretch>
            <a:fillRect/>
          </a:stretch>
        </p:blipFill>
        <p:spPr>
          <a:xfrm>
            <a:off x="6763871" y="3446459"/>
            <a:ext cx="4370294" cy="2954341"/>
          </a:xfrm>
          <a:prstGeom prst="rect">
            <a:avLst/>
          </a:prstGeom>
        </p:spPr>
      </p:pic>
    </p:spTree>
    <p:extLst>
      <p:ext uri="{BB962C8B-B14F-4D97-AF65-F5344CB8AC3E}">
        <p14:creationId xmlns:p14="http://schemas.microsoft.com/office/powerpoint/2010/main" val="15279004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874059" y="1953492"/>
            <a:ext cx="10502153" cy="2015836"/>
          </a:xfrm>
        </p:spPr>
        <p:txBody>
          <a:bodyPr>
            <a:normAutofit/>
          </a:bodyPr>
          <a:lstStyle/>
          <a:p>
            <a:r>
              <a:rPr lang="es-MX" dirty="0">
                <a:solidFill>
                  <a:schemeClr val="tx1"/>
                </a:solidFill>
              </a:rPr>
              <a:t>La parte </a:t>
            </a:r>
            <a:r>
              <a:rPr lang="es-MX" dirty="0" err="1">
                <a:solidFill>
                  <a:schemeClr val="tx1"/>
                </a:solidFill>
              </a:rPr>
              <a:t>combinacional</a:t>
            </a:r>
            <a:r>
              <a:rPr lang="es-MX" dirty="0">
                <a:solidFill>
                  <a:schemeClr val="tx1"/>
                </a:solidFill>
              </a:rPr>
              <a:t> del circuito acepta entradas externas y desde los elementos de memoria. Algunas de las salidas del circuito </a:t>
            </a:r>
            <a:r>
              <a:rPr lang="es-MX" dirty="0" err="1">
                <a:solidFill>
                  <a:schemeClr val="tx1"/>
                </a:solidFill>
              </a:rPr>
              <a:t>combinacional</a:t>
            </a:r>
            <a:r>
              <a:rPr lang="es-MX" dirty="0">
                <a:solidFill>
                  <a:schemeClr val="tx1"/>
                </a:solidFill>
              </a:rPr>
              <a:t> se utilizan para determinar los valores que se almacenaran en los elementos de memoria. Las salidas del sistema secuencial pueden corresponder tanto a salidas del circuito </a:t>
            </a:r>
            <a:r>
              <a:rPr lang="es-MX" dirty="0" err="1">
                <a:solidFill>
                  <a:schemeClr val="tx1"/>
                </a:solidFill>
              </a:rPr>
              <a:t>combinacional</a:t>
            </a:r>
            <a:r>
              <a:rPr lang="es-MX" dirty="0">
                <a:solidFill>
                  <a:schemeClr val="tx1"/>
                </a:solidFill>
              </a:rPr>
              <a:t>, como de los elementos de memoria.</a:t>
            </a:r>
          </a:p>
          <a:p>
            <a:endParaRPr lang="es-MX" dirty="0"/>
          </a:p>
        </p:txBody>
      </p:sp>
      <p:pic>
        <p:nvPicPr>
          <p:cNvPr id="4" name="Imagen 3"/>
          <p:cNvPicPr>
            <a:picLocks noChangeAspect="1"/>
          </p:cNvPicPr>
          <p:nvPr/>
        </p:nvPicPr>
        <p:blipFill>
          <a:blip r:embed="rId2"/>
          <a:stretch>
            <a:fillRect/>
          </a:stretch>
        </p:blipFill>
        <p:spPr>
          <a:xfrm>
            <a:off x="4818500" y="3601943"/>
            <a:ext cx="6096528" cy="2510505"/>
          </a:xfrm>
          <a:prstGeom prst="rect">
            <a:avLst/>
          </a:prstGeom>
        </p:spPr>
      </p:pic>
    </p:spTree>
    <p:extLst>
      <p:ext uri="{BB962C8B-B14F-4D97-AF65-F5344CB8AC3E}">
        <p14:creationId xmlns:p14="http://schemas.microsoft.com/office/powerpoint/2010/main" val="207890680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1154954" y="1913021"/>
            <a:ext cx="10113681" cy="4106779"/>
          </a:xfrm>
        </p:spPr>
        <p:txBody>
          <a:bodyPr/>
          <a:lstStyle/>
          <a:p>
            <a:pPr algn="just"/>
            <a:r>
              <a:rPr lang="es-MX" dirty="0">
                <a:solidFill>
                  <a:schemeClr val="tx1"/>
                </a:solidFill>
              </a:rPr>
              <a:t>Estos elementos de memoria son representados mediante unos dispositivos llamados </a:t>
            </a:r>
            <a:r>
              <a:rPr lang="es-MX" dirty="0" err="1">
                <a:solidFill>
                  <a:schemeClr val="tx1"/>
                </a:solidFill>
              </a:rPr>
              <a:t>Flip-Flop</a:t>
            </a:r>
            <a:r>
              <a:rPr lang="es-MX" dirty="0">
                <a:solidFill>
                  <a:schemeClr val="tx1"/>
                </a:solidFill>
              </a:rPr>
              <a:t>. Los FLIP-FLOP (FF) están constituidos por una combinación de compuertas digitales. Estas compuertas están conectadas de tal manera que es posible almacenar información. Estas compuertas están realimentadas y deben lograr cierta estabilidad para poder almacenar información.</a:t>
            </a:r>
          </a:p>
          <a:p>
            <a:endParaRPr lang="es-MX" dirty="0"/>
          </a:p>
        </p:txBody>
      </p:sp>
      <p:pic>
        <p:nvPicPr>
          <p:cNvPr id="4" name="Imagen 3"/>
          <p:cNvPicPr>
            <a:picLocks noChangeAspect="1"/>
          </p:cNvPicPr>
          <p:nvPr/>
        </p:nvPicPr>
        <p:blipFill>
          <a:blip r:embed="rId2"/>
          <a:stretch>
            <a:fillRect/>
          </a:stretch>
        </p:blipFill>
        <p:spPr>
          <a:xfrm>
            <a:off x="4845948" y="3725543"/>
            <a:ext cx="4532313" cy="2785074"/>
          </a:xfrm>
          <a:prstGeom prst="rect">
            <a:avLst/>
          </a:prstGeom>
        </p:spPr>
      </p:pic>
    </p:spTree>
    <p:extLst>
      <p:ext uri="{BB962C8B-B14F-4D97-AF65-F5344CB8AC3E}">
        <p14:creationId xmlns:p14="http://schemas.microsoft.com/office/powerpoint/2010/main" val="25010260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p:txBody>
          <a:bodyPr/>
          <a:lstStyle/>
          <a:p>
            <a:r>
              <a:rPr lang="es-MX" dirty="0">
                <a:solidFill>
                  <a:schemeClr val="tx1"/>
                </a:solidFill>
              </a:rPr>
              <a:t>Este dispositivo es llamado </a:t>
            </a:r>
            <a:r>
              <a:rPr lang="es-MX" dirty="0" err="1">
                <a:solidFill>
                  <a:schemeClr val="tx1"/>
                </a:solidFill>
              </a:rPr>
              <a:t>Flip-Flop</a:t>
            </a:r>
            <a:r>
              <a:rPr lang="es-MX" dirty="0">
                <a:solidFill>
                  <a:schemeClr val="tx1"/>
                </a:solidFill>
              </a:rPr>
              <a:t> S-R.</a:t>
            </a:r>
          </a:p>
        </p:txBody>
      </p:sp>
      <p:pic>
        <p:nvPicPr>
          <p:cNvPr id="4" name="Imagen 3"/>
          <p:cNvPicPr>
            <a:picLocks noChangeAspect="1"/>
          </p:cNvPicPr>
          <p:nvPr/>
        </p:nvPicPr>
        <p:blipFill>
          <a:blip r:embed="rId2"/>
          <a:stretch>
            <a:fillRect/>
          </a:stretch>
        </p:blipFill>
        <p:spPr>
          <a:xfrm>
            <a:off x="4481314" y="2336296"/>
            <a:ext cx="4487167" cy="3811841"/>
          </a:xfrm>
          <a:prstGeom prst="rect">
            <a:avLst/>
          </a:prstGeom>
        </p:spPr>
      </p:pic>
    </p:spTree>
    <p:extLst>
      <p:ext uri="{BB962C8B-B14F-4D97-AF65-F5344CB8AC3E}">
        <p14:creationId xmlns:p14="http://schemas.microsoft.com/office/powerpoint/2010/main" val="166469630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Secuencia didáctica.</a:t>
            </a:r>
          </a:p>
        </p:txBody>
      </p:sp>
      <p:graphicFrame>
        <p:nvGraphicFramePr>
          <p:cNvPr id="4" name="Diagrama 3"/>
          <p:cNvGraphicFramePr/>
          <p:nvPr>
            <p:extLst>
              <p:ext uri="{D42A27DB-BD31-4B8C-83A1-F6EECF244321}">
                <p14:modId xmlns:p14="http://schemas.microsoft.com/office/powerpoint/2010/main" val="2615233887"/>
              </p:ext>
            </p:extLst>
          </p:nvPr>
        </p:nvGraphicFramePr>
        <p:xfrm>
          <a:off x="4102769" y="2165685"/>
          <a:ext cx="7688178" cy="4692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Elipse 7"/>
          <p:cNvSpPr/>
          <p:nvPr/>
        </p:nvSpPr>
        <p:spPr>
          <a:xfrm>
            <a:off x="808947" y="2933582"/>
            <a:ext cx="3092115" cy="2887578"/>
          </a:xfrm>
          <a:prstGeom prst="ellipse">
            <a:avLst/>
          </a:prstGeom>
          <a:scene3d>
            <a:camera prst="orthographicFront">
              <a:rot lat="0" lon="0" rev="0"/>
            </a:camera>
            <a:lightRig rig="threePt" dir="tl"/>
          </a:scene3d>
          <a:sp3d prstMaterial="plastic">
            <a:bevelT w="165100" prst="coolSlant"/>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1600" dirty="0">
                <a:solidFill>
                  <a:schemeClr val="bg1"/>
                </a:solidFill>
              </a:rPr>
              <a:t>Unidad 2: Circuitos integrados digitales, manejo de la lógica </a:t>
            </a:r>
            <a:r>
              <a:rPr lang="es-MX" sz="1600" dirty="0" err="1">
                <a:solidFill>
                  <a:schemeClr val="bg1"/>
                </a:solidFill>
              </a:rPr>
              <a:t>combinacional</a:t>
            </a:r>
            <a:r>
              <a:rPr lang="es-MX" sz="1600" dirty="0">
                <a:solidFill>
                  <a:schemeClr val="bg1"/>
                </a:solidFill>
              </a:rPr>
              <a:t> y la lógica como un medio de trabajo de un equipo de computo</a:t>
            </a:r>
          </a:p>
          <a:p>
            <a:pPr algn="ctr"/>
            <a:endParaRPr lang="es-MX" dirty="0"/>
          </a:p>
        </p:txBody>
      </p:sp>
    </p:spTree>
    <p:extLst>
      <p:ext uri="{BB962C8B-B14F-4D97-AF65-F5344CB8AC3E}">
        <p14:creationId xmlns:p14="http://schemas.microsoft.com/office/powerpoint/2010/main" val="28076124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1154954" y="2603500"/>
            <a:ext cx="10207811" cy="3416300"/>
          </a:xfrm>
        </p:spPr>
        <p:txBody>
          <a:bodyPr/>
          <a:lstStyle/>
          <a:p>
            <a:r>
              <a:rPr lang="es-MX" dirty="0">
                <a:solidFill>
                  <a:schemeClr val="tx1"/>
                </a:solidFill>
              </a:rPr>
              <a:t>El </a:t>
            </a:r>
            <a:r>
              <a:rPr lang="es-MX" dirty="0" err="1">
                <a:solidFill>
                  <a:schemeClr val="tx1"/>
                </a:solidFill>
              </a:rPr>
              <a:t>Flip-Flop</a:t>
            </a:r>
            <a:r>
              <a:rPr lang="es-MX" dirty="0">
                <a:solidFill>
                  <a:schemeClr val="tx1"/>
                </a:solidFill>
              </a:rPr>
              <a:t> S-R se comporta de la siguiente manera: S = R = 0 → el estado del </a:t>
            </a:r>
            <a:r>
              <a:rPr lang="es-MX" dirty="0" err="1">
                <a:solidFill>
                  <a:schemeClr val="tx1"/>
                </a:solidFill>
              </a:rPr>
              <a:t>Flip-Flop</a:t>
            </a:r>
            <a:r>
              <a:rPr lang="es-MX" dirty="0">
                <a:solidFill>
                  <a:schemeClr val="tx1"/>
                </a:solidFill>
              </a:rPr>
              <a:t> no cambia. S = 1 y R = 0 → Q = 1 y Q = 0. S = 0 y R = 1 → Q = 0 y Q = 1. S = R = 1</a:t>
            </a:r>
          </a:p>
          <a:p>
            <a:r>
              <a:rPr lang="es-MX" dirty="0">
                <a:solidFill>
                  <a:schemeClr val="tx1"/>
                </a:solidFill>
              </a:rPr>
              <a:t>En el siguiente diagrama se muestra el comportamiento del </a:t>
            </a:r>
            <a:r>
              <a:rPr lang="es-MX" dirty="0" err="1">
                <a:solidFill>
                  <a:schemeClr val="tx1"/>
                </a:solidFill>
              </a:rPr>
              <a:t>Flip-Flop</a:t>
            </a:r>
            <a:r>
              <a:rPr lang="es-MX" dirty="0">
                <a:solidFill>
                  <a:schemeClr val="tx1"/>
                </a:solidFill>
              </a:rPr>
              <a:t> S-R, en base a las señales de entrada.</a:t>
            </a:r>
          </a:p>
          <a:p>
            <a:endParaRPr lang="es-MX" dirty="0"/>
          </a:p>
        </p:txBody>
      </p:sp>
      <p:pic>
        <p:nvPicPr>
          <p:cNvPr id="4" name="Imagen 3"/>
          <p:cNvPicPr>
            <a:picLocks noChangeAspect="1"/>
          </p:cNvPicPr>
          <p:nvPr/>
        </p:nvPicPr>
        <p:blipFill>
          <a:blip r:embed="rId2"/>
          <a:stretch>
            <a:fillRect/>
          </a:stretch>
        </p:blipFill>
        <p:spPr>
          <a:xfrm>
            <a:off x="3912197" y="3664677"/>
            <a:ext cx="5495030" cy="2810436"/>
          </a:xfrm>
          <a:prstGeom prst="rect">
            <a:avLst/>
          </a:prstGeom>
        </p:spPr>
      </p:pic>
    </p:spTree>
    <p:extLst>
      <p:ext uri="{BB962C8B-B14F-4D97-AF65-F5344CB8AC3E}">
        <p14:creationId xmlns:p14="http://schemas.microsoft.com/office/powerpoint/2010/main" val="103667659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p:txBody>
          <a:bodyPr/>
          <a:lstStyle/>
          <a:p>
            <a:r>
              <a:rPr lang="es-MX" dirty="0">
                <a:solidFill>
                  <a:schemeClr val="tx1"/>
                </a:solidFill>
              </a:rPr>
              <a:t>El </a:t>
            </a:r>
            <a:r>
              <a:rPr lang="es-MX" dirty="0" err="1">
                <a:solidFill>
                  <a:schemeClr val="tx1"/>
                </a:solidFill>
              </a:rPr>
              <a:t>Flip-Flop</a:t>
            </a:r>
            <a:r>
              <a:rPr lang="es-MX" dirty="0">
                <a:solidFill>
                  <a:schemeClr val="tx1"/>
                </a:solidFill>
              </a:rPr>
              <a:t> S-R también puede ser construido con compuertas NAND.</a:t>
            </a:r>
          </a:p>
        </p:txBody>
      </p:sp>
      <p:pic>
        <p:nvPicPr>
          <p:cNvPr id="4" name="Imagen 3"/>
          <p:cNvPicPr>
            <a:picLocks noChangeAspect="1"/>
          </p:cNvPicPr>
          <p:nvPr/>
        </p:nvPicPr>
        <p:blipFill>
          <a:blip r:embed="rId2"/>
          <a:stretch>
            <a:fillRect/>
          </a:stretch>
        </p:blipFill>
        <p:spPr>
          <a:xfrm>
            <a:off x="3364596" y="2629085"/>
            <a:ext cx="5209078" cy="3603273"/>
          </a:xfrm>
          <a:prstGeom prst="rect">
            <a:avLst/>
          </a:prstGeom>
        </p:spPr>
      </p:pic>
    </p:spTree>
    <p:extLst>
      <p:ext uri="{BB962C8B-B14F-4D97-AF65-F5344CB8AC3E}">
        <p14:creationId xmlns:p14="http://schemas.microsoft.com/office/powerpoint/2010/main" val="40790845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726142" y="1997242"/>
            <a:ext cx="10004612" cy="4022558"/>
          </a:xfrm>
        </p:spPr>
        <p:txBody>
          <a:bodyPr/>
          <a:lstStyle/>
          <a:p>
            <a:pPr algn="just"/>
            <a:r>
              <a:rPr lang="es-MX" dirty="0">
                <a:solidFill>
                  <a:schemeClr val="tx1"/>
                </a:solidFill>
              </a:rPr>
              <a:t>Existen sistemas digitales que operan de forma asíncrona o bien síncrona. En los sistemas asíncronos, los circuitos lógicos pueden cambiar de estado en cualquier momento en que varíen una o más entradas. Los sistemas asíncronos son difícil de diseñar, y la tarea de detectar fallas, es más difícil aun. </a:t>
            </a:r>
          </a:p>
        </p:txBody>
      </p:sp>
      <p:pic>
        <p:nvPicPr>
          <p:cNvPr id="4" name="Imagen 3"/>
          <p:cNvPicPr>
            <a:picLocks noChangeAspect="1"/>
          </p:cNvPicPr>
          <p:nvPr/>
        </p:nvPicPr>
        <p:blipFill rotWithShape="1">
          <a:blip r:embed="rId2"/>
          <a:srcRect t="49224" b="18455"/>
          <a:stretch/>
        </p:blipFill>
        <p:spPr>
          <a:xfrm>
            <a:off x="1496162" y="3674682"/>
            <a:ext cx="9009530" cy="2183952"/>
          </a:xfrm>
          <a:prstGeom prst="rect">
            <a:avLst/>
          </a:prstGeom>
        </p:spPr>
      </p:pic>
    </p:spTree>
    <p:extLst>
      <p:ext uri="{BB962C8B-B14F-4D97-AF65-F5344CB8AC3E}">
        <p14:creationId xmlns:p14="http://schemas.microsoft.com/office/powerpoint/2010/main" val="19396881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Uso de la lógica secuencial en el análisis y solución de problemas </a:t>
            </a:r>
          </a:p>
        </p:txBody>
      </p:sp>
      <p:sp>
        <p:nvSpPr>
          <p:cNvPr id="3" name="Marcador de contenido 2"/>
          <p:cNvSpPr>
            <a:spLocks noGrp="1"/>
          </p:cNvSpPr>
          <p:nvPr>
            <p:ph idx="1"/>
          </p:nvPr>
        </p:nvSpPr>
        <p:spPr>
          <a:xfrm>
            <a:off x="847165" y="1888958"/>
            <a:ext cx="10546740" cy="4130842"/>
          </a:xfrm>
        </p:spPr>
        <p:txBody>
          <a:bodyPr/>
          <a:lstStyle/>
          <a:p>
            <a:r>
              <a:rPr lang="es-MX" dirty="0">
                <a:solidFill>
                  <a:schemeClr val="tx1"/>
                </a:solidFill>
              </a:rPr>
              <a:t>Por otra parte, en los sistemas síncronos los tiempos de las salidas son discretos y están dados por una señal de entrada denominada reloj (CLK). El CLK corresponde a una señal cuadrada, que se distribuye en gran parte del sistema, permitiendo sincronizar las transiciones de este.</a:t>
            </a:r>
          </a:p>
          <a:p>
            <a:endParaRPr lang="es-MX" dirty="0">
              <a:solidFill>
                <a:schemeClr val="tx1"/>
              </a:solidFill>
            </a:endParaRPr>
          </a:p>
        </p:txBody>
      </p:sp>
      <p:pic>
        <p:nvPicPr>
          <p:cNvPr id="4" name="Imagen 3"/>
          <p:cNvPicPr>
            <a:picLocks noChangeAspect="1"/>
          </p:cNvPicPr>
          <p:nvPr/>
        </p:nvPicPr>
        <p:blipFill rotWithShape="1">
          <a:blip r:embed="rId2"/>
          <a:srcRect t="31125" b="19490"/>
          <a:stretch/>
        </p:blipFill>
        <p:spPr>
          <a:xfrm>
            <a:off x="3162641" y="3357518"/>
            <a:ext cx="6934200" cy="2568389"/>
          </a:xfrm>
          <a:prstGeom prst="rect">
            <a:avLst/>
          </a:prstGeom>
        </p:spPr>
      </p:pic>
    </p:spTree>
    <p:extLst>
      <p:ext uri="{BB962C8B-B14F-4D97-AF65-F5344CB8AC3E}">
        <p14:creationId xmlns:p14="http://schemas.microsoft.com/office/powerpoint/2010/main" val="118071276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smtClean="0"/>
              <a:t>Referencias Bibliográfica</a:t>
            </a:r>
            <a:r>
              <a:rPr lang="es-MX" dirty="0" smtClean="0"/>
              <a:t/>
            </a:r>
            <a:br>
              <a:rPr lang="es-MX" dirty="0" smtClean="0"/>
            </a:br>
            <a:endParaRPr lang="es-MX" dirty="0"/>
          </a:p>
        </p:txBody>
      </p:sp>
      <p:pic>
        <p:nvPicPr>
          <p:cNvPr id="4" name="Imagen 3"/>
          <p:cNvPicPr>
            <a:picLocks noChangeAspect="1"/>
          </p:cNvPicPr>
          <p:nvPr/>
        </p:nvPicPr>
        <p:blipFill>
          <a:blip r:embed="rId2"/>
          <a:stretch>
            <a:fillRect/>
          </a:stretch>
        </p:blipFill>
        <p:spPr>
          <a:xfrm>
            <a:off x="1232220" y="2200327"/>
            <a:ext cx="9510584" cy="2798307"/>
          </a:xfrm>
          <a:prstGeom prst="rect">
            <a:avLst/>
          </a:prstGeom>
        </p:spPr>
      </p:pic>
    </p:spTree>
    <p:extLst>
      <p:ext uri="{BB962C8B-B14F-4D97-AF65-F5344CB8AC3E}">
        <p14:creationId xmlns:p14="http://schemas.microsoft.com/office/powerpoint/2010/main" val="114334246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97280" y="758952"/>
            <a:ext cx="10058400" cy="1527048"/>
          </a:xfrm>
        </p:spPr>
        <p:txBody>
          <a:bodyPr/>
          <a:lstStyle/>
          <a:p>
            <a:r>
              <a:rPr lang="es-MX" dirty="0"/>
              <a:t>UNIDAD 2</a:t>
            </a:r>
          </a:p>
        </p:txBody>
      </p:sp>
      <p:sp>
        <p:nvSpPr>
          <p:cNvPr id="3" name="Subtítulo 2"/>
          <p:cNvSpPr>
            <a:spLocks noGrp="1"/>
          </p:cNvSpPr>
          <p:nvPr>
            <p:ph type="subTitle" idx="1"/>
          </p:nvPr>
        </p:nvSpPr>
        <p:spPr>
          <a:xfrm>
            <a:off x="967704" y="2767264"/>
            <a:ext cx="10058400" cy="1564104"/>
          </a:xfrm>
        </p:spPr>
        <p:txBody>
          <a:bodyPr>
            <a:normAutofit/>
          </a:bodyPr>
          <a:lstStyle/>
          <a:p>
            <a:r>
              <a:rPr lang="es-MX" dirty="0"/>
              <a:t>CIRCUITOS INTEGRADOS DIGITALES, MANEJO DE LA LÓGICA COMBINACIONAL Y LA LOGICA COMO UN MEDIO DE TRABAJO DE UN EQUIPO DE </a:t>
            </a:r>
            <a:r>
              <a:rPr lang="es-MX" dirty="0" smtClean="0"/>
              <a:t>COMPUTO.</a:t>
            </a:r>
            <a:endParaRPr lang="es-MX" dirty="0"/>
          </a:p>
        </p:txBody>
      </p:sp>
    </p:spTree>
    <p:extLst>
      <p:ext uri="{BB962C8B-B14F-4D97-AF65-F5344CB8AC3E}">
        <p14:creationId xmlns:p14="http://schemas.microsoft.com/office/powerpoint/2010/main" val="308523361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Objetivo de la unidad</a:t>
            </a:r>
          </a:p>
        </p:txBody>
      </p:sp>
      <p:sp>
        <p:nvSpPr>
          <p:cNvPr id="3" name="Marcador de contenido 2"/>
          <p:cNvSpPr>
            <a:spLocks noGrp="1"/>
          </p:cNvSpPr>
          <p:nvPr>
            <p:ph idx="1"/>
          </p:nvPr>
        </p:nvSpPr>
        <p:spPr/>
        <p:txBody>
          <a:bodyPr>
            <a:normAutofit/>
          </a:bodyPr>
          <a:lstStyle/>
          <a:p>
            <a:pPr algn="just"/>
            <a:r>
              <a:rPr lang="es-MX" sz="3600" dirty="0">
                <a:solidFill>
                  <a:schemeClr val="tx1"/>
                </a:solidFill>
              </a:rPr>
              <a:t>El alumno distinguirá </a:t>
            </a:r>
            <a:r>
              <a:rPr lang="es-MX" sz="3600" dirty="0" smtClean="0">
                <a:solidFill>
                  <a:schemeClr val="tx1"/>
                </a:solidFill>
              </a:rPr>
              <a:t>las diferentes familias de circuitos integrados y como pueden ser utilizados en la lógica </a:t>
            </a:r>
            <a:r>
              <a:rPr lang="es-MX" sz="3600" dirty="0" err="1" smtClean="0">
                <a:solidFill>
                  <a:schemeClr val="tx1"/>
                </a:solidFill>
              </a:rPr>
              <a:t>combinacional</a:t>
            </a:r>
            <a:r>
              <a:rPr lang="es-MX" sz="3600" dirty="0" smtClean="0">
                <a:solidFill>
                  <a:schemeClr val="tx1"/>
                </a:solidFill>
              </a:rPr>
              <a:t> para el análisis y solución de problemas.</a:t>
            </a:r>
            <a:endParaRPr lang="es-MX" sz="3600" dirty="0">
              <a:solidFill>
                <a:schemeClr val="tx1"/>
              </a:solidFill>
            </a:endParaRPr>
          </a:p>
        </p:txBody>
      </p:sp>
    </p:spTree>
    <p:extLst>
      <p:ext uri="{BB962C8B-B14F-4D97-AF65-F5344CB8AC3E}">
        <p14:creationId xmlns:p14="http://schemas.microsoft.com/office/powerpoint/2010/main" val="270098400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4558552"/>
            <a:ext cx="12075459" cy="2299447"/>
          </a:xfrm>
          <a:prstGeom prst="rect">
            <a:avLst/>
          </a:prstGeom>
        </p:spPr>
      </p:pic>
      <p:sp>
        <p:nvSpPr>
          <p:cNvPr id="4" name="Título 1"/>
          <p:cNvSpPr>
            <a:spLocks noGrp="1"/>
          </p:cNvSpPr>
          <p:nvPr>
            <p:ph type="title"/>
          </p:nvPr>
        </p:nvSpPr>
        <p:spPr>
          <a:xfrm>
            <a:off x="1154953" y="1064619"/>
            <a:ext cx="8761413" cy="706964"/>
          </a:xfrm>
        </p:spPr>
        <p:txBody>
          <a:bodyPr>
            <a:normAutofit fontScale="90000"/>
          </a:bodyPr>
          <a:lstStyle/>
          <a:p>
            <a:r>
              <a:rPr lang="es-MX" dirty="0"/>
              <a:t>Familias de circuitos integrados</a:t>
            </a:r>
          </a:p>
        </p:txBody>
      </p:sp>
      <p:sp>
        <p:nvSpPr>
          <p:cNvPr id="3" name="Marcador de contenido 2"/>
          <p:cNvSpPr>
            <a:spLocks noGrp="1"/>
          </p:cNvSpPr>
          <p:nvPr>
            <p:ph idx="1"/>
          </p:nvPr>
        </p:nvSpPr>
        <p:spPr>
          <a:xfrm>
            <a:off x="1154953" y="2673164"/>
            <a:ext cx="9683376" cy="3416300"/>
          </a:xfrm>
        </p:spPr>
        <p:txBody>
          <a:bodyPr/>
          <a:lstStyle/>
          <a:p>
            <a:r>
              <a:rPr lang="es-MX" dirty="0">
                <a:solidFill>
                  <a:schemeClr val="tx1"/>
                </a:solidFill>
              </a:rPr>
              <a:t>Una familia lógica es el conjunto de circuitos integrados  los cuales pueden ser interconectados entre sí sin ningún tipo de Interface o aditamento, es decir, una salida de un CI puede conectarse directamente a la entrada de otro CI de una misma familia. Se dice entonces que son compatibles.</a:t>
            </a:r>
          </a:p>
          <a:p>
            <a:pPr marL="0" indent="0">
              <a:buNone/>
            </a:pPr>
            <a:endParaRPr lang="es-MX" dirty="0">
              <a:solidFill>
                <a:schemeClr val="tx1"/>
              </a:solidFill>
            </a:endParaRPr>
          </a:p>
        </p:txBody>
      </p:sp>
    </p:spTree>
    <p:extLst>
      <p:ext uri="{BB962C8B-B14F-4D97-AF65-F5344CB8AC3E}">
        <p14:creationId xmlns:p14="http://schemas.microsoft.com/office/powerpoint/2010/main" val="9677575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p:txBody>
          <a:bodyPr>
            <a:normAutofit/>
          </a:bodyPr>
          <a:lstStyle/>
          <a:p>
            <a:pPr algn="just"/>
            <a:r>
              <a:rPr lang="es-MX" sz="3200" dirty="0"/>
              <a:t>La similitud de estas características facilita la implementación de funciones lógicas complejas al </a:t>
            </a:r>
            <a:r>
              <a:rPr lang="es-MX" sz="3200" dirty="0">
                <a:solidFill>
                  <a:schemeClr val="tx1"/>
                </a:solidFill>
              </a:rPr>
              <a:t>permitir</a:t>
            </a:r>
            <a:r>
              <a:rPr lang="es-MX" sz="3200" dirty="0"/>
              <a:t> la directa interconexión entre los chips pertenecientes a una misma familia. Teniendo en cuenta el tipo de transistores utilizados como elemento de conmutación, las familias lógicas pueden dividirse en dos grandes grupos:</a:t>
            </a:r>
          </a:p>
        </p:txBody>
      </p:sp>
    </p:spTree>
    <p:extLst>
      <p:ext uri="{BB962C8B-B14F-4D97-AF65-F5344CB8AC3E}">
        <p14:creationId xmlns:p14="http://schemas.microsoft.com/office/powerpoint/2010/main" val="41694910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9729" r="3900" b="8581"/>
          <a:stretch/>
        </p:blipFill>
        <p:spPr>
          <a:xfrm>
            <a:off x="3801035" y="2701636"/>
            <a:ext cx="8390965" cy="3318163"/>
          </a:xfrm>
          <a:prstGeom prst="rect">
            <a:avLst/>
          </a:prstGeom>
        </p:spPr>
      </p:pic>
      <p:sp>
        <p:nvSpPr>
          <p:cNvPr id="2" name="Título 1"/>
          <p:cNvSpPr>
            <a:spLocks noGrp="1"/>
          </p:cNvSpPr>
          <p:nvPr>
            <p:ph type="title"/>
          </p:nvPr>
        </p:nvSpPr>
        <p:spPr>
          <a:xfrm>
            <a:off x="1097280" y="286603"/>
            <a:ext cx="10058400" cy="648579"/>
          </a:xfrm>
        </p:spPr>
        <p:txBody>
          <a:bodyPr>
            <a:normAutofit fontScale="90000"/>
          </a:bodyPr>
          <a:lstStyle/>
          <a:p>
            <a:r>
              <a:rPr lang="es-MX" dirty="0"/>
              <a:t>Familias de circuitos integrados</a:t>
            </a:r>
          </a:p>
        </p:txBody>
      </p:sp>
      <p:sp>
        <p:nvSpPr>
          <p:cNvPr id="3" name="Marcador de contenido 2"/>
          <p:cNvSpPr>
            <a:spLocks noGrp="1"/>
          </p:cNvSpPr>
          <p:nvPr>
            <p:ph idx="1"/>
          </p:nvPr>
        </p:nvSpPr>
        <p:spPr>
          <a:xfrm>
            <a:off x="642256" y="1267691"/>
            <a:ext cx="10831287" cy="4752109"/>
          </a:xfrm>
        </p:spPr>
        <p:txBody>
          <a:bodyPr>
            <a:normAutofit/>
          </a:bodyPr>
          <a:lstStyle/>
          <a:p>
            <a:pPr algn="just"/>
            <a:r>
              <a:rPr lang="es-MX" dirty="0">
                <a:solidFill>
                  <a:schemeClr val="tx1"/>
                </a:solidFill>
              </a:rPr>
              <a:t>Las familias pueden clasificarse en bipolares y MOS. Podemos mencionar algunos ejemplos.</a:t>
            </a:r>
          </a:p>
          <a:p>
            <a:pPr algn="just"/>
            <a:r>
              <a:rPr lang="es-MX" dirty="0">
                <a:solidFill>
                  <a:schemeClr val="tx1"/>
                </a:solidFill>
              </a:rPr>
              <a:t> Familias bipolares: RTL, DTL, TTL, ECL, HTL, IIL.</a:t>
            </a:r>
          </a:p>
          <a:p>
            <a:pPr algn="just"/>
            <a:r>
              <a:rPr lang="es-MX" dirty="0">
                <a:solidFill>
                  <a:schemeClr val="tx1"/>
                </a:solidFill>
              </a:rPr>
              <a:t>Familias MOS: PMOS, NMOS, CMOS.</a:t>
            </a:r>
          </a:p>
          <a:p>
            <a:pPr algn="just"/>
            <a:endParaRPr lang="es-MX" dirty="0"/>
          </a:p>
        </p:txBody>
      </p:sp>
    </p:spTree>
    <p:extLst>
      <p:ext uri="{BB962C8B-B14F-4D97-AF65-F5344CB8AC3E}">
        <p14:creationId xmlns:p14="http://schemas.microsoft.com/office/powerpoint/2010/main" val="231784372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a:t>Familias de circuitos integrados</a:t>
            </a:r>
          </a:p>
        </p:txBody>
      </p:sp>
      <p:sp>
        <p:nvSpPr>
          <p:cNvPr id="3" name="Marcador de contenido 2"/>
          <p:cNvSpPr>
            <a:spLocks noGrp="1"/>
          </p:cNvSpPr>
          <p:nvPr>
            <p:ph idx="1"/>
          </p:nvPr>
        </p:nvSpPr>
        <p:spPr/>
        <p:txBody>
          <a:bodyPr/>
          <a:lstStyle/>
          <a:p>
            <a:pPr lvl="1"/>
            <a:r>
              <a:rPr lang="es-MX" dirty="0">
                <a:solidFill>
                  <a:schemeClr val="tx1"/>
                </a:solidFill>
              </a:rPr>
              <a:t>Familias bipolares</a:t>
            </a:r>
          </a:p>
        </p:txBody>
      </p:sp>
      <p:pic>
        <p:nvPicPr>
          <p:cNvPr id="4" name="Imagen 3"/>
          <p:cNvPicPr>
            <a:picLocks noChangeAspect="1"/>
          </p:cNvPicPr>
          <p:nvPr/>
        </p:nvPicPr>
        <p:blipFill>
          <a:blip r:embed="rId2"/>
          <a:stretch>
            <a:fillRect/>
          </a:stretch>
        </p:blipFill>
        <p:spPr>
          <a:xfrm>
            <a:off x="309804" y="3115159"/>
            <a:ext cx="5333485" cy="2753935"/>
          </a:xfrm>
          <a:prstGeom prst="rect">
            <a:avLst/>
          </a:prstGeom>
        </p:spPr>
      </p:pic>
      <p:pic>
        <p:nvPicPr>
          <p:cNvPr id="6" name="Imagen 5"/>
          <p:cNvPicPr>
            <a:picLocks noChangeAspect="1"/>
          </p:cNvPicPr>
          <p:nvPr/>
        </p:nvPicPr>
        <p:blipFill rotWithShape="1">
          <a:blip r:embed="rId3"/>
          <a:srcRect b="48760"/>
          <a:stretch/>
        </p:blipFill>
        <p:spPr>
          <a:xfrm>
            <a:off x="5643289" y="3590925"/>
            <a:ext cx="6249885" cy="1855133"/>
          </a:xfrm>
          <a:prstGeom prst="rect">
            <a:avLst/>
          </a:prstGeom>
        </p:spPr>
      </p:pic>
    </p:spTree>
    <p:extLst>
      <p:ext uri="{BB962C8B-B14F-4D97-AF65-F5344CB8AC3E}">
        <p14:creationId xmlns:p14="http://schemas.microsoft.com/office/powerpoint/2010/main" val="957118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364</TotalTime>
  <Words>1567</Words>
  <Application>Microsoft Office PowerPoint</Application>
  <PresentationFormat>Panorámica</PresentationFormat>
  <Paragraphs>80</Paragraphs>
  <Slides>34</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34</vt:i4>
      </vt:variant>
    </vt:vector>
  </HeadingPairs>
  <TitlesOfParts>
    <vt:vector size="37" baseType="lpstr">
      <vt:lpstr>Calibri</vt:lpstr>
      <vt:lpstr>Calibri Light</vt:lpstr>
      <vt:lpstr>Retrospección</vt:lpstr>
      <vt:lpstr>Presentación de PowerPoint</vt:lpstr>
      <vt:lpstr>Presentación </vt:lpstr>
      <vt:lpstr>Secuencia didáctica.</vt:lpstr>
      <vt:lpstr>UNIDAD 2</vt:lpstr>
      <vt:lpstr>Objetivo de la unidad</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Familias de circuitos integrados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combinacional en el análisis y solución de problemas</vt:lpstr>
      <vt:lpstr>Uso de la lógica secuencial en el análisis y solución de problemas </vt:lpstr>
      <vt:lpstr>Uso de la lógica secuencial en el análisis y solución de problemas </vt:lpstr>
      <vt:lpstr>Uso de la lógica secuencial en el análisis y solución de problemas </vt:lpstr>
      <vt:lpstr>Uso de la lógica secuencial en el análisis y solución de problemas </vt:lpstr>
      <vt:lpstr>Uso de la lógica secuencial en el análisis y solución de problemas </vt:lpstr>
      <vt:lpstr>Uso de la lógica secuencial en el análisis y solución de problemas </vt:lpstr>
      <vt:lpstr>Uso de la lógica secuencial en el análisis y solución de problemas </vt:lpstr>
      <vt:lpstr>Uso de la lógica secuencial en el análisis y solución de problemas </vt:lpstr>
      <vt:lpstr>Referencias Bibliográfica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dc:title>
  <dc:creator>USUARIO</dc:creator>
  <cp:lastModifiedBy>Patricia Delgadillo</cp:lastModifiedBy>
  <cp:revision>49</cp:revision>
  <dcterms:created xsi:type="dcterms:W3CDTF">2017-05-23T16:23:24Z</dcterms:created>
  <dcterms:modified xsi:type="dcterms:W3CDTF">2017-10-16T21:59:35Z</dcterms:modified>
</cp:coreProperties>
</file>