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9" r:id="rId2"/>
    <p:sldId id="290" r:id="rId3"/>
    <p:sldId id="291" r:id="rId4"/>
    <p:sldId id="292" r:id="rId5"/>
    <p:sldId id="293" r:id="rId6"/>
    <p:sldId id="294" r:id="rId7"/>
    <p:sldId id="295" r:id="rId8"/>
    <p:sldId id="256" r:id="rId9"/>
    <p:sldId id="257" r:id="rId10"/>
    <p:sldId id="258" r:id="rId11"/>
    <p:sldId id="259" r:id="rId12"/>
    <p:sldId id="264" r:id="rId13"/>
    <p:sldId id="260" r:id="rId14"/>
    <p:sldId id="265" r:id="rId15"/>
    <p:sldId id="261" r:id="rId16"/>
    <p:sldId id="266" r:id="rId17"/>
    <p:sldId id="262" r:id="rId18"/>
    <p:sldId id="267" r:id="rId19"/>
    <p:sldId id="269" r:id="rId20"/>
    <p:sldId id="270" r:id="rId21"/>
    <p:sldId id="271" r:id="rId22"/>
    <p:sldId id="272" r:id="rId23"/>
    <p:sldId id="274" r:id="rId24"/>
    <p:sldId id="275" r:id="rId25"/>
    <p:sldId id="276" r:id="rId26"/>
    <p:sldId id="277" r:id="rId27"/>
    <p:sldId id="278" r:id="rId28"/>
    <p:sldId id="263" r:id="rId29"/>
    <p:sldId id="268" r:id="rId30"/>
    <p:sldId id="281" r:id="rId31"/>
    <p:sldId id="282" r:id="rId32"/>
    <p:sldId id="283" r:id="rId33"/>
    <p:sldId id="284" r:id="rId34"/>
    <p:sldId id="279" r:id="rId35"/>
    <p:sldId id="280" r:id="rId36"/>
    <p:sldId id="296" r:id="rId37"/>
    <p:sldId id="285" r:id="rId38"/>
    <p:sldId id="286" r:id="rId39"/>
    <p:sldId id="298" r:id="rId40"/>
    <p:sldId id="297" r:id="rId41"/>
    <p:sldId id="287" r:id="rId42"/>
    <p:sldId id="288" r:id="rId4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1C1F303-8EDD-4B91-AF64-2339AFD1128A}" type="datetimeFigureOut">
              <a:rPr lang="es-ES" smtClean="0"/>
              <a:t>03/10/2017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4B99697-4B00-4B4C-A663-758A34468302}"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1C1F303-8EDD-4B91-AF64-2339AFD1128A}" type="datetimeFigureOut">
              <a:rPr lang="es-ES" smtClean="0"/>
              <a:t>03/10/2017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4B99697-4B00-4B4C-A663-758A34468302}"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1C1F303-8EDD-4B91-AF64-2339AFD1128A}" type="datetimeFigureOut">
              <a:rPr lang="es-ES" smtClean="0"/>
              <a:t>03/10/2017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4B99697-4B00-4B4C-A663-758A34468302}"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1C1F303-8EDD-4B91-AF64-2339AFD1128A}" type="datetimeFigureOut">
              <a:rPr lang="es-ES" smtClean="0"/>
              <a:t>03/10/2017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4B99697-4B00-4B4C-A663-758A34468302}"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1C1F303-8EDD-4B91-AF64-2339AFD1128A}" type="datetimeFigureOut">
              <a:rPr lang="es-ES" smtClean="0"/>
              <a:t>03/10/2017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4B99697-4B00-4B4C-A663-758A34468302}"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1C1F303-8EDD-4B91-AF64-2339AFD1128A}" type="datetimeFigureOut">
              <a:rPr lang="es-ES" smtClean="0"/>
              <a:t>03/10/2017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4B99697-4B00-4B4C-A663-758A34468302}"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1C1F303-8EDD-4B91-AF64-2339AFD1128A}" type="datetimeFigureOut">
              <a:rPr lang="es-ES" smtClean="0"/>
              <a:t>03/10/2017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24B99697-4B00-4B4C-A663-758A34468302}"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1C1F303-8EDD-4B91-AF64-2339AFD1128A}" type="datetimeFigureOut">
              <a:rPr lang="es-ES" smtClean="0"/>
              <a:t>03/10/2017</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24B99697-4B00-4B4C-A663-758A34468302}"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C1F303-8EDD-4B91-AF64-2339AFD1128A}" type="datetimeFigureOut">
              <a:rPr lang="es-ES" smtClean="0"/>
              <a:t>03/10/2017</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24B99697-4B00-4B4C-A663-758A34468302}"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1C1F303-8EDD-4B91-AF64-2339AFD1128A}" type="datetimeFigureOut">
              <a:rPr lang="es-ES" smtClean="0"/>
              <a:t>03/10/2017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4B99697-4B00-4B4C-A663-758A34468302}" type="slidenum">
              <a:rPr lang="es-ES" smtClean="0"/>
              <a:t>‹Nº›</a:t>
            </a:fld>
            <a:endParaRPr lang="es-ES"/>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71C1F303-8EDD-4B91-AF64-2339AFD1128A}" type="datetimeFigureOut">
              <a:rPr lang="es-ES" smtClean="0"/>
              <a:t>03/10/2017</a:t>
            </a:fld>
            <a:endParaRPr lang="es-ES"/>
          </a:p>
        </p:txBody>
      </p:sp>
      <p:sp>
        <p:nvSpPr>
          <p:cNvPr id="9" name="Slide Number Placeholder 8"/>
          <p:cNvSpPr>
            <a:spLocks noGrp="1"/>
          </p:cNvSpPr>
          <p:nvPr>
            <p:ph type="sldNum" sz="quarter" idx="11"/>
          </p:nvPr>
        </p:nvSpPr>
        <p:spPr/>
        <p:txBody>
          <a:bodyPr/>
          <a:lstStyle/>
          <a:p>
            <a:fld id="{24B99697-4B00-4B4C-A663-758A34468302}" type="slidenum">
              <a:rPr lang="es-ES" smtClean="0"/>
              <a:t>‹Nº›</a:t>
            </a:fld>
            <a:endParaRPr lang="es-ES"/>
          </a:p>
        </p:txBody>
      </p:sp>
      <p:sp>
        <p:nvSpPr>
          <p:cNvPr id="10" name="Footer Placeholder 9"/>
          <p:cNvSpPr>
            <a:spLocks noGrp="1"/>
          </p:cNvSpPr>
          <p:nvPr>
            <p:ph type="ftr" sz="quarter" idx="12"/>
          </p:nvPr>
        </p:nvSpPr>
        <p:spPr/>
        <p:txBody>
          <a:body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4B99697-4B00-4B4C-A663-758A34468302}" type="slidenum">
              <a:rPr lang="es-ES" smtClean="0"/>
              <a:t>‹Nº›</a:t>
            </a:fld>
            <a:endParaRPr lang="es-E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E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1C1F303-8EDD-4B91-AF64-2339AFD1128A}" type="datetimeFigureOut">
              <a:rPr lang="es-ES" smtClean="0"/>
              <a:t>03/10/2017</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632376"/>
            <a:ext cx="7543800" cy="4460920"/>
          </a:xfrm>
        </p:spPr>
        <p:txBody>
          <a:bodyPr/>
          <a:lstStyle/>
          <a:p>
            <a:pPr lvl="0" algn="ctr" defTabSz="457200">
              <a:lnSpc>
                <a:spcPct val="150000"/>
              </a:lnSpc>
              <a:spcBef>
                <a:spcPts val="0"/>
              </a:spcBef>
            </a:pPr>
            <a:r>
              <a:rPr lang="es-ES" sz="2400" spc="0" dirty="0" smtClean="0">
                <a:solidFill>
                  <a:prstClr val="black"/>
                </a:solidFill>
                <a:latin typeface="Comic Sans MS" pitchFamily="66" charset="0"/>
                <a:ea typeface="+mn-ea"/>
                <a:cs typeface="+mn-cs"/>
              </a:rPr>
              <a:t/>
            </a:r>
            <a:br>
              <a:rPr lang="es-ES" sz="2400" spc="0" dirty="0" smtClean="0">
                <a:solidFill>
                  <a:prstClr val="black"/>
                </a:solidFill>
                <a:latin typeface="Comic Sans MS" pitchFamily="66" charset="0"/>
                <a:ea typeface="+mn-ea"/>
                <a:cs typeface="+mn-cs"/>
              </a:rPr>
            </a:br>
            <a:r>
              <a:rPr lang="es-ES" sz="2400" spc="0" dirty="0">
                <a:solidFill>
                  <a:prstClr val="black"/>
                </a:solidFill>
                <a:latin typeface="Comic Sans MS" pitchFamily="66" charset="0"/>
                <a:ea typeface="+mn-ea"/>
                <a:cs typeface="+mn-cs"/>
              </a:rPr>
              <a:t/>
            </a:r>
            <a:br>
              <a:rPr lang="es-ES" sz="2400" spc="0" dirty="0">
                <a:solidFill>
                  <a:prstClr val="black"/>
                </a:solidFill>
                <a:latin typeface="Comic Sans MS" pitchFamily="66" charset="0"/>
                <a:ea typeface="+mn-ea"/>
                <a:cs typeface="+mn-cs"/>
              </a:rPr>
            </a:br>
            <a:r>
              <a:rPr lang="es-ES" sz="2400" spc="0" dirty="0" smtClean="0">
                <a:solidFill>
                  <a:prstClr val="black"/>
                </a:solidFill>
                <a:latin typeface="Comic Sans MS" pitchFamily="66" charset="0"/>
                <a:ea typeface="+mn-ea"/>
                <a:cs typeface="+mn-cs"/>
              </a:rPr>
              <a:t/>
            </a:r>
            <a:br>
              <a:rPr lang="es-ES" sz="2400" spc="0" dirty="0" smtClean="0">
                <a:solidFill>
                  <a:prstClr val="black"/>
                </a:solidFill>
                <a:latin typeface="Comic Sans MS" pitchFamily="66" charset="0"/>
                <a:ea typeface="+mn-ea"/>
                <a:cs typeface="+mn-cs"/>
              </a:rPr>
            </a:br>
            <a:r>
              <a:rPr lang="es-ES" sz="2400" spc="0" dirty="0">
                <a:solidFill>
                  <a:prstClr val="black"/>
                </a:solidFill>
                <a:latin typeface="Comic Sans MS" pitchFamily="66" charset="0"/>
                <a:ea typeface="+mn-ea"/>
                <a:cs typeface="+mn-cs"/>
              </a:rPr>
              <a:t/>
            </a:r>
            <a:br>
              <a:rPr lang="es-ES" sz="2400" spc="0" dirty="0">
                <a:solidFill>
                  <a:prstClr val="black"/>
                </a:solidFill>
                <a:latin typeface="Comic Sans MS" pitchFamily="66" charset="0"/>
                <a:ea typeface="+mn-ea"/>
                <a:cs typeface="+mn-cs"/>
              </a:rPr>
            </a:br>
            <a:r>
              <a:rPr lang="es-ES" sz="2400" spc="0" dirty="0" smtClean="0">
                <a:solidFill>
                  <a:prstClr val="black"/>
                </a:solidFill>
                <a:latin typeface="Comic Sans MS" pitchFamily="66" charset="0"/>
                <a:ea typeface="+mn-ea"/>
                <a:cs typeface="+mn-cs"/>
              </a:rPr>
              <a:t/>
            </a:r>
            <a:br>
              <a:rPr lang="es-ES" sz="2400" spc="0" dirty="0" smtClean="0">
                <a:solidFill>
                  <a:prstClr val="black"/>
                </a:solidFill>
                <a:latin typeface="Comic Sans MS" pitchFamily="66" charset="0"/>
                <a:ea typeface="+mn-ea"/>
                <a:cs typeface="+mn-cs"/>
              </a:rPr>
            </a:br>
            <a:r>
              <a:rPr lang="es-ES" sz="2400" spc="0" dirty="0">
                <a:solidFill>
                  <a:prstClr val="black"/>
                </a:solidFill>
                <a:latin typeface="Comic Sans MS" pitchFamily="66" charset="0"/>
                <a:ea typeface="+mn-ea"/>
                <a:cs typeface="+mn-cs"/>
              </a:rPr>
              <a:t/>
            </a:r>
            <a:br>
              <a:rPr lang="es-ES" sz="2400" spc="0" dirty="0">
                <a:solidFill>
                  <a:prstClr val="black"/>
                </a:solidFill>
                <a:latin typeface="Comic Sans MS" pitchFamily="66" charset="0"/>
                <a:ea typeface="+mn-ea"/>
                <a:cs typeface="+mn-cs"/>
              </a:rPr>
            </a:br>
            <a:r>
              <a:rPr lang="es-ES" sz="2400" spc="0" dirty="0" smtClean="0">
                <a:solidFill>
                  <a:prstClr val="black"/>
                </a:solidFill>
                <a:latin typeface="Comic Sans MS" pitchFamily="66" charset="0"/>
                <a:ea typeface="+mn-ea"/>
                <a:cs typeface="+mn-cs"/>
              </a:rPr>
              <a:t/>
            </a:r>
            <a:br>
              <a:rPr lang="es-ES" sz="2400" spc="0" dirty="0" smtClean="0">
                <a:solidFill>
                  <a:prstClr val="black"/>
                </a:solidFill>
                <a:latin typeface="Comic Sans MS" pitchFamily="66" charset="0"/>
                <a:ea typeface="+mn-ea"/>
                <a:cs typeface="+mn-cs"/>
              </a:rPr>
            </a:br>
            <a:r>
              <a:rPr lang="es-ES" sz="2400" spc="0" dirty="0" smtClean="0">
                <a:solidFill>
                  <a:prstClr val="black"/>
                </a:solidFill>
                <a:latin typeface="Comic Sans MS" pitchFamily="66" charset="0"/>
                <a:ea typeface="+mn-ea"/>
                <a:cs typeface="+mn-cs"/>
              </a:rPr>
              <a:t/>
            </a:r>
            <a:br>
              <a:rPr lang="es-ES" sz="2400" spc="0" dirty="0" smtClean="0">
                <a:solidFill>
                  <a:prstClr val="black"/>
                </a:solidFill>
                <a:latin typeface="Comic Sans MS" pitchFamily="66" charset="0"/>
                <a:ea typeface="+mn-ea"/>
                <a:cs typeface="+mn-cs"/>
              </a:rPr>
            </a:br>
            <a:r>
              <a:rPr lang="es-ES" sz="2400" spc="0" dirty="0">
                <a:solidFill>
                  <a:prstClr val="black"/>
                </a:solidFill>
                <a:latin typeface="Comic Sans MS" pitchFamily="66" charset="0"/>
                <a:ea typeface="+mn-ea"/>
                <a:cs typeface="+mn-cs"/>
              </a:rPr>
              <a:t/>
            </a:r>
            <a:br>
              <a:rPr lang="es-ES" sz="2400" spc="0" dirty="0">
                <a:solidFill>
                  <a:prstClr val="black"/>
                </a:solidFill>
                <a:latin typeface="Comic Sans MS" pitchFamily="66" charset="0"/>
                <a:ea typeface="+mn-ea"/>
                <a:cs typeface="+mn-cs"/>
              </a:rPr>
            </a:br>
            <a:r>
              <a:rPr lang="es-ES" sz="2400" spc="0" dirty="0" smtClean="0">
                <a:solidFill>
                  <a:prstClr val="black"/>
                </a:solidFill>
                <a:latin typeface="Comic Sans MS" pitchFamily="66" charset="0"/>
                <a:ea typeface="+mn-ea"/>
                <a:cs typeface="+mn-cs"/>
              </a:rPr>
              <a:t/>
            </a:r>
            <a:br>
              <a:rPr lang="es-ES" sz="2400" spc="0" dirty="0" smtClean="0">
                <a:solidFill>
                  <a:prstClr val="black"/>
                </a:solidFill>
                <a:latin typeface="Comic Sans MS" pitchFamily="66" charset="0"/>
                <a:ea typeface="+mn-ea"/>
                <a:cs typeface="+mn-cs"/>
              </a:rPr>
            </a:br>
            <a:r>
              <a:rPr lang="es-ES" sz="2400" spc="0" dirty="0">
                <a:solidFill>
                  <a:prstClr val="black"/>
                </a:solidFill>
                <a:latin typeface="Comic Sans MS" pitchFamily="66" charset="0"/>
                <a:ea typeface="+mn-ea"/>
                <a:cs typeface="+mn-cs"/>
              </a:rPr>
              <a:t/>
            </a:r>
            <a:br>
              <a:rPr lang="es-ES" sz="2400" spc="0" dirty="0">
                <a:solidFill>
                  <a:prstClr val="black"/>
                </a:solidFill>
                <a:latin typeface="Comic Sans MS" pitchFamily="66" charset="0"/>
                <a:ea typeface="+mn-ea"/>
                <a:cs typeface="+mn-cs"/>
              </a:rPr>
            </a:br>
            <a:r>
              <a:rPr lang="es-ES" sz="2400" spc="0" dirty="0" smtClean="0">
                <a:solidFill>
                  <a:prstClr val="black"/>
                </a:solidFill>
                <a:latin typeface="Comic Sans MS" pitchFamily="66" charset="0"/>
                <a:ea typeface="+mn-ea"/>
                <a:cs typeface="+mn-cs"/>
              </a:rPr>
              <a:t/>
            </a:r>
            <a:br>
              <a:rPr lang="es-ES" sz="2400" spc="0" dirty="0" smtClean="0">
                <a:solidFill>
                  <a:prstClr val="black"/>
                </a:solidFill>
                <a:latin typeface="Comic Sans MS" pitchFamily="66" charset="0"/>
                <a:ea typeface="+mn-ea"/>
                <a:cs typeface="+mn-cs"/>
              </a:rPr>
            </a:br>
            <a:r>
              <a:rPr lang="es-ES" sz="2400" spc="0" dirty="0">
                <a:solidFill>
                  <a:prstClr val="black"/>
                </a:solidFill>
                <a:latin typeface="Comic Sans MS" pitchFamily="66" charset="0"/>
                <a:ea typeface="+mn-ea"/>
                <a:cs typeface="+mn-cs"/>
              </a:rPr>
              <a:t/>
            </a:r>
            <a:br>
              <a:rPr lang="es-ES" sz="2400" spc="0" dirty="0">
                <a:solidFill>
                  <a:prstClr val="black"/>
                </a:solidFill>
                <a:latin typeface="Comic Sans MS" pitchFamily="66" charset="0"/>
                <a:ea typeface="+mn-ea"/>
                <a:cs typeface="+mn-cs"/>
              </a:rPr>
            </a:br>
            <a:r>
              <a:rPr lang="es-ES" sz="2400" spc="0" dirty="0" smtClean="0">
                <a:solidFill>
                  <a:prstClr val="black"/>
                </a:solidFill>
                <a:latin typeface="Comic Sans MS" pitchFamily="66" charset="0"/>
                <a:ea typeface="+mn-ea"/>
                <a:cs typeface="+mn-cs"/>
              </a:rPr>
              <a:t/>
            </a:r>
            <a:br>
              <a:rPr lang="es-ES" sz="2400" spc="0" dirty="0" smtClean="0">
                <a:solidFill>
                  <a:prstClr val="black"/>
                </a:solidFill>
                <a:latin typeface="Comic Sans MS" pitchFamily="66" charset="0"/>
                <a:ea typeface="+mn-ea"/>
                <a:cs typeface="+mn-cs"/>
              </a:rPr>
            </a:br>
            <a:r>
              <a:rPr lang="es-ES" sz="2400" spc="0" dirty="0">
                <a:solidFill>
                  <a:prstClr val="black"/>
                </a:solidFill>
                <a:latin typeface="Comic Sans MS" pitchFamily="66" charset="0"/>
                <a:ea typeface="+mn-ea"/>
                <a:cs typeface="+mn-cs"/>
              </a:rPr>
              <a:t/>
            </a:r>
            <a:br>
              <a:rPr lang="es-ES" sz="2400" spc="0" dirty="0">
                <a:solidFill>
                  <a:prstClr val="black"/>
                </a:solidFill>
                <a:latin typeface="Comic Sans MS" pitchFamily="66" charset="0"/>
                <a:ea typeface="+mn-ea"/>
                <a:cs typeface="+mn-cs"/>
              </a:rPr>
            </a:br>
            <a:r>
              <a:rPr lang="es-ES" sz="2400" spc="0" dirty="0" smtClean="0">
                <a:solidFill>
                  <a:prstClr val="black"/>
                </a:solidFill>
                <a:latin typeface="Comic Sans MS" pitchFamily="66" charset="0"/>
                <a:ea typeface="+mn-ea"/>
                <a:cs typeface="+mn-cs"/>
              </a:rPr>
              <a:t/>
            </a:r>
            <a:br>
              <a:rPr lang="es-ES" sz="2400" spc="0" dirty="0" smtClean="0">
                <a:solidFill>
                  <a:prstClr val="black"/>
                </a:solidFill>
                <a:latin typeface="Comic Sans MS" pitchFamily="66" charset="0"/>
                <a:ea typeface="+mn-ea"/>
                <a:cs typeface="+mn-cs"/>
              </a:rPr>
            </a:br>
            <a:r>
              <a:rPr lang="es-ES" sz="2400" spc="0" dirty="0">
                <a:solidFill>
                  <a:prstClr val="black"/>
                </a:solidFill>
                <a:latin typeface="Comic Sans MS" pitchFamily="66" charset="0"/>
                <a:ea typeface="+mn-ea"/>
                <a:cs typeface="+mn-cs"/>
              </a:rPr>
              <a:t/>
            </a:r>
            <a:br>
              <a:rPr lang="es-ES" sz="2400" spc="0" dirty="0">
                <a:solidFill>
                  <a:prstClr val="black"/>
                </a:solidFill>
                <a:latin typeface="Comic Sans MS" pitchFamily="66" charset="0"/>
                <a:ea typeface="+mn-ea"/>
                <a:cs typeface="+mn-cs"/>
              </a:rPr>
            </a:br>
            <a:r>
              <a:rPr lang="es-ES" sz="2400" spc="0" dirty="0" smtClean="0">
                <a:solidFill>
                  <a:prstClr val="black"/>
                </a:solidFill>
                <a:latin typeface="Comic Sans MS" pitchFamily="66" charset="0"/>
                <a:ea typeface="+mn-ea"/>
                <a:cs typeface="+mn-cs"/>
              </a:rPr>
              <a:t/>
            </a:r>
            <a:br>
              <a:rPr lang="es-ES" sz="2400" spc="0" dirty="0" smtClean="0">
                <a:solidFill>
                  <a:prstClr val="black"/>
                </a:solidFill>
                <a:latin typeface="Comic Sans MS" pitchFamily="66" charset="0"/>
                <a:ea typeface="+mn-ea"/>
                <a:cs typeface="+mn-cs"/>
              </a:rPr>
            </a:br>
            <a:r>
              <a:rPr lang="es-ES" sz="2400" b="1" spc="0" dirty="0" smtClean="0">
                <a:solidFill>
                  <a:prstClr val="black"/>
                </a:solidFill>
                <a:latin typeface="Comic Sans MS" pitchFamily="66" charset="0"/>
                <a:ea typeface="+mn-ea"/>
                <a:cs typeface="+mn-cs"/>
              </a:rPr>
              <a:t>Presenta</a:t>
            </a:r>
            <a:r>
              <a:rPr lang="es-ES" sz="2400" b="1" spc="0" dirty="0">
                <a:solidFill>
                  <a:prstClr val="black"/>
                </a:solidFill>
                <a:latin typeface="Comic Sans MS" pitchFamily="66" charset="0"/>
                <a:ea typeface="+mn-ea"/>
                <a:cs typeface="+mn-cs"/>
              </a:rPr>
              <a:t>:  </a:t>
            </a:r>
            <a:r>
              <a:rPr lang="es-ES" sz="2400" spc="0" dirty="0">
                <a:solidFill>
                  <a:prstClr val="black"/>
                </a:solidFill>
                <a:latin typeface="Comic Sans MS" pitchFamily="66" charset="0"/>
                <a:ea typeface="+mn-ea"/>
                <a:cs typeface="+mn-cs"/>
              </a:rPr>
              <a:t>Mtra. Patricia Delgadillo </a:t>
            </a:r>
            <a:r>
              <a:rPr lang="es-ES" sz="2400" spc="0" dirty="0" smtClean="0">
                <a:solidFill>
                  <a:prstClr val="black"/>
                </a:solidFill>
                <a:latin typeface="Comic Sans MS" pitchFamily="66" charset="0"/>
                <a:ea typeface="+mn-ea"/>
                <a:cs typeface="+mn-cs"/>
              </a:rPr>
              <a:t>Gómez</a:t>
            </a:r>
            <a:r>
              <a:rPr lang="es-ES" sz="2400" spc="0" dirty="0">
                <a:solidFill>
                  <a:prstClr val="black"/>
                </a:solidFill>
                <a:latin typeface="Comic Sans MS" pitchFamily="66" charset="0"/>
                <a:ea typeface="+mn-ea"/>
                <a:cs typeface="+mn-cs"/>
              </a:rPr>
              <a:t/>
            </a:r>
            <a:br>
              <a:rPr lang="es-ES" sz="2400" spc="0" dirty="0">
                <a:solidFill>
                  <a:prstClr val="black"/>
                </a:solidFill>
                <a:latin typeface="Comic Sans MS" pitchFamily="66" charset="0"/>
                <a:ea typeface="+mn-ea"/>
                <a:cs typeface="+mn-cs"/>
              </a:rPr>
            </a:br>
            <a:r>
              <a:rPr lang="es-ES" sz="2400" b="1" spc="0" dirty="0" smtClean="0">
                <a:solidFill>
                  <a:prstClr val="black"/>
                </a:solidFill>
                <a:latin typeface="Comic Sans MS" pitchFamily="66" charset="0"/>
                <a:ea typeface="+mn-ea"/>
                <a:cs typeface="+mn-cs"/>
              </a:rPr>
              <a:t>Asignatura</a:t>
            </a:r>
            <a:r>
              <a:rPr lang="es-ES" sz="2400" b="1" spc="0" dirty="0">
                <a:solidFill>
                  <a:prstClr val="black"/>
                </a:solidFill>
                <a:latin typeface="Comic Sans MS" pitchFamily="66" charset="0"/>
                <a:ea typeface="+mn-ea"/>
                <a:cs typeface="+mn-cs"/>
              </a:rPr>
              <a:t>: </a:t>
            </a:r>
            <a:r>
              <a:rPr lang="es-ES" sz="2400" spc="0" dirty="0" smtClean="0">
                <a:solidFill>
                  <a:prstClr val="black"/>
                </a:solidFill>
                <a:latin typeface="Comic Sans MS" pitchFamily="66" charset="0"/>
                <a:ea typeface="+mn-ea"/>
                <a:cs typeface="+mn-cs"/>
              </a:rPr>
              <a:t>Seminario de Sistemas de Información </a:t>
            </a:r>
            <a:br>
              <a:rPr lang="es-ES" sz="2400" spc="0" dirty="0" smtClean="0">
                <a:solidFill>
                  <a:prstClr val="black"/>
                </a:solidFill>
                <a:latin typeface="Comic Sans MS" pitchFamily="66" charset="0"/>
                <a:ea typeface="+mn-ea"/>
                <a:cs typeface="+mn-cs"/>
              </a:rPr>
            </a:br>
            <a:r>
              <a:rPr lang="es-ES" sz="2400" b="1" spc="0" dirty="0" smtClean="0">
                <a:solidFill>
                  <a:prstClr val="black"/>
                </a:solidFill>
                <a:latin typeface="Comic Sans MS" pitchFamily="66" charset="0"/>
                <a:ea typeface="+mn-ea"/>
                <a:cs typeface="+mn-cs"/>
              </a:rPr>
              <a:t>Grupo: </a:t>
            </a:r>
            <a:r>
              <a:rPr lang="es-ES" sz="2400" spc="0" dirty="0" err="1" smtClean="0">
                <a:solidFill>
                  <a:prstClr val="black"/>
                </a:solidFill>
                <a:latin typeface="Comic Sans MS" pitchFamily="66" charset="0"/>
                <a:ea typeface="+mn-ea"/>
                <a:cs typeface="+mn-cs"/>
              </a:rPr>
              <a:t>LIA</a:t>
            </a:r>
            <a:r>
              <a:rPr lang="es-ES" sz="2400" spc="0" dirty="0" smtClean="0">
                <a:solidFill>
                  <a:prstClr val="black"/>
                </a:solidFill>
                <a:latin typeface="Comic Sans MS" pitchFamily="66" charset="0"/>
                <a:ea typeface="+mn-ea"/>
                <a:cs typeface="+mn-cs"/>
              </a:rPr>
              <a:t> 7mo semestre </a:t>
            </a:r>
            <a:br>
              <a:rPr lang="es-ES" sz="2400" spc="0" dirty="0" smtClean="0">
                <a:solidFill>
                  <a:prstClr val="black"/>
                </a:solidFill>
                <a:latin typeface="Comic Sans MS" pitchFamily="66" charset="0"/>
                <a:ea typeface="+mn-ea"/>
                <a:cs typeface="+mn-cs"/>
              </a:rPr>
            </a:br>
            <a:r>
              <a:rPr lang="es-ES" sz="2400" b="1" spc="0" dirty="0" smtClean="0">
                <a:solidFill>
                  <a:prstClr val="black"/>
                </a:solidFill>
                <a:latin typeface="Comic Sans MS" pitchFamily="66" charset="0"/>
                <a:ea typeface="+mn-ea"/>
                <a:cs typeface="+mn-cs"/>
              </a:rPr>
              <a:t> Licenciatura: </a:t>
            </a:r>
            <a:r>
              <a:rPr lang="es-ES" sz="2400" spc="0" dirty="0" smtClean="0">
                <a:solidFill>
                  <a:prstClr val="black"/>
                </a:solidFill>
                <a:latin typeface="Comic Sans MS" pitchFamily="66" charset="0"/>
                <a:ea typeface="+mn-ea"/>
                <a:cs typeface="+mn-cs"/>
              </a:rPr>
              <a:t> </a:t>
            </a:r>
            <a:r>
              <a:rPr lang="es-ES" sz="2400" spc="0" dirty="0">
                <a:solidFill>
                  <a:prstClr val="black"/>
                </a:solidFill>
                <a:latin typeface="Comic Sans MS" pitchFamily="66" charset="0"/>
                <a:ea typeface="+mn-ea"/>
                <a:cs typeface="+mn-cs"/>
              </a:rPr>
              <a:t>I</a:t>
            </a:r>
            <a:r>
              <a:rPr lang="es-ES" sz="2400" spc="0" dirty="0" smtClean="0">
                <a:solidFill>
                  <a:prstClr val="black"/>
                </a:solidFill>
                <a:latin typeface="Comic Sans MS" pitchFamily="66" charset="0"/>
                <a:ea typeface="+mn-ea"/>
                <a:cs typeface="+mn-cs"/>
              </a:rPr>
              <a:t>nformática Administrativa.</a:t>
            </a:r>
            <a:r>
              <a:rPr lang="es-ES" sz="2400" spc="0" dirty="0">
                <a:solidFill>
                  <a:prstClr val="black"/>
                </a:solidFill>
                <a:latin typeface="Comic Sans MS" pitchFamily="66" charset="0"/>
                <a:ea typeface="+mn-ea"/>
                <a:cs typeface="+mn-cs"/>
              </a:rPr>
              <a:t/>
            </a:r>
            <a:br>
              <a:rPr lang="es-ES" sz="2400" spc="0" dirty="0">
                <a:solidFill>
                  <a:prstClr val="black"/>
                </a:solidFill>
                <a:latin typeface="Comic Sans MS" pitchFamily="66" charset="0"/>
                <a:ea typeface="+mn-ea"/>
                <a:cs typeface="+mn-cs"/>
              </a:rPr>
            </a:br>
            <a:r>
              <a:rPr lang="es-ES" sz="2400" spc="0" dirty="0">
                <a:solidFill>
                  <a:prstClr val="black"/>
                </a:solidFill>
                <a:latin typeface="Comic Sans MS" pitchFamily="66" charset="0"/>
                <a:ea typeface="+mn-ea"/>
                <a:cs typeface="+mn-cs"/>
              </a:rPr>
              <a:t/>
            </a:r>
            <a:br>
              <a:rPr lang="es-ES" sz="2400" spc="0" dirty="0">
                <a:solidFill>
                  <a:prstClr val="black"/>
                </a:solidFill>
                <a:latin typeface="Comic Sans MS" pitchFamily="66" charset="0"/>
                <a:ea typeface="+mn-ea"/>
                <a:cs typeface="+mn-cs"/>
              </a:rPr>
            </a:br>
            <a:r>
              <a:rPr lang="es-ES" sz="2400" spc="0" dirty="0">
                <a:solidFill>
                  <a:prstClr val="black"/>
                </a:solidFill>
                <a:latin typeface="Comic Sans MS" pitchFamily="66" charset="0"/>
                <a:ea typeface="+mn-ea"/>
                <a:cs typeface="+mn-cs"/>
              </a:rPr>
              <a:t/>
            </a:r>
            <a:br>
              <a:rPr lang="es-ES" sz="2400" spc="0" dirty="0">
                <a:solidFill>
                  <a:prstClr val="black"/>
                </a:solidFill>
                <a:latin typeface="Comic Sans MS" pitchFamily="66" charset="0"/>
                <a:ea typeface="+mn-ea"/>
                <a:cs typeface="+mn-cs"/>
              </a:rPr>
            </a:br>
            <a:r>
              <a:rPr lang="es-ES" sz="2400" spc="0" dirty="0">
                <a:solidFill>
                  <a:prstClr val="black"/>
                </a:solidFill>
                <a:latin typeface="Comic Sans MS" pitchFamily="66" charset="0"/>
                <a:ea typeface="+mn-ea"/>
                <a:cs typeface="+mn-cs"/>
              </a:rPr>
              <a:t/>
            </a:r>
            <a:br>
              <a:rPr lang="es-ES" sz="2400" spc="0" dirty="0">
                <a:solidFill>
                  <a:prstClr val="black"/>
                </a:solidFill>
                <a:latin typeface="Comic Sans MS" pitchFamily="66" charset="0"/>
                <a:ea typeface="+mn-ea"/>
                <a:cs typeface="+mn-cs"/>
              </a:rPr>
            </a:br>
            <a:r>
              <a:rPr lang="es-ES" sz="2400" b="1" spc="0" dirty="0" smtClean="0">
                <a:solidFill>
                  <a:prstClr val="black"/>
                </a:solidFill>
                <a:latin typeface="Comic Sans MS" pitchFamily="66" charset="0"/>
                <a:ea typeface="+mn-ea"/>
                <a:cs typeface="+mn-cs"/>
              </a:rPr>
              <a:t>Fecha: </a:t>
            </a:r>
            <a:r>
              <a:rPr lang="es-ES" sz="2400" spc="0" dirty="0" smtClean="0">
                <a:solidFill>
                  <a:prstClr val="black"/>
                </a:solidFill>
                <a:latin typeface="Comic Sans MS" pitchFamily="66" charset="0"/>
                <a:ea typeface="+mn-ea"/>
                <a:cs typeface="+mn-cs"/>
              </a:rPr>
              <a:t>Agosto 2017</a:t>
            </a:r>
            <a:r>
              <a:rPr lang="es-ES" sz="2400" spc="0" dirty="0">
                <a:solidFill>
                  <a:prstClr val="black"/>
                </a:solidFill>
                <a:latin typeface="Comic Sans MS" pitchFamily="66" charset="0"/>
                <a:ea typeface="+mn-ea"/>
                <a:cs typeface="+mn-cs"/>
              </a:rPr>
              <a:t> </a:t>
            </a:r>
            <a:r>
              <a:rPr lang="es-ES" sz="2400" spc="0" dirty="0" smtClean="0">
                <a:solidFill>
                  <a:prstClr val="black"/>
                </a:solidFill>
                <a:latin typeface="Comic Sans MS" pitchFamily="66" charset="0"/>
                <a:ea typeface="+mn-ea"/>
                <a:cs typeface="+mn-cs"/>
              </a:rPr>
              <a:t>b.</a:t>
            </a:r>
            <a:endParaRPr lang="es-MX" sz="2400" spc="0" dirty="0">
              <a:solidFill>
                <a:prstClr val="black"/>
              </a:solidFill>
              <a:latin typeface="Comic Sans MS" pitchFamily="66" charset="0"/>
              <a:ea typeface="+mn-ea"/>
              <a:cs typeface="+mn-cs"/>
            </a:endParaRPr>
          </a:p>
        </p:txBody>
      </p:sp>
      <p:pic>
        <p:nvPicPr>
          <p:cNvPr id="4" name="Imagen 3"/>
          <p:cNvPicPr>
            <a:picLocks noChangeAspect="1"/>
          </p:cNvPicPr>
          <p:nvPr/>
        </p:nvPicPr>
        <p:blipFill>
          <a:blip r:embed="rId2"/>
          <a:stretch>
            <a:fillRect/>
          </a:stretch>
        </p:blipFill>
        <p:spPr>
          <a:xfrm>
            <a:off x="251520" y="260657"/>
            <a:ext cx="1682642" cy="1371719"/>
          </a:xfrm>
          <a:prstGeom prst="rect">
            <a:avLst/>
          </a:prstGeom>
        </p:spPr>
      </p:pic>
      <p:pic>
        <p:nvPicPr>
          <p:cNvPr id="5" name="Imagen 4"/>
          <p:cNvPicPr>
            <a:picLocks noChangeAspect="1"/>
          </p:cNvPicPr>
          <p:nvPr/>
        </p:nvPicPr>
        <p:blipFill>
          <a:blip r:embed="rId3"/>
          <a:stretch>
            <a:fillRect/>
          </a:stretch>
        </p:blipFill>
        <p:spPr>
          <a:xfrm>
            <a:off x="1696507" y="404664"/>
            <a:ext cx="6840760" cy="725487"/>
          </a:xfrm>
          <a:prstGeom prst="rect">
            <a:avLst/>
          </a:prstGeom>
        </p:spPr>
      </p:pic>
    </p:spTree>
    <p:extLst>
      <p:ext uri="{BB962C8B-B14F-4D97-AF65-F5344CB8AC3E}">
        <p14:creationId xmlns:p14="http://schemas.microsoft.com/office/powerpoint/2010/main" val="41364792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Objetivos de los proyectos </a:t>
            </a:r>
            <a:endParaRPr lang="es-ES" dirty="0"/>
          </a:p>
        </p:txBody>
      </p:sp>
      <p:sp>
        <p:nvSpPr>
          <p:cNvPr id="3" name="2 Marcador de contenido"/>
          <p:cNvSpPr>
            <a:spLocks noGrp="1"/>
          </p:cNvSpPr>
          <p:nvPr>
            <p:ph idx="1"/>
          </p:nvPr>
        </p:nvSpPr>
        <p:spPr/>
        <p:txBody>
          <a:bodyPr/>
          <a:lstStyle/>
          <a:p>
            <a:pPr algn="just"/>
            <a:r>
              <a:rPr lang="es-ES" sz="3600" dirty="0" smtClean="0"/>
              <a:t>Definir  las actividades.</a:t>
            </a:r>
          </a:p>
          <a:p>
            <a:pPr algn="just"/>
            <a:r>
              <a:rPr lang="es-ES" sz="3600" dirty="0" smtClean="0"/>
              <a:t>Lograr congruencia entre la multitud   actividades a desarrollar.</a:t>
            </a:r>
          </a:p>
          <a:p>
            <a:pPr algn="just"/>
            <a:r>
              <a:rPr lang="es-ES" sz="3600" dirty="0" smtClean="0"/>
              <a:t>Proporcionar puntos de control y revisión  administrativas de las decisiones de continuar o no el proyecto. </a:t>
            </a:r>
          </a:p>
          <a:p>
            <a:endParaRPr lang="es-ES" dirty="0"/>
          </a:p>
        </p:txBody>
      </p:sp>
    </p:spTree>
    <p:extLst>
      <p:ext uri="{BB962C8B-B14F-4D97-AF65-F5344CB8AC3E}">
        <p14:creationId xmlns:p14="http://schemas.microsoft.com/office/powerpoint/2010/main" val="2715293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Ciclo de   vida clásico  o convencional </a:t>
            </a:r>
            <a:endParaRPr lang="es-ES" b="1" dirty="0"/>
          </a:p>
        </p:txBody>
      </p:sp>
      <p:sp>
        <p:nvSpPr>
          <p:cNvPr id="3" name="2 Marcador de contenido"/>
          <p:cNvSpPr>
            <a:spLocks noGrp="1"/>
          </p:cNvSpPr>
          <p:nvPr>
            <p:ph idx="1"/>
          </p:nvPr>
        </p:nvSpPr>
        <p:spPr/>
        <p:txBody>
          <a:bodyPr/>
          <a:lstStyle/>
          <a:p>
            <a:pPr algn="just"/>
            <a:r>
              <a:rPr lang="es-ES" sz="3600" dirty="0" smtClean="0"/>
              <a:t>Fuerte  tendencia a la implantación ascendente del sistema y la insistencia en la programación lineal y secuencial de una fase a la siguiente.</a:t>
            </a:r>
          </a:p>
          <a:p>
            <a:pPr algn="just"/>
            <a:endParaRPr lang="es-ES" sz="3600" dirty="0"/>
          </a:p>
          <a:p>
            <a:pPr algn="just"/>
            <a:r>
              <a:rPr lang="es-ES" sz="3600" dirty="0" smtClean="0"/>
              <a:t>Ignora el uso de análisis y la programación estructurada</a:t>
            </a:r>
            <a:r>
              <a:rPr lang="es-ES" dirty="0" smtClean="0"/>
              <a:t>. </a:t>
            </a:r>
            <a:endParaRPr lang="es-ES" dirty="0"/>
          </a:p>
        </p:txBody>
      </p:sp>
    </p:spTree>
    <p:extLst>
      <p:ext uri="{BB962C8B-B14F-4D97-AF65-F5344CB8AC3E}">
        <p14:creationId xmlns:p14="http://schemas.microsoft.com/office/powerpoint/2010/main" val="22797136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476672"/>
            <a:ext cx="6984776" cy="5924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91117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Ciclo de   vida </a:t>
            </a:r>
            <a:r>
              <a:rPr lang="es-ES" b="1" dirty="0" smtClean="0"/>
              <a:t>cascada </a:t>
            </a:r>
            <a:endParaRPr lang="es-ES" b="1" dirty="0"/>
          </a:p>
        </p:txBody>
      </p:sp>
      <p:sp>
        <p:nvSpPr>
          <p:cNvPr id="3" name="2 Marcador de contenido"/>
          <p:cNvSpPr>
            <a:spLocks noGrp="1"/>
          </p:cNvSpPr>
          <p:nvPr>
            <p:ph idx="1"/>
          </p:nvPr>
        </p:nvSpPr>
        <p:spPr/>
        <p:txBody>
          <a:bodyPr/>
          <a:lstStyle/>
          <a:p>
            <a:pPr algn="just"/>
            <a:r>
              <a:rPr lang="es-ES" sz="3600" dirty="0" smtClean="0"/>
              <a:t>Se realizan  pruebas modulares, subsistema y finalmente pruebas del mismo,  ej.  Industria manufacturera  (montaje automóviles en línea siempre y cuando el prototipo es libre de fallas).</a:t>
            </a:r>
          </a:p>
          <a:p>
            <a:pPr algn="just"/>
            <a:endParaRPr lang="es-ES" sz="3600" dirty="0"/>
          </a:p>
          <a:p>
            <a:endParaRPr lang="es-ES" dirty="0" smtClean="0"/>
          </a:p>
          <a:p>
            <a:endParaRPr lang="es-ES" dirty="0"/>
          </a:p>
        </p:txBody>
      </p:sp>
    </p:spTree>
    <p:extLst>
      <p:ext uri="{BB962C8B-B14F-4D97-AF65-F5344CB8AC3E}">
        <p14:creationId xmlns:p14="http://schemas.microsoft.com/office/powerpoint/2010/main" val="23533009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5837" y="1196753"/>
            <a:ext cx="7042725" cy="4726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5236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Ciclo de   </a:t>
            </a:r>
            <a:r>
              <a:rPr lang="es-ES" b="1" dirty="0" smtClean="0"/>
              <a:t>vida</a:t>
            </a:r>
            <a:br>
              <a:rPr lang="es-ES" b="1" dirty="0" smtClean="0"/>
            </a:br>
            <a:r>
              <a:rPr lang="es-ES" b="1" dirty="0" smtClean="0"/>
              <a:t> se-</a:t>
            </a:r>
            <a:r>
              <a:rPr lang="es-ES" b="1" dirty="0" err="1" smtClean="0"/>
              <a:t>miestructurado</a:t>
            </a:r>
            <a:r>
              <a:rPr lang="es-ES" b="1" dirty="0" smtClean="0"/>
              <a:t> </a:t>
            </a:r>
            <a:endParaRPr lang="es-ES" b="1" dirty="0"/>
          </a:p>
        </p:txBody>
      </p:sp>
      <p:sp>
        <p:nvSpPr>
          <p:cNvPr id="3" name="2 Marcador de contenido"/>
          <p:cNvSpPr>
            <a:spLocks noGrp="1"/>
          </p:cNvSpPr>
          <p:nvPr>
            <p:ph idx="1"/>
          </p:nvPr>
        </p:nvSpPr>
        <p:spPr/>
        <p:txBody>
          <a:bodyPr>
            <a:normAutofit/>
          </a:bodyPr>
          <a:lstStyle/>
          <a:p>
            <a:pPr algn="just"/>
            <a:r>
              <a:rPr lang="es-ES" sz="3600" dirty="0" smtClean="0"/>
              <a:t>La </a:t>
            </a:r>
            <a:r>
              <a:rPr lang="es-ES" sz="3600" dirty="0"/>
              <a:t>secuencia ascendente de codificación, la prueba de módulos y prueba del sistema se reemplaza por una implementación de arriba hacia abajo, que es un enfoque en el cual los módulos de alto nivel se codifican y prueban primero, seguidos por los más detallados de bajo </a:t>
            </a:r>
            <a:r>
              <a:rPr lang="es-ES" sz="3600" dirty="0" smtClean="0"/>
              <a:t>nivel.</a:t>
            </a:r>
          </a:p>
          <a:p>
            <a:endParaRPr lang="es-ES" dirty="0"/>
          </a:p>
        </p:txBody>
      </p:sp>
    </p:spTree>
    <p:extLst>
      <p:ext uri="{BB962C8B-B14F-4D97-AF65-F5344CB8AC3E}">
        <p14:creationId xmlns:p14="http://schemas.microsoft.com/office/powerpoint/2010/main" val="31579064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692696"/>
            <a:ext cx="6120680" cy="5414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9985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Ciclo de   vida </a:t>
            </a:r>
            <a:r>
              <a:rPr lang="es-ES" b="1" dirty="0" smtClean="0"/>
              <a:t>Estructurado </a:t>
            </a:r>
            <a:endParaRPr lang="es-ES" b="1" dirty="0"/>
          </a:p>
        </p:txBody>
      </p:sp>
      <p:sp>
        <p:nvSpPr>
          <p:cNvPr id="3" name="2 Marcador de contenido"/>
          <p:cNvSpPr>
            <a:spLocks noGrp="1"/>
          </p:cNvSpPr>
          <p:nvPr>
            <p:ph idx="1"/>
          </p:nvPr>
        </p:nvSpPr>
        <p:spPr/>
        <p:txBody>
          <a:bodyPr>
            <a:normAutofit/>
          </a:bodyPr>
          <a:lstStyle/>
          <a:p>
            <a:pPr algn="just"/>
            <a:r>
              <a:rPr lang="es-ES" sz="2800" dirty="0" smtClean="0"/>
              <a:t>Consta  de 9  actividades (  encuesta, análisis de sistema,  diseño, implantación, generación de pruebas de aceptación, garantía de calidad, descripción del procedimiento, conversión de base de datos,  instalación). </a:t>
            </a:r>
          </a:p>
          <a:p>
            <a:pPr algn="just"/>
            <a:endParaRPr lang="es-ES" sz="2800" dirty="0"/>
          </a:p>
          <a:p>
            <a:pPr algn="just"/>
            <a:r>
              <a:rPr lang="es-ES" sz="2800" dirty="0" smtClean="0"/>
              <a:t>Consta de 3 terminadores (usuarios, administradores, personal de operaciones). </a:t>
            </a:r>
          </a:p>
          <a:p>
            <a:pPr algn="just"/>
            <a:endParaRPr lang="es-ES" sz="2800" dirty="0"/>
          </a:p>
        </p:txBody>
      </p:sp>
    </p:spTree>
    <p:extLst>
      <p:ext uri="{BB962C8B-B14F-4D97-AF65-F5344CB8AC3E}">
        <p14:creationId xmlns:p14="http://schemas.microsoft.com/office/powerpoint/2010/main" val="21630206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548680"/>
            <a:ext cx="7920880"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5134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620000" cy="922114"/>
          </a:xfrm>
        </p:spPr>
        <p:txBody>
          <a:bodyPr/>
          <a:lstStyle/>
          <a:p>
            <a:pPr algn="ctr"/>
            <a:r>
              <a:rPr lang="es-ES" b="1" dirty="0"/>
              <a:t>actividades</a:t>
            </a:r>
          </a:p>
        </p:txBody>
      </p:sp>
      <p:sp>
        <p:nvSpPr>
          <p:cNvPr id="3" name="2 Marcador de contenido"/>
          <p:cNvSpPr>
            <a:spLocks noGrp="1"/>
          </p:cNvSpPr>
          <p:nvPr>
            <p:ph idx="1"/>
          </p:nvPr>
        </p:nvSpPr>
        <p:spPr>
          <a:xfrm>
            <a:off x="457200" y="1124744"/>
            <a:ext cx="7787208" cy="5472608"/>
          </a:xfrm>
        </p:spPr>
        <p:txBody>
          <a:bodyPr>
            <a:normAutofit/>
          </a:bodyPr>
          <a:lstStyle/>
          <a:p>
            <a:pPr marL="114300" indent="0" algn="just">
              <a:buNone/>
            </a:pPr>
            <a:r>
              <a:rPr lang="es-ES" sz="3200" b="1" dirty="0" smtClean="0"/>
              <a:t>Actividad 1: La encuesta</a:t>
            </a:r>
            <a:r>
              <a:rPr lang="es-ES" sz="3200" dirty="0" smtClean="0"/>
              <a:t> </a:t>
            </a:r>
          </a:p>
          <a:p>
            <a:pPr algn="just"/>
            <a:r>
              <a:rPr lang="es-ES" dirty="0" smtClean="0"/>
              <a:t>Esta actividad también se conoce como el estudio de factibilidad o como el estudio inicial de negocios. Empieza cuando el usuario solicita que una o más partes de su sistema se automaticen. </a:t>
            </a:r>
          </a:p>
          <a:p>
            <a:pPr marL="114300" indent="0" algn="just">
              <a:buNone/>
            </a:pPr>
            <a:r>
              <a:rPr lang="es-ES" b="1" dirty="0" smtClean="0"/>
              <a:t>Los </a:t>
            </a:r>
            <a:r>
              <a:rPr lang="es-ES" b="1" dirty="0"/>
              <a:t>principales objetivos de la encuesta son: </a:t>
            </a:r>
          </a:p>
          <a:p>
            <a:pPr algn="just"/>
            <a:r>
              <a:rPr lang="es-ES" dirty="0"/>
              <a:t>Identificar a los usuarios responsables y crear ""un campo de actividad" inicial del sistema.</a:t>
            </a:r>
          </a:p>
          <a:p>
            <a:pPr algn="just"/>
            <a:r>
              <a:rPr lang="es-ES" dirty="0"/>
              <a:t>Identificar las deficiencias actuales en el ambiente del usuario.</a:t>
            </a:r>
          </a:p>
          <a:p>
            <a:pPr algn="just"/>
            <a:r>
              <a:rPr lang="es-ES" dirty="0"/>
              <a:t>Establecer metas y objetivos para un sistema nuevo.</a:t>
            </a:r>
          </a:p>
          <a:p>
            <a:pPr algn="just"/>
            <a:r>
              <a:rPr lang="es-ES" dirty="0"/>
              <a:t>Determinar si es factible automatizar el sistema y de ser así, sugerir escenarios aceptables.</a:t>
            </a:r>
          </a:p>
          <a:p>
            <a:pPr algn="just"/>
            <a:r>
              <a:rPr lang="es-ES" dirty="0"/>
              <a:t>Preparar el esquema que se usará para guiar el resto del proyecto.</a:t>
            </a:r>
          </a:p>
          <a:p>
            <a:endParaRPr lang="es-ES" dirty="0"/>
          </a:p>
        </p:txBody>
      </p:sp>
    </p:spTree>
    <p:extLst>
      <p:ext uri="{BB962C8B-B14F-4D97-AF65-F5344CB8AC3E}">
        <p14:creationId xmlns:p14="http://schemas.microsoft.com/office/powerpoint/2010/main" val="3401489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Presentación </a:t>
            </a:r>
            <a:endParaRPr lang="es-MX" dirty="0"/>
          </a:p>
        </p:txBody>
      </p:sp>
      <p:sp>
        <p:nvSpPr>
          <p:cNvPr id="3" name="Marcador de contenido 2"/>
          <p:cNvSpPr>
            <a:spLocks noGrp="1"/>
          </p:cNvSpPr>
          <p:nvPr>
            <p:ph idx="1"/>
          </p:nvPr>
        </p:nvSpPr>
        <p:spPr/>
        <p:txBody>
          <a:bodyPr>
            <a:normAutofit/>
          </a:bodyPr>
          <a:lstStyle/>
          <a:p>
            <a:pPr algn="just"/>
            <a:r>
              <a:rPr lang="es-MX" sz="3200" dirty="0" smtClean="0"/>
              <a:t>Los sistemas e información juegan un papel muy importante en la vida de las organizaciones actuales, ya que la información es la base del conocimiento, el cual permite a las empresas ser más competitivas, es por eso que se imparte esta materia en la cual el alumno aplicará conocimientos previos para resolver problemáticas reales en las empresas. </a:t>
            </a:r>
            <a:endParaRPr lang="es-MX" sz="3200" dirty="0"/>
          </a:p>
        </p:txBody>
      </p:sp>
    </p:spTree>
    <p:extLst>
      <p:ext uri="{BB962C8B-B14F-4D97-AF65-F5344CB8AC3E}">
        <p14:creationId xmlns:p14="http://schemas.microsoft.com/office/powerpoint/2010/main" val="11303683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6632"/>
            <a:ext cx="8003232" cy="6284168"/>
          </a:xfrm>
        </p:spPr>
        <p:txBody>
          <a:bodyPr>
            <a:normAutofit/>
          </a:bodyPr>
          <a:lstStyle/>
          <a:p>
            <a:r>
              <a:rPr lang="es-ES" sz="3200" b="1" dirty="0"/>
              <a:t>Actividad 2: El análisis de sistemas</a:t>
            </a:r>
            <a:r>
              <a:rPr lang="es-ES" sz="3200" dirty="0"/>
              <a:t> </a:t>
            </a:r>
            <a:endParaRPr lang="es-ES" sz="3200" dirty="0" smtClean="0"/>
          </a:p>
          <a:p>
            <a:endParaRPr lang="es-ES" dirty="0"/>
          </a:p>
          <a:p>
            <a:pPr algn="just"/>
            <a:r>
              <a:rPr lang="es-ES" sz="2800" dirty="0"/>
              <a:t>El propósito principal de la actividad de análisis es transformar sus dos entradas - o insumos o factores - principales, las políticas del usuario y el esquema del proyecto, en una especificación estructurada. Esto implica modelar el ambiente del usuario con diagramas de flujo de datos, diagramas de entidad-relación, diagramas de transición de estado, etc. </a:t>
            </a:r>
            <a:endParaRPr lang="es-ES" sz="2800" dirty="0" smtClean="0"/>
          </a:p>
          <a:p>
            <a:pPr algn="just"/>
            <a:endParaRPr lang="es-ES" sz="2800" dirty="0"/>
          </a:p>
          <a:p>
            <a:pPr algn="just"/>
            <a:r>
              <a:rPr lang="es-ES" sz="2800" dirty="0" smtClean="0"/>
              <a:t>Al </a:t>
            </a:r>
            <a:r>
              <a:rPr lang="es-ES" sz="2800" dirty="0"/>
              <a:t>final de la actividad de análisis también se debe preparar un conjunto de presupuestos y cálculos de costo y beneficio más precisos y detallados. </a:t>
            </a:r>
          </a:p>
          <a:p>
            <a:pPr algn="just"/>
            <a:endParaRPr lang="es-ES" sz="2800" dirty="0"/>
          </a:p>
        </p:txBody>
      </p:sp>
    </p:spTree>
    <p:extLst>
      <p:ext uri="{BB962C8B-B14F-4D97-AF65-F5344CB8AC3E}">
        <p14:creationId xmlns:p14="http://schemas.microsoft.com/office/powerpoint/2010/main" val="575938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76672"/>
            <a:ext cx="7620000" cy="5904656"/>
          </a:xfrm>
        </p:spPr>
        <p:txBody>
          <a:bodyPr>
            <a:normAutofit fontScale="47500" lnSpcReduction="20000"/>
          </a:bodyPr>
          <a:lstStyle/>
          <a:p>
            <a:r>
              <a:rPr lang="es-ES" sz="5100" b="1" dirty="0"/>
              <a:t>3: El </a:t>
            </a:r>
            <a:r>
              <a:rPr lang="es-ES" sz="5100" b="1" dirty="0" smtClean="0"/>
              <a:t>diseño</a:t>
            </a:r>
            <a:endParaRPr lang="es-ES" sz="5100" dirty="0" smtClean="0"/>
          </a:p>
          <a:p>
            <a:endParaRPr lang="es-ES" sz="3500" dirty="0"/>
          </a:p>
          <a:p>
            <a:pPr algn="just"/>
            <a:r>
              <a:rPr lang="es-ES" sz="5800" dirty="0"/>
              <a:t>La actividad de diseño se dedica a asignar porciones de la especificación (modelo esencial) a procesadores adecuados (máquinas o humanos) y a labores apropiadas (o tareas, particiones, etc.) dentro de cada procesador. </a:t>
            </a:r>
            <a:endParaRPr lang="es-ES" sz="5800" dirty="0" smtClean="0"/>
          </a:p>
          <a:p>
            <a:pPr marL="114300" indent="0" algn="just">
              <a:buNone/>
            </a:pPr>
            <a:endParaRPr lang="es-ES" sz="5800" dirty="0"/>
          </a:p>
          <a:p>
            <a:pPr algn="just"/>
            <a:r>
              <a:rPr lang="es-ES" sz="5800" dirty="0"/>
              <a:t>Dentro de cada labor, la actividad de diseño se dedica a la creación de una jerarquía apropiada de módulos de programas y de interfaces entre ellos para implantar la especificación creada en la actividad 2. Además, se ocupa de la transformación de modelos de datos de entidad-relación en un diseño de base de datos. </a:t>
            </a:r>
          </a:p>
          <a:p>
            <a:pPr algn="just"/>
            <a:endParaRPr lang="es-ES" sz="5100" dirty="0"/>
          </a:p>
        </p:txBody>
      </p:sp>
    </p:spTree>
    <p:extLst>
      <p:ext uri="{BB962C8B-B14F-4D97-AF65-F5344CB8AC3E}">
        <p14:creationId xmlns:p14="http://schemas.microsoft.com/office/powerpoint/2010/main" val="22675395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692696"/>
            <a:ext cx="7620000" cy="4800600"/>
          </a:xfrm>
        </p:spPr>
        <p:txBody>
          <a:bodyPr/>
          <a:lstStyle/>
          <a:p>
            <a:pPr marL="114300" indent="0">
              <a:buNone/>
            </a:pPr>
            <a:r>
              <a:rPr lang="es-ES" sz="2800" b="1" dirty="0"/>
              <a:t>4: Implantación </a:t>
            </a:r>
          </a:p>
          <a:p>
            <a:endParaRPr lang="es-ES" sz="2800" b="1" dirty="0"/>
          </a:p>
          <a:p>
            <a:pPr algn="just"/>
            <a:r>
              <a:rPr lang="es-ES" sz="3200" dirty="0"/>
              <a:t>Esta actividad incluye la codificación y la integración de módulos en un esqueleto progresivamente más complejo del sistema final. Por eso, la actividad 4 incluye tanto programación estructurada como implantación descendente. </a:t>
            </a:r>
          </a:p>
          <a:p>
            <a:pPr algn="just"/>
            <a:endParaRPr lang="es-ES" sz="3200" dirty="0"/>
          </a:p>
        </p:txBody>
      </p:sp>
    </p:spTree>
    <p:extLst>
      <p:ext uri="{BB962C8B-B14F-4D97-AF65-F5344CB8AC3E}">
        <p14:creationId xmlns:p14="http://schemas.microsoft.com/office/powerpoint/2010/main" val="3620480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548680"/>
            <a:ext cx="7620000" cy="4800600"/>
          </a:xfrm>
        </p:spPr>
        <p:txBody>
          <a:bodyPr/>
          <a:lstStyle/>
          <a:p>
            <a:pPr marL="114300" indent="0">
              <a:buNone/>
            </a:pPr>
            <a:r>
              <a:rPr lang="es-ES" sz="2800" b="1" dirty="0"/>
              <a:t>5: Generación de pruebas de aceptación </a:t>
            </a:r>
          </a:p>
          <a:p>
            <a:pPr marL="114300" indent="0">
              <a:buNone/>
            </a:pPr>
            <a:endParaRPr lang="es-ES" dirty="0"/>
          </a:p>
          <a:p>
            <a:pPr marL="114300" indent="0" algn="just">
              <a:buNone/>
            </a:pPr>
            <a:r>
              <a:rPr lang="es-ES" dirty="0"/>
              <a:t>La especificación estructurada debe contener toda la información necesaria para definir un sistema que sea aceptable desde el punto de vista del usuario. Por eso, una vez generada la especificación, puede comenzar la actividad de producir un conjunto de casos de prueba de aceptación desde la especificación estructurada. </a:t>
            </a:r>
          </a:p>
          <a:p>
            <a:pPr algn="just"/>
            <a:endParaRPr lang="es-ES" dirty="0"/>
          </a:p>
        </p:txBody>
      </p:sp>
    </p:spTree>
    <p:extLst>
      <p:ext uri="{BB962C8B-B14F-4D97-AF65-F5344CB8AC3E}">
        <p14:creationId xmlns:p14="http://schemas.microsoft.com/office/powerpoint/2010/main" val="40166688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548680"/>
            <a:ext cx="7620000" cy="4800600"/>
          </a:xfrm>
        </p:spPr>
        <p:txBody>
          <a:bodyPr/>
          <a:lstStyle/>
          <a:p>
            <a:pPr marL="114300" indent="0">
              <a:buNone/>
            </a:pPr>
            <a:r>
              <a:rPr lang="es-ES" sz="2800" b="1" dirty="0"/>
              <a:t>6: Garantía de calidad </a:t>
            </a:r>
          </a:p>
          <a:p>
            <a:pPr marL="114300" indent="0">
              <a:buNone/>
            </a:pPr>
            <a:endParaRPr lang="es-ES" dirty="0"/>
          </a:p>
          <a:p>
            <a:pPr marL="114300" indent="0" algn="just">
              <a:buNone/>
            </a:pPr>
            <a:r>
              <a:rPr lang="es-ES" sz="3200" dirty="0"/>
              <a:t>La garantía de calidad también se conoce como la prueba final o la prueba de aceptación. Esta actividad requiere como entradas los datos de la prueba de aceptación generada en la actividad 5 y el sistema integrado producido en la actividad 4. </a:t>
            </a:r>
          </a:p>
          <a:p>
            <a:endParaRPr lang="es-ES" dirty="0"/>
          </a:p>
        </p:txBody>
      </p:sp>
    </p:spTree>
    <p:extLst>
      <p:ext uri="{BB962C8B-B14F-4D97-AF65-F5344CB8AC3E}">
        <p14:creationId xmlns:p14="http://schemas.microsoft.com/office/powerpoint/2010/main" val="39632244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76672"/>
            <a:ext cx="7620000" cy="4800600"/>
          </a:xfrm>
        </p:spPr>
        <p:txBody>
          <a:bodyPr/>
          <a:lstStyle/>
          <a:p>
            <a:pPr marL="114300" indent="0">
              <a:buNone/>
            </a:pPr>
            <a:r>
              <a:rPr lang="es-ES" sz="2800" b="1" dirty="0"/>
              <a:t>7: Descripción del procedimiento </a:t>
            </a:r>
          </a:p>
          <a:p>
            <a:pPr marL="114300" indent="0">
              <a:buNone/>
            </a:pPr>
            <a:endParaRPr lang="es-ES" dirty="0"/>
          </a:p>
          <a:p>
            <a:pPr marL="114300" indent="0" algn="just">
              <a:buNone/>
            </a:pPr>
            <a:r>
              <a:rPr lang="es-ES" dirty="0"/>
              <a:t>Esta actividad implica la generación de una descripción formal de las partes del sistema que se harán en forma manual, </a:t>
            </a:r>
            <a:r>
              <a:rPr lang="es-ES" dirty="0" smtClean="0"/>
              <a:t>lo mismo </a:t>
            </a:r>
            <a:r>
              <a:rPr lang="es-ES" dirty="0"/>
              <a:t>que la descripción de como interactuarán los usuarios con la parte automatizada del nuevo sistema. El resultado de la actividad 7 es un manual para el usuario. </a:t>
            </a:r>
          </a:p>
          <a:p>
            <a:endParaRPr lang="es-ES" dirty="0"/>
          </a:p>
        </p:txBody>
      </p:sp>
    </p:spTree>
    <p:extLst>
      <p:ext uri="{BB962C8B-B14F-4D97-AF65-F5344CB8AC3E}">
        <p14:creationId xmlns:p14="http://schemas.microsoft.com/office/powerpoint/2010/main" val="6481383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548680"/>
            <a:ext cx="7620000" cy="4800600"/>
          </a:xfrm>
        </p:spPr>
        <p:txBody>
          <a:bodyPr/>
          <a:lstStyle/>
          <a:p>
            <a:pPr marL="114300" indent="0">
              <a:buNone/>
            </a:pPr>
            <a:r>
              <a:rPr lang="es-ES" sz="2800" b="1" dirty="0"/>
              <a:t>8: Conversión de bases de datos </a:t>
            </a:r>
          </a:p>
          <a:p>
            <a:pPr marL="114300" indent="0">
              <a:buNone/>
            </a:pPr>
            <a:endParaRPr lang="es-ES" dirty="0"/>
          </a:p>
          <a:p>
            <a:pPr marL="114300" indent="0" algn="just">
              <a:buNone/>
            </a:pPr>
            <a:r>
              <a:rPr lang="es-ES" dirty="0"/>
              <a:t>En algunos proyectos, la conversión de bases de datos involucraba más trabajo que el desarrollo de programas de computadoras para el nuevo sistema. En otros casos, pudiera no haber existido una base de datos que convertir. En el caso general, esta actividad requiere como entrada las base de datos actual del usuario, al igual que la especificación del diseño producida por medio de la actividad 3. </a:t>
            </a:r>
          </a:p>
          <a:p>
            <a:pPr marL="114300" indent="0">
              <a:buNone/>
            </a:pPr>
            <a:endParaRPr lang="es-ES" dirty="0"/>
          </a:p>
          <a:p>
            <a:endParaRPr lang="es-ES" dirty="0"/>
          </a:p>
        </p:txBody>
      </p:sp>
    </p:spTree>
    <p:extLst>
      <p:ext uri="{BB962C8B-B14F-4D97-AF65-F5344CB8AC3E}">
        <p14:creationId xmlns:p14="http://schemas.microsoft.com/office/powerpoint/2010/main" val="12306215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764704"/>
            <a:ext cx="7620000" cy="4800600"/>
          </a:xfrm>
        </p:spPr>
        <p:txBody>
          <a:bodyPr/>
          <a:lstStyle/>
          <a:p>
            <a:pPr marL="114300" indent="0">
              <a:buNone/>
            </a:pPr>
            <a:r>
              <a:rPr lang="es-ES" sz="2800" b="1" dirty="0"/>
              <a:t>9: Instalación </a:t>
            </a:r>
          </a:p>
          <a:p>
            <a:pPr marL="114300" indent="0">
              <a:buNone/>
            </a:pPr>
            <a:endParaRPr lang="es-ES" dirty="0"/>
          </a:p>
          <a:p>
            <a:pPr marL="114300" indent="0" algn="just">
              <a:buNone/>
            </a:pPr>
            <a:r>
              <a:rPr lang="es-ES" dirty="0"/>
              <a:t>En esta actividad sus entradas son el manual del usuario producido en la actividad 7, la base de datos convertida que se creó con la actividad 8 y el sistema aceptado producido por la actividad 6. En algunos casos la instalación pudiera significar simplemente un cambio de la noche a la mañana al nuevo sistema; en otros casos, la instalación pudiera ser un proceso gradual, en el que un grupo tras otro de usuario van recibiendo manuales y entrenamiento y comenzado a usar el nuevo sistema. </a:t>
            </a:r>
          </a:p>
          <a:p>
            <a:pPr algn="just"/>
            <a:endParaRPr lang="es-ES" dirty="0"/>
          </a:p>
        </p:txBody>
      </p:sp>
    </p:spTree>
    <p:extLst>
      <p:ext uri="{BB962C8B-B14F-4D97-AF65-F5344CB8AC3E}">
        <p14:creationId xmlns:p14="http://schemas.microsoft.com/office/powerpoint/2010/main" val="30089270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Ciclo de   vida </a:t>
            </a:r>
            <a:r>
              <a:rPr lang="es-ES" dirty="0" smtClean="0"/>
              <a:t>prototipos </a:t>
            </a:r>
            <a:endParaRPr lang="es-ES" dirty="0"/>
          </a:p>
        </p:txBody>
      </p:sp>
      <p:sp>
        <p:nvSpPr>
          <p:cNvPr id="3" name="2 Marcador de contenido"/>
          <p:cNvSpPr>
            <a:spLocks noGrp="1"/>
          </p:cNvSpPr>
          <p:nvPr>
            <p:ph idx="1"/>
          </p:nvPr>
        </p:nvSpPr>
        <p:spPr>
          <a:xfrm>
            <a:off x="457200" y="1196752"/>
            <a:ext cx="7620000" cy="5204048"/>
          </a:xfrm>
        </p:spPr>
        <p:txBody>
          <a:bodyPr>
            <a:normAutofit/>
          </a:bodyPr>
          <a:lstStyle/>
          <a:p>
            <a:pPr algn="just"/>
            <a:r>
              <a:rPr lang="es-ES" sz="2400" dirty="0" smtClean="0"/>
              <a:t>Supone  que el modelado será opérate, es decir  una colección de programas de  computadoras que simularan algunas  o todas las funciones que el usuario desea. </a:t>
            </a:r>
          </a:p>
          <a:p>
            <a:pPr algn="just"/>
            <a:r>
              <a:rPr lang="es-ES" sz="2400" dirty="0" smtClean="0"/>
              <a:t> </a:t>
            </a:r>
            <a:r>
              <a:rPr lang="es-ES" sz="2400" b="1" dirty="0" smtClean="0"/>
              <a:t>Las herramientas de software que utilizan son: </a:t>
            </a:r>
          </a:p>
          <a:p>
            <a:pPr marL="114300" indent="0" algn="just">
              <a:buNone/>
            </a:pPr>
            <a:r>
              <a:rPr lang="es-ES" sz="2400" dirty="0" smtClean="0"/>
              <a:t>   1.- diccionario de datos integrados</a:t>
            </a:r>
          </a:p>
          <a:p>
            <a:pPr marL="114300" indent="0" algn="just">
              <a:buNone/>
            </a:pPr>
            <a:r>
              <a:rPr lang="es-ES" sz="2400" dirty="0" smtClean="0"/>
              <a:t>   2.- generador de pantallas </a:t>
            </a:r>
          </a:p>
          <a:p>
            <a:pPr marL="114300" indent="0" algn="just">
              <a:buNone/>
            </a:pPr>
            <a:r>
              <a:rPr lang="es-ES" sz="2400" dirty="0"/>
              <a:t> </a:t>
            </a:r>
            <a:r>
              <a:rPr lang="es-ES" sz="2400" dirty="0" smtClean="0"/>
              <a:t>  3.- generador de reportes no guiados por procedimientos </a:t>
            </a:r>
          </a:p>
          <a:p>
            <a:pPr marL="114300" indent="0" algn="just">
              <a:buNone/>
            </a:pPr>
            <a:r>
              <a:rPr lang="es-ES" sz="2400" dirty="0"/>
              <a:t> </a:t>
            </a:r>
            <a:r>
              <a:rPr lang="es-ES" sz="2400" dirty="0" smtClean="0"/>
              <a:t>  4.- lenguaje de programación  de cuarta generación </a:t>
            </a:r>
          </a:p>
          <a:p>
            <a:pPr marL="114300" indent="0" algn="just">
              <a:buNone/>
            </a:pPr>
            <a:r>
              <a:rPr lang="es-ES" sz="2400" dirty="0" smtClean="0"/>
              <a:t>   5.- lenguaje de consultas no guiado por procedimientos </a:t>
            </a:r>
          </a:p>
          <a:p>
            <a:pPr marL="114300" indent="0" algn="just">
              <a:buNone/>
            </a:pPr>
            <a:r>
              <a:rPr lang="es-ES" sz="2400" dirty="0"/>
              <a:t> </a:t>
            </a:r>
            <a:r>
              <a:rPr lang="es-ES" sz="2400" dirty="0" smtClean="0"/>
              <a:t>  6.- Medios poderosos de administración  de base de datos.</a:t>
            </a:r>
            <a:endParaRPr lang="es-ES" sz="2400" dirty="0"/>
          </a:p>
        </p:txBody>
      </p:sp>
    </p:spTree>
    <p:extLst>
      <p:ext uri="{BB962C8B-B14F-4D97-AF65-F5344CB8AC3E}">
        <p14:creationId xmlns:p14="http://schemas.microsoft.com/office/powerpoint/2010/main" val="21084042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764704"/>
            <a:ext cx="6480720" cy="5760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6870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Secuencia Didáctica </a:t>
            </a:r>
            <a:endParaRPr lang="es-MX" dirty="0"/>
          </a:p>
        </p:txBody>
      </p:sp>
      <p:pic>
        <p:nvPicPr>
          <p:cNvPr id="4" name="Marcador de contenido 3"/>
          <p:cNvPicPr>
            <a:picLocks noGrp="1" noChangeAspect="1"/>
          </p:cNvPicPr>
          <p:nvPr>
            <p:ph idx="1"/>
          </p:nvPr>
        </p:nvPicPr>
        <p:blipFill>
          <a:blip r:embed="rId2"/>
          <a:stretch>
            <a:fillRect/>
          </a:stretch>
        </p:blipFill>
        <p:spPr>
          <a:xfrm>
            <a:off x="770445" y="1600200"/>
            <a:ext cx="6993509" cy="4800600"/>
          </a:xfrm>
          <a:prstGeom prst="rect">
            <a:avLst/>
          </a:prstGeom>
        </p:spPr>
      </p:pic>
    </p:spTree>
    <p:extLst>
      <p:ext uri="{BB962C8B-B14F-4D97-AF65-F5344CB8AC3E}">
        <p14:creationId xmlns:p14="http://schemas.microsoft.com/office/powerpoint/2010/main" val="15623474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4899" y="1600200"/>
            <a:ext cx="6744602"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3740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03471" y="836712"/>
            <a:ext cx="6727458" cy="556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61060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836712"/>
            <a:ext cx="7161139"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80878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1268760"/>
            <a:ext cx="7080863"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4077072"/>
            <a:ext cx="5040560"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57886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08720"/>
            <a:ext cx="7620000" cy="4800600"/>
          </a:xfrm>
        </p:spPr>
        <p:txBody>
          <a:bodyPr>
            <a:normAutofit/>
          </a:bodyPr>
          <a:lstStyle/>
          <a:p>
            <a:pPr algn="just"/>
            <a:r>
              <a:rPr lang="es-ES" sz="2800" dirty="0" smtClean="0"/>
              <a:t>El propósito principal es tener  una visión global de los ciclos de vida de los proyectos  con la finalidad de distinguir  si se trata de un clásico, semiestructurado, estructurado o de prototipos. </a:t>
            </a:r>
            <a:endParaRPr lang="es-ES" sz="2800" dirty="0"/>
          </a:p>
        </p:txBody>
      </p:sp>
    </p:spTree>
    <p:extLst>
      <p:ext uri="{BB962C8B-B14F-4D97-AF65-F5344CB8AC3E}">
        <p14:creationId xmlns:p14="http://schemas.microsoft.com/office/powerpoint/2010/main" val="40730469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Preguntas </a:t>
            </a:r>
            <a:endParaRPr lang="es-ES" dirty="0"/>
          </a:p>
        </p:txBody>
      </p:sp>
      <p:sp>
        <p:nvSpPr>
          <p:cNvPr id="3" name="2 Marcador de contenido"/>
          <p:cNvSpPr>
            <a:spLocks noGrp="1"/>
          </p:cNvSpPr>
          <p:nvPr>
            <p:ph idx="1"/>
          </p:nvPr>
        </p:nvSpPr>
        <p:spPr>
          <a:xfrm>
            <a:off x="457200" y="1600200"/>
            <a:ext cx="7620000" cy="4997152"/>
          </a:xfrm>
        </p:spPr>
        <p:txBody>
          <a:bodyPr/>
          <a:lstStyle/>
          <a:p>
            <a:r>
              <a:rPr lang="es-ES" sz="3200" dirty="0" smtClean="0"/>
              <a:t>¿Cuál es la diferencia de una herramienta, y una metodología? </a:t>
            </a:r>
          </a:p>
          <a:p>
            <a:r>
              <a:rPr lang="es-ES" sz="3200" dirty="0" smtClean="0"/>
              <a:t>¿Cuáles son los tres principales propósitos del ciclo de vida de un proyecto?</a:t>
            </a:r>
          </a:p>
          <a:p>
            <a:r>
              <a:rPr lang="es-ES" sz="3200" dirty="0" smtClean="0"/>
              <a:t>¿Cuáles   son las diferencias  entre el ciclo de vida semi-estructurado y estructurado?</a:t>
            </a:r>
          </a:p>
          <a:p>
            <a:r>
              <a:rPr lang="es-ES" sz="3200" dirty="0" smtClean="0"/>
              <a:t>¿Quiénes  son los 3 tipos de personas que proveen entrada  primaria  al ciclo de vida del proyecto?</a:t>
            </a:r>
          </a:p>
          <a:p>
            <a:endParaRPr lang="es-ES" sz="3200" dirty="0" smtClean="0"/>
          </a:p>
          <a:p>
            <a:endParaRPr lang="es-ES" dirty="0"/>
          </a:p>
        </p:txBody>
      </p:sp>
    </p:spTree>
    <p:extLst>
      <p:ext uri="{BB962C8B-B14F-4D97-AF65-F5344CB8AC3E}">
        <p14:creationId xmlns:p14="http://schemas.microsoft.com/office/powerpoint/2010/main" val="21620005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Calendarización del proyecto </a:t>
            </a:r>
            <a:endParaRPr lang="es-MX" dirty="0"/>
          </a:p>
        </p:txBody>
      </p:sp>
      <p:pic>
        <p:nvPicPr>
          <p:cNvPr id="4" name="Marcador de contenido 3"/>
          <p:cNvPicPr>
            <a:picLocks noGrp="1" noChangeAspect="1"/>
          </p:cNvPicPr>
          <p:nvPr>
            <p:ph idx="1"/>
          </p:nvPr>
        </p:nvPicPr>
        <p:blipFill>
          <a:blip r:embed="rId2"/>
          <a:stretch>
            <a:fillRect/>
          </a:stretch>
        </p:blipFill>
        <p:spPr>
          <a:xfrm>
            <a:off x="323528" y="3573016"/>
            <a:ext cx="7620000" cy="2024833"/>
          </a:xfrm>
          <a:prstGeom prst="rect">
            <a:avLst/>
          </a:prstGeom>
        </p:spPr>
      </p:pic>
      <p:sp>
        <p:nvSpPr>
          <p:cNvPr id="5" name="Rectángulo 4"/>
          <p:cNvSpPr/>
          <p:nvPr/>
        </p:nvSpPr>
        <p:spPr>
          <a:xfrm>
            <a:off x="457200" y="1417638"/>
            <a:ext cx="6995120" cy="1200329"/>
          </a:xfrm>
          <a:prstGeom prst="rect">
            <a:avLst/>
          </a:prstGeom>
        </p:spPr>
        <p:txBody>
          <a:bodyPr wrap="square">
            <a:spAutoFit/>
          </a:bodyPr>
          <a:lstStyle/>
          <a:p>
            <a:pPr algn="just"/>
            <a:r>
              <a:rPr lang="es-MX" dirty="0"/>
              <a:t>crear  una red de tareas de </a:t>
            </a:r>
            <a:r>
              <a:rPr lang="es-MX" dirty="0" smtClean="0"/>
              <a:t>ingeniería </a:t>
            </a:r>
            <a:r>
              <a:rPr lang="es-MX" dirty="0"/>
              <a:t>de software que permitan tener el trabajo justo a tiempo, esta red debe tener responsabilidades asignadas, asegurarse que dichas tareas se </a:t>
            </a:r>
            <a:r>
              <a:rPr lang="es-MX" dirty="0" smtClean="0"/>
              <a:t>realicen </a:t>
            </a:r>
            <a:r>
              <a:rPr lang="es-MX" dirty="0"/>
              <a:t>y adaptar la red conforme los </a:t>
            </a:r>
            <a:r>
              <a:rPr lang="es-MX" dirty="0" smtClean="0"/>
              <a:t>riesgo </a:t>
            </a:r>
            <a:r>
              <a:rPr lang="es-MX" dirty="0"/>
              <a:t>se tornen en realidad.</a:t>
            </a:r>
          </a:p>
        </p:txBody>
      </p:sp>
    </p:spTree>
    <p:extLst>
      <p:ext uri="{BB962C8B-B14F-4D97-AF65-F5344CB8AC3E}">
        <p14:creationId xmlns:p14="http://schemas.microsoft.com/office/powerpoint/2010/main" val="35871909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908720"/>
            <a:ext cx="7620000" cy="4670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81042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908720"/>
            <a:ext cx="7992888"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11945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Administración de riesgos </a:t>
            </a:r>
          </a:p>
        </p:txBody>
      </p:sp>
      <p:sp>
        <p:nvSpPr>
          <p:cNvPr id="3" name="Marcador de contenido 2"/>
          <p:cNvSpPr>
            <a:spLocks noGrp="1"/>
          </p:cNvSpPr>
          <p:nvPr>
            <p:ph idx="1"/>
          </p:nvPr>
        </p:nvSpPr>
        <p:spPr/>
        <p:txBody>
          <a:bodyPr>
            <a:normAutofit/>
          </a:bodyPr>
          <a:lstStyle/>
          <a:p>
            <a:pPr algn="just"/>
            <a:r>
              <a:rPr lang="es-MX" sz="2800" dirty="0" smtClean="0"/>
              <a:t>Es </a:t>
            </a:r>
            <a:r>
              <a:rPr lang="es-MX" sz="2800" dirty="0"/>
              <a:t>anticipar los riesgos que podrían afectar la programación del proyecto o la calidad del software a desarrollar y emprender acciones para evitar esos riesgos. Los resultados de este análisis de riesgos se deben documentar a lo largo del plan del proyecto junto con el análisis de consecuencias cuando el riesgo ocurra. Identificar estos y crear planes para minimizar sus efectos en el proyecto se llama administración de riesgos.</a:t>
            </a:r>
          </a:p>
        </p:txBody>
      </p:sp>
    </p:spTree>
    <p:extLst>
      <p:ext uri="{BB962C8B-B14F-4D97-AF65-F5344CB8AC3E}">
        <p14:creationId xmlns:p14="http://schemas.microsoft.com/office/powerpoint/2010/main" val="331247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Unidad I</a:t>
            </a:r>
            <a:endParaRPr lang="es-MX" dirty="0"/>
          </a:p>
        </p:txBody>
      </p:sp>
      <p:sp>
        <p:nvSpPr>
          <p:cNvPr id="3" name="Marcador de contenido 2"/>
          <p:cNvSpPr>
            <a:spLocks noGrp="1"/>
          </p:cNvSpPr>
          <p:nvPr>
            <p:ph idx="1"/>
          </p:nvPr>
        </p:nvSpPr>
        <p:spPr/>
        <p:txBody>
          <a:bodyPr>
            <a:normAutofit/>
          </a:bodyPr>
          <a:lstStyle/>
          <a:p>
            <a:pPr marL="114300" indent="0" algn="ctr">
              <a:buNone/>
            </a:pPr>
            <a:r>
              <a:rPr lang="es-MX" sz="5400" dirty="0" smtClean="0"/>
              <a:t>Administración de proyectos Informáticos </a:t>
            </a:r>
            <a:endParaRPr lang="es-MX" sz="5400" dirty="0"/>
          </a:p>
        </p:txBody>
      </p:sp>
    </p:spTree>
    <p:extLst>
      <p:ext uri="{BB962C8B-B14F-4D97-AF65-F5344CB8AC3E}">
        <p14:creationId xmlns:p14="http://schemas.microsoft.com/office/powerpoint/2010/main" val="26189543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Administración de riesgos </a:t>
            </a:r>
            <a:endParaRPr lang="es-MX" dirty="0"/>
          </a:p>
        </p:txBody>
      </p:sp>
      <p:pic>
        <p:nvPicPr>
          <p:cNvPr id="4" name="Marcador de contenido 3"/>
          <p:cNvPicPr>
            <a:picLocks noGrp="1" noChangeAspect="1"/>
          </p:cNvPicPr>
          <p:nvPr>
            <p:ph idx="1"/>
          </p:nvPr>
        </p:nvPicPr>
        <p:blipFill>
          <a:blip r:embed="rId2"/>
          <a:stretch>
            <a:fillRect/>
          </a:stretch>
        </p:blipFill>
        <p:spPr>
          <a:xfrm>
            <a:off x="457200" y="1916832"/>
            <a:ext cx="7620000" cy="3812239"/>
          </a:xfrm>
          <a:prstGeom prst="rect">
            <a:avLst/>
          </a:prstGeom>
        </p:spPr>
      </p:pic>
    </p:spTree>
    <p:extLst>
      <p:ext uri="{BB962C8B-B14F-4D97-AF65-F5344CB8AC3E}">
        <p14:creationId xmlns:p14="http://schemas.microsoft.com/office/powerpoint/2010/main" val="18234666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Conclusiones </a:t>
            </a:r>
            <a:endParaRPr lang="es-MX" dirty="0"/>
          </a:p>
        </p:txBody>
      </p:sp>
      <p:sp>
        <p:nvSpPr>
          <p:cNvPr id="3" name="Marcador de contenido 2"/>
          <p:cNvSpPr>
            <a:spLocks noGrp="1"/>
          </p:cNvSpPr>
          <p:nvPr>
            <p:ph idx="1"/>
          </p:nvPr>
        </p:nvSpPr>
        <p:spPr/>
        <p:txBody>
          <a:bodyPr>
            <a:normAutofit/>
          </a:bodyPr>
          <a:lstStyle/>
          <a:p>
            <a:pPr algn="just"/>
            <a:r>
              <a:rPr lang="es-MX" sz="3200" dirty="0" smtClean="0"/>
              <a:t>El presente material permitió a los estudiantes  comprender las etapas de un proyecto informático como desarrollo de un sistema de información durante la etapa de análisis, en la cual ayuda a verificar las necesidades del cliente así como verificar el ciclo de vida de un proyecto y  la viabilidad del mismo. </a:t>
            </a:r>
            <a:endParaRPr lang="es-MX" sz="3200" dirty="0"/>
          </a:p>
        </p:txBody>
      </p:sp>
    </p:spTree>
    <p:extLst>
      <p:ext uri="{BB962C8B-B14F-4D97-AF65-F5344CB8AC3E}">
        <p14:creationId xmlns:p14="http://schemas.microsoft.com/office/powerpoint/2010/main" val="30657273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Referencias bibliográficas </a:t>
            </a:r>
            <a:endParaRPr lang="es-MX" dirty="0"/>
          </a:p>
        </p:txBody>
      </p:sp>
      <p:sp>
        <p:nvSpPr>
          <p:cNvPr id="3" name="Marcador de contenido 2"/>
          <p:cNvSpPr>
            <a:spLocks noGrp="1"/>
          </p:cNvSpPr>
          <p:nvPr>
            <p:ph idx="1"/>
          </p:nvPr>
        </p:nvSpPr>
        <p:spPr/>
        <p:txBody>
          <a:bodyPr>
            <a:normAutofit/>
          </a:bodyPr>
          <a:lstStyle/>
          <a:p>
            <a:pPr indent="-342900" defTabSz="457200">
              <a:spcBef>
                <a:spcPts val="1000"/>
              </a:spcBef>
              <a:buSzPct val="80000"/>
              <a:buFont typeface="Wingdings 3" charset="2"/>
              <a:buChar char=""/>
            </a:pPr>
            <a:endParaRPr lang="es-MX" sz="1800" dirty="0" smtClean="0">
              <a:solidFill>
                <a:schemeClr val="tx1">
                  <a:lumMod val="75000"/>
                  <a:lumOff val="25000"/>
                </a:schemeClr>
              </a:solidFill>
            </a:endParaRPr>
          </a:p>
          <a:p>
            <a:pPr indent="-342900" defTabSz="457200">
              <a:spcBef>
                <a:spcPts val="1000"/>
              </a:spcBef>
              <a:buSzPct val="80000"/>
              <a:buFont typeface="Wingdings 3" charset="2"/>
              <a:buChar char=""/>
            </a:pPr>
            <a:endParaRPr lang="es-MX" sz="1800" dirty="0">
              <a:solidFill>
                <a:schemeClr val="tx1">
                  <a:lumMod val="75000"/>
                  <a:lumOff val="25000"/>
                </a:schemeClr>
              </a:solidFill>
            </a:endParaRPr>
          </a:p>
          <a:p>
            <a:pPr indent="-342900" defTabSz="457200">
              <a:spcBef>
                <a:spcPts val="1000"/>
              </a:spcBef>
              <a:buSzPct val="80000"/>
              <a:buFont typeface="Wingdings 3" charset="2"/>
              <a:buChar char=""/>
            </a:pPr>
            <a:r>
              <a:rPr lang="es-MX" sz="1800" dirty="0" err="1" smtClean="0">
                <a:solidFill>
                  <a:schemeClr val="tx1">
                    <a:lumMod val="75000"/>
                    <a:lumOff val="25000"/>
                  </a:schemeClr>
                </a:solidFill>
              </a:rPr>
              <a:t>Laudon</a:t>
            </a:r>
            <a:r>
              <a:rPr lang="es-MX" sz="1800" dirty="0" smtClean="0">
                <a:solidFill>
                  <a:schemeClr val="tx1">
                    <a:lumMod val="75000"/>
                    <a:lumOff val="25000"/>
                  </a:schemeClr>
                </a:solidFill>
              </a:rPr>
              <a:t> </a:t>
            </a:r>
            <a:r>
              <a:rPr lang="es-MX" sz="1800" dirty="0">
                <a:solidFill>
                  <a:schemeClr val="tx1">
                    <a:lumMod val="75000"/>
                    <a:lumOff val="25000"/>
                  </a:schemeClr>
                </a:solidFill>
              </a:rPr>
              <a:t>&amp; </a:t>
            </a:r>
            <a:r>
              <a:rPr lang="es-MX" sz="1800" dirty="0" err="1">
                <a:solidFill>
                  <a:schemeClr val="tx1">
                    <a:lumMod val="75000"/>
                    <a:lumOff val="25000"/>
                  </a:schemeClr>
                </a:solidFill>
              </a:rPr>
              <a:t>Laudon</a:t>
            </a:r>
            <a:r>
              <a:rPr lang="es-MX" sz="1800" dirty="0">
                <a:solidFill>
                  <a:schemeClr val="tx1">
                    <a:lumMod val="75000"/>
                    <a:lumOff val="25000"/>
                  </a:schemeClr>
                </a:solidFill>
              </a:rPr>
              <a:t>  “ Sistemas de información gerencial”  administración de la empresa digital.</a:t>
            </a:r>
          </a:p>
          <a:p>
            <a:pPr indent="-342900" defTabSz="457200">
              <a:spcBef>
                <a:spcPts val="1000"/>
              </a:spcBef>
              <a:buSzPct val="80000"/>
              <a:buFont typeface="Wingdings 3" charset="2"/>
              <a:buChar char=""/>
            </a:pPr>
            <a:r>
              <a:rPr lang="es-MX" sz="1800" dirty="0">
                <a:solidFill>
                  <a:schemeClr val="tx1">
                    <a:lumMod val="75000"/>
                    <a:lumOff val="25000"/>
                  </a:schemeClr>
                </a:solidFill>
              </a:rPr>
              <a:t>Cohen&amp;, “Sistemas de información para los negocios”, Ed. Mc Graw Hill</a:t>
            </a:r>
          </a:p>
          <a:p>
            <a:pPr indent="-342900" defTabSz="457200">
              <a:spcBef>
                <a:spcPts val="1000"/>
              </a:spcBef>
              <a:buSzPct val="80000"/>
              <a:buFont typeface="Wingdings 3" charset="2"/>
              <a:buChar char=""/>
            </a:pPr>
            <a:r>
              <a:rPr lang="es-MX" sz="1800" dirty="0" err="1">
                <a:solidFill>
                  <a:schemeClr val="tx1">
                    <a:lumMod val="75000"/>
                    <a:lumOff val="25000"/>
                  </a:schemeClr>
                </a:solidFill>
              </a:rPr>
              <a:t>Efraim</a:t>
            </a:r>
            <a:r>
              <a:rPr lang="es-MX" sz="1800" dirty="0">
                <a:solidFill>
                  <a:schemeClr val="tx1">
                    <a:lumMod val="75000"/>
                    <a:lumOff val="25000"/>
                  </a:schemeClr>
                </a:solidFill>
              </a:rPr>
              <a:t> Turban, </a:t>
            </a:r>
            <a:r>
              <a:rPr lang="es-MX" sz="1800" dirty="0" err="1">
                <a:solidFill>
                  <a:schemeClr val="tx1">
                    <a:lumMod val="75000"/>
                    <a:lumOff val="25000"/>
                  </a:schemeClr>
                </a:solidFill>
              </a:rPr>
              <a:t>Efraim</a:t>
            </a:r>
            <a:r>
              <a:rPr lang="es-MX" sz="1800" dirty="0">
                <a:solidFill>
                  <a:schemeClr val="tx1">
                    <a:lumMod val="75000"/>
                    <a:lumOff val="25000"/>
                  </a:schemeClr>
                </a:solidFill>
              </a:rPr>
              <a:t> </a:t>
            </a:r>
            <a:r>
              <a:rPr lang="es-MX" sz="1800" dirty="0" err="1">
                <a:solidFill>
                  <a:schemeClr val="tx1">
                    <a:lumMod val="75000"/>
                    <a:lumOff val="25000"/>
                  </a:schemeClr>
                </a:solidFill>
              </a:rPr>
              <a:t>McClean</a:t>
            </a:r>
            <a:r>
              <a:rPr lang="es-MX" sz="1800" dirty="0">
                <a:solidFill>
                  <a:schemeClr val="tx1">
                    <a:lumMod val="75000"/>
                    <a:lumOff val="25000"/>
                  </a:schemeClr>
                </a:solidFill>
              </a:rPr>
              <a:t> &amp; James </a:t>
            </a:r>
            <a:r>
              <a:rPr lang="es-MX" sz="1800" dirty="0" err="1">
                <a:solidFill>
                  <a:schemeClr val="tx1">
                    <a:lumMod val="75000"/>
                    <a:lumOff val="25000"/>
                  </a:schemeClr>
                </a:solidFill>
              </a:rPr>
              <a:t>Wetherbe</a:t>
            </a:r>
            <a:r>
              <a:rPr lang="es-MX" sz="1800" dirty="0">
                <a:solidFill>
                  <a:schemeClr val="tx1">
                    <a:lumMod val="75000"/>
                    <a:lumOff val="25000"/>
                  </a:schemeClr>
                </a:solidFill>
              </a:rPr>
              <a:t>. “Tecnologías de información para la administración” </a:t>
            </a:r>
            <a:r>
              <a:rPr lang="es-MX" sz="1800" dirty="0" err="1">
                <a:solidFill>
                  <a:schemeClr val="tx1">
                    <a:lumMod val="75000"/>
                    <a:lumOff val="25000"/>
                  </a:schemeClr>
                </a:solidFill>
              </a:rPr>
              <a:t>CECSA</a:t>
            </a:r>
            <a:r>
              <a:rPr lang="es-MX" sz="1800" dirty="0">
                <a:solidFill>
                  <a:schemeClr val="tx1">
                    <a:lumMod val="75000"/>
                    <a:lumOff val="25000"/>
                  </a:schemeClr>
                </a:solidFill>
              </a:rPr>
              <a:t>. </a:t>
            </a:r>
          </a:p>
          <a:p>
            <a:pPr indent="-342900" defTabSz="457200">
              <a:spcBef>
                <a:spcPts val="1000"/>
              </a:spcBef>
              <a:buSzPct val="80000"/>
              <a:buFont typeface="Wingdings 3" charset="2"/>
              <a:buChar char=""/>
            </a:pPr>
            <a:endParaRPr lang="es-MX" sz="1800" dirty="0">
              <a:solidFill>
                <a:schemeClr val="tx1">
                  <a:lumMod val="75000"/>
                  <a:lumOff val="25000"/>
                </a:schemeClr>
              </a:solidFill>
            </a:endParaRPr>
          </a:p>
        </p:txBody>
      </p:sp>
    </p:spTree>
    <p:extLst>
      <p:ext uri="{BB962C8B-B14F-4D97-AF65-F5344CB8AC3E}">
        <p14:creationId xmlns:p14="http://schemas.microsoft.com/office/powerpoint/2010/main" val="2492453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Objetivo de la unidad I</a:t>
            </a:r>
            <a:endParaRPr lang="es-MX" dirty="0"/>
          </a:p>
        </p:txBody>
      </p:sp>
      <p:sp>
        <p:nvSpPr>
          <p:cNvPr id="3" name="Marcador de contenido 2"/>
          <p:cNvSpPr>
            <a:spLocks noGrp="1"/>
          </p:cNvSpPr>
          <p:nvPr>
            <p:ph idx="1"/>
          </p:nvPr>
        </p:nvSpPr>
        <p:spPr/>
        <p:txBody>
          <a:bodyPr>
            <a:normAutofit/>
          </a:bodyPr>
          <a:lstStyle/>
          <a:p>
            <a:pPr algn="just"/>
            <a:r>
              <a:rPr lang="es-MX" sz="4000" dirty="0" smtClean="0"/>
              <a:t>El alumno conocerá los pasos para la administración de proyectos informáticos dentro de una organización. </a:t>
            </a:r>
            <a:endParaRPr lang="es-MX" sz="4000" dirty="0"/>
          </a:p>
        </p:txBody>
      </p:sp>
    </p:spTree>
    <p:extLst>
      <p:ext uri="{BB962C8B-B14F-4D97-AF65-F5344CB8AC3E}">
        <p14:creationId xmlns:p14="http://schemas.microsoft.com/office/powerpoint/2010/main" val="1111801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620000" cy="274042"/>
          </a:xfrm>
        </p:spPr>
        <p:txBody>
          <a:bodyPr/>
          <a:lstStyle/>
          <a:p>
            <a:r>
              <a:rPr lang="es-MX" dirty="0"/>
              <a:t> </a:t>
            </a:r>
            <a:br>
              <a:rPr lang="es-MX" dirty="0"/>
            </a:br>
            <a:r>
              <a:rPr lang="es-MX" dirty="0"/>
              <a:t/>
            </a:r>
            <a:br>
              <a:rPr lang="es-MX" dirty="0"/>
            </a:br>
            <a:r>
              <a:rPr lang="es-MX" dirty="0"/>
              <a:t>ETAPAS DE UN PROYECTO </a:t>
            </a:r>
            <a:br>
              <a:rPr lang="es-MX" dirty="0"/>
            </a:br>
            <a:r>
              <a:rPr lang="es-MX" dirty="0"/>
              <a:t> </a:t>
            </a:r>
          </a:p>
        </p:txBody>
      </p:sp>
      <p:sp>
        <p:nvSpPr>
          <p:cNvPr id="3" name="Marcador de contenido 2"/>
          <p:cNvSpPr>
            <a:spLocks noGrp="1"/>
          </p:cNvSpPr>
          <p:nvPr>
            <p:ph idx="1"/>
          </p:nvPr>
        </p:nvSpPr>
        <p:spPr>
          <a:xfrm>
            <a:off x="107504" y="1600200"/>
            <a:ext cx="7969696" cy="4800600"/>
          </a:xfrm>
        </p:spPr>
        <p:txBody>
          <a:bodyPr>
            <a:normAutofit fontScale="92500"/>
          </a:bodyPr>
          <a:lstStyle/>
          <a:p>
            <a:pPr algn="just"/>
            <a:r>
              <a:rPr lang="es-MX" b="1" dirty="0"/>
              <a:t>Fase de planificación. </a:t>
            </a:r>
            <a:r>
              <a:rPr lang="es-MX" dirty="0"/>
              <a:t>Se trata de establecer cómo el equipo de trabajo deberá satisfacer las restricciones de prestaciones, planificación temporal y costo. Una planificación detallada da consistencia al proyecto y evita sorpresas que nunca son bien recibidas.</a:t>
            </a:r>
          </a:p>
          <a:p>
            <a:pPr marL="114300" indent="0" algn="just">
              <a:buNone/>
            </a:pPr>
            <a:r>
              <a:rPr lang="es-MX" dirty="0"/>
              <a:t>  </a:t>
            </a:r>
          </a:p>
          <a:p>
            <a:pPr algn="just"/>
            <a:r>
              <a:rPr lang="es-MX" b="1" dirty="0" smtClean="0"/>
              <a:t>Fase </a:t>
            </a:r>
            <a:r>
              <a:rPr lang="es-MX" b="1" dirty="0"/>
              <a:t>de ejecución. </a:t>
            </a:r>
            <a:r>
              <a:rPr lang="es-MX" dirty="0"/>
              <a:t>Representa el conjunto de tareas y actividades que suponen la realización propiamente dicha del proyecto, la ejecución de la obra de que se trate. Responde, ante todo, a las características técnicas específicas de cada tipo de proyecto y supone poner en juego y gestionar los recursos en la forma adecuada para desarrollar la obra en cuestión. Cada tipo de proyecto responde en este punto a su tecnología propia, que es generalmente bien conocida por los técnicos en la materia.</a:t>
            </a:r>
          </a:p>
          <a:p>
            <a:pPr marL="114300" indent="0" algn="just">
              <a:buNone/>
            </a:pPr>
            <a:r>
              <a:rPr lang="es-MX" dirty="0"/>
              <a:t>  </a:t>
            </a:r>
          </a:p>
          <a:p>
            <a:pPr algn="just"/>
            <a:endParaRPr lang="es-MX" dirty="0"/>
          </a:p>
        </p:txBody>
      </p:sp>
    </p:spTree>
    <p:extLst>
      <p:ext uri="{BB962C8B-B14F-4D97-AF65-F5344CB8AC3E}">
        <p14:creationId xmlns:p14="http://schemas.microsoft.com/office/powerpoint/2010/main" val="4244400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404664"/>
            <a:ext cx="7620000" cy="4800600"/>
          </a:xfrm>
        </p:spPr>
        <p:txBody>
          <a:bodyPr>
            <a:normAutofit/>
          </a:bodyPr>
          <a:lstStyle/>
          <a:p>
            <a:pPr algn="just"/>
            <a:endParaRPr lang="es-MX" sz="2400" b="1" dirty="0" smtClean="0"/>
          </a:p>
          <a:p>
            <a:pPr algn="just"/>
            <a:r>
              <a:rPr lang="es-MX" sz="2400" b="1" dirty="0" smtClean="0"/>
              <a:t>Fase </a:t>
            </a:r>
            <a:r>
              <a:rPr lang="es-MX" sz="2400" b="1" dirty="0"/>
              <a:t>de entrega o puesta en marcha. </a:t>
            </a:r>
            <a:r>
              <a:rPr lang="es-MX" sz="2000" dirty="0"/>
              <a:t>Como ya se ha dicho, todo proyecto está destinado a finalizarse en un plazo predeterminado, culminando en la entrega de la obra al cliente o la puesta en marcha del sistema desarrollado, comprobando que funciona adecuadamente y responde a las especificaciones en su momento aprobadas. Esta fase es también muy importante no sólo por representar la culminación de la operación sino por las dificultades que suele presentar en la práctica, alargándose excesivamente y provocando retrasos y costos imprevistos.</a:t>
            </a:r>
          </a:p>
          <a:p>
            <a:pPr algn="just"/>
            <a:endParaRPr lang="es-MX" sz="3200" dirty="0"/>
          </a:p>
          <a:p>
            <a:endParaRPr lang="es-MX" dirty="0"/>
          </a:p>
        </p:txBody>
      </p:sp>
    </p:spTree>
    <p:extLst>
      <p:ext uri="{BB962C8B-B14F-4D97-AF65-F5344CB8AC3E}">
        <p14:creationId xmlns:p14="http://schemas.microsoft.com/office/powerpoint/2010/main" val="2509406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547664" y="476672"/>
            <a:ext cx="5813483" cy="725794"/>
          </a:xfrm>
        </p:spPr>
        <p:txBody>
          <a:bodyPr/>
          <a:lstStyle/>
          <a:p>
            <a:pPr algn="ctr"/>
            <a:r>
              <a:rPr lang="es-ES" sz="3200" dirty="0" smtClean="0"/>
              <a:t/>
            </a:r>
            <a:br>
              <a:rPr lang="es-ES" sz="3200" dirty="0" smtClean="0"/>
            </a:br>
            <a:r>
              <a:rPr lang="es-ES" sz="3200" dirty="0" smtClean="0"/>
              <a:t/>
            </a:r>
            <a:br>
              <a:rPr lang="es-ES" sz="3200" dirty="0" smtClean="0"/>
            </a:br>
            <a:r>
              <a:rPr lang="es-ES" sz="3200" dirty="0"/>
              <a:t/>
            </a:r>
            <a:br>
              <a:rPr lang="es-ES" sz="3200" dirty="0"/>
            </a:br>
            <a:r>
              <a:rPr lang="es-ES" sz="3200" dirty="0" smtClean="0"/>
              <a:t/>
            </a:r>
            <a:br>
              <a:rPr lang="es-ES" sz="3200" dirty="0" smtClean="0"/>
            </a:br>
            <a:r>
              <a:rPr lang="es-ES" sz="3200" dirty="0"/>
              <a:t/>
            </a:r>
            <a:br>
              <a:rPr lang="es-ES" sz="3200" dirty="0"/>
            </a:br>
            <a:r>
              <a:rPr lang="es-ES" sz="3200" dirty="0" smtClean="0"/>
              <a:t/>
            </a:r>
            <a:br>
              <a:rPr lang="es-ES" sz="3200" dirty="0" smtClean="0"/>
            </a:br>
            <a:r>
              <a:rPr lang="es-ES" sz="3200" dirty="0"/>
              <a:t/>
            </a:r>
            <a:br>
              <a:rPr lang="es-ES" sz="3200" dirty="0"/>
            </a:br>
            <a:r>
              <a:rPr lang="es-ES" sz="3200" dirty="0"/>
              <a:t/>
            </a:r>
            <a:br>
              <a:rPr lang="es-ES" sz="3200" dirty="0"/>
            </a:br>
            <a:r>
              <a:rPr lang="es-ES" sz="3200" b="1" dirty="0"/>
              <a:t>Ciclo de vida del proyecto</a:t>
            </a:r>
            <a:endParaRPr lang="es-ES" sz="3200" dirty="0"/>
          </a:p>
        </p:txBody>
      </p:sp>
      <p:sp>
        <p:nvSpPr>
          <p:cNvPr id="3" name="2 Subtítulo"/>
          <p:cNvSpPr>
            <a:spLocks noGrp="1"/>
          </p:cNvSpPr>
          <p:nvPr>
            <p:ph type="subTitle" idx="1"/>
          </p:nvPr>
        </p:nvSpPr>
        <p:spPr>
          <a:xfrm>
            <a:off x="251520" y="1844824"/>
            <a:ext cx="8208912" cy="4896544"/>
          </a:xfrm>
        </p:spPr>
        <p:txBody>
          <a:bodyPr>
            <a:normAutofit/>
          </a:bodyPr>
          <a:lstStyle/>
          <a:p>
            <a:pPr algn="just"/>
            <a:r>
              <a:rPr lang="es-ES" sz="4000" dirty="0" smtClean="0">
                <a:solidFill>
                  <a:schemeClr val="tx1"/>
                </a:solidFill>
              </a:rPr>
              <a:t>Es </a:t>
            </a:r>
            <a:r>
              <a:rPr lang="es-ES" sz="4000" dirty="0">
                <a:solidFill>
                  <a:schemeClr val="tx1"/>
                </a:solidFill>
              </a:rPr>
              <a:t>el conjunto de fases en las que se organiza un </a:t>
            </a:r>
            <a:r>
              <a:rPr lang="es-ES" sz="4000" i="1" dirty="0">
                <a:solidFill>
                  <a:schemeClr val="tx1"/>
                </a:solidFill>
              </a:rPr>
              <a:t>proyecto</a:t>
            </a:r>
            <a:r>
              <a:rPr lang="es-ES" sz="4000" dirty="0">
                <a:solidFill>
                  <a:schemeClr val="tx1"/>
                </a:solidFill>
              </a:rPr>
              <a:t> desde su inicio </a:t>
            </a:r>
            <a:r>
              <a:rPr lang="es-ES" sz="4000" dirty="0" smtClean="0">
                <a:solidFill>
                  <a:schemeClr val="tx1"/>
                </a:solidFill>
              </a:rPr>
              <a:t>(análisis) hasta </a:t>
            </a:r>
            <a:r>
              <a:rPr lang="es-ES" sz="4000" dirty="0">
                <a:solidFill>
                  <a:schemeClr val="tx1"/>
                </a:solidFill>
              </a:rPr>
              <a:t>su </a:t>
            </a:r>
            <a:r>
              <a:rPr lang="es-ES" sz="4000" dirty="0" smtClean="0">
                <a:solidFill>
                  <a:schemeClr val="tx1"/>
                </a:solidFill>
              </a:rPr>
              <a:t>cierre (programa  operativo).</a:t>
            </a:r>
            <a:endParaRPr lang="es-ES" sz="4000"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9" y="4372842"/>
            <a:ext cx="3888432" cy="2152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85048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548680"/>
            <a:ext cx="7620000" cy="6309320"/>
          </a:xfrm>
        </p:spPr>
        <p:txBody>
          <a:bodyPr/>
          <a:lstStyle/>
          <a:p>
            <a:r>
              <a:rPr lang="es-ES" dirty="0" smtClean="0"/>
              <a:t>Organizaciones   pequeñas ( nacen de las  conversaciones) </a:t>
            </a:r>
          </a:p>
          <a:p>
            <a:endParaRPr lang="es-ES" dirty="0"/>
          </a:p>
          <a:p>
            <a:endParaRPr lang="es-ES" dirty="0" smtClean="0"/>
          </a:p>
          <a:p>
            <a:endParaRPr lang="es-ES" dirty="0"/>
          </a:p>
          <a:p>
            <a:endParaRPr lang="es-ES" dirty="0" smtClean="0"/>
          </a:p>
          <a:p>
            <a:endParaRPr lang="es-ES" dirty="0"/>
          </a:p>
          <a:p>
            <a:endParaRPr lang="es-ES" dirty="0" smtClean="0"/>
          </a:p>
          <a:p>
            <a:r>
              <a:rPr lang="es-ES" dirty="0" smtClean="0"/>
              <a:t>Organizaciones     grandes es  ( formal,   la comunicación es por escrito) </a:t>
            </a:r>
            <a:endParaRPr lang="es-E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7" y="1196752"/>
            <a:ext cx="25812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4886390"/>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95117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324</TotalTime>
  <Words>1687</Words>
  <Application>Microsoft Office PowerPoint</Application>
  <PresentationFormat>Presentación en pantalla (4:3)</PresentationFormat>
  <Paragraphs>107</Paragraphs>
  <Slides>42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42</vt:i4>
      </vt:variant>
    </vt:vector>
  </HeadingPairs>
  <TitlesOfParts>
    <vt:vector size="48" baseType="lpstr">
      <vt:lpstr>Arial</vt:lpstr>
      <vt:lpstr>Calibri</vt:lpstr>
      <vt:lpstr>Cambria</vt:lpstr>
      <vt:lpstr>Comic Sans MS</vt:lpstr>
      <vt:lpstr>Wingdings 3</vt:lpstr>
      <vt:lpstr>Adyacencia</vt:lpstr>
      <vt:lpstr>                  Presenta:  Mtra. Patricia Delgadillo Gómez Asignatura: Seminario de Sistemas de Información  Grupo: LIA 7mo semestre   Licenciatura:  Informática Administrativa.    Fecha: Agosto 2017 b.</vt:lpstr>
      <vt:lpstr>Presentación </vt:lpstr>
      <vt:lpstr>Secuencia Didáctica </vt:lpstr>
      <vt:lpstr>Unidad I</vt:lpstr>
      <vt:lpstr>Objetivo de la unidad I</vt:lpstr>
      <vt:lpstr>   ETAPAS DE UN PROYECTO   </vt:lpstr>
      <vt:lpstr>Presentación de PowerPoint</vt:lpstr>
      <vt:lpstr>        Ciclo de vida del proyecto</vt:lpstr>
      <vt:lpstr>Presentación de PowerPoint</vt:lpstr>
      <vt:lpstr>Objetivos de los proyectos </vt:lpstr>
      <vt:lpstr>Ciclo de   vida clásico  o convencional </vt:lpstr>
      <vt:lpstr>Presentación de PowerPoint</vt:lpstr>
      <vt:lpstr>Ciclo de   vida cascada </vt:lpstr>
      <vt:lpstr>Presentación de PowerPoint</vt:lpstr>
      <vt:lpstr>Ciclo de   vida  se-miestructurado </vt:lpstr>
      <vt:lpstr>Presentación de PowerPoint</vt:lpstr>
      <vt:lpstr>Ciclo de   vida Estructurado </vt:lpstr>
      <vt:lpstr>Presentación de PowerPoint</vt:lpstr>
      <vt:lpstr>actividades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Ciclo de   vida prototipos </vt:lpstr>
      <vt:lpstr>Presentación de PowerPoint</vt:lpstr>
      <vt:lpstr>Presentación de PowerPoint</vt:lpstr>
      <vt:lpstr>Presentación de PowerPoint</vt:lpstr>
      <vt:lpstr>Presentación de PowerPoint</vt:lpstr>
      <vt:lpstr>Presentación de PowerPoint</vt:lpstr>
      <vt:lpstr>Presentación de PowerPoint</vt:lpstr>
      <vt:lpstr>Preguntas </vt:lpstr>
      <vt:lpstr>Calendarización del proyecto </vt:lpstr>
      <vt:lpstr>Presentación de PowerPoint</vt:lpstr>
      <vt:lpstr>Presentación de PowerPoint</vt:lpstr>
      <vt:lpstr>Administración de riesgos </vt:lpstr>
      <vt:lpstr>Administración de riesgos </vt:lpstr>
      <vt:lpstr>Conclusiones </vt:lpstr>
      <vt:lpstr>Referencias bibliográficas </vt:lpstr>
    </vt:vector>
  </TitlesOfParts>
  <Company>Luffi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Ciclo de vida del proyecto</dc:title>
  <dc:creator>paty</dc:creator>
  <cp:lastModifiedBy>Patricia Delgadillo</cp:lastModifiedBy>
  <cp:revision>27</cp:revision>
  <dcterms:created xsi:type="dcterms:W3CDTF">2015-09-16T16:20:07Z</dcterms:created>
  <dcterms:modified xsi:type="dcterms:W3CDTF">2017-10-03T12:50:48Z</dcterms:modified>
</cp:coreProperties>
</file>