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5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58" r:id="rId95"/>
    <p:sldId id="365" r:id="rId96"/>
    <p:sldId id="360" r:id="rId97"/>
    <p:sldId id="361" r:id="rId98"/>
    <p:sldId id="362" r:id="rId99"/>
    <p:sldId id="363" r:id="rId100"/>
    <p:sldId id="364" r:id="rId101"/>
    <p:sldId id="366" r:id="rId102"/>
    <p:sldId id="367" r:id="rId103"/>
    <p:sldId id="368" r:id="rId104"/>
    <p:sldId id="369" r:id="rId105"/>
    <p:sldId id="370" r:id="rId106"/>
    <p:sldId id="371" r:id="rId107"/>
    <p:sldId id="372" r:id="rId108"/>
    <p:sldId id="373" r:id="rId109"/>
    <p:sldId id="374" r:id="rId110"/>
    <p:sldId id="375" r:id="rId111"/>
    <p:sldId id="376" r:id="rId112"/>
    <p:sldId id="377" r:id="rId113"/>
    <p:sldId id="378" r:id="rId114"/>
    <p:sldId id="379" r:id="rId115"/>
    <p:sldId id="380" r:id="rId116"/>
    <p:sldId id="381" r:id="rId117"/>
    <p:sldId id="382" r:id="rId118"/>
    <p:sldId id="383" r:id="rId1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ABFF7-8066-4B83-99DF-1E805EE2090F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ED9BA-8C03-49BC-84DA-7244F21DCE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011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67E03-D470-4746-8E2A-69F11A0248B1}" type="slidenum">
              <a:rPr lang="es-MX" smtClean="0"/>
              <a:t>67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56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F99EA-5498-484A-87DC-A8935B772A86}" type="slidenum">
              <a:rPr lang="es-MX" smtClean="0"/>
              <a:t>106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95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3567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104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20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91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8443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048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799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632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9441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638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954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E6D0A-EF4C-4DA6-87F9-5D73931F75D0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4311C-0F1D-46C6-9BFF-441026CCDF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826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jpe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jp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1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5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4831" y="280622"/>
            <a:ext cx="9144000" cy="155733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endParaRPr lang="es-ES" sz="1400" b="1" dirty="0">
              <a:solidFill>
                <a:schemeClr val="bg1"/>
              </a:solidFill>
            </a:endParaRPr>
          </a:p>
          <a:p>
            <a:pPr algn="ctr"/>
            <a:endParaRPr lang="es-ES" sz="1400" b="1" dirty="0">
              <a:solidFill>
                <a:schemeClr val="bg1"/>
              </a:solidFill>
            </a:endParaRPr>
          </a:p>
          <a:p>
            <a:pPr algn="just"/>
            <a:r>
              <a:rPr lang="es-ES" sz="1400" b="1" dirty="0">
                <a:solidFill>
                  <a:schemeClr val="bg1"/>
                </a:solidFill>
              </a:rPr>
              <a:t>                                                           </a:t>
            </a:r>
            <a:r>
              <a:rPr lang="es-ES" sz="1500" b="1" dirty="0">
                <a:solidFill>
                  <a:schemeClr val="bg1"/>
                </a:solidFill>
              </a:rPr>
              <a:t>UNIVERSIDAD AUTÓNOMA DEL ESTADO DE MÉXICO</a:t>
            </a:r>
          </a:p>
          <a:p>
            <a:pPr algn="just"/>
            <a:endParaRPr lang="es-ES" sz="1500" b="1" dirty="0">
              <a:solidFill>
                <a:schemeClr val="bg1"/>
              </a:solidFill>
            </a:endParaRPr>
          </a:p>
          <a:p>
            <a:pPr algn="just"/>
            <a:r>
              <a:rPr lang="es-ES" sz="1500" b="1" dirty="0">
                <a:solidFill>
                  <a:schemeClr val="bg1"/>
                </a:solidFill>
              </a:rPr>
              <a:t>                                                      FACULTAD DE  ARQUITECTURA Y DISEÑO</a:t>
            </a:r>
          </a:p>
          <a:p>
            <a:pPr algn="just"/>
            <a:r>
              <a:rPr lang="es-ES" sz="1500" b="1" dirty="0">
                <a:solidFill>
                  <a:schemeClr val="bg1"/>
                </a:solidFill>
              </a:rPr>
              <a:t>                                                      </a:t>
            </a:r>
            <a:endParaRPr lang="es-ES" sz="1500" dirty="0">
              <a:solidFill>
                <a:schemeClr val="bg1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rot="21600000">
            <a:off x="2425796" y="1059289"/>
            <a:ext cx="4290969" cy="2"/>
          </a:xfrm>
          <a:prstGeom prst="line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9" name="Picture 2" descr="EscudoUAEMmetali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92696"/>
            <a:ext cx="1224136" cy="1093230"/>
          </a:xfrm>
          <a:prstGeom prst="rect">
            <a:avLst/>
          </a:prstGeom>
          <a:noFill/>
          <a:effectLst/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454" y="764703"/>
            <a:ext cx="1221904" cy="864097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1625585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TEMAS DE </a:t>
            </a:r>
            <a:r>
              <a:rPr lang="es-MX" b="1" dirty="0" smtClean="0">
                <a:solidFill>
                  <a:schemeClr val="bg1"/>
                </a:solidFill>
              </a:rPr>
              <a:t>METROPOLIZACIÓN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370600" y="3455443"/>
            <a:ext cx="699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PROGRAMA EDUCATIVO: </a:t>
            </a:r>
            <a:r>
              <a:rPr lang="es-MX" b="1" dirty="0" smtClean="0">
                <a:solidFill>
                  <a:schemeClr val="bg1"/>
                </a:solidFill>
              </a:rPr>
              <a:t>Administración y Promoción del Obra Urbana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813498" y="4869160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U. A. </a:t>
            </a:r>
            <a:r>
              <a:rPr lang="es-MX" sz="2000" dirty="0" smtClean="0">
                <a:solidFill>
                  <a:schemeClr val="bg1"/>
                </a:solidFill>
              </a:rPr>
              <a:t>METROPOLIZACIÓN </a:t>
            </a:r>
            <a:endParaRPr lang="es-MX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54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0652" y="735087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De la planeación urbana centralizada</a:t>
            </a:r>
          </a:p>
          <a:p>
            <a:pPr algn="ctr"/>
            <a:r>
              <a:rPr lang="es-MX" b="1" dirty="0">
                <a:solidFill>
                  <a:schemeClr val="bg1"/>
                </a:solidFill>
              </a:rPr>
              <a:t>a una consensuada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334594" y="7350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planeación urbana </a:t>
            </a:r>
            <a:r>
              <a:rPr lang="es-MX" dirty="0">
                <a:solidFill>
                  <a:schemeClr val="bg1"/>
                </a:solidFill>
              </a:rPr>
              <a:t>también </a:t>
            </a:r>
            <a:r>
              <a:rPr lang="es-MX" dirty="0">
                <a:solidFill>
                  <a:srgbClr val="FFC000"/>
                </a:solidFill>
              </a:rPr>
              <a:t>puede emerger de la sociedad</a:t>
            </a:r>
            <a:r>
              <a:rPr lang="es-MX" dirty="0">
                <a:solidFill>
                  <a:schemeClr val="bg1"/>
                </a:solidFill>
              </a:rPr>
              <a:t> y de instituciones académicas.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528592" y="3227859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planeación pasada ha sido poco efectiva, pues </a:t>
            </a:r>
            <a:r>
              <a:rPr lang="es-MX" dirty="0">
                <a:solidFill>
                  <a:srgbClr val="FFC000"/>
                </a:solidFill>
              </a:rPr>
              <a:t>no ha habido equilibrio y consenso de fuerzas sociales, económicas y políticas.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3394720" y="1196752"/>
            <a:ext cx="673224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7884368" y="1789659"/>
            <a:ext cx="0" cy="6608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107504" y="3072621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>
                <a:solidFill>
                  <a:schemeClr val="bg1"/>
                </a:solidFill>
              </a:rPr>
              <a:t>De la planeación urbana totalizadora a la ordenación territorial</a:t>
            </a:r>
          </a:p>
          <a:p>
            <a:pPr algn="ctr"/>
            <a:r>
              <a:rPr lang="es-MX" b="1" i="1" dirty="0">
                <a:solidFill>
                  <a:schemeClr val="bg1"/>
                </a:solidFill>
              </a:rPr>
              <a:t>estratégica por franjas periféricas</a:t>
            </a:r>
            <a:endParaRPr lang="es-MX" b="1" dirty="0">
              <a:solidFill>
                <a:schemeClr val="bg1"/>
              </a:solidFill>
            </a:endParaRPr>
          </a:p>
        </p:txBody>
      </p:sp>
      <p:cxnSp>
        <p:nvCxnSpPr>
          <p:cNvPr id="13" name="12 Conector angular"/>
          <p:cNvCxnSpPr/>
          <p:nvPr/>
        </p:nvCxnSpPr>
        <p:spPr>
          <a:xfrm rot="10800000" flipV="1">
            <a:off x="3851921" y="3525766"/>
            <a:ext cx="576065" cy="163759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723284" y="5157192"/>
            <a:ext cx="5929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Es necesario </a:t>
            </a:r>
            <a:r>
              <a:rPr lang="es-MX" dirty="0">
                <a:solidFill>
                  <a:srgbClr val="FFC000"/>
                </a:solidFill>
              </a:rPr>
              <a:t>definir franjas o zonas en las que, de acuerdo con el potencial de absorción urbana y de su valor ambiental, puedan llevarse a cabo acciones específicas</a:t>
            </a:r>
            <a:r>
              <a:rPr lang="es-MX" dirty="0">
                <a:solidFill>
                  <a:schemeClr val="bg1"/>
                </a:solidFill>
              </a:rPr>
              <a:t> de planeación,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1618854"/>
            <a:ext cx="1921987" cy="1438200"/>
          </a:xfrm>
          <a:prstGeom prst="rect">
            <a:avLst/>
          </a:prstGeom>
        </p:spPr>
      </p:pic>
      <p:cxnSp>
        <p:nvCxnSpPr>
          <p:cNvPr id="17" name="16 Conector recto de flecha"/>
          <p:cNvCxnSpPr/>
          <p:nvPr/>
        </p:nvCxnSpPr>
        <p:spPr>
          <a:xfrm>
            <a:off x="1187624" y="4151189"/>
            <a:ext cx="0" cy="6608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58790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87624" y="764704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Plan Nacional de Desarrollo 1995-2000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-Ernesto Zedillo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-31 de mayo 1995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-Capítulo 4, inciso 1 (aspiración por la justicia social). Buscar el desarrollo armónico de las ciudades para mejorar la calidad de vida en las zonas metropolitanas.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-Reforma Agraria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9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8391" y="476672"/>
            <a:ext cx="792088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UNIDAD IX. EXPERIENCIAS DE ADMINISTRACIÓN Y PLANEACIÓN METROPOLITANA INSTITUCIONALIZADA EN MÉXICO</a:t>
            </a:r>
          </a:p>
          <a:p>
            <a:pPr algn="ctr"/>
            <a:endParaRPr lang="es-MX" b="1" dirty="0">
              <a:solidFill>
                <a:schemeClr val="bg1"/>
              </a:solidFill>
            </a:endParaRPr>
          </a:p>
          <a:p>
            <a:pPr algn="ctr"/>
            <a:endParaRPr lang="es-MX" b="1" dirty="0">
              <a:solidFill>
                <a:schemeClr val="bg1"/>
              </a:solidFill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LA METRÓPOLI DEL VALLE DE MÉXICO</a:t>
            </a:r>
          </a:p>
          <a:p>
            <a:pPr algn="ctr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Delimitación socio espacial: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-Está conformada por 16 delegaciones  del Distrito Federal y 59 municipios del Estado de México.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-De acuerdo con la delimitación conceptual propuesta por Unikel, el área urbana continua del Valle de México cubre 1,590 kilómetros cuadrados.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-10,516 hab/km</a:t>
            </a:r>
            <a:r>
              <a:rPr lang="es-MX" baseline="30000" dirty="0" smtClean="0">
                <a:solidFill>
                  <a:schemeClr val="bg1"/>
                </a:solidFill>
              </a:rPr>
              <a:t>2</a:t>
            </a:r>
            <a:r>
              <a:rPr lang="es-MX" dirty="0" smtClean="0">
                <a:solidFill>
                  <a:schemeClr val="bg1"/>
                </a:solidFill>
              </a:rPr>
              <a:t>  </a:t>
            </a:r>
            <a:r>
              <a:rPr lang="es-MX" sz="2400" baseline="30000" dirty="0" smtClean="0">
                <a:solidFill>
                  <a:schemeClr val="bg1"/>
                </a:solidFill>
              </a:rPr>
              <a:t>1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Región metropolitana o megalópolis </a:t>
            </a:r>
            <a:r>
              <a:rPr lang="es-MX" sz="1600" dirty="0" smtClean="0">
                <a:solidFill>
                  <a:schemeClr val="bg1"/>
                </a:solidFill>
              </a:rPr>
              <a:t>(Fideicomiso de Estudios Estratégicos de la Ciudad de México)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 ZMVM se expande física y funcionalmente dentro del Valle de México, en su entorno regional se amplía la concentración  en diversos puntos.  </a:t>
            </a:r>
            <a:r>
              <a:rPr lang="es-MX" sz="2400" baseline="30000" dirty="0" smtClean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 Megalopolís o Región Metropolitana, comprende las zonas metropolitanas de Cuernava-Jiutepec, Cuatla, Pachuca, Puebla-San Martín Texmelucan-Tlaxcala-Santa Ana Chiautempan y Toluca-Lerma.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1" y="34169"/>
            <a:ext cx="3686843" cy="317880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12977"/>
            <a:ext cx="5436096" cy="364502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707904" y="72560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Megalópolis  de México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3528" y="472514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Ciudades con más de 10 millones de habitantes  </a:t>
            </a:r>
            <a:r>
              <a:rPr lang="es-MX" sz="2400" b="1" baseline="30000" dirty="0" smtClean="0">
                <a:solidFill>
                  <a:schemeClr val="bg1"/>
                </a:solidFill>
              </a:rPr>
              <a:t>3</a:t>
            </a:r>
            <a:endParaRPr lang="es-MX" sz="24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764703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REGIÓN CENTRO-PAÍS 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sz="1600" dirty="0" smtClean="0">
                <a:solidFill>
                  <a:schemeClr val="bg1"/>
                </a:solidFill>
              </a:rPr>
              <a:t>(Presidencia de la República)</a:t>
            </a:r>
          </a:p>
          <a:p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 smtClean="0">
                <a:solidFill>
                  <a:schemeClr val="bg1"/>
                </a:solidFill>
              </a:rPr>
              <a:t>-Delimitación, estados de: Hidalgo, México, Morelos, Puebla, Tlaxcala y el Distrito Federal, que cuentan con 518 municipios y 16 delegaciones.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 smtClean="0">
                <a:solidFill>
                  <a:schemeClr val="bg1"/>
                </a:solidFill>
              </a:rPr>
              <a:t>-Se concentran los principales centros médicos, institutos de educación superior, comunidad científica y centros de investigación y desarrollo del país.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 smtClean="0">
                <a:solidFill>
                  <a:schemeClr val="bg1"/>
                </a:solidFill>
              </a:rPr>
              <a:t>-Es sin duda la concentración más importante de México, en prácticamente todos los indicadores de desarrollo.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33056"/>
            <a:ext cx="2448272" cy="1872208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825" y="3949702"/>
            <a:ext cx="2448272" cy="187126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22903"/>
            <a:ext cx="2664296" cy="1871263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331640" y="602128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UNAM</a:t>
            </a:r>
            <a:endParaRPr lang="es-MX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462618" y="6021286"/>
            <a:ext cx="2074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HOSPITAL LA RAZA-IMSS</a:t>
            </a:r>
            <a:endParaRPr lang="es-MX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389262" y="6018309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COLEGIO DE MÉXICO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9148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6237" y="525781"/>
            <a:ext cx="83915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EL ESPACIO METROPOLITANO DEL VALLE DE MÉXICO</a:t>
            </a:r>
          </a:p>
          <a:p>
            <a:pPr algn="ctr"/>
            <a:endParaRPr lang="es-MX" b="1" dirty="0" smtClean="0"/>
          </a:p>
          <a:p>
            <a:pPr algn="just"/>
            <a:r>
              <a:rPr lang="es-MX" b="1" dirty="0" smtClean="0"/>
              <a:t>Caracterización:</a:t>
            </a:r>
            <a:endParaRPr lang="es-MX" b="1" dirty="0"/>
          </a:p>
          <a:p>
            <a:pPr algn="just"/>
            <a:r>
              <a:rPr lang="es-MX" dirty="0" smtClean="0"/>
              <a:t>-</a:t>
            </a:r>
            <a:r>
              <a:rPr lang="es-MX" dirty="0" smtClean="0">
                <a:solidFill>
                  <a:srgbClr val="C00000"/>
                </a:solidFill>
              </a:rPr>
              <a:t>Localización</a:t>
            </a:r>
            <a:r>
              <a:rPr lang="es-MX" dirty="0" smtClean="0"/>
              <a:t> de la gran ciudad en un valle (</a:t>
            </a:r>
            <a:r>
              <a:rPr lang="es-MX" dirty="0" smtClean="0">
                <a:solidFill>
                  <a:srgbClr val="C00000"/>
                </a:solidFill>
              </a:rPr>
              <a:t>cuenca</a:t>
            </a:r>
            <a:r>
              <a:rPr lang="es-MX" dirty="0" smtClean="0"/>
              <a:t>), </a:t>
            </a:r>
            <a:r>
              <a:rPr lang="es-MX" dirty="0" smtClean="0">
                <a:solidFill>
                  <a:srgbClr val="C00000"/>
                </a:solidFill>
              </a:rPr>
              <a:t>consecuencia</a:t>
            </a:r>
            <a:r>
              <a:rPr lang="es-MX" dirty="0" smtClean="0"/>
              <a:t>: </a:t>
            </a:r>
            <a:r>
              <a:rPr lang="es-MX" dirty="0" smtClean="0">
                <a:solidFill>
                  <a:srgbClr val="C00000"/>
                </a:solidFill>
              </a:rPr>
              <a:t>obras constantes para drenarlo.</a:t>
            </a:r>
          </a:p>
          <a:p>
            <a:pPr algn="just"/>
            <a:r>
              <a:rPr lang="es-MX" dirty="0" smtClean="0"/>
              <a:t>-</a:t>
            </a:r>
            <a:r>
              <a:rPr lang="es-MX" dirty="0" smtClean="0">
                <a:solidFill>
                  <a:srgbClr val="C00000"/>
                </a:solidFill>
              </a:rPr>
              <a:t>Centro de decisiones </a:t>
            </a:r>
            <a:r>
              <a:rPr lang="es-MX" dirty="0" smtClean="0"/>
              <a:t>del país</a:t>
            </a:r>
          </a:p>
          <a:p>
            <a:pPr algn="just"/>
            <a:r>
              <a:rPr lang="es-MX" dirty="0" smtClean="0"/>
              <a:t>-</a:t>
            </a:r>
            <a:r>
              <a:rPr lang="es-MX" dirty="0" smtClean="0">
                <a:solidFill>
                  <a:srgbClr val="C00000"/>
                </a:solidFill>
              </a:rPr>
              <a:t>Saturación</a:t>
            </a:r>
            <a:r>
              <a:rPr lang="es-MX" dirty="0" smtClean="0"/>
              <a:t> de sus sistemas de organización funcional</a:t>
            </a:r>
          </a:p>
          <a:p>
            <a:pPr algn="just"/>
            <a:r>
              <a:rPr lang="es-MX" dirty="0" smtClean="0"/>
              <a:t>-</a:t>
            </a:r>
            <a:r>
              <a:rPr lang="es-MX" dirty="0" smtClean="0">
                <a:solidFill>
                  <a:srgbClr val="C00000"/>
                </a:solidFill>
              </a:rPr>
              <a:t>Ausencia</a:t>
            </a:r>
            <a:r>
              <a:rPr lang="es-MX" dirty="0" smtClean="0"/>
              <a:t> de </a:t>
            </a:r>
            <a:r>
              <a:rPr lang="es-MX" dirty="0" smtClean="0">
                <a:solidFill>
                  <a:srgbClr val="C00000"/>
                </a:solidFill>
              </a:rPr>
              <a:t>mecanismos institucionales eficaces</a:t>
            </a:r>
            <a:r>
              <a:rPr lang="es-MX" dirty="0" smtClean="0"/>
              <a:t>, para coordinar esfuerzos  públicos sociales y privados en la </a:t>
            </a:r>
            <a:r>
              <a:rPr lang="es-MX" dirty="0" smtClean="0">
                <a:solidFill>
                  <a:srgbClr val="C00000"/>
                </a:solidFill>
              </a:rPr>
              <a:t>planeación y desarrollo metropolitano</a:t>
            </a:r>
            <a:r>
              <a:rPr lang="es-MX" dirty="0" smtClean="0"/>
              <a:t>.  </a:t>
            </a:r>
            <a:r>
              <a:rPr lang="es-MX" sz="2400" baseline="30000" dirty="0" smtClean="0"/>
              <a:t>5</a:t>
            </a:r>
            <a:endParaRPr lang="es-MX" sz="2400" baseline="300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3111105"/>
            <a:ext cx="7128792" cy="374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0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764704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Instalación en marzo de 1998 de la Comisión Ejecutiva de Coordinación Metropolitana integrada por el Jefe de Gobierno del D.F. y del Edo, de México.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	1998. Se aprobó el Programa de Ordenación de la Zona Metropolitana del Valle de México. Objetivo es mantener espacios mínimos de diálogo y colaboración intergubernamental.                                                 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437241"/>
              </p:ext>
            </p:extLst>
          </p:nvPr>
        </p:nvGraphicFramePr>
        <p:xfrm>
          <a:off x="683569" y="2996952"/>
          <a:ext cx="799288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3744417"/>
                <a:gridCol w="792088"/>
                <a:gridCol w="1800199"/>
                <a:gridCol w="648071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ESTRUCTURA DE GOBIERNO </a:t>
                      </a:r>
                      <a:endParaRPr lang="es-MX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Poder Ejecutivo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Núm.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Poder legislativo</a:t>
                      </a:r>
                      <a:r>
                        <a:rPr lang="es-MX" sz="1400" baseline="0" dirty="0" smtClean="0"/>
                        <a:t>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Núm. 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es-MX" sz="1500" dirty="0" smtClean="0"/>
                    </a:p>
                    <a:p>
                      <a:pPr algn="ctr"/>
                      <a:r>
                        <a:rPr lang="es-MX" sz="1500" dirty="0" smtClean="0"/>
                        <a:t>Ámbito </a:t>
                      </a:r>
                      <a:endParaRPr lang="es-MX" sz="1500" dirty="0"/>
                    </a:p>
                    <a:p>
                      <a:pPr algn="ctr"/>
                      <a:r>
                        <a:rPr lang="es-MX" sz="1500" dirty="0" smtClean="0"/>
                        <a:t>Estatal</a:t>
                      </a:r>
                      <a:endParaRPr lang="es-MX" sz="15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Jefe de Gobierno</a:t>
                      </a:r>
                      <a:r>
                        <a:rPr lang="es-MX" sz="1400" baseline="0" dirty="0" smtClean="0"/>
                        <a:t> del Distrito Federal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Asamblea Legislativa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Gobernador del Estado de México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Congreso Local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Gobernador</a:t>
                      </a:r>
                      <a:r>
                        <a:rPr lang="es-MX" sz="1400" baseline="0" dirty="0" smtClean="0"/>
                        <a:t> del Estado de Hidalgo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Congreso Local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es-MX" sz="1500" dirty="0" smtClean="0"/>
                    </a:p>
                    <a:p>
                      <a:pPr algn="ctr"/>
                      <a:r>
                        <a:rPr lang="es-MX" sz="1500" dirty="0" smtClean="0"/>
                        <a:t>Ámbito </a:t>
                      </a:r>
                      <a:endParaRPr lang="es-MX" sz="1500" dirty="0"/>
                    </a:p>
                    <a:p>
                      <a:pPr algn="ctr"/>
                      <a:r>
                        <a:rPr lang="es-MX" sz="1500" dirty="0" smtClean="0"/>
                        <a:t>Municipal</a:t>
                      </a:r>
                      <a:endParaRPr lang="es-MX" sz="15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Jefes delegacionales del Distrito Federal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16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Consejos ciudadanos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-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Presidentes municipales del Estado de México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59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Cabildos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59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Presidente municipal de Tizayuca, Hidalgo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Cabildos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500" dirty="0" smtClean="0"/>
                        <a:t>Total </a:t>
                      </a:r>
                      <a:endParaRPr lang="es-MX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79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63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5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8226" y="548680"/>
            <a:ext cx="788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SISTEMA DE PLANEACIÓN DE LA ZONA METROPOLITANA DEL VALLE DE MÉXICO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8226" y="1247534"/>
            <a:ext cx="2191565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Ámbito</a:t>
            </a:r>
            <a:endParaRPr lang="es-MX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851920" y="1226893"/>
            <a:ext cx="4248472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Instrumento </a:t>
            </a:r>
            <a:endParaRPr lang="es-MX" sz="1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919932" y="1956013"/>
            <a:ext cx="1368152" cy="3385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Federal </a:t>
            </a:r>
            <a:endParaRPr lang="es-MX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851922" y="1832903"/>
            <a:ext cx="4248472" cy="5847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Programa Nacional de Desarrollo Urbano y ordenación del Territorio 2001-2006</a:t>
            </a:r>
            <a:endParaRPr lang="es-MX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770576" y="2973642"/>
            <a:ext cx="1666864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Metropolitano</a:t>
            </a:r>
            <a:endParaRPr lang="es-MX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869495" y="2670978"/>
            <a:ext cx="4213322" cy="5847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Programa de Ordenación de la Zona Metropolitana del Valle de México</a:t>
            </a:r>
            <a:endParaRPr lang="es-MX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3851919" y="3375515"/>
            <a:ext cx="4230897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Franjas de integración Metropolitana</a:t>
            </a:r>
            <a:endParaRPr lang="es-MX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919932" y="3892555"/>
            <a:ext cx="123610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Estatal</a:t>
            </a:r>
            <a:endParaRPr lang="es-MX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403648" y="4653136"/>
            <a:ext cx="1800200" cy="33855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Distrito Federal</a:t>
            </a:r>
            <a:endParaRPr lang="es-MX" sz="1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851919" y="3938721"/>
            <a:ext cx="4213324" cy="5847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Programa General de Desarrollo Urbano del Distrito Federal</a:t>
            </a:r>
            <a:endParaRPr lang="es-MX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49144" y="4631241"/>
            <a:ext cx="4251248" cy="33855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Programas Delegacionales de Desarrollo Urbano</a:t>
            </a:r>
            <a:endParaRPr lang="es-MX" sz="16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863661" y="5036697"/>
            <a:ext cx="4236733" cy="33855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Programas Parciales de desarrollo Urbano</a:t>
            </a:r>
            <a:endParaRPr lang="es-MX" sz="16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508226" y="1703953"/>
            <a:ext cx="7592166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508226" y="2564904"/>
            <a:ext cx="7592168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724162" y="3890830"/>
            <a:ext cx="7592168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349448" y="5751764"/>
            <a:ext cx="1800200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Estado de México</a:t>
            </a:r>
            <a:endParaRPr lang="es-MX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859382" y="5530265"/>
            <a:ext cx="4241012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Plan Estatal de Desarrollo Urbano del Edo, Méx.</a:t>
            </a:r>
            <a:endParaRPr lang="es-MX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869495" y="5930408"/>
            <a:ext cx="4195748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Planes Regionales metropolitanos </a:t>
            </a:r>
            <a:endParaRPr lang="es-MX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456077" y="6519446"/>
            <a:ext cx="1800200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Municipal </a:t>
            </a:r>
            <a:endParaRPr lang="es-MX" sz="16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867333" y="6490480"/>
            <a:ext cx="4197910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Planes municipales de desarrollo urbano </a:t>
            </a:r>
            <a:endParaRPr lang="es-MX" sz="1600" dirty="0"/>
          </a:p>
        </p:txBody>
      </p:sp>
      <p:cxnSp>
        <p:nvCxnSpPr>
          <p:cNvPr id="25" name="24 Conector recto"/>
          <p:cNvCxnSpPr/>
          <p:nvPr/>
        </p:nvCxnSpPr>
        <p:spPr>
          <a:xfrm>
            <a:off x="508226" y="6428083"/>
            <a:ext cx="7592168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10" idx="2"/>
          </p:cNvCxnSpPr>
          <p:nvPr/>
        </p:nvCxnSpPr>
        <p:spPr>
          <a:xfrm>
            <a:off x="1537987" y="4231109"/>
            <a:ext cx="0" cy="2539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1537987" y="4485048"/>
            <a:ext cx="818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flipH="1">
            <a:off x="2361801" y="4485048"/>
            <a:ext cx="1" cy="1461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5" idx="3"/>
            <a:endCxn id="6" idx="1"/>
          </p:cNvCxnSpPr>
          <p:nvPr/>
        </p:nvCxnSpPr>
        <p:spPr>
          <a:xfrm>
            <a:off x="2288084" y="2125290"/>
            <a:ext cx="15638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7" idx="3"/>
          </p:cNvCxnSpPr>
          <p:nvPr/>
        </p:nvCxnSpPr>
        <p:spPr>
          <a:xfrm>
            <a:off x="2437440" y="3142919"/>
            <a:ext cx="7664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3203848" y="2963365"/>
            <a:ext cx="0" cy="581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>
            <a:endCxn id="8" idx="1"/>
          </p:cNvCxnSpPr>
          <p:nvPr/>
        </p:nvCxnSpPr>
        <p:spPr>
          <a:xfrm>
            <a:off x="3203848" y="2963365"/>
            <a:ext cx="665647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>
            <a:endCxn id="9" idx="1"/>
          </p:cNvCxnSpPr>
          <p:nvPr/>
        </p:nvCxnSpPr>
        <p:spPr>
          <a:xfrm>
            <a:off x="3203848" y="3544792"/>
            <a:ext cx="6480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3536671" y="4231108"/>
            <a:ext cx="0" cy="9748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>
            <a:endCxn id="12" idx="1"/>
          </p:cNvCxnSpPr>
          <p:nvPr/>
        </p:nvCxnSpPr>
        <p:spPr>
          <a:xfrm>
            <a:off x="3536671" y="4231108"/>
            <a:ext cx="31524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>
            <a:stCxn id="14" idx="1"/>
          </p:cNvCxnSpPr>
          <p:nvPr/>
        </p:nvCxnSpPr>
        <p:spPr>
          <a:xfrm flipH="1">
            <a:off x="3536671" y="5205974"/>
            <a:ext cx="3269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>
            <a:stCxn id="22" idx="1"/>
          </p:cNvCxnSpPr>
          <p:nvPr/>
        </p:nvCxnSpPr>
        <p:spPr>
          <a:xfrm flipH="1">
            <a:off x="3536671" y="6099685"/>
            <a:ext cx="3328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>
            <a:stCxn id="21" idx="1"/>
          </p:cNvCxnSpPr>
          <p:nvPr/>
        </p:nvCxnSpPr>
        <p:spPr>
          <a:xfrm flipH="1">
            <a:off x="3527884" y="5699542"/>
            <a:ext cx="3314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H="1">
            <a:off x="3526496" y="5699542"/>
            <a:ext cx="10175" cy="9746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>
            <a:stCxn id="20" idx="3"/>
          </p:cNvCxnSpPr>
          <p:nvPr/>
        </p:nvCxnSpPr>
        <p:spPr>
          <a:xfrm>
            <a:off x="3149648" y="5921041"/>
            <a:ext cx="387023" cy="93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>
            <a:stCxn id="13" idx="1"/>
            <a:endCxn id="11" idx="3"/>
          </p:cNvCxnSpPr>
          <p:nvPr/>
        </p:nvCxnSpPr>
        <p:spPr>
          <a:xfrm flipH="1">
            <a:off x="3203848" y="4800518"/>
            <a:ext cx="645296" cy="21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stCxn id="23" idx="3"/>
            <a:endCxn id="24" idx="1"/>
          </p:cNvCxnSpPr>
          <p:nvPr/>
        </p:nvCxnSpPr>
        <p:spPr>
          <a:xfrm flipV="1">
            <a:off x="3256277" y="6659757"/>
            <a:ext cx="611056" cy="289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3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548680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Atribuciones del sistema de planeación: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-Los planes y programas que determine la legislación se vincule de manera obligatoria.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-Es necesario definir los niveles de profundidad y detalle de cada plan y programa  </a:t>
            </a:r>
            <a:r>
              <a:rPr lang="es-MX" sz="2400" baseline="30000" dirty="0" smtClean="0">
                <a:solidFill>
                  <a:schemeClr val="bg1"/>
                </a:solidFill>
              </a:rPr>
              <a:t>6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-Determinar consecuencias jurídicas por el incumplimiento de los compromisos de los planes y programas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57390" y="3212975"/>
            <a:ext cx="74771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Programa de Ordenación de la Zona Metropolitana del Valle de México (POZMVM)</a:t>
            </a:r>
          </a:p>
          <a:p>
            <a:pPr algn="ctr"/>
            <a:endParaRPr lang="es-MX" b="1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Objetivo: consiste en anticipar el crecimiento demográfico y urbano y redefinir el patrón de crecimiento extensivo.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Estrategia: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-Reducción del ritmo de crecimiento dentro de la metrópoli; desarrollo alternativo de la corono regional y de otras regiones. </a:t>
            </a:r>
            <a:r>
              <a:rPr lang="es-MX" sz="2400" baseline="30000" dirty="0" smtClean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429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44565" y="764704"/>
            <a:ext cx="8238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POZMVM: considera las infraestructuras y equipamientos regionales como elementos fundamentales para inducir el desarrollo urbano en forma planificada.  </a:t>
            </a:r>
            <a:r>
              <a:rPr lang="es-MX" sz="2400" baseline="30000" dirty="0" smtClean="0">
                <a:solidFill>
                  <a:schemeClr val="bg1"/>
                </a:solidFill>
              </a:rPr>
              <a:t>8</a:t>
            </a:r>
            <a:endParaRPr lang="es-MX" sz="2400" baseline="30000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448272" cy="1944216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88840"/>
            <a:ext cx="2664296" cy="194421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988840"/>
            <a:ext cx="3096344" cy="194421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987824" y="3990255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Hospital regional IMSS 220  Tecámac</a:t>
            </a:r>
            <a:endParaRPr lang="es-MX" sz="1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881530" y="3990255"/>
            <a:ext cx="3082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Hospital regional  alta especialidad Ixtapaluca</a:t>
            </a:r>
            <a:endParaRPr lang="es-MX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23528" y="3990255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Ciudad Satélite, Naucalpan</a:t>
            </a:r>
            <a:endParaRPr lang="es-MX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38232" y="4869160"/>
            <a:ext cx="8382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Se pretende que estos nodos o nuevas ciudades concentren la mayor parte de la demanda y la oferta de espacio urbano en la metrópoli.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9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29498" y="980728"/>
            <a:ext cx="78749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 partir del  2002 el POZMVM, se </a:t>
            </a:r>
            <a:r>
              <a:rPr lang="es-MX" dirty="0" smtClean="0">
                <a:solidFill>
                  <a:schemeClr val="bg1"/>
                </a:solidFill>
              </a:rPr>
              <a:t>dio </a:t>
            </a:r>
            <a:r>
              <a:rPr lang="es-MX" dirty="0">
                <a:solidFill>
                  <a:schemeClr val="bg1"/>
                </a:solidFill>
              </a:rPr>
              <a:t>una actualización, prospectiva al año </a:t>
            </a:r>
            <a:r>
              <a:rPr lang="es-MX" dirty="0" smtClean="0">
                <a:solidFill>
                  <a:schemeClr val="bg1"/>
                </a:solidFill>
              </a:rPr>
              <a:t>2020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Objetivos: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-Definir estrategia  global consensuada y validad por los 3 ordenes de gobierno.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-Diseñar instrumentos operacionales y de evaluación  técnica que permita la consecución de proyectos.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-Diseñar un sistema de seguimiento, control, evaluación y actualización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-Confirmar o redefinir los límites político-administrativos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35965" y="4186597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ESTRUCTURA DE COORDINACIÓN METROPOLITANA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49717" y="5229200"/>
            <a:ext cx="7776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DF y el Estado de México han realizado a partir de 1976, una serie de esfuerzos para fortalecer la coordinación y colaboración intergubernamental.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5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412775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Mancha urbana consolidada</a:t>
            </a:r>
            <a:r>
              <a:rPr lang="es-MX" i="1" dirty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Es propiamente el casco urbano de la ciudad que integra su fundo legal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51920" y="4766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FRANJAS: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7584" y="4005064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Franja de expansión urbana incontrolada en la periferia. </a:t>
            </a:r>
            <a:r>
              <a:rPr lang="es-MX" dirty="0">
                <a:solidFill>
                  <a:schemeClr val="bg1"/>
                </a:solidFill>
              </a:rPr>
              <a:t>Es el territorio en proceso de ocupación por asentamientos irregulares, es la franja urbana próxima a la mancha urbana consolidada.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02288"/>
            <a:ext cx="2160240" cy="1659403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91779"/>
            <a:ext cx="2069519" cy="164889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302288"/>
            <a:ext cx="2343150" cy="164889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688" y="5085183"/>
            <a:ext cx="2917248" cy="176660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85183"/>
            <a:ext cx="2668325" cy="176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9624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83671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ESTRUCTURA DE LA COMISIÓN EJECUTIVA DE COORDINACIÓN METROPOLITANA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3648" y="1700808"/>
            <a:ext cx="2592288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Jefe de Gobierno del Distrito Federal 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436096" y="1700808"/>
            <a:ext cx="2592288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Gobernador del Estado de México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846757" y="2708920"/>
            <a:ext cx="222929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Comisión Ejecutiva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2555776" y="3429000"/>
            <a:ext cx="2664296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Secretariado conjunto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28184" y="3429000"/>
            <a:ext cx="201622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Comité Técnico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4437112"/>
            <a:ext cx="1403648" cy="11695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Metropolitana de  Asentamientos Humanos </a:t>
            </a:r>
            <a:endParaRPr lang="es-MX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550612" y="4443531"/>
            <a:ext cx="1296145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Metropolitana de  Transporte y Vialidad </a:t>
            </a:r>
            <a:endParaRPr lang="es-MX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2987824" y="4443531"/>
            <a:ext cx="1440160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</a:t>
            </a:r>
            <a:r>
              <a:rPr lang="es-MX" sz="1400" dirty="0"/>
              <a:t> </a:t>
            </a:r>
            <a:r>
              <a:rPr lang="es-MX" sz="1400" dirty="0" smtClean="0"/>
              <a:t>de  Agua y Drenaje del Área Metropolitana</a:t>
            </a:r>
            <a:endParaRPr lang="es-MX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608004" y="4443531"/>
            <a:ext cx="1440160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Ambiental Metropolitana</a:t>
            </a:r>
            <a:endParaRPr lang="es-MX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222978" y="4447680"/>
            <a:ext cx="1373357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Metropolitana de  Seguridad Pública</a:t>
            </a:r>
            <a:endParaRPr lang="es-MX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812360" y="4437111"/>
            <a:ext cx="1313689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Comisión Metropolitana de  Protección Civil</a:t>
            </a:r>
            <a:endParaRPr lang="es-MX" sz="1400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701824" y="4149080"/>
            <a:ext cx="776738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endCxn id="8" idx="0"/>
          </p:cNvCxnSpPr>
          <p:nvPr/>
        </p:nvCxnSpPr>
        <p:spPr>
          <a:xfrm>
            <a:off x="701824" y="4149080"/>
            <a:ext cx="0" cy="288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3707904" y="4149080"/>
            <a:ext cx="0" cy="28803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endCxn id="9" idx="0"/>
          </p:cNvCxnSpPr>
          <p:nvPr/>
        </p:nvCxnSpPr>
        <p:spPr>
          <a:xfrm>
            <a:off x="2198684" y="4149080"/>
            <a:ext cx="1" cy="29445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5220072" y="4149080"/>
            <a:ext cx="0" cy="29445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endCxn id="12" idx="0"/>
          </p:cNvCxnSpPr>
          <p:nvPr/>
        </p:nvCxnSpPr>
        <p:spPr>
          <a:xfrm>
            <a:off x="6909656" y="4149080"/>
            <a:ext cx="1" cy="298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endCxn id="13" idx="0"/>
          </p:cNvCxnSpPr>
          <p:nvPr/>
        </p:nvCxnSpPr>
        <p:spPr>
          <a:xfrm>
            <a:off x="8469204" y="4149080"/>
            <a:ext cx="1" cy="28803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6" idx="3"/>
            <a:endCxn id="7" idx="1"/>
          </p:cNvCxnSpPr>
          <p:nvPr/>
        </p:nvCxnSpPr>
        <p:spPr>
          <a:xfrm>
            <a:off x="5220072" y="3613666"/>
            <a:ext cx="100811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6" idx="0"/>
          </p:cNvCxnSpPr>
          <p:nvPr/>
        </p:nvCxnSpPr>
        <p:spPr>
          <a:xfrm flipV="1">
            <a:off x="3887924" y="3078252"/>
            <a:ext cx="0" cy="3507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6" idx="2"/>
          </p:cNvCxnSpPr>
          <p:nvPr/>
        </p:nvCxnSpPr>
        <p:spPr>
          <a:xfrm>
            <a:off x="3887924" y="3798332"/>
            <a:ext cx="0" cy="3507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>
            <a:stCxn id="5" idx="1"/>
          </p:cNvCxnSpPr>
          <p:nvPr/>
        </p:nvCxnSpPr>
        <p:spPr>
          <a:xfrm flipH="1">
            <a:off x="2339752" y="2893586"/>
            <a:ext cx="50700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>
            <a:stCxn id="5" idx="3"/>
          </p:cNvCxnSpPr>
          <p:nvPr/>
        </p:nvCxnSpPr>
        <p:spPr>
          <a:xfrm>
            <a:off x="5076056" y="2893586"/>
            <a:ext cx="136815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 flipV="1">
            <a:off x="2339752" y="2347139"/>
            <a:ext cx="0" cy="54644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 flipV="1">
            <a:off x="6444208" y="2347139"/>
            <a:ext cx="0" cy="54644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18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2915816" y="2708920"/>
            <a:ext cx="2736304" cy="22322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3223" y="55255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ESTRUCTURA GENERAL DE COORDINACIÓN METROPOLITANA DEL VALLE DE MÉXICO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1556792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Gobierno Federal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1556791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Gobiernos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Estatales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56176" y="1561001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Gobiernos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Municipales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55576" y="2852936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Congreso </a:t>
            </a:r>
          </a:p>
          <a:p>
            <a:pPr algn="ctr"/>
            <a:r>
              <a:rPr lang="es-MX" dirty="0">
                <a:solidFill>
                  <a:srgbClr val="FFC000"/>
                </a:solidFill>
              </a:rPr>
              <a:t>d</a:t>
            </a:r>
            <a:r>
              <a:rPr lang="es-MX" dirty="0" smtClean="0">
                <a:solidFill>
                  <a:srgbClr val="FFC000"/>
                </a:solidFill>
              </a:rPr>
              <a:t>e la Unión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4149080"/>
            <a:ext cx="17281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Fideicomiso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Fondo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Metropolitano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56176" y="2803460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Congresos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Estatales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172515" y="4141953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Corporación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Metropolitana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131840" y="2803460"/>
            <a:ext cx="2376264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Parlamento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Metropolitano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148608" y="4149080"/>
            <a:ext cx="2376264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Consejo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Metropolitano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664971" y="5805264"/>
            <a:ext cx="35283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Plan Estratégico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Metropolitano 2025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14" name="13 Conector recto"/>
          <p:cNvCxnSpPr>
            <a:stCxn id="12" idx="1"/>
          </p:cNvCxnSpPr>
          <p:nvPr/>
        </p:nvCxnSpPr>
        <p:spPr>
          <a:xfrm flipH="1" flipV="1">
            <a:off x="1630782" y="6128428"/>
            <a:ext cx="1034189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 flipV="1">
            <a:off x="6215697" y="6128428"/>
            <a:ext cx="104529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V="1">
            <a:off x="7260996" y="4788284"/>
            <a:ext cx="0" cy="1340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endCxn id="7" idx="2"/>
          </p:cNvCxnSpPr>
          <p:nvPr/>
        </p:nvCxnSpPr>
        <p:spPr>
          <a:xfrm flipH="1" flipV="1">
            <a:off x="1619672" y="5072410"/>
            <a:ext cx="11110" cy="10560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>
            <a:stCxn id="7" idx="3"/>
          </p:cNvCxnSpPr>
          <p:nvPr/>
        </p:nvCxnSpPr>
        <p:spPr>
          <a:xfrm>
            <a:off x="2483768" y="4610745"/>
            <a:ext cx="4320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5652120" y="4610745"/>
            <a:ext cx="5040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6" idx="3"/>
          </p:cNvCxnSpPr>
          <p:nvPr/>
        </p:nvCxnSpPr>
        <p:spPr>
          <a:xfrm flipV="1">
            <a:off x="2483768" y="3176101"/>
            <a:ext cx="43204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endCxn id="8" idx="1"/>
          </p:cNvCxnSpPr>
          <p:nvPr/>
        </p:nvCxnSpPr>
        <p:spPr>
          <a:xfrm>
            <a:off x="5652120" y="3126625"/>
            <a:ext cx="50405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1403648" y="2420888"/>
            <a:ext cx="56166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>
            <a:stCxn id="4" idx="2"/>
          </p:cNvCxnSpPr>
          <p:nvPr/>
        </p:nvCxnSpPr>
        <p:spPr>
          <a:xfrm>
            <a:off x="4283968" y="2203122"/>
            <a:ext cx="0" cy="2177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1413159" y="2207332"/>
            <a:ext cx="0" cy="2177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>
            <a:off x="7046122" y="2218823"/>
            <a:ext cx="0" cy="2177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24" idx="2"/>
          </p:cNvCxnSpPr>
          <p:nvPr/>
        </p:nvCxnSpPr>
        <p:spPr>
          <a:xfrm>
            <a:off x="4283968" y="4941168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05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65126" y="1076597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rgbClr val="FFC000"/>
                </a:solidFill>
              </a:rPr>
              <a:t> </a:t>
            </a:r>
            <a:r>
              <a:rPr lang="es-MX" sz="2000" b="1" dirty="0">
                <a:solidFill>
                  <a:srgbClr val="FFC000"/>
                </a:solidFill>
              </a:rPr>
              <a:t>GOBERNANZA METROPOLITANA INTERNACIONAL </a:t>
            </a:r>
            <a:endParaRPr lang="es-MX" sz="20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2" y="20608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 Tipología </a:t>
            </a:r>
            <a:r>
              <a:rPr lang="es-MX" dirty="0">
                <a:solidFill>
                  <a:schemeClr val="bg1"/>
                </a:solidFill>
              </a:rPr>
              <a:t>de la gobernanza metropolitana </a:t>
            </a:r>
            <a:r>
              <a:rPr lang="es-MX" dirty="0" smtClean="0">
                <a:solidFill>
                  <a:schemeClr val="bg1"/>
                </a:solidFill>
              </a:rPr>
              <a:t>internacional: </a:t>
            </a:r>
            <a:r>
              <a:rPr lang="es-MX" dirty="0">
                <a:solidFill>
                  <a:schemeClr val="bg1"/>
                </a:solidFill>
              </a:rPr>
              <a:t>estudios de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casos</a:t>
            </a:r>
            <a:r>
              <a:rPr lang="es-MX" dirty="0" smtClean="0">
                <a:solidFill>
                  <a:schemeClr val="bg1"/>
                </a:solidFill>
              </a:rPr>
              <a:t> sobre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gestión metropolitana </a:t>
            </a:r>
            <a:r>
              <a:rPr lang="es-MX" dirty="0">
                <a:solidFill>
                  <a:schemeClr val="bg1"/>
                </a:solidFill>
              </a:rPr>
              <a:t>e integración regional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39552" y="4437112"/>
            <a:ext cx="35417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Los </a:t>
            </a:r>
            <a:r>
              <a:rPr lang="es-MX" dirty="0">
                <a:solidFill>
                  <a:schemeClr val="bg1"/>
                </a:solidFill>
              </a:rPr>
              <a:t>patrones de crecimiento urbano y los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movimientos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de transeúntes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interurbanos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definen</a:t>
            </a:r>
            <a:r>
              <a:rPr lang="es-MX" dirty="0">
                <a:solidFill>
                  <a:schemeClr val="bg1"/>
                </a:solidFill>
              </a:rPr>
              <a:t> los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límites</a:t>
            </a:r>
            <a:r>
              <a:rPr lang="es-MX" dirty="0">
                <a:solidFill>
                  <a:schemeClr val="bg1"/>
                </a:solidFill>
              </a:rPr>
              <a:t> de las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áreas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metropolitanas.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502" y="3645024"/>
            <a:ext cx="3407959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980728"/>
            <a:ext cx="74168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C000"/>
                </a:solidFill>
              </a:rPr>
              <a:t>Los movimientos intrametropolitanos ¿que origina?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Problemas como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expansión urbana y congestión del tráfico</a:t>
            </a:r>
            <a:r>
              <a:rPr lang="es-MX" dirty="0" smtClean="0">
                <a:solidFill>
                  <a:schemeClr val="bg1"/>
                </a:solidFill>
              </a:rPr>
              <a:t>. Estas cuestiones deben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tratarse</a:t>
            </a:r>
            <a:r>
              <a:rPr lang="es-MX" dirty="0" smtClean="0">
                <a:solidFill>
                  <a:schemeClr val="bg1"/>
                </a:solidFill>
              </a:rPr>
              <a:t> por medio de un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enfoque regional </a:t>
            </a:r>
            <a:r>
              <a:rPr lang="es-MX" dirty="0" smtClean="0">
                <a:solidFill>
                  <a:schemeClr val="bg1"/>
                </a:solidFill>
              </a:rPr>
              <a:t>que enfatice la sostenibilidad, delegación y competitividad.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04177" y="3394398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Ejemplos de 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>
                <a:solidFill>
                  <a:srgbClr val="FFC000"/>
                </a:solidFill>
              </a:rPr>
              <a:t>coordinación metropolitana </a:t>
            </a:r>
            <a:r>
              <a:rPr lang="es-MX" b="1" dirty="0" smtClean="0">
                <a:solidFill>
                  <a:srgbClr val="FFC000"/>
                </a:solidFill>
              </a:rPr>
              <a:t> internacional </a:t>
            </a:r>
            <a:r>
              <a:rPr lang="es-MX" b="1" dirty="0">
                <a:solidFill>
                  <a:srgbClr val="FFC000"/>
                </a:solidFill>
              </a:rPr>
              <a:t>	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27584" y="414908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En </a:t>
            </a:r>
            <a:r>
              <a:rPr lang="es-MX" b="1" dirty="0" smtClean="0">
                <a:solidFill>
                  <a:schemeClr val="bg1"/>
                </a:solidFill>
              </a:rPr>
              <a:t>Alemania. </a:t>
            </a:r>
            <a:r>
              <a:rPr lang="es-MX" dirty="0">
                <a:solidFill>
                  <a:schemeClr val="bg1"/>
                </a:solidFill>
              </a:rPr>
              <a:t>en los años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90</a:t>
            </a:r>
            <a:r>
              <a:rPr lang="es-MX" dirty="0" smtClean="0">
                <a:solidFill>
                  <a:schemeClr val="bg1"/>
                </a:solidFill>
              </a:rPr>
              <a:t>,se incentivo para que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los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gobiernos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locales</a:t>
            </a:r>
            <a:r>
              <a:rPr lang="es-MX" dirty="0" smtClean="0">
                <a:solidFill>
                  <a:schemeClr val="bg1"/>
                </a:solidFill>
              </a:rPr>
              <a:t>,  </a:t>
            </a:r>
            <a:r>
              <a:rPr lang="es-MX" dirty="0">
                <a:solidFill>
                  <a:schemeClr val="bg1"/>
                </a:solidFill>
              </a:rPr>
              <a:t>se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unieran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para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resolver los problemas metropolitanos.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¿Que tipo de incentivo?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Incentivos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fiscales </a:t>
            </a:r>
            <a:r>
              <a:rPr lang="es-MX" dirty="0">
                <a:solidFill>
                  <a:schemeClr val="bg1"/>
                </a:solidFill>
              </a:rPr>
              <a:t>que recompensaban la cooperación con problemas regionales a través de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transferencias por los esfuerzos metropolitanos coordinados. </a:t>
            </a:r>
          </a:p>
        </p:txBody>
      </p:sp>
    </p:spTree>
    <p:extLst>
      <p:ext uri="{BB962C8B-B14F-4D97-AF65-F5344CB8AC3E}">
        <p14:creationId xmlns:p14="http://schemas.microsoft.com/office/powerpoint/2010/main" val="2853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1052736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En </a:t>
            </a:r>
            <a:r>
              <a:rPr lang="es-MX" b="1" dirty="0" smtClean="0">
                <a:solidFill>
                  <a:schemeClr val="bg1"/>
                </a:solidFill>
              </a:rPr>
              <a:t>Suiza. </a:t>
            </a:r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creación</a:t>
            </a:r>
            <a:r>
              <a:rPr lang="es-MX" dirty="0" smtClean="0">
                <a:solidFill>
                  <a:schemeClr val="bg1"/>
                </a:solidFill>
              </a:rPr>
              <a:t> de un nuevo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artículo en la constitución federal en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1999</a:t>
            </a:r>
            <a:r>
              <a:rPr lang="es-MX" dirty="0" smtClean="0">
                <a:solidFill>
                  <a:schemeClr val="bg1"/>
                </a:solidFill>
              </a:rPr>
              <a:t>,  </a:t>
            </a:r>
            <a:r>
              <a:rPr lang="es-MX" dirty="0">
                <a:solidFill>
                  <a:schemeClr val="bg1"/>
                </a:solidFill>
              </a:rPr>
              <a:t>que permitió la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creación de la “conferencia de aglomeración tripartita</a:t>
            </a:r>
            <a:r>
              <a:rPr lang="es-MX" dirty="0">
                <a:solidFill>
                  <a:schemeClr val="bg1"/>
                </a:solidFill>
              </a:rPr>
              <a:t>” en el </a:t>
            </a:r>
            <a:r>
              <a:rPr lang="es-MX" dirty="0" smtClean="0">
                <a:solidFill>
                  <a:schemeClr val="bg1"/>
                </a:solidFill>
              </a:rPr>
              <a:t>2011, </a:t>
            </a:r>
            <a:r>
              <a:rPr lang="es-MX" dirty="0">
                <a:solidFill>
                  <a:schemeClr val="bg1"/>
                </a:solidFill>
              </a:rPr>
              <a:t>que involucraba a representantes de todos los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tres niveles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estatales.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-El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gobierno federal </a:t>
            </a:r>
            <a:r>
              <a:rPr lang="es-MX" dirty="0">
                <a:solidFill>
                  <a:schemeClr val="bg1"/>
                </a:solidFill>
              </a:rPr>
              <a:t>definió en el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2000 la llamada “política de aglomeración</a:t>
            </a:r>
            <a:r>
              <a:rPr lang="es-MX" dirty="0">
                <a:solidFill>
                  <a:schemeClr val="bg1"/>
                </a:solidFill>
              </a:rPr>
              <a:t>”, relacionada a la ley de </a:t>
            </a:r>
            <a:r>
              <a:rPr lang="es-MX" dirty="0" smtClean="0">
                <a:solidFill>
                  <a:schemeClr val="bg1"/>
                </a:solidFill>
              </a:rPr>
              <a:t>1999, </a:t>
            </a:r>
            <a:r>
              <a:rPr lang="es-MX" dirty="0">
                <a:solidFill>
                  <a:schemeClr val="bg1"/>
                </a:solidFill>
              </a:rPr>
              <a:t>la cual ofrece un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soporte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financiero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para proyectos de política urbana</a:t>
            </a:r>
            <a:r>
              <a:rPr lang="es-MX" dirty="0">
                <a:solidFill>
                  <a:schemeClr val="bg1"/>
                </a:solidFill>
              </a:rPr>
              <a:t> en áreas metropolitanas </a:t>
            </a:r>
            <a:r>
              <a:rPr lang="es-MX" dirty="0" smtClean="0">
                <a:solidFill>
                  <a:schemeClr val="bg1"/>
                </a:solidFill>
              </a:rPr>
              <a:t>específicas.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-Hasta </a:t>
            </a:r>
            <a:r>
              <a:rPr lang="es-MX" dirty="0">
                <a:solidFill>
                  <a:schemeClr val="bg1"/>
                </a:solidFill>
              </a:rPr>
              <a:t>la fecha el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compromiso financiero del gobierno federal es modesto</a:t>
            </a:r>
            <a:r>
              <a:rPr lang="es-MX" dirty="0">
                <a:solidFill>
                  <a:schemeClr val="bg1"/>
                </a:solidFill>
              </a:rPr>
              <a:t>, ha reservado montos sustanciales para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financiar</a:t>
            </a:r>
            <a:r>
              <a:rPr lang="es-MX" dirty="0">
                <a:solidFill>
                  <a:schemeClr val="bg1"/>
                </a:solidFill>
              </a:rPr>
              <a:t> el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mejoramiento de la infraestructura del transporte público.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935596" y="4725144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Barcelona</a:t>
            </a:r>
            <a:r>
              <a:rPr lang="es-MX" b="1" dirty="0" smtClean="0">
                <a:solidFill>
                  <a:schemeClr val="bg1"/>
                </a:solidFill>
              </a:rPr>
              <a:t>: </a:t>
            </a:r>
            <a:r>
              <a:rPr lang="es-MX" dirty="0" smtClean="0">
                <a:solidFill>
                  <a:schemeClr val="bg1"/>
                </a:solidFill>
              </a:rPr>
              <a:t>hay un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consejo metropolitano</a:t>
            </a:r>
            <a:r>
              <a:rPr lang="es-MX" dirty="0" smtClean="0">
                <a:solidFill>
                  <a:schemeClr val="bg1"/>
                </a:solidFill>
              </a:rPr>
              <a:t>,  el  cual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obtiene financiamiento a través  de impuestos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cargos y otros derechos y transferencias de las municipalidades al Área Metropolitana de Barcelona</a:t>
            </a:r>
            <a:r>
              <a:rPr lang="es-MX" dirty="0">
                <a:solidFill>
                  <a:schemeClr val="bg1"/>
                </a:solidFill>
              </a:rPr>
              <a:t>, la cual asigna estos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recursos</a:t>
            </a:r>
            <a:r>
              <a:rPr lang="es-MX" dirty="0">
                <a:solidFill>
                  <a:schemeClr val="bg1"/>
                </a:solidFill>
              </a:rPr>
              <a:t> a las funciones </a:t>
            </a:r>
            <a:r>
              <a:rPr lang="es-MX" dirty="0" smtClean="0">
                <a:solidFill>
                  <a:schemeClr val="bg1"/>
                </a:solidFill>
              </a:rPr>
              <a:t>de las organizaciones de: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planificación, transporte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y medio ambiente.</a:t>
            </a:r>
            <a:endParaRPr lang="es-MX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052736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New </a:t>
            </a:r>
            <a:r>
              <a:rPr lang="es-MX" b="1" dirty="0" smtClean="0">
                <a:solidFill>
                  <a:schemeClr val="bg1"/>
                </a:solidFill>
              </a:rPr>
              <a:t>York. </a:t>
            </a:r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coordinación metropolitana </a:t>
            </a:r>
            <a:r>
              <a:rPr lang="es-MX" dirty="0" smtClean="0">
                <a:solidFill>
                  <a:schemeClr val="bg1"/>
                </a:solidFill>
              </a:rPr>
              <a:t>se ve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reflejado en la formación de </a:t>
            </a:r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un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distrito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portuario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bi</a:t>
            </a:r>
            <a:r>
              <a:rPr lang="es-MX" dirty="0">
                <a:solidFill>
                  <a:schemeClr val="bg1"/>
                </a:solidFill>
              </a:rPr>
              <a:t>-estatal,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establecido en 1921 </a:t>
            </a:r>
            <a:r>
              <a:rPr lang="es-MX" dirty="0">
                <a:solidFill>
                  <a:schemeClr val="bg1"/>
                </a:solidFill>
              </a:rPr>
              <a:t>(como la Autoridad Portuaria de New York) a través de un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convenio interestatal </a:t>
            </a:r>
            <a:r>
              <a:rPr lang="es-MX" dirty="0">
                <a:solidFill>
                  <a:schemeClr val="bg1"/>
                </a:solidFill>
              </a:rPr>
              <a:t>que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regula la mayoría de infraestructura de transporte, incluyendo túneles, aeropuertos y puertos marítimos</a:t>
            </a:r>
            <a:r>
              <a:rPr lang="es-MX" dirty="0">
                <a:solidFill>
                  <a:schemeClr val="bg1"/>
                </a:solidFill>
              </a:rPr>
              <a:t> dentro del Puerto de New York y New Jersey.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Autoridad Portuaria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 financiada por peajes, aranceles </a:t>
            </a:r>
            <a:r>
              <a:rPr lang="es-MX" dirty="0">
                <a:solidFill>
                  <a:schemeClr val="bg1"/>
                </a:solidFill>
              </a:rPr>
              <a:t>y otros cargos para uso en la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infraestructura de transporte </a:t>
            </a:r>
            <a:r>
              <a:rPr lang="es-MX" dirty="0">
                <a:solidFill>
                  <a:schemeClr val="bg1"/>
                </a:solidFill>
              </a:rPr>
              <a:t>bajo su jurisdicción </a:t>
            </a:r>
          </a:p>
        </p:txBody>
      </p:sp>
    </p:spTree>
    <p:extLst>
      <p:ext uri="{BB962C8B-B14F-4D97-AF65-F5344CB8AC3E}">
        <p14:creationId xmlns:p14="http://schemas.microsoft.com/office/powerpoint/2010/main" val="28667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59632" y="743797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cap="all" dirty="0">
                <a:solidFill>
                  <a:srgbClr val="FFC000"/>
                </a:solidFill>
              </a:rPr>
              <a:t>Transformaciones económicas </a:t>
            </a:r>
            <a:r>
              <a:rPr lang="es-MX" b="1" cap="all" dirty="0" smtClean="0">
                <a:solidFill>
                  <a:srgbClr val="FFC000"/>
                </a:solidFill>
              </a:rPr>
              <a:t>y reorganización </a:t>
            </a:r>
            <a:r>
              <a:rPr lang="es-MX" b="1" cap="all" dirty="0">
                <a:solidFill>
                  <a:srgbClr val="FFC000"/>
                </a:solidFill>
              </a:rPr>
              <a:t>territorial en la </a:t>
            </a:r>
            <a:r>
              <a:rPr lang="es-MX" b="1" cap="all" dirty="0" smtClean="0">
                <a:solidFill>
                  <a:srgbClr val="FFC000"/>
                </a:solidFill>
              </a:rPr>
              <a:t>región metropolitana </a:t>
            </a:r>
            <a:r>
              <a:rPr lang="es-MX" b="1" cap="all" dirty="0">
                <a:solidFill>
                  <a:srgbClr val="FFC000"/>
                </a:solidFill>
              </a:rPr>
              <a:t>de </a:t>
            </a:r>
            <a:r>
              <a:rPr lang="es-MX" b="1" cap="all" dirty="0" smtClean="0">
                <a:solidFill>
                  <a:srgbClr val="FFC000"/>
                </a:solidFill>
              </a:rPr>
              <a:t>Madrid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s-MX" b="1" dirty="0">
                <a:solidFill>
                  <a:schemeClr val="bg1">
                    <a:lumMod val="95000"/>
                  </a:schemeClr>
                </a:solidFill>
              </a:rPr>
              <a:t>Ricardo </a:t>
            </a:r>
            <a:r>
              <a:rPr lang="es-MX" b="1" dirty="0" smtClean="0">
                <a:solidFill>
                  <a:schemeClr val="bg1">
                    <a:lumMod val="95000"/>
                  </a:schemeClr>
                </a:solidFill>
              </a:rPr>
              <a:t>Méndez, 2001</a:t>
            </a:r>
            <a:endParaRPr lang="es-MX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71600" y="234888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chemeClr val="bg1">
                    <a:lumMod val="95000"/>
                  </a:schemeClr>
                </a:solidFill>
              </a:rPr>
              <a:t>Transformaciones </a:t>
            </a:r>
            <a:r>
              <a:rPr lang="es-MX" b="1" dirty="0">
                <a:solidFill>
                  <a:schemeClr val="bg1">
                    <a:lumMod val="95000"/>
                  </a:schemeClr>
                </a:solidFill>
              </a:rPr>
              <a:t>sociales</a:t>
            </a:r>
            <a:r>
              <a:rPr lang="es-MX" b="1" dirty="0" smtClean="0">
                <a:solidFill>
                  <a:schemeClr val="bg1">
                    <a:lumMod val="95000"/>
                  </a:schemeClr>
                </a:solidFill>
              </a:rPr>
              <a:t>, económicas </a:t>
            </a:r>
            <a:r>
              <a:rPr lang="es-MX" b="1" dirty="0">
                <a:solidFill>
                  <a:schemeClr val="bg1">
                    <a:lumMod val="95000"/>
                  </a:schemeClr>
                </a:solidFill>
              </a:rPr>
              <a:t>y </a:t>
            </a:r>
            <a:r>
              <a:rPr lang="es-MX" b="1" dirty="0" smtClean="0">
                <a:solidFill>
                  <a:schemeClr val="bg1">
                    <a:lumMod val="95000"/>
                  </a:schemeClr>
                </a:solidFill>
              </a:rPr>
              <a:t>territoriales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=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nuevo escenario en el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que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las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condiciones de vida de la población,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la competitividad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 las empresas y la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actuación de </a:t>
            </a:r>
            <a:r>
              <a:rPr lang="es-MX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los poderes </a:t>
            </a:r>
            <a:r>
              <a:rPr lang="es-MX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públicos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,  se enfrentan a problemas nuevos. 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34643" y="44371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>
                    <a:lumMod val="95000"/>
                  </a:schemeClr>
                </a:solidFill>
              </a:rPr>
              <a:t>Reorganización de actividades</a:t>
            </a:r>
            <a:endParaRPr lang="es-MX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3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7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69269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Economía y territorio en </a:t>
            </a:r>
            <a:r>
              <a:rPr lang="es-MX" b="1" dirty="0" smtClean="0">
                <a:solidFill>
                  <a:srgbClr val="FFC000"/>
                </a:solidFill>
              </a:rPr>
              <a:t>la región </a:t>
            </a:r>
            <a:r>
              <a:rPr lang="es-MX" b="1" dirty="0">
                <a:solidFill>
                  <a:srgbClr val="FFC000"/>
                </a:solidFill>
              </a:rPr>
              <a:t>metropolitana </a:t>
            </a:r>
            <a:r>
              <a:rPr lang="es-MX" b="1" dirty="0" smtClean="0">
                <a:solidFill>
                  <a:srgbClr val="FFC000"/>
                </a:solidFill>
              </a:rPr>
              <a:t>de Madrid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26981" y="1772816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 procesos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En el área central: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-Progresiva saturación</a:t>
            </a:r>
          </a:p>
          <a:p>
            <a:pPr algn="just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-Encarecimiento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del suelo en la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ciudad de Madrid</a:t>
            </a:r>
          </a:p>
          <a:p>
            <a:pPr algn="just"/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En la periferia: 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-Mejora general de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las comunicaciones </a:t>
            </a:r>
            <a:endParaRPr lang="es-MX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-Creciente ofer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ta de espacios de promoción privada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y </a:t>
            </a:r>
            <a:r>
              <a:rPr lang="pt-BR" dirty="0" smtClean="0">
                <a:solidFill>
                  <a:schemeClr val="bg1">
                    <a:lumMod val="95000"/>
                  </a:schemeClr>
                </a:solidFill>
              </a:rPr>
              <a:t>pública </a:t>
            </a:r>
            <a:r>
              <a:rPr lang="pt-BR" dirty="0">
                <a:solidFill>
                  <a:schemeClr val="bg1">
                    <a:lumMod val="95000"/>
                  </a:schemeClr>
                </a:solidFill>
              </a:rPr>
              <a:t>para albergar </a:t>
            </a:r>
            <a:r>
              <a:rPr lang="pt-BR" dirty="0" smtClean="0">
                <a:solidFill>
                  <a:schemeClr val="bg1">
                    <a:lumMod val="95000"/>
                  </a:schemeClr>
                </a:solidFill>
              </a:rPr>
              <a:t>atividades </a:t>
            </a:r>
            <a:r>
              <a:rPr lang="pt-BR" dirty="0">
                <a:solidFill>
                  <a:schemeClr val="bg1">
                    <a:lumMod val="95000"/>
                  </a:schemeClr>
                </a:solidFill>
              </a:rPr>
              <a:t>(</a:t>
            </a:r>
            <a:r>
              <a:rPr lang="pt-BR" dirty="0" smtClean="0">
                <a:solidFill>
                  <a:schemeClr val="bg1">
                    <a:lumMod val="95000"/>
                  </a:schemeClr>
                </a:solidFill>
              </a:rPr>
              <a:t>parques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industriales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, empresariales, de ocio, comerciales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, tecnológicos)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476672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Franja de transición rural-urbano en la periferia</a:t>
            </a:r>
            <a:r>
              <a:rPr lang="es-MX" i="1" dirty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Sin duda alguna que la parte más compleja por definir es el límite imaginario entre la ciudad  y el campo. Las franjas de transición son las áreas agrícolas con fuerte presión de ocupación por asentamientos irregulares y, generalmente, son tierras agrícolas de temporal de baja productividad.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75614" y="390761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Zona de conservación ecológica. </a:t>
            </a:r>
            <a:r>
              <a:rPr lang="es-MX" dirty="0">
                <a:solidFill>
                  <a:schemeClr val="bg1"/>
                </a:solidFill>
              </a:rPr>
              <a:t>Son las zonas de elevado valor ambiental. recarga de acuíferos, limpieza del aire y estabilización climática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60034"/>
            <a:ext cx="3203848" cy="174758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2160034"/>
            <a:ext cx="3060340" cy="174758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56" y="4725144"/>
            <a:ext cx="3350916" cy="210925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44" y="4725144"/>
            <a:ext cx="2857500" cy="210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3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/>
          <p:nvPr/>
        </p:nvSpPr>
        <p:spPr>
          <a:xfrm>
            <a:off x="3070951" y="1842559"/>
            <a:ext cx="257095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dirty="0">
                <a:solidFill>
                  <a:srgbClr val="FFC000"/>
                </a:solidFill>
              </a:rPr>
              <a:t>PEA</a:t>
            </a:r>
            <a:r>
              <a:rPr lang="es-MX" sz="1700" dirty="0">
                <a:solidFill>
                  <a:schemeClr val="bg1"/>
                </a:solidFill>
              </a:rPr>
              <a:t>, disminuye en el sector industrial y aumenta continuamente en el </a:t>
            </a:r>
            <a:r>
              <a:rPr lang="es-MX" sz="1700" dirty="0">
                <a:solidFill>
                  <a:srgbClr val="FFC000"/>
                </a:solidFill>
              </a:rPr>
              <a:t>sector servicios</a:t>
            </a:r>
          </a:p>
        </p:txBody>
      </p:sp>
      <p:sp>
        <p:nvSpPr>
          <p:cNvPr id="4" name="5 CuadroTexto"/>
          <p:cNvSpPr txBox="1"/>
          <p:nvPr/>
        </p:nvSpPr>
        <p:spPr>
          <a:xfrm>
            <a:off x="1834486" y="406921"/>
            <a:ext cx="54006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b="1" dirty="0">
                <a:solidFill>
                  <a:srgbClr val="FFC000"/>
                </a:solidFill>
              </a:rPr>
              <a:t>DINÁMICA METROPOLITANA EN MÉXICO</a:t>
            </a:r>
          </a:p>
          <a:p>
            <a:pPr algn="ctr"/>
            <a:endParaRPr lang="es-MX" sz="1700" b="1" dirty="0">
              <a:solidFill>
                <a:schemeClr val="bg1"/>
              </a:solidFill>
            </a:endParaRPr>
          </a:p>
          <a:p>
            <a:pPr algn="ctr"/>
            <a:r>
              <a:rPr lang="es-MX" sz="1700" dirty="0">
                <a:solidFill>
                  <a:schemeClr val="bg1"/>
                </a:solidFill>
              </a:rPr>
              <a:t>JORGE ISAURO RIONDA-RAMÍREZ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6475228" y="1956630"/>
            <a:ext cx="220094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dirty="0">
                <a:solidFill>
                  <a:srgbClr val="FFC000"/>
                </a:solidFill>
              </a:rPr>
              <a:t>Terciarización </a:t>
            </a:r>
            <a:r>
              <a:rPr lang="es-MX" sz="1700" dirty="0">
                <a:solidFill>
                  <a:schemeClr val="bg1"/>
                </a:solidFill>
              </a:rPr>
              <a:t>en la zona metropolitana,  toma </a:t>
            </a:r>
            <a:r>
              <a:rPr lang="es-MX" sz="1700" dirty="0">
                <a:solidFill>
                  <a:srgbClr val="FFC000"/>
                </a:solidFill>
              </a:rPr>
              <a:t>dos sentidos:</a:t>
            </a:r>
          </a:p>
        </p:txBody>
      </p:sp>
      <p:sp>
        <p:nvSpPr>
          <p:cNvPr id="6" name="8 CuadroTexto"/>
          <p:cNvSpPr txBox="1"/>
          <p:nvPr/>
        </p:nvSpPr>
        <p:spPr>
          <a:xfrm>
            <a:off x="6316238" y="3768543"/>
            <a:ext cx="25189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-Servicios a  la producción</a:t>
            </a:r>
          </a:p>
          <a:p>
            <a:pPr algn="just"/>
            <a:r>
              <a:rPr lang="es-MX" sz="1700" dirty="0">
                <a:solidFill>
                  <a:schemeClr val="bg1"/>
                </a:solidFill>
              </a:rPr>
              <a:t>-Servicios al consumo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60982" y="2156896"/>
            <a:ext cx="203015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dirty="0">
                <a:solidFill>
                  <a:srgbClr val="FFC000"/>
                </a:solidFill>
              </a:rPr>
              <a:t>Factor económico </a:t>
            </a:r>
            <a:endParaRPr lang="es-ES" sz="1700" dirty="0">
              <a:solidFill>
                <a:srgbClr val="FFC000"/>
              </a:solidFill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2350126" y="2395211"/>
            <a:ext cx="47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7575698" y="2982945"/>
            <a:ext cx="0" cy="568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5439641" y="4211546"/>
            <a:ext cx="5847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3 CuadroTexto"/>
          <p:cNvSpPr txBox="1"/>
          <p:nvPr/>
        </p:nvSpPr>
        <p:spPr>
          <a:xfrm>
            <a:off x="156014" y="3799955"/>
            <a:ext cx="485858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En las </a:t>
            </a:r>
            <a:r>
              <a:rPr lang="es-MX" sz="1700" dirty="0">
                <a:solidFill>
                  <a:srgbClr val="FFC000"/>
                </a:solidFill>
              </a:rPr>
              <a:t>áreas</a:t>
            </a:r>
            <a:r>
              <a:rPr lang="es-MX" sz="1700" dirty="0">
                <a:solidFill>
                  <a:schemeClr val="bg1"/>
                </a:solidFill>
              </a:rPr>
              <a:t> urbanas </a:t>
            </a:r>
            <a:r>
              <a:rPr lang="es-MX" sz="1700" dirty="0">
                <a:solidFill>
                  <a:srgbClr val="FFC000"/>
                </a:solidFill>
              </a:rPr>
              <a:t>metropolitanas, </a:t>
            </a:r>
            <a:r>
              <a:rPr lang="es-MX" sz="1700" dirty="0">
                <a:solidFill>
                  <a:schemeClr val="bg1"/>
                </a:solidFill>
              </a:rPr>
              <a:t>la </a:t>
            </a:r>
            <a:r>
              <a:rPr lang="es-MX" sz="1700" dirty="0">
                <a:solidFill>
                  <a:srgbClr val="FFC000"/>
                </a:solidFill>
              </a:rPr>
              <a:t>industria observa una desconcentración</a:t>
            </a:r>
            <a:r>
              <a:rPr lang="es-MX" sz="1700" dirty="0">
                <a:solidFill>
                  <a:schemeClr val="bg1"/>
                </a:solidFill>
              </a:rPr>
              <a:t>, es decir, sale de la mancha urbana para  localizarse en áreas periféricas, formando distritos o parques industriales </a:t>
            </a:r>
          </a:p>
        </p:txBody>
      </p:sp>
      <p:cxnSp>
        <p:nvCxnSpPr>
          <p:cNvPr id="19" name="Conector recto de flecha 18"/>
          <p:cNvCxnSpPr/>
          <p:nvPr/>
        </p:nvCxnSpPr>
        <p:spPr>
          <a:xfrm>
            <a:off x="5845879" y="2395211"/>
            <a:ext cx="47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1673520" y="5041496"/>
            <a:ext cx="17057" cy="509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4 CuadroTexto"/>
          <p:cNvSpPr txBox="1"/>
          <p:nvPr/>
        </p:nvSpPr>
        <p:spPr>
          <a:xfrm>
            <a:off x="1251020" y="5559563"/>
            <a:ext cx="672339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700" b="1" dirty="0">
                <a:solidFill>
                  <a:srgbClr val="FFC000"/>
                </a:solidFill>
              </a:rPr>
              <a:t>Conclusión: </a:t>
            </a:r>
            <a:r>
              <a:rPr lang="es-MX" sz="1700" dirty="0">
                <a:solidFill>
                  <a:schemeClr val="bg1"/>
                </a:solidFill>
              </a:rPr>
              <a:t>áreas donde </a:t>
            </a:r>
            <a:r>
              <a:rPr lang="es-MX" sz="1700" dirty="0">
                <a:solidFill>
                  <a:srgbClr val="FFC000"/>
                </a:solidFill>
              </a:rPr>
              <a:t>más se concentra la inversión extranjera </a:t>
            </a:r>
            <a:r>
              <a:rPr lang="es-MX" sz="1700" dirty="0">
                <a:solidFill>
                  <a:schemeClr val="bg1"/>
                </a:solidFill>
              </a:rPr>
              <a:t>son las ciudades con </a:t>
            </a:r>
            <a:r>
              <a:rPr lang="es-MX" sz="1700" dirty="0">
                <a:solidFill>
                  <a:srgbClr val="FFC000"/>
                </a:solidFill>
              </a:rPr>
              <a:t>alto grado de urbanización y terciarización </a:t>
            </a:r>
            <a:r>
              <a:rPr lang="es-MX" sz="1700" dirty="0">
                <a:solidFill>
                  <a:schemeClr val="bg1"/>
                </a:solidFill>
              </a:rPr>
              <a:t>(zonas metropolitanas)</a:t>
            </a:r>
          </a:p>
        </p:txBody>
      </p:sp>
    </p:spTree>
    <p:extLst>
      <p:ext uri="{BB962C8B-B14F-4D97-AF65-F5344CB8AC3E}">
        <p14:creationId xmlns:p14="http://schemas.microsoft.com/office/powerpoint/2010/main" val="804369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27990" y="467833"/>
            <a:ext cx="2062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NEOLOGISMOS 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3" name="7 Rectángulo"/>
          <p:cNvSpPr/>
          <p:nvPr/>
        </p:nvSpPr>
        <p:spPr>
          <a:xfrm>
            <a:off x="343730" y="1479225"/>
            <a:ext cx="31224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En los </a:t>
            </a:r>
            <a:r>
              <a:rPr lang="es-MX" sz="1700" dirty="0">
                <a:solidFill>
                  <a:srgbClr val="FFC000"/>
                </a:solidFill>
              </a:rPr>
              <a:t>años sesenta,</a:t>
            </a:r>
            <a:r>
              <a:rPr lang="es-MX" sz="1700" dirty="0">
                <a:solidFill>
                  <a:schemeClr val="bg1"/>
                </a:solidFill>
              </a:rPr>
              <a:t> se habla de nuevo de la ciudad como un espacio desconocido, Jean </a:t>
            </a:r>
            <a:r>
              <a:rPr lang="es-MX" sz="1700" dirty="0" err="1">
                <a:solidFill>
                  <a:schemeClr val="bg1"/>
                </a:solidFill>
              </a:rPr>
              <a:t>Gottmann</a:t>
            </a:r>
            <a:r>
              <a:rPr lang="es-MX" sz="1700" dirty="0">
                <a:solidFill>
                  <a:schemeClr val="bg1"/>
                </a:solidFill>
              </a:rPr>
              <a:t> (1961)</a:t>
            </a:r>
          </a:p>
        </p:txBody>
      </p:sp>
      <p:sp>
        <p:nvSpPr>
          <p:cNvPr id="4" name="9 Rectángulo"/>
          <p:cNvSpPr/>
          <p:nvPr/>
        </p:nvSpPr>
        <p:spPr>
          <a:xfrm>
            <a:off x="5061097" y="1245877"/>
            <a:ext cx="3604439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La ciudad contemporánea </a:t>
            </a:r>
            <a:r>
              <a:rPr lang="es-MX" sz="1700" dirty="0">
                <a:solidFill>
                  <a:srgbClr val="FFC000"/>
                </a:solidFill>
              </a:rPr>
              <a:t>vive grandes transformaciones</a:t>
            </a:r>
            <a:r>
              <a:rPr lang="es-MX" sz="1700" dirty="0">
                <a:solidFill>
                  <a:schemeClr val="bg1"/>
                </a:solidFill>
              </a:rPr>
              <a:t> tanto en sus </a:t>
            </a:r>
            <a:r>
              <a:rPr lang="es-MX" sz="1700" dirty="0">
                <a:solidFill>
                  <a:srgbClr val="FFC000"/>
                </a:solidFill>
              </a:rPr>
              <a:t>límites exteriores</a:t>
            </a:r>
            <a:r>
              <a:rPr lang="es-MX" sz="1700" dirty="0">
                <a:solidFill>
                  <a:schemeClr val="bg1"/>
                </a:solidFill>
              </a:rPr>
              <a:t> como en su </a:t>
            </a:r>
            <a:r>
              <a:rPr lang="es-MX" sz="1700" dirty="0">
                <a:solidFill>
                  <a:srgbClr val="FFC000"/>
                </a:solidFill>
              </a:rPr>
              <a:t>espacio interno</a:t>
            </a:r>
            <a:r>
              <a:rPr lang="es-MX" sz="1700" dirty="0">
                <a:solidFill>
                  <a:schemeClr val="bg1"/>
                </a:solidFill>
              </a:rPr>
              <a:t>, modifican las relaciones socio espaciales y sus formas.</a:t>
            </a: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3976577" y="2048611"/>
            <a:ext cx="70174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4 Rectángulo"/>
          <p:cNvSpPr/>
          <p:nvPr/>
        </p:nvSpPr>
        <p:spPr>
          <a:xfrm>
            <a:off x="5061097" y="4438620"/>
            <a:ext cx="384983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b="1" dirty="0">
                <a:solidFill>
                  <a:srgbClr val="FFC000"/>
                </a:solidFill>
              </a:rPr>
              <a:t>EXÓPOLIS</a:t>
            </a:r>
            <a:r>
              <a:rPr lang="es-MX" sz="1700" b="1" dirty="0">
                <a:solidFill>
                  <a:schemeClr val="bg1"/>
                </a:solidFill>
              </a:rPr>
              <a:t>.</a:t>
            </a:r>
            <a:r>
              <a:rPr lang="es-MX" sz="1700" dirty="0">
                <a:solidFill>
                  <a:schemeClr val="bg1"/>
                </a:solidFill>
              </a:rPr>
              <a:t> El geógrafo Edward Soja (1989, 1996 -con Scott- y 2000) para designar las </a:t>
            </a:r>
            <a:r>
              <a:rPr lang="es-MX" sz="1700" dirty="0">
                <a:solidFill>
                  <a:srgbClr val="FFC000"/>
                </a:solidFill>
              </a:rPr>
              <a:t>“ciudades”</a:t>
            </a:r>
            <a:r>
              <a:rPr lang="es-MX" sz="1700" dirty="0">
                <a:solidFill>
                  <a:srgbClr val="C00000"/>
                </a:solidFill>
              </a:rPr>
              <a:t> </a:t>
            </a:r>
            <a:r>
              <a:rPr lang="es-MX" sz="1700" dirty="0">
                <a:solidFill>
                  <a:schemeClr val="bg1"/>
                </a:solidFill>
              </a:rPr>
              <a:t>que </a:t>
            </a:r>
            <a:r>
              <a:rPr lang="es-MX" sz="1700" dirty="0">
                <a:solidFill>
                  <a:srgbClr val="FFC000"/>
                </a:solidFill>
              </a:rPr>
              <a:t>nacen </a:t>
            </a:r>
            <a:r>
              <a:rPr lang="es-MX" sz="1700" dirty="0">
                <a:solidFill>
                  <a:schemeClr val="bg1"/>
                </a:solidFill>
              </a:rPr>
              <a:t>desde </a:t>
            </a:r>
            <a:r>
              <a:rPr lang="es-MX" sz="1700" dirty="0">
                <a:solidFill>
                  <a:srgbClr val="FFC000"/>
                </a:solidFill>
              </a:rPr>
              <a:t>mediados de los años setenta </a:t>
            </a:r>
            <a:r>
              <a:rPr lang="es-MX" sz="1700" dirty="0">
                <a:solidFill>
                  <a:schemeClr val="bg1"/>
                </a:solidFill>
              </a:rPr>
              <a:t>en torno a Los </a:t>
            </a:r>
            <a:r>
              <a:rPr lang="es-MX" sz="1700" dirty="0">
                <a:solidFill>
                  <a:srgbClr val="FFC000"/>
                </a:solidFill>
              </a:rPr>
              <a:t>Ángeles</a:t>
            </a:r>
            <a:r>
              <a:rPr lang="es-MX" sz="1700" dirty="0"/>
              <a:t> </a:t>
            </a:r>
            <a:r>
              <a:rPr lang="es-MX" sz="1700" dirty="0">
                <a:solidFill>
                  <a:schemeClr val="bg1"/>
                </a:solidFill>
              </a:rPr>
              <a:t>(condado de Orange)</a:t>
            </a:r>
          </a:p>
        </p:txBody>
      </p:sp>
      <p:sp>
        <p:nvSpPr>
          <p:cNvPr id="8" name="5 Rectángulo"/>
          <p:cNvSpPr/>
          <p:nvPr/>
        </p:nvSpPr>
        <p:spPr>
          <a:xfrm>
            <a:off x="258669" y="4438621"/>
            <a:ext cx="385613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Un </a:t>
            </a:r>
            <a:r>
              <a:rPr lang="es-MX" sz="1700" dirty="0">
                <a:solidFill>
                  <a:srgbClr val="FFC000"/>
                </a:solidFill>
              </a:rPr>
              <a:t>espacio urbano </a:t>
            </a:r>
            <a:r>
              <a:rPr lang="es-MX" sz="1700" dirty="0">
                <a:solidFill>
                  <a:schemeClr val="bg1"/>
                </a:solidFill>
              </a:rPr>
              <a:t>surgido a remolque de la nueva industrialización </a:t>
            </a:r>
            <a:r>
              <a:rPr lang="es-MX" sz="1700" dirty="0">
                <a:solidFill>
                  <a:srgbClr val="FFC000"/>
                </a:solidFill>
              </a:rPr>
              <a:t>basada en la investigación y producción de tecnologías </a:t>
            </a:r>
            <a:r>
              <a:rPr lang="es-MX" sz="1700" dirty="0">
                <a:solidFill>
                  <a:schemeClr val="bg1"/>
                </a:solidFill>
              </a:rPr>
              <a:t>punteras, de telecomunicaciones y de servicios avanzados.</a:t>
            </a: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6974958" y="3054972"/>
            <a:ext cx="10633" cy="6557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H="1">
            <a:off x="4336310" y="5117617"/>
            <a:ext cx="593654" cy="25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042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17211" y="557846"/>
            <a:ext cx="81632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b="1" i="1" dirty="0" err="1">
                <a:solidFill>
                  <a:schemeClr val="bg1"/>
                </a:solidFill>
              </a:rPr>
              <a:t>Postmetrópolis</a:t>
            </a:r>
            <a:r>
              <a:rPr lang="es-MX" sz="1700" b="1" i="1" dirty="0">
                <a:solidFill>
                  <a:schemeClr val="bg1"/>
                </a:solidFill>
              </a:rPr>
              <a:t>. </a:t>
            </a:r>
            <a:r>
              <a:rPr lang="es-MX" sz="1700" dirty="0">
                <a:solidFill>
                  <a:schemeClr val="bg1"/>
                </a:solidFill>
              </a:rPr>
              <a:t>Es la </a:t>
            </a:r>
            <a:r>
              <a:rPr lang="es-MX" sz="1700" dirty="0">
                <a:solidFill>
                  <a:srgbClr val="FFC000"/>
                </a:solidFill>
              </a:rPr>
              <a:t>metrópolis </a:t>
            </a:r>
            <a:r>
              <a:rPr lang="es-MX" sz="1700" dirty="0">
                <a:solidFill>
                  <a:schemeClr val="bg1"/>
                </a:solidFill>
              </a:rPr>
              <a:t>capaz de </a:t>
            </a:r>
            <a:r>
              <a:rPr lang="es-MX" sz="1700" dirty="0">
                <a:solidFill>
                  <a:srgbClr val="FFC000"/>
                </a:solidFill>
              </a:rPr>
              <a:t>contener la mayor fragmentación</a:t>
            </a:r>
            <a:r>
              <a:rPr lang="es-MX" sz="1700" dirty="0">
                <a:solidFill>
                  <a:schemeClr val="bg1"/>
                </a:solidFill>
              </a:rPr>
              <a:t> y a la vez los elementos que hacen al mundo pequeño y contemporáneo;  la </a:t>
            </a:r>
            <a:r>
              <a:rPr lang="es-MX" sz="1700" dirty="0">
                <a:solidFill>
                  <a:srgbClr val="FFC000"/>
                </a:solidFill>
              </a:rPr>
              <a:t>ciudad que contiene todas las ciudades. </a:t>
            </a:r>
            <a:r>
              <a:rPr lang="es-MX" sz="1700" dirty="0">
                <a:solidFill>
                  <a:schemeClr val="bg1"/>
                </a:solidFill>
              </a:rPr>
              <a:t>Los Ángeles ha sido la primera a la que se le ha atribuido tal calificación. </a:t>
            </a:r>
            <a:r>
              <a:rPr lang="es-MX" sz="1700" dirty="0">
                <a:solidFill>
                  <a:srgbClr val="FFC000"/>
                </a:solidFill>
              </a:rPr>
              <a:t>Aglomeración de hechos y funciones sin necesidad de contigüidad</a:t>
            </a:r>
            <a:r>
              <a:rPr lang="es-MX" sz="1700" dirty="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1324158" y="1905703"/>
            <a:ext cx="0" cy="4015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Rectángulo"/>
          <p:cNvSpPr/>
          <p:nvPr/>
        </p:nvSpPr>
        <p:spPr>
          <a:xfrm>
            <a:off x="417211" y="2816788"/>
            <a:ext cx="834921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b="1" i="1" dirty="0">
                <a:solidFill>
                  <a:srgbClr val="FFC000"/>
                </a:solidFill>
              </a:rPr>
              <a:t>Ciudad difusa. </a:t>
            </a:r>
            <a:r>
              <a:rPr lang="es-MX" sz="1700" dirty="0">
                <a:solidFill>
                  <a:schemeClr val="bg1"/>
                </a:solidFill>
              </a:rPr>
              <a:t>concepto que surgió a finales de los años ochenta en Italia, en torno al urbanista Francesco </a:t>
            </a:r>
            <a:r>
              <a:rPr lang="es-MX" sz="1700" dirty="0" err="1">
                <a:solidFill>
                  <a:schemeClr val="bg1"/>
                </a:solidFill>
              </a:rPr>
              <a:t>Indovina</a:t>
            </a:r>
            <a:r>
              <a:rPr lang="es-MX" sz="1700" dirty="0">
                <a:solidFill>
                  <a:schemeClr val="bg1"/>
                </a:solidFill>
              </a:rPr>
              <a:t>, tiende a describir y explicar  el proceso de conformación de un modelo de ciudad no basado en la concentración sino en la baja densidad,  con tendencia a reconstruir una estructura y una lógica de ciudad.</a:t>
            </a:r>
          </a:p>
        </p:txBody>
      </p:sp>
      <p:sp>
        <p:nvSpPr>
          <p:cNvPr id="10" name="1 Rectángulo"/>
          <p:cNvSpPr/>
          <p:nvPr/>
        </p:nvSpPr>
        <p:spPr>
          <a:xfrm>
            <a:off x="417211" y="4756239"/>
            <a:ext cx="8259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i="1" dirty="0">
                <a:solidFill>
                  <a:srgbClr val="FFC000"/>
                </a:solidFill>
              </a:rPr>
              <a:t>Periurbanización. </a:t>
            </a:r>
            <a:r>
              <a:rPr lang="es-MX" dirty="0">
                <a:solidFill>
                  <a:schemeClr val="bg1"/>
                </a:solidFill>
              </a:rPr>
              <a:t>autores franceses (</a:t>
            </a:r>
            <a:r>
              <a:rPr lang="es-MX" dirty="0" err="1">
                <a:solidFill>
                  <a:schemeClr val="bg1"/>
                </a:solidFill>
              </a:rPr>
              <a:t>Dezert</a:t>
            </a:r>
            <a:r>
              <a:rPr lang="es-MX" dirty="0">
                <a:solidFill>
                  <a:schemeClr val="bg1"/>
                </a:solidFill>
              </a:rPr>
              <a:t> y otros, 1991), con alguna complicidad italiana. proceso de creación de nuevos </a:t>
            </a:r>
            <a:r>
              <a:rPr lang="es-MX" dirty="0">
                <a:solidFill>
                  <a:srgbClr val="FFC000"/>
                </a:solidFill>
              </a:rPr>
              <a:t>asentamientos urbanos más o menos próximos a las grandes ciudades  o a grandes vías de comunicación  </a:t>
            </a:r>
            <a:r>
              <a:rPr lang="es-MX" dirty="0">
                <a:solidFill>
                  <a:schemeClr val="bg1"/>
                </a:solidFill>
              </a:rPr>
              <a:t>con una morfología más bien difusa.</a:t>
            </a:r>
            <a:r>
              <a:rPr lang="es-MX" b="1" i="1" dirty="0">
                <a:solidFill>
                  <a:schemeClr val="bg1"/>
                </a:solidFill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24192" y="1790086"/>
            <a:ext cx="2850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Mancha urbana consolidada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524192" y="2938410"/>
            <a:ext cx="706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Franja de expansión urbana incontrolada en la periferia.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1616299" y="3853643"/>
            <a:ext cx="595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Franja de transición rural-urbano en la periferia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1730729" y="4738283"/>
            <a:ext cx="313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Zona de conservación ecológica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1616299" y="734096"/>
            <a:ext cx="5441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IDENTIFICAR EN SU  ZONA METROPOLITANA DE ESTUDIO, LAS 4 FRANJAS SIGUIENTES: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22789" y="5780015"/>
            <a:ext cx="6451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Productos: </a:t>
            </a:r>
            <a:r>
              <a:rPr lang="es-MX" dirty="0" smtClean="0">
                <a:solidFill>
                  <a:srgbClr val="FFC000"/>
                </a:solidFill>
              </a:rPr>
              <a:t>D</a:t>
            </a:r>
            <a:r>
              <a:rPr lang="es-MX" dirty="0" smtClean="0">
                <a:solidFill>
                  <a:schemeClr val="bg1"/>
                </a:solidFill>
              </a:rPr>
              <a:t>ocumento digital  </a:t>
            </a:r>
            <a:r>
              <a:rPr lang="es-MX" dirty="0">
                <a:solidFill>
                  <a:schemeClr val="bg1"/>
                </a:solidFill>
              </a:rPr>
              <a:t>con la explicación de las 4 franjas en su zona de estudio.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76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428081" y="1707902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 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941223" y="3212976"/>
            <a:ext cx="726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CONFORMACIÓN Y DELIMITACIÓN METROPOLITANA</a:t>
            </a:r>
          </a:p>
        </p:txBody>
      </p:sp>
    </p:spTree>
    <p:extLst>
      <p:ext uri="{BB962C8B-B14F-4D97-AF65-F5344CB8AC3E}">
        <p14:creationId xmlns:p14="http://schemas.microsoft.com/office/powerpoint/2010/main" val="1009361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Forma libre"/>
          <p:cNvSpPr/>
          <p:nvPr/>
        </p:nvSpPr>
        <p:spPr>
          <a:xfrm>
            <a:off x="5580112" y="4834380"/>
            <a:ext cx="2293679" cy="2023620"/>
          </a:xfrm>
          <a:custGeom>
            <a:avLst/>
            <a:gdLst>
              <a:gd name="connsiteX0" fmla="*/ 734195 w 2293679"/>
              <a:gd name="connsiteY0" fmla="*/ 16896 h 2566921"/>
              <a:gd name="connsiteX1" fmla="*/ 515254 w 2293679"/>
              <a:gd name="connsiteY1" fmla="*/ 171442 h 2566921"/>
              <a:gd name="connsiteX2" fmla="*/ 386465 w 2293679"/>
              <a:gd name="connsiteY2" fmla="*/ 725234 h 2566921"/>
              <a:gd name="connsiteX3" fmla="*/ 99 w 2293679"/>
              <a:gd name="connsiteY3" fmla="*/ 1175994 h 2566921"/>
              <a:gd name="connsiteX4" fmla="*/ 425102 w 2293679"/>
              <a:gd name="connsiteY4" fmla="*/ 2026000 h 2566921"/>
              <a:gd name="connsiteX5" fmla="*/ 1494048 w 2293679"/>
              <a:gd name="connsiteY5" fmla="*/ 2566912 h 2566921"/>
              <a:gd name="connsiteX6" fmla="*/ 1816020 w 2293679"/>
              <a:gd name="connsiteY6" fmla="*/ 2038879 h 2566921"/>
              <a:gd name="connsiteX7" fmla="*/ 2099355 w 2293679"/>
              <a:gd name="connsiteY7" fmla="*/ 1536603 h 2566921"/>
              <a:gd name="connsiteX8" fmla="*/ 2202386 w 2293679"/>
              <a:gd name="connsiteY8" fmla="*/ 171442 h 2566921"/>
              <a:gd name="connsiteX9" fmla="*/ 734195 w 2293679"/>
              <a:gd name="connsiteY9" fmla="*/ 16896 h 256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93679" h="2566921">
                <a:moveTo>
                  <a:pt x="734195" y="16896"/>
                </a:moveTo>
                <a:cubicBezTo>
                  <a:pt x="453006" y="16896"/>
                  <a:pt x="573209" y="53386"/>
                  <a:pt x="515254" y="171442"/>
                </a:cubicBezTo>
                <a:cubicBezTo>
                  <a:pt x="457299" y="289498"/>
                  <a:pt x="472324" y="557809"/>
                  <a:pt x="386465" y="725234"/>
                </a:cubicBezTo>
                <a:cubicBezTo>
                  <a:pt x="300606" y="892659"/>
                  <a:pt x="-6340" y="959200"/>
                  <a:pt x="99" y="1175994"/>
                </a:cubicBezTo>
                <a:cubicBezTo>
                  <a:pt x="6538" y="1392788"/>
                  <a:pt x="176110" y="1794180"/>
                  <a:pt x="425102" y="2026000"/>
                </a:cubicBezTo>
                <a:cubicBezTo>
                  <a:pt x="674093" y="2257820"/>
                  <a:pt x="1262228" y="2564766"/>
                  <a:pt x="1494048" y="2566912"/>
                </a:cubicBezTo>
                <a:cubicBezTo>
                  <a:pt x="1725868" y="2569058"/>
                  <a:pt x="1715136" y="2210597"/>
                  <a:pt x="1816020" y="2038879"/>
                </a:cubicBezTo>
                <a:cubicBezTo>
                  <a:pt x="1916904" y="1867161"/>
                  <a:pt x="2034961" y="1847842"/>
                  <a:pt x="2099355" y="1536603"/>
                </a:cubicBezTo>
                <a:cubicBezTo>
                  <a:pt x="2163749" y="1225364"/>
                  <a:pt x="2432059" y="418287"/>
                  <a:pt x="2202386" y="171442"/>
                </a:cubicBezTo>
                <a:cubicBezTo>
                  <a:pt x="1972713" y="-75403"/>
                  <a:pt x="1015384" y="16896"/>
                  <a:pt x="734195" y="168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5" name="24 Forma libre"/>
          <p:cNvSpPr/>
          <p:nvPr/>
        </p:nvSpPr>
        <p:spPr>
          <a:xfrm>
            <a:off x="6012160" y="5160402"/>
            <a:ext cx="1728191" cy="1364941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4" name="23 Forma libre"/>
          <p:cNvSpPr/>
          <p:nvPr/>
        </p:nvSpPr>
        <p:spPr>
          <a:xfrm>
            <a:off x="6300192" y="5312803"/>
            <a:ext cx="1008112" cy="985442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27584" y="908720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El término </a:t>
            </a:r>
            <a:r>
              <a:rPr lang="es-MX" b="1" dirty="0">
                <a:solidFill>
                  <a:srgbClr val="FFC000"/>
                </a:solidFill>
              </a:rPr>
              <a:t>zona metropolitana </a:t>
            </a:r>
            <a:r>
              <a:rPr lang="es-MX" dirty="0">
                <a:solidFill>
                  <a:schemeClr val="bg1"/>
                </a:solidFill>
              </a:rPr>
              <a:t>fue adoptado en </a:t>
            </a:r>
            <a:r>
              <a:rPr lang="es-MX" b="1" dirty="0">
                <a:solidFill>
                  <a:srgbClr val="FFC000"/>
                </a:solidFill>
              </a:rPr>
              <a:t>Estados unidos</a:t>
            </a:r>
            <a:r>
              <a:rPr lang="es-MX" dirty="0">
                <a:solidFill>
                  <a:srgbClr val="FFC000"/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Alemania= conurbación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Alemania= aglomeración urbana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642777" y="325122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b="1" dirty="0">
                <a:solidFill>
                  <a:srgbClr val="FFC000"/>
                </a:solidFill>
              </a:rPr>
              <a:t>población</a:t>
            </a:r>
            <a:r>
              <a:rPr lang="es-MX" dirty="0">
                <a:solidFill>
                  <a:srgbClr val="FFC000"/>
                </a:solidFill>
              </a:rPr>
              <a:t> y</a:t>
            </a:r>
            <a:r>
              <a:rPr lang="es-MX" b="1" dirty="0">
                <a:solidFill>
                  <a:srgbClr val="FFC000"/>
                </a:solidFill>
              </a:rPr>
              <a:t> superficie  </a:t>
            </a:r>
            <a:r>
              <a:rPr lang="es-MX" dirty="0">
                <a:solidFill>
                  <a:schemeClr val="bg1"/>
                </a:solidFill>
              </a:rPr>
              <a:t>de la zona metropolitana es </a:t>
            </a:r>
            <a:r>
              <a:rPr lang="es-MX" b="1" dirty="0">
                <a:solidFill>
                  <a:schemeClr val="bg1"/>
                </a:solidFill>
              </a:rPr>
              <a:t>mayo</a:t>
            </a:r>
            <a:r>
              <a:rPr lang="es-MX" dirty="0">
                <a:solidFill>
                  <a:schemeClr val="bg1"/>
                </a:solidFill>
              </a:rPr>
              <a:t>r que la de su  </a:t>
            </a:r>
            <a:r>
              <a:rPr lang="es-MX" b="1" dirty="0">
                <a:solidFill>
                  <a:schemeClr val="bg1"/>
                </a:solidFill>
              </a:rPr>
              <a:t>área urbana</a:t>
            </a:r>
          </a:p>
        </p:txBody>
      </p:sp>
      <p:sp>
        <p:nvSpPr>
          <p:cNvPr id="7" name="6 Forma libre"/>
          <p:cNvSpPr/>
          <p:nvPr/>
        </p:nvSpPr>
        <p:spPr>
          <a:xfrm>
            <a:off x="5692363" y="330834"/>
            <a:ext cx="2293679" cy="2566921"/>
          </a:xfrm>
          <a:custGeom>
            <a:avLst/>
            <a:gdLst>
              <a:gd name="connsiteX0" fmla="*/ 734195 w 2293679"/>
              <a:gd name="connsiteY0" fmla="*/ 16896 h 2566921"/>
              <a:gd name="connsiteX1" fmla="*/ 515254 w 2293679"/>
              <a:gd name="connsiteY1" fmla="*/ 171442 h 2566921"/>
              <a:gd name="connsiteX2" fmla="*/ 386465 w 2293679"/>
              <a:gd name="connsiteY2" fmla="*/ 725234 h 2566921"/>
              <a:gd name="connsiteX3" fmla="*/ 99 w 2293679"/>
              <a:gd name="connsiteY3" fmla="*/ 1175994 h 2566921"/>
              <a:gd name="connsiteX4" fmla="*/ 425102 w 2293679"/>
              <a:gd name="connsiteY4" fmla="*/ 2026000 h 2566921"/>
              <a:gd name="connsiteX5" fmla="*/ 1494048 w 2293679"/>
              <a:gd name="connsiteY5" fmla="*/ 2566912 h 2566921"/>
              <a:gd name="connsiteX6" fmla="*/ 1816020 w 2293679"/>
              <a:gd name="connsiteY6" fmla="*/ 2038879 h 2566921"/>
              <a:gd name="connsiteX7" fmla="*/ 2099355 w 2293679"/>
              <a:gd name="connsiteY7" fmla="*/ 1536603 h 2566921"/>
              <a:gd name="connsiteX8" fmla="*/ 2202386 w 2293679"/>
              <a:gd name="connsiteY8" fmla="*/ 171442 h 2566921"/>
              <a:gd name="connsiteX9" fmla="*/ 734195 w 2293679"/>
              <a:gd name="connsiteY9" fmla="*/ 16896 h 256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93679" h="2566921">
                <a:moveTo>
                  <a:pt x="734195" y="16896"/>
                </a:moveTo>
                <a:cubicBezTo>
                  <a:pt x="453006" y="16896"/>
                  <a:pt x="573209" y="53386"/>
                  <a:pt x="515254" y="171442"/>
                </a:cubicBezTo>
                <a:cubicBezTo>
                  <a:pt x="457299" y="289498"/>
                  <a:pt x="472324" y="557809"/>
                  <a:pt x="386465" y="725234"/>
                </a:cubicBezTo>
                <a:cubicBezTo>
                  <a:pt x="300606" y="892659"/>
                  <a:pt x="-6340" y="959200"/>
                  <a:pt x="99" y="1175994"/>
                </a:cubicBezTo>
                <a:cubicBezTo>
                  <a:pt x="6538" y="1392788"/>
                  <a:pt x="176110" y="1794180"/>
                  <a:pt x="425102" y="2026000"/>
                </a:cubicBezTo>
                <a:cubicBezTo>
                  <a:pt x="674093" y="2257820"/>
                  <a:pt x="1262228" y="2564766"/>
                  <a:pt x="1494048" y="2566912"/>
                </a:cubicBezTo>
                <a:cubicBezTo>
                  <a:pt x="1725868" y="2569058"/>
                  <a:pt x="1715136" y="2210597"/>
                  <a:pt x="1816020" y="2038879"/>
                </a:cubicBezTo>
                <a:cubicBezTo>
                  <a:pt x="1916904" y="1867161"/>
                  <a:pt x="2034961" y="1847842"/>
                  <a:pt x="2099355" y="1536603"/>
                </a:cubicBezTo>
                <a:cubicBezTo>
                  <a:pt x="2163749" y="1225364"/>
                  <a:pt x="2432059" y="418287"/>
                  <a:pt x="2202386" y="171442"/>
                </a:cubicBezTo>
                <a:cubicBezTo>
                  <a:pt x="1972713" y="-75403"/>
                  <a:pt x="1015384" y="16896"/>
                  <a:pt x="734195" y="1689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7 Forma libre"/>
          <p:cNvSpPr/>
          <p:nvPr/>
        </p:nvSpPr>
        <p:spPr>
          <a:xfrm>
            <a:off x="6526536" y="1094704"/>
            <a:ext cx="482354" cy="856489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644007" y="1647384"/>
            <a:ext cx="1048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solidFill>
                  <a:schemeClr val="bg1"/>
                </a:solidFill>
              </a:rPr>
              <a:t>Área metropolitana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7740352" y="238604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solidFill>
                  <a:schemeClr val="bg1"/>
                </a:solidFill>
              </a:rPr>
              <a:t>Zona metropolitana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 flipV="1">
            <a:off x="5580112" y="1522948"/>
            <a:ext cx="1187601" cy="24986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 flipV="1">
            <a:off x="7524328" y="1522948"/>
            <a:ext cx="576064" cy="75392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467544" y="4005064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Zona metropolitana</a:t>
            </a:r>
            <a:r>
              <a:rPr lang="es-MX" dirty="0">
                <a:solidFill>
                  <a:schemeClr val="bg1"/>
                </a:solidFill>
              </a:rPr>
              <a:t>, resultado de </a:t>
            </a:r>
            <a:r>
              <a:rPr lang="es-MX" b="1" dirty="0">
                <a:solidFill>
                  <a:srgbClr val="FFC000"/>
                </a:solidFill>
              </a:rPr>
              <a:t>2 procesos distintos: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1. </a:t>
            </a:r>
            <a:r>
              <a:rPr lang="es-MX" b="1" dirty="0">
                <a:solidFill>
                  <a:schemeClr val="bg1"/>
                </a:solidFill>
              </a:rPr>
              <a:t>La ciudad central </a:t>
            </a:r>
            <a:r>
              <a:rPr lang="es-MX" dirty="0">
                <a:solidFill>
                  <a:schemeClr val="bg1"/>
                </a:solidFill>
              </a:rPr>
              <a:t>rebasa sus limites municipales anexando localidades y superficies de otros municipios (metropolización de tipo central)</a:t>
            </a:r>
          </a:p>
        </p:txBody>
      </p:sp>
      <p:sp>
        <p:nvSpPr>
          <p:cNvPr id="23" name="22 Forma libre"/>
          <p:cNvSpPr/>
          <p:nvPr/>
        </p:nvSpPr>
        <p:spPr>
          <a:xfrm>
            <a:off x="6485774" y="5489625"/>
            <a:ext cx="482354" cy="656220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4357854" y="2274321"/>
            <a:ext cx="1006234" cy="7226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H="1">
            <a:off x="4572000" y="4093061"/>
            <a:ext cx="792088" cy="7413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312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87624" y="620688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2. Metropolización ocurre </a:t>
            </a:r>
            <a:r>
              <a:rPr lang="es-MX" b="1" dirty="0">
                <a:solidFill>
                  <a:srgbClr val="FFC000"/>
                </a:solidFill>
              </a:rPr>
              <a:t>cuando 2 localidades </a:t>
            </a:r>
            <a:r>
              <a:rPr lang="es-MX" dirty="0">
                <a:solidFill>
                  <a:schemeClr val="bg1"/>
                </a:solidFill>
              </a:rPr>
              <a:t>de tamaño similar, </a:t>
            </a:r>
            <a:r>
              <a:rPr lang="es-MX" b="1" dirty="0">
                <a:solidFill>
                  <a:srgbClr val="FFC000"/>
                </a:solidFill>
              </a:rPr>
              <a:t>van creciendo de manera conjunta</a:t>
            </a:r>
            <a:r>
              <a:rPr lang="es-MX" dirty="0">
                <a:solidFill>
                  <a:schemeClr val="bg1"/>
                </a:solidFill>
              </a:rPr>
              <a:t>, hasta el momento de constituir un solo conglomerado urbano. (metropolización bifuncional)</a:t>
            </a:r>
          </a:p>
        </p:txBody>
      </p:sp>
      <p:sp>
        <p:nvSpPr>
          <p:cNvPr id="3" name="2 Forma libre"/>
          <p:cNvSpPr/>
          <p:nvPr/>
        </p:nvSpPr>
        <p:spPr>
          <a:xfrm>
            <a:off x="5868144" y="1817506"/>
            <a:ext cx="1399141" cy="1309559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4" name="3 Forma libre"/>
          <p:cNvSpPr/>
          <p:nvPr/>
        </p:nvSpPr>
        <p:spPr>
          <a:xfrm>
            <a:off x="5364088" y="1817507"/>
            <a:ext cx="1008112" cy="1309559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5" name="4 Forma libre"/>
          <p:cNvSpPr/>
          <p:nvPr/>
        </p:nvSpPr>
        <p:spPr>
          <a:xfrm>
            <a:off x="1580888" y="2144177"/>
            <a:ext cx="482354" cy="656220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2228960" y="2145996"/>
            <a:ext cx="482354" cy="656220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7" name="6 Forma libre"/>
          <p:cNvSpPr/>
          <p:nvPr/>
        </p:nvSpPr>
        <p:spPr>
          <a:xfrm>
            <a:off x="3343665" y="1916220"/>
            <a:ext cx="698378" cy="981071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7 Forma libre"/>
          <p:cNvSpPr/>
          <p:nvPr/>
        </p:nvSpPr>
        <p:spPr>
          <a:xfrm>
            <a:off x="3976687" y="1918039"/>
            <a:ext cx="698378" cy="981071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77333" y="3778191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proceso de metropolización, </a:t>
            </a:r>
            <a:r>
              <a:rPr lang="es-MX" b="1" dirty="0">
                <a:solidFill>
                  <a:srgbClr val="FFC000"/>
                </a:solidFill>
              </a:rPr>
              <a:t>ya no es solo densidad de  población</a:t>
            </a:r>
            <a:r>
              <a:rPr lang="es-MX" dirty="0">
                <a:solidFill>
                  <a:schemeClr val="bg1"/>
                </a:solidFill>
              </a:rPr>
              <a:t>, sino es la </a:t>
            </a:r>
            <a:r>
              <a:rPr lang="es-MX" b="1" dirty="0">
                <a:solidFill>
                  <a:srgbClr val="FFC000"/>
                </a:solidFill>
              </a:rPr>
              <a:t>difusión y jerarquización de actividades</a:t>
            </a:r>
            <a:r>
              <a:rPr lang="es-MX" dirty="0">
                <a:solidFill>
                  <a:schemeClr val="bg1"/>
                </a:solidFill>
              </a:rPr>
              <a:t>  y funciones en el espacio</a:t>
            </a:r>
          </a:p>
        </p:txBody>
      </p:sp>
      <p:sp>
        <p:nvSpPr>
          <p:cNvPr id="10" name="9 Forma libre"/>
          <p:cNvSpPr/>
          <p:nvPr/>
        </p:nvSpPr>
        <p:spPr>
          <a:xfrm>
            <a:off x="5868144" y="3573016"/>
            <a:ext cx="2293679" cy="2566921"/>
          </a:xfrm>
          <a:custGeom>
            <a:avLst/>
            <a:gdLst>
              <a:gd name="connsiteX0" fmla="*/ 734195 w 2293679"/>
              <a:gd name="connsiteY0" fmla="*/ 16896 h 2566921"/>
              <a:gd name="connsiteX1" fmla="*/ 515254 w 2293679"/>
              <a:gd name="connsiteY1" fmla="*/ 171442 h 2566921"/>
              <a:gd name="connsiteX2" fmla="*/ 386465 w 2293679"/>
              <a:gd name="connsiteY2" fmla="*/ 725234 h 2566921"/>
              <a:gd name="connsiteX3" fmla="*/ 99 w 2293679"/>
              <a:gd name="connsiteY3" fmla="*/ 1175994 h 2566921"/>
              <a:gd name="connsiteX4" fmla="*/ 425102 w 2293679"/>
              <a:gd name="connsiteY4" fmla="*/ 2026000 h 2566921"/>
              <a:gd name="connsiteX5" fmla="*/ 1494048 w 2293679"/>
              <a:gd name="connsiteY5" fmla="*/ 2566912 h 2566921"/>
              <a:gd name="connsiteX6" fmla="*/ 1816020 w 2293679"/>
              <a:gd name="connsiteY6" fmla="*/ 2038879 h 2566921"/>
              <a:gd name="connsiteX7" fmla="*/ 2099355 w 2293679"/>
              <a:gd name="connsiteY7" fmla="*/ 1536603 h 2566921"/>
              <a:gd name="connsiteX8" fmla="*/ 2202386 w 2293679"/>
              <a:gd name="connsiteY8" fmla="*/ 171442 h 2566921"/>
              <a:gd name="connsiteX9" fmla="*/ 734195 w 2293679"/>
              <a:gd name="connsiteY9" fmla="*/ 16896 h 256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93679" h="2566921">
                <a:moveTo>
                  <a:pt x="734195" y="16896"/>
                </a:moveTo>
                <a:cubicBezTo>
                  <a:pt x="453006" y="16896"/>
                  <a:pt x="573209" y="53386"/>
                  <a:pt x="515254" y="171442"/>
                </a:cubicBezTo>
                <a:cubicBezTo>
                  <a:pt x="457299" y="289498"/>
                  <a:pt x="472324" y="557809"/>
                  <a:pt x="386465" y="725234"/>
                </a:cubicBezTo>
                <a:cubicBezTo>
                  <a:pt x="300606" y="892659"/>
                  <a:pt x="-6340" y="959200"/>
                  <a:pt x="99" y="1175994"/>
                </a:cubicBezTo>
                <a:cubicBezTo>
                  <a:pt x="6538" y="1392788"/>
                  <a:pt x="176110" y="1794180"/>
                  <a:pt x="425102" y="2026000"/>
                </a:cubicBezTo>
                <a:cubicBezTo>
                  <a:pt x="674093" y="2257820"/>
                  <a:pt x="1262228" y="2564766"/>
                  <a:pt x="1494048" y="2566912"/>
                </a:cubicBezTo>
                <a:cubicBezTo>
                  <a:pt x="1725868" y="2569058"/>
                  <a:pt x="1715136" y="2210597"/>
                  <a:pt x="1816020" y="2038879"/>
                </a:cubicBezTo>
                <a:cubicBezTo>
                  <a:pt x="1916904" y="1867161"/>
                  <a:pt x="2034961" y="1847842"/>
                  <a:pt x="2099355" y="1536603"/>
                </a:cubicBezTo>
                <a:cubicBezTo>
                  <a:pt x="2163749" y="1225364"/>
                  <a:pt x="2432059" y="418287"/>
                  <a:pt x="2202386" y="171442"/>
                </a:cubicBezTo>
                <a:cubicBezTo>
                  <a:pt x="1972713" y="-75403"/>
                  <a:pt x="1015384" y="16896"/>
                  <a:pt x="734195" y="1689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1" name="10 Forma libre"/>
          <p:cNvSpPr/>
          <p:nvPr/>
        </p:nvSpPr>
        <p:spPr>
          <a:xfrm>
            <a:off x="6696223" y="4336886"/>
            <a:ext cx="482354" cy="856489"/>
          </a:xfrm>
          <a:custGeom>
            <a:avLst/>
            <a:gdLst>
              <a:gd name="connsiteX0" fmla="*/ 209115 w 482354"/>
              <a:gd name="connsiteY0" fmla="*/ 0 h 856489"/>
              <a:gd name="connsiteX1" fmla="*/ 3053 w 482354"/>
              <a:gd name="connsiteY1" fmla="*/ 231820 h 856489"/>
              <a:gd name="connsiteX2" fmla="*/ 80326 w 482354"/>
              <a:gd name="connsiteY2" fmla="*/ 566671 h 856489"/>
              <a:gd name="connsiteX3" fmla="*/ 80326 w 482354"/>
              <a:gd name="connsiteY3" fmla="*/ 566671 h 856489"/>
              <a:gd name="connsiteX4" fmla="*/ 28810 w 482354"/>
              <a:gd name="connsiteY4" fmla="*/ 850006 h 856489"/>
              <a:gd name="connsiteX5" fmla="*/ 363661 w 482354"/>
              <a:gd name="connsiteY5" fmla="*/ 734096 h 856489"/>
              <a:gd name="connsiteX6" fmla="*/ 325025 w 482354"/>
              <a:gd name="connsiteY6" fmla="*/ 386366 h 856489"/>
              <a:gd name="connsiteX7" fmla="*/ 479571 w 482354"/>
              <a:gd name="connsiteY7" fmla="*/ 64395 h 856489"/>
              <a:gd name="connsiteX8" fmla="*/ 170478 w 482354"/>
              <a:gd name="connsiteY8" fmla="*/ 51516 h 85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2354" h="856489">
                <a:moveTo>
                  <a:pt x="209115" y="0"/>
                </a:moveTo>
                <a:cubicBezTo>
                  <a:pt x="116816" y="68687"/>
                  <a:pt x="24518" y="137375"/>
                  <a:pt x="3053" y="231820"/>
                </a:cubicBezTo>
                <a:cubicBezTo>
                  <a:pt x="-18412" y="326265"/>
                  <a:pt x="80326" y="566671"/>
                  <a:pt x="80326" y="566671"/>
                </a:cubicBezTo>
                <a:lnTo>
                  <a:pt x="80326" y="566671"/>
                </a:lnTo>
                <a:cubicBezTo>
                  <a:pt x="71740" y="613893"/>
                  <a:pt x="-18413" y="822102"/>
                  <a:pt x="28810" y="850006"/>
                </a:cubicBezTo>
                <a:cubicBezTo>
                  <a:pt x="76032" y="877910"/>
                  <a:pt x="314292" y="811369"/>
                  <a:pt x="363661" y="734096"/>
                </a:cubicBezTo>
                <a:cubicBezTo>
                  <a:pt x="413030" y="656823"/>
                  <a:pt x="305707" y="497983"/>
                  <a:pt x="325025" y="386366"/>
                </a:cubicBezTo>
                <a:cubicBezTo>
                  <a:pt x="344343" y="274749"/>
                  <a:pt x="505329" y="120203"/>
                  <a:pt x="479571" y="64395"/>
                </a:cubicBezTo>
                <a:cubicBezTo>
                  <a:pt x="453813" y="8587"/>
                  <a:pt x="312145" y="30051"/>
                  <a:pt x="170478" y="51516"/>
                </a:cubicBezTo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6567714" y="3717032"/>
            <a:ext cx="12850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7596336" y="4350270"/>
            <a:ext cx="12850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050068" y="5589240"/>
            <a:ext cx="12850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6228184" y="4601794"/>
            <a:ext cx="288032" cy="326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7452320" y="4765130"/>
            <a:ext cx="288032" cy="326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6487952" y="5266039"/>
            <a:ext cx="288032" cy="326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7114322" y="3773958"/>
            <a:ext cx="288032" cy="326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6631968" y="4494286"/>
            <a:ext cx="546609" cy="5158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812" y="2145996"/>
            <a:ext cx="1551187" cy="1156138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65" y="5592711"/>
            <a:ext cx="2524479" cy="1265290"/>
          </a:xfrm>
          <a:prstGeom prst="rect">
            <a:avLst/>
          </a:prstGeom>
        </p:spPr>
      </p:pic>
      <p:cxnSp>
        <p:nvCxnSpPr>
          <p:cNvPr id="24" name="Conector recto de flecha 23"/>
          <p:cNvCxnSpPr/>
          <p:nvPr/>
        </p:nvCxnSpPr>
        <p:spPr>
          <a:xfrm flipV="1">
            <a:off x="7267285" y="3429000"/>
            <a:ext cx="351093" cy="3449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H="1">
            <a:off x="5898366" y="5538335"/>
            <a:ext cx="615214" cy="4654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70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 de flecha"/>
          <p:cNvCxnSpPr>
            <a:cxnSpLocks noChangeShapeType="1"/>
          </p:cNvCxnSpPr>
          <p:nvPr/>
        </p:nvCxnSpPr>
        <p:spPr bwMode="auto">
          <a:xfrm>
            <a:off x="1546568" y="801622"/>
            <a:ext cx="5097291" cy="8307"/>
          </a:xfrm>
          <a:prstGeom prst="straightConnector1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4 Conector recto de flecha"/>
          <p:cNvCxnSpPr>
            <a:cxnSpLocks noChangeShapeType="1"/>
          </p:cNvCxnSpPr>
          <p:nvPr/>
        </p:nvCxnSpPr>
        <p:spPr bwMode="auto">
          <a:xfrm>
            <a:off x="6643224" y="801622"/>
            <a:ext cx="635" cy="223520"/>
          </a:xfrm>
          <a:prstGeom prst="straightConnector1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Cuadro de texto 92"/>
          <p:cNvSpPr txBox="1">
            <a:spLocks noChangeArrowheads="1"/>
          </p:cNvSpPr>
          <p:nvPr/>
        </p:nvSpPr>
        <p:spPr bwMode="auto">
          <a:xfrm>
            <a:off x="402297" y="996518"/>
            <a:ext cx="2275067" cy="71349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b="1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Fase 1.</a:t>
            </a:r>
            <a:r>
              <a:rPr lang="es-MX" sz="1200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EXPOSICIÓN POR PARTE DEL PROFESOR (TEMA PRINCIPAL) 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sz="1200" b="1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 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sp>
        <p:nvSpPr>
          <p:cNvPr id="9" name="Cuadro de texto 94"/>
          <p:cNvSpPr txBox="1">
            <a:spLocks noChangeArrowheads="1"/>
          </p:cNvSpPr>
          <p:nvPr/>
        </p:nvSpPr>
        <p:spPr bwMode="auto">
          <a:xfrm>
            <a:off x="3059832" y="1022539"/>
            <a:ext cx="2842568" cy="60626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b="1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Fase  2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EXPOSICIÓN POR PARTE DEL ALUMNO (TEMA COMPLEMENTARIO)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sp>
        <p:nvSpPr>
          <p:cNvPr id="10" name="Cuadro de texto 127"/>
          <p:cNvSpPr txBox="1">
            <a:spLocks noChangeArrowheads="1"/>
          </p:cNvSpPr>
          <p:nvPr/>
        </p:nvSpPr>
        <p:spPr bwMode="auto">
          <a:xfrm>
            <a:off x="2040047" y="215528"/>
            <a:ext cx="5126990" cy="37827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600" b="1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ESQUEMA DE CLASE DE METROPOLIZACIÓN</a:t>
            </a:r>
          </a:p>
        </p:txBody>
      </p:sp>
      <p:sp>
        <p:nvSpPr>
          <p:cNvPr id="11" name="Cuadro de texto 94"/>
          <p:cNvSpPr txBox="1">
            <a:spLocks noChangeArrowheads="1"/>
          </p:cNvSpPr>
          <p:nvPr/>
        </p:nvSpPr>
        <p:spPr bwMode="auto">
          <a:xfrm rot="-5400000">
            <a:off x="7227472" y="63550"/>
            <a:ext cx="809740" cy="26642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b="1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Fase 3 </a:t>
            </a:r>
          </a:p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IDENTIFICACIÓN Y ANÁLISIS  DE UN FENÓMENO   (CASO EMPÍRICO)</a:t>
            </a:r>
          </a:p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TRABAJO GRUPAL</a:t>
            </a:r>
          </a:p>
          <a:p>
            <a:pPr algn="ctr">
              <a:spcAft>
                <a:spcPts val="0"/>
              </a:spcAft>
            </a:pPr>
            <a:r>
              <a:rPr lang="es-MX" sz="1200" b="1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 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sp>
        <p:nvSpPr>
          <p:cNvPr id="38" name="30 Cuadro de texto"/>
          <p:cNvSpPr txBox="1"/>
          <p:nvPr/>
        </p:nvSpPr>
        <p:spPr>
          <a:xfrm>
            <a:off x="680613" y="1959699"/>
            <a:ext cx="958215" cy="31905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EXPOSICIÓN </a:t>
            </a:r>
            <a:endParaRPr lang="es-MX" sz="12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sp>
        <p:nvSpPr>
          <p:cNvPr id="39" name="31 Cuadro de texto"/>
          <p:cNvSpPr txBox="1"/>
          <p:nvPr/>
        </p:nvSpPr>
        <p:spPr>
          <a:xfrm>
            <a:off x="856955" y="3576799"/>
            <a:ext cx="866775" cy="32965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4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Debate</a:t>
            </a:r>
            <a:endParaRPr lang="es-MX" sz="14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sp>
        <p:nvSpPr>
          <p:cNvPr id="43" name="35 Cuadro de texto"/>
          <p:cNvSpPr txBox="1"/>
          <p:nvPr/>
        </p:nvSpPr>
        <p:spPr>
          <a:xfrm>
            <a:off x="3848870" y="1989335"/>
            <a:ext cx="1803250" cy="32757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EXPOSICIÓN INDIVIDUAL</a:t>
            </a:r>
          </a:p>
        </p:txBody>
      </p:sp>
      <p:sp>
        <p:nvSpPr>
          <p:cNvPr id="48" name="131 Cuadro de texto"/>
          <p:cNvSpPr txBox="1"/>
          <p:nvPr/>
        </p:nvSpPr>
        <p:spPr>
          <a:xfrm>
            <a:off x="6894602" y="2074628"/>
            <a:ext cx="1349275" cy="28921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effectLst/>
                <a:latin typeface="+mj-lt"/>
                <a:ea typeface="Times New Roman"/>
                <a:cs typeface="Times New Roman" pitchFamily="18" charset="0"/>
              </a:rPr>
              <a:t>CASO DE ESTUDIO </a:t>
            </a: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0" y="-325736"/>
            <a:ext cx="1817297" cy="110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9829" tIns="45720" rIns="899829" bIns="899829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00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7" name="21 Conector recto"/>
          <p:cNvCxnSpPr/>
          <p:nvPr/>
        </p:nvCxnSpPr>
        <p:spPr>
          <a:xfrm>
            <a:off x="547273" y="1710017"/>
            <a:ext cx="0" cy="327574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580559" y="3709592"/>
            <a:ext cx="243012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15 Conector recto"/>
          <p:cNvCxnSpPr/>
          <p:nvPr/>
        </p:nvCxnSpPr>
        <p:spPr>
          <a:xfrm>
            <a:off x="3682775" y="1710017"/>
            <a:ext cx="0" cy="50922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140 Conector recto"/>
          <p:cNvCxnSpPr/>
          <p:nvPr/>
        </p:nvCxnSpPr>
        <p:spPr>
          <a:xfrm flipH="1">
            <a:off x="3682775" y="2209573"/>
            <a:ext cx="16609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146 Conector recto de flecha"/>
          <p:cNvCxnSpPr>
            <a:cxnSpLocks noChangeShapeType="1"/>
          </p:cNvCxnSpPr>
          <p:nvPr/>
        </p:nvCxnSpPr>
        <p:spPr bwMode="auto">
          <a:xfrm>
            <a:off x="4050936" y="824586"/>
            <a:ext cx="0" cy="202565"/>
          </a:xfrm>
          <a:prstGeom prst="straightConnector1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1" name="150 Conector recto"/>
          <p:cNvCxnSpPr/>
          <p:nvPr/>
        </p:nvCxnSpPr>
        <p:spPr>
          <a:xfrm>
            <a:off x="7595033" y="1863597"/>
            <a:ext cx="3420" cy="21201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702114" y="2526710"/>
            <a:ext cx="1359434" cy="83099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ESQUEMATICA</a:t>
            </a:r>
          </a:p>
          <a:p>
            <a:r>
              <a:rPr lang="es-MX" sz="1200" b="1" dirty="0">
                <a:solidFill>
                  <a:schemeClr val="bg1"/>
                </a:solidFill>
              </a:rPr>
              <a:t>-Introducción</a:t>
            </a:r>
          </a:p>
          <a:p>
            <a:r>
              <a:rPr lang="es-MX" sz="1200" b="1" dirty="0">
                <a:solidFill>
                  <a:schemeClr val="bg1"/>
                </a:solidFill>
              </a:rPr>
              <a:t>-Desarrollo</a:t>
            </a:r>
          </a:p>
          <a:p>
            <a:r>
              <a:rPr lang="es-MX" sz="1200" b="1" dirty="0">
                <a:solidFill>
                  <a:schemeClr val="bg1"/>
                </a:solidFill>
              </a:rPr>
              <a:t>-Conclusiones</a:t>
            </a:r>
          </a:p>
        </p:txBody>
      </p:sp>
      <p:sp>
        <p:nvSpPr>
          <p:cNvPr id="74" name="73 CuadroTexto"/>
          <p:cNvSpPr txBox="1"/>
          <p:nvPr/>
        </p:nvSpPr>
        <p:spPr>
          <a:xfrm>
            <a:off x="1942350" y="3619266"/>
            <a:ext cx="1775454" cy="29238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Contrastación de ideas</a:t>
            </a:r>
          </a:p>
        </p:txBody>
      </p:sp>
      <p:sp>
        <p:nvSpPr>
          <p:cNvPr id="80" name="79 CuadroTexto"/>
          <p:cNvSpPr txBox="1"/>
          <p:nvPr/>
        </p:nvSpPr>
        <p:spPr>
          <a:xfrm>
            <a:off x="3829105" y="2577082"/>
            <a:ext cx="1224136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schemeClr val="bg1"/>
                </a:solidFill>
              </a:rPr>
              <a:t>-Introducción</a:t>
            </a:r>
          </a:p>
          <a:p>
            <a:r>
              <a:rPr lang="es-MX" sz="1200" b="1" dirty="0">
                <a:solidFill>
                  <a:schemeClr val="bg1"/>
                </a:solidFill>
              </a:rPr>
              <a:t>-Desarrollo</a:t>
            </a:r>
          </a:p>
          <a:p>
            <a:r>
              <a:rPr lang="es-MX" sz="1200" b="1" dirty="0">
                <a:solidFill>
                  <a:schemeClr val="bg1"/>
                </a:solidFill>
              </a:rPr>
              <a:t>-Conclusiones</a:t>
            </a:r>
          </a:p>
        </p:txBody>
      </p:sp>
      <p:cxnSp>
        <p:nvCxnSpPr>
          <p:cNvPr id="26" name="25 Conector recto"/>
          <p:cNvCxnSpPr>
            <a:stCxn id="38" idx="2"/>
          </p:cNvCxnSpPr>
          <p:nvPr/>
        </p:nvCxnSpPr>
        <p:spPr>
          <a:xfrm flipH="1">
            <a:off x="1159720" y="2278756"/>
            <a:ext cx="1" cy="25741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4215493" y="2316912"/>
            <a:ext cx="0" cy="26017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V="1">
            <a:off x="4050937" y="593800"/>
            <a:ext cx="0" cy="285756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856955" y="4829500"/>
            <a:ext cx="1414096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solidFill>
                  <a:schemeClr val="bg1"/>
                </a:solidFill>
              </a:rPr>
              <a:t>Temas a tratar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2756467" y="5208035"/>
            <a:ext cx="1655864" cy="49244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Proceso</a:t>
            </a:r>
          </a:p>
          <a:p>
            <a:pPr algn="ctr"/>
            <a:r>
              <a:rPr lang="es-MX" sz="1300" b="1" dirty="0">
                <a:solidFill>
                  <a:schemeClr val="bg1"/>
                </a:solidFill>
              </a:rPr>
              <a:t> de metropolización 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5695449" y="5070455"/>
            <a:ext cx="1055941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Análisis </a:t>
            </a:r>
          </a:p>
          <a:p>
            <a:pPr algn="ctr"/>
            <a:r>
              <a:rPr lang="es-MX" sz="1200" dirty="0">
                <a:solidFill>
                  <a:schemeClr val="bg1"/>
                </a:solidFill>
              </a:rPr>
              <a:t>demográfico</a:t>
            </a:r>
          </a:p>
        </p:txBody>
      </p:sp>
      <p:sp>
        <p:nvSpPr>
          <p:cNvPr id="56" name="55 CuadroTexto"/>
          <p:cNvSpPr txBox="1"/>
          <p:nvPr/>
        </p:nvSpPr>
        <p:spPr>
          <a:xfrm>
            <a:off x="6563917" y="4632435"/>
            <a:ext cx="963430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Análisis </a:t>
            </a:r>
          </a:p>
          <a:p>
            <a:pPr algn="ctr"/>
            <a:r>
              <a:rPr lang="es-MX" sz="1200" dirty="0">
                <a:solidFill>
                  <a:schemeClr val="bg1"/>
                </a:solidFill>
              </a:rPr>
              <a:t> económico</a:t>
            </a:r>
          </a:p>
        </p:txBody>
      </p:sp>
      <p:cxnSp>
        <p:nvCxnSpPr>
          <p:cNvPr id="60" name="59 Conector recto"/>
          <p:cNvCxnSpPr/>
          <p:nvPr/>
        </p:nvCxnSpPr>
        <p:spPr>
          <a:xfrm>
            <a:off x="547273" y="4983388"/>
            <a:ext cx="309682" cy="237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CuadroTexto"/>
          <p:cNvSpPr txBox="1"/>
          <p:nvPr/>
        </p:nvSpPr>
        <p:spPr>
          <a:xfrm>
            <a:off x="7345799" y="5070455"/>
            <a:ext cx="829840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Análisis  </a:t>
            </a:r>
          </a:p>
          <a:p>
            <a:pPr algn="ctr"/>
            <a:r>
              <a:rPr lang="es-MX" sz="1200" dirty="0">
                <a:solidFill>
                  <a:schemeClr val="bg1"/>
                </a:solidFill>
              </a:rPr>
              <a:t>territorial</a:t>
            </a:r>
          </a:p>
        </p:txBody>
      </p:sp>
      <p:cxnSp>
        <p:nvCxnSpPr>
          <p:cNvPr id="44" name="43 Conector recto"/>
          <p:cNvCxnSpPr>
            <a:endCxn id="74" idx="1"/>
          </p:cNvCxnSpPr>
          <p:nvPr/>
        </p:nvCxnSpPr>
        <p:spPr>
          <a:xfrm flipV="1">
            <a:off x="1739936" y="3765460"/>
            <a:ext cx="202414" cy="2084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CuadroTexto"/>
          <p:cNvSpPr txBox="1"/>
          <p:nvPr/>
        </p:nvSpPr>
        <p:spPr>
          <a:xfrm>
            <a:off x="7999881" y="4617049"/>
            <a:ext cx="1027524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Análisis  </a:t>
            </a:r>
          </a:p>
          <a:p>
            <a:pPr algn="ctr"/>
            <a:r>
              <a:rPr lang="es-MX" sz="1200" dirty="0">
                <a:solidFill>
                  <a:schemeClr val="bg1"/>
                </a:solidFill>
              </a:rPr>
              <a:t>sustentable</a:t>
            </a:r>
          </a:p>
        </p:txBody>
      </p:sp>
      <p:sp>
        <p:nvSpPr>
          <p:cNvPr id="69" name="68 CuadroTexto"/>
          <p:cNvSpPr txBox="1"/>
          <p:nvPr/>
        </p:nvSpPr>
        <p:spPr>
          <a:xfrm>
            <a:off x="2686204" y="5985998"/>
            <a:ext cx="1657863" cy="89255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Gobierno-Administración y planeación metropolitana</a:t>
            </a:r>
          </a:p>
        </p:txBody>
      </p:sp>
      <p:cxnSp>
        <p:nvCxnSpPr>
          <p:cNvPr id="49" name="48 Conector recto"/>
          <p:cNvCxnSpPr/>
          <p:nvPr/>
        </p:nvCxnSpPr>
        <p:spPr>
          <a:xfrm>
            <a:off x="2411760" y="4985761"/>
            <a:ext cx="0" cy="132355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2418498" y="5684396"/>
            <a:ext cx="338767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2411760" y="6309320"/>
            <a:ext cx="265604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>
            <a:endCxn id="18" idx="2"/>
          </p:cNvCxnSpPr>
          <p:nvPr/>
        </p:nvCxnSpPr>
        <p:spPr>
          <a:xfrm flipV="1">
            <a:off x="1564003" y="5137277"/>
            <a:ext cx="0" cy="543911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/>
          <p:nvPr/>
        </p:nvCxnSpPr>
        <p:spPr>
          <a:xfrm flipH="1">
            <a:off x="1564003" y="5682792"/>
            <a:ext cx="8477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>
            <a:endCxn id="8" idx="0"/>
          </p:cNvCxnSpPr>
          <p:nvPr/>
        </p:nvCxnSpPr>
        <p:spPr>
          <a:xfrm>
            <a:off x="1539830" y="805775"/>
            <a:ext cx="1" cy="190743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>
            <a:stCxn id="38" idx="1"/>
          </p:cNvCxnSpPr>
          <p:nvPr/>
        </p:nvCxnSpPr>
        <p:spPr>
          <a:xfrm flipH="1" flipV="1">
            <a:off x="589174" y="2119227"/>
            <a:ext cx="91439" cy="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4337938" y="6425111"/>
            <a:ext cx="265604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4651986" y="6086026"/>
            <a:ext cx="2460389" cy="69249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Experiencias de administración y planeación metropolitana institucionalizada</a:t>
            </a:r>
          </a:p>
        </p:txBody>
      </p:sp>
      <p:sp>
        <p:nvSpPr>
          <p:cNvPr id="59" name="58 CuadroTexto"/>
          <p:cNvSpPr txBox="1"/>
          <p:nvPr/>
        </p:nvSpPr>
        <p:spPr>
          <a:xfrm>
            <a:off x="7381583" y="6215498"/>
            <a:ext cx="1582907" cy="49244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Experiencias internacionales </a:t>
            </a:r>
          </a:p>
        </p:txBody>
      </p:sp>
      <p:cxnSp>
        <p:nvCxnSpPr>
          <p:cNvPr id="61" name="60 Conector recto"/>
          <p:cNvCxnSpPr/>
          <p:nvPr/>
        </p:nvCxnSpPr>
        <p:spPr>
          <a:xfrm>
            <a:off x="7112375" y="6509676"/>
            <a:ext cx="265604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4391433" y="4794418"/>
            <a:ext cx="1314183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Conformación </a:t>
            </a:r>
          </a:p>
          <a:p>
            <a:pPr algn="ctr"/>
            <a:r>
              <a:rPr lang="es-MX" sz="1200" dirty="0">
                <a:solidFill>
                  <a:schemeClr val="bg1"/>
                </a:solidFill>
              </a:rPr>
              <a:t>Delimitación ZM</a:t>
            </a:r>
          </a:p>
        </p:txBody>
      </p:sp>
      <p:sp>
        <p:nvSpPr>
          <p:cNvPr id="70" name="69 CuadroTexto"/>
          <p:cNvSpPr txBox="1"/>
          <p:nvPr/>
        </p:nvSpPr>
        <p:spPr>
          <a:xfrm>
            <a:off x="2757264" y="4503088"/>
            <a:ext cx="1313643" cy="49244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Conceptos básicos </a:t>
            </a:r>
          </a:p>
        </p:txBody>
      </p:sp>
      <p:cxnSp>
        <p:nvCxnSpPr>
          <p:cNvPr id="73" name="72 Conector recto"/>
          <p:cNvCxnSpPr/>
          <p:nvPr/>
        </p:nvCxnSpPr>
        <p:spPr>
          <a:xfrm>
            <a:off x="2418497" y="4952612"/>
            <a:ext cx="338767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31 Cuadro de texto"/>
          <p:cNvSpPr txBox="1"/>
          <p:nvPr/>
        </p:nvSpPr>
        <p:spPr>
          <a:xfrm>
            <a:off x="843317" y="4202562"/>
            <a:ext cx="866775" cy="32965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400" dirty="0">
                <a:solidFill>
                  <a:schemeClr val="bg1"/>
                </a:solidFill>
                <a:latin typeface="+mj-lt"/>
                <a:ea typeface="Times New Roman"/>
                <a:cs typeface="Times New Roman" pitchFamily="18" charset="0"/>
              </a:rPr>
              <a:t>Ejercicio</a:t>
            </a:r>
            <a:endParaRPr lang="es-MX" sz="1400" dirty="0">
              <a:solidFill>
                <a:schemeClr val="bg1"/>
              </a:solidFill>
              <a:effectLst/>
              <a:latin typeface="+mj-lt"/>
              <a:ea typeface="Times New Roman"/>
              <a:cs typeface="Times New Roman" pitchFamily="18" charset="0"/>
            </a:endParaRPr>
          </a:p>
        </p:txBody>
      </p:sp>
      <p:cxnSp>
        <p:nvCxnSpPr>
          <p:cNvPr id="63" name="62 Conector recto"/>
          <p:cNvCxnSpPr/>
          <p:nvPr/>
        </p:nvCxnSpPr>
        <p:spPr>
          <a:xfrm>
            <a:off x="566921" y="4335355"/>
            <a:ext cx="243012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5282265" y="3521059"/>
            <a:ext cx="1199829" cy="492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/>
              <a:t>Actividad para trabajar en clase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4603542" y="3236451"/>
            <a:ext cx="0" cy="531093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3" idx="1"/>
          </p:cNvCxnSpPr>
          <p:nvPr/>
        </p:nvCxnSpPr>
        <p:spPr>
          <a:xfrm flipH="1">
            <a:off x="4603542" y="3767544"/>
            <a:ext cx="678723" cy="0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830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0236" y="121439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Ley general de asentamientos humanos. Menciona  un radio de </a:t>
            </a:r>
            <a:r>
              <a:rPr lang="es-MX" b="1" dirty="0">
                <a:solidFill>
                  <a:srgbClr val="FFC000"/>
                </a:solidFill>
              </a:rPr>
              <a:t>30 kilómetros.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830356" y="2709319"/>
            <a:ext cx="48298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Delimitación, está en función de  variables cuantitativas.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rgbClr val="FFC000"/>
                </a:solidFill>
              </a:rPr>
              <a:t>3 requisitos:</a:t>
            </a:r>
          </a:p>
          <a:p>
            <a:r>
              <a:rPr lang="es-MX" dirty="0">
                <a:solidFill>
                  <a:schemeClr val="bg1"/>
                </a:solidFill>
              </a:rPr>
              <a:t>-Contigüidad o accesibilidad física</a:t>
            </a:r>
          </a:p>
          <a:p>
            <a:r>
              <a:rPr lang="es-MX" dirty="0">
                <a:solidFill>
                  <a:schemeClr val="bg1"/>
                </a:solidFill>
              </a:rPr>
              <a:t>-Características predominantemente urbanas</a:t>
            </a:r>
          </a:p>
          <a:p>
            <a:r>
              <a:rPr lang="es-MX" dirty="0">
                <a:solidFill>
                  <a:schemeClr val="bg1"/>
                </a:solidFill>
              </a:rPr>
              <a:t>-Interdependencia mayor  con el municipio central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419872" y="551723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Etapa inicial </a:t>
            </a:r>
            <a:r>
              <a:rPr lang="es-MX" dirty="0">
                <a:solidFill>
                  <a:schemeClr val="bg1"/>
                </a:solidFill>
              </a:rPr>
              <a:t>del proceso de metropolización:</a:t>
            </a:r>
          </a:p>
          <a:p>
            <a:r>
              <a:rPr lang="es-MX" dirty="0">
                <a:solidFill>
                  <a:schemeClr val="bg1"/>
                </a:solidFill>
              </a:rPr>
              <a:t> etapa germinal de una </a:t>
            </a:r>
            <a:r>
              <a:rPr lang="es-MX" dirty="0">
                <a:solidFill>
                  <a:srgbClr val="FFC000"/>
                </a:solidFill>
              </a:rPr>
              <a:t>ciudad industrial </a:t>
            </a:r>
            <a:r>
              <a:rPr lang="es-MX" dirty="0">
                <a:solidFill>
                  <a:schemeClr val="bg1"/>
                </a:solidFill>
              </a:rPr>
              <a:t>donde intervienen factores endógenos y exógenos</a:t>
            </a:r>
          </a:p>
        </p:txBody>
      </p:sp>
      <p:cxnSp>
        <p:nvCxnSpPr>
          <p:cNvPr id="6" name="5 Conector angular"/>
          <p:cNvCxnSpPr/>
          <p:nvPr/>
        </p:nvCxnSpPr>
        <p:spPr>
          <a:xfrm>
            <a:off x="1763688" y="2464539"/>
            <a:ext cx="606728" cy="499190"/>
          </a:xfrm>
          <a:prstGeom prst="bent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angular"/>
          <p:cNvCxnSpPr/>
          <p:nvPr/>
        </p:nvCxnSpPr>
        <p:spPr>
          <a:xfrm>
            <a:off x="2915816" y="5013176"/>
            <a:ext cx="648072" cy="504056"/>
          </a:xfrm>
          <a:prstGeom prst="bent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2072319" y="49698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PRIMEROS CRITERIOS DE  DELIMITACIÓN </a:t>
            </a:r>
            <a:endParaRPr lang="es-E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74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75976" y="1365677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 proceso de  urbanización contemporánea de prácticamente todos los países del mundo,  adquiere  un  c</a:t>
            </a:r>
            <a:r>
              <a:rPr lang="es-MX" dirty="0">
                <a:solidFill>
                  <a:srgbClr val="FFC000"/>
                </a:solidFill>
              </a:rPr>
              <a:t>arácter metropolitano, sobre todo las ciudades de  América Latina</a:t>
            </a:r>
            <a:r>
              <a:rPr lang="es-MX" dirty="0">
                <a:solidFill>
                  <a:schemeClr val="bg1"/>
                </a:solidFill>
              </a:rPr>
              <a:t>,  el cual se evidencia en la creciente importancia económica y demográfica de </a:t>
            </a:r>
            <a:r>
              <a:rPr lang="es-MX" dirty="0">
                <a:solidFill>
                  <a:srgbClr val="FFC000"/>
                </a:solidFill>
              </a:rPr>
              <a:t>sus  principales  capitales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75856" y="3259244"/>
            <a:ext cx="56166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>
                <a:solidFill>
                  <a:schemeClr val="bg1"/>
                </a:solidFill>
              </a:rPr>
              <a:t>(1) </a:t>
            </a:r>
            <a:r>
              <a:rPr lang="es-MX" sz="1600" dirty="0">
                <a:solidFill>
                  <a:schemeClr val="bg1"/>
                </a:solidFill>
              </a:rPr>
              <a:t>El termino metrópoli, hace referencia a la ciudad con relación a sus  territorios  aledaños y por extensión, a la ciudad más importante de una región (Negrete, en Garza y </a:t>
            </a:r>
            <a:r>
              <a:rPr lang="es-MX" sz="1600" dirty="0" err="1">
                <a:solidFill>
                  <a:schemeClr val="bg1"/>
                </a:solidFill>
              </a:rPr>
              <a:t>Schteingart</a:t>
            </a:r>
            <a:r>
              <a:rPr lang="es-MX" sz="1600" dirty="0">
                <a:solidFill>
                  <a:schemeClr val="bg1"/>
                </a:solidFill>
              </a:rPr>
              <a:t>, 2010 : 174-176).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475656" y="522326"/>
            <a:ext cx="6606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DELIMITACIÓN DE LAS ZONAS METROPOLITANAS DE MÉXICO 2005</a:t>
            </a:r>
          </a:p>
        </p:txBody>
      </p:sp>
      <p:sp>
        <p:nvSpPr>
          <p:cNvPr id="3" name="2 Elipse"/>
          <p:cNvSpPr/>
          <p:nvPr/>
        </p:nvSpPr>
        <p:spPr>
          <a:xfrm>
            <a:off x="683568" y="3040025"/>
            <a:ext cx="1872208" cy="973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683568" y="3958705"/>
            <a:ext cx="1872208" cy="973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43608" y="337937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/>
              <a:t>Trabajo</a:t>
            </a:r>
          </a:p>
          <a:p>
            <a:pPr algn="ctr"/>
            <a:endParaRPr lang="es-MX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043608" y="430408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/>
              <a:t>Educación</a:t>
            </a:r>
          </a:p>
        </p:txBody>
      </p:sp>
      <p:sp>
        <p:nvSpPr>
          <p:cNvPr id="10" name="9 Elipse"/>
          <p:cNvSpPr/>
          <p:nvPr/>
        </p:nvSpPr>
        <p:spPr>
          <a:xfrm>
            <a:off x="705541" y="4712682"/>
            <a:ext cx="1872208" cy="973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43608" y="506545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/>
              <a:t>Vivienda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923928" y="4709427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Pasaron</a:t>
            </a:r>
            <a:r>
              <a:rPr lang="es-MX" sz="1600" dirty="0">
                <a:solidFill>
                  <a:schemeClr val="bg1"/>
                </a:solidFill>
              </a:rPr>
              <a:t> de una </a:t>
            </a:r>
            <a:r>
              <a:rPr lang="es-MX" sz="1600" dirty="0">
                <a:solidFill>
                  <a:srgbClr val="FFC000"/>
                </a:solidFill>
              </a:rPr>
              <a:t>visión</a:t>
            </a:r>
            <a:r>
              <a:rPr lang="es-MX" sz="1600" dirty="0">
                <a:solidFill>
                  <a:schemeClr val="bg1"/>
                </a:solidFill>
              </a:rPr>
              <a:t> predominantemente espacial (</a:t>
            </a:r>
            <a:r>
              <a:rPr lang="es-MX" sz="1600" dirty="0">
                <a:solidFill>
                  <a:srgbClr val="FFC000"/>
                </a:solidFill>
              </a:rPr>
              <a:t>zonificaciones</a:t>
            </a:r>
            <a:r>
              <a:rPr lang="es-MX" sz="1600" dirty="0">
                <a:solidFill>
                  <a:schemeClr val="bg1"/>
                </a:solidFill>
              </a:rPr>
              <a:t>) a  otra  </a:t>
            </a:r>
            <a:r>
              <a:rPr lang="es-MX" sz="1600" dirty="0">
                <a:solidFill>
                  <a:srgbClr val="FFC000"/>
                </a:solidFill>
              </a:rPr>
              <a:t>concepción</a:t>
            </a:r>
            <a:r>
              <a:rPr lang="es-MX" sz="1600" dirty="0">
                <a:solidFill>
                  <a:schemeClr val="bg1"/>
                </a:solidFill>
              </a:rPr>
              <a:t> de desarrollo metropolitano </a:t>
            </a:r>
            <a:r>
              <a:rPr lang="es-MX" sz="1600" dirty="0">
                <a:solidFill>
                  <a:srgbClr val="FFC000"/>
                </a:solidFill>
              </a:rPr>
              <a:t>más complejo</a:t>
            </a:r>
            <a:endParaRPr lang="es-ES" sz="1600" dirty="0">
              <a:solidFill>
                <a:srgbClr val="FFC00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446796" y="5957376"/>
            <a:ext cx="3202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Falta de un tratamiento integral </a:t>
            </a:r>
            <a:endParaRPr lang="es-ES" dirty="0"/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5724128" y="4221088"/>
            <a:ext cx="0" cy="3599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5724128" y="5540424"/>
            <a:ext cx="0" cy="4169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57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560328" y="2185243"/>
            <a:ext cx="388843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7108" y="2444791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s-MX" sz="1600" b="1" dirty="0"/>
              <a:t>EL  MARCO LEGAL</a:t>
            </a:r>
            <a:r>
              <a:rPr lang="es-MX" sz="1600" dirty="0"/>
              <a:t>.  Leyes,  reglamentos y  planes. </a:t>
            </a:r>
          </a:p>
        </p:txBody>
      </p:sp>
      <p:sp>
        <p:nvSpPr>
          <p:cNvPr id="5" name="4 Elipse"/>
          <p:cNvSpPr/>
          <p:nvPr/>
        </p:nvSpPr>
        <p:spPr>
          <a:xfrm>
            <a:off x="1763688" y="5018819"/>
            <a:ext cx="43204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6" name="5 CuadroTexto"/>
          <p:cNvSpPr txBox="1"/>
          <p:nvPr/>
        </p:nvSpPr>
        <p:spPr>
          <a:xfrm>
            <a:off x="2087724" y="5236294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/>
              <a:t>3. </a:t>
            </a:r>
            <a:r>
              <a:rPr lang="es-MX" sz="1600" b="1" dirty="0"/>
              <a:t>EL INSTITUCIONAL.</a:t>
            </a:r>
            <a:r>
              <a:rPr lang="es-MX" sz="1600" dirty="0"/>
              <a:t> Las  instituciones que interactúan para el  estudio y  gestión del  fenómeno metropolitano, CONAPO-SEDESOL-INEGI.</a:t>
            </a:r>
          </a:p>
        </p:txBody>
      </p:sp>
      <p:sp>
        <p:nvSpPr>
          <p:cNvPr id="7" name="6 Elipse"/>
          <p:cNvSpPr/>
          <p:nvPr/>
        </p:nvSpPr>
        <p:spPr>
          <a:xfrm>
            <a:off x="5045243" y="2737178"/>
            <a:ext cx="3343181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8" name="7 CuadroTexto"/>
          <p:cNvSpPr txBox="1"/>
          <p:nvPr/>
        </p:nvSpPr>
        <p:spPr>
          <a:xfrm>
            <a:off x="5045244" y="2946724"/>
            <a:ext cx="3343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/>
              <a:t>2. </a:t>
            </a:r>
            <a:r>
              <a:rPr lang="es-MX" sz="1600" b="1" dirty="0"/>
              <a:t>EL CONCEPTUAL.</a:t>
            </a:r>
            <a:r>
              <a:rPr lang="es-MX" sz="1600" dirty="0"/>
              <a:t>  Adopción de enfoques regionales  y multidisciplinarios.</a:t>
            </a:r>
          </a:p>
        </p:txBody>
      </p:sp>
      <p:cxnSp>
        <p:nvCxnSpPr>
          <p:cNvPr id="10" name="9 Conector angular"/>
          <p:cNvCxnSpPr/>
          <p:nvPr/>
        </p:nvCxnSpPr>
        <p:spPr>
          <a:xfrm>
            <a:off x="4139952" y="2444791"/>
            <a:ext cx="905292" cy="58477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angular"/>
          <p:cNvCxnSpPr/>
          <p:nvPr/>
        </p:nvCxnSpPr>
        <p:spPr>
          <a:xfrm rot="5400000">
            <a:off x="5655724" y="3741686"/>
            <a:ext cx="1129513" cy="14247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2297719" y="455538"/>
            <a:ext cx="4482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ENFOQUES PARA DELIMITAR UNA ZONA METROPOLITANA</a:t>
            </a:r>
            <a:endParaRPr lang="es-E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4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55776" y="620688"/>
            <a:ext cx="4273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UTILIDAD DEL EJERCICIO DE DELIMITACIÓN</a:t>
            </a:r>
          </a:p>
        </p:txBody>
      </p:sp>
      <p:sp>
        <p:nvSpPr>
          <p:cNvPr id="3" name="2 Rectángulo"/>
          <p:cNvSpPr/>
          <p:nvPr/>
        </p:nvSpPr>
        <p:spPr>
          <a:xfrm>
            <a:off x="736398" y="168145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En términos operativos</a:t>
            </a:r>
            <a:r>
              <a:rPr lang="es-MX" dirty="0">
                <a:solidFill>
                  <a:schemeClr val="bg1"/>
                </a:solidFill>
              </a:rPr>
              <a:t>, la importancia de identificar y delimitar las zonas metropolitanas de manera interinstitucional </a:t>
            </a:r>
            <a:r>
              <a:rPr lang="es-MX" dirty="0">
                <a:solidFill>
                  <a:srgbClr val="FFC000"/>
                </a:solidFill>
              </a:rPr>
              <a:t>descansa en tres objetivos generales: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28386" y="2924944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-Establecer </a:t>
            </a:r>
            <a:r>
              <a:rPr lang="es-MX" dirty="0">
                <a:solidFill>
                  <a:srgbClr val="FFC000"/>
                </a:solidFill>
              </a:rPr>
              <a:t>un marco de referencia común </a:t>
            </a:r>
            <a:r>
              <a:rPr lang="es-MX" dirty="0">
                <a:solidFill>
                  <a:schemeClr val="bg1"/>
                </a:solidFill>
              </a:rPr>
              <a:t>que contribuya a fortalecer y mejorar las acciones de los </a:t>
            </a:r>
            <a:r>
              <a:rPr lang="es-MX" dirty="0">
                <a:solidFill>
                  <a:srgbClr val="FFC000"/>
                </a:solidFill>
              </a:rPr>
              <a:t>tres órdenes de gobierno </a:t>
            </a:r>
            <a:r>
              <a:rPr lang="es-MX" dirty="0">
                <a:solidFill>
                  <a:schemeClr val="bg1"/>
                </a:solidFill>
              </a:rPr>
              <a:t>en la planeación y gestión del desarrollo metropolitano.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-Contar con una </a:t>
            </a:r>
            <a:r>
              <a:rPr lang="es-MX" dirty="0">
                <a:solidFill>
                  <a:srgbClr val="FFC000"/>
                </a:solidFill>
              </a:rPr>
              <a:t>base conceptual y metodológica</a:t>
            </a:r>
            <a:r>
              <a:rPr lang="es-MX" dirty="0">
                <a:solidFill>
                  <a:schemeClr val="bg1"/>
                </a:solidFill>
              </a:rPr>
              <a:t>, que dé cuenta en forma exhaustiva y sistemática de la configuración territorial de las zonas metropolitanas y </a:t>
            </a:r>
            <a:r>
              <a:rPr lang="es-MX" dirty="0">
                <a:solidFill>
                  <a:srgbClr val="FFC000"/>
                </a:solidFill>
              </a:rPr>
              <a:t>proporcione criterios claros para su actualización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>
                <a:solidFill>
                  <a:srgbClr val="FFC000"/>
                </a:solidFill>
              </a:rPr>
              <a:t>Disponer de una definición </a:t>
            </a:r>
            <a:r>
              <a:rPr lang="es-MX" dirty="0">
                <a:solidFill>
                  <a:schemeClr val="bg1"/>
                </a:solidFill>
              </a:rPr>
              <a:t>común </a:t>
            </a:r>
            <a:r>
              <a:rPr lang="es-MX" dirty="0">
                <a:solidFill>
                  <a:srgbClr val="FFC000"/>
                </a:solidFill>
              </a:rPr>
              <a:t>que permita la generación de información estadística y geográfica,</a:t>
            </a:r>
            <a:r>
              <a:rPr lang="es-MX" dirty="0">
                <a:solidFill>
                  <a:schemeClr val="bg1"/>
                </a:solidFill>
              </a:rPr>
              <a:t> así como de estudios y proyectos de investigación relevantes para la toma de decisiones en diferentes ámbitos del desarrollo.</a:t>
            </a:r>
          </a:p>
        </p:txBody>
      </p:sp>
    </p:spTree>
    <p:extLst>
      <p:ext uri="{BB962C8B-B14F-4D97-AF65-F5344CB8AC3E}">
        <p14:creationId xmlns:p14="http://schemas.microsoft.com/office/powerpoint/2010/main" val="1088606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051720" y="476672"/>
            <a:ext cx="5040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EXPERIENCIAS DE DELIMITACIÓN METROPOLITANA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528" y="1268760"/>
            <a:ext cx="36004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En México, la </a:t>
            </a:r>
            <a:r>
              <a:rPr lang="es-MX" sz="1700" dirty="0">
                <a:solidFill>
                  <a:srgbClr val="FFC000"/>
                </a:solidFill>
              </a:rPr>
              <a:t>primera delimitación </a:t>
            </a:r>
            <a:r>
              <a:rPr lang="es-MX" sz="1700" dirty="0">
                <a:solidFill>
                  <a:schemeClr val="bg1"/>
                </a:solidFill>
              </a:rPr>
              <a:t>sistemática de zonas metropolitanas </a:t>
            </a:r>
            <a:r>
              <a:rPr lang="es-MX" sz="1700" dirty="0">
                <a:solidFill>
                  <a:srgbClr val="FFC000"/>
                </a:solidFill>
              </a:rPr>
              <a:t>la realizó Luis Unikel en </a:t>
            </a:r>
            <a:r>
              <a:rPr lang="es-MX" b="1" dirty="0">
                <a:solidFill>
                  <a:srgbClr val="FFC000"/>
                </a:solidFill>
              </a:rPr>
              <a:t>1976</a:t>
            </a:r>
            <a:r>
              <a:rPr lang="es-MX" sz="1700" dirty="0">
                <a:solidFill>
                  <a:schemeClr val="bg1"/>
                </a:solidFill>
              </a:rPr>
              <a:t>, quien identificó </a:t>
            </a:r>
            <a:r>
              <a:rPr lang="es-MX" sz="1700" dirty="0">
                <a:solidFill>
                  <a:srgbClr val="FFC000"/>
                </a:solidFill>
              </a:rPr>
              <a:t>doce zonas </a:t>
            </a:r>
            <a:r>
              <a:rPr lang="es-MX" sz="1700" dirty="0">
                <a:solidFill>
                  <a:schemeClr val="bg1"/>
                </a:solidFill>
              </a:rPr>
              <a:t>metropolitanas alrededor de otras tantas ciudades </a:t>
            </a:r>
            <a:r>
              <a:rPr lang="es-MX" sz="1700" dirty="0">
                <a:solidFill>
                  <a:srgbClr val="FFC000"/>
                </a:solidFill>
              </a:rPr>
              <a:t>mayores de 100 mil habitantes.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400143" y="1391870"/>
            <a:ext cx="338437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chemeClr val="bg1"/>
                </a:solidFill>
              </a:rPr>
              <a:t>En </a:t>
            </a:r>
            <a:r>
              <a:rPr lang="es-MX" b="1" dirty="0">
                <a:solidFill>
                  <a:srgbClr val="FFC000"/>
                </a:solidFill>
              </a:rPr>
              <a:t>1986</a:t>
            </a:r>
            <a:r>
              <a:rPr lang="es-MX" sz="1700" dirty="0">
                <a:solidFill>
                  <a:schemeClr val="bg1"/>
                </a:solidFill>
              </a:rPr>
              <a:t>, María Eugenia Negrete y Héctor Salazar delimitaron </a:t>
            </a:r>
            <a:r>
              <a:rPr lang="es-MX" sz="1700" dirty="0">
                <a:solidFill>
                  <a:srgbClr val="FFC000"/>
                </a:solidFill>
              </a:rPr>
              <a:t>26 zonas metropolitanas,</a:t>
            </a:r>
            <a:r>
              <a:rPr lang="es-MX" sz="1700" dirty="0">
                <a:solidFill>
                  <a:schemeClr val="bg1"/>
                </a:solidFill>
              </a:rPr>
              <a:t> las cuales incluyen las doce identificadas por Luis Unikel, más otras 14 unidades.</a:t>
            </a: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4326409" y="198884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7164288" y="3284984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Rectángulo"/>
          <p:cNvSpPr/>
          <p:nvPr/>
        </p:nvSpPr>
        <p:spPr>
          <a:xfrm>
            <a:off x="4895816" y="4194374"/>
            <a:ext cx="41048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solidFill>
                  <a:schemeClr val="bg1"/>
                </a:solidFill>
              </a:rPr>
              <a:t>En </a:t>
            </a:r>
            <a:r>
              <a:rPr lang="pt-BR" sz="1600" b="1" dirty="0">
                <a:solidFill>
                  <a:srgbClr val="FFC000"/>
                </a:solidFill>
              </a:rPr>
              <a:t>1993</a:t>
            </a:r>
            <a:r>
              <a:rPr lang="pt-BR" sz="1600" dirty="0">
                <a:solidFill>
                  <a:schemeClr val="bg1"/>
                </a:solidFill>
              </a:rPr>
              <a:t> Jaime Sobrino </a:t>
            </a:r>
            <a:r>
              <a:rPr lang="pt-BR" sz="1600" dirty="0">
                <a:solidFill>
                  <a:srgbClr val="FFC000"/>
                </a:solidFill>
              </a:rPr>
              <a:t>identifico 37 zonas metropolitanas</a:t>
            </a:r>
            <a:r>
              <a:rPr lang="es-MX" sz="1600" dirty="0">
                <a:solidFill>
                  <a:schemeClr val="bg1"/>
                </a:solidFill>
              </a:rPr>
              <a:t>, a través de </a:t>
            </a:r>
            <a:r>
              <a:rPr lang="es-MX" sz="1600" dirty="0">
                <a:solidFill>
                  <a:srgbClr val="FFC000"/>
                </a:solidFill>
              </a:rPr>
              <a:t>dos ejercicios</a:t>
            </a:r>
            <a:r>
              <a:rPr lang="es-MX" sz="1600" dirty="0">
                <a:solidFill>
                  <a:schemeClr val="bg1"/>
                </a:solidFill>
              </a:rPr>
              <a:t>: uno </a:t>
            </a:r>
            <a:r>
              <a:rPr lang="es-MX" sz="1600" dirty="0">
                <a:solidFill>
                  <a:srgbClr val="FFC000"/>
                </a:solidFill>
              </a:rPr>
              <a:t>gráfico</a:t>
            </a:r>
            <a:r>
              <a:rPr lang="es-MX" sz="1600" dirty="0">
                <a:solidFill>
                  <a:schemeClr val="bg1"/>
                </a:solidFill>
              </a:rPr>
              <a:t>, de contigüidad e integración de áreas metropolitanas y </a:t>
            </a:r>
            <a:r>
              <a:rPr lang="es-MX" sz="1600" dirty="0">
                <a:solidFill>
                  <a:srgbClr val="FFC000"/>
                </a:solidFill>
              </a:rPr>
              <a:t>otro estadístico</a:t>
            </a:r>
            <a:r>
              <a:rPr lang="es-MX" sz="1600" dirty="0">
                <a:solidFill>
                  <a:schemeClr val="bg1"/>
                </a:solidFill>
              </a:rPr>
              <a:t>, aplicando el método de componentes principales con las variables: tasa de crecimiento demográfico, tasa de urbanización, PIB de la industria manufacturera municipal y cobertura de los servicios de agua potable. 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 flipH="1">
            <a:off x="3995936" y="5229200"/>
            <a:ext cx="6185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 Rectángulo"/>
          <p:cNvSpPr/>
          <p:nvPr/>
        </p:nvSpPr>
        <p:spPr>
          <a:xfrm>
            <a:off x="251520" y="4332873"/>
            <a:ext cx="32470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2004, </a:t>
            </a:r>
            <a:r>
              <a:rPr lang="es-MX" dirty="0">
                <a:solidFill>
                  <a:schemeClr val="bg1"/>
                </a:solidFill>
              </a:rPr>
              <a:t>la SEDESOL, CONAPO e INEGI, publicaron el libro </a:t>
            </a:r>
            <a:r>
              <a:rPr lang="es-MX" i="1" dirty="0">
                <a:solidFill>
                  <a:schemeClr val="bg1"/>
                </a:solidFill>
              </a:rPr>
              <a:t>Delimitación de las Zonas Metropolitanas de México. </a:t>
            </a:r>
            <a:r>
              <a:rPr lang="es-MX" dirty="0">
                <a:solidFill>
                  <a:schemeClr val="bg1"/>
                </a:solidFill>
              </a:rPr>
              <a:t>Los resultados de este proyecto interinstitucional identificaron </a:t>
            </a:r>
            <a:r>
              <a:rPr lang="es-MX" dirty="0">
                <a:solidFill>
                  <a:srgbClr val="FFC000"/>
                </a:solidFill>
              </a:rPr>
              <a:t>55 zonas </a:t>
            </a:r>
            <a:r>
              <a:rPr lang="es-MX" dirty="0">
                <a:solidFill>
                  <a:schemeClr val="bg1"/>
                </a:solidFill>
              </a:rPr>
              <a:t>metropolitanas</a:t>
            </a:r>
          </a:p>
        </p:txBody>
      </p:sp>
    </p:spTree>
    <p:extLst>
      <p:ext uri="{BB962C8B-B14F-4D97-AF65-F5344CB8AC3E}">
        <p14:creationId xmlns:p14="http://schemas.microsoft.com/office/powerpoint/2010/main" val="4037193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1443841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Algunas propuestas incorporan como parte de las zonas metropolitanas a municipios que poseen a su interior áreas de alto valor ambiental que se deben preservar, o bien, porque cuentan con zonas aptas para el desarrollo urbano que deben ser incorporadas de manera ordenada.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68065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ZONA METROPOLITANA: DEFINICIONES Y CRITERIOS DE DELIMITACIÓN</a:t>
            </a:r>
          </a:p>
        </p:txBody>
      </p:sp>
    </p:spTree>
    <p:extLst>
      <p:ext uri="{BB962C8B-B14F-4D97-AF65-F5344CB8AC3E}">
        <p14:creationId xmlns:p14="http://schemas.microsoft.com/office/powerpoint/2010/main" val="37206468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24255" y="541331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criterios de delimitación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11560" y="1238711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Para la delimitación de las zonas metropolitanas se definieron a su vez tres grupos de municipios metropolitanos.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00198" y="3169283"/>
            <a:ext cx="31262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1. </a:t>
            </a:r>
            <a:r>
              <a:rPr lang="es-MX" b="1" dirty="0">
                <a:solidFill>
                  <a:srgbClr val="FFC000"/>
                </a:solidFill>
              </a:rPr>
              <a:t>Municipios centrales</a:t>
            </a:r>
            <a:r>
              <a:rPr lang="es-MX" b="1" i="1" dirty="0">
                <a:solidFill>
                  <a:srgbClr val="FFC000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Corresponden a los municipios donde se localiza la ciudad principal que da origen a la zona metropolitana</a:t>
            </a:r>
          </a:p>
        </p:txBody>
      </p:sp>
      <p:sp>
        <p:nvSpPr>
          <p:cNvPr id="5" name="4 Rectángulo"/>
          <p:cNvSpPr/>
          <p:nvPr/>
        </p:nvSpPr>
        <p:spPr>
          <a:xfrm rot="21600000">
            <a:off x="4561185" y="2132856"/>
            <a:ext cx="4023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Municipios </a:t>
            </a:r>
            <a:r>
              <a:rPr lang="es-MX" sz="1600" dirty="0">
                <a:solidFill>
                  <a:srgbClr val="FFC000"/>
                </a:solidFill>
              </a:rPr>
              <a:t>que comparten una conurbación intermunicipal.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583276" y="3387212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Municipios </a:t>
            </a:r>
            <a:r>
              <a:rPr lang="es-MX" sz="1600" dirty="0">
                <a:solidFill>
                  <a:srgbClr val="FFC000"/>
                </a:solidFill>
              </a:rPr>
              <a:t>con localidades de 50 mil o más habitantes</a:t>
            </a:r>
            <a:r>
              <a:rPr lang="es-MX" sz="1600" dirty="0">
                <a:solidFill>
                  <a:schemeClr val="bg1"/>
                </a:solidFill>
              </a:rPr>
              <a:t> que muestran un alto grado de integración física y funcional con municipios vecinos predominantemente urbanos.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561754" y="5096174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rgbClr val="FFC000"/>
                </a:solidFill>
              </a:rPr>
              <a:t>Municipios con ciudades de un millón </a:t>
            </a:r>
            <a:r>
              <a:rPr lang="es-MX" sz="1600" dirty="0">
                <a:solidFill>
                  <a:schemeClr val="bg1"/>
                </a:solidFill>
              </a:rPr>
              <a:t>o más habitantes.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00841" y="6174507"/>
            <a:ext cx="5734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El umbral mínimo de población  se fijó en 50 mil habitantes</a:t>
            </a:r>
          </a:p>
        </p:txBody>
      </p:sp>
      <p:sp>
        <p:nvSpPr>
          <p:cNvPr id="11" name="10 Elipse"/>
          <p:cNvSpPr/>
          <p:nvPr/>
        </p:nvSpPr>
        <p:spPr>
          <a:xfrm>
            <a:off x="1835696" y="5229200"/>
            <a:ext cx="648072" cy="54296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321750" y="5475858"/>
            <a:ext cx="324036" cy="29630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cxnSp>
        <p:nvCxnSpPr>
          <p:cNvPr id="12" name="11 Conector recto de flecha"/>
          <p:cNvCxnSpPr/>
          <p:nvPr/>
        </p:nvCxnSpPr>
        <p:spPr>
          <a:xfrm flipV="1">
            <a:off x="3851920" y="2476836"/>
            <a:ext cx="612068" cy="9776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V="1">
            <a:off x="3851920" y="3789040"/>
            <a:ext cx="61206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729070" y="4425505"/>
            <a:ext cx="670666" cy="803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136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Elipse"/>
          <p:cNvSpPr/>
          <p:nvPr/>
        </p:nvSpPr>
        <p:spPr>
          <a:xfrm>
            <a:off x="1547664" y="4653137"/>
            <a:ext cx="1309945" cy="13516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01115" y="2060848"/>
            <a:ext cx="4277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2. Municipios exteriores definidos con base en criterios estadísticos y  geográficos</a:t>
            </a:r>
            <a:r>
              <a:rPr lang="es-MX" dirty="0">
                <a:solidFill>
                  <a:schemeClr val="bg1"/>
                </a:solidFill>
              </a:rPr>
              <a:t>. Son municipios contiguos a los anteriores, cuyas localidades no están conurbadas a la ciudad principal, pero que manifiestan un carácter predominantemente urbano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148064" y="770198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Su localidad principal está ubicada a no más de 10 kilómetros por carretera pavimentada y de doble carril, de la localidad o conurbación que dio origen a la zona metropolitana en cuestión.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159954" y="2204864"/>
            <a:ext cx="34444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Al menos 15 por ciento de su población ocupada residente trabaja en los municipios centrales de la zona metropolitana, o bien, 10 por ciento o más de la población que trabaja en el municipio reside en los municipios centrales de esta última.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159953" y="4149694"/>
            <a:ext cx="34444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Tienen un porcentaje de población económicamente activa ocupada en actividades industriales, comerciales y de servicios mayor o igual a 75%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220072" y="5589240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Tienen una </a:t>
            </a:r>
            <a:r>
              <a:rPr lang="es-MX" sz="1600" i="1" dirty="0">
                <a:solidFill>
                  <a:schemeClr val="bg1"/>
                </a:solidFill>
              </a:rPr>
              <a:t>densidad media urbana </a:t>
            </a:r>
            <a:r>
              <a:rPr lang="es-MX" sz="1600" dirty="0">
                <a:solidFill>
                  <a:schemeClr val="bg1"/>
                </a:solidFill>
              </a:rPr>
              <a:t>de por lo menos 20 habitantes por hectárea.</a:t>
            </a:r>
          </a:p>
        </p:txBody>
      </p:sp>
      <p:sp>
        <p:nvSpPr>
          <p:cNvPr id="7" name="6 Elipse"/>
          <p:cNvSpPr/>
          <p:nvPr/>
        </p:nvSpPr>
        <p:spPr>
          <a:xfrm>
            <a:off x="1838072" y="5093459"/>
            <a:ext cx="648072" cy="54296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1780860" y="5427819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2369819" y="5279666"/>
            <a:ext cx="324036" cy="29630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2339752" y="5636424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565822" y="495771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2695591" y="542185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1771242" y="492276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275856" y="4922768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</a:rPr>
              <a:t>Almoloya</a:t>
            </a:r>
          </a:p>
          <a:p>
            <a:r>
              <a:rPr lang="es-MX" sz="1200" dirty="0">
                <a:solidFill>
                  <a:schemeClr val="bg1"/>
                </a:solidFill>
              </a:rPr>
              <a:t>Zinacantepec</a:t>
            </a:r>
          </a:p>
          <a:p>
            <a:r>
              <a:rPr lang="es-MX" sz="1200" dirty="0">
                <a:solidFill>
                  <a:schemeClr val="bg1"/>
                </a:solidFill>
              </a:rPr>
              <a:t>Lerma</a:t>
            </a:r>
          </a:p>
          <a:p>
            <a:r>
              <a:rPr lang="es-MX" sz="1200" dirty="0">
                <a:solidFill>
                  <a:schemeClr val="bg1"/>
                </a:solidFill>
              </a:rPr>
              <a:t>Chapultepec</a:t>
            </a:r>
          </a:p>
          <a:p>
            <a:r>
              <a:rPr lang="es-MX" sz="1200" dirty="0">
                <a:solidFill>
                  <a:schemeClr val="bg1"/>
                </a:solidFill>
              </a:rPr>
              <a:t>San Mateo Atenco</a:t>
            </a:r>
          </a:p>
        </p:txBody>
      </p:sp>
      <p:cxnSp>
        <p:nvCxnSpPr>
          <p:cNvPr id="17" name="16 Conector recto de flecha"/>
          <p:cNvCxnSpPr>
            <a:endCxn id="3" idx="1"/>
          </p:cNvCxnSpPr>
          <p:nvPr/>
        </p:nvCxnSpPr>
        <p:spPr>
          <a:xfrm flipV="1">
            <a:off x="4572000" y="1431918"/>
            <a:ext cx="576064" cy="916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4572000" y="292494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4572000" y="3429000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4478390" y="3825044"/>
            <a:ext cx="525658" cy="19471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54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Elipse"/>
          <p:cNvSpPr/>
          <p:nvPr/>
        </p:nvSpPr>
        <p:spPr>
          <a:xfrm>
            <a:off x="827584" y="4005065"/>
            <a:ext cx="2880320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11560" y="1412776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3. Municipios exteriores definidos con base en criterios de planeación y política urbana. </a:t>
            </a:r>
            <a:r>
              <a:rPr lang="es-MX" dirty="0">
                <a:solidFill>
                  <a:schemeClr val="bg1"/>
                </a:solidFill>
              </a:rPr>
              <a:t>Son municipios que se encuentran reconocidos por los gobiernos federal y locales como parte de  una zona metropolitana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99992" y="836712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Estar incluidos en la declaratoria de zona conurbada o zona metropolitana correspondiente.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560067" y="2363688"/>
            <a:ext cx="3735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Estar considerados en el programa de ordenación de zona conurbada o zona metropolitana respectivo.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540560" y="3890665"/>
            <a:ext cx="3735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</a:rPr>
              <a:t>Estar reconocidos en el Programa Nacional de Desarrollo Urbano y Ordenación del Territorio vigente.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4283968" y="5379079"/>
            <a:ext cx="1440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</a:rPr>
              <a:t>Calimaya</a:t>
            </a:r>
          </a:p>
          <a:p>
            <a:r>
              <a:rPr lang="es-MX" sz="1200" dirty="0">
                <a:solidFill>
                  <a:schemeClr val="bg1"/>
                </a:solidFill>
              </a:rPr>
              <a:t>Mexicaltzingo </a:t>
            </a:r>
          </a:p>
          <a:p>
            <a:r>
              <a:rPr lang="es-MX" sz="1200" dirty="0">
                <a:solidFill>
                  <a:schemeClr val="bg1"/>
                </a:solidFill>
              </a:rPr>
              <a:t>Rayón</a:t>
            </a:r>
          </a:p>
          <a:p>
            <a:r>
              <a:rPr lang="es-MX" sz="1200" dirty="0">
                <a:solidFill>
                  <a:schemeClr val="bg1"/>
                </a:solidFill>
              </a:rPr>
              <a:t>Otzolotepec</a:t>
            </a:r>
          </a:p>
          <a:p>
            <a:r>
              <a:rPr lang="es-MX" sz="1200" dirty="0">
                <a:solidFill>
                  <a:schemeClr val="bg1"/>
                </a:solidFill>
              </a:rPr>
              <a:t>San Antonio la Isla Xonacatlan</a:t>
            </a:r>
          </a:p>
          <a:p>
            <a:r>
              <a:rPr lang="es-MX" sz="1200" dirty="0">
                <a:solidFill>
                  <a:schemeClr val="bg1"/>
                </a:solidFill>
              </a:rPr>
              <a:t>Ocoyoacac</a:t>
            </a:r>
          </a:p>
        </p:txBody>
      </p:sp>
      <p:sp>
        <p:nvSpPr>
          <p:cNvPr id="18" name="17 Elipse"/>
          <p:cNvSpPr/>
          <p:nvPr/>
        </p:nvSpPr>
        <p:spPr>
          <a:xfrm>
            <a:off x="1547664" y="4653137"/>
            <a:ext cx="1309945" cy="13516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1838072" y="5093459"/>
            <a:ext cx="648072" cy="54296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1780860" y="5427819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2369819" y="5279666"/>
            <a:ext cx="324036" cy="29630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2" name="21 Elipse"/>
          <p:cNvSpPr/>
          <p:nvPr/>
        </p:nvSpPr>
        <p:spPr>
          <a:xfrm>
            <a:off x="2339752" y="5636424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2565822" y="495771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695591" y="542185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1771242" y="4922768"/>
            <a:ext cx="324036" cy="27148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2633745" y="5860469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8" name="27 Elipse"/>
          <p:cNvSpPr/>
          <p:nvPr/>
        </p:nvSpPr>
        <p:spPr>
          <a:xfrm>
            <a:off x="2601443" y="4517396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3164819" y="5279666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30" name="29 Elipse"/>
          <p:cNvSpPr/>
          <p:nvPr/>
        </p:nvSpPr>
        <p:spPr>
          <a:xfrm>
            <a:off x="3327379" y="4836115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2219756" y="4366288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32" name="31 Elipse"/>
          <p:cNvSpPr/>
          <p:nvPr/>
        </p:nvSpPr>
        <p:spPr>
          <a:xfrm>
            <a:off x="3036681" y="5693340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33" name="32 Elipse"/>
          <p:cNvSpPr/>
          <p:nvPr/>
        </p:nvSpPr>
        <p:spPr>
          <a:xfrm>
            <a:off x="3383868" y="5563560"/>
            <a:ext cx="324036" cy="27148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3851920" y="1667709"/>
            <a:ext cx="432048" cy="347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3824503" y="2762581"/>
            <a:ext cx="6886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824503" y="3356992"/>
            <a:ext cx="675489" cy="5336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1236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95736" y="835665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TÉCNICAS BÁSICAS PARA EL ANÁLISIS URBANO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27584" y="148478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Densidad de población: (DP). Número de personas por unidad de extensión territorial. Número de personas que habitan en un km</a:t>
            </a:r>
            <a:r>
              <a:rPr lang="es-ES" baseline="30000" dirty="0">
                <a:solidFill>
                  <a:schemeClr val="bg1"/>
                </a:solidFill>
              </a:rPr>
              <a:t>2.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7" name="Line 1"/>
          <p:cNvSpPr>
            <a:spLocks noChangeShapeType="1"/>
          </p:cNvSpPr>
          <p:nvPr/>
        </p:nvSpPr>
        <p:spPr bwMode="auto">
          <a:xfrm>
            <a:off x="4680012" y="2852936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12078" y="2498120"/>
            <a:ext cx="748883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i="1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Dp</a:t>
            </a:r>
            <a:r>
              <a:rPr kumimoji="0" lang="fr-FR" sz="2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=   P T</a:t>
            </a:r>
            <a:endParaRPr kumimoji="0" lang="es-MX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t( km</a:t>
            </a:r>
            <a:r>
              <a:rPr kumimoji="0" lang="fr-FR" sz="2400" i="1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fr-FR" sz="24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)</a:t>
            </a:r>
            <a:endParaRPr kumimoji="0" lang="es-MX" sz="24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dirty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s-E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onde :</a:t>
            </a:r>
            <a:endParaRPr kumimoji="0" lang="es-MX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PT. Población total en un determinado año.</a:t>
            </a:r>
            <a:endParaRPr kumimoji="0" lang="es-MX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t( km</a:t>
            </a:r>
            <a:r>
              <a:rPr kumimoji="0" lang="es-ES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s-E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) : territorio medido en kilómetros cuadrados.</a:t>
            </a:r>
            <a:endParaRPr kumimoji="0" lang="es-ES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83568" y="5733256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chemeClr val="bg1"/>
                </a:solidFill>
              </a:rPr>
              <a:t>PU: </a:t>
            </a:r>
            <a:r>
              <a:rPr lang="es-MX" dirty="0">
                <a:solidFill>
                  <a:schemeClr val="bg1"/>
                </a:solidFill>
              </a:rPr>
              <a:t>es la población urbana (localidades de más de 2500 habitantes).</a:t>
            </a:r>
          </a:p>
          <a:p>
            <a:r>
              <a:rPr lang="es-MX" i="1" dirty="0">
                <a:solidFill>
                  <a:schemeClr val="bg1"/>
                </a:solidFill>
              </a:rPr>
              <a:t>PT:  </a:t>
            </a:r>
            <a:r>
              <a:rPr lang="es-MX" dirty="0">
                <a:solidFill>
                  <a:schemeClr val="bg1"/>
                </a:solidFill>
              </a:rPr>
              <a:t>es la población total.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949079" y="4653136"/>
            <a:ext cx="2957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G.U: PU/ PT*100</a:t>
            </a:r>
          </a:p>
        </p:txBody>
      </p:sp>
    </p:spTree>
    <p:extLst>
      <p:ext uri="{BB962C8B-B14F-4D97-AF65-F5344CB8AC3E}">
        <p14:creationId xmlns:p14="http://schemas.microsoft.com/office/powerpoint/2010/main" val="405986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19572" y="548680"/>
            <a:ext cx="777686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tx2">
                    <a:lumMod val="40000"/>
                    <a:lumOff val="60000"/>
                  </a:schemeClr>
                </a:solidFill>
                <a:cs typeface="Arial" pitchFamily="34" charset="0"/>
              </a:rPr>
              <a:t>OBJETIVO</a:t>
            </a:r>
          </a:p>
          <a:p>
            <a:pPr algn="just"/>
            <a:endParaRPr lang="es-MX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r>
              <a:rPr lang="es-MX" dirty="0">
                <a:solidFill>
                  <a:srgbClr val="FFC000"/>
                </a:solidFill>
                <a:cs typeface="Arial" pitchFamily="34" charset="0"/>
              </a:rPr>
              <a:t> Analizar </a:t>
            </a:r>
            <a:r>
              <a:rPr lang="es-MX" dirty="0">
                <a:solidFill>
                  <a:schemeClr val="bg1"/>
                </a:solidFill>
                <a:cs typeface="Arial" pitchFamily="34" charset="0"/>
              </a:rPr>
              <a:t>y solucionar </a:t>
            </a:r>
            <a:r>
              <a:rPr lang="es-MX" dirty="0">
                <a:solidFill>
                  <a:srgbClr val="FFC000"/>
                </a:solidFill>
                <a:cs typeface="Arial" pitchFamily="34" charset="0"/>
              </a:rPr>
              <a:t>problemas territoriales </a:t>
            </a:r>
            <a:r>
              <a:rPr lang="es-MX" dirty="0">
                <a:solidFill>
                  <a:schemeClr val="bg1"/>
                </a:solidFill>
                <a:cs typeface="Arial" pitchFamily="34" charset="0"/>
              </a:rPr>
              <a:t>que se presenta en los distintos espacios metropolitanos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83407" y="2736502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Problemas en espacios metropolitanos: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-Dotación de agua potable</a:t>
            </a:r>
          </a:p>
          <a:p>
            <a:r>
              <a:rPr lang="es-MX" dirty="0">
                <a:solidFill>
                  <a:schemeClr val="bg1"/>
                </a:solidFill>
              </a:rPr>
              <a:t>-Dotación  de energía eléctrica </a:t>
            </a:r>
          </a:p>
          <a:p>
            <a:r>
              <a:rPr lang="es-MX" dirty="0">
                <a:solidFill>
                  <a:schemeClr val="bg1"/>
                </a:solidFill>
              </a:rPr>
              <a:t>-Destino de desechos solidos</a:t>
            </a:r>
          </a:p>
          <a:p>
            <a:r>
              <a:rPr lang="es-MX" dirty="0">
                <a:solidFill>
                  <a:schemeClr val="bg1"/>
                </a:solidFill>
              </a:rPr>
              <a:t>-Transporte público</a:t>
            </a:r>
          </a:p>
          <a:p>
            <a:r>
              <a:rPr lang="es-MX" dirty="0">
                <a:solidFill>
                  <a:schemeClr val="bg1"/>
                </a:solidFill>
              </a:rPr>
              <a:t>-Usos del suelo, etc.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43608" y="558924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Las </a:t>
            </a:r>
            <a:r>
              <a:rPr lang="es-MX" dirty="0">
                <a:solidFill>
                  <a:srgbClr val="FFC000"/>
                </a:solidFill>
              </a:rPr>
              <a:t>metrópolis demandan </a:t>
            </a:r>
            <a:r>
              <a:rPr lang="es-MX" dirty="0">
                <a:solidFill>
                  <a:schemeClr val="bg1"/>
                </a:solidFill>
              </a:rPr>
              <a:t>contar con </a:t>
            </a:r>
            <a:r>
              <a:rPr lang="es-MX" dirty="0">
                <a:solidFill>
                  <a:srgbClr val="FFC000"/>
                </a:solidFill>
              </a:rPr>
              <a:t>una planeación y administración integral</a:t>
            </a:r>
            <a:r>
              <a:rPr lang="es-MX" dirty="0">
                <a:solidFill>
                  <a:schemeClr val="bg1"/>
                </a:solidFill>
              </a:rPr>
              <a:t> del territorio 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223448" y="342900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rgbClr val="FFC000"/>
                </a:solidFill>
              </a:rPr>
              <a:t>Visión global </a:t>
            </a:r>
            <a:r>
              <a:rPr lang="es-MX" dirty="0">
                <a:solidFill>
                  <a:schemeClr val="bg1"/>
                </a:solidFill>
              </a:rPr>
              <a:t>por parte del </a:t>
            </a:r>
            <a:r>
              <a:rPr lang="es-MX" dirty="0">
                <a:solidFill>
                  <a:srgbClr val="FFC000"/>
                </a:solidFill>
              </a:rPr>
              <a:t>administrador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4211960" y="3806087"/>
            <a:ext cx="864096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732240" y="4596229"/>
            <a:ext cx="0" cy="72008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617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27784" y="110285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EJERCICIO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99592" y="2420888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Obtener la densidad de población y grado de urbanización, para el año 1990, 2000 y 2010, de los municipios que conformen una zona metropolitana en México. (elección del alumno)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-Espacio temporal:  1990, 2000, 2010</a:t>
            </a:r>
          </a:p>
        </p:txBody>
      </p:sp>
    </p:spTree>
    <p:extLst>
      <p:ext uri="{BB962C8B-B14F-4D97-AF65-F5344CB8AC3E}">
        <p14:creationId xmlns:p14="http://schemas.microsoft.com/office/powerpoint/2010/main" val="3537437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403648" y="2060847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 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941223" y="3512040"/>
            <a:ext cx="726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DINÁMICA DEMOGRÁFICA METROPOLITANA</a:t>
            </a:r>
          </a:p>
        </p:txBody>
      </p:sp>
    </p:spTree>
    <p:extLst>
      <p:ext uri="{BB962C8B-B14F-4D97-AF65-F5344CB8AC3E}">
        <p14:creationId xmlns:p14="http://schemas.microsoft.com/office/powerpoint/2010/main" val="7734939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91423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MERCADO INMOBILIARIO 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707904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mercado inmobiliario </a:t>
            </a:r>
            <a:r>
              <a:rPr lang="es-MX" dirty="0">
                <a:solidFill>
                  <a:schemeClr val="bg1"/>
                </a:solidFill>
              </a:rPr>
              <a:t>ha resurgido como una </a:t>
            </a:r>
            <a:r>
              <a:rPr lang="es-MX" dirty="0">
                <a:solidFill>
                  <a:srgbClr val="FFC000"/>
                </a:solidFill>
              </a:rPr>
              <a:t>fuerza determinante </a:t>
            </a:r>
            <a:r>
              <a:rPr lang="es-MX" dirty="0">
                <a:solidFill>
                  <a:schemeClr val="bg1"/>
                </a:solidFill>
              </a:rPr>
              <a:t>del proceso de coordinación social del uso del suelo y la producción de </a:t>
            </a:r>
            <a:r>
              <a:rPr lang="es-MX" dirty="0">
                <a:solidFill>
                  <a:srgbClr val="FFC000"/>
                </a:solidFill>
              </a:rPr>
              <a:t>estructura </a:t>
            </a:r>
            <a:r>
              <a:rPr lang="es-MX" dirty="0" err="1">
                <a:solidFill>
                  <a:srgbClr val="FFC000"/>
                </a:solidFill>
              </a:rPr>
              <a:t>intraurbana</a:t>
            </a:r>
            <a:r>
              <a:rPr lang="es-MX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788024" y="2996952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Mercado inmobiliario. </a:t>
            </a:r>
            <a:r>
              <a:rPr lang="es-MX" dirty="0">
                <a:solidFill>
                  <a:schemeClr val="bg1"/>
                </a:solidFill>
              </a:rPr>
              <a:t>Una de las industrias con mayor aportación al Producto Interno Bruto (PIB).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0656" y="3260588"/>
            <a:ext cx="2906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Los motores que aceleran al sector inmobiliario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771800" y="136486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588224" y="213285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851920" y="350100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23528" y="5120317"/>
            <a:ext cx="223224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Actividades económicas</a:t>
            </a:r>
          </a:p>
          <a:p>
            <a:pPr algn="ctr"/>
            <a:endParaRPr lang="es-MX" sz="1400" dirty="0">
              <a:solidFill>
                <a:schemeClr val="bg1"/>
              </a:solidFill>
            </a:endParaRPr>
          </a:p>
          <a:p>
            <a:pPr algn="ctr"/>
            <a:r>
              <a:rPr lang="es-MX" sz="1200" dirty="0">
                <a:solidFill>
                  <a:srgbClr val="FFC000"/>
                </a:solidFill>
              </a:rPr>
              <a:t>Mayor empleo, más inversión o aumento en la demanda de vivienda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1357331" y="422108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4139952" y="4720207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Región del Bajío. </a:t>
            </a:r>
            <a:r>
              <a:rPr lang="es-MX" sz="1600" dirty="0">
                <a:solidFill>
                  <a:schemeClr val="bg1"/>
                </a:solidFill>
              </a:rPr>
              <a:t>INDUSTRIAS del </a:t>
            </a:r>
            <a:r>
              <a:rPr lang="es-MX" sz="1600" dirty="0">
                <a:solidFill>
                  <a:srgbClr val="FFC000"/>
                </a:solidFill>
              </a:rPr>
              <a:t>sector aeroespacial y automotriz </a:t>
            </a:r>
            <a:r>
              <a:rPr lang="es-MX" sz="1600" dirty="0">
                <a:solidFill>
                  <a:schemeClr val="bg1"/>
                </a:solidFill>
              </a:rPr>
              <a:t>han invertido, demandando amplios espacios para establecer sus plantas y parques industriales.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>
                <a:solidFill>
                  <a:schemeClr val="bg1"/>
                </a:solidFill>
              </a:rPr>
              <a:t>Se </a:t>
            </a:r>
            <a:r>
              <a:rPr lang="es-MX" sz="1600" dirty="0">
                <a:solidFill>
                  <a:srgbClr val="FFC000"/>
                </a:solidFill>
              </a:rPr>
              <a:t>demanda infraestructura y desarrollo de vivienda </a:t>
            </a:r>
            <a:r>
              <a:rPr lang="es-MX" sz="1600" dirty="0">
                <a:solidFill>
                  <a:schemeClr val="bg1"/>
                </a:solidFill>
              </a:rPr>
              <a:t>debido a la reubicación de personas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915816" y="562814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21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4"/>
          <p:cNvSpPr/>
          <p:nvPr/>
        </p:nvSpPr>
        <p:spPr>
          <a:xfrm>
            <a:off x="1115616" y="1916832"/>
            <a:ext cx="70720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2 ejes de cambio: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1. La </a:t>
            </a:r>
            <a:r>
              <a:rPr lang="es-MX" dirty="0">
                <a:solidFill>
                  <a:srgbClr val="FFC000"/>
                </a:solidFill>
              </a:rPr>
              <a:t>tendencia</a:t>
            </a:r>
            <a:r>
              <a:rPr lang="es-MX" dirty="0">
                <a:solidFill>
                  <a:schemeClr val="bg1"/>
                </a:solidFill>
              </a:rPr>
              <a:t> hacia la </a:t>
            </a:r>
            <a:r>
              <a:rPr lang="es-MX" dirty="0">
                <a:solidFill>
                  <a:srgbClr val="FFC000"/>
                </a:solidFill>
              </a:rPr>
              <a:t>flexibilización urbana</a:t>
            </a:r>
            <a:r>
              <a:rPr lang="es-MX" dirty="0">
                <a:solidFill>
                  <a:schemeClr val="bg1"/>
                </a:solidFill>
              </a:rPr>
              <a:t>,  por sobre el urbanismo modernista y regulador.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2. La </a:t>
            </a:r>
            <a:r>
              <a:rPr lang="es-MX" dirty="0">
                <a:solidFill>
                  <a:srgbClr val="FFC000"/>
                </a:solidFill>
              </a:rPr>
              <a:t>caída en el financiamiento estatal </a:t>
            </a:r>
            <a:r>
              <a:rPr lang="es-MX" dirty="0">
                <a:solidFill>
                  <a:schemeClr val="bg1"/>
                </a:solidFill>
              </a:rPr>
              <a:t>de la materialidad urbana (vivienda, equipamientos e infraestructura) y de algunos servicios urbanos colectivos </a:t>
            </a:r>
          </a:p>
        </p:txBody>
      </p:sp>
    </p:spTree>
    <p:extLst>
      <p:ext uri="{BB962C8B-B14F-4D97-AF65-F5344CB8AC3E}">
        <p14:creationId xmlns:p14="http://schemas.microsoft.com/office/powerpoint/2010/main" val="2206089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899592" y="620688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Mercado: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resurge como </a:t>
            </a:r>
            <a:r>
              <a:rPr lang="es-MX" dirty="0">
                <a:solidFill>
                  <a:srgbClr val="FFC000"/>
                </a:solidFill>
              </a:rPr>
              <a:t>mecanismo principal </a:t>
            </a:r>
            <a:r>
              <a:rPr lang="es-MX" dirty="0">
                <a:solidFill>
                  <a:schemeClr val="bg1"/>
                </a:solidFill>
              </a:rPr>
              <a:t>de coordinación de la </a:t>
            </a:r>
            <a:r>
              <a:rPr lang="es-MX" dirty="0">
                <a:solidFill>
                  <a:srgbClr val="FFC000"/>
                </a:solidFill>
              </a:rPr>
              <a:t>producción de la ciudad</a:t>
            </a:r>
            <a:r>
              <a:rPr lang="es-MX" dirty="0">
                <a:solidFill>
                  <a:schemeClr val="bg1"/>
                </a:solidFill>
              </a:rPr>
              <a:t>, es decir por la hegemonía del capital privado en la producción de las materialidades </a:t>
            </a:r>
            <a:r>
              <a:rPr lang="es-MX" dirty="0">
                <a:solidFill>
                  <a:srgbClr val="FFC000"/>
                </a:solidFill>
              </a:rPr>
              <a:t>residenciales</a:t>
            </a:r>
            <a:r>
              <a:rPr lang="es-MX" dirty="0">
                <a:solidFill>
                  <a:schemeClr val="bg1"/>
                </a:solidFill>
              </a:rPr>
              <a:t> y </a:t>
            </a:r>
            <a:r>
              <a:rPr lang="es-MX" dirty="0">
                <a:solidFill>
                  <a:srgbClr val="FFC000"/>
                </a:solidFill>
              </a:rPr>
              <a:t>comerciales</a:t>
            </a:r>
            <a:r>
              <a:rPr lang="es-MX" dirty="0">
                <a:solidFill>
                  <a:schemeClr val="bg1"/>
                </a:solidFill>
              </a:rPr>
              <a:t> urbanas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51520" y="288182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Países Latinoamericanos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23928" y="2504797"/>
            <a:ext cx="4572000" cy="14003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700" dirty="0">
                <a:solidFill>
                  <a:srgbClr val="FFC000"/>
                </a:solidFill>
              </a:rPr>
              <a:t>la producción de las ciudades </a:t>
            </a:r>
            <a:r>
              <a:rPr lang="es-MX" sz="1700" dirty="0">
                <a:solidFill>
                  <a:schemeClr val="bg1"/>
                </a:solidFill>
              </a:rPr>
              <a:t>modernas resulta del funcionamiento de dos lógicas de coordinación social: la del mercado y la del Estado; pero también de una tercera: </a:t>
            </a:r>
            <a:r>
              <a:rPr lang="es-MX" sz="1700" dirty="0">
                <a:solidFill>
                  <a:srgbClr val="FFC000"/>
                </a:solidFill>
              </a:rPr>
              <a:t>la </a:t>
            </a:r>
            <a:r>
              <a:rPr lang="es-MX" sz="1700" b="1" dirty="0">
                <a:solidFill>
                  <a:srgbClr val="FFC000"/>
                </a:solidFill>
              </a:rPr>
              <a:t>lógica de la necesidad. </a:t>
            </a:r>
            <a:endParaRPr lang="es-ES" sz="1700" dirty="0">
              <a:solidFill>
                <a:srgbClr val="FFC000"/>
              </a:solidFill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2915816" y="3204988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547664" y="5172060"/>
            <a:ext cx="6616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Un conjunto de </a:t>
            </a:r>
            <a:r>
              <a:rPr lang="es-MX" dirty="0">
                <a:solidFill>
                  <a:srgbClr val="FFC000"/>
                </a:solidFill>
              </a:rPr>
              <a:t>acciones individuales y colectivas </a:t>
            </a:r>
            <a:r>
              <a:rPr lang="es-MX" dirty="0">
                <a:solidFill>
                  <a:schemeClr val="bg1"/>
                </a:solidFill>
              </a:rPr>
              <a:t>que promovieron la producción de las “</a:t>
            </a:r>
            <a:r>
              <a:rPr lang="es-MX" dirty="0">
                <a:solidFill>
                  <a:srgbClr val="FFC000"/>
                </a:solidFill>
              </a:rPr>
              <a:t>ciudades populares</a:t>
            </a:r>
            <a:r>
              <a:rPr lang="es-MX" dirty="0">
                <a:solidFill>
                  <a:schemeClr val="bg1"/>
                </a:solidFill>
              </a:rPr>
              <a:t>”.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51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Rectángulo"/>
          <p:cNvSpPr/>
          <p:nvPr/>
        </p:nvSpPr>
        <p:spPr>
          <a:xfrm>
            <a:off x="1835696" y="4365104"/>
            <a:ext cx="3888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0441" y="1005213"/>
            <a:ext cx="2105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Ciclo de  ciudades  populares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398232" y="332656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1. </a:t>
            </a:r>
            <a:r>
              <a:rPr lang="es-MX" sz="1600" dirty="0">
                <a:solidFill>
                  <a:schemeClr val="bg1"/>
                </a:solidFill>
              </a:rPr>
              <a:t>Ocupación</a:t>
            </a:r>
          </a:p>
        </p:txBody>
      </p:sp>
      <p:pic>
        <p:nvPicPr>
          <p:cNvPr id="1026" name="Picture 2" descr="Resultado de imagen para invasión de lotes bald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10192"/>
            <a:ext cx="2448272" cy="168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542313" y="332656"/>
            <a:ext cx="18521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2. Autoconstrucción</a:t>
            </a:r>
          </a:p>
        </p:txBody>
      </p:sp>
      <p:pic>
        <p:nvPicPr>
          <p:cNvPr id="1028" name="Picture 4" descr="Resultado de imagen para autoconstrucción de cas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262" y="810192"/>
            <a:ext cx="2448273" cy="168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54523" y="3059668"/>
            <a:ext cx="18993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3. Auto urbanización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55976" y="2859098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dirty="0">
                <a:solidFill>
                  <a:schemeClr val="bg1"/>
                </a:solidFill>
              </a:rPr>
              <a:t>4. Consolidación de los asentamientos Populares informales</a:t>
            </a:r>
            <a:endParaRPr lang="es-ES" sz="1600" dirty="0"/>
          </a:p>
        </p:txBody>
      </p:sp>
      <p:pic>
        <p:nvPicPr>
          <p:cNvPr id="1030" name="Picture 6" descr="Resultado de imagen para dotación de servici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7" y="3490446"/>
            <a:ext cx="2930801" cy="174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colonias popular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23" y="3438001"/>
            <a:ext cx="2880320" cy="180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 Rectángulo"/>
          <p:cNvSpPr/>
          <p:nvPr/>
        </p:nvSpPr>
        <p:spPr>
          <a:xfrm>
            <a:off x="233795" y="5877272"/>
            <a:ext cx="86660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El mercado informal </a:t>
            </a:r>
            <a:r>
              <a:rPr lang="es-MX" sz="1600" dirty="0">
                <a:solidFill>
                  <a:schemeClr val="bg1"/>
                </a:solidFill>
              </a:rPr>
              <a:t>popular de suelo urbano crece en prácticamente todos los países de América Latina y se transforma en un </a:t>
            </a:r>
            <a:r>
              <a:rPr lang="es-MX" sz="1600" dirty="0">
                <a:solidFill>
                  <a:srgbClr val="FFC000"/>
                </a:solidFill>
              </a:rPr>
              <a:t>importante mecanismo de provisión de suelo y de vivienda </a:t>
            </a:r>
            <a:r>
              <a:rPr lang="es-MX" sz="1600" dirty="0">
                <a:solidFill>
                  <a:schemeClr val="bg1"/>
                </a:solidFill>
              </a:rPr>
              <a:t>para los sectores populares </a:t>
            </a:r>
          </a:p>
        </p:txBody>
      </p:sp>
    </p:spTree>
    <p:extLst>
      <p:ext uri="{BB962C8B-B14F-4D97-AF65-F5344CB8AC3E}">
        <p14:creationId xmlns:p14="http://schemas.microsoft.com/office/powerpoint/2010/main" val="41895191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01826"/>
              </p:ext>
            </p:extLst>
          </p:nvPr>
        </p:nvGraphicFramePr>
        <p:xfrm>
          <a:off x="1979712" y="5445224"/>
          <a:ext cx="5198808" cy="81517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107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6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52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7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effectLst/>
                        </a:rPr>
                        <a:t>Relación entre N y D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effectLst/>
                        </a:rPr>
                        <a:t>N &gt; D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effectLst/>
                        </a:rPr>
                        <a:t>N &lt; D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7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effectLst/>
                        </a:rPr>
                        <a:t>Población 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effectLst/>
                        </a:rPr>
                        <a:t>crece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effectLst/>
                        </a:rPr>
                        <a:t>disminuye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62692" y="692696"/>
            <a:ext cx="7632848" cy="198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CRECIMIENTO NATURAL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El crecimiento natural, </a:t>
            </a:r>
            <a:r>
              <a:rPr kumimoji="0" lang="es-ES_tradnl" b="0" i="1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s-ES_tradnl" b="0" i="1" u="none" strike="noStrike" cap="none" normalizeH="0" baseline="-30000" dirty="0" err="1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s-ES_tradnl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es la variación del efectivo de una población, durante un periodo; balance entre nacimientos y defunciones. Operativamente se lo calcula como una diferencia entre la natalidad y mortalidad:</a:t>
            </a:r>
            <a:endParaRPr kumimoji="0" lang="es-MX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88345" y="4117301"/>
            <a:ext cx="66247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Como resultado podemos tener sólo dos situaciones:</a:t>
            </a:r>
            <a:endParaRPr kumimoji="0" lang="es-MX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6 Rectángulo"/>
          <p:cNvSpPr/>
          <p:nvPr/>
        </p:nvSpPr>
        <p:spPr>
          <a:xfrm>
            <a:off x="3685050" y="3037841"/>
            <a:ext cx="20313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i="1" dirty="0" err="1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TCn</a:t>
            </a:r>
            <a:r>
              <a:rPr lang="es-ES" sz="2000" b="1" i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 ( N – D )	</a:t>
            </a:r>
            <a:endParaRPr lang="es-MX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55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92673" y="952330"/>
            <a:ext cx="75513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C000"/>
                </a:solidFill>
              </a:rPr>
              <a:t>EL MÉTODO DE BALANCE MIGRATORIO INTERCENSAL</a:t>
            </a:r>
          </a:p>
          <a:p>
            <a:pPr algn="just"/>
            <a:endParaRPr lang="es-MX" i="1" dirty="0">
              <a:solidFill>
                <a:schemeClr val="bg1"/>
              </a:solidFill>
            </a:endParaRPr>
          </a:p>
          <a:p>
            <a:pPr algn="just"/>
            <a:endParaRPr lang="es-ES" i="1" dirty="0">
              <a:solidFill>
                <a:schemeClr val="bg1"/>
              </a:solidFill>
            </a:endParaRPr>
          </a:p>
          <a:p>
            <a:pPr algn="just"/>
            <a:r>
              <a:rPr lang="es-ES" dirty="0">
                <a:solidFill>
                  <a:schemeClr val="bg1"/>
                </a:solidFill>
              </a:rPr>
              <a:t>Es el más simple. Si se conocen los efectivos de la población en dos momentos dados del tiempo (P</a:t>
            </a:r>
            <a:r>
              <a:rPr lang="es-ES" baseline="-25000" dirty="0">
                <a:solidFill>
                  <a:schemeClr val="bg1"/>
                </a:solidFill>
              </a:rPr>
              <a:t>2</a:t>
            </a:r>
            <a:r>
              <a:rPr lang="es-ES" dirty="0">
                <a:solidFill>
                  <a:schemeClr val="bg1"/>
                </a:solidFill>
              </a:rPr>
              <a:t>, P</a:t>
            </a:r>
            <a:r>
              <a:rPr lang="es-ES" baseline="-25000" dirty="0">
                <a:solidFill>
                  <a:schemeClr val="bg1"/>
                </a:solidFill>
              </a:rPr>
              <a:t>1</a:t>
            </a:r>
            <a:r>
              <a:rPr lang="es-ES" dirty="0">
                <a:solidFill>
                  <a:schemeClr val="bg1"/>
                </a:solidFill>
              </a:rPr>
              <a:t>) y los nacimientos (N) y las defunciones (D) durante el período.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181096" y="342900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</a:rPr>
              <a:t>( I – E ) = (P</a:t>
            </a:r>
            <a:r>
              <a:rPr lang="es-ES" b="1" i="1" baseline="-25000" dirty="0">
                <a:solidFill>
                  <a:schemeClr val="bg1"/>
                </a:solidFill>
              </a:rPr>
              <a:t>2</a:t>
            </a:r>
            <a:r>
              <a:rPr lang="es-ES" b="1" i="1" dirty="0">
                <a:solidFill>
                  <a:schemeClr val="bg1"/>
                </a:solidFill>
              </a:rPr>
              <a:t> – P</a:t>
            </a:r>
            <a:r>
              <a:rPr lang="es-ES" b="1" i="1" baseline="-25000" dirty="0">
                <a:solidFill>
                  <a:schemeClr val="bg1"/>
                </a:solidFill>
              </a:rPr>
              <a:t>1</a:t>
            </a:r>
            <a:r>
              <a:rPr lang="es-ES" b="1" i="1" dirty="0">
                <a:solidFill>
                  <a:schemeClr val="bg1"/>
                </a:solidFill>
              </a:rPr>
              <a:t> ) – ( N – D )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64498" y="4516980"/>
            <a:ext cx="7781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Donde: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ES" i="1" dirty="0">
                <a:solidFill>
                  <a:schemeClr val="bg1"/>
                </a:solidFill>
              </a:rPr>
              <a:t>I =</a:t>
            </a:r>
            <a:r>
              <a:rPr lang="es-ES" dirty="0">
                <a:solidFill>
                  <a:schemeClr val="bg1"/>
                </a:solidFill>
              </a:rPr>
              <a:t> inmigrantes		</a:t>
            </a:r>
            <a:r>
              <a:rPr lang="es-ES" i="1" dirty="0">
                <a:solidFill>
                  <a:schemeClr val="bg1"/>
                </a:solidFill>
              </a:rPr>
              <a:t>E </a:t>
            </a:r>
            <a:r>
              <a:rPr lang="es-ES" dirty="0">
                <a:solidFill>
                  <a:schemeClr val="bg1"/>
                </a:solidFill>
              </a:rPr>
              <a:t>= emigrantes		</a:t>
            </a:r>
            <a:r>
              <a:rPr lang="es-ES" i="1" dirty="0">
                <a:solidFill>
                  <a:schemeClr val="bg1"/>
                </a:solidFill>
              </a:rPr>
              <a:t>N </a:t>
            </a:r>
            <a:r>
              <a:rPr lang="es-ES" dirty="0">
                <a:solidFill>
                  <a:schemeClr val="bg1"/>
                </a:solidFill>
              </a:rPr>
              <a:t>= nacimientos</a:t>
            </a:r>
          </a:p>
          <a:p>
            <a:r>
              <a:rPr lang="es-ES" dirty="0">
                <a:solidFill>
                  <a:schemeClr val="bg1"/>
                </a:solidFill>
              </a:rPr>
              <a:t>	</a:t>
            </a:r>
          </a:p>
          <a:p>
            <a:r>
              <a:rPr lang="es-ES" i="1" dirty="0">
                <a:solidFill>
                  <a:schemeClr val="bg1"/>
                </a:solidFill>
              </a:rPr>
              <a:t>D </a:t>
            </a:r>
            <a:r>
              <a:rPr lang="es-ES" dirty="0">
                <a:solidFill>
                  <a:schemeClr val="bg1"/>
                </a:solidFill>
              </a:rPr>
              <a:t>= defunciones	 </a:t>
            </a:r>
            <a:r>
              <a:rPr lang="es-ES" i="1" dirty="0">
                <a:solidFill>
                  <a:schemeClr val="bg1"/>
                </a:solidFill>
              </a:rPr>
              <a:t>P</a:t>
            </a:r>
            <a:r>
              <a:rPr lang="es-ES" i="1" baseline="-25000" dirty="0">
                <a:solidFill>
                  <a:schemeClr val="bg1"/>
                </a:solidFill>
              </a:rPr>
              <a:t>2</a:t>
            </a:r>
            <a:r>
              <a:rPr lang="es-ES" i="1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= población final	</a:t>
            </a:r>
            <a:r>
              <a:rPr lang="es-ES" i="1" dirty="0">
                <a:solidFill>
                  <a:schemeClr val="bg1"/>
                </a:solidFill>
              </a:rPr>
              <a:t>P</a:t>
            </a:r>
            <a:r>
              <a:rPr lang="es-ES" i="1" baseline="-25000" dirty="0">
                <a:solidFill>
                  <a:schemeClr val="bg1"/>
                </a:solidFill>
              </a:rPr>
              <a:t>1</a:t>
            </a:r>
            <a:r>
              <a:rPr lang="es-ES" i="1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= población inicial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606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/>
          <p:cNvGraphicFramePr>
            <a:graphicFrameLocks noChangeAspect="1"/>
          </p:cNvGraphicFramePr>
          <p:nvPr>
            <p:extLst/>
          </p:nvPr>
        </p:nvGraphicFramePr>
        <p:xfrm>
          <a:off x="152400" y="6096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cuación" r:id="rId3" imgW="114151" imgH="215619" progId="Equation.3">
                  <p:embed/>
                </p:oleObj>
              </mc:Choice>
              <mc:Fallback>
                <p:oleObj name="Ecuación" r:id="rId3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960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>
            <p:extLst/>
          </p:nvPr>
        </p:nvGraphicFramePr>
        <p:xfrm>
          <a:off x="152400" y="6096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cuación" r:id="rId5" imgW="114151" imgH="215619" progId="Equation.3">
                  <p:embed/>
                </p:oleObj>
              </mc:Choice>
              <mc:Fallback>
                <p:oleObj name="Ecuación" r:id="rId5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960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>
            <p:extLst/>
          </p:nvPr>
        </p:nvGraphicFramePr>
        <p:xfrm>
          <a:off x="152400" y="6096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cuación" r:id="rId6" imgW="114151" imgH="215619" progId="Equation.3">
                  <p:embed/>
                </p:oleObj>
              </mc:Choice>
              <mc:Fallback>
                <p:oleObj name="Ecuación" r:id="rId6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960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631041"/>
              </p:ext>
            </p:extLst>
          </p:nvPr>
        </p:nvGraphicFramePr>
        <p:xfrm>
          <a:off x="2678113" y="1951038"/>
          <a:ext cx="31226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cuación" r:id="rId7" imgW="1803240" imgH="431640" progId="Equation.3">
                  <p:embed/>
                </p:oleObj>
              </mc:Choice>
              <mc:Fallback>
                <p:oleObj name="Ecuación" r:id="rId7" imgW="1803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113" y="1951038"/>
                        <a:ext cx="3122612" cy="8445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55576" y="708084"/>
            <a:ext cx="770485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latin typeface="+mj-lt"/>
              </a:rPr>
              <a:t>Este índice toma en cuenta el tamaño de las ciudades, por lo que puede dar un mayor acercamiento en la realización de estudios urbanos. </a:t>
            </a:r>
            <a:r>
              <a:rPr kumimoji="0" lang="es-ES" b="0" i="0" u="none" strike="noStrike" cap="none" normalizeH="0" baseline="0" dirty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La forma en como se calcula es como sigue:</a:t>
            </a:r>
            <a:endParaRPr kumimoji="0" lang="es-MX" b="0" i="0" u="none" strike="noStrike" cap="none" normalizeH="0" baseline="0" dirty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397024" y="2996952"/>
            <a:ext cx="676875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Donde: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Pt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población total        </a:t>
            </a:r>
            <a:r>
              <a:rPr kumimoji="0" lang="es-ES" sz="12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número de rangos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Para determinar los rangos, </a:t>
            </a:r>
            <a:r>
              <a:rPr kumimoji="0" lang="es-ES" sz="1200" b="0" i="0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Unikel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definió los umbrales en 4 rangos, a saber:</a:t>
            </a: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kumimoji="0" lang="es-ES" sz="1200" b="1" i="0" u="none" strike="noStrike" cap="none" normalizeH="0" baseline="-3000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Toda población urbana de 15,000 y más habitantes</a:t>
            </a: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kumimoji="0" lang="es-ES" sz="1200" b="1" i="0" u="none" strike="noStrike" cap="none" normalizeH="0" baseline="-3000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Toda población urbana mayor a 20,000 habitantes</a:t>
            </a: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kumimoji="0" lang="es-ES" sz="1200" b="1" i="0" u="none" strike="noStrike" cap="none" normalizeH="0" baseline="-3000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Población de las ciudades mayores de 50,000</a:t>
            </a: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kumimoji="0" lang="es-ES" sz="1200" b="1" i="0" u="none" strike="noStrike" cap="none" normalizeH="0" baseline="-3000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s-E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 Población de las ciudades mayores de 100,000</a:t>
            </a:r>
            <a:endParaRPr kumimoji="0" lang="es-MX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037798" y="240268"/>
            <a:ext cx="269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ÍNDICE DE URBANIZACIÓN</a:t>
            </a:r>
            <a:endParaRPr lang="es-MX" dirty="0"/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/>
          </p:nvPr>
        </p:nvGraphicFramePr>
        <p:xfrm>
          <a:off x="502940" y="4788049"/>
          <a:ext cx="5130165" cy="1202058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989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9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91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91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26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197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            </a:t>
                      </a:r>
                      <a:endParaRPr lang="es-MX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                Países                 </a:t>
                      </a:r>
                      <a:endParaRPr lang="es-MX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Rangos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32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A</a:t>
                      </a:r>
                      <a:endParaRPr lang="es-MX" sz="11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 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 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&gt; 15,000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 20,000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50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50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 50,000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100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100,000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-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200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400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sym typeface="Symbol"/>
                        </a:rPr>
                        <a:t>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170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370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400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804248" y="3738120"/>
            <a:ext cx="14036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I.U. País A:</a:t>
            </a:r>
            <a:endParaRPr kumimoji="0" lang="es-MX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19 Objeto"/>
          <p:cNvGraphicFramePr>
            <a:graphicFrameLocks noChangeAspect="1"/>
          </p:cNvGraphicFramePr>
          <p:nvPr>
            <p:extLst/>
          </p:nvPr>
        </p:nvGraphicFramePr>
        <p:xfrm>
          <a:off x="6012160" y="4434571"/>
          <a:ext cx="2665412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cuación" r:id="rId9" imgW="1866900" imgH="431800" progId="Equation.3">
                  <p:embed/>
                </p:oleObj>
              </mc:Choice>
              <mc:Fallback>
                <p:oleObj name="Ecuación" r:id="rId9" imgW="1866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434571"/>
                        <a:ext cx="2665412" cy="633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479634" y="195590"/>
            <a:ext cx="18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s-ES" sz="1000" b="0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s-ES" sz="1800" b="0" i="0" u="none" strike="noStrike" cap="none" normalizeH="0" baseline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7" name="Rectangle 7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>
            <p:extLst/>
          </p:nvPr>
        </p:nvGraphicFramePr>
        <p:xfrm>
          <a:off x="6228184" y="6021288"/>
          <a:ext cx="24574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cuación" r:id="rId11" imgW="2197608" imgH="432816" progId="Equation.3">
                  <p:embed/>
                </p:oleObj>
              </mc:Choice>
              <mc:Fallback>
                <p:oleObj name="Ecuación" r:id="rId11" imgW="2197608" imgH="43281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6021288"/>
                        <a:ext cx="2457450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6815430" y="5383413"/>
            <a:ext cx="14036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I.U. País B:</a:t>
            </a:r>
            <a:endParaRPr kumimoji="0" lang="es-MX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823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28431" y="188640"/>
            <a:ext cx="7175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rgbClr val="FFC000"/>
              </a:solidFill>
            </a:endParaRPr>
          </a:p>
          <a:p>
            <a:r>
              <a:rPr lang="es-MX" dirty="0">
                <a:solidFill>
                  <a:srgbClr val="FFC000"/>
                </a:solidFill>
              </a:rPr>
              <a:t>-Elaborar Índice de Urbanización  para la  Zona metropolitana  de Toluca 2000-2010</a:t>
            </a:r>
          </a:p>
        </p:txBody>
      </p:sp>
      <p:graphicFrame>
        <p:nvGraphicFramePr>
          <p:cNvPr id="3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27676"/>
              </p:ext>
            </p:extLst>
          </p:nvPr>
        </p:nvGraphicFramePr>
        <p:xfrm>
          <a:off x="1331640" y="1052736"/>
          <a:ext cx="5418198" cy="1349502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455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08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08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08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899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197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            </a:t>
                      </a:r>
                      <a:endParaRPr lang="es-MX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                Municipios                 </a:t>
                      </a:r>
                      <a:endParaRPr lang="es-MX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Rangos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323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Toluca</a:t>
                      </a:r>
                      <a:r>
                        <a:rPr lang="es-ES" sz="900" b="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MX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Times New Roman"/>
                          <a:cs typeface="Times New Roman"/>
                        </a:rPr>
                        <a:t>Metepec</a:t>
                      </a:r>
                      <a:endParaRPr lang="es-MX" sz="1000" dirty="0">
                        <a:effectLst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  <a:ea typeface="+mn-ea"/>
                          <a:cs typeface="+mn-cs"/>
                        </a:rPr>
                        <a:t>Lerma</a:t>
                      </a:r>
                      <a:r>
                        <a:rPr lang="en-US" sz="9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  <a:ea typeface="+mn-ea"/>
                          <a:cs typeface="+mn-cs"/>
                        </a:rPr>
                        <a:t>Toluca</a:t>
                      </a:r>
                      <a:r>
                        <a:rPr lang="en-US" sz="9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&gt; 15,000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No.</a:t>
                      </a:r>
                      <a:r>
                        <a:rPr lang="es-MX" sz="1000" baseline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Localidades ?</a:t>
                      </a: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 20,000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 50,000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 &gt; 100,000 habs.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sym typeface="Symbol"/>
                        </a:rPr>
                        <a:t></a:t>
                      </a: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D72963F0-E5CC-4FD6-A4A9-185AB2235598}"/>
              </a:ext>
            </a:extLst>
          </p:cNvPr>
          <p:cNvSpPr/>
          <p:nvPr/>
        </p:nvSpPr>
        <p:spPr>
          <a:xfrm>
            <a:off x="323528" y="3536879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C000"/>
                </a:solidFill>
              </a:rPr>
              <a:t>EL MÉTODO DE BALANCE MIGRATORIO INTERCENSAL</a:t>
            </a:r>
          </a:p>
        </p:txBody>
      </p:sp>
      <p:sp>
        <p:nvSpPr>
          <p:cNvPr id="8" name="4 Rectángulo">
            <a:extLst>
              <a:ext uri="{FF2B5EF4-FFF2-40B4-BE49-F238E27FC236}">
                <a16:creationId xmlns:a16="http://schemas.microsoft.com/office/drawing/2014/main" xmlns="" id="{0DF2F844-486C-4BAA-BB2A-4AEEC51ABA77}"/>
              </a:ext>
            </a:extLst>
          </p:cNvPr>
          <p:cNvSpPr/>
          <p:nvPr/>
        </p:nvSpPr>
        <p:spPr>
          <a:xfrm>
            <a:off x="2609097" y="270892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</a:rPr>
              <a:t>( I – E ) = (P</a:t>
            </a:r>
            <a:r>
              <a:rPr lang="es-ES" b="1" i="1" baseline="-25000" dirty="0">
                <a:solidFill>
                  <a:schemeClr val="bg1"/>
                </a:solidFill>
              </a:rPr>
              <a:t>2</a:t>
            </a:r>
            <a:r>
              <a:rPr lang="es-ES" b="1" i="1" dirty="0">
                <a:solidFill>
                  <a:schemeClr val="bg1"/>
                </a:solidFill>
              </a:rPr>
              <a:t> – P</a:t>
            </a:r>
            <a:r>
              <a:rPr lang="es-ES" b="1" i="1" baseline="-25000" dirty="0">
                <a:solidFill>
                  <a:schemeClr val="bg1"/>
                </a:solidFill>
              </a:rPr>
              <a:t>1</a:t>
            </a:r>
            <a:r>
              <a:rPr lang="es-ES" b="1" i="1" dirty="0">
                <a:solidFill>
                  <a:schemeClr val="bg1"/>
                </a:solidFill>
              </a:rPr>
              <a:t> ) – ( N – D )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xmlns="" id="{C34A2AD0-3F89-4CC0-A36B-4348089D3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210684"/>
              </p:ext>
            </p:extLst>
          </p:nvPr>
        </p:nvGraphicFramePr>
        <p:xfrm>
          <a:off x="323528" y="3906211"/>
          <a:ext cx="7848870" cy="16306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08145">
                  <a:extLst>
                    <a:ext uri="{9D8B030D-6E8A-4147-A177-3AD203B41FA5}">
                      <a16:colId xmlns:a16="http://schemas.microsoft.com/office/drawing/2014/main" xmlns="" val="3867346166"/>
                    </a:ext>
                  </a:extLst>
                </a:gridCol>
                <a:gridCol w="1308145">
                  <a:extLst>
                    <a:ext uri="{9D8B030D-6E8A-4147-A177-3AD203B41FA5}">
                      <a16:colId xmlns:a16="http://schemas.microsoft.com/office/drawing/2014/main" xmlns="" val="3565182425"/>
                    </a:ext>
                  </a:extLst>
                </a:gridCol>
                <a:gridCol w="1308145">
                  <a:extLst>
                    <a:ext uri="{9D8B030D-6E8A-4147-A177-3AD203B41FA5}">
                      <a16:colId xmlns:a16="http://schemas.microsoft.com/office/drawing/2014/main" xmlns="" val="3386341405"/>
                    </a:ext>
                  </a:extLst>
                </a:gridCol>
                <a:gridCol w="1308145">
                  <a:extLst>
                    <a:ext uri="{9D8B030D-6E8A-4147-A177-3AD203B41FA5}">
                      <a16:colId xmlns:a16="http://schemas.microsoft.com/office/drawing/2014/main" xmlns="" val="814252065"/>
                    </a:ext>
                  </a:extLst>
                </a:gridCol>
                <a:gridCol w="1308145">
                  <a:extLst>
                    <a:ext uri="{9D8B030D-6E8A-4147-A177-3AD203B41FA5}">
                      <a16:colId xmlns:a16="http://schemas.microsoft.com/office/drawing/2014/main" xmlns="" val="1092301822"/>
                    </a:ext>
                  </a:extLst>
                </a:gridCol>
                <a:gridCol w="1308145">
                  <a:extLst>
                    <a:ext uri="{9D8B030D-6E8A-4147-A177-3AD203B41FA5}">
                      <a16:colId xmlns:a16="http://schemas.microsoft.com/office/drawing/2014/main" xmlns="" val="15415786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dirty="0">
                          <a:solidFill>
                            <a:schemeClr val="tx1"/>
                          </a:solidFill>
                        </a:rPr>
                        <a:t>Municipio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err="1"/>
                        <a:t>Nac</a:t>
                      </a:r>
                      <a:r>
                        <a:rPr lang="es-MX" sz="1400" dirty="0"/>
                        <a:t>. 2000-2010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Def. 2000- 2010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Pob.2000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Pon.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621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0031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0802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86894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05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873430" y="1720689"/>
            <a:ext cx="3344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Recomposición</a:t>
            </a:r>
            <a:r>
              <a:rPr lang="es-MX" dirty="0">
                <a:solidFill>
                  <a:schemeClr val="bg1"/>
                </a:solidFill>
              </a:rPr>
              <a:t>  en la estructura </a:t>
            </a:r>
            <a:r>
              <a:rPr lang="es-MX" dirty="0">
                <a:solidFill>
                  <a:srgbClr val="FFC000"/>
                </a:solidFill>
              </a:rPr>
              <a:t>económica y territorial 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645010" y="4509120"/>
            <a:ext cx="42325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>
                <a:solidFill>
                  <a:srgbClr val="FFC000"/>
                </a:solidFill>
              </a:rPr>
              <a:t>Urbanización </a:t>
            </a:r>
            <a:r>
              <a:rPr lang="es-MX" dirty="0">
                <a:solidFill>
                  <a:schemeClr val="bg1"/>
                </a:solidFill>
              </a:rPr>
              <a:t>en territorios cada vez más amplios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>
                <a:solidFill>
                  <a:srgbClr val="FFC000"/>
                </a:solidFill>
              </a:rPr>
              <a:t>Reorganización</a:t>
            </a:r>
            <a:r>
              <a:rPr lang="es-MX" dirty="0">
                <a:solidFill>
                  <a:schemeClr val="bg1"/>
                </a:solidFill>
              </a:rPr>
              <a:t> de población y </a:t>
            </a:r>
            <a:r>
              <a:rPr lang="es-MX" dirty="0">
                <a:solidFill>
                  <a:srgbClr val="FFC000"/>
                </a:solidFill>
              </a:rPr>
              <a:t>actividades</a:t>
            </a:r>
            <a:r>
              <a:rPr lang="es-MX" dirty="0">
                <a:solidFill>
                  <a:schemeClr val="bg1"/>
                </a:solidFill>
              </a:rPr>
              <a:t> económicas (movimiento del centro a la periferia)</a:t>
            </a: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3757848" y="2174533"/>
            <a:ext cx="697768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 rot="21600000">
            <a:off x="368638" y="1779136"/>
            <a:ext cx="322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rgbClr val="FFC000"/>
                </a:solidFill>
              </a:rPr>
              <a:t>Fenómeno</a:t>
            </a:r>
            <a:r>
              <a:rPr lang="es-MX" dirty="0">
                <a:solidFill>
                  <a:schemeClr val="bg1"/>
                </a:solidFill>
              </a:rPr>
              <a:t> característico del crecimiento de las </a:t>
            </a:r>
            <a:r>
              <a:rPr lang="es-MX" dirty="0">
                <a:solidFill>
                  <a:srgbClr val="FFC000"/>
                </a:solidFill>
              </a:rPr>
              <a:t>ciudades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304232" y="560043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PROCESO DE METROPOLIZACIÓN 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10082" y="4786119"/>
            <a:ext cx="3077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Cambio de funciones </a:t>
            </a:r>
            <a:r>
              <a:rPr lang="es-MX" dirty="0">
                <a:solidFill>
                  <a:schemeClr val="bg1"/>
                </a:solidFill>
              </a:rPr>
              <a:t>tanto en las</a:t>
            </a:r>
            <a:r>
              <a:rPr lang="es-MX" dirty="0">
                <a:solidFill>
                  <a:srgbClr val="FFC000"/>
                </a:solidFill>
              </a:rPr>
              <a:t> viejas áreas centrales </a:t>
            </a:r>
            <a:r>
              <a:rPr lang="es-MX" dirty="0">
                <a:solidFill>
                  <a:schemeClr val="bg1"/>
                </a:solidFill>
              </a:rPr>
              <a:t>como en la </a:t>
            </a:r>
            <a:r>
              <a:rPr lang="es-MX" dirty="0">
                <a:solidFill>
                  <a:srgbClr val="FFC000"/>
                </a:solidFill>
              </a:rPr>
              <a:t>periferia  </a:t>
            </a: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6510659" y="3043647"/>
            <a:ext cx="0" cy="936104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>
            <a:off x="3641216" y="5247784"/>
            <a:ext cx="814400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52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403648" y="1824423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 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941223" y="3512040"/>
            <a:ext cx="726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DINÁMICA DEMOGRÁFICA METROPOLITANA</a:t>
            </a:r>
          </a:p>
        </p:txBody>
      </p:sp>
    </p:spTree>
    <p:extLst>
      <p:ext uri="{BB962C8B-B14F-4D97-AF65-F5344CB8AC3E}">
        <p14:creationId xmlns:p14="http://schemas.microsoft.com/office/powerpoint/2010/main" val="212218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traso"/>
          <p:cNvSpPr/>
          <p:nvPr/>
        </p:nvSpPr>
        <p:spPr>
          <a:xfrm>
            <a:off x="1571604" y="857232"/>
            <a:ext cx="6858048" cy="5072098"/>
          </a:xfrm>
          <a:prstGeom prst="flowChartDelay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traso"/>
          <p:cNvSpPr/>
          <p:nvPr/>
        </p:nvSpPr>
        <p:spPr>
          <a:xfrm>
            <a:off x="2214546" y="928670"/>
            <a:ext cx="3429024" cy="3071834"/>
          </a:xfrm>
          <a:prstGeom prst="flowChartDelay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" name="3 Grupo"/>
          <p:cNvGrpSpPr/>
          <p:nvPr/>
        </p:nvGrpSpPr>
        <p:grpSpPr>
          <a:xfrm>
            <a:off x="4572000" y="4005263"/>
            <a:ext cx="1584325" cy="431800"/>
            <a:chOff x="4572000" y="4005263"/>
            <a:chExt cx="1584325" cy="431800"/>
          </a:xfrm>
        </p:grpSpPr>
        <p:sp>
          <p:nvSpPr>
            <p:cNvPr id="5" name="Oval 9"/>
            <p:cNvSpPr>
              <a:spLocks noChangeArrowheads="1"/>
            </p:cNvSpPr>
            <p:nvPr/>
          </p:nvSpPr>
          <p:spPr bwMode="auto">
            <a:xfrm>
              <a:off x="4716463" y="4005263"/>
              <a:ext cx="1350962" cy="431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4572000" y="4067175"/>
              <a:ext cx="15843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Chapultepec</a:t>
              </a: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1763713" y="4437063"/>
            <a:ext cx="1296987" cy="360362"/>
            <a:chOff x="1763713" y="4437063"/>
            <a:chExt cx="1296987" cy="360362"/>
          </a:xfrm>
        </p:grpSpPr>
        <p:sp>
          <p:nvSpPr>
            <p:cNvPr id="8" name="Oval 12"/>
            <p:cNvSpPr>
              <a:spLocks noChangeArrowheads="1"/>
            </p:cNvSpPr>
            <p:nvPr/>
          </p:nvSpPr>
          <p:spPr bwMode="auto">
            <a:xfrm>
              <a:off x="1835150" y="4437063"/>
              <a:ext cx="1152525" cy="36036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63713" y="4437063"/>
              <a:ext cx="12969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Calimaya</a:t>
              </a: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4211638" y="5300663"/>
            <a:ext cx="1728787" cy="433387"/>
            <a:chOff x="4211638" y="5300663"/>
            <a:chExt cx="1728787" cy="433387"/>
          </a:xfrm>
        </p:grpSpPr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4211638" y="5300663"/>
              <a:ext cx="1631950" cy="433387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4211638" y="5356225"/>
              <a:ext cx="17287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Mexicaltzingo</a:t>
              </a: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3276600" y="4508500"/>
            <a:ext cx="1296988" cy="360363"/>
            <a:chOff x="3276600" y="4508500"/>
            <a:chExt cx="1296988" cy="360363"/>
          </a:xfrm>
        </p:grpSpPr>
        <p:sp>
          <p:nvSpPr>
            <p:cNvPr id="14" name="Oval 18"/>
            <p:cNvSpPr>
              <a:spLocks noChangeArrowheads="1"/>
            </p:cNvSpPr>
            <p:nvPr/>
          </p:nvSpPr>
          <p:spPr bwMode="auto">
            <a:xfrm>
              <a:off x="3419475" y="4508500"/>
              <a:ext cx="1008063" cy="360363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276600" y="4510088"/>
              <a:ext cx="12969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Metepec</a:t>
              </a:r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7667625" y="5084763"/>
            <a:ext cx="1476375" cy="590550"/>
            <a:chOff x="7667625" y="5084763"/>
            <a:chExt cx="1476375" cy="590550"/>
          </a:xfrm>
        </p:grpSpPr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7667625" y="5084763"/>
              <a:ext cx="1476375" cy="57626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7667625" y="5157788"/>
              <a:ext cx="1476375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San Antonio la Isla</a:t>
              </a:r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5940425" y="5300663"/>
            <a:ext cx="1655763" cy="649287"/>
            <a:chOff x="5940425" y="5300663"/>
            <a:chExt cx="1655763" cy="649287"/>
          </a:xfrm>
        </p:grpSpPr>
        <p:sp>
          <p:nvSpPr>
            <p:cNvPr id="20" name="Oval 24"/>
            <p:cNvSpPr>
              <a:spLocks noChangeArrowheads="1"/>
            </p:cNvSpPr>
            <p:nvPr/>
          </p:nvSpPr>
          <p:spPr bwMode="auto">
            <a:xfrm>
              <a:off x="6084888" y="5300663"/>
              <a:ext cx="1366837" cy="649287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5940425" y="5373688"/>
              <a:ext cx="1655763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Santa María Rayón</a:t>
              </a: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7524750" y="2349500"/>
            <a:ext cx="1403350" cy="358775"/>
            <a:chOff x="7524750" y="2349500"/>
            <a:chExt cx="1403350" cy="358775"/>
          </a:xfrm>
        </p:grpSpPr>
        <p:sp>
          <p:nvSpPr>
            <p:cNvPr id="23" name="Oval 27"/>
            <p:cNvSpPr>
              <a:spLocks noChangeArrowheads="1"/>
            </p:cNvSpPr>
            <p:nvPr/>
          </p:nvSpPr>
          <p:spPr bwMode="auto">
            <a:xfrm>
              <a:off x="7524750" y="2349500"/>
              <a:ext cx="1295400" cy="358775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7524750" y="2360613"/>
              <a:ext cx="14033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Ocoyoacac</a:t>
              </a: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5940425" y="2349500"/>
            <a:ext cx="1439863" cy="647700"/>
            <a:chOff x="5940425" y="2349500"/>
            <a:chExt cx="1439863" cy="647700"/>
          </a:xfrm>
        </p:grpSpPr>
        <p:sp>
          <p:nvSpPr>
            <p:cNvPr id="26" name="Oval 30"/>
            <p:cNvSpPr>
              <a:spLocks noChangeArrowheads="1"/>
            </p:cNvSpPr>
            <p:nvPr/>
          </p:nvSpPr>
          <p:spPr bwMode="auto">
            <a:xfrm>
              <a:off x="6011863" y="2349500"/>
              <a:ext cx="1223962" cy="6477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5940425" y="2420938"/>
              <a:ext cx="14398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San Mateo Atenco</a:t>
              </a:r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5724525" y="1773238"/>
            <a:ext cx="1368425" cy="431800"/>
            <a:chOff x="5724525" y="1773238"/>
            <a:chExt cx="1368425" cy="431800"/>
          </a:xfrm>
        </p:grpSpPr>
        <p:sp>
          <p:nvSpPr>
            <p:cNvPr id="29" name="Oval 33"/>
            <p:cNvSpPr>
              <a:spLocks noChangeArrowheads="1"/>
            </p:cNvSpPr>
            <p:nvPr/>
          </p:nvSpPr>
          <p:spPr bwMode="auto">
            <a:xfrm>
              <a:off x="5940425" y="1773238"/>
              <a:ext cx="1008063" cy="431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30" name="Text Box 34"/>
            <p:cNvSpPr txBox="1">
              <a:spLocks noChangeArrowheads="1"/>
            </p:cNvSpPr>
            <p:nvPr/>
          </p:nvSpPr>
          <p:spPr bwMode="auto">
            <a:xfrm>
              <a:off x="5724525" y="1844675"/>
              <a:ext cx="1368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Lerma</a:t>
              </a:r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5580063" y="620713"/>
            <a:ext cx="1730375" cy="431800"/>
            <a:chOff x="5580063" y="620713"/>
            <a:chExt cx="1730375" cy="431800"/>
          </a:xfrm>
        </p:grpSpPr>
        <p:sp>
          <p:nvSpPr>
            <p:cNvPr id="32" name="Oval 36"/>
            <p:cNvSpPr>
              <a:spLocks noChangeArrowheads="1"/>
            </p:cNvSpPr>
            <p:nvPr/>
          </p:nvSpPr>
          <p:spPr bwMode="auto">
            <a:xfrm>
              <a:off x="5724525" y="620713"/>
              <a:ext cx="1368425" cy="431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33" name="Text Box 37"/>
            <p:cNvSpPr txBox="1">
              <a:spLocks noChangeArrowheads="1"/>
            </p:cNvSpPr>
            <p:nvPr/>
          </p:nvSpPr>
          <p:spPr bwMode="auto">
            <a:xfrm>
              <a:off x="5580063" y="693738"/>
              <a:ext cx="17303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Xonacatlan</a:t>
              </a:r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7235825" y="549275"/>
            <a:ext cx="1584325" cy="431800"/>
            <a:chOff x="7235825" y="549275"/>
            <a:chExt cx="1584325" cy="431800"/>
          </a:xfrm>
        </p:grpSpPr>
        <p:sp>
          <p:nvSpPr>
            <p:cNvPr id="35" name="Oval 39"/>
            <p:cNvSpPr>
              <a:spLocks noChangeArrowheads="1"/>
            </p:cNvSpPr>
            <p:nvPr/>
          </p:nvSpPr>
          <p:spPr bwMode="auto">
            <a:xfrm>
              <a:off x="7235825" y="549275"/>
              <a:ext cx="1495425" cy="431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36" name="Text Box 40"/>
            <p:cNvSpPr txBox="1">
              <a:spLocks noChangeArrowheads="1"/>
            </p:cNvSpPr>
            <p:nvPr/>
          </p:nvSpPr>
          <p:spPr bwMode="auto">
            <a:xfrm>
              <a:off x="7235825" y="620713"/>
              <a:ext cx="15843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Otzolotepec</a:t>
              </a:r>
            </a:p>
          </p:txBody>
        </p:sp>
      </p:grpSp>
      <p:grpSp>
        <p:nvGrpSpPr>
          <p:cNvPr id="37" name="36 Grupo"/>
          <p:cNvGrpSpPr/>
          <p:nvPr/>
        </p:nvGrpSpPr>
        <p:grpSpPr>
          <a:xfrm>
            <a:off x="0" y="2155825"/>
            <a:ext cx="1657350" cy="431800"/>
            <a:chOff x="0" y="2155825"/>
            <a:chExt cx="1657350" cy="431800"/>
          </a:xfrm>
        </p:grpSpPr>
        <p:sp>
          <p:nvSpPr>
            <p:cNvPr id="38" name="Oval 42"/>
            <p:cNvSpPr>
              <a:spLocks noChangeArrowheads="1"/>
            </p:cNvSpPr>
            <p:nvPr/>
          </p:nvSpPr>
          <p:spPr bwMode="auto">
            <a:xfrm>
              <a:off x="0" y="2155825"/>
              <a:ext cx="1563688" cy="431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39" name="Text Box 43"/>
            <p:cNvSpPr txBox="1">
              <a:spLocks noChangeArrowheads="1"/>
            </p:cNvSpPr>
            <p:nvPr/>
          </p:nvSpPr>
          <p:spPr bwMode="auto">
            <a:xfrm>
              <a:off x="0" y="2205038"/>
              <a:ext cx="16573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Zinacantepec</a:t>
              </a:r>
            </a:p>
          </p:txBody>
        </p:sp>
      </p:grpSp>
      <p:grpSp>
        <p:nvGrpSpPr>
          <p:cNvPr id="40" name="39 Grupo"/>
          <p:cNvGrpSpPr/>
          <p:nvPr/>
        </p:nvGrpSpPr>
        <p:grpSpPr>
          <a:xfrm>
            <a:off x="357158" y="928670"/>
            <a:ext cx="1439863" cy="596245"/>
            <a:chOff x="323850" y="1052513"/>
            <a:chExt cx="1439863" cy="596245"/>
          </a:xfrm>
        </p:grpSpPr>
        <p:sp>
          <p:nvSpPr>
            <p:cNvPr id="41" name="Oval 45"/>
            <p:cNvSpPr>
              <a:spLocks noChangeArrowheads="1"/>
            </p:cNvSpPr>
            <p:nvPr/>
          </p:nvSpPr>
          <p:spPr bwMode="auto">
            <a:xfrm>
              <a:off x="323850" y="1052513"/>
              <a:ext cx="1368425" cy="57626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42" name="Text Box 46"/>
            <p:cNvSpPr txBox="1">
              <a:spLocks noChangeArrowheads="1"/>
            </p:cNvSpPr>
            <p:nvPr/>
          </p:nvSpPr>
          <p:spPr bwMode="auto">
            <a:xfrm>
              <a:off x="395288" y="1125538"/>
              <a:ext cx="13684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 dirty="0"/>
                <a:t>Almoloya de Juárez</a:t>
              </a:r>
            </a:p>
          </p:txBody>
        </p:sp>
      </p:grpSp>
      <p:sp>
        <p:nvSpPr>
          <p:cNvPr id="43" name="Line 65"/>
          <p:cNvSpPr>
            <a:spLocks noChangeShapeType="1"/>
          </p:cNvSpPr>
          <p:nvPr/>
        </p:nvSpPr>
        <p:spPr bwMode="auto">
          <a:xfrm flipV="1">
            <a:off x="4284663" y="4292600"/>
            <a:ext cx="503237" cy="144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44" name="Oval 80"/>
          <p:cNvSpPr>
            <a:spLocks noChangeArrowheads="1"/>
          </p:cNvSpPr>
          <p:nvPr/>
        </p:nvSpPr>
        <p:spPr bwMode="auto">
          <a:xfrm>
            <a:off x="1714480" y="6286520"/>
            <a:ext cx="358775" cy="3603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48" name="Text Box 84"/>
          <p:cNvSpPr txBox="1">
            <a:spLocks noChangeArrowheads="1"/>
          </p:cNvSpPr>
          <p:nvPr/>
        </p:nvSpPr>
        <p:spPr bwMode="auto">
          <a:xfrm>
            <a:off x="2143108" y="6334780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dirty="0">
                <a:solidFill>
                  <a:srgbClr val="FFC000"/>
                </a:solidFill>
              </a:rPr>
              <a:t>Nodos comerciales</a:t>
            </a:r>
          </a:p>
        </p:txBody>
      </p:sp>
      <p:sp>
        <p:nvSpPr>
          <p:cNvPr id="49" name="Text Box 85"/>
          <p:cNvSpPr txBox="1">
            <a:spLocks noChangeArrowheads="1"/>
          </p:cNvSpPr>
          <p:nvPr/>
        </p:nvSpPr>
        <p:spPr bwMode="auto">
          <a:xfrm>
            <a:off x="4643438" y="6357958"/>
            <a:ext cx="22145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FFC000"/>
                </a:solidFill>
              </a:rPr>
              <a:t>Zona industrial</a:t>
            </a:r>
          </a:p>
        </p:txBody>
      </p:sp>
      <p:sp>
        <p:nvSpPr>
          <p:cNvPr id="53" name="Line 112"/>
          <p:cNvSpPr>
            <a:spLocks noChangeShapeType="1"/>
          </p:cNvSpPr>
          <p:nvPr/>
        </p:nvSpPr>
        <p:spPr bwMode="auto">
          <a:xfrm flipV="1">
            <a:off x="1476376" y="2349500"/>
            <a:ext cx="809608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54" name="Line 121"/>
          <p:cNvSpPr>
            <a:spLocks noChangeShapeType="1"/>
          </p:cNvSpPr>
          <p:nvPr/>
        </p:nvSpPr>
        <p:spPr bwMode="auto">
          <a:xfrm>
            <a:off x="285720" y="6500834"/>
            <a:ext cx="57626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55" name="Text Box 122"/>
          <p:cNvSpPr txBox="1">
            <a:spLocks noChangeArrowheads="1"/>
          </p:cNvSpPr>
          <p:nvPr/>
        </p:nvSpPr>
        <p:spPr bwMode="auto">
          <a:xfrm>
            <a:off x="857224" y="6357958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dirty="0">
                <a:solidFill>
                  <a:srgbClr val="FFC000"/>
                </a:solidFill>
              </a:rPr>
              <a:t>Flujos </a:t>
            </a:r>
          </a:p>
        </p:txBody>
      </p:sp>
      <p:sp>
        <p:nvSpPr>
          <p:cNvPr id="57" name="Oval 73"/>
          <p:cNvSpPr>
            <a:spLocks noChangeArrowheads="1"/>
          </p:cNvSpPr>
          <p:nvPr/>
        </p:nvSpPr>
        <p:spPr bwMode="auto">
          <a:xfrm>
            <a:off x="5643570" y="1000108"/>
            <a:ext cx="358775" cy="360363"/>
          </a:xfrm>
          <a:prstGeom prst="ellipse">
            <a:avLst/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59" name="Freeform 126"/>
          <p:cNvSpPr>
            <a:spLocks/>
          </p:cNvSpPr>
          <p:nvPr/>
        </p:nvSpPr>
        <p:spPr bwMode="auto">
          <a:xfrm>
            <a:off x="2987675" y="4437063"/>
            <a:ext cx="1296988" cy="21590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499" y="45"/>
              </a:cxn>
              <a:cxn ang="0">
                <a:pos x="817" y="0"/>
              </a:cxn>
            </a:cxnLst>
            <a:rect l="0" t="0" r="r" b="b"/>
            <a:pathLst>
              <a:path w="817" h="136">
                <a:moveTo>
                  <a:pt x="0" y="136"/>
                </a:moveTo>
                <a:cubicBezTo>
                  <a:pt x="181" y="102"/>
                  <a:pt x="363" y="68"/>
                  <a:pt x="499" y="45"/>
                </a:cubicBezTo>
                <a:cubicBezTo>
                  <a:pt x="635" y="22"/>
                  <a:pt x="726" y="11"/>
                  <a:pt x="817" y="0"/>
                </a:cubicBezTo>
              </a:path>
            </a:pathLst>
          </a:custGeom>
          <a:noFill/>
          <a:ln w="38100" cmpd="sng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60" name="Line 108"/>
          <p:cNvSpPr>
            <a:spLocks noChangeShapeType="1"/>
          </p:cNvSpPr>
          <p:nvPr/>
        </p:nvSpPr>
        <p:spPr bwMode="auto">
          <a:xfrm flipH="1">
            <a:off x="5786446" y="785795"/>
            <a:ext cx="1595428" cy="42862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61" name="Line 103"/>
          <p:cNvSpPr>
            <a:spLocks noChangeShapeType="1"/>
          </p:cNvSpPr>
          <p:nvPr/>
        </p:nvSpPr>
        <p:spPr bwMode="auto">
          <a:xfrm flipH="1">
            <a:off x="5786445" y="981076"/>
            <a:ext cx="153979" cy="16190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74" name="Line 111"/>
          <p:cNvSpPr>
            <a:spLocks noChangeShapeType="1"/>
          </p:cNvSpPr>
          <p:nvPr/>
        </p:nvSpPr>
        <p:spPr bwMode="auto">
          <a:xfrm>
            <a:off x="1500166" y="1385086"/>
            <a:ext cx="714380" cy="82946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grpSp>
        <p:nvGrpSpPr>
          <p:cNvPr id="76" name="75 Grupo"/>
          <p:cNvGrpSpPr/>
          <p:nvPr/>
        </p:nvGrpSpPr>
        <p:grpSpPr>
          <a:xfrm>
            <a:off x="1547812" y="620713"/>
            <a:ext cx="7272338" cy="4703762"/>
            <a:chOff x="1547812" y="620713"/>
            <a:chExt cx="7272338" cy="4703762"/>
          </a:xfrm>
        </p:grpSpPr>
        <p:sp>
          <p:nvSpPr>
            <p:cNvPr id="78" name="Line 68"/>
            <p:cNvSpPr>
              <a:spLocks noChangeShapeType="1"/>
            </p:cNvSpPr>
            <p:nvPr/>
          </p:nvSpPr>
          <p:spPr bwMode="auto">
            <a:xfrm>
              <a:off x="4140200" y="1268413"/>
              <a:ext cx="467995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77" name="Freeform 63"/>
            <p:cNvSpPr>
              <a:spLocks/>
            </p:cNvSpPr>
            <p:nvPr/>
          </p:nvSpPr>
          <p:spPr bwMode="auto">
            <a:xfrm>
              <a:off x="3276600" y="2852738"/>
              <a:ext cx="5183188" cy="24717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7" y="590"/>
                </a:cxn>
                <a:cxn ang="0">
                  <a:pos x="771" y="1134"/>
                </a:cxn>
                <a:cxn ang="0">
                  <a:pos x="1360" y="1497"/>
                </a:cxn>
                <a:cxn ang="0">
                  <a:pos x="2177" y="1497"/>
                </a:cxn>
                <a:cxn ang="0">
                  <a:pos x="3265" y="1361"/>
                </a:cxn>
              </a:cxnLst>
              <a:rect l="0" t="0" r="r" b="b"/>
              <a:pathLst>
                <a:path w="3265" h="1557">
                  <a:moveTo>
                    <a:pt x="0" y="0"/>
                  </a:moveTo>
                  <a:cubicBezTo>
                    <a:pt x="94" y="200"/>
                    <a:pt x="189" y="401"/>
                    <a:pt x="317" y="590"/>
                  </a:cubicBezTo>
                  <a:cubicBezTo>
                    <a:pt x="445" y="779"/>
                    <a:pt x="597" y="983"/>
                    <a:pt x="771" y="1134"/>
                  </a:cubicBezTo>
                  <a:cubicBezTo>
                    <a:pt x="945" y="1285"/>
                    <a:pt x="1126" y="1437"/>
                    <a:pt x="1360" y="1497"/>
                  </a:cubicBezTo>
                  <a:cubicBezTo>
                    <a:pt x="1594" y="1557"/>
                    <a:pt x="1860" y="1520"/>
                    <a:pt x="2177" y="1497"/>
                  </a:cubicBezTo>
                  <a:cubicBezTo>
                    <a:pt x="2494" y="1474"/>
                    <a:pt x="2879" y="1417"/>
                    <a:pt x="3265" y="1361"/>
                  </a:cubicBezTo>
                </a:path>
              </a:pathLst>
            </a:custGeom>
            <a:noFill/>
            <a:ln w="5715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79" name="Line 66"/>
            <p:cNvSpPr>
              <a:spLocks noChangeShapeType="1"/>
            </p:cNvSpPr>
            <p:nvPr/>
          </p:nvSpPr>
          <p:spPr bwMode="auto">
            <a:xfrm flipV="1">
              <a:off x="3563938" y="2205038"/>
              <a:ext cx="4679950" cy="21590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80" name="Oval 6"/>
            <p:cNvSpPr>
              <a:spLocks noChangeArrowheads="1"/>
            </p:cNvSpPr>
            <p:nvPr/>
          </p:nvSpPr>
          <p:spPr bwMode="auto">
            <a:xfrm>
              <a:off x="2195513" y="2133600"/>
              <a:ext cx="1427162" cy="790575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auto">
            <a:xfrm>
              <a:off x="2195513" y="2316163"/>
              <a:ext cx="15128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S" sz="1200" b="1" dirty="0"/>
                <a:t>Vieja área central</a:t>
              </a:r>
            </a:p>
            <a:p>
              <a:pPr algn="ctr"/>
              <a:r>
                <a:rPr lang="es-ES" sz="1200" b="1" dirty="0"/>
                <a:t>Toluca</a:t>
              </a:r>
            </a:p>
          </p:txBody>
        </p:sp>
        <p:sp>
          <p:nvSpPr>
            <p:cNvPr id="82" name="Line 67"/>
            <p:cNvSpPr>
              <a:spLocks noChangeShapeType="1"/>
            </p:cNvSpPr>
            <p:nvPr/>
          </p:nvSpPr>
          <p:spPr bwMode="auto">
            <a:xfrm flipV="1">
              <a:off x="5724525" y="1268413"/>
              <a:ext cx="0" cy="108108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83" name="Line 69"/>
            <p:cNvSpPr>
              <a:spLocks noChangeShapeType="1"/>
            </p:cNvSpPr>
            <p:nvPr/>
          </p:nvSpPr>
          <p:spPr bwMode="auto">
            <a:xfrm flipH="1">
              <a:off x="1547813" y="2276475"/>
              <a:ext cx="86360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84" name="Line 70"/>
            <p:cNvSpPr>
              <a:spLocks noChangeShapeType="1"/>
            </p:cNvSpPr>
            <p:nvPr/>
          </p:nvSpPr>
          <p:spPr bwMode="auto">
            <a:xfrm flipV="1">
              <a:off x="1547812" y="1357298"/>
              <a:ext cx="45719" cy="91917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635375" y="620713"/>
              <a:ext cx="936625" cy="1728787"/>
            </a:xfrm>
            <a:custGeom>
              <a:avLst/>
              <a:gdLst/>
              <a:ahLst/>
              <a:cxnLst>
                <a:cxn ang="0">
                  <a:pos x="590" y="1089"/>
                </a:cxn>
                <a:cxn ang="0">
                  <a:pos x="318" y="408"/>
                </a:cxn>
                <a:cxn ang="0">
                  <a:pos x="0" y="0"/>
                </a:cxn>
              </a:cxnLst>
              <a:rect l="0" t="0" r="r" b="b"/>
              <a:pathLst>
                <a:path w="590" h="1089">
                  <a:moveTo>
                    <a:pt x="590" y="1089"/>
                  </a:moveTo>
                  <a:cubicBezTo>
                    <a:pt x="503" y="839"/>
                    <a:pt x="416" y="589"/>
                    <a:pt x="318" y="408"/>
                  </a:cubicBezTo>
                  <a:cubicBezTo>
                    <a:pt x="220" y="227"/>
                    <a:pt x="110" y="113"/>
                    <a:pt x="0" y="0"/>
                  </a:cubicBezTo>
                </a:path>
              </a:pathLst>
            </a:custGeom>
            <a:noFill/>
            <a:ln w="5715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 dirty="0"/>
            </a:p>
          </p:txBody>
        </p:sp>
      </p:grpSp>
      <p:sp>
        <p:nvSpPr>
          <p:cNvPr id="90" name="Oval 79"/>
          <p:cNvSpPr>
            <a:spLocks noChangeArrowheads="1"/>
          </p:cNvSpPr>
          <p:nvPr/>
        </p:nvSpPr>
        <p:spPr bwMode="auto">
          <a:xfrm>
            <a:off x="4067175" y="3996170"/>
            <a:ext cx="358775" cy="3603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5" name="Oval 74"/>
          <p:cNvSpPr>
            <a:spLocks noChangeArrowheads="1"/>
          </p:cNvSpPr>
          <p:nvPr/>
        </p:nvSpPr>
        <p:spPr bwMode="auto">
          <a:xfrm>
            <a:off x="5508624" y="2074851"/>
            <a:ext cx="358775" cy="3603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00" name="Oval 78"/>
          <p:cNvSpPr>
            <a:spLocks noChangeArrowheads="1"/>
          </p:cNvSpPr>
          <p:nvPr/>
        </p:nvSpPr>
        <p:spPr bwMode="auto">
          <a:xfrm>
            <a:off x="7667626" y="1916111"/>
            <a:ext cx="358775" cy="3603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3" name="Oval 80"/>
          <p:cNvSpPr>
            <a:spLocks noChangeArrowheads="1"/>
          </p:cNvSpPr>
          <p:nvPr/>
        </p:nvSpPr>
        <p:spPr bwMode="auto">
          <a:xfrm>
            <a:off x="3286116" y="285728"/>
            <a:ext cx="358775" cy="3603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10" name="Oval 76"/>
          <p:cNvSpPr>
            <a:spLocks noChangeArrowheads="1"/>
          </p:cNvSpPr>
          <p:nvPr/>
        </p:nvSpPr>
        <p:spPr bwMode="auto">
          <a:xfrm>
            <a:off x="3929058" y="1071546"/>
            <a:ext cx="358775" cy="3603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11" name="110 Retraso"/>
          <p:cNvSpPr/>
          <p:nvPr/>
        </p:nvSpPr>
        <p:spPr>
          <a:xfrm>
            <a:off x="6786578" y="6357958"/>
            <a:ext cx="428628" cy="285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2" name="Text Box 85"/>
          <p:cNvSpPr txBox="1">
            <a:spLocks noChangeArrowheads="1"/>
          </p:cNvSpPr>
          <p:nvPr/>
        </p:nvSpPr>
        <p:spPr bwMode="auto">
          <a:xfrm>
            <a:off x="7215206" y="6334780"/>
            <a:ext cx="19287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FFC000"/>
                </a:solidFill>
              </a:rPr>
              <a:t>Crecimiento urbano</a:t>
            </a:r>
          </a:p>
        </p:txBody>
      </p:sp>
      <p:sp>
        <p:nvSpPr>
          <p:cNvPr id="113" name="Line 104"/>
          <p:cNvSpPr>
            <a:spLocks noChangeShapeType="1"/>
          </p:cNvSpPr>
          <p:nvPr/>
        </p:nvSpPr>
        <p:spPr bwMode="auto">
          <a:xfrm flipH="1">
            <a:off x="5651501" y="1989138"/>
            <a:ext cx="360363" cy="2873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14" name="Line 105"/>
          <p:cNvSpPr>
            <a:spLocks noChangeShapeType="1"/>
          </p:cNvSpPr>
          <p:nvPr/>
        </p:nvSpPr>
        <p:spPr bwMode="auto">
          <a:xfrm flipH="1" flipV="1">
            <a:off x="5724526" y="2420938"/>
            <a:ext cx="360363" cy="2873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15" name="Line 107"/>
          <p:cNvSpPr>
            <a:spLocks noChangeShapeType="1"/>
          </p:cNvSpPr>
          <p:nvPr/>
        </p:nvSpPr>
        <p:spPr bwMode="auto">
          <a:xfrm flipH="1">
            <a:off x="4000495" y="692150"/>
            <a:ext cx="2155829" cy="522271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16" name="Line 120"/>
          <p:cNvSpPr>
            <a:spLocks noChangeShapeType="1"/>
          </p:cNvSpPr>
          <p:nvPr/>
        </p:nvSpPr>
        <p:spPr bwMode="auto">
          <a:xfrm flipH="1">
            <a:off x="4143371" y="785794"/>
            <a:ext cx="1725612" cy="571504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17" name="Line 106"/>
          <p:cNvSpPr>
            <a:spLocks noChangeShapeType="1"/>
          </p:cNvSpPr>
          <p:nvPr/>
        </p:nvSpPr>
        <p:spPr bwMode="auto">
          <a:xfrm flipH="1" flipV="1">
            <a:off x="7812088" y="2133600"/>
            <a:ext cx="431800" cy="2873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cxnSp>
        <p:nvCxnSpPr>
          <p:cNvPr id="118" name="117 Conector recto de flecha"/>
          <p:cNvCxnSpPr/>
          <p:nvPr/>
        </p:nvCxnSpPr>
        <p:spPr>
          <a:xfrm flipV="1">
            <a:off x="1357290" y="428604"/>
            <a:ext cx="2071702" cy="64294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118 Conector recto de flecha"/>
          <p:cNvCxnSpPr/>
          <p:nvPr/>
        </p:nvCxnSpPr>
        <p:spPr>
          <a:xfrm flipV="1">
            <a:off x="1071538" y="500042"/>
            <a:ext cx="2428892" cy="171451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19 Conector recto de flecha"/>
          <p:cNvCxnSpPr>
            <a:endCxn id="103" idx="6"/>
          </p:cNvCxnSpPr>
          <p:nvPr/>
        </p:nvCxnSpPr>
        <p:spPr>
          <a:xfrm rot="10800000">
            <a:off x="3644892" y="465910"/>
            <a:ext cx="2641623" cy="319887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20 Conector recto de flecha"/>
          <p:cNvCxnSpPr/>
          <p:nvPr/>
        </p:nvCxnSpPr>
        <p:spPr>
          <a:xfrm rot="10800000">
            <a:off x="3500430" y="428604"/>
            <a:ext cx="4499016" cy="24845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Line 113"/>
          <p:cNvSpPr>
            <a:spLocks noChangeShapeType="1"/>
          </p:cNvSpPr>
          <p:nvPr/>
        </p:nvSpPr>
        <p:spPr bwMode="auto">
          <a:xfrm flipV="1">
            <a:off x="2555874" y="4214818"/>
            <a:ext cx="1587497" cy="222244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23" name="Line 115"/>
          <p:cNvSpPr>
            <a:spLocks noChangeShapeType="1"/>
          </p:cNvSpPr>
          <p:nvPr/>
        </p:nvSpPr>
        <p:spPr bwMode="auto">
          <a:xfrm flipV="1">
            <a:off x="4067175" y="4221163"/>
            <a:ext cx="144463" cy="36036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24" name="Line 116"/>
          <p:cNvSpPr>
            <a:spLocks noChangeShapeType="1"/>
          </p:cNvSpPr>
          <p:nvPr/>
        </p:nvSpPr>
        <p:spPr bwMode="auto">
          <a:xfrm flipH="1" flipV="1">
            <a:off x="4284663" y="4076700"/>
            <a:ext cx="719137" cy="730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25" name="Line 117"/>
          <p:cNvSpPr>
            <a:spLocks noChangeShapeType="1"/>
          </p:cNvSpPr>
          <p:nvPr/>
        </p:nvSpPr>
        <p:spPr bwMode="auto">
          <a:xfrm flipH="1" flipV="1">
            <a:off x="4284663" y="4292600"/>
            <a:ext cx="792162" cy="10810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26" name="Line 118"/>
          <p:cNvSpPr>
            <a:spLocks noChangeShapeType="1"/>
          </p:cNvSpPr>
          <p:nvPr/>
        </p:nvSpPr>
        <p:spPr bwMode="auto">
          <a:xfrm flipH="1" flipV="1">
            <a:off x="4356100" y="4221163"/>
            <a:ext cx="2447925" cy="11525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127" name="Line 119"/>
          <p:cNvSpPr>
            <a:spLocks noChangeShapeType="1"/>
          </p:cNvSpPr>
          <p:nvPr/>
        </p:nvSpPr>
        <p:spPr bwMode="auto">
          <a:xfrm flipH="1" flipV="1">
            <a:off x="4356100" y="4149725"/>
            <a:ext cx="338455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 dirty="0"/>
          </a:p>
        </p:txBody>
      </p:sp>
      <p:sp>
        <p:nvSpPr>
          <p:cNvPr id="50" name="49 Elipse"/>
          <p:cNvSpPr/>
          <p:nvPr/>
        </p:nvSpPr>
        <p:spPr>
          <a:xfrm>
            <a:off x="4680744" y="2135199"/>
            <a:ext cx="613178" cy="39368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9" name="128 Elipse"/>
          <p:cNvSpPr/>
          <p:nvPr/>
        </p:nvSpPr>
        <p:spPr>
          <a:xfrm>
            <a:off x="6697260" y="1050971"/>
            <a:ext cx="613178" cy="39368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5" name="134 Elipse"/>
          <p:cNvSpPr/>
          <p:nvPr/>
        </p:nvSpPr>
        <p:spPr>
          <a:xfrm>
            <a:off x="3923103" y="6334780"/>
            <a:ext cx="613178" cy="39368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9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3" grpId="0" animBg="1"/>
      <p:bldP spid="57" grpId="0" animBg="1"/>
      <p:bldP spid="60" grpId="0" animBg="1"/>
      <p:bldP spid="61" grpId="0" animBg="1"/>
      <p:bldP spid="74" grpId="0" animBg="1"/>
      <p:bldP spid="90" grpId="0" animBg="1"/>
      <p:bldP spid="95" grpId="0" animBg="1"/>
      <p:bldP spid="100" grpId="0" animBg="1"/>
      <p:bldP spid="103" grpId="0" animBg="1"/>
      <p:bldP spid="110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50" grpId="0" animBg="1"/>
      <p:bldP spid="1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91423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MERCADO INMOBILIARIO 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707904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mercado inmobiliario </a:t>
            </a:r>
            <a:r>
              <a:rPr lang="es-MX" dirty="0">
                <a:solidFill>
                  <a:schemeClr val="bg1"/>
                </a:solidFill>
              </a:rPr>
              <a:t>ha resurgido como una </a:t>
            </a:r>
            <a:r>
              <a:rPr lang="es-MX" dirty="0">
                <a:solidFill>
                  <a:srgbClr val="FFC000"/>
                </a:solidFill>
              </a:rPr>
              <a:t>fuerza determinante </a:t>
            </a:r>
            <a:r>
              <a:rPr lang="es-MX" dirty="0">
                <a:solidFill>
                  <a:schemeClr val="bg1"/>
                </a:solidFill>
              </a:rPr>
              <a:t>del proceso de coordinación social del uso del suelo y la producción de </a:t>
            </a:r>
            <a:r>
              <a:rPr lang="es-MX" dirty="0">
                <a:solidFill>
                  <a:srgbClr val="FFC000"/>
                </a:solidFill>
              </a:rPr>
              <a:t>estructura </a:t>
            </a:r>
            <a:r>
              <a:rPr lang="es-MX" dirty="0" err="1">
                <a:solidFill>
                  <a:srgbClr val="FFC000"/>
                </a:solidFill>
              </a:rPr>
              <a:t>intraurbana</a:t>
            </a:r>
            <a:r>
              <a:rPr lang="es-MX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788024" y="2996952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Mercado inmobiliario. </a:t>
            </a:r>
            <a:r>
              <a:rPr lang="es-MX" dirty="0">
                <a:solidFill>
                  <a:schemeClr val="bg1"/>
                </a:solidFill>
              </a:rPr>
              <a:t>Una de las industrias con mayor aportación al Producto Interno Bruto (PIB).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0656" y="3260588"/>
            <a:ext cx="2906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Los motores que aceleran al sector inmobiliario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771800" y="136486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588224" y="213285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851920" y="350100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23528" y="5120317"/>
            <a:ext cx="223224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Actividades económicas</a:t>
            </a:r>
          </a:p>
          <a:p>
            <a:pPr algn="ctr"/>
            <a:endParaRPr lang="es-MX" sz="1400" dirty="0">
              <a:solidFill>
                <a:schemeClr val="bg1"/>
              </a:solidFill>
            </a:endParaRPr>
          </a:p>
          <a:p>
            <a:pPr algn="ctr"/>
            <a:r>
              <a:rPr lang="es-MX" sz="1200" dirty="0">
                <a:solidFill>
                  <a:srgbClr val="FFC000"/>
                </a:solidFill>
              </a:rPr>
              <a:t>Mayor empleo, más inversión o aumento en la demanda de vivienda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1357331" y="422108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4139952" y="4720207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Región del Bajío. </a:t>
            </a:r>
            <a:r>
              <a:rPr lang="es-MX" sz="1600" dirty="0">
                <a:solidFill>
                  <a:schemeClr val="bg1"/>
                </a:solidFill>
              </a:rPr>
              <a:t>INDUSTRIAS del </a:t>
            </a:r>
            <a:r>
              <a:rPr lang="es-MX" sz="1600" dirty="0">
                <a:solidFill>
                  <a:srgbClr val="FFC000"/>
                </a:solidFill>
              </a:rPr>
              <a:t>sector aeroespacial y automotriz </a:t>
            </a:r>
            <a:r>
              <a:rPr lang="es-MX" sz="1600" dirty="0">
                <a:solidFill>
                  <a:schemeClr val="bg1"/>
                </a:solidFill>
              </a:rPr>
              <a:t>han invertido, demandando amplios espacios para establecer sus plantas y parques industriales.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>
                <a:solidFill>
                  <a:schemeClr val="bg1"/>
                </a:solidFill>
              </a:rPr>
              <a:t>Se </a:t>
            </a:r>
            <a:r>
              <a:rPr lang="es-MX" sz="1600" dirty="0">
                <a:solidFill>
                  <a:srgbClr val="FFC000"/>
                </a:solidFill>
              </a:rPr>
              <a:t>demanda infraestructura y desarrollo de vivienda </a:t>
            </a:r>
            <a:r>
              <a:rPr lang="es-MX" sz="1600" dirty="0">
                <a:solidFill>
                  <a:schemeClr val="bg1"/>
                </a:solidFill>
              </a:rPr>
              <a:t>debido a la reubicación de personas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915816" y="562814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899592" y="620688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Mercado: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resurge como </a:t>
            </a:r>
            <a:r>
              <a:rPr lang="es-MX" dirty="0">
                <a:solidFill>
                  <a:srgbClr val="FFC000"/>
                </a:solidFill>
              </a:rPr>
              <a:t>mecanismo principal </a:t>
            </a:r>
            <a:r>
              <a:rPr lang="es-MX" dirty="0">
                <a:solidFill>
                  <a:schemeClr val="bg1"/>
                </a:solidFill>
              </a:rPr>
              <a:t>de coordinación de la </a:t>
            </a:r>
            <a:r>
              <a:rPr lang="es-MX" dirty="0">
                <a:solidFill>
                  <a:srgbClr val="FFC000"/>
                </a:solidFill>
              </a:rPr>
              <a:t>producción de la ciudad</a:t>
            </a:r>
            <a:r>
              <a:rPr lang="es-MX" dirty="0">
                <a:solidFill>
                  <a:schemeClr val="bg1"/>
                </a:solidFill>
              </a:rPr>
              <a:t>, es decir por la hegemonía del capital privado en la producción de las materialidades </a:t>
            </a:r>
            <a:r>
              <a:rPr lang="es-MX" dirty="0">
                <a:solidFill>
                  <a:srgbClr val="FFC000"/>
                </a:solidFill>
              </a:rPr>
              <a:t>residenciales</a:t>
            </a:r>
            <a:r>
              <a:rPr lang="es-MX" dirty="0">
                <a:solidFill>
                  <a:schemeClr val="bg1"/>
                </a:solidFill>
              </a:rPr>
              <a:t> y </a:t>
            </a:r>
            <a:r>
              <a:rPr lang="es-MX" dirty="0">
                <a:solidFill>
                  <a:srgbClr val="FFC000"/>
                </a:solidFill>
              </a:rPr>
              <a:t>comerciales</a:t>
            </a:r>
            <a:r>
              <a:rPr lang="es-MX" dirty="0">
                <a:solidFill>
                  <a:schemeClr val="bg1"/>
                </a:solidFill>
              </a:rPr>
              <a:t> urbanas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51520" y="288182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Países Latinoamericanos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23928" y="2504797"/>
            <a:ext cx="4572000" cy="14003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700" dirty="0">
                <a:solidFill>
                  <a:srgbClr val="FFC000"/>
                </a:solidFill>
              </a:rPr>
              <a:t>la producción de las ciudades </a:t>
            </a:r>
            <a:r>
              <a:rPr lang="es-MX" sz="1700" dirty="0">
                <a:solidFill>
                  <a:schemeClr val="bg1"/>
                </a:solidFill>
              </a:rPr>
              <a:t>modernas resulta del funcionamiento de dos lógicas de coordinación social: la del mercado y la del Estado; pero también de una tercera: </a:t>
            </a:r>
            <a:r>
              <a:rPr lang="es-MX" sz="1700" dirty="0">
                <a:solidFill>
                  <a:srgbClr val="FFC000"/>
                </a:solidFill>
              </a:rPr>
              <a:t>la </a:t>
            </a:r>
            <a:r>
              <a:rPr lang="es-MX" sz="1700" b="1" dirty="0">
                <a:solidFill>
                  <a:srgbClr val="FFC000"/>
                </a:solidFill>
              </a:rPr>
              <a:t>lógica de la necesidad. </a:t>
            </a:r>
            <a:endParaRPr lang="es-ES" sz="1700" dirty="0">
              <a:solidFill>
                <a:srgbClr val="FFC000"/>
              </a:solidFill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2915816" y="3204988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547664" y="5172060"/>
            <a:ext cx="6616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Un conjunto de </a:t>
            </a:r>
            <a:r>
              <a:rPr lang="es-MX" dirty="0">
                <a:solidFill>
                  <a:srgbClr val="FFC000"/>
                </a:solidFill>
              </a:rPr>
              <a:t>acciones individuales y colectivas </a:t>
            </a:r>
            <a:r>
              <a:rPr lang="es-MX" dirty="0">
                <a:solidFill>
                  <a:schemeClr val="bg1"/>
                </a:solidFill>
              </a:rPr>
              <a:t>que promovieron la producción de las “</a:t>
            </a:r>
            <a:r>
              <a:rPr lang="es-MX" dirty="0">
                <a:solidFill>
                  <a:srgbClr val="FFC000"/>
                </a:solidFill>
              </a:rPr>
              <a:t>ciudades populares</a:t>
            </a:r>
            <a:r>
              <a:rPr lang="es-MX" dirty="0">
                <a:solidFill>
                  <a:schemeClr val="bg1"/>
                </a:solidFill>
              </a:rPr>
              <a:t>”.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Rectángulo"/>
          <p:cNvSpPr/>
          <p:nvPr/>
        </p:nvSpPr>
        <p:spPr>
          <a:xfrm>
            <a:off x="1835696" y="4365104"/>
            <a:ext cx="3888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0441" y="1005213"/>
            <a:ext cx="2105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Ciclo de  ciudades  populares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398232" y="332656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1. </a:t>
            </a:r>
            <a:r>
              <a:rPr lang="es-MX" sz="1600" dirty="0">
                <a:solidFill>
                  <a:schemeClr val="bg1"/>
                </a:solidFill>
              </a:rPr>
              <a:t>Ocupación</a:t>
            </a:r>
          </a:p>
        </p:txBody>
      </p:sp>
      <p:pic>
        <p:nvPicPr>
          <p:cNvPr id="1026" name="Picture 2" descr="Resultado de imagen para invasión de lotes bald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10192"/>
            <a:ext cx="2448272" cy="168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542313" y="332656"/>
            <a:ext cx="18521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2. Autoconstrucción</a:t>
            </a:r>
          </a:p>
        </p:txBody>
      </p:sp>
      <p:pic>
        <p:nvPicPr>
          <p:cNvPr id="1028" name="Picture 4" descr="Resultado de imagen para autoconstrucción de cas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262" y="810192"/>
            <a:ext cx="2448273" cy="168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54523" y="3059668"/>
            <a:ext cx="18993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3. Auto urbanización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55976" y="2859098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dirty="0">
                <a:solidFill>
                  <a:schemeClr val="bg1"/>
                </a:solidFill>
              </a:rPr>
              <a:t>4. Consolidación de los asentamientos Populares informales</a:t>
            </a:r>
            <a:endParaRPr lang="es-ES" sz="1600" dirty="0"/>
          </a:p>
        </p:txBody>
      </p:sp>
      <p:pic>
        <p:nvPicPr>
          <p:cNvPr id="1030" name="Picture 6" descr="Resultado de imagen para dotación de servici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7" y="3490446"/>
            <a:ext cx="2930801" cy="174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colonias popular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23" y="3438001"/>
            <a:ext cx="2880320" cy="180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 Rectángulo"/>
          <p:cNvSpPr/>
          <p:nvPr/>
        </p:nvSpPr>
        <p:spPr>
          <a:xfrm>
            <a:off x="233795" y="5877272"/>
            <a:ext cx="86660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El mercado informal </a:t>
            </a:r>
            <a:r>
              <a:rPr lang="es-MX" sz="1600" dirty="0">
                <a:solidFill>
                  <a:schemeClr val="bg1"/>
                </a:solidFill>
              </a:rPr>
              <a:t>popular de suelo urbano crece en prácticamente todos los países de América Latina y se transforma en un </a:t>
            </a:r>
            <a:r>
              <a:rPr lang="es-MX" sz="1600" dirty="0">
                <a:solidFill>
                  <a:srgbClr val="FFC000"/>
                </a:solidFill>
              </a:rPr>
              <a:t>importante mecanismo de provisión de suelo y de vivienda </a:t>
            </a:r>
            <a:r>
              <a:rPr lang="es-MX" sz="1600" dirty="0">
                <a:solidFill>
                  <a:schemeClr val="bg1"/>
                </a:solidFill>
              </a:rPr>
              <a:t>para los sectores populares </a:t>
            </a:r>
          </a:p>
        </p:txBody>
      </p:sp>
    </p:spTree>
    <p:extLst>
      <p:ext uri="{BB962C8B-B14F-4D97-AF65-F5344CB8AC3E}">
        <p14:creationId xmlns:p14="http://schemas.microsoft.com/office/powerpoint/2010/main" val="53484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18864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ACTIVIDAD </a:t>
            </a:r>
          </a:p>
          <a:p>
            <a:pPr algn="ctr"/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 Elaborar 15 tablas (1 por municipio), en donde se indique la autorización de conjuntos  urbanos )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514637"/>
              </p:ext>
            </p:extLst>
          </p:nvPr>
        </p:nvGraphicFramePr>
        <p:xfrm>
          <a:off x="1379035" y="1412777"/>
          <a:ext cx="6696744" cy="233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556284"/>
                <a:gridCol w="1188132"/>
                <a:gridCol w="2160240"/>
              </a:tblGrid>
              <a:tr h="442848">
                <a:tc gridSpan="4">
                  <a:txBody>
                    <a:bodyPr/>
                    <a:lstStyle/>
                    <a:p>
                      <a:pPr algn="ctr"/>
                      <a:r>
                        <a:rPr lang="es-MX" sz="800" dirty="0" smtClean="0"/>
                        <a:t>ALMOLOYA </a:t>
                      </a:r>
                      <a:endParaRPr lang="es-MX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800" dirty="0" smtClean="0"/>
                        <a:t>AÑO</a:t>
                      </a:r>
                      <a:r>
                        <a:rPr lang="es-MX" sz="800" baseline="0" dirty="0" smtClean="0"/>
                        <a:t> </a:t>
                      </a:r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dirty="0" smtClean="0"/>
                        <a:t>Nombre del</a:t>
                      </a:r>
                      <a:r>
                        <a:rPr lang="es-MX" sz="800" baseline="0" dirty="0" smtClean="0"/>
                        <a:t> desarrollo </a:t>
                      </a:r>
                      <a:endParaRPr lang="es-MX" sz="800" dirty="0" smtClean="0"/>
                    </a:p>
                    <a:p>
                      <a:pPr algn="ctr"/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dirty="0" smtClean="0"/>
                        <a:t>Numero  de viviendas </a:t>
                      </a:r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dirty="0" smtClean="0"/>
                        <a:t>Empresa</a:t>
                      </a:r>
                      <a:r>
                        <a:rPr lang="es-MX" sz="800" baseline="0" dirty="0" smtClean="0"/>
                        <a:t> </a:t>
                      </a:r>
                      <a:endParaRPr lang="es-MX" sz="800" dirty="0"/>
                    </a:p>
                  </a:txBody>
                  <a:tcPr/>
                </a:tc>
              </a:tr>
              <a:tr h="406896">
                <a:tc>
                  <a:txBody>
                    <a:bodyPr/>
                    <a:lstStyle/>
                    <a:p>
                      <a:r>
                        <a:rPr lang="es-MX" sz="800" dirty="0" smtClean="0"/>
                        <a:t>2000</a:t>
                      </a:r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800" dirty="0" smtClean="0"/>
                        <a:t>2001</a:t>
                      </a:r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dirty="0" smtClean="0"/>
                        <a:t>2017</a:t>
                      </a:r>
                    </a:p>
                    <a:p>
                      <a:endParaRPr lang="es-MX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336178" y="3933056"/>
            <a:ext cx="6908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- </a:t>
            </a:r>
            <a:r>
              <a:rPr lang="es-MX" dirty="0" smtClean="0">
                <a:solidFill>
                  <a:schemeClr val="bg1"/>
                </a:solidFill>
              </a:rPr>
              <a:t>Con base a  una  imagen de la  ZMT, ubicar espacialmente  los conjuntos habitacionales, espaciales  por año. Usar  imagen satelital  de Google </a:t>
            </a:r>
            <a:r>
              <a:rPr lang="es-MX" dirty="0" err="1" smtClean="0">
                <a:solidFill>
                  <a:schemeClr val="bg1"/>
                </a:solidFill>
              </a:rPr>
              <a:t>Earth</a:t>
            </a:r>
            <a:r>
              <a:rPr lang="es-MX" dirty="0" smtClean="0">
                <a:solidFill>
                  <a:schemeClr val="bg1"/>
                </a:solidFill>
              </a:rPr>
              <a:t> pro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AutoShape 2" descr="Resultado de imagen para imagen satelital de zona metropolitana de tolu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4" descr="Resultado de imagen para imagen satelital de zona metropolitana de toluc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4" name="Picture 6" descr="Resultado de imagen para imagen satelital de zona metropolitana de tolu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8" y="5085184"/>
            <a:ext cx="2256186" cy="166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151693" y="47158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2000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10" name="Picture 6" descr="Resultado de imagen para imagen satelital de zona metropolitana de tolu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85183"/>
            <a:ext cx="2256186" cy="166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7596336" y="467567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2017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1247193"/>
            <a:ext cx="2377961" cy="1186275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701754" y="35973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¿Por que es importante analizar la dinámica demográfica?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794" y="1265538"/>
            <a:ext cx="2349126" cy="116793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979712" y="89620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Actualmente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66927" y="877861"/>
            <a:ext cx="1522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En un futuro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56043" y="5733256"/>
            <a:ext cx="7147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  <a:latin typeface="+mj-lt"/>
              </a:rPr>
              <a:t>La población de </a:t>
            </a:r>
            <a:r>
              <a:rPr lang="es-MX" dirty="0">
                <a:solidFill>
                  <a:srgbClr val="FFC000"/>
                </a:solidFill>
                <a:latin typeface="+mj-lt"/>
              </a:rPr>
              <a:t>los países desarrollados </a:t>
            </a:r>
            <a:r>
              <a:rPr lang="es-MX" dirty="0">
                <a:solidFill>
                  <a:schemeClr val="bg1"/>
                </a:solidFill>
                <a:latin typeface="+mj-lt"/>
              </a:rPr>
              <a:t>está </a:t>
            </a:r>
            <a:r>
              <a:rPr lang="es-MX" dirty="0">
                <a:solidFill>
                  <a:srgbClr val="FFC000"/>
                </a:solidFill>
                <a:latin typeface="+mj-lt"/>
              </a:rPr>
              <a:t>envejeciendo</a:t>
            </a:r>
            <a:r>
              <a:rPr lang="es-MX" dirty="0">
                <a:solidFill>
                  <a:schemeClr val="bg1"/>
                </a:solidFill>
                <a:latin typeface="+mj-lt"/>
              </a:rPr>
              <a:t> con rapidez, y la de los países en desarrollo sólo lleva algunas décadas de retraso</a:t>
            </a:r>
          </a:p>
        </p:txBody>
      </p:sp>
      <p:sp>
        <p:nvSpPr>
          <p:cNvPr id="11" name="AutoShape 4" descr="Resultado de imagen para HOSPITAL DEL NIÑO TOLU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8" name="Picture 6" descr="Resultado de imagen para HOSPITAL DEL NIÑO TOLU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794" y="2564904"/>
            <a:ext cx="234912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8" descr="Resultado de imagen para HOSPITAL PARA TERCERA EDA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Resultado de imagen para HOSPITAL PARA TERCERA EDA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84" name="Picture 12" descr="Resultado de imagen para HOSPITAL PARA TERCERA ED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347" y="2564904"/>
            <a:ext cx="240868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Resultado de imagen para AFOR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794" y="4045814"/>
            <a:ext cx="2334230" cy="147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16" descr="Resultado de imagen para CUENTAS DE AHORR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" name="AutoShape 18" descr="Resultado de imagen para CUENTAS DE AHORR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6" name="AutoShape 20" descr="Resultado de imagen para CUENTAS DE AHORRO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94" name="Picture 22" descr="Resultado de imagen para CUENTAS DE AHORR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346" y="4046747"/>
            <a:ext cx="2408685" cy="147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40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39552" y="692696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mayoría de la literatura mexicana que refiere a los fenómenos demográficos plantea que, en distintas modalidades y distintos ritmos, </a:t>
            </a:r>
            <a:r>
              <a:rPr lang="es-MX" dirty="0">
                <a:solidFill>
                  <a:srgbClr val="FFC000"/>
                </a:solidFill>
              </a:rPr>
              <a:t>la población mexicana vive un proceso de envejecimiento.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99457" y="3429000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María Eugenia Negrete, analizó </a:t>
            </a:r>
            <a:r>
              <a:rPr lang="es-MX" dirty="0">
                <a:solidFill>
                  <a:schemeClr val="bg1"/>
                </a:solidFill>
              </a:rPr>
              <a:t>el, proceso de envejecimiento de la población en la zona metropolitana de la ciudad de México (ZMCM) donde se presenta un </a:t>
            </a:r>
            <a:r>
              <a:rPr lang="es-MX" b="1" dirty="0">
                <a:solidFill>
                  <a:srgbClr val="FFC000"/>
                </a:solidFill>
              </a:rPr>
              <a:t>envejecimiento del centro </a:t>
            </a:r>
            <a:r>
              <a:rPr lang="es-MX" dirty="0">
                <a:solidFill>
                  <a:srgbClr val="FFC000"/>
                </a:solidFill>
              </a:rPr>
              <a:t>y el </a:t>
            </a:r>
            <a:r>
              <a:rPr lang="es-MX" b="1" dirty="0">
                <a:solidFill>
                  <a:srgbClr val="FFC000"/>
                </a:solidFill>
              </a:rPr>
              <a:t>rejuvenecimiento </a:t>
            </a:r>
            <a:r>
              <a:rPr lang="es-MX" dirty="0">
                <a:solidFill>
                  <a:srgbClr val="FFC000"/>
                </a:solidFill>
              </a:rPr>
              <a:t>de la </a:t>
            </a:r>
            <a:r>
              <a:rPr lang="es-MX" b="1" dirty="0">
                <a:solidFill>
                  <a:srgbClr val="FFC000"/>
                </a:solidFill>
              </a:rPr>
              <a:t>periferia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de la ZMCM.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796136" y="0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Japón  y Alemania la población más vieja 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4293096"/>
            <a:ext cx="3910654" cy="256490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271712"/>
            <a:ext cx="3141804" cy="185378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2276872"/>
            <a:ext cx="3146942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69269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Los geógrafos distinguen </a:t>
            </a:r>
            <a:r>
              <a:rPr lang="es-MX" dirty="0">
                <a:solidFill>
                  <a:srgbClr val="FFC000"/>
                </a:solidFill>
              </a:rPr>
              <a:t>tres grandes grupos de Edades</a:t>
            </a:r>
            <a:r>
              <a:rPr lang="es-MX" dirty="0">
                <a:solidFill>
                  <a:schemeClr val="bg1"/>
                </a:solidFill>
              </a:rPr>
              <a:t>: jóvenes, adultos y </a:t>
            </a:r>
            <a:r>
              <a:rPr lang="es-MX" dirty="0" smtClean="0">
                <a:solidFill>
                  <a:schemeClr val="bg1"/>
                </a:solidFill>
              </a:rPr>
              <a:t>ancianos, </a:t>
            </a:r>
            <a:r>
              <a:rPr lang="es-MX" dirty="0">
                <a:solidFill>
                  <a:schemeClr val="bg1"/>
                </a:solidFill>
              </a:rPr>
              <a:t>con los periodos de formación, actividad laboral y jubilación. Los </a:t>
            </a:r>
            <a:r>
              <a:rPr lang="es-MX" dirty="0">
                <a:solidFill>
                  <a:srgbClr val="FFC000"/>
                </a:solidFill>
              </a:rPr>
              <a:t>jóvenes</a:t>
            </a:r>
            <a:r>
              <a:rPr lang="es-MX" dirty="0">
                <a:solidFill>
                  <a:schemeClr val="bg1"/>
                </a:solidFill>
              </a:rPr>
              <a:t> son los </a:t>
            </a:r>
            <a:r>
              <a:rPr lang="es-MX" dirty="0">
                <a:solidFill>
                  <a:srgbClr val="FFC000"/>
                </a:solidFill>
              </a:rPr>
              <a:t>menores de 15 años</a:t>
            </a:r>
            <a:r>
              <a:rPr lang="es-MX" dirty="0">
                <a:solidFill>
                  <a:schemeClr val="bg1"/>
                </a:solidFill>
              </a:rPr>
              <a:t>, los </a:t>
            </a:r>
            <a:r>
              <a:rPr lang="es-MX" dirty="0">
                <a:solidFill>
                  <a:srgbClr val="FFC000"/>
                </a:solidFill>
              </a:rPr>
              <a:t>adultos entre 15 y 64 años</a:t>
            </a:r>
            <a:r>
              <a:rPr lang="es-MX" dirty="0">
                <a:solidFill>
                  <a:schemeClr val="bg1"/>
                </a:solidFill>
              </a:rPr>
              <a:t>, y los </a:t>
            </a:r>
            <a:r>
              <a:rPr lang="es-MX" dirty="0">
                <a:solidFill>
                  <a:srgbClr val="FFC000"/>
                </a:solidFill>
              </a:rPr>
              <a:t>ancianos</a:t>
            </a:r>
            <a:r>
              <a:rPr lang="es-MX" dirty="0">
                <a:solidFill>
                  <a:schemeClr val="bg1"/>
                </a:solidFill>
              </a:rPr>
              <a:t> los que tienen más de </a:t>
            </a:r>
            <a:r>
              <a:rPr lang="es-MX" dirty="0">
                <a:solidFill>
                  <a:srgbClr val="FFC000"/>
                </a:solidFill>
              </a:rPr>
              <a:t>65 años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429935" y="3212976"/>
            <a:ext cx="61206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ACTIVIDAD 2. </a:t>
            </a:r>
            <a:r>
              <a:rPr lang="es-MX" dirty="0" smtClean="0">
                <a:solidFill>
                  <a:schemeClr val="bg1"/>
                </a:solidFill>
              </a:rPr>
              <a:t>realizar  pirámides de  edad  para cada </a:t>
            </a:r>
            <a:r>
              <a:rPr lang="es-MX" dirty="0" smtClean="0">
                <a:solidFill>
                  <a:srgbClr val="FFC000"/>
                </a:solidFill>
              </a:rPr>
              <a:t>uno de los </a:t>
            </a:r>
            <a:r>
              <a:rPr lang="es-MX" dirty="0" smtClean="0">
                <a:solidFill>
                  <a:schemeClr val="bg1"/>
                </a:solidFill>
              </a:rPr>
              <a:t>municipios</a:t>
            </a:r>
            <a:r>
              <a:rPr lang="es-MX" dirty="0" smtClean="0">
                <a:solidFill>
                  <a:srgbClr val="FFC000"/>
                </a:solidFill>
              </a:rPr>
              <a:t> que conforman la Zona  Metropolitana de Toluca, con base a  los 3 grupos de edad: </a:t>
            </a:r>
            <a:r>
              <a:rPr lang="es-MX" dirty="0" smtClean="0">
                <a:solidFill>
                  <a:schemeClr val="bg1"/>
                </a:solidFill>
              </a:rPr>
              <a:t>-15 años,  16-64 años y + de 65</a:t>
            </a:r>
          </a:p>
          <a:p>
            <a:endParaRPr lang="es-MX" dirty="0" smtClean="0">
              <a:solidFill>
                <a:srgbClr val="FFC000"/>
              </a:solidFill>
            </a:endParaRPr>
          </a:p>
          <a:p>
            <a:r>
              <a:rPr lang="es-MX" dirty="0" smtClean="0">
                <a:solidFill>
                  <a:srgbClr val="FFC000"/>
                </a:solidFill>
              </a:rPr>
              <a:t>Espacio Temporal: </a:t>
            </a:r>
            <a:endParaRPr lang="es-MX" dirty="0">
              <a:solidFill>
                <a:srgbClr val="FFC000"/>
              </a:solidFill>
            </a:endParaRPr>
          </a:p>
          <a:p>
            <a:r>
              <a:rPr lang="es-MX" dirty="0" smtClean="0">
                <a:solidFill>
                  <a:srgbClr val="FFC000"/>
                </a:solidFill>
              </a:rPr>
              <a:t>-1990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-2000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-2010 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65873" y="1052736"/>
            <a:ext cx="64807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TASA DE CRECIMIENTO MEDIA ANUAL: </a:t>
            </a:r>
            <a:r>
              <a:rPr lang="es-MX" dirty="0">
                <a:solidFill>
                  <a:schemeClr val="bg1"/>
                </a:solidFill>
              </a:rPr>
              <a:t>Expresa el incremento anual  promedio, del tamaño poblacional </a:t>
            </a:r>
            <a:endParaRPr lang="es-MX" b="1" dirty="0">
              <a:solidFill>
                <a:schemeClr val="bg1"/>
              </a:solidFill>
            </a:endParaRPr>
          </a:p>
          <a:p>
            <a:pPr algn="ctr"/>
            <a:endParaRPr lang="es-MX" b="1" dirty="0">
              <a:solidFill>
                <a:schemeClr val="bg1"/>
              </a:solidFill>
            </a:endParaRP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= Suma(((A</a:t>
            </a:r>
            <a:r>
              <a:rPr lang="es-MX" sz="2400" baseline="-25000" dirty="0">
                <a:solidFill>
                  <a:schemeClr val="bg1"/>
                </a:solidFill>
              </a:rPr>
              <a:t>f</a:t>
            </a:r>
            <a:r>
              <a:rPr lang="es-MX" sz="2400" dirty="0">
                <a:solidFill>
                  <a:schemeClr val="bg1"/>
                </a:solidFill>
              </a:rPr>
              <a:t>/A</a:t>
            </a:r>
            <a:r>
              <a:rPr lang="es-MX" sz="2400" baseline="-25000" dirty="0">
                <a:solidFill>
                  <a:schemeClr val="bg1"/>
                </a:solidFill>
              </a:rPr>
              <a:t>i</a:t>
            </a:r>
            <a:r>
              <a:rPr lang="es-MX" sz="2400" dirty="0">
                <a:solidFill>
                  <a:schemeClr val="bg1"/>
                </a:solidFill>
              </a:rPr>
              <a:t>)</a:t>
            </a:r>
            <a:r>
              <a:rPr lang="es-MX" sz="2400" baseline="30000" dirty="0">
                <a:solidFill>
                  <a:schemeClr val="bg1"/>
                </a:solidFill>
              </a:rPr>
              <a:t>1/n</a:t>
            </a:r>
            <a:r>
              <a:rPr lang="es-MX" sz="2400" dirty="0">
                <a:solidFill>
                  <a:schemeClr val="bg1"/>
                </a:solidFill>
              </a:rPr>
              <a:t>)-1)*100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Af= año final</a:t>
            </a:r>
          </a:p>
          <a:p>
            <a:r>
              <a:rPr lang="es-MX" dirty="0">
                <a:solidFill>
                  <a:schemeClr val="bg1"/>
                </a:solidFill>
              </a:rPr>
              <a:t>Ai= año inicial</a:t>
            </a:r>
          </a:p>
          <a:p>
            <a:r>
              <a:rPr lang="es-MX" dirty="0">
                <a:solidFill>
                  <a:schemeClr val="bg1"/>
                </a:solidFill>
              </a:rPr>
              <a:t>1/n= 1 entre numero de años del periodo intercensal (5, o 10)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682157"/>
              </p:ext>
            </p:extLst>
          </p:nvPr>
        </p:nvGraphicFramePr>
        <p:xfrm>
          <a:off x="673040" y="4941168"/>
          <a:ext cx="7776863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24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6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2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883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024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745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/>
                        </a:rPr>
                        <a:t>MUNICIPIO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/>
                        </a:rPr>
                        <a:t>Pob. 1990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/>
                        </a:rPr>
                        <a:t>Pob 2000 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>
                          <a:effectLst/>
                        </a:rPr>
                        <a:t>TCMA 1990-2000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/>
                        </a:rPr>
                        <a:t>Pob 2010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/>
                        </a:rPr>
                        <a:t>TCMA 2000-2010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Guadalupe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82770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109066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2.8</a:t>
                      </a:r>
                      <a:endParaRPr lang="es-MX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159991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3.9</a:t>
                      </a:r>
                      <a:endParaRPr lang="es-MX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Zacatecas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108556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123899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1.3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138176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1.1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1569306" y="3613666"/>
            <a:ext cx="598433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</a:rPr>
              <a:t>= Suma(((159,991/109, 066)</a:t>
            </a:r>
            <a:r>
              <a:rPr lang="es-MX" sz="2800" baseline="30000" dirty="0">
                <a:solidFill>
                  <a:schemeClr val="bg1"/>
                </a:solidFill>
              </a:rPr>
              <a:t>0.1</a:t>
            </a:r>
            <a:r>
              <a:rPr lang="es-MX" sz="2800" dirty="0">
                <a:solidFill>
                  <a:schemeClr val="bg1"/>
                </a:solidFill>
              </a:rPr>
              <a:t>)-1)*100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1/10=0.1</a:t>
            </a:r>
          </a:p>
        </p:txBody>
      </p:sp>
    </p:spTree>
    <p:extLst>
      <p:ext uri="{BB962C8B-B14F-4D97-AF65-F5344CB8AC3E}">
        <p14:creationId xmlns:p14="http://schemas.microsoft.com/office/powerpoint/2010/main" val="16962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61345" y="799365"/>
            <a:ext cx="76328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2">
                    <a:lumMod val="40000"/>
                    <a:lumOff val="60000"/>
                  </a:schemeClr>
                </a:solidFill>
                <a:cs typeface="Arial" pitchFamily="34" charset="0"/>
              </a:rPr>
              <a:t>EFECTOS </a:t>
            </a:r>
          </a:p>
          <a:p>
            <a:pPr algn="ctr"/>
            <a:endParaRPr lang="es-MX" sz="2000" b="1" dirty="0">
              <a:solidFill>
                <a:schemeClr val="bg1"/>
              </a:solidFill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endParaRPr lang="es-MX" sz="2000" dirty="0">
              <a:solidFill>
                <a:schemeClr val="bg1"/>
              </a:solidFill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Las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viejas área centrales 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en México, presentan problemas de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accesibilidad.</a:t>
            </a:r>
          </a:p>
          <a:p>
            <a:pPr marL="342900" indent="-342900" algn="just">
              <a:buFontTx/>
              <a:buChar char="-"/>
            </a:pPr>
            <a:endParaRPr lang="es-MX" sz="2000" dirty="0">
              <a:solidFill>
                <a:srgbClr val="FFC000"/>
              </a:solidFill>
              <a:cs typeface="Arial" pitchFamily="34" charset="0"/>
            </a:endParaRPr>
          </a:p>
          <a:p>
            <a:pPr algn="just"/>
            <a:endParaRPr lang="es-MX" sz="2000" dirty="0">
              <a:solidFill>
                <a:schemeClr val="bg1"/>
              </a:solidFill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Dispersión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 de la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población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 y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actividades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 económicas hacia la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periferia.</a:t>
            </a:r>
            <a:r>
              <a:rPr lang="es-MX" sz="2000" dirty="0">
                <a:solidFill>
                  <a:schemeClr val="accent1">
                    <a:lumMod val="20000"/>
                    <a:lumOff val="80000"/>
                  </a:schemeClr>
                </a:solidFill>
                <a:cs typeface="Arial" pitchFamily="34" charset="0"/>
              </a:rPr>
              <a:t> </a:t>
            </a:r>
          </a:p>
          <a:p>
            <a:pPr marL="342900" indent="-342900" algn="just">
              <a:buFontTx/>
              <a:buChar char="-"/>
            </a:pPr>
            <a:endParaRPr lang="es-MX" sz="2000" dirty="0">
              <a:solidFill>
                <a:schemeClr val="accent1">
                  <a:lumMod val="20000"/>
                  <a:lumOff val="80000"/>
                </a:schemeClr>
              </a:solidFill>
              <a:cs typeface="Arial" pitchFamily="34" charset="0"/>
            </a:endParaRPr>
          </a:p>
          <a:p>
            <a:pPr algn="just"/>
            <a:endParaRPr lang="es-MX" sz="2000" dirty="0">
              <a:solidFill>
                <a:schemeClr val="bg1"/>
              </a:solidFill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Las zonas Metropolitanas están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incorporando municipios adyacentes</a:t>
            </a:r>
            <a:r>
              <a:rPr lang="es-MX" sz="2000" dirty="0">
                <a:solidFill>
                  <a:schemeClr val="accent1">
                    <a:lumMod val="20000"/>
                    <a:lumOff val="80000"/>
                  </a:schemeClr>
                </a:solidFill>
                <a:cs typeface="Arial" pitchFamily="34" charset="0"/>
              </a:rPr>
              <a:t> 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y por consecuencia teniendo una nueva organización y estructura de las ciudades.</a:t>
            </a:r>
          </a:p>
          <a:p>
            <a:pPr algn="just"/>
            <a:endParaRPr lang="es-MX" sz="2000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endParaRPr lang="es-MX" sz="2000" dirty="0">
              <a:solidFill>
                <a:schemeClr val="bg1"/>
              </a:solidFill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Aparición de  </a:t>
            </a:r>
            <a:r>
              <a:rPr lang="es-MX" sz="2000" dirty="0">
                <a:solidFill>
                  <a:srgbClr val="FFC000"/>
                </a:solidFill>
                <a:cs typeface="Arial" pitchFamily="34" charset="0"/>
              </a:rPr>
              <a:t>núcleos urbanos </a:t>
            </a:r>
            <a:r>
              <a:rPr lang="es-MX" sz="2000" dirty="0">
                <a:solidFill>
                  <a:schemeClr val="bg1"/>
                </a:solidFill>
                <a:cs typeface="Arial" pitchFamily="34" charset="0"/>
              </a:rPr>
              <a:t>cerrados.</a:t>
            </a:r>
            <a:r>
              <a:rPr lang="es-MX" sz="2000" b="1" dirty="0">
                <a:solidFill>
                  <a:schemeClr val="bg1"/>
                </a:solidFill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17047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395536" y="26064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ACTIVIDAD </a:t>
            </a:r>
            <a:r>
              <a:rPr lang="es-MX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2: </a:t>
            </a:r>
            <a:r>
              <a:rPr lang="es-MX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ELABORAR TCMA DE </a:t>
            </a:r>
            <a:r>
              <a:rPr lang="es-MX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 ZONA METROPOLITANA DE TOLUCA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 SU RESPECTIVO MAPA POR CADA ESPACIO TEMPORAL</a:t>
            </a:r>
            <a:endParaRPr lang="es-MX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271779" y="6235141"/>
            <a:ext cx="70945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Fuente: Elaboración propia con base en Censos  y Conteos de Población 1990, 1995,2000, 2005 y 2010</a:t>
            </a:r>
            <a:endParaRPr kumimoji="0" lang="es-MX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25531"/>
              </p:ext>
            </p:extLst>
          </p:nvPr>
        </p:nvGraphicFramePr>
        <p:xfrm>
          <a:off x="383549" y="980728"/>
          <a:ext cx="8507283" cy="56797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8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4770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241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MUNICIPIO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1990</a:t>
                      </a: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1995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TCMA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2000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TCMA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2005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TCMA</a:t>
                      </a: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2010</a:t>
                      </a: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TCMA</a:t>
                      </a: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Almoloya  J.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solidFill>
                            <a:schemeClr val="bg1"/>
                          </a:solidFill>
                          <a:effectLst/>
                        </a:rPr>
                        <a:t>Calimaya</a:t>
                      </a:r>
                      <a:endParaRPr lang="es-MX" sz="12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2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Chapultepec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5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Lerma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5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Metepec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Mexicaltzingo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Ocoyoacac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solidFill>
                            <a:schemeClr val="bg1"/>
                          </a:solidFill>
                          <a:effectLst/>
                        </a:rPr>
                        <a:t>Otzolotepec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2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Rayón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5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2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S. Antonio </a:t>
                      </a:r>
                      <a:r>
                        <a:rPr lang="es-MX" sz="1200" dirty="0" err="1">
                          <a:solidFill>
                            <a:schemeClr val="bg1"/>
                          </a:solidFill>
                          <a:effectLst/>
                        </a:rPr>
                        <a:t>Is</a:t>
                      </a: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5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San Mateo A.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b="1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Toluca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Xonacatlan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10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</a:rPr>
                        <a:t>Zinacantepec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7905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s-MX" sz="1200" dirty="0" smtClean="0">
                          <a:solidFill>
                            <a:schemeClr val="bg1"/>
                          </a:solidFill>
                          <a:effectLst/>
                        </a:rPr>
                        <a:t>TEMOAYA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504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8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87643" y="1844824"/>
            <a:ext cx="6264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Concepto de Mercado inmobiliario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 smtClean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Menciona las  4 fases  de  una ciudad  popular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 smtClean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Cuales son los tres  grandes  grupos de edad  para  analizar el fenómeno demográfico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69500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err="1">
                <a:solidFill>
                  <a:schemeClr val="bg1"/>
                </a:solidFill>
              </a:rPr>
              <a:t>Metropolización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827584" y="3781488"/>
            <a:ext cx="7745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ECONOMÍA URBANA  </a:t>
            </a: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3109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94924" y="1410742"/>
            <a:ext cx="3707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la </a:t>
            </a:r>
            <a:r>
              <a:rPr lang="es-MX" sz="1600" b="1" dirty="0">
                <a:solidFill>
                  <a:srgbClr val="FFC000"/>
                </a:solidFill>
              </a:rPr>
              <a:t>Nueva Geografía Económica </a:t>
            </a:r>
            <a:r>
              <a:rPr lang="es-MX" sz="1600" dirty="0">
                <a:solidFill>
                  <a:schemeClr val="bg1"/>
                </a:solidFill>
              </a:rPr>
              <a:t>(NGE) representada por </a:t>
            </a:r>
            <a:r>
              <a:rPr lang="es-MX" sz="1600" dirty="0" err="1">
                <a:solidFill>
                  <a:schemeClr val="bg1"/>
                </a:solidFill>
              </a:rPr>
              <a:t>Krugman</a:t>
            </a:r>
            <a:r>
              <a:rPr lang="es-MX" sz="1600" dirty="0">
                <a:solidFill>
                  <a:schemeClr val="bg1"/>
                </a:solidFill>
              </a:rPr>
              <a:t> (1997)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93304" y="4221088"/>
            <a:ext cx="79060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700" dirty="0">
                <a:solidFill>
                  <a:srgbClr val="FFC000"/>
                </a:solidFill>
              </a:rPr>
              <a:t>CARACTERÍSTICAS DE ECONOMÍAS DE URBANIZACIÓN:</a:t>
            </a:r>
          </a:p>
          <a:p>
            <a:pPr algn="just"/>
            <a:endParaRPr lang="es-MX" sz="1700" dirty="0">
              <a:solidFill>
                <a:schemeClr val="bg1"/>
              </a:solidFill>
            </a:endParaRPr>
          </a:p>
          <a:p>
            <a:pPr lvl="0" algn="just"/>
            <a:r>
              <a:rPr lang="es-ES" sz="1700" dirty="0">
                <a:solidFill>
                  <a:schemeClr val="bg1"/>
                </a:solidFill>
              </a:rPr>
              <a:t>1. </a:t>
            </a:r>
            <a:r>
              <a:rPr lang="es-ES" sz="1700" b="1" dirty="0">
                <a:solidFill>
                  <a:srgbClr val="FFC000"/>
                </a:solidFill>
              </a:rPr>
              <a:t>Compartir insumos. </a:t>
            </a:r>
            <a:r>
              <a:rPr lang="es-ES" sz="1700" dirty="0">
                <a:solidFill>
                  <a:schemeClr val="bg1"/>
                </a:solidFill>
              </a:rPr>
              <a:t>Estos insumos les sirven a diversas firmas en actividades distintas. </a:t>
            </a:r>
            <a:r>
              <a:rPr lang="es-ES" sz="1700" b="1" baseline="30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94924" y="2440920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FC000"/>
                </a:solidFill>
              </a:rPr>
              <a:t>Economías de aglomeración</a:t>
            </a:r>
          </a:p>
          <a:p>
            <a:pPr algn="ctr"/>
            <a:r>
              <a:rPr lang="es-MX" sz="1600" dirty="0">
                <a:solidFill>
                  <a:schemeClr val="bg1"/>
                </a:solidFill>
              </a:rPr>
              <a:t>A </a:t>
            </a:r>
          </a:p>
          <a:p>
            <a:pPr algn="ctr"/>
            <a:r>
              <a:rPr lang="es-MX" sz="1600" dirty="0">
                <a:solidFill>
                  <a:schemeClr val="bg1"/>
                </a:solidFill>
              </a:rPr>
              <a:t> </a:t>
            </a:r>
            <a:r>
              <a:rPr lang="es-MX" sz="1600" dirty="0">
                <a:solidFill>
                  <a:srgbClr val="FFC000"/>
                </a:solidFill>
              </a:rPr>
              <a:t>Economías de urbanización </a:t>
            </a:r>
            <a:r>
              <a:rPr lang="es-MX" sz="1600" b="1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6 Rectángulo"/>
          <p:cNvSpPr/>
          <p:nvPr/>
        </p:nvSpPr>
        <p:spPr>
          <a:xfrm>
            <a:off x="1259632" y="47667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¿POR QUÉ ALGUNAS REGIONES SE DESARROLLAN Y OTRAS NO? </a:t>
            </a:r>
            <a:endParaRPr lang="es-MX" sz="2400" b="1" baseline="30000" dirty="0">
              <a:solidFill>
                <a:srgbClr val="FFC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93304" y="5733256"/>
            <a:ext cx="3168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b="1" dirty="0">
                <a:solidFill>
                  <a:srgbClr val="FFC000"/>
                </a:solidFill>
                <a:latin typeface="arial" panose="020B0604020202020204" pitchFamily="34" charset="0"/>
              </a:rPr>
              <a:t>Insumo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</a:rPr>
              <a:t> es un </a:t>
            </a:r>
            <a:r>
              <a:rPr lang="es-MX" sz="1400" b="1" dirty="0">
                <a:solidFill>
                  <a:schemeClr val="bg1"/>
                </a:solidFill>
                <a:latin typeface="arial" panose="020B0604020202020204" pitchFamily="34" charset="0"/>
              </a:rPr>
              <a:t>concepto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</a:rPr>
              <a:t> económico que permite nombrar a un bien que se emplea en la producción de otros bienes</a:t>
            </a:r>
            <a:endParaRPr lang="es-MX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Resultado de imagen para zona indust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2232248" cy="147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santa fe mexico panoram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40921"/>
            <a:ext cx="2232248" cy="156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ector recto 7"/>
          <p:cNvCxnSpPr/>
          <p:nvPr/>
        </p:nvCxnSpPr>
        <p:spPr>
          <a:xfrm>
            <a:off x="4427984" y="1988840"/>
            <a:ext cx="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4427984" y="198884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4427984" y="3356992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H="1">
            <a:off x="3761656" y="2780928"/>
            <a:ext cx="666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7596336" y="1410742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Parque industrial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596336" y="3040503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Zona santa fe</a:t>
            </a:r>
          </a:p>
        </p:txBody>
      </p:sp>
      <p:pic>
        <p:nvPicPr>
          <p:cNvPr id="1030" name="Picture 6" descr="Resultado de imagen para santa fe mexico panorami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45224"/>
            <a:ext cx="1596145" cy="11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transporte público a centro comercial santa f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56316"/>
            <a:ext cx="1752129" cy="109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8332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11560" y="476672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dirty="0">
                <a:solidFill>
                  <a:srgbClr val="FFC000"/>
                </a:solidFill>
              </a:rPr>
              <a:t>2. </a:t>
            </a:r>
            <a:r>
              <a:rPr lang="es-ES" b="1" dirty="0">
                <a:solidFill>
                  <a:srgbClr val="FFC000"/>
                </a:solidFill>
              </a:rPr>
              <a:t>Compartir mercado </a:t>
            </a:r>
            <a:r>
              <a:rPr lang="es-ES" b="1" dirty="0">
                <a:solidFill>
                  <a:schemeClr val="bg1"/>
                </a:solidFill>
              </a:rPr>
              <a:t>de </a:t>
            </a:r>
            <a:r>
              <a:rPr lang="es-ES" b="1" dirty="0">
                <a:solidFill>
                  <a:srgbClr val="FFC000"/>
                </a:solidFill>
              </a:rPr>
              <a:t>trabajo</a:t>
            </a:r>
            <a:r>
              <a:rPr lang="es-ES" dirty="0">
                <a:solidFill>
                  <a:schemeClr val="bg1"/>
                </a:solidFill>
              </a:rPr>
              <a:t>. Transferencia de trabajadores entre firmas exitosas y no exitosas. </a:t>
            </a:r>
          </a:p>
          <a:p>
            <a:pPr lvl="0" algn="just"/>
            <a:endParaRPr lang="es-ES" dirty="0">
              <a:solidFill>
                <a:schemeClr val="bg1"/>
              </a:solidFill>
            </a:endParaRPr>
          </a:p>
          <a:p>
            <a:pPr lvl="0" algn="just"/>
            <a:endParaRPr lang="es-ES" dirty="0">
              <a:solidFill>
                <a:schemeClr val="bg1"/>
              </a:solidFill>
            </a:endParaRPr>
          </a:p>
          <a:p>
            <a:pPr lvl="0" algn="just"/>
            <a:endParaRPr lang="es-ES" dirty="0">
              <a:solidFill>
                <a:schemeClr val="bg1"/>
              </a:solidFill>
            </a:endParaRPr>
          </a:p>
          <a:p>
            <a:pPr lvl="0" algn="just"/>
            <a:endParaRPr lang="es-ES" dirty="0">
              <a:solidFill>
                <a:schemeClr val="bg1"/>
              </a:solidFill>
            </a:endParaRPr>
          </a:p>
          <a:p>
            <a:pPr lvl="0" algn="just"/>
            <a:endParaRPr lang="es-ES" dirty="0">
              <a:solidFill>
                <a:schemeClr val="bg1"/>
              </a:solidFill>
            </a:endParaRPr>
          </a:p>
          <a:p>
            <a:pPr lvl="0" algn="just"/>
            <a:endParaRPr lang="es-MX" dirty="0">
              <a:solidFill>
                <a:schemeClr val="bg1"/>
              </a:solidFill>
            </a:endParaRPr>
          </a:p>
          <a:p>
            <a:pPr lvl="0" algn="just"/>
            <a:r>
              <a:rPr lang="es-ES" dirty="0">
                <a:solidFill>
                  <a:srgbClr val="FFC000"/>
                </a:solidFill>
              </a:rPr>
              <a:t>3. </a:t>
            </a:r>
            <a:r>
              <a:rPr lang="es-ES" b="1" dirty="0">
                <a:solidFill>
                  <a:srgbClr val="FFC000"/>
                </a:solidFill>
              </a:rPr>
              <a:t>Ajuste de habilidades demandadas y ofertadas de mano de obra</a:t>
            </a:r>
            <a:r>
              <a:rPr lang="es-ES" dirty="0">
                <a:solidFill>
                  <a:srgbClr val="FFC000"/>
                </a:solidFill>
              </a:rPr>
              <a:t>. </a:t>
            </a:r>
            <a:r>
              <a:rPr lang="es-ES" dirty="0">
                <a:solidFill>
                  <a:schemeClr val="bg1"/>
                </a:solidFill>
              </a:rPr>
              <a:t>Las firmas compiten por trabajadores además que se  localizan cerca de la mano de obra y de los consumidores.</a:t>
            </a:r>
            <a:endParaRPr lang="es-MX" dirty="0">
              <a:solidFill>
                <a:schemeClr val="bg1"/>
              </a:solidFill>
            </a:endParaRPr>
          </a:p>
          <a:p>
            <a:pPr lvl="0" algn="just"/>
            <a:endParaRPr lang="es-ES" dirty="0">
              <a:solidFill>
                <a:srgbClr val="FFC000"/>
              </a:solidFill>
            </a:endParaRPr>
          </a:p>
          <a:p>
            <a:pPr lvl="0" algn="just"/>
            <a:endParaRPr lang="es-ES" dirty="0">
              <a:solidFill>
                <a:srgbClr val="FFC000"/>
              </a:solidFill>
            </a:endParaRPr>
          </a:p>
          <a:p>
            <a:pPr lvl="0" algn="just"/>
            <a:endParaRPr lang="es-ES" dirty="0">
              <a:solidFill>
                <a:srgbClr val="FFC000"/>
              </a:solidFill>
            </a:endParaRPr>
          </a:p>
          <a:p>
            <a:pPr lvl="0" algn="just"/>
            <a:endParaRPr lang="es-ES" dirty="0">
              <a:solidFill>
                <a:srgbClr val="FFC000"/>
              </a:solidFill>
            </a:endParaRPr>
          </a:p>
          <a:p>
            <a:pPr lvl="0" algn="just"/>
            <a:endParaRPr lang="es-ES" dirty="0">
              <a:solidFill>
                <a:srgbClr val="FFC000"/>
              </a:solidFill>
            </a:endParaRPr>
          </a:p>
          <a:p>
            <a:pPr lvl="0" algn="just"/>
            <a:r>
              <a:rPr lang="es-ES" dirty="0">
                <a:solidFill>
                  <a:srgbClr val="FFC000"/>
                </a:solidFill>
              </a:rPr>
              <a:t>4. </a:t>
            </a:r>
            <a:r>
              <a:rPr lang="es-ES" b="1" dirty="0">
                <a:solidFill>
                  <a:srgbClr val="FFC000"/>
                </a:solidFill>
              </a:rPr>
              <a:t>Difusión del conocimiento.</a:t>
            </a:r>
            <a:r>
              <a:rPr lang="es-ES" dirty="0">
                <a:solidFill>
                  <a:srgbClr val="FFC000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La proximidad física facilita el intercambio de ideas entre la gente generando nuevas ideas. 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AutoShape 4" descr="Resultado de imagen para palacio de hierr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palacio de hierr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6" name="Picture 8" descr="Resultado de imagen para palacio de hier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96752"/>
            <a:ext cx="2088233" cy="13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centro comercial liverpo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025" y="1196751"/>
            <a:ext cx="1989199" cy="134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Resultado de imagen para trabajadores de grupo walm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1971241" cy="118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Resultado de imagen para trabajadores de centro comercial chedrau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37012"/>
            <a:ext cx="1827225" cy="118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Resultado de imagen para ofertaas en centros comercial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975" y="5494573"/>
            <a:ext cx="1596145" cy="1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6617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2852936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Fuerzas centrípetas. </a:t>
            </a:r>
            <a:r>
              <a:rPr lang="es-MX" dirty="0">
                <a:solidFill>
                  <a:schemeClr val="bg1"/>
                </a:solidFill>
              </a:rPr>
              <a:t>Provienen de la combinación de </a:t>
            </a:r>
            <a:r>
              <a:rPr lang="es-MX" dirty="0">
                <a:solidFill>
                  <a:srgbClr val="FFC000"/>
                </a:solidFill>
              </a:rPr>
              <a:t>bajos costos de transporte </a:t>
            </a:r>
            <a:r>
              <a:rPr lang="es-MX" dirty="0">
                <a:solidFill>
                  <a:schemeClr val="bg1"/>
                </a:solidFill>
              </a:rPr>
              <a:t>y el </a:t>
            </a:r>
            <a:r>
              <a:rPr lang="es-MX" dirty="0">
                <a:solidFill>
                  <a:srgbClr val="FFC000"/>
                </a:solidFill>
              </a:rPr>
              <a:t>aprovechamiento de economías de escala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722322" y="5057649"/>
            <a:ext cx="5354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Las fuerzas centrífugas</a:t>
            </a:r>
            <a:r>
              <a:rPr lang="es-MX" dirty="0">
                <a:solidFill>
                  <a:schemeClr val="bg1"/>
                </a:solidFill>
              </a:rPr>
              <a:t>, se producen como resultado de factores de congestión, como por ejemplo altos precios del suelo o restricciones a la movilidad de la mano de obra.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7544" y="768875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Para la </a:t>
            </a:r>
            <a:r>
              <a:rPr lang="es-MX" dirty="0">
                <a:solidFill>
                  <a:srgbClr val="FFC000"/>
                </a:solidFill>
              </a:rPr>
              <a:t>NGE,</a:t>
            </a:r>
            <a:r>
              <a:rPr lang="es-MX" dirty="0">
                <a:solidFill>
                  <a:schemeClr val="bg1"/>
                </a:solidFill>
              </a:rPr>
              <a:t> el desarrollo económico es el resultado de la conjunción de fuerzas </a:t>
            </a:r>
            <a:r>
              <a:rPr lang="es-MX" dirty="0">
                <a:solidFill>
                  <a:srgbClr val="FFC000"/>
                </a:solidFill>
              </a:rPr>
              <a:t>centrípetas</a:t>
            </a:r>
            <a:r>
              <a:rPr lang="es-MX" dirty="0">
                <a:solidFill>
                  <a:schemeClr val="bg1"/>
                </a:solidFill>
              </a:rPr>
              <a:t> y </a:t>
            </a:r>
            <a:r>
              <a:rPr lang="es-MX" dirty="0">
                <a:solidFill>
                  <a:srgbClr val="FFC000"/>
                </a:solidFill>
              </a:rPr>
              <a:t>centrífugas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sz="2400" b="1" baseline="300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1030" name="Picture 6" descr="Resultado de imagen para ejemplo de economías de esca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31908"/>
            <a:ext cx="2472209" cy="150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congestión autotransporte de car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4012549"/>
            <a:ext cx="2004157" cy="120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altos costos del suel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301397"/>
            <a:ext cx="2004157" cy="129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Resultado de imagen para accesibilidad vi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AutoShape 16" descr="Resultado de imagen para accesibilidad vi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42" name="Picture 18" descr="Resultado de imagen para accesibilidad vi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1395879"/>
            <a:ext cx="2472209" cy="128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9590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548680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La teoría de la acumulación o especialización flexible </a:t>
            </a:r>
            <a:r>
              <a:rPr lang="es-MX" dirty="0">
                <a:solidFill>
                  <a:schemeClr val="bg1"/>
                </a:solidFill>
              </a:rPr>
              <a:t>estadounidenses </a:t>
            </a:r>
            <a:r>
              <a:rPr lang="es-MX" dirty="0" err="1">
                <a:solidFill>
                  <a:schemeClr val="bg1"/>
                </a:solidFill>
              </a:rPr>
              <a:t>Piore</a:t>
            </a:r>
            <a:r>
              <a:rPr lang="es-MX" dirty="0">
                <a:solidFill>
                  <a:schemeClr val="bg1"/>
                </a:solidFill>
              </a:rPr>
              <a:t> y </a:t>
            </a:r>
            <a:r>
              <a:rPr lang="es-MX" dirty="0" err="1">
                <a:solidFill>
                  <a:schemeClr val="bg1"/>
                </a:solidFill>
              </a:rPr>
              <a:t>Sabel</a:t>
            </a:r>
            <a:r>
              <a:rPr lang="es-MX" dirty="0">
                <a:solidFill>
                  <a:schemeClr val="bg1"/>
                </a:solidFill>
              </a:rPr>
              <a:t> (1993).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30749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Explican que </a:t>
            </a:r>
            <a:r>
              <a:rPr lang="es-MX" dirty="0">
                <a:solidFill>
                  <a:srgbClr val="FFC000"/>
                </a:solidFill>
              </a:rPr>
              <a:t>el régimen de producción en masa</a:t>
            </a:r>
            <a:r>
              <a:rPr lang="es-MX" dirty="0">
                <a:solidFill>
                  <a:schemeClr val="bg1"/>
                </a:solidFill>
              </a:rPr>
              <a:t>, rígidamente estructurado, estará siendo remplazado por un régimen basado en la producción flexible, </a:t>
            </a:r>
            <a:r>
              <a:rPr lang="es-MX" dirty="0">
                <a:solidFill>
                  <a:srgbClr val="FFC000"/>
                </a:solidFill>
              </a:rPr>
              <a:t>cuya forma espacial sería el </a:t>
            </a:r>
            <a:r>
              <a:rPr lang="es-MX" b="1" dirty="0">
                <a:solidFill>
                  <a:srgbClr val="FFC000"/>
                </a:solidFill>
              </a:rPr>
              <a:t>distrito industrial </a:t>
            </a:r>
            <a:r>
              <a:rPr lang="es-MX" dirty="0">
                <a:solidFill>
                  <a:srgbClr val="FFC000"/>
                </a:solidFill>
              </a:rPr>
              <a:t>o sistema local de pequeñas empresas</a:t>
            </a:r>
            <a:r>
              <a:rPr lang="es-MX" dirty="0">
                <a:solidFill>
                  <a:schemeClr val="bg1"/>
                </a:solidFill>
              </a:rPr>
              <a:t>.  </a:t>
            </a:r>
            <a:r>
              <a:rPr lang="es-MX" sz="2400" b="1" baseline="30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195736" y="5157192"/>
            <a:ext cx="61206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Los </a:t>
            </a:r>
            <a:r>
              <a:rPr lang="es-MX" b="1" dirty="0">
                <a:solidFill>
                  <a:srgbClr val="FFC000"/>
                </a:solidFill>
              </a:rPr>
              <a:t>distritos industriales </a:t>
            </a:r>
            <a:r>
              <a:rPr lang="es-MX" dirty="0">
                <a:solidFill>
                  <a:schemeClr val="bg1"/>
                </a:solidFill>
              </a:rPr>
              <a:t>se asocian, desde el punto de vista organizativo, a </a:t>
            </a:r>
            <a:r>
              <a:rPr lang="es-MX" dirty="0">
                <a:solidFill>
                  <a:srgbClr val="FFC000"/>
                </a:solidFill>
              </a:rPr>
              <a:t>un sistema en constelación o red</a:t>
            </a:r>
            <a:r>
              <a:rPr lang="es-MX" dirty="0">
                <a:solidFill>
                  <a:schemeClr val="bg1"/>
                </a:solidFill>
              </a:rPr>
              <a:t>, las relaciones empresariales se dan en forma no estandarizada, esto es, por medio de acciones cooperativas y de división concertada del trabajo. </a:t>
            </a:r>
          </a:p>
        </p:txBody>
      </p:sp>
      <p:pic>
        <p:nvPicPr>
          <p:cNvPr id="1026" name="Picture 2" descr="Resultado de imagen para imagen de  distrito industrial">
            <a:extLst>
              <a:ext uri="{FF2B5EF4-FFF2-40B4-BE49-F238E27FC236}">
                <a16:creationId xmlns:a16="http://schemas.microsoft.com/office/drawing/2014/main" xmlns="" id="{6AB807FA-1256-482B-977E-85EAE2BCE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0753"/>
            <a:ext cx="316835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7621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88876" y="47667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DI.</a:t>
            </a:r>
            <a:r>
              <a:rPr lang="es-MX" dirty="0">
                <a:solidFill>
                  <a:schemeClr val="bg1"/>
                </a:solidFill>
              </a:rPr>
              <a:t> tienden a concentrarse </a:t>
            </a:r>
            <a:r>
              <a:rPr lang="es-MX" dirty="0">
                <a:solidFill>
                  <a:srgbClr val="FFC000"/>
                </a:solidFill>
              </a:rPr>
              <a:t>sólo en ciertos territorios</a:t>
            </a:r>
            <a:r>
              <a:rPr lang="es-MX" dirty="0">
                <a:solidFill>
                  <a:schemeClr val="bg1"/>
                </a:solidFill>
              </a:rPr>
              <a:t>, sobre todo de carácter </a:t>
            </a:r>
            <a:r>
              <a:rPr lang="es-MX" dirty="0">
                <a:solidFill>
                  <a:srgbClr val="FFC000"/>
                </a:solidFill>
              </a:rPr>
              <a:t>urbano-metropolitano (</a:t>
            </a:r>
            <a:r>
              <a:rPr lang="es-MX" i="1" dirty="0">
                <a:solidFill>
                  <a:srgbClr val="FFC000"/>
                </a:solidFill>
              </a:rPr>
              <a:t>aglomeraciones</a:t>
            </a:r>
            <a:r>
              <a:rPr lang="es-MX" dirty="0">
                <a:solidFill>
                  <a:srgbClr val="FFC000"/>
                </a:solidFill>
              </a:rPr>
              <a:t>)</a:t>
            </a:r>
            <a:r>
              <a:rPr lang="es-MX" dirty="0">
                <a:solidFill>
                  <a:schemeClr val="bg1"/>
                </a:solidFill>
              </a:rPr>
              <a:t>. Es en estos espacios, donde se dan las precondiciones: como recursos humanos calificados, infraestructuras tecnológicas, universidades, etc.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733110" y="2763957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Los </a:t>
            </a:r>
            <a:r>
              <a:rPr lang="es-MX" b="1" dirty="0">
                <a:solidFill>
                  <a:srgbClr val="FFC000"/>
                </a:solidFill>
              </a:rPr>
              <a:t>proyectos de tecno polos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932040" y="2209959"/>
            <a:ext cx="3995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acción de juntar, dentro de una misma localización, </a:t>
            </a:r>
            <a:r>
              <a:rPr lang="es-MX" dirty="0">
                <a:solidFill>
                  <a:srgbClr val="FFC000"/>
                </a:solidFill>
              </a:rPr>
              <a:t>actividades de alta tecnología, centros de investigación</a:t>
            </a:r>
            <a:r>
              <a:rPr lang="es-MX" dirty="0">
                <a:solidFill>
                  <a:schemeClr val="bg1"/>
                </a:solidFill>
              </a:rPr>
              <a:t>, empresas y universidades, además de instituciones financieras  </a:t>
            </a:r>
            <a:r>
              <a:rPr lang="es-MX" sz="2400" b="1" baseline="30000" dirty="0">
                <a:solidFill>
                  <a:schemeClr val="bg1"/>
                </a:solidFill>
              </a:rPr>
              <a:t>6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995936" y="2948623"/>
            <a:ext cx="598979" cy="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 Rectángulo">
            <a:extLst>
              <a:ext uri="{FF2B5EF4-FFF2-40B4-BE49-F238E27FC236}">
                <a16:creationId xmlns:a16="http://schemas.microsoft.com/office/drawing/2014/main" xmlns="" id="{8261DB7F-D25F-45D4-898F-7F9AC7B9FD12}"/>
              </a:ext>
            </a:extLst>
          </p:cNvPr>
          <p:cNvSpPr/>
          <p:nvPr/>
        </p:nvSpPr>
        <p:spPr>
          <a:xfrm>
            <a:off x="747903" y="5373216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CLUSTER</a:t>
            </a:r>
          </a:p>
        </p:txBody>
      </p:sp>
      <p:sp>
        <p:nvSpPr>
          <p:cNvPr id="8" name="2 Rectángulo">
            <a:extLst>
              <a:ext uri="{FF2B5EF4-FFF2-40B4-BE49-F238E27FC236}">
                <a16:creationId xmlns:a16="http://schemas.microsoft.com/office/drawing/2014/main" xmlns="" id="{609678EA-8284-4B52-802B-3757C0ACEE1C}"/>
              </a:ext>
            </a:extLst>
          </p:cNvPr>
          <p:cNvSpPr/>
          <p:nvPr/>
        </p:nvSpPr>
        <p:spPr>
          <a:xfrm>
            <a:off x="3059832" y="4774243"/>
            <a:ext cx="5652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Se caracteriza por </a:t>
            </a:r>
            <a:r>
              <a:rPr lang="es-MX" dirty="0">
                <a:solidFill>
                  <a:srgbClr val="FFC000"/>
                </a:solidFill>
              </a:rPr>
              <a:t>generar concentraciones geográficas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rgbClr val="FFC000"/>
                </a:solidFill>
              </a:rPr>
              <a:t>firmas e instituciones interconectadas </a:t>
            </a:r>
            <a:r>
              <a:rPr lang="es-MX" dirty="0">
                <a:solidFill>
                  <a:schemeClr val="bg1"/>
                </a:solidFill>
              </a:rPr>
              <a:t>en un determinado sector, comprendiendo una gama de industrias y otras entidades importantes para originar competitividad, ligadas entre sí.</a:t>
            </a:r>
          </a:p>
        </p:txBody>
      </p:sp>
      <p:cxnSp>
        <p:nvCxnSpPr>
          <p:cNvPr id="9" name="5 Conector recto de flecha">
            <a:extLst>
              <a:ext uri="{FF2B5EF4-FFF2-40B4-BE49-F238E27FC236}">
                <a16:creationId xmlns:a16="http://schemas.microsoft.com/office/drawing/2014/main" xmlns="" id="{B91471FE-7C7A-4A4E-9B56-06907DA87923}"/>
              </a:ext>
            </a:extLst>
          </p:cNvPr>
          <p:cNvCxnSpPr/>
          <p:nvPr/>
        </p:nvCxnSpPr>
        <p:spPr>
          <a:xfrm>
            <a:off x="2267744" y="5557882"/>
            <a:ext cx="598979" cy="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3310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7458" y="39309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UNA CIUDAD CRECE BÁSICAMENTE POR DOS RAZONES: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1.- Crecimiento demográfico.</a:t>
            </a:r>
          </a:p>
          <a:p>
            <a:r>
              <a:rPr lang="es-MX" dirty="0">
                <a:solidFill>
                  <a:schemeClr val="bg1"/>
                </a:solidFill>
              </a:rPr>
              <a:t>2.- Desarrollo económico.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43608" y="2490817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Desarrollo económico </a:t>
            </a:r>
            <a:r>
              <a:rPr lang="es-MX" dirty="0">
                <a:solidFill>
                  <a:schemeClr val="bg1"/>
                </a:solidFill>
              </a:rPr>
              <a:t>de un país implica el crecimiento de los sectores </a:t>
            </a:r>
            <a:r>
              <a:rPr lang="es-MX" dirty="0">
                <a:solidFill>
                  <a:srgbClr val="FFC000"/>
                </a:solidFill>
              </a:rPr>
              <a:t>secundario y terciario </a:t>
            </a:r>
            <a:r>
              <a:rPr lang="es-MX" dirty="0">
                <a:solidFill>
                  <a:schemeClr val="bg1"/>
                </a:solidFill>
              </a:rPr>
              <a:t>de la economía.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15616" y="357301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 medida que la </a:t>
            </a:r>
            <a:r>
              <a:rPr lang="es-MX" dirty="0">
                <a:solidFill>
                  <a:srgbClr val="FFC000"/>
                </a:solidFill>
              </a:rPr>
              <a:t>ciudad crece </a:t>
            </a:r>
            <a:r>
              <a:rPr lang="es-MX" dirty="0">
                <a:solidFill>
                  <a:schemeClr val="bg1"/>
                </a:solidFill>
              </a:rPr>
              <a:t>van apareciendo </a:t>
            </a:r>
            <a:r>
              <a:rPr lang="es-MX" dirty="0">
                <a:solidFill>
                  <a:srgbClr val="FFC000"/>
                </a:solidFill>
              </a:rPr>
              <a:t>más necesidades </a:t>
            </a:r>
            <a:r>
              <a:rPr lang="es-MX" dirty="0">
                <a:solidFill>
                  <a:schemeClr val="bg1"/>
                </a:solidFill>
              </a:rPr>
              <a:t>del país y sus habitantes. La industria pasa a un segundo término y </a:t>
            </a:r>
            <a:r>
              <a:rPr lang="es-MX" dirty="0">
                <a:solidFill>
                  <a:srgbClr val="FFC000"/>
                </a:solidFill>
              </a:rPr>
              <a:t>evoluciona el sector de los servicios:</a:t>
            </a:r>
            <a:r>
              <a:rPr lang="es-MX" dirty="0">
                <a:solidFill>
                  <a:schemeClr val="bg1"/>
                </a:solidFill>
              </a:rPr>
              <a:t> finanzas, seguros, servicios profesionales, gobierno, finca raíz, y todas las necesidades que requiere un habitante urbano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77438" y="5301208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crecimiento de las actividades económicas demanda entonces sitio para trabajar, producir y vender </a:t>
            </a:r>
          </a:p>
        </p:txBody>
      </p:sp>
    </p:spTree>
    <p:extLst>
      <p:ext uri="{BB962C8B-B14F-4D97-AF65-F5344CB8AC3E}">
        <p14:creationId xmlns:p14="http://schemas.microsoft.com/office/powerpoint/2010/main" val="8035336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009650"/>
            <a:ext cx="81534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30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59196" y="1916832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METROPOLIZACIÓN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55776" y="4616889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Dr. U. NOÉ GASPAR SÁNCHEZ </a:t>
            </a:r>
          </a:p>
        </p:txBody>
      </p:sp>
      <p:sp>
        <p:nvSpPr>
          <p:cNvPr id="11" name="9 CuadroTexto"/>
          <p:cNvSpPr txBox="1"/>
          <p:nvPr/>
        </p:nvSpPr>
        <p:spPr>
          <a:xfrm>
            <a:off x="930744" y="3225632"/>
            <a:ext cx="774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CONCEPTOS BÁSICOS Y PROCESO DE METROPOLIZACIÓN</a:t>
            </a:r>
          </a:p>
        </p:txBody>
      </p:sp>
    </p:spTree>
    <p:extLst>
      <p:ext uri="{BB962C8B-B14F-4D97-AF65-F5344CB8AC3E}">
        <p14:creationId xmlns:p14="http://schemas.microsoft.com/office/powerpoint/2010/main" val="11699207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22518" y="3129935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Las </a:t>
            </a:r>
            <a:r>
              <a:rPr lang="es-MX" dirty="0">
                <a:solidFill>
                  <a:srgbClr val="FFC000"/>
                </a:solidFill>
              </a:rPr>
              <a:t>áreas urbanas </a:t>
            </a:r>
            <a:r>
              <a:rPr lang="es-MX" dirty="0">
                <a:solidFill>
                  <a:schemeClr val="bg1"/>
                </a:solidFill>
              </a:rPr>
              <a:t>se enfrentan al reto de </a:t>
            </a:r>
            <a:r>
              <a:rPr lang="es-MX" dirty="0">
                <a:solidFill>
                  <a:srgbClr val="FFC000"/>
                </a:solidFill>
              </a:rPr>
              <a:t>elevar su capacidad competitiva </a:t>
            </a:r>
            <a:r>
              <a:rPr lang="es-MX" dirty="0">
                <a:solidFill>
                  <a:schemeClr val="bg1"/>
                </a:solidFill>
              </a:rPr>
              <a:t>y su sostenibilidad para hacer frente a las consecuencias derivadas de la crisis económica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627784" y="5085184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Cobra así </a:t>
            </a:r>
            <a:r>
              <a:rPr lang="es-MX" dirty="0">
                <a:solidFill>
                  <a:srgbClr val="FFC000"/>
                </a:solidFill>
              </a:rPr>
              <a:t>creciente importancia </a:t>
            </a:r>
            <a:r>
              <a:rPr lang="es-MX" dirty="0">
                <a:solidFill>
                  <a:schemeClr val="bg1"/>
                </a:solidFill>
              </a:rPr>
              <a:t>la identificación de </a:t>
            </a:r>
            <a:r>
              <a:rPr lang="es-MX" b="1" dirty="0">
                <a:solidFill>
                  <a:srgbClr val="FFC000"/>
                </a:solidFill>
              </a:rPr>
              <a:t>actividades</a:t>
            </a:r>
            <a:r>
              <a:rPr lang="es-MX" dirty="0">
                <a:solidFill>
                  <a:schemeClr val="bg1"/>
                </a:solidFill>
              </a:rPr>
              <a:t> estratégicas, </a:t>
            </a:r>
            <a:r>
              <a:rPr lang="es-MX" b="1" dirty="0">
                <a:solidFill>
                  <a:srgbClr val="FFC000"/>
                </a:solidFill>
              </a:rPr>
              <a:t>resistentes a la deslocalización.</a:t>
            </a:r>
            <a:r>
              <a:rPr lang="es-MX" b="1" baseline="30000" dirty="0">
                <a:solidFill>
                  <a:srgbClr val="FFC000"/>
                </a:solidFill>
              </a:rPr>
              <a:t>1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15616" y="764704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Economía creativa </a:t>
            </a:r>
            <a:r>
              <a:rPr lang="es-MX" b="1" dirty="0">
                <a:solidFill>
                  <a:schemeClr val="bg1"/>
                </a:solidFill>
              </a:rPr>
              <a:t>y desarrollo  urbano en España: una aproximación a sus lógicas  espaciales</a:t>
            </a:r>
          </a:p>
          <a:p>
            <a:pPr algn="ctr"/>
            <a:endParaRPr lang="es-MX" b="1" i="1" dirty="0">
              <a:solidFill>
                <a:schemeClr val="bg1"/>
              </a:solidFill>
            </a:endParaRPr>
          </a:p>
          <a:p>
            <a:pPr algn="ctr"/>
            <a:endParaRPr lang="es-MX" b="1" i="1" dirty="0">
              <a:solidFill>
                <a:schemeClr val="bg1"/>
              </a:solidFill>
            </a:endParaRPr>
          </a:p>
          <a:p>
            <a:pPr algn="ctr"/>
            <a:r>
              <a:rPr lang="es-MX" b="1" i="1" dirty="0">
                <a:solidFill>
                  <a:schemeClr val="bg1"/>
                </a:solidFill>
              </a:rPr>
              <a:t>Ricardo Méndez. </a:t>
            </a:r>
            <a:r>
              <a:rPr lang="es-MX" dirty="0">
                <a:solidFill>
                  <a:schemeClr val="bg1"/>
                </a:solidFill>
              </a:rPr>
              <a:t>Centro de Ciencias Humanas y Sociales (CCHS) - Consejo Superior de Investigaciones Científicas (CSIC), Madrid, España.</a:t>
            </a:r>
          </a:p>
        </p:txBody>
      </p:sp>
    </p:spTree>
    <p:extLst>
      <p:ext uri="{BB962C8B-B14F-4D97-AF65-F5344CB8AC3E}">
        <p14:creationId xmlns:p14="http://schemas.microsoft.com/office/powerpoint/2010/main" val="14725919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1340768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Economía creativa. </a:t>
            </a:r>
            <a:r>
              <a:rPr lang="es-MX" dirty="0">
                <a:solidFill>
                  <a:schemeClr val="bg1"/>
                </a:solidFill>
              </a:rPr>
              <a:t>economía del </a:t>
            </a:r>
            <a:r>
              <a:rPr lang="es-MX" dirty="0">
                <a:solidFill>
                  <a:srgbClr val="FFC000"/>
                </a:solidFill>
              </a:rPr>
              <a:t>conocimiento</a:t>
            </a:r>
            <a:r>
              <a:rPr lang="es-MX" dirty="0">
                <a:solidFill>
                  <a:schemeClr val="bg1"/>
                </a:solidFill>
              </a:rPr>
              <a:t> asociado a la idea de la sociedad de la </a:t>
            </a:r>
            <a:r>
              <a:rPr lang="es-MX" dirty="0">
                <a:solidFill>
                  <a:srgbClr val="FFC000"/>
                </a:solidFill>
              </a:rPr>
              <a:t>información</a:t>
            </a:r>
            <a:r>
              <a:rPr lang="es-MX" dirty="0">
                <a:solidFill>
                  <a:schemeClr val="bg1"/>
                </a:solidFill>
              </a:rPr>
              <a:t> y a las  </a:t>
            </a:r>
            <a:r>
              <a:rPr lang="es-MX" dirty="0">
                <a:solidFill>
                  <a:srgbClr val="FFC000"/>
                </a:solidFill>
              </a:rPr>
              <a:t>actividades culturales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01933" y="1412776"/>
            <a:ext cx="3205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¿Que se necesita?</a:t>
            </a:r>
            <a:r>
              <a:rPr lang="es-MX" baseline="30000" dirty="0">
                <a:solidFill>
                  <a:schemeClr val="bg1"/>
                </a:solidFill>
              </a:rPr>
              <a:t>2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  <a:p>
            <a:pPr algn="ctr"/>
            <a:r>
              <a:rPr lang="es-MX" dirty="0">
                <a:solidFill>
                  <a:srgbClr val="FFC000"/>
                </a:solidFill>
              </a:rPr>
              <a:t>Elevada oferta</a:t>
            </a:r>
            <a:r>
              <a:rPr lang="es-MX" dirty="0">
                <a:solidFill>
                  <a:schemeClr val="bg1"/>
                </a:solidFill>
              </a:rPr>
              <a:t> de capital humano patrimonial e intelectual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75656" y="4365104"/>
            <a:ext cx="6590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La creatividad</a:t>
            </a:r>
            <a:r>
              <a:rPr lang="es-MX" dirty="0">
                <a:solidFill>
                  <a:srgbClr val="FFC000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entendida como capacidad de aportar </a:t>
            </a:r>
            <a:r>
              <a:rPr lang="es-MX" dirty="0">
                <a:solidFill>
                  <a:srgbClr val="FFC000"/>
                </a:solidFill>
              </a:rPr>
              <a:t>respuestas nuevas y más  eficaces</a:t>
            </a:r>
            <a:r>
              <a:rPr lang="es-MX" dirty="0">
                <a:solidFill>
                  <a:schemeClr val="bg1"/>
                </a:solidFill>
              </a:rPr>
              <a:t> frente a los retos a que se enfrentan individuos, sociedades o territorios.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4644008" y="2119362"/>
            <a:ext cx="936104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004883" y="2996952"/>
            <a:ext cx="0" cy="1008112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4041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851920" y="332656"/>
            <a:ext cx="5168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Actividades intensivas </a:t>
            </a:r>
            <a:r>
              <a:rPr lang="es-MX" dirty="0">
                <a:solidFill>
                  <a:schemeClr val="bg1"/>
                </a:solidFill>
              </a:rPr>
              <a:t>en el uso del conocimiento y con una demanda creciente a escala internacional, lo que parece asegurar su </a:t>
            </a:r>
            <a:r>
              <a:rPr lang="es-MX" dirty="0">
                <a:solidFill>
                  <a:srgbClr val="FFC000"/>
                </a:solidFill>
              </a:rPr>
              <a:t>capacidad para generar empleo.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49155" y="538148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INDUSTRIAS CREATIVAS</a:t>
            </a:r>
            <a:r>
              <a:rPr lang="es-MX" b="1" baseline="30000" dirty="0"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281474" y="3332429"/>
            <a:ext cx="37385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rgbClr val="FFC000"/>
                </a:solidFill>
              </a:rPr>
              <a:t>Actividades creativas: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>
                <a:solidFill>
                  <a:schemeClr val="bg1"/>
                </a:solidFill>
              </a:rPr>
              <a:t>Son las relacionados con la </a:t>
            </a:r>
            <a:r>
              <a:rPr lang="es-MX" sz="1600" dirty="0">
                <a:solidFill>
                  <a:srgbClr val="FFC000"/>
                </a:solidFill>
              </a:rPr>
              <a:t>creación artística</a:t>
            </a:r>
            <a:r>
              <a:rPr lang="es-MX" sz="1600" dirty="0">
                <a:solidFill>
                  <a:schemeClr val="bg1"/>
                </a:solidFill>
              </a:rPr>
              <a:t>, los medios de comunicación y los servicios de información. 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dirty="0">
                <a:solidFill>
                  <a:schemeClr val="bg1"/>
                </a:solidFill>
              </a:rPr>
              <a:t>Este tipo de actividades tienen </a:t>
            </a:r>
            <a:r>
              <a:rPr lang="es-MX" sz="1600" b="1" dirty="0">
                <a:solidFill>
                  <a:srgbClr val="FFC000"/>
                </a:solidFill>
              </a:rPr>
              <a:t>mayor presencia en economías avanzadas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5210718" cy="4104456"/>
          </a:xfrm>
          <a:prstGeom prst="rect">
            <a:avLst/>
          </a:prstGeom>
        </p:spPr>
      </p:pic>
      <p:cxnSp>
        <p:nvCxnSpPr>
          <p:cNvPr id="3" name="Conector recto de flecha 2"/>
          <p:cNvCxnSpPr/>
          <p:nvPr/>
        </p:nvCxnSpPr>
        <p:spPr>
          <a:xfrm>
            <a:off x="8244408" y="1844824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2411760" y="828935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3696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980728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Las </a:t>
            </a:r>
            <a:r>
              <a:rPr lang="es-MX" b="1" dirty="0">
                <a:solidFill>
                  <a:srgbClr val="FFC000"/>
                </a:solidFill>
              </a:rPr>
              <a:t>actividades creativas </a:t>
            </a:r>
            <a:r>
              <a:rPr lang="es-MX" b="1" dirty="0">
                <a:solidFill>
                  <a:schemeClr val="bg1"/>
                </a:solidFill>
              </a:rPr>
              <a:t>y su </a:t>
            </a:r>
            <a:r>
              <a:rPr lang="es-MX" b="1" dirty="0">
                <a:solidFill>
                  <a:srgbClr val="FFC000"/>
                </a:solidFill>
              </a:rPr>
              <a:t>papel en el desarrollo territorial</a:t>
            </a:r>
            <a:r>
              <a:rPr lang="es-MX" b="1" dirty="0">
                <a:solidFill>
                  <a:schemeClr val="bg1"/>
                </a:solidFill>
              </a:rPr>
              <a:t>.</a:t>
            </a:r>
            <a:endParaRPr lang="es-MX" b="1" baseline="300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436096" y="802156"/>
            <a:ext cx="3294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Las investigaciones que analizan sus pautas de distribución en las </a:t>
            </a:r>
            <a:r>
              <a:rPr lang="es-MX" dirty="0">
                <a:solidFill>
                  <a:srgbClr val="FFC000"/>
                </a:solidFill>
              </a:rPr>
              <a:t>regiones o los sistemas urbanos son pocas</a:t>
            </a:r>
            <a:r>
              <a:rPr lang="es-MX" dirty="0">
                <a:solidFill>
                  <a:schemeClr val="bg1"/>
                </a:solidFill>
              </a:rPr>
              <a:t>.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Es necesario verla desde una </a:t>
            </a:r>
            <a:r>
              <a:rPr lang="es-MX" dirty="0">
                <a:solidFill>
                  <a:srgbClr val="FFC000"/>
                </a:solidFill>
              </a:rPr>
              <a:t>perspectiva local</a:t>
            </a:r>
            <a:r>
              <a:rPr lang="es-MX" dirty="0">
                <a:solidFill>
                  <a:schemeClr val="bg1"/>
                </a:solidFill>
              </a:rPr>
              <a:t>.</a:t>
            </a:r>
            <a:r>
              <a:rPr lang="es-MX" b="1" baseline="30000" dirty="0">
                <a:solidFill>
                  <a:schemeClr val="bg1"/>
                </a:solidFill>
              </a:rPr>
              <a:t> 4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50944" y="3967781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Argumentos más reiterados sobre las tendencias dominantes en la distribución espacial de los sectores creativos: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453592" y="5661248"/>
            <a:ext cx="43668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-Fuerte </a:t>
            </a:r>
            <a:r>
              <a:rPr lang="es-MX" dirty="0">
                <a:solidFill>
                  <a:srgbClr val="FFC000"/>
                </a:solidFill>
              </a:rPr>
              <a:t>tendencia a la concentración</a:t>
            </a:r>
          </a:p>
          <a:p>
            <a:r>
              <a:rPr lang="es-MX" dirty="0">
                <a:solidFill>
                  <a:schemeClr val="bg1"/>
                </a:solidFill>
              </a:rPr>
              <a:t>-Promover la formación de </a:t>
            </a:r>
            <a:r>
              <a:rPr lang="es-MX" dirty="0" err="1">
                <a:solidFill>
                  <a:srgbClr val="FFC000"/>
                </a:solidFill>
              </a:rPr>
              <a:t>clusters</a:t>
            </a:r>
            <a:r>
              <a:rPr lang="es-MX" dirty="0">
                <a:solidFill>
                  <a:srgbClr val="FFC000"/>
                </a:solidFill>
              </a:rPr>
              <a:t> creativos</a:t>
            </a:r>
          </a:p>
        </p:txBody>
      </p:sp>
      <p:cxnSp>
        <p:nvCxnSpPr>
          <p:cNvPr id="4" name="3 Conector angular"/>
          <p:cNvCxnSpPr>
            <a:endCxn id="7" idx="1"/>
          </p:cNvCxnSpPr>
          <p:nvPr/>
        </p:nvCxnSpPr>
        <p:spPr>
          <a:xfrm>
            <a:off x="3059832" y="5421417"/>
            <a:ext cx="1393760" cy="562997"/>
          </a:xfrm>
          <a:prstGeom prst="bentConnector3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4014571" y="1424275"/>
            <a:ext cx="544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1744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980728"/>
            <a:ext cx="7751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Procesos de concentración metropolitana. </a:t>
            </a:r>
            <a:r>
              <a:rPr lang="es-MX" dirty="0">
                <a:solidFill>
                  <a:schemeClr val="bg1"/>
                </a:solidFill>
              </a:rPr>
              <a:t>tendencia a la aglomeración en un número limitado de lugares.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>
                <a:solidFill>
                  <a:srgbClr val="FFC000"/>
                </a:solidFill>
              </a:rPr>
              <a:t>¿QUE LUGARES?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Agrupamiento en determinados barrios o </a:t>
            </a:r>
            <a:r>
              <a:rPr lang="es-MX" dirty="0">
                <a:solidFill>
                  <a:srgbClr val="FFC000"/>
                </a:solidFill>
              </a:rPr>
              <a:t>áreas</a:t>
            </a:r>
            <a:r>
              <a:rPr lang="es-MX" dirty="0">
                <a:solidFill>
                  <a:schemeClr val="bg1"/>
                </a:solidFill>
              </a:rPr>
              <a:t>, donde sirve incluso como elemento </a:t>
            </a:r>
            <a:r>
              <a:rPr lang="es-MX" dirty="0">
                <a:solidFill>
                  <a:srgbClr val="FFC000"/>
                </a:solidFill>
              </a:rPr>
              <a:t>de impulso en algunas políticas de regeneración.</a:t>
            </a:r>
            <a:r>
              <a:rPr lang="es-MX" baseline="30000" dirty="0">
                <a:solidFill>
                  <a:srgbClr val="FFC000"/>
                </a:solidFill>
              </a:rPr>
              <a:t>5</a:t>
            </a:r>
          </a:p>
        </p:txBody>
      </p:sp>
      <p:sp>
        <p:nvSpPr>
          <p:cNvPr id="3" name="2 Rectángulo"/>
          <p:cNvSpPr/>
          <p:nvPr/>
        </p:nvSpPr>
        <p:spPr>
          <a:xfrm rot="21600000">
            <a:off x="971600" y="4077072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Conclusión: 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b="1" dirty="0">
                <a:solidFill>
                  <a:schemeClr val="bg1"/>
                </a:solidFill>
              </a:rPr>
              <a:t>Cluster creativo.</a:t>
            </a:r>
            <a:r>
              <a:rPr lang="es-MX" dirty="0">
                <a:solidFill>
                  <a:schemeClr val="bg1"/>
                </a:solidFill>
              </a:rPr>
              <a:t> que suele entenderse como una </a:t>
            </a:r>
            <a:r>
              <a:rPr lang="es-MX" dirty="0">
                <a:solidFill>
                  <a:srgbClr val="FFC000"/>
                </a:solidFill>
              </a:rPr>
              <a:t>aglomeración</a:t>
            </a:r>
            <a:r>
              <a:rPr lang="es-MX" dirty="0">
                <a:solidFill>
                  <a:schemeClr val="bg1"/>
                </a:solidFill>
              </a:rPr>
              <a:t> de </a:t>
            </a:r>
            <a:r>
              <a:rPr lang="es-MX" dirty="0">
                <a:solidFill>
                  <a:srgbClr val="FFC000"/>
                </a:solidFill>
              </a:rPr>
              <a:t>empresas pertenecientes a una misma rama de actividad creativa </a:t>
            </a:r>
            <a:r>
              <a:rPr lang="es-MX" dirty="0">
                <a:solidFill>
                  <a:schemeClr val="bg1"/>
                </a:solidFill>
              </a:rPr>
              <a:t>en un determinado lugar, que compiten y cooperan manteniendo entre sí relaciones de mercado</a:t>
            </a:r>
          </a:p>
        </p:txBody>
      </p:sp>
    </p:spTree>
    <p:extLst>
      <p:ext uri="{BB962C8B-B14F-4D97-AF65-F5344CB8AC3E}">
        <p14:creationId xmlns:p14="http://schemas.microsoft.com/office/powerpoint/2010/main" val="36137293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195736" y="2204864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ÚLTIMA ACTIVIDAD DE PRIMER PARCIAL</a:t>
            </a:r>
          </a:p>
          <a:p>
            <a:pPr algn="ctr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-IDENTIFICAR CLUSTER CREATIVOS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-Mapa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07898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851334" y="3484605"/>
            <a:ext cx="7745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Análisis  Territorial </a:t>
            </a:r>
            <a:endParaRPr lang="es-MX" b="1" dirty="0">
              <a:solidFill>
                <a:srgbClr val="FFC000"/>
              </a:solidFill>
            </a:endParaRP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191955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476672"/>
            <a:ext cx="7992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PARA RECORDAR: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 smtClean="0">
                <a:solidFill>
                  <a:srgbClr val="FFC000"/>
                </a:solidFill>
              </a:rPr>
              <a:t>urbanización</a:t>
            </a:r>
            <a:r>
              <a:rPr lang="es-MX" dirty="0" smtClean="0">
                <a:solidFill>
                  <a:schemeClr val="bg1"/>
                </a:solidFill>
              </a:rPr>
              <a:t>  es un </a:t>
            </a:r>
            <a:r>
              <a:rPr lang="es-MX" dirty="0" smtClean="0">
                <a:solidFill>
                  <a:srgbClr val="FFC000"/>
                </a:solidFill>
              </a:rPr>
              <a:t>proceso económico </a:t>
            </a:r>
            <a:r>
              <a:rPr lang="es-MX" dirty="0" smtClean="0">
                <a:solidFill>
                  <a:schemeClr val="bg1"/>
                </a:solidFill>
              </a:rPr>
              <a:t>con una dimensión espacial en la que los factores de producción, las empresas y las l</a:t>
            </a:r>
            <a:r>
              <a:rPr lang="es-MX" dirty="0" smtClean="0">
                <a:solidFill>
                  <a:srgbClr val="FFC000"/>
                </a:solidFill>
              </a:rPr>
              <a:t>ocalidades </a:t>
            </a:r>
            <a:r>
              <a:rPr lang="es-MX" dirty="0" smtClean="0">
                <a:solidFill>
                  <a:schemeClr val="bg1"/>
                </a:solidFill>
              </a:rPr>
              <a:t>adquieren </a:t>
            </a:r>
            <a:r>
              <a:rPr lang="es-MX" dirty="0" smtClean="0">
                <a:solidFill>
                  <a:srgbClr val="FFC000"/>
                </a:solidFill>
              </a:rPr>
              <a:t>niveles de especialización </a:t>
            </a:r>
            <a:r>
              <a:rPr lang="es-MX" dirty="0" smtClean="0">
                <a:solidFill>
                  <a:schemeClr val="bg1"/>
                </a:solidFill>
              </a:rPr>
              <a:t>cada vez mayores.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Para que exista una competencia entre las zonas  urbanas estas tienen que especializarse y exportar bienes y servicios. (</a:t>
            </a:r>
            <a:r>
              <a:rPr lang="es-MX" dirty="0" smtClean="0">
                <a:solidFill>
                  <a:srgbClr val="FFC000"/>
                </a:solidFill>
              </a:rPr>
              <a:t>potencializar  recursos</a:t>
            </a:r>
            <a:r>
              <a:rPr lang="es-MX" dirty="0" smtClean="0">
                <a:solidFill>
                  <a:schemeClr val="bg1"/>
                </a:solidFill>
              </a:rPr>
              <a:t>)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En los </a:t>
            </a:r>
            <a:r>
              <a:rPr lang="es-MX" dirty="0" smtClean="0">
                <a:solidFill>
                  <a:srgbClr val="FFC000"/>
                </a:solidFill>
              </a:rPr>
              <a:t>países subdesarrollados </a:t>
            </a:r>
            <a:r>
              <a:rPr lang="es-MX" dirty="0" smtClean="0">
                <a:solidFill>
                  <a:schemeClr val="bg1"/>
                </a:solidFill>
              </a:rPr>
              <a:t>existe una </a:t>
            </a:r>
            <a:r>
              <a:rPr lang="es-MX" dirty="0" smtClean="0">
                <a:solidFill>
                  <a:srgbClr val="FFC000"/>
                </a:solidFill>
              </a:rPr>
              <a:t>brecha</a:t>
            </a:r>
            <a:r>
              <a:rPr lang="es-MX" dirty="0" smtClean="0">
                <a:solidFill>
                  <a:schemeClr val="bg1"/>
                </a:solidFill>
              </a:rPr>
              <a:t> entre las grandes </a:t>
            </a:r>
            <a:r>
              <a:rPr lang="es-MX" dirty="0" smtClean="0">
                <a:solidFill>
                  <a:srgbClr val="FFC000"/>
                </a:solidFill>
              </a:rPr>
              <a:t>metrópolis y las localidades menores</a:t>
            </a:r>
            <a:r>
              <a:rPr lang="es-MX" dirty="0" smtClean="0">
                <a:solidFill>
                  <a:schemeClr val="bg1"/>
                </a:solidFill>
              </a:rPr>
              <a:t> (oportunidades de trabajo, cantidad y calidad de servicios públicos)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026" name="Picture 2" descr="Resultado de imagen para localidades agricolas en Méxi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5"/>
            <a:ext cx="2304256" cy="132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localidades industriales en Méx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7" y="2387032"/>
            <a:ext cx="2317309" cy="144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localidades turisticas en Méxic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51761"/>
            <a:ext cx="2376264" cy="147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06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5453" y="836711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Autores como Ferranti  (2003), plantean </a:t>
            </a:r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 smtClean="0">
                <a:solidFill>
                  <a:schemeClr val="bg1"/>
                </a:solidFill>
              </a:rPr>
              <a:t>importancia del </a:t>
            </a:r>
            <a:r>
              <a:rPr lang="es-MX" dirty="0">
                <a:solidFill>
                  <a:srgbClr val="FFC000"/>
                </a:solidFill>
              </a:rPr>
              <a:t>acceso equitativo a la infraestructura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rgbClr val="FFC000"/>
                </a:solidFill>
              </a:rPr>
              <a:t>pública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como </a:t>
            </a:r>
            <a:r>
              <a:rPr lang="es-MX" dirty="0">
                <a:solidFill>
                  <a:srgbClr val="FFC000"/>
                </a:solidFill>
              </a:rPr>
              <a:t>elemento determinante de la </a:t>
            </a:r>
            <a:r>
              <a:rPr lang="es-MX" dirty="0" smtClean="0">
                <a:solidFill>
                  <a:srgbClr val="FFC000"/>
                </a:solidFill>
              </a:rPr>
              <a:t>desigualdad.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940896" y="2780928"/>
            <a:ext cx="59301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</a:t>
            </a:r>
            <a:r>
              <a:rPr lang="es-MX" dirty="0" smtClean="0">
                <a:solidFill>
                  <a:schemeClr val="bg1"/>
                </a:solidFill>
              </a:rPr>
              <a:t>a </a:t>
            </a:r>
            <a:r>
              <a:rPr lang="es-MX" dirty="0">
                <a:solidFill>
                  <a:schemeClr val="bg1"/>
                </a:solidFill>
              </a:rPr>
              <a:t>mayor parte de </a:t>
            </a:r>
            <a:r>
              <a:rPr lang="es-MX" dirty="0" smtClean="0">
                <a:solidFill>
                  <a:schemeClr val="bg1"/>
                </a:solidFill>
              </a:rPr>
              <a:t>los </a:t>
            </a:r>
            <a:r>
              <a:rPr lang="es-MX" dirty="0" smtClean="0">
                <a:solidFill>
                  <a:srgbClr val="FFC000"/>
                </a:solidFill>
              </a:rPr>
              <a:t>servicios públicos </a:t>
            </a:r>
            <a:r>
              <a:rPr lang="es-MX" dirty="0">
                <a:solidFill>
                  <a:srgbClr val="FFC000"/>
                </a:solidFill>
              </a:rPr>
              <a:t>llegan a los ricos antes que a los pobres</a:t>
            </a:r>
            <a:r>
              <a:rPr lang="es-MX" dirty="0">
                <a:solidFill>
                  <a:schemeClr val="bg1"/>
                </a:solidFill>
              </a:rPr>
              <a:t> y, si bien se ha ampliado </a:t>
            </a:r>
            <a:r>
              <a:rPr lang="es-MX" dirty="0" smtClean="0">
                <a:solidFill>
                  <a:schemeClr val="bg1"/>
                </a:solidFill>
              </a:rPr>
              <a:t>la cobertura </a:t>
            </a:r>
            <a:r>
              <a:rPr lang="es-MX" dirty="0">
                <a:solidFill>
                  <a:schemeClr val="bg1"/>
                </a:solidFill>
              </a:rPr>
              <a:t>de estos </a:t>
            </a:r>
            <a:r>
              <a:rPr lang="es-MX" dirty="0" smtClean="0">
                <a:solidFill>
                  <a:schemeClr val="bg1"/>
                </a:solidFill>
              </a:rPr>
              <a:t>últimos, </a:t>
            </a:r>
            <a:r>
              <a:rPr lang="es-MX" dirty="0">
                <a:solidFill>
                  <a:schemeClr val="bg1"/>
                </a:solidFill>
              </a:rPr>
              <a:t>las brechas </a:t>
            </a:r>
            <a:r>
              <a:rPr lang="es-MX" dirty="0" smtClean="0">
                <a:solidFill>
                  <a:schemeClr val="bg1"/>
                </a:solidFill>
              </a:rPr>
              <a:t>continúan </a:t>
            </a:r>
            <a:r>
              <a:rPr lang="es-MX" dirty="0">
                <a:solidFill>
                  <a:schemeClr val="bg1"/>
                </a:solidFill>
              </a:rPr>
              <a:t>existiendo.</a:t>
            </a:r>
          </a:p>
        </p:txBody>
      </p:sp>
      <p:pic>
        <p:nvPicPr>
          <p:cNvPr id="2050" name="Picture 2" descr="Resultado de imagen para servicios públicos en zonas residenc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35" y="26336"/>
            <a:ext cx="2088232" cy="148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AutoShape 6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AutoShape 8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" name="AutoShape 14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6" name="AutoShape 16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" name="AutoShape 18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AutoShape 20" descr="Resultado de imagen para servicios públicos en zonas rurales de México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72" name="Picture 24" descr="Resultado de imagen para servicios públicos en zonas rurales de Méxi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367" y="1513540"/>
            <a:ext cx="2162666" cy="148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Rectángulo"/>
          <p:cNvSpPr/>
          <p:nvPr/>
        </p:nvSpPr>
        <p:spPr>
          <a:xfrm>
            <a:off x="155575" y="4293096"/>
            <a:ext cx="88809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De acuerdo con la literatura; </a:t>
            </a:r>
            <a:r>
              <a:rPr lang="es-MX" dirty="0" smtClean="0">
                <a:solidFill>
                  <a:srgbClr val="FFC000"/>
                </a:solidFill>
              </a:rPr>
              <a:t>la edad </a:t>
            </a:r>
            <a:r>
              <a:rPr lang="es-MX" dirty="0">
                <a:solidFill>
                  <a:srgbClr val="FFC000"/>
                </a:solidFill>
              </a:rPr>
              <a:t>afecta la </a:t>
            </a:r>
            <a:r>
              <a:rPr lang="es-MX" dirty="0" smtClean="0">
                <a:solidFill>
                  <a:srgbClr val="FFC000"/>
                </a:solidFill>
              </a:rPr>
              <a:t>satisfacción </a:t>
            </a:r>
            <a:r>
              <a:rPr lang="es-MX" dirty="0">
                <a:solidFill>
                  <a:srgbClr val="FFC000"/>
                </a:solidFill>
              </a:rPr>
              <a:t>individual </a:t>
            </a:r>
            <a:r>
              <a:rPr lang="es-MX" dirty="0">
                <a:solidFill>
                  <a:schemeClr val="bg1"/>
                </a:solidFill>
              </a:rPr>
              <a:t>siguiendo una forma de </a:t>
            </a:r>
            <a:r>
              <a:rPr lang="es-MX" dirty="0" smtClean="0">
                <a:solidFill>
                  <a:schemeClr val="bg1"/>
                </a:solidFill>
              </a:rPr>
              <a:t>“U" invertida: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-Las </a:t>
            </a:r>
            <a:r>
              <a:rPr lang="es-MX" dirty="0">
                <a:solidFill>
                  <a:srgbClr val="FFC000"/>
                </a:solidFill>
              </a:rPr>
              <a:t>parejas,</a:t>
            </a:r>
            <a:r>
              <a:rPr lang="es-MX" dirty="0">
                <a:solidFill>
                  <a:schemeClr val="bg1"/>
                </a:solidFill>
              </a:rPr>
              <a:t> con y sin hijos, </a:t>
            </a:r>
            <a:r>
              <a:rPr lang="es-MX" dirty="0" smtClean="0">
                <a:solidFill>
                  <a:srgbClr val="FFC000"/>
                </a:solidFill>
              </a:rPr>
              <a:t>son mas </a:t>
            </a:r>
            <a:r>
              <a:rPr lang="es-MX" dirty="0">
                <a:solidFill>
                  <a:srgbClr val="FFC000"/>
                </a:solidFill>
              </a:rPr>
              <a:t>felices </a:t>
            </a:r>
            <a:r>
              <a:rPr lang="es-MX" dirty="0">
                <a:solidFill>
                  <a:schemeClr val="bg1"/>
                </a:solidFill>
              </a:rPr>
              <a:t>que </a:t>
            </a:r>
            <a:r>
              <a:rPr lang="es-MX" dirty="0">
                <a:solidFill>
                  <a:srgbClr val="FFC000"/>
                </a:solidFill>
              </a:rPr>
              <a:t>los </a:t>
            </a:r>
            <a:r>
              <a:rPr lang="es-MX" dirty="0" smtClean="0">
                <a:solidFill>
                  <a:srgbClr val="FFC000"/>
                </a:solidFill>
              </a:rPr>
              <a:t>solteros.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-Los </a:t>
            </a:r>
            <a:r>
              <a:rPr lang="es-MX" dirty="0">
                <a:solidFill>
                  <a:srgbClr val="FFC000"/>
                </a:solidFill>
              </a:rPr>
              <a:t>inmigrantes extranjeros </a:t>
            </a:r>
            <a:r>
              <a:rPr lang="es-MX" dirty="0">
                <a:solidFill>
                  <a:schemeClr val="bg1"/>
                </a:solidFill>
              </a:rPr>
              <a:t>se reportan </a:t>
            </a:r>
            <a:r>
              <a:rPr lang="es-MX" dirty="0">
                <a:solidFill>
                  <a:srgbClr val="FFC000"/>
                </a:solidFill>
              </a:rPr>
              <a:t>menos satisfechos </a:t>
            </a:r>
            <a:r>
              <a:rPr lang="es-MX" dirty="0" smtClean="0">
                <a:solidFill>
                  <a:schemeClr val="bg1"/>
                </a:solidFill>
              </a:rPr>
              <a:t>que los nacionales,.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-Los </a:t>
            </a:r>
            <a:r>
              <a:rPr lang="es-MX" dirty="0">
                <a:solidFill>
                  <a:srgbClr val="FFC000"/>
                </a:solidFill>
              </a:rPr>
              <a:t>niveles de </a:t>
            </a:r>
            <a:r>
              <a:rPr lang="es-MX" dirty="0" smtClean="0">
                <a:solidFill>
                  <a:srgbClr val="FFC000"/>
                </a:solidFill>
              </a:rPr>
              <a:t>educación </a:t>
            </a:r>
            <a:r>
              <a:rPr lang="es-MX" dirty="0">
                <a:solidFill>
                  <a:schemeClr val="bg1"/>
                </a:solidFill>
              </a:rPr>
              <a:t>afectan positivamente </a:t>
            </a:r>
            <a:r>
              <a:rPr lang="es-MX" dirty="0">
                <a:solidFill>
                  <a:srgbClr val="FFC000"/>
                </a:solidFill>
              </a:rPr>
              <a:t>el nivel de bienestar </a:t>
            </a:r>
            <a:r>
              <a:rPr lang="es-MX" dirty="0">
                <a:solidFill>
                  <a:schemeClr val="bg1"/>
                </a:solidFill>
              </a:rPr>
              <a:t>de los</a:t>
            </a:r>
          </a:p>
          <a:p>
            <a:r>
              <a:rPr lang="es-MX" dirty="0">
                <a:solidFill>
                  <a:schemeClr val="bg1"/>
                </a:solidFill>
              </a:rPr>
              <a:t>individuos 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-Los </a:t>
            </a:r>
            <a:r>
              <a:rPr lang="es-MX" dirty="0">
                <a:solidFill>
                  <a:srgbClr val="FFC000"/>
                </a:solidFill>
              </a:rPr>
              <a:t>problemas de salud </a:t>
            </a:r>
            <a:r>
              <a:rPr lang="es-MX" dirty="0">
                <a:solidFill>
                  <a:schemeClr val="bg1"/>
                </a:solidFill>
              </a:rPr>
              <a:t>lo afectan </a:t>
            </a:r>
            <a:r>
              <a:rPr lang="es-MX" dirty="0" smtClean="0">
                <a:solidFill>
                  <a:schemeClr val="bg1"/>
                </a:solidFill>
              </a:rPr>
              <a:t>negativamente.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1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5530" y="620688"/>
            <a:ext cx="44502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Actualmente se  presenta: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Inversión</a:t>
            </a:r>
            <a:r>
              <a:rPr lang="es-MX" dirty="0" smtClean="0">
                <a:solidFill>
                  <a:schemeClr val="bg1"/>
                </a:solidFill>
              </a:rPr>
              <a:t> de fuertes capitales en </a:t>
            </a:r>
            <a:r>
              <a:rPr lang="es-MX" dirty="0" smtClean="0">
                <a:solidFill>
                  <a:srgbClr val="FFC000"/>
                </a:solidFill>
              </a:rPr>
              <a:t>zonas centrales</a:t>
            </a:r>
            <a:r>
              <a:rPr lang="es-MX" dirty="0" smtClean="0">
                <a:solidFill>
                  <a:schemeClr val="bg1"/>
                </a:solidFill>
              </a:rPr>
              <a:t> para </a:t>
            </a:r>
            <a:r>
              <a:rPr lang="es-MX" dirty="0" smtClean="0">
                <a:solidFill>
                  <a:srgbClr val="FFC000"/>
                </a:solidFill>
              </a:rPr>
              <a:t>renovar</a:t>
            </a:r>
            <a:r>
              <a:rPr lang="es-MX" dirty="0" smtClean="0">
                <a:solidFill>
                  <a:schemeClr val="bg1"/>
                </a:solidFill>
              </a:rPr>
              <a:t> algunas partes con vistas a </a:t>
            </a:r>
            <a:r>
              <a:rPr lang="es-MX" dirty="0" smtClean="0">
                <a:solidFill>
                  <a:srgbClr val="FFC000"/>
                </a:solidFill>
              </a:rPr>
              <a:t>producir espacios adecuados </a:t>
            </a:r>
            <a:r>
              <a:rPr lang="es-MX" dirty="0" smtClean="0">
                <a:solidFill>
                  <a:schemeClr val="bg1"/>
                </a:solidFill>
              </a:rPr>
              <a:t>para el crecimiento de las </a:t>
            </a:r>
            <a:r>
              <a:rPr lang="es-MX" dirty="0" smtClean="0">
                <a:solidFill>
                  <a:srgbClr val="FFC000"/>
                </a:solidFill>
              </a:rPr>
              <a:t>actividades terciarias.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8965" y="4365104"/>
            <a:ext cx="4445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La gente se va a la periferia</a:t>
            </a:r>
          </a:p>
          <a:p>
            <a:pPr algn="ctr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Su </a:t>
            </a:r>
            <a:r>
              <a:rPr lang="es-MX" b="1" dirty="0" smtClean="0">
                <a:solidFill>
                  <a:schemeClr val="bg1"/>
                </a:solidFill>
              </a:rPr>
              <a:t>hipótesis central </a:t>
            </a:r>
            <a:r>
              <a:rPr lang="es-MX" dirty="0" smtClean="0">
                <a:solidFill>
                  <a:schemeClr val="bg1"/>
                </a:solidFill>
              </a:rPr>
              <a:t>gira entorno al hecho de que </a:t>
            </a:r>
            <a:r>
              <a:rPr lang="es-MX" dirty="0" smtClean="0">
                <a:solidFill>
                  <a:srgbClr val="FFC000"/>
                </a:solidFill>
              </a:rPr>
              <a:t>la periferia </a:t>
            </a:r>
            <a:r>
              <a:rPr lang="es-MX" dirty="0" smtClean="0">
                <a:solidFill>
                  <a:schemeClr val="bg1"/>
                </a:solidFill>
              </a:rPr>
              <a:t>no es sólo una </a:t>
            </a:r>
            <a:r>
              <a:rPr lang="es-MX" dirty="0" smtClean="0">
                <a:solidFill>
                  <a:srgbClr val="FFC000"/>
                </a:solidFill>
              </a:rPr>
              <a:t>forma de asentamiento</a:t>
            </a:r>
            <a:r>
              <a:rPr lang="es-MX" dirty="0" smtClean="0">
                <a:solidFill>
                  <a:schemeClr val="bg1"/>
                </a:solidFill>
              </a:rPr>
              <a:t>, sino que significa una forma de subsistencia. </a:t>
            </a:r>
            <a:r>
              <a:rPr lang="es-MX" baseline="30000" dirty="0" smtClean="0">
                <a:solidFill>
                  <a:schemeClr val="bg1"/>
                </a:solidFill>
              </a:rPr>
              <a:t>3</a:t>
            </a:r>
            <a:endParaRPr lang="es-MX" baseline="30000" dirty="0">
              <a:solidFill>
                <a:schemeClr val="bg1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580657" y="2813874"/>
            <a:ext cx="0" cy="895275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4518"/>
            <a:ext cx="3141836" cy="230554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901" y="2814497"/>
            <a:ext cx="3141836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30803" y="715720"/>
            <a:ext cx="36004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>
                <a:solidFill>
                  <a:srgbClr val="FFC000"/>
                </a:solidFill>
              </a:rPr>
              <a:t>Ciudades crecen </a:t>
            </a:r>
            <a:r>
              <a:rPr lang="es-MX" sz="1700" dirty="0">
                <a:solidFill>
                  <a:schemeClr val="bg1"/>
                </a:solidFill>
              </a:rPr>
              <a:t>como </a:t>
            </a:r>
            <a:r>
              <a:rPr lang="es-MX" sz="1700" dirty="0">
                <a:solidFill>
                  <a:srgbClr val="FFC000"/>
                </a:solidFill>
              </a:rPr>
              <a:t>efecto</a:t>
            </a:r>
            <a:r>
              <a:rPr lang="es-MX" sz="1700" dirty="0">
                <a:solidFill>
                  <a:schemeClr val="bg1"/>
                </a:solidFill>
              </a:rPr>
              <a:t> de la </a:t>
            </a:r>
            <a:r>
              <a:rPr lang="es-MX" sz="1700" dirty="0">
                <a:solidFill>
                  <a:srgbClr val="FFC000"/>
                </a:solidFill>
              </a:rPr>
              <a:t>absorción demográfica </a:t>
            </a:r>
            <a:r>
              <a:rPr lang="es-MX" sz="1700" dirty="0">
                <a:solidFill>
                  <a:schemeClr val="bg1"/>
                </a:solidFill>
              </a:rPr>
              <a:t>causada  por:</a:t>
            </a:r>
          </a:p>
          <a:p>
            <a:pPr algn="just"/>
            <a:endParaRPr lang="es-MX" sz="1700" dirty="0">
              <a:solidFill>
                <a:schemeClr val="bg1"/>
              </a:solidFill>
            </a:endParaRPr>
          </a:p>
          <a:p>
            <a:pPr algn="just"/>
            <a:r>
              <a:rPr lang="es-MX" sz="1700" dirty="0">
                <a:solidFill>
                  <a:schemeClr val="bg1"/>
                </a:solidFill>
              </a:rPr>
              <a:t>-</a:t>
            </a:r>
            <a:r>
              <a:rPr lang="es-MX" sz="1700" dirty="0">
                <a:solidFill>
                  <a:srgbClr val="FFC000"/>
                </a:solidFill>
              </a:rPr>
              <a:t>Crisis en el campo</a:t>
            </a:r>
          </a:p>
          <a:p>
            <a:pPr algn="just"/>
            <a:r>
              <a:rPr lang="es-MX" sz="1700" dirty="0">
                <a:solidFill>
                  <a:schemeClr val="bg1"/>
                </a:solidFill>
              </a:rPr>
              <a:t>-La </a:t>
            </a:r>
            <a:r>
              <a:rPr lang="es-MX" sz="1700" dirty="0">
                <a:solidFill>
                  <a:srgbClr val="FFC000"/>
                </a:solidFill>
              </a:rPr>
              <a:t>concentración de capital </a:t>
            </a:r>
            <a:r>
              <a:rPr lang="es-MX" sz="1700" dirty="0">
                <a:solidFill>
                  <a:schemeClr val="bg1"/>
                </a:solidFill>
              </a:rPr>
              <a:t>y de </a:t>
            </a:r>
            <a:r>
              <a:rPr lang="es-MX" sz="1700" dirty="0">
                <a:solidFill>
                  <a:srgbClr val="FFC000"/>
                </a:solidFill>
              </a:rPr>
              <a:t>servicios en las ciudades</a:t>
            </a:r>
            <a:r>
              <a:rPr lang="es-MX" sz="17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351580" y="51294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No encuentra alternativas de asentamiento dentro de la oferta formal</a:t>
            </a:r>
            <a:r>
              <a:rPr lang="es-MX" dirty="0">
                <a:solidFill>
                  <a:schemeClr val="bg1"/>
                </a:solidFill>
              </a:rPr>
              <a:t> de terrenos y vivienda que la ciudad genera.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461996" y="849349"/>
            <a:ext cx="291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-Concentración de migrantes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(de todos los niveles socioeconómicos)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93878" y="526796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SE VA A LA PERIFERIA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Terrenos sin servicios  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521701" y="1183354"/>
            <a:ext cx="624457" cy="74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157088" y="1877320"/>
            <a:ext cx="6138" cy="6030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703" y="2723423"/>
            <a:ext cx="2284909" cy="1455302"/>
          </a:xfrm>
          <a:prstGeom prst="rect">
            <a:avLst/>
          </a:prstGeom>
        </p:spPr>
      </p:pic>
      <p:cxnSp>
        <p:nvCxnSpPr>
          <p:cNvPr id="14" name="6 Conector recto de flecha"/>
          <p:cNvCxnSpPr/>
          <p:nvPr/>
        </p:nvCxnSpPr>
        <p:spPr>
          <a:xfrm flipH="1">
            <a:off x="3083441" y="5493085"/>
            <a:ext cx="697524" cy="39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462" y="2723423"/>
            <a:ext cx="2308117" cy="145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4152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30495" y="4653136"/>
            <a:ext cx="77728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Tres facetas reivindicativas </a:t>
            </a:r>
            <a:r>
              <a:rPr lang="es-MX" dirty="0" smtClean="0">
                <a:solidFill>
                  <a:schemeClr val="bg1"/>
                </a:solidFill>
              </a:rPr>
              <a:t>de los grupos populares en la periferia: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rgbClr val="FFC000"/>
                </a:solidFill>
              </a:rPr>
              <a:t>Acceso al agua potable</a:t>
            </a: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Acceso al alcantarillado sanitario</a:t>
            </a: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rgbClr val="FFC000"/>
                </a:solidFill>
              </a:rPr>
              <a:t>Acceso a luz eléctrica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r>
              <a:rPr lang="es-MX" sz="1400" dirty="0" smtClean="0">
                <a:solidFill>
                  <a:schemeClr val="bg1"/>
                </a:solidFill>
              </a:rPr>
              <a:t>Mínimo sugerido de bienestar, manejado desde las esferas del financiamiento internacional (Banco mundial)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6" y="692696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Funciones de los servicios urbanos: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-Mecanismos de </a:t>
            </a:r>
            <a:r>
              <a:rPr lang="es-MX" dirty="0" smtClean="0">
                <a:solidFill>
                  <a:srgbClr val="FFC000"/>
                </a:solidFill>
              </a:rPr>
              <a:t>subsistencia y reproducción </a:t>
            </a:r>
            <a:r>
              <a:rPr lang="es-MX" dirty="0" smtClean="0">
                <a:solidFill>
                  <a:schemeClr val="bg1"/>
                </a:solidFill>
              </a:rPr>
              <a:t>de la vida de los colonos.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-Potencializar y </a:t>
            </a:r>
            <a:r>
              <a:rPr lang="es-MX" dirty="0" smtClean="0">
                <a:solidFill>
                  <a:srgbClr val="FFC000"/>
                </a:solidFill>
              </a:rPr>
              <a:t>ejercer actividades económicas </a:t>
            </a:r>
            <a:r>
              <a:rPr lang="es-MX" dirty="0" smtClean="0">
                <a:solidFill>
                  <a:schemeClr val="bg1"/>
                </a:solidFill>
              </a:rPr>
              <a:t>en la periferia.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48880"/>
            <a:ext cx="3000375" cy="1905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96162"/>
            <a:ext cx="2861642" cy="181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971600" y="465138"/>
            <a:ext cx="74888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Orden de preocupación por la dotación de servicios urbanos: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Agua potable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Servicio eléctrico 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Alcantarillado sanitario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rgbClr val="FFC000"/>
                </a:solidFill>
              </a:rPr>
              <a:t>Transporte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Pavimentación de las calles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429309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¿Porque se están privatizando los servicios?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-Costos crecientes par la </a:t>
            </a:r>
            <a:r>
              <a:rPr lang="es-MX" dirty="0" smtClean="0">
                <a:solidFill>
                  <a:srgbClr val="FFC000"/>
                </a:solidFill>
              </a:rPr>
              <a:t>dotación de servicios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-Escaza y cada vez más </a:t>
            </a:r>
            <a:r>
              <a:rPr lang="es-MX" dirty="0" smtClean="0">
                <a:solidFill>
                  <a:srgbClr val="FFC000"/>
                </a:solidFill>
              </a:rPr>
              <a:t>limitada la capacidad de pago </a:t>
            </a:r>
            <a:r>
              <a:rPr lang="es-MX" dirty="0" smtClean="0">
                <a:solidFill>
                  <a:schemeClr val="bg1"/>
                </a:solidFill>
              </a:rPr>
              <a:t>de la población de bajos ingresos.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-Inexistencia de recursos para mantener los subsidios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2" name="AutoShape 2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80" name="Picture 8" descr="Resultado de imagen para gente  no quiere  pagar servicio de agu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0485"/>
            <a:ext cx="2088232" cy="20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0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12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4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16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AutoShape 18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AutoShape 20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22" descr="Resultado de imagen para gente  no quiere  pagar servicio de agua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92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35596" y="1033361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</a:t>
            </a:r>
            <a:r>
              <a:rPr lang="es-MX" dirty="0" smtClean="0">
                <a:solidFill>
                  <a:schemeClr val="bg1"/>
                </a:solidFill>
              </a:rPr>
              <a:t>os </a:t>
            </a:r>
            <a:r>
              <a:rPr lang="es-MX" dirty="0" smtClean="0">
                <a:solidFill>
                  <a:srgbClr val="FFC000"/>
                </a:solidFill>
              </a:rPr>
              <a:t>servicios urbanos no pueden sostenerse de forma aislada</a:t>
            </a:r>
            <a:r>
              <a:rPr lang="es-MX" dirty="0" smtClean="0">
                <a:solidFill>
                  <a:schemeClr val="bg1"/>
                </a:solidFill>
              </a:rPr>
              <a:t>: son resultado de movilizaciones y de la presencia constante de organizaciones.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7" y="2636912"/>
            <a:ext cx="3727450" cy="288032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3600400" cy="292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7504" y="95867"/>
            <a:ext cx="8928992" cy="1323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14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ÍNDICE DE GINI</a:t>
            </a:r>
            <a:endParaRPr lang="es-MX" sz="1400" dirty="0">
              <a:solidFill>
                <a:srgbClr val="FFC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sz="14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Medir las desigualdades en el reparto</a:t>
            </a:r>
            <a:endParaRPr lang="es-MX" sz="1400" dirty="0">
              <a:solidFill>
                <a:srgbClr val="FFC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s-MX" sz="12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s-MX" sz="14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marca de clase  n</a:t>
            </a:r>
            <a:r>
              <a:rPr lang="es-MX" sz="14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frecuencia   N</a:t>
            </a:r>
            <a:r>
              <a:rPr lang="es-MX" sz="14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frecuencia absoluta acumulada</a:t>
            </a:r>
            <a:endParaRPr lang="es-MX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29028"/>
              </p:ext>
            </p:extLst>
          </p:nvPr>
        </p:nvGraphicFramePr>
        <p:xfrm>
          <a:off x="107506" y="1342097"/>
          <a:ext cx="8928991" cy="2313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2">
                  <a:extLst>
                    <a:ext uri="{9D8B030D-6E8A-4147-A177-3AD203B41FA5}">
                      <a16:colId xmlns="" xmlns:a16="http://schemas.microsoft.com/office/drawing/2014/main" val="2283087196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1751445131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845130626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187984153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186628739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425493574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3288689040"/>
                    </a:ext>
                  </a:extLst>
                </a:gridCol>
                <a:gridCol w="1584177">
                  <a:extLst>
                    <a:ext uri="{9D8B030D-6E8A-4147-A177-3AD203B41FA5}">
                      <a16:colId xmlns="" xmlns:a16="http://schemas.microsoft.com/office/drawing/2014/main" val="37762195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Ingreso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X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P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u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Ui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q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3751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500-1000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750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500+1000/2=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20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11.76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20/170*100=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15,000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750*20=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15,000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4.58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15,000/327,500*100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42151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1000-1500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1250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1000+1500/2=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30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30+20=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29.41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50/170*100=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37,500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1250*30=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52,500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37,500+15,000=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16.03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52,500/327,500*100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19394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1500-2000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1750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1500+2000/2=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40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90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40+30+20=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52.94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90/170*100=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70,000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1750*40=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122,500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70,000+52,500=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37.4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122,500/327,500*100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18703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2000-2500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2250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2000+2500/2=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30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30+40+30+20=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70.58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120/170*100=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67,500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2250*30=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190,000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67,500+122,500=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58.02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190,000/327,500*100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57404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2500-3000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2750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2500+3000/2=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50</a:t>
                      </a: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170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50+30+40+30+20=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170/170*100=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137,500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2750*50=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327,500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137,500+190,000=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C00000"/>
                          </a:solidFill>
                          <a:effectLst/>
                        </a:rPr>
                        <a:t>100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327,500/327,500*100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99507041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395536" y="4005064"/>
            <a:ext cx="6696744" cy="2702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IG= Sumatoria </a:t>
            </a:r>
            <a:r>
              <a:rPr lang="es-MX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</a:t>
            </a:r>
            <a:r>
              <a:rPr lang="es-MX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s-MX" baseline="-25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MX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es-MX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sumatoriaP</a:t>
            </a:r>
            <a:r>
              <a:rPr lang="es-MX" baseline="-25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endParaRPr lang="es-MX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IG= </a:t>
            </a:r>
            <a:r>
              <a:rPr lang="es-MX" sz="1600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(11.76-4.58)+(29.41-16.03)+(52.94-37.4)+(70.58-58.02)+(100-100)=</a:t>
            </a:r>
            <a:endParaRPr lang="es-MX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MX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11.76+29.41+52.94+70.58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s-MX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7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IG= </a:t>
            </a:r>
            <a:r>
              <a:rPr lang="es-MX" sz="1700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7.18+13.38+15.54+12.56</a:t>
            </a:r>
            <a:r>
              <a:rPr lang="es-MX" sz="17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      </a:t>
            </a:r>
            <a:r>
              <a:rPr lang="es-MX" sz="1700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48.66</a:t>
            </a:r>
            <a:r>
              <a:rPr lang="es-MX" sz="17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=  0.29</a:t>
            </a:r>
            <a:endParaRPr lang="es-MX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7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164.69                       164.69</a:t>
            </a:r>
            <a:endParaRPr lang="es-MX" sz="17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827584" y="4365104"/>
            <a:ext cx="151216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6170726" y="5542575"/>
            <a:ext cx="2865769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14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Explicación:</a:t>
            </a:r>
            <a:r>
              <a:rPr lang="es-MX" sz="14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 el resultado se acerca </a:t>
            </a:r>
            <a:r>
              <a:rPr lang="es-MX" sz="14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más a cero, hay poca desigualdad </a:t>
            </a:r>
            <a:r>
              <a:rPr lang="es-MX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el reparto de salarios. Si el  valor está más </a:t>
            </a:r>
            <a:r>
              <a:rPr lang="es-MX" sz="14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alejado del cero, el reparto es desigual. </a:t>
            </a:r>
            <a:endParaRPr lang="es-MX" sz="14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0656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03648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Elaborar   Índice de  </a:t>
            </a:r>
            <a:r>
              <a:rPr lang="es-MX" dirty="0" err="1" smtClean="0">
                <a:solidFill>
                  <a:srgbClr val="FFC000"/>
                </a:solidFill>
              </a:rPr>
              <a:t>gini</a:t>
            </a:r>
            <a:r>
              <a:rPr lang="es-MX" dirty="0" smtClean="0">
                <a:solidFill>
                  <a:srgbClr val="FFC000"/>
                </a:solidFill>
              </a:rPr>
              <a:t> para  los 15 municipios  que conforman la ZM. De acuerdo a los  siguientes rangos :   </a:t>
            </a:r>
            <a:endParaRPr lang="es-MX" dirty="0">
              <a:solidFill>
                <a:srgbClr val="FFC000"/>
              </a:solidFill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49147"/>
              </p:ext>
            </p:extLst>
          </p:nvPr>
        </p:nvGraphicFramePr>
        <p:xfrm>
          <a:off x="179512" y="2276872"/>
          <a:ext cx="8704967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616">
                  <a:extLst>
                    <a:ext uri="{9D8B030D-6E8A-4147-A177-3AD203B41FA5}">
                      <a16:colId xmlns="" xmlns:a16="http://schemas.microsoft.com/office/drawing/2014/main" val="2283087196"/>
                    </a:ext>
                  </a:extLst>
                </a:gridCol>
                <a:gridCol w="1053020">
                  <a:extLst>
                    <a:ext uri="{9D8B030D-6E8A-4147-A177-3AD203B41FA5}">
                      <a16:colId xmlns="" xmlns:a16="http://schemas.microsoft.com/office/drawing/2014/main" val="1751445131"/>
                    </a:ext>
                  </a:extLst>
                </a:gridCol>
                <a:gridCol w="631812">
                  <a:extLst>
                    <a:ext uri="{9D8B030D-6E8A-4147-A177-3AD203B41FA5}">
                      <a16:colId xmlns="" xmlns:a16="http://schemas.microsoft.com/office/drawing/2014/main" val="845130626"/>
                    </a:ext>
                  </a:extLst>
                </a:gridCol>
                <a:gridCol w="1263625">
                  <a:extLst>
                    <a:ext uri="{9D8B030D-6E8A-4147-A177-3AD203B41FA5}">
                      <a16:colId xmlns="" xmlns:a16="http://schemas.microsoft.com/office/drawing/2014/main" val="1879841533"/>
                    </a:ext>
                  </a:extLst>
                </a:gridCol>
                <a:gridCol w="1053020">
                  <a:extLst>
                    <a:ext uri="{9D8B030D-6E8A-4147-A177-3AD203B41FA5}">
                      <a16:colId xmlns="" xmlns:a16="http://schemas.microsoft.com/office/drawing/2014/main" val="2186628739"/>
                    </a:ext>
                  </a:extLst>
                </a:gridCol>
                <a:gridCol w="842416">
                  <a:extLst>
                    <a:ext uri="{9D8B030D-6E8A-4147-A177-3AD203B41FA5}">
                      <a16:colId xmlns="" xmlns:a16="http://schemas.microsoft.com/office/drawing/2014/main" val="425493574"/>
                    </a:ext>
                  </a:extLst>
                </a:gridCol>
                <a:gridCol w="1404027">
                  <a:extLst>
                    <a:ext uri="{9D8B030D-6E8A-4147-A177-3AD203B41FA5}">
                      <a16:colId xmlns="" xmlns:a16="http://schemas.microsoft.com/office/drawing/2014/main" val="3288689040"/>
                    </a:ext>
                  </a:extLst>
                </a:gridCol>
                <a:gridCol w="1544431">
                  <a:extLst>
                    <a:ext uri="{9D8B030D-6E8A-4147-A177-3AD203B41FA5}">
                      <a16:colId xmlns="" xmlns:a16="http://schemas.microsoft.com/office/drawing/2014/main" val="37762195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Ingreso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X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P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u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Ui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q</a:t>
                      </a:r>
                      <a:r>
                        <a:rPr lang="es-MX" sz="1200" baseline="-250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3751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500-1000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42151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1000-1500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19394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1500-2000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18703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2000-2500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57404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2500-3000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99507041"/>
                  </a:ext>
                </a:extLst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23528" y="184482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Municipio de Almoloya 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312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851334" y="3484605"/>
            <a:ext cx="7745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Territorio y sustentabilidad</a:t>
            </a:r>
            <a:endParaRPr lang="es-MX" b="1" dirty="0">
              <a:solidFill>
                <a:srgbClr val="FFC000"/>
              </a:solidFill>
            </a:endParaRP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59779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9087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Sustentabilidad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91880" y="538066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El concepto  aparece en </a:t>
            </a:r>
            <a:r>
              <a:rPr lang="es-MX" sz="1600" dirty="0" smtClean="0">
                <a:solidFill>
                  <a:srgbClr val="FFC000"/>
                </a:solidFill>
              </a:rPr>
              <a:t>1987 en el  informe de </a:t>
            </a:r>
            <a:r>
              <a:rPr lang="es-MX" sz="1600" dirty="0" err="1" smtClean="0">
                <a:solidFill>
                  <a:srgbClr val="FFC000"/>
                </a:solidFill>
              </a:rPr>
              <a:t>Brundtland</a:t>
            </a:r>
            <a:r>
              <a:rPr lang="es-MX" sz="1600" dirty="0" smtClean="0">
                <a:solidFill>
                  <a:schemeClr val="bg1"/>
                </a:solidFill>
              </a:rPr>
              <a:t>.</a:t>
            </a:r>
          </a:p>
          <a:p>
            <a:endParaRPr lang="es-MX" sz="1600" dirty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Concepto: Desarrollo que </a:t>
            </a:r>
            <a:r>
              <a:rPr lang="es-MX" sz="1600" dirty="0" smtClean="0">
                <a:solidFill>
                  <a:srgbClr val="FFC000"/>
                </a:solidFill>
              </a:rPr>
              <a:t>satisface las necesidades  presentes</a:t>
            </a:r>
            <a:r>
              <a:rPr lang="es-MX" sz="1600" dirty="0" smtClean="0">
                <a:solidFill>
                  <a:schemeClr val="bg1"/>
                </a:solidFill>
              </a:rPr>
              <a:t> sin </a:t>
            </a:r>
            <a:r>
              <a:rPr lang="es-MX" sz="1600" dirty="0" smtClean="0">
                <a:solidFill>
                  <a:srgbClr val="FFC000"/>
                </a:solidFill>
              </a:rPr>
              <a:t>comprometer</a:t>
            </a:r>
            <a:r>
              <a:rPr lang="es-MX" sz="1600" dirty="0" smtClean="0">
                <a:solidFill>
                  <a:schemeClr val="bg1"/>
                </a:solidFill>
              </a:rPr>
              <a:t> la posibilidad de </a:t>
            </a:r>
            <a:r>
              <a:rPr lang="es-MX" sz="1600" dirty="0" smtClean="0">
                <a:solidFill>
                  <a:srgbClr val="FFC000"/>
                </a:solidFill>
              </a:rPr>
              <a:t>generaciones futuras</a:t>
            </a:r>
            <a:r>
              <a:rPr lang="es-MX" sz="1600" dirty="0" smtClean="0">
                <a:solidFill>
                  <a:schemeClr val="bg1"/>
                </a:solidFill>
              </a:rPr>
              <a:t> puedan satisfacer las suyas.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64087" y="2636912"/>
            <a:ext cx="34475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bg1"/>
                </a:solidFill>
              </a:rPr>
              <a:t>Conferencia de las Naciones Unidas, sobre Medio Ambiente y Desarrollo (Rio de Janeiro, 1992).</a:t>
            </a:r>
          </a:p>
          <a:p>
            <a:pPr algn="just"/>
            <a:endParaRPr lang="es-MX" sz="1600" dirty="0">
              <a:solidFill>
                <a:schemeClr val="bg1"/>
              </a:solidFill>
            </a:endParaRPr>
          </a:p>
          <a:p>
            <a:pPr algn="just"/>
            <a:r>
              <a:rPr lang="es-MX" sz="1600" b="1" dirty="0" smtClean="0">
                <a:solidFill>
                  <a:srgbClr val="FFC000"/>
                </a:solidFill>
              </a:rPr>
              <a:t>AGENDA 21 </a:t>
            </a:r>
            <a:endParaRPr lang="es-MX" sz="1600" b="1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6238" y="2924944"/>
            <a:ext cx="3221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bg1"/>
                </a:solidFill>
              </a:rPr>
              <a:t>Se resalta la </a:t>
            </a:r>
            <a:r>
              <a:rPr lang="es-MX" sz="1600" dirty="0" smtClean="0">
                <a:solidFill>
                  <a:srgbClr val="FFC000"/>
                </a:solidFill>
              </a:rPr>
              <a:t>trascendencia de lo local p</a:t>
            </a:r>
            <a:r>
              <a:rPr lang="es-MX" sz="1600" dirty="0" smtClean="0">
                <a:solidFill>
                  <a:schemeClr val="bg1"/>
                </a:solidFill>
              </a:rPr>
              <a:t>ara abordar  los problemas de carácter global.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15616" y="4797152"/>
            <a:ext cx="67253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Objetivos: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-Conocer los </a:t>
            </a:r>
            <a:r>
              <a:rPr lang="es-MX" sz="1600" dirty="0" smtClean="0">
                <a:solidFill>
                  <a:srgbClr val="FFC000"/>
                </a:solidFill>
              </a:rPr>
              <a:t>problemas  medioambientales, sociales y económicos </a:t>
            </a:r>
            <a:r>
              <a:rPr lang="es-MX" sz="1600" dirty="0" smtClean="0">
                <a:solidFill>
                  <a:schemeClr val="bg1"/>
                </a:solidFill>
              </a:rPr>
              <a:t>de los municipios , a través de un diagnóstico socio-ambiental.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-Fomentar , </a:t>
            </a:r>
            <a:r>
              <a:rPr lang="es-MX" sz="1600" dirty="0" smtClean="0">
                <a:solidFill>
                  <a:srgbClr val="FFC000"/>
                </a:solidFill>
              </a:rPr>
              <a:t>facilitar y estimular la participación de la población </a:t>
            </a:r>
            <a:r>
              <a:rPr lang="es-MX" sz="1600" dirty="0" smtClean="0">
                <a:solidFill>
                  <a:schemeClr val="bg1"/>
                </a:solidFill>
              </a:rPr>
              <a:t>en el desarrollo de la vida local.</a:t>
            </a:r>
            <a:endParaRPr lang="es-MX" sz="1600" dirty="0">
              <a:solidFill>
                <a:schemeClr val="bg1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699792" y="109338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444208" y="198884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851920" y="334044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1737051" y="407707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58083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7215" y="476672"/>
            <a:ext cx="6484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SUSTENTABILIDAD URBANA</a:t>
            </a:r>
          </a:p>
          <a:p>
            <a:pPr algn="just"/>
            <a:endParaRPr lang="es-MX" b="1" dirty="0" smtClean="0">
              <a:solidFill>
                <a:srgbClr val="FFC000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ha </a:t>
            </a:r>
            <a:r>
              <a:rPr lang="es-MX" dirty="0">
                <a:solidFill>
                  <a:srgbClr val="FFC000"/>
                </a:solidFill>
              </a:rPr>
              <a:t>cobrado gran relevancia </a:t>
            </a:r>
            <a:r>
              <a:rPr lang="es-MX" dirty="0">
                <a:solidFill>
                  <a:schemeClr val="bg1"/>
                </a:solidFill>
              </a:rPr>
              <a:t>el debate sobre el </a:t>
            </a:r>
            <a:r>
              <a:rPr lang="es-MX" dirty="0" smtClean="0">
                <a:solidFill>
                  <a:srgbClr val="FFC000"/>
                </a:solidFill>
              </a:rPr>
              <a:t>desarrollo sustentable</a:t>
            </a:r>
            <a:r>
              <a:rPr lang="es-MX" dirty="0" smtClean="0">
                <a:solidFill>
                  <a:schemeClr val="bg1"/>
                </a:solidFill>
              </a:rPr>
              <a:t> (rural-urbano).</a:t>
            </a:r>
            <a:r>
              <a:rPr lang="es-MX" b="1" baseline="30000" dirty="0" smtClean="0">
                <a:solidFill>
                  <a:schemeClr val="bg1"/>
                </a:solidFill>
              </a:rPr>
              <a:t>1</a:t>
            </a:r>
            <a:endParaRPr lang="es-MX" b="1" baseline="300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41519" y="3082769"/>
            <a:ext cx="7632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renta urbana </a:t>
            </a:r>
            <a:r>
              <a:rPr lang="es-MX" dirty="0">
                <a:solidFill>
                  <a:schemeClr val="bg1"/>
                </a:solidFill>
              </a:rPr>
              <a:t>tiende a </a:t>
            </a:r>
            <a:r>
              <a:rPr lang="es-MX" dirty="0">
                <a:solidFill>
                  <a:srgbClr val="FFC000"/>
                </a:solidFill>
              </a:rPr>
              <a:t>crecer más que </a:t>
            </a:r>
            <a:r>
              <a:rPr lang="es-MX" dirty="0" smtClean="0">
                <a:solidFill>
                  <a:srgbClr val="FFC000"/>
                </a:solidFill>
              </a:rPr>
              <a:t>la agrícola</a:t>
            </a:r>
            <a:r>
              <a:rPr lang="es-MX" dirty="0">
                <a:solidFill>
                  <a:schemeClr val="bg1"/>
                </a:solidFill>
              </a:rPr>
              <a:t>; todo ello impulsado por el modelo urbanístico en funciones </a:t>
            </a:r>
            <a:r>
              <a:rPr lang="es-MX" dirty="0" smtClean="0">
                <a:solidFill>
                  <a:schemeClr val="bg1"/>
                </a:solidFill>
              </a:rPr>
              <a:t>y sus </a:t>
            </a:r>
            <a:r>
              <a:rPr lang="es-MX" dirty="0">
                <a:solidFill>
                  <a:schemeClr val="bg1"/>
                </a:solidFill>
              </a:rPr>
              <a:t>correlativas </a:t>
            </a:r>
            <a:r>
              <a:rPr lang="es-MX" dirty="0">
                <a:solidFill>
                  <a:srgbClr val="FFC000"/>
                </a:solidFill>
              </a:rPr>
              <a:t>políticas </a:t>
            </a:r>
            <a:r>
              <a:rPr lang="es-MX" dirty="0" smtClean="0">
                <a:solidFill>
                  <a:srgbClr val="FFC000"/>
                </a:solidFill>
              </a:rPr>
              <a:t>anti agrarias </a:t>
            </a:r>
            <a:r>
              <a:rPr lang="es-MX" dirty="0">
                <a:solidFill>
                  <a:schemeClr val="bg1"/>
                </a:solidFill>
              </a:rPr>
              <a:t>y </a:t>
            </a:r>
            <a:r>
              <a:rPr lang="es-MX" dirty="0" smtClean="0">
                <a:solidFill>
                  <a:schemeClr val="bg1"/>
                </a:solidFill>
              </a:rPr>
              <a:t>anti agrícolas.</a:t>
            </a:r>
            <a:r>
              <a:rPr lang="es-MX" b="1" baseline="30000" dirty="0" smtClean="0">
                <a:solidFill>
                  <a:schemeClr val="bg1"/>
                </a:solidFill>
              </a:rPr>
              <a:t>2</a:t>
            </a:r>
            <a:endParaRPr lang="es-MX" b="1" baseline="300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87624" y="4869160"/>
            <a:ext cx="76327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C</a:t>
            </a:r>
            <a:r>
              <a:rPr lang="es-MX" dirty="0" smtClean="0">
                <a:solidFill>
                  <a:srgbClr val="FFC000"/>
                </a:solidFill>
              </a:rPr>
              <a:t>oncentración </a:t>
            </a:r>
            <a:r>
              <a:rPr lang="es-MX" dirty="0">
                <a:solidFill>
                  <a:srgbClr val="FFC000"/>
                </a:solidFill>
              </a:rPr>
              <a:t>del capital </a:t>
            </a:r>
            <a:r>
              <a:rPr lang="es-MX" dirty="0" smtClean="0">
                <a:solidFill>
                  <a:srgbClr val="FFC000"/>
                </a:solidFill>
              </a:rPr>
              <a:t> privado expresado territorialmente en 2 formas:</a:t>
            </a:r>
          </a:p>
          <a:p>
            <a:endParaRPr lang="es-MX" i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1.    </a:t>
            </a:r>
            <a:r>
              <a:rPr lang="es-MX" dirty="0" smtClean="0">
                <a:solidFill>
                  <a:srgbClr val="FFC000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extensiva (difusa)</a:t>
            </a:r>
            <a:r>
              <a:rPr lang="es-MX" dirty="0">
                <a:solidFill>
                  <a:schemeClr val="bg1"/>
                </a:solidFill>
              </a:rPr>
              <a:t>, en que el territorio </a:t>
            </a:r>
            <a:r>
              <a:rPr lang="es-MX" dirty="0" smtClean="0">
                <a:solidFill>
                  <a:schemeClr val="bg1"/>
                </a:solidFill>
              </a:rPr>
              <a:t>se expande </a:t>
            </a:r>
            <a:r>
              <a:rPr lang="es-MX" dirty="0">
                <a:solidFill>
                  <a:schemeClr val="bg1"/>
                </a:solidFill>
              </a:rPr>
              <a:t>de forma </a:t>
            </a:r>
            <a:r>
              <a:rPr lang="es-MX" dirty="0" smtClean="0">
                <a:solidFill>
                  <a:schemeClr val="bg1"/>
                </a:solidFill>
              </a:rPr>
              <a:t>horizontal.</a:t>
            </a:r>
            <a:r>
              <a:rPr lang="es-MX" baseline="30000" dirty="0" smtClean="0">
                <a:solidFill>
                  <a:schemeClr val="bg1"/>
                </a:solidFill>
              </a:rPr>
              <a:t>3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2. </a:t>
            </a:r>
            <a:r>
              <a:rPr lang="es-MX" dirty="0" smtClean="0">
                <a:solidFill>
                  <a:srgbClr val="FFC000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intensiva (compacta), </a:t>
            </a:r>
            <a:r>
              <a:rPr lang="es-MX" dirty="0">
                <a:solidFill>
                  <a:schemeClr val="bg1"/>
                </a:solidFill>
              </a:rPr>
              <a:t>donde </a:t>
            </a:r>
            <a:r>
              <a:rPr lang="es-MX" dirty="0" smtClean="0">
                <a:solidFill>
                  <a:schemeClr val="bg1"/>
                </a:solidFill>
              </a:rPr>
              <a:t>el dominio </a:t>
            </a:r>
            <a:r>
              <a:rPr lang="es-MX" dirty="0">
                <a:solidFill>
                  <a:schemeClr val="bg1"/>
                </a:solidFill>
              </a:rPr>
              <a:t>territorial se expresa </a:t>
            </a:r>
            <a:r>
              <a:rPr lang="es-MX" dirty="0" smtClean="0">
                <a:solidFill>
                  <a:schemeClr val="bg1"/>
                </a:solidFill>
              </a:rPr>
              <a:t>verticalmente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3419872" y="227687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4932040" y="4077072"/>
            <a:ext cx="0" cy="444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5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384222" y="542013"/>
            <a:ext cx="4964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EL ENFOQUE TERRITORIAL URBANO SUSTENTABLE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170080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desarrollo urbano sustentable </a:t>
            </a:r>
            <a:r>
              <a:rPr lang="es-MX" dirty="0">
                <a:solidFill>
                  <a:srgbClr val="FFC000"/>
                </a:solidFill>
              </a:rPr>
              <a:t>surge </a:t>
            </a:r>
            <a:r>
              <a:rPr lang="es-MX" dirty="0">
                <a:solidFill>
                  <a:schemeClr val="bg1"/>
                </a:solidFill>
              </a:rPr>
              <a:t>así como una posible </a:t>
            </a:r>
            <a:r>
              <a:rPr lang="es-MX" dirty="0" smtClean="0">
                <a:solidFill>
                  <a:schemeClr val="bg1"/>
                </a:solidFill>
              </a:rPr>
              <a:t>alternativa de </a:t>
            </a:r>
            <a:r>
              <a:rPr lang="es-MX" dirty="0">
                <a:solidFill>
                  <a:srgbClr val="FFC000"/>
                </a:solidFill>
              </a:rPr>
              <a:t>solución a la degradación </a:t>
            </a:r>
            <a:r>
              <a:rPr lang="es-MX" dirty="0" smtClean="0">
                <a:solidFill>
                  <a:srgbClr val="FFC000"/>
                </a:solidFill>
              </a:rPr>
              <a:t>socio ambiental </a:t>
            </a:r>
            <a:r>
              <a:rPr lang="es-MX" dirty="0">
                <a:solidFill>
                  <a:schemeClr val="bg1"/>
                </a:solidFill>
              </a:rPr>
              <a:t>de las ciudades.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99592" y="3068960"/>
            <a:ext cx="7633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“</a:t>
            </a:r>
            <a:r>
              <a:rPr lang="es-MX" b="1" dirty="0" smtClean="0">
                <a:solidFill>
                  <a:srgbClr val="FFC000"/>
                </a:solidFill>
              </a:rPr>
              <a:t>Establecer las </a:t>
            </a:r>
            <a:r>
              <a:rPr lang="es-MX" b="1" i="1" dirty="0">
                <a:solidFill>
                  <a:srgbClr val="FFC000"/>
                </a:solidFill>
              </a:rPr>
              <a:t>normas </a:t>
            </a:r>
            <a:r>
              <a:rPr lang="es-MX" dirty="0">
                <a:solidFill>
                  <a:srgbClr val="FFC000"/>
                </a:solidFill>
              </a:rPr>
              <a:t>para </a:t>
            </a:r>
            <a:r>
              <a:rPr lang="es-MX" dirty="0">
                <a:solidFill>
                  <a:schemeClr val="bg1"/>
                </a:solidFill>
              </a:rPr>
              <a:t>planear, ordenar y regular la fundación, conservación</a:t>
            </a:r>
            <a:r>
              <a:rPr lang="es-MX" dirty="0" smtClean="0">
                <a:solidFill>
                  <a:schemeClr val="bg1"/>
                </a:solidFill>
              </a:rPr>
              <a:t>, </a:t>
            </a:r>
            <a:r>
              <a:rPr lang="es-MX" dirty="0" smtClean="0">
                <a:solidFill>
                  <a:srgbClr val="FFC000"/>
                </a:solidFill>
              </a:rPr>
              <a:t>mejoramiento </a:t>
            </a:r>
            <a:r>
              <a:rPr lang="es-MX" dirty="0">
                <a:solidFill>
                  <a:srgbClr val="FFC000"/>
                </a:solidFill>
              </a:rPr>
              <a:t>y crecimiento ordenado </a:t>
            </a:r>
            <a:r>
              <a:rPr lang="es-MX" dirty="0">
                <a:solidFill>
                  <a:schemeClr val="bg1"/>
                </a:solidFill>
              </a:rPr>
              <a:t>de los centros urbanos de poblaciones</a:t>
            </a:r>
            <a:r>
              <a:rPr lang="es-MX" dirty="0" smtClean="0">
                <a:solidFill>
                  <a:schemeClr val="bg1"/>
                </a:solidFill>
              </a:rPr>
              <a:t>, así </a:t>
            </a:r>
            <a:r>
              <a:rPr lang="es-MX" dirty="0">
                <a:solidFill>
                  <a:schemeClr val="bg1"/>
                </a:solidFill>
              </a:rPr>
              <a:t>como de las zonas y conjuntos urbanos</a:t>
            </a:r>
            <a:r>
              <a:rPr lang="es-MX" dirty="0" smtClean="0">
                <a:solidFill>
                  <a:schemeClr val="bg1"/>
                </a:solidFill>
              </a:rPr>
              <a:t>”.</a:t>
            </a:r>
            <a:r>
              <a:rPr lang="es-MX" baseline="30000" dirty="0" smtClean="0">
                <a:solidFill>
                  <a:schemeClr val="bg1"/>
                </a:solidFill>
              </a:rPr>
              <a:t>4</a:t>
            </a:r>
            <a:endParaRPr lang="es-MX" baseline="300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05719" y="5013176"/>
            <a:ext cx="7421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</a:t>
            </a:r>
            <a:r>
              <a:rPr lang="es-MX" dirty="0" smtClean="0">
                <a:solidFill>
                  <a:schemeClr val="bg1"/>
                </a:solidFill>
              </a:rPr>
              <a:t>ara </a:t>
            </a:r>
            <a:r>
              <a:rPr lang="es-MX" dirty="0">
                <a:solidFill>
                  <a:schemeClr val="bg1"/>
                </a:solidFill>
              </a:rPr>
              <a:t>Barton el </a:t>
            </a:r>
            <a:r>
              <a:rPr lang="es-MX" dirty="0">
                <a:solidFill>
                  <a:srgbClr val="FFC000"/>
                </a:solidFill>
              </a:rPr>
              <a:t>desarrollo urbano sustentable </a:t>
            </a:r>
            <a:r>
              <a:rPr lang="es-MX" dirty="0">
                <a:solidFill>
                  <a:schemeClr val="bg1"/>
                </a:solidFill>
              </a:rPr>
              <a:t>“</a:t>
            </a:r>
            <a:r>
              <a:rPr lang="es-MX" dirty="0" smtClean="0">
                <a:solidFill>
                  <a:schemeClr val="bg1"/>
                </a:solidFill>
              </a:rPr>
              <a:t>supone </a:t>
            </a:r>
            <a:r>
              <a:rPr lang="es-MX" dirty="0" smtClean="0">
                <a:solidFill>
                  <a:srgbClr val="FFC000"/>
                </a:solidFill>
              </a:rPr>
              <a:t>fortalecer </a:t>
            </a:r>
            <a:r>
              <a:rPr lang="es-MX" i="1" dirty="0">
                <a:solidFill>
                  <a:srgbClr val="FFC000"/>
                </a:solidFill>
              </a:rPr>
              <a:t>la legislación </a:t>
            </a:r>
            <a:r>
              <a:rPr lang="es-MX" dirty="0">
                <a:solidFill>
                  <a:srgbClr val="FFC000"/>
                </a:solidFill>
              </a:rPr>
              <a:t>e incorporar las variables ambientales </a:t>
            </a:r>
            <a:r>
              <a:rPr lang="es-MX" dirty="0">
                <a:solidFill>
                  <a:schemeClr val="bg1"/>
                </a:solidFill>
              </a:rPr>
              <a:t>y de </a:t>
            </a:r>
            <a:r>
              <a:rPr lang="es-MX" b="1" dirty="0" smtClean="0">
                <a:solidFill>
                  <a:schemeClr val="bg1"/>
                </a:solidFill>
              </a:rPr>
              <a:t>integración social </a:t>
            </a:r>
            <a:r>
              <a:rPr lang="es-MX" dirty="0">
                <a:solidFill>
                  <a:schemeClr val="bg1"/>
                </a:solidFill>
              </a:rPr>
              <a:t>en los instrumentos de planificación </a:t>
            </a:r>
            <a:r>
              <a:rPr lang="es-MX" dirty="0" smtClean="0">
                <a:solidFill>
                  <a:schemeClr val="bg1"/>
                </a:solidFill>
              </a:rPr>
              <a:t>territorial”. </a:t>
            </a:r>
            <a:r>
              <a:rPr lang="es-MX" baseline="30000" dirty="0" smtClean="0">
                <a:solidFill>
                  <a:schemeClr val="bg1"/>
                </a:solidFill>
              </a:rPr>
              <a:t>5</a:t>
            </a:r>
            <a:endParaRPr lang="es-MX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56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40083" y="836712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Para otros autores, y en el marco del paradigma de la agricultura urbana</a:t>
            </a:r>
            <a:r>
              <a:rPr lang="es-MX" dirty="0" smtClean="0">
                <a:solidFill>
                  <a:schemeClr val="bg1"/>
                </a:solidFill>
              </a:rPr>
              <a:t>, es </a:t>
            </a:r>
            <a:r>
              <a:rPr lang="es-MX" dirty="0">
                <a:solidFill>
                  <a:srgbClr val="FFC000"/>
                </a:solidFill>
              </a:rPr>
              <a:t>necesario construir </a:t>
            </a:r>
            <a:r>
              <a:rPr lang="es-MX" i="1" dirty="0">
                <a:solidFill>
                  <a:srgbClr val="FFC000"/>
                </a:solidFill>
              </a:rPr>
              <a:t>ciudades verdes</a:t>
            </a:r>
            <a:r>
              <a:rPr lang="es-MX" i="1" dirty="0">
                <a:solidFill>
                  <a:schemeClr val="bg1"/>
                </a:solidFill>
              </a:rPr>
              <a:t>, </a:t>
            </a:r>
            <a:r>
              <a:rPr lang="es-MX" dirty="0">
                <a:solidFill>
                  <a:schemeClr val="bg1"/>
                </a:solidFill>
              </a:rPr>
              <a:t>con suficientes </a:t>
            </a:r>
            <a:r>
              <a:rPr lang="es-MX" b="1" dirty="0">
                <a:solidFill>
                  <a:srgbClr val="FFC000"/>
                </a:solidFill>
              </a:rPr>
              <a:t>empleos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 smtClean="0">
                <a:solidFill>
                  <a:srgbClr val="FFC000"/>
                </a:solidFill>
              </a:rPr>
              <a:t>y </a:t>
            </a:r>
            <a:r>
              <a:rPr lang="es-MX" b="1" dirty="0" smtClean="0">
                <a:solidFill>
                  <a:srgbClr val="FFC000"/>
                </a:solidFill>
              </a:rPr>
              <a:t>alimentos </a:t>
            </a:r>
            <a:r>
              <a:rPr lang="es-MX" dirty="0">
                <a:solidFill>
                  <a:schemeClr val="bg1"/>
                </a:solidFill>
              </a:rPr>
              <a:t>(</a:t>
            </a:r>
            <a:r>
              <a:rPr lang="es-MX" dirty="0" err="1">
                <a:solidFill>
                  <a:schemeClr val="bg1"/>
                </a:solidFill>
              </a:rPr>
              <a:t>Schenna</a:t>
            </a:r>
            <a:r>
              <a:rPr lang="es-MX" dirty="0">
                <a:solidFill>
                  <a:schemeClr val="bg1"/>
                </a:solidFill>
              </a:rPr>
              <a:t>, 1995: 4).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996713" y="2204864"/>
            <a:ext cx="72412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Para Kasperson la </a:t>
            </a:r>
            <a:r>
              <a:rPr lang="es-MX" dirty="0">
                <a:solidFill>
                  <a:srgbClr val="FFC000"/>
                </a:solidFill>
              </a:rPr>
              <a:t>sustentabilidad urbana </a:t>
            </a:r>
            <a:r>
              <a:rPr lang="es-MX" dirty="0">
                <a:solidFill>
                  <a:schemeClr val="bg1"/>
                </a:solidFill>
              </a:rPr>
              <a:t>sólo es posible mediante “políticas ambientales</a:t>
            </a:r>
            <a:r>
              <a:rPr lang="es-MX" dirty="0" smtClean="0">
                <a:solidFill>
                  <a:schemeClr val="bg1"/>
                </a:solidFill>
              </a:rPr>
              <a:t>, </a:t>
            </a:r>
            <a:r>
              <a:rPr lang="es-MX" dirty="0" smtClean="0">
                <a:solidFill>
                  <a:srgbClr val="FFC000"/>
                </a:solidFill>
              </a:rPr>
              <a:t>esfuerzos </a:t>
            </a:r>
            <a:r>
              <a:rPr lang="es-MX" dirty="0">
                <a:solidFill>
                  <a:srgbClr val="FFC000"/>
                </a:solidFill>
              </a:rPr>
              <a:t>coordinados de organizaciones no </a:t>
            </a:r>
            <a:r>
              <a:rPr lang="es-MX" dirty="0" smtClean="0">
                <a:solidFill>
                  <a:srgbClr val="FFC000"/>
                </a:solidFill>
              </a:rPr>
              <a:t>gubernamentales y </a:t>
            </a:r>
            <a:r>
              <a:rPr lang="es-MX" b="1" dirty="0" smtClean="0">
                <a:solidFill>
                  <a:srgbClr val="FFC000"/>
                </a:solidFill>
              </a:rPr>
              <a:t>tecnologías innovadoras</a:t>
            </a:r>
            <a:r>
              <a:rPr lang="es-MX" dirty="0" smtClean="0">
                <a:solidFill>
                  <a:schemeClr val="bg1"/>
                </a:solidFill>
              </a:rPr>
              <a:t>” (en </a:t>
            </a:r>
            <a:r>
              <a:rPr lang="es-MX" dirty="0">
                <a:solidFill>
                  <a:schemeClr val="bg1"/>
                </a:solidFill>
              </a:rPr>
              <a:t>Ezcurra </a:t>
            </a:r>
            <a:r>
              <a:rPr lang="es-MX" i="1" dirty="0">
                <a:solidFill>
                  <a:schemeClr val="bg1"/>
                </a:solidFill>
              </a:rPr>
              <a:t>et al., </a:t>
            </a:r>
            <a:r>
              <a:rPr lang="es-MX" dirty="0">
                <a:solidFill>
                  <a:schemeClr val="bg1"/>
                </a:solidFill>
              </a:rPr>
              <a:t>2006: 8).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63854" y="3717032"/>
            <a:ext cx="7097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Las </a:t>
            </a:r>
            <a:r>
              <a:rPr lang="es-MX" dirty="0">
                <a:solidFill>
                  <a:srgbClr val="FFC000"/>
                </a:solidFill>
              </a:rPr>
              <a:t>economías urbanas </a:t>
            </a:r>
            <a:r>
              <a:rPr lang="es-MX" dirty="0">
                <a:solidFill>
                  <a:schemeClr val="bg1"/>
                </a:solidFill>
              </a:rPr>
              <a:t>también aportan </a:t>
            </a:r>
            <a:r>
              <a:rPr lang="es-MX" dirty="0">
                <a:solidFill>
                  <a:srgbClr val="FFC000"/>
                </a:solidFill>
              </a:rPr>
              <a:t>servicios </a:t>
            </a:r>
            <a:r>
              <a:rPr lang="es-MX" dirty="0" smtClean="0">
                <a:solidFill>
                  <a:srgbClr val="FFC000"/>
                </a:solidFill>
              </a:rPr>
              <a:t>ambientales </a:t>
            </a:r>
            <a:r>
              <a:rPr lang="es-MX" dirty="0" smtClean="0">
                <a:solidFill>
                  <a:schemeClr val="bg1"/>
                </a:solidFill>
              </a:rPr>
              <a:t>(</a:t>
            </a:r>
            <a:r>
              <a:rPr lang="es-MX" dirty="0">
                <a:solidFill>
                  <a:schemeClr val="bg1"/>
                </a:solidFill>
              </a:rPr>
              <a:t>industrias de </a:t>
            </a:r>
            <a:r>
              <a:rPr lang="es-MX" dirty="0">
                <a:solidFill>
                  <a:srgbClr val="FFC000"/>
                </a:solidFill>
              </a:rPr>
              <a:t>separación de basuras, reciclaje, tratamiento de aguas</a:t>
            </a:r>
            <a:r>
              <a:rPr lang="es-MX" dirty="0" smtClean="0">
                <a:solidFill>
                  <a:schemeClr val="bg1"/>
                </a:solidFill>
              </a:rPr>
              <a:t>, entre </a:t>
            </a:r>
            <a:r>
              <a:rPr lang="es-MX" dirty="0">
                <a:solidFill>
                  <a:schemeClr val="bg1"/>
                </a:solidFill>
              </a:rPr>
              <a:t>otros</a:t>
            </a:r>
            <a:r>
              <a:rPr lang="es-MX" dirty="0" smtClean="0">
                <a:solidFill>
                  <a:schemeClr val="bg1"/>
                </a:solidFill>
              </a:rPr>
              <a:t>).</a:t>
            </a:r>
            <a:r>
              <a:rPr lang="es-MX" baseline="30000" dirty="0" smtClean="0">
                <a:solidFill>
                  <a:schemeClr val="bg1"/>
                </a:solidFill>
              </a:rPr>
              <a:t> 6</a:t>
            </a:r>
            <a:endParaRPr lang="es-MX" baseline="30000" dirty="0">
              <a:solidFill>
                <a:schemeClr val="bg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54" y="4797152"/>
            <a:ext cx="2932082" cy="206084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97152"/>
            <a:ext cx="3384376" cy="21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193714" y="382863"/>
            <a:ext cx="3562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</a:rPr>
              <a:t>-Proceso de </a:t>
            </a:r>
            <a:r>
              <a:rPr lang="es-MX" sz="1600" dirty="0">
                <a:solidFill>
                  <a:srgbClr val="FFC000"/>
                </a:solidFill>
              </a:rPr>
              <a:t>asentamiento desordenado </a:t>
            </a:r>
          </a:p>
          <a:p>
            <a:pPr algn="just"/>
            <a:r>
              <a:rPr lang="es-MX" sz="1600" dirty="0">
                <a:solidFill>
                  <a:schemeClr val="bg1"/>
                </a:solidFill>
              </a:rPr>
              <a:t>-</a:t>
            </a:r>
            <a:r>
              <a:rPr lang="es-MX" sz="1600" dirty="0">
                <a:solidFill>
                  <a:srgbClr val="FFC000"/>
                </a:solidFill>
              </a:rPr>
              <a:t>Funcionalmente desarticulado </a:t>
            </a:r>
            <a:r>
              <a:rPr lang="es-MX" sz="1600" dirty="0">
                <a:solidFill>
                  <a:schemeClr val="bg1"/>
                </a:solidFill>
              </a:rPr>
              <a:t>de la estructura urbana de la ciudad.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33791" y="374817"/>
            <a:ext cx="3534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PERIFERIA</a:t>
            </a:r>
          </a:p>
          <a:p>
            <a:pPr algn="ctr"/>
            <a:r>
              <a:rPr lang="es-MX" dirty="0">
                <a:solidFill>
                  <a:srgbClr val="FFC000"/>
                </a:solidFill>
              </a:rPr>
              <a:t>Transformación del espacio rural al urbano</a:t>
            </a:r>
            <a:r>
              <a:rPr lang="es-MX" dirty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88" y="1895099"/>
            <a:ext cx="2097971" cy="128993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33" y="1891436"/>
            <a:ext cx="2171970" cy="1314279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9" y="1927684"/>
            <a:ext cx="2310899" cy="1301144"/>
          </a:xfrm>
          <a:prstGeom prst="rect">
            <a:avLst/>
          </a:prstGeom>
        </p:spPr>
      </p:pic>
      <p:cxnSp>
        <p:nvCxnSpPr>
          <p:cNvPr id="11" name="Conector recto de flecha 10"/>
          <p:cNvCxnSpPr/>
          <p:nvPr/>
        </p:nvCxnSpPr>
        <p:spPr>
          <a:xfrm>
            <a:off x="6601647" y="1213860"/>
            <a:ext cx="0" cy="425302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1 CuadroTexto"/>
          <p:cNvSpPr txBox="1"/>
          <p:nvPr/>
        </p:nvSpPr>
        <p:spPr>
          <a:xfrm>
            <a:off x="169945" y="4711507"/>
            <a:ext cx="1505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Centro  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Tradicional  </a:t>
            </a:r>
          </a:p>
        </p:txBody>
      </p:sp>
      <p:sp>
        <p:nvSpPr>
          <p:cNvPr id="26" name="2 Rectángulo"/>
          <p:cNvSpPr/>
          <p:nvPr/>
        </p:nvSpPr>
        <p:spPr>
          <a:xfrm>
            <a:off x="2529348" y="4329384"/>
            <a:ext cx="396421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700" dirty="0">
                <a:solidFill>
                  <a:schemeClr val="bg1"/>
                </a:solidFill>
              </a:rPr>
              <a:t>Los </a:t>
            </a:r>
            <a:r>
              <a:rPr lang="es-MX" sz="1700" dirty="0">
                <a:solidFill>
                  <a:srgbClr val="FFC000"/>
                </a:solidFill>
              </a:rPr>
              <a:t>centros de las ciudades </a:t>
            </a:r>
            <a:r>
              <a:rPr lang="es-MX" sz="1700" dirty="0">
                <a:solidFill>
                  <a:schemeClr val="bg1"/>
                </a:solidFill>
              </a:rPr>
              <a:t> presentan:</a:t>
            </a:r>
          </a:p>
          <a:p>
            <a:endParaRPr lang="es-MX" sz="1700" dirty="0">
              <a:solidFill>
                <a:schemeClr val="bg1"/>
              </a:solidFill>
            </a:endParaRPr>
          </a:p>
          <a:p>
            <a:r>
              <a:rPr lang="es-MX" sz="1700" dirty="0">
                <a:solidFill>
                  <a:schemeClr val="bg1"/>
                </a:solidFill>
              </a:rPr>
              <a:t>-</a:t>
            </a:r>
            <a:r>
              <a:rPr lang="es-MX" sz="1700" dirty="0">
                <a:solidFill>
                  <a:srgbClr val="FFC000"/>
                </a:solidFill>
              </a:rPr>
              <a:t>Problemas de congestionamiento</a:t>
            </a:r>
          </a:p>
          <a:p>
            <a:r>
              <a:rPr lang="es-MX" sz="1700" dirty="0">
                <a:solidFill>
                  <a:schemeClr val="bg1"/>
                </a:solidFill>
              </a:rPr>
              <a:t>-</a:t>
            </a:r>
            <a:r>
              <a:rPr lang="es-MX" sz="1700" dirty="0">
                <a:solidFill>
                  <a:srgbClr val="FFC000"/>
                </a:solidFill>
              </a:rPr>
              <a:t>Deterioro  de si infraestructura habitacional </a:t>
            </a:r>
          </a:p>
        </p:txBody>
      </p:sp>
      <p:cxnSp>
        <p:nvCxnSpPr>
          <p:cNvPr id="27" name="6 Conector recto de flecha"/>
          <p:cNvCxnSpPr/>
          <p:nvPr/>
        </p:nvCxnSpPr>
        <p:spPr>
          <a:xfrm>
            <a:off x="2001212" y="5029576"/>
            <a:ext cx="3829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173" y="5603357"/>
            <a:ext cx="1662730" cy="1067979"/>
          </a:xfrm>
          <a:prstGeom prst="rect">
            <a:avLst/>
          </a:prstGeom>
        </p:spPr>
      </p:pic>
      <p:pic>
        <p:nvPicPr>
          <p:cNvPr id="30" name="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70" y="4381968"/>
            <a:ext cx="1737233" cy="97587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164" y="5649258"/>
            <a:ext cx="1737233" cy="976176"/>
          </a:xfrm>
          <a:prstGeom prst="rect">
            <a:avLst/>
          </a:prstGeom>
        </p:spPr>
      </p:pic>
      <p:cxnSp>
        <p:nvCxnSpPr>
          <p:cNvPr id="32" name="6 Conector recto de flecha"/>
          <p:cNvCxnSpPr/>
          <p:nvPr/>
        </p:nvCxnSpPr>
        <p:spPr>
          <a:xfrm>
            <a:off x="6405464" y="5054761"/>
            <a:ext cx="3829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6 Conector recto de flecha"/>
          <p:cNvCxnSpPr/>
          <p:nvPr/>
        </p:nvCxnSpPr>
        <p:spPr>
          <a:xfrm flipV="1">
            <a:off x="4188883" y="798361"/>
            <a:ext cx="600220" cy="2518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69094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66831" y="32340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VIVIENDA SUSTENTABLE EN MÉXICO</a:t>
            </a:r>
          </a:p>
          <a:p>
            <a:pPr algn="ctr"/>
            <a:r>
              <a:rPr lang="es-MX" b="1" dirty="0" smtClean="0">
                <a:solidFill>
                  <a:srgbClr val="FFC000"/>
                </a:solidFill>
              </a:rPr>
              <a:t>CONAVI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050" y="1484784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Hechos </a:t>
            </a:r>
            <a:r>
              <a:rPr lang="es-MX" dirty="0" smtClean="0">
                <a:solidFill>
                  <a:schemeClr val="bg1"/>
                </a:solidFill>
              </a:rPr>
              <a:t>relevantes: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• Para la </a:t>
            </a:r>
            <a:r>
              <a:rPr lang="es-MX" dirty="0">
                <a:solidFill>
                  <a:srgbClr val="FFC000"/>
                </a:solidFill>
              </a:rPr>
              <a:t>tercera década del presente siglo </a:t>
            </a:r>
            <a:r>
              <a:rPr lang="es-MX" dirty="0">
                <a:solidFill>
                  <a:schemeClr val="bg1"/>
                </a:solidFill>
              </a:rPr>
              <a:t>en México habrán </a:t>
            </a:r>
            <a:r>
              <a:rPr lang="es-MX" dirty="0" smtClean="0">
                <a:solidFill>
                  <a:srgbClr val="FFC000"/>
                </a:solidFill>
              </a:rPr>
              <a:t>40 millones </a:t>
            </a:r>
            <a:r>
              <a:rPr lang="es-MX" dirty="0">
                <a:solidFill>
                  <a:srgbClr val="FFC000"/>
                </a:solidFill>
              </a:rPr>
              <a:t>de hogares </a:t>
            </a:r>
            <a:r>
              <a:rPr lang="es-MX" dirty="0">
                <a:solidFill>
                  <a:schemeClr val="bg1"/>
                </a:solidFill>
              </a:rPr>
              <a:t>y se construirán y financiarán en promedio 0.6 </a:t>
            </a:r>
            <a:r>
              <a:rPr lang="es-MX" dirty="0" smtClean="0">
                <a:solidFill>
                  <a:schemeClr val="bg1"/>
                </a:solidFill>
              </a:rPr>
              <a:t> millón </a:t>
            </a:r>
            <a:r>
              <a:rPr lang="es-MX" dirty="0">
                <a:solidFill>
                  <a:schemeClr val="bg1"/>
                </a:solidFill>
              </a:rPr>
              <a:t>por año.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• En los próximos </a:t>
            </a:r>
            <a:r>
              <a:rPr lang="es-MX" dirty="0">
                <a:solidFill>
                  <a:srgbClr val="FFC000"/>
                </a:solidFill>
              </a:rPr>
              <a:t>30 años se construirá el 35% de las viviendas </a:t>
            </a:r>
            <a:r>
              <a:rPr lang="es-MX" dirty="0" smtClean="0">
                <a:solidFill>
                  <a:srgbClr val="FFC000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que </a:t>
            </a:r>
            <a:r>
              <a:rPr lang="es-MX" dirty="0">
                <a:solidFill>
                  <a:schemeClr val="bg1"/>
                </a:solidFill>
              </a:rPr>
              <a:t>hoy existen en México.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12732" y="3732201"/>
            <a:ext cx="8183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chemeClr val="bg1"/>
                </a:solidFill>
              </a:rPr>
              <a:t>Gobierno Federal Mexicano ha impulsado el </a:t>
            </a:r>
            <a:r>
              <a:rPr lang="es-MX" dirty="0">
                <a:solidFill>
                  <a:srgbClr val="FFC000"/>
                </a:solidFill>
              </a:rPr>
              <a:t>desarrollo de un modelo de vivienda sustentable</a:t>
            </a:r>
            <a:r>
              <a:rPr lang="es-MX" dirty="0">
                <a:solidFill>
                  <a:schemeClr val="bg1"/>
                </a:solidFill>
              </a:rPr>
              <a:t>. El precursor de esta iniciativa fue el programa de </a:t>
            </a:r>
            <a:r>
              <a:rPr lang="es-MX" dirty="0">
                <a:solidFill>
                  <a:srgbClr val="FFC000"/>
                </a:solidFill>
              </a:rPr>
              <a:t>Hipoteca Verde </a:t>
            </a:r>
            <a:r>
              <a:rPr lang="es-MX" dirty="0">
                <a:solidFill>
                  <a:schemeClr val="bg1"/>
                </a:solidFill>
              </a:rPr>
              <a:t>(HV) del INFONAVIT (Instituto Nacional del Fondo para la Vivienda de los Trabajadores), 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362" y="4883628"/>
            <a:ext cx="2736304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63078" y="908720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HV consiste en </a:t>
            </a:r>
            <a:r>
              <a:rPr lang="es-MX" dirty="0">
                <a:solidFill>
                  <a:srgbClr val="FFC000"/>
                </a:solidFill>
              </a:rPr>
              <a:t>equipar a la vivienda de un paquete tecnológico </a:t>
            </a:r>
            <a:r>
              <a:rPr lang="es-MX" dirty="0">
                <a:solidFill>
                  <a:schemeClr val="bg1"/>
                </a:solidFill>
              </a:rPr>
              <a:t>para el </a:t>
            </a:r>
            <a:r>
              <a:rPr lang="es-MX" dirty="0">
                <a:solidFill>
                  <a:srgbClr val="FFC000"/>
                </a:solidFill>
              </a:rPr>
              <a:t>uso sustentable de agua y el ahorro energético </a:t>
            </a:r>
            <a:r>
              <a:rPr lang="es-MX" dirty="0">
                <a:solidFill>
                  <a:schemeClr val="bg1"/>
                </a:solidFill>
              </a:rPr>
              <a:t>(electricidad y gas), que permite obtener hasta un 48% de ahorro en el consumo de electricidad y gas.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95503" y="2492896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chemeClr val="bg1"/>
                </a:solidFill>
              </a:rPr>
              <a:t>otorgamiento del </a:t>
            </a:r>
            <a:r>
              <a:rPr lang="es-MX" dirty="0">
                <a:solidFill>
                  <a:srgbClr val="FFC000"/>
                </a:solidFill>
              </a:rPr>
              <a:t>subsidio está vinculado a un paquete básico </a:t>
            </a:r>
            <a:r>
              <a:rPr lang="es-MX" dirty="0">
                <a:solidFill>
                  <a:schemeClr val="bg1"/>
                </a:solidFill>
              </a:rPr>
              <a:t>de acciones que deberán cumplirse: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1. </a:t>
            </a:r>
            <a:r>
              <a:rPr lang="es-MX" dirty="0">
                <a:solidFill>
                  <a:srgbClr val="FFC000"/>
                </a:solidFill>
              </a:rPr>
              <a:t>Sitio sin riesgo </a:t>
            </a:r>
            <a:r>
              <a:rPr lang="es-MX" dirty="0">
                <a:solidFill>
                  <a:schemeClr val="bg1"/>
                </a:solidFill>
              </a:rPr>
              <a:t>y buena ubicación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2. Uso </a:t>
            </a:r>
            <a:r>
              <a:rPr lang="es-MX" dirty="0">
                <a:solidFill>
                  <a:srgbClr val="FFC000"/>
                </a:solidFill>
              </a:rPr>
              <a:t>eficiente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rgbClr val="FFC000"/>
                </a:solidFill>
              </a:rPr>
              <a:t>energía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• lámparas ahorradoras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• aislante térmico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• calentador solar de agua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408214" y="2492896"/>
            <a:ext cx="3275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3. Uso </a:t>
            </a:r>
            <a:r>
              <a:rPr lang="es-MX" dirty="0">
                <a:solidFill>
                  <a:srgbClr val="FFC000"/>
                </a:solidFill>
              </a:rPr>
              <a:t>eficiente agua </a:t>
            </a:r>
          </a:p>
          <a:p>
            <a:r>
              <a:rPr lang="es-MX" dirty="0">
                <a:solidFill>
                  <a:schemeClr val="bg1"/>
                </a:solidFill>
              </a:rPr>
              <a:t>• accesorios ahorradores </a:t>
            </a:r>
          </a:p>
          <a:p>
            <a:r>
              <a:rPr lang="es-MX" dirty="0">
                <a:solidFill>
                  <a:schemeClr val="bg1"/>
                </a:solidFill>
              </a:rPr>
              <a:t>• regadera </a:t>
            </a:r>
          </a:p>
          <a:p>
            <a:r>
              <a:rPr lang="es-MX" dirty="0">
                <a:solidFill>
                  <a:schemeClr val="bg1"/>
                </a:solidFill>
              </a:rPr>
              <a:t>• inodoro </a:t>
            </a:r>
          </a:p>
          <a:p>
            <a:r>
              <a:rPr lang="es-MX" dirty="0">
                <a:solidFill>
                  <a:schemeClr val="bg1"/>
                </a:solidFill>
              </a:rPr>
              <a:t>• medidores </a:t>
            </a:r>
          </a:p>
          <a:p>
            <a:r>
              <a:rPr lang="es-MX" dirty="0">
                <a:solidFill>
                  <a:schemeClr val="bg1"/>
                </a:solidFill>
              </a:rPr>
              <a:t>4. Manejo residuos sólidos urbano </a:t>
            </a:r>
          </a:p>
          <a:p>
            <a:r>
              <a:rPr lang="es-MX" dirty="0">
                <a:solidFill>
                  <a:schemeClr val="bg1"/>
                </a:solidFill>
              </a:rPr>
              <a:t>5. Mantenimiento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47" y="5114925"/>
            <a:ext cx="2619375" cy="1743075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927" y="5114924"/>
            <a:ext cx="2496377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908720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Desarrollos Urbanos Integrales Sustentables: </a:t>
            </a:r>
            <a:r>
              <a:rPr lang="es-MX" b="1" dirty="0" smtClean="0">
                <a:solidFill>
                  <a:srgbClr val="FFC000"/>
                </a:solidFill>
              </a:rPr>
              <a:t>DUIS</a:t>
            </a:r>
            <a:endParaRPr lang="es-MX" b="1" dirty="0">
              <a:solidFill>
                <a:srgbClr val="FFC000"/>
              </a:solidFill>
            </a:endParaRPr>
          </a:p>
          <a:p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necesidad de dotar vivienda de manera rápida a la población,</a:t>
            </a:r>
            <a:r>
              <a:rPr lang="es-MX" dirty="0">
                <a:solidFill>
                  <a:schemeClr val="bg1"/>
                </a:solidFill>
              </a:rPr>
              <a:t> el déficit de vivienda y un sistema hipotecario fuertemente consolidado, provocó un rápido crecimiento del sector, impulsando un gran Desarrollo Habitacional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87624" y="2780928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Se crea una </a:t>
            </a:r>
            <a:r>
              <a:rPr lang="es-MX" dirty="0">
                <a:solidFill>
                  <a:srgbClr val="FFC000"/>
                </a:solidFill>
              </a:rPr>
              <a:t>Política Pública que fomenta el Desarrollo Urbano Integral </a:t>
            </a:r>
            <a:r>
              <a:rPr lang="es-MX" dirty="0">
                <a:solidFill>
                  <a:schemeClr val="bg1"/>
                </a:solidFill>
              </a:rPr>
              <a:t>Sustentable bajo la siguiente óptica: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1. Define el </a:t>
            </a:r>
            <a:r>
              <a:rPr lang="es-MX" dirty="0">
                <a:solidFill>
                  <a:srgbClr val="FFC000"/>
                </a:solidFill>
              </a:rPr>
              <a:t>crecimiento ordenado de las </a:t>
            </a:r>
            <a:r>
              <a:rPr lang="es-MX" dirty="0" smtClean="0">
                <a:solidFill>
                  <a:srgbClr val="FFC000"/>
                </a:solidFill>
              </a:rPr>
              <a:t>ciudades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2. </a:t>
            </a:r>
            <a:r>
              <a:rPr lang="es-MX" dirty="0">
                <a:solidFill>
                  <a:srgbClr val="FFC000"/>
                </a:solidFill>
              </a:rPr>
              <a:t>Aprovecha el suelo intraurbano y promueve la </a:t>
            </a:r>
            <a:r>
              <a:rPr lang="es-MX" dirty="0" smtClean="0">
                <a:solidFill>
                  <a:srgbClr val="FFC000"/>
                </a:solidFill>
              </a:rPr>
              <a:t>verticalidad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3. </a:t>
            </a:r>
            <a:r>
              <a:rPr lang="es-MX" dirty="0">
                <a:solidFill>
                  <a:srgbClr val="FFC000"/>
                </a:solidFill>
              </a:rPr>
              <a:t>Genera más vivienda con infraestructura, servicios y </a:t>
            </a:r>
            <a:r>
              <a:rPr lang="es-MX" dirty="0" smtClean="0">
                <a:solidFill>
                  <a:srgbClr val="FFC000"/>
                </a:solidFill>
              </a:rPr>
              <a:t> transporte </a:t>
            </a:r>
            <a:r>
              <a:rPr lang="es-MX" dirty="0">
                <a:solidFill>
                  <a:srgbClr val="FFC000"/>
                </a:solidFill>
              </a:rPr>
              <a:t>suficiente</a:t>
            </a:r>
            <a:r>
              <a:rPr lang="es-MX" dirty="0">
                <a:solidFill>
                  <a:schemeClr val="bg1"/>
                </a:solidFill>
              </a:rPr>
              <a:t>, mejorando la calidad de vida de las </a:t>
            </a:r>
            <a:r>
              <a:rPr lang="es-MX" dirty="0" smtClean="0">
                <a:solidFill>
                  <a:schemeClr val="bg1"/>
                </a:solidFill>
              </a:rPr>
              <a:t> familias</a:t>
            </a:r>
            <a:r>
              <a:rPr lang="es-MX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057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30149" y="1924382"/>
            <a:ext cx="78463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ACTIVIDAD</a:t>
            </a:r>
          </a:p>
          <a:p>
            <a:pPr algn="ctr"/>
            <a:endParaRPr lang="es-MX" b="1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 base en los  conjuntos habitacionales que se autorizaron  a partir del 2000,  en  la ZMT,  identificar  cual  de ellos  cuenta con el con uso de tecnologías verdes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-Identificar  plantas  tratadoras de  agua y  centros de reciclaje en la  ZMT. Describir su  funcionamiento. 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851334" y="3484605"/>
            <a:ext cx="774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GOBIERNO Y ADMINISTRACIÓN METROPOLITANA 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8340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39552" y="90872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¿Cómo gobernar las </a:t>
            </a:r>
            <a:r>
              <a:rPr lang="es-MX" b="1" dirty="0" smtClean="0">
                <a:solidFill>
                  <a:srgbClr val="FFC000"/>
                </a:solidFill>
              </a:rPr>
              <a:t>zonas metropolitanas </a:t>
            </a:r>
            <a:r>
              <a:rPr lang="es-MX" b="1" dirty="0">
                <a:solidFill>
                  <a:srgbClr val="FFC000"/>
                </a:solidFill>
              </a:rPr>
              <a:t>de México</a:t>
            </a:r>
            <a:r>
              <a:rPr lang="es-MX" b="1" dirty="0" smtClean="0">
                <a:solidFill>
                  <a:srgbClr val="FFC000"/>
                </a:solidFill>
              </a:rPr>
              <a:t>? Propuestas </a:t>
            </a:r>
            <a:r>
              <a:rPr lang="es-MX" b="1" dirty="0">
                <a:solidFill>
                  <a:srgbClr val="FFC000"/>
                </a:solidFill>
              </a:rPr>
              <a:t>para el corto, mediano </a:t>
            </a:r>
            <a:r>
              <a:rPr lang="es-MX" b="1" dirty="0" smtClean="0">
                <a:solidFill>
                  <a:srgbClr val="FFC000"/>
                </a:solidFill>
              </a:rPr>
              <a:t>y largo plazo </a:t>
            </a:r>
          </a:p>
          <a:p>
            <a:pPr algn="ctr"/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43808" y="2878015"/>
            <a:ext cx="2504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FFC000"/>
                </a:solidFill>
              </a:rPr>
              <a:t>las zonas metropolitanas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33909" y="3933056"/>
            <a:ext cx="3590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Lo malo:</a:t>
            </a:r>
          </a:p>
          <a:p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-Pobreza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-Marginación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-Segregación</a:t>
            </a:r>
            <a:r>
              <a:rPr lang="es-MX" dirty="0">
                <a:solidFill>
                  <a:schemeClr val="bg1"/>
                </a:solidFill>
              </a:rPr>
              <a:t>,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-Desempleo </a:t>
            </a:r>
            <a:r>
              <a:rPr lang="es-MX" dirty="0">
                <a:solidFill>
                  <a:schemeClr val="bg1"/>
                </a:solidFill>
              </a:rPr>
              <a:t>y </a:t>
            </a:r>
            <a:r>
              <a:rPr lang="es-MX" dirty="0" smtClean="0">
                <a:solidFill>
                  <a:schemeClr val="bg1"/>
                </a:solidFill>
              </a:rPr>
              <a:t>subempleo</a:t>
            </a:r>
          </a:p>
          <a:p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Delincuencia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-Explotación </a:t>
            </a:r>
            <a:r>
              <a:rPr lang="es-MX" dirty="0">
                <a:solidFill>
                  <a:schemeClr val="bg1"/>
                </a:solidFill>
              </a:rPr>
              <a:t>de recursos naturales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941689" y="4071555"/>
            <a:ext cx="49685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Lo bueno: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-Mayores oportunidades </a:t>
            </a:r>
            <a:r>
              <a:rPr lang="es-MX" dirty="0">
                <a:solidFill>
                  <a:schemeClr val="bg1"/>
                </a:solidFill>
              </a:rPr>
              <a:t>de generación de </a:t>
            </a:r>
            <a:r>
              <a:rPr lang="es-MX" dirty="0" smtClean="0">
                <a:solidFill>
                  <a:schemeClr val="bg1"/>
                </a:solidFill>
              </a:rPr>
              <a:t>riqueza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-Oferta de </a:t>
            </a:r>
            <a:r>
              <a:rPr lang="es-MX" dirty="0">
                <a:solidFill>
                  <a:schemeClr val="bg1"/>
                </a:solidFill>
              </a:rPr>
              <a:t>servicios de educación y </a:t>
            </a:r>
            <a:r>
              <a:rPr lang="es-MX" dirty="0" smtClean="0">
                <a:solidFill>
                  <a:schemeClr val="bg1"/>
                </a:solidFill>
              </a:rPr>
              <a:t>salud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-Economías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 smtClean="0">
                <a:solidFill>
                  <a:schemeClr val="bg1"/>
                </a:solidFill>
              </a:rPr>
              <a:t>aglomeración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-Generación </a:t>
            </a:r>
            <a:r>
              <a:rPr lang="es-MX" dirty="0">
                <a:solidFill>
                  <a:schemeClr val="bg1"/>
                </a:solidFill>
              </a:rPr>
              <a:t>de riqueza y empleo para </a:t>
            </a:r>
            <a:r>
              <a:rPr lang="es-MX" dirty="0" smtClean="0">
                <a:solidFill>
                  <a:schemeClr val="bg1"/>
                </a:solidFill>
              </a:rPr>
              <a:t>una población económicamente activa </a:t>
            </a:r>
            <a:r>
              <a:rPr lang="es-MX" dirty="0">
                <a:solidFill>
                  <a:schemeClr val="bg1"/>
                </a:solidFill>
              </a:rPr>
              <a:t>joven</a:t>
            </a:r>
          </a:p>
        </p:txBody>
      </p:sp>
    </p:spTree>
    <p:extLst>
      <p:ext uri="{BB962C8B-B14F-4D97-AF65-F5344CB8AC3E}">
        <p14:creationId xmlns:p14="http://schemas.microsoft.com/office/powerpoint/2010/main" val="7731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05273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En </a:t>
            </a:r>
            <a:r>
              <a:rPr lang="es-MX" dirty="0">
                <a:solidFill>
                  <a:schemeClr val="bg1"/>
                </a:solidFill>
              </a:rPr>
              <a:t>las condiciones actuales de </a:t>
            </a:r>
            <a:r>
              <a:rPr lang="es-MX" dirty="0" smtClean="0">
                <a:solidFill>
                  <a:schemeClr val="bg1"/>
                </a:solidFill>
              </a:rPr>
              <a:t>nuestro  país</a:t>
            </a:r>
            <a:r>
              <a:rPr lang="es-MX" dirty="0">
                <a:solidFill>
                  <a:schemeClr val="bg1"/>
                </a:solidFill>
              </a:rPr>
              <a:t>, las zonas metropolitanas no se </a:t>
            </a:r>
            <a:r>
              <a:rPr lang="es-MX" dirty="0" smtClean="0">
                <a:solidFill>
                  <a:schemeClr val="bg1"/>
                </a:solidFill>
              </a:rPr>
              <a:t>gobiernan </a:t>
            </a:r>
            <a:r>
              <a:rPr lang="es-MX" dirty="0" smtClean="0">
                <a:solidFill>
                  <a:srgbClr val="FFC000"/>
                </a:solidFill>
              </a:rPr>
              <a:t>POR UN SOLO GOBIERNO</a:t>
            </a:r>
            <a:r>
              <a:rPr lang="es-MX" dirty="0" smtClean="0">
                <a:solidFill>
                  <a:schemeClr val="bg1"/>
                </a:solidFill>
              </a:rPr>
              <a:t>, </a:t>
            </a:r>
            <a:r>
              <a:rPr lang="es-MX" dirty="0">
                <a:solidFill>
                  <a:schemeClr val="bg1"/>
                </a:solidFill>
              </a:rPr>
              <a:t>pues cualquier acto </a:t>
            </a:r>
            <a:r>
              <a:rPr lang="es-MX" dirty="0" smtClean="0">
                <a:solidFill>
                  <a:schemeClr val="bg1"/>
                </a:solidFill>
              </a:rPr>
              <a:t>de gobierno que afecte a la zona, tiene necesariamente que pasar por los tres ordenes de gobierno.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09552" y="2780928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característica definitoria de una zona metropolitana </a:t>
            </a:r>
            <a:r>
              <a:rPr lang="es-MX" dirty="0" smtClean="0">
                <a:solidFill>
                  <a:schemeClr val="bg1"/>
                </a:solidFill>
              </a:rPr>
              <a:t>es la </a:t>
            </a:r>
            <a:r>
              <a:rPr lang="es-MX" dirty="0">
                <a:solidFill>
                  <a:schemeClr val="bg1"/>
                </a:solidFill>
              </a:rPr>
              <a:t>fragmentación de su territorio en varios </a:t>
            </a:r>
            <a:r>
              <a:rPr lang="es-MX" dirty="0" smtClean="0">
                <a:solidFill>
                  <a:schemeClr val="bg1"/>
                </a:solidFill>
              </a:rPr>
              <a:t>municipios </a:t>
            </a:r>
            <a:r>
              <a:rPr lang="es-MX" baseline="30000" dirty="0" smtClean="0">
                <a:solidFill>
                  <a:schemeClr val="bg1"/>
                </a:solidFill>
              </a:rPr>
              <a:t>1</a:t>
            </a:r>
            <a:endParaRPr lang="es-MX" baseline="300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37685" y="2919427"/>
            <a:ext cx="313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¿cómo </a:t>
            </a:r>
            <a:r>
              <a:rPr lang="es-MX" b="1" dirty="0">
                <a:solidFill>
                  <a:srgbClr val="FFC000"/>
                </a:solidFill>
              </a:rPr>
              <a:t>se </a:t>
            </a:r>
            <a:r>
              <a:rPr lang="es-MX" b="1" dirty="0" smtClean="0">
                <a:solidFill>
                  <a:srgbClr val="FFC000"/>
                </a:solidFill>
              </a:rPr>
              <a:t>gobierna una metrópoli?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12990" y="4864293"/>
            <a:ext cx="313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E</a:t>
            </a:r>
            <a:r>
              <a:rPr lang="es-MX" b="1" dirty="0" smtClean="0">
                <a:solidFill>
                  <a:srgbClr val="FFC000"/>
                </a:solidFill>
              </a:rPr>
              <a:t>scuela </a:t>
            </a:r>
            <a:r>
              <a:rPr lang="es-MX" b="1" dirty="0">
                <a:solidFill>
                  <a:srgbClr val="FFC000"/>
                </a:solidFill>
              </a:rPr>
              <a:t>de reformadores </a:t>
            </a:r>
            <a:r>
              <a:rPr lang="es-MX" dirty="0">
                <a:solidFill>
                  <a:schemeClr val="bg1"/>
                </a:solidFill>
              </a:rPr>
              <a:t>(Wood, 1958; Wood, 1964),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1520" y="47251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-Multiplicidad de </a:t>
            </a:r>
            <a:r>
              <a:rPr lang="es-MX" dirty="0">
                <a:solidFill>
                  <a:schemeClr val="bg1"/>
                </a:solidFill>
              </a:rPr>
              <a:t>estructuras </a:t>
            </a:r>
            <a:r>
              <a:rPr lang="es-MX" dirty="0" smtClean="0">
                <a:solidFill>
                  <a:schemeClr val="bg1"/>
                </a:solidFill>
              </a:rPr>
              <a:t>administrativas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-Una </a:t>
            </a:r>
            <a:r>
              <a:rPr lang="es-MX" dirty="0">
                <a:solidFill>
                  <a:schemeClr val="bg1"/>
                </a:solidFill>
              </a:rPr>
              <a:t>falta de coordinación entre </a:t>
            </a:r>
            <a:r>
              <a:rPr lang="es-MX" dirty="0" smtClean="0">
                <a:solidFill>
                  <a:schemeClr val="bg1"/>
                </a:solidFill>
              </a:rPr>
              <a:t>gobiernos locales </a:t>
            </a:r>
            <a:r>
              <a:rPr lang="es-MX" dirty="0">
                <a:solidFill>
                  <a:schemeClr val="bg1"/>
                </a:solidFill>
              </a:rPr>
              <a:t>e instituciones públicas encargadas de los servicios </a:t>
            </a:r>
            <a:r>
              <a:rPr lang="es-MX" dirty="0" smtClean="0">
                <a:solidFill>
                  <a:schemeClr val="bg1"/>
                </a:solidFill>
              </a:rPr>
              <a:t>urbanos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(se duplican los costos).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8" name="7 Conector recto de flecha"/>
          <p:cNvCxnSpPr>
            <a:endCxn id="5" idx="1"/>
          </p:cNvCxnSpPr>
          <p:nvPr/>
        </p:nvCxnSpPr>
        <p:spPr>
          <a:xfrm>
            <a:off x="5076056" y="3242593"/>
            <a:ext cx="56162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7178910" y="3789040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4823520" y="5187458"/>
            <a:ext cx="6125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860032" y="324259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948264" y="400506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H="1">
            <a:off x="4860032" y="522920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26876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Es </a:t>
            </a:r>
            <a:r>
              <a:rPr lang="es-MX" dirty="0">
                <a:solidFill>
                  <a:schemeClr val="bg1"/>
                </a:solidFill>
              </a:rPr>
              <a:t>necesario constituir estructuras de </a:t>
            </a:r>
            <a:r>
              <a:rPr lang="es-MX" dirty="0">
                <a:solidFill>
                  <a:srgbClr val="FFC000"/>
                </a:solidFill>
              </a:rPr>
              <a:t>gestión </a:t>
            </a:r>
            <a:r>
              <a:rPr lang="es-MX" dirty="0" smtClean="0">
                <a:solidFill>
                  <a:srgbClr val="FFC000"/>
                </a:solidFill>
              </a:rPr>
              <a:t>metropolitanas </a:t>
            </a:r>
            <a:r>
              <a:rPr lang="es-MX" dirty="0" smtClean="0">
                <a:solidFill>
                  <a:schemeClr val="bg1"/>
                </a:solidFill>
              </a:rPr>
              <a:t>fuertes </a:t>
            </a:r>
            <a:r>
              <a:rPr lang="es-MX" dirty="0">
                <a:solidFill>
                  <a:schemeClr val="bg1"/>
                </a:solidFill>
              </a:rPr>
              <a:t>que cubran el área funcional de la zona urbana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788024" y="715691"/>
            <a:ext cx="39959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Organismos o </a:t>
            </a:r>
            <a:r>
              <a:rPr lang="es-MX" dirty="0">
                <a:solidFill>
                  <a:srgbClr val="FFC000"/>
                </a:solidFill>
              </a:rPr>
              <a:t>agencias metropolitanas </a:t>
            </a:r>
            <a:r>
              <a:rPr lang="es-MX" dirty="0">
                <a:solidFill>
                  <a:schemeClr val="bg1"/>
                </a:solidFill>
              </a:rPr>
              <a:t>responsables de los servicios </a:t>
            </a:r>
            <a:r>
              <a:rPr lang="es-MX" dirty="0" smtClean="0">
                <a:solidFill>
                  <a:schemeClr val="bg1"/>
                </a:solidFill>
              </a:rPr>
              <a:t>públicos fuertes: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Cobro de servicios eficiente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>
                <a:solidFill>
                  <a:srgbClr val="FFC000"/>
                </a:solidFill>
              </a:rPr>
              <a:t>Servicios eficientes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sz="1200" dirty="0" smtClean="0">
                <a:solidFill>
                  <a:schemeClr val="bg1"/>
                </a:solidFill>
              </a:rPr>
              <a:t>Ejemplo de área funcional, seguridad pública</a:t>
            </a:r>
            <a:endParaRPr lang="es-MX" sz="12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00309" y="3861048"/>
            <a:ext cx="79494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Finalmente, para los reformadores, una estructura metropolitana </a:t>
            </a:r>
            <a:r>
              <a:rPr lang="es-MX" dirty="0" smtClean="0">
                <a:solidFill>
                  <a:schemeClr val="bg1"/>
                </a:solidFill>
              </a:rPr>
              <a:t>poderosa permite: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Mejor </a:t>
            </a:r>
            <a:r>
              <a:rPr lang="es-MX" dirty="0">
                <a:solidFill>
                  <a:srgbClr val="FFC000"/>
                </a:solidFill>
              </a:rPr>
              <a:t>asignación de recursos </a:t>
            </a:r>
            <a:r>
              <a:rPr lang="es-MX" dirty="0">
                <a:solidFill>
                  <a:schemeClr val="bg1"/>
                </a:solidFill>
              </a:rPr>
              <a:t>públicos en el </a:t>
            </a:r>
            <a:r>
              <a:rPr lang="es-MX" dirty="0" smtClean="0">
                <a:solidFill>
                  <a:schemeClr val="bg1"/>
                </a:solidFill>
              </a:rPr>
              <a:t>espacio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-Una </a:t>
            </a:r>
            <a:r>
              <a:rPr lang="es-MX" dirty="0">
                <a:solidFill>
                  <a:srgbClr val="FFC000"/>
                </a:solidFill>
              </a:rPr>
              <a:t>localización más eficiente de actividades</a:t>
            </a:r>
            <a:r>
              <a:rPr lang="es-MX" dirty="0" smtClean="0">
                <a:solidFill>
                  <a:schemeClr val="bg1"/>
                </a:solidFill>
              </a:rPr>
              <a:t>, en zonas </a:t>
            </a:r>
            <a:r>
              <a:rPr lang="es-MX" dirty="0">
                <a:solidFill>
                  <a:schemeClr val="bg1"/>
                </a:solidFill>
              </a:rPr>
              <a:t>residenciales y equipamientos </a:t>
            </a:r>
            <a:r>
              <a:rPr lang="es-MX" dirty="0" smtClean="0">
                <a:solidFill>
                  <a:schemeClr val="bg1"/>
                </a:solidFill>
              </a:rPr>
              <a:t>colectivos.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Menos </a:t>
            </a:r>
            <a:r>
              <a:rPr lang="es-MX" dirty="0">
                <a:solidFill>
                  <a:srgbClr val="FFC000"/>
                </a:solidFill>
              </a:rPr>
              <a:t>segregación </a:t>
            </a:r>
            <a:r>
              <a:rPr lang="es-MX" dirty="0" smtClean="0">
                <a:solidFill>
                  <a:schemeClr val="bg1"/>
                </a:solidFill>
              </a:rPr>
              <a:t>y mayor </a:t>
            </a:r>
            <a:r>
              <a:rPr lang="es-MX" dirty="0">
                <a:solidFill>
                  <a:schemeClr val="bg1"/>
                </a:solidFill>
              </a:rPr>
              <a:t>justicia distributiva de </a:t>
            </a:r>
            <a:r>
              <a:rPr lang="es-MX" dirty="0">
                <a:solidFill>
                  <a:srgbClr val="FFC000"/>
                </a:solidFill>
              </a:rPr>
              <a:t>acceso a los servicios sociales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sz="1400" b="1" i="1" dirty="0" smtClean="0">
                <a:solidFill>
                  <a:schemeClr val="bg1"/>
                </a:solidFill>
              </a:rPr>
              <a:t>Ejemplo como sacar tarjeta adulto mayor</a:t>
            </a:r>
            <a:endParaRPr lang="es-MX" sz="1400" b="1" i="1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995936" y="1868924"/>
            <a:ext cx="64807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78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220072" y="1355575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Gobierno </a:t>
            </a:r>
            <a:r>
              <a:rPr lang="es-MX" dirty="0">
                <a:solidFill>
                  <a:schemeClr val="bg1"/>
                </a:solidFill>
              </a:rPr>
              <a:t>metropolitano </a:t>
            </a:r>
            <a:r>
              <a:rPr lang="es-MX" dirty="0" smtClean="0">
                <a:solidFill>
                  <a:srgbClr val="FFC000"/>
                </a:solidFill>
              </a:rPr>
              <a:t>competiría</a:t>
            </a:r>
            <a:r>
              <a:rPr lang="es-MX" dirty="0" smtClean="0">
                <a:solidFill>
                  <a:schemeClr val="bg1"/>
                </a:solidFill>
              </a:rPr>
              <a:t> contra los gobiernos </a:t>
            </a:r>
            <a:r>
              <a:rPr lang="es-MX" dirty="0">
                <a:solidFill>
                  <a:schemeClr val="bg1"/>
                </a:solidFill>
              </a:rPr>
              <a:t>centrales (estatal o federal</a:t>
            </a:r>
            <a:r>
              <a:rPr lang="es-MX" dirty="0" smtClean="0">
                <a:solidFill>
                  <a:schemeClr val="bg1"/>
                </a:solidFill>
              </a:rPr>
              <a:t>) por: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Recursos públicos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51599" y="1632572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Solución:</a:t>
            </a:r>
            <a:r>
              <a:rPr lang="es-MX" b="1" dirty="0" smtClean="0">
                <a:solidFill>
                  <a:schemeClr val="bg1"/>
                </a:solidFill>
              </a:rPr>
              <a:t>  </a:t>
            </a:r>
            <a:r>
              <a:rPr lang="es-MX" dirty="0">
                <a:solidFill>
                  <a:schemeClr val="bg1"/>
                </a:solidFill>
              </a:rPr>
              <a:t>es la creación de gobiernos metropolitanos.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63888" y="17949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fracaso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7544" y="4221087"/>
            <a:ext cx="37084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E</a:t>
            </a:r>
            <a:r>
              <a:rPr lang="es-MX" b="1" dirty="0" smtClean="0">
                <a:solidFill>
                  <a:srgbClr val="FFC000"/>
                </a:solidFill>
              </a:rPr>
              <a:t>scuela </a:t>
            </a:r>
            <a:r>
              <a:rPr lang="es-MX" b="1" dirty="0">
                <a:solidFill>
                  <a:srgbClr val="FFC000"/>
                </a:solidFill>
              </a:rPr>
              <a:t>de elección </a:t>
            </a:r>
            <a:r>
              <a:rPr lang="es-MX" b="1" dirty="0" smtClean="0">
                <a:solidFill>
                  <a:srgbClr val="FFC000"/>
                </a:solidFill>
              </a:rPr>
              <a:t>racional</a:t>
            </a:r>
            <a:r>
              <a:rPr lang="es-MX" dirty="0" smtClean="0">
                <a:solidFill>
                  <a:srgbClr val="FFC000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Q</a:t>
            </a:r>
            <a:r>
              <a:rPr lang="es-MX" dirty="0" smtClean="0">
                <a:solidFill>
                  <a:schemeClr val="bg1"/>
                </a:solidFill>
              </a:rPr>
              <a:t>uienes </a:t>
            </a:r>
            <a:r>
              <a:rPr lang="es-MX" dirty="0">
                <a:solidFill>
                  <a:schemeClr val="bg1"/>
                </a:solidFill>
              </a:rPr>
              <a:t>insisten en una cooperación horizontal entre municipios</a:t>
            </a:r>
            <a:r>
              <a:rPr lang="es-MX" dirty="0" smtClean="0">
                <a:solidFill>
                  <a:schemeClr val="bg1"/>
                </a:solidFill>
              </a:rPr>
              <a:t>. Algunos </a:t>
            </a:r>
            <a:r>
              <a:rPr lang="es-MX" dirty="0">
                <a:solidFill>
                  <a:schemeClr val="bg1"/>
                </a:solidFill>
              </a:rPr>
              <a:t>autores norteamericanos (</a:t>
            </a:r>
            <a:r>
              <a:rPr lang="es-MX" dirty="0" err="1">
                <a:solidFill>
                  <a:schemeClr val="bg1"/>
                </a:solidFill>
              </a:rPr>
              <a:t>Ostrom</a:t>
            </a:r>
            <a:r>
              <a:rPr lang="es-MX" dirty="0">
                <a:solidFill>
                  <a:schemeClr val="bg1"/>
                </a:solidFill>
              </a:rPr>
              <a:t>, </a:t>
            </a:r>
            <a:r>
              <a:rPr lang="es-MX" dirty="0" err="1">
                <a:solidFill>
                  <a:schemeClr val="bg1"/>
                </a:solidFill>
              </a:rPr>
              <a:t>Tiebout</a:t>
            </a:r>
            <a:r>
              <a:rPr lang="es-MX" dirty="0">
                <a:solidFill>
                  <a:schemeClr val="bg1"/>
                </a:solidFill>
              </a:rPr>
              <a:t> y Warren, 1961)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004048" y="3944089"/>
            <a:ext cx="39005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-La </a:t>
            </a:r>
            <a:r>
              <a:rPr lang="es-MX" dirty="0" smtClean="0">
                <a:solidFill>
                  <a:srgbClr val="FFC000"/>
                </a:solidFill>
              </a:rPr>
              <a:t>existencia de </a:t>
            </a:r>
            <a:r>
              <a:rPr lang="es-MX" dirty="0">
                <a:solidFill>
                  <a:srgbClr val="FFC000"/>
                </a:solidFill>
              </a:rPr>
              <a:t>múltiples estructuras </a:t>
            </a:r>
            <a:r>
              <a:rPr lang="es-MX" dirty="0">
                <a:solidFill>
                  <a:schemeClr val="bg1"/>
                </a:solidFill>
              </a:rPr>
              <a:t>locales permite o estimula una “</a:t>
            </a:r>
            <a:r>
              <a:rPr lang="es-MX" dirty="0" smtClean="0">
                <a:solidFill>
                  <a:schemeClr val="bg1"/>
                </a:solidFill>
              </a:rPr>
              <a:t>competencia sana</a:t>
            </a:r>
            <a:r>
              <a:rPr lang="es-MX" dirty="0">
                <a:solidFill>
                  <a:schemeClr val="bg1"/>
                </a:solidFill>
              </a:rPr>
              <a:t>” entre los </a:t>
            </a:r>
            <a:r>
              <a:rPr lang="es-MX" dirty="0" smtClean="0">
                <a:solidFill>
                  <a:schemeClr val="bg1"/>
                </a:solidFill>
              </a:rPr>
              <a:t>municipios.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Consecuencia: </a:t>
            </a:r>
            <a:r>
              <a:rPr lang="es-MX" dirty="0" smtClean="0">
                <a:solidFill>
                  <a:srgbClr val="FFC000"/>
                </a:solidFill>
              </a:rPr>
              <a:t>estímulo en la capacidad </a:t>
            </a:r>
            <a:r>
              <a:rPr lang="es-MX" dirty="0" smtClean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chemeClr val="bg1"/>
                </a:solidFill>
              </a:rPr>
              <a:t>innovación en la gestión </a:t>
            </a:r>
            <a:r>
              <a:rPr lang="es-MX" dirty="0" smtClean="0">
                <a:solidFill>
                  <a:schemeClr val="bg1"/>
                </a:solidFill>
              </a:rPr>
              <a:t>urbana.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355976" y="479715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516216" y="2924944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4427984" y="495975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14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14174" y="1412776"/>
            <a:ext cx="30777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Problema: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-Los </a:t>
            </a:r>
            <a:r>
              <a:rPr lang="es-MX" dirty="0">
                <a:solidFill>
                  <a:schemeClr val="bg1"/>
                </a:solidFill>
              </a:rPr>
              <a:t>gobiernos locales no están en </a:t>
            </a:r>
            <a:r>
              <a:rPr lang="es-MX" dirty="0" smtClean="0">
                <a:solidFill>
                  <a:schemeClr val="bg1"/>
                </a:solidFill>
              </a:rPr>
              <a:t>posibilidades para </a:t>
            </a:r>
            <a:r>
              <a:rPr lang="es-MX" dirty="0">
                <a:solidFill>
                  <a:schemeClr val="bg1"/>
                </a:solidFill>
              </a:rPr>
              <a:t>competir en igualdad de condiciones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081964" y="1412776"/>
            <a:ext cx="3779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Municipios centrales  </a:t>
            </a:r>
            <a:r>
              <a:rPr lang="es-MX" dirty="0" smtClean="0">
                <a:solidFill>
                  <a:schemeClr val="bg1"/>
                </a:solidFill>
              </a:rPr>
              <a:t>son capaces de recaudar </a:t>
            </a:r>
            <a:r>
              <a:rPr lang="es-MX" dirty="0">
                <a:solidFill>
                  <a:schemeClr val="bg1"/>
                </a:solidFill>
              </a:rPr>
              <a:t>y financiar mejores servicios urbanos en beneficio de su </a:t>
            </a:r>
            <a:r>
              <a:rPr lang="es-MX" dirty="0" smtClean="0">
                <a:solidFill>
                  <a:schemeClr val="bg1"/>
                </a:solidFill>
              </a:rPr>
              <a:t>población.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Municipios </a:t>
            </a:r>
            <a:r>
              <a:rPr lang="es-MX" dirty="0">
                <a:solidFill>
                  <a:srgbClr val="FFC000"/>
                </a:solidFill>
              </a:rPr>
              <a:t>periféricos</a:t>
            </a:r>
            <a:r>
              <a:rPr lang="es-MX" dirty="0">
                <a:solidFill>
                  <a:schemeClr val="bg1"/>
                </a:solidFill>
              </a:rPr>
              <a:t>, con bases fiscales pobres</a:t>
            </a:r>
            <a:r>
              <a:rPr lang="es-MX" dirty="0" smtClean="0">
                <a:solidFill>
                  <a:schemeClr val="bg1"/>
                </a:solidFill>
              </a:rPr>
              <a:t>, recaudan poco  </a:t>
            </a:r>
            <a:r>
              <a:rPr lang="es-MX" baseline="30000" dirty="0" smtClean="0">
                <a:solidFill>
                  <a:schemeClr val="bg1"/>
                </a:solidFill>
              </a:rPr>
              <a:t>2</a:t>
            </a:r>
            <a:endParaRPr lang="es-MX" baseline="300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414908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Conclusión de los 2 enfoques: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Podemos </a:t>
            </a:r>
            <a:r>
              <a:rPr lang="es-MX" dirty="0">
                <a:solidFill>
                  <a:schemeClr val="bg1"/>
                </a:solidFill>
              </a:rPr>
              <a:t>señalar que la escuela de </a:t>
            </a:r>
            <a:r>
              <a:rPr lang="es-MX" dirty="0" smtClean="0">
                <a:solidFill>
                  <a:srgbClr val="FFC000"/>
                </a:solidFill>
              </a:rPr>
              <a:t>reformadores defiende </a:t>
            </a:r>
            <a:r>
              <a:rPr lang="es-MX" dirty="0">
                <a:solidFill>
                  <a:srgbClr val="FFC000"/>
                </a:solidFill>
              </a:rPr>
              <a:t>valores </a:t>
            </a:r>
            <a:r>
              <a:rPr lang="es-MX" dirty="0">
                <a:solidFill>
                  <a:schemeClr val="bg1"/>
                </a:solidFill>
              </a:rPr>
              <a:t>como la </a:t>
            </a:r>
            <a:r>
              <a:rPr lang="es-MX" dirty="0">
                <a:solidFill>
                  <a:srgbClr val="FFC000"/>
                </a:solidFill>
              </a:rPr>
              <a:t>igualdad social y la solidaridad territorial </a:t>
            </a:r>
            <a:r>
              <a:rPr lang="es-MX" dirty="0" smtClean="0">
                <a:solidFill>
                  <a:srgbClr val="FFC000"/>
                </a:solidFill>
              </a:rPr>
              <a:t>y socio-fiscal</a:t>
            </a:r>
            <a:r>
              <a:rPr lang="es-MX" dirty="0">
                <a:solidFill>
                  <a:schemeClr val="bg1"/>
                </a:solidFill>
              </a:rPr>
              <a:t>, mientras que la escuela de elección racional valoriza la </a:t>
            </a:r>
            <a:r>
              <a:rPr lang="es-MX" dirty="0" smtClean="0">
                <a:solidFill>
                  <a:schemeClr val="bg1"/>
                </a:solidFill>
              </a:rPr>
              <a:t>libertad individual</a:t>
            </a:r>
            <a:r>
              <a:rPr lang="es-MX" dirty="0">
                <a:solidFill>
                  <a:schemeClr val="bg1"/>
                </a:solidFill>
              </a:rPr>
              <a:t>, la competencia entre gobiernos locales para estimular </a:t>
            </a:r>
            <a:r>
              <a:rPr lang="es-MX" dirty="0" smtClean="0">
                <a:solidFill>
                  <a:schemeClr val="bg1"/>
                </a:solidFill>
              </a:rPr>
              <a:t>la innovación </a:t>
            </a:r>
            <a:r>
              <a:rPr lang="es-MX" dirty="0">
                <a:solidFill>
                  <a:schemeClr val="bg1"/>
                </a:solidFill>
              </a:rPr>
              <a:t>y la rendición de </a:t>
            </a:r>
            <a:r>
              <a:rPr lang="es-MX" dirty="0" smtClean="0">
                <a:solidFill>
                  <a:schemeClr val="bg1"/>
                </a:solidFill>
              </a:rPr>
              <a:t>cuentas. </a:t>
            </a:r>
            <a:r>
              <a:rPr lang="es-MX" baseline="300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985159" y="2574867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3779912" y="2043156"/>
            <a:ext cx="1068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Por qué?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9" y="530707"/>
            <a:ext cx="8283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Los </a:t>
            </a:r>
            <a:r>
              <a:rPr lang="es-MX" dirty="0">
                <a:solidFill>
                  <a:srgbClr val="FFC000"/>
                </a:solidFill>
              </a:rPr>
              <a:t>planes urbanos </a:t>
            </a:r>
            <a:r>
              <a:rPr lang="es-MX" dirty="0">
                <a:solidFill>
                  <a:schemeClr val="bg1"/>
                </a:solidFill>
              </a:rPr>
              <a:t>siguen siendo muy </a:t>
            </a:r>
            <a:r>
              <a:rPr lang="es-MX" dirty="0">
                <a:solidFill>
                  <a:srgbClr val="FFC000"/>
                </a:solidFill>
              </a:rPr>
              <a:t>poco efectivos para regular la expansión urbana de las periferias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71600" y="1772816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rgbClr val="FFC000"/>
                </a:solidFill>
              </a:rPr>
              <a:t>Porque: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Se ha considerado que </a:t>
            </a:r>
            <a:r>
              <a:rPr lang="es-MX" dirty="0">
                <a:solidFill>
                  <a:srgbClr val="FFC000"/>
                </a:solidFill>
              </a:rPr>
              <a:t>las periferias urbanas son una extensión de la mancha urbana de la ciudad </a:t>
            </a:r>
            <a:r>
              <a:rPr lang="es-MX" dirty="0">
                <a:solidFill>
                  <a:schemeClr val="bg1"/>
                </a:solidFill>
              </a:rPr>
              <a:t>que tiene sus mismos componentes sociales, económicos, ambientales y urbanos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7544" y="4371160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¿Por qué es indispensable la planeación urbana?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426278" y="3817162"/>
            <a:ext cx="4466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Para que el </a:t>
            </a:r>
            <a:r>
              <a:rPr lang="es-MX" dirty="0">
                <a:solidFill>
                  <a:srgbClr val="FFC000"/>
                </a:solidFill>
              </a:rPr>
              <a:t>gobierno </a:t>
            </a:r>
            <a:r>
              <a:rPr lang="es-MX" dirty="0">
                <a:solidFill>
                  <a:schemeClr val="bg1"/>
                </a:solidFill>
              </a:rPr>
              <a:t>cumpla con los siguientes objetivos: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-Administración y </a:t>
            </a:r>
            <a:r>
              <a:rPr lang="es-MX" dirty="0">
                <a:solidFill>
                  <a:srgbClr val="FFC000"/>
                </a:solidFill>
              </a:rPr>
              <a:t>asignación de recursos financieros.</a:t>
            </a:r>
          </a:p>
          <a:p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>
                <a:solidFill>
                  <a:srgbClr val="FFC000"/>
                </a:solidFill>
              </a:rPr>
              <a:t>Dotación de infraestructura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505393" y="1260076"/>
            <a:ext cx="0" cy="5462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476001" y="3320988"/>
            <a:ext cx="0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3457372" y="4694325"/>
            <a:ext cx="754588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" y="5301208"/>
            <a:ext cx="2186912" cy="155679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960" y="5301208"/>
            <a:ext cx="1905000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2221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844" y="62068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De lo urbano a lo “metropolitano” y los desafíos para gobernar las </a:t>
            </a:r>
            <a:r>
              <a:rPr lang="es-MX" b="1" dirty="0" smtClean="0">
                <a:solidFill>
                  <a:srgbClr val="FFC000"/>
                </a:solidFill>
              </a:rPr>
              <a:t>zonas metropolitanas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73868" y="1238167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Las </a:t>
            </a:r>
            <a:r>
              <a:rPr lang="es-MX" dirty="0">
                <a:solidFill>
                  <a:schemeClr val="bg1"/>
                </a:solidFill>
              </a:rPr>
              <a:t>comisiones de conurbación que fueron </a:t>
            </a:r>
            <a:r>
              <a:rPr lang="es-MX" dirty="0" smtClean="0">
                <a:solidFill>
                  <a:schemeClr val="bg1"/>
                </a:solidFill>
              </a:rPr>
              <a:t>creadas en </a:t>
            </a:r>
            <a:r>
              <a:rPr lang="es-MX" dirty="0">
                <a:solidFill>
                  <a:srgbClr val="FFC000"/>
                </a:solidFill>
              </a:rPr>
              <a:t>seis zonas metropolitanas </a:t>
            </a:r>
            <a:r>
              <a:rPr lang="es-MX" dirty="0">
                <a:solidFill>
                  <a:schemeClr val="bg1"/>
                </a:solidFill>
              </a:rPr>
              <a:t>durante la década de </a:t>
            </a:r>
            <a:r>
              <a:rPr lang="es-MX" dirty="0" smtClean="0">
                <a:solidFill>
                  <a:schemeClr val="bg1"/>
                </a:solidFill>
              </a:rPr>
              <a:t>los </a:t>
            </a:r>
            <a:r>
              <a:rPr lang="es-MX" dirty="0">
                <a:solidFill>
                  <a:schemeClr val="bg1"/>
                </a:solidFill>
              </a:rPr>
              <a:t>70 , se acercan </a:t>
            </a:r>
            <a:r>
              <a:rPr lang="es-MX" dirty="0" smtClean="0">
                <a:solidFill>
                  <a:schemeClr val="bg1"/>
                </a:solidFill>
              </a:rPr>
              <a:t>a los </a:t>
            </a:r>
            <a:r>
              <a:rPr lang="es-MX" dirty="0">
                <a:solidFill>
                  <a:schemeClr val="bg1"/>
                </a:solidFill>
              </a:rPr>
              <a:t>planteamientos de la escuela de </a:t>
            </a:r>
            <a:r>
              <a:rPr lang="es-MX" dirty="0" smtClean="0">
                <a:solidFill>
                  <a:schemeClr val="bg1"/>
                </a:solidFill>
              </a:rPr>
              <a:t>reformadores </a:t>
            </a:r>
            <a:r>
              <a:rPr lang="es-MX" sz="1200" dirty="0">
                <a:solidFill>
                  <a:schemeClr val="bg1"/>
                </a:solidFill>
              </a:rPr>
              <a:t>(Ciudad de México, Monterrey, Tampico, Puebla-Tlaxcala, Puerto Vallarta y </a:t>
            </a:r>
            <a:r>
              <a:rPr lang="es-MX" sz="1200" dirty="0" smtClean="0">
                <a:solidFill>
                  <a:schemeClr val="bg1"/>
                </a:solidFill>
              </a:rPr>
              <a:t>Córdoba-Orizaba).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¿Porque? </a:t>
            </a:r>
          </a:p>
          <a:p>
            <a:pPr algn="just"/>
            <a:endParaRPr lang="es-MX" b="1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-Una </a:t>
            </a:r>
            <a:r>
              <a:rPr lang="es-MX" dirty="0">
                <a:solidFill>
                  <a:schemeClr val="bg1"/>
                </a:solidFill>
              </a:rPr>
              <a:t>presencia </a:t>
            </a:r>
            <a:r>
              <a:rPr lang="es-MX" dirty="0" smtClean="0">
                <a:solidFill>
                  <a:schemeClr val="bg1"/>
                </a:solidFill>
              </a:rPr>
              <a:t>muy fuerte </a:t>
            </a:r>
            <a:r>
              <a:rPr lang="es-MX" dirty="0">
                <a:solidFill>
                  <a:schemeClr val="bg1"/>
                </a:solidFill>
              </a:rPr>
              <a:t>del Estado Mexicano en todo el territorio </a:t>
            </a:r>
            <a:r>
              <a:rPr lang="es-MX" dirty="0" smtClean="0">
                <a:solidFill>
                  <a:schemeClr val="bg1"/>
                </a:solidFill>
              </a:rPr>
              <a:t>nacional. </a:t>
            </a:r>
            <a:r>
              <a:rPr lang="es-MX" sz="1400" dirty="0" smtClean="0">
                <a:solidFill>
                  <a:schemeClr val="bg1"/>
                </a:solidFill>
              </a:rPr>
              <a:t>(construcción de </a:t>
            </a:r>
            <a:r>
              <a:rPr lang="es-MX" sz="1400" dirty="0">
                <a:solidFill>
                  <a:schemeClr val="bg1"/>
                </a:solidFill>
              </a:rPr>
              <a:t>grandes obras de infraestructura como puertos y parques </a:t>
            </a:r>
            <a:r>
              <a:rPr lang="es-MX" sz="1400" dirty="0" smtClean="0">
                <a:solidFill>
                  <a:schemeClr val="bg1"/>
                </a:solidFill>
              </a:rPr>
              <a:t>industriales).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41652" y="3861048"/>
            <a:ext cx="8001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Critica:</a:t>
            </a:r>
          </a:p>
          <a:p>
            <a:pPr algn="just"/>
            <a:endParaRPr lang="es-MX" b="1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 Era el </a:t>
            </a:r>
            <a:r>
              <a:rPr lang="es-MX" dirty="0" smtClean="0">
                <a:solidFill>
                  <a:srgbClr val="FFC000"/>
                </a:solidFill>
              </a:rPr>
              <a:t>Gobierno </a:t>
            </a:r>
            <a:r>
              <a:rPr lang="es-MX" dirty="0">
                <a:solidFill>
                  <a:srgbClr val="FFC000"/>
                </a:solidFill>
              </a:rPr>
              <a:t>Federal quien ejercía el poder </a:t>
            </a:r>
            <a:r>
              <a:rPr lang="es-MX" dirty="0">
                <a:solidFill>
                  <a:schemeClr val="bg1"/>
                </a:solidFill>
              </a:rPr>
              <a:t>y decisiones en las zonas </a:t>
            </a:r>
            <a:r>
              <a:rPr lang="es-MX" dirty="0" smtClean="0">
                <a:solidFill>
                  <a:schemeClr val="bg1"/>
                </a:solidFill>
              </a:rPr>
              <a:t>metropolitanas y </a:t>
            </a:r>
            <a:r>
              <a:rPr lang="es-MX" dirty="0">
                <a:solidFill>
                  <a:schemeClr val="bg1"/>
                </a:solidFill>
              </a:rPr>
              <a:t>no un gobierno metropolitano ni las Comisiones de </a:t>
            </a:r>
            <a:r>
              <a:rPr lang="es-MX" dirty="0" smtClean="0">
                <a:solidFill>
                  <a:schemeClr val="bg1"/>
                </a:solidFill>
              </a:rPr>
              <a:t>Conurbación que </a:t>
            </a:r>
            <a:r>
              <a:rPr lang="es-MX" dirty="0">
                <a:solidFill>
                  <a:schemeClr val="bg1"/>
                </a:solidFill>
              </a:rPr>
              <a:t>fueron creadas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09436" y="5698122"/>
            <a:ext cx="8001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participación de los gobiernos estatales </a:t>
            </a:r>
            <a:r>
              <a:rPr lang="es-MX" dirty="0">
                <a:solidFill>
                  <a:schemeClr val="bg1"/>
                </a:solidFill>
              </a:rPr>
              <a:t>y municipales en este </a:t>
            </a:r>
            <a:r>
              <a:rPr lang="es-MX" dirty="0" smtClean="0">
                <a:solidFill>
                  <a:schemeClr val="bg1"/>
                </a:solidFill>
              </a:rPr>
              <a:t>proceso era </a:t>
            </a:r>
            <a:r>
              <a:rPr lang="es-MX" dirty="0">
                <a:solidFill>
                  <a:schemeClr val="bg1"/>
                </a:solidFill>
              </a:rPr>
              <a:t>en el mejor de los casos </a:t>
            </a:r>
            <a:r>
              <a:rPr lang="es-MX" dirty="0" smtClean="0">
                <a:solidFill>
                  <a:schemeClr val="bg1"/>
                </a:solidFill>
              </a:rPr>
              <a:t>marginal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47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799837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Escenarios futuros de solución para gobernar las zonas metropolitanas</a:t>
            </a: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de México en 2020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15178" y="1880294"/>
            <a:ext cx="3806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Las soluciones tienen que ser mucho </a:t>
            </a:r>
            <a:r>
              <a:rPr lang="es-MX" dirty="0" smtClean="0">
                <a:solidFill>
                  <a:schemeClr val="bg1"/>
                </a:solidFill>
              </a:rPr>
              <a:t>más imaginativas</a:t>
            </a:r>
            <a:r>
              <a:rPr lang="es-MX" dirty="0">
                <a:solidFill>
                  <a:schemeClr val="bg1"/>
                </a:solidFill>
              </a:rPr>
              <a:t>, innovadoras y graduales.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461124" y="2135782"/>
            <a:ext cx="2830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Soluciones en el corto plazo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15178" y="3356992"/>
            <a:ext cx="816127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 smtClean="0">
                <a:solidFill>
                  <a:schemeClr val="bg1"/>
                </a:solidFill>
              </a:rPr>
              <a:t>constitución de </a:t>
            </a:r>
            <a:r>
              <a:rPr lang="es-MX" b="1" dirty="0">
                <a:solidFill>
                  <a:srgbClr val="FFC000"/>
                </a:solidFill>
              </a:rPr>
              <a:t>organismos intermunicipales o comisiones </a:t>
            </a:r>
            <a:r>
              <a:rPr lang="es-MX" b="1" dirty="0" smtClean="0">
                <a:solidFill>
                  <a:srgbClr val="FFC000"/>
                </a:solidFill>
              </a:rPr>
              <a:t>metropolitanas </a:t>
            </a:r>
            <a:r>
              <a:rPr lang="es-MX" dirty="0">
                <a:solidFill>
                  <a:schemeClr val="bg1"/>
                </a:solidFill>
              </a:rPr>
              <a:t>para la prestación de los servicios públicos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Donde se ven reflejadas: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-En </a:t>
            </a:r>
            <a:r>
              <a:rPr lang="es-MX" dirty="0">
                <a:solidFill>
                  <a:schemeClr val="bg1"/>
                </a:solidFill>
              </a:rPr>
              <a:t>algunas </a:t>
            </a:r>
            <a:r>
              <a:rPr lang="es-MX" dirty="0" smtClean="0">
                <a:solidFill>
                  <a:schemeClr val="bg1"/>
                </a:solidFill>
              </a:rPr>
              <a:t>zonas metropolitanas </a:t>
            </a:r>
            <a:r>
              <a:rPr lang="es-MX" dirty="0">
                <a:solidFill>
                  <a:schemeClr val="bg1"/>
                </a:solidFill>
              </a:rPr>
              <a:t>del país, </a:t>
            </a:r>
            <a:r>
              <a:rPr lang="es-MX" dirty="0" smtClean="0">
                <a:solidFill>
                  <a:schemeClr val="bg1"/>
                </a:solidFill>
              </a:rPr>
              <a:t>para ser especifico en organismos operadores </a:t>
            </a:r>
            <a:r>
              <a:rPr lang="es-MX" dirty="0">
                <a:solidFill>
                  <a:schemeClr val="bg1"/>
                </a:solidFill>
              </a:rPr>
              <a:t>de agua o las policías intermunicipales.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 </a:t>
            </a:r>
            <a:r>
              <a:rPr lang="es-MX" dirty="0">
                <a:solidFill>
                  <a:srgbClr val="FFC000"/>
                </a:solidFill>
              </a:rPr>
              <a:t>participación del gobierno estatal </a:t>
            </a:r>
            <a:r>
              <a:rPr lang="es-MX" dirty="0">
                <a:solidFill>
                  <a:schemeClr val="bg1"/>
                </a:solidFill>
              </a:rPr>
              <a:t>suele ser determinante para </a:t>
            </a:r>
            <a:r>
              <a:rPr lang="es-MX" dirty="0" smtClean="0">
                <a:solidFill>
                  <a:schemeClr val="bg1"/>
                </a:solidFill>
              </a:rPr>
              <a:t>impulsar este </a:t>
            </a:r>
            <a:r>
              <a:rPr lang="es-MX" dirty="0">
                <a:solidFill>
                  <a:schemeClr val="bg1"/>
                </a:solidFill>
              </a:rPr>
              <a:t>tipo de </a:t>
            </a:r>
            <a:r>
              <a:rPr lang="es-MX" dirty="0" smtClean="0">
                <a:solidFill>
                  <a:schemeClr val="bg1"/>
                </a:solidFill>
              </a:rPr>
              <a:t>organismos.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824028" y="234195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876255" y="2803624"/>
            <a:ext cx="0" cy="337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60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980728"/>
            <a:ext cx="45365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En el mediano </a:t>
            </a:r>
            <a:r>
              <a:rPr lang="es-MX" b="1" dirty="0" smtClean="0">
                <a:solidFill>
                  <a:srgbClr val="FFC000"/>
                </a:solidFill>
              </a:rPr>
              <a:t>plazo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L</a:t>
            </a:r>
            <a:r>
              <a:rPr lang="es-MX" dirty="0" smtClean="0">
                <a:solidFill>
                  <a:schemeClr val="bg1"/>
                </a:solidFill>
              </a:rPr>
              <a:t>os </a:t>
            </a:r>
            <a:r>
              <a:rPr lang="es-MX" dirty="0">
                <a:solidFill>
                  <a:schemeClr val="bg1"/>
                </a:solidFill>
              </a:rPr>
              <a:t>organismos operadores intermunicipales podrían evolucionar </a:t>
            </a:r>
            <a:r>
              <a:rPr lang="es-MX" dirty="0" smtClean="0">
                <a:solidFill>
                  <a:schemeClr val="bg1"/>
                </a:solidFill>
              </a:rPr>
              <a:t>hacia </a:t>
            </a:r>
            <a:r>
              <a:rPr lang="es-MX" b="1" dirty="0" smtClean="0">
                <a:solidFill>
                  <a:srgbClr val="FFC000"/>
                </a:solidFill>
              </a:rPr>
              <a:t>Agencias </a:t>
            </a:r>
            <a:r>
              <a:rPr lang="es-MX" b="1" dirty="0">
                <a:solidFill>
                  <a:srgbClr val="FFC000"/>
                </a:solidFill>
              </a:rPr>
              <a:t>o Empresas Públicas Metropolitanas </a:t>
            </a:r>
            <a:r>
              <a:rPr lang="es-MX" dirty="0">
                <a:solidFill>
                  <a:schemeClr val="bg1"/>
                </a:solidFill>
              </a:rPr>
              <a:t>con una mayor </a:t>
            </a:r>
            <a:r>
              <a:rPr lang="es-MX" dirty="0" smtClean="0">
                <a:solidFill>
                  <a:schemeClr val="bg1"/>
                </a:solidFill>
              </a:rPr>
              <a:t>autonomía financiera</a:t>
            </a:r>
            <a:r>
              <a:rPr lang="es-MX" dirty="0">
                <a:solidFill>
                  <a:schemeClr val="bg1"/>
                </a:solidFill>
              </a:rPr>
              <a:t>, técnica y de gestión.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275856" y="3566559"/>
            <a:ext cx="57102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Los Institutos </a:t>
            </a:r>
            <a:r>
              <a:rPr lang="es-MX" dirty="0">
                <a:solidFill>
                  <a:srgbClr val="FFC000"/>
                </a:solidFill>
              </a:rPr>
              <a:t>Municipales de </a:t>
            </a:r>
            <a:r>
              <a:rPr lang="es-MX" dirty="0" smtClean="0">
                <a:solidFill>
                  <a:srgbClr val="FFC000"/>
                </a:solidFill>
              </a:rPr>
              <a:t> Planeación </a:t>
            </a:r>
            <a:r>
              <a:rPr lang="es-MX" dirty="0">
                <a:solidFill>
                  <a:srgbClr val="FFC000"/>
                </a:solidFill>
              </a:rPr>
              <a:t>(</a:t>
            </a:r>
            <a:r>
              <a:rPr lang="es-MX" dirty="0" err="1">
                <a:solidFill>
                  <a:srgbClr val="FFC000"/>
                </a:solidFill>
              </a:rPr>
              <a:t>Implanes</a:t>
            </a:r>
            <a:r>
              <a:rPr lang="es-MX" dirty="0">
                <a:solidFill>
                  <a:schemeClr val="bg1"/>
                </a:solidFill>
              </a:rPr>
              <a:t>) en aquellos </a:t>
            </a:r>
            <a:r>
              <a:rPr lang="es-MX" dirty="0" smtClean="0">
                <a:solidFill>
                  <a:schemeClr val="bg1"/>
                </a:solidFill>
              </a:rPr>
              <a:t>municipios con </a:t>
            </a:r>
            <a:r>
              <a:rPr lang="es-MX" dirty="0">
                <a:solidFill>
                  <a:schemeClr val="bg1"/>
                </a:solidFill>
              </a:rPr>
              <a:t>características metropolitanas, pueden constituirse en </a:t>
            </a:r>
            <a:r>
              <a:rPr lang="es-MX" b="1" dirty="0" smtClean="0">
                <a:solidFill>
                  <a:schemeClr val="bg1"/>
                </a:solidFill>
              </a:rPr>
              <a:t>Institutos Metropolitanos </a:t>
            </a:r>
            <a:r>
              <a:rPr lang="es-MX" b="1" dirty="0">
                <a:solidFill>
                  <a:schemeClr val="bg1"/>
                </a:solidFill>
              </a:rPr>
              <a:t>de </a:t>
            </a:r>
            <a:r>
              <a:rPr lang="es-MX" b="1" dirty="0" smtClean="0">
                <a:solidFill>
                  <a:schemeClr val="bg1"/>
                </a:solidFill>
              </a:rPr>
              <a:t>Planeación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r>
              <a:rPr lang="es-MX" baseline="30000" dirty="0" smtClean="0">
                <a:solidFill>
                  <a:schemeClr val="bg1"/>
                </a:solidFill>
              </a:rPr>
              <a:t>4</a:t>
            </a:r>
            <a:endParaRPr lang="es-MX" baseline="30000" dirty="0">
              <a:solidFill>
                <a:schemeClr val="bg1"/>
              </a:solidFill>
            </a:endParaRPr>
          </a:p>
        </p:txBody>
      </p:sp>
      <p:cxnSp>
        <p:nvCxnSpPr>
          <p:cNvPr id="11" name="10 Conector angular"/>
          <p:cNvCxnSpPr/>
          <p:nvPr/>
        </p:nvCxnSpPr>
        <p:spPr>
          <a:xfrm>
            <a:off x="1619672" y="2892137"/>
            <a:ext cx="1368152" cy="676525"/>
          </a:xfrm>
          <a:prstGeom prst="bent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3107559" y="5466928"/>
            <a:ext cx="5739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-Agencias de </a:t>
            </a:r>
            <a:r>
              <a:rPr lang="es-MX" dirty="0">
                <a:solidFill>
                  <a:srgbClr val="FFC000"/>
                </a:solidFill>
              </a:rPr>
              <a:t>Desarrollo Hábitat impulsadas por la SEDESOL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-La instalación de Observatorios Metropolitanos.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627784" y="304883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Es decir 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3394339"/>
            <a:ext cx="2583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Soluciones de largo plazo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64722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existencia de un </a:t>
            </a:r>
            <a:r>
              <a:rPr lang="es-MX" b="1" dirty="0">
                <a:solidFill>
                  <a:srgbClr val="FFC000"/>
                </a:solidFill>
              </a:rPr>
              <a:t>Consejo Metropolitano </a:t>
            </a:r>
            <a:r>
              <a:rPr lang="es-MX" dirty="0" smtClean="0">
                <a:solidFill>
                  <a:schemeClr val="bg1"/>
                </a:solidFill>
              </a:rPr>
              <a:t>que estaría </a:t>
            </a:r>
            <a:r>
              <a:rPr lang="es-MX" dirty="0">
                <a:solidFill>
                  <a:schemeClr val="bg1"/>
                </a:solidFill>
              </a:rPr>
              <a:t>compuesto por miembros de los </a:t>
            </a:r>
            <a:r>
              <a:rPr lang="es-MX" dirty="0" smtClean="0">
                <a:solidFill>
                  <a:schemeClr val="bg1"/>
                </a:solidFill>
              </a:rPr>
              <a:t>cabildos.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062789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Finalmente, la constitución de un fondo metropolitano puede ser </a:t>
            </a:r>
            <a:r>
              <a:rPr lang="es-MX" dirty="0" smtClean="0">
                <a:solidFill>
                  <a:schemeClr val="bg1"/>
                </a:solidFill>
              </a:rPr>
              <a:t>el ingrediente </a:t>
            </a:r>
            <a:r>
              <a:rPr lang="es-MX" dirty="0">
                <a:solidFill>
                  <a:schemeClr val="bg1"/>
                </a:solidFill>
              </a:rPr>
              <a:t>fundamental para una </a:t>
            </a:r>
            <a:r>
              <a:rPr lang="es-MX" b="1" dirty="0">
                <a:solidFill>
                  <a:srgbClr val="FFC000"/>
                </a:solidFill>
              </a:rPr>
              <a:t>redistribución fiscal </a:t>
            </a:r>
            <a:r>
              <a:rPr lang="es-MX" b="1" dirty="0" smtClean="0">
                <a:solidFill>
                  <a:srgbClr val="FFC000"/>
                </a:solidFill>
              </a:rPr>
              <a:t>intermunicipal</a:t>
            </a:r>
            <a:r>
              <a:rPr lang="es-MX" dirty="0">
                <a:solidFill>
                  <a:srgbClr val="FFC000"/>
                </a:solidFill>
              </a:rPr>
              <a:t>.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3347864" y="1599512"/>
            <a:ext cx="0" cy="36296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3347864" y="1599512"/>
            <a:ext cx="58912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347864" y="5229200"/>
            <a:ext cx="5645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flipV="1">
            <a:off x="3347864" y="2204864"/>
            <a:ext cx="714925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3419872" y="3763671"/>
            <a:ext cx="517121" cy="817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97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20307" y="1556792"/>
            <a:ext cx="7416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EJERCICIO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Identificar  las  principales acciones gubernamentales  para mejorar: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 infraestructura básica (agua, drenaje energía eléctrica)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-Transporte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-Vialidad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Fuentes a consultar: </a:t>
            </a:r>
            <a:r>
              <a:rPr lang="es-MX" dirty="0" smtClean="0">
                <a:solidFill>
                  <a:schemeClr val="bg1"/>
                </a:solidFill>
              </a:rPr>
              <a:t>Plan de desarrollo Municipal , plan de desarrollo urbano municipal , o metropolitano si existiera.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Metropolización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2811987" y="533256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Elaboró: Dr. U. NOÉ GASPAR SÁNCHEZ </a:t>
            </a:r>
          </a:p>
        </p:txBody>
      </p:sp>
      <p:sp>
        <p:nvSpPr>
          <p:cNvPr id="13" name="9 CuadroTexto"/>
          <p:cNvSpPr txBox="1"/>
          <p:nvPr/>
        </p:nvSpPr>
        <p:spPr>
          <a:xfrm>
            <a:off x="851334" y="3484605"/>
            <a:ext cx="7745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EVOLUCIÓN LEGISLATIVA DE LA PLANEACIÓN DEL DESARROLLO Y LA PLANEACIÓN URBANA EN MÉXICO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23714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76050" y="1123760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Ley sobre Planeación General de la República (1930):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12 de julio de 1930, se público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Objetivo: obtener un progreso moderno mediante el </a:t>
            </a:r>
            <a:r>
              <a:rPr lang="es-MX" dirty="0" smtClean="0">
                <a:solidFill>
                  <a:srgbClr val="FFC000"/>
                </a:solidFill>
              </a:rPr>
              <a:t>embellecimiento, una mejor circulación </a:t>
            </a:r>
            <a:r>
              <a:rPr lang="es-MX" dirty="0" smtClean="0">
                <a:solidFill>
                  <a:schemeClr val="bg1"/>
                </a:solidFill>
              </a:rPr>
              <a:t> y distribución regional de las actividades.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-Se propuso la elaboración del plano nacional de México: se da la planeación y </a:t>
            </a:r>
            <a:r>
              <a:rPr lang="es-MX" dirty="0" smtClean="0">
                <a:solidFill>
                  <a:srgbClr val="FFC000"/>
                </a:solidFill>
              </a:rPr>
              <a:t>zonificación urbana regional.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-Se creo la </a:t>
            </a:r>
            <a:r>
              <a:rPr lang="es-MX" dirty="0" smtClean="0">
                <a:solidFill>
                  <a:srgbClr val="FFC000"/>
                </a:solidFill>
              </a:rPr>
              <a:t>comisión nacional de planeación </a:t>
            </a:r>
            <a:r>
              <a:rPr lang="es-MX" dirty="0" smtClean="0">
                <a:solidFill>
                  <a:schemeClr val="bg1"/>
                </a:solidFill>
              </a:rPr>
              <a:t>(artículo 4).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Ley General de Asentamiento Humanos (1976):</a:t>
            </a:r>
          </a:p>
          <a:p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-Se pública el 26 de mayo de 1976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-Surgió la necesidad de contar con </a:t>
            </a:r>
            <a:r>
              <a:rPr lang="es-MX" dirty="0" smtClean="0">
                <a:solidFill>
                  <a:srgbClr val="FFC000"/>
                </a:solidFill>
              </a:rPr>
              <a:t>una estructura jurídica para la planeación </a:t>
            </a:r>
            <a:r>
              <a:rPr lang="es-MX" dirty="0" smtClean="0">
                <a:solidFill>
                  <a:schemeClr val="bg1"/>
                </a:solidFill>
              </a:rPr>
              <a:t>y </a:t>
            </a:r>
            <a:r>
              <a:rPr lang="es-MX" dirty="0" smtClean="0">
                <a:solidFill>
                  <a:srgbClr val="FFC000"/>
                </a:solidFill>
              </a:rPr>
              <a:t>regulación</a:t>
            </a:r>
            <a:r>
              <a:rPr lang="es-MX" dirty="0" smtClean="0">
                <a:solidFill>
                  <a:schemeClr val="bg1"/>
                </a:solidFill>
              </a:rPr>
              <a:t> de los Asentamientos Humanos.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Coordinación entre autoridades </a:t>
            </a:r>
            <a:r>
              <a:rPr lang="es-MX" dirty="0" smtClean="0">
                <a:solidFill>
                  <a:schemeClr val="bg1"/>
                </a:solidFill>
              </a:rPr>
              <a:t>de las conurbaciones y de las regulaciones de la propiedad en los centros de población.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764704"/>
            <a:ext cx="75608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-1976-1977 los legisladores de todas las entidades federativas expidieron sus respectivas leyes locales de desarrollo urbano.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-1976 se público el </a:t>
            </a:r>
            <a:r>
              <a:rPr lang="es-MX" dirty="0" smtClean="0">
                <a:solidFill>
                  <a:srgbClr val="FFC000"/>
                </a:solidFill>
              </a:rPr>
              <a:t>decreto que creo la Comisión Nacional de Desarrollo Regional y Urbano</a:t>
            </a:r>
            <a:r>
              <a:rPr lang="es-MX" dirty="0" smtClean="0">
                <a:solidFill>
                  <a:schemeClr val="bg1"/>
                </a:solidFill>
              </a:rPr>
              <a:t>; entre sus atribuciones era coordinar la elaboración del PNDU y supervisar la ejecución del mismo.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Plan Nacional de Desarrollo Urbano (1978)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19 de mayo 1978</a:t>
            </a: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Gobierno de López Portillo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-Objetivos: </a:t>
            </a:r>
            <a:r>
              <a:rPr lang="es-MX" dirty="0" smtClean="0">
                <a:solidFill>
                  <a:srgbClr val="FFC000"/>
                </a:solidFill>
              </a:rPr>
              <a:t>Racionalizar la distribución en el territorio nacional </a:t>
            </a:r>
            <a:r>
              <a:rPr lang="es-MX" dirty="0" smtClean="0">
                <a:solidFill>
                  <a:schemeClr val="bg1"/>
                </a:solidFill>
              </a:rPr>
              <a:t>de las actividades económicas y de la población  = promover desarrollo urbano integral y equilibrado en los centros de población.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Ley de Planeación (1983)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-5 de enero de 1983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-Miguel de la Madrid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SHCP</a:t>
            </a:r>
            <a:r>
              <a:rPr lang="es-MX" dirty="0" smtClean="0">
                <a:solidFill>
                  <a:schemeClr val="bg1"/>
                </a:solidFill>
              </a:rPr>
              <a:t> encargada de </a:t>
            </a:r>
            <a:r>
              <a:rPr lang="es-MX" dirty="0" smtClean="0">
                <a:solidFill>
                  <a:srgbClr val="FFC000"/>
                </a:solidFill>
              </a:rPr>
              <a:t>elaborar el PND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SEDESOL se le otorga la facultad</a:t>
            </a:r>
            <a:r>
              <a:rPr lang="es-MX" dirty="0" smtClean="0">
                <a:solidFill>
                  <a:schemeClr val="bg1"/>
                </a:solidFill>
              </a:rPr>
              <a:t> de elaborar programas </a:t>
            </a:r>
            <a:r>
              <a:rPr lang="es-MX" dirty="0" smtClean="0">
                <a:solidFill>
                  <a:srgbClr val="FFC000"/>
                </a:solidFill>
              </a:rPr>
              <a:t>regionales y especiales.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1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980728"/>
            <a:ext cx="71287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Plan Nacional de desarrollo (1983-1988)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-Se convoca a la sociedad para participar </a:t>
            </a:r>
            <a:r>
              <a:rPr lang="es-MX" dirty="0" smtClean="0">
                <a:solidFill>
                  <a:srgbClr val="FFC000"/>
                </a:solidFill>
              </a:rPr>
              <a:t>en las actividades de los foros de consulta popular.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-31 de mayo 1983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Programa Nacional de Desarrollo Urbano y Vivienda 1984-1988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-25 de septiembre 1984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-Capítulo 9: impulsar la </a:t>
            </a:r>
            <a:r>
              <a:rPr lang="es-MX" dirty="0" smtClean="0">
                <a:solidFill>
                  <a:srgbClr val="FFC000"/>
                </a:solidFill>
              </a:rPr>
              <a:t>concentración de actividades económicas </a:t>
            </a:r>
            <a:r>
              <a:rPr lang="es-MX" dirty="0" smtClean="0">
                <a:solidFill>
                  <a:schemeClr val="bg1"/>
                </a:solidFill>
              </a:rPr>
              <a:t>y de la población en las </a:t>
            </a:r>
            <a:r>
              <a:rPr lang="es-MX" dirty="0" smtClean="0">
                <a:solidFill>
                  <a:srgbClr val="FFC000"/>
                </a:solidFill>
              </a:rPr>
              <a:t>ciudades medias </a:t>
            </a:r>
            <a:r>
              <a:rPr lang="es-MX" dirty="0" smtClean="0">
                <a:solidFill>
                  <a:schemeClr val="bg1"/>
                </a:solidFill>
              </a:rPr>
              <a:t>del país.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Plan Nacional de Desarrollo 1989-1994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-31 de mayo de 1989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-Capítulo 6, desarrollo regional: </a:t>
            </a:r>
            <a:r>
              <a:rPr lang="es-MX" dirty="0" smtClean="0">
                <a:solidFill>
                  <a:srgbClr val="FFC000"/>
                </a:solidFill>
              </a:rPr>
              <a:t>descentralizar las actividades económicas</a:t>
            </a:r>
            <a:r>
              <a:rPr lang="es-MX" dirty="0" smtClean="0">
                <a:solidFill>
                  <a:schemeClr val="bg1"/>
                </a:solidFill>
              </a:rPr>
              <a:t>, mejorar la calidad de los servicios urbano-fortalecer la capacidad municipal para un sano desarrollo de las ciudades.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692696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Programa Nacional de Desarrollo Urbano 1990-1994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-14 de agosto de 1990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-Reordenamiento territorial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-Mejoramiento de los servicios urbano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Programa de 100 ciudades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-Apareció a finales de 1992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-Objetivo: la población opte por trasladare a ciudades medias y de esta manera lograr un desarrollo regional  sostenible y así debilitar la migración hacia grandes zonas metropolitanas.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Ley General de Asentamientos humanos 1993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público 21 de julio 1993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define lo que es  centro de población-desarrollo urbano-desarrollo regional-ordenamiento de los asentamientos humanos.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-Buscar una mayor vinculación entre ley general de asentamientos humanos y la ley de planeación.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7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8759</Words>
  <Application>Microsoft Office PowerPoint</Application>
  <PresentationFormat>Presentación en pantalla (4:3)</PresentationFormat>
  <Paragraphs>1172</Paragraphs>
  <Slides>118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118</vt:i4>
      </vt:variant>
    </vt:vector>
  </HeadingPairs>
  <TitlesOfParts>
    <vt:vector size="120" baseType="lpstr">
      <vt:lpstr>Tema de Office</vt:lpstr>
      <vt:lpstr>Ecuación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ITR UAEM</dc:creator>
  <cp:lastModifiedBy>ITR UAEM</cp:lastModifiedBy>
  <cp:revision>10</cp:revision>
  <dcterms:created xsi:type="dcterms:W3CDTF">2017-10-18T15:19:56Z</dcterms:created>
  <dcterms:modified xsi:type="dcterms:W3CDTF">2017-10-18T16:39:22Z</dcterms:modified>
</cp:coreProperties>
</file>