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91" r:id="rId7"/>
    <p:sldId id="261" r:id="rId8"/>
    <p:sldId id="262" r:id="rId9"/>
    <p:sldId id="292" r:id="rId10"/>
    <p:sldId id="293" r:id="rId11"/>
    <p:sldId id="263" r:id="rId12"/>
    <p:sldId id="264" r:id="rId13"/>
    <p:sldId id="294" r:id="rId14"/>
    <p:sldId id="297" r:id="rId15"/>
    <p:sldId id="295" r:id="rId16"/>
    <p:sldId id="298" r:id="rId17"/>
    <p:sldId id="281" r:id="rId18"/>
    <p:sldId id="296" r:id="rId19"/>
    <p:sldId id="267" r:id="rId20"/>
    <p:sldId id="265" r:id="rId21"/>
    <p:sldId id="266" r:id="rId22"/>
    <p:sldId id="269" r:id="rId23"/>
    <p:sldId id="268" r:id="rId24"/>
    <p:sldId id="280" r:id="rId25"/>
    <p:sldId id="282" r:id="rId26"/>
    <p:sldId id="283" r:id="rId27"/>
    <p:sldId id="284" r:id="rId28"/>
    <p:sldId id="299" r:id="rId29"/>
    <p:sldId id="300" r:id="rId30"/>
    <p:sldId id="301" r:id="rId31"/>
    <p:sldId id="302" r:id="rId32"/>
    <p:sldId id="303" r:id="rId33"/>
    <p:sldId id="304" r:id="rId34"/>
    <p:sldId id="305" r:id="rId35"/>
    <p:sldId id="306" r:id="rId36"/>
    <p:sldId id="307" r:id="rId37"/>
    <p:sldId id="287" r:id="rId38"/>
    <p:sldId id="289" r:id="rId39"/>
    <p:sldId id="290" r:id="rId4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854059-018B-4499-B797-5A3FDAE68E4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0BA431A-24CD-47DB-A7A5-A4C208DC3BD7}">
      <dgm:prSet phldrT="[Texto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b="1" dirty="0" smtClean="0">
              <a:solidFill>
                <a:schemeClr val="accent4">
                  <a:lumMod val="50000"/>
                </a:schemeClr>
              </a:solidFill>
            </a:rPr>
            <a:t>Propiedades del material</a:t>
          </a:r>
        </a:p>
        <a:p>
          <a:pPr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7056A31F-BCF3-46D4-8ADA-BFADDFEAFCFE}" type="parTrans" cxnId="{61EE0208-6244-4232-A82B-66305D955F20}">
      <dgm:prSet/>
      <dgm:spPr/>
      <dgm:t>
        <a:bodyPr/>
        <a:lstStyle/>
        <a:p>
          <a:endParaRPr lang="es-MX"/>
        </a:p>
      </dgm:t>
    </dgm:pt>
    <dgm:pt modelId="{AEF947BA-0616-4A7E-AFE9-04E1061AC76C}" type="sibTrans" cxnId="{61EE0208-6244-4232-A82B-66305D955F20}">
      <dgm:prSet/>
      <dgm:spPr/>
      <dgm:t>
        <a:bodyPr/>
        <a:lstStyle/>
        <a:p>
          <a:endParaRPr lang="es-MX"/>
        </a:p>
      </dgm:t>
    </dgm:pt>
    <dgm:pt modelId="{68714936-9712-42B8-991A-688B7C130088}">
      <dgm:prSet phldrT="[Texto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MX" b="1" dirty="0" smtClean="0">
              <a:solidFill>
                <a:schemeClr val="accent4">
                  <a:lumMod val="50000"/>
                </a:schemeClr>
              </a:solidFill>
            </a:rPr>
            <a:t>Esquema de cruzamientos</a:t>
          </a:r>
          <a:endParaRPr lang="es-MX" dirty="0"/>
        </a:p>
      </dgm:t>
    </dgm:pt>
    <dgm:pt modelId="{600DDAD2-D3A9-4C9C-8999-032B463A9DCD}" type="parTrans" cxnId="{6ACAEC24-5280-44E3-9A81-C49664DDC86C}">
      <dgm:prSet/>
      <dgm:spPr/>
      <dgm:t>
        <a:bodyPr/>
        <a:lstStyle/>
        <a:p>
          <a:endParaRPr lang="es-MX"/>
        </a:p>
      </dgm:t>
    </dgm:pt>
    <dgm:pt modelId="{FD78E32B-95FC-4452-A086-FEA4712D4DB0}" type="sibTrans" cxnId="{6ACAEC24-5280-44E3-9A81-C49664DDC86C}">
      <dgm:prSet/>
      <dgm:spPr/>
      <dgm:t>
        <a:bodyPr/>
        <a:lstStyle/>
        <a:p>
          <a:endParaRPr lang="es-MX"/>
        </a:p>
      </dgm:t>
    </dgm:pt>
    <dgm:pt modelId="{0C8017E1-3EF8-4E13-9200-CB78570C1C3A}">
      <dgm:prSet phldrT="[Texto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b="1" dirty="0" smtClean="0">
              <a:solidFill>
                <a:schemeClr val="accent4">
                  <a:lumMod val="50000"/>
                </a:schemeClr>
              </a:solidFill>
            </a:rPr>
            <a:t>Aciertos de Mendel</a:t>
          </a:r>
        </a:p>
        <a:p>
          <a:pPr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ED90FA68-162D-40E9-8955-429FAD2F9D98}" type="parTrans" cxnId="{73AD7908-33C9-4510-897A-A67097CDE38F}">
      <dgm:prSet/>
      <dgm:spPr/>
      <dgm:t>
        <a:bodyPr/>
        <a:lstStyle/>
        <a:p>
          <a:endParaRPr lang="es-MX"/>
        </a:p>
      </dgm:t>
    </dgm:pt>
    <dgm:pt modelId="{5416CD31-40A5-49E5-9B7A-F68E2122789B}" type="sibTrans" cxnId="{73AD7908-33C9-4510-897A-A67097CDE38F}">
      <dgm:prSet/>
      <dgm:spPr/>
      <dgm:t>
        <a:bodyPr/>
        <a:lstStyle/>
        <a:p>
          <a:endParaRPr lang="es-MX"/>
        </a:p>
      </dgm:t>
    </dgm:pt>
    <dgm:pt modelId="{833E4730-119F-4951-BA32-5FD28D88C052}" type="pres">
      <dgm:prSet presAssocID="{21854059-018B-4499-B797-5A3FDAE68E4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8B060E8-3CEC-40EE-B30B-6B10E3BD4D3E}" type="pres">
      <dgm:prSet presAssocID="{D0BA431A-24CD-47DB-A7A5-A4C208DC3BD7}" presName="parentLin" presStyleCnt="0"/>
      <dgm:spPr/>
    </dgm:pt>
    <dgm:pt modelId="{989DBEF3-5ED0-4478-8462-97F322AE9A9F}" type="pres">
      <dgm:prSet presAssocID="{D0BA431A-24CD-47DB-A7A5-A4C208DC3BD7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36D6CB49-EA53-4E3F-9817-337395CE2F52}" type="pres">
      <dgm:prSet presAssocID="{D0BA431A-24CD-47DB-A7A5-A4C208DC3BD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02A37C8-BFA8-482D-BE25-E0637B333D6F}" type="pres">
      <dgm:prSet presAssocID="{D0BA431A-24CD-47DB-A7A5-A4C208DC3BD7}" presName="negativeSpace" presStyleCnt="0"/>
      <dgm:spPr/>
    </dgm:pt>
    <dgm:pt modelId="{F949AC18-A6ED-45F6-B253-676354B80312}" type="pres">
      <dgm:prSet presAssocID="{D0BA431A-24CD-47DB-A7A5-A4C208DC3BD7}" presName="childText" presStyleLbl="conFgAcc1" presStyleIdx="0" presStyleCnt="3">
        <dgm:presLayoutVars>
          <dgm:bulletEnabled val="1"/>
        </dgm:presLayoutVars>
      </dgm:prSet>
      <dgm:spPr/>
    </dgm:pt>
    <dgm:pt modelId="{E5543B5B-CE95-41D0-9EDB-C5B00FF75C69}" type="pres">
      <dgm:prSet presAssocID="{AEF947BA-0616-4A7E-AFE9-04E1061AC76C}" presName="spaceBetweenRectangles" presStyleCnt="0"/>
      <dgm:spPr/>
    </dgm:pt>
    <dgm:pt modelId="{714E4C7F-9228-4B4C-963D-6A0E59891828}" type="pres">
      <dgm:prSet presAssocID="{68714936-9712-42B8-991A-688B7C130088}" presName="parentLin" presStyleCnt="0"/>
      <dgm:spPr/>
    </dgm:pt>
    <dgm:pt modelId="{9E73AD4E-1E7B-4115-8796-DD3E19E3214E}" type="pres">
      <dgm:prSet presAssocID="{68714936-9712-42B8-991A-688B7C130088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A351C041-1282-4188-8025-3187BE1A72F4}" type="pres">
      <dgm:prSet presAssocID="{68714936-9712-42B8-991A-688B7C13008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9274327-D73D-46DC-9CC4-D3936917A935}" type="pres">
      <dgm:prSet presAssocID="{68714936-9712-42B8-991A-688B7C130088}" presName="negativeSpace" presStyleCnt="0"/>
      <dgm:spPr/>
    </dgm:pt>
    <dgm:pt modelId="{3EF88948-AF1A-4552-886D-7D765C137F04}" type="pres">
      <dgm:prSet presAssocID="{68714936-9712-42B8-991A-688B7C130088}" presName="childText" presStyleLbl="conFgAcc1" presStyleIdx="1" presStyleCnt="3">
        <dgm:presLayoutVars>
          <dgm:bulletEnabled val="1"/>
        </dgm:presLayoutVars>
      </dgm:prSet>
      <dgm:spPr/>
    </dgm:pt>
    <dgm:pt modelId="{8CD1C2C9-3799-4EF9-BF54-7920ACC0F5BC}" type="pres">
      <dgm:prSet presAssocID="{FD78E32B-95FC-4452-A086-FEA4712D4DB0}" presName="spaceBetweenRectangles" presStyleCnt="0"/>
      <dgm:spPr/>
    </dgm:pt>
    <dgm:pt modelId="{88BB40C2-2EB5-44FF-ADED-5A35D6CF38A0}" type="pres">
      <dgm:prSet presAssocID="{0C8017E1-3EF8-4E13-9200-CB78570C1C3A}" presName="parentLin" presStyleCnt="0"/>
      <dgm:spPr/>
    </dgm:pt>
    <dgm:pt modelId="{CCE34F65-D94A-4141-B798-8F8BB4BE8DDA}" type="pres">
      <dgm:prSet presAssocID="{0C8017E1-3EF8-4E13-9200-CB78570C1C3A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C7EBACED-726A-4151-A47C-2707B61AD9D1}" type="pres">
      <dgm:prSet presAssocID="{0C8017E1-3EF8-4E13-9200-CB78570C1C3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AE95527-28F0-4A0D-8CB2-9FA038E6B630}" type="pres">
      <dgm:prSet presAssocID="{0C8017E1-3EF8-4E13-9200-CB78570C1C3A}" presName="negativeSpace" presStyleCnt="0"/>
      <dgm:spPr/>
    </dgm:pt>
    <dgm:pt modelId="{1E916631-B3AA-4440-B566-E06D260649B5}" type="pres">
      <dgm:prSet presAssocID="{0C8017E1-3EF8-4E13-9200-CB78570C1C3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2EA8AA5-5866-4AB3-A0FB-926AA2CCDF03}" type="presOf" srcId="{68714936-9712-42B8-991A-688B7C130088}" destId="{9E73AD4E-1E7B-4115-8796-DD3E19E3214E}" srcOrd="0" destOrd="0" presId="urn:microsoft.com/office/officeart/2005/8/layout/list1"/>
    <dgm:cxn modelId="{8F788A7D-DB85-4D0C-874F-C2019C327382}" type="presOf" srcId="{0C8017E1-3EF8-4E13-9200-CB78570C1C3A}" destId="{CCE34F65-D94A-4141-B798-8F8BB4BE8DDA}" srcOrd="0" destOrd="0" presId="urn:microsoft.com/office/officeart/2005/8/layout/list1"/>
    <dgm:cxn modelId="{61EE0208-6244-4232-A82B-66305D955F20}" srcId="{21854059-018B-4499-B797-5A3FDAE68E4A}" destId="{D0BA431A-24CD-47DB-A7A5-A4C208DC3BD7}" srcOrd="0" destOrd="0" parTransId="{7056A31F-BCF3-46D4-8ADA-BFADDFEAFCFE}" sibTransId="{AEF947BA-0616-4A7E-AFE9-04E1061AC76C}"/>
    <dgm:cxn modelId="{73AD7908-33C9-4510-897A-A67097CDE38F}" srcId="{21854059-018B-4499-B797-5A3FDAE68E4A}" destId="{0C8017E1-3EF8-4E13-9200-CB78570C1C3A}" srcOrd="2" destOrd="0" parTransId="{ED90FA68-162D-40E9-8955-429FAD2F9D98}" sibTransId="{5416CD31-40A5-49E5-9B7A-F68E2122789B}"/>
    <dgm:cxn modelId="{3168C3A6-E098-4E27-843B-898E3DE0C197}" type="presOf" srcId="{0C8017E1-3EF8-4E13-9200-CB78570C1C3A}" destId="{C7EBACED-726A-4151-A47C-2707B61AD9D1}" srcOrd="1" destOrd="0" presId="urn:microsoft.com/office/officeart/2005/8/layout/list1"/>
    <dgm:cxn modelId="{37C7EDB9-E6FC-4414-9EE3-5E14F2D62A06}" type="presOf" srcId="{D0BA431A-24CD-47DB-A7A5-A4C208DC3BD7}" destId="{989DBEF3-5ED0-4478-8462-97F322AE9A9F}" srcOrd="0" destOrd="0" presId="urn:microsoft.com/office/officeart/2005/8/layout/list1"/>
    <dgm:cxn modelId="{79CD1F1E-1F62-4BB4-A45E-56034F99F762}" type="presOf" srcId="{D0BA431A-24CD-47DB-A7A5-A4C208DC3BD7}" destId="{36D6CB49-EA53-4E3F-9817-337395CE2F52}" srcOrd="1" destOrd="0" presId="urn:microsoft.com/office/officeart/2005/8/layout/list1"/>
    <dgm:cxn modelId="{E3C010D8-94FA-4E94-ADB1-C075F218F6A2}" type="presOf" srcId="{68714936-9712-42B8-991A-688B7C130088}" destId="{A351C041-1282-4188-8025-3187BE1A72F4}" srcOrd="1" destOrd="0" presId="urn:microsoft.com/office/officeart/2005/8/layout/list1"/>
    <dgm:cxn modelId="{6ACAEC24-5280-44E3-9A81-C49664DDC86C}" srcId="{21854059-018B-4499-B797-5A3FDAE68E4A}" destId="{68714936-9712-42B8-991A-688B7C130088}" srcOrd="1" destOrd="0" parTransId="{600DDAD2-D3A9-4C9C-8999-032B463A9DCD}" sibTransId="{FD78E32B-95FC-4452-A086-FEA4712D4DB0}"/>
    <dgm:cxn modelId="{ACE01F19-1416-4B9D-8889-FB8FDAB2EC08}" type="presOf" srcId="{21854059-018B-4499-B797-5A3FDAE68E4A}" destId="{833E4730-119F-4951-BA32-5FD28D88C052}" srcOrd="0" destOrd="0" presId="urn:microsoft.com/office/officeart/2005/8/layout/list1"/>
    <dgm:cxn modelId="{46424D18-C0B3-4BA2-8448-8782AFB730E7}" type="presParOf" srcId="{833E4730-119F-4951-BA32-5FD28D88C052}" destId="{C8B060E8-3CEC-40EE-B30B-6B10E3BD4D3E}" srcOrd="0" destOrd="0" presId="urn:microsoft.com/office/officeart/2005/8/layout/list1"/>
    <dgm:cxn modelId="{ACDD7C67-C3A6-4705-9BAD-33A6E199582A}" type="presParOf" srcId="{C8B060E8-3CEC-40EE-B30B-6B10E3BD4D3E}" destId="{989DBEF3-5ED0-4478-8462-97F322AE9A9F}" srcOrd="0" destOrd="0" presId="urn:microsoft.com/office/officeart/2005/8/layout/list1"/>
    <dgm:cxn modelId="{AAB189EE-0F44-4163-89FF-51F290ED71E4}" type="presParOf" srcId="{C8B060E8-3CEC-40EE-B30B-6B10E3BD4D3E}" destId="{36D6CB49-EA53-4E3F-9817-337395CE2F52}" srcOrd="1" destOrd="0" presId="urn:microsoft.com/office/officeart/2005/8/layout/list1"/>
    <dgm:cxn modelId="{8A256AD8-C23A-42C3-8118-46DC1F27B429}" type="presParOf" srcId="{833E4730-119F-4951-BA32-5FD28D88C052}" destId="{002A37C8-BFA8-482D-BE25-E0637B333D6F}" srcOrd="1" destOrd="0" presId="urn:microsoft.com/office/officeart/2005/8/layout/list1"/>
    <dgm:cxn modelId="{FFFF0092-1DA6-426D-96AC-F576163DB6E3}" type="presParOf" srcId="{833E4730-119F-4951-BA32-5FD28D88C052}" destId="{F949AC18-A6ED-45F6-B253-676354B80312}" srcOrd="2" destOrd="0" presId="urn:microsoft.com/office/officeart/2005/8/layout/list1"/>
    <dgm:cxn modelId="{734CA128-465A-4030-A526-1C24699865EF}" type="presParOf" srcId="{833E4730-119F-4951-BA32-5FD28D88C052}" destId="{E5543B5B-CE95-41D0-9EDB-C5B00FF75C69}" srcOrd="3" destOrd="0" presId="urn:microsoft.com/office/officeart/2005/8/layout/list1"/>
    <dgm:cxn modelId="{A31DEC07-A87B-4DF4-BAE4-300B5BE1A9BC}" type="presParOf" srcId="{833E4730-119F-4951-BA32-5FD28D88C052}" destId="{714E4C7F-9228-4B4C-963D-6A0E59891828}" srcOrd="4" destOrd="0" presId="urn:microsoft.com/office/officeart/2005/8/layout/list1"/>
    <dgm:cxn modelId="{CF714E6E-E482-416E-9A01-5F91AA91E659}" type="presParOf" srcId="{714E4C7F-9228-4B4C-963D-6A0E59891828}" destId="{9E73AD4E-1E7B-4115-8796-DD3E19E3214E}" srcOrd="0" destOrd="0" presId="urn:microsoft.com/office/officeart/2005/8/layout/list1"/>
    <dgm:cxn modelId="{5B33B8BD-AC00-4CA6-81E0-B23E1D8BBF95}" type="presParOf" srcId="{714E4C7F-9228-4B4C-963D-6A0E59891828}" destId="{A351C041-1282-4188-8025-3187BE1A72F4}" srcOrd="1" destOrd="0" presId="urn:microsoft.com/office/officeart/2005/8/layout/list1"/>
    <dgm:cxn modelId="{293886D8-6C98-452A-B4AB-964F34013E59}" type="presParOf" srcId="{833E4730-119F-4951-BA32-5FD28D88C052}" destId="{29274327-D73D-46DC-9CC4-D3936917A935}" srcOrd="5" destOrd="0" presId="urn:microsoft.com/office/officeart/2005/8/layout/list1"/>
    <dgm:cxn modelId="{9EF374BF-D4D2-4E01-8CA3-039461BC3376}" type="presParOf" srcId="{833E4730-119F-4951-BA32-5FD28D88C052}" destId="{3EF88948-AF1A-4552-886D-7D765C137F04}" srcOrd="6" destOrd="0" presId="urn:microsoft.com/office/officeart/2005/8/layout/list1"/>
    <dgm:cxn modelId="{EB722BD1-EFC2-4B82-8AFA-6B6EC5B7E8BB}" type="presParOf" srcId="{833E4730-119F-4951-BA32-5FD28D88C052}" destId="{8CD1C2C9-3799-4EF9-BF54-7920ACC0F5BC}" srcOrd="7" destOrd="0" presId="urn:microsoft.com/office/officeart/2005/8/layout/list1"/>
    <dgm:cxn modelId="{84A867F1-AD68-4830-B3B1-319C8C6B62C7}" type="presParOf" srcId="{833E4730-119F-4951-BA32-5FD28D88C052}" destId="{88BB40C2-2EB5-44FF-ADED-5A35D6CF38A0}" srcOrd="8" destOrd="0" presId="urn:microsoft.com/office/officeart/2005/8/layout/list1"/>
    <dgm:cxn modelId="{2F0C216C-884C-462E-A24E-E118A9F0477B}" type="presParOf" srcId="{88BB40C2-2EB5-44FF-ADED-5A35D6CF38A0}" destId="{CCE34F65-D94A-4141-B798-8F8BB4BE8DDA}" srcOrd="0" destOrd="0" presId="urn:microsoft.com/office/officeart/2005/8/layout/list1"/>
    <dgm:cxn modelId="{4F9C7729-9E92-41DF-976F-69CAF23A45B2}" type="presParOf" srcId="{88BB40C2-2EB5-44FF-ADED-5A35D6CF38A0}" destId="{C7EBACED-726A-4151-A47C-2707B61AD9D1}" srcOrd="1" destOrd="0" presId="urn:microsoft.com/office/officeart/2005/8/layout/list1"/>
    <dgm:cxn modelId="{3DE12B1F-C4D2-4C89-B915-6EC3F83148A9}" type="presParOf" srcId="{833E4730-119F-4951-BA32-5FD28D88C052}" destId="{BAE95527-28F0-4A0D-8CB2-9FA038E6B630}" srcOrd="9" destOrd="0" presId="urn:microsoft.com/office/officeart/2005/8/layout/list1"/>
    <dgm:cxn modelId="{32E7FBAC-944C-4513-AC41-B3D37E5B1308}" type="presParOf" srcId="{833E4730-119F-4951-BA32-5FD28D88C052}" destId="{1E916631-B3AA-4440-B566-E06D260649B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49AC18-A6ED-45F6-B253-676354B80312}">
      <dsp:nvSpPr>
        <dsp:cNvPr id="0" name=""/>
        <dsp:cNvSpPr/>
      </dsp:nvSpPr>
      <dsp:spPr>
        <a:xfrm>
          <a:off x="0" y="549347"/>
          <a:ext cx="7667171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D6CB49-EA53-4E3F-9817-337395CE2F52}">
      <dsp:nvSpPr>
        <dsp:cNvPr id="0" name=""/>
        <dsp:cNvSpPr/>
      </dsp:nvSpPr>
      <dsp:spPr>
        <a:xfrm>
          <a:off x="383358" y="47507"/>
          <a:ext cx="5367019" cy="1003680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2861" tIns="0" rIns="202861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3400" b="1" kern="1200" dirty="0" smtClean="0">
              <a:solidFill>
                <a:schemeClr val="accent4">
                  <a:lumMod val="50000"/>
                </a:schemeClr>
              </a:solidFill>
            </a:rPr>
            <a:t>Propiedades del material</a:t>
          </a:r>
        </a:p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400" kern="1200" dirty="0"/>
        </a:p>
      </dsp:txBody>
      <dsp:txXfrm>
        <a:off x="432354" y="96503"/>
        <a:ext cx="5269027" cy="905688"/>
      </dsp:txXfrm>
    </dsp:sp>
    <dsp:sp modelId="{3EF88948-AF1A-4552-886D-7D765C137F04}">
      <dsp:nvSpPr>
        <dsp:cNvPr id="0" name=""/>
        <dsp:cNvSpPr/>
      </dsp:nvSpPr>
      <dsp:spPr>
        <a:xfrm>
          <a:off x="0" y="2091587"/>
          <a:ext cx="7667171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51C041-1282-4188-8025-3187BE1A72F4}">
      <dsp:nvSpPr>
        <dsp:cNvPr id="0" name=""/>
        <dsp:cNvSpPr/>
      </dsp:nvSpPr>
      <dsp:spPr>
        <a:xfrm>
          <a:off x="383358" y="1589747"/>
          <a:ext cx="5367019" cy="1003680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2861" tIns="0" rIns="202861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b="1" kern="1200" dirty="0" smtClean="0">
              <a:solidFill>
                <a:schemeClr val="accent4">
                  <a:lumMod val="50000"/>
                </a:schemeClr>
              </a:solidFill>
            </a:rPr>
            <a:t>Esquema de cruzamientos</a:t>
          </a:r>
          <a:endParaRPr lang="es-MX" sz="3400" kern="1200" dirty="0"/>
        </a:p>
      </dsp:txBody>
      <dsp:txXfrm>
        <a:off x="432354" y="1638743"/>
        <a:ext cx="5269027" cy="905688"/>
      </dsp:txXfrm>
    </dsp:sp>
    <dsp:sp modelId="{1E916631-B3AA-4440-B566-E06D260649B5}">
      <dsp:nvSpPr>
        <dsp:cNvPr id="0" name=""/>
        <dsp:cNvSpPr/>
      </dsp:nvSpPr>
      <dsp:spPr>
        <a:xfrm>
          <a:off x="0" y="3633827"/>
          <a:ext cx="7667171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EBACED-726A-4151-A47C-2707B61AD9D1}">
      <dsp:nvSpPr>
        <dsp:cNvPr id="0" name=""/>
        <dsp:cNvSpPr/>
      </dsp:nvSpPr>
      <dsp:spPr>
        <a:xfrm>
          <a:off x="383358" y="3131986"/>
          <a:ext cx="5367019" cy="1003680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2861" tIns="0" rIns="202861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3400" b="1" kern="1200" dirty="0" smtClean="0">
              <a:solidFill>
                <a:schemeClr val="accent4">
                  <a:lumMod val="50000"/>
                </a:schemeClr>
              </a:solidFill>
            </a:rPr>
            <a:t>Aciertos de Mendel</a:t>
          </a:r>
        </a:p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400" kern="1200" dirty="0"/>
        </a:p>
      </dsp:txBody>
      <dsp:txXfrm>
        <a:off x="432354" y="3180982"/>
        <a:ext cx="5269027" cy="905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152C-6843-4393-B264-3D1D34DC3F8B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EB2C-D79D-4780-BB92-CD2AE8C3CF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7822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152C-6843-4393-B264-3D1D34DC3F8B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EB2C-D79D-4780-BB92-CD2AE8C3CF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8869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152C-6843-4393-B264-3D1D34DC3F8B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EB2C-D79D-4780-BB92-CD2AE8C3CF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297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152C-6843-4393-B264-3D1D34DC3F8B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EB2C-D79D-4780-BB92-CD2AE8C3CF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0873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152C-6843-4393-B264-3D1D34DC3F8B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EB2C-D79D-4780-BB92-CD2AE8C3CF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2003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152C-6843-4393-B264-3D1D34DC3F8B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EB2C-D79D-4780-BB92-CD2AE8C3CF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7249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152C-6843-4393-B264-3D1D34DC3F8B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EB2C-D79D-4780-BB92-CD2AE8C3CF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7663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152C-6843-4393-B264-3D1D34DC3F8B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EB2C-D79D-4780-BB92-CD2AE8C3CF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9332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152C-6843-4393-B264-3D1D34DC3F8B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EB2C-D79D-4780-BB92-CD2AE8C3CF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1926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152C-6843-4393-B264-3D1D34DC3F8B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EB2C-D79D-4780-BB92-CD2AE8C3CF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5917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152C-6843-4393-B264-3D1D34DC3F8B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EB2C-D79D-4780-BB92-CD2AE8C3CF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2062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A152C-6843-4393-B264-3D1D34DC3F8B}" type="datetimeFigureOut">
              <a:rPr lang="es-MX" smtClean="0"/>
              <a:t>19/10/2017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CEB2C-D79D-4780-BB92-CD2AE8C3CF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1648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cbi.nlm.nih.gov/pubmed/6392413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t&amp;rct=j&amp;q=&amp;esrc=s&amp;source=web&amp;cd=4&amp;ved=0ahUKEwjtgdSIh-zWAhXpsVQKHYoXCBsQFgg3MAM&amp;url=http://bioinformatica.uab.es/diaposcurso/tema3/tema3.ppt&amp;usg=AOvVaw0FnmOGU04qj5f5KLnFYgbY" TargetMode="External"/><Relationship Id="rId2" Type="http://schemas.openxmlformats.org/officeDocument/2006/relationships/hyperlink" Target="https://www.unioviedo.es/esr/rgiraldez/Textos/mendel1866.pdf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28" y="2928533"/>
            <a:ext cx="2469744" cy="2724617"/>
          </a:xfrm>
          <a:prstGeom prst="rect">
            <a:avLst/>
          </a:prstGeom>
        </p:spPr>
      </p:pic>
      <p:pic>
        <p:nvPicPr>
          <p:cNvPr id="5" name="Imagen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5420" y="249672"/>
            <a:ext cx="1534664" cy="1524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1 Imagen" descr="http://1.bp.blogspot.com/_v3EEWppY_yQ/S9HO_EzxZeI/AAAAAAAABWg/aSoVMQHgHVE/s1600/UAEMex-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870" y="249672"/>
            <a:ext cx="1796225" cy="152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ángulo 6"/>
          <p:cNvSpPr/>
          <p:nvPr/>
        </p:nvSpPr>
        <p:spPr>
          <a:xfrm>
            <a:off x="3046162" y="447068"/>
            <a:ext cx="63699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2200" b="1" dirty="0">
                <a:solidFill>
                  <a:schemeClr val="accent4">
                    <a:lumMod val="50000"/>
                  </a:schemeClr>
                </a:solidFill>
              </a:rPr>
              <a:t>UNIVERSIDAD AUTONOMA DEL ESTADO DE MÉXICO</a:t>
            </a:r>
          </a:p>
          <a:p>
            <a:pPr algn="ctr">
              <a:defRPr/>
            </a:pPr>
            <a:r>
              <a:rPr lang="es-MX" sz="2200" b="1" dirty="0">
                <a:solidFill>
                  <a:schemeClr val="accent4">
                    <a:lumMod val="50000"/>
                  </a:schemeClr>
                </a:solidFill>
              </a:rPr>
              <a:t>FACULTAD DE CIENCIAS AGRÍCOLAS</a:t>
            </a:r>
            <a:endParaRPr lang="en-US" sz="2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917372" y="1774371"/>
            <a:ext cx="6096000" cy="243143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2400" b="1" dirty="0">
                <a:solidFill>
                  <a:schemeClr val="accent4">
                    <a:lumMod val="50000"/>
                  </a:schemeClr>
                </a:solidFill>
              </a:rPr>
              <a:t>UNIDAD DE COMPETENCIA </a:t>
            </a:r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</a:rPr>
              <a:t>I</a:t>
            </a:r>
            <a:r>
              <a:rPr lang="es-MX" sz="2400" b="1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es-MX" sz="24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ES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GENETICA MENDELIANA: LEYES DE LA HERENCIA</a:t>
            </a:r>
            <a:r>
              <a:rPr lang="es-MX" sz="2400" b="1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es-MX" sz="24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MX" sz="2400" b="1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es-MX" sz="24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MX" sz="2400" b="1" dirty="0">
                <a:solidFill>
                  <a:schemeClr val="accent4">
                    <a:lumMod val="50000"/>
                  </a:schemeClr>
                </a:solidFill>
              </a:rPr>
              <a:t>UNIDAD DE APRENDIZAJE</a:t>
            </a:r>
            <a:br>
              <a:rPr lang="es-MX" sz="24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</a:rPr>
              <a:t>GENETICA VEGETAL</a:t>
            </a:r>
            <a:endParaRPr lang="es-MX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795223" y="478717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CARRERA DE INGENIERO AGRÓNOMO EN FLORICULTURA</a:t>
            </a:r>
            <a:endParaRPr lang="en-US" b="1" dirty="0">
              <a:solidFill>
                <a:schemeClr val="accent4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917372" y="556578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DR. ANTONIO LAGUNA CERDA</a:t>
            </a:r>
          </a:p>
          <a:p>
            <a:pPr algn="ctr">
              <a:defRPr/>
            </a:pP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SEPTIEMBRE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DEL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2017</a:t>
            </a:r>
            <a:endParaRPr lang="en-US" b="1" dirty="0">
              <a:solidFill>
                <a:schemeClr val="accent4">
                  <a:lumMod val="50000"/>
                </a:schemeClr>
              </a:solidFill>
              <a:latin typeface="Arial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13372" y="2928533"/>
            <a:ext cx="2554876" cy="2618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15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s-MX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Aciertos de </a:t>
            </a:r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Mendel</a:t>
            </a:r>
            <a:endParaRPr lang="es-MX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2011891"/>
            <a:ext cx="10515600" cy="425344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Estudio de características simples de las plantas, </a:t>
            </a:r>
          </a:p>
          <a:p>
            <a:pPr marL="0" indent="0">
              <a:buNone/>
            </a:pP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     contrastantes, estables y fácilmente observables</a:t>
            </a:r>
          </a:p>
          <a:p>
            <a:pPr marL="514350" indent="-514350">
              <a:buAutoNum type="arabicPeriod"/>
            </a:pP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Establecimiento de un modelo para el manejo de cruzas</a:t>
            </a:r>
          </a:p>
          <a:p>
            <a:pPr marL="514350" indent="-514350">
              <a:buAutoNum type="arabicPeriod"/>
            </a:pP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Control de la polinización</a:t>
            </a:r>
          </a:p>
          <a:p>
            <a:pPr marL="514350" indent="-514350">
              <a:buAutoNum type="arabicPeriod"/>
            </a:pP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Manejo de progenies grandes</a:t>
            </a:r>
          </a:p>
          <a:p>
            <a:pPr marL="514350" indent="-514350">
              <a:buAutoNum type="arabicPeriod"/>
            </a:pP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Análisis de experiencias anteriores sobre la hibridación y herencia</a:t>
            </a:r>
          </a:p>
          <a:p>
            <a:pPr marL="514350" indent="-514350">
              <a:buAutoNum type="arabicPeriod"/>
            </a:pP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Uso del análisis combinatorio para la interpretación de sus resultados y propuesta de los principios de la herencia</a:t>
            </a:r>
          </a:p>
          <a:p>
            <a:pPr marL="514350" indent="-514350">
              <a:buAutoNum type="arabicPeriod"/>
            </a:pPr>
            <a:endParaRPr lang="es-MX" dirty="0"/>
          </a:p>
        </p:txBody>
      </p:sp>
      <p:pic>
        <p:nvPicPr>
          <p:cNvPr id="4" name="Picture 6" descr="mendel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84228" y="365125"/>
            <a:ext cx="2198923" cy="35213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87018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981267" cy="1325563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s-MX" sz="32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CARACTERES DEL GUISANTE ANALIZADOS POR </a:t>
            </a:r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MENDEL</a:t>
            </a:r>
            <a:endParaRPr lang="es-MX" sz="32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3547" y="1538698"/>
            <a:ext cx="8784586" cy="4410678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712173" y="6186443"/>
            <a:ext cx="956733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MX" sz="2800" b="1" dirty="0">
                <a:solidFill>
                  <a:schemeClr val="accent4">
                    <a:lumMod val="50000"/>
                  </a:schemeClr>
                </a:solidFill>
              </a:rPr>
              <a:t>Considero 7 características simples fácilmente observables</a:t>
            </a:r>
          </a:p>
        </p:txBody>
      </p:sp>
    </p:spTree>
    <p:extLst>
      <p:ext uri="{BB962C8B-B14F-4D97-AF65-F5344CB8AC3E}">
        <p14:creationId xmlns:p14="http://schemas.microsoft.com/office/powerpoint/2010/main" val="10692042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s-MX" sz="32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CRUZAMIENTOS </a:t>
            </a:r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es-MX" sz="32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SOLO </a:t>
            </a:r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CARÁCTER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3400" y="2183504"/>
            <a:ext cx="4021667" cy="4351338"/>
          </a:xfrm>
        </p:spPr>
        <p:txBody>
          <a:bodyPr/>
          <a:lstStyle/>
          <a:p>
            <a:pPr marL="0" indent="0">
              <a:buNone/>
            </a:pP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1ª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Ley o principio de uniformidad, </a:t>
            </a:r>
          </a:p>
          <a:p>
            <a:pPr marL="0" indent="0">
              <a:buNone/>
            </a:pP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2ª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Ley o principio de la segregación, </a:t>
            </a:r>
          </a:p>
          <a:p>
            <a:pPr marL="0" indent="0">
              <a:buNone/>
            </a:pP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 Cruzamiento prueba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199" y="1852692"/>
            <a:ext cx="6249601" cy="443664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257800" y="628933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b="1" i="1" dirty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Jardín del monasterio de </a:t>
            </a:r>
            <a:r>
              <a:rPr lang="es-MX" b="1" i="1" dirty="0" err="1" smtClean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Brünn</a:t>
            </a:r>
            <a:r>
              <a:rPr lang="es-MX" b="1" i="1" dirty="0" smtClean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 donde </a:t>
            </a:r>
            <a:r>
              <a:rPr lang="es-MX" b="1" i="1" dirty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Mendel realizó sus experiencias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986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1000"/>
              </a:spcBef>
            </a:pPr>
            <a:r>
              <a:rPr lang="es-MX" sz="3200" b="1" dirty="0" smtClean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1ª Ley o principio de uniformidad</a:t>
            </a:r>
            <a:endParaRPr lang="es-MX" dirty="0">
              <a:latin typeface="Cambria" panose="020405030504060302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pPr algn="just"/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Las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plantas híbridas (</a:t>
            </a:r>
            <a:r>
              <a:rPr lang="es-MX" b="1" dirty="0" err="1">
                <a:solidFill>
                  <a:schemeClr val="accent4">
                    <a:lumMod val="50000"/>
                  </a:schemeClr>
                </a:solidFill>
              </a:rPr>
              <a:t>Aa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) de la 1ª generación filial (F1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) obtenidas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por el cruzamiento de dos líneas puras que difieren en un solo carácter tienen todas la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misma apariencia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externa (fenotipo) siendo idénticas entre si (uniformes) y se parecen a uno de los dos parentales.</a:t>
            </a:r>
          </a:p>
          <a:p>
            <a:pPr algn="just"/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Al carácter que se manifiesta en las plantas de la F1 (híbridos </a:t>
            </a:r>
            <a:r>
              <a:rPr lang="es-MX" b="1" dirty="0" err="1">
                <a:solidFill>
                  <a:schemeClr val="accent4">
                    <a:lumMod val="50000"/>
                  </a:schemeClr>
                </a:solidFill>
              </a:rPr>
              <a:t>Aa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) se le denomina Dominante y al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carácter que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no se manifiesta se le denomina Recesivo. Este resultado es independiente de la dirección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(cruza reciproca) en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la que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se ha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llevado a cabo el cruzamiento.</a:t>
            </a:r>
          </a:p>
        </p:txBody>
      </p:sp>
    </p:spTree>
    <p:extLst>
      <p:ext uri="{BB962C8B-B14F-4D97-AF65-F5344CB8AC3E}">
        <p14:creationId xmlns:p14="http://schemas.microsoft.com/office/powerpoint/2010/main" val="3442774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5072592"/>
            <a:ext cx="10515600" cy="1325563"/>
          </a:xfrm>
        </p:spPr>
        <p:txBody>
          <a:bodyPr>
            <a:normAutofit/>
          </a:bodyPr>
          <a:lstStyle/>
          <a:p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</a:rPr>
              <a:t>En ambos casos </a:t>
            </a:r>
            <a:r>
              <a:rPr lang="es-MX" sz="2400" b="1" dirty="0" err="1" smtClean="0">
                <a:solidFill>
                  <a:schemeClr val="accent4">
                    <a:lumMod val="50000"/>
                  </a:schemeClr>
                </a:solidFill>
              </a:rPr>
              <a:t>indepedientemente</a:t>
            </a:r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</a:rPr>
              <a:t> de que planta se considere como hembra el resultado es el mismo: una F1 uniforme</a:t>
            </a:r>
            <a:endParaRPr lang="es-MX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65125"/>
            <a:ext cx="4218481" cy="45504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0959" y="365125"/>
            <a:ext cx="4452841" cy="455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1940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1000"/>
              </a:spcBef>
            </a:pPr>
            <a:r>
              <a:rPr lang="es-MX" sz="3200" b="1" dirty="0" smtClean="0">
                <a:solidFill>
                  <a:srgbClr val="FFC000">
                    <a:lumMod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2ª </a:t>
            </a:r>
            <a:r>
              <a:rPr lang="es-MX" sz="3200" b="1" dirty="0">
                <a:solidFill>
                  <a:srgbClr val="FFC000">
                    <a:lumMod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LEY O PRINCIPIO DE LA </a:t>
            </a:r>
            <a:r>
              <a:rPr lang="es-MX" sz="3200" b="1" dirty="0" smtClean="0">
                <a:solidFill>
                  <a:srgbClr val="FFC000">
                    <a:lumMod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SEGREGACIÓN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La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autofecundación de las plantas híbridas (</a:t>
            </a:r>
            <a:r>
              <a:rPr lang="es-MX" b="1" dirty="0" err="1">
                <a:solidFill>
                  <a:schemeClr val="accent4">
                    <a:lumMod val="50000"/>
                  </a:schemeClr>
                </a:solidFill>
              </a:rPr>
              <a:t>Aa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) procedentes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del cruzamiento entre dos líneas puras que difieren en un carácter origina una 2ª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generación filial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(F2) en la que aparecen 3/4 partes de plantas de apariencia externa (fenotipo) Dominante y 1/4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de plantas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con apariencia externa (fenotipo) Recesiva. De manera, que el carácter Recesivo reaparece en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la F2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y de cada cuatro plantas una tiene fenotipo Recesivo. Este resultado se debe a que cuando los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híbridos de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la F1 forman sus gametos, los alelos del mismo locus segregan (se separan) dando lugar dos clases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de gametos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en igual proporción, mitad del gametos con el alelo dominante (A) y mitad con alelo recesivo (a).</a:t>
            </a:r>
          </a:p>
          <a:p>
            <a:pPr algn="just"/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Esto sucede tanto por el lado femenino como por el lado masculino.</a:t>
            </a:r>
          </a:p>
        </p:txBody>
      </p:sp>
    </p:spTree>
    <p:extLst>
      <p:ext uri="{BB962C8B-B14F-4D97-AF65-F5344CB8AC3E}">
        <p14:creationId xmlns:p14="http://schemas.microsoft.com/office/powerpoint/2010/main" val="26519224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4199" y="5391546"/>
            <a:ext cx="11245941" cy="1297121"/>
          </a:xfrm>
        </p:spPr>
        <p:txBody>
          <a:bodyPr/>
          <a:lstStyle/>
          <a:p>
            <a:pPr algn="just"/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Al </a:t>
            </a:r>
            <a:r>
              <a:rPr lang="es-MX" b="1" dirty="0" err="1" smtClean="0">
                <a:solidFill>
                  <a:schemeClr val="accent4">
                    <a:lumMod val="50000"/>
                  </a:schemeClr>
                </a:solidFill>
              </a:rPr>
              <a:t>autofecundarse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 la F1 en la progenie aparecen individuos con fenotipos de los progenitores en proporción 3 (progenitor dominante) a 1 (progenitor recesivo</a:t>
            </a:r>
            <a:endParaRPr lang="es-MX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199" y="332615"/>
            <a:ext cx="2616200" cy="325429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5596" y="332615"/>
            <a:ext cx="7624545" cy="505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6839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4555219"/>
            <a:ext cx="10112829" cy="2060575"/>
          </a:xfrm>
        </p:spPr>
        <p:txBody>
          <a:bodyPr>
            <a:normAutofit/>
          </a:bodyPr>
          <a:lstStyle/>
          <a:p>
            <a:pPr algn="just"/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</a:rPr>
              <a:t>Es interesante observar los resultados publicados por Mendel donde se observa que obtuvo resultados muy cercanos a la proporción 3:1 en siete experimentos, lo cual puede ser ahora verificado mediante una prueba de ajuste de </a:t>
            </a:r>
            <a:r>
              <a:rPr lang="es-MX" sz="2400" b="1" dirty="0" err="1" smtClean="0">
                <a:solidFill>
                  <a:schemeClr val="accent4">
                    <a:lumMod val="50000"/>
                  </a:schemeClr>
                </a:solidFill>
              </a:rPr>
              <a:t>chi</a:t>
            </a:r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</a:rPr>
              <a:t> cuadrada, estas pequeñas desviaciones pueden explicarse por el tamaño de muestra y por ser este un fenómeno probabilístico.</a:t>
            </a:r>
            <a:endParaRPr lang="es-MX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170" y="1524001"/>
            <a:ext cx="11306367" cy="241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9756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Cruzamiento prueba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En forma muy ingeniosa Mendel genero y utilizo esta prueba </a:t>
            </a:r>
            <a:r>
              <a:rPr lang="es-MX" b="1" u="sng" dirty="0">
                <a:solidFill>
                  <a:schemeClr val="accent4">
                    <a:lumMod val="50000"/>
                  </a:schemeClr>
                </a:solidFill>
              </a:rPr>
              <a:t>para determinar si un individuo con el fenotipo dominante es homocigoto o </a:t>
            </a:r>
            <a:r>
              <a:rPr lang="es-MX" b="1" u="sng" dirty="0" smtClean="0">
                <a:solidFill>
                  <a:schemeClr val="accent4">
                    <a:lumMod val="50000"/>
                  </a:schemeClr>
                </a:solidFill>
              </a:rPr>
              <a:t>heterocigoto</a:t>
            </a:r>
            <a:r>
              <a:rPr lang="es-MX" b="1" u="sng" dirty="0">
                <a:solidFill>
                  <a:schemeClr val="accent4">
                    <a:lumMod val="50000"/>
                  </a:schemeClr>
                </a:solidFill>
              </a:rPr>
              <a:t>.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 Consiste en cruzar a ese individuo con otro de fenotipo recesivo y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, por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tanto, homocigoto. Si los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descendientes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son todos amarillos sabremos,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casi con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toda probabilidad, que el individuo problema era homocigoto, pero si en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la descendencia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aparecen individuos de fenotipo recesivo significa que el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individuo problema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era heterocigoto.</a:t>
            </a:r>
          </a:p>
        </p:txBody>
      </p:sp>
    </p:spTree>
    <p:extLst>
      <p:ext uri="{BB962C8B-B14F-4D97-AF65-F5344CB8AC3E}">
        <p14:creationId xmlns:p14="http://schemas.microsoft.com/office/powerpoint/2010/main" val="42328371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s-MX" sz="32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CRUZAMIENTO DE DOS CARACTERES: 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33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3ª Ley o principio de la combinación independiente</a:t>
            </a:r>
          </a:p>
          <a:p>
            <a:pPr marL="0" indent="0">
              <a:buNone/>
            </a:pP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“Los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caracteres son independientes unos de otros y los genes responsables de los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mismos se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transmiten de manera independiente, combinándose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libremente”.</a:t>
            </a:r>
          </a:p>
          <a:p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Según el principio de la segregación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la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mitad de los gametos formados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 las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plantas de la F1 presentarán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factor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color amarillo y la otra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mitad el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 color verde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De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forma similar, la mitad tendrán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factor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liso y la otra mitad el de verde.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20049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180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PRESENTACION</a:t>
            </a:r>
            <a:endParaRPr lang="es-MX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557866"/>
            <a:ext cx="10515600" cy="545253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El curso de Genética Vegetal que se imparte como unidad de aprendizaje obligatoria en el cuarto periodo de la Licenciatura de Ingeniero Agrónomo en Floricultura pretende proporcionar al Discente los conocimientos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teórico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prácticos de la genética clásica y molecular dirigidos al mejoramiento genético vegetal, para contribuir con genotipos de mayor valor agronómico en la Floricultura de nuestro Estado y del país en su conjunto.</a:t>
            </a:r>
          </a:p>
          <a:p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Para cumplir con este propósito, el contenido temático del curso se ha dividido en cuatro unidades de competencia, </a:t>
            </a:r>
            <a:endParaRPr lang="es-MX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0"/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Introducción al estudio de la genética, </a:t>
            </a:r>
          </a:p>
          <a:p>
            <a:pPr lvl="0"/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Mutaciones y diversidad genética vegetal, </a:t>
            </a:r>
          </a:p>
          <a:p>
            <a:pPr lvl="0"/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Genética de poblaciones y cuantitativa, </a:t>
            </a:r>
          </a:p>
          <a:p>
            <a:pPr lvl="0"/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Métodos de mejoramiento genético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vegetal</a:t>
            </a:r>
            <a:endParaRPr lang="es-MX" b="1" dirty="0">
              <a:solidFill>
                <a:schemeClr val="accent4">
                  <a:lumMod val="50000"/>
                </a:schemeClr>
              </a:solidFill>
            </a:endParaRPr>
          </a:p>
          <a:p>
            <a:pPr lvl="0"/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En esta presentación se aborda dentro de la tema de Introducción a la genética, la parte de genética mendeliana parte angular de la genética moderna</a:t>
            </a:r>
            <a:endParaRPr lang="es-MX" b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4716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1" y="1787801"/>
            <a:ext cx="5128260" cy="3176085"/>
          </a:xfrm>
        </p:spPr>
        <p:txBody>
          <a:bodyPr>
            <a:normAutofit fontScale="90000"/>
          </a:bodyPr>
          <a:lstStyle/>
          <a:p>
            <a:r>
              <a:rPr lang="es-MX" sz="40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Teniendo en cuenta la dominancia, se obtienen las proporciones que Mendel encontró en las semillas de la F2: </a:t>
            </a:r>
            <a:r>
              <a:rPr lang="es-MX" sz="40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9:3:3:1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93314" y="365125"/>
            <a:ext cx="4260486" cy="6282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609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7315" y="1929986"/>
            <a:ext cx="4169227" cy="3930397"/>
          </a:xfrm>
        </p:spPr>
        <p:txBody>
          <a:bodyPr>
            <a:normAutofit fontScale="90000"/>
          </a:bodyPr>
          <a:lstStyle/>
          <a:p>
            <a:r>
              <a:rPr lang="es-MX" sz="31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acuerdo al principio de segregación, se genera la </a:t>
            </a:r>
            <a:r>
              <a:rPr lang="es-MX" sz="31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misma proporción de gametos </a:t>
            </a:r>
            <a:r>
              <a:rPr lang="es-MX" sz="31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AB, Ab, </a:t>
            </a:r>
            <a:r>
              <a:rPr lang="es-MX" sz="3100" b="1" dirty="0" err="1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</a:t>
            </a:r>
            <a:r>
              <a:rPr lang="es-MX" sz="31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31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</a:t>
            </a:r>
            <a:r>
              <a:rPr lang="es-MX" sz="31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ab, </a:t>
            </a:r>
            <a:r>
              <a:rPr lang="es-MX" sz="31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decir, ¼ de cada tipo. La probabilidad de que se combinen cada uno de ellos con cada uno de los otros es </a:t>
            </a:r>
            <a:r>
              <a:rPr lang="es-MX" sz="31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1/16, y la suma de fenotipos similares nos da la proporción 9:3:3:1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27612" y="273684"/>
            <a:ext cx="5088137" cy="611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029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2412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s-MX" sz="32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CRUZAMIENTOS DE TRES </a:t>
            </a:r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CARACTERES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33754"/>
          </a:xfrm>
        </p:spPr>
        <p:txBody>
          <a:bodyPr>
            <a:normAutofit fontScale="92500"/>
          </a:bodyPr>
          <a:lstStyle/>
          <a:p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Mendel también realizó cruzamientos entre variedades o líneas puras que diferían en tres caracteres (AABBCC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x </a:t>
            </a:r>
            <a:r>
              <a:rPr lang="es-MX" b="1" dirty="0" err="1" smtClean="0">
                <a:solidFill>
                  <a:schemeClr val="accent4">
                    <a:lumMod val="50000"/>
                  </a:schemeClr>
                </a:solidFill>
              </a:rPr>
              <a:t>aabbcc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). La segregación fenotípica obtenida en la F2 estos casos se calcula combinando de forma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independiente lo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que le sucede a cada locus por separado:</a:t>
            </a:r>
          </a:p>
          <a:p>
            <a:r>
              <a:rPr lang="pl-PL" b="1" dirty="0">
                <a:solidFill>
                  <a:schemeClr val="accent4">
                    <a:lumMod val="50000"/>
                  </a:schemeClr>
                </a:solidFill>
              </a:rPr>
              <a:t>(3/4 A + 1/4 a) x (3/4 B + 1/4 b) x (3/4 C + 1/4 c) = 27/64 ABC + 9/27 ABc + 9/64 AbC + 9/64 aBC + 3/64 Abc </a:t>
            </a:r>
            <a:r>
              <a:rPr lang="pl-PL" b="1" dirty="0" smtClean="0">
                <a:solidFill>
                  <a:schemeClr val="accent4">
                    <a:lumMod val="50000"/>
                  </a:schemeClr>
                </a:solidFill>
              </a:rPr>
              <a:t>+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pl-PL" b="1" dirty="0" smtClean="0">
                <a:solidFill>
                  <a:schemeClr val="accent4">
                    <a:lumMod val="50000"/>
                  </a:schemeClr>
                </a:solidFill>
              </a:rPr>
              <a:t>3/64 </a:t>
            </a:r>
            <a:r>
              <a:rPr lang="pl-PL" b="1" dirty="0">
                <a:solidFill>
                  <a:schemeClr val="accent4">
                    <a:lumMod val="50000"/>
                  </a:schemeClr>
                </a:solidFill>
              </a:rPr>
              <a:t>aBc + 3/64 abC + 1/64 abc.</a:t>
            </a:r>
          </a:p>
          <a:p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Otra manera de indicar la segregación fenotípica obtenida en la F2 es:</a:t>
            </a:r>
          </a:p>
          <a:p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(3A:1a)x(3B:1b)x(3C:1c) = 27 ABC : 9 </a:t>
            </a:r>
            <a:r>
              <a:rPr lang="es-MX" b="1" dirty="0" err="1">
                <a:solidFill>
                  <a:schemeClr val="accent4">
                    <a:lumMod val="50000"/>
                  </a:schemeClr>
                </a:solidFill>
              </a:rPr>
              <a:t>ABc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 : 9 </a:t>
            </a:r>
            <a:r>
              <a:rPr lang="es-MX" b="1" dirty="0" err="1">
                <a:solidFill>
                  <a:schemeClr val="accent4">
                    <a:lumMod val="50000"/>
                  </a:schemeClr>
                </a:solidFill>
              </a:rPr>
              <a:t>AbC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 : 9 </a:t>
            </a:r>
            <a:r>
              <a:rPr lang="es-MX" b="1" dirty="0" err="1">
                <a:solidFill>
                  <a:schemeClr val="accent4">
                    <a:lumMod val="50000"/>
                  </a:schemeClr>
                </a:solidFill>
              </a:rPr>
              <a:t>aBC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 : 3 </a:t>
            </a:r>
            <a:r>
              <a:rPr lang="es-MX" b="1" dirty="0" err="1">
                <a:solidFill>
                  <a:schemeClr val="accent4">
                    <a:lumMod val="50000"/>
                  </a:schemeClr>
                </a:solidFill>
              </a:rPr>
              <a:t>Abc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 : 3 </a:t>
            </a:r>
            <a:r>
              <a:rPr lang="es-MX" b="1" dirty="0" err="1">
                <a:solidFill>
                  <a:schemeClr val="accent4">
                    <a:lumMod val="50000"/>
                  </a:schemeClr>
                </a:solidFill>
              </a:rPr>
              <a:t>aBc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 : 3 </a:t>
            </a:r>
            <a:r>
              <a:rPr lang="es-MX" b="1" dirty="0" err="1">
                <a:solidFill>
                  <a:schemeClr val="accent4">
                    <a:lumMod val="50000"/>
                  </a:schemeClr>
                </a:solidFill>
              </a:rPr>
              <a:t>abC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 :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1abc</a:t>
            </a:r>
          </a:p>
        </p:txBody>
      </p:sp>
    </p:spTree>
    <p:extLst>
      <p:ext uri="{BB962C8B-B14F-4D97-AF65-F5344CB8AC3E}">
        <p14:creationId xmlns:p14="http://schemas.microsoft.com/office/powerpoint/2010/main" val="34839234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Lo que corresponde a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la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generalización:</a:t>
            </a:r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(1/4AA+1/2Aa+1/4aa)X(1/4BB+1/2Bb+1/4bb)X(1/4CC+1/2Cc+1/4cc)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8311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972800" cy="1128824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s-MX" sz="2800" b="1" dirty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6. GENERACIONES AVANZADAS DE LOS </a:t>
            </a:r>
            <a:r>
              <a:rPr lang="es-MX" sz="2800" b="1" dirty="0" smtClean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HIBRIDOS: </a:t>
            </a:r>
            <a:r>
              <a:rPr lang="es-MX" sz="2800" b="1" dirty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CONSECUENCIAS DE LA </a:t>
            </a:r>
            <a:r>
              <a:rPr lang="es-MX" sz="2800" b="1" dirty="0" smtClean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AUTOFECUNDACIÓN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Al continuar </a:t>
            </a:r>
            <a:r>
              <a:rPr lang="es-MX" b="1" dirty="0" err="1" smtClean="0">
                <a:solidFill>
                  <a:schemeClr val="accent4">
                    <a:lumMod val="50000"/>
                  </a:schemeClr>
                </a:solidFill>
              </a:rPr>
              <a:t>autofecundando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 las siguientes generaciones de los híbridos (F1,F2, F3, F4, … ) Mendel observó que la proporción de individuos iba disminuyendo lo que fue explicado con el principio de segregación y puede ser explicado en la tabla siguiente, donde se muestra que la proporción de heterocigotos disminuye a la mitad en cada generación de autofecundación este hecho ha sido de mucha importancia en la generación de líneas puras en los métodos de mejoramiento. </a:t>
            </a:r>
            <a:endParaRPr lang="es-MX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3769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3561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</a:rPr>
              <a:t>Generaciones avanzadas de los híbridos</a:t>
            </a:r>
            <a:endParaRPr lang="es-MX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6089" y="2892447"/>
            <a:ext cx="11379821" cy="2779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3504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s-MX" sz="32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 EXPERIENCIAS CON OTRAS </a:t>
            </a:r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ESPECIES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Al final de su trabajo Mendel comento: “Debe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ser el objeto de experimentos adicionales determinar si la ley de desarrollo descubierta para </a:t>
            </a:r>
            <a:r>
              <a:rPr lang="es-MX" i="1" dirty="0" err="1">
                <a:solidFill>
                  <a:schemeClr val="accent4">
                    <a:lumMod val="50000"/>
                  </a:schemeClr>
                </a:solidFill>
              </a:rPr>
              <a:t>Pisum</a:t>
            </a:r>
            <a:r>
              <a:rPr lang="es-MX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se aplica también a los híbridos de otras plantas. Para este fin varios experimentos se iniciaron recientemente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.” </a:t>
            </a:r>
            <a:r>
              <a:rPr lang="es-MX" dirty="0" err="1" smtClean="0">
                <a:solidFill>
                  <a:schemeClr val="accent4">
                    <a:lumMod val="50000"/>
                  </a:schemeClr>
                </a:solidFill>
              </a:rPr>
              <a:t>establecio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 dos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experimentos menores con especies de </a:t>
            </a:r>
            <a:r>
              <a:rPr lang="es-MX" i="1" dirty="0" err="1">
                <a:solidFill>
                  <a:schemeClr val="accent4">
                    <a:lumMod val="50000"/>
                  </a:schemeClr>
                </a:solidFill>
              </a:rPr>
              <a:t>Phaseolus</a:t>
            </a:r>
            <a:r>
              <a:rPr lang="es-MX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MX" i="1" dirty="0" smtClean="0">
                <a:solidFill>
                  <a:schemeClr val="accent4">
                    <a:lumMod val="50000"/>
                  </a:schemeClr>
                </a:solidFill>
              </a:rPr>
              <a:t>y donde para algunas característica pudo ratificar sus principios pero encontró inconsistencias en otros como el mismo lo reconoce:</a:t>
            </a:r>
            <a:endParaRPr lang="es-MX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“A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parte del hecho de que por la unión del color blanco y el púrpura-rojo </a:t>
            </a:r>
            <a:r>
              <a:rPr lang="es-MX" b="1" u="sng" dirty="0">
                <a:solidFill>
                  <a:schemeClr val="accent4">
                    <a:lumMod val="50000"/>
                  </a:schemeClr>
                </a:solidFill>
              </a:rPr>
              <a:t>toda una gama de colores aparece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, desde púrpura a violeta pálido y blanco, hay una notable circunstancia que es que entre 31 plantas floridas solo una recibió el carácter recesivo del color blanco, mientras que en </a:t>
            </a:r>
            <a:r>
              <a:rPr lang="es-MX" i="1" dirty="0" err="1">
                <a:solidFill>
                  <a:schemeClr val="accent4">
                    <a:lumMod val="50000"/>
                  </a:schemeClr>
                </a:solidFill>
              </a:rPr>
              <a:t>Pisum</a:t>
            </a:r>
            <a:r>
              <a:rPr lang="es-MX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esto ocurre una media de una de cada 4 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plantas”. (herencia cuantitativa?)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6434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5005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REDESCUBRIMIENTO DEL TRABAJO DE MENDEL</a:t>
            </a:r>
            <a:endParaRPr lang="es-MX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16265" y="2794145"/>
            <a:ext cx="1992060" cy="29388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76863">
            <a:off x="1255308" y="2790720"/>
            <a:ext cx="2265480" cy="307152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49581">
            <a:off x="8087995" y="2808365"/>
            <a:ext cx="2109240" cy="291036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032624" y="6211979"/>
            <a:ext cx="1095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0" u="none" strike="noStrike" baseline="0" dirty="0" smtClean="0">
                <a:solidFill>
                  <a:schemeClr val="accent4">
                    <a:lumMod val="50000"/>
                  </a:schemeClr>
                </a:solidFill>
                <a:latin typeface="ArialMT"/>
              </a:rPr>
              <a:t>De </a:t>
            </a:r>
            <a:r>
              <a:rPr lang="es-MX" b="1" i="0" u="none" strike="noStrike" baseline="0" dirty="0" err="1" smtClean="0">
                <a:solidFill>
                  <a:schemeClr val="accent4">
                    <a:lumMod val="50000"/>
                  </a:schemeClr>
                </a:solidFill>
                <a:latin typeface="ArialMT"/>
              </a:rPr>
              <a:t>Vries</a:t>
            </a:r>
            <a:endParaRPr lang="es-MX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409594" y="6211979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0" u="none" strike="noStrike" baseline="0" dirty="0" err="1" smtClean="0">
                <a:solidFill>
                  <a:schemeClr val="accent4">
                    <a:lumMod val="50000"/>
                  </a:schemeClr>
                </a:solidFill>
                <a:latin typeface="ArialMT"/>
              </a:rPr>
              <a:t>Correns</a:t>
            </a:r>
            <a:endParaRPr lang="es-MX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 rot="10800000" flipV="1">
            <a:off x="8612502" y="6102628"/>
            <a:ext cx="16448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err="1" smtClean="0">
                <a:solidFill>
                  <a:schemeClr val="accent4">
                    <a:lumMod val="50000"/>
                  </a:schemeClr>
                </a:solidFill>
                <a:latin typeface="ArialMT"/>
              </a:rPr>
              <a:t>Tschermak</a:t>
            </a:r>
            <a:endParaRPr lang="es-MX" b="1" dirty="0">
              <a:solidFill>
                <a:schemeClr val="accent4">
                  <a:lumMod val="50000"/>
                </a:schemeClr>
              </a:solidFill>
              <a:latin typeface="ArialMT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841629" y="1274257"/>
            <a:ext cx="105121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 smtClean="0">
                <a:solidFill>
                  <a:schemeClr val="accent4">
                    <a:lumMod val="50000"/>
                  </a:schemeClr>
                </a:solidFill>
                <a:latin typeface="ArialMT"/>
              </a:rPr>
              <a:t>Casi </a:t>
            </a:r>
            <a:r>
              <a:rPr lang="es-MX" sz="2000" b="1" dirty="0" err="1" smtClean="0">
                <a:solidFill>
                  <a:schemeClr val="accent4">
                    <a:lumMod val="50000"/>
                  </a:schemeClr>
                </a:solidFill>
                <a:latin typeface="ArialMT"/>
              </a:rPr>
              <a:t>trinta</a:t>
            </a:r>
            <a:r>
              <a:rPr lang="es-MX" sz="2000" b="1" dirty="0" smtClean="0">
                <a:solidFill>
                  <a:schemeClr val="accent4">
                    <a:lumMod val="50000"/>
                  </a:schemeClr>
                </a:solidFill>
                <a:latin typeface="ArialMT"/>
              </a:rPr>
              <a:t> años el trabajo de Mendel estuvo archivado hasta que </a:t>
            </a:r>
            <a:r>
              <a:rPr lang="es-MX" sz="2000" b="1" i="0" u="none" strike="noStrike" baseline="0" dirty="0" smtClean="0">
                <a:solidFill>
                  <a:schemeClr val="accent4">
                    <a:lumMod val="50000"/>
                  </a:schemeClr>
                </a:solidFill>
                <a:latin typeface="ArialMT"/>
              </a:rPr>
              <a:t>De </a:t>
            </a:r>
            <a:r>
              <a:rPr lang="es-MX" sz="2000" b="1" i="0" u="none" strike="noStrike" baseline="0" dirty="0" err="1" smtClean="0">
                <a:solidFill>
                  <a:schemeClr val="accent4">
                    <a:lumMod val="50000"/>
                  </a:schemeClr>
                </a:solidFill>
                <a:latin typeface="ArialMT"/>
              </a:rPr>
              <a:t>Vries</a:t>
            </a:r>
            <a:r>
              <a:rPr lang="es-MX" sz="2000" b="1" i="0" u="none" strike="noStrike" baseline="0" dirty="0" smtClean="0">
                <a:solidFill>
                  <a:schemeClr val="accent4">
                    <a:lumMod val="50000"/>
                  </a:schemeClr>
                </a:solidFill>
                <a:latin typeface="ArialMT"/>
              </a:rPr>
              <a:t> (1900), </a:t>
            </a:r>
            <a:r>
              <a:rPr lang="es-MX" sz="2000" b="1" i="0" u="none" strike="noStrike" baseline="0" dirty="0" err="1" smtClean="0">
                <a:solidFill>
                  <a:schemeClr val="accent4">
                    <a:lumMod val="50000"/>
                  </a:schemeClr>
                </a:solidFill>
                <a:latin typeface="ArialMT"/>
              </a:rPr>
              <a:t>Correns</a:t>
            </a:r>
            <a:r>
              <a:rPr lang="es-MX" sz="2000" b="1" i="0" u="none" strike="noStrike" baseline="0" dirty="0" smtClean="0">
                <a:solidFill>
                  <a:schemeClr val="accent4">
                    <a:lumMod val="50000"/>
                  </a:schemeClr>
                </a:solidFill>
                <a:latin typeface="ArialMT"/>
              </a:rPr>
              <a:t> (1900) y </a:t>
            </a:r>
            <a:r>
              <a:rPr lang="es-MX" sz="2000" b="1" i="0" u="none" strike="noStrike" baseline="0" dirty="0" err="1" smtClean="0">
                <a:solidFill>
                  <a:schemeClr val="accent4">
                    <a:lumMod val="50000"/>
                  </a:schemeClr>
                </a:solidFill>
                <a:latin typeface="ArialMT"/>
              </a:rPr>
              <a:t>Tschermak</a:t>
            </a:r>
            <a:r>
              <a:rPr lang="es-MX" sz="2000" b="1" i="0" u="none" strike="noStrike" baseline="0" dirty="0" smtClean="0">
                <a:solidFill>
                  <a:schemeClr val="accent4">
                    <a:lumMod val="50000"/>
                  </a:schemeClr>
                </a:solidFill>
                <a:latin typeface="ArialMT"/>
              </a:rPr>
              <a:t> (1900) redescubrieron su trabajo y encontraron las primeras excepciones a las Leyes de Mendel </a:t>
            </a:r>
            <a:r>
              <a:rPr lang="es-MX" sz="2000" b="1" dirty="0" smtClean="0">
                <a:solidFill>
                  <a:schemeClr val="accent4">
                    <a:lumMod val="50000"/>
                  </a:schemeClr>
                </a:solidFill>
                <a:latin typeface="ArialMT"/>
              </a:rPr>
              <a:t>que </a:t>
            </a:r>
            <a:r>
              <a:rPr lang="es-MX" sz="2000" b="1" i="0" u="none" strike="noStrike" baseline="0" dirty="0" smtClean="0">
                <a:solidFill>
                  <a:schemeClr val="accent4">
                    <a:lumMod val="50000"/>
                  </a:schemeClr>
                </a:solidFill>
                <a:latin typeface="ArialMT"/>
              </a:rPr>
              <a:t>se describieron a principios del </a:t>
            </a:r>
            <a:r>
              <a:rPr lang="es-MX" sz="2000" i="0" u="none" strike="noStrike" baseline="0" dirty="0" smtClean="0">
                <a:solidFill>
                  <a:schemeClr val="accent4">
                    <a:lumMod val="50000"/>
                  </a:schemeClr>
                </a:solidFill>
                <a:latin typeface="ArialMT"/>
              </a:rPr>
              <a:t>siglo XX. Sin embargo pudieron ser explicadas con el modelo mendeliano.</a:t>
            </a:r>
            <a:endParaRPr lang="es-MX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5296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8563" y="152475"/>
            <a:ext cx="10515600" cy="506744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MX" sz="3600" b="1" dirty="0" smtClean="0">
                <a:solidFill>
                  <a:schemeClr val="accent4">
                    <a:lumMod val="50000"/>
                  </a:schemeClr>
                </a:solidFill>
              </a:rPr>
              <a:t>Solución de problemas genéticos</a:t>
            </a:r>
            <a:endParaRPr lang="es-MX" sz="3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18952" y="979714"/>
            <a:ext cx="10432819" cy="5747657"/>
          </a:xfr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</a:rPr>
              <a:t>COMPRENDER EL PROBLEMA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chemeClr val="accent4">
                    <a:lumMod val="50000"/>
                  </a:schemeClr>
                </a:solidFill>
              </a:rPr>
              <a:t>   - Que es lo que se pregunta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chemeClr val="accent4">
                    <a:lumMod val="50000"/>
                  </a:schemeClr>
                </a:solidFill>
              </a:rPr>
              <a:t>   - Que datos se aportan</a:t>
            </a:r>
          </a:p>
          <a:p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</a:rPr>
              <a:t>ELABORAR UN PLAN DE RESOLUCION</a:t>
            </a:r>
          </a:p>
          <a:p>
            <a:pPr marL="0" indent="0">
              <a:buNone/>
            </a:pPr>
            <a:r>
              <a:rPr lang="es-MX" sz="24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MX" sz="2400" dirty="0" smtClean="0">
                <a:solidFill>
                  <a:schemeClr val="accent4">
                    <a:lumMod val="50000"/>
                  </a:schemeClr>
                </a:solidFill>
              </a:rPr>
              <a:t>   - Principios y conceptos implicados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chemeClr val="accent4">
                    <a:lumMod val="50000"/>
                  </a:schemeClr>
                </a:solidFill>
              </a:rPr>
              <a:t>    - Pasos a seguir</a:t>
            </a:r>
          </a:p>
          <a:p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</a:rPr>
              <a:t>REALIZAR EL PLAN</a:t>
            </a:r>
          </a:p>
          <a:p>
            <a:pPr marL="0" indent="0">
              <a:buNone/>
            </a:pPr>
            <a:r>
              <a:rPr lang="es-MX" sz="24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MX" sz="2400" dirty="0" smtClean="0">
                <a:solidFill>
                  <a:schemeClr val="accent4">
                    <a:lumMod val="50000"/>
                  </a:schemeClr>
                </a:solidFill>
              </a:rPr>
              <a:t>    - Realización de los pasos programados</a:t>
            </a:r>
          </a:p>
          <a:p>
            <a:pPr marL="0" indent="0">
              <a:buNone/>
            </a:pPr>
            <a:r>
              <a:rPr lang="es-MX" sz="24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MX" sz="2400" dirty="0" smtClean="0">
                <a:solidFill>
                  <a:schemeClr val="accent4">
                    <a:lumMod val="50000"/>
                  </a:schemeClr>
                </a:solidFill>
              </a:rPr>
              <a:t>    - verificación de los razonamientos y de los resultados</a:t>
            </a:r>
          </a:p>
          <a:p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</a:rPr>
              <a:t>CONCLUSIONES</a:t>
            </a:r>
          </a:p>
          <a:p>
            <a:pPr marL="0" indent="0">
              <a:buNone/>
            </a:pPr>
            <a:r>
              <a:rPr lang="es-MX" sz="24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MX" sz="2400" dirty="0" smtClean="0">
                <a:solidFill>
                  <a:schemeClr val="accent4">
                    <a:lumMod val="50000"/>
                  </a:schemeClr>
                </a:solidFill>
              </a:rPr>
              <a:t>     - Explicar razonadamente la  conclusión a la que se llega</a:t>
            </a:r>
          </a:p>
          <a:p>
            <a:pPr marL="0" indent="0">
              <a:buNone/>
            </a:pPr>
            <a:r>
              <a:rPr lang="es-MX" sz="24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MX" sz="2400" dirty="0" smtClean="0">
                <a:solidFill>
                  <a:schemeClr val="accent4">
                    <a:lumMod val="50000"/>
                  </a:schemeClr>
                </a:solidFill>
              </a:rPr>
              <a:t>     - relacionar la conclusión con la pregunta inicial</a:t>
            </a:r>
          </a:p>
          <a:p>
            <a:pPr marL="0" indent="0">
              <a:buNone/>
            </a:pPr>
            <a:endParaRPr lang="es-MX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</a:rPr>
              <a:t>EN QUE TIPO DE PROBLEMAS PUEDE USARSE ESTE METODO DE RESOLUCION</a:t>
            </a:r>
            <a:endParaRPr lang="es-MX" sz="2400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2060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14904" y="656767"/>
            <a:ext cx="9782138" cy="715592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</a:rPr>
              <a:t>Problemas tipo de genética mendeliana</a:t>
            </a:r>
            <a:endParaRPr lang="es-MX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71871" y="2073857"/>
            <a:ext cx="10632742" cy="3564944"/>
          </a:xfr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just"/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</a:rPr>
              <a:t>Estimación de frecuencias </a:t>
            </a:r>
            <a:r>
              <a:rPr lang="es-MX" sz="2400" b="1" dirty="0" err="1" smtClean="0">
                <a:solidFill>
                  <a:schemeClr val="accent4">
                    <a:lumMod val="50000"/>
                  </a:schemeClr>
                </a:solidFill>
              </a:rPr>
              <a:t>gaméticas</a:t>
            </a:r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</a:rPr>
              <a:t>, genotípicas y fenotípicas</a:t>
            </a:r>
          </a:p>
          <a:p>
            <a:pPr algn="just"/>
            <a:r>
              <a:rPr lang="es-MX" sz="2400" b="1" dirty="0">
                <a:solidFill>
                  <a:schemeClr val="accent4">
                    <a:lumMod val="50000"/>
                  </a:schemeClr>
                </a:solidFill>
              </a:rPr>
              <a:t>R</a:t>
            </a:r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</a:rPr>
              <a:t>ealización de cruzas y estimación de progenies</a:t>
            </a:r>
          </a:p>
          <a:p>
            <a:pPr algn="just"/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</a:rPr>
              <a:t>Comprobación de los principios mendelianos contrastando lo observado contra lo esperado</a:t>
            </a:r>
          </a:p>
          <a:p>
            <a:pPr algn="just"/>
            <a:r>
              <a:rPr lang="es-MX" sz="2400" b="1" dirty="0">
                <a:solidFill>
                  <a:schemeClr val="accent4">
                    <a:lumMod val="50000"/>
                  </a:schemeClr>
                </a:solidFill>
              </a:rPr>
              <a:t>E</a:t>
            </a:r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</a:rPr>
              <a:t>n base a las progenies inferir sobre los posibles progenitores</a:t>
            </a:r>
          </a:p>
          <a:p>
            <a:pPr algn="just"/>
            <a:r>
              <a:rPr lang="es-MX" sz="2400" b="1" dirty="0">
                <a:solidFill>
                  <a:schemeClr val="accent4">
                    <a:lumMod val="50000"/>
                  </a:schemeClr>
                </a:solidFill>
              </a:rPr>
              <a:t>E</a:t>
            </a:r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</a:rPr>
              <a:t>stimar probabilidades de aparición de ciertos genotipos en las progenies</a:t>
            </a:r>
          </a:p>
          <a:p>
            <a:pPr algn="just"/>
            <a:r>
              <a:rPr lang="es-MX" sz="2400" b="1" dirty="0">
                <a:solidFill>
                  <a:schemeClr val="accent4">
                    <a:lumMod val="50000"/>
                  </a:schemeClr>
                </a:solidFill>
              </a:rPr>
              <a:t>P</a:t>
            </a:r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</a:rPr>
              <a:t>oder extender los principios mendelianos en interpretar las desviaciones a estos principios</a:t>
            </a:r>
          </a:p>
        </p:txBody>
      </p:sp>
    </p:spTree>
    <p:extLst>
      <p:ext uri="{BB962C8B-B14F-4D97-AF65-F5344CB8AC3E}">
        <p14:creationId xmlns:p14="http://schemas.microsoft.com/office/powerpoint/2010/main" val="94584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INSTRUCCIONES PARA EL USO DE ESTA PRESENTACION </a:t>
            </a:r>
            <a:endParaRPr lang="es-MX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00000"/>
              </a:lnSpc>
              <a:spcBef>
                <a:spcPct val="20000"/>
              </a:spcBef>
              <a:defRPr/>
            </a:pPr>
            <a:r>
              <a:rPr lang="es-MX" sz="2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tema que se aborda en esta presentación corresponde a la unidad de aprendizaje </a:t>
            </a:r>
            <a:r>
              <a:rPr lang="es-MX" sz="2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s-MX" sz="2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 aborda </a:t>
            </a:r>
            <a:r>
              <a:rPr lang="es-ES" sz="2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</a:t>
            </a:r>
            <a:r>
              <a:rPr lang="es-ES" sz="2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tema de introducción a la genética desarrollando el tema de genética mendeliana que analiza el trabajo de Gregorio Mendel y </a:t>
            </a:r>
            <a:r>
              <a:rPr lang="es-ES" sz="2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descubrimiento y establecimiento de las leyes de la herencia,</a:t>
            </a:r>
            <a:r>
              <a:rPr lang="es-ES" sz="2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asignadas por el profesor </a:t>
            </a:r>
            <a:r>
              <a:rPr lang="es-MX" sz="2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 en forma normal se da en el </a:t>
            </a:r>
            <a:r>
              <a:rPr lang="es-MX" sz="2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quinto </a:t>
            </a:r>
            <a:r>
              <a:rPr lang="es-MX" sz="2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semestre, donde se apoyara la discusión de los siguientes temas:</a:t>
            </a:r>
          </a:p>
          <a:p>
            <a:pPr marL="342900" lvl="0" indent="-342900" algn="just">
              <a:lnSpc>
                <a:spcPct val="100000"/>
              </a:lnSpc>
              <a:spcBef>
                <a:spcPct val="20000"/>
              </a:spcBef>
              <a:defRPr/>
            </a:pPr>
            <a:r>
              <a:rPr lang="es-ES" sz="2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trabajo de Mendel, experiencias con hibridación en </a:t>
            </a:r>
            <a:r>
              <a:rPr lang="es-ES" sz="2200" b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chicharo</a:t>
            </a:r>
            <a:r>
              <a:rPr lang="es-ES" sz="2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cruzas </a:t>
            </a:r>
            <a:r>
              <a:rPr lang="es-ES" sz="2200" b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monohibridas</a:t>
            </a:r>
            <a:r>
              <a:rPr lang="es-ES" sz="2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s-ES" sz="2200" b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dihibridas</a:t>
            </a:r>
            <a:r>
              <a:rPr lang="es-ES" sz="2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s-ES" sz="2200" b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retrocruzas</a:t>
            </a:r>
            <a:r>
              <a:rPr lang="es-ES" sz="2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establecimiento de las leyes de Mendel, generaciones avanzadas de </a:t>
            </a:r>
            <a:r>
              <a:rPr lang="es-ES" sz="2200" b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hibridos</a:t>
            </a:r>
            <a:r>
              <a:rPr lang="es-ES" sz="2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se propone una estrategia para solución de problemas </a:t>
            </a:r>
            <a:r>
              <a:rPr lang="es-ES" sz="2200" b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geneticos</a:t>
            </a:r>
            <a:endParaRPr lang="es-ES" sz="22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 algn="just">
              <a:lnSpc>
                <a:spcPct val="100000"/>
              </a:lnSpc>
              <a:spcBef>
                <a:spcPct val="20000"/>
              </a:spcBef>
              <a:defRPr/>
            </a:pPr>
            <a:r>
              <a:rPr lang="es-MX" sz="2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Este </a:t>
            </a:r>
            <a:r>
              <a:rPr lang="es-MX" sz="2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 se puede dar en dos sesiones, apoyado con los conocimientos previos y con la bibliografía del curso</a:t>
            </a:r>
            <a:r>
              <a:rPr lang="es-MX" sz="2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s-MX" sz="2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 algn="just">
              <a:lnSpc>
                <a:spcPct val="100000"/>
              </a:lnSpc>
              <a:spcBef>
                <a:spcPct val="20000"/>
              </a:spcBef>
              <a:defRPr/>
            </a:pPr>
            <a:r>
              <a:rPr lang="es-MX" sz="2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espera que la presentación de conceptos e información sobre estos temas promueva su discusión y refuerce estos conocimientos entre los discentes.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716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4545" y="616689"/>
            <a:ext cx="10515600" cy="642662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Ejemplo1: cruza </a:t>
            </a:r>
            <a:r>
              <a:rPr lang="es-MX" sz="3200" b="1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dihíbrida</a:t>
            </a:r>
            <a:endParaRPr lang="es-MX" sz="32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1852" y="1984781"/>
            <a:ext cx="11028293" cy="3012521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2473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7968" y="1392976"/>
            <a:ext cx="10649313" cy="4327340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425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7777" y="1477206"/>
            <a:ext cx="10720590" cy="3668952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4342" y="4746484"/>
            <a:ext cx="10147460" cy="119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3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5468" y="1690688"/>
            <a:ext cx="11205976" cy="3820219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7215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6875" y="1233659"/>
            <a:ext cx="9075081" cy="4989881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10058399" y="4811485"/>
            <a:ext cx="228600" cy="2503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Elipse 5"/>
          <p:cNvSpPr/>
          <p:nvPr/>
        </p:nvSpPr>
        <p:spPr>
          <a:xfrm>
            <a:off x="10058399" y="5407774"/>
            <a:ext cx="228600" cy="250372"/>
          </a:xfrm>
          <a:prstGeom prst="ellips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ombo 6"/>
          <p:cNvSpPr/>
          <p:nvPr/>
        </p:nvSpPr>
        <p:spPr>
          <a:xfrm>
            <a:off x="10346076" y="5061856"/>
            <a:ext cx="250372" cy="34591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ombo 7"/>
          <p:cNvSpPr/>
          <p:nvPr/>
        </p:nvSpPr>
        <p:spPr>
          <a:xfrm>
            <a:off x="10346076" y="5532960"/>
            <a:ext cx="250372" cy="345917"/>
          </a:xfrm>
          <a:prstGeom prst="diamon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Elipse 8"/>
          <p:cNvSpPr/>
          <p:nvPr/>
        </p:nvSpPr>
        <p:spPr>
          <a:xfrm>
            <a:off x="5704113" y="3080657"/>
            <a:ext cx="228600" cy="2503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Elipse 9"/>
          <p:cNvSpPr/>
          <p:nvPr/>
        </p:nvSpPr>
        <p:spPr>
          <a:xfrm>
            <a:off x="7429499" y="3093363"/>
            <a:ext cx="228600" cy="2503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lipse 10"/>
          <p:cNvSpPr/>
          <p:nvPr/>
        </p:nvSpPr>
        <p:spPr>
          <a:xfrm>
            <a:off x="9207295" y="3080657"/>
            <a:ext cx="228600" cy="2503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Elipse 11"/>
          <p:cNvSpPr/>
          <p:nvPr/>
        </p:nvSpPr>
        <p:spPr>
          <a:xfrm>
            <a:off x="5704113" y="3684181"/>
            <a:ext cx="228600" cy="2503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Elipse 12"/>
          <p:cNvSpPr/>
          <p:nvPr/>
        </p:nvSpPr>
        <p:spPr>
          <a:xfrm>
            <a:off x="5704113" y="3400267"/>
            <a:ext cx="228600" cy="2503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Elipse 13"/>
          <p:cNvSpPr/>
          <p:nvPr/>
        </p:nvSpPr>
        <p:spPr>
          <a:xfrm>
            <a:off x="10994387" y="3062517"/>
            <a:ext cx="228600" cy="2503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Elipse 14"/>
          <p:cNvSpPr/>
          <p:nvPr/>
        </p:nvSpPr>
        <p:spPr>
          <a:xfrm>
            <a:off x="9207294" y="3400267"/>
            <a:ext cx="228600" cy="2503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Elipse 15"/>
          <p:cNvSpPr/>
          <p:nvPr/>
        </p:nvSpPr>
        <p:spPr>
          <a:xfrm>
            <a:off x="7429499" y="3712915"/>
            <a:ext cx="228600" cy="2503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Elipse 16"/>
          <p:cNvSpPr/>
          <p:nvPr/>
        </p:nvSpPr>
        <p:spPr>
          <a:xfrm>
            <a:off x="5704113" y="3976579"/>
            <a:ext cx="228600" cy="2503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Rombo 17"/>
          <p:cNvSpPr/>
          <p:nvPr/>
        </p:nvSpPr>
        <p:spPr>
          <a:xfrm>
            <a:off x="10994387" y="3910631"/>
            <a:ext cx="250372" cy="345917"/>
          </a:xfrm>
          <a:prstGeom prst="diamon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Elipse 18"/>
          <p:cNvSpPr/>
          <p:nvPr/>
        </p:nvSpPr>
        <p:spPr>
          <a:xfrm>
            <a:off x="7429499" y="3979596"/>
            <a:ext cx="228600" cy="250372"/>
          </a:xfrm>
          <a:prstGeom prst="ellips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Elipse 19"/>
          <p:cNvSpPr/>
          <p:nvPr/>
        </p:nvSpPr>
        <p:spPr>
          <a:xfrm>
            <a:off x="7429499" y="3407515"/>
            <a:ext cx="228600" cy="250372"/>
          </a:xfrm>
          <a:prstGeom prst="ellips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Elipse 20"/>
          <p:cNvSpPr/>
          <p:nvPr/>
        </p:nvSpPr>
        <p:spPr>
          <a:xfrm>
            <a:off x="11002280" y="3407515"/>
            <a:ext cx="228600" cy="250372"/>
          </a:xfrm>
          <a:prstGeom prst="ellips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Rombo 21"/>
          <p:cNvSpPr/>
          <p:nvPr/>
        </p:nvSpPr>
        <p:spPr>
          <a:xfrm>
            <a:off x="9063145" y="3636408"/>
            <a:ext cx="250372" cy="34591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Rombo 22"/>
          <p:cNvSpPr/>
          <p:nvPr/>
        </p:nvSpPr>
        <p:spPr>
          <a:xfrm>
            <a:off x="9256279" y="3910631"/>
            <a:ext cx="250372" cy="34591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Rombo 23"/>
          <p:cNvSpPr/>
          <p:nvPr/>
        </p:nvSpPr>
        <p:spPr>
          <a:xfrm>
            <a:off x="10869201" y="3646618"/>
            <a:ext cx="250372" cy="34591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Elipse 24"/>
          <p:cNvSpPr/>
          <p:nvPr/>
        </p:nvSpPr>
        <p:spPr>
          <a:xfrm>
            <a:off x="7174181" y="1494238"/>
            <a:ext cx="293914" cy="27214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n w="76200">
                <a:solidFill>
                  <a:schemeClr val="tx1"/>
                </a:solidFill>
              </a:ln>
            </a:endParaRPr>
          </a:p>
        </p:txBody>
      </p:sp>
      <p:cxnSp>
        <p:nvCxnSpPr>
          <p:cNvPr id="27" name="Conector recto de flecha 26"/>
          <p:cNvCxnSpPr>
            <a:stCxn id="25" idx="7"/>
          </p:cNvCxnSpPr>
          <p:nvPr/>
        </p:nvCxnSpPr>
        <p:spPr>
          <a:xfrm flipV="1">
            <a:off x="7425052" y="1363610"/>
            <a:ext cx="217215" cy="17048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Más 29"/>
          <p:cNvSpPr/>
          <p:nvPr/>
        </p:nvSpPr>
        <p:spPr>
          <a:xfrm>
            <a:off x="5704113" y="1534828"/>
            <a:ext cx="174171" cy="317530"/>
          </a:xfrm>
          <a:prstGeom prst="mathPlus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Elipse 30"/>
          <p:cNvSpPr/>
          <p:nvPr/>
        </p:nvSpPr>
        <p:spPr>
          <a:xfrm>
            <a:off x="5617027" y="1275415"/>
            <a:ext cx="315686" cy="3446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3" name="Explosión 2 32"/>
          <p:cNvSpPr/>
          <p:nvPr/>
        </p:nvSpPr>
        <p:spPr>
          <a:xfrm>
            <a:off x="10025036" y="3657887"/>
            <a:ext cx="298563" cy="250373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507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0060" y="888143"/>
            <a:ext cx="10044892" cy="5600515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9587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1226" y="1264555"/>
            <a:ext cx="10831477" cy="488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07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s-MX" sz="4000" b="1" dirty="0" err="1" smtClean="0">
                <a:solidFill>
                  <a:schemeClr val="accent4">
                    <a:lumMod val="50000"/>
                  </a:schemeClr>
                </a:solidFill>
              </a:rPr>
              <a:t>Too</a:t>
            </a:r>
            <a:r>
              <a:rPr lang="es-MX" sz="40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MX" sz="4000" b="1" dirty="0" err="1" smtClean="0">
                <a:solidFill>
                  <a:schemeClr val="accent4">
                    <a:lumMod val="50000"/>
                  </a:schemeClr>
                </a:solidFill>
              </a:rPr>
              <a:t>good</a:t>
            </a:r>
            <a:r>
              <a:rPr lang="es-MX" sz="4000" b="1" dirty="0" smtClean="0">
                <a:solidFill>
                  <a:schemeClr val="accent4">
                    <a:lumMod val="50000"/>
                  </a:schemeClr>
                </a:solidFill>
              </a:rPr>
              <a:t> to be true!!</a:t>
            </a:r>
            <a:endParaRPr lang="es-MX" sz="4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The 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too-good-to-be-true paradox and </a:t>
            </a:r>
            <a:r>
              <a:rPr lang="en-US" b="1" dirty="0" err="1">
                <a:solidFill>
                  <a:schemeClr val="accent4">
                    <a:lumMod val="50000"/>
                  </a:schemeClr>
                </a:solidFill>
              </a:rPr>
              <a:t>Gregor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 Mendel.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4">
                    <a:lumMod val="50000"/>
                  </a:schemeClr>
                </a:solidFill>
                <a:hlinkClick r:id="rId2" tooltip="The Journal of heredity."/>
              </a:rPr>
              <a:t>J </a:t>
            </a:r>
            <a:r>
              <a:rPr lang="en-US" b="1" dirty="0" err="1">
                <a:solidFill>
                  <a:schemeClr val="accent4">
                    <a:lumMod val="50000"/>
                  </a:schemeClr>
                </a:solidFill>
                <a:hlinkClick r:id="rId2" tooltip="The Journal of heredity."/>
              </a:rPr>
              <a:t>Hered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  <a:hlinkClick r:id="rId2" tooltip="The Journal of heredity."/>
              </a:rPr>
              <a:t>.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 1984 Nov-Dec;75(6):501-2.</a:t>
            </a:r>
          </a:p>
          <a:p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El trabajo de Mendel ha sido criticado e inclusive acusado de fraude por lo bien ajustado de sus resultados en términos estadísticos.</a:t>
            </a:r>
          </a:p>
          <a:p>
            <a:pPr algn="just"/>
            <a:r>
              <a:rPr lang="es-ES" b="1" dirty="0" smtClean="0">
                <a:solidFill>
                  <a:schemeClr val="accent4">
                    <a:lumMod val="50000"/>
                  </a:schemeClr>
                </a:solidFill>
              </a:rPr>
              <a:t>Fisher </a:t>
            </a:r>
            <a:r>
              <a:rPr lang="es-ES" b="1" dirty="0">
                <a:solidFill>
                  <a:schemeClr val="accent4">
                    <a:lumMod val="50000"/>
                  </a:schemeClr>
                </a:solidFill>
              </a:rPr>
              <a:t>concluyó, a regañadientes, que los recuentos estadísticos en el artículo de Mendel fueron tratados con el fin de crear un mejor ajuste intuitivo entre los valores mendelianos esperados y frecuencias observadas. </a:t>
            </a:r>
            <a:endParaRPr lang="es-ES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s-ES" b="1" dirty="0" smtClean="0">
                <a:solidFill>
                  <a:schemeClr val="accent4">
                    <a:lumMod val="50000"/>
                  </a:schemeClr>
                </a:solidFill>
              </a:rPr>
              <a:t>La realidad es que el trabajo de Mendel marcó un </a:t>
            </a:r>
            <a:r>
              <a:rPr lang="es-ES" b="1" dirty="0" smtClean="0">
                <a:solidFill>
                  <a:schemeClr val="accent4">
                    <a:lumMod val="50000"/>
                  </a:schemeClr>
                </a:solidFill>
              </a:rPr>
              <a:t>parteaguas </a:t>
            </a:r>
            <a:r>
              <a:rPr lang="es-ES" b="1" dirty="0" smtClean="0">
                <a:solidFill>
                  <a:schemeClr val="accent4">
                    <a:lumMod val="50000"/>
                  </a:schemeClr>
                </a:solidFill>
              </a:rPr>
              <a:t>en las ciencias biológicas y dio origen a la ciencia de la genética</a:t>
            </a:r>
            <a:endParaRPr lang="es-MX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3644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6989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</a:rPr>
              <a:t>BIBLIOGRAFIA</a:t>
            </a:r>
            <a:endParaRPr lang="es-MX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513114"/>
            <a:ext cx="10515600" cy="5268686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s-MX" b="1" dirty="0" err="1">
                <a:solidFill>
                  <a:schemeClr val="accent4">
                    <a:lumMod val="50000"/>
                  </a:schemeClr>
                </a:solidFill>
              </a:rPr>
              <a:t>Allard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, R.W., (1980)</a:t>
            </a:r>
            <a:r>
              <a:rPr lang="es-MX" b="1" i="1" dirty="0">
                <a:solidFill>
                  <a:schemeClr val="accent4">
                    <a:lumMod val="50000"/>
                  </a:schemeClr>
                </a:solidFill>
              </a:rPr>
              <a:t> Principios de la Mejora Genética de las Plantas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. 4 Edición. Barcelona, OMEGA.</a:t>
            </a:r>
          </a:p>
          <a:p>
            <a:pPr lvl="0"/>
            <a:r>
              <a:rPr lang="es-ES" b="1" dirty="0" smtClean="0">
                <a:solidFill>
                  <a:schemeClr val="accent4">
                    <a:lumMod val="50000"/>
                  </a:schemeClr>
                </a:solidFill>
              </a:rPr>
              <a:t>Cubero</a:t>
            </a:r>
            <a:r>
              <a:rPr lang="es-ES" b="1" dirty="0">
                <a:solidFill>
                  <a:schemeClr val="accent4">
                    <a:lumMod val="50000"/>
                  </a:schemeClr>
                </a:solidFill>
              </a:rPr>
              <a:t>, J.I., (1999) </a:t>
            </a:r>
            <a:r>
              <a:rPr lang="es-ES" b="1" i="1" dirty="0">
                <a:solidFill>
                  <a:schemeClr val="accent4">
                    <a:lumMod val="50000"/>
                  </a:schemeClr>
                </a:solidFill>
              </a:rPr>
              <a:t>Introducción a la Mejora Genética Vegetal.</a:t>
            </a:r>
            <a:r>
              <a:rPr lang="es-ES" b="1" dirty="0">
                <a:solidFill>
                  <a:schemeClr val="accent4">
                    <a:lumMod val="50000"/>
                  </a:schemeClr>
                </a:solidFill>
              </a:rPr>
              <a:t> Madrid, MUNDI-PRENSA. 375 p.</a:t>
            </a:r>
            <a:endParaRPr lang="es-MX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Gardner, E.J.; Simmons M.J. and D.P. </a:t>
            </a:r>
            <a:r>
              <a:rPr lang="en-US" b="1" dirty="0" err="1">
                <a:solidFill>
                  <a:schemeClr val="accent4">
                    <a:lumMod val="50000"/>
                  </a:schemeClr>
                </a:solidFill>
              </a:rPr>
              <a:t>Snustad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, (1991) </a:t>
            </a:r>
            <a:r>
              <a:rPr lang="en-US" b="1" i="1" dirty="0">
                <a:solidFill>
                  <a:schemeClr val="accent4">
                    <a:lumMod val="50000"/>
                  </a:schemeClr>
                </a:solidFill>
              </a:rPr>
              <a:t>Principles of Genetics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. 8 </a:t>
            </a:r>
            <a:r>
              <a:rPr lang="en-US" b="1" dirty="0" err="1">
                <a:solidFill>
                  <a:schemeClr val="accent4">
                    <a:lumMod val="50000"/>
                  </a:schemeClr>
                </a:solidFill>
              </a:rPr>
              <a:t>Edición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. U.S.A., John Wiley and Sons, Inc. 650 p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2900" b="1" dirty="0" smtClean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Arial-BoldMT"/>
              </a:rPr>
              <a:t>Experimentos de hibridación en plantas </a:t>
            </a:r>
            <a:r>
              <a:rPr lang="es-MX" sz="2900" b="1" dirty="0" smtClean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ArialMT"/>
              </a:rPr>
              <a:t>por </a:t>
            </a:r>
            <a:r>
              <a:rPr lang="es-MX" sz="2900" b="1" dirty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ArialMT"/>
              </a:rPr>
              <a:t>Gregorio </a:t>
            </a:r>
            <a:r>
              <a:rPr lang="es-MX" sz="2900" b="1" dirty="0" smtClean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ArialMT"/>
              </a:rPr>
              <a:t>Mendel. </a:t>
            </a:r>
            <a:r>
              <a:rPr lang="es-MX" sz="2900" b="1" i="1" dirty="0" smtClean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Arial-ItalicMT"/>
              </a:rPr>
              <a:t>(</a:t>
            </a:r>
            <a:r>
              <a:rPr lang="es-MX" sz="2900" b="1" i="1" dirty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Arial-ItalicMT"/>
              </a:rPr>
              <a:t>Leído en las reuniones del 8 de febrero y del 8 de marzo de 1865</a:t>
            </a:r>
            <a:r>
              <a:rPr lang="es-MX" sz="2900" b="1" i="1" dirty="0" smtClean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Arial-ItalicMT"/>
              </a:rPr>
              <a:t>). </a:t>
            </a:r>
            <a:r>
              <a:rPr lang="es-MX" sz="2900" b="1" u="sng" dirty="0" smtClean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s-MX" sz="2900" b="1" u="sng" dirty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s-MX" sz="2900" b="1" u="sng" dirty="0" smtClean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www.unioviedo.es/esr/rgiraldez/Textos/mendel1866.pdf</a:t>
            </a:r>
            <a:endParaRPr lang="es-MX" sz="2900" b="1" u="sng" dirty="0" smtClean="0">
              <a:solidFill>
                <a:schemeClr val="accent4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None/>
            </a:pPr>
            <a:r>
              <a:rPr lang="es-MX" sz="2900" b="1" dirty="0" smtClean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fecha </a:t>
            </a:r>
            <a:r>
              <a:rPr lang="es-MX" sz="2900" b="1" dirty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 consulta: </a:t>
            </a:r>
            <a:r>
              <a:rPr lang="es-MX" sz="2900" b="1" dirty="0" smtClean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septiembre 2017</a:t>
            </a:r>
            <a:endParaRPr lang="es-MX" sz="2900" b="1" dirty="0">
              <a:solidFill>
                <a:schemeClr val="accent4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900" b="1" dirty="0" smtClean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Principios mendelianos y </a:t>
            </a:r>
            <a:r>
              <a:rPr lang="es-MX" sz="2900" b="1" dirty="0" smtClean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extensiones. </a:t>
            </a:r>
            <a:r>
              <a:rPr lang="es-MX" sz="2900" b="1" dirty="0" smtClean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Antonio </a:t>
            </a:r>
            <a:r>
              <a:rPr lang="es-MX" sz="2900" b="1" dirty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barbadilla. Universidad Autónoma de </a:t>
            </a:r>
            <a:r>
              <a:rPr lang="es-MX" sz="2900" b="1" dirty="0" smtClean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Barcelona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900" b="1" u="sng" dirty="0" smtClean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es-MX" sz="2900" b="1" u="sng" dirty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://www.google.com.mx/url?sa=t&amp;rct=j&amp;q=&amp;esrc=s&amp;source=web&amp;cd=4&amp;ved=0ahUKEwjtgdSIh-zWAhXpsVQKHYoXCBsQFgg3MAM&amp;url=http%3A%2F%2Fbioinformatica.uab.es%2Fdiaposcurso%2Ftema3%2Ftema3.ppt&amp;usg=AOvVaw0FnmOGU04qj5f5KLnFYgbY</a:t>
            </a:r>
            <a:endParaRPr lang="es-MX" sz="2900" b="1" dirty="0">
              <a:solidFill>
                <a:schemeClr val="accent4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s-MX" sz="2900" b="1" dirty="0" smtClean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fecha </a:t>
            </a:r>
            <a:r>
              <a:rPr lang="es-MX" sz="2900" b="1" dirty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 consulta: </a:t>
            </a:r>
            <a:r>
              <a:rPr lang="es-MX" sz="2900" b="1" dirty="0" smtClean="0">
                <a:solidFill>
                  <a:schemeClr val="accent4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septiembre 2017</a:t>
            </a:r>
            <a:endParaRPr lang="es-MX" sz="2900" b="1" dirty="0">
              <a:solidFill>
                <a:schemeClr val="accent4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4082142" y="5287037"/>
            <a:ext cx="8893629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7310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2498054" y="2010105"/>
            <a:ext cx="31773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5400" b="1" dirty="0" smtClean="0">
                <a:ln/>
                <a:solidFill>
                  <a:schemeClr val="accent4">
                    <a:lumMod val="50000"/>
                  </a:schemeClr>
                </a:solidFill>
              </a:rPr>
              <a:t>GRACIAS!!</a:t>
            </a:r>
            <a:endParaRPr lang="es-ES" sz="5400" b="1" dirty="0">
              <a:ln/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Picture 8" descr="Mendel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368" y="153992"/>
            <a:ext cx="4142874" cy="6557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84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0725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</a:rPr>
              <a:t>OBJETIVO DE LA UNIDAD DE APRENDIZAJE</a:t>
            </a:r>
            <a:endParaRPr lang="es-MX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2299758"/>
            <a:ext cx="10515600" cy="1865842"/>
          </a:xfrm>
        </p:spPr>
        <p:txBody>
          <a:bodyPr/>
          <a:lstStyle/>
          <a:p>
            <a:pPr algn="just"/>
            <a:r>
              <a:rPr lang="es-MX" sz="3200" b="1" dirty="0">
                <a:solidFill>
                  <a:schemeClr val="accent4">
                    <a:lumMod val="50000"/>
                  </a:schemeClr>
                </a:solidFill>
              </a:rPr>
              <a:t>Distinguir las bases del mejoramiento genético para un manejo sustentable de la </a:t>
            </a:r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</a:rPr>
              <a:t>diversidad </a:t>
            </a:r>
            <a:r>
              <a:rPr lang="es-MX" sz="3200" b="1" dirty="0">
                <a:solidFill>
                  <a:schemeClr val="accent4">
                    <a:lumMod val="50000"/>
                  </a:schemeClr>
                </a:solidFill>
              </a:rPr>
              <a:t>genética y su relación con las estrategias y los métodos </a:t>
            </a:r>
            <a:r>
              <a:rPr lang="es-MX" sz="3200" b="1" dirty="0" err="1">
                <a:solidFill>
                  <a:schemeClr val="accent4">
                    <a:lumMod val="50000"/>
                  </a:schemeClr>
                </a:solidFill>
              </a:rPr>
              <a:t>genotécnicos</a:t>
            </a:r>
            <a:r>
              <a:rPr lang="es-MX" sz="3200" b="1" dirty="0">
                <a:solidFill>
                  <a:schemeClr val="accent4">
                    <a:lumMod val="50000"/>
                  </a:schemeClr>
                </a:solidFill>
              </a:rPr>
              <a:t>. 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0378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2135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CONTENIDO DE LA PRESENTACION</a:t>
            </a:r>
            <a:endParaRPr lang="es-MX" sz="32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63879" y="1202267"/>
            <a:ext cx="11204787" cy="5655733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EXPERIMENTOS DE MENDEL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   •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PROPIEDADES DEL MATERIAL, •ESQUEMA DE CRUZAMIENTOS, •ACIERTOS DE MENDEL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CARACTERES DEL GUISANTE ANALIZADOS POR MENDEL.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CRUZAMIENTOS DE UN SOLO CARÁCTER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  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•1ª LEY O PRINCIPIO DE UNIFORMIDAD, •2ª LEY O PRINCIPIO DE LA SEGREGACIÓN, •	CRUZAMIENTO PRUEBA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CRUZAMIENTO DE DOS CARACTERES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  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•3ª LEY O PRINCIPIO DE LA COMBINACIÓN INDEPENDIENTE, •CRUZAMIENTO PRUEBA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CRUZAMIENTOS DE TRES CARACTERES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 GENERACIONES AVANZADAS DE LOS HIBRIDOS CONSECUENCIAS DE LA AUTOFECUNDACIÓN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 EXPERIENCIAS CON OTRAS ESPECIES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8. REDESCUBRIMIENTO DEL TRABAJO DE MENDEL, SIGNIFICADO Y TRASCENDENCIA</a:t>
            </a:r>
          </a:p>
          <a:p>
            <a:pPr marL="0" indent="0">
              <a:buNone/>
            </a:pPr>
            <a:endParaRPr lang="es-MX" b="1" dirty="0" smtClean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47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INTRODUCCION </a:t>
            </a:r>
            <a:endParaRPr lang="es-MX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2680" y="1844628"/>
            <a:ext cx="3593520" cy="4550400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44628"/>
            <a:ext cx="5935133" cy="4877905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Johann Mendel nació en 1822 en el pueblo de </a:t>
            </a:r>
            <a:r>
              <a:rPr lang="es-MX" b="1" dirty="0" err="1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Heinzendorf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, perteneciente al imperio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austrohúngaro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, actualmente de la república Checa. </a:t>
            </a:r>
            <a:endParaRPr lang="es-MX" b="1" dirty="0" smtClean="0">
              <a:solidFill>
                <a:schemeClr val="accent4">
                  <a:lumMod val="50000"/>
                </a:schemeClr>
              </a:solidFill>
              <a:latin typeface="Liberation Sans"/>
            </a:endParaRPr>
          </a:p>
          <a:p>
            <a:pPr algn="just"/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Provenía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de una familia humilde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de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agricultores que servían a la nobleza local. Su padre, tras ocho años de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servicio en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el ejército austríaco, se hizo cargo de la granja familiar, donde enseñó a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Mendel las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técnicas básicas de la agricultura. </a:t>
            </a:r>
            <a:endParaRPr lang="es-MX" b="1" dirty="0" smtClean="0">
              <a:solidFill>
                <a:schemeClr val="accent4">
                  <a:lumMod val="50000"/>
                </a:schemeClr>
              </a:solidFill>
              <a:latin typeface="Liberation Sans"/>
            </a:endParaRPr>
          </a:p>
          <a:p>
            <a:pPr algn="just"/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Desde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pequeño, Mendel destacó en los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estudios de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ciencias naturales. Para ayudar a pagarse los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estudios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superiores, Mendel daba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clases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particulares. </a:t>
            </a:r>
            <a:endParaRPr lang="es-MX" b="1" dirty="0" smtClean="0">
              <a:solidFill>
                <a:schemeClr val="accent4">
                  <a:lumMod val="50000"/>
                </a:schemeClr>
              </a:solidFill>
              <a:latin typeface="Liberation Sans"/>
            </a:endParaRPr>
          </a:p>
          <a:p>
            <a:pPr algn="just"/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A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los 21 años ingresó en el monasterio agustino de </a:t>
            </a:r>
            <a:r>
              <a:rPr lang="es-MX" b="1" dirty="0" err="1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Brünn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 y tomó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el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nombre de </a:t>
            </a:r>
            <a:r>
              <a:rPr lang="es-MX" b="1" dirty="0" err="1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Gregor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Liberation Sans"/>
              </a:rPr>
              <a:t>. </a:t>
            </a:r>
            <a:endParaRPr lang="es-MX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419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EXPERIMENTOS DE MENDEL:</a:t>
            </a: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124853319"/>
              </p:ext>
            </p:extLst>
          </p:nvPr>
        </p:nvGraphicFramePr>
        <p:xfrm>
          <a:off x="2184401" y="2069496"/>
          <a:ext cx="7667171" cy="45381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6" descr="Mendelcross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0FFD4"/>
              </a:clrFrom>
              <a:clrTo>
                <a:srgbClr val="F0FF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41149" y="2318690"/>
            <a:ext cx="3132394" cy="34262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140272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7580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s-MX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Propiedades del </a:t>
            </a:r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</a:t>
            </a:r>
            <a:endParaRPr lang="es-MX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Material: </a:t>
            </a:r>
            <a:r>
              <a:rPr lang="es-MX" dirty="0" err="1">
                <a:solidFill>
                  <a:schemeClr val="accent4">
                    <a:lumMod val="50000"/>
                  </a:schemeClr>
                </a:solidFill>
              </a:rPr>
              <a:t>Pisum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MX" dirty="0" err="1">
                <a:solidFill>
                  <a:schemeClr val="accent4">
                    <a:lumMod val="50000"/>
                  </a:schemeClr>
                </a:solidFill>
              </a:rPr>
              <a:t>sativum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 (guisante).</a:t>
            </a:r>
          </a:p>
          <a:p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Los guisantes eran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baratos y fáciles de obtener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en el mercado.</a:t>
            </a:r>
          </a:p>
          <a:p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Ocupaban poco espacio y tenían un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tiempo de generación relativamente corto.</a:t>
            </a:r>
          </a:p>
          <a:p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Producían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muchos descendientes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Existían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variedades diferentes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que mostraban distinto, color, forma, tamaño, etc. Por tanto, 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presentaba Variabilidad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Genética.</a:t>
            </a:r>
          </a:p>
          <a:p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Es una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especie </a:t>
            </a:r>
            <a:r>
              <a:rPr lang="es-MX" b="1" dirty="0" err="1">
                <a:solidFill>
                  <a:schemeClr val="accent4">
                    <a:lumMod val="50000"/>
                  </a:schemeClr>
                </a:solidFill>
              </a:rPr>
              <a:t>Autógama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, se </a:t>
            </a:r>
            <a:r>
              <a:rPr lang="es-MX" dirty="0" err="1">
                <a:solidFill>
                  <a:schemeClr val="accent4">
                    <a:lumMod val="50000"/>
                  </a:schemeClr>
                </a:solidFill>
              </a:rPr>
              <a:t>autopoliniza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, de manera que el polen de las anteras de una flor cae sobre 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el estigma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de la misma flor.</a:t>
            </a:r>
          </a:p>
          <a:p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Era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fácil realizar cruzamientos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entre distintas variedades a voluntad. Es posible evitar o prevenir 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la autopolinización emasculando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las flores de una planta (eliminando las anteras).</a:t>
            </a:r>
          </a:p>
        </p:txBody>
      </p:sp>
    </p:spTree>
    <p:extLst>
      <p:ext uri="{BB962C8B-B14F-4D97-AF65-F5344CB8AC3E}">
        <p14:creationId xmlns:p14="http://schemas.microsoft.com/office/powerpoint/2010/main" val="1745728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s-MX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Esquema de </a:t>
            </a:r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cruzamientos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4"/>
            <a:ext cx="5640387" cy="5032375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Progenitores contrastantes para una o varias características</a:t>
            </a:r>
          </a:p>
          <a:p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Cruza y obtención de la primera generación filial (F</a:t>
            </a:r>
            <a:r>
              <a:rPr lang="es-MX" b="1" baseline="-25000" dirty="0" smtClean="0">
                <a:solidFill>
                  <a:schemeClr val="accent4">
                    <a:lumMod val="50000"/>
                  </a:schemeClr>
                </a:solidFill>
              </a:rPr>
              <a:t>1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)</a:t>
            </a:r>
          </a:p>
          <a:p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Cruza de prueba para la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(F</a:t>
            </a:r>
            <a:r>
              <a:rPr lang="es-MX" b="1" baseline="-25000" dirty="0">
                <a:solidFill>
                  <a:schemeClr val="accent4">
                    <a:lumMod val="50000"/>
                  </a:schemeClr>
                </a:solidFill>
              </a:rPr>
              <a:t>1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) con el progenitor “recesivo”</a:t>
            </a:r>
          </a:p>
          <a:p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Obtención de la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F</a:t>
            </a:r>
            <a:r>
              <a:rPr lang="es-MX" b="1" baseline="-25000" dirty="0" smtClean="0">
                <a:solidFill>
                  <a:schemeClr val="accent4">
                    <a:lumMod val="50000"/>
                  </a:schemeClr>
                </a:solidFill>
              </a:rPr>
              <a:t>2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) mediante autofecundación de la progenie</a:t>
            </a:r>
          </a:p>
          <a:p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Generaciones avanzadas de los híbridos mediante autofecundaciones sucesivas</a:t>
            </a:r>
            <a:endParaRPr lang="es-MX" b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es-MX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5998" y="1027906"/>
            <a:ext cx="3943879" cy="5609705"/>
          </a:xfrm>
          <a:prstGeom prst="rect">
            <a:avLst/>
          </a:prstGeom>
        </p:spPr>
      </p:pic>
      <p:cxnSp>
        <p:nvCxnSpPr>
          <p:cNvPr id="6" name="Conector recto de flecha 5"/>
          <p:cNvCxnSpPr/>
          <p:nvPr/>
        </p:nvCxnSpPr>
        <p:spPr>
          <a:xfrm flipV="1">
            <a:off x="5740400" y="1540933"/>
            <a:ext cx="1405467" cy="94826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ector recto de flecha 6"/>
          <p:cNvCxnSpPr/>
          <p:nvPr/>
        </p:nvCxnSpPr>
        <p:spPr>
          <a:xfrm flipV="1">
            <a:off x="5520267" y="2313914"/>
            <a:ext cx="4386791" cy="123349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 flipV="1">
            <a:off x="6044140" y="2624136"/>
            <a:ext cx="1956860" cy="42280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 flipV="1">
            <a:off x="5775853" y="4170630"/>
            <a:ext cx="2225147" cy="64531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 flipV="1">
            <a:off x="5740400" y="5638800"/>
            <a:ext cx="1923785" cy="56211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03009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 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orde de resplandor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2314</Words>
  <Application>Microsoft Office PowerPoint</Application>
  <PresentationFormat>Panorámica</PresentationFormat>
  <Paragraphs>144</Paragraphs>
  <Slides>39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8" baseType="lpstr">
      <vt:lpstr>Arial</vt:lpstr>
      <vt:lpstr>Arial-BoldMT</vt:lpstr>
      <vt:lpstr>Arial-ItalicMT</vt:lpstr>
      <vt:lpstr>ArialMT</vt:lpstr>
      <vt:lpstr>Calibri</vt:lpstr>
      <vt:lpstr>Cambria</vt:lpstr>
      <vt:lpstr>Liberation Sans</vt:lpstr>
      <vt:lpstr>Times New Roman</vt:lpstr>
      <vt:lpstr>Tema de Office</vt:lpstr>
      <vt:lpstr>Presentación de PowerPoint</vt:lpstr>
      <vt:lpstr>PRESENTACION</vt:lpstr>
      <vt:lpstr>INSTRUCCIONES PARA EL USO DE ESTA PRESENTACION </vt:lpstr>
      <vt:lpstr>OBJETIVO DE LA UNIDAD DE APRENDIZAJE</vt:lpstr>
      <vt:lpstr>CONTENIDO DE LA PRESENTACION</vt:lpstr>
      <vt:lpstr>INTRODUCCION </vt:lpstr>
      <vt:lpstr>1. EXPERIMENTOS DE MENDEL:</vt:lpstr>
      <vt:lpstr>Propiedades del material</vt:lpstr>
      <vt:lpstr>Esquema de cruzamientos</vt:lpstr>
      <vt:lpstr>Aciertos de Mendel</vt:lpstr>
      <vt:lpstr>2. CARACTERES DEL GUISANTE ANALIZADOS POR MENDEL</vt:lpstr>
      <vt:lpstr>3. CRUZAMIENTOS DE UN SOLO CARÁCTER</vt:lpstr>
      <vt:lpstr>1ª Ley o principio de uniformidad</vt:lpstr>
      <vt:lpstr>En ambos casos indepedientemente de que planta se considere como hembra el resultado es el mismo: una F1 uniforme</vt:lpstr>
      <vt:lpstr>2ª LEY O PRINCIPIO DE LA SEGREGACIÓN</vt:lpstr>
      <vt:lpstr>Presentación de PowerPoint</vt:lpstr>
      <vt:lpstr>Presentación de PowerPoint</vt:lpstr>
      <vt:lpstr>Cruzamiento prueba </vt:lpstr>
      <vt:lpstr>4. CRUZAMIENTO DE DOS CARACTERES: </vt:lpstr>
      <vt:lpstr>Teniendo en cuenta la dominancia, se obtienen las proporciones que Mendel encontró en las semillas de la F2: 9:3:3:1 </vt:lpstr>
      <vt:lpstr>De acuerdo al principio de segregación, se genera la misma proporción de gametos AB, Ab, aB y ab, es decir, ¼ de cada tipo. La probabilidad de que se combinen cada uno de ellos con cada uno de los otros es 1/16, y la suma de fenotipos similares nos da la proporción 9:3:3:1 </vt:lpstr>
      <vt:lpstr>5. CRUZAMIENTOS DE TRES CARACTERES</vt:lpstr>
      <vt:lpstr>Presentación de PowerPoint</vt:lpstr>
      <vt:lpstr>6. GENERACIONES AVANZADAS DE LOS HIBRIDOS: CONSECUENCIAS DE LA AUTOFECUNDACIÓN</vt:lpstr>
      <vt:lpstr>Generaciones avanzadas de los híbridos</vt:lpstr>
      <vt:lpstr>7. EXPERIENCIAS CON OTRAS ESPECIES</vt:lpstr>
      <vt:lpstr>8. REDESCUBRIMIENTO DEL TRABAJO DE MENDEL</vt:lpstr>
      <vt:lpstr>Solución de problemas genéticos</vt:lpstr>
      <vt:lpstr>Problemas tipo de genética mendeliana</vt:lpstr>
      <vt:lpstr>Ejemplo1: cruza dihíbrida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Too good to be true!!</vt:lpstr>
      <vt:lpstr>BIBLIOGRAFIA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GENETICA MENDELIANA</dc:title>
  <dc:creator>UAEM</dc:creator>
  <cp:lastModifiedBy>Windows User</cp:lastModifiedBy>
  <cp:revision>34</cp:revision>
  <dcterms:created xsi:type="dcterms:W3CDTF">2017-08-18T19:17:59Z</dcterms:created>
  <dcterms:modified xsi:type="dcterms:W3CDTF">2017-10-20T02:22:59Z</dcterms:modified>
</cp:coreProperties>
</file>