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6" r:id="rId2"/>
    <p:sldId id="294" r:id="rId3"/>
    <p:sldId id="293" r:id="rId4"/>
    <p:sldId id="298" r:id="rId5"/>
    <p:sldId id="283" r:id="rId6"/>
    <p:sldId id="285" r:id="rId7"/>
    <p:sldId id="295" r:id="rId8"/>
    <p:sldId id="257" r:id="rId9"/>
    <p:sldId id="258" r:id="rId10"/>
    <p:sldId id="262" r:id="rId11"/>
    <p:sldId id="259" r:id="rId12"/>
    <p:sldId id="261" r:id="rId13"/>
    <p:sldId id="260" r:id="rId14"/>
    <p:sldId id="264" r:id="rId15"/>
    <p:sldId id="263" r:id="rId16"/>
    <p:sldId id="271" r:id="rId17"/>
    <p:sldId id="265" r:id="rId18"/>
    <p:sldId id="266" r:id="rId19"/>
    <p:sldId id="287" r:id="rId20"/>
    <p:sldId id="288" r:id="rId21"/>
    <p:sldId id="289" r:id="rId22"/>
    <p:sldId id="272" r:id="rId23"/>
    <p:sldId id="274" r:id="rId24"/>
    <p:sldId id="275" r:id="rId25"/>
    <p:sldId id="291" r:id="rId26"/>
    <p:sldId id="290" r:id="rId27"/>
    <p:sldId id="276" r:id="rId28"/>
    <p:sldId id="292" r:id="rId29"/>
    <p:sldId id="277" r:id="rId30"/>
    <p:sldId id="278" r:id="rId31"/>
    <p:sldId id="279" r:id="rId32"/>
    <p:sldId id="269" r:id="rId33"/>
    <p:sldId id="297" r:id="rId34"/>
    <p:sldId id="270" r:id="rId35"/>
    <p:sldId id="284"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136" autoAdjust="0"/>
  </p:normalViewPr>
  <p:slideViewPr>
    <p:cSldViewPr snapToGrid="0">
      <p:cViewPr varScale="1">
        <p:scale>
          <a:sx n="70" d="100"/>
          <a:sy n="70" d="100"/>
        </p:scale>
        <p:origin x="73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A10051-F718-4E4E-B4B5-E5052E587276}" type="datetimeFigureOut">
              <a:rPr lang="es-MX" smtClean="0"/>
              <a:pPr/>
              <a:t>20/10/2017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709B7-205C-4F60-BBC6-9F53EDD51D13}" type="slidenum">
              <a:rPr lang="es-MX" smtClean="0"/>
              <a:pPr/>
              <a:t>‹Nº›</a:t>
            </a:fld>
            <a:endParaRPr lang="es-MX"/>
          </a:p>
        </p:txBody>
      </p:sp>
    </p:spTree>
    <p:extLst>
      <p:ext uri="{BB962C8B-B14F-4D97-AF65-F5344CB8AC3E}">
        <p14:creationId xmlns:p14="http://schemas.microsoft.com/office/powerpoint/2010/main" val="98006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BO" altLang="es-MX" smtClean="0"/>
          </a:p>
        </p:txBody>
      </p:sp>
      <p:sp>
        <p:nvSpPr>
          <p:cNvPr id="522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79B4BA7-D492-49A8-9087-4A9832D52FDA}" type="slidenum">
              <a:rPr lang="en-US" altLang="es-MX"/>
              <a:pPr/>
              <a:t>22</a:t>
            </a:fld>
            <a:endParaRPr lang="en-US" altLang="es-MX"/>
          </a:p>
        </p:txBody>
      </p:sp>
    </p:spTree>
    <p:extLst>
      <p:ext uri="{BB962C8B-B14F-4D97-AF65-F5344CB8AC3E}">
        <p14:creationId xmlns:p14="http://schemas.microsoft.com/office/powerpoint/2010/main" val="1342631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2355646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1636148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2378446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926008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4098879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1071812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135810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186089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2559301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1132928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11822A4-DE95-4C0C-9B30-A39945880F46}"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5033E95-5706-4A1C-8D6A-0E8E8C33297E}" type="slidenum">
              <a:rPr lang="es-MX" smtClean="0"/>
              <a:pPr/>
              <a:t>‹Nº›</a:t>
            </a:fld>
            <a:endParaRPr lang="es-MX"/>
          </a:p>
        </p:txBody>
      </p:sp>
    </p:spTree>
    <p:extLst>
      <p:ext uri="{BB962C8B-B14F-4D97-AF65-F5344CB8AC3E}">
        <p14:creationId xmlns:p14="http://schemas.microsoft.com/office/powerpoint/2010/main" val="3011117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8000"/>
            <a:lum/>
          </a:blip>
          <a:srcRect/>
          <a:tile tx="0" ty="0" sx="100000" sy="100000" flip="none" algn="tl"/>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1822A4-DE95-4C0C-9B30-A39945880F46}" type="datetimeFigureOut">
              <a:rPr lang="es-MX" smtClean="0"/>
              <a:pPr/>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33E95-5706-4A1C-8D6A-0E8E8C33297E}" type="slidenum">
              <a:rPr lang="es-MX" smtClean="0"/>
              <a:pPr/>
              <a:t>‹Nº›</a:t>
            </a:fld>
            <a:endParaRPr lang="es-MX"/>
          </a:p>
        </p:txBody>
      </p:sp>
    </p:spTree>
    <p:extLst>
      <p:ext uri="{BB962C8B-B14F-4D97-AF65-F5344CB8AC3E}">
        <p14:creationId xmlns:p14="http://schemas.microsoft.com/office/powerpoint/2010/main" val="1262423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chapingo.mx/revistas/phpscript/download.php?file=completo&amp;id" TargetMode="External"/><Relationship Id="rId2" Type="http://schemas.openxmlformats.org/officeDocument/2006/relationships/hyperlink" Target="http://slideplayer.es/slide/10229468/" TargetMode="External"/><Relationship Id="rId1" Type="http://schemas.openxmlformats.org/officeDocument/2006/relationships/slideLayout" Target="../slideLayouts/slideLayout2.xml"/><Relationship Id="rId5" Type="http://schemas.openxmlformats.org/officeDocument/2006/relationships/hyperlink" Target="http://biblioteca.inifap.gob.mx:8080/jspui/bitstream/handle/123456789/3876/EST_CREC_CULTIVOS_MARTINEZB.pdf?sequence=1" TargetMode="External"/><Relationship Id="rId4" Type="http://schemas.openxmlformats.org/officeDocument/2006/relationships/hyperlink" Target="https://www.researchgate.net/publication/296696925_Estimacion_del_periodo_de_crecimiento_por_disponibilidad_de_agua_y_libre_de_heladas_para_la_Republica_Mexicana"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684" t="1001" r="971" b="2333"/>
          <a:stretch/>
        </p:blipFill>
        <p:spPr>
          <a:xfrm>
            <a:off x="22860" y="0"/>
            <a:ext cx="12218670" cy="6789420"/>
          </a:xfrm>
          <a:prstGeom prst="rect">
            <a:avLst/>
          </a:prstGeom>
          <a:effectLst>
            <a:outerShdw blurRad="50800" dist="50800" dir="5400000" algn="ctr" rotWithShape="0">
              <a:srgbClr val="000000">
                <a:alpha val="78000"/>
              </a:srgbClr>
            </a:outerShdw>
          </a:effectLst>
        </p:spPr>
      </p:pic>
      <p:pic>
        <p:nvPicPr>
          <p:cNvPr id="5" name="Imagen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1550" y="249672"/>
            <a:ext cx="1534664" cy="152469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6" name="1 Imagen" descr="http://1.bp.blogspot.com/_v3EEWppY_yQ/S9HO_EzxZeI/AAAAAAAABWg/aSoVMQHgHVE/s1600/UAEMex-1.jpg"/>
          <p:cNvPicPr/>
          <p:nvPr/>
        </p:nvPicPr>
        <p:blipFill>
          <a:blip r:embed="rId4" cstate="print"/>
          <a:srcRect/>
          <a:stretch>
            <a:fillRect/>
          </a:stretch>
        </p:blipFill>
        <p:spPr bwMode="auto">
          <a:xfrm>
            <a:off x="998998" y="106539"/>
            <a:ext cx="1796225" cy="1524699"/>
          </a:xfrm>
          <a:prstGeom prst="rect">
            <a:avLst/>
          </a:prstGeom>
          <a:ln w="88900" cap="sq" cmpd="thickThin">
            <a:solidFill>
              <a:srgbClr val="000000"/>
            </a:solidFill>
            <a:prstDash val="solid"/>
            <a:miter lim="800000"/>
          </a:ln>
          <a:effectLst>
            <a:innerShdw blurRad="76200">
              <a:srgbClr val="000000"/>
            </a:innerShdw>
          </a:effectLst>
        </p:spPr>
      </p:pic>
      <p:sp>
        <p:nvSpPr>
          <p:cNvPr id="7" name="Rectángulo 6"/>
          <p:cNvSpPr/>
          <p:nvPr/>
        </p:nvSpPr>
        <p:spPr>
          <a:xfrm>
            <a:off x="3046162" y="447068"/>
            <a:ext cx="6369981" cy="769441"/>
          </a:xfrm>
          <a:prstGeom prst="rect">
            <a:avLst/>
          </a:prstGeom>
          <a:solidFill>
            <a:schemeClr val="accent4">
              <a:lumMod val="20000"/>
              <a:lumOff val="80000"/>
            </a:schemeClr>
          </a:solidFill>
        </p:spPr>
        <p:txBody>
          <a:bodyPr wrap="square">
            <a:spAutoFit/>
          </a:bodyPr>
          <a:lstStyle/>
          <a:p>
            <a:pPr algn="ctr">
              <a:defRPr/>
            </a:pPr>
            <a:r>
              <a:rPr lang="es-MX" sz="2200" b="1" dirty="0">
                <a:solidFill>
                  <a:schemeClr val="accent2">
                    <a:lumMod val="50000"/>
                  </a:schemeClr>
                </a:solidFill>
                <a:effectLst>
                  <a:outerShdw blurRad="38100" dist="38100" dir="2700000" algn="tl">
                    <a:srgbClr val="000000">
                      <a:alpha val="43137"/>
                    </a:srgbClr>
                  </a:outerShdw>
                </a:effectLst>
              </a:rPr>
              <a:t>UNIVERSIDAD AUTONOMA DEL ESTADO DE MÉXICO</a:t>
            </a:r>
          </a:p>
          <a:p>
            <a:pPr algn="ctr">
              <a:defRPr/>
            </a:pPr>
            <a:r>
              <a:rPr lang="es-MX" sz="2200" b="1" dirty="0">
                <a:solidFill>
                  <a:schemeClr val="accent2">
                    <a:lumMod val="50000"/>
                  </a:schemeClr>
                </a:solidFill>
                <a:effectLst>
                  <a:outerShdw blurRad="38100" dist="38100" dir="2700000" algn="tl">
                    <a:srgbClr val="000000">
                      <a:alpha val="43137"/>
                    </a:srgbClr>
                  </a:outerShdw>
                </a:effectLst>
              </a:rPr>
              <a:t>FACULTAD DE CIENCIAS AGRÍCOLAS</a:t>
            </a:r>
            <a:endParaRPr lang="en-US" sz="2200" b="1" dirty="0">
              <a:solidFill>
                <a:schemeClr val="accent2">
                  <a:lumMod val="50000"/>
                </a:schemeClr>
              </a:solidFill>
              <a:effectLst>
                <a:outerShdw blurRad="38100" dist="38100" dir="2700000" algn="tl">
                  <a:srgbClr val="000000">
                    <a:alpha val="43137"/>
                  </a:srgbClr>
                </a:outerShdw>
              </a:effectLst>
            </a:endParaRPr>
          </a:p>
        </p:txBody>
      </p:sp>
      <p:sp>
        <p:nvSpPr>
          <p:cNvPr id="8" name="Rectángulo 7"/>
          <p:cNvSpPr/>
          <p:nvPr/>
        </p:nvSpPr>
        <p:spPr>
          <a:xfrm>
            <a:off x="2917372" y="1774371"/>
            <a:ext cx="6096000" cy="2000548"/>
          </a:xfrm>
          <a:prstGeom prst="rect">
            <a:avLst/>
          </a:prstGeom>
          <a:solidFill>
            <a:schemeClr val="accent4">
              <a:lumMod val="60000"/>
              <a:lumOff val="40000"/>
            </a:schemeClr>
          </a:solidFill>
        </p:spPr>
        <p:txBody>
          <a:bodyPr>
            <a:spAutoFit/>
          </a:bodyPr>
          <a:lstStyle/>
          <a:p>
            <a:pPr algn="ctr"/>
            <a:r>
              <a:rPr lang="es-MX" sz="2400" b="1" dirty="0">
                <a:solidFill>
                  <a:schemeClr val="accent2">
                    <a:lumMod val="50000"/>
                  </a:schemeClr>
                </a:solidFill>
              </a:rPr>
              <a:t>UNIDAD DE COMPETENCIA V</a:t>
            </a:r>
            <a:r>
              <a:rPr lang="es-MX" sz="2400" b="1" dirty="0" smtClean="0">
                <a:solidFill>
                  <a:schemeClr val="accent2">
                    <a:lumMod val="50000"/>
                  </a:schemeClr>
                </a:solidFill>
              </a:rPr>
              <a:t>I</a:t>
            </a:r>
            <a:r>
              <a:rPr lang="es-MX" sz="2400" b="1" dirty="0">
                <a:solidFill>
                  <a:schemeClr val="accent2">
                    <a:lumMod val="50000"/>
                  </a:schemeClr>
                </a:solidFill>
              </a:rPr>
              <a:t/>
            </a:r>
            <a:br>
              <a:rPr lang="es-MX" sz="2400" b="1" dirty="0">
                <a:solidFill>
                  <a:schemeClr val="accent2">
                    <a:lumMod val="50000"/>
                  </a:schemeClr>
                </a:solidFill>
              </a:rPr>
            </a:br>
            <a:r>
              <a:rPr lang="es-ES" sz="2800" b="1" dirty="0" smtClean="0">
                <a:solidFill>
                  <a:schemeClr val="accent2">
                    <a:lumMod val="50000"/>
                  </a:schemeClr>
                </a:solidFill>
                <a:effectLst>
                  <a:outerShdw blurRad="38100" dist="38100" dir="2700000" algn="tl">
                    <a:srgbClr val="000000">
                      <a:alpha val="43137"/>
                    </a:srgbClr>
                  </a:outerShdw>
                </a:effectLst>
              </a:rPr>
              <a:t>ESTACION DE CRECIMIENTO</a:t>
            </a:r>
            <a:r>
              <a:rPr lang="es-MX" sz="2400" b="1" dirty="0">
                <a:solidFill>
                  <a:schemeClr val="accent2">
                    <a:lumMod val="50000"/>
                  </a:schemeClr>
                </a:solidFill>
              </a:rPr>
              <a:t/>
            </a:r>
            <a:br>
              <a:rPr lang="es-MX" sz="2400" b="1" dirty="0">
                <a:solidFill>
                  <a:schemeClr val="accent2">
                    <a:lumMod val="50000"/>
                  </a:schemeClr>
                </a:solidFill>
              </a:rPr>
            </a:br>
            <a:r>
              <a:rPr lang="es-MX" sz="2400" b="1" dirty="0">
                <a:solidFill>
                  <a:schemeClr val="accent2">
                    <a:lumMod val="50000"/>
                  </a:schemeClr>
                </a:solidFill>
              </a:rPr>
              <a:t/>
            </a:r>
            <a:br>
              <a:rPr lang="es-MX" sz="2400" b="1" dirty="0">
                <a:solidFill>
                  <a:schemeClr val="accent2">
                    <a:lumMod val="50000"/>
                  </a:schemeClr>
                </a:solidFill>
              </a:rPr>
            </a:br>
            <a:r>
              <a:rPr lang="es-MX" sz="2400" b="1" dirty="0">
                <a:solidFill>
                  <a:schemeClr val="accent2">
                    <a:lumMod val="50000"/>
                  </a:schemeClr>
                </a:solidFill>
              </a:rPr>
              <a:t>UNIDAD DE APRENDIZAJE</a:t>
            </a:r>
            <a:br>
              <a:rPr lang="es-MX" sz="2400" b="1" dirty="0">
                <a:solidFill>
                  <a:schemeClr val="accent2">
                    <a:lumMod val="50000"/>
                  </a:schemeClr>
                </a:solidFill>
              </a:rPr>
            </a:br>
            <a:r>
              <a:rPr lang="es-MX" sz="2400" b="1" dirty="0" smtClean="0">
                <a:solidFill>
                  <a:schemeClr val="accent2">
                    <a:lumMod val="50000"/>
                  </a:schemeClr>
                </a:solidFill>
              </a:rPr>
              <a:t>FISIOTECNIA VEGETAL</a:t>
            </a:r>
            <a:endParaRPr lang="es-MX" sz="2400" b="1" dirty="0">
              <a:solidFill>
                <a:schemeClr val="accent2">
                  <a:lumMod val="50000"/>
                </a:schemeClr>
              </a:solidFill>
            </a:endParaRPr>
          </a:p>
        </p:txBody>
      </p:sp>
      <p:sp>
        <p:nvSpPr>
          <p:cNvPr id="9" name="Rectángulo 8"/>
          <p:cNvSpPr/>
          <p:nvPr/>
        </p:nvSpPr>
        <p:spPr>
          <a:xfrm>
            <a:off x="2795223" y="4787175"/>
            <a:ext cx="6096000" cy="646331"/>
          </a:xfrm>
          <a:prstGeom prst="rect">
            <a:avLst/>
          </a:prstGeom>
          <a:solidFill>
            <a:schemeClr val="accent6">
              <a:lumMod val="60000"/>
              <a:lumOff val="40000"/>
            </a:schemeClr>
          </a:solidFill>
          <a:ln w="28575">
            <a:solidFill>
              <a:schemeClr val="accent6">
                <a:lumMod val="50000"/>
              </a:schemeClr>
            </a:solidFill>
          </a:ln>
        </p:spPr>
        <p:txBody>
          <a:bodyPr>
            <a:spAutoFit/>
          </a:bodyPr>
          <a:lstStyle/>
          <a:p>
            <a:pPr algn="ctr">
              <a:defRPr/>
            </a:pPr>
            <a:r>
              <a:rPr lang="es-MX" b="1" dirty="0">
                <a:solidFill>
                  <a:schemeClr val="accent2">
                    <a:lumMod val="50000"/>
                  </a:schemeClr>
                </a:solidFill>
                <a:latin typeface="Arial" charset="0"/>
              </a:rPr>
              <a:t>CARRERA DE INGENIERO AGRÓNOMO </a:t>
            </a:r>
            <a:r>
              <a:rPr lang="es-MX" b="1" dirty="0" smtClean="0">
                <a:solidFill>
                  <a:schemeClr val="accent2">
                    <a:lumMod val="50000"/>
                  </a:schemeClr>
                </a:solidFill>
                <a:latin typeface="Arial" charset="0"/>
              </a:rPr>
              <a:t>FITOTECNISTA</a:t>
            </a:r>
            <a:endParaRPr lang="en-US" b="1" dirty="0">
              <a:solidFill>
                <a:schemeClr val="accent2">
                  <a:lumMod val="50000"/>
                </a:schemeClr>
              </a:solidFill>
              <a:latin typeface="Arial" charset="0"/>
            </a:endParaRPr>
          </a:p>
        </p:txBody>
      </p:sp>
      <p:sp>
        <p:nvSpPr>
          <p:cNvPr id="10" name="Rectángulo 9"/>
          <p:cNvSpPr/>
          <p:nvPr/>
        </p:nvSpPr>
        <p:spPr>
          <a:xfrm>
            <a:off x="2917372" y="5565788"/>
            <a:ext cx="6096000" cy="646331"/>
          </a:xfrm>
          <a:prstGeom prst="rect">
            <a:avLst/>
          </a:prstGeom>
          <a:solidFill>
            <a:schemeClr val="accent6">
              <a:lumMod val="60000"/>
              <a:lumOff val="40000"/>
            </a:schemeClr>
          </a:solidFill>
          <a:ln w="28575">
            <a:solidFill>
              <a:schemeClr val="accent6">
                <a:lumMod val="50000"/>
              </a:schemeClr>
            </a:solidFill>
          </a:ln>
        </p:spPr>
        <p:txBody>
          <a:bodyPr>
            <a:spAutoFit/>
          </a:bodyPr>
          <a:lstStyle/>
          <a:p>
            <a:pPr algn="ctr">
              <a:defRPr/>
            </a:pPr>
            <a:r>
              <a:rPr lang="es-MX" b="1" dirty="0">
                <a:solidFill>
                  <a:schemeClr val="accent2">
                    <a:lumMod val="50000"/>
                  </a:schemeClr>
                </a:solidFill>
                <a:latin typeface="Arial" charset="0"/>
              </a:rPr>
              <a:t>DR. ANTONIO LAGUNA CERDA</a:t>
            </a:r>
          </a:p>
          <a:p>
            <a:pPr algn="ctr">
              <a:defRPr/>
            </a:pPr>
            <a:r>
              <a:rPr lang="es-MX" b="1" dirty="0" smtClean="0">
                <a:solidFill>
                  <a:schemeClr val="accent2">
                    <a:lumMod val="50000"/>
                  </a:schemeClr>
                </a:solidFill>
                <a:latin typeface="Arial" charset="0"/>
              </a:rPr>
              <a:t>SEPTIEMBRE </a:t>
            </a:r>
            <a:r>
              <a:rPr lang="es-MX" b="1" dirty="0">
                <a:solidFill>
                  <a:schemeClr val="accent2">
                    <a:lumMod val="50000"/>
                  </a:schemeClr>
                </a:solidFill>
                <a:latin typeface="Arial" charset="0"/>
              </a:rPr>
              <a:t>DEL </a:t>
            </a:r>
            <a:r>
              <a:rPr lang="es-MX" b="1" dirty="0" smtClean="0">
                <a:solidFill>
                  <a:schemeClr val="accent2">
                    <a:lumMod val="50000"/>
                  </a:schemeClr>
                </a:solidFill>
                <a:latin typeface="Arial" charset="0"/>
              </a:rPr>
              <a:t>2017</a:t>
            </a:r>
            <a:endParaRPr lang="en-US" b="1" dirty="0">
              <a:solidFill>
                <a:schemeClr val="accent2">
                  <a:lumMod val="50000"/>
                </a:schemeClr>
              </a:solidFill>
              <a:latin typeface="Arial" charset="0"/>
            </a:endParaRPr>
          </a:p>
        </p:txBody>
      </p:sp>
    </p:spTree>
    <p:extLst>
      <p:ext uri="{BB962C8B-B14F-4D97-AF65-F5344CB8AC3E}">
        <p14:creationId xmlns:p14="http://schemas.microsoft.com/office/powerpoint/2010/main" val="3049052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1029" y="0"/>
            <a:ext cx="10515600" cy="653143"/>
          </a:xfrm>
          <a:solidFill>
            <a:schemeClr val="accent6">
              <a:lumMod val="40000"/>
              <a:lumOff val="60000"/>
            </a:schemeClr>
          </a:solidFill>
          <a:ln w="28575">
            <a:solidFill>
              <a:schemeClr val="accent6">
                <a:lumMod val="50000"/>
              </a:schemeClr>
            </a:solidFill>
          </a:ln>
        </p:spPr>
        <p:txBody>
          <a:bodyPr>
            <a:normAutofit/>
          </a:bodyPr>
          <a:lstStyle/>
          <a:p>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CARACTERÍSTICAS DEL PERÍODO DE CRECIMIENTO</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961030" y="827314"/>
            <a:ext cx="10515599" cy="6030686"/>
          </a:xfrm>
          <a:noFill/>
        </p:spPr>
        <p:txBody>
          <a:bodyPr>
            <a:noAutofit/>
          </a:bodyPr>
          <a:lstStyle/>
          <a:p>
            <a:r>
              <a:rPr lang="es-MX" sz="2000" b="1" u="sng"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Período </a:t>
            </a:r>
            <a:r>
              <a:rPr lang="es-MX" sz="2000" b="1" u="sng"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de crecimiento de todo el año</a:t>
            </a:r>
          </a:p>
          <a:p>
            <a:pPr>
              <a:buNone/>
            </a:pP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La P excede normalmente a la ET para todo el año.</a:t>
            </a:r>
          </a:p>
          <a:p>
            <a:r>
              <a:rPr lang="es-MX" sz="2000" b="1" u="sng"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Período de crecimiento normal</a:t>
            </a:r>
          </a:p>
          <a:p>
            <a:pPr>
              <a:buNone/>
            </a:pP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La P supera a la ET para parte del año; </a:t>
            </a:r>
            <a:r>
              <a:rPr lang="es-MX" sz="2000" b="1" dirty="0" err="1">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pudiendose</a:t>
            </a: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diferenciar:</a:t>
            </a:r>
          </a:p>
          <a:p>
            <a:pPr>
              <a:buNone/>
            </a:pPr>
            <a:r>
              <a:rPr lang="es-MX"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 </a:t>
            </a: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Un período de crecimiento</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Un período de crecimiento con periodo de inactividad</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Dos o más períodos de crecimiento</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Dos o más período de crecimiento de los cuales uno tiene un período de inactividad</a:t>
            </a:r>
          </a:p>
          <a:p>
            <a:r>
              <a:rPr lang="es-MX" sz="2000" b="1" u="sng"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Período de crecimiento intermedio</a:t>
            </a:r>
          </a:p>
          <a:p>
            <a:pPr>
              <a:buNone/>
            </a:pPr>
            <a:r>
              <a:rPr lang="es-MX"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La </a:t>
            </a: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P normalmente no excede a la ET, pero si la supera parte del año, se puede diferenciar:</a:t>
            </a:r>
          </a:p>
          <a:p>
            <a:pPr>
              <a:buNone/>
            </a:pPr>
            <a:r>
              <a:rPr lang="es-MX"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 </a:t>
            </a: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Un período de crecimiento</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Un período de crecimiento con periodo de inactividad</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Dos o más períodos de crecimiento</a:t>
            </a:r>
            <a:b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br>
            <a:r>
              <a:rPr lang="es-MX"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Dos o más período de crecimiento de los cuales uno tiene un período de inactividad</a:t>
            </a:r>
          </a:p>
          <a:p>
            <a:r>
              <a:rPr lang="es-MX" sz="2000" b="1" u="sng"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Sin período de crecimiento</a:t>
            </a:r>
          </a:p>
        </p:txBody>
      </p:sp>
    </p:spTree>
    <p:extLst>
      <p:ext uri="{BB962C8B-B14F-4D97-AF65-F5344CB8AC3E}">
        <p14:creationId xmlns:p14="http://schemas.microsoft.com/office/powerpoint/2010/main" val="1989337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14589"/>
          </a:xfrm>
          <a:solidFill>
            <a:schemeClr val="accent6">
              <a:lumMod val="40000"/>
              <a:lumOff val="60000"/>
            </a:schemeClr>
          </a:solidFill>
          <a:ln w="28575">
            <a:solidFill>
              <a:schemeClr val="accent6">
                <a:lumMod val="5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BALANCE DE HUMEDAD</a:t>
            </a:r>
            <a:endPar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153886"/>
            <a:ext cx="10515600" cy="5704114"/>
          </a:xfrm>
        </p:spPr>
        <p:txBody>
          <a:bodyPr>
            <a:normAutofit fontScale="77500" lnSpcReduction="20000"/>
          </a:bodyPr>
          <a:lstStyle/>
          <a:p>
            <a:r>
              <a:rPr lang="es-MX" dirty="0" smtClean="0">
                <a:solidFill>
                  <a:schemeClr val="accent6">
                    <a:lumMod val="50000"/>
                  </a:schemeClr>
                </a:solidFill>
                <a:latin typeface="Arial" panose="020B0604020202020204" pitchFamily="34" charset="0"/>
                <a:cs typeface="Arial" panose="020B0604020202020204" pitchFamily="34" charset="0"/>
              </a:rPr>
              <a:t>La </a:t>
            </a:r>
            <a:r>
              <a:rPr lang="es-MX" dirty="0">
                <a:solidFill>
                  <a:schemeClr val="accent6">
                    <a:lumMod val="50000"/>
                  </a:schemeClr>
                </a:solidFill>
                <a:latin typeface="Arial" panose="020B0604020202020204" pitchFamily="34" charset="0"/>
                <a:cs typeface="Arial" panose="020B0604020202020204" pitchFamily="34" charset="0"/>
              </a:rPr>
              <a:t>terminología que se refiere a la definición de los períodos de crecimiento y sus posibles componentes se presenta en el Cuadro </a:t>
            </a:r>
            <a:r>
              <a:rPr lang="es-MX" dirty="0" smtClean="0">
                <a:solidFill>
                  <a:schemeClr val="accent6">
                    <a:lumMod val="50000"/>
                  </a:schemeClr>
                </a:solidFill>
                <a:latin typeface="Arial" panose="020B0604020202020204" pitchFamily="34" charset="0"/>
                <a:cs typeface="Arial" panose="020B0604020202020204" pitchFamily="34" charset="0"/>
              </a:rPr>
              <a:t>anterior. </a:t>
            </a:r>
            <a:r>
              <a:rPr lang="es-MX" dirty="0">
                <a:solidFill>
                  <a:schemeClr val="accent6">
                    <a:lumMod val="50000"/>
                  </a:schemeClr>
                </a:solidFill>
                <a:latin typeface="Arial" panose="020B0604020202020204" pitchFamily="34" charset="0"/>
                <a:cs typeface="Arial" panose="020B0604020202020204" pitchFamily="34" charset="0"/>
              </a:rPr>
              <a:t>La estimación del periodo de crecimiento se basa en el </a:t>
            </a:r>
            <a:r>
              <a:rPr lang="es-MX" b="1" dirty="0">
                <a:solidFill>
                  <a:schemeClr val="accent6">
                    <a:lumMod val="50000"/>
                  </a:schemeClr>
                </a:solidFill>
                <a:latin typeface="Arial" panose="020B0604020202020204" pitchFamily="34" charset="0"/>
                <a:cs typeface="Arial" panose="020B0604020202020204" pitchFamily="34" charset="0"/>
              </a:rPr>
              <a:t>modelo de balance hídrico </a:t>
            </a:r>
            <a:r>
              <a:rPr lang="es-MX" dirty="0">
                <a:solidFill>
                  <a:schemeClr val="accent6">
                    <a:lumMod val="50000"/>
                  </a:schemeClr>
                </a:solidFill>
                <a:latin typeface="Arial" panose="020B0604020202020204" pitchFamily="34" charset="0"/>
                <a:cs typeface="Arial" panose="020B0604020202020204" pitchFamily="34" charset="0"/>
              </a:rPr>
              <a:t>que </a:t>
            </a:r>
            <a:r>
              <a:rPr lang="es-MX" b="1" u="sng" dirty="0">
                <a:solidFill>
                  <a:schemeClr val="accent6">
                    <a:lumMod val="50000"/>
                  </a:schemeClr>
                </a:solidFill>
                <a:latin typeface="Arial" panose="020B0604020202020204" pitchFamily="34" charset="0"/>
                <a:cs typeface="Arial" panose="020B0604020202020204" pitchFamily="34" charset="0"/>
              </a:rPr>
              <a:t>relaciona la lluvia (P) con la evapotranspiración potencial (</a:t>
            </a:r>
            <a:r>
              <a:rPr lang="es-MX" b="1" u="sng" dirty="0" err="1">
                <a:solidFill>
                  <a:schemeClr val="accent6">
                    <a:lumMod val="50000"/>
                  </a:schemeClr>
                </a:solidFill>
                <a:latin typeface="Arial" panose="020B0604020202020204" pitchFamily="34" charset="0"/>
                <a:cs typeface="Arial" panose="020B0604020202020204" pitchFamily="34" charset="0"/>
              </a:rPr>
              <a:t>ETp</a:t>
            </a:r>
            <a:r>
              <a:rPr lang="es-MX" b="1" u="sng" dirty="0">
                <a:solidFill>
                  <a:schemeClr val="accent6">
                    <a:lumMod val="50000"/>
                  </a:schemeClr>
                </a:solidFill>
                <a:latin typeface="Arial" panose="020B0604020202020204" pitchFamily="34" charset="0"/>
                <a:cs typeface="Arial" panose="020B0604020202020204" pitchFamily="34" charset="0"/>
              </a:rPr>
              <a:t>). </a:t>
            </a:r>
            <a:r>
              <a:rPr lang="es-MX" dirty="0">
                <a:solidFill>
                  <a:schemeClr val="accent6">
                    <a:lumMod val="50000"/>
                  </a:schemeClr>
                </a:solidFill>
                <a:latin typeface="Arial" panose="020B0604020202020204" pitchFamily="34" charset="0"/>
                <a:cs typeface="Arial" panose="020B0604020202020204" pitchFamily="34" charset="0"/>
              </a:rPr>
              <a:t>Si el periodo de crecimiento no está limitado por la temperatura, la relación P/</a:t>
            </a:r>
            <a:r>
              <a:rPr lang="es-MX" dirty="0" err="1">
                <a:solidFill>
                  <a:schemeClr val="accent6">
                    <a:lumMod val="50000"/>
                  </a:schemeClr>
                </a:solidFill>
                <a:latin typeface="Arial" panose="020B0604020202020204" pitchFamily="34" charset="0"/>
                <a:cs typeface="Arial" panose="020B0604020202020204" pitchFamily="34" charset="0"/>
              </a:rPr>
              <a:t>ETp</a:t>
            </a:r>
            <a:r>
              <a:rPr lang="es-MX" dirty="0">
                <a:solidFill>
                  <a:schemeClr val="accent6">
                    <a:lumMod val="50000"/>
                  </a:schemeClr>
                </a:solidFill>
                <a:latin typeface="Arial" panose="020B0604020202020204" pitchFamily="34" charset="0"/>
                <a:cs typeface="Arial" panose="020B0604020202020204" pitchFamily="34" charset="0"/>
              </a:rPr>
              <a:t> determina el comienzo, el fin y el tipo de período de crecimiento. </a:t>
            </a:r>
            <a:r>
              <a:rPr lang="es-MX" dirty="0" smtClean="0">
                <a:solidFill>
                  <a:schemeClr val="accent6">
                    <a:lumMod val="50000"/>
                  </a:schemeClr>
                </a:solidFill>
                <a:latin typeface="Arial" panose="020B0604020202020204" pitchFamily="34" charset="0"/>
                <a:cs typeface="Arial" panose="020B0604020202020204" pitchFamily="34" charset="0"/>
              </a:rPr>
              <a:t>En la diapositiva siguiente se muestran </a:t>
            </a:r>
            <a:r>
              <a:rPr lang="es-MX" dirty="0">
                <a:solidFill>
                  <a:schemeClr val="accent6">
                    <a:lumMod val="50000"/>
                  </a:schemeClr>
                </a:solidFill>
                <a:latin typeface="Arial" panose="020B0604020202020204" pitchFamily="34" charset="0"/>
                <a:cs typeface="Arial" panose="020B0604020202020204" pitchFamily="34" charset="0"/>
              </a:rPr>
              <a:t>gráficos de P frente a </a:t>
            </a:r>
            <a:r>
              <a:rPr lang="es-MX" dirty="0" err="1">
                <a:solidFill>
                  <a:schemeClr val="accent6">
                    <a:lumMod val="50000"/>
                  </a:schemeClr>
                </a:solidFill>
                <a:latin typeface="Arial" panose="020B0604020202020204" pitchFamily="34" charset="0"/>
                <a:cs typeface="Arial" panose="020B0604020202020204" pitchFamily="34" charset="0"/>
              </a:rPr>
              <a:t>ETp</a:t>
            </a:r>
            <a:r>
              <a:rPr lang="es-MX" dirty="0">
                <a:solidFill>
                  <a:schemeClr val="accent6">
                    <a:lumMod val="50000"/>
                  </a:schemeClr>
                </a:solidFill>
                <a:latin typeface="Arial" panose="020B0604020202020204" pitchFamily="34" charset="0"/>
                <a:cs typeface="Arial" panose="020B0604020202020204" pitchFamily="34" charset="0"/>
              </a:rPr>
              <a:t> para los cuatro tipos generales de período de crecimiento.</a:t>
            </a:r>
          </a:p>
          <a:p>
            <a:r>
              <a:rPr lang="es-MX" dirty="0">
                <a:solidFill>
                  <a:schemeClr val="accent6">
                    <a:lumMod val="50000"/>
                  </a:schemeClr>
                </a:solidFill>
                <a:latin typeface="Arial" panose="020B0604020202020204" pitchFamily="34" charset="0"/>
                <a:cs typeface="Arial" panose="020B0604020202020204" pitchFamily="34" charset="0"/>
              </a:rPr>
              <a:t>La determinación del </a:t>
            </a:r>
            <a:r>
              <a:rPr lang="es-MX" b="1" u="sng" dirty="0">
                <a:solidFill>
                  <a:schemeClr val="accent6">
                    <a:lumMod val="50000"/>
                  </a:schemeClr>
                </a:solidFill>
                <a:latin typeface="Arial" panose="020B0604020202020204" pitchFamily="34" charset="0"/>
                <a:cs typeface="Arial" panose="020B0604020202020204" pitchFamily="34" charset="0"/>
              </a:rPr>
              <a:t>comienzo del periodo de crecimiento se base en el inicio de la estación lluviosa</a:t>
            </a:r>
            <a:r>
              <a:rPr lang="es-MX" dirty="0">
                <a:solidFill>
                  <a:schemeClr val="accent6">
                    <a:lumMod val="50000"/>
                  </a:schemeClr>
                </a:solidFill>
                <a:latin typeface="Arial" panose="020B0604020202020204" pitchFamily="34" charset="0"/>
                <a:cs typeface="Arial" panose="020B0604020202020204" pitchFamily="34" charset="0"/>
              </a:rPr>
              <a:t>. Las primeras lluvias caen sobre un suelo que está generalmente seco en la superficie y que tiene un gran déficit de humedad en el perfil. En ausencia de reservas de humedad del suelo, la siembra, la germinación de la semilla y el crecimiento de los cultivos están en función de la cantidad y de la distribución de estas primeras lluvias.</a:t>
            </a:r>
          </a:p>
          <a:p>
            <a:r>
              <a:rPr lang="es-MX" dirty="0">
                <a:solidFill>
                  <a:schemeClr val="accent6">
                    <a:lumMod val="50000"/>
                  </a:schemeClr>
                </a:solidFill>
                <a:latin typeface="Arial" panose="020B0604020202020204" pitchFamily="34" charset="0"/>
                <a:cs typeface="Arial" panose="020B0604020202020204" pitchFamily="34" charset="0"/>
              </a:rPr>
              <a:t>El trabajo experimental indica que </a:t>
            </a:r>
            <a:r>
              <a:rPr lang="es-MX" b="1" u="sng" dirty="0">
                <a:solidFill>
                  <a:schemeClr val="accent6">
                    <a:lumMod val="50000"/>
                  </a:schemeClr>
                </a:solidFill>
                <a:latin typeface="Arial" panose="020B0604020202020204" pitchFamily="34" charset="0"/>
                <a:cs typeface="Arial" panose="020B0604020202020204" pitchFamily="34" charset="0"/>
              </a:rPr>
              <a:t>la eficiencia de las primeras lluvias incrementa considerablemente, cuando P es igual o mayor que la mitad de la </a:t>
            </a:r>
            <a:r>
              <a:rPr lang="es-MX" b="1" u="sng" dirty="0" err="1">
                <a:solidFill>
                  <a:schemeClr val="accent6">
                    <a:lumMod val="50000"/>
                  </a:schemeClr>
                </a:solidFill>
                <a:latin typeface="Arial" panose="020B0604020202020204" pitchFamily="34" charset="0"/>
                <a:cs typeface="Arial" panose="020B0604020202020204" pitchFamily="34" charset="0"/>
              </a:rPr>
              <a:t>ETp</a:t>
            </a:r>
            <a:r>
              <a:rPr lang="es-MX" dirty="0">
                <a:solidFill>
                  <a:schemeClr val="accent6">
                    <a:lumMod val="50000"/>
                  </a:schemeClr>
                </a:solidFill>
                <a:latin typeface="Arial" panose="020B0604020202020204" pitchFamily="34" charset="0"/>
                <a:cs typeface="Arial" panose="020B0604020202020204" pitchFamily="34" charset="0"/>
              </a:rPr>
              <a:t>. El periodo de crecimiento continúa más allá de la estación lluviosa, cuando los cultivos maduran con las reservas de humedad almacenadas en el perfil del suelo. Por lo tanto, debe considerarse que el almacenamiento de humedad del suelo también determina la duración del periodo de crecimiento (DPC</a:t>
            </a:r>
            <a:r>
              <a:rPr lang="es-MX" dirty="0" smtClean="0">
                <a:solidFill>
                  <a:schemeClr val="accent6">
                    <a:lumMod val="50000"/>
                  </a:schemeClr>
                </a:solidFill>
                <a:latin typeface="Arial" panose="020B0604020202020204" pitchFamily="34" charset="0"/>
                <a:cs typeface="Arial" panose="020B0604020202020204" pitchFamily="34" charset="0"/>
              </a:rPr>
              <a:t>).</a:t>
            </a:r>
            <a:endParaRPr lang="es-MX"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0620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64961"/>
          </a:xfrm>
          <a:solidFill>
            <a:schemeClr val="accent6">
              <a:lumMod val="40000"/>
              <a:lumOff val="60000"/>
            </a:schemeClr>
          </a:solidFill>
          <a:ln w="28575">
            <a:solidFill>
              <a:schemeClr val="accent6">
                <a:lumMod val="50000"/>
              </a:schemeClr>
            </a:solidFill>
          </a:ln>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DURACION DEL PERIODO DE CRECIMIENTO (DPC)</a:t>
            </a:r>
            <a:endParaRPr lang="es-MX" sz="3200"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solidFill>
            <a:schemeClr val="accent2">
              <a:lumMod val="20000"/>
              <a:lumOff val="80000"/>
            </a:schemeClr>
          </a:solidFill>
        </p:spPr>
        <p:txBody>
          <a:bodyPr>
            <a:normAutofit lnSpcReduction="10000"/>
          </a:bodyPr>
          <a:lstStyle/>
          <a:p>
            <a:pPr algn="just"/>
            <a:r>
              <a:rPr lang="es-MX" b="1" dirty="0" smtClean="0">
                <a:solidFill>
                  <a:schemeClr val="accent6">
                    <a:lumMod val="50000"/>
                  </a:schemeClr>
                </a:solidFill>
                <a:effectLst>
                  <a:outerShdw blurRad="38100" dist="38100" dir="2700000" algn="tl">
                    <a:srgbClr val="000000">
                      <a:alpha val="43137"/>
                    </a:srgbClr>
                  </a:outerShdw>
                </a:effectLst>
              </a:rPr>
              <a:t>La </a:t>
            </a:r>
            <a:r>
              <a:rPr lang="es-MX" b="1" dirty="0">
                <a:solidFill>
                  <a:schemeClr val="accent6">
                    <a:lumMod val="50000"/>
                  </a:schemeClr>
                </a:solidFill>
                <a:effectLst>
                  <a:outerShdw blurRad="38100" dist="38100" dir="2700000" algn="tl">
                    <a:srgbClr val="000000">
                      <a:alpha val="43137"/>
                    </a:srgbClr>
                  </a:outerShdw>
                </a:effectLst>
              </a:rPr>
              <a:t>duración del periodo de crecimiento se define como el tiempo durante el cual las temperaturas permiten un crecimiento del cultivo (</a:t>
            </a:r>
            <a:r>
              <a:rPr lang="es-MX" b="1" dirty="0" err="1">
                <a:solidFill>
                  <a:schemeClr val="accent6">
                    <a:lumMod val="50000"/>
                  </a:schemeClr>
                </a:solidFill>
                <a:effectLst>
                  <a:outerShdw blurRad="38100" dist="38100" dir="2700000" algn="tl">
                    <a:srgbClr val="000000">
                      <a:alpha val="43137"/>
                    </a:srgbClr>
                  </a:outerShdw>
                </a:effectLst>
              </a:rPr>
              <a:t>Tmed</a:t>
            </a:r>
            <a:r>
              <a:rPr lang="es-MX" b="1" dirty="0">
                <a:solidFill>
                  <a:schemeClr val="accent6">
                    <a:lumMod val="50000"/>
                  </a:schemeClr>
                </a:solidFill>
                <a:effectLst>
                  <a:outerShdw blurRad="38100" dist="38100" dir="2700000" algn="tl">
                    <a:srgbClr val="000000">
                      <a:alpha val="43137"/>
                    </a:srgbClr>
                  </a:outerShdw>
                </a:effectLst>
              </a:rPr>
              <a:t> </a:t>
            </a:r>
            <a:r>
              <a:rPr lang="es-MX" b="1" u="sng" dirty="0">
                <a:solidFill>
                  <a:schemeClr val="accent6">
                    <a:lumMod val="50000"/>
                  </a:schemeClr>
                </a:solidFill>
                <a:effectLst>
                  <a:outerShdw blurRad="38100" dist="38100" dir="2700000" algn="tl">
                    <a:srgbClr val="000000">
                      <a:alpha val="43137"/>
                    </a:srgbClr>
                  </a:outerShdw>
                </a:effectLst>
              </a:rPr>
              <a:t>&gt;</a:t>
            </a:r>
            <a:r>
              <a:rPr lang="es-MX" b="1" dirty="0">
                <a:solidFill>
                  <a:schemeClr val="accent6">
                    <a:lumMod val="50000"/>
                  </a:schemeClr>
                </a:solidFill>
                <a:effectLst>
                  <a:outerShdw blurRad="38100" dist="38100" dir="2700000" algn="tl">
                    <a:srgbClr val="000000">
                      <a:alpha val="43137"/>
                    </a:srgbClr>
                  </a:outerShdw>
                </a:effectLst>
              </a:rPr>
              <a:t> 5°C) y la precipitación más la humedad almacenada en el perfil del suelo superan la mitad de la evapotranspiración potencial (diariamente la humedad acumulada en el perfil del suelo debe permitir la germinación de las semillas, variable del modelo fijada en 50 mm).</a:t>
            </a:r>
          </a:p>
          <a:p>
            <a:pPr algn="just"/>
            <a:r>
              <a:rPr lang="es-MX" b="1" dirty="0">
                <a:solidFill>
                  <a:schemeClr val="accent6">
                    <a:lumMod val="50000"/>
                  </a:schemeClr>
                </a:solidFill>
                <a:effectLst>
                  <a:outerShdw blurRad="38100" dist="38100" dir="2700000" algn="tl">
                    <a:srgbClr val="000000">
                      <a:alpha val="43137"/>
                    </a:srgbClr>
                  </a:outerShdw>
                </a:effectLst>
              </a:rPr>
              <a:t>La DPC se puede interrumpir por (i) un periodo seco, es decir, el agua suministrada por la lluvia y la humedad almacenada en el suelo quedan por debajo de 0.5 ETP (</a:t>
            </a:r>
            <a:r>
              <a:rPr lang="es-MX" b="1" dirty="0" err="1">
                <a:solidFill>
                  <a:schemeClr val="accent6">
                    <a:lumMod val="50000"/>
                  </a:schemeClr>
                </a:solidFill>
                <a:effectLst>
                  <a:outerShdw blurRad="38100" dist="38100" dir="2700000" algn="tl">
                    <a:srgbClr val="000000">
                      <a:alpha val="43137"/>
                    </a:srgbClr>
                  </a:outerShdw>
                </a:effectLst>
              </a:rPr>
              <a:t>ó</a:t>
            </a:r>
            <a:r>
              <a:rPr lang="es-MX" b="1" dirty="0">
                <a:solidFill>
                  <a:schemeClr val="accent6">
                    <a:lumMod val="50000"/>
                  </a:schemeClr>
                </a:solidFill>
                <a:effectLst>
                  <a:outerShdw blurRad="38100" dist="38100" dir="2700000" algn="tl">
                    <a:srgbClr val="000000">
                      <a:alpha val="43137"/>
                    </a:srgbClr>
                  </a:outerShdw>
                </a:effectLst>
              </a:rPr>
              <a:t> Eta &lt; 0.5 </a:t>
            </a:r>
            <a:r>
              <a:rPr lang="es-MX" b="1" dirty="0" err="1">
                <a:solidFill>
                  <a:schemeClr val="accent6">
                    <a:lumMod val="50000"/>
                  </a:schemeClr>
                </a:solidFill>
                <a:effectLst>
                  <a:outerShdw blurRad="38100" dist="38100" dir="2700000" algn="tl">
                    <a:srgbClr val="000000">
                      <a:alpha val="43137"/>
                    </a:srgbClr>
                  </a:outerShdw>
                </a:effectLst>
              </a:rPr>
              <a:t>Eto</a:t>
            </a:r>
            <a:r>
              <a:rPr lang="es-MX" b="1" dirty="0">
                <a:solidFill>
                  <a:schemeClr val="accent6">
                    <a:lumMod val="50000"/>
                  </a:schemeClr>
                </a:solidFill>
                <a:effectLst>
                  <a:outerShdw blurRad="38100" dist="38100" dir="2700000" algn="tl">
                    <a:srgbClr val="000000">
                      <a:alpha val="43137"/>
                    </a:srgbClr>
                  </a:outerShdw>
                </a:effectLst>
              </a:rPr>
              <a:t>), y (ii) de acuerdo con la </a:t>
            </a:r>
            <a:r>
              <a:rPr lang="es-MX" b="1" dirty="0" err="1">
                <a:solidFill>
                  <a:schemeClr val="accent6">
                    <a:lumMod val="50000"/>
                  </a:schemeClr>
                </a:solidFill>
                <a:effectLst>
                  <a:outerShdw blurRad="38100" dist="38100" dir="2700000" algn="tl">
                    <a:srgbClr val="000000">
                      <a:alpha val="43137"/>
                    </a:srgbClr>
                  </a:outerShdw>
                </a:effectLst>
              </a:rPr>
              <a:t>DPCt</a:t>
            </a:r>
            <a:r>
              <a:rPr lang="es-MX" b="1" dirty="0">
                <a:solidFill>
                  <a:schemeClr val="accent6">
                    <a:lumMod val="50000"/>
                  </a:schemeClr>
                </a:solidFill>
                <a:effectLst>
                  <a:outerShdw blurRad="38100" dist="38100" dir="2700000" algn="tl">
                    <a:srgbClr val="000000">
                      <a:alpha val="43137"/>
                    </a:srgbClr>
                  </a:outerShdw>
                </a:effectLst>
              </a:rPr>
              <a:t>, por una parada invernal (inactividad o interrupción por el frío). N.B. Un período de crecimiento.</a:t>
            </a:r>
          </a:p>
          <a:p>
            <a:endParaRPr lang="es-MX" dirty="0"/>
          </a:p>
        </p:txBody>
      </p:sp>
    </p:spTree>
    <p:extLst>
      <p:ext uri="{BB962C8B-B14F-4D97-AF65-F5344CB8AC3E}">
        <p14:creationId xmlns:p14="http://schemas.microsoft.com/office/powerpoint/2010/main" val="4096153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77874"/>
          </a:xfrm>
          <a:solidFill>
            <a:schemeClr val="accent6">
              <a:lumMod val="40000"/>
              <a:lumOff val="60000"/>
            </a:schemeClr>
          </a:solidFill>
          <a:ln w="28575">
            <a:solidFill>
              <a:schemeClr val="accent6">
                <a:lumMod val="50000"/>
              </a:schemeClr>
            </a:solidFill>
          </a:ln>
        </p:spPr>
        <p:txBody>
          <a:bodyPr>
            <a:noAutofit/>
          </a:bodyPr>
          <a:lstStyle/>
          <a:p>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MODELOS DE DURACIÓN DEL PERIODO DE CRECIMIENTO (DPC) </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762024"/>
            <a:ext cx="10515600" cy="4839482"/>
          </a:xfrm>
        </p:spPr>
        <p:txBody>
          <a:bodyPr>
            <a:normAutofit lnSpcReduction="10000"/>
          </a:bodyPr>
          <a:lstStyle/>
          <a:p>
            <a:pPr marL="0" indent="0" algn="just">
              <a:buNone/>
            </a:pPr>
            <a:r>
              <a:rPr lang="es-MX" dirty="0" smtClean="0">
                <a:solidFill>
                  <a:schemeClr val="accent6">
                    <a:lumMod val="50000"/>
                  </a:schemeClr>
                </a:solidFill>
                <a:latin typeface="Arial" panose="020B0604020202020204" pitchFamily="34" charset="0"/>
                <a:cs typeface="Arial" panose="020B0604020202020204" pitchFamily="34" charset="0"/>
              </a:rPr>
              <a:t>En </a:t>
            </a:r>
            <a:r>
              <a:rPr lang="es-MX" dirty="0">
                <a:solidFill>
                  <a:schemeClr val="accent6">
                    <a:lumMod val="50000"/>
                  </a:schemeClr>
                </a:solidFill>
                <a:latin typeface="Arial" panose="020B0604020202020204" pitchFamily="34" charset="0"/>
                <a:cs typeface="Arial" panose="020B0604020202020204" pitchFamily="34" charset="0"/>
              </a:rPr>
              <a:t>algunas áreas, particularmente aquellas en </a:t>
            </a:r>
            <a:r>
              <a:rPr lang="es-MX" b="1" dirty="0">
                <a:solidFill>
                  <a:schemeClr val="accent6">
                    <a:lumMod val="50000"/>
                  </a:schemeClr>
                </a:solidFill>
                <a:latin typeface="Arial" panose="020B0604020202020204" pitchFamily="34" charset="0"/>
                <a:cs typeface="Arial" panose="020B0604020202020204" pitchFamily="34" charset="0"/>
              </a:rPr>
              <a:t>donde la lluvia no sigue un modelo único</a:t>
            </a:r>
            <a:r>
              <a:rPr lang="es-MX" dirty="0">
                <a:solidFill>
                  <a:schemeClr val="accent6">
                    <a:lumMod val="50000"/>
                  </a:schemeClr>
                </a:solidFill>
                <a:latin typeface="Arial" panose="020B0604020202020204" pitchFamily="34" charset="0"/>
                <a:cs typeface="Arial" panose="020B0604020202020204" pitchFamily="34" charset="0"/>
              </a:rPr>
              <a:t>, la </a:t>
            </a:r>
            <a:r>
              <a:rPr lang="es-MX" b="1" u="sng" dirty="0">
                <a:solidFill>
                  <a:schemeClr val="accent6">
                    <a:lumMod val="50000"/>
                  </a:schemeClr>
                </a:solidFill>
                <a:latin typeface="Arial" panose="020B0604020202020204" pitchFamily="34" charset="0"/>
                <a:cs typeface="Arial" panose="020B0604020202020204" pitchFamily="34" charset="0"/>
              </a:rPr>
              <a:t>P puede superar a la </a:t>
            </a:r>
            <a:r>
              <a:rPr lang="es-MX" b="1" u="sng" dirty="0" err="1">
                <a:solidFill>
                  <a:schemeClr val="accent6">
                    <a:lumMod val="50000"/>
                  </a:schemeClr>
                </a:solidFill>
                <a:latin typeface="Arial" panose="020B0604020202020204" pitchFamily="34" charset="0"/>
                <a:cs typeface="Arial" panose="020B0604020202020204" pitchFamily="34" charset="0"/>
              </a:rPr>
              <a:t>ETp</a:t>
            </a:r>
            <a:r>
              <a:rPr lang="es-MX" b="1" u="sng" dirty="0">
                <a:solidFill>
                  <a:schemeClr val="accent6">
                    <a:lumMod val="50000"/>
                  </a:schemeClr>
                </a:solidFill>
                <a:latin typeface="Arial" panose="020B0604020202020204" pitchFamily="34" charset="0"/>
                <a:cs typeface="Arial" panose="020B0604020202020204" pitchFamily="34" charset="0"/>
              </a:rPr>
              <a:t> o </a:t>
            </a:r>
            <a:r>
              <a:rPr lang="es-MX" b="1" u="sng" dirty="0" err="1">
                <a:solidFill>
                  <a:schemeClr val="accent6">
                    <a:lumMod val="50000"/>
                  </a:schemeClr>
                </a:solidFill>
                <a:latin typeface="Arial" panose="020B0604020202020204" pitchFamily="34" charset="0"/>
                <a:cs typeface="Arial" panose="020B0604020202020204" pitchFamily="34" charset="0"/>
              </a:rPr>
              <a:t>ETp</a:t>
            </a:r>
            <a:r>
              <a:rPr lang="es-MX" b="1" u="sng" dirty="0">
                <a:solidFill>
                  <a:schemeClr val="accent6">
                    <a:lumMod val="50000"/>
                  </a:schemeClr>
                </a:solidFill>
                <a:latin typeface="Arial" panose="020B0604020202020204" pitchFamily="34" charset="0"/>
                <a:cs typeface="Arial" panose="020B0604020202020204" pitchFamily="34" charset="0"/>
              </a:rPr>
              <a:t>/2 para dos o más períodos diferentes durante el año, resultando más de un DPC por año</a:t>
            </a:r>
            <a:r>
              <a:rPr lang="es-MX" dirty="0">
                <a:solidFill>
                  <a:schemeClr val="accent6">
                    <a:lumMod val="50000"/>
                  </a:schemeClr>
                </a:solidFill>
                <a:latin typeface="Arial" panose="020B0604020202020204" pitchFamily="34" charset="0"/>
                <a:cs typeface="Arial" panose="020B0604020202020204" pitchFamily="34" charset="0"/>
              </a:rPr>
              <a:t>. El modelo de periodo de crecimiento describe la representación proporcional de cada grupo de años en las series históricas totales. En la </a:t>
            </a:r>
            <a:r>
              <a:rPr lang="es-MX" dirty="0" smtClean="0">
                <a:solidFill>
                  <a:schemeClr val="accent6">
                    <a:lumMod val="50000"/>
                  </a:schemeClr>
                </a:solidFill>
                <a:latin typeface="Arial" panose="020B0604020202020204" pitchFamily="34" charset="0"/>
                <a:cs typeface="Arial" panose="020B0604020202020204" pitchFamily="34" charset="0"/>
              </a:rPr>
              <a:t>siguiente diapositiva se </a:t>
            </a:r>
            <a:r>
              <a:rPr lang="es-MX" dirty="0">
                <a:solidFill>
                  <a:schemeClr val="accent6">
                    <a:lumMod val="50000"/>
                  </a:schemeClr>
                </a:solidFill>
                <a:latin typeface="Arial" panose="020B0604020202020204" pitchFamily="34" charset="0"/>
                <a:cs typeface="Arial" panose="020B0604020202020204" pitchFamily="34" charset="0"/>
              </a:rPr>
              <a:t>ilustran ejemplos con diferentes números de períodos de crecimiento. Obviamente, hay diferencias en la respuesta de la planta dependiendo de que el periodo de crecimiento sea continuo. o que se divida en períodos más cortos con disponibilidad de humedad, separados por períodos secos</a:t>
            </a:r>
            <a:r>
              <a:rPr lang="es-MX" b="1" u="sng" dirty="0">
                <a:solidFill>
                  <a:schemeClr val="accent6">
                    <a:lumMod val="50000"/>
                  </a:schemeClr>
                </a:solidFill>
                <a:latin typeface="Arial" panose="020B0604020202020204" pitchFamily="34" charset="0"/>
                <a:cs typeface="Arial" panose="020B0604020202020204" pitchFamily="34" charset="0"/>
              </a:rPr>
              <a:t>. Por lo tanto, el número de </a:t>
            </a:r>
            <a:r>
              <a:rPr lang="es-MX" b="1" u="sng" dirty="0" err="1">
                <a:solidFill>
                  <a:schemeClr val="accent6">
                    <a:lumMod val="50000"/>
                  </a:schemeClr>
                </a:solidFill>
                <a:latin typeface="Arial" panose="020B0604020202020204" pitchFamily="34" charset="0"/>
                <a:cs typeface="Arial" panose="020B0604020202020204" pitchFamily="34" charset="0"/>
              </a:rPr>
              <a:t>DPCs</a:t>
            </a:r>
            <a:r>
              <a:rPr lang="es-MX" b="1" u="sng" dirty="0">
                <a:solidFill>
                  <a:schemeClr val="accent6">
                    <a:lumMod val="50000"/>
                  </a:schemeClr>
                </a:solidFill>
                <a:latin typeface="Arial" panose="020B0604020202020204" pitchFamily="34" charset="0"/>
                <a:cs typeface="Arial" panose="020B0604020202020204" pitchFamily="34" charset="0"/>
              </a:rPr>
              <a:t> es muy importante en la definición de zona </a:t>
            </a:r>
            <a:r>
              <a:rPr lang="es-MX" b="1" u="sng" dirty="0" smtClean="0">
                <a:solidFill>
                  <a:schemeClr val="accent6">
                    <a:lumMod val="50000"/>
                  </a:schemeClr>
                </a:solidFill>
                <a:latin typeface="Arial" panose="020B0604020202020204" pitchFamily="34" charset="0"/>
                <a:cs typeface="Arial" panose="020B0604020202020204" pitchFamily="34" charset="0"/>
              </a:rPr>
              <a:t>agro-ecológica</a:t>
            </a:r>
            <a:endParaRPr lang="es-MX" b="1" u="sng"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733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1094" y="2303107"/>
            <a:ext cx="4825409" cy="1325563"/>
          </a:xfrm>
          <a:solidFill>
            <a:schemeClr val="accent6">
              <a:lumMod val="40000"/>
              <a:lumOff val="60000"/>
            </a:schemeClr>
          </a:solidFill>
          <a:ln w="28575">
            <a:solidFill>
              <a:schemeClr val="accent6">
                <a:lumMod val="50000"/>
              </a:schemeClr>
            </a:solidFill>
          </a:ln>
        </p:spPr>
        <p:txBody>
          <a:bodyPr>
            <a:normAutofit fontScale="90000"/>
          </a:bodyPr>
          <a:lstStyle/>
          <a:p>
            <a:r>
              <a:rPr lang="es-MX" sz="32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Número de períodos de crecimiento y períodos secos por año</a:t>
            </a:r>
            <a:endParaRPr lang="es-MX" sz="3200"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Marcador de contenido 3" descr="http://www.fao.org/docrep/w2962s/w2962s02.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
            <a:ext cx="5486400" cy="6613451"/>
          </a:xfrm>
          <a:prstGeom prst="rect">
            <a:avLst/>
          </a:prstGeom>
          <a:noFill/>
          <a:ln w="28575">
            <a:solidFill>
              <a:schemeClr val="accent6">
                <a:lumMod val="50000"/>
              </a:schemeClr>
            </a:solidFill>
          </a:ln>
        </p:spPr>
      </p:pic>
    </p:spTree>
    <p:extLst>
      <p:ext uri="{BB962C8B-B14F-4D97-AF65-F5344CB8AC3E}">
        <p14:creationId xmlns:p14="http://schemas.microsoft.com/office/powerpoint/2010/main" val="1333923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7246"/>
          </a:xfrm>
          <a:solidFill>
            <a:schemeClr val="accent6">
              <a:lumMod val="40000"/>
              <a:lumOff val="60000"/>
            </a:schemeClr>
          </a:solidFill>
          <a:ln w="28575">
            <a:solidFill>
              <a:schemeClr val="accent6">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DPCS DE REFERENCIA</a:t>
            </a: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algn="just"/>
            <a:r>
              <a:rPr lang="es-MX" b="1" dirty="0" smtClean="0">
                <a:solidFill>
                  <a:schemeClr val="accent6">
                    <a:lumMod val="50000"/>
                  </a:schemeClr>
                </a:solidFill>
                <a:effectLst>
                  <a:outerShdw blurRad="38100" dist="38100" dir="2700000" algn="tl">
                    <a:srgbClr val="000000">
                      <a:alpha val="43137"/>
                    </a:srgbClr>
                  </a:outerShdw>
                </a:effectLst>
              </a:rPr>
              <a:t>La </a:t>
            </a:r>
            <a:r>
              <a:rPr lang="es-MX" b="1" dirty="0">
                <a:solidFill>
                  <a:schemeClr val="accent6">
                    <a:lumMod val="50000"/>
                  </a:schemeClr>
                </a:solidFill>
                <a:effectLst>
                  <a:outerShdw blurRad="38100" dist="38100" dir="2700000" algn="tl">
                    <a:srgbClr val="000000">
                      <a:alpha val="43137"/>
                    </a:srgbClr>
                  </a:outerShdw>
                </a:effectLst>
              </a:rPr>
              <a:t>mayor parte de los estudios </a:t>
            </a:r>
            <a:r>
              <a:rPr lang="es-MX" b="1" dirty="0" smtClean="0">
                <a:solidFill>
                  <a:schemeClr val="accent6">
                    <a:lumMod val="50000"/>
                  </a:schemeClr>
                </a:solidFill>
                <a:effectLst>
                  <a:outerShdw blurRad="38100" dist="38100" dir="2700000" algn="tl">
                    <a:srgbClr val="000000">
                      <a:alpha val="43137"/>
                    </a:srgbClr>
                  </a:outerShdw>
                </a:effectLst>
              </a:rPr>
              <a:t>usan </a:t>
            </a:r>
            <a:r>
              <a:rPr lang="es-MX" b="1" i="1" dirty="0">
                <a:solidFill>
                  <a:schemeClr val="accent6">
                    <a:lumMod val="50000"/>
                  </a:schemeClr>
                </a:solidFill>
                <a:effectLst>
                  <a:outerShdw blurRad="38100" dist="38100" dir="2700000" algn="tl">
                    <a:srgbClr val="000000">
                      <a:alpha val="43137"/>
                    </a:srgbClr>
                  </a:outerShdw>
                </a:effectLst>
              </a:rPr>
              <a:t>períodos de crecimiento de referencia</a:t>
            </a:r>
            <a:r>
              <a:rPr lang="es-MX" b="1" dirty="0">
                <a:solidFill>
                  <a:schemeClr val="accent6">
                    <a:lumMod val="50000"/>
                  </a:schemeClr>
                </a:solidFill>
                <a:effectLst>
                  <a:outerShdw blurRad="38100" dist="38100" dir="2700000" algn="tl">
                    <a:srgbClr val="000000">
                      <a:alpha val="43137"/>
                    </a:srgbClr>
                  </a:outerShdw>
                </a:effectLst>
              </a:rPr>
              <a:t>, que se calculan por la ET de </a:t>
            </a:r>
            <a:r>
              <a:rPr lang="es-MX" b="1" dirty="0" err="1">
                <a:solidFill>
                  <a:schemeClr val="accent6">
                    <a:lumMod val="50000"/>
                  </a:schemeClr>
                </a:solidFill>
                <a:effectLst>
                  <a:outerShdw blurRad="38100" dist="38100" dir="2700000" algn="tl">
                    <a:srgbClr val="000000">
                      <a:alpha val="43137"/>
                    </a:srgbClr>
                  </a:outerShdw>
                </a:effectLst>
              </a:rPr>
              <a:t>Penman</a:t>
            </a:r>
            <a:r>
              <a:rPr lang="es-MX" dirty="0">
                <a:solidFill>
                  <a:schemeClr val="accent6">
                    <a:lumMod val="50000"/>
                  </a:schemeClr>
                </a:solidFill>
              </a:rPr>
              <a:t> para un cultivo herbáceo de referencia. Esto proporciona una base general para la zonificación, pero sin tener en cuenta las diferentes capacidades de los cultivos para extraer la humedad del suelo. Siguiendo los estudios de escala más general del proyecto de ZAE original, también se consideraba un patrón único para las reservas de humedad del suelo almacenadas hacia el final del período de crecimiento, en vez de basar los cálculos en las capacidades reales de retención de humedad de los tipos específicos de suelos. </a:t>
            </a:r>
            <a:endParaRPr lang="es-MX" dirty="0" smtClean="0">
              <a:solidFill>
                <a:schemeClr val="accent6">
                  <a:lumMod val="50000"/>
                </a:schemeClr>
              </a:solidFill>
            </a:endParaRPr>
          </a:p>
          <a:p>
            <a:endParaRPr lang="es-MX" dirty="0"/>
          </a:p>
        </p:txBody>
      </p:sp>
    </p:spTree>
    <p:extLst>
      <p:ext uri="{BB962C8B-B14F-4D97-AF65-F5344CB8AC3E}">
        <p14:creationId xmlns:p14="http://schemas.microsoft.com/office/powerpoint/2010/main" val="1250179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43189"/>
          </a:xfrm>
          <a:solidFill>
            <a:schemeClr val="accent6">
              <a:lumMod val="40000"/>
              <a:lumOff val="60000"/>
            </a:schemeClr>
          </a:solidFill>
          <a:ln w="28575">
            <a:solidFill>
              <a:schemeClr val="accent6">
                <a:lumMod val="50000"/>
              </a:schemeClr>
            </a:solidFill>
          </a:ln>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RÉGIMEN TÉRMICO</a:t>
            </a:r>
            <a:endParaRPr lang="es-MX" sz="3200" dirty="0"/>
          </a:p>
        </p:txBody>
      </p:sp>
      <p:sp>
        <p:nvSpPr>
          <p:cNvPr id="3" name="Marcador de contenido 2"/>
          <p:cNvSpPr>
            <a:spLocks noGrp="1"/>
          </p:cNvSpPr>
          <p:nvPr>
            <p:ph idx="1"/>
          </p:nvPr>
        </p:nvSpPr>
        <p:spPr>
          <a:solidFill>
            <a:schemeClr val="accent2">
              <a:lumMod val="20000"/>
              <a:lumOff val="80000"/>
            </a:schemeClr>
          </a:solidFill>
        </p:spPr>
        <p:txBody>
          <a:bodyPr>
            <a:normAutofit lnSpcReduction="10000"/>
          </a:bodyPr>
          <a:lstStyle/>
          <a:p>
            <a:pPr algn="just"/>
            <a:r>
              <a:rPr lang="es-MX"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El </a:t>
            </a:r>
            <a:r>
              <a:rPr lang="es-MX"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régimen térmico</a:t>
            </a:r>
            <a:r>
              <a:rPr lang="es-MX"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es el otro parámetro básico que se utiliza para definir las zonas agro-ecológicas</a:t>
            </a:r>
            <a:r>
              <a:rPr lang="es-MX"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a:t>
            </a:r>
            <a:r>
              <a:rPr lang="es-MX" u="sng"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El régimen térmico se refiere a la cantidad de calor disponible para el crecimiento y desarrollo de la planta durante el período de crecimiento</a:t>
            </a:r>
            <a:r>
              <a:rPr lang="es-MX"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Normalmente se define por medio de la temperatura diaria durante el periodo de crecimiento. </a:t>
            </a:r>
          </a:p>
          <a:p>
            <a:pPr algn="just"/>
            <a:r>
              <a:rPr lang="es-MX"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En evaluaciones regionales y nacionales de ZAE, las </a:t>
            </a:r>
            <a:r>
              <a:rPr lang="es-MX"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zonas térmicas</a:t>
            </a:r>
            <a:r>
              <a:rPr lang="es-MX"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se pueden definir en base a intervalos de temperatura de 5°C </a:t>
            </a:r>
            <a:r>
              <a:rPr lang="es-MX"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ó</a:t>
            </a:r>
            <a:r>
              <a:rPr lang="es-MX"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2.5°C. En áreas templadas o subtropicales, se requiere con frecuencia un tratamiento más detallado de los regímenes térmicos (Tabla 10, página 33).</a:t>
            </a:r>
          </a:p>
          <a:p>
            <a:endParaRPr lang="es-MX" dirty="0"/>
          </a:p>
        </p:txBody>
      </p:sp>
    </p:spTree>
    <p:extLst>
      <p:ext uri="{BB962C8B-B14F-4D97-AF65-F5344CB8AC3E}">
        <p14:creationId xmlns:p14="http://schemas.microsoft.com/office/powerpoint/2010/main" val="511599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58132"/>
          </a:xfrm>
          <a:solidFill>
            <a:schemeClr val="accent6">
              <a:lumMod val="40000"/>
              <a:lumOff val="60000"/>
            </a:schemeClr>
          </a:solidFill>
          <a:ln w="38100">
            <a:solidFill>
              <a:schemeClr val="accent6">
                <a:lumMod val="50000"/>
              </a:schemeClr>
            </a:solidFill>
          </a:ln>
        </p:spPr>
        <p:txBody>
          <a:bodyPr>
            <a:normAutofit/>
          </a:bodyPr>
          <a:lstStyle/>
          <a:p>
            <a:r>
              <a:rPr lang="es-MX" sz="2800" b="1" dirty="0" smtClean="0">
                <a:solidFill>
                  <a:schemeClr val="accent6">
                    <a:lumMod val="50000"/>
                  </a:schemeClr>
                </a:solidFill>
                <a:effectLst>
                  <a:outerShdw blurRad="38100" dist="38100" dir="2700000" algn="tl">
                    <a:srgbClr val="000000">
                      <a:alpha val="43137"/>
                    </a:srgbClr>
                  </a:outerShdw>
                </a:effectLst>
              </a:rPr>
              <a:t>ESTIMACIÓN DE DPC EN ZONAS TÉRMICAS: EJEMPLO</a:t>
            </a:r>
            <a:endParaRPr lang="es-MX" sz="2800" dirty="0">
              <a:solidFill>
                <a:schemeClr val="accent6">
                  <a:lumMod val="50000"/>
                </a:schemeClr>
              </a:solidFill>
            </a:endParaRPr>
          </a:p>
        </p:txBody>
      </p:sp>
      <p:sp>
        <p:nvSpPr>
          <p:cNvPr id="3" name="Marcador de contenido 2"/>
          <p:cNvSpPr>
            <a:spLocks noGrp="1"/>
          </p:cNvSpPr>
          <p:nvPr>
            <p:ph idx="1"/>
          </p:nvPr>
        </p:nvSpPr>
        <p:spPr>
          <a:xfrm>
            <a:off x="838200" y="1219201"/>
            <a:ext cx="10515600" cy="5638799"/>
          </a:xfrm>
        </p:spPr>
        <p:txBody>
          <a:bodyPr>
            <a:normAutofit fontScale="77500" lnSpcReduction="20000"/>
          </a:bodyPr>
          <a:lstStyle/>
          <a:p>
            <a:pPr algn="just">
              <a:buNone/>
            </a:pPr>
            <a:r>
              <a:rPr lang="es-MX"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a:t>
            </a:r>
            <a:r>
              <a:rPr lang="es-MX" sz="3100" dirty="0" smtClean="0">
                <a:solidFill>
                  <a:schemeClr val="accent6">
                    <a:lumMod val="50000"/>
                  </a:schemeClr>
                </a:solidFill>
                <a:latin typeface="Arial" pitchFamily="34" charset="0"/>
                <a:cs typeface="Arial" pitchFamily="34" charset="0"/>
              </a:rPr>
              <a:t>En un estudio de caso </a:t>
            </a:r>
            <a:r>
              <a:rPr lang="es-MX" sz="3100" dirty="0">
                <a:solidFill>
                  <a:schemeClr val="accent6">
                    <a:lumMod val="50000"/>
                  </a:schemeClr>
                </a:solidFill>
                <a:latin typeface="Arial" pitchFamily="34" charset="0"/>
                <a:cs typeface="Arial" pitchFamily="34" charset="0"/>
              </a:rPr>
              <a:t>de ZAE </a:t>
            </a:r>
            <a:r>
              <a:rPr lang="es-MX" sz="3100" b="1" dirty="0" smtClean="0">
                <a:solidFill>
                  <a:schemeClr val="accent6">
                    <a:lumMod val="50000"/>
                  </a:schemeClr>
                </a:solidFill>
                <a:latin typeface="Arial" pitchFamily="34" charset="0"/>
                <a:cs typeface="Arial" pitchFamily="34" charset="0"/>
              </a:rPr>
              <a:t>se identificaron </a:t>
            </a:r>
            <a:r>
              <a:rPr lang="es-MX" sz="3100" b="1" dirty="0">
                <a:solidFill>
                  <a:schemeClr val="accent6">
                    <a:lumMod val="50000"/>
                  </a:schemeClr>
                </a:solidFill>
                <a:latin typeface="Arial" pitchFamily="34" charset="0"/>
                <a:cs typeface="Arial" pitchFamily="34" charset="0"/>
              </a:rPr>
              <a:t>cuatro fases de un balance </a:t>
            </a:r>
            <a:r>
              <a:rPr lang="es-MX" sz="3100" b="1" dirty="0" smtClean="0">
                <a:solidFill>
                  <a:schemeClr val="accent6">
                    <a:lumMod val="50000"/>
                  </a:schemeClr>
                </a:solidFill>
                <a:latin typeface="Arial" pitchFamily="34" charset="0"/>
                <a:cs typeface="Arial" pitchFamily="34" charset="0"/>
              </a:rPr>
              <a:t>de humedad </a:t>
            </a:r>
            <a:r>
              <a:rPr lang="es-MX" sz="3100" dirty="0">
                <a:solidFill>
                  <a:schemeClr val="accent6">
                    <a:lumMod val="50000"/>
                  </a:schemeClr>
                </a:solidFill>
                <a:latin typeface="Arial" pitchFamily="34" charset="0"/>
                <a:cs typeface="Arial" pitchFamily="34" charset="0"/>
              </a:rPr>
              <a:t>relacionado con la temperatura para determinar la DPC</a:t>
            </a:r>
          </a:p>
          <a:p>
            <a:pPr algn="just">
              <a:buNone/>
            </a:pPr>
            <a:r>
              <a:rPr lang="es-MX" sz="3100" dirty="0" smtClean="0">
                <a:solidFill>
                  <a:schemeClr val="accent6">
                    <a:lumMod val="50000"/>
                  </a:schemeClr>
                </a:solidFill>
                <a:latin typeface="Arial" pitchFamily="34" charset="0"/>
                <a:cs typeface="Arial" pitchFamily="34" charset="0"/>
              </a:rPr>
              <a:t>   i</a:t>
            </a:r>
            <a:r>
              <a:rPr lang="es-MX" sz="3100" dirty="0">
                <a:solidFill>
                  <a:schemeClr val="accent6">
                    <a:lumMod val="50000"/>
                  </a:schemeClr>
                </a:solidFill>
                <a:latin typeface="Arial" pitchFamily="34" charset="0"/>
                <a:cs typeface="Arial" pitchFamily="34" charset="0"/>
              </a:rPr>
              <a:t>. </a:t>
            </a:r>
            <a:r>
              <a:rPr lang="es-MX" sz="3100" b="1" u="sng" dirty="0" smtClean="0">
                <a:solidFill>
                  <a:schemeClr val="accent6">
                    <a:lumMod val="50000"/>
                  </a:schemeClr>
                </a:solidFill>
                <a:latin typeface="Arial" pitchFamily="34" charset="0"/>
                <a:cs typeface="Arial" pitchFamily="34" charset="0"/>
              </a:rPr>
              <a:t>Define </a:t>
            </a:r>
            <a:r>
              <a:rPr lang="es-MX" sz="3100" b="1" u="sng" dirty="0">
                <a:solidFill>
                  <a:schemeClr val="accent6">
                    <a:lumMod val="50000"/>
                  </a:schemeClr>
                </a:solidFill>
                <a:latin typeface="Arial" pitchFamily="34" charset="0"/>
                <a:cs typeface="Arial" pitchFamily="34" charset="0"/>
              </a:rPr>
              <a:t>un periodo de crecimiento por la temperatura</a:t>
            </a:r>
            <a:r>
              <a:rPr lang="es-MX" sz="3100" dirty="0">
                <a:solidFill>
                  <a:schemeClr val="accent6">
                    <a:lumMod val="50000"/>
                  </a:schemeClr>
                </a:solidFill>
                <a:latin typeface="Arial" pitchFamily="34" charset="0"/>
                <a:cs typeface="Arial" pitchFamily="34" charset="0"/>
              </a:rPr>
              <a:t>, basado en el periodo del año (en días) en el que la temperatura es suficientemente alta para el desarrollo de los cultivos (correspondiendo a una temperatura media &gt;5°C a &lt; 10°C en la provincia de Heilongjiang);</a:t>
            </a:r>
          </a:p>
          <a:p>
            <a:pPr algn="just">
              <a:buNone/>
            </a:pPr>
            <a:r>
              <a:rPr lang="es-MX" sz="3100" dirty="0" smtClean="0">
                <a:solidFill>
                  <a:schemeClr val="accent6">
                    <a:lumMod val="50000"/>
                  </a:schemeClr>
                </a:solidFill>
                <a:latin typeface="Arial" pitchFamily="34" charset="0"/>
                <a:cs typeface="Arial" pitchFamily="34" charset="0"/>
              </a:rPr>
              <a:t>   </a:t>
            </a:r>
            <a:r>
              <a:rPr lang="es-MX" sz="3100" dirty="0" err="1" smtClean="0">
                <a:solidFill>
                  <a:schemeClr val="accent6">
                    <a:lumMod val="50000"/>
                  </a:schemeClr>
                </a:solidFill>
                <a:latin typeface="Arial" pitchFamily="34" charset="0"/>
                <a:cs typeface="Arial" pitchFamily="34" charset="0"/>
              </a:rPr>
              <a:t>ii</a:t>
            </a:r>
            <a:r>
              <a:rPr lang="es-MX" sz="3100" dirty="0">
                <a:solidFill>
                  <a:schemeClr val="accent6">
                    <a:lumMod val="50000"/>
                  </a:schemeClr>
                </a:solidFill>
                <a:latin typeface="Arial" pitchFamily="34" charset="0"/>
                <a:cs typeface="Arial" pitchFamily="34" charset="0"/>
              </a:rPr>
              <a:t>. </a:t>
            </a:r>
            <a:r>
              <a:rPr lang="es-MX" sz="3100" b="1" u="sng" dirty="0" smtClean="0">
                <a:solidFill>
                  <a:schemeClr val="accent6">
                    <a:lumMod val="50000"/>
                  </a:schemeClr>
                </a:solidFill>
                <a:latin typeface="Arial" pitchFamily="34" charset="0"/>
                <a:cs typeface="Arial" pitchFamily="34" charset="0"/>
              </a:rPr>
              <a:t>Se </a:t>
            </a:r>
            <a:r>
              <a:rPr lang="es-MX" sz="3100" b="1" u="sng" dirty="0">
                <a:solidFill>
                  <a:schemeClr val="accent6">
                    <a:lumMod val="50000"/>
                  </a:schemeClr>
                </a:solidFill>
                <a:latin typeface="Arial" pitchFamily="34" charset="0"/>
                <a:cs typeface="Arial" pitchFamily="34" charset="0"/>
              </a:rPr>
              <a:t>aplican diferentes balances de humedad al </a:t>
            </a:r>
            <a:r>
              <a:rPr lang="es-MX" sz="3100" b="1" i="1" u="sng" dirty="0">
                <a:solidFill>
                  <a:schemeClr val="accent6">
                    <a:lumMod val="50000"/>
                  </a:schemeClr>
                </a:solidFill>
                <a:latin typeface="Arial" pitchFamily="34" charset="0"/>
                <a:cs typeface="Arial" pitchFamily="34" charset="0"/>
              </a:rPr>
              <a:t>periodo frío</a:t>
            </a:r>
            <a:r>
              <a:rPr lang="es-MX" sz="3100" i="1" dirty="0">
                <a:solidFill>
                  <a:schemeClr val="accent6">
                    <a:lumMod val="50000"/>
                  </a:schemeClr>
                </a:solidFill>
                <a:latin typeface="Arial" pitchFamily="34" charset="0"/>
                <a:cs typeface="Arial" pitchFamily="34" charset="0"/>
              </a:rPr>
              <a:t>, </a:t>
            </a:r>
            <a:r>
              <a:rPr lang="es-MX" sz="3100" dirty="0">
                <a:solidFill>
                  <a:schemeClr val="accent6">
                    <a:lumMod val="50000"/>
                  </a:schemeClr>
                </a:solidFill>
                <a:latin typeface="Arial" pitchFamily="34" charset="0"/>
                <a:cs typeface="Arial" pitchFamily="34" charset="0"/>
              </a:rPr>
              <a:t>el </a:t>
            </a:r>
            <a:r>
              <a:rPr lang="es-MX" sz="3100" i="1" dirty="0">
                <a:solidFill>
                  <a:schemeClr val="accent6">
                    <a:lumMod val="50000"/>
                  </a:schemeClr>
                </a:solidFill>
                <a:latin typeface="Arial" pitchFamily="34" charset="0"/>
                <a:cs typeface="Arial" pitchFamily="34" charset="0"/>
              </a:rPr>
              <a:t>perlado de transición y </a:t>
            </a:r>
            <a:r>
              <a:rPr lang="es-MX" sz="3100" dirty="0">
                <a:solidFill>
                  <a:schemeClr val="accent6">
                    <a:lumMod val="50000"/>
                  </a:schemeClr>
                </a:solidFill>
                <a:latin typeface="Arial" pitchFamily="34" charset="0"/>
                <a:cs typeface="Arial" pitchFamily="34" charset="0"/>
              </a:rPr>
              <a:t>al penado de </a:t>
            </a:r>
            <a:r>
              <a:rPr lang="es-MX" sz="3100" dirty="0" smtClean="0">
                <a:solidFill>
                  <a:schemeClr val="accent6">
                    <a:lumMod val="50000"/>
                  </a:schemeClr>
                </a:solidFill>
                <a:latin typeface="Arial" pitchFamily="34" charset="0"/>
                <a:cs typeface="Arial" pitchFamily="34" charset="0"/>
              </a:rPr>
              <a:t>crecimiento</a:t>
            </a:r>
            <a:endParaRPr lang="es-MX" sz="3100" dirty="0">
              <a:solidFill>
                <a:schemeClr val="accent6">
                  <a:lumMod val="50000"/>
                </a:schemeClr>
              </a:solidFill>
              <a:latin typeface="Arial" pitchFamily="34" charset="0"/>
              <a:cs typeface="Arial" pitchFamily="34" charset="0"/>
            </a:endParaRPr>
          </a:p>
          <a:p>
            <a:pPr algn="just">
              <a:buNone/>
            </a:pPr>
            <a:r>
              <a:rPr lang="es-MX" sz="3100" dirty="0" smtClean="0">
                <a:solidFill>
                  <a:schemeClr val="accent6">
                    <a:lumMod val="50000"/>
                  </a:schemeClr>
                </a:solidFill>
                <a:latin typeface="Arial" pitchFamily="34" charset="0"/>
                <a:cs typeface="Arial" pitchFamily="34" charset="0"/>
              </a:rPr>
              <a:t>   </a:t>
            </a:r>
            <a:r>
              <a:rPr lang="es-MX" sz="3100" dirty="0" err="1" smtClean="0">
                <a:solidFill>
                  <a:schemeClr val="accent6">
                    <a:lumMod val="50000"/>
                  </a:schemeClr>
                </a:solidFill>
                <a:latin typeface="Arial" pitchFamily="34" charset="0"/>
                <a:cs typeface="Arial" pitchFamily="34" charset="0"/>
              </a:rPr>
              <a:t>iii</a:t>
            </a:r>
            <a:r>
              <a:rPr lang="es-MX" sz="3100" dirty="0">
                <a:solidFill>
                  <a:schemeClr val="accent6">
                    <a:lumMod val="50000"/>
                  </a:schemeClr>
                </a:solidFill>
                <a:latin typeface="Arial" pitchFamily="34" charset="0"/>
                <a:cs typeface="Arial" pitchFamily="34" charset="0"/>
              </a:rPr>
              <a:t>. la </a:t>
            </a:r>
            <a:r>
              <a:rPr lang="es-MX" sz="3100" b="1" u="sng" dirty="0" err="1">
                <a:solidFill>
                  <a:schemeClr val="accent6">
                    <a:lumMod val="50000"/>
                  </a:schemeClr>
                </a:solidFill>
                <a:latin typeface="Arial" pitchFamily="34" charset="0"/>
                <a:cs typeface="Arial" pitchFamily="34" charset="0"/>
              </a:rPr>
              <a:t>ETp</a:t>
            </a:r>
            <a:r>
              <a:rPr lang="es-MX" sz="3100" b="1" u="sng" dirty="0">
                <a:solidFill>
                  <a:schemeClr val="accent6">
                    <a:lumMod val="50000"/>
                  </a:schemeClr>
                </a:solidFill>
                <a:latin typeface="Arial" pitchFamily="34" charset="0"/>
                <a:cs typeface="Arial" pitchFamily="34" charset="0"/>
              </a:rPr>
              <a:t> </a:t>
            </a:r>
            <a:r>
              <a:rPr lang="es-MX" sz="3100" b="1" u="sng" dirty="0" err="1">
                <a:solidFill>
                  <a:schemeClr val="accent6">
                    <a:lumMod val="50000"/>
                  </a:schemeClr>
                </a:solidFill>
                <a:latin typeface="Arial" pitchFamily="34" charset="0"/>
                <a:cs typeface="Arial" pitchFamily="34" charset="0"/>
              </a:rPr>
              <a:t>Penman</a:t>
            </a:r>
            <a:r>
              <a:rPr lang="es-MX" sz="3100" b="1" u="sng" dirty="0">
                <a:solidFill>
                  <a:schemeClr val="accent6">
                    <a:lumMod val="50000"/>
                  </a:schemeClr>
                </a:solidFill>
                <a:latin typeface="Arial" pitchFamily="34" charset="0"/>
                <a:cs typeface="Arial" pitchFamily="34" charset="0"/>
              </a:rPr>
              <a:t> (o ET p/2) se sustituye por una estimación más baja de las necesidades de agua del cultivo en primavera</a:t>
            </a:r>
            <a:r>
              <a:rPr lang="es-MX" sz="3100" dirty="0">
                <a:solidFill>
                  <a:schemeClr val="accent6">
                    <a:lumMod val="50000"/>
                  </a:schemeClr>
                </a:solidFill>
                <a:latin typeface="Arial" pitchFamily="34" charset="0"/>
                <a:cs typeface="Arial" pitchFamily="34" charset="0"/>
              </a:rPr>
              <a:t> (ej. alrededor del inicio potencial del penado de crecimiento relacionado con la humedad); </a:t>
            </a:r>
            <a:endParaRPr lang="es-MX" sz="3100" dirty="0" smtClean="0">
              <a:solidFill>
                <a:schemeClr val="accent6">
                  <a:lumMod val="50000"/>
                </a:schemeClr>
              </a:solidFill>
              <a:latin typeface="Arial" pitchFamily="34" charset="0"/>
              <a:cs typeface="Arial" pitchFamily="34" charset="0"/>
            </a:endParaRPr>
          </a:p>
          <a:p>
            <a:pPr algn="just">
              <a:buNone/>
            </a:pPr>
            <a:r>
              <a:rPr lang="es-MX" sz="3100" dirty="0">
                <a:solidFill>
                  <a:schemeClr val="accent6">
                    <a:lumMod val="50000"/>
                  </a:schemeClr>
                </a:solidFill>
                <a:latin typeface="Arial" pitchFamily="34" charset="0"/>
                <a:cs typeface="Arial" pitchFamily="34" charset="0"/>
              </a:rPr>
              <a:t> </a:t>
            </a:r>
            <a:r>
              <a:rPr lang="es-MX" sz="3100" dirty="0" smtClean="0">
                <a:solidFill>
                  <a:schemeClr val="accent6">
                    <a:lumMod val="50000"/>
                  </a:schemeClr>
                </a:solidFill>
                <a:latin typeface="Arial" pitchFamily="34" charset="0"/>
                <a:cs typeface="Arial" pitchFamily="34" charset="0"/>
              </a:rPr>
              <a:t>  iv</a:t>
            </a:r>
            <a:r>
              <a:rPr lang="es-MX" sz="3100" dirty="0">
                <a:solidFill>
                  <a:schemeClr val="accent6">
                    <a:lumMod val="50000"/>
                  </a:schemeClr>
                </a:solidFill>
                <a:latin typeface="Arial" pitchFamily="34" charset="0"/>
                <a:cs typeface="Arial" pitchFamily="34" charset="0"/>
              </a:rPr>
              <a:t>. </a:t>
            </a:r>
            <a:r>
              <a:rPr lang="es-MX" sz="3100" b="1" u="sng" dirty="0" smtClean="0">
                <a:solidFill>
                  <a:schemeClr val="accent6">
                    <a:lumMod val="50000"/>
                  </a:schemeClr>
                </a:solidFill>
                <a:latin typeface="Arial" pitchFamily="34" charset="0"/>
                <a:cs typeface="Arial" pitchFamily="34" charset="0"/>
              </a:rPr>
              <a:t>Se </a:t>
            </a:r>
            <a:r>
              <a:rPr lang="es-MX" sz="3100" b="1" u="sng" dirty="0">
                <a:solidFill>
                  <a:schemeClr val="accent6">
                    <a:lumMod val="50000"/>
                  </a:schemeClr>
                </a:solidFill>
                <a:latin typeface="Arial" pitchFamily="34" charset="0"/>
                <a:cs typeface="Arial" pitchFamily="34" charset="0"/>
              </a:rPr>
              <a:t>ajusta la extracción de humedad de la reserva de suelo de acuerdo con la disponibilidad </a:t>
            </a:r>
            <a:r>
              <a:rPr lang="es-MX" sz="3100" dirty="0">
                <a:solidFill>
                  <a:schemeClr val="accent6">
                    <a:lumMod val="50000"/>
                  </a:schemeClr>
                </a:solidFill>
                <a:latin typeface="Arial" pitchFamily="34" charset="0"/>
                <a:cs typeface="Arial" pitchFamily="34" charset="0"/>
              </a:rPr>
              <a:t>(la humedad del suelo a tensiones próximas al punto de marchitez es mucho más difícil de extraer que aquellas próximas a la capacidad de campo). Se utiliza una función lineal cuadrática descrita por </a:t>
            </a:r>
            <a:r>
              <a:rPr lang="es-MX" sz="3100" dirty="0" err="1">
                <a:solidFill>
                  <a:schemeClr val="accent6">
                    <a:lumMod val="50000"/>
                  </a:schemeClr>
                </a:solidFill>
                <a:latin typeface="Arial" pitchFamily="34" charset="0"/>
                <a:cs typeface="Arial" pitchFamily="34" charset="0"/>
              </a:rPr>
              <a:t>Doorenbos</a:t>
            </a:r>
            <a:r>
              <a:rPr lang="es-MX" sz="3100" dirty="0">
                <a:solidFill>
                  <a:schemeClr val="accent6">
                    <a:lumMod val="50000"/>
                  </a:schemeClr>
                </a:solidFill>
                <a:latin typeface="Arial" pitchFamily="34" charset="0"/>
                <a:cs typeface="Arial" pitchFamily="34" charset="0"/>
              </a:rPr>
              <a:t> y </a:t>
            </a:r>
            <a:r>
              <a:rPr lang="es-MX" sz="3100" dirty="0" err="1">
                <a:solidFill>
                  <a:schemeClr val="accent6">
                    <a:lumMod val="50000"/>
                  </a:schemeClr>
                </a:solidFill>
                <a:latin typeface="Arial" pitchFamily="34" charset="0"/>
                <a:cs typeface="Arial" pitchFamily="34" charset="0"/>
              </a:rPr>
              <a:t>Kassam</a:t>
            </a:r>
            <a:r>
              <a:rPr lang="es-MX" sz="3100" dirty="0">
                <a:solidFill>
                  <a:schemeClr val="accent6">
                    <a:lumMod val="50000"/>
                  </a:schemeClr>
                </a:solidFill>
                <a:latin typeface="Arial" pitchFamily="34" charset="0"/>
                <a:cs typeface="Arial" pitchFamily="34" charset="0"/>
              </a:rPr>
              <a:t> (FAO, 1979) para calcular la extracción de agua a tensiones elevadas</a:t>
            </a:r>
            <a:r>
              <a:rPr lang="es-MX" sz="3100" dirty="0" smtClean="0">
                <a:solidFill>
                  <a:schemeClr val="accent6">
                    <a:lumMod val="50000"/>
                  </a:schemeClr>
                </a:solidFill>
                <a:latin typeface="Arial" pitchFamily="34" charset="0"/>
                <a:cs typeface="Arial" pitchFamily="34" charset="0"/>
              </a:rPr>
              <a:t>.</a:t>
            </a:r>
            <a:endParaRPr lang="es-MX" sz="3100" dirty="0">
              <a:solidFill>
                <a:schemeClr val="accent6">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469206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61041" y="1916132"/>
            <a:ext cx="2635827" cy="2077134"/>
          </a:xfrm>
          <a:solidFill>
            <a:schemeClr val="accent6">
              <a:lumMod val="40000"/>
              <a:lumOff val="60000"/>
            </a:schemeClr>
          </a:solidFill>
          <a:ln w="38100">
            <a:solidFill>
              <a:schemeClr val="accent6">
                <a:lumMod val="50000"/>
              </a:schemeClr>
            </a:solidFill>
          </a:ln>
        </p:spPr>
        <p:txBody>
          <a:bodyPr>
            <a:noAutofit/>
          </a:bodyPr>
          <a:lstStyle/>
          <a:p>
            <a:r>
              <a:rPr lang="es-MX" sz="3200" b="1" dirty="0" err="1" smtClean="0">
                <a:solidFill>
                  <a:schemeClr val="accent6">
                    <a:lumMod val="50000"/>
                  </a:schemeClr>
                </a:solidFill>
                <a:latin typeface="Arial" panose="020B0604020202020204" pitchFamily="34" charset="0"/>
                <a:cs typeface="Arial" panose="020B0604020202020204" pitchFamily="34" charset="0"/>
              </a:rPr>
              <a:t>Medotología</a:t>
            </a:r>
            <a:r>
              <a:rPr lang="es-MX" sz="3200" b="1" dirty="0" smtClean="0">
                <a:solidFill>
                  <a:schemeClr val="accent6">
                    <a:lumMod val="50000"/>
                  </a:schemeClr>
                </a:solidFill>
                <a:latin typeface="Arial" panose="020B0604020202020204" pitchFamily="34" charset="0"/>
                <a:cs typeface="Arial" panose="020B0604020202020204" pitchFamily="34" charset="0"/>
              </a:rPr>
              <a:t> para la estimación del DPC</a:t>
            </a:r>
            <a:endParaRPr lang="es-MX" sz="3200" b="1" dirty="0">
              <a:solidFill>
                <a:schemeClr val="accent6">
                  <a:lumMod val="50000"/>
                </a:schemeClr>
              </a:solidFill>
              <a:latin typeface="Arial" panose="020B0604020202020204" pitchFamily="34" charset="0"/>
              <a:cs typeface="Arial" panose="020B0604020202020204" pitchFamily="34" charset="0"/>
            </a:endParaRPr>
          </a:p>
        </p:txBody>
      </p:sp>
      <p:pic>
        <p:nvPicPr>
          <p:cNvPr id="4" name="Marcador de contenido 3" descr="http://www.fao.org/docrep/w2962s/w2962s05.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3476" y="365125"/>
            <a:ext cx="7715491" cy="6197721"/>
          </a:xfrm>
          <a:prstGeom prst="rect">
            <a:avLst/>
          </a:prstGeom>
          <a:noFill/>
          <a:ln w="28575">
            <a:solidFill>
              <a:schemeClr val="accent6">
                <a:lumMod val="50000"/>
              </a:schemeClr>
            </a:solidFill>
          </a:ln>
        </p:spPr>
      </p:pic>
    </p:spTree>
    <p:extLst>
      <p:ext uri="{BB962C8B-B14F-4D97-AF65-F5344CB8AC3E}">
        <p14:creationId xmlns:p14="http://schemas.microsoft.com/office/powerpoint/2010/main" val="2888960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656891" y="238781"/>
            <a:ext cx="8581572" cy="523220"/>
          </a:xfrm>
          <a:prstGeom prst="rect">
            <a:avLst/>
          </a:prstGeom>
          <a:solidFill>
            <a:schemeClr val="accent6">
              <a:lumMod val="40000"/>
              <a:lumOff val="60000"/>
            </a:schemeClr>
          </a:solidFill>
          <a:ln w="28575">
            <a:solidFill>
              <a:schemeClr val="accent6">
                <a:lumMod val="50000"/>
              </a:schemeClr>
            </a:solid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800" b="1" dirty="0" smtClean="0">
                <a:solidFill>
                  <a:schemeClr val="accent6">
                    <a:lumMod val="50000"/>
                  </a:schemeClr>
                </a:solidFill>
                <a:effectLst>
                  <a:outerShdw blurRad="38100" dist="38100" dir="2700000" algn="tl">
                    <a:srgbClr val="000000">
                      <a:alpha val="43137"/>
                    </a:srgbClr>
                  </a:outerShdw>
                </a:effectLst>
                <a:cs typeface="Times New Roman" panose="02020603050405020304" pitchFamily="18" charset="0"/>
              </a:rPr>
              <a:t>CONCEPTOS </a:t>
            </a:r>
            <a:r>
              <a:rPr lang="es-ES_tradnl" altLang="es-MX" sz="2800" b="1" dirty="0">
                <a:solidFill>
                  <a:schemeClr val="accent6">
                    <a:lumMod val="50000"/>
                  </a:schemeClr>
                </a:solidFill>
                <a:effectLst>
                  <a:outerShdw blurRad="38100" dist="38100" dir="2700000" algn="tl">
                    <a:srgbClr val="000000">
                      <a:alpha val="43137"/>
                    </a:srgbClr>
                  </a:outerShdw>
                </a:effectLst>
                <a:cs typeface="Times New Roman" panose="02020603050405020304" pitchFamily="18" charset="0"/>
              </a:rPr>
              <a:t>DE ETP Y ETR</a:t>
            </a:r>
            <a:r>
              <a:rPr lang="es-ES" altLang="es-MX" sz="2800" b="1" dirty="0">
                <a:solidFill>
                  <a:schemeClr val="accent6">
                    <a:lumMod val="50000"/>
                  </a:schemeClr>
                </a:solidFill>
                <a:effectLst>
                  <a:outerShdw blurRad="38100" dist="38100" dir="2700000" algn="tl">
                    <a:srgbClr val="000000">
                      <a:alpha val="43137"/>
                    </a:srgbClr>
                  </a:outerShdw>
                </a:effectLst>
                <a:cs typeface="Arial" panose="020B0604020202020204" pitchFamily="34" charset="0"/>
              </a:rPr>
              <a:t> </a:t>
            </a:r>
            <a:endParaRPr lang="es-ES_tradnl" altLang="es-MX" sz="2800" b="1" dirty="0">
              <a:solidFill>
                <a:schemeClr val="accent6">
                  <a:lumMod val="50000"/>
                </a:schemeClr>
              </a:solidFill>
              <a:effectLst>
                <a:outerShdw blurRad="38100" dist="38100" dir="2700000" algn="tl">
                  <a:srgbClr val="000000">
                    <a:alpha val="43137"/>
                  </a:srgbClr>
                </a:outerShdw>
              </a:effectLst>
              <a:cs typeface="Arial" panose="020B0604020202020204" pitchFamily="34" charset="0"/>
            </a:endParaRPr>
          </a:p>
        </p:txBody>
      </p:sp>
      <p:sp>
        <p:nvSpPr>
          <p:cNvPr id="12292" name="Text Box 9"/>
          <p:cNvSpPr txBox="1">
            <a:spLocks noChangeArrowheads="1"/>
          </p:cNvSpPr>
          <p:nvPr/>
        </p:nvSpPr>
        <p:spPr bwMode="auto">
          <a:xfrm>
            <a:off x="508000" y="990601"/>
            <a:ext cx="8879354" cy="2548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b="1" u="sng" dirty="0">
                <a:solidFill>
                  <a:schemeClr val="accent6">
                    <a:lumMod val="50000"/>
                  </a:schemeClr>
                </a:solidFill>
                <a:cs typeface="Times New Roman" panose="02020603050405020304" pitchFamily="18" charset="0"/>
              </a:rPr>
              <a:t>EVAPOTRANSPIRACIÓN POTENCIAL</a:t>
            </a:r>
            <a:endParaRPr lang="es-ES_tradnl" altLang="es-MX" dirty="0">
              <a:solidFill>
                <a:schemeClr val="accent6">
                  <a:lumMod val="50000"/>
                </a:schemeClr>
              </a:solidFill>
              <a:cs typeface="Times New Roman" panose="02020603050405020304" pitchFamily="18" charset="0"/>
            </a:endParaRPr>
          </a:p>
          <a:p>
            <a:pPr eaLnBrk="1" hangingPunct="1">
              <a:lnSpc>
                <a:spcPct val="120000"/>
              </a:lnSpc>
            </a:pPr>
            <a:r>
              <a:rPr lang="es-ES_tradnl" altLang="es-MX" dirty="0">
                <a:solidFill>
                  <a:schemeClr val="accent6">
                    <a:lumMod val="50000"/>
                  </a:schemeClr>
                </a:solidFill>
                <a:cs typeface="Times New Roman" panose="02020603050405020304" pitchFamily="18" charset="0"/>
              </a:rPr>
              <a:t>Cantidad de agua que evaporaría un suelo y transpirarían las plantas si el suelo</a:t>
            </a:r>
          </a:p>
          <a:p>
            <a:pPr eaLnBrk="1" hangingPunct="1">
              <a:lnSpc>
                <a:spcPct val="120000"/>
              </a:lnSpc>
            </a:pPr>
            <a:r>
              <a:rPr lang="es-ES_tradnl" altLang="es-MX" dirty="0">
                <a:solidFill>
                  <a:schemeClr val="accent6">
                    <a:lumMod val="50000"/>
                  </a:schemeClr>
                </a:solidFill>
                <a:cs typeface="Times New Roman" panose="02020603050405020304" pitchFamily="18" charset="0"/>
              </a:rPr>
              <a:t> tuviera un </a:t>
            </a:r>
            <a:r>
              <a:rPr lang="es-ES_tradnl" altLang="es-MX" b="1" u="sng" dirty="0">
                <a:solidFill>
                  <a:schemeClr val="accent6">
                    <a:lumMod val="50000"/>
                  </a:schemeClr>
                </a:solidFill>
                <a:cs typeface="Times New Roman" panose="02020603050405020304" pitchFamily="18" charset="0"/>
              </a:rPr>
              <a:t>contenido</a:t>
            </a:r>
            <a:r>
              <a:rPr lang="es-ES_tradnl" altLang="es-MX" b="1" dirty="0">
                <a:solidFill>
                  <a:schemeClr val="accent6">
                    <a:lumMod val="50000"/>
                  </a:schemeClr>
                </a:solidFill>
                <a:cs typeface="Times New Roman" panose="02020603050405020304" pitchFamily="18" charset="0"/>
              </a:rPr>
              <a:t> </a:t>
            </a:r>
            <a:r>
              <a:rPr lang="es-ES_tradnl" altLang="es-MX" b="1" u="sng" dirty="0">
                <a:solidFill>
                  <a:schemeClr val="accent6">
                    <a:lumMod val="50000"/>
                  </a:schemeClr>
                </a:solidFill>
                <a:cs typeface="Times New Roman" panose="02020603050405020304" pitchFamily="18" charset="0"/>
              </a:rPr>
              <a:t>óptimo</a:t>
            </a:r>
            <a:r>
              <a:rPr lang="es-ES_tradnl" altLang="es-MX" dirty="0">
                <a:solidFill>
                  <a:schemeClr val="accent6">
                    <a:lumMod val="50000"/>
                  </a:schemeClr>
                </a:solidFill>
                <a:cs typeface="Times New Roman" panose="02020603050405020304" pitchFamily="18" charset="0"/>
              </a:rPr>
              <a:t> de humedad y la </a:t>
            </a:r>
            <a:r>
              <a:rPr lang="es-ES_tradnl" altLang="es-MX" b="1" u="sng" dirty="0">
                <a:solidFill>
                  <a:schemeClr val="accent6">
                    <a:lumMod val="50000"/>
                  </a:schemeClr>
                </a:solidFill>
                <a:cs typeface="Times New Roman" panose="02020603050405020304" pitchFamily="18" charset="0"/>
              </a:rPr>
              <a:t>cobertura vegetal</a:t>
            </a:r>
            <a:r>
              <a:rPr lang="es-ES_tradnl" altLang="es-MX" dirty="0">
                <a:solidFill>
                  <a:schemeClr val="accent6">
                    <a:lumMod val="50000"/>
                  </a:schemeClr>
                </a:solidFill>
                <a:cs typeface="Times New Roman" panose="02020603050405020304" pitchFamily="18" charset="0"/>
              </a:rPr>
              <a:t> fuera </a:t>
            </a:r>
            <a:r>
              <a:rPr lang="es-ES_tradnl" altLang="es-MX" u="sng" dirty="0">
                <a:solidFill>
                  <a:schemeClr val="accent6">
                    <a:lumMod val="50000"/>
                  </a:schemeClr>
                </a:solidFill>
                <a:cs typeface="Times New Roman" panose="02020603050405020304" pitchFamily="18" charset="0"/>
              </a:rPr>
              <a:t> </a:t>
            </a:r>
            <a:r>
              <a:rPr lang="es-ES_tradnl" altLang="es-MX" b="1" u="sng" dirty="0">
                <a:solidFill>
                  <a:schemeClr val="accent6">
                    <a:lumMod val="50000"/>
                  </a:schemeClr>
                </a:solidFill>
                <a:cs typeface="Times New Roman" panose="02020603050405020304" pitchFamily="18" charset="0"/>
              </a:rPr>
              <a:t>completa</a:t>
            </a:r>
            <a:r>
              <a:rPr lang="es-ES_tradnl" altLang="es-MX" dirty="0">
                <a:solidFill>
                  <a:schemeClr val="accent6">
                    <a:lumMod val="50000"/>
                  </a:schemeClr>
                </a:solidFill>
                <a:cs typeface="Times New Roman" panose="02020603050405020304" pitchFamily="18" charset="0"/>
              </a:rPr>
              <a:t>.</a:t>
            </a:r>
            <a:r>
              <a:rPr lang="es-ES_tradnl" altLang="es-MX" u="sng" dirty="0">
                <a:solidFill>
                  <a:schemeClr val="accent6">
                    <a:lumMod val="50000"/>
                  </a:schemeClr>
                </a:solidFill>
                <a:cs typeface="Times New Roman" panose="02020603050405020304" pitchFamily="18" charset="0"/>
              </a:rPr>
              <a:t> </a:t>
            </a:r>
            <a:endParaRPr lang="es-ES_tradnl" altLang="es-MX" dirty="0">
              <a:solidFill>
                <a:schemeClr val="accent6">
                  <a:lumMod val="50000"/>
                </a:schemeClr>
              </a:solidFill>
              <a:cs typeface="Times New Roman" panose="02020603050405020304" pitchFamily="18" charset="0"/>
            </a:endParaRPr>
          </a:p>
          <a:p>
            <a:pPr eaLnBrk="1" hangingPunct="1"/>
            <a:r>
              <a:rPr lang="es-ES_tradnl" altLang="es-MX" dirty="0">
                <a:solidFill>
                  <a:schemeClr val="accent6">
                    <a:lumMod val="50000"/>
                  </a:schemeClr>
                </a:solidFill>
                <a:cs typeface="Times New Roman" panose="02020603050405020304" pitchFamily="18" charset="0"/>
              </a:rPr>
              <a:t> </a:t>
            </a:r>
          </a:p>
          <a:p>
            <a:pPr eaLnBrk="1" hangingPunct="1"/>
            <a:r>
              <a:rPr lang="es-ES_tradnl" altLang="es-MX" b="1" u="sng" dirty="0">
                <a:solidFill>
                  <a:schemeClr val="accent6">
                    <a:lumMod val="50000"/>
                  </a:schemeClr>
                </a:solidFill>
                <a:cs typeface="Times New Roman" panose="02020603050405020304" pitchFamily="18" charset="0"/>
              </a:rPr>
              <a:t>EVAPOTRANSPIRACIÓN REAL</a:t>
            </a:r>
            <a:endParaRPr lang="es-ES_tradnl" altLang="es-MX" dirty="0">
              <a:solidFill>
                <a:schemeClr val="accent6">
                  <a:lumMod val="50000"/>
                </a:schemeClr>
              </a:solidFill>
              <a:cs typeface="Times New Roman" panose="02020603050405020304" pitchFamily="18" charset="0"/>
            </a:endParaRPr>
          </a:p>
          <a:p>
            <a:pPr eaLnBrk="1" hangingPunct="1">
              <a:lnSpc>
                <a:spcPct val="120000"/>
              </a:lnSpc>
            </a:pPr>
            <a:r>
              <a:rPr lang="es-ES_tradnl" altLang="es-MX" dirty="0">
                <a:solidFill>
                  <a:schemeClr val="accent6">
                    <a:lumMod val="50000"/>
                  </a:schemeClr>
                </a:solidFill>
                <a:cs typeface="Times New Roman" panose="02020603050405020304" pitchFamily="18" charset="0"/>
              </a:rPr>
              <a:t>Cantidad de agua que realmente evapora un suelo y transpiran las plantas de </a:t>
            </a:r>
          </a:p>
          <a:p>
            <a:pPr eaLnBrk="1" hangingPunct="1">
              <a:lnSpc>
                <a:spcPct val="120000"/>
              </a:lnSpc>
            </a:pPr>
            <a:r>
              <a:rPr lang="es-ES_tradnl" altLang="es-MX" dirty="0">
                <a:solidFill>
                  <a:schemeClr val="accent6">
                    <a:lumMod val="50000"/>
                  </a:schemeClr>
                </a:solidFill>
                <a:cs typeface="Times New Roman" panose="02020603050405020304" pitchFamily="18" charset="0"/>
              </a:rPr>
              <a:t>acuerdo al contenido de humedad del suelo y cobertura vegetal </a:t>
            </a:r>
            <a:r>
              <a:rPr lang="es-ES_tradnl" altLang="es-MX" b="1" u="sng" dirty="0">
                <a:solidFill>
                  <a:schemeClr val="accent6">
                    <a:lumMod val="50000"/>
                  </a:schemeClr>
                </a:solidFill>
                <a:cs typeface="Times New Roman" panose="02020603050405020304" pitchFamily="18" charset="0"/>
              </a:rPr>
              <a:t>circunstanciales</a:t>
            </a:r>
            <a:r>
              <a:rPr lang="es-ES_tradnl" altLang="es-MX" dirty="0">
                <a:solidFill>
                  <a:schemeClr val="accent6">
                    <a:lumMod val="50000"/>
                  </a:schemeClr>
                </a:solidFill>
                <a:cs typeface="Times New Roman" panose="02020603050405020304" pitchFamily="18" charset="0"/>
              </a:rPr>
              <a:t>.</a:t>
            </a:r>
          </a:p>
          <a:p>
            <a:pPr eaLnBrk="1" hangingPunct="1">
              <a:lnSpc>
                <a:spcPct val="120000"/>
              </a:lnSpc>
            </a:pPr>
            <a:r>
              <a:rPr lang="es-ES_tradnl" altLang="es-MX" sz="1600" b="1" dirty="0">
                <a:solidFill>
                  <a:schemeClr val="accent6">
                    <a:lumMod val="50000"/>
                  </a:schemeClr>
                </a:solidFill>
                <a:cs typeface="Times New Roman" panose="02020603050405020304" pitchFamily="18" charset="0"/>
              </a:rPr>
              <a:t>(Cultivos: Relación rendimiento real – Producción potencial)</a:t>
            </a:r>
            <a:endParaRPr lang="es-ES" altLang="es-MX" sz="1600" b="1" dirty="0">
              <a:solidFill>
                <a:schemeClr val="accent6">
                  <a:lumMod val="50000"/>
                </a:schemeClr>
              </a:solidFill>
            </a:endParaRPr>
          </a:p>
        </p:txBody>
      </p:sp>
      <p:sp>
        <p:nvSpPr>
          <p:cNvPr id="12293" name="Text Box 10"/>
          <p:cNvSpPr txBox="1">
            <a:spLocks noChangeArrowheads="1"/>
          </p:cNvSpPr>
          <p:nvPr/>
        </p:nvSpPr>
        <p:spPr bwMode="auto">
          <a:xfrm>
            <a:off x="3657601" y="3532188"/>
            <a:ext cx="34555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dirty="0">
                <a:solidFill>
                  <a:srgbClr val="006600"/>
                </a:solidFill>
                <a:cs typeface="Times New Roman" panose="02020603050405020304" pitchFamily="18" charset="0"/>
              </a:rPr>
              <a:t> </a:t>
            </a:r>
            <a:r>
              <a:rPr lang="es-ES_tradnl" altLang="es-MX" b="1" dirty="0">
                <a:solidFill>
                  <a:schemeClr val="accent6">
                    <a:lumMod val="50000"/>
                  </a:schemeClr>
                </a:solidFill>
                <a:cs typeface="Times New Roman" panose="02020603050405020304" pitchFamily="18" charset="0"/>
              </a:rPr>
              <a:t>E.T. REAL </a:t>
            </a:r>
            <a:r>
              <a:rPr lang="es-ES_tradnl" altLang="es-MX" sz="2800" b="1" u="sng" dirty="0">
                <a:solidFill>
                  <a:schemeClr val="accent6">
                    <a:lumMod val="50000"/>
                  </a:schemeClr>
                </a:solidFill>
                <a:cs typeface="Times New Roman" panose="02020603050405020304" pitchFamily="18" charset="0"/>
                <a:sym typeface="Symbol" panose="05050102010706020507" pitchFamily="18" charset="2"/>
              </a:rPr>
              <a:t></a:t>
            </a:r>
            <a:r>
              <a:rPr lang="es-ES_tradnl" altLang="es-MX" b="1" dirty="0">
                <a:solidFill>
                  <a:schemeClr val="accent6">
                    <a:lumMod val="50000"/>
                  </a:schemeClr>
                </a:solidFill>
                <a:cs typeface="Times New Roman" panose="02020603050405020304" pitchFamily="18" charset="0"/>
              </a:rPr>
              <a:t>  E.T.POTENCIAL</a:t>
            </a:r>
            <a:endParaRPr lang="es-ES" altLang="es-MX" dirty="0">
              <a:solidFill>
                <a:schemeClr val="accent6">
                  <a:lumMod val="50000"/>
                </a:schemeClr>
              </a:solidFill>
            </a:endParaRPr>
          </a:p>
        </p:txBody>
      </p:sp>
      <p:sp>
        <p:nvSpPr>
          <p:cNvPr id="12294" name="Line 11"/>
          <p:cNvSpPr>
            <a:spLocks noChangeShapeType="1"/>
          </p:cNvSpPr>
          <p:nvPr/>
        </p:nvSpPr>
        <p:spPr bwMode="auto">
          <a:xfrm>
            <a:off x="3962400" y="3581400"/>
            <a:ext cx="4165600" cy="0"/>
          </a:xfrm>
          <a:prstGeom prst="line">
            <a:avLst/>
          </a:prstGeom>
          <a:noFill/>
          <a:ln w="28575">
            <a:solidFill>
              <a:srgbClr val="0066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2295" name="Line 12"/>
          <p:cNvSpPr>
            <a:spLocks noChangeShapeType="1"/>
          </p:cNvSpPr>
          <p:nvPr/>
        </p:nvSpPr>
        <p:spPr bwMode="auto">
          <a:xfrm>
            <a:off x="3962400" y="4114800"/>
            <a:ext cx="4165600" cy="0"/>
          </a:xfrm>
          <a:prstGeom prst="line">
            <a:avLst/>
          </a:prstGeom>
          <a:noFill/>
          <a:ln w="28575">
            <a:solidFill>
              <a:srgbClr val="0066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nvGrpSpPr>
          <p:cNvPr id="2" name="Group 17"/>
          <p:cNvGrpSpPr>
            <a:grpSpLocks/>
          </p:cNvGrpSpPr>
          <p:nvPr/>
        </p:nvGrpSpPr>
        <p:grpSpPr bwMode="auto">
          <a:xfrm>
            <a:off x="508001" y="4343401"/>
            <a:ext cx="7605184" cy="2138363"/>
            <a:chOff x="144" y="2878"/>
            <a:chExt cx="3593" cy="1347"/>
          </a:xfrm>
        </p:grpSpPr>
        <p:sp>
          <p:nvSpPr>
            <p:cNvPr id="12300" name="Text Box 13"/>
            <p:cNvSpPr txBox="1">
              <a:spLocks noChangeArrowheads="1"/>
            </p:cNvSpPr>
            <p:nvPr/>
          </p:nvSpPr>
          <p:spPr bwMode="auto">
            <a:xfrm>
              <a:off x="144" y="2878"/>
              <a:ext cx="3593" cy="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b="1" dirty="0">
                  <a:solidFill>
                    <a:srgbClr val="333399"/>
                  </a:solidFill>
                  <a:cs typeface="Times New Roman" panose="02020603050405020304" pitchFamily="18" charset="0"/>
                </a:rPr>
                <a:t>  </a:t>
              </a:r>
              <a:r>
                <a:rPr lang="es-ES_tradnl" altLang="es-MX" b="1" u="sng" dirty="0">
                  <a:solidFill>
                    <a:schemeClr val="accent6">
                      <a:lumMod val="50000"/>
                    </a:schemeClr>
                  </a:solidFill>
                  <a:cs typeface="Arial" panose="020B0604020202020204" pitchFamily="34" charset="0"/>
                </a:rPr>
                <a:t>MEDICIÓN DE LA EVAPOTRANSPIRACIÓN</a:t>
              </a:r>
            </a:p>
            <a:p>
              <a:pPr eaLnBrk="1" hangingPunct="1"/>
              <a:endParaRPr lang="es-ES_tradnl" altLang="es-MX" b="1" dirty="0">
                <a:solidFill>
                  <a:schemeClr val="accent6">
                    <a:lumMod val="50000"/>
                  </a:schemeClr>
                </a:solidFill>
                <a:cs typeface="Times New Roman" panose="02020603050405020304" pitchFamily="18" charset="0"/>
              </a:endParaRPr>
            </a:p>
            <a:p>
              <a:pPr eaLnBrk="1" hangingPunct="1"/>
              <a:r>
                <a:rPr lang="es-ES_tradnl" altLang="es-MX" b="1" dirty="0">
                  <a:solidFill>
                    <a:schemeClr val="accent6">
                      <a:lumMod val="50000"/>
                    </a:schemeClr>
                  </a:solidFill>
                  <a:cs typeface="Arial" panose="020B0604020202020204" pitchFamily="34" charset="0"/>
                </a:rPr>
                <a:t>    ETR</a:t>
              </a:r>
              <a:r>
                <a:rPr lang="es-ES_tradnl" altLang="es-MX" dirty="0">
                  <a:solidFill>
                    <a:schemeClr val="accent6">
                      <a:lumMod val="50000"/>
                    </a:schemeClr>
                  </a:solidFill>
                  <a:cs typeface="Arial" panose="020B0604020202020204" pitchFamily="34" charset="0"/>
                </a:rPr>
                <a:t>: </a:t>
              </a:r>
              <a:r>
                <a:rPr lang="es-ES_tradnl" altLang="es-MX" dirty="0" err="1">
                  <a:solidFill>
                    <a:schemeClr val="accent6">
                      <a:lumMod val="50000"/>
                    </a:schemeClr>
                  </a:solidFill>
                  <a:cs typeface="Arial" panose="020B0604020202020204" pitchFamily="34" charset="0"/>
                </a:rPr>
                <a:t>Lisimetros</a:t>
              </a:r>
              <a:r>
                <a:rPr lang="es-ES_tradnl" altLang="es-MX" dirty="0">
                  <a:solidFill>
                    <a:schemeClr val="accent6">
                      <a:lumMod val="50000"/>
                    </a:schemeClr>
                  </a:solidFill>
                  <a:cs typeface="Arial" panose="020B0604020202020204" pitchFamily="34" charset="0"/>
                </a:rPr>
                <a:t> (ESTATICOS y DE PESADA) </a:t>
              </a:r>
              <a:r>
                <a:rPr lang="es-ES_tradnl" altLang="es-MX" b="1" dirty="0">
                  <a:solidFill>
                    <a:schemeClr val="accent6">
                      <a:lumMod val="50000"/>
                    </a:schemeClr>
                  </a:solidFill>
                  <a:cs typeface="Arial" panose="020B0604020202020204" pitchFamily="34" charset="0"/>
                </a:rPr>
                <a:t>        </a:t>
              </a:r>
              <a:r>
                <a:rPr lang="es-ES_tradnl" altLang="es-MX" sz="1600" b="1" dirty="0">
                  <a:solidFill>
                    <a:schemeClr val="accent6">
                      <a:lumMod val="50000"/>
                    </a:schemeClr>
                  </a:solidFill>
                  <a:cs typeface="Arial" panose="020B0604020202020204" pitchFamily="34" charset="0"/>
                </a:rPr>
                <a:t>COMPLEJOS</a:t>
              </a:r>
              <a:endParaRPr lang="es-ES_tradnl" altLang="es-MX" sz="1600" dirty="0">
                <a:solidFill>
                  <a:schemeClr val="accent6">
                    <a:lumMod val="50000"/>
                  </a:schemeClr>
                </a:solidFill>
                <a:cs typeface="Times New Roman" panose="02020603050405020304" pitchFamily="18" charset="0"/>
              </a:endParaRPr>
            </a:p>
            <a:p>
              <a:pPr eaLnBrk="1" hangingPunct="1"/>
              <a:r>
                <a:rPr lang="es-ES_tradnl" altLang="es-MX" b="1" dirty="0">
                  <a:solidFill>
                    <a:schemeClr val="accent6">
                      <a:lumMod val="50000"/>
                    </a:schemeClr>
                  </a:solidFill>
                  <a:cs typeface="Arial" panose="020B0604020202020204" pitchFamily="34" charset="0"/>
                </a:rPr>
                <a:t>    ETP</a:t>
              </a:r>
              <a:r>
                <a:rPr lang="es-ES_tradnl" altLang="es-MX" dirty="0">
                  <a:solidFill>
                    <a:schemeClr val="accent6">
                      <a:lumMod val="50000"/>
                    </a:schemeClr>
                  </a:solidFill>
                  <a:cs typeface="Arial" panose="020B0604020202020204" pitchFamily="34" charset="0"/>
                </a:rPr>
                <a:t>: </a:t>
              </a:r>
              <a:r>
                <a:rPr lang="es-ES_tradnl" altLang="es-MX" dirty="0" err="1">
                  <a:solidFill>
                    <a:schemeClr val="accent6">
                      <a:lumMod val="50000"/>
                    </a:schemeClr>
                  </a:solidFill>
                  <a:cs typeface="Arial" panose="020B0604020202020204" pitchFamily="34" charset="0"/>
                </a:rPr>
                <a:t>Evapotranspirómetros</a:t>
              </a:r>
              <a:r>
                <a:rPr lang="es-ES_tradnl" altLang="es-MX" dirty="0">
                  <a:solidFill>
                    <a:schemeClr val="accent6">
                      <a:lumMod val="50000"/>
                    </a:schemeClr>
                  </a:solidFill>
                  <a:cs typeface="Arial" panose="020B0604020202020204" pitchFamily="34" charset="0"/>
                </a:rPr>
                <a:t>			</a:t>
              </a:r>
              <a:r>
                <a:rPr lang="es-ES_tradnl" altLang="es-MX" sz="1600" b="1" dirty="0">
                  <a:solidFill>
                    <a:schemeClr val="accent6">
                      <a:lumMod val="50000"/>
                    </a:schemeClr>
                  </a:solidFill>
                  <a:cs typeface="Arial" panose="020B0604020202020204" pitchFamily="34" charset="0"/>
                </a:rPr>
                <a:t>COSTOSOS</a:t>
              </a:r>
              <a:endParaRPr lang="es-ES_tradnl" altLang="es-MX" sz="1600" dirty="0">
                <a:solidFill>
                  <a:schemeClr val="accent6">
                    <a:lumMod val="50000"/>
                  </a:schemeClr>
                </a:solidFill>
                <a:cs typeface="Times New Roman" panose="02020603050405020304" pitchFamily="18" charset="0"/>
              </a:endParaRPr>
            </a:p>
            <a:p>
              <a:pPr eaLnBrk="1" hangingPunct="1"/>
              <a:r>
                <a:rPr lang="es-ES_tradnl" altLang="es-MX" sz="1600" dirty="0">
                  <a:solidFill>
                    <a:schemeClr val="accent6">
                      <a:lumMod val="50000"/>
                    </a:schemeClr>
                  </a:solidFill>
                  <a:cs typeface="Arial" panose="020B0604020202020204" pitchFamily="34" charset="0"/>
                </a:rPr>
                <a:t>						</a:t>
              </a:r>
              <a:r>
                <a:rPr lang="es-ES_tradnl" altLang="es-MX" sz="1600" b="1" dirty="0">
                  <a:solidFill>
                    <a:schemeClr val="accent6">
                      <a:lumMod val="50000"/>
                    </a:schemeClr>
                  </a:solidFill>
                  <a:cs typeface="Arial" panose="020B0604020202020204" pitchFamily="34" charset="0"/>
                </a:rPr>
                <a:t>ESCASA DIFUSIÓN</a:t>
              </a:r>
              <a:endParaRPr lang="es-ES_tradnl" altLang="es-MX" sz="1600" dirty="0">
                <a:solidFill>
                  <a:schemeClr val="accent6">
                    <a:lumMod val="50000"/>
                  </a:schemeClr>
                </a:solidFill>
                <a:cs typeface="Times New Roman" panose="02020603050405020304" pitchFamily="18" charset="0"/>
              </a:endParaRPr>
            </a:p>
            <a:p>
              <a:pPr eaLnBrk="1" hangingPunct="1"/>
              <a:r>
                <a:rPr lang="es-ES_tradnl" altLang="es-MX" dirty="0">
                  <a:solidFill>
                    <a:schemeClr val="accent6">
                      <a:lumMod val="50000"/>
                    </a:schemeClr>
                  </a:solidFill>
                  <a:cs typeface="Arial" panose="020B0604020202020204" pitchFamily="34" charset="0"/>
                </a:rPr>
                <a:t>		Utilizados en Francia, EEUU, Canadá</a:t>
              </a:r>
              <a:endParaRPr lang="es-ES_tradnl" altLang="es-MX" dirty="0">
                <a:solidFill>
                  <a:schemeClr val="accent6">
                    <a:lumMod val="50000"/>
                  </a:schemeClr>
                </a:solidFill>
                <a:cs typeface="Times New Roman" panose="02020603050405020304" pitchFamily="18" charset="0"/>
              </a:endParaRPr>
            </a:p>
            <a:p>
              <a:pPr eaLnBrk="1" hangingPunct="1"/>
              <a:r>
                <a:rPr lang="es-ES_tradnl" altLang="es-MX" sz="900" dirty="0">
                  <a:solidFill>
                    <a:schemeClr val="accent6">
                      <a:lumMod val="50000"/>
                    </a:schemeClr>
                  </a:solidFill>
                  <a:cs typeface="Arial" panose="020B0604020202020204" pitchFamily="34" charset="0"/>
                </a:rPr>
                <a:t> </a:t>
              </a:r>
              <a:endParaRPr lang="es-ES_tradnl" altLang="es-MX" sz="900" dirty="0">
                <a:solidFill>
                  <a:schemeClr val="accent6">
                    <a:lumMod val="50000"/>
                  </a:schemeClr>
                </a:solidFill>
                <a:cs typeface="Times New Roman" panose="02020603050405020304" pitchFamily="18" charset="0"/>
              </a:endParaRPr>
            </a:p>
            <a:p>
              <a:pPr eaLnBrk="1" hangingPunct="1"/>
              <a:r>
                <a:rPr lang="es-ES_tradnl" altLang="es-MX" dirty="0">
                  <a:solidFill>
                    <a:schemeClr val="accent6">
                      <a:lumMod val="50000"/>
                    </a:schemeClr>
                  </a:solidFill>
                  <a:cs typeface="Arial" panose="020B0604020202020204" pitchFamily="34" charset="0"/>
                </a:rPr>
                <a:t>   Carencia de registros.  </a:t>
              </a:r>
              <a:r>
                <a:rPr lang="es-ES_tradnl" altLang="es-MX" dirty="0">
                  <a:solidFill>
                    <a:schemeClr val="accent6">
                      <a:lumMod val="50000"/>
                    </a:schemeClr>
                  </a:solidFill>
                  <a:cs typeface="Times New Roman" panose="02020603050405020304" pitchFamily="18" charset="0"/>
                </a:rPr>
                <a:t>Complejidad de medición.</a:t>
              </a:r>
              <a:r>
                <a:rPr lang="es-ES" altLang="es-MX" dirty="0">
                  <a:solidFill>
                    <a:schemeClr val="accent6">
                      <a:lumMod val="50000"/>
                    </a:schemeClr>
                  </a:solidFill>
                </a:rPr>
                <a:t> </a:t>
              </a:r>
            </a:p>
          </p:txBody>
        </p:sp>
        <p:grpSp>
          <p:nvGrpSpPr>
            <p:cNvPr id="3" name="Group 16"/>
            <p:cNvGrpSpPr>
              <a:grpSpLocks/>
            </p:cNvGrpSpPr>
            <p:nvPr/>
          </p:nvGrpSpPr>
          <p:grpSpPr bwMode="auto">
            <a:xfrm>
              <a:off x="960" y="3600"/>
              <a:ext cx="336" cy="240"/>
              <a:chOff x="960" y="3600"/>
              <a:chExt cx="336" cy="240"/>
            </a:xfrm>
          </p:grpSpPr>
          <p:sp>
            <p:nvSpPr>
              <p:cNvPr id="12302" name="Line 14"/>
              <p:cNvSpPr>
                <a:spLocks noChangeShapeType="1"/>
              </p:cNvSpPr>
              <p:nvPr/>
            </p:nvSpPr>
            <p:spPr bwMode="auto">
              <a:xfrm>
                <a:off x="960" y="3840"/>
                <a:ext cx="336" cy="0"/>
              </a:xfrm>
              <a:prstGeom prst="line">
                <a:avLst/>
              </a:prstGeom>
              <a:noFill/>
              <a:ln w="9525">
                <a:solidFill>
                  <a:srgbClr val="0066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2303" name="Line 15"/>
              <p:cNvSpPr>
                <a:spLocks noChangeShapeType="1"/>
              </p:cNvSpPr>
              <p:nvPr/>
            </p:nvSpPr>
            <p:spPr bwMode="auto">
              <a:xfrm flipV="1">
                <a:off x="960" y="3600"/>
                <a:ext cx="0" cy="240"/>
              </a:xfrm>
              <a:prstGeom prst="line">
                <a:avLst/>
              </a:prstGeom>
              <a:noFill/>
              <a:ln w="9525">
                <a:solidFill>
                  <a:srgbClr val="0066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sp>
        <p:nvSpPr>
          <p:cNvPr id="12298" name="Text Box 21"/>
          <p:cNvSpPr txBox="1">
            <a:spLocks noChangeArrowheads="1"/>
          </p:cNvSpPr>
          <p:nvPr/>
        </p:nvSpPr>
        <p:spPr bwMode="auto">
          <a:xfrm>
            <a:off x="8964499" y="5680076"/>
            <a:ext cx="2919789" cy="1015663"/>
          </a:xfrm>
          <a:prstGeom prst="rect">
            <a:avLst/>
          </a:prstGeom>
          <a:solidFill>
            <a:srgbClr val="E0FFC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MX" altLang="es-MX" sz="1000" dirty="0">
                <a:solidFill>
                  <a:srgbClr val="000000"/>
                </a:solidFill>
              </a:rPr>
              <a:t>			</a:t>
            </a:r>
            <a:endParaRPr lang="es-MX" altLang="es-MX" sz="1000" dirty="0" smtClean="0">
              <a:solidFill>
                <a:srgbClr val="000000"/>
              </a:solidFill>
            </a:endParaRPr>
          </a:p>
          <a:p>
            <a:r>
              <a:rPr lang="es-MX" altLang="es-MX" sz="1000" dirty="0" smtClean="0">
                <a:solidFill>
                  <a:srgbClr val="000000"/>
                </a:solidFill>
              </a:rPr>
              <a:t>Fuente: Marcelo </a:t>
            </a:r>
            <a:r>
              <a:rPr lang="es-MX" altLang="es-MX" sz="1000" dirty="0">
                <a:solidFill>
                  <a:srgbClr val="000000"/>
                </a:solidFill>
              </a:rPr>
              <a:t>D. </a:t>
            </a:r>
            <a:r>
              <a:rPr lang="es-MX" altLang="es-MX" sz="1000" dirty="0" err="1" smtClean="0">
                <a:solidFill>
                  <a:srgbClr val="000000"/>
                </a:solidFill>
              </a:rPr>
              <a:t>Asborno</a:t>
            </a:r>
            <a:r>
              <a:rPr lang="es-MX" altLang="es-MX" sz="1000" dirty="0" smtClean="0">
                <a:solidFill>
                  <a:srgbClr val="000000"/>
                </a:solidFill>
              </a:rPr>
              <a:t> </a:t>
            </a:r>
            <a:r>
              <a:rPr lang="es-MX" altLang="es-MX" sz="1000" b="1" dirty="0" smtClean="0">
                <a:solidFill>
                  <a:srgbClr val="000000"/>
                </a:solidFill>
              </a:rPr>
              <a:t>Departamento </a:t>
            </a:r>
            <a:r>
              <a:rPr lang="es-MX" altLang="es-MX" sz="1000" b="1" dirty="0">
                <a:solidFill>
                  <a:srgbClr val="000000"/>
                </a:solidFill>
              </a:rPr>
              <a:t>de Ambiente y Recursos </a:t>
            </a:r>
            <a:r>
              <a:rPr lang="es-MX" altLang="es-MX" sz="1000" b="1" dirty="0" smtClean="0">
                <a:solidFill>
                  <a:srgbClr val="000000"/>
                </a:solidFill>
              </a:rPr>
              <a:t>Naturales. Universidad nacional de la Plata</a:t>
            </a:r>
            <a:endParaRPr lang="es-MX" altLang="es-MX" sz="1000" dirty="0">
              <a:solidFill>
                <a:srgbClr val="000000"/>
              </a:solidFill>
            </a:endParaRPr>
          </a:p>
          <a:p>
            <a:pPr eaLnBrk="1" hangingPunct="1"/>
            <a:endParaRPr lang="es-ES" altLang="es-MX" sz="1000" b="1"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9202" y="530868"/>
            <a:ext cx="9603598" cy="723330"/>
          </a:xfrm>
          <a:solidFill>
            <a:schemeClr val="accent6">
              <a:lumMod val="40000"/>
              <a:lumOff val="6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marL="91440" indent="-91440" algn="just">
              <a:lnSpc>
                <a:spcPct val="87000"/>
              </a:lnSpc>
              <a:spcBef>
                <a:spcPts val="1200"/>
              </a:spcBef>
              <a:buClr>
                <a:schemeClr val="accent1"/>
              </a:buClr>
              <a:buSzPct val="100000"/>
              <a:buFont typeface="Calibri" panose="020F0502020204030204" pitchFamily="34" charset="0"/>
              <a:buChar char=" "/>
            </a:pPr>
            <a:r>
              <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Times New Roman" panose="02020603050405020304" pitchFamily="18" charset="0"/>
              </a:rPr>
              <a:t>PRESENTACIÓN</a:t>
            </a:r>
          </a:p>
        </p:txBody>
      </p:sp>
      <p:sp>
        <p:nvSpPr>
          <p:cNvPr id="3" name="Marcador de contenido 2"/>
          <p:cNvSpPr>
            <a:spLocks noGrp="1"/>
          </p:cNvSpPr>
          <p:nvPr>
            <p:ph idx="1"/>
          </p:nvPr>
        </p:nvSpPr>
        <p:spPr>
          <a:xfrm>
            <a:off x="1194261" y="1295400"/>
            <a:ext cx="10058401" cy="5334000"/>
          </a:xfrm>
        </p:spPr>
        <p:txBody>
          <a:bodyPr>
            <a:normAutofit/>
          </a:bodyPr>
          <a:lstStyle/>
          <a:p>
            <a:pPr algn="just"/>
            <a:r>
              <a:rPr lang="es-ES" sz="2000" b="1" dirty="0" smtClean="0">
                <a:solidFill>
                  <a:schemeClr val="accent6">
                    <a:lumMod val="50000"/>
                  </a:schemeClr>
                </a:solidFill>
              </a:rPr>
              <a:t>La Agronomía como ciencia tiene el objetivo de describir, explicar y predecir los fenómenos relacionados con la producción agrícola.  Estos fenómenos implican la conjunción del genotipo, </a:t>
            </a:r>
            <a:r>
              <a:rPr lang="es-ES" sz="2000" b="1" u="sng" dirty="0" smtClean="0">
                <a:solidFill>
                  <a:schemeClr val="accent6">
                    <a:lumMod val="50000"/>
                  </a:schemeClr>
                </a:solidFill>
              </a:rPr>
              <a:t>el ambiente </a:t>
            </a:r>
            <a:r>
              <a:rPr lang="es-ES" sz="2000" b="1" dirty="0" smtClean="0">
                <a:solidFill>
                  <a:schemeClr val="accent6">
                    <a:lumMod val="50000"/>
                  </a:schemeClr>
                </a:solidFill>
              </a:rPr>
              <a:t>y su interacción.  El llevar estas interacciones a niveles óptimos requiere del conocimiento de estas relaciones.</a:t>
            </a:r>
          </a:p>
          <a:p>
            <a:pPr algn="just"/>
            <a:r>
              <a:rPr lang="es-ES" sz="2000" b="1" dirty="0" smtClean="0">
                <a:solidFill>
                  <a:schemeClr val="accent6">
                    <a:lumMod val="50000"/>
                  </a:schemeClr>
                </a:solidFill>
              </a:rPr>
              <a:t>En este sentido, la </a:t>
            </a:r>
            <a:r>
              <a:rPr lang="es-ES" sz="2000" b="1" dirty="0" err="1" smtClean="0">
                <a:solidFill>
                  <a:schemeClr val="accent6">
                    <a:lumMod val="50000"/>
                  </a:schemeClr>
                </a:solidFill>
              </a:rPr>
              <a:t>fisiotecnia</a:t>
            </a:r>
            <a:r>
              <a:rPr lang="es-ES" sz="2000" b="1" dirty="0" smtClean="0">
                <a:solidFill>
                  <a:schemeClr val="accent6">
                    <a:lumMod val="50000"/>
                  </a:schemeClr>
                </a:solidFill>
              </a:rPr>
              <a:t> vegetal tiene como objetivo entender las relaciones entre los principios de funcionamiento de las plantas, tanto a nivel individual como en el medio de un cultivo, con la productividad de un cultivo y su determinación por los </a:t>
            </a:r>
            <a:r>
              <a:rPr lang="es-ES" sz="2000" b="1" u="sng" dirty="0" smtClean="0">
                <a:solidFill>
                  <a:schemeClr val="accent6">
                    <a:lumMod val="50000"/>
                  </a:schemeClr>
                </a:solidFill>
              </a:rPr>
              <a:t>factores del ambiente</a:t>
            </a:r>
            <a:r>
              <a:rPr lang="es-ES" sz="2000" b="1" dirty="0" smtClean="0">
                <a:solidFill>
                  <a:schemeClr val="accent6">
                    <a:lumMod val="50000"/>
                  </a:schemeClr>
                </a:solidFill>
              </a:rPr>
              <a:t>.  Este concomiendo debe permitir el desarrollo de </a:t>
            </a:r>
            <a:r>
              <a:rPr lang="es-ES" sz="2000" b="1" dirty="0" err="1" smtClean="0">
                <a:solidFill>
                  <a:schemeClr val="accent6">
                    <a:lumMod val="50000"/>
                  </a:schemeClr>
                </a:solidFill>
              </a:rPr>
              <a:t>ideotipos</a:t>
            </a:r>
            <a:r>
              <a:rPr lang="es-ES" sz="2000" b="1" dirty="0" smtClean="0">
                <a:solidFill>
                  <a:schemeClr val="accent6">
                    <a:lumMod val="50000"/>
                  </a:schemeClr>
                </a:solidFill>
              </a:rPr>
              <a:t> o genotipos con características fisiológicas y morfológicas que le permitan tener un </a:t>
            </a:r>
            <a:r>
              <a:rPr lang="es-ES" sz="2000" b="1" u="sng" dirty="0" smtClean="0">
                <a:solidFill>
                  <a:schemeClr val="accent6">
                    <a:lumMod val="50000"/>
                  </a:schemeClr>
                </a:solidFill>
              </a:rPr>
              <a:t>funcionamiento predecible en un ambiente</a:t>
            </a:r>
            <a:r>
              <a:rPr lang="es-ES" sz="2000" b="1" dirty="0" smtClean="0">
                <a:solidFill>
                  <a:schemeClr val="accent6">
                    <a:lumMod val="50000"/>
                  </a:schemeClr>
                </a:solidFill>
              </a:rPr>
              <a:t>, definiendo las prácticas propias de producción para cada </a:t>
            </a:r>
            <a:r>
              <a:rPr lang="es-ES" sz="2000" b="1" dirty="0" err="1" smtClean="0">
                <a:solidFill>
                  <a:schemeClr val="accent6">
                    <a:lumMod val="50000"/>
                  </a:schemeClr>
                </a:solidFill>
              </a:rPr>
              <a:t>ideotipo</a:t>
            </a:r>
            <a:r>
              <a:rPr lang="es-ES" sz="2000" b="1" dirty="0" smtClean="0">
                <a:solidFill>
                  <a:schemeClr val="accent6">
                    <a:lumMod val="50000"/>
                  </a:schemeClr>
                </a:solidFill>
              </a:rPr>
              <a:t> en cada ambiente.</a:t>
            </a:r>
          </a:p>
          <a:p>
            <a:pPr algn="just"/>
            <a:r>
              <a:rPr lang="es-ES" sz="2000" b="1" dirty="0" smtClean="0">
                <a:solidFill>
                  <a:schemeClr val="accent6">
                    <a:lumMod val="50000"/>
                  </a:schemeClr>
                </a:solidFill>
              </a:rPr>
              <a:t>En esta presentación se aborda la unidad de competencia VI estación de crecimiento, en donde se analizan metodologías que permiten definir los principales factores ambientales de una región determinada que afectan el desarrollo, crecimiento y el rendimiento de los cultivos.</a:t>
            </a:r>
            <a:endParaRPr lang="es-MX"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Por lo que se espera que este tema sea de gran interés para los discentes que cursan esta materia</a:t>
            </a:r>
            <a:r>
              <a:rPr lang="es-MX"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endParaRPr lang="es-MX"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973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701976" y="246085"/>
            <a:ext cx="11046328" cy="523220"/>
          </a:xfrm>
          <a:prstGeom prst="rect">
            <a:avLst/>
          </a:prstGeom>
          <a:solidFill>
            <a:schemeClr val="accent6">
              <a:lumMod val="40000"/>
              <a:lumOff val="60000"/>
            </a:schemeClr>
          </a:solidFill>
          <a:ln w="28575">
            <a:solidFill>
              <a:schemeClr val="accent6">
                <a:lumMod val="50000"/>
              </a:schemeClr>
            </a:solid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800" b="1" dirty="0">
                <a:solidFill>
                  <a:schemeClr val="accent6">
                    <a:lumMod val="50000"/>
                  </a:schemeClr>
                </a:solidFill>
                <a:cs typeface="Times New Roman" panose="02020603050405020304" pitchFamily="18" charset="0"/>
              </a:rPr>
              <a:t>ESTIMACIÓN DE LA </a:t>
            </a:r>
            <a:r>
              <a:rPr lang="es-ES_tradnl" altLang="es-MX" sz="2800" b="1" dirty="0" smtClean="0">
                <a:solidFill>
                  <a:schemeClr val="accent6">
                    <a:lumMod val="50000"/>
                  </a:schemeClr>
                </a:solidFill>
                <a:cs typeface="Times New Roman" panose="02020603050405020304" pitchFamily="18" charset="0"/>
              </a:rPr>
              <a:t>EVAPOTRANSPIRACIÓN</a:t>
            </a:r>
            <a:endParaRPr lang="es-ES_tradnl" altLang="es-MX" sz="2800" b="1" dirty="0">
              <a:solidFill>
                <a:schemeClr val="accent6">
                  <a:lumMod val="50000"/>
                </a:schemeClr>
              </a:solidFill>
              <a:cs typeface="Times New Roman" panose="02020603050405020304" pitchFamily="18" charset="0"/>
            </a:endParaRPr>
          </a:p>
        </p:txBody>
      </p:sp>
      <p:sp>
        <p:nvSpPr>
          <p:cNvPr id="13316" name="Text Box 13"/>
          <p:cNvSpPr txBox="1">
            <a:spLocks noChangeArrowheads="1"/>
          </p:cNvSpPr>
          <p:nvPr/>
        </p:nvSpPr>
        <p:spPr bwMode="auto">
          <a:xfrm>
            <a:off x="406400" y="1143000"/>
            <a:ext cx="11785600"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b="1" dirty="0">
                <a:solidFill>
                  <a:srgbClr val="339966"/>
                </a:solidFill>
                <a:cs typeface="Times New Roman" panose="02020603050405020304" pitchFamily="18" charset="0"/>
              </a:rPr>
              <a:t>1.-</a:t>
            </a:r>
            <a:r>
              <a:rPr lang="es-ES_tradnl" altLang="es-MX" b="1" dirty="0">
                <a:solidFill>
                  <a:srgbClr val="339966"/>
                </a:solidFill>
                <a:latin typeface="Times New Roman" panose="02020603050405020304" pitchFamily="18" charset="0"/>
                <a:cs typeface="Times New Roman" panose="02020603050405020304" pitchFamily="18" charset="0"/>
              </a:rPr>
              <a:t> </a:t>
            </a:r>
            <a:r>
              <a:rPr lang="es-ES_tradnl" altLang="es-MX" b="1" u="sng" dirty="0">
                <a:solidFill>
                  <a:srgbClr val="006600"/>
                </a:solidFill>
                <a:cs typeface="Arial" panose="020B0604020202020204" pitchFamily="34" charset="0"/>
              </a:rPr>
              <a:t>METODO DEL BALANCE HIDRICO</a:t>
            </a:r>
            <a:endParaRPr lang="es-ES_tradnl" altLang="es-MX" dirty="0">
              <a:solidFill>
                <a:srgbClr val="006600"/>
              </a:solidFill>
              <a:cs typeface="Times New Roman" panose="02020603050405020304" pitchFamily="18" charset="0"/>
            </a:endParaRPr>
          </a:p>
          <a:p>
            <a:pPr eaLnBrk="1" hangingPunct="1">
              <a:lnSpc>
                <a:spcPct val="160000"/>
              </a:lnSpc>
            </a:pPr>
            <a:r>
              <a:rPr lang="es-ES_tradnl" altLang="es-MX" sz="1600" dirty="0">
                <a:solidFill>
                  <a:schemeClr val="accent6">
                    <a:lumMod val="50000"/>
                  </a:schemeClr>
                </a:solidFill>
                <a:cs typeface="Arial" panose="020B0604020202020204" pitchFamily="34" charset="0"/>
              </a:rPr>
              <a:t>       Considera los ingresos (POSITIVOS) y las salidas (NEGATIVOS) de agua del sistema.</a:t>
            </a:r>
            <a:endParaRPr lang="es-ES_tradnl" altLang="es-MX" sz="1600" dirty="0">
              <a:solidFill>
                <a:schemeClr val="accent6">
                  <a:lumMod val="50000"/>
                </a:schemeClr>
              </a:solidFill>
              <a:cs typeface="Times New Roman" panose="02020603050405020304" pitchFamily="18" charset="0"/>
            </a:endParaRPr>
          </a:p>
          <a:p>
            <a:pPr eaLnBrk="1" hangingPunct="1">
              <a:lnSpc>
                <a:spcPct val="160000"/>
              </a:lnSpc>
            </a:pPr>
            <a:r>
              <a:rPr lang="fr-FR" altLang="es-MX" b="1" dirty="0">
                <a:solidFill>
                  <a:schemeClr val="accent6">
                    <a:lumMod val="50000"/>
                  </a:schemeClr>
                </a:solidFill>
                <a:cs typeface="Arial" panose="020B0604020202020204" pitchFamily="34" charset="0"/>
              </a:rPr>
              <a:t>                P + </a:t>
            </a:r>
            <a:r>
              <a:rPr lang="es-ES_tradnl" altLang="es-MX" b="1" dirty="0">
                <a:solidFill>
                  <a:schemeClr val="accent6">
                    <a:lumMod val="50000"/>
                  </a:schemeClr>
                </a:solidFill>
                <a:cs typeface="Arial" panose="020B0604020202020204" pitchFamily="34" charset="0"/>
              </a:rPr>
              <a:t>Δ</a:t>
            </a:r>
            <a:r>
              <a:rPr lang="fr-FR" altLang="es-MX" b="1" dirty="0" err="1">
                <a:solidFill>
                  <a:schemeClr val="accent6">
                    <a:lumMod val="50000"/>
                  </a:schemeClr>
                </a:solidFill>
                <a:cs typeface="Arial" panose="020B0604020202020204" pitchFamily="34" charset="0"/>
              </a:rPr>
              <a:t>Sw</a:t>
            </a:r>
            <a:r>
              <a:rPr lang="fr-FR" altLang="es-MX" b="1" dirty="0">
                <a:solidFill>
                  <a:schemeClr val="accent6">
                    <a:lumMod val="50000"/>
                  </a:schemeClr>
                </a:solidFill>
                <a:cs typeface="Arial" panose="020B0604020202020204" pitchFamily="34" charset="0"/>
              </a:rPr>
              <a:t> + ES – D – ET = 0</a:t>
            </a:r>
            <a:r>
              <a:rPr lang="fr-FR" altLang="es-MX" sz="1600" dirty="0">
                <a:solidFill>
                  <a:schemeClr val="accent6">
                    <a:lumMod val="50000"/>
                  </a:schemeClr>
                </a:solidFill>
                <a:cs typeface="Arial" panose="020B0604020202020204" pitchFamily="34" charset="0"/>
              </a:rPr>
              <a:t>       (</a:t>
            </a:r>
            <a:r>
              <a:rPr lang="fr-FR" altLang="es-MX" sz="1600" dirty="0" err="1">
                <a:solidFill>
                  <a:schemeClr val="accent6">
                    <a:lumMod val="50000"/>
                  </a:schemeClr>
                </a:solidFill>
                <a:cs typeface="Arial" panose="020B0604020202020204" pitchFamily="34" charset="0"/>
              </a:rPr>
              <a:t>Rosemberg</a:t>
            </a:r>
            <a:r>
              <a:rPr lang="fr-FR" altLang="es-MX" sz="1600" dirty="0">
                <a:solidFill>
                  <a:schemeClr val="accent6">
                    <a:lumMod val="50000"/>
                  </a:schemeClr>
                </a:solidFill>
                <a:cs typeface="Arial" panose="020B0604020202020204" pitchFamily="34" charset="0"/>
              </a:rPr>
              <a:t> et al., 1983)     </a:t>
            </a:r>
            <a:endParaRPr lang="es-ES_tradnl" altLang="es-MX" sz="1600" dirty="0">
              <a:solidFill>
                <a:schemeClr val="accent6">
                  <a:lumMod val="50000"/>
                </a:schemeClr>
              </a:solidFill>
              <a:cs typeface="Times New Roman" panose="02020603050405020304" pitchFamily="18" charset="0"/>
            </a:endParaRPr>
          </a:p>
          <a:p>
            <a:pPr eaLnBrk="1" hangingPunct="1">
              <a:lnSpc>
                <a:spcPct val="130000"/>
              </a:lnSpc>
            </a:pPr>
            <a:r>
              <a:rPr lang="es-ES_tradnl" altLang="es-MX" sz="1600" dirty="0">
                <a:solidFill>
                  <a:schemeClr val="accent6">
                    <a:lumMod val="50000"/>
                  </a:schemeClr>
                </a:solidFill>
                <a:cs typeface="Arial" panose="020B0604020202020204" pitchFamily="34" charset="0"/>
              </a:rPr>
              <a:t>	P =  Precipitación</a:t>
            </a:r>
            <a:endParaRPr lang="es-ES_tradnl" altLang="es-MX" sz="1600" dirty="0">
              <a:solidFill>
                <a:schemeClr val="accent6">
                  <a:lumMod val="50000"/>
                </a:schemeClr>
              </a:solidFill>
              <a:cs typeface="Times New Roman" panose="02020603050405020304" pitchFamily="18" charset="0"/>
            </a:endParaRPr>
          </a:p>
          <a:p>
            <a:pPr eaLnBrk="1" hangingPunct="1"/>
            <a:r>
              <a:rPr lang="es-ES_tradnl" altLang="es-MX" sz="1600" dirty="0">
                <a:solidFill>
                  <a:schemeClr val="accent6">
                    <a:lumMod val="50000"/>
                  </a:schemeClr>
                </a:solidFill>
                <a:cs typeface="Arial" panose="020B0604020202020204" pitchFamily="34" charset="0"/>
              </a:rPr>
              <a:t>	</a:t>
            </a:r>
            <a:r>
              <a:rPr lang="es-ES_tradnl" altLang="es-MX" sz="1600" dirty="0" err="1">
                <a:solidFill>
                  <a:schemeClr val="accent6">
                    <a:lumMod val="50000"/>
                  </a:schemeClr>
                </a:solidFill>
                <a:cs typeface="Arial" panose="020B0604020202020204" pitchFamily="34" charset="0"/>
              </a:rPr>
              <a:t>Sw</a:t>
            </a:r>
            <a:r>
              <a:rPr lang="es-ES_tradnl" altLang="es-MX" sz="1600" dirty="0">
                <a:solidFill>
                  <a:schemeClr val="accent6">
                    <a:lumMod val="50000"/>
                  </a:schemeClr>
                </a:solidFill>
                <a:cs typeface="Arial" panose="020B0604020202020204" pitchFamily="34" charset="0"/>
              </a:rPr>
              <a:t> =  Agua almacenada en el suelo</a:t>
            </a:r>
            <a:endParaRPr lang="es-ES_tradnl" altLang="es-MX" sz="1600" dirty="0">
              <a:solidFill>
                <a:schemeClr val="accent6">
                  <a:lumMod val="50000"/>
                </a:schemeClr>
              </a:solidFill>
              <a:cs typeface="Times New Roman" panose="02020603050405020304" pitchFamily="18" charset="0"/>
            </a:endParaRPr>
          </a:p>
          <a:p>
            <a:pPr eaLnBrk="1" hangingPunct="1"/>
            <a:r>
              <a:rPr lang="fr-FR" altLang="es-MX" sz="1600" dirty="0">
                <a:solidFill>
                  <a:schemeClr val="accent6">
                    <a:lumMod val="50000"/>
                  </a:schemeClr>
                </a:solidFill>
                <a:cs typeface="Arial" panose="020B0604020202020204" pitchFamily="34" charset="0"/>
              </a:rPr>
              <a:t>	ES </a:t>
            </a:r>
            <a:r>
              <a:rPr lang="es-ES_tradnl" altLang="es-MX" sz="1600" dirty="0">
                <a:solidFill>
                  <a:schemeClr val="accent6">
                    <a:lumMod val="50000"/>
                  </a:schemeClr>
                </a:solidFill>
                <a:cs typeface="Arial" panose="020B0604020202020204" pitchFamily="34" charset="0"/>
              </a:rPr>
              <a:t>=  Escurrimiento</a:t>
            </a:r>
            <a:endParaRPr lang="es-ES_tradnl" altLang="es-MX" sz="1600" dirty="0">
              <a:solidFill>
                <a:schemeClr val="accent6">
                  <a:lumMod val="50000"/>
                </a:schemeClr>
              </a:solidFill>
              <a:cs typeface="Times New Roman" panose="02020603050405020304" pitchFamily="18" charset="0"/>
            </a:endParaRPr>
          </a:p>
          <a:p>
            <a:pPr eaLnBrk="1" hangingPunct="1"/>
            <a:r>
              <a:rPr lang="fr-FR" altLang="es-MX" sz="1600" dirty="0">
                <a:solidFill>
                  <a:schemeClr val="accent6">
                    <a:lumMod val="50000"/>
                  </a:schemeClr>
                </a:solidFill>
                <a:cs typeface="Times New Roman" panose="02020603050405020304" pitchFamily="18" charset="0"/>
              </a:rPr>
              <a:t>	D </a:t>
            </a:r>
            <a:r>
              <a:rPr lang="es-ES_tradnl" altLang="es-MX" sz="1600" dirty="0">
                <a:solidFill>
                  <a:schemeClr val="accent6">
                    <a:lumMod val="50000"/>
                  </a:schemeClr>
                </a:solidFill>
                <a:cs typeface="Times New Roman" panose="02020603050405020304" pitchFamily="18" charset="0"/>
              </a:rPr>
              <a:t>=  Percolación profunda</a:t>
            </a:r>
            <a:endParaRPr lang="es-ES" altLang="es-MX" sz="2200" b="1" dirty="0">
              <a:solidFill>
                <a:schemeClr val="accent6">
                  <a:lumMod val="50000"/>
                </a:schemeClr>
              </a:solidFill>
            </a:endParaRPr>
          </a:p>
        </p:txBody>
      </p:sp>
      <p:grpSp>
        <p:nvGrpSpPr>
          <p:cNvPr id="2" name="Group 72"/>
          <p:cNvGrpSpPr>
            <a:grpSpLocks/>
          </p:cNvGrpSpPr>
          <p:nvPr/>
        </p:nvGrpSpPr>
        <p:grpSpPr bwMode="auto">
          <a:xfrm>
            <a:off x="1" y="3494088"/>
            <a:ext cx="7888817" cy="3363912"/>
            <a:chOff x="1056" y="1872"/>
            <a:chExt cx="3727" cy="2119"/>
          </a:xfrm>
        </p:grpSpPr>
        <p:sp>
          <p:nvSpPr>
            <p:cNvPr id="13324" name="Rectangle 44"/>
            <p:cNvSpPr>
              <a:spLocks noChangeArrowheads="1"/>
            </p:cNvSpPr>
            <p:nvPr/>
          </p:nvSpPr>
          <p:spPr bwMode="auto">
            <a:xfrm>
              <a:off x="1440" y="3264"/>
              <a:ext cx="3343" cy="727"/>
            </a:xfrm>
            <a:prstGeom prst="rect">
              <a:avLst/>
            </a:prstGeom>
            <a:solidFill>
              <a:srgbClr val="993300">
                <a:alpha val="25098"/>
              </a:srgbClr>
            </a:solidFill>
            <a:ln w="38100">
              <a:solidFill>
                <a:srgbClr val="993300"/>
              </a:solidFill>
              <a:miter lim="800000"/>
              <a:headEnd/>
              <a:tailEnd/>
            </a:ln>
            <a:effectLst>
              <a:outerShdw dist="107763" dir="2700000" algn="ctr" rotWithShape="0">
                <a:srgbClr val="808080">
                  <a:alpha val="50000"/>
                </a:srgbClr>
              </a:outerShdw>
            </a:effec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a:p>
          </p:txBody>
        </p:sp>
        <p:grpSp>
          <p:nvGrpSpPr>
            <p:cNvPr id="3" name="Group 19"/>
            <p:cNvGrpSpPr>
              <a:grpSpLocks/>
            </p:cNvGrpSpPr>
            <p:nvPr/>
          </p:nvGrpSpPr>
          <p:grpSpPr bwMode="auto">
            <a:xfrm>
              <a:off x="1056" y="1872"/>
              <a:ext cx="3600" cy="2064"/>
              <a:chOff x="300" y="2699"/>
              <a:chExt cx="3719" cy="2631"/>
            </a:xfrm>
          </p:grpSpPr>
          <p:sp>
            <p:nvSpPr>
              <p:cNvPr id="13326" name="AutoShape 20"/>
              <p:cNvSpPr>
                <a:spLocks noChangeAspect="1" noChangeArrowheads="1" noTextEdit="1"/>
              </p:cNvSpPr>
              <p:nvPr/>
            </p:nvSpPr>
            <p:spPr bwMode="auto">
              <a:xfrm>
                <a:off x="300" y="2699"/>
                <a:ext cx="3719" cy="2352"/>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13327" name="Line 21"/>
              <p:cNvSpPr>
                <a:spLocks noChangeShapeType="1"/>
              </p:cNvSpPr>
              <p:nvPr/>
            </p:nvSpPr>
            <p:spPr bwMode="auto">
              <a:xfrm>
                <a:off x="967" y="3224"/>
                <a:ext cx="324" cy="614"/>
              </a:xfrm>
              <a:prstGeom prst="line">
                <a:avLst/>
              </a:prstGeom>
              <a:noFill/>
              <a:ln w="2857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28" name="Line 22"/>
              <p:cNvSpPr>
                <a:spLocks noChangeShapeType="1"/>
              </p:cNvSpPr>
              <p:nvPr/>
            </p:nvSpPr>
            <p:spPr bwMode="auto">
              <a:xfrm>
                <a:off x="1237" y="3224"/>
                <a:ext cx="324" cy="614"/>
              </a:xfrm>
              <a:prstGeom prst="line">
                <a:avLst/>
              </a:prstGeom>
              <a:noFill/>
              <a:ln w="2857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29" name="Line 23"/>
              <p:cNvSpPr>
                <a:spLocks noChangeShapeType="1"/>
              </p:cNvSpPr>
              <p:nvPr/>
            </p:nvSpPr>
            <p:spPr bwMode="auto">
              <a:xfrm>
                <a:off x="1506" y="3224"/>
                <a:ext cx="324" cy="613"/>
              </a:xfrm>
              <a:prstGeom prst="line">
                <a:avLst/>
              </a:prstGeom>
              <a:noFill/>
              <a:ln w="2857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0" name="Line 24"/>
              <p:cNvSpPr>
                <a:spLocks noChangeShapeType="1"/>
              </p:cNvSpPr>
              <p:nvPr/>
            </p:nvSpPr>
            <p:spPr bwMode="auto">
              <a:xfrm>
                <a:off x="754" y="4376"/>
                <a:ext cx="2722" cy="0"/>
              </a:xfrm>
              <a:prstGeom prst="line">
                <a:avLst/>
              </a:prstGeom>
              <a:noFill/>
              <a:ln w="28575">
                <a:solidFill>
                  <a:srgbClr val="0000FF"/>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1" name="Line 25"/>
              <p:cNvSpPr>
                <a:spLocks noChangeShapeType="1"/>
              </p:cNvSpPr>
              <p:nvPr/>
            </p:nvSpPr>
            <p:spPr bwMode="auto">
              <a:xfrm flipV="1">
                <a:off x="2746" y="3423"/>
                <a:ext cx="269" cy="511"/>
              </a:xfrm>
              <a:prstGeom prst="line">
                <a:avLst/>
              </a:prstGeom>
              <a:noFill/>
              <a:ln w="1905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2" name="Line 26"/>
              <p:cNvSpPr>
                <a:spLocks noChangeShapeType="1"/>
              </p:cNvSpPr>
              <p:nvPr/>
            </p:nvSpPr>
            <p:spPr bwMode="auto">
              <a:xfrm flipV="1">
                <a:off x="2908" y="3423"/>
                <a:ext cx="269" cy="512"/>
              </a:xfrm>
              <a:prstGeom prst="line">
                <a:avLst/>
              </a:prstGeom>
              <a:noFill/>
              <a:ln w="1905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3" name="Line 27"/>
              <p:cNvSpPr>
                <a:spLocks noChangeShapeType="1"/>
              </p:cNvSpPr>
              <p:nvPr/>
            </p:nvSpPr>
            <p:spPr bwMode="auto">
              <a:xfrm flipV="1">
                <a:off x="3069" y="3423"/>
                <a:ext cx="269" cy="511"/>
              </a:xfrm>
              <a:prstGeom prst="line">
                <a:avLst/>
              </a:prstGeom>
              <a:noFill/>
              <a:ln w="1905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4" name="Line 28"/>
              <p:cNvSpPr>
                <a:spLocks noChangeShapeType="1"/>
              </p:cNvSpPr>
              <p:nvPr/>
            </p:nvSpPr>
            <p:spPr bwMode="auto">
              <a:xfrm>
                <a:off x="1616" y="4921"/>
                <a:ext cx="1" cy="408"/>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5" name="Line 29"/>
              <p:cNvSpPr>
                <a:spLocks noChangeShapeType="1"/>
              </p:cNvSpPr>
              <p:nvPr/>
            </p:nvSpPr>
            <p:spPr bwMode="auto">
              <a:xfrm>
                <a:off x="1888" y="4740"/>
                <a:ext cx="1" cy="408"/>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6" name="Line 30"/>
              <p:cNvSpPr>
                <a:spLocks noChangeShapeType="1"/>
              </p:cNvSpPr>
              <p:nvPr/>
            </p:nvSpPr>
            <p:spPr bwMode="auto">
              <a:xfrm>
                <a:off x="1434" y="4830"/>
                <a:ext cx="1" cy="408"/>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7" name="Line 31"/>
              <p:cNvSpPr>
                <a:spLocks noChangeShapeType="1"/>
              </p:cNvSpPr>
              <p:nvPr/>
            </p:nvSpPr>
            <p:spPr bwMode="auto">
              <a:xfrm>
                <a:off x="1706" y="4649"/>
                <a:ext cx="1" cy="408"/>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8" name="Line 32"/>
              <p:cNvSpPr>
                <a:spLocks noChangeShapeType="1"/>
              </p:cNvSpPr>
              <p:nvPr/>
            </p:nvSpPr>
            <p:spPr bwMode="auto">
              <a:xfrm>
                <a:off x="2478" y="4921"/>
                <a:ext cx="1079" cy="1"/>
              </a:xfrm>
              <a:prstGeom prst="line">
                <a:avLst/>
              </a:prstGeom>
              <a:noFill/>
              <a:ln w="19050">
                <a:solidFill>
                  <a:srgbClr val="000080"/>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39" name="Text Box 33"/>
              <p:cNvSpPr txBox="1">
                <a:spLocks noChangeArrowheads="1"/>
              </p:cNvSpPr>
              <p:nvPr/>
            </p:nvSpPr>
            <p:spPr bwMode="auto">
              <a:xfrm>
                <a:off x="2614" y="2925"/>
                <a:ext cx="1179" cy="318"/>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b="1" i="1">
                    <a:cs typeface="Times New Roman" panose="02020603050405020304" pitchFamily="18" charset="0"/>
                  </a:rPr>
                  <a:t>Evaporación</a:t>
                </a:r>
                <a:endParaRPr lang="es-ES" altLang="es-MX" sz="2000" b="1" i="1"/>
              </a:p>
            </p:txBody>
          </p:sp>
          <p:sp>
            <p:nvSpPr>
              <p:cNvPr id="13340" name="Text Box 34"/>
              <p:cNvSpPr txBox="1">
                <a:spLocks noChangeArrowheads="1"/>
              </p:cNvSpPr>
              <p:nvPr/>
            </p:nvSpPr>
            <p:spPr bwMode="auto">
              <a:xfrm>
                <a:off x="799" y="2834"/>
                <a:ext cx="1180" cy="318"/>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b="1" i="1">
                    <a:cs typeface="Times New Roman" panose="02020603050405020304" pitchFamily="18" charset="0"/>
                  </a:rPr>
                  <a:t>Precipitación</a:t>
                </a:r>
                <a:endParaRPr lang="es-ES" altLang="es-MX" sz="2000" b="1" i="1"/>
              </a:p>
            </p:txBody>
          </p:sp>
          <p:sp>
            <p:nvSpPr>
              <p:cNvPr id="13341" name="Text Box 35"/>
              <p:cNvSpPr txBox="1">
                <a:spLocks noChangeArrowheads="1"/>
              </p:cNvSpPr>
              <p:nvPr/>
            </p:nvSpPr>
            <p:spPr bwMode="auto">
              <a:xfrm>
                <a:off x="2296" y="4558"/>
                <a:ext cx="1678" cy="272"/>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b="1" i="1">
                    <a:cs typeface="Times New Roman" panose="02020603050405020304" pitchFamily="18" charset="0"/>
                  </a:rPr>
                  <a:t>Esc. subsuperficial</a:t>
                </a:r>
                <a:endParaRPr lang="es-ES" altLang="es-MX" sz="2000" b="1" i="1"/>
              </a:p>
            </p:txBody>
          </p:sp>
          <p:sp>
            <p:nvSpPr>
              <p:cNvPr id="13342" name="Text Box 36"/>
              <p:cNvSpPr txBox="1">
                <a:spLocks noChangeArrowheads="1"/>
              </p:cNvSpPr>
              <p:nvPr/>
            </p:nvSpPr>
            <p:spPr bwMode="auto">
              <a:xfrm>
                <a:off x="845" y="4422"/>
                <a:ext cx="998" cy="273"/>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b="1" i="1">
                    <a:cs typeface="Times New Roman" panose="02020603050405020304" pitchFamily="18" charset="0"/>
                  </a:rPr>
                  <a:t>Infiltración</a:t>
                </a:r>
                <a:endParaRPr lang="es-ES" altLang="es-MX" sz="2000" b="1" i="1"/>
              </a:p>
            </p:txBody>
          </p:sp>
          <p:sp>
            <p:nvSpPr>
              <p:cNvPr id="13343" name="Text Box 37"/>
              <p:cNvSpPr txBox="1">
                <a:spLocks noChangeArrowheads="1"/>
              </p:cNvSpPr>
              <p:nvPr/>
            </p:nvSpPr>
            <p:spPr bwMode="auto">
              <a:xfrm>
                <a:off x="799" y="4014"/>
                <a:ext cx="2132" cy="27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b="1" i="1">
                    <a:cs typeface="Times New Roman" panose="02020603050405020304" pitchFamily="18" charset="0"/>
                  </a:rPr>
                  <a:t>Escurrimiento superficial</a:t>
                </a:r>
                <a:endParaRPr lang="es-ES" altLang="es-MX" sz="2000" b="1" i="1"/>
              </a:p>
            </p:txBody>
          </p:sp>
          <p:sp>
            <p:nvSpPr>
              <p:cNvPr id="13344" name="Line 38"/>
              <p:cNvSpPr>
                <a:spLocks noChangeShapeType="1"/>
              </p:cNvSpPr>
              <p:nvPr/>
            </p:nvSpPr>
            <p:spPr bwMode="auto">
              <a:xfrm>
                <a:off x="799" y="4740"/>
                <a:ext cx="1" cy="409"/>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45" name="Line 39"/>
              <p:cNvSpPr>
                <a:spLocks noChangeShapeType="1"/>
              </p:cNvSpPr>
              <p:nvPr/>
            </p:nvSpPr>
            <p:spPr bwMode="auto">
              <a:xfrm>
                <a:off x="1162" y="4921"/>
                <a:ext cx="1" cy="409"/>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46" name="Line 40"/>
              <p:cNvSpPr>
                <a:spLocks noChangeShapeType="1"/>
              </p:cNvSpPr>
              <p:nvPr/>
            </p:nvSpPr>
            <p:spPr bwMode="auto">
              <a:xfrm>
                <a:off x="981" y="4830"/>
                <a:ext cx="1" cy="408"/>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47" name="Line 41"/>
              <p:cNvSpPr>
                <a:spLocks noChangeShapeType="1"/>
              </p:cNvSpPr>
              <p:nvPr/>
            </p:nvSpPr>
            <p:spPr bwMode="auto">
              <a:xfrm flipV="1">
                <a:off x="3205" y="3559"/>
                <a:ext cx="269" cy="511"/>
              </a:xfrm>
              <a:prstGeom prst="line">
                <a:avLst/>
              </a:prstGeom>
              <a:noFill/>
              <a:ln w="1905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48" name="Line 42"/>
              <p:cNvSpPr>
                <a:spLocks noChangeShapeType="1"/>
              </p:cNvSpPr>
              <p:nvPr/>
            </p:nvSpPr>
            <p:spPr bwMode="auto">
              <a:xfrm flipV="1">
                <a:off x="3341" y="3695"/>
                <a:ext cx="269" cy="511"/>
              </a:xfrm>
              <a:prstGeom prst="line">
                <a:avLst/>
              </a:prstGeom>
              <a:noFill/>
              <a:ln w="1905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349" name="Line 43"/>
              <p:cNvSpPr>
                <a:spLocks noChangeShapeType="1"/>
              </p:cNvSpPr>
              <p:nvPr/>
            </p:nvSpPr>
            <p:spPr bwMode="auto">
              <a:xfrm>
                <a:off x="2614" y="5057"/>
                <a:ext cx="1079" cy="1"/>
              </a:xfrm>
              <a:prstGeom prst="line">
                <a:avLst/>
              </a:prstGeom>
              <a:noFill/>
              <a:ln w="19050">
                <a:solidFill>
                  <a:srgbClr val="000080"/>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grpSp>
      </p:grpSp>
      <p:pic>
        <p:nvPicPr>
          <p:cNvPr id="13318" name="Picture 74" descr="EVT suelo-planta-lluvia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9976" y="3452884"/>
            <a:ext cx="3309139" cy="287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pic>
      <p:sp>
        <p:nvSpPr>
          <p:cNvPr id="13320" name="Text Box 78"/>
          <p:cNvSpPr txBox="1">
            <a:spLocks noChangeArrowheads="1"/>
          </p:cNvSpPr>
          <p:nvPr/>
        </p:nvSpPr>
        <p:spPr bwMode="auto">
          <a:xfrm>
            <a:off x="3759200" y="6324601"/>
            <a:ext cx="914400" cy="379413"/>
          </a:xfrm>
          <a:prstGeom prst="rect">
            <a:avLst/>
          </a:prstGeom>
          <a:solidFill>
            <a:srgbClr val="00CCFF"/>
          </a:solidFill>
          <a:ln w="12700">
            <a:solidFill>
              <a:srgbClr val="0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s-AR" altLang="es-MX"/>
              <a:t>Sw</a:t>
            </a:r>
            <a:endParaRPr lang="es-ES_tradnl" altLang="es-MX"/>
          </a:p>
        </p:txBody>
      </p:sp>
      <p:sp>
        <p:nvSpPr>
          <p:cNvPr id="13321" name="Text Box 79"/>
          <p:cNvSpPr txBox="1">
            <a:spLocks noChangeArrowheads="1"/>
          </p:cNvSpPr>
          <p:nvPr/>
        </p:nvSpPr>
        <p:spPr bwMode="auto">
          <a:xfrm>
            <a:off x="1727200" y="6553200"/>
            <a:ext cx="609600" cy="376238"/>
          </a:xfrm>
          <a:prstGeom prst="rect">
            <a:avLst/>
          </a:prstGeom>
          <a:solidFill>
            <a:srgbClr val="99CC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AR" altLang="es-MX" dirty="0"/>
              <a:t>D</a:t>
            </a:r>
            <a:endParaRPr lang="es-ES_tradnl" alt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615505" y="274828"/>
            <a:ext cx="10866581" cy="523220"/>
          </a:xfrm>
          <a:prstGeom prst="rect">
            <a:avLst/>
          </a:prstGeom>
          <a:solidFill>
            <a:schemeClr val="accent6">
              <a:lumMod val="40000"/>
              <a:lumOff val="60000"/>
            </a:schemeClr>
          </a:solidFill>
          <a:ln w="28575">
            <a:solidFill>
              <a:schemeClr val="tx1"/>
            </a:solidFill>
            <a:miter lim="800000"/>
            <a:headEnd/>
            <a:tailEnd/>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800" b="1" dirty="0">
                <a:solidFill>
                  <a:schemeClr val="accent6">
                    <a:lumMod val="50000"/>
                  </a:schemeClr>
                </a:solidFill>
                <a:cs typeface="Times New Roman" panose="02020603050405020304" pitchFamily="18" charset="0"/>
              </a:rPr>
              <a:t>ESTIMACIÓN DE LA EVAPOTRANSPIRACIÓN </a:t>
            </a:r>
          </a:p>
        </p:txBody>
      </p:sp>
      <p:sp>
        <p:nvSpPr>
          <p:cNvPr id="15364" name="Rectangle 12"/>
          <p:cNvSpPr>
            <a:spLocks noChangeArrowheads="1"/>
          </p:cNvSpPr>
          <p:nvPr/>
        </p:nvSpPr>
        <p:spPr bwMode="auto">
          <a:xfrm>
            <a:off x="0" y="1143000"/>
            <a:ext cx="2032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a:p>
        </p:txBody>
      </p:sp>
      <p:sp>
        <p:nvSpPr>
          <p:cNvPr id="15365" name="Text Box 16"/>
          <p:cNvSpPr txBox="1">
            <a:spLocks noChangeArrowheads="1"/>
          </p:cNvSpPr>
          <p:nvPr/>
        </p:nvSpPr>
        <p:spPr bwMode="auto">
          <a:xfrm>
            <a:off x="406400" y="1066801"/>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b="1" dirty="0">
                <a:solidFill>
                  <a:srgbClr val="339966"/>
                </a:solidFill>
                <a:cs typeface="Times New Roman" panose="02020603050405020304" pitchFamily="18" charset="0"/>
              </a:rPr>
              <a:t>3</a:t>
            </a:r>
            <a:r>
              <a:rPr lang="es-ES_tradnl" altLang="es-MX" b="1" dirty="0">
                <a:solidFill>
                  <a:schemeClr val="accent6">
                    <a:lumMod val="50000"/>
                  </a:schemeClr>
                </a:solidFill>
                <a:latin typeface="Times New Roman" panose="02020603050405020304" pitchFamily="18" charset="0"/>
                <a:cs typeface="Times New Roman" panose="02020603050405020304" pitchFamily="18" charset="0"/>
              </a:rPr>
              <a:t>.- </a:t>
            </a:r>
            <a:r>
              <a:rPr lang="es-ES_tradnl" altLang="es-MX" b="1" u="sng" dirty="0">
                <a:solidFill>
                  <a:schemeClr val="accent6">
                    <a:lumMod val="50000"/>
                  </a:schemeClr>
                </a:solidFill>
                <a:cs typeface="Times New Roman" panose="02020603050405020304" pitchFamily="18" charset="0"/>
              </a:rPr>
              <a:t>FORMULAS BASADAS EN LA RADIACIÓN SOLAR (</a:t>
            </a:r>
            <a:r>
              <a:rPr lang="es-ES_tradnl" altLang="es-MX" b="1" u="sng" dirty="0" err="1">
                <a:solidFill>
                  <a:schemeClr val="accent6">
                    <a:lumMod val="50000"/>
                  </a:schemeClr>
                </a:solidFill>
                <a:cs typeface="Times New Roman" panose="02020603050405020304" pitchFamily="18" charset="0"/>
              </a:rPr>
              <a:t>Rs</a:t>
            </a:r>
            <a:r>
              <a:rPr lang="es-ES_tradnl" altLang="es-MX" b="1" u="sng" dirty="0">
                <a:solidFill>
                  <a:schemeClr val="accent6">
                    <a:lumMod val="50000"/>
                  </a:schemeClr>
                </a:solidFill>
                <a:cs typeface="Times New Roman" panose="02020603050405020304" pitchFamily="18" charset="0"/>
              </a:rPr>
              <a:t>)</a:t>
            </a:r>
            <a:r>
              <a:rPr lang="es-ES" altLang="es-MX" b="1" u="sng" dirty="0">
                <a:solidFill>
                  <a:schemeClr val="accent6">
                    <a:lumMod val="50000"/>
                  </a:schemeClr>
                </a:solidFill>
                <a:cs typeface="Arial" panose="020B0604020202020204" pitchFamily="34" charset="0"/>
              </a:rPr>
              <a:t> </a:t>
            </a:r>
          </a:p>
        </p:txBody>
      </p:sp>
      <p:sp>
        <p:nvSpPr>
          <p:cNvPr id="15366" name="Text Box 18"/>
          <p:cNvSpPr txBox="1">
            <a:spLocks noChangeArrowheads="1"/>
          </p:cNvSpPr>
          <p:nvPr/>
        </p:nvSpPr>
        <p:spPr bwMode="auto">
          <a:xfrm>
            <a:off x="1016000" y="1447800"/>
            <a:ext cx="11176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000" dirty="0">
                <a:solidFill>
                  <a:schemeClr val="accent6">
                    <a:lumMod val="50000"/>
                  </a:schemeClr>
                </a:solidFill>
                <a:cs typeface="Times New Roman" panose="02020603050405020304" pitchFamily="18" charset="0"/>
              </a:rPr>
              <a:t>La evidencia experimental sugiere que la ETP depende en forma lineal de la </a:t>
            </a:r>
            <a:r>
              <a:rPr lang="es-ES_tradnl" altLang="es-MX" sz="2000" dirty="0" err="1">
                <a:solidFill>
                  <a:schemeClr val="accent6">
                    <a:lumMod val="50000"/>
                  </a:schemeClr>
                </a:solidFill>
                <a:cs typeface="Times New Roman" panose="02020603050405020304" pitchFamily="18" charset="0"/>
              </a:rPr>
              <a:t>Rs</a:t>
            </a:r>
            <a:r>
              <a:rPr lang="es-ES_tradnl" altLang="es-MX" sz="2000" dirty="0">
                <a:solidFill>
                  <a:schemeClr val="accent6">
                    <a:lumMod val="50000"/>
                  </a:schemeClr>
                </a:solidFill>
                <a:cs typeface="Times New Roman" panose="02020603050405020304" pitchFamily="18" charset="0"/>
              </a:rPr>
              <a:t>. Algunos de estos métodos de estimación emplean también la temperatura del aire (Ta).</a:t>
            </a:r>
            <a:r>
              <a:rPr lang="es-ES" altLang="es-MX" sz="2000" dirty="0">
                <a:solidFill>
                  <a:schemeClr val="accent6">
                    <a:lumMod val="50000"/>
                  </a:schemeClr>
                </a:solidFill>
              </a:rPr>
              <a:t> </a:t>
            </a:r>
          </a:p>
        </p:txBody>
      </p:sp>
      <p:sp>
        <p:nvSpPr>
          <p:cNvPr id="15367" name="Text Box 19"/>
          <p:cNvSpPr txBox="1">
            <a:spLocks noChangeArrowheads="1"/>
          </p:cNvSpPr>
          <p:nvPr/>
        </p:nvSpPr>
        <p:spPr bwMode="auto">
          <a:xfrm>
            <a:off x="1016000" y="2286001"/>
            <a:ext cx="4671472"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000" dirty="0">
                <a:solidFill>
                  <a:schemeClr val="accent6">
                    <a:lumMod val="50000"/>
                  </a:schemeClr>
                </a:solidFill>
                <a:cs typeface="Arial" panose="020B0604020202020204" pitchFamily="34" charset="0"/>
              </a:rPr>
              <a:t>3.1. </a:t>
            </a:r>
            <a:r>
              <a:rPr lang="es-ES_tradnl" altLang="es-MX" sz="2000" u="sng" dirty="0">
                <a:solidFill>
                  <a:schemeClr val="accent6">
                    <a:lumMod val="50000"/>
                  </a:schemeClr>
                </a:solidFill>
                <a:cs typeface="Arial" panose="020B0604020202020204" pitchFamily="34" charset="0"/>
              </a:rPr>
              <a:t>Métodos obtenidos por regresión:</a:t>
            </a:r>
            <a:endParaRPr lang="es-ES_tradnl" altLang="es-MX" sz="2000" u="sng" dirty="0">
              <a:solidFill>
                <a:schemeClr val="accent6">
                  <a:lumMod val="50000"/>
                </a:schemeClr>
              </a:solidFill>
              <a:cs typeface="Times New Roman" panose="02020603050405020304" pitchFamily="18" charset="0"/>
            </a:endParaRPr>
          </a:p>
          <a:p>
            <a:pPr eaLnBrk="1" hangingPunct="1"/>
            <a:r>
              <a:rPr lang="es-ES_tradnl" altLang="es-MX" sz="2000" dirty="0">
                <a:solidFill>
                  <a:schemeClr val="accent6">
                    <a:lumMod val="50000"/>
                  </a:schemeClr>
                </a:solidFill>
              </a:rPr>
              <a:t>3.2 </a:t>
            </a:r>
            <a:r>
              <a:rPr lang="es-ES_tradnl" altLang="es-MX" sz="2000" u="sng" dirty="0">
                <a:solidFill>
                  <a:schemeClr val="accent6">
                    <a:lumMod val="50000"/>
                  </a:schemeClr>
                </a:solidFill>
              </a:rPr>
              <a:t>Método de </a:t>
            </a:r>
            <a:r>
              <a:rPr lang="es-ES_tradnl" altLang="es-MX" sz="2000" u="sng" dirty="0" err="1">
                <a:solidFill>
                  <a:schemeClr val="accent6">
                    <a:lumMod val="50000"/>
                  </a:schemeClr>
                </a:solidFill>
              </a:rPr>
              <a:t>Makkink</a:t>
            </a:r>
            <a:r>
              <a:rPr lang="es-ES_tradnl" altLang="es-MX" sz="2000" u="sng" dirty="0">
                <a:solidFill>
                  <a:schemeClr val="accent6">
                    <a:lumMod val="50000"/>
                  </a:schemeClr>
                </a:solidFill>
              </a:rPr>
              <a:t> (1957)</a:t>
            </a:r>
            <a:endParaRPr lang="es-ES_tradnl" altLang="es-MX" sz="2000" dirty="0">
              <a:solidFill>
                <a:schemeClr val="accent6">
                  <a:lumMod val="50000"/>
                </a:schemeClr>
              </a:solidFill>
            </a:endParaRPr>
          </a:p>
          <a:p>
            <a:pPr eaLnBrk="1" hangingPunct="1"/>
            <a:r>
              <a:rPr lang="es-ES_tradnl" altLang="es-MX" sz="2000" dirty="0">
                <a:solidFill>
                  <a:schemeClr val="accent6">
                    <a:lumMod val="50000"/>
                  </a:schemeClr>
                </a:solidFill>
              </a:rPr>
              <a:t>3.3. </a:t>
            </a:r>
            <a:r>
              <a:rPr lang="es-ES_tradnl" altLang="es-MX" sz="2000" u="sng" dirty="0">
                <a:solidFill>
                  <a:schemeClr val="accent6">
                    <a:lumMod val="50000"/>
                  </a:schemeClr>
                </a:solidFill>
              </a:rPr>
              <a:t>Método de Jensen – </a:t>
            </a:r>
            <a:r>
              <a:rPr lang="es-ES_tradnl" altLang="es-MX" sz="2000" u="sng" dirty="0" err="1">
                <a:solidFill>
                  <a:schemeClr val="accent6">
                    <a:lumMod val="50000"/>
                  </a:schemeClr>
                </a:solidFill>
              </a:rPr>
              <a:t>Haise</a:t>
            </a:r>
            <a:r>
              <a:rPr lang="es-ES_tradnl" altLang="es-MX" sz="2000" u="sng" dirty="0">
                <a:solidFill>
                  <a:schemeClr val="accent6">
                    <a:lumMod val="50000"/>
                  </a:schemeClr>
                </a:solidFill>
              </a:rPr>
              <a:t> (1963)</a:t>
            </a:r>
          </a:p>
          <a:p>
            <a:pPr eaLnBrk="1" hangingPunct="1"/>
            <a:r>
              <a:rPr lang="es-ES_tradnl" altLang="es-MX" sz="2000" dirty="0">
                <a:solidFill>
                  <a:schemeClr val="accent6">
                    <a:lumMod val="50000"/>
                  </a:schemeClr>
                </a:solidFill>
              </a:rPr>
              <a:t>3.4. </a:t>
            </a:r>
            <a:r>
              <a:rPr lang="es-ES_tradnl" altLang="es-MX" sz="2000" u="sng" dirty="0">
                <a:solidFill>
                  <a:schemeClr val="accent6">
                    <a:lumMod val="50000"/>
                  </a:schemeClr>
                </a:solidFill>
              </a:rPr>
              <a:t>Ecuación de Sola – Pereyra (1985)</a:t>
            </a:r>
            <a:endParaRPr lang="es-ES" altLang="es-MX" sz="2000" u="sng" dirty="0">
              <a:solidFill>
                <a:schemeClr val="accent6">
                  <a:lumMod val="50000"/>
                </a:schemeClr>
              </a:solidFill>
              <a:cs typeface="Arial" panose="020B0604020202020204" pitchFamily="34" charset="0"/>
            </a:endParaRPr>
          </a:p>
        </p:txBody>
      </p:sp>
      <p:sp>
        <p:nvSpPr>
          <p:cNvPr id="15368" name="Text Box 20"/>
          <p:cNvSpPr txBox="1">
            <a:spLocks noChangeArrowheads="1"/>
          </p:cNvSpPr>
          <p:nvPr/>
        </p:nvSpPr>
        <p:spPr bwMode="auto">
          <a:xfrm>
            <a:off x="406400" y="367719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b="1" dirty="0">
                <a:solidFill>
                  <a:srgbClr val="339966"/>
                </a:solidFill>
                <a:cs typeface="Times New Roman" panose="02020603050405020304" pitchFamily="18" charset="0"/>
              </a:rPr>
              <a:t>4</a:t>
            </a:r>
            <a:r>
              <a:rPr lang="es-ES_tradnl" altLang="es-MX" b="1" dirty="0">
                <a:solidFill>
                  <a:srgbClr val="339966"/>
                </a:solidFill>
                <a:latin typeface="Times New Roman" panose="02020603050405020304" pitchFamily="18" charset="0"/>
                <a:cs typeface="Times New Roman" panose="02020603050405020304" pitchFamily="18" charset="0"/>
              </a:rPr>
              <a:t>.- </a:t>
            </a:r>
            <a:r>
              <a:rPr lang="es-ES_tradnl" altLang="es-MX" b="1" u="sng" dirty="0">
                <a:solidFill>
                  <a:schemeClr val="accent6">
                    <a:lumMod val="50000"/>
                  </a:schemeClr>
                </a:solidFill>
                <a:cs typeface="Times New Roman" panose="02020603050405020304" pitchFamily="18" charset="0"/>
              </a:rPr>
              <a:t>MÉTODOS COMBINADOS</a:t>
            </a:r>
            <a:r>
              <a:rPr lang="es-ES" altLang="es-MX" b="1" u="sng" dirty="0">
                <a:solidFill>
                  <a:schemeClr val="accent6">
                    <a:lumMod val="50000"/>
                  </a:schemeClr>
                </a:solidFill>
                <a:cs typeface="Arial" panose="020B0604020202020204" pitchFamily="34" charset="0"/>
              </a:rPr>
              <a:t> </a:t>
            </a:r>
          </a:p>
        </p:txBody>
      </p:sp>
      <p:sp>
        <p:nvSpPr>
          <p:cNvPr id="15369" name="Text Box 21"/>
          <p:cNvSpPr txBox="1">
            <a:spLocks noChangeArrowheads="1"/>
          </p:cNvSpPr>
          <p:nvPr/>
        </p:nvSpPr>
        <p:spPr bwMode="auto">
          <a:xfrm>
            <a:off x="1016000" y="4114800"/>
            <a:ext cx="898399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000" dirty="0">
                <a:solidFill>
                  <a:schemeClr val="accent6">
                    <a:lumMod val="50000"/>
                  </a:schemeClr>
                </a:solidFill>
                <a:cs typeface="Times New Roman" panose="02020603050405020304" pitchFamily="18" charset="0"/>
              </a:rPr>
              <a:t>Consideran el suministro de ENERGÍA  y el transporte turbulento del VAPOR </a:t>
            </a:r>
          </a:p>
          <a:p>
            <a:pPr eaLnBrk="1" hangingPunct="1"/>
            <a:r>
              <a:rPr lang="es-ES_tradnl" altLang="es-MX" sz="2000" dirty="0">
                <a:solidFill>
                  <a:schemeClr val="accent6">
                    <a:lumMod val="50000"/>
                  </a:schemeClr>
                </a:solidFill>
                <a:cs typeface="Times New Roman" panose="02020603050405020304" pitchFamily="18" charset="0"/>
              </a:rPr>
              <a:t>de AGUA desde la superficie </a:t>
            </a:r>
            <a:r>
              <a:rPr lang="es-ES_tradnl" altLang="es-MX" sz="2000" dirty="0" err="1">
                <a:solidFill>
                  <a:schemeClr val="accent6">
                    <a:lumMod val="50000"/>
                  </a:schemeClr>
                </a:solidFill>
                <a:cs typeface="Times New Roman" panose="02020603050405020304" pitchFamily="18" charset="0"/>
              </a:rPr>
              <a:t>evaporante</a:t>
            </a:r>
            <a:r>
              <a:rPr lang="es-ES_tradnl" altLang="es-MX" sz="2000" dirty="0">
                <a:solidFill>
                  <a:schemeClr val="accent6">
                    <a:lumMod val="50000"/>
                  </a:schemeClr>
                </a:solidFill>
                <a:cs typeface="Times New Roman" panose="02020603050405020304" pitchFamily="18" charset="0"/>
              </a:rPr>
              <a:t>.</a:t>
            </a:r>
            <a:r>
              <a:rPr lang="es-ES" altLang="es-MX" sz="2000" u="sng" dirty="0">
                <a:solidFill>
                  <a:schemeClr val="accent6">
                    <a:lumMod val="50000"/>
                  </a:schemeClr>
                </a:solidFill>
                <a:cs typeface="Times New Roman" panose="02020603050405020304" pitchFamily="18" charset="0"/>
              </a:rPr>
              <a:t> </a:t>
            </a:r>
          </a:p>
        </p:txBody>
      </p:sp>
      <p:sp>
        <p:nvSpPr>
          <p:cNvPr id="15370" name="Text Box 22"/>
          <p:cNvSpPr txBox="1">
            <a:spLocks noChangeArrowheads="1"/>
          </p:cNvSpPr>
          <p:nvPr/>
        </p:nvSpPr>
        <p:spPr bwMode="auto">
          <a:xfrm>
            <a:off x="1169115" y="4908270"/>
            <a:ext cx="6833922"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altLang="es-MX" sz="2000" dirty="0">
                <a:solidFill>
                  <a:schemeClr val="accent6">
                    <a:lumMod val="50000"/>
                  </a:schemeClr>
                </a:solidFill>
                <a:cs typeface="Arial" panose="020B0604020202020204" pitchFamily="34" charset="0"/>
              </a:rPr>
              <a:t>4.1 </a:t>
            </a:r>
            <a:r>
              <a:rPr lang="es-ES_tradnl" altLang="es-MX" sz="2000" b="1" u="sng" dirty="0">
                <a:solidFill>
                  <a:schemeClr val="accent6">
                    <a:lumMod val="50000"/>
                  </a:schemeClr>
                </a:solidFill>
                <a:cs typeface="Times New Roman" panose="02020603050405020304" pitchFamily="18" charset="0"/>
              </a:rPr>
              <a:t>Método de PENMAN</a:t>
            </a:r>
            <a:r>
              <a:rPr lang="es-ES_tradnl" altLang="es-MX" sz="2000" u="sng" dirty="0">
                <a:solidFill>
                  <a:schemeClr val="accent6">
                    <a:lumMod val="50000"/>
                  </a:schemeClr>
                </a:solidFill>
                <a:cs typeface="Times New Roman" panose="02020603050405020304" pitchFamily="18" charset="0"/>
              </a:rPr>
              <a:t> (1948)</a:t>
            </a:r>
            <a:r>
              <a:rPr lang="es-ES" altLang="es-MX" sz="2000" dirty="0">
                <a:solidFill>
                  <a:schemeClr val="accent6">
                    <a:lumMod val="50000"/>
                  </a:schemeClr>
                </a:solidFill>
                <a:cs typeface="Arial" panose="020B0604020202020204" pitchFamily="34" charset="0"/>
              </a:rPr>
              <a:t> </a:t>
            </a:r>
            <a:endParaRPr lang="es-ES_tradnl" altLang="es-MX" sz="2000" dirty="0">
              <a:solidFill>
                <a:schemeClr val="accent6">
                  <a:lumMod val="50000"/>
                </a:schemeClr>
              </a:solidFill>
              <a:cs typeface="Arial" panose="020B0604020202020204" pitchFamily="34" charset="0"/>
            </a:endParaRPr>
          </a:p>
          <a:p>
            <a:pPr eaLnBrk="1" hangingPunct="1"/>
            <a:r>
              <a:rPr lang="es-ES_tradnl" altLang="es-MX" sz="2000" dirty="0">
                <a:solidFill>
                  <a:schemeClr val="accent6">
                    <a:lumMod val="50000"/>
                  </a:schemeClr>
                </a:solidFill>
                <a:cs typeface="Arial" panose="020B0604020202020204" pitchFamily="34" charset="0"/>
              </a:rPr>
              <a:t>4.2.</a:t>
            </a:r>
            <a:r>
              <a:rPr lang="es-ES_tradnl" altLang="es-MX" sz="2000" u="sng" dirty="0">
                <a:solidFill>
                  <a:schemeClr val="accent6">
                    <a:lumMod val="50000"/>
                  </a:schemeClr>
                </a:solidFill>
                <a:cs typeface="Arial" panose="020B0604020202020204" pitchFamily="34" charset="0"/>
              </a:rPr>
              <a:t>Método de </a:t>
            </a:r>
            <a:r>
              <a:rPr lang="es-ES_tradnl" altLang="es-MX" sz="2000" u="sng" dirty="0" err="1">
                <a:solidFill>
                  <a:schemeClr val="accent6">
                    <a:lumMod val="50000"/>
                  </a:schemeClr>
                </a:solidFill>
                <a:cs typeface="Arial" panose="020B0604020202020204" pitchFamily="34" charset="0"/>
              </a:rPr>
              <a:t>Penman</a:t>
            </a:r>
            <a:r>
              <a:rPr lang="es-ES_tradnl" altLang="es-MX" sz="2000" u="sng" dirty="0">
                <a:solidFill>
                  <a:schemeClr val="accent6">
                    <a:lumMod val="50000"/>
                  </a:schemeClr>
                </a:solidFill>
                <a:cs typeface="Arial" panose="020B0604020202020204" pitchFamily="34" charset="0"/>
              </a:rPr>
              <a:t> modificado por </a:t>
            </a:r>
            <a:r>
              <a:rPr lang="es-ES_tradnl" altLang="es-MX" sz="2000" u="sng" dirty="0" err="1">
                <a:solidFill>
                  <a:schemeClr val="accent6">
                    <a:lumMod val="50000"/>
                  </a:schemeClr>
                </a:solidFill>
                <a:cs typeface="Arial" panose="020B0604020202020204" pitchFamily="34" charset="0"/>
              </a:rPr>
              <a:t>Monteith</a:t>
            </a:r>
            <a:r>
              <a:rPr lang="es-ES_tradnl" altLang="es-MX" sz="2000" u="sng" dirty="0">
                <a:solidFill>
                  <a:schemeClr val="accent6">
                    <a:lumMod val="50000"/>
                  </a:schemeClr>
                </a:solidFill>
                <a:cs typeface="Arial" panose="020B0604020202020204" pitchFamily="34" charset="0"/>
              </a:rPr>
              <a:t> (1963-64)</a:t>
            </a:r>
            <a:endParaRPr lang="es-ES_tradnl" altLang="es-MX" sz="2000" dirty="0">
              <a:solidFill>
                <a:schemeClr val="accent6">
                  <a:lumMod val="50000"/>
                </a:schemeClr>
              </a:solidFill>
              <a:cs typeface="Times New Roman" panose="02020603050405020304" pitchFamily="18" charset="0"/>
            </a:endParaRPr>
          </a:p>
          <a:p>
            <a:pPr eaLnBrk="1" hangingPunct="1"/>
            <a:r>
              <a:rPr lang="es-ES_tradnl" altLang="es-MX" sz="2000" dirty="0">
                <a:solidFill>
                  <a:schemeClr val="accent6">
                    <a:lumMod val="50000"/>
                  </a:schemeClr>
                </a:solidFill>
                <a:cs typeface="Arial" panose="020B0604020202020204" pitchFamily="34" charset="0"/>
              </a:rPr>
              <a:t>4.3. </a:t>
            </a:r>
            <a:r>
              <a:rPr lang="es-ES_tradnl" altLang="es-MX" sz="2000" u="sng" dirty="0">
                <a:solidFill>
                  <a:schemeClr val="accent6">
                    <a:lumMod val="50000"/>
                  </a:schemeClr>
                </a:solidFill>
                <a:cs typeface="Arial" panose="020B0604020202020204" pitchFamily="34" charset="0"/>
              </a:rPr>
              <a:t>Método de Van </a:t>
            </a:r>
            <a:r>
              <a:rPr lang="es-ES_tradnl" altLang="es-MX" sz="2000" u="sng" dirty="0" err="1">
                <a:solidFill>
                  <a:schemeClr val="accent6">
                    <a:lumMod val="50000"/>
                  </a:schemeClr>
                </a:solidFill>
                <a:cs typeface="Arial" panose="020B0604020202020204" pitchFamily="34" charset="0"/>
              </a:rPr>
              <a:t>Bavel</a:t>
            </a:r>
            <a:r>
              <a:rPr lang="es-ES_tradnl" altLang="es-MX" sz="2000" u="sng" dirty="0">
                <a:solidFill>
                  <a:schemeClr val="accent6">
                    <a:lumMod val="50000"/>
                  </a:schemeClr>
                </a:solidFill>
                <a:cs typeface="Arial" panose="020B0604020202020204" pitchFamily="34" charset="0"/>
              </a:rPr>
              <a:t> (1966)</a:t>
            </a:r>
            <a:endParaRPr lang="es-ES_tradnl" altLang="es-MX" sz="2000" dirty="0">
              <a:solidFill>
                <a:schemeClr val="accent6">
                  <a:lumMod val="50000"/>
                </a:schemeClr>
              </a:solidFill>
              <a:cs typeface="Times New Roman" panose="02020603050405020304" pitchFamily="18" charset="0"/>
            </a:endParaRPr>
          </a:p>
          <a:p>
            <a:pPr eaLnBrk="1" hangingPunct="1"/>
            <a:r>
              <a:rPr lang="en-US" altLang="es-MX" sz="2000" dirty="0">
                <a:solidFill>
                  <a:schemeClr val="accent6">
                    <a:lumMod val="50000"/>
                  </a:schemeClr>
                </a:solidFill>
                <a:cs typeface="Arial" panose="020B0604020202020204" pitchFamily="34" charset="0"/>
              </a:rPr>
              <a:t>4.4.</a:t>
            </a:r>
            <a:r>
              <a:rPr lang="en-US" altLang="es-MX" sz="2000" u="sng" dirty="0">
                <a:solidFill>
                  <a:schemeClr val="accent6">
                    <a:lumMod val="50000"/>
                  </a:schemeClr>
                </a:solidFill>
                <a:cs typeface="Arial" panose="020B0604020202020204" pitchFamily="34" charset="0"/>
              </a:rPr>
              <a:t>Slatyer – </a:t>
            </a:r>
            <a:r>
              <a:rPr lang="en-US" altLang="es-MX" sz="2000" u="sng" dirty="0" err="1">
                <a:solidFill>
                  <a:schemeClr val="accent6">
                    <a:lumMod val="50000"/>
                  </a:schemeClr>
                </a:solidFill>
                <a:cs typeface="Arial" panose="020B0604020202020204" pitchFamily="34" charset="0"/>
              </a:rPr>
              <a:t>McLiroy</a:t>
            </a:r>
            <a:r>
              <a:rPr lang="en-US" altLang="es-MX" sz="2000" u="sng" dirty="0">
                <a:solidFill>
                  <a:schemeClr val="accent6">
                    <a:lumMod val="50000"/>
                  </a:schemeClr>
                </a:solidFill>
                <a:cs typeface="Arial" panose="020B0604020202020204" pitchFamily="34" charset="0"/>
              </a:rPr>
              <a:t> (1961)</a:t>
            </a:r>
            <a:endParaRPr lang="es-ES_tradnl" altLang="es-MX" sz="2000" dirty="0">
              <a:solidFill>
                <a:schemeClr val="accent6">
                  <a:lumMod val="50000"/>
                </a:schemeClr>
              </a:solidFill>
              <a:cs typeface="Times New Roman" panose="02020603050405020304" pitchFamily="18" charset="0"/>
            </a:endParaRPr>
          </a:p>
          <a:p>
            <a:pPr eaLnBrk="1" hangingPunct="1"/>
            <a:r>
              <a:rPr lang="en-US" altLang="es-MX" sz="2000" dirty="0">
                <a:solidFill>
                  <a:schemeClr val="accent6">
                    <a:lumMod val="50000"/>
                  </a:schemeClr>
                </a:solidFill>
                <a:cs typeface="Times New Roman" panose="02020603050405020304" pitchFamily="18" charset="0"/>
              </a:rPr>
              <a:t>4.5. </a:t>
            </a:r>
            <a:r>
              <a:rPr lang="en-US" altLang="es-MX" sz="2000" u="sng" dirty="0">
                <a:solidFill>
                  <a:schemeClr val="accent6">
                    <a:lumMod val="50000"/>
                  </a:schemeClr>
                </a:solidFill>
                <a:cs typeface="Times New Roman" panose="02020603050405020304" pitchFamily="18" charset="0"/>
              </a:rPr>
              <a:t>Priestley – Taylor (1972)</a:t>
            </a:r>
            <a:r>
              <a:rPr lang="es-ES" altLang="es-MX" sz="2000" dirty="0">
                <a:solidFill>
                  <a:schemeClr val="accent6">
                    <a:lumMod val="50000"/>
                  </a:schemeClr>
                </a:solidFill>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l="8334" r="8333"/>
          <a:stretch>
            <a:fillRect/>
          </a:stretch>
        </p:blipFill>
        <p:spPr bwMode="auto">
          <a:xfrm>
            <a:off x="1524000" y="39547"/>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2 Rectángulo"/>
          <p:cNvSpPr/>
          <p:nvPr/>
        </p:nvSpPr>
        <p:spPr>
          <a:xfrm>
            <a:off x="3657600" y="3581400"/>
            <a:ext cx="70104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s-ES" sz="2000" dirty="0">
                <a:solidFill>
                  <a:schemeClr val="tx1"/>
                </a:solidFill>
              </a:rPr>
              <a:t>Evapotranspiración de referencia (mm día</a:t>
            </a:r>
            <a:r>
              <a:rPr lang="es-ES" sz="2000" baseline="30000" dirty="0">
                <a:solidFill>
                  <a:schemeClr val="tx1"/>
                </a:solidFill>
              </a:rPr>
              <a:t>-1</a:t>
            </a:r>
            <a:r>
              <a:rPr lang="es-ES" sz="2000" dirty="0">
                <a:solidFill>
                  <a:schemeClr val="tx1"/>
                </a:solidFill>
              </a:rPr>
              <a:t>)</a:t>
            </a:r>
          </a:p>
          <a:p>
            <a:pPr>
              <a:defRPr/>
            </a:pPr>
            <a:r>
              <a:rPr lang="es-ES" sz="2000" dirty="0">
                <a:solidFill>
                  <a:schemeClr val="tx1"/>
                </a:solidFill>
              </a:rPr>
              <a:t>Radiación neta en la superficie de referencia (MJ m</a:t>
            </a:r>
            <a:r>
              <a:rPr lang="es-ES" sz="2000" baseline="30000" dirty="0">
                <a:solidFill>
                  <a:schemeClr val="tx1"/>
                </a:solidFill>
              </a:rPr>
              <a:t>-2</a:t>
            </a:r>
            <a:r>
              <a:rPr lang="es-ES" sz="2000" dirty="0">
                <a:solidFill>
                  <a:schemeClr val="tx1"/>
                </a:solidFill>
              </a:rPr>
              <a:t> día</a:t>
            </a:r>
            <a:r>
              <a:rPr lang="es-ES" sz="2000" baseline="30000" dirty="0">
                <a:solidFill>
                  <a:schemeClr val="tx1"/>
                </a:solidFill>
              </a:rPr>
              <a:t>-1</a:t>
            </a:r>
            <a:r>
              <a:rPr lang="es-ES" sz="2000" dirty="0">
                <a:solidFill>
                  <a:schemeClr val="tx1"/>
                </a:solidFill>
              </a:rPr>
              <a:t>)</a:t>
            </a:r>
          </a:p>
          <a:p>
            <a:pPr>
              <a:defRPr/>
            </a:pPr>
            <a:r>
              <a:rPr lang="es-ES" sz="2000" dirty="0">
                <a:solidFill>
                  <a:schemeClr val="tx1"/>
                </a:solidFill>
              </a:rPr>
              <a:t>Densidad del flujo del calor del suelo (MJ m</a:t>
            </a:r>
            <a:r>
              <a:rPr lang="es-ES" sz="2000" baseline="30000" dirty="0">
                <a:solidFill>
                  <a:schemeClr val="tx1"/>
                </a:solidFill>
              </a:rPr>
              <a:t>-2</a:t>
            </a:r>
            <a:r>
              <a:rPr lang="es-ES" sz="2000" dirty="0">
                <a:solidFill>
                  <a:schemeClr val="tx1"/>
                </a:solidFill>
              </a:rPr>
              <a:t> día</a:t>
            </a:r>
            <a:r>
              <a:rPr lang="es-ES" sz="2000" baseline="30000" dirty="0">
                <a:solidFill>
                  <a:schemeClr val="tx1"/>
                </a:solidFill>
              </a:rPr>
              <a:t>-1</a:t>
            </a:r>
            <a:r>
              <a:rPr lang="es-ES" sz="2000" dirty="0">
                <a:solidFill>
                  <a:schemeClr val="tx1"/>
                </a:solidFill>
              </a:rPr>
              <a:t>)</a:t>
            </a:r>
          </a:p>
          <a:p>
            <a:pPr>
              <a:defRPr/>
            </a:pPr>
            <a:r>
              <a:rPr lang="es-ES" sz="2000" dirty="0">
                <a:solidFill>
                  <a:schemeClr val="tx1"/>
                </a:solidFill>
              </a:rPr>
              <a:t>Temperatura (ºC) media del aire a 2 m. de altitud</a:t>
            </a:r>
          </a:p>
          <a:p>
            <a:pPr>
              <a:defRPr/>
            </a:pPr>
            <a:r>
              <a:rPr lang="es-ES" sz="2000" dirty="0">
                <a:solidFill>
                  <a:schemeClr val="tx1"/>
                </a:solidFill>
              </a:rPr>
              <a:t>Promedio horario de la velocidad del viento (ms</a:t>
            </a:r>
            <a:r>
              <a:rPr lang="es-ES" sz="2000" baseline="30000" dirty="0">
                <a:solidFill>
                  <a:schemeClr val="tx1"/>
                </a:solidFill>
              </a:rPr>
              <a:t>-1</a:t>
            </a:r>
            <a:r>
              <a:rPr lang="es-ES" sz="2000" dirty="0">
                <a:solidFill>
                  <a:schemeClr val="tx1"/>
                </a:solidFill>
              </a:rPr>
              <a:t>)</a:t>
            </a:r>
          </a:p>
          <a:p>
            <a:pPr>
              <a:defRPr/>
            </a:pPr>
            <a:r>
              <a:rPr lang="es-ES" sz="2000" dirty="0">
                <a:solidFill>
                  <a:schemeClr val="tx1"/>
                </a:solidFill>
              </a:rPr>
              <a:t>Presión de saturación del vapor (</a:t>
            </a:r>
            <a:r>
              <a:rPr lang="es-ES" sz="2000" dirty="0" err="1">
                <a:solidFill>
                  <a:schemeClr val="tx1"/>
                </a:solidFill>
              </a:rPr>
              <a:t>kPa</a:t>
            </a:r>
            <a:r>
              <a:rPr lang="es-ES" sz="2000" dirty="0">
                <a:solidFill>
                  <a:schemeClr val="tx1"/>
                </a:solidFill>
              </a:rPr>
              <a:t>)</a:t>
            </a:r>
          </a:p>
          <a:p>
            <a:pPr>
              <a:defRPr/>
            </a:pPr>
            <a:r>
              <a:rPr lang="es-ES" sz="2000" dirty="0">
                <a:solidFill>
                  <a:schemeClr val="tx1"/>
                </a:solidFill>
              </a:rPr>
              <a:t>Presión de vapor real (</a:t>
            </a:r>
            <a:r>
              <a:rPr lang="es-ES" sz="2000" dirty="0" err="1">
                <a:solidFill>
                  <a:schemeClr val="tx1"/>
                </a:solidFill>
              </a:rPr>
              <a:t>kPa</a:t>
            </a:r>
            <a:r>
              <a:rPr lang="es-ES" sz="2000" dirty="0">
                <a:solidFill>
                  <a:schemeClr val="tx1"/>
                </a:solidFill>
              </a:rPr>
              <a:t>)</a:t>
            </a:r>
          </a:p>
          <a:p>
            <a:pPr>
              <a:defRPr/>
            </a:pPr>
            <a:r>
              <a:rPr lang="es-ES" sz="2000" dirty="0">
                <a:solidFill>
                  <a:schemeClr val="tx1"/>
                </a:solidFill>
              </a:rPr>
              <a:t>Déficit de presión de saturación del vapor (</a:t>
            </a:r>
            <a:r>
              <a:rPr lang="es-ES" sz="2000" dirty="0" err="1">
                <a:solidFill>
                  <a:schemeClr val="tx1"/>
                </a:solidFill>
              </a:rPr>
              <a:t>kPa</a:t>
            </a:r>
            <a:r>
              <a:rPr lang="es-ES" sz="2000" dirty="0">
                <a:solidFill>
                  <a:schemeClr val="tx1"/>
                </a:solidFill>
              </a:rPr>
              <a:t>)</a:t>
            </a:r>
          </a:p>
          <a:p>
            <a:pPr>
              <a:defRPr/>
            </a:pPr>
            <a:r>
              <a:rPr lang="es-ES" sz="2000" dirty="0">
                <a:solidFill>
                  <a:schemeClr val="tx1"/>
                </a:solidFill>
              </a:rPr>
              <a:t>Pendiente de la curva de presión de saturación de vapor (kPaºC</a:t>
            </a:r>
            <a:r>
              <a:rPr lang="es-ES" sz="2000" baseline="30000" dirty="0">
                <a:solidFill>
                  <a:schemeClr val="tx1"/>
                </a:solidFill>
              </a:rPr>
              <a:t>-1</a:t>
            </a:r>
            <a:r>
              <a:rPr lang="es-ES" sz="2000" dirty="0">
                <a:solidFill>
                  <a:schemeClr val="tx1"/>
                </a:solidFill>
              </a:rPr>
              <a:t>)</a:t>
            </a:r>
          </a:p>
          <a:p>
            <a:pPr>
              <a:defRPr/>
            </a:pPr>
            <a:r>
              <a:rPr lang="es-ES" sz="2000" dirty="0">
                <a:solidFill>
                  <a:schemeClr val="tx1"/>
                </a:solidFill>
              </a:rPr>
              <a:t>Constante psicométrica (kPaºC</a:t>
            </a:r>
            <a:r>
              <a:rPr lang="es-ES" sz="2000" baseline="30000" dirty="0">
                <a:solidFill>
                  <a:schemeClr val="tx1"/>
                </a:solidFill>
              </a:rPr>
              <a:t>-1</a:t>
            </a:r>
            <a:r>
              <a:rPr lang="es-ES" sz="2000" dirty="0">
                <a:solidFill>
                  <a:schemeClr val="tx1"/>
                </a:solidFill>
              </a:rPr>
              <a:t>)</a:t>
            </a:r>
          </a:p>
          <a:p>
            <a:pPr>
              <a:defRPr/>
            </a:pPr>
            <a:endParaRPr lang="es-ES" sz="2000" dirty="0">
              <a:solidFill>
                <a:schemeClr val="tx1"/>
              </a:solidFill>
            </a:endParaRPr>
          </a:p>
          <a:p>
            <a:pPr>
              <a:defRPr/>
            </a:pPr>
            <a:endParaRPr lang="es-ES" sz="2000" dirty="0">
              <a:solidFill>
                <a:schemeClr val="tx1"/>
              </a:solidFill>
            </a:endParaRPr>
          </a:p>
          <a:p>
            <a:pPr>
              <a:defRPr/>
            </a:pPr>
            <a:endParaRPr lang="es-ES" sz="2000" dirty="0">
              <a:solidFill>
                <a:schemeClr val="tx1"/>
              </a:solidFill>
            </a:endParaRPr>
          </a:p>
        </p:txBody>
      </p:sp>
      <p:sp>
        <p:nvSpPr>
          <p:cNvPr id="2" name="Rectángulo redondeado 1"/>
          <p:cNvSpPr/>
          <p:nvPr/>
        </p:nvSpPr>
        <p:spPr>
          <a:xfrm>
            <a:off x="1770927" y="2037144"/>
            <a:ext cx="1006997" cy="1122744"/>
          </a:xfrm>
          <a:prstGeom prst="roundRect">
            <a:avLst/>
          </a:prstGeom>
          <a:noFill/>
          <a:ln w="3810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4" name="Flecha doblada hacia arriba 3"/>
          <p:cNvSpPr/>
          <p:nvPr/>
        </p:nvSpPr>
        <p:spPr>
          <a:xfrm rot="5400000">
            <a:off x="2202075" y="3351430"/>
            <a:ext cx="604640" cy="459940"/>
          </a:xfrm>
          <a:prstGeom prst="bentUp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41719798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38642"/>
          </a:xfrm>
          <a:solidFill>
            <a:schemeClr val="accent6">
              <a:lumMod val="40000"/>
              <a:lumOff val="60000"/>
            </a:schemeClr>
          </a:solidFill>
          <a:ln w="28575">
            <a:solidFill>
              <a:schemeClr val="accent6">
                <a:lumMod val="50000"/>
              </a:schemeClr>
            </a:solidFill>
          </a:ln>
        </p:spPr>
        <p:txBody>
          <a:bodyPr/>
          <a:lstStyle/>
          <a:p>
            <a:r>
              <a:rPr lang="es-ES"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PERIODO LIBRE DE HELADAS</a:t>
            </a:r>
            <a:endParaRPr lang="es-MX"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6 Marcador de contenido"/>
          <p:cNvSpPr>
            <a:spLocks noGrp="1"/>
          </p:cNvSpPr>
          <p:nvPr>
            <p:ph idx="1"/>
          </p:nvPr>
        </p:nvSpPr>
        <p:spPr>
          <a:xfrm>
            <a:off x="838200" y="1524457"/>
            <a:ext cx="10515600" cy="4351338"/>
          </a:xfrm>
        </p:spPr>
        <p:txBody>
          <a:bodyPr>
            <a:normAutofit fontScale="92500" lnSpcReduction="20000"/>
          </a:bodyPr>
          <a:lstStyle/>
          <a:p>
            <a:pPr algn="just">
              <a:lnSpc>
                <a:spcPct val="115000"/>
              </a:lnSpc>
              <a:spcAft>
                <a:spcPts val="1000"/>
              </a:spcAft>
            </a:pPr>
            <a:r>
              <a:rPr lang="es-ES" b="1" dirty="0" err="1" smtClean="0">
                <a:solidFill>
                  <a:schemeClr val="accent6">
                    <a:lumMod val="50000"/>
                  </a:schemeClr>
                </a:solidFill>
                <a:ea typeface="Calibri"/>
                <a:cs typeface="Times New Roman"/>
              </a:rPr>
              <a:t>Day</a:t>
            </a:r>
            <a:r>
              <a:rPr lang="es-ES" b="1" dirty="0" smtClean="0">
                <a:solidFill>
                  <a:schemeClr val="accent6">
                    <a:lumMod val="50000"/>
                  </a:schemeClr>
                </a:solidFill>
                <a:ea typeface="Calibri"/>
                <a:cs typeface="Times New Roman"/>
              </a:rPr>
              <a:t> (1911) citado por </a:t>
            </a:r>
            <a:r>
              <a:rPr lang="es-ES" b="1" dirty="0" err="1" smtClean="0">
                <a:solidFill>
                  <a:schemeClr val="accent6">
                    <a:lumMod val="50000"/>
                  </a:schemeClr>
                </a:solidFill>
                <a:ea typeface="Calibri"/>
                <a:cs typeface="Times New Roman"/>
              </a:rPr>
              <a:t>grassi</a:t>
            </a:r>
            <a:r>
              <a:rPr lang="es-ES" b="1" dirty="0" smtClean="0">
                <a:solidFill>
                  <a:schemeClr val="accent6">
                    <a:lumMod val="50000"/>
                  </a:schemeClr>
                </a:solidFill>
                <a:ea typeface="Calibri"/>
                <a:cs typeface="Times New Roman"/>
              </a:rPr>
              <a:t> (1983) utiliza el termino </a:t>
            </a:r>
            <a:r>
              <a:rPr lang="es-ES" b="1" u="sng" dirty="0" smtClean="0">
                <a:solidFill>
                  <a:schemeClr val="accent6">
                    <a:lumMod val="50000"/>
                  </a:schemeClr>
                </a:solidFill>
                <a:ea typeface="Calibri"/>
                <a:cs typeface="Times New Roman"/>
              </a:rPr>
              <a:t>“estación de crecimiento”, para definir el numero de días entre la </a:t>
            </a:r>
            <a:r>
              <a:rPr lang="es-ES" b="1" u="sng" dirty="0" err="1" smtClean="0">
                <a:solidFill>
                  <a:schemeClr val="accent6">
                    <a:lumMod val="50000"/>
                  </a:schemeClr>
                </a:solidFill>
                <a:ea typeface="Calibri"/>
                <a:cs typeface="Times New Roman"/>
              </a:rPr>
              <a:t>la</a:t>
            </a:r>
            <a:r>
              <a:rPr lang="es-ES" b="1" u="sng" dirty="0" smtClean="0">
                <a:solidFill>
                  <a:schemeClr val="accent6">
                    <a:lumMod val="50000"/>
                  </a:schemeClr>
                </a:solidFill>
                <a:ea typeface="Calibri"/>
                <a:cs typeface="Times New Roman"/>
              </a:rPr>
              <a:t> ultima helada  que mata a las plantas en primavera y la primera helada  que mata las plantas en otoño</a:t>
            </a:r>
            <a:r>
              <a:rPr lang="es-ES" b="1" dirty="0" smtClean="0">
                <a:solidFill>
                  <a:schemeClr val="accent6">
                    <a:lumMod val="50000"/>
                  </a:schemeClr>
                </a:solidFill>
                <a:ea typeface="Calibri"/>
                <a:cs typeface="Times New Roman"/>
              </a:rPr>
              <a:t>. Mientras que Reed (1911) también citado por </a:t>
            </a:r>
            <a:r>
              <a:rPr lang="es-ES" b="1" dirty="0" err="1" smtClean="0">
                <a:solidFill>
                  <a:schemeClr val="accent6">
                    <a:lumMod val="50000"/>
                  </a:schemeClr>
                </a:solidFill>
                <a:ea typeface="Calibri"/>
                <a:cs typeface="Times New Roman"/>
              </a:rPr>
              <a:t>Grassi</a:t>
            </a:r>
            <a:r>
              <a:rPr lang="es-ES" b="1" dirty="0" smtClean="0">
                <a:solidFill>
                  <a:schemeClr val="accent6">
                    <a:lumMod val="50000"/>
                  </a:schemeClr>
                </a:solidFill>
                <a:ea typeface="Calibri"/>
                <a:cs typeface="Times New Roman"/>
              </a:rPr>
              <a:t> (1983), considera a la componente de probabilidad de ocurrencia de la ultima helada y primera helada,  definiendo a la probable estación de crecimiento “  como el periodo comprendido entre la fecha con razonable seguridad en primavera y la fecha con razonable seguridad en otoño con condiciones optimas de temperatura para el desarrollo de algunas plantas.</a:t>
            </a:r>
          </a:p>
          <a:p>
            <a:endParaRPr lang="es-ES" dirty="0"/>
          </a:p>
        </p:txBody>
      </p:sp>
      <p:pic>
        <p:nvPicPr>
          <p:cNvPr id="4" name="Imagen 3"/>
          <p:cNvPicPr>
            <a:picLocks noChangeAspect="1"/>
          </p:cNvPicPr>
          <p:nvPr/>
        </p:nvPicPr>
        <p:blipFill>
          <a:blip r:embed="rId2"/>
          <a:stretch>
            <a:fillRect/>
          </a:stretch>
        </p:blipFill>
        <p:spPr>
          <a:xfrm>
            <a:off x="7368389" y="5875795"/>
            <a:ext cx="4614672" cy="872210"/>
          </a:xfrm>
          <a:prstGeom prst="rect">
            <a:avLst/>
          </a:prstGeom>
        </p:spPr>
      </p:pic>
    </p:spTree>
    <p:extLst>
      <p:ext uri="{BB962C8B-B14F-4D97-AF65-F5344CB8AC3E}">
        <p14:creationId xmlns:p14="http://schemas.microsoft.com/office/powerpoint/2010/main" val="595087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59605" y="495300"/>
            <a:ext cx="4502623" cy="5664247"/>
          </a:xfrm>
          <a:solidFill>
            <a:schemeClr val="accent6">
              <a:lumMod val="40000"/>
              <a:lumOff val="60000"/>
            </a:schemeClr>
          </a:solidFill>
          <a:ln w="28575">
            <a:solidFill>
              <a:schemeClr val="accent6">
                <a:lumMod val="50000"/>
              </a:schemeClr>
            </a:solidFill>
          </a:ln>
        </p:spPr>
        <p:txBody>
          <a:bodyPr>
            <a:normAutofit/>
          </a:bodyPr>
          <a:lstStyle/>
          <a:p>
            <a:pPr>
              <a:lnSpc>
                <a:spcPct val="115000"/>
              </a:lnSpc>
              <a:spcAft>
                <a:spcPts val="1000"/>
              </a:spcAft>
            </a:pPr>
            <a:r>
              <a:rPr lang="es-ES" sz="3100"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Tradicionalmente se ha considerado como helada a un </a:t>
            </a:r>
            <a:r>
              <a:rPr lang="es-ES" sz="3100" u="sng"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descenso de temperatura del aire menor igual a 0 </a:t>
            </a:r>
            <a:r>
              <a:rPr lang="es-ES" sz="3100" u="sng" baseline="30000" dirty="0" err="1"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o</a:t>
            </a:r>
            <a:r>
              <a:rPr lang="es-ES" sz="3100" u="sng" dirty="0" err="1"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C</a:t>
            </a:r>
            <a:r>
              <a:rPr lang="es-ES" sz="3100" u="sng"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 </a:t>
            </a:r>
            <a:r>
              <a:rPr lang="es-ES" sz="3100"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medida por un termómetro ubicado en una caseta reglamentaria a una altura de 1.50 m.</a:t>
            </a:r>
            <a:endParaRPr lang="es-MX" dirty="0"/>
          </a:p>
        </p:txBody>
      </p:sp>
      <p:sp>
        <p:nvSpPr>
          <p:cNvPr id="3" name="Marcador de contenido 2"/>
          <p:cNvSpPr>
            <a:spLocks noGrp="1"/>
          </p:cNvSpPr>
          <p:nvPr>
            <p:ph idx="1"/>
          </p:nvPr>
        </p:nvSpPr>
        <p:spPr>
          <a:xfrm>
            <a:off x="1272664" y="2241631"/>
            <a:ext cx="3853542" cy="685800"/>
          </a:xfrm>
          <a:solidFill>
            <a:schemeClr val="accent6">
              <a:lumMod val="40000"/>
              <a:lumOff val="60000"/>
            </a:schemeClr>
          </a:solidFill>
          <a:ln w="38100">
            <a:solidFill>
              <a:schemeClr val="accent6">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marL="0" indent="0">
              <a:buNone/>
            </a:pPr>
            <a:r>
              <a:rPr lang="es-ES" sz="3200" dirty="0" smtClean="0">
                <a:solidFill>
                  <a:schemeClr val="accent6">
                    <a:lumMod val="50000"/>
                  </a:schemeClr>
                </a:solidFill>
                <a:effectLst>
                  <a:outerShdw blurRad="38100" dist="38100" dir="2700000" algn="tl">
                    <a:srgbClr val="000000">
                      <a:alpha val="43137"/>
                    </a:srgbClr>
                  </a:outerShdw>
                </a:effectLst>
                <a:ea typeface="Calibri"/>
                <a:cs typeface="Times New Roman"/>
              </a:rPr>
              <a:t>    Definición </a:t>
            </a:r>
            <a:r>
              <a:rPr lang="es-ES" sz="3200" dirty="0">
                <a:solidFill>
                  <a:schemeClr val="accent6">
                    <a:lumMod val="50000"/>
                  </a:schemeClr>
                </a:solidFill>
                <a:effectLst>
                  <a:outerShdw blurRad="38100" dist="38100" dir="2700000" algn="tl">
                    <a:srgbClr val="000000">
                      <a:alpha val="43137"/>
                    </a:srgbClr>
                  </a:outerShdw>
                </a:effectLst>
                <a:ea typeface="Calibri"/>
                <a:cs typeface="Times New Roman"/>
              </a:rPr>
              <a:t>Helada</a:t>
            </a:r>
            <a:endParaRPr lang="es-MX" sz="3200" dirty="0"/>
          </a:p>
        </p:txBody>
      </p:sp>
      <p:pic>
        <p:nvPicPr>
          <p:cNvPr id="5" name="Imagen 4"/>
          <p:cNvPicPr>
            <a:picLocks noChangeAspect="1"/>
          </p:cNvPicPr>
          <p:nvPr/>
        </p:nvPicPr>
        <p:blipFill>
          <a:blip r:embed="rId2"/>
          <a:stretch>
            <a:fillRect/>
          </a:stretch>
        </p:blipFill>
        <p:spPr>
          <a:xfrm>
            <a:off x="923863" y="3445706"/>
            <a:ext cx="4891414" cy="2713841"/>
          </a:xfrm>
          <a:prstGeom prst="rect">
            <a:avLst/>
          </a:prstGeom>
        </p:spPr>
      </p:pic>
    </p:spTree>
    <p:extLst>
      <p:ext uri="{BB962C8B-B14F-4D97-AF65-F5344CB8AC3E}">
        <p14:creationId xmlns:p14="http://schemas.microsoft.com/office/powerpoint/2010/main" val="181168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4637314" cy="1325563"/>
          </a:xfrm>
        </p:spPr>
        <p:txBody>
          <a:bodyPr>
            <a:normAutofit/>
          </a:bodyPr>
          <a:lstStyle/>
          <a:p>
            <a:endParaRPr lang="es-ES" sz="3200" dirty="0"/>
          </a:p>
        </p:txBody>
      </p:sp>
      <p:sp>
        <p:nvSpPr>
          <p:cNvPr id="3" name="2 Marcador de contenido"/>
          <p:cNvSpPr>
            <a:spLocks noGrp="1"/>
          </p:cNvSpPr>
          <p:nvPr>
            <p:ph idx="1"/>
          </p:nvPr>
        </p:nvSpPr>
        <p:spPr>
          <a:xfrm>
            <a:off x="838200" y="1182151"/>
            <a:ext cx="3907971" cy="4879975"/>
          </a:xfrm>
          <a:solidFill>
            <a:schemeClr val="accent6">
              <a:lumMod val="40000"/>
              <a:lumOff val="60000"/>
            </a:schemeClr>
          </a:solidFill>
          <a:ln w="28575">
            <a:solidFill>
              <a:schemeClr val="accent6">
                <a:lumMod val="50000"/>
              </a:schemeClr>
            </a:solidFill>
          </a:ln>
        </p:spPr>
        <p:txBody>
          <a:bodyPr>
            <a:normAutofit fontScale="92500" lnSpcReduction="10000"/>
          </a:bodyPr>
          <a:lstStyle/>
          <a:p>
            <a:pPr algn="just"/>
            <a:r>
              <a:rPr lang="es-ES" b="1" dirty="0" smtClean="0">
                <a:solidFill>
                  <a:schemeClr val="accent6">
                    <a:lumMod val="50000"/>
                  </a:schemeClr>
                </a:solidFill>
                <a:effectLst>
                  <a:outerShdw blurRad="38100" dist="38100" dir="2700000" algn="tl">
                    <a:srgbClr val="000000">
                      <a:alpha val="43137"/>
                    </a:srgbClr>
                  </a:outerShdw>
                </a:effectLst>
                <a:ea typeface="Calibri"/>
                <a:cs typeface="Times New Roman"/>
              </a:rPr>
              <a:t>Es importante hacer notar que la resistencia de los cultivos a temperaturas extremas varia con la especie, por ejemplo temperaturas de 0</a:t>
            </a:r>
            <a:r>
              <a:rPr lang="es-ES" b="1" baseline="30000" dirty="0" smtClean="0">
                <a:solidFill>
                  <a:schemeClr val="accent6">
                    <a:lumMod val="50000"/>
                  </a:schemeClr>
                </a:solidFill>
                <a:effectLst>
                  <a:outerShdw blurRad="38100" dist="38100" dir="2700000" algn="tl">
                    <a:srgbClr val="000000">
                      <a:alpha val="43137"/>
                    </a:srgbClr>
                  </a:outerShdw>
                </a:effectLst>
                <a:ea typeface="Calibri"/>
                <a:cs typeface="Times New Roman"/>
              </a:rPr>
              <a:t>o</a:t>
            </a:r>
            <a:r>
              <a:rPr lang="es-ES" b="1" dirty="0" smtClean="0">
                <a:solidFill>
                  <a:schemeClr val="accent6">
                    <a:lumMod val="50000"/>
                  </a:schemeClr>
                </a:solidFill>
                <a:effectLst>
                  <a:outerShdw blurRad="38100" dist="38100" dir="2700000" algn="tl">
                    <a:srgbClr val="000000">
                      <a:alpha val="43137"/>
                    </a:srgbClr>
                  </a:outerShdw>
                </a:effectLst>
                <a:ea typeface="Calibri"/>
                <a:cs typeface="Times New Roman"/>
              </a:rPr>
              <a:t>C son letales para el maíz, mientras que cultivos como el trigo, la avena, la cebada y el sorgo pueden resistirlas por lo que se recomienda estudiar el fenómeno de helada por especie.</a:t>
            </a:r>
          </a:p>
        </p:txBody>
      </p:sp>
      <p:pic>
        <p:nvPicPr>
          <p:cNvPr id="5" name="Imagen 4"/>
          <p:cNvPicPr>
            <a:picLocks noChangeAspect="1"/>
          </p:cNvPicPr>
          <p:nvPr/>
        </p:nvPicPr>
        <p:blipFill>
          <a:blip r:embed="rId2"/>
          <a:stretch>
            <a:fillRect/>
          </a:stretch>
        </p:blipFill>
        <p:spPr>
          <a:xfrm>
            <a:off x="4996235" y="1825625"/>
            <a:ext cx="7026208" cy="359302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838200" y="1250066"/>
            <a:ext cx="10515600" cy="4926897"/>
          </a:xfrm>
          <a:solidFill>
            <a:schemeClr val="accent6">
              <a:lumMod val="40000"/>
              <a:lumOff val="60000"/>
            </a:schemeClr>
          </a:solidFill>
        </p:spPr>
        <p:txBody>
          <a:bodyPr>
            <a:normAutofit/>
          </a:bodyPr>
          <a:lstStyle/>
          <a:p>
            <a:pPr algn="just">
              <a:lnSpc>
                <a:spcPct val="115000"/>
              </a:lnSpc>
              <a:spcAft>
                <a:spcPts val="1000"/>
              </a:spcAft>
            </a:pPr>
            <a:r>
              <a:rPr lang="es-ES" b="1" dirty="0" err="1" smtClean="0">
                <a:solidFill>
                  <a:schemeClr val="accent6">
                    <a:lumMod val="50000"/>
                  </a:schemeClr>
                </a:solidFill>
                <a:effectLst>
                  <a:outerShdw blurRad="38100" dist="38100" dir="2700000" algn="tl">
                    <a:srgbClr val="000000">
                      <a:alpha val="43137"/>
                    </a:srgbClr>
                  </a:outerShdw>
                </a:effectLst>
                <a:ea typeface="Calibri"/>
                <a:cs typeface="Times New Roman"/>
              </a:rPr>
              <a:t>Grassi</a:t>
            </a:r>
            <a:r>
              <a:rPr lang="es-ES" b="1" dirty="0" smtClean="0">
                <a:solidFill>
                  <a:schemeClr val="accent6">
                    <a:lumMod val="50000"/>
                  </a:schemeClr>
                </a:solidFill>
                <a:effectLst>
                  <a:outerShdw blurRad="38100" dist="38100" dir="2700000" algn="tl">
                    <a:srgbClr val="000000">
                      <a:alpha val="43137"/>
                    </a:srgbClr>
                  </a:outerShdw>
                </a:effectLst>
                <a:ea typeface="Calibri"/>
                <a:cs typeface="Times New Roman"/>
              </a:rPr>
              <a:t> (1983) </a:t>
            </a:r>
            <a:r>
              <a:rPr lang="es-ES" dirty="0" smtClean="0">
                <a:solidFill>
                  <a:schemeClr val="accent6">
                    <a:lumMod val="50000"/>
                  </a:schemeClr>
                </a:solidFill>
                <a:effectLst>
                  <a:outerShdw blurRad="38100" dist="38100" dir="2700000" algn="tl">
                    <a:srgbClr val="000000">
                      <a:alpha val="43137"/>
                    </a:srgbClr>
                  </a:outerShdw>
                </a:effectLst>
                <a:ea typeface="Calibri"/>
                <a:cs typeface="Times New Roman"/>
              </a:rPr>
              <a:t>define el periodo libre de heladas (PLH) como el numero de  días comprendido entre la fecha después de la cual es esperada una ultima helada con una probabilidad máxima aceptada para un cultivo.</a:t>
            </a:r>
          </a:p>
          <a:p>
            <a:pPr algn="just">
              <a:lnSpc>
                <a:spcPct val="115000"/>
              </a:lnSpc>
              <a:spcAft>
                <a:spcPts val="1000"/>
              </a:spcAft>
            </a:pPr>
            <a:r>
              <a:rPr lang="es-ES" b="1" dirty="0" smtClean="0">
                <a:solidFill>
                  <a:schemeClr val="accent6">
                    <a:lumMod val="50000"/>
                  </a:schemeClr>
                </a:solidFill>
                <a:ea typeface="Calibri"/>
                <a:cs typeface="Times New Roman"/>
              </a:rPr>
              <a:t>En este punto resaltan dos aspectos:</a:t>
            </a:r>
          </a:p>
          <a:p>
            <a:pPr marL="514350" indent="-514350" algn="just">
              <a:lnSpc>
                <a:spcPct val="115000"/>
              </a:lnSpc>
              <a:spcAft>
                <a:spcPts val="1000"/>
              </a:spcAft>
              <a:buAutoNum type="arabicPeriod"/>
            </a:pPr>
            <a:r>
              <a:rPr lang="es-ES" dirty="0" smtClean="0">
                <a:solidFill>
                  <a:schemeClr val="accent6">
                    <a:lumMod val="50000"/>
                  </a:schemeClr>
                </a:solidFill>
                <a:effectLst>
                  <a:outerShdw blurRad="38100" dist="38100" dir="2700000" algn="tl">
                    <a:srgbClr val="000000">
                      <a:alpha val="43137"/>
                    </a:srgbClr>
                  </a:outerShdw>
                </a:effectLst>
                <a:ea typeface="Calibri"/>
                <a:cs typeface="Times New Roman"/>
              </a:rPr>
              <a:t>que el PHL puede establecerse con datos medios de ocurrencia de las ultimas y las primeras heladas  </a:t>
            </a:r>
            <a:r>
              <a:rPr lang="es-ES" dirty="0" err="1" smtClean="0">
                <a:solidFill>
                  <a:schemeClr val="accent6">
                    <a:lumMod val="50000"/>
                  </a:schemeClr>
                </a:solidFill>
                <a:effectLst>
                  <a:outerShdw blurRad="38100" dist="38100" dir="2700000" algn="tl">
                    <a:srgbClr val="000000">
                      <a:alpha val="43137"/>
                    </a:srgbClr>
                  </a:outerShdw>
                </a:effectLst>
                <a:ea typeface="Calibri"/>
                <a:cs typeface="Times New Roman"/>
              </a:rPr>
              <a:t>heladas</a:t>
            </a:r>
            <a:r>
              <a:rPr lang="es-ES" dirty="0" smtClean="0">
                <a:solidFill>
                  <a:schemeClr val="accent6">
                    <a:lumMod val="50000"/>
                  </a:schemeClr>
                </a:solidFill>
                <a:effectLst>
                  <a:outerShdw blurRad="38100" dist="38100" dir="2700000" algn="tl">
                    <a:srgbClr val="000000">
                      <a:alpha val="43137"/>
                    </a:srgbClr>
                  </a:outerShdw>
                </a:effectLst>
                <a:ea typeface="Calibri"/>
                <a:cs typeface="Times New Roman"/>
              </a:rPr>
              <a:t>; </a:t>
            </a:r>
          </a:p>
          <a:p>
            <a:pPr marL="514350" indent="-514350" algn="just">
              <a:lnSpc>
                <a:spcPct val="115000"/>
              </a:lnSpc>
              <a:spcAft>
                <a:spcPts val="1000"/>
              </a:spcAft>
              <a:buAutoNum type="arabicPeriod"/>
            </a:pPr>
            <a:r>
              <a:rPr lang="es-ES" dirty="0" smtClean="0">
                <a:solidFill>
                  <a:schemeClr val="accent6">
                    <a:lumMod val="50000"/>
                  </a:schemeClr>
                </a:solidFill>
                <a:effectLst>
                  <a:outerShdw blurRad="38100" dist="38100" dir="2700000" algn="tl">
                    <a:srgbClr val="000000">
                      <a:alpha val="43137"/>
                    </a:srgbClr>
                  </a:outerShdw>
                </a:effectLst>
                <a:ea typeface="Calibri"/>
                <a:cs typeface="Times New Roman"/>
              </a:rPr>
              <a:t>o con valores probabilísticos para estos mismos eventos</a:t>
            </a:r>
          </a:p>
          <a:p>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90703" y="324182"/>
            <a:ext cx="3719159" cy="5972446"/>
          </a:xfrm>
          <a:solidFill>
            <a:schemeClr val="accent6">
              <a:lumMod val="40000"/>
              <a:lumOff val="60000"/>
            </a:schemeClr>
          </a:solidFill>
          <a:ln w="28575">
            <a:solidFill>
              <a:schemeClr val="accent6">
                <a:lumMod val="50000"/>
              </a:schemeClr>
            </a:solidFill>
          </a:ln>
        </p:spPr>
        <p:txBody>
          <a:bodyPr>
            <a:normAutofit fontScale="90000"/>
          </a:bodyPr>
          <a:lstStyle/>
          <a:p>
            <a:pPr>
              <a:lnSpc>
                <a:spcPct val="115000"/>
              </a:lnSpc>
              <a:spcAft>
                <a:spcPts val="1000"/>
              </a:spcAft>
            </a:pPr>
            <a:r>
              <a:rPr lang="es-ES" sz="2800" b="1" u="sng"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Primera y ultima</a:t>
            </a:r>
            <a:r>
              <a:rPr lang="es-ES" sz="2800"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
            </a:r>
            <a:br>
              <a:rPr lang="es-ES" sz="2800"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br>
            <a:r>
              <a:rPr lang="es-ES" sz="2800" dirty="0" smtClean="0">
                <a:solidFill>
                  <a:schemeClr val="accent6">
                    <a:lumMod val="50000"/>
                  </a:schemeClr>
                </a:solidFill>
                <a:effectLst>
                  <a:outerShdw blurRad="38100" dist="38100" dir="2700000" algn="tl">
                    <a:srgbClr val="000000">
                      <a:alpha val="43137"/>
                    </a:srgbClr>
                  </a:outerShdw>
                </a:effectLst>
                <a:latin typeface="Calibri"/>
                <a:ea typeface="Calibri"/>
                <a:cs typeface="Times New Roman"/>
              </a:rPr>
              <a:t>La heladas en México se concentran alrededor del invierno de tal forma que es posible representar su distribución como una curva normal donde el punto mas alto se ubica hacia fines de un año o principios del año siguiente. </a:t>
            </a:r>
            <a:r>
              <a:rPr lang="es-ES" sz="2800" dirty="0" smtClean="0">
                <a:latin typeface="Calibri"/>
                <a:ea typeface="Calibri"/>
                <a:cs typeface="Times New Roman"/>
              </a:rPr>
              <a:t/>
            </a:r>
            <a:br>
              <a:rPr lang="es-ES" sz="2800" dirty="0" smtClean="0">
                <a:latin typeface="Calibri"/>
                <a:ea typeface="Calibri"/>
                <a:cs typeface="Times New Roman"/>
              </a:rPr>
            </a:br>
            <a:endParaRPr lang="es-MX" sz="2800" dirty="0"/>
          </a:p>
        </p:txBody>
      </p:sp>
      <p:pic>
        <p:nvPicPr>
          <p:cNvPr id="4" name="Marcador de contenido 3"/>
          <p:cNvPicPr>
            <a:picLocks noGrp="1" noChangeAspect="1"/>
          </p:cNvPicPr>
          <p:nvPr>
            <p:ph idx="1"/>
          </p:nvPr>
        </p:nvPicPr>
        <p:blipFill>
          <a:blip r:embed="rId2"/>
          <a:stretch>
            <a:fillRect/>
          </a:stretch>
        </p:blipFill>
        <p:spPr>
          <a:xfrm>
            <a:off x="162045" y="506532"/>
            <a:ext cx="7824034" cy="5803744"/>
          </a:xfrm>
          <a:prstGeom prst="rect">
            <a:avLst/>
          </a:prstGeom>
          <a:ln w="38100">
            <a:solidFill>
              <a:schemeClr val="accent6">
                <a:lumMod val="50000"/>
              </a:schemeClr>
            </a:solidFill>
          </a:ln>
        </p:spPr>
      </p:pic>
    </p:spTree>
    <p:extLst>
      <p:ext uri="{BB962C8B-B14F-4D97-AF65-F5344CB8AC3E}">
        <p14:creationId xmlns:p14="http://schemas.microsoft.com/office/powerpoint/2010/main" val="783215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810905" y="1757386"/>
            <a:ext cx="10515600" cy="3688071"/>
          </a:xfrm>
          <a:solidFill>
            <a:schemeClr val="accent2">
              <a:lumMod val="20000"/>
              <a:lumOff val="80000"/>
            </a:schemeClr>
          </a:solidFill>
        </p:spPr>
        <p:txBody>
          <a:bodyPr/>
          <a:lstStyle/>
          <a:p>
            <a:pPr algn="just"/>
            <a:r>
              <a:rPr lang="es-ES" b="1" dirty="0" smtClean="0">
                <a:solidFill>
                  <a:schemeClr val="accent6">
                    <a:lumMod val="50000"/>
                  </a:schemeClr>
                </a:solidFill>
                <a:ea typeface="Calibri"/>
                <a:cs typeface="Times New Roman"/>
              </a:rPr>
              <a:t>Bajo este esquema resulta fácil entender lo que significa la primera y la ultima helada. Sin embargo los cultivos anuales se desarrollan entre dos grupos de heladas y esto en ocasiones genera confusión en su denominación. Si un año lo dividimos en semestres uno del primero de enero al 30 de junio y otro del primero de julio al 31 de diciembre, entonces como lo menciona </a:t>
            </a:r>
            <a:r>
              <a:rPr lang="es-ES" b="1" dirty="0" err="1" smtClean="0">
                <a:solidFill>
                  <a:schemeClr val="accent6">
                    <a:lumMod val="50000"/>
                  </a:schemeClr>
                </a:solidFill>
                <a:ea typeface="Calibri"/>
                <a:cs typeface="Times New Roman"/>
              </a:rPr>
              <a:t>Grassi</a:t>
            </a:r>
            <a:r>
              <a:rPr lang="es-ES" b="1" dirty="0" smtClean="0">
                <a:solidFill>
                  <a:schemeClr val="accent6">
                    <a:lumMod val="50000"/>
                  </a:schemeClr>
                </a:solidFill>
                <a:ea typeface="Calibri"/>
                <a:cs typeface="Times New Roman"/>
              </a:rPr>
              <a:t> (1983), la ultima helada del primer grupo se </a:t>
            </a:r>
            <a:r>
              <a:rPr lang="es-ES" b="1" dirty="0" err="1" smtClean="0">
                <a:solidFill>
                  <a:schemeClr val="accent6">
                    <a:lumMod val="50000"/>
                  </a:schemeClr>
                </a:solidFill>
                <a:ea typeface="Calibri"/>
                <a:cs typeface="Times New Roman"/>
              </a:rPr>
              <a:t>presentsara</a:t>
            </a:r>
            <a:r>
              <a:rPr lang="es-ES" b="1" dirty="0" smtClean="0">
                <a:solidFill>
                  <a:schemeClr val="accent6">
                    <a:lumMod val="50000"/>
                  </a:schemeClr>
                </a:solidFill>
                <a:ea typeface="Calibri"/>
                <a:cs typeface="Times New Roman"/>
              </a:rPr>
              <a:t> en el primer </a:t>
            </a:r>
            <a:r>
              <a:rPr lang="es-ES" b="1" dirty="0" err="1" smtClean="0">
                <a:solidFill>
                  <a:schemeClr val="accent6">
                    <a:lumMod val="50000"/>
                  </a:schemeClr>
                </a:solidFill>
                <a:ea typeface="Calibri"/>
                <a:cs typeface="Times New Roman"/>
              </a:rPr>
              <a:t>semestrey</a:t>
            </a:r>
            <a:r>
              <a:rPr lang="es-ES" b="1" dirty="0" smtClean="0">
                <a:solidFill>
                  <a:schemeClr val="accent6">
                    <a:lumMod val="50000"/>
                  </a:schemeClr>
                </a:solidFill>
                <a:ea typeface="Calibri"/>
                <a:cs typeface="Times New Roman"/>
              </a:rPr>
              <a:t> la primera helada del segundo </a:t>
            </a:r>
            <a:r>
              <a:rPr lang="es-ES" b="1" dirty="0" err="1" smtClean="0">
                <a:solidFill>
                  <a:schemeClr val="accent6">
                    <a:lumMod val="50000"/>
                  </a:schemeClr>
                </a:solidFill>
                <a:ea typeface="Calibri"/>
                <a:cs typeface="Times New Roman"/>
              </a:rPr>
              <a:t>grupoen</a:t>
            </a:r>
            <a:r>
              <a:rPr lang="es-ES" b="1" dirty="0" smtClean="0">
                <a:solidFill>
                  <a:schemeClr val="accent6">
                    <a:lumMod val="50000"/>
                  </a:schemeClr>
                </a:solidFill>
                <a:ea typeface="Calibri"/>
                <a:cs typeface="Times New Roman"/>
              </a:rPr>
              <a:t> el segundo semestre. Lo que se ilustra en la figura 1.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pic>
        <p:nvPicPr>
          <p:cNvPr id="4" name="Marcador de contenido 3"/>
          <p:cNvPicPr>
            <a:picLocks noGrp="1" noChangeAspect="1"/>
          </p:cNvPicPr>
          <p:nvPr>
            <p:ph idx="1"/>
          </p:nvPr>
        </p:nvPicPr>
        <p:blipFill>
          <a:blip r:embed="rId2"/>
          <a:stretch>
            <a:fillRect/>
          </a:stretch>
        </p:blipFill>
        <p:spPr>
          <a:xfrm>
            <a:off x="1678329" y="245677"/>
            <a:ext cx="8534571" cy="6306173"/>
          </a:xfrm>
          <a:prstGeom prst="rect">
            <a:avLst/>
          </a:prstGeom>
          <a:ln w="38100">
            <a:solidFill>
              <a:schemeClr val="accent6">
                <a:lumMod val="50000"/>
              </a:schemeClr>
            </a:solidFill>
          </a:ln>
        </p:spPr>
      </p:pic>
    </p:spTree>
    <p:extLst>
      <p:ext uri="{BB962C8B-B14F-4D97-AF65-F5344CB8AC3E}">
        <p14:creationId xmlns:p14="http://schemas.microsoft.com/office/powerpoint/2010/main" val="1779593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9934" y="361495"/>
            <a:ext cx="10345003" cy="955308"/>
          </a:xfrm>
          <a:solidFill>
            <a:schemeClr val="accent6">
              <a:lumMod val="40000"/>
              <a:lumOff val="6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INSTRUCCIONES PARA EL USO DE ESTA </a:t>
            </a:r>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PRESENTACIÓN</a:t>
            </a:r>
            <a:endParaRPr lang="es-MX" sz="2800" dirty="0"/>
          </a:p>
        </p:txBody>
      </p:sp>
      <p:sp>
        <p:nvSpPr>
          <p:cNvPr id="3" name="Marcador de contenido 2"/>
          <p:cNvSpPr>
            <a:spLocks noGrp="1"/>
          </p:cNvSpPr>
          <p:nvPr>
            <p:ph idx="1"/>
          </p:nvPr>
        </p:nvSpPr>
        <p:spPr>
          <a:xfrm>
            <a:off x="1116289" y="1632858"/>
            <a:ext cx="10132291" cy="4996542"/>
          </a:xfrm>
        </p:spPr>
        <p:txBody>
          <a:bodyPr>
            <a:normAutofit fontScale="47500" lnSpcReduction="20000"/>
          </a:bodyPr>
          <a:lstStyle/>
          <a:p>
            <a:pPr algn="just">
              <a:lnSpc>
                <a:spcPct val="120000"/>
              </a:lnSpc>
            </a:pP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El tema que se aborda en esta presentación corresponde a la unidad de </a:t>
            </a:r>
            <a:r>
              <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competencia VI estación de crecimiento: que </a:t>
            </a: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aborda el </a:t>
            </a:r>
            <a:r>
              <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análisis del ambiente de producción en donde se desarrollan los procesos fisiológicos de plantas y cultivos y su interacción como parte fundamental del curso para entender mejor el fenómeno de la producción y que </a:t>
            </a: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en forma normal se da en el </a:t>
            </a:r>
            <a:r>
              <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séptimo </a:t>
            </a: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semestre, donde se </a:t>
            </a:r>
            <a:r>
              <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apoyará </a:t>
            </a: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la discusión de los siguientes temas</a:t>
            </a:r>
            <a:r>
              <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a:t>
            </a:r>
            <a:endPar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nSpc>
                <a:spcPct val="120000"/>
              </a:lnSpc>
            </a:pPr>
            <a:r>
              <a:rPr lang="es-ES" sz="3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ESTACION DE CRECIMIENTO, BALANCE DE HUMEDAD, MODELOS  PERIODO DE CRECIMIENTO (DPC), CARACTERISTICAS  DEL PERIODO DE CRECIMIENTO, REGIMEN TERMICO, EVAPOTRANSPIRACION: Conceptos, estimación, PERIODO LIBRE DE HELADAS: Definición, primera y ultima helada, </a:t>
            </a:r>
            <a:r>
              <a:rPr lang="es-ES" sz="3800" b="1" dirty="0" err="1"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isolineas</a:t>
            </a:r>
            <a:r>
              <a:rPr lang="es-ES" sz="3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el periodo libre de heladas. RELACIÓN CON ETAPAS FENOLÓGICAS, GENOTIPOS Y FECHAS DE SIEMBRA</a:t>
            </a:r>
            <a:endPar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nSpc>
                <a:spcPct val="120000"/>
              </a:lnSpc>
              <a:buFont typeface="Arial" charset="0"/>
              <a:buChar char="•"/>
              <a:defRPr/>
            </a:pPr>
            <a:r>
              <a:rPr lang="es-MX" sz="38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Se espera que la presentación de conceptos e información sobre estos temas promueva su discusión y refuerce estos conocimientos entre los discentes. </a:t>
            </a:r>
            <a:endParaRPr lang="es-MX" sz="3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nSpc>
                <a:spcPct val="120000"/>
              </a:lnSpc>
              <a:buFont typeface="Arial" charset="0"/>
              <a:buChar char="•"/>
              <a:defRPr/>
            </a:pPr>
            <a:r>
              <a:rPr lang="es-ES" sz="3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material de esta presentación es para uso exclusivo en el aula, dado que se ha utilizado material de diferentes fuentes la mayoría de acceso </a:t>
            </a:r>
            <a:r>
              <a:rPr lang="es-ES" sz="3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libre.</a:t>
            </a:r>
            <a:endParaRPr lang="es-ES" sz="3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buFont typeface="Arial" charset="0"/>
              <a:buChar char="•"/>
              <a:defRPr/>
            </a:pPr>
            <a:endParaRPr lang="es-MX" sz="36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17373535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Marcador de contenido 4"/>
          <p:cNvPicPr>
            <a:picLocks noGrp="1" noChangeAspect="1"/>
          </p:cNvPicPr>
          <p:nvPr>
            <p:ph idx="1"/>
          </p:nvPr>
        </p:nvPicPr>
        <p:blipFill>
          <a:blip r:embed="rId2"/>
          <a:stretch>
            <a:fillRect/>
          </a:stretch>
        </p:blipFill>
        <p:spPr>
          <a:xfrm>
            <a:off x="1740564" y="138896"/>
            <a:ext cx="9100926" cy="6597569"/>
          </a:xfrm>
          <a:prstGeom prst="rect">
            <a:avLst/>
          </a:prstGeom>
        </p:spPr>
      </p:pic>
      <p:sp>
        <p:nvSpPr>
          <p:cNvPr id="6" name="CuadroTexto 5"/>
          <p:cNvSpPr txBox="1"/>
          <p:nvPr/>
        </p:nvSpPr>
        <p:spPr>
          <a:xfrm>
            <a:off x="507775" y="258336"/>
            <a:ext cx="4376742" cy="1015663"/>
          </a:xfrm>
          <a:prstGeom prst="rect">
            <a:avLst/>
          </a:prstGeom>
          <a:solidFill>
            <a:schemeClr val="accent6">
              <a:lumMod val="40000"/>
              <a:lumOff val="60000"/>
            </a:schemeClr>
          </a:solidFill>
        </p:spPr>
        <p:txBody>
          <a:bodyPr wrap="square" rtlCol="0">
            <a:spAutoFit/>
          </a:bodyPr>
          <a:lstStyle/>
          <a:p>
            <a:r>
              <a:rPr lang="es-MX" sz="2000" b="1" dirty="0" smtClean="0">
                <a:solidFill>
                  <a:schemeClr val="accent6">
                    <a:lumMod val="50000"/>
                  </a:schemeClr>
                </a:solidFill>
                <a:latin typeface="Arial" panose="020B0604020202020204" pitchFamily="34" charset="0"/>
                <a:cs typeface="Arial" panose="020B0604020202020204" pitchFamily="34" charset="0"/>
              </a:rPr>
              <a:t>Determinación del periodo libre de heladas bajo probabilidades de ocurrencia</a:t>
            </a:r>
            <a:endParaRPr lang="es-MX" sz="2000" b="1" dirty="0">
              <a:solidFill>
                <a:schemeClr val="accent6">
                  <a:lumMod val="50000"/>
                </a:schemeClr>
              </a:solidFill>
              <a:latin typeface="Arial" panose="020B0604020202020204" pitchFamily="34" charset="0"/>
              <a:cs typeface="Arial" panose="020B0604020202020204" pitchFamily="34" charset="0"/>
            </a:endParaRPr>
          </a:p>
        </p:txBody>
      </p:sp>
      <p:sp>
        <p:nvSpPr>
          <p:cNvPr id="7" name="Cerrar llave 6"/>
          <p:cNvSpPr/>
          <p:nvPr/>
        </p:nvSpPr>
        <p:spPr>
          <a:xfrm rot="5400000">
            <a:off x="6722092" y="3220565"/>
            <a:ext cx="486134" cy="4346480"/>
          </a:xfrm>
          <a:prstGeom prst="rightBrace">
            <a:avLst>
              <a:gd name="adj1" fmla="val 0"/>
              <a:gd name="adj2" fmla="val 49914"/>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72058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6388" y="109190"/>
            <a:ext cx="10311607" cy="643164"/>
          </a:xfrm>
          <a:solidFill>
            <a:schemeClr val="accent6">
              <a:lumMod val="40000"/>
              <a:lumOff val="60000"/>
            </a:schemeClr>
          </a:solidFill>
          <a:ln w="38100">
            <a:solidFill>
              <a:schemeClr val="accent6">
                <a:lumMod val="50000"/>
              </a:schemeClr>
            </a:solidFill>
          </a:ln>
        </p:spPr>
        <p:txBody>
          <a:bodyPr>
            <a:normAutofit/>
          </a:bodyPr>
          <a:lstStyle/>
          <a:p>
            <a:r>
              <a:rPr lang="es-MX" sz="3200"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ISOLINEAS PARA EL PERIODO LIBRE DE HELADAS</a:t>
            </a:r>
            <a:endParaRPr lang="es-MX" sz="3200"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5" name="Imagen 4"/>
          <p:cNvPicPr>
            <a:picLocks noChangeAspect="1"/>
          </p:cNvPicPr>
          <p:nvPr/>
        </p:nvPicPr>
        <p:blipFill>
          <a:blip r:embed="rId2"/>
          <a:stretch>
            <a:fillRect/>
          </a:stretch>
        </p:blipFill>
        <p:spPr>
          <a:xfrm>
            <a:off x="1969166" y="983538"/>
            <a:ext cx="8274084" cy="5874462"/>
          </a:xfrm>
          <a:prstGeom prst="rect">
            <a:avLst/>
          </a:prstGeom>
          <a:ln w="38100">
            <a:solidFill>
              <a:schemeClr val="accent6">
                <a:lumMod val="50000"/>
              </a:schemeClr>
            </a:solidFill>
          </a:ln>
        </p:spPr>
      </p:pic>
      <p:sp>
        <p:nvSpPr>
          <p:cNvPr id="3" name="Elipse 2"/>
          <p:cNvSpPr/>
          <p:nvPr/>
        </p:nvSpPr>
        <p:spPr>
          <a:xfrm>
            <a:off x="4560425" y="3981691"/>
            <a:ext cx="439838" cy="439838"/>
          </a:xfrm>
          <a:prstGeom prst="ellipse">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173621" y="1119369"/>
            <a:ext cx="2222339" cy="2862322"/>
          </a:xfrm>
          <a:prstGeom prst="rect">
            <a:avLst/>
          </a:prstGeom>
          <a:solidFill>
            <a:schemeClr val="accent6">
              <a:lumMod val="40000"/>
              <a:lumOff val="60000"/>
            </a:schemeClr>
          </a:solidFill>
          <a:ln w="38100">
            <a:solidFill>
              <a:schemeClr val="accent6">
                <a:lumMod val="50000"/>
              </a:schemeClr>
            </a:solidFill>
          </a:ln>
        </p:spPr>
        <p:txBody>
          <a:bodyPr wrap="square" rtlCol="0">
            <a:spAutoFit/>
          </a:bodyPr>
          <a:lstStyle/>
          <a:p>
            <a:r>
              <a:rPr lang="es-MX" sz="2000" b="1" dirty="0" smtClean="0">
                <a:solidFill>
                  <a:schemeClr val="accent6">
                    <a:lumMod val="50000"/>
                  </a:schemeClr>
                </a:solidFill>
                <a:latin typeface="Arial" panose="020B0604020202020204" pitchFamily="34" charset="0"/>
                <a:cs typeface="Arial" panose="020B0604020202020204" pitchFamily="34" charset="0"/>
              </a:rPr>
              <a:t>Esta es la zona de influencia del Nevado de Toluca y solo cuenta con 94 días al año libres de temperaturas mayores de 0</a:t>
            </a:r>
            <a:r>
              <a:rPr lang="es-MX" sz="2000" b="1" baseline="30000" dirty="0" smtClean="0">
                <a:solidFill>
                  <a:schemeClr val="accent6">
                    <a:lumMod val="50000"/>
                  </a:schemeClr>
                </a:solidFill>
                <a:latin typeface="Arial" panose="020B0604020202020204" pitchFamily="34" charset="0"/>
                <a:cs typeface="Arial" panose="020B0604020202020204" pitchFamily="34" charset="0"/>
              </a:rPr>
              <a:t>o</a:t>
            </a:r>
            <a:r>
              <a:rPr lang="es-MX" sz="2000" b="1" dirty="0" smtClean="0">
                <a:solidFill>
                  <a:schemeClr val="accent6">
                    <a:lumMod val="50000"/>
                  </a:schemeClr>
                </a:solidFill>
                <a:latin typeface="Arial" panose="020B0604020202020204" pitchFamily="34" charset="0"/>
                <a:cs typeface="Arial" panose="020B0604020202020204" pitchFamily="34" charset="0"/>
              </a:rPr>
              <a:t>C</a:t>
            </a:r>
            <a:endParaRPr lang="es-MX" sz="2000" b="1" dirty="0">
              <a:solidFill>
                <a:schemeClr val="accent6">
                  <a:lumMod val="50000"/>
                </a:schemeClr>
              </a:solidFill>
              <a:latin typeface="Arial" panose="020B0604020202020204" pitchFamily="34" charset="0"/>
              <a:cs typeface="Arial" panose="020B0604020202020204" pitchFamily="34" charset="0"/>
            </a:endParaRPr>
          </a:p>
        </p:txBody>
      </p:sp>
      <p:cxnSp>
        <p:nvCxnSpPr>
          <p:cNvPr id="7" name="Conector recto de flecha 6"/>
          <p:cNvCxnSpPr/>
          <p:nvPr/>
        </p:nvCxnSpPr>
        <p:spPr>
          <a:xfrm>
            <a:off x="2395960" y="2399008"/>
            <a:ext cx="2164465" cy="1582683"/>
          </a:xfrm>
          <a:prstGeom prst="straightConnector1">
            <a:avLst/>
          </a:prstGeom>
          <a:ln w="381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722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028" y="179931"/>
            <a:ext cx="10515600" cy="933764"/>
          </a:xfrm>
          <a:solidFill>
            <a:schemeClr val="accent6">
              <a:lumMod val="40000"/>
              <a:lumOff val="60000"/>
            </a:schemeClr>
          </a:solidFill>
          <a:ln w="28575">
            <a:solidFill>
              <a:schemeClr val="accent6">
                <a:lumMod val="50000"/>
              </a:schemeClr>
            </a:solidFill>
          </a:ln>
        </p:spPr>
        <p:txBody>
          <a:bodyPr>
            <a:normAutofit fontScale="90000"/>
          </a:bodyPr>
          <a:lstStyle/>
          <a:p>
            <a:r>
              <a:rPr lang="es-ES" sz="3100" dirty="0" smtClean="0">
                <a:solidFill>
                  <a:schemeClr val="accent6">
                    <a:lumMod val="50000"/>
                  </a:schemeClr>
                </a:solidFill>
                <a:latin typeface="Arial" panose="020B0604020202020204" pitchFamily="34" charset="0"/>
                <a:cs typeface="Arial" panose="020B0604020202020204" pitchFamily="34" charset="0"/>
              </a:rPr>
              <a:t>Relación con etapas fenológicas, genotipos y fechas de siembra.</a:t>
            </a:r>
            <a:endParaRPr lang="es-MX" dirty="0"/>
          </a:p>
        </p:txBody>
      </p:sp>
      <p:pic>
        <p:nvPicPr>
          <p:cNvPr id="4" name="Picture 2"/>
          <p:cNvPicPr>
            <a:picLocks noGrp="1" noChangeAspect="1" noChangeArrowheads="1"/>
          </p:cNvPicPr>
          <p:nvPr>
            <p:ph idx="1"/>
          </p:nvPr>
        </p:nvPicPr>
        <p:blipFill>
          <a:blip r:embed="rId2"/>
          <a:srcRect/>
          <a:stretch>
            <a:fillRect/>
          </a:stretch>
        </p:blipFill>
        <p:spPr bwMode="auto">
          <a:xfrm>
            <a:off x="1162291" y="1298889"/>
            <a:ext cx="9347522" cy="5459045"/>
          </a:xfrm>
          <a:prstGeom prst="rect">
            <a:avLst/>
          </a:prstGeom>
          <a:noFill/>
          <a:ln w="38100">
            <a:solidFill>
              <a:schemeClr val="accent6">
                <a:lumMod val="50000"/>
              </a:schemeClr>
            </a:solidFill>
            <a:miter lim="800000"/>
            <a:headEnd/>
            <a:tailEnd/>
          </a:ln>
        </p:spPr>
      </p:pic>
    </p:spTree>
    <p:extLst>
      <p:ext uri="{BB962C8B-B14F-4D97-AF65-F5344CB8AC3E}">
        <p14:creationId xmlns:p14="http://schemas.microsoft.com/office/powerpoint/2010/main" val="3577693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688171"/>
          </a:xfrm>
          <a:solidFill>
            <a:schemeClr val="accent6">
              <a:lumMod val="40000"/>
              <a:lumOff val="60000"/>
            </a:schemeClr>
          </a:solidFill>
          <a:ln w="28575">
            <a:solidFill>
              <a:schemeClr val="accent6">
                <a:lumMod val="50000"/>
              </a:schemeClr>
            </a:solidFill>
          </a:ln>
        </p:spPr>
        <p:txBody>
          <a:bodyPr>
            <a:normAutofit/>
          </a:bodyPr>
          <a:lstStyle/>
          <a:p>
            <a:r>
              <a:rPr lang="en-GB" altLang="es-MX" sz="2800" b="1" dirty="0" smtClean="0">
                <a:solidFill>
                  <a:schemeClr val="accent6">
                    <a:lumMod val="50000"/>
                  </a:schemeClr>
                </a:solidFill>
                <a:effectLst>
                  <a:outerShdw blurRad="38100" dist="38100" dir="2700000" algn="tl">
                    <a:srgbClr val="000000">
                      <a:alpha val="43137"/>
                    </a:srgbClr>
                  </a:outerShdw>
                </a:effectLst>
                <a:latin typeface="Times New Roman" pitchFamily="18" charset="0"/>
              </a:rPr>
              <a:t>MANEJO DE VARIEDADES Y ÉPOCAS DE SIEMBRA</a:t>
            </a:r>
            <a:endParaRPr lang="es-ES" sz="2800" b="1" dirty="0">
              <a:solidFill>
                <a:schemeClr val="accent6">
                  <a:lumMod val="50000"/>
                </a:schemeClr>
              </a:solidFill>
              <a:effectLst>
                <a:outerShdw blurRad="38100" dist="38100" dir="2700000" algn="tl">
                  <a:srgbClr val="000000">
                    <a:alpha val="43137"/>
                  </a:srgbClr>
                </a:outerShdw>
              </a:effectLst>
            </a:endParaRPr>
          </a:p>
        </p:txBody>
      </p:sp>
      <p:grpSp>
        <p:nvGrpSpPr>
          <p:cNvPr id="4" name="Group 3"/>
          <p:cNvGrpSpPr>
            <a:grpSpLocks noGrp="1" noChangeAspect="1"/>
          </p:cNvGrpSpPr>
          <p:nvPr/>
        </p:nvGrpSpPr>
        <p:grpSpPr bwMode="auto">
          <a:xfrm>
            <a:off x="838200" y="1812063"/>
            <a:ext cx="10515600" cy="4364900"/>
            <a:chOff x="3327" y="6317"/>
            <a:chExt cx="11069" cy="4184"/>
          </a:xfrm>
        </p:grpSpPr>
        <p:sp>
          <p:nvSpPr>
            <p:cNvPr id="5" name="AutoShape 4"/>
            <p:cNvSpPr>
              <a:spLocks noChangeAspect="1" noChangeArrowheads="1"/>
            </p:cNvSpPr>
            <p:nvPr/>
          </p:nvSpPr>
          <p:spPr bwMode="auto">
            <a:xfrm>
              <a:off x="3327" y="6330"/>
              <a:ext cx="11069" cy="4171"/>
            </a:xfrm>
            <a:prstGeom prst="rect">
              <a:avLst/>
            </a:prstGeom>
            <a:noFill/>
            <a:ln w="9525">
              <a:noFill/>
              <a:miter lim="800000"/>
              <a:headEnd/>
              <a:tailEnd/>
            </a:ln>
          </p:spPr>
          <p:txBody>
            <a:bodyPr/>
            <a:lstStyle/>
            <a:p>
              <a:pPr eaLnBrk="1" hangingPunct="1"/>
              <a:endParaRPr lang="es-BO" altLang="es-MX">
                <a:latin typeface="Tw Cen MT" pitchFamily="34" charset="0"/>
              </a:endParaRPr>
            </a:p>
          </p:txBody>
        </p:sp>
        <p:pic>
          <p:nvPicPr>
            <p:cNvPr id="6" name="Picture 5"/>
            <p:cNvPicPr>
              <a:picLocks noChangeAspect="1" noChangeArrowheads="1"/>
            </p:cNvPicPr>
            <p:nvPr/>
          </p:nvPicPr>
          <p:blipFill>
            <a:blip r:embed="rId2"/>
            <a:srcRect/>
            <a:stretch>
              <a:fillRect/>
            </a:stretch>
          </p:blipFill>
          <p:spPr bwMode="auto">
            <a:xfrm>
              <a:off x="3327" y="8577"/>
              <a:ext cx="11069" cy="1924"/>
            </a:xfrm>
            <a:prstGeom prst="rect">
              <a:avLst/>
            </a:prstGeom>
            <a:noFill/>
            <a:ln w="31750">
              <a:solidFill>
                <a:srgbClr val="000000"/>
              </a:solidFill>
              <a:miter lim="800000"/>
              <a:headEnd/>
              <a:tailEnd/>
            </a:ln>
          </p:spPr>
        </p:pic>
        <p:pic>
          <p:nvPicPr>
            <p:cNvPr id="7" name="Picture 6" descr="Ciclo fenologico papa1"/>
            <p:cNvPicPr>
              <a:picLocks noChangeAspect="1" noChangeArrowheads="1"/>
            </p:cNvPicPr>
            <p:nvPr/>
          </p:nvPicPr>
          <p:blipFill>
            <a:blip r:embed="rId3"/>
            <a:srcRect l="12308" t="20880" b="11256"/>
            <a:stretch>
              <a:fillRect/>
            </a:stretch>
          </p:blipFill>
          <p:spPr bwMode="auto">
            <a:xfrm>
              <a:off x="5990" y="6317"/>
              <a:ext cx="6563" cy="2205"/>
            </a:xfrm>
            <a:prstGeom prst="rect">
              <a:avLst/>
            </a:prstGeom>
            <a:noFill/>
            <a:ln w="9525">
              <a:noFill/>
              <a:miter lim="800000"/>
              <a:headEnd/>
              <a:tailEnd/>
            </a:ln>
          </p:spPr>
        </p:pic>
        <p:sp>
          <p:nvSpPr>
            <p:cNvPr id="8" name="Oval 7"/>
            <p:cNvSpPr>
              <a:spLocks noChangeArrowheads="1"/>
            </p:cNvSpPr>
            <p:nvPr/>
          </p:nvSpPr>
          <p:spPr bwMode="auto">
            <a:xfrm>
              <a:off x="6037" y="7902"/>
              <a:ext cx="196" cy="199"/>
            </a:xfrm>
            <a:prstGeom prst="ellipse">
              <a:avLst/>
            </a:prstGeom>
            <a:solidFill>
              <a:srgbClr val="E5CBB1"/>
            </a:solidFill>
            <a:ln w="9525">
              <a:solidFill>
                <a:srgbClr val="663300"/>
              </a:solidFill>
              <a:round/>
              <a:headEnd/>
              <a:tailEnd/>
            </a:ln>
          </p:spPr>
          <p:txBody>
            <a:bodyPr lIns="59436" tIns="29718" rIns="59436" bIns="29718" anchor="ctr"/>
            <a:lstStyle/>
            <a:p>
              <a:pPr algn="ctr" eaLnBrk="1" hangingPunct="1"/>
              <a:endParaRPr lang="es-BO" altLang="es-MX">
                <a:cs typeface="Arial" charset="0"/>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56104"/>
          </a:xfrm>
        </p:spPr>
        <p:txBody>
          <a:bodyPr>
            <a:normAutofit/>
          </a:bodyPr>
          <a:lstStyle/>
          <a:p>
            <a:r>
              <a:rPr lang="es-MX" sz="3200" b="1" dirty="0" smtClean="0">
                <a:solidFill>
                  <a:schemeClr val="accent6">
                    <a:lumMod val="50000"/>
                  </a:schemeClr>
                </a:solidFill>
                <a:latin typeface="Arial" panose="020B0604020202020204" pitchFamily="34" charset="0"/>
                <a:cs typeface="Arial" panose="020B0604020202020204" pitchFamily="34" charset="0"/>
              </a:rPr>
              <a:t>BIBLIOGRAFÍA </a:t>
            </a:r>
            <a:endParaRPr lang="es-MX" sz="3200" b="1" dirty="0">
              <a:solidFill>
                <a:schemeClr val="accent6">
                  <a:lumMod val="50000"/>
                </a:schemeClr>
              </a:solidFill>
              <a:latin typeface="Arial" panose="020B0604020202020204" pitchFamily="34" charset="0"/>
              <a:cs typeface="Arial" panose="020B0604020202020204" pitchFamily="34" charset="0"/>
            </a:endParaRPr>
          </a:p>
        </p:txBody>
      </p:sp>
      <p:sp>
        <p:nvSpPr>
          <p:cNvPr id="3" name="Rectángulo 2"/>
          <p:cNvSpPr/>
          <p:nvPr/>
        </p:nvSpPr>
        <p:spPr>
          <a:xfrm>
            <a:off x="620487" y="1008827"/>
            <a:ext cx="11027228" cy="5848652"/>
          </a:xfrm>
          <a:prstGeom prst="rect">
            <a:avLst/>
          </a:prstGeom>
        </p:spPr>
        <p:txBody>
          <a:bodyPr wrap="square">
            <a:spAutoFit/>
          </a:bodyPr>
          <a:lstStyle/>
          <a:p>
            <a:pPr>
              <a:lnSpc>
                <a:spcPct val="107000"/>
              </a:lnSpc>
              <a:spcAft>
                <a:spcPts val="800"/>
              </a:spcAft>
            </a:pPr>
            <a:r>
              <a:rPr lang="es-MX"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Asborno</a:t>
            </a:r>
            <a:r>
              <a:rPr lang="es-MX"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 Marcelo D. 2011.  Evaporación, Evapotranspiración, Balance hidrológico. Departamento de Ambiente y Recursos Naturales. Universidad Nacional de la Plata Argentina</a:t>
            </a:r>
          </a:p>
          <a:p>
            <a:pPr>
              <a:lnSpc>
                <a:spcPct val="107000"/>
              </a:lnSpc>
              <a:spcAft>
                <a:spcPts val="800"/>
              </a:spcAft>
            </a:pPr>
            <a:r>
              <a:rPr lang="es-MX"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2"/>
              </a:rPr>
              <a:t>http://slideplayer.es/slide/10229468</a:t>
            </a:r>
            <a:r>
              <a:rPr lang="es-MX"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2"/>
              </a:rPr>
              <a:t>/</a:t>
            </a:r>
            <a:r>
              <a:rPr lang="es-MX"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 </a:t>
            </a:r>
            <a:endParaRPr lang="es-MX"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Pájaro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Huertas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David y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Carlos A. </a:t>
            </a:r>
            <a:r>
              <a:rPr lang="es-ES"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Ortíz</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Solorio. 1994. Estimación del periodo libre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de heladas para la República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Mexicana. Revista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de Geografía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Agrícola</a:t>
            </a:r>
          </a:p>
          <a:p>
            <a:pPr>
              <a:lnSpc>
                <a:spcPct val="107000"/>
              </a:lnSpc>
              <a:spcAft>
                <a:spcPts val="800"/>
              </a:spcAft>
            </a:pP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https</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://chapingo.mx/revistas/</a:t>
            </a:r>
            <a:r>
              <a:rPr lang="es-ES"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phpscript</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a:t>
            </a:r>
            <a:r>
              <a:rPr lang="es-ES"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download.php?file</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a:t>
            </a:r>
            <a:r>
              <a:rPr lang="es-ES"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3"/>
              </a:rPr>
              <a:t>completo&amp;id</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a:t>
            </a:r>
          </a:p>
          <a:p>
            <a:pPr>
              <a:lnSpc>
                <a:spcPct val="107000"/>
              </a:lnSpc>
              <a:spcAft>
                <a:spcPts val="800"/>
              </a:spcAft>
            </a:pP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Pájaro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Huertas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David y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Carlos A. </a:t>
            </a:r>
            <a:r>
              <a:rPr lang="es-ES" dirty="0" err="1">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Ortíz</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 </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Solorio. 1992. Estimación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rPr>
              <a:t>del periodo de crecimiento por disponibilidad de agua y libre de heladas para la República Mexicana. Revista de Geografía Agrícola </a:t>
            </a:r>
            <a:r>
              <a:rPr lang="es-ES" dirty="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4"/>
              </a:rPr>
              <a:t>https://</a:t>
            </a:r>
            <a:r>
              <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hlinkClick r:id="rId4"/>
              </a:rPr>
              <a:t>www.researchgate.net/publication/296696925_Estimacion_del_periodo_de_crecimiento_por_disponibilidad_de_agua_y_libre_de_heladas_para_la_Republica_Mexicana</a:t>
            </a:r>
            <a:endParaRPr lang="es-ES" dirty="0" smtClean="0">
              <a:solidFill>
                <a:schemeClr val="accent6">
                  <a:lumMod val="50000"/>
                </a:schemeClr>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dirty="0" smtClean="0">
                <a:solidFill>
                  <a:schemeClr val="accent6">
                    <a:lumMod val="50000"/>
                  </a:schemeClr>
                </a:solidFill>
                <a:effectLst>
                  <a:outerShdw blurRad="38100" dist="38100" dir="2700000" algn="tl">
                    <a:srgbClr val="000000">
                      <a:alpha val="43137"/>
                    </a:srgbClr>
                  </a:outerShdw>
                </a:effectLst>
              </a:rPr>
              <a:t>FAO. 1997. Zonificación agro-ecológica: Guía general. Servicio de Recursos, Manejo y Conservación de suelos Dirección de Fomento de Tierras y Aguas,. Organización de las Naciones Unidas para la Agricultura y la Alimentación (FAO). BOLETIN DE SUELOS DE LA FAO 73. Roma.</a:t>
            </a:r>
          </a:p>
          <a:p>
            <a:pPr>
              <a:lnSpc>
                <a:spcPct val="107000"/>
              </a:lnSpc>
              <a:spcAft>
                <a:spcPts val="800"/>
              </a:spcAft>
            </a:pPr>
            <a:r>
              <a:rPr lang="es-MX" dirty="0" smtClean="0">
                <a:solidFill>
                  <a:schemeClr val="accent6">
                    <a:lumMod val="50000"/>
                  </a:schemeClr>
                </a:solidFill>
                <a:effectLst>
                  <a:outerShdw blurRad="38100" dist="38100" dir="2700000" algn="tl">
                    <a:srgbClr val="000000">
                      <a:alpha val="43137"/>
                    </a:srgbClr>
                  </a:outerShdw>
                </a:effectLst>
              </a:rPr>
              <a:t>Martínez </a:t>
            </a:r>
            <a:r>
              <a:rPr lang="es-MX" dirty="0">
                <a:solidFill>
                  <a:schemeClr val="accent6">
                    <a:lumMod val="50000"/>
                  </a:schemeClr>
                </a:solidFill>
                <a:effectLst>
                  <a:outerShdw blurRad="38100" dist="38100" dir="2700000" algn="tl">
                    <a:srgbClr val="000000">
                      <a:alpha val="43137"/>
                    </a:srgbClr>
                  </a:outerShdw>
                </a:effectLst>
              </a:rPr>
              <a:t>B. O. U. 2014.  ESTACION DE CRECIMIENTO DISPONIBLE PARA LOS CULTIVOS EN LA REGION SURESTE DEL ESTADO DE COAHUILA. </a:t>
            </a:r>
            <a:r>
              <a:rPr lang="es-MX" dirty="0" smtClean="0">
                <a:solidFill>
                  <a:schemeClr val="accent6">
                    <a:lumMod val="50000"/>
                  </a:schemeClr>
                </a:solidFill>
                <a:effectLst>
                  <a:outerShdw blurRad="38100" dist="38100" dir="2700000" algn="tl">
                    <a:srgbClr val="000000">
                      <a:alpha val="43137"/>
                    </a:srgbClr>
                  </a:outerShdw>
                </a:effectLst>
              </a:rPr>
              <a:t>Centro </a:t>
            </a:r>
            <a:r>
              <a:rPr lang="es-MX" dirty="0">
                <a:solidFill>
                  <a:schemeClr val="accent6">
                    <a:lumMod val="50000"/>
                  </a:schemeClr>
                </a:solidFill>
                <a:effectLst>
                  <a:outerShdw blurRad="38100" dist="38100" dir="2700000" algn="tl">
                    <a:srgbClr val="000000">
                      <a:alpha val="43137"/>
                    </a:srgbClr>
                  </a:outerShdw>
                </a:effectLst>
              </a:rPr>
              <a:t>de Investigación Regional del Noreste. Campo Experimental Saltillo. INIFAP. SAGARPA</a:t>
            </a:r>
          </a:p>
          <a:p>
            <a:pPr>
              <a:lnSpc>
                <a:spcPct val="107000"/>
              </a:lnSpc>
              <a:spcAft>
                <a:spcPts val="800"/>
              </a:spcAft>
            </a:pPr>
            <a:r>
              <a:rPr lang="es-MX" dirty="0">
                <a:solidFill>
                  <a:schemeClr val="accent6">
                    <a:lumMod val="50000"/>
                  </a:schemeClr>
                </a:solidFill>
                <a:effectLst>
                  <a:outerShdw blurRad="38100" dist="38100" dir="2700000" algn="tl">
                    <a:srgbClr val="000000">
                      <a:alpha val="43137"/>
                    </a:srgbClr>
                  </a:outerShdw>
                </a:effectLst>
                <a:hlinkClick r:id="rId5"/>
              </a:rPr>
              <a:t>http://</a:t>
            </a:r>
            <a:r>
              <a:rPr lang="es-MX" dirty="0" smtClean="0">
                <a:solidFill>
                  <a:schemeClr val="accent6">
                    <a:lumMod val="50000"/>
                  </a:schemeClr>
                </a:solidFill>
                <a:effectLst>
                  <a:outerShdw blurRad="38100" dist="38100" dir="2700000" algn="tl">
                    <a:srgbClr val="000000">
                      <a:alpha val="43137"/>
                    </a:srgbClr>
                  </a:outerShdw>
                </a:effectLst>
                <a:hlinkClick r:id="rId5"/>
              </a:rPr>
              <a:t>biblioteca.inifap.gob.mx:8080/jspui/bitstream/handle/123456789/3876/EST_CREC_CULTIVOS_MARTINEZB.pdf?sequence=1</a:t>
            </a:r>
            <a:r>
              <a:rPr lang="es-MX" dirty="0" smtClean="0">
                <a:solidFill>
                  <a:schemeClr val="accent6">
                    <a:lumMod val="50000"/>
                  </a:schemeClr>
                </a:solidFill>
                <a:effectLst>
                  <a:outerShdw blurRad="38100" dist="38100" dir="2700000" algn="tl">
                    <a:srgbClr val="000000">
                      <a:alpha val="43137"/>
                    </a:srgbClr>
                  </a:outerShdw>
                </a:effectLst>
              </a:rPr>
              <a:t> </a:t>
            </a:r>
            <a:endParaRPr lang="es-MX"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407656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sz="6600" dirty="0" smtClean="0">
                <a:solidFill>
                  <a:schemeClr val="accent6">
                    <a:lumMod val="50000"/>
                  </a:schemeClr>
                </a:solidFill>
                <a:latin typeface="Brush Script MT" panose="03060802040406070304" pitchFamily="66" charset="0"/>
                <a:ea typeface="Batang" panose="02030600000101010101" pitchFamily="18" charset="-127"/>
              </a:rPr>
              <a:t>GRACIAS!!</a:t>
            </a:r>
            <a:endParaRPr lang="es-MX" sz="6600" dirty="0">
              <a:solidFill>
                <a:schemeClr val="accent6">
                  <a:lumMod val="50000"/>
                </a:schemeClr>
              </a:solidFill>
              <a:latin typeface="Brush Script MT" panose="03060802040406070304" pitchFamily="66" charset="0"/>
              <a:ea typeface="Batang" panose="02030600000101010101" pitchFamily="18" charset="-127"/>
            </a:endParaRPr>
          </a:p>
        </p:txBody>
      </p:sp>
    </p:spTree>
    <p:extLst>
      <p:ext uri="{BB962C8B-B14F-4D97-AF65-F5344CB8AC3E}">
        <p14:creationId xmlns:p14="http://schemas.microsoft.com/office/powerpoint/2010/main" val="3838066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6">
                    <a:lumMod val="50000"/>
                  </a:schemeClr>
                </a:solidFill>
                <a:effectLst>
                  <a:outerShdw blurRad="38100" dist="38100" dir="2700000" algn="tl">
                    <a:srgbClr val="000000">
                      <a:alpha val="43137"/>
                    </a:srgbClr>
                  </a:outerShdw>
                </a:effectLst>
              </a:rPr>
              <a:t>Nota: </a:t>
            </a:r>
            <a:endParaRPr lang="es-MX"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r>
              <a:rPr lang="es-MX" dirty="0" smtClean="0">
                <a:solidFill>
                  <a:schemeClr val="accent6">
                    <a:lumMod val="50000"/>
                  </a:schemeClr>
                </a:solidFill>
                <a:latin typeface="Arial" panose="020B0604020202020204" pitchFamily="34" charset="0"/>
                <a:cs typeface="Arial" panose="020B0604020202020204" pitchFamily="34" charset="0"/>
              </a:rPr>
              <a:t>Aunque se presenta mucho texto, es necesario para el propósito de la presentación, por lo que el docente puede manejar algún efecto o animación de </a:t>
            </a:r>
            <a:r>
              <a:rPr lang="es-MX" dirty="0" err="1">
                <a:solidFill>
                  <a:schemeClr val="accent6">
                    <a:lumMod val="50000"/>
                  </a:schemeClr>
                </a:solidFill>
                <a:latin typeface="Arial" panose="020B0604020202020204" pitchFamily="34" charset="0"/>
                <a:cs typeface="Arial" panose="020B0604020202020204" pitchFamily="34" charset="0"/>
              </a:rPr>
              <a:t>P</a:t>
            </a:r>
            <a:r>
              <a:rPr lang="es-MX" dirty="0" err="1" smtClean="0">
                <a:solidFill>
                  <a:schemeClr val="accent6">
                    <a:lumMod val="50000"/>
                  </a:schemeClr>
                </a:solidFill>
                <a:latin typeface="Arial" panose="020B0604020202020204" pitchFamily="34" charset="0"/>
                <a:cs typeface="Arial" panose="020B0604020202020204" pitchFamily="34" charset="0"/>
              </a:rPr>
              <a:t>ower</a:t>
            </a:r>
            <a:r>
              <a:rPr lang="es-MX" dirty="0" smtClean="0">
                <a:solidFill>
                  <a:schemeClr val="accent6">
                    <a:lumMod val="50000"/>
                  </a:schemeClr>
                </a:solidFill>
                <a:latin typeface="Arial" panose="020B0604020202020204" pitchFamily="34" charset="0"/>
                <a:cs typeface="Arial" panose="020B0604020202020204" pitchFamily="34" charset="0"/>
              </a:rPr>
              <a:t> </a:t>
            </a:r>
            <a:r>
              <a:rPr lang="es-MX" dirty="0" err="1" smtClean="0">
                <a:solidFill>
                  <a:schemeClr val="accent6">
                    <a:lumMod val="50000"/>
                  </a:schemeClr>
                </a:solidFill>
                <a:latin typeface="Arial" panose="020B0604020202020204" pitchFamily="34" charset="0"/>
                <a:cs typeface="Arial" panose="020B0604020202020204" pitchFamily="34" charset="0"/>
              </a:rPr>
              <a:t>point</a:t>
            </a:r>
            <a:r>
              <a:rPr lang="es-MX" dirty="0" smtClean="0">
                <a:solidFill>
                  <a:schemeClr val="accent6">
                    <a:lumMod val="50000"/>
                  </a:schemeClr>
                </a:solidFill>
                <a:latin typeface="Arial" panose="020B0604020202020204" pitchFamily="34" charset="0"/>
                <a:cs typeface="Arial" panose="020B0604020202020204" pitchFamily="34" charset="0"/>
              </a:rPr>
              <a:t> para manejar el texto</a:t>
            </a:r>
            <a:r>
              <a:rPr lang="es-MX" dirty="0" smtClean="0">
                <a:solidFill>
                  <a:schemeClr val="accent4">
                    <a:lumMod val="50000"/>
                  </a:schemeClr>
                </a:solidFill>
                <a:latin typeface="Arial" panose="020B0604020202020204" pitchFamily="34" charset="0"/>
                <a:cs typeface="Arial" panose="020B0604020202020204" pitchFamily="34" charset="0"/>
              </a:rPr>
              <a:t>.</a:t>
            </a:r>
          </a:p>
          <a:p>
            <a:pPr marL="0" indent="0">
              <a:buNone/>
            </a:pPr>
            <a:r>
              <a:rPr lang="es-MX" b="1" dirty="0" smtClean="0">
                <a:solidFill>
                  <a:schemeClr val="accent6">
                    <a:lumMod val="50000"/>
                  </a:schemeClr>
                </a:solidFill>
                <a:latin typeface="Arial" panose="020B0604020202020204" pitchFamily="34" charset="0"/>
                <a:cs typeface="Arial" panose="020B0604020202020204" pitchFamily="34" charset="0"/>
              </a:rPr>
              <a:t>                                                                                       Gracias… </a:t>
            </a:r>
          </a:p>
          <a:p>
            <a:endParaRPr lang="es-MX" dirty="0"/>
          </a:p>
        </p:txBody>
      </p:sp>
    </p:spTree>
    <p:extLst>
      <p:ext uri="{BB962C8B-B14F-4D97-AF65-F5344CB8AC3E}">
        <p14:creationId xmlns:p14="http://schemas.microsoft.com/office/powerpoint/2010/main" val="744962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34331"/>
          </a:xfrm>
          <a:solidFill>
            <a:schemeClr val="accent6">
              <a:lumMod val="40000"/>
              <a:lumOff val="60000"/>
            </a:schemeClr>
          </a:solidFill>
          <a:ln w="28575">
            <a:solidFill>
              <a:schemeClr val="accent6">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OBJETIVO DE LA UNIDAD DE APRENDIZAJE</a:t>
            </a:r>
            <a:endPar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2304597"/>
            <a:ext cx="10515600" cy="2828262"/>
          </a:xfrm>
        </p:spPr>
        <p:txBody>
          <a:bodyPr/>
          <a:lstStyle/>
          <a:p>
            <a:pPr algn="just"/>
            <a:r>
              <a:rPr lang="es-MX" b="1" dirty="0">
                <a:solidFill>
                  <a:schemeClr val="accent6">
                    <a:lumMod val="50000"/>
                  </a:schemeClr>
                </a:solidFill>
                <a:latin typeface="Arial" panose="020B0604020202020204" pitchFamily="34" charset="0"/>
                <a:cs typeface="Arial" panose="020B0604020202020204" pitchFamily="34" charset="0"/>
              </a:rPr>
              <a:t>Al finalizar esta unidad de aprendizaje el discente será capaz de relacionar el funcionamiento de los cultivos y su interacción con los factores del ambiente, mediante indicadores de su eficiencia y capacidad productiva para derivar inferencias para mejorar el rendimiento y productividad de los </a:t>
            </a:r>
            <a:r>
              <a:rPr lang="es-MX" b="1" dirty="0" smtClean="0">
                <a:solidFill>
                  <a:schemeClr val="accent6">
                    <a:lumMod val="50000"/>
                  </a:schemeClr>
                </a:solidFill>
                <a:latin typeface="Arial" panose="020B0604020202020204" pitchFamily="34" charset="0"/>
                <a:cs typeface="Arial" panose="020B0604020202020204" pitchFamily="34" charset="0"/>
              </a:rPr>
              <a:t>cultivos </a:t>
            </a:r>
            <a:r>
              <a:rPr lang="es-MX" b="1" dirty="0">
                <a:solidFill>
                  <a:schemeClr val="accent6">
                    <a:lumMod val="50000"/>
                  </a:schemeClr>
                </a:solidFill>
                <a:latin typeface="Arial" panose="020B0604020202020204" pitchFamily="34" charset="0"/>
                <a:cs typeface="Arial" panose="020B0604020202020204" pitchFamily="34" charset="0"/>
              </a:rPr>
              <a:t>procurando el desarrollo y la conservación de los recursos en beneficio de la </a:t>
            </a:r>
            <a:r>
              <a:rPr lang="es-MX" b="1" dirty="0" smtClean="0">
                <a:solidFill>
                  <a:schemeClr val="accent6">
                    <a:lumMod val="50000"/>
                  </a:schemeClr>
                </a:solidFill>
                <a:latin typeface="Arial" panose="020B0604020202020204" pitchFamily="34" charset="0"/>
                <a:cs typeface="Arial" panose="020B0604020202020204" pitchFamily="34" charset="0"/>
              </a:rPr>
              <a:t>sociedad.</a:t>
            </a:r>
            <a:endParaRPr lang="es-MX" b="1"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9465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7246"/>
          </a:xfrm>
          <a:solidFill>
            <a:schemeClr val="accent6">
              <a:lumMod val="40000"/>
              <a:lumOff val="60000"/>
            </a:schemeClr>
          </a:solidFill>
          <a:ln w="28575">
            <a:solidFill>
              <a:schemeClr val="accent6">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r>
              <a:rPr lang="es-MX" sz="3200" dirty="0" smtClean="0"/>
              <a:t> </a:t>
            </a:r>
            <a:endParaRPr lang="es-MX" sz="3200" dirty="0"/>
          </a:p>
        </p:txBody>
      </p:sp>
      <p:sp>
        <p:nvSpPr>
          <p:cNvPr id="3" name="Marcador de contenido 2"/>
          <p:cNvSpPr>
            <a:spLocks noGrp="1"/>
          </p:cNvSpPr>
          <p:nvPr>
            <p:ph idx="1"/>
          </p:nvPr>
        </p:nvSpPr>
        <p:spPr>
          <a:xfrm>
            <a:off x="876300" y="1501774"/>
            <a:ext cx="10515600" cy="4689475"/>
          </a:xfrm>
        </p:spPr>
        <p:txBody>
          <a:bodyPr>
            <a:normAutofit fontScale="70000" lnSpcReduction="20000"/>
          </a:bodyPr>
          <a:lstStyle/>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INTRODUCCION</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ESTACION DE CRECIMIENTO</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BALANCE DE HUMEDAD</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MODELOS  PERIODO DE CRECIMIENTO (DPC)</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DURACION DEL PERIODO DE CRECIMIENTO (DPC)</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CARACTERISTICAS  DEL PERIODO DE CRECIMIENTO</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PERIODOS DE CRECIMIENTO DE REFERENCIA</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REGIMEN TERMICO</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EVAPOTRANSPIRACION: CONCEPTOS, ESTIMACION</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PERIODO LIBRE DE HELADAS: Definición, primera y ultima helada, </a:t>
            </a:r>
            <a:r>
              <a:rPr lang="es-ES" b="1" dirty="0" err="1"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isolineas</a:t>
            </a:r>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el periodo libre de heladas.</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RELACIÓN CON ETAPAS FENOLÓGICAS, GENOTIPOS Y FECHAS DE SIEMBRA</a:t>
            </a:r>
          </a:p>
          <a:p>
            <a:r>
              <a:rPr lang="es-ES"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BIBLIOGRAFIA</a:t>
            </a:r>
          </a:p>
          <a:p>
            <a:endParaRPr lang="es-MX" dirty="0"/>
          </a:p>
        </p:txBody>
      </p:sp>
    </p:spTree>
    <p:extLst>
      <p:ext uri="{BB962C8B-B14F-4D97-AF65-F5344CB8AC3E}">
        <p14:creationId xmlns:p14="http://schemas.microsoft.com/office/powerpoint/2010/main" val="284997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288926"/>
            <a:ext cx="10515600" cy="679903"/>
          </a:xfrm>
          <a:solidFill>
            <a:schemeClr val="accent6">
              <a:lumMod val="40000"/>
              <a:lumOff val="60000"/>
            </a:schemeClr>
          </a:solidFill>
          <a:ln w="28575">
            <a:solidFill>
              <a:schemeClr val="accent6">
                <a:lumMod val="50000"/>
              </a:schemeClr>
            </a:solidFill>
          </a:ln>
        </p:spPr>
        <p:txBody>
          <a:bodyPr>
            <a:normAutofit/>
          </a:bodyPr>
          <a:lstStyle/>
          <a:p>
            <a:r>
              <a:rPr lang="es-ES"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INTRODUCCION</a:t>
            </a:r>
            <a:endParaRPr lang="es-ES"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fontScale="85000" lnSpcReduction="10000"/>
          </a:bodyPr>
          <a:lstStyle/>
          <a:p>
            <a:pPr algn="just"/>
            <a:r>
              <a:rPr lang="es-ES" dirty="0" smtClean="0">
                <a:solidFill>
                  <a:schemeClr val="accent6">
                    <a:lumMod val="50000"/>
                  </a:schemeClr>
                </a:solidFill>
                <a:latin typeface="Arial" panose="020B0604020202020204" pitchFamily="34" charset="0"/>
                <a:cs typeface="Arial" panose="020B0604020202020204" pitchFamily="34" charset="0"/>
              </a:rPr>
              <a:t>El crecimiento y desarrollo de las plantas se da en una estrecha </a:t>
            </a:r>
            <a:r>
              <a:rPr lang="es-ES" dirty="0" err="1" smtClean="0">
                <a:solidFill>
                  <a:schemeClr val="accent6">
                    <a:lumMod val="50000"/>
                  </a:schemeClr>
                </a:solidFill>
                <a:latin typeface="Arial" panose="020B0604020202020204" pitchFamily="34" charset="0"/>
                <a:cs typeface="Arial" panose="020B0604020202020204" pitchFamily="34" charset="0"/>
              </a:rPr>
              <a:t>interación</a:t>
            </a:r>
            <a:r>
              <a:rPr lang="es-ES" dirty="0" smtClean="0">
                <a:solidFill>
                  <a:schemeClr val="accent6">
                    <a:lumMod val="50000"/>
                  </a:schemeClr>
                </a:solidFill>
                <a:latin typeface="Arial" panose="020B0604020202020204" pitchFamily="34" charset="0"/>
                <a:cs typeface="Arial" panose="020B0604020202020204" pitchFamily="34" charset="0"/>
              </a:rPr>
              <a:t> con el ambiente en donde crece que esta determinado factores y variables que lo afectan. Algunos de estas son determinantes como la temperatura, la precipitación, la evapotranspiración y la presencia de heladas, por lo que se han utilizado para aplicar metodologías para categorizar los efectos de los principales factores ambientales que determinan el crecimiento y desarrollo de los cultivos y su rendimiento a fin de definir la adaptabilidad de los cultivos, sus variedades y su potencial de rendimiento a fin de obtener criterios para definir estrategias de producción de cultivos.  </a:t>
            </a:r>
          </a:p>
          <a:p>
            <a:pPr algn="just"/>
            <a:r>
              <a:rPr lang="es-ES" dirty="0" smtClean="0">
                <a:solidFill>
                  <a:schemeClr val="accent6">
                    <a:lumMod val="50000"/>
                  </a:schemeClr>
                </a:solidFill>
                <a:latin typeface="Arial" panose="020B0604020202020204" pitchFamily="34" charset="0"/>
                <a:cs typeface="Arial" panose="020B0604020202020204" pitchFamily="34" charset="0"/>
              </a:rPr>
              <a:t>Para este fin, se fomenta el trabajo individual de calidad, impulsando una actitud proactiva que desarrolle el trabajo en equipo, lo que ha ayudado en la definición y determinación de la estación de crecimiento de los cultivos y su relación con etapas fenológicas, genotipos y fechas de siembra.</a:t>
            </a:r>
            <a:endParaRPr lang="es-ES" dirty="0">
              <a:solidFill>
                <a:schemeClr val="accent6">
                  <a:lumMod val="50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99645"/>
          </a:xfrm>
          <a:solidFill>
            <a:schemeClr val="accent6">
              <a:lumMod val="40000"/>
              <a:lumOff val="60000"/>
            </a:schemeClr>
          </a:solidFill>
          <a:ln w="28575">
            <a:solidFill>
              <a:schemeClr val="accent6">
                <a:lumMod val="50000"/>
              </a:schemeClr>
            </a:solidFill>
          </a:ln>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ESTACIÓN DE CRECIMIENTO</a:t>
            </a:r>
            <a:endParaRPr lang="es-MX"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825624"/>
            <a:ext cx="10515600" cy="5032375"/>
          </a:xfrm>
        </p:spPr>
        <p:txBody>
          <a:bodyPr>
            <a:normAutofit fontScale="85000" lnSpcReduction="20000"/>
          </a:bodyPr>
          <a:lstStyle/>
          <a:p>
            <a:pPr algn="just"/>
            <a:r>
              <a:rPr lang="es-MX" dirty="0" smtClean="0">
                <a:solidFill>
                  <a:schemeClr val="accent6">
                    <a:lumMod val="50000"/>
                  </a:schemeClr>
                </a:solidFill>
              </a:rPr>
              <a:t>El </a:t>
            </a:r>
            <a:r>
              <a:rPr lang="es-MX" dirty="0">
                <a:solidFill>
                  <a:schemeClr val="accent6">
                    <a:lumMod val="50000"/>
                  </a:schemeClr>
                </a:solidFill>
              </a:rPr>
              <a:t>concepto de </a:t>
            </a:r>
            <a:r>
              <a:rPr lang="es-MX" i="1" dirty="0">
                <a:solidFill>
                  <a:schemeClr val="accent6">
                    <a:lumMod val="50000"/>
                  </a:schemeClr>
                </a:solidFill>
              </a:rPr>
              <a:t>período </a:t>
            </a:r>
            <a:r>
              <a:rPr lang="es-MX" i="1" dirty="0" smtClean="0">
                <a:solidFill>
                  <a:schemeClr val="accent6">
                    <a:lumMod val="50000"/>
                  </a:schemeClr>
                </a:solidFill>
              </a:rPr>
              <a:t>o estación de </a:t>
            </a:r>
            <a:r>
              <a:rPr lang="es-MX" i="1" dirty="0">
                <a:solidFill>
                  <a:schemeClr val="accent6">
                    <a:lumMod val="50000"/>
                  </a:schemeClr>
                </a:solidFill>
              </a:rPr>
              <a:t>crecimiento</a:t>
            </a:r>
            <a:r>
              <a:rPr lang="es-MX" dirty="0">
                <a:solidFill>
                  <a:schemeClr val="accent6">
                    <a:lumMod val="50000"/>
                  </a:schemeClr>
                </a:solidFill>
              </a:rPr>
              <a:t> es esencial para la </a:t>
            </a:r>
            <a:r>
              <a:rPr lang="es-MX" b="1" dirty="0" err="1" smtClean="0">
                <a:solidFill>
                  <a:schemeClr val="accent6">
                    <a:lumMod val="50000"/>
                  </a:schemeClr>
                </a:solidFill>
              </a:rPr>
              <a:t>Zonificacion</a:t>
            </a:r>
            <a:r>
              <a:rPr lang="es-MX" b="1" dirty="0" smtClean="0">
                <a:solidFill>
                  <a:schemeClr val="accent6">
                    <a:lumMod val="50000"/>
                  </a:schemeClr>
                </a:solidFill>
              </a:rPr>
              <a:t> </a:t>
            </a:r>
            <a:r>
              <a:rPr lang="es-MX" b="1" dirty="0" err="1" smtClean="0">
                <a:solidFill>
                  <a:schemeClr val="accent6">
                    <a:lumMod val="50000"/>
                  </a:schemeClr>
                </a:solidFill>
              </a:rPr>
              <a:t>Agroecologica</a:t>
            </a:r>
            <a:r>
              <a:rPr lang="es-MX" dirty="0" smtClean="0">
                <a:solidFill>
                  <a:schemeClr val="accent6">
                    <a:lumMod val="50000"/>
                  </a:schemeClr>
                </a:solidFill>
              </a:rPr>
              <a:t>, </a:t>
            </a:r>
            <a:r>
              <a:rPr lang="es-MX" dirty="0">
                <a:solidFill>
                  <a:schemeClr val="accent6">
                    <a:lumMod val="50000"/>
                  </a:schemeClr>
                </a:solidFill>
              </a:rPr>
              <a:t>y es una manera de incluir la estacionalidad en la evaluación de los recursos de tierras. </a:t>
            </a:r>
            <a:endParaRPr lang="es-MX" dirty="0" smtClean="0">
              <a:solidFill>
                <a:schemeClr val="accent6">
                  <a:lumMod val="50000"/>
                </a:schemeClr>
              </a:solidFill>
            </a:endParaRPr>
          </a:p>
          <a:p>
            <a:pPr algn="just"/>
            <a:r>
              <a:rPr lang="es-MX" dirty="0" smtClean="0">
                <a:solidFill>
                  <a:schemeClr val="accent6">
                    <a:lumMod val="50000"/>
                  </a:schemeClr>
                </a:solidFill>
              </a:rPr>
              <a:t>En </a:t>
            </a:r>
            <a:r>
              <a:rPr lang="es-MX" dirty="0">
                <a:solidFill>
                  <a:schemeClr val="accent6">
                    <a:lumMod val="50000"/>
                  </a:schemeClr>
                </a:solidFill>
              </a:rPr>
              <a:t>muchas </a:t>
            </a:r>
            <a:r>
              <a:rPr lang="es-MX" b="1" dirty="0">
                <a:solidFill>
                  <a:schemeClr val="accent6">
                    <a:lumMod val="50000"/>
                  </a:schemeClr>
                </a:solidFill>
              </a:rPr>
              <a:t>zonas tropicales</a:t>
            </a:r>
            <a:r>
              <a:rPr lang="es-MX" dirty="0">
                <a:solidFill>
                  <a:schemeClr val="accent6">
                    <a:lumMod val="50000"/>
                  </a:schemeClr>
                </a:solidFill>
              </a:rPr>
              <a:t>, las condiciones son demasiado secas durante parte del año para permitir el crecimiento de cultivos sin irrigación, mientras que en los </a:t>
            </a:r>
            <a:r>
              <a:rPr lang="es-MX" b="1" dirty="0">
                <a:solidFill>
                  <a:schemeClr val="accent6">
                    <a:lumMod val="50000"/>
                  </a:schemeClr>
                </a:solidFill>
              </a:rPr>
              <a:t>climas templados </a:t>
            </a:r>
            <a:r>
              <a:rPr lang="es-MX" dirty="0">
                <a:solidFill>
                  <a:schemeClr val="accent6">
                    <a:lumMod val="50000"/>
                  </a:schemeClr>
                </a:solidFill>
              </a:rPr>
              <a:t>la producción de los cultivos en invierno está limitada por las bajas temperaturas. </a:t>
            </a:r>
            <a:endParaRPr lang="es-MX" dirty="0" smtClean="0">
              <a:solidFill>
                <a:schemeClr val="accent6">
                  <a:lumMod val="50000"/>
                </a:schemeClr>
              </a:solidFill>
            </a:endParaRPr>
          </a:p>
          <a:p>
            <a:pPr algn="just"/>
            <a:r>
              <a:rPr lang="es-MX" b="1" u="sng" dirty="0" smtClean="0">
                <a:solidFill>
                  <a:schemeClr val="accent6">
                    <a:lumMod val="50000"/>
                  </a:schemeClr>
                </a:solidFill>
              </a:rPr>
              <a:t>El </a:t>
            </a:r>
            <a:r>
              <a:rPr lang="es-MX" b="1" u="sng" dirty="0">
                <a:solidFill>
                  <a:schemeClr val="accent6">
                    <a:lumMod val="50000"/>
                  </a:schemeClr>
                </a:solidFill>
              </a:rPr>
              <a:t>periodo de crecimiento define la época del año en la que las condiciones de humedad y temperaturas son idóneas para la producción del cultivo.</a:t>
            </a:r>
          </a:p>
          <a:p>
            <a:pPr algn="just"/>
            <a:r>
              <a:rPr lang="es-MX" b="1" dirty="0">
                <a:solidFill>
                  <a:schemeClr val="accent6">
                    <a:lumMod val="50000"/>
                  </a:schemeClr>
                </a:solidFill>
              </a:rPr>
              <a:t>El periodo de crecimiento </a:t>
            </a:r>
            <a:r>
              <a:rPr lang="es-MX" dirty="0">
                <a:solidFill>
                  <a:schemeClr val="accent6">
                    <a:lumMod val="50000"/>
                  </a:schemeClr>
                </a:solidFill>
              </a:rPr>
              <a:t>proporciona un marco ideal para resumir en el tiempo elementos variables del clima, que se pueden entonces comparar con los requerimientos y las respuestas estimadas de las plantas. </a:t>
            </a:r>
            <a:endParaRPr lang="es-MX" dirty="0" smtClean="0">
              <a:solidFill>
                <a:schemeClr val="accent6">
                  <a:lumMod val="50000"/>
                </a:schemeClr>
              </a:solidFill>
            </a:endParaRPr>
          </a:p>
          <a:p>
            <a:pPr algn="just"/>
            <a:r>
              <a:rPr lang="es-MX" dirty="0" smtClean="0">
                <a:solidFill>
                  <a:schemeClr val="accent6">
                    <a:lumMod val="50000"/>
                  </a:schemeClr>
                </a:solidFill>
              </a:rPr>
              <a:t>Parámetros </a:t>
            </a:r>
            <a:r>
              <a:rPr lang="es-MX" dirty="0">
                <a:solidFill>
                  <a:schemeClr val="accent6">
                    <a:lumMod val="50000"/>
                  </a:schemeClr>
                </a:solidFill>
              </a:rPr>
              <a:t>tales como </a:t>
            </a:r>
            <a:r>
              <a:rPr lang="es-MX" b="1" u="sng" dirty="0">
                <a:solidFill>
                  <a:schemeClr val="accent6">
                    <a:lumMod val="50000"/>
                  </a:schemeClr>
                </a:solidFill>
              </a:rPr>
              <a:t>régimen de temperatura, lluvia total, evapotranspiración e incidencia de riesgos climáticos </a:t>
            </a:r>
            <a:r>
              <a:rPr lang="es-MX" dirty="0">
                <a:solidFill>
                  <a:schemeClr val="accent6">
                    <a:lumMod val="50000"/>
                  </a:schemeClr>
                </a:solidFill>
              </a:rPr>
              <a:t>son más relevantes si se calculan para el periodo de crecimiento, cuando pueden influir en el desarrollo del cultivo, que si se hace para la media del año completo.</a:t>
            </a:r>
          </a:p>
          <a:p>
            <a:endParaRPr lang="es-MX" dirty="0"/>
          </a:p>
        </p:txBody>
      </p:sp>
    </p:spTree>
    <p:extLst>
      <p:ext uri="{BB962C8B-B14F-4D97-AF65-F5344CB8AC3E}">
        <p14:creationId xmlns:p14="http://schemas.microsoft.com/office/powerpoint/2010/main" val="3212887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87069" y="1837481"/>
            <a:ext cx="3834810" cy="4781033"/>
          </a:xfrm>
          <a:ln w="19050">
            <a:solidFill>
              <a:schemeClr val="accent4">
                <a:lumMod val="50000"/>
              </a:schemeClr>
            </a:solidFill>
          </a:ln>
        </p:spPr>
        <p:txBody>
          <a:bodyPr>
            <a:noAutofit/>
          </a:bodyPr>
          <a:lstStyle/>
          <a:p>
            <a:r>
              <a:rPr lang="es-MX" sz="2400" b="1" dirty="0">
                <a:solidFill>
                  <a:schemeClr val="accent6">
                    <a:lumMod val="50000"/>
                  </a:schemeClr>
                </a:solidFill>
                <a:effectLst>
                  <a:outerShdw blurRad="38100" dist="38100" dir="2700000" algn="tl">
                    <a:srgbClr val="000000">
                      <a:alpha val="43137"/>
                    </a:srgbClr>
                  </a:outerShdw>
                </a:effectLst>
              </a:rPr>
              <a:t>B - Comienzo del periodo de crecimiento</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a:solidFill>
                  <a:schemeClr val="accent6">
                    <a:lumMod val="50000"/>
                  </a:schemeClr>
                </a:solidFill>
                <a:effectLst>
                  <a:outerShdw blurRad="38100" dist="38100" dir="2700000" algn="tl">
                    <a:srgbClr val="000000">
                      <a:alpha val="43137"/>
                    </a:srgbClr>
                  </a:outerShdw>
                </a:effectLst>
              </a:rPr>
              <a:t>BH - Inicio del periodo húmedo</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a:solidFill>
                  <a:schemeClr val="accent6">
                    <a:lumMod val="50000"/>
                  </a:schemeClr>
                </a:solidFill>
                <a:effectLst>
                  <a:outerShdw blurRad="38100" dist="38100" dir="2700000" algn="tl">
                    <a:srgbClr val="000000">
                      <a:alpha val="43137"/>
                    </a:srgbClr>
                  </a:outerShdw>
                </a:effectLst>
              </a:rPr>
              <a:t>EH - Final del periodo húmedo</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a:solidFill>
                  <a:schemeClr val="accent6">
                    <a:lumMod val="50000"/>
                  </a:schemeClr>
                </a:solidFill>
                <a:effectLst>
                  <a:outerShdw blurRad="38100" dist="38100" dir="2700000" algn="tl">
                    <a:srgbClr val="000000">
                      <a:alpha val="43137"/>
                    </a:srgbClr>
                  </a:outerShdw>
                </a:effectLst>
              </a:rPr>
              <a:t>ER - Final de la estación de las lluvias</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a:solidFill>
                  <a:schemeClr val="accent6">
                    <a:lumMod val="50000"/>
                  </a:schemeClr>
                </a:solidFill>
                <a:effectLst>
                  <a:outerShdw blurRad="38100" dist="38100" dir="2700000" algn="tl">
                    <a:srgbClr val="000000">
                      <a:alpha val="43137"/>
                    </a:srgbClr>
                  </a:outerShdw>
                </a:effectLst>
              </a:rPr>
              <a:t>E - Final del periodo de crecimiento</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a:solidFill>
                  <a:schemeClr val="accent6">
                    <a:lumMod val="50000"/>
                  </a:schemeClr>
                </a:solidFill>
                <a:effectLst>
                  <a:outerShdw blurRad="38100" dist="38100" dir="2700000" algn="tl">
                    <a:srgbClr val="000000">
                      <a:alpha val="43137"/>
                    </a:srgbClr>
                  </a:outerShdw>
                </a:effectLst>
              </a:rPr>
              <a:t>P - Precipitaciones</a:t>
            </a:r>
            <a:br>
              <a:rPr lang="es-MX" sz="2400" b="1" dirty="0">
                <a:solidFill>
                  <a:schemeClr val="accent6">
                    <a:lumMod val="50000"/>
                  </a:schemeClr>
                </a:solidFill>
                <a:effectLst>
                  <a:outerShdw blurRad="38100" dist="38100" dir="2700000" algn="tl">
                    <a:srgbClr val="000000">
                      <a:alpha val="43137"/>
                    </a:srgbClr>
                  </a:outerShdw>
                </a:effectLst>
              </a:rPr>
            </a:br>
            <a:r>
              <a:rPr lang="es-MX" sz="2400" b="1" dirty="0" err="1">
                <a:solidFill>
                  <a:schemeClr val="accent6">
                    <a:lumMod val="50000"/>
                  </a:schemeClr>
                </a:solidFill>
                <a:effectLst>
                  <a:outerShdw blurRad="38100" dist="38100" dir="2700000" algn="tl">
                    <a:srgbClr val="000000">
                      <a:alpha val="43137"/>
                    </a:srgbClr>
                  </a:outerShdw>
                </a:effectLst>
              </a:rPr>
              <a:t>Etp</a:t>
            </a:r>
            <a:r>
              <a:rPr lang="es-MX" sz="2400" b="1" dirty="0">
                <a:solidFill>
                  <a:schemeClr val="accent6">
                    <a:lumMod val="50000"/>
                  </a:schemeClr>
                </a:solidFill>
                <a:effectLst>
                  <a:outerShdw blurRad="38100" dist="38100" dir="2700000" algn="tl">
                    <a:srgbClr val="000000">
                      <a:alpha val="43137"/>
                    </a:srgbClr>
                  </a:outerShdw>
                </a:effectLst>
              </a:rPr>
              <a:t> - Evapotranspiración </a:t>
            </a:r>
            <a:r>
              <a:rPr lang="es-MX" sz="2400" b="1" dirty="0" smtClean="0">
                <a:solidFill>
                  <a:schemeClr val="accent6">
                    <a:lumMod val="50000"/>
                  </a:schemeClr>
                </a:solidFill>
                <a:effectLst>
                  <a:outerShdw blurRad="38100" dist="38100" dir="2700000" algn="tl">
                    <a:srgbClr val="000000">
                      <a:alpha val="43137"/>
                    </a:srgbClr>
                  </a:outerShdw>
                </a:effectLst>
              </a:rPr>
              <a:t>potencial</a:t>
            </a:r>
            <a:endParaRPr lang="es-MX" sz="2800" dirty="0"/>
          </a:p>
        </p:txBody>
      </p:sp>
      <p:pic>
        <p:nvPicPr>
          <p:cNvPr id="4" name="Marcador de contenido 3" descr="http://www.fao.org/docrep/w2962s/w2962s01.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7836" y="152474"/>
            <a:ext cx="6753447" cy="6354652"/>
          </a:xfrm>
          <a:prstGeom prst="rect">
            <a:avLst/>
          </a:prstGeom>
          <a:noFill/>
          <a:ln w="38100">
            <a:solidFill>
              <a:schemeClr val="accent6">
                <a:lumMod val="50000"/>
              </a:schemeClr>
            </a:solidFill>
          </a:ln>
        </p:spPr>
      </p:pic>
      <p:sp>
        <p:nvSpPr>
          <p:cNvPr id="5" name="Rectángulo 4"/>
          <p:cNvSpPr/>
          <p:nvPr/>
        </p:nvSpPr>
        <p:spPr>
          <a:xfrm>
            <a:off x="8187069" y="511490"/>
            <a:ext cx="3834810" cy="1200329"/>
          </a:xfrm>
          <a:prstGeom prst="rect">
            <a:avLst/>
          </a:prstGeom>
          <a:solidFill>
            <a:schemeClr val="accent6">
              <a:lumMod val="40000"/>
              <a:lumOff val="60000"/>
            </a:schemeClr>
          </a:solidFill>
          <a:ln w="19050">
            <a:solidFill>
              <a:schemeClr val="accent6">
                <a:lumMod val="50000"/>
              </a:schemeClr>
            </a:solidFill>
          </a:ln>
        </p:spPr>
        <p:txBody>
          <a:bodyPr wrap="square">
            <a:spAutoFit/>
          </a:bodyPr>
          <a:lstStyle/>
          <a:p>
            <a:r>
              <a:rPr lang="es-MX" sz="2400" b="1"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Presentación esquemática de los tipos de periodo de crecimiento</a:t>
            </a:r>
            <a:endParaRPr lang="es-MX" sz="2400"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81105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656</TotalTime>
  <Words>3039</Words>
  <Application>Microsoft Office PowerPoint</Application>
  <PresentationFormat>Panorámica</PresentationFormat>
  <Paragraphs>165</Paragraphs>
  <Slides>35</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Batang</vt:lpstr>
      <vt:lpstr>Arial</vt:lpstr>
      <vt:lpstr>Brush Script MT</vt:lpstr>
      <vt:lpstr>Calibri</vt:lpstr>
      <vt:lpstr>Calibri Light</vt:lpstr>
      <vt:lpstr>Symbol</vt:lpstr>
      <vt:lpstr>Times New Roman</vt:lpstr>
      <vt:lpstr>Tw Cen MT</vt:lpstr>
      <vt:lpstr>Tema de Office</vt:lpstr>
      <vt:lpstr>Presentación de PowerPoint</vt:lpstr>
      <vt:lpstr>PRESENTACIÓN</vt:lpstr>
      <vt:lpstr>INSTRUCCIONES PARA EL USO DE ESTA PRESENTACIÓN</vt:lpstr>
      <vt:lpstr>Nota: </vt:lpstr>
      <vt:lpstr>OBJETIVO DE LA UNIDAD DE APRENDIZAJE</vt:lpstr>
      <vt:lpstr>CONTENIDO </vt:lpstr>
      <vt:lpstr>INTRODUCCION</vt:lpstr>
      <vt:lpstr>ESTACIÓN DE CRECIMIENTO</vt:lpstr>
      <vt:lpstr>B - Comienzo del periodo de crecimiento BH - Inicio del periodo húmedo EH - Final del periodo húmedo ER - Final de la estación de las lluvias E - Final del periodo de crecimiento P - Precipitaciones Etp - Evapotranspiración potencial</vt:lpstr>
      <vt:lpstr>CARACTERÍSTICAS DEL PERÍODO DE CRECIMIENTO</vt:lpstr>
      <vt:lpstr>BALANCE DE HUMEDAD</vt:lpstr>
      <vt:lpstr>DURACION DEL PERIODO DE CRECIMIENTO (DPC)</vt:lpstr>
      <vt:lpstr>MODELOS DE DURACIÓN DEL PERIODO DE CRECIMIENTO (DPC) </vt:lpstr>
      <vt:lpstr>Número de períodos de crecimiento y períodos secos por año</vt:lpstr>
      <vt:lpstr>DPCS DE REFERENCIA</vt:lpstr>
      <vt:lpstr>RÉGIMEN TÉRMICO</vt:lpstr>
      <vt:lpstr>ESTIMACIÓN DE DPC EN ZONAS TÉRMICAS: EJEMPLO</vt:lpstr>
      <vt:lpstr>Medotología para la estimación del DPC</vt:lpstr>
      <vt:lpstr>Presentación de PowerPoint</vt:lpstr>
      <vt:lpstr>Presentación de PowerPoint</vt:lpstr>
      <vt:lpstr>Presentación de PowerPoint</vt:lpstr>
      <vt:lpstr>Presentación de PowerPoint</vt:lpstr>
      <vt:lpstr>PERIODO LIBRE DE HELADAS</vt:lpstr>
      <vt:lpstr>Tradicionalmente se ha considerado como helada a un descenso de temperatura del aire menor igual a 0 oC, medida por un termómetro ubicado en una caseta reglamentaria a una altura de 1.50 m.</vt:lpstr>
      <vt:lpstr>Presentación de PowerPoint</vt:lpstr>
      <vt:lpstr>Presentación de PowerPoint</vt:lpstr>
      <vt:lpstr>Primera y ultima La heladas en México se concentran alrededor del invierno de tal forma que es posible representar su distribución como una curva normal donde el punto mas alto se ubica hacia fines de un año o principios del año siguiente.  </vt:lpstr>
      <vt:lpstr>Presentación de PowerPoint</vt:lpstr>
      <vt:lpstr>Presentación de PowerPoint</vt:lpstr>
      <vt:lpstr>Presentación de PowerPoint</vt:lpstr>
      <vt:lpstr>ISOLINEAS PARA EL PERIODO LIBRE DE HELADAS</vt:lpstr>
      <vt:lpstr>Relación con etapas fenológicas, genotipos y fechas de siembra.</vt:lpstr>
      <vt:lpstr>MANEJO DE VARIEDADES Y ÉPOCAS DE SIEMBRA</vt:lpstr>
      <vt:lpstr>BIBLIOGRAFÍA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PERIODO DE CRECIMIENTO</dc:title>
  <dc:creator>UAEM</dc:creator>
  <cp:lastModifiedBy>Windows User</cp:lastModifiedBy>
  <cp:revision>55</cp:revision>
  <dcterms:created xsi:type="dcterms:W3CDTF">2015-11-12T16:21:17Z</dcterms:created>
  <dcterms:modified xsi:type="dcterms:W3CDTF">2017-10-20T22:39:01Z</dcterms:modified>
</cp:coreProperties>
</file>