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301" r:id="rId2"/>
    <p:sldId id="302" r:id="rId3"/>
    <p:sldId id="303" r:id="rId4"/>
    <p:sldId id="320" r:id="rId5"/>
    <p:sldId id="304" r:id="rId6"/>
    <p:sldId id="305" r:id="rId7"/>
    <p:sldId id="257" r:id="rId8"/>
    <p:sldId id="318" r:id="rId9"/>
    <p:sldId id="258" r:id="rId10"/>
    <p:sldId id="281" r:id="rId11"/>
    <p:sldId id="268" r:id="rId12"/>
    <p:sldId id="269" r:id="rId13"/>
    <p:sldId id="271" r:id="rId14"/>
    <p:sldId id="319" r:id="rId15"/>
    <p:sldId id="272" r:id="rId16"/>
    <p:sldId id="273" r:id="rId17"/>
    <p:sldId id="274" r:id="rId18"/>
    <p:sldId id="297" r:id="rId19"/>
    <p:sldId id="275" r:id="rId20"/>
    <p:sldId id="276" r:id="rId21"/>
    <p:sldId id="307" r:id="rId22"/>
    <p:sldId id="298" r:id="rId23"/>
    <p:sldId id="277" r:id="rId24"/>
    <p:sldId id="278" r:id="rId25"/>
    <p:sldId id="310" r:id="rId26"/>
    <p:sldId id="279" r:id="rId27"/>
    <p:sldId id="280" r:id="rId28"/>
    <p:sldId id="311" r:id="rId29"/>
    <p:sldId id="282" r:id="rId30"/>
    <p:sldId id="283" r:id="rId31"/>
    <p:sldId id="312" r:id="rId32"/>
    <p:sldId id="284" r:id="rId33"/>
    <p:sldId id="313" r:id="rId34"/>
    <p:sldId id="285" r:id="rId35"/>
    <p:sldId id="314" r:id="rId36"/>
    <p:sldId id="286" r:id="rId37"/>
    <p:sldId id="287" r:id="rId38"/>
    <p:sldId id="288" r:id="rId39"/>
    <p:sldId id="316" r:id="rId40"/>
    <p:sldId id="289" r:id="rId41"/>
    <p:sldId id="290" r:id="rId42"/>
    <p:sldId id="317" r:id="rId43"/>
    <p:sldId id="291" r:id="rId44"/>
    <p:sldId id="296" r:id="rId45"/>
    <p:sldId id="292" r:id="rId46"/>
    <p:sldId id="295" r:id="rId47"/>
    <p:sldId id="293" r:id="rId48"/>
    <p:sldId id="308" r:id="rId49"/>
    <p:sldId id="294" r:id="rId50"/>
    <p:sldId id="306" r:id="rId51"/>
    <p:sldId id="299"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4660"/>
  </p:normalViewPr>
  <p:slideViewPr>
    <p:cSldViewPr>
      <p:cViewPr varScale="1">
        <p:scale>
          <a:sx n="70" d="100"/>
          <a:sy n="70" d="100"/>
        </p:scale>
        <p:origin x="146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0844A-AD00-4779-896E-1BEF8548DF8C}" type="datetimeFigureOut">
              <a:rPr lang="es-MX" smtClean="0"/>
              <a:t>19/10/2017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155C9F-2D13-4FFB-9071-6B4344C84407}" type="slidenum">
              <a:rPr lang="es-MX" smtClean="0"/>
              <a:t>‹Nº›</a:t>
            </a:fld>
            <a:endParaRPr lang="es-MX"/>
          </a:p>
        </p:txBody>
      </p:sp>
    </p:spTree>
    <p:extLst>
      <p:ext uri="{BB962C8B-B14F-4D97-AF65-F5344CB8AC3E}">
        <p14:creationId xmlns:p14="http://schemas.microsoft.com/office/powerpoint/2010/main" val="383328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70155C9F-2D13-4FFB-9071-6B4344C84407}" type="slidenum">
              <a:rPr lang="es-MX" smtClean="0"/>
              <a:t>25</a:t>
            </a:fld>
            <a:endParaRPr lang="es-MX"/>
          </a:p>
        </p:txBody>
      </p:sp>
    </p:spTree>
    <p:extLst>
      <p:ext uri="{BB962C8B-B14F-4D97-AF65-F5344CB8AC3E}">
        <p14:creationId xmlns:p14="http://schemas.microsoft.com/office/powerpoint/2010/main" val="736338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2" name="1 Marcador de pie de página"/>
          <p:cNvSpPr>
            <a:spLocks noGrp="1"/>
          </p:cNvSpPr>
          <p:nvPr>
            <p:ph type="ftr" sz="quarter" idx="11"/>
          </p:nvPr>
        </p:nvSpPr>
        <p:spPr/>
        <p:txBody>
          <a:bodyPr/>
          <a:lstStyle/>
          <a:p>
            <a:endParaRPr lang="en-US"/>
          </a:p>
        </p:txBody>
      </p:sp>
      <p:sp>
        <p:nvSpPr>
          <p:cNvPr id="15" name="14 Marcador de número de diapositiva"/>
          <p:cNvSpPr>
            <a:spLocks noGrp="1"/>
          </p:cNvSpPr>
          <p:nvPr>
            <p:ph type="sldNum" sz="quarter" idx="12"/>
          </p:nvPr>
        </p:nvSpPr>
        <p:spPr>
          <a:xfrm>
            <a:off x="8229600" y="6473952"/>
            <a:ext cx="758952" cy="246888"/>
          </a:xfrm>
        </p:spPr>
        <p:txBody>
          <a:bodyPr/>
          <a:lstStyle/>
          <a:p>
            <a:fld id="{CE10AEDC-E2AA-41B3-9EAA-AEC57FBF8DF7}"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19" name="18 Marcador de pie de página"/>
          <p:cNvSpPr>
            <a:spLocks noGrp="1"/>
          </p:cNvSpPr>
          <p:nvPr>
            <p:ph type="ftr" sz="quarter" idx="11"/>
          </p:nvPr>
        </p:nvSpPr>
        <p:spPr>
          <a:xfrm>
            <a:off x="3581400" y="76200"/>
            <a:ext cx="2895600" cy="288925"/>
          </a:xfrm>
        </p:spPr>
        <p:txBody>
          <a:bodyPr/>
          <a:lstStyle/>
          <a:p>
            <a:endParaRPr lang="en-US"/>
          </a:p>
        </p:txBody>
      </p:sp>
      <p:sp>
        <p:nvSpPr>
          <p:cNvPr id="16" name="15 Marcador de número de diapositiva"/>
          <p:cNvSpPr>
            <a:spLocks noGrp="1"/>
          </p:cNvSpPr>
          <p:nvPr>
            <p:ph type="sldNum" sz="quarter" idx="12"/>
          </p:nvPr>
        </p:nvSpPr>
        <p:spPr>
          <a:xfrm>
            <a:off x="8229600" y="6473952"/>
            <a:ext cx="758952" cy="246888"/>
          </a:xfrm>
        </p:spPr>
        <p:txBody>
          <a:bodyPr/>
          <a:lstStyle/>
          <a:p>
            <a:fld id="{CE10AEDC-E2AA-41B3-9EAA-AEC57FBF8DF7}"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11" name="10 Marcador de pie de página"/>
          <p:cNvSpPr>
            <a:spLocks noGrp="1"/>
          </p:cNvSpPr>
          <p:nvPr>
            <p:ph type="ftr" sz="quarter" idx="11"/>
          </p:nvPr>
        </p:nvSpPr>
        <p:spPr/>
        <p:txBody>
          <a:bodyPr/>
          <a:lstStyle/>
          <a:p>
            <a:endParaRPr lang="en-US"/>
          </a:p>
        </p:txBody>
      </p:sp>
      <p:sp>
        <p:nvSpPr>
          <p:cNvPr id="16" name="15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10" name="9 Marcador de pie de página"/>
          <p:cNvSpPr>
            <a:spLocks noGrp="1"/>
          </p:cNvSpPr>
          <p:nvPr>
            <p:ph type="ftr" sz="quarter" idx="11"/>
          </p:nvPr>
        </p:nvSpPr>
        <p:spPr/>
        <p:txBody>
          <a:bodyPr/>
          <a:lstStyle/>
          <a:p>
            <a:endParaRPr lang="en-US"/>
          </a:p>
        </p:txBody>
      </p:sp>
      <p:sp>
        <p:nvSpPr>
          <p:cNvPr id="31" name="30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a:xfrm>
            <a:off x="8229600" y="6477000"/>
            <a:ext cx="762000" cy="246888"/>
          </a:xfrm>
        </p:spPr>
        <p:txBody>
          <a:bodyPr/>
          <a:lstStyle/>
          <a:p>
            <a:fld id="{CE10AEDC-E2AA-41B3-9EAA-AEC57FBF8DF7}" type="slidenum">
              <a:rPr lang="en-US" smtClean="0"/>
              <a:pPr/>
              <a:t>‹Nº›</a:t>
            </a:fld>
            <a:endParaRPr lang="en-U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21" name="20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24" name="23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29" name="28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7CCF8065-CF93-43FB-8C49-F96E2E46AC26}" type="datetimeFigureOut">
              <a:rPr lang="en-US" smtClean="0"/>
              <a:pPr/>
              <a:t>10/19/2017</a:t>
            </a:fld>
            <a:endParaRPr lang="en-US"/>
          </a:p>
        </p:txBody>
      </p:sp>
      <p:sp>
        <p:nvSpPr>
          <p:cNvPr id="5" name="4 Marcador de pie de página"/>
          <p:cNvSpPr>
            <a:spLocks noGrp="1"/>
          </p:cNvSpPr>
          <p:nvPr>
            <p:ph type="ftr" sz="quarter" idx="11"/>
          </p:nvPr>
        </p:nvSpPr>
        <p:spPr/>
        <p:txBody>
          <a:bodyPr/>
          <a:lstStyle/>
          <a:p>
            <a:endParaRPr lang="en-US"/>
          </a:p>
        </p:txBody>
      </p:sp>
      <p:sp>
        <p:nvSpPr>
          <p:cNvPr id="31" name="30 Marcador de número de diapositiva"/>
          <p:cNvSpPr>
            <a:spLocks noGrp="1"/>
          </p:cNvSpPr>
          <p:nvPr>
            <p:ph type="sldNum" sz="quarter" idx="12"/>
          </p:nvPr>
        </p:nvSpPr>
        <p:spPr/>
        <p:txBody>
          <a:bodyPr/>
          <a:lstStyle/>
          <a:p>
            <a:fld id="{CE10AEDC-E2AA-41B3-9EAA-AEC57FBF8DF7}" type="slidenum">
              <a:rPr lang="en-US" smtClean="0"/>
              <a:pPr/>
              <a:t>‹Nº›</a:t>
            </a:fld>
            <a:endParaRPr lang="en-U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66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CCF8065-CF93-43FB-8C49-F96E2E46AC26}" type="datetimeFigureOut">
              <a:rPr lang="en-US" smtClean="0"/>
              <a:pPr/>
              <a:t>10/19/2017</a:t>
            </a:fld>
            <a:endParaRPr lang="en-U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E10AEDC-E2AA-41B3-9EAA-AEC57FBF8DF7}" type="slidenum">
              <a:rPr lang="en-US" smtClean="0"/>
              <a:pPr/>
              <a:t>‹Nº›</a:t>
            </a:fld>
            <a:endParaRPr lang="en-U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3.jpeg"/><Relationship Id="rId7"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image" Target="../media/image34.jpe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g"/><Relationship Id="rId2" Type="http://schemas.openxmlformats.org/officeDocument/2006/relationships/image" Target="../media/image35.jp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g"/><Relationship Id="rId4" Type="http://schemas.openxmlformats.org/officeDocument/2006/relationships/image" Target="../media/image6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 Id="rId5" Type="http://schemas.openxmlformats.org/officeDocument/2006/relationships/image" Target="../media/image69.jpeg"/><Relationship Id="rId4" Type="http://schemas.openxmlformats.org/officeDocument/2006/relationships/image" Target="../media/image68.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5.jpg"/><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jpeg"/><Relationship Id="rId4" Type="http://schemas.openxmlformats.org/officeDocument/2006/relationships/image" Target="../media/image72.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urbanext.uiuc.edu/.../edu-projects_1.html" TargetMode="External"/><Relationship Id="rId2" Type="http://schemas.openxmlformats.org/officeDocument/2006/relationships/hyperlink" Target="http://www.mobot.org/MOBOT/Research/russia/origin.shtml"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Rectángulo"/>
          <p:cNvSpPr>
            <a:spLocks noChangeArrowheads="1"/>
          </p:cNvSpPr>
          <p:nvPr/>
        </p:nvSpPr>
        <p:spPr bwMode="auto">
          <a:xfrm>
            <a:off x="2350246" y="1525167"/>
            <a:ext cx="4396095" cy="669414"/>
          </a:xfrm>
          <a:prstGeom prst="rect">
            <a:avLst/>
          </a:prstGeom>
          <a:noFill/>
          <a:ln w="9525">
            <a:noFill/>
            <a:miter lim="800000"/>
            <a:headEnd/>
            <a:tailEnd/>
          </a:ln>
        </p:spPr>
        <p:txBody>
          <a:bodyPr wrap="square">
            <a:spAutoFit/>
          </a:bodyPr>
          <a:lstStyle/>
          <a:p>
            <a:pPr algn="ctr"/>
            <a:r>
              <a:rPr lang="es-MX" sz="2400" b="1" dirty="0" smtClean="0">
                <a:solidFill>
                  <a:schemeClr val="accent5">
                    <a:lumMod val="50000"/>
                  </a:schemeClr>
                </a:solidFill>
              </a:rPr>
              <a:t>UNIDAD </a:t>
            </a:r>
            <a:r>
              <a:rPr lang="es-MX" sz="2400" b="1" dirty="0">
                <a:solidFill>
                  <a:schemeClr val="accent5">
                    <a:lumMod val="50000"/>
                  </a:schemeClr>
                </a:solidFill>
              </a:rPr>
              <a:t>DE COMPETENCIA II</a:t>
            </a:r>
          </a:p>
          <a:p>
            <a:endParaRPr lang="pt-BR" sz="1350" i="1" dirty="0"/>
          </a:p>
        </p:txBody>
      </p:sp>
      <p:sp>
        <p:nvSpPr>
          <p:cNvPr id="13315" name="3 Rectángulo"/>
          <p:cNvSpPr>
            <a:spLocks noChangeArrowheads="1"/>
          </p:cNvSpPr>
          <p:nvPr/>
        </p:nvSpPr>
        <p:spPr bwMode="auto">
          <a:xfrm>
            <a:off x="1331640" y="2060848"/>
            <a:ext cx="6438095" cy="3978012"/>
          </a:xfrm>
          <a:prstGeom prst="rect">
            <a:avLst/>
          </a:prstGeom>
          <a:noFill/>
          <a:ln w="9525">
            <a:noFill/>
            <a:miter lim="800000"/>
            <a:headEnd/>
            <a:tailEnd/>
          </a:ln>
        </p:spPr>
        <p:txBody>
          <a:bodyPr wrap="square">
            <a:spAutoFit/>
          </a:bodyPr>
          <a:lstStyle/>
          <a:p>
            <a:pPr algn="ctr"/>
            <a:endParaRPr lang="es-MX" sz="1350" b="1" dirty="0">
              <a:solidFill>
                <a:schemeClr val="accent6">
                  <a:lumMod val="50000"/>
                </a:schemeClr>
              </a:solidFill>
            </a:endParaRPr>
          </a:p>
          <a:p>
            <a:pPr algn="ctr">
              <a:buNone/>
            </a:pPr>
            <a:r>
              <a:rPr lang="es-MX" sz="2800" b="1" dirty="0">
                <a:solidFill>
                  <a:schemeClr val="accent6">
                    <a:lumMod val="50000"/>
                  </a:schemeClr>
                </a:solidFill>
                <a:effectLst>
                  <a:outerShdw blurRad="38100" dist="38100" dir="2700000" algn="tl">
                    <a:srgbClr val="000000">
                      <a:alpha val="43137"/>
                    </a:srgbClr>
                  </a:outerShdw>
                </a:effectLst>
              </a:rPr>
              <a:t>RECURSOS GENÉTICOS PARA LA MEJORA DE </a:t>
            </a:r>
            <a:r>
              <a:rPr lang="es-MX" sz="2800" b="1" dirty="0" smtClean="0">
                <a:solidFill>
                  <a:schemeClr val="accent6">
                    <a:lumMod val="50000"/>
                  </a:schemeClr>
                </a:solidFill>
                <a:effectLst>
                  <a:outerShdw blurRad="38100" dist="38100" dir="2700000" algn="tl">
                    <a:srgbClr val="000000">
                      <a:alpha val="43137"/>
                    </a:srgbClr>
                  </a:outerShdw>
                </a:effectLst>
              </a:rPr>
              <a:t>ORNAMENTALES: </a:t>
            </a:r>
            <a:r>
              <a:rPr lang="es-MX" sz="2800" b="1" dirty="0">
                <a:solidFill>
                  <a:schemeClr val="accent6">
                    <a:lumMod val="50000"/>
                  </a:schemeClr>
                </a:solidFill>
                <a:effectLst>
                  <a:outerShdw blurRad="38100" dist="38100" dir="2700000" algn="tl">
                    <a:srgbClr val="000000">
                      <a:alpha val="43137"/>
                    </a:srgbClr>
                  </a:outerShdw>
                </a:effectLst>
              </a:rPr>
              <a:t>C</a:t>
            </a:r>
            <a:r>
              <a:rPr lang="es-MX" sz="2800" b="1" dirty="0" smtClean="0">
                <a:solidFill>
                  <a:schemeClr val="accent6">
                    <a:lumMod val="50000"/>
                  </a:schemeClr>
                </a:solidFill>
                <a:effectLst>
                  <a:outerShdw blurRad="38100" dist="38100" dir="2700000" algn="tl">
                    <a:srgbClr val="000000">
                      <a:alpha val="43137"/>
                    </a:srgbClr>
                  </a:outerShdw>
                </a:effectLst>
              </a:rPr>
              <a:t>entros de origen y diversidad de plantas ornamentales</a:t>
            </a:r>
            <a:endParaRPr lang="es-MX" sz="2800" b="1" dirty="0">
              <a:solidFill>
                <a:schemeClr val="accent6">
                  <a:lumMod val="50000"/>
                </a:schemeClr>
              </a:solidFill>
              <a:effectLst>
                <a:outerShdw blurRad="38100" dist="38100" dir="2700000" algn="tl">
                  <a:srgbClr val="000000">
                    <a:alpha val="43137"/>
                  </a:srgbClr>
                </a:outerShdw>
              </a:effectLst>
            </a:endParaRPr>
          </a:p>
          <a:p>
            <a:pPr algn="ctr">
              <a:buNone/>
            </a:pPr>
            <a:endParaRPr lang="es-MX" sz="1600" b="1" dirty="0">
              <a:solidFill>
                <a:schemeClr val="accent6">
                  <a:lumMod val="50000"/>
                </a:schemeClr>
              </a:solidFill>
              <a:effectLst>
                <a:outerShdw blurRad="38100" dist="38100" dir="2700000" algn="tl">
                  <a:srgbClr val="000000">
                    <a:alpha val="43137"/>
                  </a:srgbClr>
                </a:outerShdw>
              </a:effectLst>
            </a:endParaRPr>
          </a:p>
          <a:p>
            <a:pPr algn="ctr"/>
            <a:r>
              <a:rPr lang="es-MX" sz="1600" b="1" dirty="0" smtClean="0">
                <a:solidFill>
                  <a:schemeClr val="accent6">
                    <a:lumMod val="50000"/>
                  </a:schemeClr>
                </a:solidFill>
                <a:effectLst>
                  <a:outerShdw blurRad="38100" dist="38100" dir="2700000" algn="tl">
                    <a:srgbClr val="000000">
                      <a:alpha val="43137"/>
                    </a:srgbClr>
                  </a:outerShdw>
                </a:effectLst>
              </a:rPr>
              <a:t>UNIDAD </a:t>
            </a:r>
            <a:r>
              <a:rPr lang="es-MX" sz="1600" b="1" dirty="0">
                <a:solidFill>
                  <a:schemeClr val="accent6">
                    <a:lumMod val="50000"/>
                  </a:schemeClr>
                </a:solidFill>
                <a:effectLst>
                  <a:outerShdw blurRad="38100" dist="38100" dir="2700000" algn="tl">
                    <a:srgbClr val="000000">
                      <a:alpha val="43137"/>
                    </a:srgbClr>
                  </a:outerShdw>
                </a:effectLst>
              </a:rPr>
              <a:t>DE APRENDIZAJE</a:t>
            </a:r>
          </a:p>
          <a:p>
            <a:pPr algn="ctr"/>
            <a:r>
              <a:rPr lang="es-MX" sz="1600" b="1" dirty="0">
                <a:solidFill>
                  <a:schemeClr val="accent6">
                    <a:lumMod val="50000"/>
                  </a:schemeClr>
                </a:solidFill>
                <a:effectLst>
                  <a:outerShdw blurRad="38100" dist="38100" dir="2700000" algn="tl">
                    <a:srgbClr val="000000">
                      <a:alpha val="43137"/>
                    </a:srgbClr>
                  </a:outerShdw>
                </a:effectLst>
              </a:rPr>
              <a:t>MEJORAMIENTO GENÉTICO </a:t>
            </a:r>
            <a:r>
              <a:rPr lang="es-MX" sz="1600" b="1" dirty="0" smtClean="0">
                <a:solidFill>
                  <a:schemeClr val="accent6">
                    <a:lumMod val="50000"/>
                  </a:schemeClr>
                </a:solidFill>
                <a:effectLst>
                  <a:outerShdw blurRad="38100" dist="38100" dir="2700000" algn="tl">
                    <a:srgbClr val="000000">
                      <a:alpha val="43137"/>
                    </a:srgbClr>
                  </a:outerShdw>
                </a:effectLst>
              </a:rPr>
              <a:t>DEORNAMENTALES</a:t>
            </a:r>
            <a:endParaRPr lang="es-MX" sz="1600" b="1" dirty="0">
              <a:solidFill>
                <a:schemeClr val="accent6">
                  <a:lumMod val="50000"/>
                </a:schemeClr>
              </a:solidFill>
              <a:effectLst>
                <a:outerShdw blurRad="38100" dist="38100" dir="2700000" algn="tl">
                  <a:srgbClr val="000000">
                    <a:alpha val="43137"/>
                  </a:srgbClr>
                </a:outerShdw>
              </a:effectLst>
            </a:endParaRPr>
          </a:p>
          <a:p>
            <a:pPr algn="ctr"/>
            <a:endParaRPr lang="es-MX" sz="1600" b="1" dirty="0">
              <a:solidFill>
                <a:schemeClr val="accent6">
                  <a:lumMod val="50000"/>
                </a:schemeClr>
              </a:solidFill>
              <a:effectLst>
                <a:outerShdw blurRad="38100" dist="38100" dir="2700000" algn="tl">
                  <a:srgbClr val="000000">
                    <a:alpha val="43137"/>
                  </a:srgbClr>
                </a:outerShdw>
              </a:effectLst>
            </a:endParaRPr>
          </a:p>
          <a:p>
            <a:pPr algn="ctr"/>
            <a:endParaRPr lang="es-MX" sz="1600" b="1" dirty="0">
              <a:solidFill>
                <a:schemeClr val="accent6">
                  <a:lumMod val="50000"/>
                </a:schemeClr>
              </a:solidFill>
              <a:effectLst>
                <a:outerShdw blurRad="38100" dist="38100" dir="2700000" algn="tl">
                  <a:srgbClr val="000000">
                    <a:alpha val="43137"/>
                  </a:srgbClr>
                </a:outerShdw>
              </a:effectLst>
            </a:endParaRPr>
          </a:p>
          <a:p>
            <a:pPr algn="ctr"/>
            <a:r>
              <a:rPr lang="es-MX" sz="1600" b="1" dirty="0">
                <a:solidFill>
                  <a:schemeClr val="accent6">
                    <a:lumMod val="50000"/>
                  </a:schemeClr>
                </a:solidFill>
                <a:effectLst>
                  <a:outerShdw blurRad="38100" dist="38100" dir="2700000" algn="tl">
                    <a:srgbClr val="000000">
                      <a:alpha val="43137"/>
                    </a:srgbClr>
                  </a:outerShdw>
                </a:effectLst>
              </a:rPr>
              <a:t>CARRERA DE INGENIERO AGRÓNOMO EN FLORICULTURA</a:t>
            </a:r>
          </a:p>
          <a:p>
            <a:pPr algn="ctr"/>
            <a:endParaRPr lang="es-MX" sz="1600" b="1" dirty="0">
              <a:solidFill>
                <a:schemeClr val="accent6">
                  <a:lumMod val="50000"/>
                </a:schemeClr>
              </a:solidFill>
              <a:effectLst>
                <a:outerShdw blurRad="38100" dist="38100" dir="2700000" algn="tl">
                  <a:srgbClr val="000000">
                    <a:alpha val="43137"/>
                  </a:srgbClr>
                </a:outerShdw>
              </a:effectLst>
            </a:endParaRPr>
          </a:p>
          <a:p>
            <a:pPr algn="ctr"/>
            <a:endParaRPr lang="es-MX" sz="1600" b="1" dirty="0">
              <a:solidFill>
                <a:schemeClr val="accent6">
                  <a:lumMod val="50000"/>
                </a:schemeClr>
              </a:solidFill>
              <a:effectLst>
                <a:outerShdw blurRad="38100" dist="38100" dir="2700000" algn="tl">
                  <a:srgbClr val="000000">
                    <a:alpha val="43137"/>
                  </a:srgbClr>
                </a:outerShdw>
              </a:effectLst>
            </a:endParaRPr>
          </a:p>
          <a:p>
            <a:pPr algn="ctr"/>
            <a:r>
              <a:rPr lang="es-MX" sz="1350" b="1" dirty="0">
                <a:solidFill>
                  <a:schemeClr val="accent6">
                    <a:lumMod val="50000"/>
                  </a:schemeClr>
                </a:solidFill>
                <a:effectLst>
                  <a:outerShdw blurRad="38100" dist="38100" dir="2700000" algn="tl">
                    <a:srgbClr val="000000">
                      <a:alpha val="43137"/>
                    </a:srgbClr>
                  </a:outerShdw>
                </a:effectLst>
              </a:rPr>
              <a:t>DR. ANTONIO LAGUNA CERDA</a:t>
            </a:r>
          </a:p>
          <a:p>
            <a:pPr algn="ctr"/>
            <a:r>
              <a:rPr lang="es-MX" sz="1350" b="1" dirty="0">
                <a:solidFill>
                  <a:schemeClr val="accent6">
                    <a:lumMod val="50000"/>
                  </a:schemeClr>
                </a:solidFill>
                <a:effectLst>
                  <a:outerShdw blurRad="38100" dist="38100" dir="2700000" algn="tl">
                    <a:srgbClr val="000000">
                      <a:alpha val="43137"/>
                    </a:srgbClr>
                  </a:outerShdw>
                </a:effectLst>
              </a:rPr>
              <a:t>SEPTIEMBRE DEL </a:t>
            </a:r>
            <a:r>
              <a:rPr lang="es-MX" sz="1350" b="1" dirty="0" smtClean="0">
                <a:solidFill>
                  <a:schemeClr val="accent6">
                    <a:lumMod val="50000"/>
                  </a:schemeClr>
                </a:solidFill>
                <a:effectLst>
                  <a:outerShdw blurRad="38100" dist="38100" dir="2700000" algn="tl">
                    <a:srgbClr val="000000">
                      <a:alpha val="43137"/>
                    </a:srgbClr>
                  </a:outerShdw>
                </a:effectLst>
              </a:rPr>
              <a:t>2017</a:t>
            </a:r>
            <a:endParaRPr lang="es-MX" sz="1350" b="1" dirty="0">
              <a:solidFill>
                <a:schemeClr val="accent6">
                  <a:lumMod val="50000"/>
                </a:schemeClr>
              </a:solidFill>
              <a:effectLst>
                <a:outerShdw blurRad="38100" dist="38100" dir="2700000" algn="tl">
                  <a:srgbClr val="000000">
                    <a:alpha val="43137"/>
                  </a:srgbClr>
                </a:outerShdw>
              </a:effectLst>
            </a:endParaRPr>
          </a:p>
        </p:txBody>
      </p:sp>
      <p:sp>
        <p:nvSpPr>
          <p:cNvPr id="13316" name="8 Rectángulo"/>
          <p:cNvSpPr>
            <a:spLocks noChangeArrowheads="1"/>
          </p:cNvSpPr>
          <p:nvPr/>
        </p:nvSpPr>
        <p:spPr bwMode="auto">
          <a:xfrm>
            <a:off x="1547664" y="107170"/>
            <a:ext cx="5904656" cy="1384995"/>
          </a:xfrm>
          <a:prstGeom prst="rect">
            <a:avLst/>
          </a:prstGeom>
          <a:noFill/>
          <a:ln w="9525">
            <a:noFill/>
            <a:miter lim="800000"/>
            <a:headEnd/>
            <a:tailEnd/>
          </a:ln>
        </p:spPr>
        <p:txBody>
          <a:bodyPr wrap="square">
            <a:spAutoFit/>
          </a:bodyPr>
          <a:lstStyle/>
          <a:p>
            <a:pPr algn="ctr"/>
            <a:r>
              <a:rPr lang="es-ES" sz="2800" b="1" dirty="0">
                <a:solidFill>
                  <a:schemeClr val="accent5">
                    <a:lumMod val="50000"/>
                  </a:schemeClr>
                </a:solidFill>
              </a:rPr>
              <a:t>UNIVERSIDAD AUTÓNOMA </a:t>
            </a:r>
            <a:r>
              <a:rPr lang="es-ES" sz="2800" b="1" dirty="0" smtClean="0">
                <a:solidFill>
                  <a:schemeClr val="accent5">
                    <a:lumMod val="50000"/>
                  </a:schemeClr>
                </a:solidFill>
              </a:rPr>
              <a:t>DEL ESTADO </a:t>
            </a:r>
            <a:r>
              <a:rPr lang="es-ES" sz="2800" b="1" dirty="0">
                <a:solidFill>
                  <a:schemeClr val="accent5">
                    <a:lumMod val="50000"/>
                  </a:schemeClr>
                </a:solidFill>
              </a:rPr>
              <a:t>DE MÉXICO</a:t>
            </a:r>
            <a:br>
              <a:rPr lang="es-ES" sz="2800" b="1" dirty="0">
                <a:solidFill>
                  <a:schemeClr val="accent5">
                    <a:lumMod val="50000"/>
                  </a:schemeClr>
                </a:solidFill>
              </a:rPr>
            </a:br>
            <a:r>
              <a:rPr lang="es-ES" sz="2800" b="1" dirty="0">
                <a:solidFill>
                  <a:schemeClr val="accent5">
                    <a:lumMod val="50000"/>
                  </a:schemeClr>
                </a:solidFill>
              </a:rPr>
              <a:t>Facultad de Ciencias Agrícolas</a:t>
            </a:r>
          </a:p>
        </p:txBody>
      </p:sp>
      <p:pic>
        <p:nvPicPr>
          <p:cNvPr id="8" name="3 Imagen" descr="G:\fca_uaem.gif"/>
          <p:cNvPicPr/>
          <p:nvPr/>
        </p:nvPicPr>
        <p:blipFill>
          <a:blip r:embed="rId2" cstate="print"/>
          <a:srcRect/>
          <a:stretch>
            <a:fillRect/>
          </a:stretch>
        </p:blipFill>
        <p:spPr bwMode="auto">
          <a:xfrm>
            <a:off x="7308304" y="230255"/>
            <a:ext cx="1512168" cy="1367089"/>
          </a:xfrm>
          <a:prstGeom prst="rect">
            <a:avLst/>
          </a:prstGeom>
          <a:noFill/>
          <a:ln w="9525">
            <a:noFill/>
            <a:miter lim="800000"/>
            <a:headEnd/>
            <a:tailEnd/>
          </a:ln>
        </p:spPr>
      </p:pic>
      <p:pic>
        <p:nvPicPr>
          <p:cNvPr id="9" name="1 Imagen" descr="http://1.bp.blogspot.com/_v3EEWppY_yQ/S9HO_EzxZeI/AAAAAAAABWg/aSoVMQHgHVE/s1600/UAEMex-1.jpg"/>
          <p:cNvPicPr/>
          <p:nvPr/>
        </p:nvPicPr>
        <p:blipFill>
          <a:blip r:embed="rId3" cstate="print"/>
          <a:srcRect/>
          <a:stretch>
            <a:fillRect/>
          </a:stretch>
        </p:blipFill>
        <p:spPr bwMode="auto">
          <a:xfrm>
            <a:off x="373683" y="230255"/>
            <a:ext cx="1414600" cy="1412937"/>
          </a:xfrm>
          <a:prstGeom prst="rect">
            <a:avLst/>
          </a:prstGeom>
          <a:noFill/>
          <a:ln w="9525">
            <a:noFill/>
            <a:miter lim="800000"/>
            <a:headEnd/>
            <a:tailEnd/>
          </a:ln>
        </p:spPr>
      </p:pic>
    </p:spTree>
    <p:extLst>
      <p:ext uri="{BB962C8B-B14F-4D97-AF65-F5344CB8AC3E}">
        <p14:creationId xmlns:p14="http://schemas.microsoft.com/office/powerpoint/2010/main" val="2040924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endParaRPr lang="es-MX" dirty="0"/>
          </a:p>
        </p:txBody>
      </p:sp>
      <p:sp>
        <p:nvSpPr>
          <p:cNvPr id="3" name="Marcador de contenido 2"/>
          <p:cNvSpPr>
            <a:spLocks noGrp="1"/>
          </p:cNvSpPr>
          <p:nvPr>
            <p:ph idx="1"/>
          </p:nvPr>
        </p:nvSpPr>
        <p:spPr>
          <a:xfrm>
            <a:off x="304800" y="1554162"/>
            <a:ext cx="8686800" cy="5115198"/>
          </a:xfrm>
        </p:spPr>
        <p:txBody>
          <a:bodyPr>
            <a:normAutofit/>
          </a:bodyPr>
          <a:lstStyle/>
          <a:p>
            <a:pPr marL="0" indent="0" algn="just">
              <a:buNone/>
            </a:pPr>
            <a:r>
              <a:rPr lang="es-ES" sz="4000" dirty="0" smtClean="0"/>
              <a:t>Desafortunadamente, no incluyó las plantas de especies ornamentales en su investigación concentrándose en cultivos de importancia económica en ese tiempo.</a:t>
            </a:r>
            <a:endParaRPr lang="en-US" sz="1800" dirty="0" smtClean="0"/>
          </a:p>
          <a:p>
            <a:endParaRPr lang="en-US" sz="1800" dirty="0"/>
          </a:p>
          <a:p>
            <a:r>
              <a:rPr lang="es-ES" sz="1800" dirty="0"/>
              <a:t>ORNAMENTAL PLANTS FROM RUSSIA </a:t>
            </a:r>
            <a:r>
              <a:rPr lang="en-US" sz="1800" dirty="0" smtClean="0"/>
              <a:t>© </a:t>
            </a:r>
            <a:r>
              <a:rPr lang="en-US" sz="1800" dirty="0"/>
              <a:t>1995-2017 Missouri Botanical Garden, All Rights </a:t>
            </a:r>
            <a:r>
              <a:rPr lang="en-US" sz="1800" dirty="0" smtClean="0"/>
              <a:t>Reserved. P.O</a:t>
            </a:r>
            <a:r>
              <a:rPr lang="en-US" sz="1800" dirty="0"/>
              <a:t>. Box 299, St. Louis, MO </a:t>
            </a:r>
            <a:r>
              <a:rPr lang="en-US" sz="1800" dirty="0" smtClean="0"/>
              <a:t>63166-0299. PHONE:</a:t>
            </a:r>
            <a:r>
              <a:rPr lang="es-ES" sz="1800" dirty="0" smtClean="0"/>
              <a:t>(314</a:t>
            </a:r>
            <a:r>
              <a:rPr lang="es-ES" sz="1800" dirty="0"/>
              <a:t>) </a:t>
            </a:r>
            <a:r>
              <a:rPr lang="es-ES" sz="1800" dirty="0" smtClean="0"/>
              <a:t>577-5100</a:t>
            </a:r>
          </a:p>
          <a:p>
            <a:endParaRPr lang="es-MX" sz="1800" dirty="0"/>
          </a:p>
          <a:p>
            <a:endParaRPr lang="es-MX" dirty="0"/>
          </a:p>
        </p:txBody>
      </p:sp>
    </p:spTree>
    <p:extLst>
      <p:ext uri="{BB962C8B-B14F-4D97-AF65-F5344CB8AC3E}">
        <p14:creationId xmlns:p14="http://schemas.microsoft.com/office/powerpoint/2010/main" val="2802624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2400" b="1" dirty="0" smtClean="0">
                <a:effectLst>
                  <a:outerShdw blurRad="38100" dist="38100" dir="2700000" algn="tl">
                    <a:srgbClr val="000000">
                      <a:alpha val="43137"/>
                    </a:srgbClr>
                  </a:outerShdw>
                  <a:reflection blurRad="12700" stA="48000" endA="300" endPos="55000" dir="5400000" sy="-90000" algn="bl" rotWithShape="0"/>
                </a:effectLst>
              </a:rPr>
              <a:t>DIVERSIDAD DE plantas ornamentales CULTIVADAS</a:t>
            </a:r>
            <a:endParaRPr lang="es-MX" sz="2400" b="1"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Marcador de contenido 2"/>
          <p:cNvSpPr>
            <a:spLocks noGrp="1"/>
          </p:cNvSpPr>
          <p:nvPr>
            <p:ph idx="1"/>
          </p:nvPr>
        </p:nvSpPr>
        <p:spPr>
          <a:xfrm>
            <a:off x="214282" y="1428736"/>
            <a:ext cx="8686800" cy="5303838"/>
          </a:xfrm>
        </p:spPr>
        <p:txBody>
          <a:bodyPr>
            <a:normAutofit fontScale="77500" lnSpcReduction="20000"/>
          </a:bodyPr>
          <a:lstStyle/>
          <a:p>
            <a:pPr algn="just">
              <a:buClr>
                <a:schemeClr val="accent6">
                  <a:lumMod val="50000"/>
                </a:schemeClr>
              </a:buClr>
              <a:buSzPct val="90000"/>
              <a:buFont typeface="Wingdings" panose="05000000000000000000" pitchFamily="2" charset="2"/>
              <a:buChar char="q"/>
            </a:pPr>
            <a:r>
              <a:rPr lang="es-ES" b="1" dirty="0" smtClean="0">
                <a:solidFill>
                  <a:schemeClr val="accent6">
                    <a:lumMod val="50000"/>
                  </a:schemeClr>
                </a:solidFill>
              </a:rPr>
              <a:t>Los </a:t>
            </a:r>
            <a:r>
              <a:rPr lang="es-ES" b="1" dirty="0">
                <a:solidFill>
                  <a:schemeClr val="accent6">
                    <a:lumMod val="50000"/>
                  </a:schemeClr>
                </a:solidFill>
              </a:rPr>
              <a:t>cálculos preliminares revelan que hay alrededor de </a:t>
            </a:r>
            <a:r>
              <a:rPr lang="es-ES" b="1" u="sng" dirty="0">
                <a:solidFill>
                  <a:schemeClr val="accent6">
                    <a:lumMod val="50000"/>
                  </a:schemeClr>
                </a:solidFill>
                <a:effectLst>
                  <a:outerShdw blurRad="38100" dist="38100" dir="2700000" algn="tl">
                    <a:srgbClr val="000000">
                      <a:alpha val="43137"/>
                    </a:srgbClr>
                  </a:outerShdw>
                </a:effectLst>
              </a:rPr>
              <a:t>ocho mil especies de plantas ornamentales </a:t>
            </a:r>
            <a:r>
              <a:rPr lang="es-ES" b="1" dirty="0">
                <a:solidFill>
                  <a:schemeClr val="accent6">
                    <a:lumMod val="50000"/>
                  </a:schemeClr>
                </a:solidFill>
              </a:rPr>
              <a:t>disponibles en los catálogos comerciales hoy en día.</a:t>
            </a:r>
          </a:p>
          <a:p>
            <a:pPr algn="just">
              <a:buClr>
                <a:schemeClr val="accent6">
                  <a:lumMod val="50000"/>
                </a:schemeClr>
              </a:buClr>
              <a:buSzPct val="90000"/>
              <a:buFont typeface="Wingdings" panose="05000000000000000000" pitchFamily="2" charset="2"/>
              <a:buChar char="q"/>
            </a:pPr>
            <a:r>
              <a:rPr lang="es-ES" b="1" dirty="0" smtClean="0">
                <a:solidFill>
                  <a:schemeClr val="accent6">
                    <a:lumMod val="50000"/>
                  </a:schemeClr>
                </a:solidFill>
              </a:rPr>
              <a:t>Primer grupo </a:t>
            </a:r>
            <a:r>
              <a:rPr lang="es-ES" dirty="0" smtClean="0">
                <a:solidFill>
                  <a:schemeClr val="accent6">
                    <a:lumMod val="50000"/>
                  </a:schemeClr>
                </a:solidFill>
              </a:rPr>
              <a:t>especies en </a:t>
            </a:r>
            <a:r>
              <a:rPr lang="es-ES" dirty="0">
                <a:solidFill>
                  <a:schemeClr val="accent6">
                    <a:lumMod val="50000"/>
                  </a:schemeClr>
                </a:solidFill>
              </a:rPr>
              <a:t>las que los cultivares aparecen con mayor frecuencia en los </a:t>
            </a:r>
            <a:r>
              <a:rPr lang="es-ES" b="1" dirty="0">
                <a:solidFill>
                  <a:schemeClr val="accent6">
                    <a:lumMod val="50000"/>
                  </a:schemeClr>
                </a:solidFill>
              </a:rPr>
              <a:t>catálogos comerciales </a:t>
            </a:r>
            <a:r>
              <a:rPr lang="es-ES" dirty="0">
                <a:solidFill>
                  <a:schemeClr val="accent6">
                    <a:lumMod val="50000"/>
                  </a:schemeClr>
                </a:solidFill>
              </a:rPr>
              <a:t>y se consideran como </a:t>
            </a:r>
            <a:r>
              <a:rPr lang="es-ES" dirty="0" smtClean="0">
                <a:solidFill>
                  <a:schemeClr val="accent6">
                    <a:lumMod val="50000"/>
                  </a:schemeClr>
                </a:solidFill>
              </a:rPr>
              <a:t>el stock comercial. </a:t>
            </a:r>
            <a:r>
              <a:rPr lang="es-ES" dirty="0">
                <a:solidFill>
                  <a:schemeClr val="accent6">
                    <a:lumMod val="50000"/>
                  </a:schemeClr>
                </a:solidFill>
              </a:rPr>
              <a:t>Todas las especies que pertenecen a este grupo tienen muchos cultivares, a veces decenas de miles, como </a:t>
            </a:r>
            <a:r>
              <a:rPr lang="es-ES" dirty="0" smtClean="0">
                <a:solidFill>
                  <a:schemeClr val="accent6">
                    <a:lumMod val="50000"/>
                  </a:schemeClr>
                </a:solidFill>
              </a:rPr>
              <a:t>gladiolo</a:t>
            </a:r>
            <a:r>
              <a:rPr lang="es-ES" dirty="0">
                <a:solidFill>
                  <a:schemeClr val="accent6">
                    <a:lumMod val="50000"/>
                  </a:schemeClr>
                </a:solidFill>
              </a:rPr>
              <a:t>, </a:t>
            </a:r>
            <a:r>
              <a:rPr lang="es-ES" dirty="0" smtClean="0">
                <a:solidFill>
                  <a:schemeClr val="accent6">
                    <a:lumMod val="50000"/>
                  </a:schemeClr>
                </a:solidFill>
              </a:rPr>
              <a:t>iris</a:t>
            </a:r>
            <a:r>
              <a:rPr lang="es-ES" dirty="0">
                <a:solidFill>
                  <a:schemeClr val="accent6">
                    <a:lumMod val="50000"/>
                  </a:schemeClr>
                </a:solidFill>
              </a:rPr>
              <a:t>, n</a:t>
            </a:r>
            <a:r>
              <a:rPr lang="es-ES" dirty="0" smtClean="0">
                <a:solidFill>
                  <a:schemeClr val="accent6">
                    <a:lumMod val="50000"/>
                  </a:schemeClr>
                </a:solidFill>
              </a:rPr>
              <a:t>arciso</a:t>
            </a:r>
            <a:r>
              <a:rPr lang="es-ES" dirty="0">
                <a:solidFill>
                  <a:schemeClr val="accent6">
                    <a:lumMod val="50000"/>
                  </a:schemeClr>
                </a:solidFill>
              </a:rPr>
              <a:t>, Rosa, </a:t>
            </a:r>
            <a:r>
              <a:rPr lang="es-ES" dirty="0" err="1" smtClean="0">
                <a:solidFill>
                  <a:schemeClr val="accent6">
                    <a:lumMod val="50000"/>
                  </a:schemeClr>
                </a:solidFill>
              </a:rPr>
              <a:t>Tulipan</a:t>
            </a:r>
            <a:r>
              <a:rPr lang="es-ES" dirty="0" smtClean="0">
                <a:solidFill>
                  <a:schemeClr val="accent6">
                    <a:lumMod val="50000"/>
                  </a:schemeClr>
                </a:solidFill>
              </a:rPr>
              <a:t>, </a:t>
            </a:r>
            <a:r>
              <a:rPr lang="es-ES" dirty="0" err="1">
                <a:solidFill>
                  <a:schemeClr val="accent6">
                    <a:lumMod val="50000"/>
                  </a:schemeClr>
                </a:solidFill>
              </a:rPr>
              <a:t>etc</a:t>
            </a:r>
            <a:r>
              <a:rPr lang="es-ES" dirty="0">
                <a:solidFill>
                  <a:schemeClr val="accent6">
                    <a:lumMod val="50000"/>
                  </a:schemeClr>
                </a:solidFill>
              </a:rPr>
              <a:t> y se cultivan en grandes áreas. </a:t>
            </a:r>
            <a:endParaRPr lang="es-ES" dirty="0" smtClean="0">
              <a:solidFill>
                <a:schemeClr val="accent6">
                  <a:lumMod val="50000"/>
                </a:schemeClr>
              </a:solidFill>
            </a:endParaRPr>
          </a:p>
          <a:p>
            <a:pPr algn="just">
              <a:buClr>
                <a:schemeClr val="accent6">
                  <a:lumMod val="50000"/>
                </a:schemeClr>
              </a:buClr>
              <a:buSzPct val="90000"/>
              <a:buFont typeface="Wingdings" panose="05000000000000000000" pitchFamily="2" charset="2"/>
              <a:buChar char="q"/>
            </a:pPr>
            <a:r>
              <a:rPr lang="es-ES" dirty="0" smtClean="0">
                <a:solidFill>
                  <a:schemeClr val="accent6">
                    <a:lumMod val="50000"/>
                  </a:schemeClr>
                </a:solidFill>
              </a:rPr>
              <a:t>Pero </a:t>
            </a:r>
            <a:r>
              <a:rPr lang="es-ES" dirty="0">
                <a:solidFill>
                  <a:schemeClr val="accent6">
                    <a:lumMod val="50000"/>
                  </a:schemeClr>
                </a:solidFill>
              </a:rPr>
              <a:t>al mismo tiempo, el </a:t>
            </a:r>
            <a:r>
              <a:rPr lang="es-ES" b="1" u="sng" dirty="0">
                <a:solidFill>
                  <a:schemeClr val="accent6">
                    <a:lumMod val="50000"/>
                  </a:schemeClr>
                </a:solidFill>
              </a:rPr>
              <a:t>número real de especies en este grupo no es grande. alrededor de 120 especies perennes y 100 </a:t>
            </a:r>
            <a:r>
              <a:rPr lang="es-ES" b="1" u="sng" dirty="0" smtClean="0">
                <a:solidFill>
                  <a:schemeClr val="accent6">
                    <a:lumMod val="50000"/>
                  </a:schemeClr>
                </a:solidFill>
              </a:rPr>
              <a:t>anuales</a:t>
            </a:r>
            <a:r>
              <a:rPr lang="es-ES" dirty="0" smtClean="0">
                <a:solidFill>
                  <a:schemeClr val="accent6">
                    <a:lumMod val="50000"/>
                  </a:schemeClr>
                </a:solidFill>
              </a:rPr>
              <a:t> como las peonias, </a:t>
            </a:r>
            <a:r>
              <a:rPr lang="es-ES" dirty="0" err="1" smtClean="0">
                <a:solidFill>
                  <a:schemeClr val="accent6">
                    <a:lumMod val="50000"/>
                  </a:schemeClr>
                </a:solidFill>
              </a:rPr>
              <a:t>phlox</a:t>
            </a:r>
            <a:r>
              <a:rPr lang="es-ES" dirty="0">
                <a:solidFill>
                  <a:schemeClr val="accent6">
                    <a:lumMod val="50000"/>
                  </a:schemeClr>
                </a:solidFill>
              </a:rPr>
              <a:t>, iris, lirio, tulipán y </a:t>
            </a:r>
            <a:r>
              <a:rPr lang="es-ES" dirty="0" smtClean="0">
                <a:solidFill>
                  <a:schemeClr val="accent6">
                    <a:lumMod val="50000"/>
                  </a:schemeClr>
                </a:solidFill>
              </a:rPr>
              <a:t>narciso </a:t>
            </a:r>
            <a:r>
              <a:rPr lang="es-ES" dirty="0">
                <a:solidFill>
                  <a:schemeClr val="accent6">
                    <a:lumMod val="50000"/>
                  </a:schemeClr>
                </a:solidFill>
              </a:rPr>
              <a:t>el </a:t>
            </a:r>
            <a:r>
              <a:rPr lang="es-ES" dirty="0" err="1">
                <a:solidFill>
                  <a:schemeClr val="accent6">
                    <a:lumMod val="50000"/>
                  </a:schemeClr>
                </a:solidFill>
              </a:rPr>
              <a:t>aster</a:t>
            </a:r>
            <a:r>
              <a:rPr lang="es-ES" dirty="0">
                <a:solidFill>
                  <a:schemeClr val="accent6">
                    <a:lumMod val="50000"/>
                  </a:schemeClr>
                </a:solidFill>
              </a:rPr>
              <a:t> de China (</a:t>
            </a:r>
            <a:r>
              <a:rPr lang="es-ES" dirty="0" err="1">
                <a:solidFill>
                  <a:schemeClr val="accent6">
                    <a:lumMod val="50000"/>
                  </a:schemeClr>
                </a:solidFill>
              </a:rPr>
              <a:t>Callistephus</a:t>
            </a:r>
            <a:r>
              <a:rPr lang="es-ES" dirty="0">
                <a:solidFill>
                  <a:schemeClr val="accent6">
                    <a:lumMod val="50000"/>
                  </a:schemeClr>
                </a:solidFill>
              </a:rPr>
              <a:t> </a:t>
            </a:r>
            <a:r>
              <a:rPr lang="es-ES" dirty="0" err="1">
                <a:solidFill>
                  <a:schemeClr val="accent6">
                    <a:lumMod val="50000"/>
                  </a:schemeClr>
                </a:solidFill>
              </a:rPr>
              <a:t>chinensis</a:t>
            </a:r>
            <a:r>
              <a:rPr lang="es-ES" dirty="0">
                <a:solidFill>
                  <a:schemeClr val="accent6">
                    <a:lumMod val="50000"/>
                  </a:schemeClr>
                </a:solidFill>
              </a:rPr>
              <a:t>), Petunia, y caléndulas (Tagetes </a:t>
            </a:r>
            <a:r>
              <a:rPr lang="es-ES" dirty="0" err="1">
                <a:solidFill>
                  <a:schemeClr val="accent6">
                    <a:lumMod val="50000"/>
                  </a:schemeClr>
                </a:solidFill>
              </a:rPr>
              <a:t>spp</a:t>
            </a:r>
            <a:r>
              <a:rPr lang="es-ES" dirty="0">
                <a:solidFill>
                  <a:schemeClr val="accent6">
                    <a:lumMod val="50000"/>
                  </a:schemeClr>
                </a:solidFill>
              </a:rPr>
              <a:t>.). </a:t>
            </a:r>
            <a:r>
              <a:rPr lang="es-ES" dirty="0" smtClean="0">
                <a:solidFill>
                  <a:schemeClr val="accent6">
                    <a:lumMod val="50000"/>
                  </a:schemeClr>
                </a:solidFill>
              </a:rPr>
              <a:t>la Rosa, </a:t>
            </a:r>
            <a:r>
              <a:rPr lang="es-ES" dirty="0" err="1">
                <a:solidFill>
                  <a:schemeClr val="accent6">
                    <a:lumMod val="50000"/>
                  </a:schemeClr>
                </a:solidFill>
              </a:rPr>
              <a:t>Rhododendron</a:t>
            </a:r>
            <a:r>
              <a:rPr lang="es-ES" dirty="0">
                <a:solidFill>
                  <a:schemeClr val="accent6">
                    <a:lumMod val="50000"/>
                  </a:schemeClr>
                </a:solidFill>
              </a:rPr>
              <a:t>, y </a:t>
            </a:r>
            <a:r>
              <a:rPr lang="es-ES" dirty="0" err="1" smtClean="0">
                <a:solidFill>
                  <a:schemeClr val="accent6">
                    <a:lumMod val="50000"/>
                  </a:schemeClr>
                </a:solidFill>
              </a:rPr>
              <a:t>Clematis</a:t>
            </a:r>
            <a:r>
              <a:rPr lang="es-ES" dirty="0" smtClean="0">
                <a:solidFill>
                  <a:schemeClr val="accent6">
                    <a:lumMod val="50000"/>
                  </a:schemeClr>
                </a:solidFill>
              </a:rPr>
              <a:t>.</a:t>
            </a:r>
            <a:endParaRPr lang="es-ES" dirty="0">
              <a:solidFill>
                <a:schemeClr val="accent6">
                  <a:lumMod val="50000"/>
                </a:schemeClr>
              </a:solidFill>
            </a:endParaRPr>
          </a:p>
          <a:p>
            <a:endParaRPr lang="es-MX" dirty="0"/>
          </a:p>
        </p:txBody>
      </p:sp>
    </p:spTree>
    <p:extLst>
      <p:ext uri="{BB962C8B-B14F-4D97-AF65-F5344CB8AC3E}">
        <p14:creationId xmlns:p14="http://schemas.microsoft.com/office/powerpoint/2010/main" val="8646033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85000" lnSpcReduction="10000"/>
          </a:bodyPr>
          <a:lstStyle/>
          <a:p>
            <a:pPr>
              <a:buClr>
                <a:schemeClr val="accent6">
                  <a:lumMod val="50000"/>
                </a:schemeClr>
              </a:buClr>
              <a:buSzPct val="90000"/>
              <a:buFont typeface="Wingdings" panose="05000000000000000000" pitchFamily="2" charset="2"/>
              <a:buChar char="q"/>
            </a:pPr>
            <a:r>
              <a:rPr lang="es-ES" b="1" dirty="0">
                <a:solidFill>
                  <a:schemeClr val="accent6">
                    <a:lumMod val="50000"/>
                  </a:schemeClr>
                </a:solidFill>
              </a:rPr>
              <a:t>S</a:t>
            </a:r>
            <a:r>
              <a:rPr lang="es-ES" b="1" dirty="0" smtClean="0">
                <a:solidFill>
                  <a:schemeClr val="accent6">
                    <a:lumMod val="50000"/>
                  </a:schemeClr>
                </a:solidFill>
              </a:rPr>
              <a:t>egundo </a:t>
            </a:r>
            <a:r>
              <a:rPr lang="es-ES" b="1" dirty="0">
                <a:solidFill>
                  <a:schemeClr val="accent6">
                    <a:lumMod val="50000"/>
                  </a:schemeClr>
                </a:solidFill>
              </a:rPr>
              <a:t>grupo</a:t>
            </a:r>
            <a:r>
              <a:rPr lang="es-ES" dirty="0">
                <a:solidFill>
                  <a:schemeClr val="accent6">
                    <a:lumMod val="50000"/>
                  </a:schemeClr>
                </a:solidFill>
              </a:rPr>
              <a:t> de especies leñosas y herbáceas que, aunque cultivadas en mucho menor grado, ocurren frecuentemente en nuestros jardines y parques. Estas plantas muestran menos diversidad en sus formas cultivadas que el mencionado grupo. Los dos grupos, juntos, cubren unas </a:t>
            </a:r>
            <a:r>
              <a:rPr lang="es-ES" b="1" dirty="0">
                <a:solidFill>
                  <a:schemeClr val="accent6">
                    <a:lumMod val="50000"/>
                  </a:schemeClr>
                </a:solidFill>
              </a:rPr>
              <a:t>5.000 especies</a:t>
            </a:r>
          </a:p>
          <a:p>
            <a:pPr>
              <a:buClr>
                <a:schemeClr val="accent6">
                  <a:lumMod val="50000"/>
                </a:schemeClr>
              </a:buClr>
              <a:buSzPct val="90000"/>
              <a:buFont typeface="Wingdings" panose="05000000000000000000" pitchFamily="2" charset="2"/>
              <a:buChar char="q"/>
            </a:pPr>
            <a:r>
              <a:rPr lang="es-ES" b="1" dirty="0">
                <a:solidFill>
                  <a:schemeClr val="accent6">
                    <a:lumMod val="50000"/>
                  </a:schemeClr>
                </a:solidFill>
              </a:rPr>
              <a:t>T</a:t>
            </a:r>
            <a:r>
              <a:rPr lang="es-ES" b="1" dirty="0" smtClean="0">
                <a:solidFill>
                  <a:schemeClr val="accent6">
                    <a:lumMod val="50000"/>
                  </a:schemeClr>
                </a:solidFill>
              </a:rPr>
              <a:t>ercer </a:t>
            </a:r>
            <a:r>
              <a:rPr lang="es-ES" b="1" dirty="0">
                <a:solidFill>
                  <a:schemeClr val="accent6">
                    <a:lumMod val="50000"/>
                  </a:schemeClr>
                </a:solidFill>
              </a:rPr>
              <a:t>grupo</a:t>
            </a:r>
            <a:r>
              <a:rPr lang="es-ES" dirty="0">
                <a:solidFill>
                  <a:schemeClr val="accent6">
                    <a:lumMod val="50000"/>
                  </a:schemeClr>
                </a:solidFill>
              </a:rPr>
              <a:t> de cerca de </a:t>
            </a:r>
            <a:r>
              <a:rPr lang="es-ES" b="1" dirty="0">
                <a:solidFill>
                  <a:schemeClr val="accent6">
                    <a:lumMod val="50000"/>
                  </a:schemeClr>
                </a:solidFill>
              </a:rPr>
              <a:t>3.000 especies </a:t>
            </a:r>
            <a:r>
              <a:rPr lang="es-ES" dirty="0">
                <a:solidFill>
                  <a:schemeClr val="accent6">
                    <a:lumMod val="50000"/>
                  </a:schemeClr>
                </a:solidFill>
              </a:rPr>
              <a:t>se mencionan en sólo unos pocos catálogos comerciales. Entre ellas hay muchas especies silvestres que han sido sometidas a sólo selección inicial. Los tres grupos están formados por especies de diferentes continentes.</a:t>
            </a:r>
          </a:p>
          <a:p>
            <a:endParaRPr lang="es-MX" dirty="0"/>
          </a:p>
        </p:txBody>
      </p:sp>
    </p:spTree>
    <p:extLst>
      <p:ext uri="{BB962C8B-B14F-4D97-AF65-F5344CB8AC3E}">
        <p14:creationId xmlns:p14="http://schemas.microsoft.com/office/powerpoint/2010/main" val="3754696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CENTROS DE ORIGEN DE ESPECIES ORNAMENTALES</a:t>
            </a:r>
            <a:endParaRPr lang="es-MX" sz="2800" dirty="0"/>
          </a:p>
        </p:txBody>
      </p:sp>
      <p:sp>
        <p:nvSpPr>
          <p:cNvPr id="3" name="Marcador de contenido 2"/>
          <p:cNvSpPr>
            <a:spLocks noGrp="1"/>
          </p:cNvSpPr>
          <p:nvPr>
            <p:ph idx="1"/>
          </p:nvPr>
        </p:nvSpPr>
        <p:spPr/>
        <p:txBody>
          <a:bodyPr/>
          <a:lstStyle/>
          <a:p>
            <a:pPr marL="0" indent="0">
              <a:buNone/>
            </a:pPr>
            <a:r>
              <a:rPr lang="es-ES" dirty="0"/>
              <a:t>Trece centros (en lugar de ocho para plantas económicas) pueden ahora definirse para plantas ornamentales. Aunque la división en regiones es fundamental, el hecho de que en este estudio se tomó en consideración la mayor parte de las ornamentales nos permite considerar estas divisiones como confiables.</a:t>
            </a:r>
          </a:p>
          <a:p>
            <a:endParaRPr lang="es-MX" dirty="0"/>
          </a:p>
        </p:txBody>
      </p:sp>
    </p:spTree>
    <p:extLst>
      <p:ext uri="{BB962C8B-B14F-4D97-AF65-F5344CB8AC3E}">
        <p14:creationId xmlns:p14="http://schemas.microsoft.com/office/powerpoint/2010/main" val="1757353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5122" name="Picture 2" descr="http://www.mobot.org/MOBOT/Research/russia/images/Fig_0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64028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133599" y="5645793"/>
            <a:ext cx="7245756" cy="523220"/>
          </a:xfrm>
          <a:prstGeom prst="rect">
            <a:avLst/>
          </a:prstGeom>
        </p:spPr>
        <p:txBody>
          <a:bodyPr wrap="square">
            <a:spAutoFit/>
          </a:bodyPr>
          <a:lstStyle/>
          <a:p>
            <a:r>
              <a:rPr lang="es-MX" sz="2800" b="1" dirty="0">
                <a:solidFill>
                  <a:schemeClr val="accent6">
                    <a:lumMod val="50000"/>
                  </a:schemeClr>
                </a:solidFill>
                <a:effectLst>
                  <a:outerShdw blurRad="38100" dist="38100" dir="2700000" algn="tl">
                    <a:srgbClr val="000000">
                      <a:alpha val="43137"/>
                    </a:srgbClr>
                  </a:outerShdw>
                </a:effectLst>
              </a:rPr>
              <a:t>Centros de origen de las plantas ornamentales</a:t>
            </a:r>
          </a:p>
        </p:txBody>
      </p:sp>
      <p:grpSp>
        <p:nvGrpSpPr>
          <p:cNvPr id="6" name="Grupo 5"/>
          <p:cNvGrpSpPr/>
          <p:nvPr/>
        </p:nvGrpSpPr>
        <p:grpSpPr>
          <a:xfrm>
            <a:off x="205091" y="1970183"/>
            <a:ext cx="8984978" cy="2564488"/>
            <a:chOff x="205091" y="1970183"/>
            <a:chExt cx="8984978" cy="2564488"/>
          </a:xfrm>
        </p:grpSpPr>
        <p:sp>
          <p:nvSpPr>
            <p:cNvPr id="7" name="Rectángulo 6"/>
            <p:cNvSpPr/>
            <p:nvPr/>
          </p:nvSpPr>
          <p:spPr>
            <a:xfrm>
              <a:off x="3059832" y="2404693"/>
              <a:ext cx="1845633" cy="307777"/>
            </a:xfrm>
            <a:prstGeom prst="rect">
              <a:avLst/>
            </a:prstGeom>
          </p:spPr>
          <p:txBody>
            <a:bodyPr wrap="none">
              <a:spAutoFit/>
            </a:bodyPr>
            <a:lstStyle/>
            <a:p>
              <a:r>
                <a:rPr lang="es-MX" sz="1400" b="1" dirty="0" err="1">
                  <a:solidFill>
                    <a:schemeClr val="accent2">
                      <a:lumMod val="50000"/>
                    </a:schemeClr>
                  </a:solidFill>
                </a:rPr>
                <a:t>Mediterranean</a:t>
              </a:r>
              <a:r>
                <a:rPr lang="es-MX" sz="1400" b="1" dirty="0">
                  <a:solidFill>
                    <a:schemeClr val="accent2">
                      <a:lumMod val="50000"/>
                    </a:schemeClr>
                  </a:solidFill>
                </a:rPr>
                <a:t> Center</a:t>
              </a:r>
            </a:p>
          </p:txBody>
        </p:sp>
        <p:sp>
          <p:nvSpPr>
            <p:cNvPr id="8" name="Rectángulo 7"/>
            <p:cNvSpPr/>
            <p:nvPr/>
          </p:nvSpPr>
          <p:spPr>
            <a:xfrm>
              <a:off x="6516216" y="4100162"/>
              <a:ext cx="1486754" cy="307777"/>
            </a:xfrm>
            <a:prstGeom prst="rect">
              <a:avLst/>
            </a:prstGeom>
          </p:spPr>
          <p:txBody>
            <a:bodyPr wrap="none">
              <a:spAutoFit/>
            </a:bodyPr>
            <a:lstStyle/>
            <a:p>
              <a:r>
                <a:rPr lang="es-MX" sz="1400" b="1" dirty="0" err="1">
                  <a:solidFill>
                    <a:schemeClr val="accent2">
                      <a:lumMod val="50000"/>
                    </a:schemeClr>
                  </a:solidFill>
                  <a:effectLst>
                    <a:outerShdw blurRad="38100" dist="38100" dir="2700000" algn="tl">
                      <a:srgbClr val="000000">
                        <a:alpha val="43137"/>
                      </a:srgbClr>
                    </a:outerShdw>
                  </a:effectLst>
                </a:rPr>
                <a:t>Australian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9" name="Rectángulo 8"/>
            <p:cNvSpPr/>
            <p:nvPr/>
          </p:nvSpPr>
          <p:spPr>
            <a:xfrm>
              <a:off x="2810669" y="2712470"/>
              <a:ext cx="1257275" cy="523220"/>
            </a:xfrm>
            <a:prstGeom prst="rect">
              <a:avLst/>
            </a:prstGeom>
          </p:spPr>
          <p:txBody>
            <a:bodyPr wrap="square">
              <a:spAutoFit/>
            </a:bodyPr>
            <a:lstStyle/>
            <a:p>
              <a:r>
                <a:rPr lang="es-MX" sz="1400" b="1" dirty="0" err="1">
                  <a:solidFill>
                    <a:schemeClr val="accent2">
                      <a:lumMod val="50000"/>
                    </a:schemeClr>
                  </a:solidFill>
                  <a:effectLst>
                    <a:outerShdw blurRad="38100" dist="38100" dir="2700000" algn="tl">
                      <a:srgbClr val="000000">
                        <a:alpha val="43137"/>
                      </a:srgbClr>
                    </a:outerShdw>
                  </a:effectLst>
                </a:rPr>
                <a:t>Macaronesian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0" name="Rectángulo 9"/>
            <p:cNvSpPr/>
            <p:nvPr/>
          </p:nvSpPr>
          <p:spPr>
            <a:xfrm>
              <a:off x="494596" y="3003583"/>
              <a:ext cx="1853521" cy="307777"/>
            </a:xfrm>
            <a:prstGeom prst="rect">
              <a:avLst/>
            </a:prstGeom>
          </p:spPr>
          <p:txBody>
            <a:bodyPr wrap="none">
              <a:spAutoFit/>
            </a:bodyPr>
            <a:lstStyle/>
            <a:p>
              <a:r>
                <a:rPr lang="es-MX" sz="1400" b="1" dirty="0" err="1">
                  <a:solidFill>
                    <a:schemeClr val="accent2">
                      <a:lumMod val="50000"/>
                    </a:schemeClr>
                  </a:solidFill>
                  <a:effectLst>
                    <a:outerShdw blurRad="38100" dist="38100" dir="2700000" algn="tl">
                      <a:srgbClr val="000000">
                        <a:alpha val="43137"/>
                      </a:srgbClr>
                    </a:outerShdw>
                  </a:effectLst>
                </a:rPr>
                <a:t>Mesoamerican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1" name="Rectángulo 10"/>
            <p:cNvSpPr/>
            <p:nvPr/>
          </p:nvSpPr>
          <p:spPr>
            <a:xfrm>
              <a:off x="3391003" y="3244334"/>
              <a:ext cx="1881541" cy="307777"/>
            </a:xfrm>
            <a:prstGeom prst="rect">
              <a:avLst/>
            </a:prstGeom>
          </p:spPr>
          <p:txBody>
            <a:bodyPr wrap="none">
              <a:spAutoFit/>
            </a:bodyPr>
            <a:lstStyle/>
            <a:p>
              <a:r>
                <a:rPr lang="es-MX" sz="1400" b="1" dirty="0">
                  <a:solidFill>
                    <a:schemeClr val="accent2">
                      <a:lumMod val="50000"/>
                    </a:schemeClr>
                  </a:solidFill>
                  <a:effectLst>
                    <a:outerShdw blurRad="38100" dist="38100" dir="2700000" algn="tl">
                      <a:srgbClr val="000000">
                        <a:alpha val="43137"/>
                      </a:srgbClr>
                    </a:outerShdw>
                  </a:effectLst>
                </a:rPr>
                <a:t>Tropical </a:t>
              </a:r>
              <a:r>
                <a:rPr lang="es-MX" sz="1400" b="1" dirty="0" err="1">
                  <a:solidFill>
                    <a:schemeClr val="accent2">
                      <a:lumMod val="50000"/>
                    </a:schemeClr>
                  </a:solidFill>
                  <a:effectLst>
                    <a:outerShdw blurRad="38100" dist="38100" dir="2700000" algn="tl">
                      <a:srgbClr val="000000">
                        <a:alpha val="43137"/>
                      </a:srgbClr>
                    </a:outerShdw>
                  </a:effectLst>
                </a:rPr>
                <a:t>African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2" name="Rectángulo 11"/>
            <p:cNvSpPr/>
            <p:nvPr/>
          </p:nvSpPr>
          <p:spPr>
            <a:xfrm>
              <a:off x="3267376" y="4226894"/>
              <a:ext cx="1744517" cy="307777"/>
            </a:xfrm>
            <a:prstGeom prst="rect">
              <a:avLst/>
            </a:prstGeom>
          </p:spPr>
          <p:txBody>
            <a:bodyPr wrap="none">
              <a:spAutoFit/>
            </a:bodyPr>
            <a:lstStyle/>
            <a:p>
              <a:r>
                <a:rPr lang="es-MX" sz="1400" b="1" dirty="0">
                  <a:solidFill>
                    <a:schemeClr val="accent2">
                      <a:lumMod val="50000"/>
                    </a:schemeClr>
                  </a:solidFill>
                  <a:effectLst>
                    <a:outerShdw blurRad="38100" dist="38100" dir="2700000" algn="tl">
                      <a:srgbClr val="000000">
                        <a:alpha val="43137"/>
                      </a:srgbClr>
                    </a:outerShdw>
                  </a:effectLst>
                </a:rPr>
                <a:t>South </a:t>
              </a:r>
              <a:r>
                <a:rPr lang="es-MX" sz="1400" b="1" dirty="0" err="1">
                  <a:solidFill>
                    <a:schemeClr val="accent2">
                      <a:lumMod val="50000"/>
                    </a:schemeClr>
                  </a:solidFill>
                  <a:effectLst>
                    <a:outerShdw blurRad="38100" dist="38100" dir="2700000" algn="tl">
                      <a:srgbClr val="000000">
                        <a:alpha val="43137"/>
                      </a:srgbClr>
                    </a:outerShdw>
                  </a:effectLst>
                </a:rPr>
                <a:t>African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3" name="Rectángulo 12"/>
            <p:cNvSpPr/>
            <p:nvPr/>
          </p:nvSpPr>
          <p:spPr>
            <a:xfrm>
              <a:off x="3193511" y="1970183"/>
              <a:ext cx="1454309" cy="307777"/>
            </a:xfrm>
            <a:prstGeom prst="rect">
              <a:avLst/>
            </a:prstGeom>
          </p:spPr>
          <p:txBody>
            <a:bodyPr wrap="none">
              <a:spAutoFit/>
            </a:bodyPr>
            <a:lstStyle/>
            <a:p>
              <a:r>
                <a:rPr lang="es-MX" sz="1400" b="1" dirty="0" err="1">
                  <a:solidFill>
                    <a:schemeClr val="accent2">
                      <a:lumMod val="50000"/>
                    </a:schemeClr>
                  </a:solidFill>
                  <a:effectLst>
                    <a:outerShdw blurRad="38100" dist="38100" dir="2700000" algn="tl">
                      <a:srgbClr val="000000">
                        <a:alpha val="43137"/>
                      </a:srgbClr>
                    </a:outerShdw>
                  </a:effectLst>
                </a:rPr>
                <a:t>European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4" name="Rectángulo 13"/>
            <p:cNvSpPr/>
            <p:nvPr/>
          </p:nvSpPr>
          <p:spPr>
            <a:xfrm>
              <a:off x="1163687" y="3891443"/>
              <a:ext cx="1928861" cy="307777"/>
            </a:xfrm>
            <a:prstGeom prst="rect">
              <a:avLst/>
            </a:prstGeom>
          </p:spPr>
          <p:txBody>
            <a:bodyPr wrap="none">
              <a:spAutoFit/>
            </a:bodyPr>
            <a:lstStyle/>
            <a:p>
              <a:r>
                <a:rPr lang="es-MX" sz="1400" b="1" dirty="0">
                  <a:solidFill>
                    <a:schemeClr val="accent2">
                      <a:lumMod val="50000"/>
                    </a:schemeClr>
                  </a:solidFill>
                  <a:effectLst>
                    <a:outerShdw blurRad="38100" dist="38100" dir="2700000" algn="tl">
                      <a:srgbClr val="000000">
                        <a:alpha val="43137"/>
                      </a:srgbClr>
                    </a:outerShdw>
                  </a:effectLst>
                </a:rPr>
                <a:t>South American Center</a:t>
              </a:r>
            </a:p>
          </p:txBody>
        </p:sp>
        <p:sp>
          <p:nvSpPr>
            <p:cNvPr id="15" name="Rectángulo 14"/>
            <p:cNvSpPr/>
            <p:nvPr/>
          </p:nvSpPr>
          <p:spPr>
            <a:xfrm>
              <a:off x="205091" y="2248615"/>
              <a:ext cx="1917192" cy="307777"/>
            </a:xfrm>
            <a:prstGeom prst="rect">
              <a:avLst/>
            </a:prstGeom>
          </p:spPr>
          <p:txBody>
            <a:bodyPr wrap="none">
              <a:spAutoFit/>
            </a:bodyPr>
            <a:lstStyle/>
            <a:p>
              <a:r>
                <a:rPr lang="es-MX" sz="1400" b="1" dirty="0">
                  <a:solidFill>
                    <a:schemeClr val="accent2">
                      <a:lumMod val="50000"/>
                    </a:schemeClr>
                  </a:solidFill>
                  <a:effectLst>
                    <a:outerShdw blurRad="38100" dist="38100" dir="2700000" algn="tl">
                      <a:srgbClr val="000000">
                        <a:alpha val="43137"/>
                      </a:srgbClr>
                    </a:outerShdw>
                  </a:effectLst>
                </a:rPr>
                <a:t>North American Center</a:t>
              </a:r>
            </a:p>
          </p:txBody>
        </p:sp>
        <p:sp>
          <p:nvSpPr>
            <p:cNvPr id="16" name="Rectángulo 15"/>
            <p:cNvSpPr/>
            <p:nvPr/>
          </p:nvSpPr>
          <p:spPr>
            <a:xfrm>
              <a:off x="5179204" y="2228022"/>
              <a:ext cx="1731693" cy="307777"/>
            </a:xfrm>
            <a:prstGeom prst="rect">
              <a:avLst/>
            </a:prstGeom>
          </p:spPr>
          <p:txBody>
            <a:bodyPr wrap="none">
              <a:spAutoFit/>
            </a:bodyPr>
            <a:lstStyle/>
            <a:p>
              <a:r>
                <a:rPr lang="es-MX" sz="1400" b="1" dirty="0">
                  <a:solidFill>
                    <a:schemeClr val="accent2">
                      <a:lumMod val="50000"/>
                    </a:schemeClr>
                  </a:solidFill>
                  <a:effectLst>
                    <a:outerShdw blurRad="38100" dist="38100" dir="2700000" algn="tl">
                      <a:srgbClr val="000000">
                        <a:alpha val="43137"/>
                      </a:srgbClr>
                    </a:outerShdw>
                  </a:effectLst>
                </a:rPr>
                <a:t>Central </a:t>
              </a:r>
              <a:r>
                <a:rPr lang="es-MX" sz="1400" b="1" dirty="0" err="1">
                  <a:solidFill>
                    <a:schemeClr val="accent2">
                      <a:lumMod val="50000"/>
                    </a:schemeClr>
                  </a:solidFill>
                  <a:effectLst>
                    <a:outerShdw blurRad="38100" dist="38100" dir="2700000" algn="tl">
                      <a:srgbClr val="000000">
                        <a:alpha val="43137"/>
                      </a:srgbClr>
                    </a:outerShdw>
                  </a:effectLst>
                </a:rPr>
                <a:t>Asian</a:t>
              </a:r>
              <a:r>
                <a:rPr lang="es-MX" sz="1400" b="1" dirty="0">
                  <a:solidFill>
                    <a:schemeClr val="accent2">
                      <a:lumMod val="50000"/>
                    </a:schemeClr>
                  </a:solidFill>
                  <a:effectLst>
                    <a:outerShdw blurRad="38100" dist="38100" dir="2700000" algn="tl">
                      <a:srgbClr val="000000">
                        <a:alpha val="43137"/>
                      </a:srgbClr>
                    </a:outerShdw>
                  </a:effectLst>
                </a:rPr>
                <a:t> Center</a:t>
              </a:r>
            </a:p>
          </p:txBody>
        </p:sp>
        <p:sp>
          <p:nvSpPr>
            <p:cNvPr id="17" name="Rectángulo 16"/>
            <p:cNvSpPr/>
            <p:nvPr/>
          </p:nvSpPr>
          <p:spPr>
            <a:xfrm>
              <a:off x="7208501" y="2439533"/>
              <a:ext cx="1981568" cy="307777"/>
            </a:xfrm>
            <a:prstGeom prst="rect">
              <a:avLst/>
            </a:prstGeom>
          </p:spPr>
          <p:txBody>
            <a:bodyPr wrap="none">
              <a:spAutoFit/>
            </a:bodyPr>
            <a:lstStyle/>
            <a:p>
              <a:r>
                <a:rPr lang="es-ES" sz="1400" b="1" dirty="0">
                  <a:solidFill>
                    <a:schemeClr val="accent2">
                      <a:lumMod val="50000"/>
                    </a:schemeClr>
                  </a:solidFill>
                  <a:effectLst>
                    <a:outerShdw blurRad="38100" dist="38100" dir="2700000" algn="tl">
                      <a:srgbClr val="000000">
                        <a:alpha val="43137"/>
                      </a:srgbClr>
                    </a:outerShdw>
                  </a:effectLst>
                </a:rPr>
                <a:t>Centro Asiático oriental </a:t>
              </a:r>
              <a:endParaRPr lang="es-MX" sz="1400" b="1" dirty="0">
                <a:solidFill>
                  <a:schemeClr val="accent2">
                    <a:lumMod val="50000"/>
                  </a:schemeClr>
                </a:solidFill>
                <a:effectLst>
                  <a:outerShdw blurRad="38100" dist="38100" dir="2700000" algn="tl">
                    <a:srgbClr val="000000">
                      <a:alpha val="43137"/>
                    </a:srgbClr>
                  </a:outerShdw>
                </a:effectLst>
              </a:endParaRPr>
            </a:p>
          </p:txBody>
        </p:sp>
        <p:sp>
          <p:nvSpPr>
            <p:cNvPr id="18" name="Rectángulo 17"/>
            <p:cNvSpPr/>
            <p:nvPr/>
          </p:nvSpPr>
          <p:spPr>
            <a:xfrm>
              <a:off x="5724128" y="3049559"/>
              <a:ext cx="2736304" cy="307777"/>
            </a:xfrm>
            <a:prstGeom prst="rect">
              <a:avLst/>
            </a:prstGeom>
          </p:spPr>
          <p:txBody>
            <a:bodyPr wrap="square">
              <a:spAutoFit/>
            </a:bodyPr>
            <a:lstStyle/>
            <a:p>
              <a:pPr lvl="0">
                <a:buClr>
                  <a:schemeClr val="accent2">
                    <a:lumMod val="50000"/>
                  </a:schemeClr>
                </a:buClr>
              </a:pPr>
              <a:r>
                <a:rPr lang="es-ES" sz="1400" b="1" dirty="0">
                  <a:solidFill>
                    <a:schemeClr val="bg2">
                      <a:lumMod val="10000"/>
                    </a:schemeClr>
                  </a:solidFill>
                  <a:effectLst>
                    <a:outerShdw blurRad="38100" dist="38100" dir="2700000" algn="tl">
                      <a:srgbClr val="000000">
                        <a:alpha val="43137"/>
                      </a:srgbClr>
                    </a:outerShdw>
                  </a:effectLst>
                </a:rPr>
                <a:t>Caucasian-Western </a:t>
              </a:r>
              <a:r>
                <a:rPr lang="es-ES" sz="1400" b="1" dirty="0" err="1">
                  <a:solidFill>
                    <a:schemeClr val="bg2">
                      <a:lumMod val="10000"/>
                    </a:schemeClr>
                  </a:solidFill>
                  <a:effectLst>
                    <a:outerShdw blurRad="38100" dist="38100" dir="2700000" algn="tl">
                      <a:srgbClr val="000000">
                        <a:alpha val="43137"/>
                      </a:srgbClr>
                    </a:outerShdw>
                  </a:effectLst>
                </a:rPr>
                <a:t>Asiatic</a:t>
              </a:r>
              <a:r>
                <a:rPr lang="es-ES" sz="1400" b="1" dirty="0">
                  <a:solidFill>
                    <a:schemeClr val="bg2">
                      <a:lumMod val="10000"/>
                    </a:schemeClr>
                  </a:solidFill>
                  <a:effectLst>
                    <a:outerShdw blurRad="38100" dist="38100" dir="2700000" algn="tl">
                      <a:srgbClr val="000000">
                        <a:alpha val="43137"/>
                      </a:srgbClr>
                    </a:outerShdw>
                  </a:effectLst>
                </a:rPr>
                <a:t> Center</a:t>
              </a:r>
            </a:p>
          </p:txBody>
        </p:sp>
      </p:grpSp>
    </p:spTree>
    <p:extLst>
      <p:ext uri="{BB962C8B-B14F-4D97-AF65-F5344CB8AC3E}">
        <p14:creationId xmlns:p14="http://schemas.microsoft.com/office/powerpoint/2010/main" val="2596119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260648"/>
            <a:ext cx="8686800" cy="838200"/>
          </a:xfrm>
          <a:noFill/>
        </p:spPr>
        <p:txBody>
          <a:bodyPr>
            <a:noAutofit/>
          </a:bodyPr>
          <a:lstStyle/>
          <a:p>
            <a:r>
              <a:rPr lang="es-MX" sz="2800" dirty="0" err="1" smtClean="0"/>
              <a:t>RelaciÓn</a:t>
            </a:r>
            <a:r>
              <a:rPr lang="es-MX" sz="2800" dirty="0" smtClean="0"/>
              <a:t> </a:t>
            </a:r>
            <a:r>
              <a:rPr lang="es-MX" sz="2800" dirty="0" smtClean="0"/>
              <a:t>centros de origen propuestos para LAS ESPECIES ORNAMENTALES</a:t>
            </a:r>
            <a:endParaRPr lang="es-MX" sz="2800" dirty="0"/>
          </a:p>
        </p:txBody>
      </p:sp>
      <p:sp>
        <p:nvSpPr>
          <p:cNvPr id="3" name="Marcador de contenido 2"/>
          <p:cNvSpPr>
            <a:spLocks noGrp="1"/>
          </p:cNvSpPr>
          <p:nvPr>
            <p:ph idx="1"/>
          </p:nvPr>
        </p:nvSpPr>
        <p:spPr>
          <a:xfrm>
            <a:off x="1475656" y="1412776"/>
            <a:ext cx="6787480" cy="5040560"/>
          </a:xfrm>
          <a:solidFill>
            <a:schemeClr val="accent3">
              <a:lumMod val="20000"/>
              <a:lumOff val="80000"/>
            </a:schemeClr>
          </a:solidFill>
        </p:spPr>
        <p:txBody>
          <a:bodyPr>
            <a:normAutofit fontScale="77500" lnSpcReduction="20000"/>
          </a:bodyPr>
          <a:lstStyle/>
          <a:p>
            <a:pPr marL="571500" lvl="0" indent="-571500">
              <a:buClr>
                <a:schemeClr val="accent2">
                  <a:lumMod val="50000"/>
                </a:schemeClr>
              </a:buClr>
              <a:buFont typeface="+mj-lt"/>
              <a:buAutoNum type="romanUcPeriod"/>
            </a:pPr>
            <a:r>
              <a:rPr lang="es-ES" b="1" dirty="0"/>
              <a:t>The Mediterranean Center</a:t>
            </a:r>
          </a:p>
          <a:p>
            <a:pPr marL="571500" lvl="0" indent="-571500">
              <a:buClr>
                <a:schemeClr val="accent2">
                  <a:lumMod val="50000"/>
                </a:schemeClr>
              </a:buClr>
              <a:buFont typeface="+mj-lt"/>
              <a:buAutoNum type="romanUcPeriod"/>
            </a:pPr>
            <a:r>
              <a:rPr lang="es-ES" b="1" dirty="0"/>
              <a:t>The North American Center</a:t>
            </a:r>
          </a:p>
          <a:p>
            <a:pPr marL="571500" lvl="0" indent="-571500">
              <a:buClr>
                <a:schemeClr val="accent2">
                  <a:lumMod val="50000"/>
                </a:schemeClr>
              </a:buClr>
              <a:buFont typeface="+mj-lt"/>
              <a:buAutoNum type="romanUcPeriod"/>
            </a:pPr>
            <a:r>
              <a:rPr lang="es-ES" b="1" dirty="0"/>
              <a:t>The South </a:t>
            </a:r>
            <a:r>
              <a:rPr lang="es-ES" b="1" dirty="0" err="1"/>
              <a:t>African</a:t>
            </a:r>
            <a:r>
              <a:rPr lang="es-ES" b="1" dirty="0"/>
              <a:t> Center</a:t>
            </a:r>
          </a:p>
          <a:p>
            <a:pPr marL="571500" lvl="0" indent="-571500">
              <a:buClr>
                <a:schemeClr val="accent2">
                  <a:lumMod val="50000"/>
                </a:schemeClr>
              </a:buClr>
              <a:buFont typeface="+mj-lt"/>
              <a:buAutoNum type="romanUcPeriod"/>
            </a:pPr>
            <a:r>
              <a:rPr lang="es-ES" b="1" dirty="0"/>
              <a:t>The South American Center</a:t>
            </a:r>
          </a:p>
          <a:p>
            <a:pPr marL="571500" lvl="0" indent="-571500">
              <a:buClr>
                <a:schemeClr val="accent2">
                  <a:lumMod val="50000"/>
                </a:schemeClr>
              </a:buClr>
              <a:buFont typeface="+mj-lt"/>
              <a:buAutoNum type="romanUcPeriod"/>
            </a:pPr>
            <a:r>
              <a:rPr lang="es-ES" b="1" dirty="0"/>
              <a:t>The Mesoamerican Center</a:t>
            </a:r>
          </a:p>
          <a:p>
            <a:pPr marL="571500" lvl="0" indent="-571500">
              <a:buClr>
                <a:schemeClr val="accent2">
                  <a:lumMod val="50000"/>
                </a:schemeClr>
              </a:buClr>
              <a:buFont typeface="+mj-lt"/>
              <a:buAutoNum type="romanUcPeriod"/>
            </a:pPr>
            <a:r>
              <a:rPr lang="es-ES" b="1" dirty="0"/>
              <a:t>The Tropical </a:t>
            </a:r>
            <a:r>
              <a:rPr lang="es-ES" b="1" dirty="0" err="1"/>
              <a:t>Asian</a:t>
            </a:r>
            <a:r>
              <a:rPr lang="es-ES" b="1" dirty="0"/>
              <a:t> Center</a:t>
            </a:r>
          </a:p>
          <a:p>
            <a:pPr marL="571500" lvl="0" indent="-571500">
              <a:buClr>
                <a:schemeClr val="accent2">
                  <a:lumMod val="50000"/>
                </a:schemeClr>
              </a:buClr>
              <a:buFont typeface="+mj-lt"/>
              <a:buAutoNum type="romanUcPeriod"/>
            </a:pPr>
            <a:r>
              <a:rPr lang="es-ES" b="1" dirty="0"/>
              <a:t>The European Center</a:t>
            </a:r>
          </a:p>
          <a:p>
            <a:pPr marL="571500" lvl="0" indent="-571500">
              <a:buClr>
                <a:schemeClr val="accent2">
                  <a:lumMod val="50000"/>
                </a:schemeClr>
              </a:buClr>
              <a:buFont typeface="+mj-lt"/>
              <a:buAutoNum type="romanUcPeriod"/>
            </a:pPr>
            <a:r>
              <a:rPr lang="es-ES" b="1" dirty="0"/>
              <a:t>The Eastern </a:t>
            </a:r>
            <a:r>
              <a:rPr lang="es-ES" b="1" dirty="0" err="1"/>
              <a:t>Asiatic</a:t>
            </a:r>
            <a:r>
              <a:rPr lang="es-ES" b="1" dirty="0"/>
              <a:t> Center</a:t>
            </a:r>
          </a:p>
          <a:p>
            <a:pPr marL="571500" lvl="0" indent="-571500">
              <a:buClr>
                <a:schemeClr val="accent2">
                  <a:lumMod val="50000"/>
                </a:schemeClr>
              </a:buClr>
              <a:buFont typeface="+mj-lt"/>
              <a:buAutoNum type="romanUcPeriod"/>
            </a:pPr>
            <a:r>
              <a:rPr lang="es-ES" b="1" dirty="0"/>
              <a:t>The Tropical </a:t>
            </a:r>
            <a:r>
              <a:rPr lang="es-ES" b="1" dirty="0" err="1"/>
              <a:t>African</a:t>
            </a:r>
            <a:r>
              <a:rPr lang="es-ES" b="1" dirty="0"/>
              <a:t> Center</a:t>
            </a:r>
          </a:p>
          <a:p>
            <a:pPr marL="571500" lvl="0" indent="-571500">
              <a:buClr>
                <a:schemeClr val="accent2">
                  <a:lumMod val="50000"/>
                </a:schemeClr>
              </a:buClr>
              <a:buFont typeface="+mj-lt"/>
              <a:buAutoNum type="romanUcPeriod"/>
            </a:pPr>
            <a:r>
              <a:rPr lang="es-ES" b="1" dirty="0"/>
              <a:t>The Caucasian-Western </a:t>
            </a:r>
            <a:r>
              <a:rPr lang="es-ES" b="1" dirty="0" err="1"/>
              <a:t>Asiatic</a:t>
            </a:r>
            <a:r>
              <a:rPr lang="es-ES" b="1" dirty="0"/>
              <a:t> Center</a:t>
            </a:r>
          </a:p>
          <a:p>
            <a:pPr marL="571500" lvl="0" indent="-571500">
              <a:buClr>
                <a:schemeClr val="accent2">
                  <a:lumMod val="50000"/>
                </a:schemeClr>
              </a:buClr>
              <a:buFont typeface="+mj-lt"/>
              <a:buAutoNum type="romanUcPeriod"/>
            </a:pPr>
            <a:r>
              <a:rPr lang="es-ES" b="1" dirty="0"/>
              <a:t>The Central </a:t>
            </a:r>
            <a:r>
              <a:rPr lang="es-ES" b="1" dirty="0" err="1"/>
              <a:t>Asian</a:t>
            </a:r>
            <a:r>
              <a:rPr lang="es-ES" b="1" dirty="0"/>
              <a:t> Center</a:t>
            </a:r>
          </a:p>
          <a:p>
            <a:pPr marL="571500" lvl="0" indent="-571500">
              <a:buClr>
                <a:schemeClr val="accent2">
                  <a:lumMod val="50000"/>
                </a:schemeClr>
              </a:buClr>
              <a:buFont typeface="+mj-lt"/>
              <a:buAutoNum type="romanUcPeriod"/>
            </a:pPr>
            <a:r>
              <a:rPr lang="es-ES" b="1" dirty="0"/>
              <a:t>The Australian Center</a:t>
            </a:r>
          </a:p>
          <a:p>
            <a:pPr marL="571500" lvl="0" indent="-571500">
              <a:buClr>
                <a:schemeClr val="accent2">
                  <a:lumMod val="50000"/>
                </a:schemeClr>
              </a:buClr>
              <a:buFont typeface="+mj-lt"/>
              <a:buAutoNum type="romanUcPeriod"/>
            </a:pPr>
            <a:r>
              <a:rPr lang="es-ES" b="1" dirty="0"/>
              <a:t>The </a:t>
            </a:r>
            <a:r>
              <a:rPr lang="es-ES" b="1" dirty="0" err="1"/>
              <a:t>Macaronesian</a:t>
            </a:r>
            <a:r>
              <a:rPr lang="es-ES" b="1" dirty="0"/>
              <a:t> </a:t>
            </a:r>
            <a:r>
              <a:rPr lang="es-ES" b="1" dirty="0" smtClean="0"/>
              <a:t>Center</a:t>
            </a:r>
            <a:endParaRPr lang="es-ES" b="1" dirty="0"/>
          </a:p>
        </p:txBody>
      </p:sp>
    </p:spTree>
    <p:extLst>
      <p:ext uri="{BB962C8B-B14F-4D97-AF65-F5344CB8AC3E}">
        <p14:creationId xmlns:p14="http://schemas.microsoft.com/office/powerpoint/2010/main" val="67103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effectLst/>
              </a:rPr>
              <a:t>I. CENTRO MEDITERRANEO</a:t>
            </a:r>
            <a:r>
              <a:rPr lang="es-ES" dirty="0">
                <a:effectLst/>
              </a:rPr>
              <a:t/>
            </a:r>
            <a:br>
              <a:rPr lang="es-ES" dirty="0">
                <a:effectLst/>
              </a:rPr>
            </a:br>
            <a:endParaRPr lang="es-MX" dirty="0"/>
          </a:p>
        </p:txBody>
      </p:sp>
      <p:sp>
        <p:nvSpPr>
          <p:cNvPr id="3" name="Marcador de contenido 2"/>
          <p:cNvSpPr>
            <a:spLocks noGrp="1"/>
          </p:cNvSpPr>
          <p:nvPr>
            <p:ph idx="1"/>
          </p:nvPr>
        </p:nvSpPr>
        <p:spPr>
          <a:xfrm>
            <a:off x="304800" y="1554162"/>
            <a:ext cx="8686800" cy="5303838"/>
          </a:xfrm>
        </p:spPr>
        <p:txBody>
          <a:bodyPr>
            <a:normAutofit/>
          </a:bodyPr>
          <a:lstStyle/>
          <a:p>
            <a:pPr marL="0" indent="0" algn="just">
              <a:buNone/>
            </a:pPr>
            <a:r>
              <a:rPr lang="es-ES" dirty="0"/>
              <a:t>Q</a:t>
            </a:r>
            <a:r>
              <a:rPr lang="es-ES" dirty="0" smtClean="0"/>
              <a:t>uizás</a:t>
            </a:r>
            <a:r>
              <a:rPr lang="es-ES" dirty="0"/>
              <a:t>, el más importante de todos los </a:t>
            </a:r>
            <a:r>
              <a:rPr lang="es-ES" dirty="0" smtClean="0"/>
              <a:t>centros, </a:t>
            </a:r>
            <a:r>
              <a:rPr lang="es-ES" b="1" dirty="0" smtClean="0"/>
              <a:t>involucra </a:t>
            </a:r>
            <a:r>
              <a:rPr lang="es-ES" b="1" dirty="0"/>
              <a:t>el centro mediterráneo de Vavilov</a:t>
            </a:r>
            <a:r>
              <a:rPr lang="es-ES" dirty="0"/>
              <a:t> para las plantas económicas e incluye la región florística </a:t>
            </a:r>
            <a:r>
              <a:rPr lang="es-ES" dirty="0" smtClean="0"/>
              <a:t>mediterránea. La </a:t>
            </a:r>
            <a:r>
              <a:rPr lang="es-ES" dirty="0"/>
              <a:t>cordillera mediterránea </a:t>
            </a:r>
            <a:r>
              <a:rPr lang="es-ES" b="1" u="sng" dirty="0">
                <a:effectLst>
                  <a:outerShdw blurRad="38100" dist="38100" dir="2700000" algn="tl">
                    <a:srgbClr val="000000">
                      <a:alpha val="43137"/>
                    </a:srgbClr>
                  </a:outerShdw>
                </a:effectLst>
              </a:rPr>
              <a:t>ha dado lugar a más de 1.000 especies ornamentales, lo que representa alrededor del 20% del total de plantas de jardín comunes en cultivo. </a:t>
            </a:r>
            <a:endParaRPr lang="es-ES" b="1" u="sng"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86583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512" y="1412776"/>
            <a:ext cx="8686800" cy="4525963"/>
          </a:xfrm>
        </p:spPr>
        <p:txBody>
          <a:bodyPr>
            <a:normAutofit fontScale="92500"/>
          </a:bodyPr>
          <a:lstStyle/>
          <a:p>
            <a:pPr algn="just">
              <a:buClr>
                <a:schemeClr val="tx2">
                  <a:lumMod val="75000"/>
                </a:schemeClr>
              </a:buClr>
              <a:buFont typeface="Wingdings" panose="05000000000000000000" pitchFamily="2" charset="2"/>
              <a:buChar char="q"/>
            </a:pPr>
            <a:r>
              <a:rPr lang="es-ES" dirty="0"/>
              <a:t>Las plantas comerciales más populares </a:t>
            </a:r>
            <a:r>
              <a:rPr lang="es-ES" dirty="0" smtClean="0"/>
              <a:t>son</a:t>
            </a:r>
            <a:r>
              <a:rPr lang="es-ES" dirty="0"/>
              <a:t>: </a:t>
            </a:r>
            <a:r>
              <a:rPr lang="es-ES" b="1" u="sng" dirty="0"/>
              <a:t>Narciso híbrido, Jacinto </a:t>
            </a:r>
            <a:r>
              <a:rPr lang="es-ES" b="1" u="sng" dirty="0" smtClean="0"/>
              <a:t>Hyacinths </a:t>
            </a:r>
            <a:r>
              <a:rPr lang="es-ES" b="1" u="sng" dirty="0" err="1"/>
              <a:t>hybrida</a:t>
            </a:r>
            <a:r>
              <a:rPr lang="es-ES" b="1" u="sng" dirty="0"/>
              <a:t> </a:t>
            </a:r>
            <a:r>
              <a:rPr lang="es-ES" b="1" u="sng" dirty="0" err="1"/>
              <a:t>hort</a:t>
            </a:r>
            <a:r>
              <a:rPr lang="es-ES" b="1" u="sng" dirty="0" smtClean="0"/>
              <a:t>., Cyclamen, (</a:t>
            </a:r>
            <a:r>
              <a:rPr lang="es-ES" b="1" u="sng" dirty="0"/>
              <a:t>Matthiola </a:t>
            </a:r>
            <a:r>
              <a:rPr lang="es-ES" b="1" u="sng" dirty="0" err="1"/>
              <a:t>incana</a:t>
            </a:r>
            <a:r>
              <a:rPr lang="es-ES" b="1" u="sng" dirty="0"/>
              <a:t>), </a:t>
            </a:r>
            <a:r>
              <a:rPr lang="es-ES" b="1" u="sng" dirty="0" err="1"/>
              <a:t>mignonette</a:t>
            </a:r>
            <a:r>
              <a:rPr lang="es-ES" b="1" u="sng" dirty="0"/>
              <a:t> </a:t>
            </a:r>
            <a:r>
              <a:rPr lang="es-ES" b="1" u="sng" dirty="0" smtClean="0"/>
              <a:t>Reseda </a:t>
            </a:r>
            <a:r>
              <a:rPr lang="es-ES" b="1" u="sng" dirty="0" err="1"/>
              <a:t>odorata</a:t>
            </a:r>
            <a:r>
              <a:rPr lang="es-ES" b="1" u="sng" dirty="0" smtClean="0"/>
              <a:t>) </a:t>
            </a:r>
            <a:r>
              <a:rPr lang="es-ES" b="1" u="sng" dirty="0"/>
              <a:t>iris </a:t>
            </a:r>
            <a:r>
              <a:rPr lang="es-ES" b="1" u="sng" dirty="0" err="1"/>
              <a:t>hybrida</a:t>
            </a:r>
            <a:r>
              <a:rPr lang="es-ES" b="1" u="sng" dirty="0"/>
              <a:t> </a:t>
            </a:r>
            <a:r>
              <a:rPr lang="es-ES" b="1" u="sng" dirty="0" err="1"/>
              <a:t>hort</a:t>
            </a:r>
            <a:r>
              <a:rPr lang="es-ES" b="1" u="sng" dirty="0" smtClean="0"/>
              <a:t>., </a:t>
            </a:r>
            <a:r>
              <a:rPr lang="es-ES" b="1" u="sng" dirty="0"/>
              <a:t>algunos claveles (</a:t>
            </a:r>
            <a:r>
              <a:rPr lang="es-ES" b="1" u="sng" dirty="0" err="1"/>
              <a:t>Dianthus</a:t>
            </a:r>
            <a:r>
              <a:rPr lang="es-ES" b="1" u="sng" dirty="0"/>
              <a:t>), </a:t>
            </a:r>
            <a:r>
              <a:rPr lang="es-ES" b="1" u="sng" dirty="0" smtClean="0"/>
              <a:t>pensamientos (Viola </a:t>
            </a:r>
            <a:r>
              <a:rPr lang="es-ES" b="1" u="sng" dirty="0"/>
              <a:t>x </a:t>
            </a:r>
            <a:r>
              <a:rPr lang="es-ES" b="1" u="sng" dirty="0" err="1"/>
              <a:t>wittrockiana</a:t>
            </a:r>
            <a:r>
              <a:rPr lang="es-ES" b="1" dirty="0"/>
              <a:t>). </a:t>
            </a:r>
            <a:endParaRPr lang="es-ES" b="1" dirty="0" smtClean="0"/>
          </a:p>
          <a:p>
            <a:pPr algn="just">
              <a:buClr>
                <a:schemeClr val="tx2">
                  <a:lumMod val="75000"/>
                </a:schemeClr>
              </a:buClr>
              <a:buFont typeface="Wingdings" panose="05000000000000000000" pitchFamily="2" charset="2"/>
              <a:buChar char="q"/>
            </a:pPr>
            <a:r>
              <a:rPr lang="es-ES" dirty="0" smtClean="0"/>
              <a:t>Especies </a:t>
            </a:r>
            <a:r>
              <a:rPr lang="es-ES" dirty="0"/>
              <a:t>leñosas, ampliamente </a:t>
            </a:r>
            <a:r>
              <a:rPr lang="es-ES" dirty="0" smtClean="0"/>
              <a:t>utilizadas: </a:t>
            </a:r>
            <a:r>
              <a:rPr lang="es-ES" b="1" dirty="0" smtClean="0"/>
              <a:t> </a:t>
            </a:r>
            <a:r>
              <a:rPr lang="es-ES" b="1" dirty="0"/>
              <a:t>castaño común (</a:t>
            </a:r>
            <a:r>
              <a:rPr lang="es-ES" b="1" i="1" dirty="0" err="1"/>
              <a:t>Aesculus</a:t>
            </a:r>
            <a:r>
              <a:rPr lang="es-ES" b="1" i="1" dirty="0"/>
              <a:t> </a:t>
            </a:r>
            <a:r>
              <a:rPr lang="es-ES" b="1" i="1" dirty="0" err="1"/>
              <a:t>hyppocastanum</a:t>
            </a:r>
            <a:r>
              <a:rPr lang="es-ES" b="1" dirty="0"/>
              <a:t>) es </a:t>
            </a:r>
            <a:r>
              <a:rPr lang="es-ES" b="1" dirty="0" smtClean="0"/>
              <a:t>nativo </a:t>
            </a:r>
            <a:r>
              <a:rPr lang="es-ES" b="1" dirty="0"/>
              <a:t>de la Península Balcánica, el laurel (</a:t>
            </a:r>
            <a:r>
              <a:rPr lang="es-ES" b="1" i="1" dirty="0" err="1"/>
              <a:t>Laurus</a:t>
            </a:r>
            <a:r>
              <a:rPr lang="es-ES" b="1" i="1" dirty="0"/>
              <a:t> </a:t>
            </a:r>
            <a:r>
              <a:rPr lang="es-ES" b="1" i="1" dirty="0" err="1"/>
              <a:t>nobilis</a:t>
            </a:r>
            <a:r>
              <a:rPr lang="es-ES" b="1" dirty="0" smtClean="0"/>
              <a:t>)</a:t>
            </a:r>
            <a:r>
              <a:rPr lang="es-ES" dirty="0" smtClean="0"/>
              <a:t>, </a:t>
            </a:r>
            <a:r>
              <a:rPr lang="es-ES" dirty="0"/>
              <a:t>y la adelfa (</a:t>
            </a:r>
            <a:r>
              <a:rPr lang="es-ES" i="1" dirty="0" err="1"/>
              <a:t>Nerium</a:t>
            </a:r>
            <a:r>
              <a:rPr lang="es-ES" i="1" dirty="0"/>
              <a:t> </a:t>
            </a:r>
            <a:r>
              <a:rPr lang="es-ES" i="1" dirty="0" err="1"/>
              <a:t>oleander</a:t>
            </a:r>
            <a:r>
              <a:rPr lang="es-ES" dirty="0" smtClean="0"/>
              <a:t>)</a:t>
            </a:r>
            <a:endParaRPr lang="es-ES" dirty="0"/>
          </a:p>
          <a:p>
            <a:endParaRPr lang="es-MX" dirty="0"/>
          </a:p>
        </p:txBody>
      </p:sp>
    </p:spTree>
    <p:extLst>
      <p:ext uri="{BB962C8B-B14F-4D97-AF65-F5344CB8AC3E}">
        <p14:creationId xmlns:p14="http://schemas.microsoft.com/office/powerpoint/2010/main" val="36621972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37882"/>
            <a:ext cx="2834853" cy="2834853"/>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1547" y="-23596"/>
            <a:ext cx="4024710" cy="2861343"/>
          </a:xfrm>
          <a:prstGeom prst="rect">
            <a:avLst/>
          </a:prstGeom>
        </p:spPr>
      </p:pic>
      <p:pic>
        <p:nvPicPr>
          <p:cNvPr id="7" name="Imagen 6"/>
          <p:cNvPicPr>
            <a:picLocks noChangeAspect="1"/>
          </p:cNvPicPr>
          <p:nvPr/>
        </p:nvPicPr>
        <p:blipFill rotWithShape="1">
          <a:blip r:embed="rId4">
            <a:extLst>
              <a:ext uri="{28A0092B-C50C-407E-A947-70E740481C1C}">
                <a14:useLocalDpi xmlns:a14="http://schemas.microsoft.com/office/drawing/2010/main" val="0"/>
              </a:ext>
            </a:extLst>
          </a:blip>
          <a:srcRect l="34238" t="-1731"/>
          <a:stretch/>
        </p:blipFill>
        <p:spPr>
          <a:xfrm>
            <a:off x="5652120" y="3284984"/>
            <a:ext cx="3491880" cy="3038520"/>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392545" y="112607"/>
            <a:ext cx="2836285" cy="2588944"/>
          </a:xfrm>
          <a:prstGeom prst="rect">
            <a:avLst/>
          </a:prstGeom>
        </p:spPr>
      </p:pic>
      <p:pic>
        <p:nvPicPr>
          <p:cNvPr id="9" name="Imagen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58553" y="3341000"/>
            <a:ext cx="3938863" cy="2951521"/>
          </a:xfrm>
          <a:prstGeom prst="rect">
            <a:avLst/>
          </a:prstGeom>
        </p:spPr>
      </p:pic>
      <p:sp>
        <p:nvSpPr>
          <p:cNvPr id="3" name="Rectángulo 2"/>
          <p:cNvSpPr/>
          <p:nvPr/>
        </p:nvSpPr>
        <p:spPr>
          <a:xfrm>
            <a:off x="4026017" y="2872735"/>
            <a:ext cx="1241750" cy="400110"/>
          </a:xfrm>
          <a:prstGeom prst="rect">
            <a:avLst/>
          </a:prstGeom>
        </p:spPr>
        <p:txBody>
          <a:bodyPr wrap="none">
            <a:spAutoFit/>
          </a:bodyPr>
          <a:lstStyle/>
          <a:p>
            <a:r>
              <a:rPr lang="es-ES" sz="2000" b="1" i="1" dirty="0">
                <a:solidFill>
                  <a:schemeClr val="tx2">
                    <a:lumMod val="75000"/>
                  </a:schemeClr>
                </a:solidFill>
              </a:rPr>
              <a:t>Cyclamen</a:t>
            </a:r>
            <a:endParaRPr lang="es-MX" sz="2000" i="1" dirty="0">
              <a:solidFill>
                <a:schemeClr val="tx2">
                  <a:lumMod val="75000"/>
                </a:schemeClr>
              </a:solidFill>
            </a:endParaRPr>
          </a:p>
        </p:txBody>
      </p:sp>
      <p:sp>
        <p:nvSpPr>
          <p:cNvPr id="10" name="Rectángulo 9"/>
          <p:cNvSpPr/>
          <p:nvPr/>
        </p:nvSpPr>
        <p:spPr>
          <a:xfrm>
            <a:off x="6804248" y="6358155"/>
            <a:ext cx="2189702" cy="400110"/>
          </a:xfrm>
          <a:prstGeom prst="rect">
            <a:avLst/>
          </a:prstGeom>
        </p:spPr>
        <p:txBody>
          <a:bodyPr wrap="none">
            <a:spAutoFit/>
          </a:bodyPr>
          <a:lstStyle/>
          <a:p>
            <a:r>
              <a:rPr lang="es-ES" sz="2000" b="1" i="1" dirty="0">
                <a:solidFill>
                  <a:schemeClr val="tx2">
                    <a:lumMod val="75000"/>
                  </a:schemeClr>
                </a:solidFill>
              </a:rPr>
              <a:t>Hyacinths </a:t>
            </a:r>
            <a:r>
              <a:rPr lang="es-ES" sz="2000" b="1" i="1" dirty="0" err="1">
                <a:solidFill>
                  <a:schemeClr val="tx2">
                    <a:lumMod val="75000"/>
                  </a:schemeClr>
                </a:solidFill>
              </a:rPr>
              <a:t>hybrida</a:t>
            </a:r>
            <a:r>
              <a:rPr lang="es-ES" sz="2000" b="1" i="1" dirty="0">
                <a:solidFill>
                  <a:schemeClr val="tx2">
                    <a:lumMod val="75000"/>
                  </a:schemeClr>
                </a:solidFill>
              </a:rPr>
              <a:t> </a:t>
            </a:r>
            <a:endParaRPr lang="es-MX" sz="2000" i="1" dirty="0">
              <a:solidFill>
                <a:schemeClr val="tx2">
                  <a:lumMod val="75000"/>
                </a:schemeClr>
              </a:solidFill>
            </a:endParaRPr>
          </a:p>
        </p:txBody>
      </p:sp>
      <p:sp>
        <p:nvSpPr>
          <p:cNvPr id="11" name="Rectángulo 10"/>
          <p:cNvSpPr/>
          <p:nvPr/>
        </p:nvSpPr>
        <p:spPr>
          <a:xfrm>
            <a:off x="6628040" y="2837747"/>
            <a:ext cx="2279022" cy="400110"/>
          </a:xfrm>
          <a:prstGeom prst="rect">
            <a:avLst/>
          </a:prstGeom>
        </p:spPr>
        <p:txBody>
          <a:bodyPr wrap="none">
            <a:spAutoFit/>
          </a:bodyPr>
          <a:lstStyle/>
          <a:p>
            <a:r>
              <a:rPr lang="es-ES" sz="2000" b="1" i="1" dirty="0">
                <a:solidFill>
                  <a:schemeClr val="tx2">
                    <a:lumMod val="75000"/>
                  </a:schemeClr>
                </a:solidFill>
              </a:rPr>
              <a:t>Viola x </a:t>
            </a:r>
            <a:r>
              <a:rPr lang="es-ES" sz="2000" b="1" i="1" dirty="0" err="1">
                <a:solidFill>
                  <a:schemeClr val="tx2">
                    <a:lumMod val="75000"/>
                  </a:schemeClr>
                </a:solidFill>
              </a:rPr>
              <a:t>wittrockiana</a:t>
            </a:r>
            <a:endParaRPr lang="es-MX" sz="2000" i="1" dirty="0">
              <a:solidFill>
                <a:schemeClr val="tx2">
                  <a:lumMod val="75000"/>
                </a:schemeClr>
              </a:solidFill>
            </a:endParaRPr>
          </a:p>
        </p:txBody>
      </p:sp>
      <p:sp>
        <p:nvSpPr>
          <p:cNvPr id="12" name="Rectángulo 11"/>
          <p:cNvSpPr/>
          <p:nvPr/>
        </p:nvSpPr>
        <p:spPr>
          <a:xfrm>
            <a:off x="3421236" y="6393818"/>
            <a:ext cx="1911805" cy="400110"/>
          </a:xfrm>
          <a:prstGeom prst="rect">
            <a:avLst/>
          </a:prstGeom>
        </p:spPr>
        <p:txBody>
          <a:bodyPr wrap="none">
            <a:spAutoFit/>
          </a:bodyPr>
          <a:lstStyle/>
          <a:p>
            <a:r>
              <a:rPr lang="es-ES" sz="2000" b="1" i="1" dirty="0">
                <a:solidFill>
                  <a:schemeClr val="bg2">
                    <a:lumMod val="10000"/>
                  </a:schemeClr>
                </a:solidFill>
              </a:rPr>
              <a:t>Reseda </a:t>
            </a:r>
            <a:r>
              <a:rPr lang="es-ES" sz="2000" b="1" i="1" dirty="0" err="1">
                <a:solidFill>
                  <a:schemeClr val="bg2">
                    <a:lumMod val="10000"/>
                  </a:schemeClr>
                </a:solidFill>
              </a:rPr>
              <a:t>odorata</a:t>
            </a:r>
            <a:endParaRPr lang="es-MX" sz="2000" b="1" i="1" dirty="0">
              <a:solidFill>
                <a:schemeClr val="bg2">
                  <a:lumMod val="10000"/>
                </a:schemeClr>
              </a:solidFill>
            </a:endParaRPr>
          </a:p>
        </p:txBody>
      </p:sp>
      <p:sp>
        <p:nvSpPr>
          <p:cNvPr id="13" name="Rectángulo 12"/>
          <p:cNvSpPr/>
          <p:nvPr/>
        </p:nvSpPr>
        <p:spPr>
          <a:xfrm>
            <a:off x="467544" y="2893479"/>
            <a:ext cx="1815818" cy="400110"/>
          </a:xfrm>
          <a:prstGeom prst="rect">
            <a:avLst/>
          </a:prstGeom>
        </p:spPr>
        <p:txBody>
          <a:bodyPr wrap="none">
            <a:spAutoFit/>
          </a:bodyPr>
          <a:lstStyle/>
          <a:p>
            <a:r>
              <a:rPr lang="es-ES" sz="2000" b="1" dirty="0">
                <a:solidFill>
                  <a:schemeClr val="tx2">
                    <a:lumMod val="75000"/>
                  </a:schemeClr>
                </a:solidFill>
              </a:rPr>
              <a:t>Narciso híbrido</a:t>
            </a:r>
            <a:endParaRPr lang="es-MX" sz="2000" b="1" dirty="0">
              <a:solidFill>
                <a:schemeClr val="tx2">
                  <a:lumMod val="75000"/>
                </a:schemeClr>
              </a:solidFill>
            </a:endParaRPr>
          </a:p>
        </p:txBody>
      </p:sp>
      <p:pic>
        <p:nvPicPr>
          <p:cNvPr id="14" name="Imagen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09" y="3353531"/>
            <a:ext cx="3211957" cy="2916533"/>
          </a:xfrm>
          <a:prstGeom prst="rect">
            <a:avLst/>
          </a:prstGeom>
        </p:spPr>
      </p:pic>
      <p:sp>
        <p:nvSpPr>
          <p:cNvPr id="15" name="Rectángulo 14"/>
          <p:cNvSpPr/>
          <p:nvPr/>
        </p:nvSpPr>
        <p:spPr>
          <a:xfrm>
            <a:off x="507561" y="6396943"/>
            <a:ext cx="2007281" cy="400110"/>
          </a:xfrm>
          <a:prstGeom prst="rect">
            <a:avLst/>
          </a:prstGeom>
        </p:spPr>
        <p:txBody>
          <a:bodyPr wrap="none">
            <a:spAutoFit/>
          </a:bodyPr>
          <a:lstStyle/>
          <a:p>
            <a:r>
              <a:rPr lang="es-MX" sz="2000" b="1" i="1" dirty="0" err="1" smtClean="0">
                <a:solidFill>
                  <a:schemeClr val="tx2">
                    <a:lumMod val="75000"/>
                  </a:schemeClr>
                </a:solidFill>
              </a:rPr>
              <a:t>Matthiola</a:t>
            </a:r>
            <a:r>
              <a:rPr lang="es-MX" sz="2000" b="1" i="1" dirty="0" smtClean="0">
                <a:solidFill>
                  <a:schemeClr val="tx2">
                    <a:lumMod val="75000"/>
                  </a:schemeClr>
                </a:solidFill>
              </a:rPr>
              <a:t> </a:t>
            </a:r>
            <a:r>
              <a:rPr lang="es-MX" sz="2000" b="1" i="1" dirty="0" err="1" smtClean="0">
                <a:solidFill>
                  <a:schemeClr val="tx2">
                    <a:lumMod val="75000"/>
                  </a:schemeClr>
                </a:solidFill>
              </a:rPr>
              <a:t>incana</a:t>
            </a:r>
            <a:endParaRPr lang="es-MX" sz="2000" b="1" i="1" dirty="0">
              <a:solidFill>
                <a:schemeClr val="tx2">
                  <a:lumMod val="75000"/>
                </a:schemeClr>
              </a:solidFill>
            </a:endParaRPr>
          </a:p>
        </p:txBody>
      </p:sp>
    </p:spTree>
    <p:extLst>
      <p:ext uri="{BB962C8B-B14F-4D97-AF65-F5344CB8AC3E}">
        <p14:creationId xmlns:p14="http://schemas.microsoft.com/office/powerpoint/2010/main" val="2395404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II. CENTRO NORTEAMERICANO</a:t>
            </a:r>
            <a:r>
              <a:rPr lang="es-MX" dirty="0"/>
              <a:t/>
            </a:r>
            <a:br>
              <a:rPr lang="es-MX" dirty="0"/>
            </a:br>
            <a:endParaRPr lang="es-MX" dirty="0"/>
          </a:p>
        </p:txBody>
      </p:sp>
      <p:sp>
        <p:nvSpPr>
          <p:cNvPr id="3" name="Marcador de contenido 2"/>
          <p:cNvSpPr>
            <a:spLocks noGrp="1"/>
          </p:cNvSpPr>
          <p:nvPr>
            <p:ph idx="1"/>
          </p:nvPr>
        </p:nvSpPr>
        <p:spPr>
          <a:xfrm>
            <a:off x="304800" y="1554162"/>
            <a:ext cx="8686800" cy="5043190"/>
          </a:xfrm>
        </p:spPr>
        <p:txBody>
          <a:bodyPr>
            <a:normAutofit fontScale="92500" lnSpcReduction="20000"/>
          </a:bodyPr>
          <a:lstStyle/>
          <a:p>
            <a:pPr marL="0" indent="0" algn="just">
              <a:buNone/>
            </a:pPr>
            <a:r>
              <a:rPr lang="es-ES" b="1" dirty="0"/>
              <a:t>América del Norte es el segundo centro más rico, con 650 especies nativas o alrededor del 13% de las plantas de jardín en cultivo en todo el mundo. </a:t>
            </a:r>
            <a:r>
              <a:rPr lang="es-ES" dirty="0"/>
              <a:t>Este Centro </a:t>
            </a:r>
            <a:r>
              <a:rPr lang="es-ES" dirty="0" smtClean="0"/>
              <a:t>abarca: </a:t>
            </a:r>
            <a:r>
              <a:rPr lang="es-ES" dirty="0"/>
              <a:t>la parte sur del Circumboreal, el Atlántico norteamericano, las Montañas Rocosas y la parte norte de la Región Madrean. </a:t>
            </a:r>
            <a:r>
              <a:rPr lang="es-ES" b="1" dirty="0"/>
              <a:t>Vavilov no consideró estas </a:t>
            </a:r>
            <a:r>
              <a:rPr lang="es-ES" b="1" dirty="0" smtClean="0"/>
              <a:t>regiones.</a:t>
            </a:r>
          </a:p>
          <a:p>
            <a:pPr marL="0" indent="0" algn="just">
              <a:buNone/>
            </a:pPr>
            <a:endParaRPr lang="es-ES" b="1" dirty="0" smtClean="0"/>
          </a:p>
          <a:p>
            <a:pPr marL="0" indent="0" algn="just">
              <a:buNone/>
            </a:pPr>
            <a:r>
              <a:rPr lang="es-ES" dirty="0" smtClean="0"/>
              <a:t>Hay un nuevo </a:t>
            </a:r>
            <a:r>
              <a:rPr lang="es-ES" dirty="0"/>
              <a:t>interés </a:t>
            </a:r>
            <a:r>
              <a:rPr lang="es-ES" dirty="0" smtClean="0"/>
              <a:t>en plantas americanas como: </a:t>
            </a:r>
            <a:r>
              <a:rPr lang="es-ES" dirty="0"/>
              <a:t>La sanguinaria (</a:t>
            </a:r>
            <a:r>
              <a:rPr lang="es-ES" i="1" dirty="0"/>
              <a:t>Sanguinaria </a:t>
            </a:r>
            <a:r>
              <a:rPr lang="es-ES" i="1" dirty="0" err="1"/>
              <a:t>canadensis</a:t>
            </a:r>
            <a:r>
              <a:rPr lang="es-ES" dirty="0"/>
              <a:t>), la manzana de mayo (</a:t>
            </a:r>
            <a:r>
              <a:rPr lang="es-ES" dirty="0" err="1"/>
              <a:t>Podophyllum</a:t>
            </a:r>
            <a:r>
              <a:rPr lang="es-ES" dirty="0"/>
              <a:t> </a:t>
            </a:r>
            <a:r>
              <a:rPr lang="es-ES" dirty="0" err="1"/>
              <a:t>peltatum</a:t>
            </a:r>
            <a:r>
              <a:rPr lang="es-ES" dirty="0"/>
              <a:t>), el estelar-</a:t>
            </a:r>
            <a:r>
              <a:rPr lang="es-ES" dirty="0" err="1"/>
              <a:t>Robin</a:t>
            </a:r>
            <a:r>
              <a:rPr lang="es-ES" dirty="0"/>
              <a:t> (</a:t>
            </a:r>
            <a:r>
              <a:rPr lang="es-ES" dirty="0" err="1"/>
              <a:t>Trillium</a:t>
            </a:r>
            <a:r>
              <a:rPr lang="es-ES" dirty="0"/>
              <a:t> </a:t>
            </a:r>
            <a:r>
              <a:rPr lang="es-ES" dirty="0" err="1"/>
              <a:t>spp</a:t>
            </a:r>
            <a:r>
              <a:rPr lang="es-ES" dirty="0"/>
              <a:t>.) Y la </a:t>
            </a:r>
            <a:r>
              <a:rPr lang="es-ES" dirty="0" err="1"/>
              <a:t>equinácea</a:t>
            </a:r>
            <a:r>
              <a:rPr lang="es-ES" dirty="0"/>
              <a:t> purpúrea (</a:t>
            </a:r>
            <a:r>
              <a:rPr lang="es-ES" dirty="0" err="1"/>
              <a:t>Echinacea</a:t>
            </a:r>
            <a:r>
              <a:rPr lang="es-ES" dirty="0"/>
              <a:t> purpurea) se consideran muy de moda</a:t>
            </a:r>
            <a:endParaRPr lang="en-US" dirty="0"/>
          </a:p>
          <a:p>
            <a:pPr marL="0" indent="0" algn="just">
              <a:buNone/>
            </a:pPr>
            <a:endParaRPr lang="es-MX" dirty="0"/>
          </a:p>
        </p:txBody>
      </p:sp>
    </p:spTree>
    <p:extLst>
      <p:ext uri="{BB962C8B-B14F-4D97-AF65-F5344CB8AC3E}">
        <p14:creationId xmlns:p14="http://schemas.microsoft.com/office/powerpoint/2010/main" val="1033504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a:solidFill>
                  <a:schemeClr val="accent6">
                    <a:lumMod val="50000"/>
                  </a:schemeClr>
                </a:solidFill>
                <a:effectLst>
                  <a:outerShdw blurRad="38100" dist="38100" dir="2700000" algn="tl">
                    <a:srgbClr val="000000">
                      <a:alpha val="43137"/>
                    </a:srgbClr>
                  </a:outerShdw>
                </a:effectLst>
              </a:rPr>
              <a:t>PRESENTACIÓN</a:t>
            </a:r>
          </a:p>
        </p:txBody>
      </p:sp>
      <p:sp>
        <p:nvSpPr>
          <p:cNvPr id="3" name="Marcador de contenido 2"/>
          <p:cNvSpPr>
            <a:spLocks noGrp="1"/>
          </p:cNvSpPr>
          <p:nvPr>
            <p:ph idx="1"/>
          </p:nvPr>
        </p:nvSpPr>
        <p:spPr>
          <a:xfrm>
            <a:off x="295672" y="1196752"/>
            <a:ext cx="8686800" cy="5562600"/>
          </a:xfrm>
        </p:spPr>
        <p:txBody>
          <a:bodyPr>
            <a:normAutofit fontScale="77500" lnSpcReduction="20000"/>
          </a:bodyPr>
          <a:lstStyle/>
          <a:p>
            <a:pPr algn="just">
              <a:buClr>
                <a:schemeClr val="accent1">
                  <a:lumMod val="50000"/>
                </a:schemeClr>
              </a:buClr>
              <a:buSzPct val="100000"/>
              <a:buFont typeface="Wingdings" panose="05000000000000000000" pitchFamily="2" charset="2"/>
              <a:buChar char="q"/>
            </a:pPr>
            <a:r>
              <a:rPr lang="es-MX" dirty="0" smtClean="0">
                <a:solidFill>
                  <a:schemeClr val="accent6">
                    <a:lumMod val="50000"/>
                  </a:schemeClr>
                </a:solidFill>
              </a:rPr>
              <a:t>En esta presentación amplia información relacionada a los centros de origen discutida en este tema pero de acuerdo al enfoque de N. I. </a:t>
            </a:r>
            <a:r>
              <a:rPr lang="es-MX" dirty="0" err="1" smtClean="0">
                <a:solidFill>
                  <a:schemeClr val="accent6">
                    <a:lumMod val="50000"/>
                  </a:schemeClr>
                </a:solidFill>
              </a:rPr>
              <a:t>Vavilov</a:t>
            </a:r>
            <a:r>
              <a:rPr lang="es-MX" dirty="0" smtClean="0">
                <a:solidFill>
                  <a:schemeClr val="accent6">
                    <a:lumMod val="50000"/>
                  </a:schemeClr>
                </a:solidFill>
              </a:rPr>
              <a:t> quien no incluyó en su trabajo especies con utilidad ornamental</a:t>
            </a:r>
          </a:p>
          <a:p>
            <a:pPr algn="just">
              <a:buClr>
                <a:schemeClr val="accent1">
                  <a:lumMod val="50000"/>
                </a:schemeClr>
              </a:buClr>
              <a:buSzPct val="100000"/>
              <a:buFont typeface="Wingdings" panose="05000000000000000000" pitchFamily="2" charset="2"/>
              <a:buChar char="q"/>
            </a:pPr>
            <a:r>
              <a:rPr lang="es-MX" dirty="0" smtClean="0">
                <a:solidFill>
                  <a:schemeClr val="accent6">
                    <a:lumMod val="50000"/>
                  </a:schemeClr>
                </a:solidFill>
              </a:rPr>
              <a:t>Se complementa a manera de catalogo ilustrativo la información publicada por el </a:t>
            </a:r>
            <a:r>
              <a:rPr lang="en-US" dirty="0">
                <a:solidFill>
                  <a:schemeClr val="accent6">
                    <a:lumMod val="50000"/>
                  </a:schemeClr>
                </a:solidFill>
              </a:rPr>
              <a:t>Missouri Botanical </a:t>
            </a:r>
            <a:r>
              <a:rPr lang="en-US" dirty="0" smtClean="0">
                <a:solidFill>
                  <a:schemeClr val="accent6">
                    <a:lumMod val="50000"/>
                  </a:schemeClr>
                </a:solidFill>
              </a:rPr>
              <a:t>Garden </a:t>
            </a:r>
            <a:r>
              <a:rPr lang="en-US" dirty="0" err="1" smtClean="0">
                <a:solidFill>
                  <a:schemeClr val="accent6">
                    <a:lumMod val="50000"/>
                  </a:schemeClr>
                </a:solidFill>
              </a:rPr>
              <a:t>sobre</a:t>
            </a:r>
            <a:r>
              <a:rPr lang="en-US" dirty="0" smtClean="0">
                <a:solidFill>
                  <a:schemeClr val="accent6">
                    <a:lumMod val="50000"/>
                  </a:schemeClr>
                </a:solidFill>
              </a:rPr>
              <a:t> </a:t>
            </a:r>
            <a:r>
              <a:rPr lang="en-US" dirty="0" err="1" smtClean="0">
                <a:solidFill>
                  <a:schemeClr val="accent6">
                    <a:lumMod val="50000"/>
                  </a:schemeClr>
                </a:solidFill>
              </a:rPr>
              <a:t>una</a:t>
            </a:r>
            <a:r>
              <a:rPr lang="en-US" dirty="0" smtClean="0">
                <a:solidFill>
                  <a:schemeClr val="accent6">
                    <a:lumMod val="50000"/>
                  </a:schemeClr>
                </a:solidFill>
              </a:rPr>
              <a:t> </a:t>
            </a:r>
            <a:r>
              <a:rPr lang="en-US" dirty="0" err="1" smtClean="0">
                <a:solidFill>
                  <a:schemeClr val="accent6">
                    <a:lumMod val="50000"/>
                  </a:schemeClr>
                </a:solidFill>
              </a:rPr>
              <a:t>compilación</a:t>
            </a:r>
            <a:r>
              <a:rPr lang="en-US" dirty="0" smtClean="0">
                <a:solidFill>
                  <a:schemeClr val="accent6">
                    <a:lumMod val="50000"/>
                  </a:schemeClr>
                </a:solidFill>
              </a:rPr>
              <a:t> </a:t>
            </a:r>
            <a:r>
              <a:rPr lang="en-US" dirty="0" err="1" smtClean="0">
                <a:solidFill>
                  <a:schemeClr val="accent6">
                    <a:lumMod val="50000"/>
                  </a:schemeClr>
                </a:solidFill>
              </a:rPr>
              <a:t>sobre</a:t>
            </a:r>
            <a:r>
              <a:rPr lang="en-US" dirty="0" smtClean="0">
                <a:solidFill>
                  <a:schemeClr val="accent6">
                    <a:lumMod val="50000"/>
                  </a:schemeClr>
                </a:solidFill>
              </a:rPr>
              <a:t> el </a:t>
            </a:r>
            <a:r>
              <a:rPr lang="en-US" dirty="0" err="1" smtClean="0">
                <a:solidFill>
                  <a:schemeClr val="accent6">
                    <a:lumMod val="50000"/>
                  </a:schemeClr>
                </a:solidFill>
              </a:rPr>
              <a:t>origen</a:t>
            </a:r>
            <a:r>
              <a:rPr lang="en-US" dirty="0" smtClean="0">
                <a:solidFill>
                  <a:schemeClr val="accent6">
                    <a:lumMod val="50000"/>
                  </a:schemeClr>
                </a:solidFill>
              </a:rPr>
              <a:t> de </a:t>
            </a:r>
            <a:r>
              <a:rPr lang="en-US" dirty="0" err="1" smtClean="0">
                <a:solidFill>
                  <a:schemeClr val="accent6">
                    <a:lumMod val="50000"/>
                  </a:schemeClr>
                </a:solidFill>
              </a:rPr>
              <a:t>especies</a:t>
            </a:r>
            <a:r>
              <a:rPr lang="en-US" dirty="0" smtClean="0">
                <a:solidFill>
                  <a:schemeClr val="accent6">
                    <a:lumMod val="50000"/>
                  </a:schemeClr>
                </a:solidFill>
              </a:rPr>
              <a:t> </a:t>
            </a:r>
            <a:r>
              <a:rPr lang="en-US" dirty="0" err="1" smtClean="0">
                <a:solidFill>
                  <a:schemeClr val="accent6">
                    <a:lumMod val="50000"/>
                  </a:schemeClr>
                </a:solidFill>
              </a:rPr>
              <a:t>utilizadas</a:t>
            </a:r>
            <a:r>
              <a:rPr lang="en-US" dirty="0" smtClean="0">
                <a:solidFill>
                  <a:schemeClr val="accent6">
                    <a:lumMod val="50000"/>
                  </a:schemeClr>
                </a:solidFill>
              </a:rPr>
              <a:t> </a:t>
            </a:r>
            <a:r>
              <a:rPr lang="en-US" dirty="0" err="1" smtClean="0">
                <a:solidFill>
                  <a:schemeClr val="accent6">
                    <a:lumMod val="50000"/>
                  </a:schemeClr>
                </a:solidFill>
              </a:rPr>
              <a:t>como</a:t>
            </a:r>
            <a:r>
              <a:rPr lang="en-US" dirty="0" smtClean="0">
                <a:solidFill>
                  <a:schemeClr val="accent6">
                    <a:lumMod val="50000"/>
                  </a:schemeClr>
                </a:solidFill>
              </a:rPr>
              <a:t> </a:t>
            </a:r>
            <a:r>
              <a:rPr lang="en-US" dirty="0" err="1" smtClean="0">
                <a:solidFill>
                  <a:schemeClr val="accent6">
                    <a:lumMod val="50000"/>
                  </a:schemeClr>
                </a:solidFill>
              </a:rPr>
              <a:t>ornamentales</a:t>
            </a:r>
            <a:r>
              <a:rPr lang="en-US" dirty="0" smtClean="0">
                <a:solidFill>
                  <a:schemeClr val="accent6">
                    <a:lumMod val="50000"/>
                  </a:schemeClr>
                </a:solidFill>
              </a:rPr>
              <a:t> que </a:t>
            </a:r>
            <a:r>
              <a:rPr lang="en-US" dirty="0" err="1" smtClean="0">
                <a:solidFill>
                  <a:schemeClr val="accent6">
                    <a:lumMod val="50000"/>
                  </a:schemeClr>
                </a:solidFill>
              </a:rPr>
              <a:t>amplia</a:t>
            </a:r>
            <a:r>
              <a:rPr lang="en-US" dirty="0" smtClean="0">
                <a:solidFill>
                  <a:schemeClr val="accent6">
                    <a:lumMod val="50000"/>
                  </a:schemeClr>
                </a:solidFill>
              </a:rPr>
              <a:t> el </a:t>
            </a:r>
            <a:r>
              <a:rPr lang="en-US" dirty="0" err="1" smtClean="0">
                <a:solidFill>
                  <a:schemeClr val="accent6">
                    <a:lumMod val="50000"/>
                  </a:schemeClr>
                </a:solidFill>
              </a:rPr>
              <a:t>trabajo</a:t>
            </a:r>
            <a:r>
              <a:rPr lang="en-US" dirty="0" smtClean="0">
                <a:solidFill>
                  <a:schemeClr val="accent6">
                    <a:lumMod val="50000"/>
                  </a:schemeClr>
                </a:solidFill>
              </a:rPr>
              <a:t> de </a:t>
            </a:r>
            <a:r>
              <a:rPr lang="en-US" dirty="0" err="1" smtClean="0">
                <a:solidFill>
                  <a:schemeClr val="accent6">
                    <a:lumMod val="50000"/>
                  </a:schemeClr>
                </a:solidFill>
              </a:rPr>
              <a:t>Vavilov</a:t>
            </a:r>
            <a:r>
              <a:rPr lang="en-US" dirty="0" smtClean="0">
                <a:solidFill>
                  <a:schemeClr val="accent6">
                    <a:lumMod val="50000"/>
                  </a:schemeClr>
                </a:solidFill>
              </a:rPr>
              <a:t> </a:t>
            </a:r>
            <a:r>
              <a:rPr lang="en-US" dirty="0" err="1" smtClean="0">
                <a:solidFill>
                  <a:schemeClr val="accent6">
                    <a:lumMod val="50000"/>
                  </a:schemeClr>
                </a:solidFill>
              </a:rPr>
              <a:t>en</a:t>
            </a:r>
            <a:r>
              <a:rPr lang="en-US" dirty="0" smtClean="0">
                <a:solidFill>
                  <a:schemeClr val="accent6">
                    <a:lumMod val="50000"/>
                  </a:schemeClr>
                </a:solidFill>
              </a:rPr>
              <a:t> </a:t>
            </a:r>
            <a:r>
              <a:rPr lang="en-US" dirty="0" err="1" smtClean="0">
                <a:solidFill>
                  <a:schemeClr val="accent6">
                    <a:lumMod val="50000"/>
                  </a:schemeClr>
                </a:solidFill>
              </a:rPr>
              <a:t>numero</a:t>
            </a:r>
            <a:r>
              <a:rPr lang="en-US" dirty="0" smtClean="0">
                <a:solidFill>
                  <a:schemeClr val="accent6">
                    <a:lumMod val="50000"/>
                  </a:schemeClr>
                </a:solidFill>
              </a:rPr>
              <a:t> de </a:t>
            </a:r>
            <a:r>
              <a:rPr lang="en-US" dirty="0" err="1" smtClean="0">
                <a:solidFill>
                  <a:schemeClr val="accent6">
                    <a:lumMod val="50000"/>
                  </a:schemeClr>
                </a:solidFill>
              </a:rPr>
              <a:t>especies</a:t>
            </a:r>
            <a:r>
              <a:rPr lang="en-US" dirty="0" smtClean="0">
                <a:solidFill>
                  <a:schemeClr val="accent6">
                    <a:lumMod val="50000"/>
                  </a:schemeClr>
                </a:solidFill>
              </a:rPr>
              <a:t> y de </a:t>
            </a:r>
            <a:r>
              <a:rPr lang="en-US" dirty="0" err="1" smtClean="0">
                <a:solidFill>
                  <a:schemeClr val="accent6">
                    <a:lumMod val="50000"/>
                  </a:schemeClr>
                </a:solidFill>
              </a:rPr>
              <a:t>centros</a:t>
            </a:r>
            <a:r>
              <a:rPr lang="en-US" dirty="0" smtClean="0">
                <a:solidFill>
                  <a:schemeClr val="accent6">
                    <a:lumMod val="50000"/>
                  </a:schemeClr>
                </a:solidFill>
              </a:rPr>
              <a:t> de </a:t>
            </a:r>
            <a:r>
              <a:rPr lang="en-US" dirty="0" err="1" smtClean="0">
                <a:solidFill>
                  <a:schemeClr val="accent6">
                    <a:lumMod val="50000"/>
                  </a:schemeClr>
                </a:solidFill>
              </a:rPr>
              <a:t>origen</a:t>
            </a:r>
            <a:r>
              <a:rPr lang="en-US" dirty="0" smtClean="0">
                <a:solidFill>
                  <a:schemeClr val="accent6">
                    <a:lumMod val="50000"/>
                  </a:schemeClr>
                </a:solidFill>
              </a:rPr>
              <a:t>.</a:t>
            </a:r>
            <a:endParaRPr lang="es-MX" dirty="0" smtClean="0">
              <a:solidFill>
                <a:schemeClr val="accent6">
                  <a:lumMod val="50000"/>
                </a:schemeClr>
              </a:solidFill>
            </a:endParaRPr>
          </a:p>
          <a:p>
            <a:pPr algn="just">
              <a:buClr>
                <a:schemeClr val="accent1">
                  <a:lumMod val="50000"/>
                </a:schemeClr>
              </a:buClr>
              <a:buSzPct val="100000"/>
              <a:buFont typeface="Wingdings" panose="05000000000000000000" pitchFamily="2" charset="2"/>
              <a:buChar char="q"/>
            </a:pPr>
            <a:r>
              <a:rPr lang="es-MX" dirty="0" smtClean="0">
                <a:solidFill>
                  <a:schemeClr val="accent6">
                    <a:lumMod val="50000"/>
                  </a:schemeClr>
                </a:solidFill>
              </a:rPr>
              <a:t>Se exponen en forma esquemática los trece centros de origen de especies ornamentales con la aportación que cada uno de ellos hace y se dan e ilustran algunos ejemplos.</a:t>
            </a:r>
          </a:p>
          <a:p>
            <a:pPr algn="just">
              <a:buClr>
                <a:schemeClr val="accent1">
                  <a:lumMod val="50000"/>
                </a:schemeClr>
              </a:buClr>
              <a:buSzPct val="100000"/>
              <a:buFont typeface="Wingdings" panose="05000000000000000000" pitchFamily="2" charset="2"/>
              <a:buChar char="q"/>
            </a:pPr>
            <a:r>
              <a:rPr lang="es-MX" dirty="0">
                <a:solidFill>
                  <a:schemeClr val="accent6">
                    <a:lumMod val="50000"/>
                  </a:schemeClr>
                </a:solidFill>
              </a:rPr>
              <a:t>Mediante el conocimiento de los Centros de origen y diversidad, </a:t>
            </a:r>
            <a:r>
              <a:rPr lang="es-MX" dirty="0" smtClean="0">
                <a:solidFill>
                  <a:schemeClr val="accent6">
                    <a:lumMod val="50000"/>
                  </a:schemeClr>
                </a:solidFill>
              </a:rPr>
              <a:t>se valora </a:t>
            </a:r>
            <a:r>
              <a:rPr lang="es-MX" dirty="0">
                <a:solidFill>
                  <a:schemeClr val="accent6">
                    <a:lumMod val="50000"/>
                  </a:schemeClr>
                </a:solidFill>
              </a:rPr>
              <a:t>el potencial ornamental de especies </a:t>
            </a:r>
            <a:r>
              <a:rPr lang="es-MX" dirty="0" smtClean="0">
                <a:solidFill>
                  <a:schemeClr val="accent6">
                    <a:lumMod val="50000"/>
                  </a:schemeClr>
                </a:solidFill>
              </a:rPr>
              <a:t>cultivadas y silvestres</a:t>
            </a:r>
            <a:r>
              <a:rPr lang="es-MX" dirty="0">
                <a:solidFill>
                  <a:schemeClr val="accent6">
                    <a:lumMod val="50000"/>
                  </a:schemeClr>
                </a:solidFill>
              </a:rPr>
              <a:t>, </a:t>
            </a:r>
            <a:r>
              <a:rPr lang="es-MX" dirty="0" smtClean="0">
                <a:solidFill>
                  <a:schemeClr val="accent6">
                    <a:lumMod val="50000"/>
                  </a:schemeClr>
                </a:solidFill>
              </a:rPr>
              <a:t>y su importancia en </a:t>
            </a:r>
            <a:r>
              <a:rPr lang="es-MX" dirty="0">
                <a:solidFill>
                  <a:schemeClr val="accent6">
                    <a:lumMod val="50000"/>
                  </a:schemeClr>
                </a:solidFill>
              </a:rPr>
              <a:t>los programas de conservación y de mejora </a:t>
            </a:r>
            <a:r>
              <a:rPr lang="es-MX" dirty="0" smtClean="0">
                <a:solidFill>
                  <a:schemeClr val="accent6">
                    <a:lumMod val="50000"/>
                  </a:schemeClr>
                </a:solidFill>
              </a:rPr>
              <a:t>genética.</a:t>
            </a:r>
          </a:p>
          <a:p>
            <a:endParaRPr lang="es-MX" dirty="0"/>
          </a:p>
        </p:txBody>
      </p:sp>
    </p:spTree>
    <p:extLst>
      <p:ext uri="{BB962C8B-B14F-4D97-AF65-F5344CB8AC3E}">
        <p14:creationId xmlns:p14="http://schemas.microsoft.com/office/powerpoint/2010/main" val="4771837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052736"/>
            <a:ext cx="8686800" cy="5303838"/>
          </a:xfrm>
        </p:spPr>
        <p:txBody>
          <a:bodyPr>
            <a:normAutofit fontScale="92500" lnSpcReduction="20000"/>
          </a:bodyPr>
          <a:lstStyle/>
          <a:p>
            <a:pPr algn="just">
              <a:buClr>
                <a:schemeClr val="accent6">
                  <a:lumMod val="75000"/>
                </a:schemeClr>
              </a:buClr>
              <a:buSzPct val="91000"/>
              <a:buFont typeface="Wingdings" panose="05000000000000000000" pitchFamily="2" charset="2"/>
              <a:buChar char="q"/>
            </a:pPr>
            <a:r>
              <a:rPr lang="es-ES" b="1" dirty="0"/>
              <a:t>E</a:t>
            </a:r>
            <a:r>
              <a:rPr lang="es-ES" b="1" dirty="0" smtClean="0"/>
              <a:t>species leñosas: </a:t>
            </a:r>
            <a:r>
              <a:rPr lang="es-ES" dirty="0"/>
              <a:t>la cereza de pájaro (</a:t>
            </a:r>
            <a:r>
              <a:rPr lang="es-ES" dirty="0" err="1"/>
              <a:t>Prunus</a:t>
            </a:r>
            <a:r>
              <a:rPr lang="es-ES" dirty="0"/>
              <a:t> </a:t>
            </a:r>
            <a:r>
              <a:rPr lang="es-ES" dirty="0" err="1"/>
              <a:t>serotina</a:t>
            </a:r>
            <a:r>
              <a:rPr lang="es-ES" dirty="0"/>
              <a:t>), la nuez negra (</a:t>
            </a:r>
            <a:r>
              <a:rPr lang="es-ES" dirty="0" err="1"/>
              <a:t>Juglans</a:t>
            </a:r>
            <a:r>
              <a:rPr lang="es-ES" dirty="0"/>
              <a:t> </a:t>
            </a:r>
            <a:r>
              <a:rPr lang="es-ES" dirty="0" err="1"/>
              <a:t>nigra</a:t>
            </a:r>
            <a:r>
              <a:rPr lang="es-ES" dirty="0"/>
              <a:t>), la almizcle (</a:t>
            </a:r>
            <a:r>
              <a:rPr lang="es-ES" dirty="0" err="1"/>
              <a:t>Celtis</a:t>
            </a:r>
            <a:r>
              <a:rPr lang="es-ES" dirty="0"/>
              <a:t> </a:t>
            </a:r>
            <a:r>
              <a:rPr lang="es-ES" dirty="0" err="1"/>
              <a:t>occidentalis</a:t>
            </a:r>
            <a:r>
              <a:rPr lang="es-ES" dirty="0"/>
              <a:t>), el arce rojo (Acer </a:t>
            </a:r>
            <a:r>
              <a:rPr lang="es-ES" dirty="0" err="1"/>
              <a:t>rubrum</a:t>
            </a:r>
            <a:r>
              <a:rPr lang="es-ES" dirty="0"/>
              <a:t>), el cedro rojo oriental (</a:t>
            </a:r>
            <a:r>
              <a:rPr lang="es-ES" dirty="0" err="1"/>
              <a:t>Juniperus</a:t>
            </a:r>
            <a:r>
              <a:rPr lang="es-ES" dirty="0"/>
              <a:t> virginiana), la goma dulce (Liquidambar </a:t>
            </a:r>
            <a:r>
              <a:rPr lang="es-ES" dirty="0" err="1"/>
              <a:t>styraciflua</a:t>
            </a:r>
            <a:r>
              <a:rPr lang="es-ES" dirty="0"/>
              <a:t>), </a:t>
            </a:r>
            <a:r>
              <a:rPr lang="es-ES" dirty="0" smtClean="0"/>
              <a:t>Acer negundo, </a:t>
            </a:r>
            <a:r>
              <a:rPr lang="es-ES" dirty="0"/>
              <a:t>álamo bálsamo (</a:t>
            </a:r>
            <a:r>
              <a:rPr lang="es-ES" dirty="0" err="1"/>
              <a:t>Populus</a:t>
            </a:r>
            <a:r>
              <a:rPr lang="es-ES" dirty="0"/>
              <a:t> </a:t>
            </a:r>
            <a:r>
              <a:rPr lang="es-ES" dirty="0" err="1"/>
              <a:t>balsamifera</a:t>
            </a:r>
            <a:r>
              <a:rPr lang="es-ES" dirty="0"/>
              <a:t>), roble </a:t>
            </a:r>
            <a:r>
              <a:rPr lang="es-ES" dirty="0" smtClean="0"/>
              <a:t>(</a:t>
            </a:r>
            <a:r>
              <a:rPr lang="es-ES" dirty="0" err="1" smtClean="0"/>
              <a:t>Quercus</a:t>
            </a:r>
            <a:r>
              <a:rPr lang="es-ES" dirty="0" smtClean="0"/>
              <a:t> </a:t>
            </a:r>
            <a:r>
              <a:rPr lang="es-ES" dirty="0" err="1" smtClean="0"/>
              <a:t>sp</a:t>
            </a:r>
            <a:r>
              <a:rPr lang="es-ES" dirty="0" smtClean="0"/>
              <a:t>) y otros</a:t>
            </a:r>
            <a:r>
              <a:rPr lang="en-US" dirty="0" smtClean="0"/>
              <a:t>. </a:t>
            </a:r>
          </a:p>
          <a:p>
            <a:pPr algn="just">
              <a:buClr>
                <a:schemeClr val="accent6">
                  <a:lumMod val="75000"/>
                </a:schemeClr>
              </a:buClr>
              <a:buSzPct val="91000"/>
              <a:buFont typeface="Wingdings" panose="05000000000000000000" pitchFamily="2" charset="2"/>
              <a:buChar char="q"/>
            </a:pPr>
            <a:r>
              <a:rPr lang="es-ES" b="1" dirty="0" smtClean="0"/>
              <a:t>Especies herbáceas: </a:t>
            </a:r>
            <a:r>
              <a:rPr lang="es-ES" dirty="0" smtClean="0"/>
              <a:t>Phlox </a:t>
            </a:r>
            <a:r>
              <a:rPr lang="es-ES" dirty="0"/>
              <a:t>(Phlox </a:t>
            </a:r>
            <a:r>
              <a:rPr lang="es-ES" dirty="0" err="1"/>
              <a:t>paniculata</a:t>
            </a:r>
            <a:r>
              <a:rPr lang="es-ES" dirty="0"/>
              <a:t>), altramuces perennes (Lupinus </a:t>
            </a:r>
            <a:r>
              <a:rPr lang="es-ES" dirty="0" err="1"/>
              <a:t>polyphyllus</a:t>
            </a:r>
            <a:r>
              <a:rPr lang="es-ES" dirty="0"/>
              <a:t>), </a:t>
            </a:r>
            <a:r>
              <a:rPr lang="es-ES" dirty="0" err="1"/>
              <a:t>coneflower</a:t>
            </a:r>
            <a:r>
              <a:rPr lang="es-ES" dirty="0"/>
              <a:t> (Rudbeckia </a:t>
            </a:r>
            <a:r>
              <a:rPr lang="es-ES" dirty="0" err="1"/>
              <a:t>hybrida</a:t>
            </a:r>
            <a:r>
              <a:rPr lang="es-ES" dirty="0"/>
              <a:t> </a:t>
            </a:r>
            <a:r>
              <a:rPr lang="es-ES" dirty="0" err="1"/>
              <a:t>hort</a:t>
            </a:r>
            <a:r>
              <a:rPr lang="es-ES" dirty="0"/>
              <a:t>., Y R. </a:t>
            </a:r>
            <a:r>
              <a:rPr lang="es-ES" dirty="0" err="1"/>
              <a:t>laciniata</a:t>
            </a:r>
            <a:r>
              <a:rPr lang="es-ES" dirty="0"/>
              <a:t>) y especies de </a:t>
            </a:r>
            <a:r>
              <a:rPr lang="es-ES" dirty="0" err="1"/>
              <a:t>coreopsis</a:t>
            </a:r>
            <a:r>
              <a:rPr lang="es-ES" dirty="0"/>
              <a:t> (</a:t>
            </a:r>
            <a:r>
              <a:rPr lang="es-ES" dirty="0" err="1"/>
              <a:t>Coreopsis</a:t>
            </a:r>
            <a:r>
              <a:rPr lang="es-ES" dirty="0"/>
              <a:t>), </a:t>
            </a:r>
            <a:r>
              <a:rPr lang="es-ES" dirty="0" err="1"/>
              <a:t>sneezeweed</a:t>
            </a:r>
            <a:r>
              <a:rPr lang="es-ES" dirty="0"/>
              <a:t> (Helenium), </a:t>
            </a:r>
            <a:r>
              <a:rPr lang="es-ES" dirty="0" err="1"/>
              <a:t>columbine</a:t>
            </a:r>
            <a:r>
              <a:rPr lang="es-ES" dirty="0"/>
              <a:t>) y Onagra (</a:t>
            </a:r>
            <a:r>
              <a:rPr lang="es-ES" dirty="0" err="1"/>
              <a:t>Oenothera</a:t>
            </a:r>
            <a:r>
              <a:rPr lang="es-ES" dirty="0"/>
              <a:t>). </a:t>
            </a:r>
            <a:endParaRPr lang="es-ES" dirty="0" smtClean="0"/>
          </a:p>
        </p:txBody>
      </p:sp>
    </p:spTree>
    <p:extLst>
      <p:ext uri="{BB962C8B-B14F-4D97-AF65-F5344CB8AC3E}">
        <p14:creationId xmlns:p14="http://schemas.microsoft.com/office/powerpoint/2010/main" val="39233889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8164" y="1295400"/>
            <a:ext cx="2434384" cy="1963688"/>
          </a:xfrm>
        </p:spPr>
      </p:pic>
      <p:sp>
        <p:nvSpPr>
          <p:cNvPr id="5" name="Rectángulo 4"/>
          <p:cNvSpPr/>
          <p:nvPr/>
        </p:nvSpPr>
        <p:spPr>
          <a:xfrm>
            <a:off x="395536" y="3259088"/>
            <a:ext cx="2791149" cy="400110"/>
          </a:xfrm>
          <a:prstGeom prst="rect">
            <a:avLst/>
          </a:prstGeom>
        </p:spPr>
        <p:txBody>
          <a:bodyPr wrap="none">
            <a:spAutoFit/>
          </a:bodyPr>
          <a:lstStyle/>
          <a:p>
            <a:r>
              <a:rPr lang="es-ES" sz="2000" b="1" i="1" dirty="0">
                <a:solidFill>
                  <a:schemeClr val="accent4">
                    <a:lumMod val="50000"/>
                  </a:schemeClr>
                </a:solidFill>
              </a:rPr>
              <a:t>Sanguinaria </a:t>
            </a:r>
            <a:r>
              <a:rPr lang="es-ES" sz="2000" b="1" i="1" dirty="0" err="1">
                <a:solidFill>
                  <a:schemeClr val="accent4">
                    <a:lumMod val="50000"/>
                  </a:schemeClr>
                </a:solidFill>
              </a:rPr>
              <a:t>canadensis</a:t>
            </a:r>
            <a:endParaRPr lang="es-MX" sz="2000" b="1" i="1" dirty="0">
              <a:solidFill>
                <a:schemeClr val="accent4">
                  <a:lumMod val="50000"/>
                </a:schemeClr>
              </a:solidFill>
            </a:endParaRPr>
          </a:p>
        </p:txBody>
      </p:sp>
      <p:pic>
        <p:nvPicPr>
          <p:cNvPr id="9" name="Imagen 8"/>
          <p:cNvPicPr>
            <a:picLocks noChangeAspect="1"/>
          </p:cNvPicPr>
          <p:nvPr/>
        </p:nvPicPr>
        <p:blipFill>
          <a:blip r:embed="rId3"/>
          <a:stretch>
            <a:fillRect/>
          </a:stretch>
        </p:blipFill>
        <p:spPr>
          <a:xfrm>
            <a:off x="3281172" y="1279464"/>
            <a:ext cx="3202150" cy="1963688"/>
          </a:xfrm>
          <a:prstGeom prst="rect">
            <a:avLst/>
          </a:prstGeom>
        </p:spPr>
      </p:pic>
      <p:sp>
        <p:nvSpPr>
          <p:cNvPr id="10" name="Rectángulo 9"/>
          <p:cNvSpPr/>
          <p:nvPr/>
        </p:nvSpPr>
        <p:spPr>
          <a:xfrm>
            <a:off x="3502412" y="3244334"/>
            <a:ext cx="2378856" cy="400110"/>
          </a:xfrm>
          <a:prstGeom prst="rect">
            <a:avLst/>
          </a:prstGeom>
        </p:spPr>
        <p:txBody>
          <a:bodyPr wrap="none">
            <a:spAutoFit/>
          </a:bodyPr>
          <a:lstStyle/>
          <a:p>
            <a:r>
              <a:rPr lang="es-ES" sz="2000" b="1" i="1" dirty="0">
                <a:solidFill>
                  <a:schemeClr val="accent4">
                    <a:lumMod val="50000"/>
                  </a:schemeClr>
                </a:solidFill>
              </a:rPr>
              <a:t>Echinacea purpurea</a:t>
            </a:r>
            <a:endParaRPr lang="es-MX" sz="2000" b="1" i="1" dirty="0">
              <a:solidFill>
                <a:schemeClr val="accent4">
                  <a:lumMod val="50000"/>
                </a:schemeClr>
              </a:solidFill>
            </a:endParaRPr>
          </a:p>
        </p:txBody>
      </p:sp>
      <p:pic>
        <p:nvPicPr>
          <p:cNvPr id="11" name="Imagen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21947" y="1295400"/>
            <a:ext cx="2031218" cy="2015644"/>
          </a:xfrm>
          <a:prstGeom prst="rect">
            <a:avLst/>
          </a:prstGeom>
        </p:spPr>
      </p:pic>
      <p:sp>
        <p:nvSpPr>
          <p:cNvPr id="12" name="Rectángulo 11"/>
          <p:cNvSpPr/>
          <p:nvPr/>
        </p:nvSpPr>
        <p:spPr>
          <a:xfrm>
            <a:off x="6709849" y="3326041"/>
            <a:ext cx="2252411" cy="400110"/>
          </a:xfrm>
          <a:prstGeom prst="rect">
            <a:avLst/>
          </a:prstGeom>
        </p:spPr>
        <p:txBody>
          <a:bodyPr wrap="none">
            <a:spAutoFit/>
          </a:bodyPr>
          <a:lstStyle/>
          <a:p>
            <a:r>
              <a:rPr lang="es-ES" sz="2000" b="1" dirty="0">
                <a:solidFill>
                  <a:schemeClr val="accent4">
                    <a:lumMod val="50000"/>
                  </a:schemeClr>
                </a:solidFill>
              </a:rPr>
              <a:t>Rudbeckia </a:t>
            </a:r>
            <a:r>
              <a:rPr lang="es-ES" sz="2000" b="1" dirty="0" err="1">
                <a:solidFill>
                  <a:schemeClr val="accent4">
                    <a:lumMod val="50000"/>
                  </a:schemeClr>
                </a:solidFill>
              </a:rPr>
              <a:t>hybrida</a:t>
            </a:r>
            <a:r>
              <a:rPr lang="es-ES" sz="2000" b="1" dirty="0">
                <a:solidFill>
                  <a:schemeClr val="accent4">
                    <a:lumMod val="50000"/>
                  </a:schemeClr>
                </a:solidFill>
              </a:rPr>
              <a:t> </a:t>
            </a:r>
            <a:endParaRPr lang="es-MX" sz="2000" b="1" dirty="0">
              <a:solidFill>
                <a:schemeClr val="accent4">
                  <a:lumMod val="50000"/>
                </a:schemeClr>
              </a:solidFill>
            </a:endParaRPr>
          </a:p>
        </p:txBody>
      </p:sp>
      <p:pic>
        <p:nvPicPr>
          <p:cNvPr id="13" name="Imagen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838" y="3695373"/>
            <a:ext cx="2012945" cy="2683926"/>
          </a:xfrm>
          <a:prstGeom prst="rect">
            <a:avLst/>
          </a:prstGeom>
        </p:spPr>
      </p:pic>
      <p:sp>
        <p:nvSpPr>
          <p:cNvPr id="14" name="Rectángulo 13"/>
          <p:cNvSpPr/>
          <p:nvPr/>
        </p:nvSpPr>
        <p:spPr>
          <a:xfrm>
            <a:off x="604269" y="6381664"/>
            <a:ext cx="2023514" cy="400110"/>
          </a:xfrm>
          <a:prstGeom prst="rect">
            <a:avLst/>
          </a:prstGeom>
        </p:spPr>
        <p:txBody>
          <a:bodyPr wrap="square">
            <a:spAutoFit/>
          </a:bodyPr>
          <a:lstStyle/>
          <a:p>
            <a:r>
              <a:rPr lang="es-ES" sz="2000" b="1" i="1" dirty="0" smtClean="0">
                <a:solidFill>
                  <a:schemeClr val="accent4">
                    <a:lumMod val="50000"/>
                  </a:schemeClr>
                </a:solidFill>
              </a:rPr>
              <a:t>Helenium </a:t>
            </a:r>
            <a:r>
              <a:rPr lang="es-ES" sz="2000" b="1" i="1" dirty="0" err="1" smtClean="0">
                <a:solidFill>
                  <a:schemeClr val="accent4">
                    <a:lumMod val="50000"/>
                  </a:schemeClr>
                </a:solidFill>
              </a:rPr>
              <a:t>sp</a:t>
            </a:r>
            <a:endParaRPr lang="es-MX" sz="2000" b="1" i="1" dirty="0">
              <a:solidFill>
                <a:schemeClr val="accent4">
                  <a:lumMod val="50000"/>
                </a:schemeClr>
              </a:solidFill>
            </a:endParaRPr>
          </a:p>
        </p:txBody>
      </p:sp>
      <p:pic>
        <p:nvPicPr>
          <p:cNvPr id="15" name="Imagen 14"/>
          <p:cNvPicPr>
            <a:picLocks noChangeAspect="1"/>
          </p:cNvPicPr>
          <p:nvPr/>
        </p:nvPicPr>
        <p:blipFill rotWithShape="1">
          <a:blip r:embed="rId6">
            <a:extLst>
              <a:ext uri="{28A0092B-C50C-407E-A947-70E740481C1C}">
                <a14:useLocalDpi xmlns:a14="http://schemas.microsoft.com/office/drawing/2010/main" val="0"/>
              </a:ext>
            </a:extLst>
          </a:blip>
          <a:srcRect l="19970" r="21549" b="8373"/>
          <a:stretch/>
        </p:blipFill>
        <p:spPr>
          <a:xfrm>
            <a:off x="3281362" y="3778532"/>
            <a:ext cx="2952327" cy="2600767"/>
          </a:xfrm>
          <a:prstGeom prst="rect">
            <a:avLst/>
          </a:prstGeom>
        </p:spPr>
      </p:pic>
      <p:sp>
        <p:nvSpPr>
          <p:cNvPr id="16" name="Rectángulo 15"/>
          <p:cNvSpPr/>
          <p:nvPr/>
        </p:nvSpPr>
        <p:spPr>
          <a:xfrm>
            <a:off x="3502412" y="6381664"/>
            <a:ext cx="2307427" cy="400110"/>
          </a:xfrm>
          <a:prstGeom prst="rect">
            <a:avLst/>
          </a:prstGeom>
        </p:spPr>
        <p:txBody>
          <a:bodyPr wrap="none">
            <a:spAutoFit/>
          </a:bodyPr>
          <a:lstStyle/>
          <a:p>
            <a:r>
              <a:rPr lang="es-ES" sz="2000" b="1" i="1" dirty="0">
                <a:solidFill>
                  <a:schemeClr val="accent4">
                    <a:lumMod val="50000"/>
                  </a:schemeClr>
                </a:solidFill>
              </a:rPr>
              <a:t>Lupinus </a:t>
            </a:r>
            <a:r>
              <a:rPr lang="es-ES" sz="2000" b="1" i="1" dirty="0" err="1">
                <a:solidFill>
                  <a:schemeClr val="accent4">
                    <a:lumMod val="50000"/>
                  </a:schemeClr>
                </a:solidFill>
              </a:rPr>
              <a:t>polyphyllus</a:t>
            </a:r>
            <a:endParaRPr lang="es-MX" sz="2000" b="1" i="1" dirty="0">
              <a:solidFill>
                <a:schemeClr val="accent4">
                  <a:lumMod val="50000"/>
                </a:schemeClr>
              </a:solidFill>
            </a:endParaRPr>
          </a:p>
        </p:txBody>
      </p:sp>
      <p:sp>
        <p:nvSpPr>
          <p:cNvPr id="17" name="Rectángulo 16"/>
          <p:cNvSpPr/>
          <p:nvPr/>
        </p:nvSpPr>
        <p:spPr>
          <a:xfrm>
            <a:off x="6291838" y="6399671"/>
            <a:ext cx="2724528" cy="400110"/>
          </a:xfrm>
          <a:prstGeom prst="rect">
            <a:avLst/>
          </a:prstGeom>
        </p:spPr>
        <p:txBody>
          <a:bodyPr wrap="none">
            <a:spAutoFit/>
          </a:bodyPr>
          <a:lstStyle/>
          <a:p>
            <a:r>
              <a:rPr lang="es-ES" sz="2000" b="1" i="1" dirty="0">
                <a:solidFill>
                  <a:schemeClr val="accent4">
                    <a:lumMod val="50000"/>
                  </a:schemeClr>
                </a:solidFill>
              </a:rPr>
              <a:t>Liquidambar </a:t>
            </a:r>
            <a:r>
              <a:rPr lang="es-ES" sz="2000" b="1" i="1" dirty="0" err="1">
                <a:solidFill>
                  <a:schemeClr val="accent4">
                    <a:lumMod val="50000"/>
                  </a:schemeClr>
                </a:solidFill>
              </a:rPr>
              <a:t>styraciflua</a:t>
            </a:r>
            <a:endParaRPr lang="es-MX" sz="2000" b="1" i="1" dirty="0">
              <a:solidFill>
                <a:schemeClr val="accent4">
                  <a:lumMod val="50000"/>
                </a:schemeClr>
              </a:solidFill>
            </a:endParaRPr>
          </a:p>
        </p:txBody>
      </p:sp>
      <p:pic>
        <p:nvPicPr>
          <p:cNvPr id="18" name="Imagen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1883" y="3915915"/>
            <a:ext cx="2729205" cy="2321397"/>
          </a:xfrm>
          <a:prstGeom prst="rect">
            <a:avLst/>
          </a:prstGeom>
        </p:spPr>
      </p:pic>
    </p:spTree>
    <p:extLst>
      <p:ext uri="{BB962C8B-B14F-4D97-AF65-F5344CB8AC3E}">
        <p14:creationId xmlns:p14="http://schemas.microsoft.com/office/powerpoint/2010/main" val="3945473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8322" y="0"/>
            <a:ext cx="5260201" cy="498334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3210726"/>
            <a:ext cx="5184576" cy="360490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4955" y="188640"/>
            <a:ext cx="3150096" cy="3150096"/>
          </a:xfrm>
          <a:prstGeom prst="ellipse">
            <a:avLst/>
          </a:prstGeom>
          <a:ln>
            <a:noFill/>
          </a:ln>
          <a:effectLst>
            <a:softEdge rad="112500"/>
          </a:effectLst>
        </p:spPr>
      </p:pic>
      <p:sp>
        <p:nvSpPr>
          <p:cNvPr id="7" name="Rectángulo 6"/>
          <p:cNvSpPr/>
          <p:nvPr/>
        </p:nvSpPr>
        <p:spPr>
          <a:xfrm>
            <a:off x="122462" y="5645508"/>
            <a:ext cx="3384376" cy="461665"/>
          </a:xfrm>
          <a:prstGeom prst="rect">
            <a:avLst/>
          </a:prstGeom>
        </p:spPr>
        <p:txBody>
          <a:bodyPr wrap="square">
            <a:spAutoFit/>
          </a:bodyPr>
          <a:lstStyle/>
          <a:p>
            <a:r>
              <a:rPr lang="en-US" sz="2400" b="1" i="1" dirty="0" err="1" smtClean="0">
                <a:solidFill>
                  <a:schemeClr val="accent3">
                    <a:lumMod val="50000"/>
                  </a:schemeClr>
                </a:solidFill>
              </a:rPr>
              <a:t>Populus</a:t>
            </a:r>
            <a:r>
              <a:rPr lang="en-US" sz="2400" b="1" i="1" dirty="0" smtClean="0">
                <a:solidFill>
                  <a:schemeClr val="accent3">
                    <a:lumMod val="50000"/>
                  </a:schemeClr>
                </a:solidFill>
              </a:rPr>
              <a:t> </a:t>
            </a:r>
            <a:r>
              <a:rPr lang="en-US" sz="2400" b="1" i="1" dirty="0" err="1" smtClean="0">
                <a:solidFill>
                  <a:schemeClr val="accent3">
                    <a:lumMod val="50000"/>
                  </a:schemeClr>
                </a:solidFill>
              </a:rPr>
              <a:t>balsamifera</a:t>
            </a:r>
            <a:r>
              <a:rPr lang="en-US" sz="2400" b="1" dirty="0" smtClean="0">
                <a:solidFill>
                  <a:schemeClr val="accent3">
                    <a:lumMod val="50000"/>
                  </a:schemeClr>
                </a:solidFill>
              </a:rPr>
              <a:t> </a:t>
            </a:r>
            <a:endParaRPr lang="es-MX" sz="2400" b="1" dirty="0">
              <a:solidFill>
                <a:schemeClr val="accent3">
                  <a:lumMod val="50000"/>
                </a:schemeClr>
              </a:solidFill>
            </a:endParaRPr>
          </a:p>
        </p:txBody>
      </p:sp>
    </p:spTree>
    <p:extLst>
      <p:ext uri="{BB962C8B-B14F-4D97-AF65-F5344CB8AC3E}">
        <p14:creationId xmlns:p14="http://schemas.microsoft.com/office/powerpoint/2010/main" val="3509610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solidFill>
                  <a:schemeClr val="accent6">
                    <a:lumMod val="50000"/>
                  </a:schemeClr>
                </a:solidFill>
              </a:rPr>
              <a:t>III. </a:t>
            </a:r>
            <a:r>
              <a:rPr lang="es-ES" dirty="0" smtClean="0">
                <a:solidFill>
                  <a:schemeClr val="accent6">
                    <a:lumMod val="50000"/>
                  </a:schemeClr>
                </a:solidFill>
              </a:rPr>
              <a:t>Centro </a:t>
            </a:r>
            <a:r>
              <a:rPr lang="es-ES" dirty="0">
                <a:solidFill>
                  <a:schemeClr val="accent6">
                    <a:lumMod val="50000"/>
                  </a:schemeClr>
                </a:solidFill>
              </a:rPr>
              <a:t>Sudafricano </a:t>
            </a:r>
            <a:r>
              <a:rPr lang="es-MX" dirty="0"/>
              <a:t/>
            </a:r>
            <a:br>
              <a:rPr lang="es-MX" dirty="0"/>
            </a:br>
            <a:endParaRPr lang="es-MX" dirty="0"/>
          </a:p>
        </p:txBody>
      </p:sp>
      <p:sp>
        <p:nvSpPr>
          <p:cNvPr id="3" name="Marcador de contenido 2"/>
          <p:cNvSpPr>
            <a:spLocks noGrp="1"/>
          </p:cNvSpPr>
          <p:nvPr>
            <p:ph idx="1"/>
          </p:nvPr>
        </p:nvSpPr>
        <p:spPr>
          <a:xfrm>
            <a:off x="304800" y="1196752"/>
            <a:ext cx="8686800" cy="4883373"/>
          </a:xfrm>
        </p:spPr>
        <p:txBody>
          <a:bodyPr>
            <a:normAutofit fontScale="92500" lnSpcReduction="10000"/>
          </a:bodyPr>
          <a:lstStyle/>
          <a:p>
            <a:pPr algn="just">
              <a:buClr>
                <a:schemeClr val="accent2">
                  <a:lumMod val="50000"/>
                </a:schemeClr>
              </a:buClr>
              <a:buFont typeface="Wingdings" panose="05000000000000000000" pitchFamily="2" charset="2"/>
              <a:buChar char="q"/>
            </a:pPr>
            <a:r>
              <a:rPr lang="es-ES" dirty="0" smtClean="0">
                <a:solidFill>
                  <a:schemeClr val="accent6">
                    <a:lumMod val="50000"/>
                  </a:schemeClr>
                </a:solidFill>
              </a:rPr>
              <a:t>Abarca la </a:t>
            </a:r>
            <a:r>
              <a:rPr lang="es-ES" dirty="0">
                <a:solidFill>
                  <a:schemeClr val="accent6">
                    <a:lumMod val="50000"/>
                  </a:schemeClr>
                </a:solidFill>
              </a:rPr>
              <a:t>Región del Cabo, </a:t>
            </a:r>
            <a:r>
              <a:rPr lang="es-ES" b="1" dirty="0">
                <a:solidFill>
                  <a:schemeClr val="accent6">
                    <a:lumMod val="50000"/>
                  </a:schemeClr>
                </a:solidFill>
              </a:rPr>
              <a:t>el punto meridional de África</a:t>
            </a:r>
            <a:r>
              <a:rPr lang="es-ES" dirty="0">
                <a:solidFill>
                  <a:schemeClr val="accent6">
                    <a:lumMod val="50000"/>
                  </a:schemeClr>
                </a:solidFill>
              </a:rPr>
              <a:t>. Los </a:t>
            </a:r>
            <a:r>
              <a:rPr lang="es-ES" dirty="0" err="1">
                <a:solidFill>
                  <a:schemeClr val="accent6">
                    <a:lumMod val="50000"/>
                  </a:schemeClr>
                </a:solidFill>
              </a:rPr>
              <a:t>fitgeógrafos</a:t>
            </a:r>
            <a:r>
              <a:rPr lang="es-ES" dirty="0">
                <a:solidFill>
                  <a:schemeClr val="accent6">
                    <a:lumMod val="50000"/>
                  </a:schemeClr>
                </a:solidFill>
              </a:rPr>
              <a:t> consideran esta zona un Reino florístico único debido a su flora extremadamente inusual y su evolución independiente. </a:t>
            </a:r>
            <a:endParaRPr lang="es-ES" dirty="0" smtClean="0">
              <a:solidFill>
                <a:schemeClr val="accent6">
                  <a:lumMod val="50000"/>
                </a:schemeClr>
              </a:solidFill>
            </a:endParaRPr>
          </a:p>
          <a:p>
            <a:pPr>
              <a:buClr>
                <a:schemeClr val="accent2">
                  <a:lumMod val="50000"/>
                </a:schemeClr>
              </a:buClr>
              <a:buFont typeface="Wingdings" panose="05000000000000000000" pitchFamily="2" charset="2"/>
              <a:buChar char="q"/>
            </a:pPr>
            <a:r>
              <a:rPr lang="es-ES" b="1" dirty="0" smtClean="0">
                <a:solidFill>
                  <a:schemeClr val="accent6">
                    <a:lumMod val="50000"/>
                  </a:schemeClr>
                </a:solidFill>
              </a:rPr>
              <a:t>Vavilov </a:t>
            </a:r>
            <a:r>
              <a:rPr lang="es-ES" b="1" dirty="0">
                <a:solidFill>
                  <a:schemeClr val="accent6">
                    <a:lumMod val="50000"/>
                  </a:schemeClr>
                </a:solidFill>
              </a:rPr>
              <a:t>no definió </a:t>
            </a:r>
            <a:r>
              <a:rPr lang="es-ES" dirty="0">
                <a:solidFill>
                  <a:schemeClr val="accent6">
                    <a:lumMod val="50000"/>
                  </a:schemeClr>
                </a:solidFill>
              </a:rPr>
              <a:t>el Cabo como una región de origen de las plantas </a:t>
            </a:r>
            <a:r>
              <a:rPr lang="es-ES" dirty="0" smtClean="0">
                <a:solidFill>
                  <a:schemeClr val="accent6">
                    <a:lumMod val="50000"/>
                  </a:schemeClr>
                </a:solidFill>
              </a:rPr>
              <a:t>cultivadas. </a:t>
            </a:r>
          </a:p>
          <a:p>
            <a:pPr>
              <a:buClr>
                <a:schemeClr val="accent2">
                  <a:lumMod val="50000"/>
                </a:schemeClr>
              </a:buClr>
              <a:buFont typeface="Wingdings" panose="05000000000000000000" pitchFamily="2" charset="2"/>
              <a:buChar char="q"/>
            </a:pPr>
            <a:r>
              <a:rPr lang="es-ES" dirty="0" smtClean="0">
                <a:solidFill>
                  <a:schemeClr val="accent6">
                    <a:lumMod val="50000"/>
                  </a:schemeClr>
                </a:solidFill>
              </a:rPr>
              <a:t>La </a:t>
            </a:r>
            <a:r>
              <a:rPr lang="es-ES" dirty="0">
                <a:solidFill>
                  <a:schemeClr val="accent6">
                    <a:lumMod val="50000"/>
                  </a:schemeClr>
                </a:solidFill>
              </a:rPr>
              <a:t>flora del Cabo es, sin embargo, una fuente importante de plantas ornamentales, habiendo proporcionado a los jardines del mundo alrededor de </a:t>
            </a:r>
            <a:r>
              <a:rPr lang="es-ES" b="1" dirty="0">
                <a:solidFill>
                  <a:schemeClr val="accent6">
                    <a:lumMod val="50000"/>
                  </a:schemeClr>
                </a:solidFill>
              </a:rPr>
              <a:t>600 plantas ornamentales, </a:t>
            </a:r>
            <a:r>
              <a:rPr lang="es-ES" b="1" dirty="0" smtClean="0">
                <a:solidFill>
                  <a:schemeClr val="accent6">
                    <a:lumMod val="50000"/>
                  </a:schemeClr>
                </a:solidFill>
              </a:rPr>
              <a:t>el </a:t>
            </a:r>
            <a:r>
              <a:rPr lang="es-ES" b="1" dirty="0">
                <a:solidFill>
                  <a:schemeClr val="accent6">
                    <a:lumMod val="50000"/>
                  </a:schemeClr>
                </a:solidFill>
              </a:rPr>
              <a:t>12% del total</a:t>
            </a:r>
            <a:endParaRPr lang="es-MX" b="1" dirty="0">
              <a:solidFill>
                <a:schemeClr val="accent6">
                  <a:lumMod val="50000"/>
                </a:schemeClr>
              </a:solidFill>
            </a:endParaRPr>
          </a:p>
        </p:txBody>
      </p:sp>
    </p:spTree>
    <p:extLst>
      <p:ext uri="{BB962C8B-B14F-4D97-AF65-F5344CB8AC3E}">
        <p14:creationId xmlns:p14="http://schemas.microsoft.com/office/powerpoint/2010/main" val="5635763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052736"/>
            <a:ext cx="8686800" cy="5303838"/>
          </a:xfrm>
        </p:spPr>
        <p:txBody>
          <a:bodyPr>
            <a:normAutofit fontScale="92500"/>
          </a:bodyPr>
          <a:lstStyle/>
          <a:p>
            <a:pPr algn="just">
              <a:buClr>
                <a:schemeClr val="accent2">
                  <a:lumMod val="50000"/>
                </a:schemeClr>
              </a:buClr>
              <a:buFont typeface="Wingdings" panose="05000000000000000000" pitchFamily="2" charset="2"/>
              <a:buChar char="q"/>
            </a:pPr>
            <a:r>
              <a:rPr lang="es-MX" b="1" dirty="0" smtClean="0"/>
              <a:t>Especies herbáceas: </a:t>
            </a:r>
            <a:r>
              <a:rPr lang="es-MX" dirty="0"/>
              <a:t>G</a:t>
            </a:r>
            <a:r>
              <a:rPr lang="es-MX" dirty="0" smtClean="0"/>
              <a:t>eranios </a:t>
            </a:r>
            <a:r>
              <a:rPr lang="es-MX" dirty="0"/>
              <a:t>(Pelargonium</a:t>
            </a:r>
            <a:r>
              <a:rPr lang="es-MX" dirty="0" smtClean="0"/>
              <a:t>); ave del paraíso (</a:t>
            </a:r>
            <a:r>
              <a:rPr lang="es-MX" dirty="0"/>
              <a:t>Strelizia </a:t>
            </a:r>
            <a:r>
              <a:rPr lang="es-MX" dirty="0" err="1"/>
              <a:t>reginae</a:t>
            </a:r>
            <a:r>
              <a:rPr lang="es-MX" dirty="0" smtClean="0"/>
              <a:t>); </a:t>
            </a:r>
            <a:r>
              <a:rPr lang="es-MX" dirty="0"/>
              <a:t>Capa de primavera (</a:t>
            </a:r>
            <a:r>
              <a:rPr lang="es-MX" dirty="0" err="1"/>
              <a:t>Streptocarpus</a:t>
            </a:r>
            <a:r>
              <a:rPr lang="es-MX" dirty="0"/>
              <a:t> </a:t>
            </a:r>
            <a:r>
              <a:rPr lang="es-MX" dirty="0" err="1"/>
              <a:t>hybrida</a:t>
            </a:r>
            <a:r>
              <a:rPr lang="es-MX" dirty="0"/>
              <a:t> </a:t>
            </a:r>
            <a:r>
              <a:rPr lang="es-MX" dirty="0" err="1"/>
              <a:t>hort</a:t>
            </a:r>
            <a:r>
              <a:rPr lang="es-MX" dirty="0"/>
              <a:t>.) </a:t>
            </a:r>
            <a:r>
              <a:rPr lang="es-MX" dirty="0" smtClean="0"/>
              <a:t>y </a:t>
            </a:r>
            <a:r>
              <a:rPr lang="es-MX" dirty="0" err="1"/>
              <a:t>belladonna</a:t>
            </a:r>
            <a:r>
              <a:rPr lang="es-MX" dirty="0"/>
              <a:t> </a:t>
            </a:r>
            <a:r>
              <a:rPr lang="es-MX" dirty="0" err="1"/>
              <a:t>lily</a:t>
            </a:r>
            <a:r>
              <a:rPr lang="es-MX" dirty="0"/>
              <a:t> (</a:t>
            </a:r>
            <a:r>
              <a:rPr lang="es-MX" dirty="0" err="1"/>
              <a:t>Amaryllis</a:t>
            </a:r>
            <a:r>
              <a:rPr lang="es-MX" dirty="0"/>
              <a:t> </a:t>
            </a:r>
            <a:r>
              <a:rPr lang="es-MX" dirty="0" err="1"/>
              <a:t>belladonna</a:t>
            </a:r>
            <a:r>
              <a:rPr lang="es-MX" dirty="0" smtClean="0"/>
              <a:t>), Jacinto gigante de </a:t>
            </a:r>
            <a:r>
              <a:rPr lang="es-MX" dirty="0"/>
              <a:t>verano (</a:t>
            </a:r>
            <a:r>
              <a:rPr lang="es-MX" dirty="0" err="1"/>
              <a:t>Galtonia</a:t>
            </a:r>
            <a:r>
              <a:rPr lang="es-MX" dirty="0"/>
              <a:t> </a:t>
            </a:r>
            <a:r>
              <a:rPr lang="es-MX" dirty="0" err="1" smtClean="0"/>
              <a:t>candicans</a:t>
            </a:r>
            <a:r>
              <a:rPr lang="es-MX" dirty="0" smtClean="0"/>
              <a:t>) y la </a:t>
            </a:r>
            <a:r>
              <a:rPr lang="es-MX" dirty="0" err="1" smtClean="0"/>
              <a:t>gerbera</a:t>
            </a:r>
            <a:r>
              <a:rPr lang="es-MX" dirty="0" smtClean="0"/>
              <a:t> (Gerbera </a:t>
            </a:r>
            <a:r>
              <a:rPr lang="es-MX" dirty="0" err="1"/>
              <a:t>jamesonii</a:t>
            </a:r>
            <a:r>
              <a:rPr lang="es-MX" dirty="0"/>
              <a:t>) vino de </a:t>
            </a:r>
            <a:r>
              <a:rPr lang="es-MX" dirty="0" err="1"/>
              <a:t>Transvaal</a:t>
            </a:r>
            <a:r>
              <a:rPr lang="es-MX" dirty="0" smtClean="0"/>
              <a:t>.</a:t>
            </a:r>
            <a:endParaRPr lang="en-US" dirty="0"/>
          </a:p>
          <a:p>
            <a:pPr algn="just">
              <a:buClr>
                <a:schemeClr val="accent2">
                  <a:lumMod val="50000"/>
                </a:schemeClr>
              </a:buClr>
              <a:buFont typeface="Wingdings" panose="05000000000000000000" pitchFamily="2" charset="2"/>
              <a:buChar char="q"/>
            </a:pPr>
            <a:r>
              <a:rPr lang="es-ES" dirty="0"/>
              <a:t>Los géneros </a:t>
            </a:r>
            <a:r>
              <a:rPr lang="es-ES" dirty="0" err="1"/>
              <a:t>Crassula</a:t>
            </a:r>
            <a:r>
              <a:rPr lang="es-ES" dirty="0"/>
              <a:t>, </a:t>
            </a:r>
            <a:r>
              <a:rPr lang="es-ES" dirty="0" err="1"/>
              <a:t>Gasteria</a:t>
            </a:r>
            <a:r>
              <a:rPr lang="es-ES" dirty="0"/>
              <a:t>, Haworthia, </a:t>
            </a:r>
            <a:r>
              <a:rPr lang="es-ES" dirty="0" err="1"/>
              <a:t>Lachenalia</a:t>
            </a:r>
            <a:r>
              <a:rPr lang="es-ES" dirty="0"/>
              <a:t>, Gazania (Gazania </a:t>
            </a:r>
            <a:r>
              <a:rPr lang="es-ES" dirty="0" err="1"/>
              <a:t>linearis</a:t>
            </a:r>
            <a:r>
              <a:rPr lang="es-ES" dirty="0"/>
              <a:t>, G. </a:t>
            </a:r>
            <a:r>
              <a:rPr lang="es-ES" dirty="0" err="1"/>
              <a:t>rigens</a:t>
            </a:r>
            <a:r>
              <a:rPr lang="es-ES" dirty="0" smtClean="0"/>
              <a:t>), </a:t>
            </a:r>
            <a:r>
              <a:rPr lang="es-ES" dirty="0"/>
              <a:t>varios de los géneros </a:t>
            </a:r>
            <a:r>
              <a:rPr lang="es-ES" dirty="0" err="1"/>
              <a:t>Erica</a:t>
            </a:r>
            <a:r>
              <a:rPr lang="es-ES" dirty="0"/>
              <a:t> y </a:t>
            </a:r>
            <a:r>
              <a:rPr lang="es-ES" dirty="0" err="1"/>
              <a:t>Proteaceae</a:t>
            </a:r>
            <a:r>
              <a:rPr lang="es-ES" dirty="0"/>
              <a:t> también son comunes en el área. </a:t>
            </a:r>
            <a:r>
              <a:rPr lang="es-ES" dirty="0" smtClean="0"/>
              <a:t>El gladiolo </a:t>
            </a:r>
            <a:r>
              <a:rPr lang="es-ES" dirty="0"/>
              <a:t>(Gladiolus</a:t>
            </a:r>
            <a:r>
              <a:rPr lang="es-ES" dirty="0" smtClean="0"/>
              <a:t>), </a:t>
            </a:r>
            <a:r>
              <a:rPr lang="es-ES" dirty="0"/>
              <a:t>tiene más de 100 </a:t>
            </a:r>
            <a:r>
              <a:rPr lang="es-ES" dirty="0" smtClean="0"/>
              <a:t>especies.</a:t>
            </a:r>
            <a:endParaRPr lang="es-MX" dirty="0"/>
          </a:p>
        </p:txBody>
      </p:sp>
    </p:spTree>
    <p:extLst>
      <p:ext uri="{BB962C8B-B14F-4D97-AF65-F5344CB8AC3E}">
        <p14:creationId xmlns:p14="http://schemas.microsoft.com/office/powerpoint/2010/main" val="3413043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044" y="422778"/>
            <a:ext cx="3822486" cy="2287121"/>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6319" y="457200"/>
            <a:ext cx="2831006" cy="2259910"/>
          </a:xfrm>
          <a:prstGeom prst="rect">
            <a:avLst/>
          </a:prstGeom>
        </p:spPr>
      </p:pic>
      <p:pic>
        <p:nvPicPr>
          <p:cNvPr id="6" name="Imagen 5"/>
          <p:cNvPicPr>
            <a:picLocks noChangeAspect="1"/>
          </p:cNvPicPr>
          <p:nvPr/>
        </p:nvPicPr>
        <p:blipFill rotWithShape="1">
          <a:blip r:embed="rId5">
            <a:extLst>
              <a:ext uri="{28A0092B-C50C-407E-A947-70E740481C1C}">
                <a14:useLocalDpi xmlns:a14="http://schemas.microsoft.com/office/drawing/2010/main" val="0"/>
              </a:ext>
            </a:extLst>
          </a:blip>
          <a:srcRect l="35340"/>
          <a:stretch/>
        </p:blipFill>
        <p:spPr>
          <a:xfrm>
            <a:off x="3807442" y="429988"/>
            <a:ext cx="2629051" cy="2287121"/>
          </a:xfrm>
          <a:prstGeom prst="rect">
            <a:avLst/>
          </a:prstGeom>
        </p:spPr>
      </p:pic>
      <p:pic>
        <p:nvPicPr>
          <p:cNvPr id="7" name="Imagen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10" y="3710580"/>
            <a:ext cx="3475112" cy="2235655"/>
          </a:xfrm>
          <a:prstGeom prst="rect">
            <a:avLst/>
          </a:prstGeom>
        </p:spPr>
      </p:pic>
      <p:pic>
        <p:nvPicPr>
          <p:cNvPr id="8" name="Imagen 7"/>
          <p:cNvPicPr>
            <a:picLocks noChangeAspect="1"/>
          </p:cNvPicPr>
          <p:nvPr/>
        </p:nvPicPr>
        <p:blipFill rotWithShape="1">
          <a:blip r:embed="rId7" cstate="print">
            <a:extLst>
              <a:ext uri="{28A0092B-C50C-407E-A947-70E740481C1C}">
                <a14:useLocalDpi xmlns:a14="http://schemas.microsoft.com/office/drawing/2010/main" val="0"/>
              </a:ext>
            </a:extLst>
          </a:blip>
          <a:srcRect t="-3359" r="26458"/>
          <a:stretch/>
        </p:blipFill>
        <p:spPr>
          <a:xfrm>
            <a:off x="3391600" y="3641979"/>
            <a:ext cx="2914719" cy="2304256"/>
          </a:xfrm>
          <a:prstGeom prst="rect">
            <a:avLst/>
          </a:prstGeom>
        </p:spPr>
      </p:pic>
      <p:pic>
        <p:nvPicPr>
          <p:cNvPr id="9" name="Imagen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71729" y="3717032"/>
            <a:ext cx="2972271" cy="2229203"/>
          </a:xfrm>
          <a:prstGeom prst="rect">
            <a:avLst/>
          </a:prstGeom>
        </p:spPr>
      </p:pic>
      <p:sp>
        <p:nvSpPr>
          <p:cNvPr id="11" name="Rectángulo 10"/>
          <p:cNvSpPr/>
          <p:nvPr/>
        </p:nvSpPr>
        <p:spPr>
          <a:xfrm>
            <a:off x="875769" y="2870360"/>
            <a:ext cx="1936877" cy="400110"/>
          </a:xfrm>
          <a:prstGeom prst="rect">
            <a:avLst/>
          </a:prstGeom>
        </p:spPr>
        <p:txBody>
          <a:bodyPr wrap="none">
            <a:spAutoFit/>
          </a:bodyPr>
          <a:lstStyle/>
          <a:p>
            <a:r>
              <a:rPr lang="es-MX" sz="2000" b="1" i="1" dirty="0">
                <a:solidFill>
                  <a:schemeClr val="accent4">
                    <a:lumMod val="50000"/>
                  </a:schemeClr>
                </a:solidFill>
              </a:rPr>
              <a:t>Strelizia </a:t>
            </a:r>
            <a:r>
              <a:rPr lang="es-MX" sz="2000" b="1" i="1" dirty="0" err="1">
                <a:solidFill>
                  <a:schemeClr val="accent4">
                    <a:lumMod val="50000"/>
                  </a:schemeClr>
                </a:solidFill>
              </a:rPr>
              <a:t>reginae</a:t>
            </a:r>
            <a:endParaRPr lang="es-MX" sz="2000" b="1" i="1" dirty="0">
              <a:solidFill>
                <a:schemeClr val="accent4">
                  <a:lumMod val="50000"/>
                </a:schemeClr>
              </a:solidFill>
            </a:endParaRPr>
          </a:p>
        </p:txBody>
      </p:sp>
      <p:sp>
        <p:nvSpPr>
          <p:cNvPr id="12" name="Rectángulo 11"/>
          <p:cNvSpPr/>
          <p:nvPr/>
        </p:nvSpPr>
        <p:spPr>
          <a:xfrm>
            <a:off x="6948264" y="2951244"/>
            <a:ext cx="2182008" cy="400110"/>
          </a:xfrm>
          <a:prstGeom prst="rect">
            <a:avLst/>
          </a:prstGeom>
        </p:spPr>
        <p:txBody>
          <a:bodyPr wrap="none">
            <a:spAutoFit/>
          </a:bodyPr>
          <a:lstStyle/>
          <a:p>
            <a:r>
              <a:rPr lang="es-MX" sz="2000" b="1" i="1" dirty="0">
                <a:solidFill>
                  <a:schemeClr val="accent4">
                    <a:lumMod val="50000"/>
                  </a:schemeClr>
                </a:solidFill>
              </a:rPr>
              <a:t>Gerbera </a:t>
            </a:r>
            <a:r>
              <a:rPr lang="es-MX" sz="2000" b="1" i="1" dirty="0" err="1">
                <a:solidFill>
                  <a:schemeClr val="accent4">
                    <a:lumMod val="50000"/>
                  </a:schemeClr>
                </a:solidFill>
              </a:rPr>
              <a:t>jamesonii</a:t>
            </a:r>
            <a:endParaRPr lang="es-MX" sz="2000" b="1" i="1" dirty="0">
              <a:solidFill>
                <a:schemeClr val="accent4">
                  <a:lumMod val="50000"/>
                </a:schemeClr>
              </a:solidFill>
            </a:endParaRPr>
          </a:p>
        </p:txBody>
      </p:sp>
      <p:sp>
        <p:nvSpPr>
          <p:cNvPr id="13" name="Rectángulo 12"/>
          <p:cNvSpPr/>
          <p:nvPr/>
        </p:nvSpPr>
        <p:spPr>
          <a:xfrm>
            <a:off x="4116936" y="2870360"/>
            <a:ext cx="1931939" cy="400110"/>
          </a:xfrm>
          <a:prstGeom prst="rect">
            <a:avLst/>
          </a:prstGeom>
        </p:spPr>
        <p:txBody>
          <a:bodyPr wrap="none">
            <a:spAutoFit/>
          </a:bodyPr>
          <a:lstStyle/>
          <a:p>
            <a:r>
              <a:rPr lang="es-ES" sz="2000" b="1" i="1" dirty="0">
                <a:solidFill>
                  <a:schemeClr val="accent4">
                    <a:lumMod val="50000"/>
                  </a:schemeClr>
                </a:solidFill>
              </a:rPr>
              <a:t>Gazania </a:t>
            </a:r>
            <a:r>
              <a:rPr lang="es-ES" sz="2000" b="1" i="1" dirty="0" err="1">
                <a:solidFill>
                  <a:schemeClr val="accent4">
                    <a:lumMod val="50000"/>
                  </a:schemeClr>
                </a:solidFill>
              </a:rPr>
              <a:t>linearis</a:t>
            </a:r>
            <a:endParaRPr lang="es-MX" sz="2000" b="1" i="1" dirty="0">
              <a:solidFill>
                <a:schemeClr val="accent4">
                  <a:lumMod val="50000"/>
                </a:schemeClr>
              </a:solidFill>
            </a:endParaRPr>
          </a:p>
        </p:txBody>
      </p:sp>
      <p:sp>
        <p:nvSpPr>
          <p:cNvPr id="14" name="Rectángulo 13"/>
          <p:cNvSpPr/>
          <p:nvPr/>
        </p:nvSpPr>
        <p:spPr>
          <a:xfrm>
            <a:off x="7134033" y="5992419"/>
            <a:ext cx="1297599" cy="400110"/>
          </a:xfrm>
          <a:prstGeom prst="rect">
            <a:avLst/>
          </a:prstGeom>
        </p:spPr>
        <p:txBody>
          <a:bodyPr wrap="none">
            <a:spAutoFit/>
          </a:bodyPr>
          <a:lstStyle/>
          <a:p>
            <a:r>
              <a:rPr lang="es-ES" sz="2000" b="1" i="1" dirty="0">
                <a:solidFill>
                  <a:schemeClr val="accent4">
                    <a:lumMod val="50000"/>
                  </a:schemeClr>
                </a:solidFill>
              </a:rPr>
              <a:t>Haworthia</a:t>
            </a:r>
            <a:endParaRPr lang="es-MX" sz="2000" b="1" i="1" dirty="0">
              <a:solidFill>
                <a:schemeClr val="accent4">
                  <a:lumMod val="50000"/>
                </a:schemeClr>
              </a:solidFill>
            </a:endParaRPr>
          </a:p>
        </p:txBody>
      </p:sp>
      <p:sp>
        <p:nvSpPr>
          <p:cNvPr id="15" name="Rectángulo 14"/>
          <p:cNvSpPr/>
          <p:nvPr/>
        </p:nvSpPr>
        <p:spPr>
          <a:xfrm>
            <a:off x="4116936" y="6087800"/>
            <a:ext cx="1556836" cy="400110"/>
          </a:xfrm>
          <a:prstGeom prst="rect">
            <a:avLst/>
          </a:prstGeom>
        </p:spPr>
        <p:txBody>
          <a:bodyPr wrap="none">
            <a:spAutoFit/>
          </a:bodyPr>
          <a:lstStyle/>
          <a:p>
            <a:r>
              <a:rPr lang="es-MX" sz="2000" b="1" i="1" dirty="0">
                <a:solidFill>
                  <a:schemeClr val="accent4">
                    <a:lumMod val="50000"/>
                  </a:schemeClr>
                </a:solidFill>
              </a:rPr>
              <a:t>Pelargonium</a:t>
            </a:r>
          </a:p>
        </p:txBody>
      </p:sp>
      <p:sp>
        <p:nvSpPr>
          <p:cNvPr id="16" name="Rectángulo 15"/>
          <p:cNvSpPr/>
          <p:nvPr/>
        </p:nvSpPr>
        <p:spPr>
          <a:xfrm>
            <a:off x="1389397" y="6087800"/>
            <a:ext cx="1196161" cy="400110"/>
          </a:xfrm>
          <a:prstGeom prst="rect">
            <a:avLst/>
          </a:prstGeom>
        </p:spPr>
        <p:txBody>
          <a:bodyPr wrap="none">
            <a:spAutoFit/>
          </a:bodyPr>
          <a:lstStyle/>
          <a:p>
            <a:r>
              <a:rPr lang="es-ES" sz="2000" b="1" i="1" dirty="0">
                <a:solidFill>
                  <a:schemeClr val="accent4">
                    <a:lumMod val="50000"/>
                  </a:schemeClr>
                </a:solidFill>
              </a:rPr>
              <a:t>Gladiolus</a:t>
            </a:r>
            <a:endParaRPr lang="es-MX" sz="2000" b="1" i="1" dirty="0">
              <a:solidFill>
                <a:schemeClr val="accent4">
                  <a:lumMod val="50000"/>
                </a:schemeClr>
              </a:solidFill>
            </a:endParaRPr>
          </a:p>
        </p:txBody>
      </p:sp>
    </p:spTree>
    <p:extLst>
      <p:ext uri="{BB962C8B-B14F-4D97-AF65-F5344CB8AC3E}">
        <p14:creationId xmlns:p14="http://schemas.microsoft.com/office/powerpoint/2010/main" val="42209751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100" b="1" dirty="0" smtClean="0">
                <a:effectLst>
                  <a:outerShdw blurRad="38100" dist="38100" dir="2700000" algn="tl">
                    <a:srgbClr val="000000">
                      <a:alpha val="43137"/>
                    </a:srgbClr>
                  </a:outerShdw>
                  <a:reflection blurRad="12700" stA="48000" endA="300" endPos="55000" dir="5400000" sy="-90000" algn="bl" rotWithShape="0"/>
                </a:effectLst>
                <a:latin typeface="Arial" panose="020B0604020202020204" pitchFamily="34" charset="0"/>
                <a:cs typeface="Arial" panose="020B0604020202020204" pitchFamily="34" charset="0"/>
              </a:rPr>
              <a:t>iv. Centro </a:t>
            </a:r>
            <a:r>
              <a:rPr lang="es-MX" sz="3100" b="1" dirty="0">
                <a:effectLst>
                  <a:outerShdw blurRad="38100" dist="38100" dir="2700000" algn="tl">
                    <a:srgbClr val="000000">
                      <a:alpha val="43137"/>
                    </a:srgbClr>
                  </a:outerShdw>
                  <a:reflection blurRad="12700" stA="48000" endA="300" endPos="55000" dir="5400000" sy="-90000" algn="bl" rotWithShape="0"/>
                </a:effectLst>
                <a:latin typeface="Arial" panose="020B0604020202020204" pitchFamily="34" charset="0"/>
                <a:cs typeface="Arial" panose="020B0604020202020204" pitchFamily="34" charset="0"/>
              </a:rPr>
              <a:t>Sudamericano</a:t>
            </a:r>
            <a:r>
              <a:rPr lang="es-MX" dirty="0">
                <a:effectLst/>
              </a:rPr>
              <a:t/>
            </a:r>
            <a:br>
              <a:rPr lang="es-MX" dirty="0">
                <a:effectLst/>
              </a:rPr>
            </a:br>
            <a:endParaRPr lang="es-MX" dirty="0"/>
          </a:p>
        </p:txBody>
      </p:sp>
      <p:sp>
        <p:nvSpPr>
          <p:cNvPr id="3" name="Marcador de contenido 2"/>
          <p:cNvSpPr>
            <a:spLocks noGrp="1"/>
          </p:cNvSpPr>
          <p:nvPr>
            <p:ph idx="1"/>
          </p:nvPr>
        </p:nvSpPr>
        <p:spPr/>
        <p:txBody>
          <a:bodyPr>
            <a:normAutofit fontScale="92500"/>
          </a:bodyPr>
          <a:lstStyle/>
          <a:p>
            <a:pPr algn="just"/>
            <a:r>
              <a:rPr lang="es-MX" b="1" dirty="0" smtClean="0"/>
              <a:t>Incluye los </a:t>
            </a:r>
            <a:r>
              <a:rPr lang="es-MX" b="1" dirty="0"/>
              <a:t>trópicos de las regiones amazónicas, brasileñas y de las tierras altas de </a:t>
            </a:r>
            <a:r>
              <a:rPr lang="es-MX" b="1" dirty="0" err="1"/>
              <a:t>Guayna</a:t>
            </a:r>
            <a:r>
              <a:rPr lang="es-MX" b="1" dirty="0"/>
              <a:t>, es el área más rica en especies ornamentales</a:t>
            </a:r>
            <a:r>
              <a:rPr lang="es-MX" dirty="0"/>
              <a:t>. </a:t>
            </a:r>
            <a:endParaRPr lang="es-MX" dirty="0" smtClean="0"/>
          </a:p>
          <a:p>
            <a:pPr algn="just"/>
            <a:r>
              <a:rPr lang="es-MX" b="1" dirty="0" smtClean="0"/>
              <a:t>Representan </a:t>
            </a:r>
            <a:r>
              <a:rPr lang="es-MX" b="1" dirty="0"/>
              <a:t>alrededor de 600, o el 12% </a:t>
            </a:r>
            <a:r>
              <a:rPr lang="es-MX" dirty="0"/>
              <a:t>de la flora ornamental mundial. </a:t>
            </a:r>
            <a:r>
              <a:rPr lang="es-MX" b="1" dirty="0"/>
              <a:t>Según </a:t>
            </a:r>
            <a:r>
              <a:rPr lang="es-MX" b="1" dirty="0" err="1"/>
              <a:t>Vavilov</a:t>
            </a:r>
            <a:r>
              <a:rPr lang="es-MX" b="1" dirty="0"/>
              <a:t>,</a:t>
            </a:r>
            <a:r>
              <a:rPr lang="es-MX" dirty="0"/>
              <a:t> el Centro Sudamericano de plantas económicas está situado en las regiones montañosas del oeste de Ecuador, Perú, Bolivia y el oeste de Brasil, Paraguay y la isla de Chiloé. </a:t>
            </a:r>
            <a:endParaRPr lang="es-MX" dirty="0">
              <a:effectLst/>
            </a:endParaRPr>
          </a:p>
        </p:txBody>
      </p:sp>
    </p:spTree>
    <p:extLst>
      <p:ext uri="{BB962C8B-B14F-4D97-AF65-F5344CB8AC3E}">
        <p14:creationId xmlns:p14="http://schemas.microsoft.com/office/powerpoint/2010/main" val="5807102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304800" y="1295400"/>
            <a:ext cx="8686800" cy="5303838"/>
          </a:xfrm>
        </p:spPr>
        <p:txBody>
          <a:bodyPr>
            <a:normAutofit fontScale="92500"/>
          </a:bodyPr>
          <a:lstStyle/>
          <a:p>
            <a:pPr algn="just">
              <a:buClr>
                <a:schemeClr val="accent1">
                  <a:lumMod val="50000"/>
                </a:schemeClr>
              </a:buClr>
              <a:buFont typeface="Wingdings" panose="05000000000000000000" pitchFamily="2" charset="2"/>
              <a:buChar char="q"/>
            </a:pPr>
            <a:r>
              <a:rPr lang="es-ES" dirty="0"/>
              <a:t>una gran cantidad de plantas ornamentales </a:t>
            </a:r>
            <a:r>
              <a:rPr lang="es-ES" dirty="0" smtClean="0"/>
              <a:t>como: </a:t>
            </a:r>
            <a:r>
              <a:rPr lang="es-ES" b="1" dirty="0" smtClean="0"/>
              <a:t>Anthurium</a:t>
            </a:r>
            <a:r>
              <a:rPr lang="es-ES" b="1" dirty="0"/>
              <a:t>, </a:t>
            </a:r>
            <a:r>
              <a:rPr lang="es-ES" b="1" dirty="0" err="1"/>
              <a:t>Caladium</a:t>
            </a:r>
            <a:r>
              <a:rPr lang="es-ES" b="1" dirty="0"/>
              <a:t>, Diffenbachia, </a:t>
            </a:r>
            <a:r>
              <a:rPr lang="es-ES" b="1" dirty="0" err="1"/>
              <a:t>Philodendron</a:t>
            </a:r>
            <a:r>
              <a:rPr lang="es-ES" b="1" dirty="0"/>
              <a:t> </a:t>
            </a:r>
            <a:r>
              <a:rPr lang="es-ES" dirty="0"/>
              <a:t>y otros miembros de la familia </a:t>
            </a:r>
            <a:r>
              <a:rPr lang="es-ES" dirty="0" err="1"/>
              <a:t>Araceae</a:t>
            </a:r>
            <a:r>
              <a:rPr lang="es-ES" dirty="0"/>
              <a:t>. Muchas especies de fucsia, también la conocida </a:t>
            </a:r>
            <a:r>
              <a:rPr lang="es-ES" dirty="0" err="1"/>
              <a:t>gloxinia</a:t>
            </a:r>
            <a:r>
              <a:rPr lang="es-ES" dirty="0"/>
              <a:t> (</a:t>
            </a:r>
            <a:r>
              <a:rPr lang="es-ES" dirty="0" err="1" smtClean="0"/>
              <a:t>Sinningia</a:t>
            </a:r>
            <a:r>
              <a:rPr lang="es-ES" dirty="0" smtClean="0"/>
              <a:t>), planta </a:t>
            </a:r>
            <a:r>
              <a:rPr lang="es-ES" dirty="0"/>
              <a:t>del arco iris (</a:t>
            </a:r>
            <a:r>
              <a:rPr lang="es-ES" dirty="0" err="1"/>
              <a:t>Caladium</a:t>
            </a:r>
            <a:r>
              <a:rPr lang="es-ES" dirty="0"/>
              <a:t> </a:t>
            </a:r>
            <a:r>
              <a:rPr lang="es-ES" dirty="0" err="1"/>
              <a:t>hybridum</a:t>
            </a:r>
            <a:r>
              <a:rPr lang="es-ES" dirty="0"/>
              <a:t> </a:t>
            </a:r>
            <a:r>
              <a:rPr lang="es-ES" dirty="0" err="1"/>
              <a:t>hort</a:t>
            </a:r>
            <a:r>
              <a:rPr lang="es-ES" dirty="0"/>
              <a:t>.) </a:t>
            </a:r>
            <a:r>
              <a:rPr lang="es-ES" dirty="0" smtClean="0"/>
              <a:t>y </a:t>
            </a:r>
            <a:r>
              <a:rPr lang="es-ES" dirty="0" err="1" smtClean="0"/>
              <a:t>Gunnera</a:t>
            </a:r>
            <a:r>
              <a:rPr lang="es-ES" dirty="0" smtClean="0"/>
              <a:t>.</a:t>
            </a:r>
          </a:p>
          <a:p>
            <a:pPr algn="just">
              <a:buClr>
                <a:schemeClr val="accent1">
                  <a:lumMod val="50000"/>
                </a:schemeClr>
              </a:buClr>
              <a:buFont typeface="Wingdings" panose="05000000000000000000" pitchFamily="2" charset="2"/>
              <a:buChar char="q"/>
            </a:pPr>
            <a:r>
              <a:rPr lang="es-ES" dirty="0"/>
              <a:t>S</a:t>
            </a:r>
            <a:r>
              <a:rPr lang="es-ES" dirty="0" smtClean="0"/>
              <a:t>on también nativas </a:t>
            </a:r>
            <a:r>
              <a:rPr lang="es-ES" dirty="0"/>
              <a:t>de América </a:t>
            </a:r>
            <a:r>
              <a:rPr lang="es-ES" dirty="0" err="1"/>
              <a:t>tropicalsalvia</a:t>
            </a:r>
            <a:r>
              <a:rPr lang="es-ES" dirty="0"/>
              <a:t> (Salvia </a:t>
            </a:r>
            <a:r>
              <a:rPr lang="es-ES" dirty="0" err="1"/>
              <a:t>splendens</a:t>
            </a:r>
            <a:r>
              <a:rPr lang="es-ES" dirty="0"/>
              <a:t>), heliotropo (Heliotropium </a:t>
            </a:r>
            <a:r>
              <a:rPr lang="es-ES" dirty="0" err="1"/>
              <a:t>arborescens</a:t>
            </a:r>
            <a:r>
              <a:rPr lang="es-ES" dirty="0"/>
              <a:t>), Verbena </a:t>
            </a:r>
            <a:r>
              <a:rPr lang="es-ES" dirty="0" err="1"/>
              <a:t>hybrida</a:t>
            </a:r>
            <a:r>
              <a:rPr lang="es-ES" dirty="0"/>
              <a:t> </a:t>
            </a:r>
            <a:r>
              <a:rPr lang="es-ES" dirty="0" err="1"/>
              <a:t>hort</a:t>
            </a:r>
            <a:r>
              <a:rPr lang="es-ES" dirty="0"/>
              <a:t>. (principalmente Verbena peruviana) y la gloria de la mañana (Ipomoea alba, I. purpurea, I. tricolor</a:t>
            </a:r>
            <a:r>
              <a:rPr lang="es-ES" dirty="0" smtClean="0"/>
              <a:t>),.</a:t>
            </a:r>
            <a:endParaRPr lang="es-MX" dirty="0"/>
          </a:p>
        </p:txBody>
      </p:sp>
    </p:spTree>
    <p:extLst>
      <p:ext uri="{BB962C8B-B14F-4D97-AF65-F5344CB8AC3E}">
        <p14:creationId xmlns:p14="http://schemas.microsoft.com/office/powerpoint/2010/main" val="35637991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rotWithShape="1">
          <a:blip r:embed="rId2">
            <a:extLst>
              <a:ext uri="{28A0092B-C50C-407E-A947-70E740481C1C}">
                <a14:useLocalDpi xmlns:a14="http://schemas.microsoft.com/office/drawing/2010/main" val="0"/>
              </a:ext>
            </a:extLst>
          </a:blip>
          <a:srcRect l="18173" r="18222"/>
          <a:stretch/>
        </p:blipFill>
        <p:spPr>
          <a:xfrm>
            <a:off x="381249" y="876300"/>
            <a:ext cx="2676329" cy="2387084"/>
          </a:xfrm>
        </p:spPr>
      </p:pic>
      <p:sp>
        <p:nvSpPr>
          <p:cNvPr id="5" name="Rectángulo 4"/>
          <p:cNvSpPr/>
          <p:nvPr/>
        </p:nvSpPr>
        <p:spPr>
          <a:xfrm>
            <a:off x="899592" y="3300636"/>
            <a:ext cx="1196161" cy="369332"/>
          </a:xfrm>
          <a:prstGeom prst="rect">
            <a:avLst/>
          </a:prstGeom>
        </p:spPr>
        <p:txBody>
          <a:bodyPr wrap="none">
            <a:spAutoFit/>
          </a:bodyPr>
          <a:lstStyle/>
          <a:p>
            <a:r>
              <a:rPr lang="es-ES" b="1" dirty="0"/>
              <a:t>Anthurium</a:t>
            </a:r>
            <a:endParaRPr lang="es-MX" dirty="0"/>
          </a:p>
        </p:txBody>
      </p:sp>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t="1" r="4651" b="5263"/>
          <a:stretch/>
        </p:blipFill>
        <p:spPr>
          <a:xfrm>
            <a:off x="3316051" y="656831"/>
            <a:ext cx="2900255" cy="2577618"/>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7636" y="683397"/>
            <a:ext cx="2551052" cy="2551052"/>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4168" y="3947053"/>
            <a:ext cx="2857500" cy="2266950"/>
          </a:xfrm>
          <a:prstGeom prst="rect">
            <a:avLst/>
          </a:prstGeom>
        </p:spPr>
      </p:pic>
      <p:pic>
        <p:nvPicPr>
          <p:cNvPr id="9" name="Imagen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9872" y="3947053"/>
            <a:ext cx="3409280" cy="2266950"/>
          </a:xfrm>
          <a:prstGeom prst="rect">
            <a:avLst/>
          </a:prstGeom>
        </p:spPr>
      </p:pic>
      <p:pic>
        <p:nvPicPr>
          <p:cNvPr id="10" name="Imagen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2001" y="3943099"/>
            <a:ext cx="3027871" cy="2270903"/>
          </a:xfrm>
          <a:prstGeom prst="rect">
            <a:avLst/>
          </a:prstGeom>
        </p:spPr>
      </p:pic>
      <p:sp>
        <p:nvSpPr>
          <p:cNvPr id="11" name="Rectángulo 10"/>
          <p:cNvSpPr/>
          <p:nvPr/>
        </p:nvSpPr>
        <p:spPr>
          <a:xfrm>
            <a:off x="764558" y="6367125"/>
            <a:ext cx="1982081" cy="369332"/>
          </a:xfrm>
          <a:prstGeom prst="rect">
            <a:avLst/>
          </a:prstGeom>
        </p:spPr>
        <p:txBody>
          <a:bodyPr wrap="none">
            <a:spAutoFit/>
          </a:bodyPr>
          <a:lstStyle/>
          <a:p>
            <a:r>
              <a:rPr lang="es-ES" dirty="0"/>
              <a:t>Ipomoea </a:t>
            </a:r>
            <a:r>
              <a:rPr lang="es-ES" dirty="0" smtClean="0"/>
              <a:t>purpurea</a:t>
            </a:r>
            <a:endParaRPr lang="es-MX" dirty="0"/>
          </a:p>
        </p:txBody>
      </p:sp>
      <p:sp>
        <p:nvSpPr>
          <p:cNvPr id="12" name="Rectángulo 11"/>
          <p:cNvSpPr/>
          <p:nvPr/>
        </p:nvSpPr>
        <p:spPr>
          <a:xfrm>
            <a:off x="3779912" y="6242938"/>
            <a:ext cx="2013115" cy="369332"/>
          </a:xfrm>
          <a:prstGeom prst="rect">
            <a:avLst/>
          </a:prstGeom>
        </p:spPr>
        <p:txBody>
          <a:bodyPr wrap="none">
            <a:spAutoFit/>
          </a:bodyPr>
          <a:lstStyle/>
          <a:p>
            <a:r>
              <a:rPr lang="es-ES" b="1" dirty="0"/>
              <a:t>Verbena peruviana</a:t>
            </a:r>
            <a:endParaRPr lang="es-MX" b="1" dirty="0"/>
          </a:p>
        </p:txBody>
      </p:sp>
      <p:sp>
        <p:nvSpPr>
          <p:cNvPr id="13" name="Rectángulo 12"/>
          <p:cNvSpPr/>
          <p:nvPr/>
        </p:nvSpPr>
        <p:spPr>
          <a:xfrm>
            <a:off x="6300992" y="6357536"/>
            <a:ext cx="2690608" cy="369332"/>
          </a:xfrm>
          <a:prstGeom prst="rect">
            <a:avLst/>
          </a:prstGeom>
        </p:spPr>
        <p:txBody>
          <a:bodyPr wrap="none">
            <a:spAutoFit/>
          </a:bodyPr>
          <a:lstStyle/>
          <a:p>
            <a:r>
              <a:rPr lang="es-ES" b="1" dirty="0"/>
              <a:t>Heliotropium </a:t>
            </a:r>
            <a:r>
              <a:rPr lang="es-ES" b="1" dirty="0" err="1"/>
              <a:t>arborescens</a:t>
            </a:r>
            <a:endParaRPr lang="es-MX" b="1" dirty="0"/>
          </a:p>
        </p:txBody>
      </p:sp>
      <p:sp>
        <p:nvSpPr>
          <p:cNvPr id="14" name="Rectángulo 13"/>
          <p:cNvSpPr/>
          <p:nvPr/>
        </p:nvSpPr>
        <p:spPr>
          <a:xfrm>
            <a:off x="3596531" y="3434188"/>
            <a:ext cx="1595501" cy="369332"/>
          </a:xfrm>
          <a:prstGeom prst="rect">
            <a:avLst/>
          </a:prstGeom>
        </p:spPr>
        <p:txBody>
          <a:bodyPr wrap="none">
            <a:spAutoFit/>
          </a:bodyPr>
          <a:lstStyle/>
          <a:p>
            <a:r>
              <a:rPr lang="es-ES" b="1" dirty="0"/>
              <a:t>Diffenbachia, </a:t>
            </a:r>
            <a:r>
              <a:rPr lang="es-ES" b="1" dirty="0" smtClean="0"/>
              <a:t> </a:t>
            </a:r>
            <a:endParaRPr lang="es-MX" dirty="0"/>
          </a:p>
        </p:txBody>
      </p:sp>
      <p:sp>
        <p:nvSpPr>
          <p:cNvPr id="15" name="Rectángulo 14"/>
          <p:cNvSpPr/>
          <p:nvPr/>
        </p:nvSpPr>
        <p:spPr>
          <a:xfrm>
            <a:off x="6783697" y="3263384"/>
            <a:ext cx="1478931" cy="369332"/>
          </a:xfrm>
          <a:prstGeom prst="rect">
            <a:avLst/>
          </a:prstGeom>
        </p:spPr>
        <p:txBody>
          <a:bodyPr wrap="none">
            <a:spAutoFit/>
          </a:bodyPr>
          <a:lstStyle/>
          <a:p>
            <a:r>
              <a:rPr lang="es-ES" b="1" dirty="0" err="1"/>
              <a:t>Philodendron</a:t>
            </a:r>
            <a:endParaRPr lang="es-MX" dirty="0"/>
          </a:p>
        </p:txBody>
      </p:sp>
    </p:spTree>
    <p:extLst>
      <p:ext uri="{BB962C8B-B14F-4D97-AF65-F5344CB8AC3E}">
        <p14:creationId xmlns:p14="http://schemas.microsoft.com/office/powerpoint/2010/main" val="28049044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V. CENTRO MESOAMERICANO</a:t>
            </a:r>
            <a:r>
              <a:rPr lang="es-MX" dirty="0"/>
              <a:t/>
            </a:r>
            <a:br>
              <a:rPr lang="es-MX" dirty="0"/>
            </a:br>
            <a:endParaRPr lang="es-MX" dirty="0"/>
          </a:p>
        </p:txBody>
      </p:sp>
      <p:sp>
        <p:nvSpPr>
          <p:cNvPr id="3" name="Marcador de contenido 2"/>
          <p:cNvSpPr>
            <a:spLocks noGrp="1"/>
          </p:cNvSpPr>
          <p:nvPr>
            <p:ph idx="1"/>
          </p:nvPr>
        </p:nvSpPr>
        <p:spPr>
          <a:xfrm>
            <a:off x="304800" y="1554163"/>
            <a:ext cx="8686800" cy="3026966"/>
          </a:xfrm>
        </p:spPr>
        <p:txBody>
          <a:bodyPr>
            <a:normAutofit/>
          </a:bodyPr>
          <a:lstStyle/>
          <a:p>
            <a:pPr marL="0" indent="0" algn="just">
              <a:buNone/>
            </a:pPr>
            <a:r>
              <a:rPr lang="es-ES" dirty="0" smtClean="0"/>
              <a:t>Este </a:t>
            </a:r>
            <a:r>
              <a:rPr lang="es-ES" dirty="0"/>
              <a:t>Centro </a:t>
            </a:r>
            <a:r>
              <a:rPr lang="es-ES" dirty="0" smtClean="0"/>
              <a:t>incluye </a:t>
            </a:r>
            <a:r>
              <a:rPr lang="es-ES" dirty="0"/>
              <a:t>la Región Florística del Caribe, y también la parte sur de la Región de Madrea. Vavilov consideró el sur de México y América Central una región importante para las plantas cultivadas e incluyó también las islas de las </a:t>
            </a:r>
            <a:r>
              <a:rPr lang="es-ES" dirty="0" smtClean="0"/>
              <a:t>Antillas.</a:t>
            </a:r>
          </a:p>
        </p:txBody>
      </p:sp>
    </p:spTree>
    <p:extLst>
      <p:ext uri="{BB962C8B-B14F-4D97-AF65-F5344CB8AC3E}">
        <p14:creationId xmlns:p14="http://schemas.microsoft.com/office/powerpoint/2010/main" val="788465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260648"/>
            <a:ext cx="8686800" cy="838200"/>
          </a:xfrm>
        </p:spPr>
        <p:txBody>
          <a:bodyPr>
            <a:normAutofit/>
          </a:bodyPr>
          <a:lstStyle/>
          <a:p>
            <a:r>
              <a:rPr lang="es-MX" sz="2700" b="1" dirty="0">
                <a:solidFill>
                  <a:schemeClr val="accent6">
                    <a:lumMod val="50000"/>
                  </a:schemeClr>
                </a:solidFill>
                <a:effectLst>
                  <a:outerShdw blurRad="38100" dist="38100" dir="2700000" algn="tl">
                    <a:srgbClr val="000000">
                      <a:alpha val="43137"/>
                    </a:srgbClr>
                  </a:outerShdw>
                </a:effectLst>
              </a:rPr>
              <a:t>INSTRUCCIONES PARA EL DOCENTE</a:t>
            </a:r>
          </a:p>
        </p:txBody>
      </p:sp>
      <p:sp>
        <p:nvSpPr>
          <p:cNvPr id="3" name="Marcador de contenido 2"/>
          <p:cNvSpPr>
            <a:spLocks noGrp="1"/>
          </p:cNvSpPr>
          <p:nvPr>
            <p:ph idx="1"/>
          </p:nvPr>
        </p:nvSpPr>
        <p:spPr>
          <a:xfrm>
            <a:off x="251520" y="1098848"/>
            <a:ext cx="8340030" cy="5759152"/>
          </a:xfrm>
        </p:spPr>
        <p:txBody>
          <a:bodyPr>
            <a:noAutofit/>
          </a:bodyPr>
          <a:lstStyle/>
          <a:p>
            <a:pPr algn="just">
              <a:buClr>
                <a:schemeClr val="accent1">
                  <a:lumMod val="50000"/>
                </a:schemeClr>
              </a:buClr>
              <a:buSzPct val="95000"/>
              <a:buFont typeface="Wingdings" panose="05000000000000000000" pitchFamily="2" charset="2"/>
              <a:buChar char="q"/>
            </a:pPr>
            <a:r>
              <a:rPr lang="es-ES" sz="2200" b="1" dirty="0" smtClean="0">
                <a:solidFill>
                  <a:schemeClr val="accent6">
                    <a:lumMod val="50000"/>
                  </a:schemeClr>
                </a:solidFill>
              </a:rPr>
              <a:t>El presente material es una compilación bibliográfica y grafica los centro de origen de las plantas ornamentales que describen en forma objetiva esta parte del tema tan amplio que abarcan los Recursos </a:t>
            </a:r>
            <a:r>
              <a:rPr lang="es-ES" sz="2200" b="1" dirty="0">
                <a:solidFill>
                  <a:schemeClr val="accent6">
                    <a:lumMod val="50000"/>
                  </a:schemeClr>
                </a:solidFill>
              </a:rPr>
              <a:t>Genéticos </a:t>
            </a:r>
            <a:r>
              <a:rPr lang="es-ES" sz="2200" b="1" dirty="0" smtClean="0">
                <a:solidFill>
                  <a:schemeClr val="accent6">
                    <a:lumMod val="50000"/>
                  </a:schemeClr>
                </a:solidFill>
              </a:rPr>
              <a:t>(</a:t>
            </a:r>
            <a:r>
              <a:rPr lang="es-ES" sz="2200" b="1" dirty="0">
                <a:solidFill>
                  <a:schemeClr val="accent6">
                    <a:lumMod val="50000"/>
                  </a:schemeClr>
                </a:solidFill>
              </a:rPr>
              <a:t>Unidad II) </a:t>
            </a:r>
            <a:r>
              <a:rPr lang="es-ES" sz="2200" b="1" dirty="0" smtClean="0">
                <a:solidFill>
                  <a:schemeClr val="accent6">
                    <a:lumMod val="50000"/>
                  </a:schemeClr>
                </a:solidFill>
              </a:rPr>
              <a:t>complementando y ampliando el trabajo de N. I. </a:t>
            </a:r>
            <a:r>
              <a:rPr lang="es-ES" sz="2200" b="1" dirty="0" err="1" smtClean="0">
                <a:solidFill>
                  <a:schemeClr val="accent6">
                    <a:lumMod val="50000"/>
                  </a:schemeClr>
                </a:solidFill>
              </a:rPr>
              <a:t>Vavilov</a:t>
            </a:r>
            <a:r>
              <a:rPr lang="es-ES" sz="2200" b="1" dirty="0" smtClean="0">
                <a:solidFill>
                  <a:schemeClr val="accent6">
                    <a:lumMod val="50000"/>
                  </a:schemeClr>
                </a:solidFill>
              </a:rPr>
              <a:t>  Lo que es una apreciada ayuda en complementar este tema </a:t>
            </a:r>
            <a:r>
              <a:rPr lang="es-ES" sz="2200" b="1" dirty="0">
                <a:solidFill>
                  <a:schemeClr val="accent6">
                    <a:lumMod val="50000"/>
                  </a:schemeClr>
                </a:solidFill>
              </a:rPr>
              <a:t>(información muy dispersa</a:t>
            </a:r>
            <a:r>
              <a:rPr lang="es-ES" sz="2200" b="1" dirty="0" smtClean="0">
                <a:solidFill>
                  <a:schemeClr val="accent6">
                    <a:lumMod val="50000"/>
                  </a:schemeClr>
                </a:solidFill>
              </a:rPr>
              <a:t>) que consume mucho tiempo si se utilizara algún otro medio.</a:t>
            </a:r>
          </a:p>
          <a:p>
            <a:pPr>
              <a:lnSpc>
                <a:spcPct val="107000"/>
              </a:lnSpc>
              <a:spcAft>
                <a:spcPts val="800"/>
              </a:spcAft>
              <a:buClr>
                <a:schemeClr val="accent1">
                  <a:lumMod val="50000"/>
                </a:schemeClr>
              </a:buClr>
              <a:buSzPct val="93000"/>
              <a:buFont typeface="Wingdings" panose="05000000000000000000" pitchFamily="2" charset="2"/>
              <a:buChar char="q"/>
            </a:pPr>
            <a:r>
              <a:rPr lang="es-ES" sz="2200" b="1" dirty="0" smtClean="0">
                <a:solidFill>
                  <a:schemeClr val="accent6">
                    <a:lumMod val="50000"/>
                  </a:schemeClr>
                </a:solidFill>
              </a:rPr>
              <a:t>Este material puede exponerse por su importancia en dos sesiones que permitan sensibilizar y adentrar al discente en el conocimiento de los centros de origen de la gran diversidad de especies ornamentales en el mundo información básica para el mejoramiento genético.</a:t>
            </a:r>
            <a:r>
              <a:rPr lang="es-MX" sz="2400" dirty="0">
                <a:latin typeface="Arial" panose="020B0604020202020204" pitchFamily="34" charset="0"/>
                <a:ea typeface="Calibri" panose="020F0502020204030204" pitchFamily="34" charset="0"/>
                <a:cs typeface="Times New Roman" panose="02020603050405020304" pitchFamily="18" charset="0"/>
              </a:rPr>
              <a:t> </a:t>
            </a:r>
            <a:endParaRPr lang="es-ES" sz="2200" b="1" dirty="0" smtClean="0">
              <a:solidFill>
                <a:srgbClr val="FF0000"/>
              </a:solidFill>
            </a:endParaRPr>
          </a:p>
          <a:p>
            <a:pPr algn="just">
              <a:buClr>
                <a:schemeClr val="accent1">
                  <a:lumMod val="50000"/>
                </a:schemeClr>
              </a:buClr>
              <a:buSzPct val="95000"/>
              <a:buFont typeface="Wingdings" panose="05000000000000000000" pitchFamily="2" charset="2"/>
              <a:buChar char="q"/>
            </a:pPr>
            <a:r>
              <a:rPr lang="es-ES" sz="2200" b="1" dirty="0" smtClean="0">
                <a:solidFill>
                  <a:schemeClr val="accent6">
                    <a:lumMod val="50000"/>
                  </a:schemeClr>
                </a:solidFill>
              </a:rPr>
              <a:t>El material de esta presentación es para uso exclusivo en el aula, dado que se ha utilizado material de diferentes fuentes la mayoría de acceso libre</a:t>
            </a:r>
          </a:p>
        </p:txBody>
      </p:sp>
    </p:spTree>
    <p:extLst>
      <p:ext uri="{BB962C8B-B14F-4D97-AF65-F5344CB8AC3E}">
        <p14:creationId xmlns:p14="http://schemas.microsoft.com/office/powerpoint/2010/main" val="390172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196752"/>
            <a:ext cx="8686800" cy="5475238"/>
          </a:xfrm>
        </p:spPr>
        <p:txBody>
          <a:bodyPr>
            <a:normAutofit fontScale="85000" lnSpcReduction="10000"/>
          </a:bodyPr>
          <a:lstStyle/>
          <a:p>
            <a:pPr algn="just">
              <a:buClr>
                <a:schemeClr val="accent6">
                  <a:lumMod val="50000"/>
                </a:schemeClr>
              </a:buClr>
              <a:buSzPct val="90000"/>
              <a:buFont typeface="Wingdings" panose="05000000000000000000" pitchFamily="2" charset="2"/>
              <a:buChar char="q"/>
            </a:pPr>
            <a:r>
              <a:rPr lang="es-ES" b="1" dirty="0"/>
              <a:t>500 especies (10%) son nativas de esta </a:t>
            </a:r>
            <a:r>
              <a:rPr lang="es-ES" b="1" dirty="0" smtClean="0"/>
              <a:t>área</a:t>
            </a:r>
            <a:r>
              <a:rPr lang="es-ES" dirty="0" smtClean="0"/>
              <a:t>. </a:t>
            </a:r>
            <a:r>
              <a:rPr lang="es-ES" dirty="0"/>
              <a:t>Incluyen cactus (Opuntia, </a:t>
            </a:r>
            <a:r>
              <a:rPr lang="es-ES" dirty="0" err="1"/>
              <a:t>Echinocereus</a:t>
            </a:r>
            <a:r>
              <a:rPr lang="es-ES" dirty="0"/>
              <a:t>, Mammillaria, etc.), orquídeas (Odontoglossum, </a:t>
            </a:r>
            <a:r>
              <a:rPr lang="es-ES" dirty="0" err="1"/>
              <a:t>Oncidium</a:t>
            </a:r>
            <a:r>
              <a:rPr lang="es-ES" dirty="0"/>
              <a:t>, vainilla, etc.), begonia (Begonia </a:t>
            </a:r>
            <a:r>
              <a:rPr lang="es-ES" dirty="0" err="1"/>
              <a:t>imperialis</a:t>
            </a:r>
            <a:r>
              <a:rPr lang="es-ES" dirty="0"/>
              <a:t>), palma de bambú (</a:t>
            </a:r>
            <a:r>
              <a:rPr lang="es-ES" dirty="0" err="1"/>
              <a:t>Chamaedorea</a:t>
            </a:r>
            <a:r>
              <a:rPr lang="es-ES" dirty="0"/>
              <a:t> </a:t>
            </a:r>
            <a:r>
              <a:rPr lang="es-ES" dirty="0" err="1"/>
              <a:t>elegans</a:t>
            </a:r>
            <a:r>
              <a:rPr lang="es-ES" dirty="0"/>
              <a:t>) y judía errante (</a:t>
            </a:r>
            <a:r>
              <a:rPr lang="es-ES" dirty="0" err="1"/>
              <a:t>Zebrina</a:t>
            </a:r>
            <a:r>
              <a:rPr lang="es-ES" dirty="0"/>
              <a:t> </a:t>
            </a:r>
            <a:r>
              <a:rPr lang="es-ES" dirty="0" err="1"/>
              <a:t>pendula</a:t>
            </a:r>
            <a:r>
              <a:rPr lang="es-ES" dirty="0"/>
              <a:t>). </a:t>
            </a:r>
            <a:endParaRPr lang="es-ES" dirty="0" smtClean="0"/>
          </a:p>
          <a:p>
            <a:pPr algn="just">
              <a:buClr>
                <a:schemeClr val="accent6">
                  <a:lumMod val="50000"/>
                </a:schemeClr>
              </a:buClr>
              <a:buSzPct val="90000"/>
              <a:buFont typeface="Wingdings" panose="05000000000000000000" pitchFamily="2" charset="2"/>
              <a:buChar char="q"/>
            </a:pPr>
            <a:endParaRPr lang="es-ES" dirty="0" smtClean="0"/>
          </a:p>
          <a:p>
            <a:pPr algn="just">
              <a:buClr>
                <a:schemeClr val="accent6">
                  <a:lumMod val="50000"/>
                </a:schemeClr>
              </a:buClr>
              <a:buSzPct val="90000"/>
              <a:buFont typeface="Wingdings" panose="05000000000000000000" pitchFamily="2" charset="2"/>
              <a:buChar char="q"/>
            </a:pPr>
            <a:r>
              <a:rPr lang="es-ES" b="1" dirty="0" smtClean="0"/>
              <a:t>México </a:t>
            </a:r>
            <a:r>
              <a:rPr lang="es-ES" b="1" dirty="0"/>
              <a:t>es la tierra nativa de ornamentales tan populares </a:t>
            </a:r>
            <a:r>
              <a:rPr lang="es-ES" b="1" dirty="0" smtClean="0"/>
              <a:t>como: </a:t>
            </a:r>
            <a:r>
              <a:rPr lang="es-ES" b="1" dirty="0"/>
              <a:t>Cosmos </a:t>
            </a:r>
            <a:r>
              <a:rPr lang="es-ES" b="1" dirty="0" err="1"/>
              <a:t>bipinnatus</a:t>
            </a:r>
            <a:r>
              <a:rPr lang="es-ES" b="1" dirty="0"/>
              <a:t>, Dahlia, eterna (Gomphrena </a:t>
            </a:r>
            <a:r>
              <a:rPr lang="es-ES" b="1" dirty="0" err="1"/>
              <a:t>haageana</a:t>
            </a:r>
            <a:r>
              <a:rPr lang="es-ES" b="1" dirty="0"/>
              <a:t>) y caléndulas (Tagetes erecta, T. </a:t>
            </a:r>
            <a:r>
              <a:rPr lang="es-ES" b="1" dirty="0" err="1"/>
              <a:t>patula</a:t>
            </a:r>
            <a:r>
              <a:rPr lang="es-ES" b="1" dirty="0"/>
              <a:t>, T. </a:t>
            </a:r>
            <a:r>
              <a:rPr lang="es-ES" b="1" dirty="0" err="1"/>
              <a:t>tenuifolia</a:t>
            </a:r>
            <a:r>
              <a:rPr lang="es-ES" b="1" dirty="0"/>
              <a:t>). </a:t>
            </a:r>
            <a:r>
              <a:rPr lang="es-ES" b="1" dirty="0" err="1"/>
              <a:t>Sanvitalia</a:t>
            </a:r>
            <a:r>
              <a:rPr lang="es-ES" b="1" dirty="0"/>
              <a:t> </a:t>
            </a:r>
            <a:r>
              <a:rPr lang="es-ES" b="1" dirty="0" err="1"/>
              <a:t>procumbens</a:t>
            </a:r>
            <a:r>
              <a:rPr lang="es-ES" b="1" dirty="0"/>
              <a:t>, flor de seda (</a:t>
            </a:r>
            <a:r>
              <a:rPr lang="es-ES" b="1" dirty="0" err="1"/>
              <a:t>Ageratum</a:t>
            </a:r>
            <a:r>
              <a:rPr lang="es-ES" b="1" dirty="0"/>
              <a:t> </a:t>
            </a:r>
            <a:r>
              <a:rPr lang="es-ES" b="1" dirty="0" err="1"/>
              <a:t>houstonianum</a:t>
            </a:r>
            <a:r>
              <a:rPr lang="es-ES" b="1" dirty="0"/>
              <a:t>) y Commelina tuberosa</a:t>
            </a:r>
            <a:r>
              <a:rPr lang="es-ES" dirty="0"/>
              <a:t> </a:t>
            </a:r>
            <a:r>
              <a:rPr lang="es-ES" dirty="0" smtClean="0"/>
              <a:t>Además </a:t>
            </a:r>
            <a:r>
              <a:rPr lang="es-ES" dirty="0"/>
              <a:t>de estas plantas, se sabe que Zinnia </a:t>
            </a:r>
            <a:r>
              <a:rPr lang="es-ES" dirty="0" err="1"/>
              <a:t>violaceae</a:t>
            </a:r>
            <a:r>
              <a:rPr lang="es-ES" dirty="0"/>
              <a:t> (</a:t>
            </a:r>
            <a:r>
              <a:rPr lang="es-ES" dirty="0" err="1"/>
              <a:t>syn</a:t>
            </a:r>
            <a:r>
              <a:rPr lang="es-ES" dirty="0"/>
              <a:t>. Z. </a:t>
            </a:r>
            <a:r>
              <a:rPr lang="es-ES" dirty="0" err="1"/>
              <a:t>elegans</a:t>
            </a:r>
            <a:r>
              <a:rPr lang="es-ES" dirty="0"/>
              <a:t>) y varias especies de </a:t>
            </a:r>
            <a:r>
              <a:rPr lang="es-ES" dirty="0" smtClean="0"/>
              <a:t>cactus.</a:t>
            </a:r>
            <a:endParaRPr lang="es-MX" dirty="0"/>
          </a:p>
        </p:txBody>
      </p:sp>
    </p:spTree>
    <p:extLst>
      <p:ext uri="{BB962C8B-B14F-4D97-AF65-F5344CB8AC3E}">
        <p14:creationId xmlns:p14="http://schemas.microsoft.com/office/powerpoint/2010/main" val="546243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472413"/>
            <a:ext cx="3230165" cy="2018853"/>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417" y="457200"/>
            <a:ext cx="3054815" cy="2030975"/>
          </a:xfrm>
          <a:prstGeom prst="rect">
            <a:avLst/>
          </a:prstGeom>
        </p:spPr>
      </p:pic>
      <p:sp>
        <p:nvSpPr>
          <p:cNvPr id="6" name="Rectángulo 5"/>
          <p:cNvSpPr/>
          <p:nvPr/>
        </p:nvSpPr>
        <p:spPr>
          <a:xfrm>
            <a:off x="7236296" y="2523063"/>
            <a:ext cx="1331968" cy="369332"/>
          </a:xfrm>
          <a:prstGeom prst="rect">
            <a:avLst/>
          </a:prstGeom>
        </p:spPr>
        <p:txBody>
          <a:bodyPr wrap="none">
            <a:spAutoFit/>
          </a:bodyPr>
          <a:lstStyle/>
          <a:p>
            <a:r>
              <a:rPr lang="es-ES" b="1" dirty="0"/>
              <a:t>Gomphrena</a:t>
            </a:r>
            <a:endParaRPr lang="es-MX" dirty="0"/>
          </a:p>
        </p:txBody>
      </p:sp>
      <p:pic>
        <p:nvPicPr>
          <p:cNvPr id="7" name="Imagen 6"/>
          <p:cNvPicPr>
            <a:picLocks noChangeAspect="1"/>
          </p:cNvPicPr>
          <p:nvPr/>
        </p:nvPicPr>
        <p:blipFill rotWithShape="1">
          <a:blip r:embed="rId4" cstate="print">
            <a:extLst>
              <a:ext uri="{28A0092B-C50C-407E-A947-70E740481C1C}">
                <a14:useLocalDpi xmlns:a14="http://schemas.microsoft.com/office/drawing/2010/main" val="0"/>
              </a:ext>
            </a:extLst>
          </a:blip>
          <a:srcRect t="17936"/>
          <a:stretch/>
        </p:blipFill>
        <p:spPr>
          <a:xfrm>
            <a:off x="6707323" y="404664"/>
            <a:ext cx="2237186" cy="2083511"/>
          </a:xfrm>
          <a:prstGeom prst="rect">
            <a:avLst/>
          </a:prstGeom>
        </p:spPr>
      </p:pic>
      <p:sp>
        <p:nvSpPr>
          <p:cNvPr id="8" name="Rectángulo 7"/>
          <p:cNvSpPr/>
          <p:nvPr/>
        </p:nvSpPr>
        <p:spPr>
          <a:xfrm>
            <a:off x="4283968" y="2523063"/>
            <a:ext cx="1605439" cy="369332"/>
          </a:xfrm>
          <a:prstGeom prst="rect">
            <a:avLst/>
          </a:prstGeom>
        </p:spPr>
        <p:txBody>
          <a:bodyPr wrap="none">
            <a:spAutoFit/>
          </a:bodyPr>
          <a:lstStyle/>
          <a:p>
            <a:r>
              <a:rPr lang="es-ES" b="1" dirty="0"/>
              <a:t>Tagetes erecta</a:t>
            </a:r>
            <a:endParaRPr lang="es-MX" dirty="0"/>
          </a:p>
        </p:txBody>
      </p:sp>
      <p:sp>
        <p:nvSpPr>
          <p:cNvPr id="9" name="Rectángulo 8"/>
          <p:cNvSpPr/>
          <p:nvPr/>
        </p:nvSpPr>
        <p:spPr>
          <a:xfrm>
            <a:off x="1606500" y="2557951"/>
            <a:ext cx="808235" cy="369332"/>
          </a:xfrm>
          <a:prstGeom prst="rect">
            <a:avLst/>
          </a:prstGeom>
        </p:spPr>
        <p:txBody>
          <a:bodyPr wrap="none">
            <a:spAutoFit/>
          </a:bodyPr>
          <a:lstStyle/>
          <a:p>
            <a:r>
              <a:rPr lang="es-ES" b="1" dirty="0"/>
              <a:t>Dahlia</a:t>
            </a:r>
            <a:endParaRPr lang="es-MX" dirty="0"/>
          </a:p>
        </p:txBody>
      </p:sp>
      <p:sp>
        <p:nvSpPr>
          <p:cNvPr id="10" name="Rectángulo 9"/>
          <p:cNvSpPr/>
          <p:nvPr/>
        </p:nvSpPr>
        <p:spPr>
          <a:xfrm>
            <a:off x="475100" y="6093296"/>
            <a:ext cx="2262799" cy="369332"/>
          </a:xfrm>
          <a:prstGeom prst="rect">
            <a:avLst/>
          </a:prstGeom>
        </p:spPr>
        <p:txBody>
          <a:bodyPr wrap="none">
            <a:spAutoFit/>
          </a:bodyPr>
          <a:lstStyle/>
          <a:p>
            <a:r>
              <a:rPr lang="es-ES" b="1" dirty="0"/>
              <a:t>Commelina tuberosa</a:t>
            </a:r>
            <a:r>
              <a:rPr lang="es-ES" dirty="0"/>
              <a:t> </a:t>
            </a:r>
            <a:endParaRPr lang="es-MX" dirty="0"/>
          </a:p>
        </p:txBody>
      </p:sp>
      <p:pic>
        <p:nvPicPr>
          <p:cNvPr id="12" name="Imagen 11"/>
          <p:cNvPicPr>
            <a:picLocks noChangeAspect="1"/>
          </p:cNvPicPr>
          <p:nvPr/>
        </p:nvPicPr>
        <p:blipFill>
          <a:blip r:embed="rId5"/>
          <a:stretch>
            <a:fillRect/>
          </a:stretch>
        </p:blipFill>
        <p:spPr>
          <a:xfrm>
            <a:off x="395536" y="3537487"/>
            <a:ext cx="2830030" cy="2119791"/>
          </a:xfrm>
          <a:prstGeom prst="rect">
            <a:avLst/>
          </a:prstGeom>
        </p:spPr>
      </p:pic>
      <p:pic>
        <p:nvPicPr>
          <p:cNvPr id="13" name="Imagen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01567" y="3534396"/>
            <a:ext cx="3042822" cy="2089617"/>
          </a:xfrm>
          <a:prstGeom prst="rect">
            <a:avLst/>
          </a:prstGeom>
        </p:spPr>
      </p:pic>
      <p:pic>
        <p:nvPicPr>
          <p:cNvPr id="14" name="Imagen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44389" y="3531305"/>
            <a:ext cx="2804075" cy="2100431"/>
          </a:xfrm>
          <a:prstGeom prst="rect">
            <a:avLst/>
          </a:prstGeom>
        </p:spPr>
      </p:pic>
      <p:sp>
        <p:nvSpPr>
          <p:cNvPr id="15" name="Rectángulo 14"/>
          <p:cNvSpPr/>
          <p:nvPr/>
        </p:nvSpPr>
        <p:spPr>
          <a:xfrm>
            <a:off x="3578439" y="5896682"/>
            <a:ext cx="1868717" cy="400110"/>
          </a:xfrm>
          <a:prstGeom prst="rect">
            <a:avLst/>
          </a:prstGeom>
        </p:spPr>
        <p:txBody>
          <a:bodyPr wrap="none">
            <a:spAutoFit/>
          </a:bodyPr>
          <a:lstStyle/>
          <a:p>
            <a:r>
              <a:rPr lang="es-ES" sz="2000" b="1" i="1" dirty="0">
                <a:solidFill>
                  <a:schemeClr val="accent6">
                    <a:lumMod val="50000"/>
                  </a:schemeClr>
                </a:solidFill>
                <a:effectLst>
                  <a:outerShdw blurRad="38100" dist="38100" dir="2700000" algn="tl">
                    <a:srgbClr val="000000">
                      <a:alpha val="43137"/>
                    </a:srgbClr>
                  </a:outerShdw>
                </a:effectLst>
              </a:rPr>
              <a:t>Odontoglossum</a:t>
            </a:r>
            <a:endParaRPr lang="es-MX" sz="2000" b="1" i="1" dirty="0">
              <a:solidFill>
                <a:schemeClr val="accent6">
                  <a:lumMod val="50000"/>
                </a:schemeClr>
              </a:solidFill>
              <a:effectLst>
                <a:outerShdw blurRad="38100" dist="38100" dir="2700000" algn="tl">
                  <a:srgbClr val="000000">
                    <a:alpha val="43137"/>
                  </a:srgbClr>
                </a:outerShdw>
              </a:effectLst>
            </a:endParaRPr>
          </a:p>
        </p:txBody>
      </p:sp>
      <p:sp>
        <p:nvSpPr>
          <p:cNvPr id="16" name="Rectángulo 15"/>
          <p:cNvSpPr/>
          <p:nvPr/>
        </p:nvSpPr>
        <p:spPr>
          <a:xfrm>
            <a:off x="6804248" y="5748913"/>
            <a:ext cx="1552028" cy="400110"/>
          </a:xfrm>
          <a:prstGeom prst="rect">
            <a:avLst/>
          </a:prstGeom>
        </p:spPr>
        <p:txBody>
          <a:bodyPr wrap="none">
            <a:spAutoFit/>
          </a:bodyPr>
          <a:lstStyle/>
          <a:p>
            <a:r>
              <a:rPr lang="es-ES" sz="2000" b="1" i="1" dirty="0">
                <a:solidFill>
                  <a:schemeClr val="accent6">
                    <a:lumMod val="50000"/>
                  </a:schemeClr>
                </a:solidFill>
                <a:effectLst>
                  <a:outerShdw blurRad="38100" dist="38100" dir="2700000" algn="tl">
                    <a:srgbClr val="000000">
                      <a:alpha val="43137"/>
                    </a:srgbClr>
                  </a:outerShdw>
                </a:effectLst>
              </a:rPr>
              <a:t>Mammillaria</a:t>
            </a:r>
            <a:endParaRPr lang="es-MX" sz="2000" b="1" i="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693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VI. CENTRO </a:t>
            </a:r>
            <a:r>
              <a:rPr lang="es-ES" dirty="0" smtClean="0"/>
              <a:t>Asia </a:t>
            </a:r>
            <a:r>
              <a:rPr lang="es-ES" dirty="0"/>
              <a:t>tropical</a:t>
            </a:r>
            <a:r>
              <a:rPr lang="es-MX" dirty="0"/>
              <a:t/>
            </a:r>
            <a:br>
              <a:rPr lang="es-MX" dirty="0"/>
            </a:br>
            <a:endParaRPr lang="es-MX" dirty="0"/>
          </a:p>
        </p:txBody>
      </p:sp>
      <p:sp>
        <p:nvSpPr>
          <p:cNvPr id="3" name="Marcador de contenido 2"/>
          <p:cNvSpPr>
            <a:spLocks noGrp="1"/>
          </p:cNvSpPr>
          <p:nvPr>
            <p:ph idx="1"/>
          </p:nvPr>
        </p:nvSpPr>
        <p:spPr>
          <a:xfrm>
            <a:off x="179512" y="1124744"/>
            <a:ext cx="8686800" cy="5733256"/>
          </a:xfrm>
        </p:spPr>
        <p:txBody>
          <a:bodyPr>
            <a:normAutofit fontScale="85000" lnSpcReduction="20000"/>
          </a:bodyPr>
          <a:lstStyle/>
          <a:p>
            <a:pPr marL="0" indent="0" algn="just">
              <a:buNone/>
            </a:pPr>
            <a:r>
              <a:rPr lang="es-ES" dirty="0" smtClean="0"/>
              <a:t>incluidas </a:t>
            </a:r>
            <a:r>
              <a:rPr lang="es-ES" dirty="0"/>
              <a:t>las </a:t>
            </a:r>
            <a:r>
              <a:rPr lang="es-ES" b="1" dirty="0"/>
              <a:t>regiones </a:t>
            </a:r>
            <a:r>
              <a:rPr lang="es-ES" b="1" dirty="0" smtClean="0"/>
              <a:t>florísticas de </a:t>
            </a:r>
            <a:r>
              <a:rPr lang="es-ES" b="1" dirty="0"/>
              <a:t>Indochina</a:t>
            </a:r>
            <a:r>
              <a:rPr lang="es-ES" dirty="0"/>
              <a:t>, así como una parte de la Región de Sudán-</a:t>
            </a:r>
            <a:r>
              <a:rPr lang="es-ES" dirty="0" err="1"/>
              <a:t>Zambezia</a:t>
            </a:r>
            <a:r>
              <a:rPr lang="es-ES" dirty="0"/>
              <a:t> en </a:t>
            </a:r>
            <a:r>
              <a:rPr lang="es-ES" dirty="0" err="1"/>
              <a:t>Hindustan</a:t>
            </a:r>
            <a:r>
              <a:rPr lang="es-ES" dirty="0"/>
              <a:t>. </a:t>
            </a:r>
            <a:r>
              <a:rPr lang="es-ES" b="1" dirty="0"/>
              <a:t>Vavilov consideró al centro Indo-Malayo </a:t>
            </a:r>
            <a:r>
              <a:rPr lang="es-ES" dirty="0"/>
              <a:t>como la segunda fuente más importante de plantas económicas</a:t>
            </a:r>
            <a:r>
              <a:rPr lang="es-ES" dirty="0" smtClean="0"/>
              <a:t>.</a:t>
            </a:r>
          </a:p>
          <a:p>
            <a:pPr marL="0" indent="0" algn="just">
              <a:buNone/>
            </a:pPr>
            <a:r>
              <a:rPr lang="es-ES" dirty="0"/>
              <a:t/>
            </a:r>
            <a:br>
              <a:rPr lang="es-ES" dirty="0"/>
            </a:br>
            <a:r>
              <a:rPr lang="es-ES" b="1" dirty="0">
                <a:solidFill>
                  <a:schemeClr val="bg2">
                    <a:lumMod val="10000"/>
                  </a:schemeClr>
                </a:solidFill>
              </a:rPr>
              <a:t>Alrededor de 450 especies </a:t>
            </a:r>
            <a:r>
              <a:rPr lang="es-ES" b="1" dirty="0" smtClean="0">
                <a:solidFill>
                  <a:schemeClr val="bg2">
                    <a:lumMod val="10000"/>
                  </a:schemeClr>
                </a:solidFill>
              </a:rPr>
              <a:t>ornamentales (8%).</a:t>
            </a:r>
            <a:r>
              <a:rPr lang="es-ES" dirty="0" smtClean="0"/>
              <a:t> </a:t>
            </a:r>
            <a:r>
              <a:rPr lang="es-ES" dirty="0"/>
              <a:t>En la zona </a:t>
            </a:r>
            <a:r>
              <a:rPr lang="es-ES" dirty="0" smtClean="0"/>
              <a:t>templada</a:t>
            </a:r>
            <a:r>
              <a:rPr lang="es-ES" dirty="0"/>
              <a:t> </a:t>
            </a:r>
            <a:r>
              <a:rPr lang="es-ES" dirty="0" smtClean="0"/>
              <a:t>en </a:t>
            </a:r>
            <a:r>
              <a:rPr lang="es-ES" dirty="0"/>
              <a:t>particular palmas, orquídeas y begonias (por ejemplo, Begonia </a:t>
            </a:r>
            <a:r>
              <a:rPr lang="es-ES" dirty="0" err="1"/>
              <a:t>rex</a:t>
            </a:r>
            <a:r>
              <a:rPr lang="es-ES" dirty="0"/>
              <a:t>), el conocido árbol de goma de la India (Ficus </a:t>
            </a:r>
            <a:r>
              <a:rPr lang="es-ES" dirty="0" err="1"/>
              <a:t>elastica</a:t>
            </a:r>
            <a:r>
              <a:rPr lang="es-ES" dirty="0"/>
              <a:t>), plátano (Musa), mango (</a:t>
            </a:r>
            <a:r>
              <a:rPr lang="es-ES" dirty="0" err="1"/>
              <a:t>Mangifera</a:t>
            </a:r>
            <a:r>
              <a:rPr lang="es-ES" dirty="0"/>
              <a:t> indica), planta de terciopelo o pasión púrpura (Gynura </a:t>
            </a:r>
            <a:r>
              <a:rPr lang="es-ES" dirty="0" err="1"/>
              <a:t>aurantiaca</a:t>
            </a:r>
            <a:r>
              <a:rPr lang="es-ES" dirty="0"/>
              <a:t>), Aglaonema </a:t>
            </a:r>
            <a:r>
              <a:rPr lang="es-ES" dirty="0" err="1" smtClean="0"/>
              <a:t>Alocasia</a:t>
            </a:r>
            <a:r>
              <a:rPr lang="es-ES" dirty="0"/>
              <a:t>, Colocasia, </a:t>
            </a:r>
            <a:r>
              <a:rPr lang="es-ES" dirty="0" err="1">
                <a:solidFill>
                  <a:schemeClr val="bg2">
                    <a:lumMod val="10000"/>
                  </a:schemeClr>
                </a:solidFill>
              </a:rPr>
              <a:t>Codiaeum</a:t>
            </a:r>
            <a:r>
              <a:rPr lang="es-ES" dirty="0"/>
              <a:t> y Medinilla magnifica. </a:t>
            </a:r>
            <a:endParaRPr lang="es-ES" dirty="0" smtClean="0"/>
          </a:p>
          <a:p>
            <a:pPr marL="0" indent="0" algn="just">
              <a:buNone/>
            </a:pPr>
            <a:r>
              <a:rPr lang="es-ES" b="1" dirty="0"/>
              <a:t>Herbáceas p</a:t>
            </a:r>
            <a:r>
              <a:rPr lang="es-ES" b="1" dirty="0" smtClean="0"/>
              <a:t>erennes</a:t>
            </a:r>
            <a:r>
              <a:rPr lang="es-ES" b="1" dirty="0"/>
              <a:t>, </a:t>
            </a:r>
            <a:r>
              <a:rPr lang="es-ES" dirty="0"/>
              <a:t>como la cresta de gallo (</a:t>
            </a:r>
            <a:r>
              <a:rPr lang="es-ES" i="1" dirty="0"/>
              <a:t>Celosia </a:t>
            </a:r>
            <a:r>
              <a:rPr lang="es-ES" i="1" dirty="0" err="1"/>
              <a:t>argentea</a:t>
            </a:r>
            <a:r>
              <a:rPr lang="es-ES" dirty="0"/>
              <a:t>), y </a:t>
            </a:r>
            <a:r>
              <a:rPr lang="es-ES" i="1" dirty="0" smtClean="0"/>
              <a:t>Gomphrena globosa</a:t>
            </a:r>
            <a:r>
              <a:rPr lang="es-ES" dirty="0" smtClean="0"/>
              <a:t>. </a:t>
            </a:r>
            <a:r>
              <a:rPr lang="es-ES" dirty="0"/>
              <a:t>El bálsamo de jardín (</a:t>
            </a:r>
            <a:r>
              <a:rPr lang="es-ES" i="1" dirty="0" smtClean="0"/>
              <a:t>Impatien </a:t>
            </a:r>
            <a:r>
              <a:rPr lang="es-ES" i="1" dirty="0"/>
              <a:t>balsamina</a:t>
            </a:r>
            <a:r>
              <a:rPr lang="es-ES" dirty="0" smtClean="0"/>
              <a:t>).</a:t>
            </a:r>
            <a:endParaRPr lang="es-MX" dirty="0"/>
          </a:p>
        </p:txBody>
      </p:sp>
    </p:spTree>
    <p:extLst>
      <p:ext uri="{BB962C8B-B14F-4D97-AF65-F5344CB8AC3E}">
        <p14:creationId xmlns:p14="http://schemas.microsoft.com/office/powerpoint/2010/main" val="25945466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pic>
        <p:nvPicPr>
          <p:cNvPr id="1026" name="Picture 2" descr="Resultado de imagen para impatiens balsamin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661" y="351698"/>
            <a:ext cx="3352316" cy="223487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944972" y="2711119"/>
            <a:ext cx="2346925" cy="400110"/>
          </a:xfrm>
          <a:prstGeom prst="rect">
            <a:avLst/>
          </a:prstGeom>
        </p:spPr>
        <p:txBody>
          <a:bodyPr wrap="none">
            <a:spAutoFit/>
          </a:bodyPr>
          <a:lstStyle/>
          <a:p>
            <a:r>
              <a:rPr lang="es-ES" sz="2000" b="1" i="1" dirty="0">
                <a:solidFill>
                  <a:schemeClr val="accent4">
                    <a:lumMod val="50000"/>
                  </a:schemeClr>
                </a:solidFill>
              </a:rPr>
              <a:t>Impatien balsamina</a:t>
            </a:r>
            <a:endParaRPr lang="es-ES" sz="2000" b="1" dirty="0">
              <a:solidFill>
                <a:schemeClr val="accent4">
                  <a:lumMod val="50000"/>
                </a:schemeClr>
              </a:solidFill>
            </a:endParaRPr>
          </a:p>
        </p:txBody>
      </p:sp>
      <p:sp>
        <p:nvSpPr>
          <p:cNvPr id="5" name="Rectángulo 4"/>
          <p:cNvSpPr/>
          <p:nvPr/>
        </p:nvSpPr>
        <p:spPr>
          <a:xfrm>
            <a:off x="3923928" y="2711119"/>
            <a:ext cx="2009396" cy="400110"/>
          </a:xfrm>
          <a:prstGeom prst="rect">
            <a:avLst/>
          </a:prstGeom>
        </p:spPr>
        <p:txBody>
          <a:bodyPr wrap="none">
            <a:spAutoFit/>
          </a:bodyPr>
          <a:lstStyle/>
          <a:p>
            <a:r>
              <a:rPr lang="es-ES" sz="2000" b="1" i="1" dirty="0">
                <a:solidFill>
                  <a:schemeClr val="accent4">
                    <a:lumMod val="50000"/>
                  </a:schemeClr>
                </a:solidFill>
              </a:rPr>
              <a:t>Celosia </a:t>
            </a:r>
            <a:r>
              <a:rPr lang="es-ES" sz="2000" b="1" i="1" dirty="0" err="1">
                <a:solidFill>
                  <a:schemeClr val="accent4">
                    <a:lumMod val="50000"/>
                  </a:schemeClr>
                </a:solidFill>
              </a:rPr>
              <a:t>argentea</a:t>
            </a:r>
            <a:endParaRPr lang="es-ES" sz="2000" b="1" dirty="0">
              <a:solidFill>
                <a:schemeClr val="accent4">
                  <a:lumMod val="50000"/>
                </a:schemeClr>
              </a:solidFill>
            </a:endParaRPr>
          </a:p>
        </p:txBody>
      </p:sp>
      <p:pic>
        <p:nvPicPr>
          <p:cNvPr id="6" name="Imagen 5"/>
          <p:cNvPicPr>
            <a:picLocks noChangeAspect="1"/>
          </p:cNvPicPr>
          <p:nvPr/>
        </p:nvPicPr>
        <p:blipFill rotWithShape="1">
          <a:blip r:embed="rId3"/>
          <a:srcRect l="30204"/>
          <a:stretch/>
        </p:blipFill>
        <p:spPr>
          <a:xfrm>
            <a:off x="3069464" y="332656"/>
            <a:ext cx="3585815" cy="2253919"/>
          </a:xfrm>
          <a:prstGeom prst="rect">
            <a:avLst/>
          </a:prstGeom>
        </p:spPr>
      </p:pic>
      <p:sp>
        <p:nvSpPr>
          <p:cNvPr id="7" name="Rectángulo 6"/>
          <p:cNvSpPr/>
          <p:nvPr/>
        </p:nvSpPr>
        <p:spPr>
          <a:xfrm>
            <a:off x="6801670" y="2652448"/>
            <a:ext cx="1468479" cy="400110"/>
          </a:xfrm>
          <a:prstGeom prst="rect">
            <a:avLst/>
          </a:prstGeom>
        </p:spPr>
        <p:txBody>
          <a:bodyPr wrap="none">
            <a:spAutoFit/>
          </a:bodyPr>
          <a:lstStyle/>
          <a:p>
            <a:r>
              <a:rPr lang="es-ES" sz="2000" b="1" i="1" dirty="0">
                <a:solidFill>
                  <a:schemeClr val="accent4">
                    <a:lumMod val="50000"/>
                  </a:schemeClr>
                </a:solidFill>
              </a:rPr>
              <a:t>Begonia </a:t>
            </a:r>
            <a:r>
              <a:rPr lang="es-ES" sz="2000" b="1" i="1" dirty="0" err="1">
                <a:solidFill>
                  <a:schemeClr val="accent4">
                    <a:lumMod val="50000"/>
                  </a:schemeClr>
                </a:solidFill>
              </a:rPr>
              <a:t>rex</a:t>
            </a:r>
            <a:endParaRPr lang="es-ES" sz="2000" b="1" i="1" dirty="0">
              <a:solidFill>
                <a:schemeClr val="accent4">
                  <a:lumMod val="50000"/>
                </a:schemeClr>
              </a:solidFill>
            </a:endParaRPr>
          </a:p>
        </p:txBody>
      </p:sp>
      <p:pic>
        <p:nvPicPr>
          <p:cNvPr id="8" name="Imagen 7"/>
          <p:cNvPicPr>
            <a:picLocks noChangeAspect="1"/>
          </p:cNvPicPr>
          <p:nvPr/>
        </p:nvPicPr>
        <p:blipFill>
          <a:blip r:embed="rId4"/>
          <a:stretch>
            <a:fillRect/>
          </a:stretch>
        </p:blipFill>
        <p:spPr>
          <a:xfrm>
            <a:off x="6356432" y="332656"/>
            <a:ext cx="2814595" cy="2253919"/>
          </a:xfrm>
          <a:prstGeom prst="rect">
            <a:avLst/>
          </a:prstGeom>
        </p:spPr>
      </p:pic>
      <p:sp>
        <p:nvSpPr>
          <p:cNvPr id="9" name="Rectángulo 8"/>
          <p:cNvSpPr/>
          <p:nvPr/>
        </p:nvSpPr>
        <p:spPr>
          <a:xfrm>
            <a:off x="444270" y="6213140"/>
            <a:ext cx="2368918" cy="400110"/>
          </a:xfrm>
          <a:prstGeom prst="rect">
            <a:avLst/>
          </a:prstGeom>
        </p:spPr>
        <p:txBody>
          <a:bodyPr wrap="none">
            <a:spAutoFit/>
          </a:bodyPr>
          <a:lstStyle/>
          <a:p>
            <a:r>
              <a:rPr lang="es-ES" sz="2000" b="1" dirty="0">
                <a:solidFill>
                  <a:schemeClr val="accent4">
                    <a:lumMod val="50000"/>
                  </a:schemeClr>
                </a:solidFill>
              </a:rPr>
              <a:t>Gomphrena globosa</a:t>
            </a:r>
          </a:p>
        </p:txBody>
      </p:sp>
      <p:sp>
        <p:nvSpPr>
          <p:cNvPr id="11" name="Rectángulo 10"/>
          <p:cNvSpPr/>
          <p:nvPr/>
        </p:nvSpPr>
        <p:spPr>
          <a:xfrm>
            <a:off x="6569139" y="6368529"/>
            <a:ext cx="2389180" cy="400110"/>
          </a:xfrm>
          <a:prstGeom prst="rect">
            <a:avLst/>
          </a:prstGeom>
        </p:spPr>
        <p:txBody>
          <a:bodyPr wrap="none">
            <a:spAutoFit/>
          </a:bodyPr>
          <a:lstStyle/>
          <a:p>
            <a:r>
              <a:rPr lang="es-ES" sz="2000" b="1" i="1" dirty="0">
                <a:solidFill>
                  <a:schemeClr val="accent4">
                    <a:lumMod val="50000"/>
                  </a:schemeClr>
                </a:solidFill>
              </a:rPr>
              <a:t>Aglaonema </a:t>
            </a:r>
            <a:r>
              <a:rPr lang="es-ES" sz="2000" b="1" i="1" dirty="0" err="1">
                <a:solidFill>
                  <a:schemeClr val="accent4">
                    <a:lumMod val="50000"/>
                  </a:schemeClr>
                </a:solidFill>
              </a:rPr>
              <a:t>Alocasia</a:t>
            </a:r>
            <a:endParaRPr lang="es-ES" sz="2000" b="1" i="1" dirty="0">
              <a:solidFill>
                <a:schemeClr val="accent4">
                  <a:lumMod val="50000"/>
                </a:schemeClr>
              </a:solidFill>
            </a:endParaRPr>
          </a:p>
        </p:txBody>
      </p:sp>
      <p:sp>
        <p:nvSpPr>
          <p:cNvPr id="12" name="Rectángulo 11"/>
          <p:cNvSpPr/>
          <p:nvPr/>
        </p:nvSpPr>
        <p:spPr>
          <a:xfrm>
            <a:off x="3769526" y="6377527"/>
            <a:ext cx="2188420" cy="400110"/>
          </a:xfrm>
          <a:prstGeom prst="rect">
            <a:avLst/>
          </a:prstGeom>
        </p:spPr>
        <p:txBody>
          <a:bodyPr wrap="none">
            <a:spAutoFit/>
          </a:bodyPr>
          <a:lstStyle/>
          <a:p>
            <a:r>
              <a:rPr lang="es-ES" sz="2000" b="1" i="1" dirty="0">
                <a:solidFill>
                  <a:schemeClr val="accent4">
                    <a:lumMod val="50000"/>
                  </a:schemeClr>
                </a:solidFill>
              </a:rPr>
              <a:t>Gynura </a:t>
            </a:r>
            <a:r>
              <a:rPr lang="es-ES" sz="2000" b="1" i="1" dirty="0" err="1">
                <a:solidFill>
                  <a:schemeClr val="accent4">
                    <a:lumMod val="50000"/>
                  </a:schemeClr>
                </a:solidFill>
              </a:rPr>
              <a:t>aurantiaca</a:t>
            </a:r>
            <a:endParaRPr lang="es-ES" sz="2000" b="1" i="1" dirty="0">
              <a:solidFill>
                <a:schemeClr val="accent4">
                  <a:lumMod val="50000"/>
                </a:schemeClr>
              </a:solidFill>
            </a:endParaRPr>
          </a:p>
        </p:txBody>
      </p:sp>
      <p:pic>
        <p:nvPicPr>
          <p:cNvPr id="13" name="Imagen 12"/>
          <p:cNvPicPr>
            <a:picLocks noChangeAspect="1"/>
          </p:cNvPicPr>
          <p:nvPr/>
        </p:nvPicPr>
        <p:blipFill>
          <a:blip r:embed="rId5"/>
          <a:stretch>
            <a:fillRect/>
          </a:stretch>
        </p:blipFill>
        <p:spPr>
          <a:xfrm>
            <a:off x="2780950" y="3491091"/>
            <a:ext cx="3734500" cy="2822587"/>
          </a:xfrm>
          <a:prstGeom prst="rect">
            <a:avLst/>
          </a:prstGeom>
        </p:spPr>
      </p:pic>
      <p:pic>
        <p:nvPicPr>
          <p:cNvPr id="10" name="Imagen 9"/>
          <p:cNvPicPr>
            <a:picLocks noChangeAspect="1"/>
          </p:cNvPicPr>
          <p:nvPr/>
        </p:nvPicPr>
        <p:blipFill>
          <a:blip r:embed="rId6"/>
          <a:stretch>
            <a:fillRect/>
          </a:stretch>
        </p:blipFill>
        <p:spPr>
          <a:xfrm>
            <a:off x="39661" y="3633190"/>
            <a:ext cx="2967374" cy="2376264"/>
          </a:xfrm>
          <a:prstGeom prst="rect">
            <a:avLst/>
          </a:prstGeom>
        </p:spPr>
      </p:pic>
      <p:pic>
        <p:nvPicPr>
          <p:cNvPr id="1028" name="Picture 4"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9921" y="3076241"/>
            <a:ext cx="2472209" cy="32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4641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smtClean="0">
                <a:solidFill>
                  <a:schemeClr val="accent1">
                    <a:lumMod val="50000"/>
                  </a:schemeClr>
                </a:solidFill>
                <a:effectLst>
                  <a:outerShdw blurRad="38100" dist="38100" dir="2700000" algn="tl">
                    <a:srgbClr val="000000">
                      <a:alpha val="43137"/>
                    </a:srgbClr>
                  </a:outerShdw>
                  <a:reflection blurRad="12700" stA="48000" endA="300" endPos="55000" dir="5400000" sy="-90000" algn="bl" rotWithShape="0"/>
                </a:effectLst>
              </a:rPr>
              <a:t>VII. </a:t>
            </a:r>
            <a:r>
              <a:rPr lang="es-ES" dirty="0" smtClean="0">
                <a:solidFill>
                  <a:schemeClr val="accent1">
                    <a:lumMod val="50000"/>
                  </a:schemeClr>
                </a:solidFill>
                <a:effectLst>
                  <a:outerShdw blurRad="38100" dist="38100" dir="2700000" algn="tl">
                    <a:srgbClr val="000000">
                      <a:alpha val="43137"/>
                    </a:srgbClr>
                  </a:outerShdw>
                  <a:reflection blurRad="12700" stA="48000" endA="300" endPos="55000" dir="5400000" sy="-90000" algn="bl" rotWithShape="0"/>
                </a:effectLst>
              </a:rPr>
              <a:t>Centro </a:t>
            </a:r>
            <a:r>
              <a:rPr lang="es-ES" dirty="0">
                <a:solidFill>
                  <a:schemeClr val="accent1">
                    <a:lumMod val="50000"/>
                  </a:schemeClr>
                </a:solidFill>
                <a:effectLst>
                  <a:outerShdw blurRad="38100" dist="38100" dir="2700000" algn="tl">
                    <a:srgbClr val="000000">
                      <a:alpha val="43137"/>
                    </a:srgbClr>
                  </a:outerShdw>
                  <a:reflection blurRad="12700" stA="48000" endA="300" endPos="55000" dir="5400000" sy="-90000" algn="bl" rotWithShape="0"/>
                </a:effectLst>
              </a:rPr>
              <a:t>Europeo </a:t>
            </a:r>
            <a:r>
              <a:rPr lang="es-MX" dirty="0"/>
              <a:t/>
            </a:r>
            <a:br>
              <a:rPr lang="es-MX" dirty="0"/>
            </a:br>
            <a:endParaRPr lang="es-MX" dirty="0"/>
          </a:p>
        </p:txBody>
      </p:sp>
      <p:sp>
        <p:nvSpPr>
          <p:cNvPr id="3" name="Marcador de contenido 2"/>
          <p:cNvSpPr>
            <a:spLocks noGrp="1"/>
          </p:cNvSpPr>
          <p:nvPr>
            <p:ph idx="1"/>
          </p:nvPr>
        </p:nvSpPr>
        <p:spPr>
          <a:xfrm>
            <a:off x="107504" y="1116724"/>
            <a:ext cx="8884096" cy="5733256"/>
          </a:xfrm>
        </p:spPr>
        <p:txBody>
          <a:bodyPr>
            <a:noAutofit/>
          </a:bodyPr>
          <a:lstStyle/>
          <a:p>
            <a:pPr algn="just">
              <a:buClr>
                <a:schemeClr val="accent6">
                  <a:lumMod val="50000"/>
                </a:schemeClr>
              </a:buClr>
              <a:buSzPct val="80000"/>
              <a:buFont typeface="Wingdings" panose="05000000000000000000" pitchFamily="2" charset="2"/>
              <a:buChar char="q"/>
            </a:pPr>
            <a:r>
              <a:rPr lang="es-ES" sz="2600" dirty="0" smtClean="0"/>
              <a:t>Incluye las </a:t>
            </a:r>
            <a:r>
              <a:rPr lang="es-ES" sz="2600" b="1" dirty="0" smtClean="0"/>
              <a:t>provincias </a:t>
            </a:r>
            <a:r>
              <a:rPr lang="es-ES" sz="2600" b="1" dirty="0"/>
              <a:t>florísticas de Europa del Atlántico, Europa Central y Europa Oriental</a:t>
            </a:r>
            <a:r>
              <a:rPr lang="es-ES" sz="2600" dirty="0"/>
              <a:t>, </a:t>
            </a:r>
            <a:r>
              <a:rPr lang="es-ES" sz="2600" dirty="0" smtClean="0"/>
              <a:t>abarca </a:t>
            </a:r>
            <a:r>
              <a:rPr lang="es-ES" sz="2600" dirty="0"/>
              <a:t>una parte del territorio de la antigua Unión Soviética. </a:t>
            </a:r>
            <a:r>
              <a:rPr lang="es-ES" sz="2600" dirty="0" smtClean="0"/>
              <a:t>No </a:t>
            </a:r>
            <a:r>
              <a:rPr lang="es-ES" sz="2600" dirty="0"/>
              <a:t>es mencionado por </a:t>
            </a:r>
            <a:r>
              <a:rPr lang="es-ES" sz="2600" dirty="0" err="1"/>
              <a:t>Vavilov</a:t>
            </a:r>
            <a:r>
              <a:rPr lang="es-ES" sz="2600" dirty="0"/>
              <a:t>, </a:t>
            </a:r>
            <a:r>
              <a:rPr lang="es-ES" sz="2600" b="1" dirty="0" smtClean="0"/>
              <a:t>Al </a:t>
            </a:r>
            <a:r>
              <a:rPr lang="es-ES" sz="2600" b="1" dirty="0"/>
              <a:t>menos 300 (6%)</a:t>
            </a:r>
            <a:r>
              <a:rPr lang="es-ES" sz="2600" dirty="0"/>
              <a:t> de especies </a:t>
            </a:r>
            <a:r>
              <a:rPr lang="es-ES" sz="2600" dirty="0" smtClean="0"/>
              <a:t>ornamentales. </a:t>
            </a:r>
          </a:p>
          <a:p>
            <a:pPr algn="just">
              <a:buClr>
                <a:schemeClr val="accent6">
                  <a:lumMod val="50000"/>
                </a:schemeClr>
              </a:buClr>
              <a:buSzPct val="80000"/>
              <a:buFont typeface="Wingdings" panose="05000000000000000000" pitchFamily="2" charset="2"/>
              <a:buChar char="q"/>
            </a:pPr>
            <a:r>
              <a:rPr lang="es-ES" sz="2600" dirty="0"/>
              <a:t>A</a:t>
            </a:r>
            <a:r>
              <a:rPr lang="es-ES" sz="2600" b="1" dirty="0" smtClean="0"/>
              <a:t>rboles conocidos</a:t>
            </a:r>
            <a:r>
              <a:rPr lang="es-ES" sz="2600" dirty="0" smtClean="0"/>
              <a:t> como: los tilos o limas (Tilia </a:t>
            </a:r>
            <a:r>
              <a:rPr lang="es-ES" sz="2600" dirty="0" err="1" smtClean="0"/>
              <a:t>platyphyllos</a:t>
            </a:r>
            <a:r>
              <a:rPr lang="es-ES" sz="2600" dirty="0" smtClean="0"/>
              <a:t>, T. cordata y T. europea, el maple de Noruega (Acer </a:t>
            </a:r>
            <a:r>
              <a:rPr lang="es-ES" sz="2600" dirty="0" err="1" smtClean="0"/>
              <a:t>platanoides</a:t>
            </a:r>
            <a:r>
              <a:rPr lang="es-ES" sz="2600" dirty="0" smtClean="0"/>
              <a:t>) y el arce de sicómoro (Acer </a:t>
            </a:r>
            <a:r>
              <a:rPr lang="es-ES" sz="2600" dirty="0" err="1" smtClean="0"/>
              <a:t>pseudoplatanus</a:t>
            </a:r>
            <a:r>
              <a:rPr lang="es-ES" sz="2600" dirty="0" smtClean="0"/>
              <a:t>), abedules (</a:t>
            </a:r>
            <a:r>
              <a:rPr lang="es-ES" sz="2600" dirty="0" err="1" smtClean="0"/>
              <a:t>Betula</a:t>
            </a:r>
            <a:r>
              <a:rPr lang="es-ES" sz="2600" dirty="0" smtClean="0"/>
              <a:t> </a:t>
            </a:r>
            <a:r>
              <a:rPr lang="es-ES" sz="2600" dirty="0" err="1" smtClean="0"/>
              <a:t>pendula</a:t>
            </a:r>
            <a:r>
              <a:rPr lang="es-ES" sz="2600" dirty="0" smtClean="0"/>
              <a:t>, etc.), carpe (</a:t>
            </a:r>
            <a:r>
              <a:rPr lang="es-ES" sz="2600" dirty="0" err="1" smtClean="0"/>
              <a:t>Carpinus</a:t>
            </a:r>
            <a:r>
              <a:rPr lang="es-ES" sz="2600" dirty="0" smtClean="0"/>
              <a:t> </a:t>
            </a:r>
            <a:r>
              <a:rPr lang="es-ES" sz="2600" dirty="0" err="1" smtClean="0"/>
              <a:t>betulus</a:t>
            </a:r>
            <a:r>
              <a:rPr lang="es-ES" sz="2600" dirty="0" smtClean="0"/>
              <a:t>), haya europea (</a:t>
            </a:r>
            <a:r>
              <a:rPr lang="es-ES" sz="2600" dirty="0" err="1" smtClean="0"/>
              <a:t>Fagus</a:t>
            </a:r>
            <a:r>
              <a:rPr lang="es-ES" sz="2600" dirty="0" smtClean="0"/>
              <a:t> </a:t>
            </a:r>
            <a:r>
              <a:rPr lang="es-ES" sz="2600" dirty="0" err="1" smtClean="0"/>
              <a:t>sylvatica</a:t>
            </a:r>
            <a:r>
              <a:rPr lang="es-ES" sz="2600" dirty="0" smtClean="0"/>
              <a:t>), ceniza europea (</a:t>
            </a:r>
            <a:r>
              <a:rPr lang="es-ES" sz="2600" dirty="0" err="1" smtClean="0"/>
              <a:t>Fraxinus</a:t>
            </a:r>
            <a:r>
              <a:rPr lang="es-ES" sz="2600" dirty="0" smtClean="0"/>
              <a:t> </a:t>
            </a:r>
            <a:r>
              <a:rPr lang="es-ES" sz="2600" dirty="0" err="1" smtClean="0"/>
              <a:t>excelsior</a:t>
            </a:r>
            <a:r>
              <a:rPr lang="es-ES" sz="2600" dirty="0" smtClean="0"/>
              <a:t>), roble inglés (</a:t>
            </a:r>
            <a:r>
              <a:rPr lang="es-ES" sz="2600" dirty="0" err="1" smtClean="0"/>
              <a:t>Quercus</a:t>
            </a:r>
            <a:r>
              <a:rPr lang="es-ES" sz="2600" dirty="0" smtClean="0"/>
              <a:t> </a:t>
            </a:r>
            <a:r>
              <a:rPr lang="es-ES" sz="2600" dirty="0" err="1" smtClean="0"/>
              <a:t>robur</a:t>
            </a:r>
            <a:r>
              <a:rPr lang="es-ES" sz="2600" dirty="0" smtClean="0"/>
              <a:t>),, alerce europeo (</a:t>
            </a:r>
            <a:r>
              <a:rPr lang="es-ES" sz="2600" dirty="0" err="1" smtClean="0"/>
              <a:t>Larix</a:t>
            </a:r>
            <a:r>
              <a:rPr lang="es-ES" sz="2600" dirty="0" smtClean="0"/>
              <a:t> decidua) y El tejo común (Taxus </a:t>
            </a:r>
            <a:r>
              <a:rPr lang="es-ES" sz="2600" dirty="0" err="1" smtClean="0"/>
              <a:t>baccata</a:t>
            </a:r>
            <a:r>
              <a:rPr lang="es-ES" sz="2600" dirty="0" smtClean="0"/>
              <a:t>) </a:t>
            </a:r>
          </a:p>
          <a:p>
            <a:pPr algn="just">
              <a:buClr>
                <a:schemeClr val="accent6">
                  <a:lumMod val="50000"/>
                </a:schemeClr>
              </a:buClr>
              <a:buSzPct val="80000"/>
              <a:buFont typeface="Wingdings" panose="05000000000000000000" pitchFamily="2" charset="2"/>
              <a:buChar char="q"/>
            </a:pPr>
            <a:r>
              <a:rPr lang="es-ES" sz="2600" b="1" dirty="0"/>
              <a:t> </a:t>
            </a:r>
            <a:r>
              <a:rPr lang="es-ES" sz="2600" b="1" dirty="0" smtClean="0"/>
              <a:t>Herbáceas perennes </a:t>
            </a:r>
            <a:r>
              <a:rPr lang="es-ES" sz="2600" dirty="0" smtClean="0"/>
              <a:t>de jardín como: Adonis </a:t>
            </a:r>
            <a:r>
              <a:rPr lang="es-ES" sz="2600" dirty="0" err="1"/>
              <a:t>vernalis</a:t>
            </a:r>
            <a:r>
              <a:rPr lang="es-ES" sz="2600" dirty="0"/>
              <a:t>, margarita común (Bellis </a:t>
            </a:r>
            <a:r>
              <a:rPr lang="es-ES" sz="2600" dirty="0" err="1"/>
              <a:t>perennis</a:t>
            </a:r>
            <a:r>
              <a:rPr lang="es-ES" sz="2600" dirty="0"/>
              <a:t>), violeta con cuernos (Viola cornuta) y dulce violeta (Viola </a:t>
            </a:r>
            <a:r>
              <a:rPr lang="es-ES" sz="2600" dirty="0" err="1"/>
              <a:t>odorata</a:t>
            </a:r>
            <a:r>
              <a:rPr lang="es-ES" sz="2600" dirty="0"/>
              <a:t>).</a:t>
            </a:r>
            <a:endParaRPr lang="es-MX" sz="2600" dirty="0"/>
          </a:p>
        </p:txBody>
      </p:sp>
    </p:spTree>
    <p:extLst>
      <p:ext uri="{BB962C8B-B14F-4D97-AF65-F5344CB8AC3E}">
        <p14:creationId xmlns:p14="http://schemas.microsoft.com/office/powerpoint/2010/main" val="21579306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Rectángulo 3"/>
          <p:cNvSpPr/>
          <p:nvPr/>
        </p:nvSpPr>
        <p:spPr>
          <a:xfrm>
            <a:off x="590008" y="2803574"/>
            <a:ext cx="1949508" cy="400110"/>
          </a:xfrm>
          <a:prstGeom prst="rect">
            <a:avLst/>
          </a:prstGeom>
        </p:spPr>
        <p:txBody>
          <a:bodyPr wrap="none">
            <a:spAutoFit/>
          </a:bodyPr>
          <a:lstStyle/>
          <a:p>
            <a:r>
              <a:rPr lang="es-ES" sz="2000" b="1" i="1" dirty="0">
                <a:solidFill>
                  <a:schemeClr val="accent6">
                    <a:lumMod val="50000"/>
                  </a:schemeClr>
                </a:solidFill>
                <a:effectLst>
                  <a:outerShdw blurRad="38100" dist="38100" dir="2700000" algn="tl">
                    <a:srgbClr val="000000">
                      <a:alpha val="43137"/>
                    </a:srgbClr>
                  </a:outerShdw>
                </a:effectLst>
              </a:rPr>
              <a:t>Tilia </a:t>
            </a:r>
            <a:r>
              <a:rPr lang="es-ES" sz="2000" b="1" i="1" dirty="0" err="1">
                <a:solidFill>
                  <a:schemeClr val="accent6">
                    <a:lumMod val="50000"/>
                  </a:schemeClr>
                </a:solidFill>
                <a:effectLst>
                  <a:outerShdw blurRad="38100" dist="38100" dir="2700000" algn="tl">
                    <a:srgbClr val="000000">
                      <a:alpha val="43137"/>
                    </a:srgbClr>
                  </a:outerShdw>
                </a:effectLst>
              </a:rPr>
              <a:t>platyphyllos</a:t>
            </a:r>
            <a:endParaRPr lang="es-ES" sz="2000" b="1" i="1" dirty="0">
              <a:solidFill>
                <a:schemeClr val="accent6">
                  <a:lumMod val="50000"/>
                </a:schemeClr>
              </a:solidFill>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stretch>
            <a:fillRect/>
          </a:stretch>
        </p:blipFill>
        <p:spPr>
          <a:xfrm>
            <a:off x="-19414" y="457200"/>
            <a:ext cx="3323606" cy="2207841"/>
          </a:xfrm>
          <a:prstGeom prst="rect">
            <a:avLst/>
          </a:prstGeom>
        </p:spPr>
      </p:pic>
      <p:pic>
        <p:nvPicPr>
          <p:cNvPr id="7" name="Imagen 6"/>
          <p:cNvPicPr>
            <a:picLocks noChangeAspect="1"/>
          </p:cNvPicPr>
          <p:nvPr/>
        </p:nvPicPr>
        <p:blipFill>
          <a:blip r:embed="rId3"/>
          <a:stretch>
            <a:fillRect/>
          </a:stretch>
        </p:blipFill>
        <p:spPr>
          <a:xfrm>
            <a:off x="3477017" y="503357"/>
            <a:ext cx="2871160" cy="2161684"/>
          </a:xfrm>
          <a:prstGeom prst="rect">
            <a:avLst/>
          </a:prstGeom>
        </p:spPr>
      </p:pic>
      <p:sp>
        <p:nvSpPr>
          <p:cNvPr id="8" name="Rectángulo 7"/>
          <p:cNvSpPr/>
          <p:nvPr/>
        </p:nvSpPr>
        <p:spPr>
          <a:xfrm>
            <a:off x="3607928" y="2803574"/>
            <a:ext cx="1814920" cy="400110"/>
          </a:xfrm>
          <a:prstGeom prst="rect">
            <a:avLst/>
          </a:prstGeom>
        </p:spPr>
        <p:txBody>
          <a:bodyPr wrap="none">
            <a:spAutoFit/>
          </a:bodyPr>
          <a:lstStyle/>
          <a:p>
            <a:r>
              <a:rPr lang="es-ES" sz="2000" b="1" i="1" dirty="0">
                <a:solidFill>
                  <a:schemeClr val="accent6">
                    <a:lumMod val="50000"/>
                  </a:schemeClr>
                </a:solidFill>
                <a:effectLst>
                  <a:outerShdw blurRad="38100" dist="38100" dir="2700000" algn="tl">
                    <a:srgbClr val="000000">
                      <a:alpha val="43137"/>
                    </a:srgbClr>
                  </a:outerShdw>
                </a:effectLst>
              </a:rPr>
              <a:t>Adonis </a:t>
            </a:r>
            <a:r>
              <a:rPr lang="es-ES" sz="2000" b="1" i="1" dirty="0" err="1">
                <a:solidFill>
                  <a:schemeClr val="accent6">
                    <a:lumMod val="50000"/>
                  </a:schemeClr>
                </a:solidFill>
                <a:effectLst>
                  <a:outerShdw blurRad="38100" dist="38100" dir="2700000" algn="tl">
                    <a:srgbClr val="000000">
                      <a:alpha val="43137"/>
                    </a:srgbClr>
                  </a:outerShdw>
                </a:effectLst>
              </a:rPr>
              <a:t>vernalis</a:t>
            </a:r>
            <a:endParaRPr lang="es-ES" sz="2000" b="1" i="1" dirty="0">
              <a:solidFill>
                <a:schemeClr val="accent6">
                  <a:lumMod val="50000"/>
                </a:schemeClr>
              </a:solidFill>
              <a:effectLst>
                <a:outerShdw blurRad="38100" dist="38100" dir="2700000" algn="tl">
                  <a:srgbClr val="000000">
                    <a:alpha val="43137"/>
                  </a:srgbClr>
                </a:outerShdw>
              </a:effectLst>
            </a:endParaRPr>
          </a:p>
        </p:txBody>
      </p:sp>
      <p:sp>
        <p:nvSpPr>
          <p:cNvPr id="9" name="Rectángulo 8"/>
          <p:cNvSpPr/>
          <p:nvPr/>
        </p:nvSpPr>
        <p:spPr>
          <a:xfrm>
            <a:off x="6935552" y="2990076"/>
            <a:ext cx="1614545" cy="400110"/>
          </a:xfrm>
          <a:prstGeom prst="rect">
            <a:avLst/>
          </a:prstGeom>
        </p:spPr>
        <p:txBody>
          <a:bodyPr wrap="none">
            <a:spAutoFit/>
          </a:bodyPr>
          <a:lstStyle/>
          <a:p>
            <a:r>
              <a:rPr lang="es-ES" sz="2000" b="1" i="1" dirty="0">
                <a:solidFill>
                  <a:schemeClr val="accent6">
                    <a:lumMod val="50000"/>
                  </a:schemeClr>
                </a:solidFill>
              </a:rPr>
              <a:t>Viola </a:t>
            </a:r>
            <a:r>
              <a:rPr lang="es-ES" sz="2000" b="1" i="1" dirty="0" err="1">
                <a:solidFill>
                  <a:schemeClr val="accent6">
                    <a:lumMod val="50000"/>
                  </a:schemeClr>
                </a:solidFill>
              </a:rPr>
              <a:t>odorata</a:t>
            </a:r>
            <a:endParaRPr lang="es-ES" sz="2000" b="1" i="1" dirty="0">
              <a:solidFill>
                <a:schemeClr val="accent6">
                  <a:lumMod val="50000"/>
                </a:schemeClr>
              </a:solidFill>
            </a:endParaRPr>
          </a:p>
        </p:txBody>
      </p:sp>
      <p:pic>
        <p:nvPicPr>
          <p:cNvPr id="10" name="Imagen 9"/>
          <p:cNvPicPr>
            <a:picLocks noChangeAspect="1"/>
          </p:cNvPicPr>
          <p:nvPr/>
        </p:nvPicPr>
        <p:blipFill>
          <a:blip r:embed="rId4"/>
          <a:stretch>
            <a:fillRect/>
          </a:stretch>
        </p:blipFill>
        <p:spPr>
          <a:xfrm>
            <a:off x="6444208" y="444670"/>
            <a:ext cx="2451361" cy="2451361"/>
          </a:xfrm>
          <a:prstGeom prst="rect">
            <a:avLst/>
          </a:prstGeom>
        </p:spPr>
      </p:pic>
      <p:sp>
        <p:nvSpPr>
          <p:cNvPr id="11" name="Rectángulo 10"/>
          <p:cNvSpPr/>
          <p:nvPr/>
        </p:nvSpPr>
        <p:spPr>
          <a:xfrm>
            <a:off x="467544" y="5974541"/>
            <a:ext cx="1738233" cy="400110"/>
          </a:xfrm>
          <a:prstGeom prst="rect">
            <a:avLst/>
          </a:prstGeom>
        </p:spPr>
        <p:txBody>
          <a:bodyPr wrap="none">
            <a:spAutoFit/>
          </a:bodyPr>
          <a:lstStyle/>
          <a:p>
            <a:r>
              <a:rPr lang="es-ES" sz="2000" b="1" i="1" dirty="0">
                <a:solidFill>
                  <a:schemeClr val="accent6">
                    <a:lumMod val="50000"/>
                  </a:schemeClr>
                </a:solidFill>
              </a:rPr>
              <a:t>Taxus </a:t>
            </a:r>
            <a:r>
              <a:rPr lang="es-ES" sz="2000" b="1" i="1" dirty="0" err="1">
                <a:solidFill>
                  <a:schemeClr val="accent6">
                    <a:lumMod val="50000"/>
                  </a:schemeClr>
                </a:solidFill>
              </a:rPr>
              <a:t>baccata</a:t>
            </a:r>
            <a:endParaRPr lang="es-ES" sz="2000" b="1" i="1" dirty="0">
              <a:solidFill>
                <a:schemeClr val="accent6">
                  <a:lumMod val="50000"/>
                </a:schemeClr>
              </a:solidFill>
            </a:endParaRPr>
          </a:p>
        </p:txBody>
      </p:sp>
      <p:pic>
        <p:nvPicPr>
          <p:cNvPr id="12" name="Imagen 11"/>
          <p:cNvPicPr>
            <a:picLocks noChangeAspect="1"/>
          </p:cNvPicPr>
          <p:nvPr/>
        </p:nvPicPr>
        <p:blipFill>
          <a:blip r:embed="rId5"/>
          <a:stretch>
            <a:fillRect/>
          </a:stretch>
        </p:blipFill>
        <p:spPr>
          <a:xfrm>
            <a:off x="24701" y="3573015"/>
            <a:ext cx="3583227" cy="2375835"/>
          </a:xfrm>
          <a:prstGeom prst="rect">
            <a:avLst/>
          </a:prstGeom>
        </p:spPr>
      </p:pic>
      <p:sp>
        <p:nvSpPr>
          <p:cNvPr id="13" name="Rectángulo 12"/>
          <p:cNvSpPr/>
          <p:nvPr/>
        </p:nvSpPr>
        <p:spPr>
          <a:xfrm>
            <a:off x="6348177" y="5988457"/>
            <a:ext cx="1786066" cy="400110"/>
          </a:xfrm>
          <a:prstGeom prst="rect">
            <a:avLst/>
          </a:prstGeom>
        </p:spPr>
        <p:txBody>
          <a:bodyPr wrap="none">
            <a:spAutoFit/>
          </a:bodyPr>
          <a:lstStyle/>
          <a:p>
            <a:r>
              <a:rPr lang="es-ES" sz="2000" b="1" i="1" dirty="0">
                <a:solidFill>
                  <a:schemeClr val="accent6">
                    <a:lumMod val="50000"/>
                  </a:schemeClr>
                </a:solidFill>
              </a:rPr>
              <a:t>Bellis </a:t>
            </a:r>
            <a:r>
              <a:rPr lang="es-ES" sz="2000" b="1" i="1" dirty="0" err="1">
                <a:solidFill>
                  <a:schemeClr val="accent6">
                    <a:lumMod val="50000"/>
                  </a:schemeClr>
                </a:solidFill>
              </a:rPr>
              <a:t>perennis</a:t>
            </a:r>
            <a:endParaRPr lang="es-ES" sz="2000" b="1" i="1" dirty="0">
              <a:solidFill>
                <a:schemeClr val="accent6">
                  <a:lumMod val="50000"/>
                </a:schemeClr>
              </a:solidFill>
            </a:endParaRPr>
          </a:p>
        </p:txBody>
      </p:sp>
      <p:pic>
        <p:nvPicPr>
          <p:cNvPr id="14" name="Imagen 13"/>
          <p:cNvPicPr>
            <a:picLocks noChangeAspect="1"/>
          </p:cNvPicPr>
          <p:nvPr/>
        </p:nvPicPr>
        <p:blipFill>
          <a:blip r:embed="rId6"/>
          <a:stretch>
            <a:fillRect/>
          </a:stretch>
        </p:blipFill>
        <p:spPr>
          <a:xfrm>
            <a:off x="5268082" y="3509449"/>
            <a:ext cx="3698712" cy="2430201"/>
          </a:xfrm>
          <a:prstGeom prst="rect">
            <a:avLst/>
          </a:prstGeom>
        </p:spPr>
      </p:pic>
    </p:spTree>
    <p:extLst>
      <p:ext uri="{BB962C8B-B14F-4D97-AF65-F5344CB8AC3E}">
        <p14:creationId xmlns:p14="http://schemas.microsoft.com/office/powerpoint/2010/main" val="31126886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VIII. </a:t>
            </a:r>
            <a:r>
              <a:rPr lang="es-ES" dirty="0" smtClean="0"/>
              <a:t>Centro </a:t>
            </a:r>
            <a:r>
              <a:rPr lang="es-ES" dirty="0"/>
              <a:t>Asiático oriental </a:t>
            </a:r>
            <a:r>
              <a:rPr lang="es-MX" dirty="0"/>
              <a:t/>
            </a:r>
            <a:br>
              <a:rPr lang="es-MX" dirty="0"/>
            </a:br>
            <a:endParaRPr lang="es-MX" dirty="0"/>
          </a:p>
        </p:txBody>
      </p:sp>
      <p:sp>
        <p:nvSpPr>
          <p:cNvPr id="3" name="Marcador de contenido 2"/>
          <p:cNvSpPr>
            <a:spLocks noGrp="1"/>
          </p:cNvSpPr>
          <p:nvPr>
            <p:ph idx="1"/>
          </p:nvPr>
        </p:nvSpPr>
        <p:spPr>
          <a:xfrm>
            <a:off x="304910" y="1124744"/>
            <a:ext cx="8686800" cy="5733256"/>
          </a:xfrm>
        </p:spPr>
        <p:txBody>
          <a:bodyPr>
            <a:normAutofit/>
          </a:bodyPr>
          <a:lstStyle/>
          <a:p>
            <a:pPr algn="just">
              <a:buClr>
                <a:schemeClr val="accent6">
                  <a:lumMod val="50000"/>
                </a:schemeClr>
              </a:buClr>
              <a:buSzPct val="91000"/>
              <a:buFont typeface="Wingdings" panose="05000000000000000000" pitchFamily="2" charset="2"/>
              <a:buChar char="q"/>
            </a:pPr>
            <a:r>
              <a:rPr lang="es-ES" b="1" dirty="0"/>
              <a:t>A</a:t>
            </a:r>
            <a:r>
              <a:rPr lang="es-ES" b="1" dirty="0" smtClean="0"/>
              <a:t>barca </a:t>
            </a:r>
            <a:r>
              <a:rPr lang="es-ES" b="1" dirty="0"/>
              <a:t>la mayoría de las Provincias de la Región Florística de Asia Oriental. Incluye el centro chino de Vavilov y todo Japón </a:t>
            </a:r>
            <a:r>
              <a:rPr lang="es-ES" b="1" dirty="0" smtClean="0"/>
              <a:t>también. </a:t>
            </a:r>
          </a:p>
          <a:p>
            <a:pPr algn="just">
              <a:buClr>
                <a:schemeClr val="accent6">
                  <a:lumMod val="50000"/>
                </a:schemeClr>
              </a:buClr>
              <a:buSzPct val="91000"/>
              <a:buFont typeface="Wingdings" panose="05000000000000000000" pitchFamily="2" charset="2"/>
              <a:buChar char="q"/>
            </a:pPr>
            <a:r>
              <a:rPr lang="es-ES" dirty="0"/>
              <a:t>H</a:t>
            </a:r>
            <a:r>
              <a:rPr lang="es-ES" dirty="0" smtClean="0"/>
              <a:t>an </a:t>
            </a:r>
            <a:r>
              <a:rPr lang="es-ES" dirty="0"/>
              <a:t>dado origen a unas </a:t>
            </a:r>
            <a:r>
              <a:rPr lang="es-ES" b="1" dirty="0"/>
              <a:t>250 especies, </a:t>
            </a:r>
            <a:r>
              <a:rPr lang="es-ES" b="1" dirty="0" smtClean="0"/>
              <a:t>(5%) </a:t>
            </a:r>
            <a:r>
              <a:rPr lang="es-ES" dirty="0"/>
              <a:t>del total en cultivo en la actualidad. </a:t>
            </a:r>
            <a:endParaRPr lang="es-ES" dirty="0" smtClean="0"/>
          </a:p>
          <a:p>
            <a:pPr algn="just">
              <a:buClr>
                <a:schemeClr val="accent6">
                  <a:lumMod val="50000"/>
                </a:schemeClr>
              </a:buClr>
              <a:buSzPct val="91000"/>
              <a:buFont typeface="Wingdings" panose="05000000000000000000" pitchFamily="2" charset="2"/>
              <a:buChar char="q"/>
            </a:pPr>
            <a:r>
              <a:rPr lang="es-ES" dirty="0"/>
              <a:t>I</a:t>
            </a:r>
            <a:r>
              <a:rPr lang="es-ES" dirty="0" smtClean="0"/>
              <a:t>ncluyen peonia </a:t>
            </a:r>
            <a:r>
              <a:rPr lang="es-ES" dirty="0"/>
              <a:t>(</a:t>
            </a:r>
            <a:r>
              <a:rPr lang="es-ES" i="1" dirty="0"/>
              <a:t>Paeonia </a:t>
            </a:r>
            <a:r>
              <a:rPr lang="es-ES" i="1" dirty="0" err="1" smtClean="0"/>
              <a:t>lactiflora</a:t>
            </a:r>
            <a:r>
              <a:rPr lang="es-ES" i="1" dirty="0" smtClean="0"/>
              <a:t>)</a:t>
            </a:r>
            <a:r>
              <a:rPr lang="es-ES" dirty="0" smtClean="0"/>
              <a:t>, </a:t>
            </a:r>
            <a:r>
              <a:rPr lang="es-ES" dirty="0"/>
              <a:t>el lirio real (</a:t>
            </a:r>
            <a:r>
              <a:rPr lang="es-ES" dirty="0" err="1"/>
              <a:t>Lilium</a:t>
            </a:r>
            <a:r>
              <a:rPr lang="es-ES" dirty="0"/>
              <a:t> regale), </a:t>
            </a:r>
            <a:r>
              <a:rPr lang="es-ES" dirty="0" smtClean="0"/>
              <a:t>flor de globo </a:t>
            </a:r>
            <a:r>
              <a:rPr lang="es-ES" dirty="0"/>
              <a:t>(Platycodon </a:t>
            </a:r>
            <a:r>
              <a:rPr lang="es-ES" dirty="0" err="1"/>
              <a:t>grandiflorus</a:t>
            </a:r>
            <a:r>
              <a:rPr lang="es-ES" dirty="0"/>
              <a:t>) y </a:t>
            </a:r>
            <a:r>
              <a:rPr lang="es-ES" dirty="0" smtClean="0"/>
              <a:t>Wisteria </a:t>
            </a:r>
            <a:r>
              <a:rPr lang="es-ES" dirty="0" err="1" smtClean="0"/>
              <a:t>sinensis</a:t>
            </a:r>
            <a:r>
              <a:rPr lang="es-ES" dirty="0" smtClean="0"/>
              <a:t>, </a:t>
            </a:r>
            <a:r>
              <a:rPr lang="es-ES" dirty="0" err="1" smtClean="0"/>
              <a:t>aster</a:t>
            </a:r>
            <a:r>
              <a:rPr lang="es-ES" dirty="0" smtClean="0"/>
              <a:t> </a:t>
            </a:r>
            <a:r>
              <a:rPr lang="es-ES" dirty="0"/>
              <a:t>de China (</a:t>
            </a:r>
            <a:r>
              <a:rPr lang="es-ES" dirty="0" err="1"/>
              <a:t>Callistephus</a:t>
            </a:r>
            <a:r>
              <a:rPr lang="es-ES" dirty="0"/>
              <a:t> </a:t>
            </a:r>
            <a:r>
              <a:rPr lang="es-ES" dirty="0" err="1" smtClean="0"/>
              <a:t>chinensis</a:t>
            </a:r>
            <a:r>
              <a:rPr lang="es-ES" dirty="0" smtClean="0"/>
              <a:t>), crisantemo </a:t>
            </a:r>
            <a:r>
              <a:rPr lang="es-ES" dirty="0"/>
              <a:t>de jardín y el lirio de día (Hemerocallis</a:t>
            </a:r>
            <a:r>
              <a:rPr lang="es-ES" dirty="0" smtClean="0"/>
              <a:t>)</a:t>
            </a:r>
            <a:endParaRPr lang="es-MX" dirty="0"/>
          </a:p>
          <a:p>
            <a:pPr marL="0" indent="0" algn="just">
              <a:buNone/>
            </a:pPr>
            <a:endParaRPr lang="es-MX" dirty="0"/>
          </a:p>
        </p:txBody>
      </p:sp>
    </p:spTree>
    <p:extLst>
      <p:ext uri="{BB962C8B-B14F-4D97-AF65-F5344CB8AC3E}">
        <p14:creationId xmlns:p14="http://schemas.microsoft.com/office/powerpoint/2010/main" val="13088871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95536" y="2812286"/>
            <a:ext cx="2085507" cy="400110"/>
          </a:xfrm>
          <a:prstGeom prst="rect">
            <a:avLst/>
          </a:prstGeom>
        </p:spPr>
        <p:txBody>
          <a:bodyPr wrap="none">
            <a:spAutoFit/>
          </a:bodyPr>
          <a:lstStyle/>
          <a:p>
            <a:r>
              <a:rPr lang="es-ES" sz="2000" b="1" i="1" dirty="0">
                <a:solidFill>
                  <a:schemeClr val="bg2">
                    <a:lumMod val="10000"/>
                  </a:schemeClr>
                </a:solidFill>
              </a:rPr>
              <a:t>Paeonia </a:t>
            </a:r>
            <a:r>
              <a:rPr lang="es-ES" sz="2000" b="1" i="1" dirty="0" err="1">
                <a:solidFill>
                  <a:schemeClr val="bg2">
                    <a:lumMod val="10000"/>
                  </a:schemeClr>
                </a:solidFill>
              </a:rPr>
              <a:t>lactiflora</a:t>
            </a:r>
            <a:endParaRPr lang="es-ES" sz="2000" b="1" dirty="0">
              <a:solidFill>
                <a:schemeClr val="bg2">
                  <a:lumMod val="10000"/>
                </a:schemeClr>
              </a:solidFill>
            </a:endParaRPr>
          </a:p>
        </p:txBody>
      </p:sp>
      <p:pic>
        <p:nvPicPr>
          <p:cNvPr id="9" name="Imagen 8"/>
          <p:cNvPicPr>
            <a:picLocks noChangeAspect="1"/>
          </p:cNvPicPr>
          <p:nvPr/>
        </p:nvPicPr>
        <p:blipFill>
          <a:blip r:embed="rId2"/>
          <a:stretch>
            <a:fillRect/>
          </a:stretch>
        </p:blipFill>
        <p:spPr>
          <a:xfrm>
            <a:off x="0" y="476672"/>
            <a:ext cx="3203848" cy="2292062"/>
          </a:xfrm>
          <a:prstGeom prst="rect">
            <a:avLst/>
          </a:prstGeom>
        </p:spPr>
      </p:pic>
      <p:sp>
        <p:nvSpPr>
          <p:cNvPr id="10" name="Rectángulo 9"/>
          <p:cNvSpPr/>
          <p:nvPr/>
        </p:nvSpPr>
        <p:spPr>
          <a:xfrm>
            <a:off x="3779912" y="2812286"/>
            <a:ext cx="1603196" cy="400110"/>
          </a:xfrm>
          <a:prstGeom prst="rect">
            <a:avLst/>
          </a:prstGeom>
        </p:spPr>
        <p:txBody>
          <a:bodyPr wrap="none">
            <a:spAutoFit/>
          </a:bodyPr>
          <a:lstStyle/>
          <a:p>
            <a:r>
              <a:rPr lang="es-ES" sz="2000" b="1" i="1" dirty="0">
                <a:solidFill>
                  <a:schemeClr val="bg2">
                    <a:lumMod val="10000"/>
                  </a:schemeClr>
                </a:solidFill>
                <a:effectLst>
                  <a:outerShdw blurRad="38100" dist="38100" dir="2700000" algn="tl">
                    <a:srgbClr val="000000">
                      <a:alpha val="43137"/>
                    </a:srgbClr>
                  </a:outerShdw>
                </a:effectLst>
              </a:rPr>
              <a:t>Hemerocallis</a:t>
            </a:r>
          </a:p>
        </p:txBody>
      </p:sp>
      <p:pic>
        <p:nvPicPr>
          <p:cNvPr id="3076" name="Picture 4" descr="Resultado de imagen para hemerocall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9236" y="482237"/>
            <a:ext cx="3421396" cy="2280931"/>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533351" y="6324647"/>
            <a:ext cx="2010550" cy="400110"/>
          </a:xfrm>
          <a:prstGeom prst="rect">
            <a:avLst/>
          </a:prstGeom>
        </p:spPr>
        <p:txBody>
          <a:bodyPr wrap="none">
            <a:spAutoFit/>
          </a:bodyPr>
          <a:lstStyle/>
          <a:p>
            <a:r>
              <a:rPr lang="es-ES" sz="2000" b="1" i="1" dirty="0">
                <a:solidFill>
                  <a:schemeClr val="bg2">
                    <a:lumMod val="10000"/>
                  </a:schemeClr>
                </a:solidFill>
                <a:effectLst>
                  <a:outerShdw blurRad="38100" dist="38100" dir="2700000" algn="tl">
                    <a:srgbClr val="000000">
                      <a:alpha val="43137"/>
                    </a:srgbClr>
                  </a:outerShdw>
                </a:effectLst>
              </a:rPr>
              <a:t>Wisteria </a:t>
            </a:r>
            <a:r>
              <a:rPr lang="es-ES" sz="2000" b="1" i="1" dirty="0" err="1">
                <a:solidFill>
                  <a:schemeClr val="bg2">
                    <a:lumMod val="10000"/>
                  </a:schemeClr>
                </a:solidFill>
                <a:effectLst>
                  <a:outerShdw blurRad="38100" dist="38100" dir="2700000" algn="tl">
                    <a:srgbClr val="000000">
                      <a:alpha val="43137"/>
                    </a:srgbClr>
                  </a:outerShdw>
                </a:effectLst>
              </a:rPr>
              <a:t>sinensis</a:t>
            </a:r>
            <a:endParaRPr lang="es-ES" sz="2000" b="1" i="1" dirty="0">
              <a:solidFill>
                <a:schemeClr val="bg2">
                  <a:lumMod val="10000"/>
                </a:schemeClr>
              </a:solidFill>
              <a:effectLst>
                <a:outerShdw blurRad="38100" dist="38100" dir="2700000" algn="tl">
                  <a:srgbClr val="000000">
                    <a:alpha val="43137"/>
                  </a:srgbClr>
                </a:outerShdw>
              </a:effectLst>
            </a:endParaRPr>
          </a:p>
        </p:txBody>
      </p:sp>
      <p:pic>
        <p:nvPicPr>
          <p:cNvPr id="3078" name="Picture 6" descr="Resultado de imagen para Wisteria sinens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0" y="3497030"/>
            <a:ext cx="3899097" cy="2599399"/>
          </a:xfrm>
          <a:prstGeom prst="rect">
            <a:avLst/>
          </a:prstGeom>
          <a:noFill/>
          <a:extLst>
            <a:ext uri="{909E8E84-426E-40DD-AFC4-6F175D3DCCD1}">
              <a14:hiddenFill xmlns:a14="http://schemas.microsoft.com/office/drawing/2010/main">
                <a:solidFill>
                  <a:srgbClr val="FFFFFF"/>
                </a:solidFill>
              </a14:hiddenFill>
            </a:ext>
          </a:extLst>
        </p:spPr>
      </p:pic>
      <p:sp>
        <p:nvSpPr>
          <p:cNvPr id="12" name="Rectángulo 11"/>
          <p:cNvSpPr/>
          <p:nvPr/>
        </p:nvSpPr>
        <p:spPr>
          <a:xfrm>
            <a:off x="6337212" y="2812286"/>
            <a:ext cx="2728696" cy="400110"/>
          </a:xfrm>
          <a:prstGeom prst="rect">
            <a:avLst/>
          </a:prstGeom>
        </p:spPr>
        <p:txBody>
          <a:bodyPr wrap="none">
            <a:spAutoFit/>
          </a:bodyPr>
          <a:lstStyle/>
          <a:p>
            <a:r>
              <a:rPr lang="es-ES" sz="2000" b="1" dirty="0">
                <a:solidFill>
                  <a:schemeClr val="bg2">
                    <a:lumMod val="10000"/>
                  </a:schemeClr>
                </a:solidFill>
                <a:effectLst>
                  <a:outerShdw blurRad="38100" dist="38100" dir="2700000" algn="tl">
                    <a:srgbClr val="000000">
                      <a:alpha val="43137"/>
                    </a:srgbClr>
                  </a:outerShdw>
                </a:effectLst>
              </a:rPr>
              <a:t>Platycodon </a:t>
            </a:r>
            <a:r>
              <a:rPr lang="es-ES" sz="2000" b="1" dirty="0" err="1">
                <a:solidFill>
                  <a:schemeClr val="bg2">
                    <a:lumMod val="10000"/>
                  </a:schemeClr>
                </a:solidFill>
                <a:effectLst>
                  <a:outerShdw blurRad="38100" dist="38100" dir="2700000" algn="tl">
                    <a:srgbClr val="000000">
                      <a:alpha val="43137"/>
                    </a:srgbClr>
                  </a:outerShdw>
                </a:effectLst>
              </a:rPr>
              <a:t>grandiflorus</a:t>
            </a:r>
            <a:endParaRPr lang="es-ES" sz="2000" b="1" dirty="0">
              <a:solidFill>
                <a:schemeClr val="bg2">
                  <a:lumMod val="10000"/>
                </a:schemeClr>
              </a:solidFill>
              <a:effectLst>
                <a:outerShdw blurRad="38100" dist="38100" dir="2700000" algn="tl">
                  <a:srgbClr val="000000">
                    <a:alpha val="43137"/>
                  </a:srgbClr>
                </a:outerShdw>
              </a:effectLst>
            </a:endParaRPr>
          </a:p>
        </p:txBody>
      </p:sp>
      <p:pic>
        <p:nvPicPr>
          <p:cNvPr id="3080" name="Picture 8" descr="Resultado de imagen para platycodon grandifloru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0632" y="87613"/>
            <a:ext cx="2675555" cy="267555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sultado de imagen para crisantem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4088" y="3398220"/>
            <a:ext cx="3597611" cy="2698209"/>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p:cNvSpPr/>
          <p:nvPr/>
        </p:nvSpPr>
        <p:spPr>
          <a:xfrm>
            <a:off x="6084168" y="6293869"/>
            <a:ext cx="1421030" cy="400110"/>
          </a:xfrm>
          <a:prstGeom prst="rect">
            <a:avLst/>
          </a:prstGeom>
        </p:spPr>
        <p:txBody>
          <a:bodyPr wrap="none">
            <a:spAutoFit/>
          </a:bodyPr>
          <a:lstStyle/>
          <a:p>
            <a:r>
              <a:rPr lang="es-ES" sz="2000" b="1" dirty="0" smtClean="0">
                <a:solidFill>
                  <a:schemeClr val="bg2">
                    <a:lumMod val="10000"/>
                  </a:schemeClr>
                </a:solidFill>
                <a:effectLst>
                  <a:outerShdw blurRad="38100" dist="38100" dir="2700000" algn="tl">
                    <a:srgbClr val="000000">
                      <a:alpha val="43137"/>
                    </a:srgbClr>
                  </a:outerShdw>
                </a:effectLst>
              </a:rPr>
              <a:t>Crisantemo</a:t>
            </a:r>
            <a:endParaRPr lang="es-ES" sz="2000" b="1" dirty="0">
              <a:solidFill>
                <a:schemeClr val="bg2">
                  <a:lumMod val="1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659220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IX.</a:t>
            </a:r>
            <a:r>
              <a:rPr lang="es-ES" dirty="0"/>
              <a:t> El Centro Africano </a:t>
            </a:r>
            <a:r>
              <a:rPr lang="es-ES" dirty="0" smtClean="0"/>
              <a:t>Tropical</a:t>
            </a:r>
            <a:r>
              <a:rPr lang="es-MX" dirty="0"/>
              <a:t/>
            </a:r>
            <a:br>
              <a:rPr lang="es-MX" dirty="0"/>
            </a:br>
            <a:endParaRPr lang="es-MX" dirty="0"/>
          </a:p>
        </p:txBody>
      </p:sp>
      <p:sp>
        <p:nvSpPr>
          <p:cNvPr id="3" name="Marcador de contenido 2"/>
          <p:cNvSpPr>
            <a:spLocks noGrp="1"/>
          </p:cNvSpPr>
          <p:nvPr>
            <p:ph idx="1"/>
          </p:nvPr>
        </p:nvSpPr>
        <p:spPr>
          <a:xfrm>
            <a:off x="304800" y="1124744"/>
            <a:ext cx="8686800" cy="5733256"/>
          </a:xfrm>
        </p:spPr>
        <p:txBody>
          <a:bodyPr>
            <a:normAutofit fontScale="92500" lnSpcReduction="10000"/>
          </a:bodyPr>
          <a:lstStyle/>
          <a:p>
            <a:pPr algn="just"/>
            <a:r>
              <a:rPr lang="es-ES" b="1" dirty="0" smtClean="0"/>
              <a:t>Abarca la </a:t>
            </a:r>
            <a:r>
              <a:rPr lang="es-ES" b="1" dirty="0"/>
              <a:t>región </a:t>
            </a:r>
            <a:r>
              <a:rPr lang="es-ES" b="1" dirty="0" err="1"/>
              <a:t>abisiniana</a:t>
            </a:r>
            <a:r>
              <a:rPr lang="es-ES" b="1" dirty="0"/>
              <a:t> de Vavilov e incluye parcialmente las regiones florísticas de Sudán-</a:t>
            </a:r>
            <a:r>
              <a:rPr lang="es-ES" b="1" dirty="0" err="1"/>
              <a:t>Zambezian</a:t>
            </a:r>
            <a:r>
              <a:rPr lang="es-ES" b="1" dirty="0"/>
              <a:t> y Guinea-Congo</a:t>
            </a:r>
            <a:r>
              <a:rPr lang="es-ES" dirty="0" smtClean="0"/>
              <a:t>. </a:t>
            </a:r>
          </a:p>
          <a:p>
            <a:pPr algn="just"/>
            <a:r>
              <a:rPr lang="es-ES" dirty="0" smtClean="0"/>
              <a:t>Hay </a:t>
            </a:r>
            <a:r>
              <a:rPr lang="es-ES" b="1" dirty="0"/>
              <a:t>160 especies (más del 3%) </a:t>
            </a:r>
            <a:r>
              <a:rPr lang="es-ES" dirty="0" smtClean="0"/>
              <a:t>autóctonas </a:t>
            </a:r>
          </a:p>
          <a:p>
            <a:pPr algn="just"/>
            <a:r>
              <a:rPr lang="es-ES" dirty="0" smtClean="0"/>
              <a:t>Entre ellas</a:t>
            </a:r>
            <a:r>
              <a:rPr lang="es-ES" dirty="0"/>
              <a:t>:</a:t>
            </a:r>
            <a:r>
              <a:rPr lang="es-ES" dirty="0" smtClean="0"/>
              <a:t> </a:t>
            </a:r>
            <a:r>
              <a:rPr lang="es-ES" b="1" dirty="0"/>
              <a:t>Phoenix </a:t>
            </a:r>
            <a:r>
              <a:rPr lang="es-ES" b="1" dirty="0" err="1"/>
              <a:t>reclinata</a:t>
            </a:r>
            <a:r>
              <a:rPr lang="es-ES" b="1" dirty="0"/>
              <a:t>, el cafeto (</a:t>
            </a:r>
            <a:r>
              <a:rPr lang="es-ES" b="1" dirty="0" err="1"/>
              <a:t>Coffea</a:t>
            </a:r>
            <a:r>
              <a:rPr lang="es-ES" b="1" dirty="0"/>
              <a:t> </a:t>
            </a:r>
            <a:r>
              <a:rPr lang="es-ES" b="1" dirty="0" err="1"/>
              <a:t>arabica</a:t>
            </a:r>
            <a:r>
              <a:rPr lang="es-ES" b="1" dirty="0"/>
              <a:t>) y el árbol de la gloria (Clerodendron </a:t>
            </a:r>
            <a:r>
              <a:rPr lang="es-ES" b="1" dirty="0" err="1"/>
              <a:t>thomsoniae</a:t>
            </a:r>
            <a:r>
              <a:rPr lang="es-ES" b="1" dirty="0"/>
              <a:t>) son los más populares. Planta de </a:t>
            </a:r>
            <a:r>
              <a:rPr lang="es-ES" b="1" dirty="0" smtClean="0"/>
              <a:t>serpiente </a:t>
            </a:r>
            <a:r>
              <a:rPr lang="es-ES" b="1" dirty="0"/>
              <a:t>(Sanseviera </a:t>
            </a:r>
            <a:r>
              <a:rPr lang="es-ES" b="1" dirty="0" err="1" smtClean="0"/>
              <a:t>trifasciata</a:t>
            </a:r>
            <a:r>
              <a:rPr lang="es-ES" b="1" dirty="0" smtClean="0"/>
              <a:t>) </a:t>
            </a:r>
            <a:r>
              <a:rPr lang="es-ES" b="1" dirty="0"/>
              <a:t>y violeta africana (Saintpaulia </a:t>
            </a:r>
            <a:r>
              <a:rPr lang="es-ES" b="1" dirty="0" err="1"/>
              <a:t>ionantha</a:t>
            </a:r>
            <a:r>
              <a:rPr lang="es-ES" b="1" dirty="0"/>
              <a:t>), </a:t>
            </a:r>
            <a:endParaRPr lang="es-ES" b="1" dirty="0" smtClean="0"/>
          </a:p>
          <a:p>
            <a:pPr algn="just"/>
            <a:r>
              <a:rPr lang="es-ES" dirty="0" smtClean="0"/>
              <a:t>Las </a:t>
            </a:r>
            <a:r>
              <a:rPr lang="es-ES" b="1" dirty="0"/>
              <a:t>orquídeas</a:t>
            </a:r>
            <a:r>
              <a:rPr lang="es-ES" dirty="0"/>
              <a:t> fueron especialmente populares y </a:t>
            </a:r>
            <a:r>
              <a:rPr lang="es-ES" dirty="0" smtClean="0"/>
              <a:t>solo </a:t>
            </a:r>
            <a:r>
              <a:rPr lang="es-ES" dirty="0"/>
              <a:t>unas pocas especies perennes, </a:t>
            </a:r>
            <a:r>
              <a:rPr lang="es-ES" dirty="0" smtClean="0"/>
              <a:t>como </a:t>
            </a:r>
            <a:r>
              <a:rPr lang="es-ES" dirty="0"/>
              <a:t>la planta de aceite de ricino (</a:t>
            </a:r>
            <a:r>
              <a:rPr lang="es-ES" dirty="0">
                <a:solidFill>
                  <a:schemeClr val="accent2">
                    <a:lumMod val="50000"/>
                  </a:schemeClr>
                </a:solidFill>
              </a:rPr>
              <a:t>Ricinus </a:t>
            </a:r>
            <a:r>
              <a:rPr lang="es-ES" dirty="0" err="1">
                <a:solidFill>
                  <a:schemeClr val="accent2">
                    <a:lumMod val="50000"/>
                  </a:schemeClr>
                </a:solidFill>
              </a:rPr>
              <a:t>communis</a:t>
            </a:r>
            <a:r>
              <a:rPr lang="es-ES" dirty="0" smtClean="0"/>
              <a:t>).</a:t>
            </a:r>
            <a:endParaRPr lang="es-MX" dirty="0"/>
          </a:p>
        </p:txBody>
      </p:sp>
    </p:spTree>
    <p:extLst>
      <p:ext uri="{BB962C8B-B14F-4D97-AF65-F5344CB8AC3E}">
        <p14:creationId xmlns:p14="http://schemas.microsoft.com/office/powerpoint/2010/main" val="41416982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250913"/>
            <a:ext cx="2627784" cy="2513659"/>
          </a:xfrm>
          <a:prstGeom prst="rect">
            <a:avLst/>
          </a:prstGeom>
        </p:spPr>
      </p:pic>
      <p:sp>
        <p:nvSpPr>
          <p:cNvPr id="6" name="Rectángulo 5"/>
          <p:cNvSpPr/>
          <p:nvPr/>
        </p:nvSpPr>
        <p:spPr>
          <a:xfrm>
            <a:off x="2905399" y="6457890"/>
            <a:ext cx="2982291" cy="400110"/>
          </a:xfrm>
          <a:prstGeom prst="rect">
            <a:avLst/>
          </a:prstGeom>
        </p:spPr>
        <p:txBody>
          <a:bodyPr wrap="none">
            <a:spAutoFit/>
          </a:bodyPr>
          <a:lstStyle/>
          <a:p>
            <a:r>
              <a:rPr lang="es-ES" sz="2000" b="1" dirty="0">
                <a:solidFill>
                  <a:schemeClr val="bg2">
                    <a:lumMod val="10000"/>
                  </a:schemeClr>
                </a:solidFill>
              </a:rPr>
              <a:t>Clerodendron </a:t>
            </a:r>
            <a:r>
              <a:rPr lang="es-ES" sz="2000" b="1" dirty="0" err="1">
                <a:solidFill>
                  <a:schemeClr val="bg2">
                    <a:lumMod val="10000"/>
                  </a:schemeClr>
                </a:solidFill>
              </a:rPr>
              <a:t>thomsoniae</a:t>
            </a:r>
            <a:endParaRPr lang="es-ES" sz="2000" dirty="0">
              <a:solidFill>
                <a:schemeClr val="bg2">
                  <a:lumMod val="10000"/>
                </a:schemeClr>
              </a:solidFill>
            </a:endParaRPr>
          </a:p>
        </p:txBody>
      </p:sp>
      <p:sp>
        <p:nvSpPr>
          <p:cNvPr id="8" name="Rectángulo 7"/>
          <p:cNvSpPr/>
          <p:nvPr/>
        </p:nvSpPr>
        <p:spPr>
          <a:xfrm>
            <a:off x="107504" y="2735608"/>
            <a:ext cx="2169184" cy="400110"/>
          </a:xfrm>
          <a:prstGeom prst="rect">
            <a:avLst/>
          </a:prstGeom>
        </p:spPr>
        <p:txBody>
          <a:bodyPr wrap="none">
            <a:spAutoFit/>
          </a:bodyPr>
          <a:lstStyle/>
          <a:p>
            <a:r>
              <a:rPr lang="es-ES" sz="2000" b="1" i="1" dirty="0">
                <a:solidFill>
                  <a:schemeClr val="bg2">
                    <a:lumMod val="10000"/>
                  </a:schemeClr>
                </a:solidFill>
              </a:rPr>
              <a:t>Ricinus </a:t>
            </a:r>
            <a:r>
              <a:rPr lang="es-ES" sz="2000" b="1" i="1" dirty="0" err="1">
                <a:solidFill>
                  <a:schemeClr val="bg2">
                    <a:lumMod val="10000"/>
                  </a:schemeClr>
                </a:solidFill>
              </a:rPr>
              <a:t>communis</a:t>
            </a:r>
            <a:endParaRPr lang="es-ES" sz="2000" b="1" i="1" dirty="0">
              <a:solidFill>
                <a:schemeClr val="bg2">
                  <a:lumMod val="10000"/>
                </a:schemeClr>
              </a:solidFill>
            </a:endParaRPr>
          </a:p>
        </p:txBody>
      </p:sp>
      <p:sp>
        <p:nvSpPr>
          <p:cNvPr id="9" name="Rectángulo 8"/>
          <p:cNvSpPr/>
          <p:nvPr/>
        </p:nvSpPr>
        <p:spPr>
          <a:xfrm>
            <a:off x="3131840" y="2735608"/>
            <a:ext cx="2529410" cy="400110"/>
          </a:xfrm>
          <a:prstGeom prst="rect">
            <a:avLst/>
          </a:prstGeom>
        </p:spPr>
        <p:txBody>
          <a:bodyPr wrap="none">
            <a:spAutoFit/>
          </a:bodyPr>
          <a:lstStyle/>
          <a:p>
            <a:r>
              <a:rPr lang="es-ES" sz="2000" b="1" i="1" dirty="0">
                <a:solidFill>
                  <a:schemeClr val="bg2">
                    <a:lumMod val="10000"/>
                  </a:schemeClr>
                </a:solidFill>
                <a:effectLst>
                  <a:outerShdw blurRad="38100" dist="38100" dir="2700000" algn="tl">
                    <a:srgbClr val="000000">
                      <a:alpha val="43137"/>
                    </a:srgbClr>
                  </a:outerShdw>
                </a:effectLst>
              </a:rPr>
              <a:t>Sanseviera </a:t>
            </a:r>
            <a:r>
              <a:rPr lang="es-ES" sz="2000" b="1" i="1" dirty="0" err="1">
                <a:solidFill>
                  <a:schemeClr val="bg2">
                    <a:lumMod val="10000"/>
                  </a:schemeClr>
                </a:solidFill>
                <a:effectLst>
                  <a:outerShdw blurRad="38100" dist="38100" dir="2700000" algn="tl">
                    <a:srgbClr val="000000">
                      <a:alpha val="43137"/>
                    </a:srgbClr>
                  </a:outerShdw>
                </a:effectLst>
              </a:rPr>
              <a:t>trifasciata</a:t>
            </a:r>
            <a:endParaRPr lang="es-ES" sz="2000" b="1" i="1" dirty="0">
              <a:solidFill>
                <a:schemeClr val="bg2">
                  <a:lumMod val="10000"/>
                </a:schemeClr>
              </a:solidFill>
              <a:effectLst>
                <a:outerShdw blurRad="38100" dist="38100" dir="2700000" algn="tl">
                  <a:srgbClr val="000000">
                    <a:alpha val="43137"/>
                  </a:srgbClr>
                </a:outerShdw>
              </a:effectLst>
            </a:endParaRPr>
          </a:p>
        </p:txBody>
      </p:sp>
      <p:pic>
        <p:nvPicPr>
          <p:cNvPr id="11" name="Imagen 10"/>
          <p:cNvPicPr>
            <a:picLocks noChangeAspect="1"/>
          </p:cNvPicPr>
          <p:nvPr/>
        </p:nvPicPr>
        <p:blipFill rotWithShape="1">
          <a:blip r:embed="rId3"/>
          <a:srcRect l="-2881" t="-502" r="19823" b="502"/>
          <a:stretch/>
        </p:blipFill>
        <p:spPr>
          <a:xfrm>
            <a:off x="2363971" y="277503"/>
            <a:ext cx="3688758" cy="2487070"/>
          </a:xfrm>
          <a:prstGeom prst="rect">
            <a:avLst/>
          </a:prstGeom>
        </p:spPr>
      </p:pic>
      <p:sp>
        <p:nvSpPr>
          <p:cNvPr id="12" name="Rectángulo 11"/>
          <p:cNvSpPr/>
          <p:nvPr/>
        </p:nvSpPr>
        <p:spPr>
          <a:xfrm>
            <a:off x="6444208" y="2714065"/>
            <a:ext cx="2436886" cy="400110"/>
          </a:xfrm>
          <a:prstGeom prst="rect">
            <a:avLst/>
          </a:prstGeom>
        </p:spPr>
        <p:txBody>
          <a:bodyPr wrap="none">
            <a:spAutoFit/>
          </a:bodyPr>
          <a:lstStyle/>
          <a:p>
            <a:r>
              <a:rPr lang="es-ES" sz="2000" b="1" i="1" dirty="0">
                <a:solidFill>
                  <a:schemeClr val="bg2">
                    <a:lumMod val="10000"/>
                  </a:schemeClr>
                </a:solidFill>
                <a:effectLst>
                  <a:outerShdw blurRad="38100" dist="38100" dir="2700000" algn="tl">
                    <a:srgbClr val="000000">
                      <a:alpha val="43137"/>
                    </a:srgbClr>
                  </a:outerShdw>
                </a:effectLst>
              </a:rPr>
              <a:t>Saintpaulia </a:t>
            </a:r>
            <a:r>
              <a:rPr lang="es-ES" sz="2000" b="1" i="1" dirty="0" err="1">
                <a:solidFill>
                  <a:schemeClr val="bg2">
                    <a:lumMod val="10000"/>
                  </a:schemeClr>
                </a:solidFill>
                <a:effectLst>
                  <a:outerShdw blurRad="38100" dist="38100" dir="2700000" algn="tl">
                    <a:srgbClr val="000000">
                      <a:alpha val="43137"/>
                    </a:srgbClr>
                  </a:outerShdw>
                </a:effectLst>
              </a:rPr>
              <a:t>ionantha</a:t>
            </a:r>
            <a:endParaRPr lang="es-ES" sz="2000" i="1" dirty="0">
              <a:solidFill>
                <a:schemeClr val="bg2">
                  <a:lumMod val="10000"/>
                </a:schemeClr>
              </a:solidFill>
              <a:effectLst>
                <a:outerShdw blurRad="38100" dist="38100" dir="2700000" algn="tl">
                  <a:srgbClr val="000000">
                    <a:alpha val="43137"/>
                  </a:srgbClr>
                </a:outerShdw>
              </a:effectLst>
            </a:endParaRPr>
          </a:p>
        </p:txBody>
      </p:sp>
      <p:pic>
        <p:nvPicPr>
          <p:cNvPr id="2052" name="Picture 4" descr="Resultado de imagen para saintpaulia ionanth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2852" y="277503"/>
            <a:ext cx="3761148" cy="250743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esultado de imagen para Clerodendron thomsonia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5201" y="3322088"/>
            <a:ext cx="3704384" cy="3099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813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Nota:</a:t>
            </a:r>
            <a:endParaRPr lang="es-MX" dirty="0"/>
          </a:p>
        </p:txBody>
      </p:sp>
      <p:sp>
        <p:nvSpPr>
          <p:cNvPr id="3" name="Marcador de contenido 2"/>
          <p:cNvSpPr>
            <a:spLocks noGrp="1"/>
          </p:cNvSpPr>
          <p:nvPr>
            <p:ph idx="1"/>
          </p:nvPr>
        </p:nvSpPr>
        <p:spPr/>
        <p:txBody>
          <a:bodyPr/>
          <a:lstStyle/>
          <a:p>
            <a:pPr marL="0" indent="0">
              <a:buNone/>
            </a:pPr>
            <a:r>
              <a:rPr lang="es-MX" b="1" dirty="0">
                <a:ea typeface="Calibri" panose="020F0502020204030204" pitchFamily="34" charset="0"/>
                <a:cs typeface="Times New Roman" panose="02020603050405020304" pitchFamily="18" charset="0"/>
              </a:rPr>
              <a:t>A</a:t>
            </a:r>
            <a:r>
              <a:rPr lang="es-MX" b="1" dirty="0" smtClean="0">
                <a:ea typeface="Calibri" panose="020F0502020204030204" pitchFamily="34" charset="0"/>
                <a:cs typeface="Times New Roman" panose="02020603050405020304" pitchFamily="18" charset="0"/>
              </a:rPr>
              <a:t>unque </a:t>
            </a:r>
            <a:r>
              <a:rPr lang="es-MX" b="1" dirty="0">
                <a:ea typeface="Calibri" panose="020F0502020204030204" pitchFamily="34" charset="0"/>
                <a:cs typeface="Times New Roman" panose="02020603050405020304" pitchFamily="18" charset="0"/>
              </a:rPr>
              <a:t>se presenta mucho texto, es </a:t>
            </a:r>
            <a:r>
              <a:rPr lang="es-MX" b="1" dirty="0" smtClean="0">
                <a:ea typeface="Calibri" panose="020F0502020204030204" pitchFamily="34" charset="0"/>
                <a:cs typeface="Times New Roman" panose="02020603050405020304" pitchFamily="18" charset="0"/>
              </a:rPr>
              <a:t>necesaria </a:t>
            </a:r>
            <a:r>
              <a:rPr lang="es-MX" b="1" dirty="0">
                <a:ea typeface="Calibri" panose="020F0502020204030204" pitchFamily="34" charset="0"/>
                <a:cs typeface="Times New Roman" panose="02020603050405020304" pitchFamily="18" charset="0"/>
              </a:rPr>
              <a:t>para el </a:t>
            </a:r>
            <a:r>
              <a:rPr lang="es-MX" b="1" dirty="0" smtClean="0">
                <a:ea typeface="Calibri" panose="020F0502020204030204" pitchFamily="34" charset="0"/>
                <a:cs typeface="Times New Roman" panose="02020603050405020304" pitchFamily="18" charset="0"/>
              </a:rPr>
              <a:t>propósito </a:t>
            </a:r>
            <a:r>
              <a:rPr lang="es-MX" b="1" dirty="0">
                <a:ea typeface="Calibri" panose="020F0502020204030204" pitchFamily="34" charset="0"/>
                <a:cs typeface="Times New Roman" panose="02020603050405020304" pitchFamily="18" charset="0"/>
              </a:rPr>
              <a:t>de la </a:t>
            </a:r>
            <a:r>
              <a:rPr lang="es-MX" b="1" dirty="0" smtClean="0">
                <a:ea typeface="Calibri" panose="020F0502020204030204" pitchFamily="34" charset="0"/>
                <a:cs typeface="Times New Roman" panose="02020603050405020304" pitchFamily="18" charset="0"/>
              </a:rPr>
              <a:t>presentación</a:t>
            </a:r>
            <a:r>
              <a:rPr lang="es-MX" b="1" dirty="0">
                <a:ea typeface="Calibri" panose="020F0502020204030204" pitchFamily="34" charset="0"/>
                <a:cs typeface="Times New Roman" panose="02020603050405020304" pitchFamily="18" charset="0"/>
              </a:rPr>
              <a:t>, por lo que el docente puede manejar </a:t>
            </a:r>
            <a:r>
              <a:rPr lang="es-MX" b="1" dirty="0" smtClean="0">
                <a:ea typeface="Calibri" panose="020F0502020204030204" pitchFamily="34" charset="0"/>
                <a:cs typeface="Times New Roman" panose="02020603050405020304" pitchFamily="18" charset="0"/>
              </a:rPr>
              <a:t>algún </a:t>
            </a:r>
            <a:r>
              <a:rPr lang="es-MX" b="1" dirty="0">
                <a:ea typeface="Calibri" panose="020F0502020204030204" pitchFamily="34" charset="0"/>
                <a:cs typeface="Times New Roman" panose="02020603050405020304" pitchFamily="18" charset="0"/>
              </a:rPr>
              <a:t>efecto o </a:t>
            </a:r>
            <a:r>
              <a:rPr lang="es-MX" b="1" dirty="0" smtClean="0">
                <a:ea typeface="Calibri" panose="020F0502020204030204" pitchFamily="34" charset="0"/>
                <a:cs typeface="Times New Roman" panose="02020603050405020304" pitchFamily="18" charset="0"/>
              </a:rPr>
              <a:t>animación </a:t>
            </a:r>
            <a:r>
              <a:rPr lang="es-MX" b="1" dirty="0">
                <a:ea typeface="Calibri" panose="020F0502020204030204" pitchFamily="34" charset="0"/>
                <a:cs typeface="Times New Roman" panose="02020603050405020304" pitchFamily="18" charset="0"/>
              </a:rPr>
              <a:t>de </a:t>
            </a:r>
            <a:r>
              <a:rPr lang="es-MX" b="1" dirty="0" err="1">
                <a:ea typeface="Calibri" panose="020F0502020204030204" pitchFamily="34" charset="0"/>
                <a:cs typeface="Times New Roman" panose="02020603050405020304" pitchFamily="18" charset="0"/>
              </a:rPr>
              <a:t>P</a:t>
            </a:r>
            <a:r>
              <a:rPr lang="es-MX" b="1" dirty="0" err="1" smtClean="0">
                <a:ea typeface="Calibri" panose="020F0502020204030204" pitchFamily="34" charset="0"/>
                <a:cs typeface="Times New Roman" panose="02020603050405020304" pitchFamily="18" charset="0"/>
              </a:rPr>
              <a:t>ower</a:t>
            </a:r>
            <a:r>
              <a:rPr lang="es-MX" b="1" dirty="0" smtClean="0">
                <a:ea typeface="Calibri" panose="020F0502020204030204" pitchFamily="34" charset="0"/>
                <a:cs typeface="Times New Roman" panose="02020603050405020304" pitchFamily="18" charset="0"/>
              </a:rPr>
              <a:t> </a:t>
            </a:r>
            <a:r>
              <a:rPr lang="es-MX" b="1" dirty="0" err="1">
                <a:ea typeface="Calibri" panose="020F0502020204030204" pitchFamily="34" charset="0"/>
                <a:cs typeface="Times New Roman" panose="02020603050405020304" pitchFamily="18" charset="0"/>
              </a:rPr>
              <a:t>point</a:t>
            </a:r>
            <a:r>
              <a:rPr lang="es-MX" b="1" dirty="0">
                <a:ea typeface="Calibri" panose="020F0502020204030204" pitchFamily="34" charset="0"/>
                <a:cs typeface="Times New Roman" panose="02020603050405020304" pitchFamily="18" charset="0"/>
              </a:rPr>
              <a:t> para </a:t>
            </a:r>
            <a:r>
              <a:rPr lang="es-MX" b="1" dirty="0" smtClean="0">
                <a:ea typeface="Calibri" panose="020F0502020204030204" pitchFamily="34" charset="0"/>
                <a:cs typeface="Times New Roman" panose="02020603050405020304" pitchFamily="18" charset="0"/>
              </a:rPr>
              <a:t>dosificar y manejar </a:t>
            </a:r>
            <a:r>
              <a:rPr lang="es-MX" b="1" dirty="0">
                <a:ea typeface="Calibri" panose="020F0502020204030204" pitchFamily="34" charset="0"/>
                <a:cs typeface="Times New Roman" panose="02020603050405020304" pitchFamily="18" charset="0"/>
              </a:rPr>
              <a:t>el </a:t>
            </a:r>
            <a:r>
              <a:rPr lang="es-MX" b="1" dirty="0" smtClean="0">
                <a:ea typeface="Calibri" panose="020F0502020204030204" pitchFamily="34" charset="0"/>
                <a:cs typeface="Times New Roman" panose="02020603050405020304" pitchFamily="18" charset="0"/>
              </a:rPr>
              <a:t>texto.</a:t>
            </a:r>
            <a:endParaRPr lang="es-MX" sz="2400" b="1" dirty="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14980958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X. </a:t>
            </a:r>
            <a:r>
              <a:rPr lang="es-MX" dirty="0" smtClean="0"/>
              <a:t>Centro </a:t>
            </a:r>
            <a:r>
              <a:rPr lang="es-MX" dirty="0"/>
              <a:t>Asiático </a:t>
            </a:r>
            <a:r>
              <a:rPr lang="es-MX" dirty="0" smtClean="0"/>
              <a:t>Cáucaso-Occidental</a:t>
            </a:r>
            <a:r>
              <a:rPr lang="es-MX" dirty="0"/>
              <a:t/>
            </a:r>
            <a:br>
              <a:rPr lang="es-MX" dirty="0"/>
            </a:br>
            <a:endParaRPr lang="es-MX" dirty="0"/>
          </a:p>
        </p:txBody>
      </p:sp>
      <p:sp>
        <p:nvSpPr>
          <p:cNvPr id="3" name="Marcador de contenido 2"/>
          <p:cNvSpPr>
            <a:spLocks noGrp="1"/>
          </p:cNvSpPr>
          <p:nvPr>
            <p:ph idx="1"/>
          </p:nvPr>
        </p:nvSpPr>
        <p:spPr>
          <a:xfrm>
            <a:off x="304800" y="1556792"/>
            <a:ext cx="8686800" cy="4525963"/>
          </a:xfrm>
        </p:spPr>
        <p:txBody>
          <a:bodyPr>
            <a:normAutofit/>
          </a:bodyPr>
          <a:lstStyle/>
          <a:p>
            <a:pPr marL="0" indent="0" algn="just">
              <a:buNone/>
            </a:pPr>
            <a:r>
              <a:rPr lang="es-MX" b="1" dirty="0" smtClean="0"/>
              <a:t>Abarca </a:t>
            </a:r>
            <a:r>
              <a:rPr lang="es-MX" b="1" dirty="0"/>
              <a:t>el Cáucaso, incluyendo </a:t>
            </a:r>
            <a:r>
              <a:rPr lang="es-MX" b="1" dirty="0" err="1"/>
              <a:t>Transcaucasio</a:t>
            </a:r>
            <a:r>
              <a:rPr lang="es-MX" b="1" dirty="0"/>
              <a:t>, Anatolia Norte y Noreste, y las montañas de Turkmenia</a:t>
            </a:r>
            <a:r>
              <a:rPr lang="es-MX" dirty="0"/>
              <a:t>. </a:t>
            </a:r>
            <a:r>
              <a:rPr lang="es-MX" b="1" dirty="0" err="1"/>
              <a:t>Vavilov</a:t>
            </a:r>
            <a:r>
              <a:rPr lang="es-MX" b="1" dirty="0"/>
              <a:t> llamó a esta área "el centro asiático anterior</a:t>
            </a:r>
            <a:r>
              <a:rPr lang="es-MX" dirty="0"/>
              <a:t>". Este Centro cubre muchas provincias florísticas, entre ellas </a:t>
            </a:r>
            <a:r>
              <a:rPr lang="es-MX" dirty="0" err="1"/>
              <a:t>Euxino</a:t>
            </a:r>
            <a:r>
              <a:rPr lang="es-MX" dirty="0"/>
              <a:t>, Caucásico, (perteneciente a la Región Florística Circumboreal) y Central Anatolia, Armenia-Irán, </a:t>
            </a:r>
            <a:r>
              <a:rPr lang="es-MX" dirty="0" err="1"/>
              <a:t>Hircian</a:t>
            </a:r>
            <a:r>
              <a:rPr lang="es-MX" dirty="0"/>
              <a:t> y en parte </a:t>
            </a:r>
            <a:r>
              <a:rPr lang="es-MX" dirty="0" err="1"/>
              <a:t>Turanian</a:t>
            </a:r>
            <a:r>
              <a:rPr lang="es-MX" dirty="0"/>
              <a:t> (perteneciente a la Región Florística </a:t>
            </a:r>
            <a:r>
              <a:rPr lang="es-MX" dirty="0" err="1"/>
              <a:t>Irano-Turaniana</a:t>
            </a:r>
            <a:r>
              <a:rPr lang="es-MX" dirty="0"/>
              <a:t>).</a:t>
            </a:r>
          </a:p>
          <a:p>
            <a:endParaRPr lang="es-MX" dirty="0"/>
          </a:p>
        </p:txBody>
      </p:sp>
    </p:spTree>
    <p:extLst>
      <p:ext uri="{BB962C8B-B14F-4D97-AF65-F5344CB8AC3E}">
        <p14:creationId xmlns:p14="http://schemas.microsoft.com/office/powerpoint/2010/main" val="33857815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124744"/>
            <a:ext cx="8686800" cy="5403230"/>
          </a:xfrm>
        </p:spPr>
        <p:txBody>
          <a:bodyPr>
            <a:normAutofit fontScale="92500" lnSpcReduction="20000"/>
          </a:bodyPr>
          <a:lstStyle/>
          <a:p>
            <a:pPr algn="just">
              <a:buClr>
                <a:schemeClr val="accent2">
                  <a:lumMod val="50000"/>
                </a:schemeClr>
              </a:buClr>
              <a:buFont typeface="Wingdings" panose="05000000000000000000" pitchFamily="2" charset="2"/>
              <a:buChar char="q"/>
            </a:pPr>
            <a:r>
              <a:rPr lang="es-ES" b="1" dirty="0"/>
              <a:t>La región ha contribuido con </a:t>
            </a:r>
            <a:r>
              <a:rPr lang="es-ES" b="1" dirty="0" smtClean="0"/>
              <a:t>de </a:t>
            </a:r>
            <a:r>
              <a:rPr lang="es-ES" b="1" dirty="0"/>
              <a:t>150 </a:t>
            </a:r>
            <a:r>
              <a:rPr lang="es-ES" b="1" dirty="0" smtClean="0"/>
              <a:t>especies, 3%</a:t>
            </a:r>
            <a:r>
              <a:rPr lang="es-ES" dirty="0" smtClean="0"/>
              <a:t> de </a:t>
            </a:r>
            <a:r>
              <a:rPr lang="es-ES" dirty="0"/>
              <a:t>la horticultura mundial. </a:t>
            </a:r>
            <a:r>
              <a:rPr lang="es-ES" dirty="0" smtClean="0"/>
              <a:t>La </a:t>
            </a:r>
            <a:r>
              <a:rPr lang="es-ES" dirty="0"/>
              <a:t>mayoría de las especies fueron tomadas del Cáucaso. Por lo tanto, este rango podría denominarse </a:t>
            </a:r>
            <a:r>
              <a:rPr lang="es-ES" b="1" dirty="0"/>
              <a:t>más correctamente "caucásico". </a:t>
            </a:r>
            <a:endParaRPr lang="es-ES" b="1" dirty="0" smtClean="0"/>
          </a:p>
          <a:p>
            <a:pPr algn="just">
              <a:buClr>
                <a:schemeClr val="accent2">
                  <a:lumMod val="50000"/>
                </a:schemeClr>
              </a:buClr>
              <a:buFont typeface="Wingdings" panose="05000000000000000000" pitchFamily="2" charset="2"/>
              <a:buChar char="q"/>
            </a:pPr>
            <a:r>
              <a:rPr lang="es-ES" dirty="0" smtClean="0"/>
              <a:t>El </a:t>
            </a:r>
            <a:r>
              <a:rPr lang="es-ES" b="1" dirty="0"/>
              <a:t>roble pubescente (</a:t>
            </a:r>
            <a:r>
              <a:rPr lang="es-ES" b="1" dirty="0" err="1"/>
              <a:t>Quercus</a:t>
            </a:r>
            <a:r>
              <a:rPr lang="es-ES" b="1" dirty="0"/>
              <a:t> </a:t>
            </a:r>
            <a:r>
              <a:rPr lang="es-ES" b="1" dirty="0" err="1"/>
              <a:t>pubescens</a:t>
            </a:r>
            <a:r>
              <a:rPr lang="es-ES" b="1" dirty="0"/>
              <a:t>), el sauce de bahía (</a:t>
            </a:r>
            <a:r>
              <a:rPr lang="es-ES" b="1" dirty="0" err="1"/>
              <a:t>Salix</a:t>
            </a:r>
            <a:r>
              <a:rPr lang="es-ES" b="1" dirty="0"/>
              <a:t> </a:t>
            </a:r>
            <a:r>
              <a:rPr lang="es-ES" b="1" dirty="0" err="1"/>
              <a:t>pentandra</a:t>
            </a:r>
            <a:r>
              <a:rPr lang="es-ES" b="1" dirty="0"/>
              <a:t>), el arce de terciopelo (Acer </a:t>
            </a:r>
            <a:r>
              <a:rPr lang="es-ES" b="1" dirty="0" err="1"/>
              <a:t>velutinum</a:t>
            </a:r>
            <a:r>
              <a:rPr lang="es-ES" b="1" dirty="0"/>
              <a:t>) y el aliso del Cáucaso (</a:t>
            </a:r>
            <a:r>
              <a:rPr lang="es-ES" b="1" dirty="0" err="1"/>
              <a:t>Alnus</a:t>
            </a:r>
            <a:r>
              <a:rPr lang="es-ES" b="1" dirty="0"/>
              <a:t> </a:t>
            </a:r>
            <a:r>
              <a:rPr lang="es-ES" b="1" dirty="0" err="1"/>
              <a:t>subcordata</a:t>
            </a:r>
            <a:r>
              <a:rPr lang="es-ES" dirty="0" smtClean="0"/>
              <a:t>). </a:t>
            </a:r>
            <a:r>
              <a:rPr lang="es-ES" dirty="0"/>
              <a:t>Algunas de las </a:t>
            </a:r>
            <a:r>
              <a:rPr lang="es-ES" b="1" dirty="0"/>
              <a:t>plantas herbáceas </a:t>
            </a:r>
            <a:r>
              <a:rPr lang="es-ES" dirty="0" smtClean="0"/>
              <a:t>son </a:t>
            </a:r>
            <a:r>
              <a:rPr lang="es-ES" dirty="0"/>
              <a:t>azafrán otoñal (</a:t>
            </a:r>
            <a:r>
              <a:rPr lang="es-ES" b="1" dirty="0"/>
              <a:t>Colchicum </a:t>
            </a:r>
            <a:r>
              <a:rPr lang="es-ES" b="1" dirty="0" err="1"/>
              <a:t>speciosum</a:t>
            </a:r>
            <a:r>
              <a:rPr lang="es-ES" dirty="0"/>
              <a:t>), genciana con cresta (Gentiana </a:t>
            </a:r>
            <a:r>
              <a:rPr lang="es-ES" dirty="0" err="1"/>
              <a:t>septemfida</a:t>
            </a:r>
            <a:r>
              <a:rPr lang="es-ES" dirty="0"/>
              <a:t>), Pyrethrum </a:t>
            </a:r>
            <a:r>
              <a:rPr lang="es-ES" dirty="0" err="1"/>
              <a:t>coccineum</a:t>
            </a:r>
            <a:r>
              <a:rPr lang="es-ES" dirty="0"/>
              <a:t> (</a:t>
            </a:r>
            <a:r>
              <a:rPr lang="es-ES" dirty="0" err="1"/>
              <a:t>syn</a:t>
            </a:r>
            <a:r>
              <a:rPr lang="es-ES" dirty="0"/>
              <a:t>. </a:t>
            </a:r>
            <a:r>
              <a:rPr lang="es-ES" dirty="0" err="1"/>
              <a:t>Chrysanthemum</a:t>
            </a:r>
            <a:r>
              <a:rPr lang="es-ES" dirty="0"/>
              <a:t>), amapola (Papaver </a:t>
            </a:r>
            <a:r>
              <a:rPr lang="es-ES" dirty="0" err="1"/>
              <a:t>orientale</a:t>
            </a:r>
            <a:r>
              <a:rPr lang="es-ES" dirty="0"/>
              <a:t>) y la flor de acerico o escabiosa ( Scabiosa </a:t>
            </a:r>
            <a:r>
              <a:rPr lang="es-ES" dirty="0" err="1"/>
              <a:t>caucasica</a:t>
            </a:r>
            <a:r>
              <a:rPr lang="es-ES" dirty="0"/>
              <a:t>). </a:t>
            </a:r>
            <a:endParaRPr lang="es-ES" dirty="0" smtClean="0"/>
          </a:p>
        </p:txBody>
      </p:sp>
    </p:spTree>
    <p:extLst>
      <p:ext uri="{BB962C8B-B14F-4D97-AF65-F5344CB8AC3E}">
        <p14:creationId xmlns:p14="http://schemas.microsoft.com/office/powerpoint/2010/main" val="7950755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Imagen 4"/>
          <p:cNvPicPr>
            <a:picLocks noChangeAspect="1"/>
          </p:cNvPicPr>
          <p:nvPr/>
        </p:nvPicPr>
        <p:blipFill>
          <a:blip r:embed="rId2"/>
          <a:stretch>
            <a:fillRect/>
          </a:stretch>
        </p:blipFill>
        <p:spPr>
          <a:xfrm>
            <a:off x="103936" y="548680"/>
            <a:ext cx="3126718" cy="2241798"/>
          </a:xfrm>
          <a:prstGeom prst="rect">
            <a:avLst/>
          </a:prstGeom>
        </p:spPr>
      </p:pic>
      <p:sp>
        <p:nvSpPr>
          <p:cNvPr id="6" name="Rectángulo 5"/>
          <p:cNvSpPr/>
          <p:nvPr/>
        </p:nvSpPr>
        <p:spPr>
          <a:xfrm>
            <a:off x="304800" y="2806281"/>
            <a:ext cx="2544286" cy="400110"/>
          </a:xfrm>
          <a:prstGeom prst="rect">
            <a:avLst/>
          </a:prstGeom>
        </p:spPr>
        <p:txBody>
          <a:bodyPr wrap="none">
            <a:spAutoFit/>
          </a:bodyPr>
          <a:lstStyle/>
          <a:p>
            <a:r>
              <a:rPr lang="es-ES" sz="2000" b="1" dirty="0">
                <a:solidFill>
                  <a:srgbClr val="4E3B30"/>
                </a:solidFill>
              </a:rPr>
              <a:t>Colchicum </a:t>
            </a:r>
            <a:r>
              <a:rPr lang="es-ES" sz="2000" b="1" dirty="0" err="1">
                <a:solidFill>
                  <a:srgbClr val="4E3B30"/>
                </a:solidFill>
              </a:rPr>
              <a:t>speciosum</a:t>
            </a:r>
            <a:endParaRPr lang="es-MX" sz="2000" dirty="0"/>
          </a:p>
        </p:txBody>
      </p:sp>
      <p:sp>
        <p:nvSpPr>
          <p:cNvPr id="7" name="Rectángulo 6"/>
          <p:cNvSpPr/>
          <p:nvPr/>
        </p:nvSpPr>
        <p:spPr>
          <a:xfrm>
            <a:off x="3515546" y="2876960"/>
            <a:ext cx="2553263" cy="400110"/>
          </a:xfrm>
          <a:prstGeom prst="rect">
            <a:avLst/>
          </a:prstGeom>
        </p:spPr>
        <p:txBody>
          <a:bodyPr wrap="none">
            <a:spAutoFit/>
          </a:bodyPr>
          <a:lstStyle/>
          <a:p>
            <a:r>
              <a:rPr lang="es-ES" sz="2000" b="1" i="1" dirty="0">
                <a:effectLst>
                  <a:outerShdw blurRad="38100" dist="38100" dir="2700000" algn="tl">
                    <a:srgbClr val="000000">
                      <a:alpha val="43137"/>
                    </a:srgbClr>
                  </a:outerShdw>
                </a:effectLst>
              </a:rPr>
              <a:t>Pyrethrum </a:t>
            </a:r>
            <a:r>
              <a:rPr lang="es-ES" sz="2000" b="1" i="1" dirty="0" err="1">
                <a:effectLst>
                  <a:outerShdw blurRad="38100" dist="38100" dir="2700000" algn="tl">
                    <a:srgbClr val="000000">
                      <a:alpha val="43137"/>
                    </a:srgbClr>
                  </a:outerShdw>
                </a:effectLst>
              </a:rPr>
              <a:t>coccineum</a:t>
            </a:r>
            <a:endParaRPr lang="es-MX" sz="2000" b="1" i="1" dirty="0">
              <a:effectLst>
                <a:outerShdw blurRad="38100" dist="38100" dir="2700000" algn="tl">
                  <a:srgbClr val="000000">
                    <a:alpha val="43137"/>
                  </a:srgbClr>
                </a:outerShdw>
              </a:effectLst>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0115" y="457200"/>
            <a:ext cx="2770339" cy="2349081"/>
          </a:xfrm>
          <a:prstGeom prst="rect">
            <a:avLst/>
          </a:prstGeom>
        </p:spPr>
      </p:pic>
      <p:sp>
        <p:nvSpPr>
          <p:cNvPr id="9" name="Rectángulo 8"/>
          <p:cNvSpPr/>
          <p:nvPr/>
        </p:nvSpPr>
        <p:spPr>
          <a:xfrm>
            <a:off x="6980673" y="2852775"/>
            <a:ext cx="1123834" cy="400110"/>
          </a:xfrm>
          <a:prstGeom prst="rect">
            <a:avLst/>
          </a:prstGeom>
        </p:spPr>
        <p:txBody>
          <a:bodyPr wrap="none">
            <a:spAutoFit/>
          </a:bodyPr>
          <a:lstStyle/>
          <a:p>
            <a:r>
              <a:rPr lang="es-ES" sz="2000" b="1" i="1" dirty="0">
                <a:effectLst>
                  <a:outerShdw blurRad="38100" dist="38100" dir="2700000" algn="tl">
                    <a:srgbClr val="000000">
                      <a:alpha val="43137"/>
                    </a:srgbClr>
                  </a:outerShdw>
                </a:effectLst>
              </a:rPr>
              <a:t>Papaver</a:t>
            </a:r>
            <a:r>
              <a:rPr lang="es-ES" dirty="0"/>
              <a:t> </a:t>
            </a:r>
            <a:endParaRPr lang="es-MX" dirty="0"/>
          </a:p>
        </p:txBody>
      </p:sp>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9553" y="577815"/>
            <a:ext cx="2911369" cy="2183527"/>
          </a:xfrm>
          <a:prstGeom prst="rect">
            <a:avLst/>
          </a:prstGeom>
        </p:spPr>
      </p:pic>
      <p:sp>
        <p:nvSpPr>
          <p:cNvPr id="13" name="Rectángulo 12"/>
          <p:cNvSpPr/>
          <p:nvPr/>
        </p:nvSpPr>
        <p:spPr>
          <a:xfrm>
            <a:off x="5773062" y="6326616"/>
            <a:ext cx="1791131" cy="400110"/>
          </a:xfrm>
          <a:prstGeom prst="rect">
            <a:avLst/>
          </a:prstGeom>
        </p:spPr>
        <p:txBody>
          <a:bodyPr wrap="none">
            <a:spAutoFit/>
          </a:bodyPr>
          <a:lstStyle/>
          <a:p>
            <a:r>
              <a:rPr lang="es-ES" sz="2000" b="1" i="1" dirty="0">
                <a:effectLst>
                  <a:outerShdw blurRad="38100" dist="38100" dir="2700000" algn="tl">
                    <a:srgbClr val="000000">
                      <a:alpha val="43137"/>
                    </a:srgbClr>
                  </a:outerShdw>
                </a:effectLst>
              </a:rPr>
              <a:t>Acer </a:t>
            </a:r>
            <a:r>
              <a:rPr lang="es-ES" sz="2000" b="1" i="1" dirty="0" err="1">
                <a:effectLst>
                  <a:outerShdw blurRad="38100" dist="38100" dir="2700000" algn="tl">
                    <a:srgbClr val="000000">
                      <a:alpha val="43137"/>
                    </a:srgbClr>
                  </a:outerShdw>
                </a:effectLst>
              </a:rPr>
              <a:t>velutinum</a:t>
            </a:r>
            <a:endParaRPr lang="es-MX" sz="2000" i="1" dirty="0">
              <a:effectLst>
                <a:outerShdw blurRad="38100" dist="38100" dir="2700000" algn="tl">
                  <a:srgbClr val="000000">
                    <a:alpha val="43137"/>
                  </a:srgbClr>
                </a:outerShdw>
              </a:effectLst>
            </a:endParaRPr>
          </a:p>
        </p:txBody>
      </p:sp>
      <p:pic>
        <p:nvPicPr>
          <p:cNvPr id="14" name="Imagen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6866" y="3567254"/>
            <a:ext cx="3251200" cy="2438400"/>
          </a:xfrm>
          <a:prstGeom prst="rect">
            <a:avLst/>
          </a:prstGeom>
        </p:spPr>
      </p:pic>
      <p:sp>
        <p:nvSpPr>
          <p:cNvPr id="15" name="Rectángulo 14"/>
          <p:cNvSpPr/>
          <p:nvPr/>
        </p:nvSpPr>
        <p:spPr>
          <a:xfrm>
            <a:off x="1736954" y="6385042"/>
            <a:ext cx="2454839" cy="400110"/>
          </a:xfrm>
          <a:prstGeom prst="rect">
            <a:avLst/>
          </a:prstGeom>
        </p:spPr>
        <p:txBody>
          <a:bodyPr wrap="none">
            <a:spAutoFit/>
          </a:bodyPr>
          <a:lstStyle/>
          <a:p>
            <a:r>
              <a:rPr lang="es-ES" sz="2000" b="1" dirty="0">
                <a:effectLst>
                  <a:outerShdw blurRad="38100" dist="38100" dir="2700000" algn="tl">
                    <a:srgbClr val="000000">
                      <a:alpha val="43137"/>
                    </a:srgbClr>
                  </a:outerShdw>
                </a:effectLst>
              </a:rPr>
              <a:t>Gentiana </a:t>
            </a:r>
            <a:r>
              <a:rPr lang="es-ES" sz="2000" b="1" dirty="0" err="1">
                <a:effectLst>
                  <a:outerShdw blurRad="38100" dist="38100" dir="2700000" algn="tl">
                    <a:srgbClr val="000000">
                      <a:alpha val="43137"/>
                    </a:srgbClr>
                  </a:outerShdw>
                </a:effectLst>
              </a:rPr>
              <a:t>septemfida</a:t>
            </a:r>
            <a:endParaRPr lang="es-MX" sz="2000" b="1" dirty="0">
              <a:effectLst>
                <a:outerShdw blurRad="38100" dist="38100" dir="2700000" algn="tl">
                  <a:srgbClr val="000000">
                    <a:alpha val="43137"/>
                  </a:srgbClr>
                </a:outerShdw>
              </a:effectLst>
            </a:endParaRPr>
          </a:p>
        </p:txBody>
      </p:sp>
      <p:pic>
        <p:nvPicPr>
          <p:cNvPr id="16" name="Imagen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8700" y="3316971"/>
            <a:ext cx="2459394" cy="2957491"/>
          </a:xfrm>
          <a:prstGeom prst="rect">
            <a:avLst/>
          </a:prstGeom>
        </p:spPr>
      </p:pic>
    </p:spTree>
    <p:extLst>
      <p:ext uri="{BB962C8B-B14F-4D97-AF65-F5344CB8AC3E}">
        <p14:creationId xmlns:p14="http://schemas.microsoft.com/office/powerpoint/2010/main" val="28580938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XI. CENTRO ASIATICO CENTRAL</a:t>
            </a:r>
            <a:r>
              <a:rPr lang="es-MX" dirty="0"/>
              <a:t/>
            </a:r>
            <a:br>
              <a:rPr lang="es-MX" dirty="0"/>
            </a:br>
            <a:endParaRPr lang="es-MX" dirty="0"/>
          </a:p>
        </p:txBody>
      </p:sp>
      <p:sp>
        <p:nvSpPr>
          <p:cNvPr id="3" name="Marcador de contenido 2"/>
          <p:cNvSpPr>
            <a:spLocks noGrp="1"/>
          </p:cNvSpPr>
          <p:nvPr>
            <p:ph idx="1"/>
          </p:nvPr>
        </p:nvSpPr>
        <p:spPr>
          <a:xfrm>
            <a:off x="179512" y="1124744"/>
            <a:ext cx="8686800" cy="5733256"/>
          </a:xfrm>
        </p:spPr>
        <p:txBody>
          <a:bodyPr>
            <a:normAutofit fontScale="77500" lnSpcReduction="20000"/>
          </a:bodyPr>
          <a:lstStyle/>
          <a:p>
            <a:pPr marL="0" indent="0" algn="just">
              <a:buNone/>
            </a:pPr>
            <a:r>
              <a:rPr lang="es-ES" dirty="0"/>
              <a:t>I</a:t>
            </a:r>
            <a:r>
              <a:rPr lang="es-ES" dirty="0" smtClean="0"/>
              <a:t>ncluye </a:t>
            </a:r>
            <a:r>
              <a:rPr lang="es-ES" dirty="0"/>
              <a:t>las </a:t>
            </a:r>
            <a:r>
              <a:rPr lang="es-ES" b="1" dirty="0">
                <a:solidFill>
                  <a:schemeClr val="accent3">
                    <a:lumMod val="50000"/>
                  </a:schemeClr>
                </a:solidFill>
              </a:rPr>
              <a:t>regiones montañosas de las repúblicas de Asia Central </a:t>
            </a:r>
            <a:r>
              <a:rPr lang="es-ES" b="1" dirty="0" smtClean="0">
                <a:solidFill>
                  <a:schemeClr val="accent3">
                    <a:lumMod val="50000"/>
                  </a:schemeClr>
                </a:solidFill>
              </a:rPr>
              <a:t>y </a:t>
            </a:r>
            <a:r>
              <a:rPr lang="es-ES" b="1" dirty="0">
                <a:solidFill>
                  <a:schemeClr val="accent3">
                    <a:lumMod val="50000"/>
                  </a:schemeClr>
                </a:solidFill>
              </a:rPr>
              <a:t>parte de Afganistán. Todo el área está incluida en el</a:t>
            </a:r>
            <a:br>
              <a:rPr lang="es-ES" b="1" dirty="0">
                <a:solidFill>
                  <a:schemeClr val="accent3">
                    <a:lumMod val="50000"/>
                  </a:schemeClr>
                </a:solidFill>
              </a:rPr>
            </a:br>
            <a:r>
              <a:rPr lang="es-ES" b="1" dirty="0">
                <a:solidFill>
                  <a:schemeClr val="accent3">
                    <a:lumMod val="50000"/>
                  </a:schemeClr>
                </a:solidFill>
              </a:rPr>
              <a:t>Región florística iraní-</a:t>
            </a:r>
            <a:r>
              <a:rPr lang="es-ES" b="1" dirty="0" err="1">
                <a:solidFill>
                  <a:schemeClr val="accent3">
                    <a:lumMod val="50000"/>
                  </a:schemeClr>
                </a:solidFill>
              </a:rPr>
              <a:t>turiana</a:t>
            </a:r>
            <a:r>
              <a:rPr lang="es-ES" dirty="0"/>
              <a:t>, que abarca algunas provincias florísticas de Asia occidental y las subregiones florísticas de Asia central. </a:t>
            </a:r>
            <a:r>
              <a:rPr lang="es-ES" b="1" dirty="0" err="1" smtClean="0"/>
              <a:t>Vavilov</a:t>
            </a:r>
            <a:r>
              <a:rPr lang="es-ES" b="1" dirty="0"/>
              <a:t>, </a:t>
            </a:r>
            <a:r>
              <a:rPr lang="es-ES" b="1" dirty="0" smtClean="0"/>
              <a:t>la </a:t>
            </a:r>
            <a:r>
              <a:rPr lang="es-ES" b="1" dirty="0"/>
              <a:t>calificó como la tercera en importancia general para la agricultura</a:t>
            </a:r>
            <a:r>
              <a:rPr lang="es-ES" dirty="0"/>
              <a:t>. Sin embargo, con respecto a las especies ornamentales, el área tiene menos </a:t>
            </a:r>
            <a:r>
              <a:rPr lang="es-ES" dirty="0" smtClean="0"/>
              <a:t>importancia, </a:t>
            </a:r>
            <a:r>
              <a:rPr lang="es-ES" b="1" dirty="0"/>
              <a:t>solo alrededor de 130, o el 2.5% de todas las especies </a:t>
            </a:r>
            <a:r>
              <a:rPr lang="es-ES" b="1" dirty="0" smtClean="0"/>
              <a:t>ornamentales</a:t>
            </a:r>
            <a:r>
              <a:rPr lang="es-ES" dirty="0" smtClean="0"/>
              <a:t>. </a:t>
            </a:r>
          </a:p>
          <a:p>
            <a:pPr marL="0" indent="0" algn="just">
              <a:buNone/>
            </a:pPr>
            <a:r>
              <a:rPr lang="es-ES" dirty="0" smtClean="0"/>
              <a:t>Esta </a:t>
            </a:r>
            <a:r>
              <a:rPr lang="es-ES" dirty="0"/>
              <a:t>área es el hábitat natural </a:t>
            </a:r>
            <a:r>
              <a:rPr lang="es-ES" dirty="0" smtClean="0"/>
              <a:t>de Platanus </a:t>
            </a:r>
            <a:r>
              <a:rPr lang="es-ES" dirty="0" err="1" smtClean="0"/>
              <a:t>orientalis</a:t>
            </a:r>
            <a:r>
              <a:rPr lang="es-ES" dirty="0" smtClean="0"/>
              <a:t>, </a:t>
            </a:r>
            <a:r>
              <a:rPr lang="es-ES" dirty="0"/>
              <a:t>la morera negra (</a:t>
            </a:r>
            <a:r>
              <a:rPr lang="es-ES" dirty="0" err="1"/>
              <a:t>Morus</a:t>
            </a:r>
            <a:r>
              <a:rPr lang="es-ES" dirty="0"/>
              <a:t> </a:t>
            </a:r>
            <a:r>
              <a:rPr lang="es-ES" dirty="0" err="1"/>
              <a:t>nigra</a:t>
            </a:r>
            <a:r>
              <a:rPr lang="es-ES" dirty="0"/>
              <a:t>) y la abundancia de manzanas de </a:t>
            </a:r>
            <a:r>
              <a:rPr lang="es-ES" dirty="0" smtClean="0"/>
              <a:t>(</a:t>
            </a:r>
            <a:r>
              <a:rPr lang="es-ES" dirty="0" err="1"/>
              <a:t>Malus</a:t>
            </a:r>
            <a:r>
              <a:rPr lang="es-ES" dirty="0"/>
              <a:t> </a:t>
            </a:r>
            <a:r>
              <a:rPr lang="es-ES" dirty="0" err="1"/>
              <a:t>spp</a:t>
            </a:r>
            <a:r>
              <a:rPr lang="es-ES" dirty="0" smtClean="0"/>
              <a:t>.).</a:t>
            </a:r>
          </a:p>
          <a:p>
            <a:pPr marL="0" indent="0" algn="just">
              <a:buNone/>
            </a:pPr>
            <a:r>
              <a:rPr lang="es-ES" dirty="0" smtClean="0"/>
              <a:t>Ejemplos </a:t>
            </a:r>
            <a:r>
              <a:rPr lang="es-ES" dirty="0"/>
              <a:t>de este último son el </a:t>
            </a:r>
            <a:r>
              <a:rPr lang="es-ES" b="1" dirty="0"/>
              <a:t>tulipán de lirio de agua</a:t>
            </a:r>
            <a:r>
              <a:rPr lang="es-ES" dirty="0"/>
              <a:t> (</a:t>
            </a:r>
            <a:r>
              <a:rPr lang="es-ES" b="1" i="1" dirty="0"/>
              <a:t>Tulipa </a:t>
            </a:r>
            <a:r>
              <a:rPr lang="es-ES" b="1" i="1" dirty="0" err="1"/>
              <a:t>kaufmanniana</a:t>
            </a:r>
            <a:r>
              <a:rPr lang="es-ES" dirty="0"/>
              <a:t>) y algunas otras especies de tulipanes (</a:t>
            </a:r>
            <a:r>
              <a:rPr lang="es-ES" b="1" dirty="0"/>
              <a:t>T. </a:t>
            </a:r>
            <a:r>
              <a:rPr lang="es-ES" b="1" dirty="0" err="1"/>
              <a:t>fosteriana</a:t>
            </a:r>
            <a:r>
              <a:rPr lang="es-ES" b="1" dirty="0"/>
              <a:t>, T. </a:t>
            </a:r>
            <a:r>
              <a:rPr lang="es-ES" b="1" dirty="0" err="1"/>
              <a:t>greigii</a:t>
            </a:r>
            <a:r>
              <a:rPr lang="es-ES" dirty="0"/>
              <a:t>). Los nativos de Asia Central incluyen </a:t>
            </a:r>
            <a:r>
              <a:rPr lang="es-ES" i="1" dirty="0" err="1"/>
              <a:t>Allium</a:t>
            </a:r>
            <a:r>
              <a:rPr lang="es-ES" i="1" dirty="0"/>
              <a:t> </a:t>
            </a:r>
            <a:r>
              <a:rPr lang="es-ES" i="1" dirty="0" err="1"/>
              <a:t>karatawiense</a:t>
            </a:r>
            <a:r>
              <a:rPr lang="es-ES" dirty="0"/>
              <a:t>, </a:t>
            </a:r>
            <a:r>
              <a:rPr lang="es-ES" i="1" dirty="0"/>
              <a:t>Colchicum </a:t>
            </a:r>
            <a:r>
              <a:rPr lang="es-ES" i="1" dirty="0" err="1"/>
              <a:t>luteum</a:t>
            </a:r>
            <a:r>
              <a:rPr lang="es-ES" dirty="0"/>
              <a:t>, vela del desierto o lirio de cola de zorra (</a:t>
            </a:r>
            <a:r>
              <a:rPr lang="es-ES" i="1" dirty="0"/>
              <a:t>Eremurus</a:t>
            </a:r>
            <a:r>
              <a:rPr lang="es-ES" dirty="0"/>
              <a:t>) y otros</a:t>
            </a:r>
            <a:endParaRPr lang="es-MX" dirty="0"/>
          </a:p>
        </p:txBody>
      </p:sp>
    </p:spTree>
    <p:extLst>
      <p:ext uri="{BB962C8B-B14F-4D97-AF65-F5344CB8AC3E}">
        <p14:creationId xmlns:p14="http://schemas.microsoft.com/office/powerpoint/2010/main" val="1495948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2050" name="Picture 2" descr="Resultado de imagen para eremuru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2651" y="333578"/>
            <a:ext cx="3135331" cy="269507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ulipa kaufmanniana (The Fir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19038"/>
            <a:ext cx="3552395" cy="266429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5472642" y="3030496"/>
            <a:ext cx="2471189"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Tulipa </a:t>
            </a:r>
            <a:r>
              <a:rPr lang="es-MX" sz="2000" b="1" i="1" dirty="0" err="1">
                <a:solidFill>
                  <a:schemeClr val="accent3">
                    <a:lumMod val="50000"/>
                  </a:schemeClr>
                </a:solidFill>
                <a:effectLst>
                  <a:outerShdw blurRad="38100" dist="38100" dir="2700000" algn="tl">
                    <a:srgbClr val="000000">
                      <a:alpha val="43137"/>
                    </a:srgbClr>
                  </a:outerShdw>
                </a:effectLst>
              </a:rPr>
              <a:t>kaufmanniana</a:t>
            </a:r>
            <a:endParaRPr lang="es-MX" sz="2000" b="1" i="1" dirty="0">
              <a:solidFill>
                <a:schemeClr val="accent3">
                  <a:lumMod val="50000"/>
                </a:schemeClr>
              </a:solidFill>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651" y="3600442"/>
            <a:ext cx="3607222" cy="2501007"/>
          </a:xfrm>
          <a:prstGeom prst="rect">
            <a:avLst/>
          </a:prstGeom>
        </p:spPr>
      </p:pic>
      <p:sp>
        <p:nvSpPr>
          <p:cNvPr id="6" name="Rectángulo 5"/>
          <p:cNvSpPr/>
          <p:nvPr/>
        </p:nvSpPr>
        <p:spPr>
          <a:xfrm>
            <a:off x="1093432" y="6160226"/>
            <a:ext cx="2210862" cy="400110"/>
          </a:xfrm>
          <a:prstGeom prst="rect">
            <a:avLst/>
          </a:prstGeom>
        </p:spPr>
        <p:txBody>
          <a:bodyPr wrap="none">
            <a:spAutoFit/>
          </a:bodyPr>
          <a:lstStyle/>
          <a:p>
            <a:r>
              <a:rPr lang="es-ES" sz="2000" b="1" i="1" dirty="0">
                <a:solidFill>
                  <a:schemeClr val="accent3">
                    <a:lumMod val="50000"/>
                  </a:schemeClr>
                </a:solidFill>
                <a:effectLst>
                  <a:outerShdw blurRad="38100" dist="38100" dir="2700000" algn="tl">
                    <a:srgbClr val="000000">
                      <a:alpha val="43137"/>
                    </a:srgbClr>
                  </a:outerShdw>
                </a:effectLst>
              </a:rPr>
              <a:t>Platanus </a:t>
            </a:r>
            <a:r>
              <a:rPr lang="es-ES" sz="2000" b="1" i="1" dirty="0" err="1">
                <a:solidFill>
                  <a:schemeClr val="accent3">
                    <a:lumMod val="50000"/>
                  </a:schemeClr>
                </a:solidFill>
                <a:effectLst>
                  <a:outerShdw blurRad="38100" dist="38100" dir="2700000" algn="tl">
                    <a:srgbClr val="000000">
                      <a:alpha val="43137"/>
                    </a:srgbClr>
                  </a:outerShdw>
                </a:effectLst>
              </a:rPr>
              <a:t>orientalis</a:t>
            </a:r>
            <a:endParaRPr lang="es-MX" sz="2000" b="1" i="1" dirty="0">
              <a:solidFill>
                <a:schemeClr val="accent3">
                  <a:lumMod val="50000"/>
                </a:schemeClr>
              </a:solidFill>
              <a:effectLst>
                <a:outerShdw blurRad="38100" dist="38100" dir="2700000" algn="tl">
                  <a:srgbClr val="000000">
                    <a:alpha val="43137"/>
                  </a:srgbClr>
                </a:outerShdw>
              </a:effectLst>
            </a:endParaRPr>
          </a:p>
        </p:txBody>
      </p:sp>
      <p:sp>
        <p:nvSpPr>
          <p:cNvPr id="7" name="Rectángulo 6"/>
          <p:cNvSpPr/>
          <p:nvPr/>
        </p:nvSpPr>
        <p:spPr>
          <a:xfrm>
            <a:off x="1108571" y="3101581"/>
            <a:ext cx="1561646" cy="400110"/>
          </a:xfrm>
          <a:prstGeom prst="rect">
            <a:avLst/>
          </a:prstGeom>
        </p:spPr>
        <p:txBody>
          <a:bodyPr wrap="none">
            <a:spAutoFit/>
          </a:bodyPr>
          <a:lstStyle/>
          <a:p>
            <a:r>
              <a:rPr lang="es-MX" sz="2000" b="1" i="1" dirty="0" err="1" smtClean="0">
                <a:solidFill>
                  <a:schemeClr val="accent3">
                    <a:lumMod val="50000"/>
                  </a:schemeClr>
                </a:solidFill>
              </a:rPr>
              <a:t>Eremurus</a:t>
            </a:r>
            <a:r>
              <a:rPr lang="es-MX" sz="2000" b="1" i="1" dirty="0" smtClean="0">
                <a:solidFill>
                  <a:schemeClr val="accent3">
                    <a:lumMod val="50000"/>
                  </a:schemeClr>
                </a:solidFill>
              </a:rPr>
              <a:t> </a:t>
            </a:r>
            <a:r>
              <a:rPr lang="es-MX" sz="2000" b="1" i="1" dirty="0" err="1" smtClean="0">
                <a:solidFill>
                  <a:schemeClr val="accent3">
                    <a:lumMod val="50000"/>
                  </a:schemeClr>
                </a:solidFill>
              </a:rPr>
              <a:t>sp</a:t>
            </a:r>
            <a:endParaRPr lang="es-MX" sz="2000" b="1" i="1" dirty="0">
              <a:solidFill>
                <a:schemeClr val="accent3">
                  <a:lumMod val="50000"/>
                </a:schemeClr>
              </a:solidFill>
            </a:endParaRPr>
          </a:p>
        </p:txBody>
      </p:sp>
      <p:sp>
        <p:nvSpPr>
          <p:cNvPr id="8" name="Rectángulo 7"/>
          <p:cNvSpPr/>
          <p:nvPr/>
        </p:nvSpPr>
        <p:spPr>
          <a:xfrm>
            <a:off x="5066738" y="6107322"/>
            <a:ext cx="1979388" cy="400110"/>
          </a:xfrm>
          <a:prstGeom prst="rect">
            <a:avLst/>
          </a:prstGeom>
        </p:spPr>
        <p:txBody>
          <a:bodyPr wrap="none">
            <a:spAutoFit/>
          </a:bodyPr>
          <a:lstStyle/>
          <a:p>
            <a:r>
              <a:rPr lang="es-ES" sz="2000" b="1" i="1" dirty="0" smtClean="0">
                <a:solidFill>
                  <a:schemeClr val="accent3">
                    <a:lumMod val="50000"/>
                  </a:schemeClr>
                </a:solidFill>
              </a:rPr>
              <a:t>Tulipa </a:t>
            </a:r>
            <a:r>
              <a:rPr lang="es-ES" sz="2000" b="1" i="1" dirty="0" err="1">
                <a:solidFill>
                  <a:schemeClr val="accent3">
                    <a:lumMod val="50000"/>
                  </a:schemeClr>
                </a:solidFill>
              </a:rPr>
              <a:t>fosteriana</a:t>
            </a:r>
            <a:endParaRPr lang="es-MX" sz="2000" i="1" dirty="0">
              <a:solidFill>
                <a:schemeClr val="accent3">
                  <a:lumMod val="50000"/>
                </a:schemeClr>
              </a:solidFill>
            </a:endParaRPr>
          </a:p>
        </p:txBody>
      </p:sp>
      <p:pic>
        <p:nvPicPr>
          <p:cNvPr id="4" name="Imagen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32040" y="3501691"/>
            <a:ext cx="3495746" cy="2616347"/>
          </a:xfrm>
          <a:prstGeom prst="rect">
            <a:avLst/>
          </a:prstGeom>
        </p:spPr>
      </p:pic>
    </p:spTree>
    <p:extLst>
      <p:ext uri="{BB962C8B-B14F-4D97-AF65-F5344CB8AC3E}">
        <p14:creationId xmlns:p14="http://schemas.microsoft.com/office/powerpoint/2010/main" val="41751581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XII. CENTRO AUSTRALIANO</a:t>
            </a:r>
            <a:r>
              <a:rPr lang="es-MX" dirty="0"/>
              <a:t/>
            </a:r>
            <a:br>
              <a:rPr lang="es-MX" dirty="0"/>
            </a:br>
            <a:endParaRPr lang="es-MX" dirty="0"/>
          </a:p>
        </p:txBody>
      </p:sp>
      <p:sp>
        <p:nvSpPr>
          <p:cNvPr id="3" name="Marcador de contenido 2"/>
          <p:cNvSpPr>
            <a:spLocks noGrp="1"/>
          </p:cNvSpPr>
          <p:nvPr>
            <p:ph idx="1"/>
          </p:nvPr>
        </p:nvSpPr>
        <p:spPr>
          <a:xfrm>
            <a:off x="307522" y="1124744"/>
            <a:ext cx="8686800" cy="5733256"/>
          </a:xfrm>
        </p:spPr>
        <p:txBody>
          <a:bodyPr>
            <a:normAutofit fontScale="85000" lnSpcReduction="10000"/>
          </a:bodyPr>
          <a:lstStyle/>
          <a:p>
            <a:pPr algn="just"/>
            <a:r>
              <a:rPr lang="es-MX" dirty="0"/>
              <a:t>I</a:t>
            </a:r>
            <a:r>
              <a:rPr lang="es-MX" dirty="0" smtClean="0"/>
              <a:t>ncluye </a:t>
            </a:r>
            <a:r>
              <a:rPr lang="es-MX" dirty="0"/>
              <a:t>las </a:t>
            </a:r>
            <a:r>
              <a:rPr lang="es-MX" b="1" dirty="0"/>
              <a:t>regiones florísticas australianas del sudoeste y del sudoeste, y la región </a:t>
            </a:r>
            <a:r>
              <a:rPr lang="es-MX" b="1" dirty="0" err="1"/>
              <a:t>neozeylandiana</a:t>
            </a:r>
            <a:r>
              <a:rPr lang="es-MX" b="1" dirty="0"/>
              <a:t> del reino </a:t>
            </a:r>
            <a:r>
              <a:rPr lang="es-MX" b="1" dirty="0" err="1"/>
              <a:t>holantarctico</a:t>
            </a:r>
            <a:r>
              <a:rPr lang="es-MX" dirty="0"/>
              <a:t>, no es notable como fuente de plantas cultivadas, pero de importancia para ornamentales. Alrededor de </a:t>
            </a:r>
            <a:r>
              <a:rPr lang="es-MX" b="1" dirty="0"/>
              <a:t>100 especies ornamentales (alrededor del 2%) </a:t>
            </a:r>
            <a:r>
              <a:rPr lang="es-MX" dirty="0"/>
              <a:t>se han obtenido de esta región. Es el </a:t>
            </a:r>
            <a:r>
              <a:rPr lang="es-MX" b="1" dirty="0"/>
              <a:t>hogar del árbol paraguas (Brassaia </a:t>
            </a:r>
            <a:r>
              <a:rPr lang="es-MX" b="1" dirty="0" err="1"/>
              <a:t>actiniphylla</a:t>
            </a:r>
            <a:r>
              <a:rPr lang="es-MX" b="1" dirty="0"/>
              <a:t> </a:t>
            </a:r>
            <a:r>
              <a:rPr lang="es-MX" b="1" dirty="0" err="1"/>
              <a:t>syn</a:t>
            </a:r>
            <a:r>
              <a:rPr lang="es-MX" b="1" dirty="0"/>
              <a:t>. </a:t>
            </a:r>
            <a:r>
              <a:rPr lang="es-MX" b="1" dirty="0" err="1"/>
              <a:t>Schefflera</a:t>
            </a:r>
            <a:r>
              <a:rPr lang="es-MX" b="1" dirty="0"/>
              <a:t>), </a:t>
            </a:r>
            <a:r>
              <a:rPr lang="es-MX" b="1" dirty="0" err="1"/>
              <a:t>Eucalyptus</a:t>
            </a:r>
            <a:r>
              <a:rPr lang="es-MX" b="1" dirty="0"/>
              <a:t>, Casuarina, Callistemon y otras </a:t>
            </a:r>
            <a:r>
              <a:rPr lang="es-MX" b="1" dirty="0" smtClean="0"/>
              <a:t>plantas</a:t>
            </a:r>
            <a:r>
              <a:rPr lang="es-MX" dirty="0" smtClean="0"/>
              <a:t>.</a:t>
            </a:r>
            <a:endParaRPr lang="es-MX" dirty="0"/>
          </a:p>
          <a:p>
            <a:pPr marL="0" indent="0" algn="just">
              <a:buNone/>
            </a:pPr>
            <a:endParaRPr lang="en-US" dirty="0"/>
          </a:p>
          <a:p>
            <a:r>
              <a:rPr lang="es-MX" dirty="0"/>
              <a:t>El lino de Nueva Zelanda (Phormium </a:t>
            </a:r>
            <a:r>
              <a:rPr lang="es-MX" dirty="0" err="1"/>
              <a:t>tenax</a:t>
            </a:r>
            <a:r>
              <a:rPr lang="es-MX" dirty="0" smtClean="0"/>
              <a:t>). </a:t>
            </a:r>
            <a:r>
              <a:rPr lang="es-MX" dirty="0"/>
              <a:t>Algunas especies herbáceas han venido de Australia, incluyendo la margarita del río </a:t>
            </a:r>
            <a:r>
              <a:rPr lang="es-MX" dirty="0" err="1"/>
              <a:t>Swan</a:t>
            </a:r>
            <a:r>
              <a:rPr lang="es-MX" dirty="0"/>
              <a:t> (Brachycome </a:t>
            </a:r>
            <a:r>
              <a:rPr lang="es-MX" dirty="0" err="1"/>
              <a:t>iberidifolia</a:t>
            </a:r>
            <a:r>
              <a:rPr lang="es-MX" dirty="0"/>
              <a:t>), Hellastrys </a:t>
            </a:r>
            <a:r>
              <a:rPr lang="es-MX" dirty="0" err="1"/>
              <a:t>bracteatum</a:t>
            </a:r>
            <a:r>
              <a:rPr lang="es-MX" dirty="0"/>
              <a:t>, Ammobium </a:t>
            </a:r>
            <a:r>
              <a:rPr lang="es-MX" dirty="0" err="1"/>
              <a:t>alatum</a:t>
            </a:r>
            <a:r>
              <a:rPr lang="es-MX" dirty="0"/>
              <a:t> y otras. </a:t>
            </a:r>
            <a:endParaRPr lang="es-MX" dirty="0">
              <a:effectLst/>
            </a:endParaRPr>
          </a:p>
        </p:txBody>
      </p:sp>
    </p:spTree>
    <p:extLst>
      <p:ext uri="{BB962C8B-B14F-4D97-AF65-F5344CB8AC3E}">
        <p14:creationId xmlns:p14="http://schemas.microsoft.com/office/powerpoint/2010/main" val="36192912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1026" name="Picture 2" descr="Resultado de imagen para brassaia actinophyll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39545"/>
            <a:ext cx="3440685" cy="231171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burncoose.co.uk/site/img/products/large/callistemon_citrinus_splendens_6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90661"/>
            <a:ext cx="3120060" cy="23088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sultado de imagen para phormium tena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392498"/>
            <a:ext cx="4140238" cy="276015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ultado de imagen para helichrysum italicu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0685" y="3418089"/>
            <a:ext cx="3611967" cy="270897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11560" y="2587169"/>
            <a:ext cx="2481705"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Brassaia </a:t>
            </a:r>
            <a:r>
              <a:rPr lang="es-MX" sz="2000" b="1" i="1" dirty="0" err="1">
                <a:solidFill>
                  <a:schemeClr val="accent3">
                    <a:lumMod val="50000"/>
                  </a:schemeClr>
                </a:solidFill>
                <a:effectLst>
                  <a:outerShdw blurRad="38100" dist="38100" dir="2700000" algn="tl">
                    <a:srgbClr val="000000">
                      <a:alpha val="43137"/>
                    </a:srgbClr>
                  </a:outerShdw>
                </a:effectLst>
              </a:rPr>
              <a:t>actiniphylla</a:t>
            </a:r>
            <a:r>
              <a:rPr lang="es-MX" sz="2000" b="1" i="1" dirty="0">
                <a:solidFill>
                  <a:schemeClr val="accent3">
                    <a:lumMod val="50000"/>
                  </a:schemeClr>
                </a:solidFill>
                <a:effectLst>
                  <a:outerShdw blurRad="38100" dist="38100" dir="2700000" algn="tl">
                    <a:srgbClr val="000000">
                      <a:alpha val="43137"/>
                    </a:srgbClr>
                  </a:outerShdw>
                </a:effectLst>
              </a:rPr>
              <a:t> </a:t>
            </a:r>
          </a:p>
        </p:txBody>
      </p:sp>
      <p:sp>
        <p:nvSpPr>
          <p:cNvPr id="4" name="Rectángulo 3"/>
          <p:cNvSpPr/>
          <p:nvPr/>
        </p:nvSpPr>
        <p:spPr>
          <a:xfrm>
            <a:off x="3694443" y="2607820"/>
            <a:ext cx="2514856" cy="369332"/>
          </a:xfrm>
          <a:prstGeom prst="rect">
            <a:avLst/>
          </a:prstGeom>
        </p:spPr>
        <p:txBody>
          <a:bodyPr wrap="none">
            <a:spAutoFit/>
          </a:bodyPr>
          <a:lstStyle/>
          <a:p>
            <a:r>
              <a:rPr lang="es-MX" b="1" i="1" dirty="0" smtClean="0">
                <a:solidFill>
                  <a:schemeClr val="accent3">
                    <a:lumMod val="50000"/>
                  </a:schemeClr>
                </a:solidFill>
                <a:effectLst>
                  <a:outerShdw blurRad="38100" dist="38100" dir="2700000" algn="tl">
                    <a:srgbClr val="000000">
                      <a:alpha val="43137"/>
                    </a:srgbClr>
                  </a:outerShdw>
                </a:effectLst>
              </a:rPr>
              <a:t>Callistemon </a:t>
            </a:r>
            <a:r>
              <a:rPr lang="es-MX" b="1" i="1" dirty="0" err="1">
                <a:solidFill>
                  <a:schemeClr val="accent3">
                    <a:lumMod val="50000"/>
                  </a:schemeClr>
                </a:solidFill>
                <a:effectLst>
                  <a:outerShdw blurRad="38100" dist="38100" dir="2700000" algn="tl">
                    <a:srgbClr val="000000">
                      <a:alpha val="43137"/>
                    </a:srgbClr>
                  </a:outerShdw>
                </a:effectLst>
              </a:rPr>
              <a:t>lanceolatus</a:t>
            </a:r>
            <a:endParaRPr lang="es-MX" b="1" i="1" dirty="0">
              <a:solidFill>
                <a:schemeClr val="accent3">
                  <a:lumMod val="50000"/>
                </a:schemeClr>
              </a:solidFill>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6"/>
          <a:stretch>
            <a:fillRect/>
          </a:stretch>
        </p:blipFill>
        <p:spPr>
          <a:xfrm>
            <a:off x="6209299" y="-90662"/>
            <a:ext cx="2782301" cy="2308845"/>
          </a:xfrm>
          <a:prstGeom prst="rect">
            <a:avLst/>
          </a:prstGeom>
        </p:spPr>
      </p:pic>
      <p:sp>
        <p:nvSpPr>
          <p:cNvPr id="7" name="Rectángulo 6"/>
          <p:cNvSpPr/>
          <p:nvPr/>
        </p:nvSpPr>
        <p:spPr>
          <a:xfrm>
            <a:off x="6388447" y="2577042"/>
            <a:ext cx="2706703"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Brachycome </a:t>
            </a:r>
            <a:r>
              <a:rPr lang="es-MX" sz="2000" b="1" i="1" dirty="0" err="1">
                <a:solidFill>
                  <a:schemeClr val="accent3">
                    <a:lumMod val="50000"/>
                  </a:schemeClr>
                </a:solidFill>
                <a:effectLst>
                  <a:outerShdw blurRad="38100" dist="38100" dir="2700000" algn="tl">
                    <a:srgbClr val="000000">
                      <a:alpha val="43137"/>
                    </a:srgbClr>
                  </a:outerShdw>
                </a:effectLst>
              </a:rPr>
              <a:t>iberidifolia</a:t>
            </a:r>
            <a:endParaRPr lang="es-MX" sz="2000" b="1" i="1" dirty="0">
              <a:solidFill>
                <a:schemeClr val="accent3">
                  <a:lumMod val="50000"/>
                </a:schemeClr>
              </a:solidFill>
              <a:effectLst>
                <a:outerShdw blurRad="38100" dist="38100" dir="2700000" algn="tl">
                  <a:srgbClr val="000000">
                    <a:alpha val="43137"/>
                  </a:srgbClr>
                </a:outerShdw>
              </a:effectLst>
            </a:endParaRPr>
          </a:p>
        </p:txBody>
      </p:sp>
      <p:pic>
        <p:nvPicPr>
          <p:cNvPr id="8" name="Imagen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42542" y="3430893"/>
            <a:ext cx="2448272" cy="2708968"/>
          </a:xfrm>
          <a:prstGeom prst="rect">
            <a:avLst/>
          </a:prstGeom>
        </p:spPr>
      </p:pic>
      <p:sp>
        <p:nvSpPr>
          <p:cNvPr id="9" name="Rectángulo 8"/>
          <p:cNvSpPr/>
          <p:nvPr/>
        </p:nvSpPr>
        <p:spPr>
          <a:xfrm>
            <a:off x="6851816" y="6224270"/>
            <a:ext cx="2255746"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Ammobium </a:t>
            </a:r>
            <a:r>
              <a:rPr lang="es-MX" sz="2000" b="1" i="1" dirty="0" err="1">
                <a:solidFill>
                  <a:schemeClr val="accent3">
                    <a:lumMod val="50000"/>
                  </a:schemeClr>
                </a:solidFill>
                <a:effectLst>
                  <a:outerShdw blurRad="38100" dist="38100" dir="2700000" algn="tl">
                    <a:srgbClr val="000000">
                      <a:alpha val="43137"/>
                    </a:srgbClr>
                  </a:outerShdw>
                </a:effectLst>
              </a:rPr>
              <a:t>alatum</a:t>
            </a:r>
            <a:endParaRPr lang="es-MX" sz="2000" b="1" i="1" dirty="0">
              <a:solidFill>
                <a:schemeClr val="accent3">
                  <a:lumMod val="50000"/>
                </a:schemeClr>
              </a:solidFill>
              <a:effectLst>
                <a:outerShdw blurRad="38100" dist="38100" dir="2700000" algn="tl">
                  <a:srgbClr val="000000">
                    <a:alpha val="43137"/>
                  </a:srgbClr>
                </a:outerShdw>
              </a:effectLst>
            </a:endParaRPr>
          </a:p>
        </p:txBody>
      </p:sp>
      <p:sp>
        <p:nvSpPr>
          <p:cNvPr id="10" name="Rectángulo 9"/>
          <p:cNvSpPr/>
          <p:nvPr/>
        </p:nvSpPr>
        <p:spPr>
          <a:xfrm>
            <a:off x="831701" y="6231059"/>
            <a:ext cx="1966116"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Phormium </a:t>
            </a:r>
            <a:r>
              <a:rPr lang="es-MX" sz="2000" b="1" i="1" dirty="0" err="1">
                <a:solidFill>
                  <a:schemeClr val="accent3">
                    <a:lumMod val="50000"/>
                  </a:schemeClr>
                </a:solidFill>
                <a:effectLst>
                  <a:outerShdw blurRad="38100" dist="38100" dir="2700000" algn="tl">
                    <a:srgbClr val="000000">
                      <a:alpha val="43137"/>
                    </a:srgbClr>
                  </a:outerShdw>
                </a:effectLst>
              </a:rPr>
              <a:t>tenax</a:t>
            </a:r>
            <a:endParaRPr lang="es-MX" sz="2000" b="1" i="1" dirty="0">
              <a:solidFill>
                <a:schemeClr val="accent3">
                  <a:lumMod val="50000"/>
                </a:schemeClr>
              </a:solidFill>
              <a:effectLst>
                <a:outerShdw blurRad="38100" dist="38100" dir="2700000" algn="tl">
                  <a:srgbClr val="000000">
                    <a:alpha val="43137"/>
                  </a:srgbClr>
                </a:outerShdw>
              </a:effectLst>
            </a:endParaRPr>
          </a:p>
        </p:txBody>
      </p:sp>
      <p:sp>
        <p:nvSpPr>
          <p:cNvPr id="11" name="Rectángulo 10"/>
          <p:cNvSpPr/>
          <p:nvPr/>
        </p:nvSpPr>
        <p:spPr>
          <a:xfrm>
            <a:off x="3898122" y="6231059"/>
            <a:ext cx="2577885"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Hellastrys </a:t>
            </a:r>
            <a:r>
              <a:rPr lang="es-MX" sz="2000" b="1" i="1" dirty="0" err="1">
                <a:solidFill>
                  <a:schemeClr val="accent3">
                    <a:lumMod val="50000"/>
                  </a:schemeClr>
                </a:solidFill>
                <a:effectLst>
                  <a:outerShdw blurRad="38100" dist="38100" dir="2700000" algn="tl">
                    <a:srgbClr val="000000">
                      <a:alpha val="43137"/>
                    </a:srgbClr>
                  </a:outerShdw>
                </a:effectLst>
              </a:rPr>
              <a:t>bracteatum</a:t>
            </a:r>
            <a:endParaRPr lang="es-MX" sz="2000" b="1" i="1" dirty="0">
              <a:solidFill>
                <a:schemeClr val="accent3">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92569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b="1" dirty="0" smtClean="0"/>
              <a:t>XIII. CENTRO MACARONESIANO</a:t>
            </a:r>
            <a:r>
              <a:rPr lang="es-MX" dirty="0"/>
              <a:t/>
            </a:r>
            <a:br>
              <a:rPr lang="es-MX" dirty="0"/>
            </a:br>
            <a:endParaRPr lang="es-MX" dirty="0"/>
          </a:p>
        </p:txBody>
      </p:sp>
      <p:sp>
        <p:nvSpPr>
          <p:cNvPr id="3" name="Marcador de contenido 2"/>
          <p:cNvSpPr>
            <a:spLocks noGrp="1"/>
          </p:cNvSpPr>
          <p:nvPr>
            <p:ph idx="1"/>
          </p:nvPr>
        </p:nvSpPr>
        <p:spPr>
          <a:xfrm>
            <a:off x="304800" y="1295400"/>
            <a:ext cx="8686800" cy="5187206"/>
          </a:xfrm>
        </p:spPr>
        <p:txBody>
          <a:bodyPr>
            <a:normAutofit fontScale="92500" lnSpcReduction="10000"/>
          </a:bodyPr>
          <a:lstStyle/>
          <a:p>
            <a:pPr algn="just">
              <a:buClr>
                <a:schemeClr val="accent2">
                  <a:lumMod val="50000"/>
                </a:schemeClr>
              </a:buClr>
              <a:buFont typeface="Wingdings" panose="05000000000000000000" pitchFamily="2" charset="2"/>
              <a:buChar char="q"/>
            </a:pPr>
            <a:r>
              <a:rPr lang="es-MX" dirty="0"/>
              <a:t>Esta región </a:t>
            </a:r>
            <a:r>
              <a:rPr lang="es-MX" b="1" dirty="0"/>
              <a:t>no fue considerada por </a:t>
            </a:r>
            <a:r>
              <a:rPr lang="es-MX" b="1" dirty="0" err="1"/>
              <a:t>Vavilov</a:t>
            </a:r>
            <a:r>
              <a:rPr lang="es-MX" b="1" dirty="0"/>
              <a:t> </a:t>
            </a:r>
            <a:r>
              <a:rPr lang="es-MX" dirty="0"/>
              <a:t>como un lugar de origen de las plantas cultivadas, pero es un rango significativo para los ornamentales. Incluye </a:t>
            </a:r>
            <a:r>
              <a:rPr lang="es-MX" b="1" dirty="0"/>
              <a:t>la región florística </a:t>
            </a:r>
            <a:r>
              <a:rPr lang="es-MX" b="1" dirty="0" err="1"/>
              <a:t>macaronésica</a:t>
            </a:r>
            <a:r>
              <a:rPr lang="es-MX" dirty="0"/>
              <a:t>. </a:t>
            </a:r>
            <a:endParaRPr lang="es-MX" dirty="0" smtClean="0"/>
          </a:p>
          <a:p>
            <a:pPr algn="just">
              <a:buClr>
                <a:schemeClr val="accent2">
                  <a:lumMod val="50000"/>
                </a:schemeClr>
              </a:buClr>
              <a:buFont typeface="Wingdings" panose="05000000000000000000" pitchFamily="2" charset="2"/>
              <a:buChar char="q"/>
            </a:pPr>
            <a:r>
              <a:rPr lang="es-MX" dirty="0" smtClean="0"/>
              <a:t>De </a:t>
            </a:r>
            <a:r>
              <a:rPr lang="es-MX" dirty="0"/>
              <a:t>especial interés son las </a:t>
            </a:r>
            <a:r>
              <a:rPr lang="es-MX" b="1" dirty="0"/>
              <a:t>Islas Canarias y Madeira</a:t>
            </a:r>
            <a:r>
              <a:rPr lang="es-MX" dirty="0"/>
              <a:t>, que exhiben una gran diversidad de flora. </a:t>
            </a:r>
            <a:endParaRPr lang="es-MX" dirty="0" smtClean="0"/>
          </a:p>
          <a:p>
            <a:pPr algn="just">
              <a:buClr>
                <a:schemeClr val="accent2">
                  <a:lumMod val="50000"/>
                </a:schemeClr>
              </a:buClr>
              <a:buFont typeface="Wingdings" panose="05000000000000000000" pitchFamily="2" charset="2"/>
              <a:buChar char="q"/>
            </a:pPr>
            <a:r>
              <a:rPr lang="es-MX" dirty="0" smtClean="0"/>
              <a:t>Alrededor </a:t>
            </a:r>
            <a:r>
              <a:rPr lang="es-MX" dirty="0"/>
              <a:t>de </a:t>
            </a:r>
            <a:r>
              <a:rPr lang="es-MX" b="1" dirty="0"/>
              <a:t>cincuenta especies, </a:t>
            </a:r>
            <a:r>
              <a:rPr lang="es-MX" dirty="0"/>
              <a:t>entre ellas el </a:t>
            </a:r>
            <a:r>
              <a:rPr lang="es-MX" b="1" dirty="0" smtClean="0"/>
              <a:t>planta dragón </a:t>
            </a:r>
            <a:r>
              <a:rPr lang="es-MX" b="1" dirty="0"/>
              <a:t>(Dracena </a:t>
            </a:r>
            <a:r>
              <a:rPr lang="es-MX" b="1" dirty="0" err="1"/>
              <a:t>draco</a:t>
            </a:r>
            <a:r>
              <a:rPr lang="es-MX" b="1" dirty="0"/>
              <a:t>) y la palmera datilera (Phoenix </a:t>
            </a:r>
            <a:r>
              <a:rPr lang="es-MX" b="1" dirty="0" err="1"/>
              <a:t>canariensis</a:t>
            </a:r>
            <a:r>
              <a:rPr lang="es-MX" b="1" dirty="0"/>
              <a:t>), especies de Aloe, </a:t>
            </a:r>
            <a:r>
              <a:rPr lang="es-MX" b="1" dirty="0" smtClean="0"/>
              <a:t>la bellísima campánula </a:t>
            </a:r>
            <a:r>
              <a:rPr lang="es-MX" b="1" dirty="0" err="1" smtClean="0"/>
              <a:t>shrablett</a:t>
            </a:r>
            <a:r>
              <a:rPr lang="es-MX" b="1" dirty="0" smtClean="0"/>
              <a:t> (Azorina </a:t>
            </a:r>
            <a:r>
              <a:rPr lang="es-MX" b="1" dirty="0" err="1" smtClean="0"/>
              <a:t>vidalii</a:t>
            </a:r>
            <a:r>
              <a:rPr lang="es-MX" b="1" dirty="0" smtClean="0"/>
              <a:t>)</a:t>
            </a:r>
            <a:endParaRPr lang="es-MX" dirty="0"/>
          </a:p>
        </p:txBody>
      </p:sp>
    </p:spTree>
    <p:extLst>
      <p:ext uri="{BB962C8B-B14F-4D97-AF65-F5344CB8AC3E}">
        <p14:creationId xmlns:p14="http://schemas.microsoft.com/office/powerpoint/2010/main" val="32020986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913" y="3509886"/>
            <a:ext cx="3579854" cy="2684891"/>
          </a:xfrm>
          <a:prstGeom prst="rect">
            <a:avLst/>
          </a:prstGeom>
        </p:spPr>
      </p:pic>
      <p:sp>
        <p:nvSpPr>
          <p:cNvPr id="6" name="Rectángulo 5"/>
          <p:cNvSpPr/>
          <p:nvPr/>
        </p:nvSpPr>
        <p:spPr>
          <a:xfrm>
            <a:off x="2871680" y="1736421"/>
            <a:ext cx="1790875" cy="400110"/>
          </a:xfrm>
          <a:prstGeom prst="rect">
            <a:avLst/>
          </a:prstGeom>
        </p:spPr>
        <p:txBody>
          <a:bodyPr wrap="none">
            <a:spAutoFit/>
          </a:bodyPr>
          <a:lstStyle/>
          <a:p>
            <a:r>
              <a:rPr lang="es-MX" sz="2000" b="1" i="1" dirty="0" smtClean="0">
                <a:solidFill>
                  <a:schemeClr val="accent3">
                    <a:lumMod val="50000"/>
                  </a:schemeClr>
                </a:solidFill>
                <a:effectLst>
                  <a:outerShdw blurRad="38100" dist="38100" dir="2700000" algn="tl">
                    <a:srgbClr val="000000">
                      <a:alpha val="43137"/>
                    </a:srgbClr>
                  </a:outerShdw>
                </a:effectLst>
              </a:rPr>
              <a:t>Dracena </a:t>
            </a:r>
            <a:r>
              <a:rPr lang="es-MX" sz="2000" b="1" i="1" dirty="0" err="1" smtClean="0">
                <a:solidFill>
                  <a:schemeClr val="accent3">
                    <a:lumMod val="50000"/>
                  </a:schemeClr>
                </a:solidFill>
                <a:effectLst>
                  <a:outerShdw blurRad="38100" dist="38100" dir="2700000" algn="tl">
                    <a:srgbClr val="000000">
                      <a:alpha val="43137"/>
                    </a:srgbClr>
                  </a:outerShdw>
                </a:effectLst>
              </a:rPr>
              <a:t>draco</a:t>
            </a:r>
            <a:endParaRPr lang="es-MX" sz="2000" b="1" i="1" dirty="0">
              <a:solidFill>
                <a:schemeClr val="accent3">
                  <a:lumMod val="50000"/>
                </a:schemeClr>
              </a:solidFill>
              <a:effectLst>
                <a:outerShdw blurRad="38100" dist="38100" dir="2700000" algn="tl">
                  <a:srgbClr val="000000">
                    <a:alpha val="43137"/>
                  </a:srgbClr>
                </a:outerShdw>
              </a:effectLst>
            </a:endParaRPr>
          </a:p>
        </p:txBody>
      </p:sp>
      <p:sp>
        <p:nvSpPr>
          <p:cNvPr id="7" name="Rectángulo 6"/>
          <p:cNvSpPr/>
          <p:nvPr/>
        </p:nvSpPr>
        <p:spPr>
          <a:xfrm>
            <a:off x="1278801" y="6159940"/>
            <a:ext cx="1103187" cy="400110"/>
          </a:xfrm>
          <a:prstGeom prst="rect">
            <a:avLst/>
          </a:prstGeom>
        </p:spPr>
        <p:txBody>
          <a:bodyPr wrap="none">
            <a:spAutoFit/>
          </a:bodyPr>
          <a:lstStyle/>
          <a:p>
            <a:r>
              <a:rPr lang="es-MX" sz="2000" b="1" i="1" dirty="0" smtClean="0">
                <a:solidFill>
                  <a:schemeClr val="accent3">
                    <a:lumMod val="50000"/>
                  </a:schemeClr>
                </a:solidFill>
                <a:effectLst>
                  <a:outerShdw blurRad="38100" dist="38100" dir="2700000" algn="tl">
                    <a:srgbClr val="000000">
                      <a:alpha val="43137"/>
                    </a:srgbClr>
                  </a:outerShdw>
                </a:effectLst>
              </a:rPr>
              <a:t>Aloe </a:t>
            </a:r>
            <a:r>
              <a:rPr lang="es-MX" sz="2000" b="1" i="1" dirty="0" err="1" smtClean="0">
                <a:solidFill>
                  <a:schemeClr val="accent3">
                    <a:lumMod val="50000"/>
                  </a:schemeClr>
                </a:solidFill>
                <a:effectLst>
                  <a:outerShdw blurRad="38100" dist="38100" dir="2700000" algn="tl">
                    <a:srgbClr val="000000">
                      <a:alpha val="43137"/>
                    </a:srgbClr>
                  </a:outerShdw>
                </a:effectLst>
              </a:rPr>
              <a:t>spp</a:t>
            </a:r>
            <a:endParaRPr lang="es-MX" sz="2000" b="1" i="1" dirty="0">
              <a:solidFill>
                <a:schemeClr val="accent3">
                  <a:lumMod val="50000"/>
                </a:schemeClr>
              </a:solidFill>
              <a:effectLst>
                <a:outerShdw blurRad="38100" dist="38100" dir="2700000" algn="tl">
                  <a:srgbClr val="000000">
                    <a:alpha val="43137"/>
                  </a:srgbClr>
                </a:outerShdw>
              </a:effectLst>
            </a:endParaRPr>
          </a:p>
        </p:txBody>
      </p:sp>
      <p:sp>
        <p:nvSpPr>
          <p:cNvPr id="8" name="Rectángulo 7"/>
          <p:cNvSpPr/>
          <p:nvPr/>
        </p:nvSpPr>
        <p:spPr>
          <a:xfrm>
            <a:off x="6156176" y="6159940"/>
            <a:ext cx="1675459" cy="400110"/>
          </a:xfrm>
          <a:prstGeom prst="rect">
            <a:avLst/>
          </a:prstGeom>
        </p:spPr>
        <p:txBody>
          <a:bodyPr wrap="none">
            <a:spAutoFit/>
          </a:bodyPr>
          <a:lstStyle/>
          <a:p>
            <a:r>
              <a:rPr lang="es-MX" sz="2000" b="1" i="1" dirty="0">
                <a:solidFill>
                  <a:schemeClr val="accent3">
                    <a:lumMod val="50000"/>
                  </a:schemeClr>
                </a:solidFill>
                <a:effectLst>
                  <a:outerShdw blurRad="38100" dist="38100" dir="2700000" algn="tl">
                    <a:srgbClr val="000000">
                      <a:alpha val="43137"/>
                    </a:srgbClr>
                  </a:outerShdw>
                </a:effectLst>
              </a:rPr>
              <a:t>Azorina </a:t>
            </a:r>
            <a:r>
              <a:rPr lang="es-MX" sz="2000" b="1" i="1" dirty="0" err="1">
                <a:solidFill>
                  <a:schemeClr val="accent3">
                    <a:lumMod val="50000"/>
                  </a:schemeClr>
                </a:solidFill>
                <a:effectLst>
                  <a:outerShdw blurRad="38100" dist="38100" dir="2700000" algn="tl">
                    <a:srgbClr val="000000">
                      <a:alpha val="43137"/>
                    </a:srgbClr>
                  </a:outerShdw>
                </a:effectLst>
              </a:rPr>
              <a:t>vidalii</a:t>
            </a:r>
            <a:endParaRPr lang="es-MX" sz="2000" b="1" i="1" dirty="0">
              <a:solidFill>
                <a:schemeClr val="accent3">
                  <a:lumMod val="50000"/>
                </a:schemeClr>
              </a:solidFill>
              <a:effectLst>
                <a:outerShdw blurRad="38100" dist="38100" dir="2700000" algn="tl">
                  <a:srgbClr val="000000">
                    <a:alpha val="43137"/>
                  </a:srgbClr>
                </a:outerShdw>
              </a:effectLst>
            </a:endParaRP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3211" y="667860"/>
            <a:ext cx="3661387" cy="5492080"/>
          </a:xfrm>
          <a:prstGeom prst="rect">
            <a:avLst/>
          </a:prstGeom>
        </p:spPr>
      </p:pic>
      <p:pic>
        <p:nvPicPr>
          <p:cNvPr id="11" name="Marcador de contenido 10"/>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04800" y="42919"/>
            <a:ext cx="2540253" cy="3387005"/>
          </a:xfrm>
        </p:spPr>
      </p:pic>
    </p:spTree>
    <p:extLst>
      <p:ext uri="{BB962C8B-B14F-4D97-AF65-F5344CB8AC3E}">
        <p14:creationId xmlns:p14="http://schemas.microsoft.com/office/powerpoint/2010/main" val="17030186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0140" y="188640"/>
            <a:ext cx="8686800" cy="838200"/>
          </a:xfrm>
        </p:spPr>
        <p:txBody>
          <a:bodyPr/>
          <a:lstStyle/>
          <a:p>
            <a:r>
              <a:rPr lang="es-MX" dirty="0" smtClean="0"/>
              <a:t>Comentarios finales</a:t>
            </a:r>
            <a:endParaRPr lang="es-MX" dirty="0"/>
          </a:p>
        </p:txBody>
      </p:sp>
      <p:sp>
        <p:nvSpPr>
          <p:cNvPr id="3" name="Marcador de contenido 2"/>
          <p:cNvSpPr>
            <a:spLocks noGrp="1"/>
          </p:cNvSpPr>
          <p:nvPr>
            <p:ph idx="1"/>
          </p:nvPr>
        </p:nvSpPr>
        <p:spPr>
          <a:xfrm>
            <a:off x="302350" y="1196752"/>
            <a:ext cx="8686800" cy="5445968"/>
          </a:xfrm>
        </p:spPr>
        <p:txBody>
          <a:bodyPr>
            <a:noAutofit/>
          </a:bodyPr>
          <a:lstStyle/>
          <a:p>
            <a:pPr algn="just">
              <a:buClr>
                <a:schemeClr val="tx2">
                  <a:lumMod val="50000"/>
                </a:schemeClr>
              </a:buClr>
              <a:buFont typeface="Wingdings" panose="05000000000000000000" pitchFamily="2" charset="2"/>
              <a:buChar char="q"/>
            </a:pPr>
            <a:r>
              <a:rPr lang="es-ES" sz="2400" dirty="0"/>
              <a:t>E</a:t>
            </a:r>
            <a:r>
              <a:rPr lang="es-ES" sz="2400" dirty="0" smtClean="0"/>
              <a:t>l </a:t>
            </a:r>
            <a:r>
              <a:rPr lang="es-ES" sz="2400" dirty="0"/>
              <a:t>análisis geográfico preliminar muestra que las plantas ornamentales más extendidas </a:t>
            </a:r>
            <a:r>
              <a:rPr lang="es-ES" sz="2400" b="1" dirty="0"/>
              <a:t>están asociadas a trece centros</a:t>
            </a:r>
            <a:r>
              <a:rPr lang="es-ES" sz="2400" dirty="0"/>
              <a:t>. </a:t>
            </a:r>
            <a:endParaRPr lang="es-ES" sz="2400" dirty="0" smtClean="0"/>
          </a:p>
          <a:p>
            <a:pPr algn="just">
              <a:buClr>
                <a:schemeClr val="tx2">
                  <a:lumMod val="50000"/>
                </a:schemeClr>
              </a:buClr>
              <a:buFont typeface="Wingdings" panose="05000000000000000000" pitchFamily="2" charset="2"/>
              <a:buChar char="q"/>
            </a:pPr>
            <a:r>
              <a:rPr lang="es-ES" sz="2400" b="1" dirty="0" smtClean="0"/>
              <a:t>Seis </a:t>
            </a:r>
            <a:r>
              <a:rPr lang="es-ES" sz="2400" b="1" dirty="0"/>
              <a:t>de ellos son de importancia primordial</a:t>
            </a:r>
            <a:r>
              <a:rPr lang="es-ES" sz="2400" dirty="0"/>
              <a:t> ya que han proporcionado a los jardines del mundo aproximadamente el 75% de todas las especies ornamentales. </a:t>
            </a:r>
            <a:endParaRPr lang="es-ES" sz="2400" dirty="0" smtClean="0"/>
          </a:p>
          <a:p>
            <a:pPr algn="just">
              <a:buClr>
                <a:schemeClr val="tx2">
                  <a:lumMod val="50000"/>
                </a:schemeClr>
              </a:buClr>
              <a:buFont typeface="Wingdings" panose="05000000000000000000" pitchFamily="2" charset="2"/>
              <a:buChar char="q"/>
            </a:pPr>
            <a:r>
              <a:rPr lang="es-ES" sz="2400" dirty="0" smtClean="0"/>
              <a:t>Los </a:t>
            </a:r>
            <a:r>
              <a:rPr lang="es-ES" sz="2400" dirty="0"/>
              <a:t>siete centros restantes proporcionaron el </a:t>
            </a:r>
            <a:r>
              <a:rPr lang="es-ES" sz="2400" b="1" dirty="0"/>
              <a:t>22,5% del total</a:t>
            </a:r>
            <a:r>
              <a:rPr lang="es-ES" sz="2400" dirty="0"/>
              <a:t> de especies, </a:t>
            </a:r>
            <a:r>
              <a:rPr lang="es-ES" sz="2400" b="1" dirty="0"/>
              <a:t>y son de importancia secundaria para la flora del jardín</a:t>
            </a:r>
            <a:r>
              <a:rPr lang="es-ES" sz="2400" dirty="0" smtClean="0"/>
              <a:t>.</a:t>
            </a:r>
          </a:p>
          <a:p>
            <a:pPr algn="just">
              <a:buClr>
                <a:schemeClr val="tx2">
                  <a:lumMod val="50000"/>
                </a:schemeClr>
              </a:buClr>
              <a:buFont typeface="Wingdings" panose="05000000000000000000" pitchFamily="2" charset="2"/>
              <a:buChar char="q"/>
            </a:pPr>
            <a:r>
              <a:rPr lang="es-ES" sz="2400" dirty="0" smtClean="0"/>
              <a:t>Las cifras </a:t>
            </a:r>
            <a:r>
              <a:rPr lang="es-ES" sz="2400" dirty="0"/>
              <a:t>no totalizan el 100%. De hecho, las </a:t>
            </a:r>
            <a:r>
              <a:rPr lang="es-ES" sz="2400" b="1" dirty="0"/>
              <a:t>125 especies restantes (2.5%), o quizás más, provienen de sitios diseminados por todo el mundo y fuera de los centros descritos </a:t>
            </a:r>
            <a:r>
              <a:rPr lang="es-ES" sz="2400" b="1" dirty="0" smtClean="0"/>
              <a:t>anteriormente</a:t>
            </a:r>
            <a:r>
              <a:rPr lang="es-ES" sz="2400" dirty="0"/>
              <a:t>,</a:t>
            </a:r>
            <a:r>
              <a:rPr lang="es-ES" sz="2400" dirty="0" smtClean="0"/>
              <a:t> </a:t>
            </a:r>
            <a:r>
              <a:rPr lang="es-ES" sz="2400" dirty="0"/>
              <a:t>su cantidad y concentración en cualquier lugar </a:t>
            </a:r>
            <a:r>
              <a:rPr lang="es-ES" sz="2400" b="1" dirty="0"/>
              <a:t>no puede considerarse suficiente para tratarlas como un centro separado.</a:t>
            </a:r>
            <a:endParaRPr lang="es-MX" sz="2400" b="1" dirty="0"/>
          </a:p>
        </p:txBody>
      </p:sp>
    </p:spTree>
    <p:extLst>
      <p:ext uri="{BB962C8B-B14F-4D97-AF65-F5344CB8AC3E}">
        <p14:creationId xmlns:p14="http://schemas.microsoft.com/office/powerpoint/2010/main" val="1799858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260648"/>
            <a:ext cx="8686800" cy="838200"/>
          </a:xfrm>
        </p:spPr>
        <p:txBody>
          <a:bodyPr>
            <a:normAutofit/>
          </a:bodyPr>
          <a:lstStyle/>
          <a:p>
            <a:r>
              <a:rPr lang="es-ES" sz="2400" b="1" dirty="0">
                <a:solidFill>
                  <a:schemeClr val="accent6">
                    <a:lumMod val="50000"/>
                  </a:schemeClr>
                </a:solidFill>
              </a:rPr>
              <a:t>PROPÓSITO DE LA UNIDAD DE </a:t>
            </a:r>
            <a:r>
              <a:rPr lang="es-ES" sz="2400" b="1" dirty="0" smtClean="0">
                <a:solidFill>
                  <a:schemeClr val="accent6">
                    <a:lumMod val="50000"/>
                  </a:schemeClr>
                </a:solidFill>
              </a:rPr>
              <a:t>APRENDIZAJE</a:t>
            </a:r>
            <a:endParaRPr lang="es-MX" sz="2400" b="1" dirty="0">
              <a:solidFill>
                <a:schemeClr val="accent6">
                  <a:lumMod val="50000"/>
                </a:schemeClr>
              </a:solidFill>
            </a:endParaRPr>
          </a:p>
        </p:txBody>
      </p:sp>
      <p:sp>
        <p:nvSpPr>
          <p:cNvPr id="3" name="Marcador de contenido 2"/>
          <p:cNvSpPr>
            <a:spLocks noGrp="1"/>
          </p:cNvSpPr>
          <p:nvPr>
            <p:ph idx="1"/>
          </p:nvPr>
        </p:nvSpPr>
        <p:spPr>
          <a:xfrm>
            <a:off x="304800" y="1484784"/>
            <a:ext cx="8686800" cy="4525963"/>
          </a:xfrm>
        </p:spPr>
        <p:txBody>
          <a:bodyPr>
            <a:normAutofit fontScale="92500" lnSpcReduction="10000"/>
          </a:bodyPr>
          <a:lstStyle/>
          <a:p>
            <a:pPr algn="just">
              <a:buClr>
                <a:schemeClr val="accent2">
                  <a:lumMod val="50000"/>
                </a:schemeClr>
              </a:buClr>
              <a:buFont typeface="Wingdings" panose="05000000000000000000" pitchFamily="2" charset="2"/>
              <a:buChar char="q"/>
            </a:pPr>
            <a:r>
              <a:rPr lang="es-MX" sz="2800" b="1" dirty="0" smtClean="0">
                <a:solidFill>
                  <a:schemeClr val="accent6">
                    <a:lumMod val="50000"/>
                  </a:schemeClr>
                </a:solidFill>
              </a:rPr>
              <a:t>Conocer</a:t>
            </a:r>
            <a:r>
              <a:rPr lang="es-MX" sz="2800" b="1" dirty="0">
                <a:solidFill>
                  <a:schemeClr val="accent6">
                    <a:lumMod val="50000"/>
                  </a:schemeClr>
                </a:solidFill>
              </a:rPr>
              <a:t>, discutir y aplicar los conceptos y herramientas metodológicas para la mejora genética de especies ornamentales </a:t>
            </a:r>
          </a:p>
          <a:p>
            <a:pPr algn="just">
              <a:buClr>
                <a:schemeClr val="accent2">
                  <a:lumMod val="50000"/>
                </a:schemeClr>
              </a:buClr>
              <a:buFont typeface="Wingdings" panose="05000000000000000000" pitchFamily="2" charset="2"/>
              <a:buChar char="q"/>
            </a:pPr>
            <a:r>
              <a:rPr lang="es-MX" sz="2800" b="1" dirty="0" smtClean="0">
                <a:solidFill>
                  <a:schemeClr val="accent6">
                    <a:lumMod val="50000"/>
                  </a:schemeClr>
                </a:solidFill>
              </a:rPr>
              <a:t>Proveer </a:t>
            </a:r>
            <a:r>
              <a:rPr lang="es-MX" sz="2800" b="1" dirty="0">
                <a:solidFill>
                  <a:schemeClr val="accent6">
                    <a:lumMod val="50000"/>
                  </a:schemeClr>
                </a:solidFill>
              </a:rPr>
              <a:t>de la información actual sobre la los métodos de mejora genética en el contexto de una visión de, </a:t>
            </a:r>
            <a:r>
              <a:rPr lang="es-MX" sz="2800" b="1" u="sng" dirty="0">
                <a:solidFill>
                  <a:schemeClr val="tx2">
                    <a:lumMod val="75000"/>
                  </a:schemeClr>
                </a:solidFill>
                <a:effectLst>
                  <a:outerShdw blurRad="38100" dist="38100" dir="2700000" algn="tl">
                    <a:srgbClr val="000000">
                      <a:alpha val="43137"/>
                    </a:srgbClr>
                  </a:outerShdw>
                </a:effectLst>
              </a:rPr>
              <a:t>aprovechamiento y conservación de la riqueza de especies con potencial </a:t>
            </a:r>
            <a:r>
              <a:rPr lang="es-MX" sz="2800" b="1" u="sng" dirty="0" smtClean="0">
                <a:solidFill>
                  <a:schemeClr val="tx2">
                    <a:lumMod val="75000"/>
                  </a:schemeClr>
                </a:solidFill>
                <a:effectLst>
                  <a:outerShdw blurRad="38100" dist="38100" dir="2700000" algn="tl">
                    <a:srgbClr val="000000">
                      <a:alpha val="43137"/>
                    </a:srgbClr>
                  </a:outerShdw>
                </a:effectLst>
              </a:rPr>
              <a:t>ornamental</a:t>
            </a:r>
            <a:endParaRPr lang="es-MX" sz="2800" b="1" u="sng" dirty="0">
              <a:solidFill>
                <a:schemeClr val="tx2">
                  <a:lumMod val="75000"/>
                </a:schemeClr>
              </a:solidFill>
              <a:effectLst>
                <a:outerShdw blurRad="38100" dist="38100" dir="2700000" algn="tl">
                  <a:srgbClr val="000000">
                    <a:alpha val="43137"/>
                  </a:srgbClr>
                </a:outerShdw>
              </a:effectLst>
            </a:endParaRPr>
          </a:p>
          <a:p>
            <a:pPr algn="just">
              <a:buClr>
                <a:schemeClr val="accent2">
                  <a:lumMod val="50000"/>
                </a:schemeClr>
              </a:buClr>
              <a:buFont typeface="Wingdings" panose="05000000000000000000" pitchFamily="2" charset="2"/>
              <a:buChar char="q"/>
            </a:pPr>
            <a:r>
              <a:rPr lang="es-MX" sz="2800" b="1" dirty="0" smtClean="0">
                <a:solidFill>
                  <a:schemeClr val="accent6">
                    <a:lumMod val="50000"/>
                  </a:schemeClr>
                </a:solidFill>
              </a:rPr>
              <a:t>Analizar </a:t>
            </a:r>
            <a:r>
              <a:rPr lang="es-MX" sz="2800" b="1" dirty="0">
                <a:solidFill>
                  <a:schemeClr val="accent6">
                    <a:lumMod val="50000"/>
                  </a:schemeClr>
                </a:solidFill>
              </a:rPr>
              <a:t>y discutir las estrategias de mejoramiento genético, así como los objetivos 	</a:t>
            </a:r>
          </a:p>
          <a:p>
            <a:pPr algn="just">
              <a:buClr>
                <a:schemeClr val="accent2">
                  <a:lumMod val="50000"/>
                </a:schemeClr>
              </a:buClr>
              <a:buFont typeface="Wingdings" panose="05000000000000000000" pitchFamily="2" charset="2"/>
              <a:buChar char="q"/>
            </a:pPr>
            <a:r>
              <a:rPr lang="es-MX" sz="2800" b="1" dirty="0" smtClean="0">
                <a:solidFill>
                  <a:schemeClr val="accent6">
                    <a:lumMod val="50000"/>
                  </a:schemeClr>
                </a:solidFill>
              </a:rPr>
              <a:t>Proponer </a:t>
            </a:r>
            <a:r>
              <a:rPr lang="es-MX" sz="2800" b="1" dirty="0">
                <a:solidFill>
                  <a:schemeClr val="accent6">
                    <a:lumMod val="50000"/>
                  </a:schemeClr>
                </a:solidFill>
              </a:rPr>
              <a:t>acciones para la protección de las variedades y recursos genéticos de México </a:t>
            </a:r>
            <a:r>
              <a:rPr lang="es-MX" b="1" dirty="0">
                <a:solidFill>
                  <a:schemeClr val="accent6">
                    <a:lumMod val="50000"/>
                  </a:schemeClr>
                </a:solidFill>
              </a:rPr>
              <a:t>	</a:t>
            </a:r>
          </a:p>
          <a:p>
            <a:endParaRPr lang="es-MX" dirty="0"/>
          </a:p>
        </p:txBody>
      </p:sp>
    </p:spTree>
    <p:extLst>
      <p:ext uri="{BB962C8B-B14F-4D97-AF65-F5344CB8AC3E}">
        <p14:creationId xmlns:p14="http://schemas.microsoft.com/office/powerpoint/2010/main" val="23745425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131840" y="404664"/>
            <a:ext cx="2647188" cy="597694"/>
          </a:xfrm>
        </p:spPr>
        <p:txBody>
          <a:bodyPr>
            <a:normAutofit/>
          </a:bodyPr>
          <a:lstStyle/>
          <a:p>
            <a:pPr eaLnBrk="1" hangingPunct="1"/>
            <a:r>
              <a:rPr lang="es-ES_tradnl" altLang="es-MX" sz="2700" b="1" dirty="0">
                <a:solidFill>
                  <a:schemeClr val="accent3">
                    <a:lumMod val="50000"/>
                  </a:schemeClr>
                </a:solidFill>
                <a:effectLst>
                  <a:outerShdw blurRad="38100" dist="38100" dir="2700000" algn="tl">
                    <a:srgbClr val="000000">
                      <a:alpha val="43137"/>
                    </a:srgbClr>
                  </a:outerShdw>
                </a:effectLst>
              </a:rPr>
              <a:t>BIBLIOGRAFÍA</a:t>
            </a:r>
            <a:endParaRPr lang="es-ES" altLang="es-MX" sz="2700" b="1" dirty="0">
              <a:solidFill>
                <a:schemeClr val="accent3">
                  <a:lumMod val="50000"/>
                </a:schemeClr>
              </a:solidFill>
              <a:effectLst>
                <a:outerShdw blurRad="38100" dist="38100" dir="2700000" algn="tl">
                  <a:srgbClr val="000000">
                    <a:alpha val="43137"/>
                  </a:srgbClr>
                </a:outerShdw>
              </a:effectLst>
            </a:endParaRPr>
          </a:p>
        </p:txBody>
      </p:sp>
      <p:sp>
        <p:nvSpPr>
          <p:cNvPr id="50179" name="Rectangle 3"/>
          <p:cNvSpPr>
            <a:spLocks noGrp="1" noChangeArrowheads="1"/>
          </p:cNvSpPr>
          <p:nvPr>
            <p:ph idx="1"/>
          </p:nvPr>
        </p:nvSpPr>
        <p:spPr>
          <a:xfrm>
            <a:off x="628650" y="1707642"/>
            <a:ext cx="7886700" cy="4817701"/>
          </a:xfrm>
        </p:spPr>
        <p:txBody>
          <a:bodyPr>
            <a:normAutofit fontScale="92500" lnSpcReduction="20000"/>
          </a:bodyPr>
          <a:lstStyle/>
          <a:p>
            <a:pPr algn="just">
              <a:buClr>
                <a:schemeClr val="accent2">
                  <a:lumMod val="50000"/>
                </a:schemeClr>
              </a:buClr>
              <a:buFont typeface="Wingdings" panose="05000000000000000000" pitchFamily="2" charset="2"/>
              <a:buChar char="q"/>
            </a:pPr>
            <a:r>
              <a:rPr lang="es-AR" altLang="es-MX" sz="2200" b="1" dirty="0" err="1">
                <a:solidFill>
                  <a:schemeClr val="accent3">
                    <a:lumMod val="50000"/>
                  </a:schemeClr>
                </a:solidFill>
              </a:rPr>
              <a:t>Allard</a:t>
            </a:r>
            <a:r>
              <a:rPr lang="es-AR" altLang="es-MX" sz="2200" b="1" dirty="0">
                <a:solidFill>
                  <a:schemeClr val="accent3">
                    <a:lumMod val="50000"/>
                  </a:schemeClr>
                </a:solidFill>
              </a:rPr>
              <a:t>, R.W. 1967. Principios de la Mejora Genética de las Plantas. Ed. Omega</a:t>
            </a:r>
          </a:p>
          <a:p>
            <a:pPr algn="just">
              <a:buClr>
                <a:schemeClr val="accent2">
                  <a:lumMod val="50000"/>
                </a:schemeClr>
              </a:buClr>
              <a:buFont typeface="Wingdings" panose="05000000000000000000" pitchFamily="2" charset="2"/>
              <a:buChar char="q"/>
            </a:pPr>
            <a:r>
              <a:rPr lang="es-AR" altLang="es-MX" sz="2200" b="1" dirty="0">
                <a:solidFill>
                  <a:schemeClr val="accent3">
                    <a:lumMod val="50000"/>
                  </a:schemeClr>
                </a:solidFill>
              </a:rPr>
              <a:t>Cubero, J.I. 1999. Introducción a la Mejora Genética Vegetal. </a:t>
            </a:r>
            <a:r>
              <a:rPr lang="es-AR" altLang="es-MX" sz="2200" b="1" dirty="0" err="1">
                <a:solidFill>
                  <a:schemeClr val="accent3">
                    <a:lumMod val="50000"/>
                  </a:schemeClr>
                </a:solidFill>
              </a:rPr>
              <a:t>Vavilov</a:t>
            </a:r>
            <a:r>
              <a:rPr lang="es-AR" altLang="es-MX" sz="2200" b="1" dirty="0">
                <a:solidFill>
                  <a:schemeClr val="accent3">
                    <a:lumMod val="50000"/>
                  </a:schemeClr>
                </a:solidFill>
              </a:rPr>
              <a:t>, Estudio sobre el origen de las plantas cultivadas. 1951. Ed. </a:t>
            </a:r>
            <a:r>
              <a:rPr lang="es-AR" altLang="es-MX" sz="2200" b="1" dirty="0" err="1">
                <a:solidFill>
                  <a:schemeClr val="accent3">
                    <a:lumMod val="50000"/>
                  </a:schemeClr>
                </a:solidFill>
              </a:rPr>
              <a:t>Mundiprensa</a:t>
            </a:r>
            <a:r>
              <a:rPr lang="es-AR" altLang="es-MX" sz="2200" b="1" dirty="0">
                <a:solidFill>
                  <a:schemeClr val="accent3">
                    <a:lumMod val="50000"/>
                  </a:schemeClr>
                </a:solidFill>
              </a:rPr>
              <a:t>.</a:t>
            </a:r>
          </a:p>
          <a:p>
            <a:pPr algn="just">
              <a:buClr>
                <a:schemeClr val="accent2">
                  <a:lumMod val="50000"/>
                </a:schemeClr>
              </a:buClr>
              <a:buFont typeface="Wingdings" panose="05000000000000000000" pitchFamily="2" charset="2"/>
              <a:buChar char="q"/>
            </a:pPr>
            <a:r>
              <a:rPr lang="es-ES" sz="2400" b="1" dirty="0" smtClean="0"/>
              <a:t>Vavilov</a:t>
            </a:r>
            <a:r>
              <a:rPr lang="es-ES" sz="2400" b="1" dirty="0"/>
              <a:t>, N.I. </a:t>
            </a:r>
            <a:r>
              <a:rPr lang="es-ES" sz="2400" b="1" dirty="0" err="1"/>
              <a:t>Origin</a:t>
            </a:r>
            <a:r>
              <a:rPr lang="es-ES" sz="2400" b="1" dirty="0"/>
              <a:t> and </a:t>
            </a:r>
            <a:r>
              <a:rPr lang="es-ES" sz="2400" b="1" dirty="0" err="1"/>
              <a:t>Geography</a:t>
            </a:r>
            <a:r>
              <a:rPr lang="es-ES" sz="2400" b="1" dirty="0"/>
              <a:t> of </a:t>
            </a:r>
            <a:r>
              <a:rPr lang="es-ES" sz="2400" b="1" dirty="0" err="1"/>
              <a:t>Cultivated</a:t>
            </a:r>
            <a:r>
              <a:rPr lang="es-ES" sz="2400" b="1" dirty="0"/>
              <a:t> </a:t>
            </a:r>
            <a:r>
              <a:rPr lang="es-ES" sz="2400" b="1" dirty="0" err="1"/>
              <a:t>Plants</a:t>
            </a:r>
            <a:r>
              <a:rPr lang="es-ES" sz="2400" b="1" dirty="0"/>
              <a:t>. Cambridge: Cambridge </a:t>
            </a:r>
            <a:r>
              <a:rPr lang="es-ES" sz="2400" b="1" dirty="0" err="1"/>
              <a:t>University</a:t>
            </a:r>
            <a:r>
              <a:rPr lang="es-ES" sz="2400" b="1" dirty="0"/>
              <a:t> </a:t>
            </a:r>
            <a:r>
              <a:rPr lang="es-ES" sz="2400" b="1" dirty="0" err="1"/>
              <a:t>Press</a:t>
            </a:r>
            <a:r>
              <a:rPr lang="es-ES" sz="2400" b="1" dirty="0"/>
              <a:t>, 1992 </a:t>
            </a:r>
            <a:endParaRPr lang="en-US" sz="2400" b="1" dirty="0"/>
          </a:p>
          <a:p>
            <a:pPr algn="just">
              <a:buClr>
                <a:schemeClr val="accent2">
                  <a:lumMod val="50000"/>
                </a:schemeClr>
              </a:buClr>
              <a:buFont typeface="Wingdings" panose="05000000000000000000" pitchFamily="2" charset="2"/>
              <a:buChar char="q"/>
            </a:pPr>
            <a:r>
              <a:rPr lang="es-AR" altLang="es-MX" sz="2400" b="1" dirty="0" err="1">
                <a:solidFill>
                  <a:schemeClr val="accent3">
                    <a:lumMod val="50000"/>
                  </a:schemeClr>
                </a:solidFill>
              </a:rPr>
              <a:t>Schiva</a:t>
            </a:r>
            <a:r>
              <a:rPr lang="es-AR" altLang="es-MX" sz="2400" b="1" dirty="0">
                <a:solidFill>
                  <a:schemeClr val="accent3">
                    <a:lumMod val="50000"/>
                  </a:schemeClr>
                </a:solidFill>
              </a:rPr>
              <a:t> T. 2006. </a:t>
            </a:r>
            <a:r>
              <a:rPr lang="es-AR" altLang="es-MX" sz="2400" b="1" dirty="0" err="1" smtClean="0">
                <a:solidFill>
                  <a:schemeClr val="accent3">
                    <a:lumMod val="50000"/>
                  </a:schemeClr>
                </a:solidFill>
              </a:rPr>
              <a:t>Breeding</a:t>
            </a:r>
            <a:r>
              <a:rPr lang="es-AR" altLang="es-MX" sz="2400" b="1" dirty="0" smtClean="0">
                <a:solidFill>
                  <a:schemeClr val="accent3">
                    <a:lumMod val="50000"/>
                  </a:schemeClr>
                </a:solidFill>
              </a:rPr>
              <a:t> </a:t>
            </a:r>
            <a:r>
              <a:rPr lang="es-AR" altLang="es-MX" sz="2400" b="1" dirty="0" err="1" smtClean="0">
                <a:solidFill>
                  <a:schemeClr val="accent3">
                    <a:lumMod val="50000"/>
                  </a:schemeClr>
                </a:solidFill>
              </a:rPr>
              <a:t>for</a:t>
            </a:r>
            <a:r>
              <a:rPr lang="es-AR" altLang="es-MX" sz="2400" b="1" dirty="0" smtClean="0">
                <a:solidFill>
                  <a:schemeClr val="accent3">
                    <a:lumMod val="50000"/>
                  </a:schemeClr>
                </a:solidFill>
              </a:rPr>
              <a:t> </a:t>
            </a:r>
            <a:r>
              <a:rPr lang="es-AR" altLang="es-MX" sz="2400" b="1" dirty="0" err="1" smtClean="0">
                <a:solidFill>
                  <a:schemeClr val="accent3">
                    <a:lumMod val="50000"/>
                  </a:schemeClr>
                </a:solidFill>
              </a:rPr>
              <a:t>beauty</a:t>
            </a:r>
            <a:r>
              <a:rPr lang="es-AR" altLang="es-MX" sz="2400" b="1" dirty="0" smtClean="0">
                <a:solidFill>
                  <a:schemeClr val="accent3">
                    <a:lumMod val="50000"/>
                  </a:schemeClr>
                </a:solidFill>
              </a:rPr>
              <a:t>. </a:t>
            </a:r>
            <a:r>
              <a:rPr lang="es-AR" altLang="es-MX" sz="2400" b="1" dirty="0" err="1">
                <a:solidFill>
                  <a:schemeClr val="accent3">
                    <a:lumMod val="50000"/>
                  </a:schemeClr>
                </a:solidFill>
              </a:rPr>
              <a:t>Proceedings</a:t>
            </a:r>
            <a:r>
              <a:rPr lang="es-AR" altLang="es-MX" sz="2400" b="1" dirty="0">
                <a:solidFill>
                  <a:schemeClr val="accent3">
                    <a:lumMod val="50000"/>
                  </a:schemeClr>
                </a:solidFill>
              </a:rPr>
              <a:t> of </a:t>
            </a:r>
            <a:r>
              <a:rPr lang="es-AR" altLang="es-MX" sz="2400" b="1" dirty="0" err="1">
                <a:solidFill>
                  <a:schemeClr val="accent3">
                    <a:lumMod val="50000"/>
                  </a:schemeClr>
                </a:solidFill>
              </a:rPr>
              <a:t>the</a:t>
            </a:r>
            <a:r>
              <a:rPr lang="es-AR" altLang="es-MX" sz="2400" b="1" dirty="0">
                <a:solidFill>
                  <a:schemeClr val="accent3">
                    <a:lumMod val="50000"/>
                  </a:schemeClr>
                </a:solidFill>
              </a:rPr>
              <a:t> </a:t>
            </a:r>
            <a:r>
              <a:rPr lang="es-AR" altLang="es-MX" sz="2400" b="1" dirty="0" err="1">
                <a:solidFill>
                  <a:schemeClr val="accent3">
                    <a:lumMod val="50000"/>
                  </a:schemeClr>
                </a:solidFill>
              </a:rPr>
              <a:t>XXIInd</a:t>
            </a:r>
            <a:r>
              <a:rPr lang="es-AR" altLang="es-MX" sz="2400" b="1" dirty="0">
                <a:solidFill>
                  <a:schemeClr val="accent3">
                    <a:lumMod val="50000"/>
                  </a:schemeClr>
                </a:solidFill>
              </a:rPr>
              <a:t> International </a:t>
            </a:r>
            <a:r>
              <a:rPr lang="es-AR" altLang="es-MX" sz="2400" b="1" dirty="0" err="1">
                <a:solidFill>
                  <a:schemeClr val="accent3">
                    <a:lumMod val="50000"/>
                  </a:schemeClr>
                </a:solidFill>
              </a:rPr>
              <a:t>Eucarpia</a:t>
            </a:r>
            <a:r>
              <a:rPr lang="es-AR" altLang="es-MX" sz="2400" b="1" dirty="0">
                <a:solidFill>
                  <a:schemeClr val="accent3">
                    <a:lumMod val="50000"/>
                  </a:schemeClr>
                </a:solidFill>
              </a:rPr>
              <a:t> </a:t>
            </a:r>
            <a:r>
              <a:rPr lang="es-AR" altLang="es-MX" sz="2400" b="1" dirty="0" err="1">
                <a:solidFill>
                  <a:schemeClr val="accent3">
                    <a:lumMod val="50000"/>
                  </a:schemeClr>
                </a:solidFill>
              </a:rPr>
              <a:t>Symposium</a:t>
            </a:r>
            <a:r>
              <a:rPr lang="es-AR" altLang="es-MX" sz="2400" b="1" dirty="0">
                <a:solidFill>
                  <a:schemeClr val="accent3">
                    <a:lumMod val="50000"/>
                  </a:schemeClr>
                </a:solidFill>
              </a:rPr>
              <a:t>: </a:t>
            </a:r>
            <a:r>
              <a:rPr lang="es-AR" altLang="es-MX" sz="2400" b="1" dirty="0" err="1">
                <a:solidFill>
                  <a:schemeClr val="accent3">
                    <a:lumMod val="50000"/>
                  </a:schemeClr>
                </a:solidFill>
              </a:rPr>
              <a:t>Section</a:t>
            </a:r>
            <a:r>
              <a:rPr lang="es-AR" altLang="es-MX" sz="2400" b="1" dirty="0">
                <a:solidFill>
                  <a:schemeClr val="accent3">
                    <a:lumMod val="50000"/>
                  </a:schemeClr>
                </a:solidFill>
              </a:rPr>
              <a:t> </a:t>
            </a:r>
            <a:r>
              <a:rPr lang="es-AR" altLang="es-MX" sz="2400" b="1" dirty="0" err="1">
                <a:solidFill>
                  <a:schemeClr val="accent3">
                    <a:lumMod val="50000"/>
                  </a:schemeClr>
                </a:solidFill>
              </a:rPr>
              <a:t>ornamentals</a:t>
            </a:r>
            <a:r>
              <a:rPr lang="es-AR" altLang="es-MX" sz="2400" b="1" dirty="0">
                <a:solidFill>
                  <a:schemeClr val="accent3">
                    <a:lumMod val="50000"/>
                  </a:schemeClr>
                </a:solidFill>
              </a:rPr>
              <a:t>. ISHS </a:t>
            </a:r>
            <a:r>
              <a:rPr lang="es-AR" altLang="es-MX" sz="2400" b="1" dirty="0" err="1">
                <a:solidFill>
                  <a:schemeClr val="accent3">
                    <a:lumMod val="50000"/>
                  </a:schemeClr>
                </a:solidFill>
              </a:rPr>
              <a:t>section</a:t>
            </a:r>
            <a:r>
              <a:rPr lang="es-AR" altLang="es-MX" sz="2400" b="1" dirty="0">
                <a:solidFill>
                  <a:schemeClr val="accent3">
                    <a:lumMod val="50000"/>
                  </a:schemeClr>
                </a:solidFill>
              </a:rPr>
              <a:t> </a:t>
            </a:r>
            <a:r>
              <a:rPr lang="es-AR" altLang="es-MX" sz="2400" b="1" dirty="0" err="1">
                <a:solidFill>
                  <a:schemeClr val="accent3">
                    <a:lumMod val="50000"/>
                  </a:schemeClr>
                </a:solidFill>
              </a:rPr>
              <a:t>ornamentals</a:t>
            </a:r>
            <a:r>
              <a:rPr lang="es-AR" altLang="es-MX" sz="2400" b="1" dirty="0">
                <a:solidFill>
                  <a:schemeClr val="accent3">
                    <a:lumMod val="50000"/>
                  </a:schemeClr>
                </a:solidFill>
              </a:rPr>
              <a:t> </a:t>
            </a:r>
            <a:r>
              <a:rPr lang="es-AR" altLang="es-MX" sz="2400" b="1" dirty="0" err="1">
                <a:solidFill>
                  <a:schemeClr val="accent3">
                    <a:lumMod val="50000"/>
                  </a:schemeClr>
                </a:solidFill>
              </a:rPr>
              <a:t>plants</a:t>
            </a:r>
            <a:r>
              <a:rPr lang="es-AR" altLang="es-MX" sz="2400" b="1" dirty="0">
                <a:solidFill>
                  <a:schemeClr val="accent3">
                    <a:lumMod val="50000"/>
                  </a:schemeClr>
                </a:solidFill>
              </a:rPr>
              <a:t>. Acta </a:t>
            </a:r>
            <a:r>
              <a:rPr lang="es-AR" altLang="es-MX" sz="2400" b="1" dirty="0" err="1">
                <a:solidFill>
                  <a:schemeClr val="accent3">
                    <a:lumMod val="50000"/>
                  </a:schemeClr>
                </a:solidFill>
              </a:rPr>
              <a:t>Horticulturae</a:t>
            </a:r>
            <a:r>
              <a:rPr lang="es-AR" altLang="es-MX" sz="2400" b="1" dirty="0">
                <a:solidFill>
                  <a:schemeClr val="accent3">
                    <a:lumMod val="50000"/>
                  </a:schemeClr>
                </a:solidFill>
              </a:rPr>
              <a:t> </a:t>
            </a:r>
            <a:r>
              <a:rPr lang="es-AR" altLang="es-MX" sz="2400" b="1" dirty="0" smtClean="0">
                <a:solidFill>
                  <a:schemeClr val="accent3">
                    <a:lumMod val="50000"/>
                  </a:schemeClr>
                </a:solidFill>
              </a:rPr>
              <a:t>714:1-227</a:t>
            </a:r>
          </a:p>
          <a:p>
            <a:pPr algn="just">
              <a:buClr>
                <a:schemeClr val="accent2">
                  <a:lumMod val="50000"/>
                </a:schemeClr>
              </a:buClr>
              <a:buFont typeface="Wingdings" panose="05000000000000000000" pitchFamily="2" charset="2"/>
              <a:buChar char="q"/>
            </a:pPr>
            <a:endParaRPr lang="es-AR" altLang="es-MX" sz="2400" b="1" dirty="0">
              <a:solidFill>
                <a:schemeClr val="accent3">
                  <a:lumMod val="50000"/>
                </a:schemeClr>
              </a:solidFill>
            </a:endParaRPr>
          </a:p>
          <a:p>
            <a:pPr marL="0" indent="0" algn="just">
              <a:buClr>
                <a:schemeClr val="accent2">
                  <a:lumMod val="50000"/>
                </a:schemeClr>
              </a:buClr>
              <a:buNone/>
            </a:pPr>
            <a:r>
              <a:rPr lang="es-AR" altLang="es-MX" sz="2400" b="1" dirty="0">
                <a:solidFill>
                  <a:schemeClr val="accent3">
                    <a:lumMod val="50000"/>
                  </a:schemeClr>
                </a:solidFill>
              </a:rPr>
              <a:t> </a:t>
            </a:r>
            <a:r>
              <a:rPr lang="es-AR" altLang="es-MX" sz="2400" b="1" dirty="0" smtClean="0">
                <a:solidFill>
                  <a:schemeClr val="accent3">
                    <a:lumMod val="50000"/>
                  </a:schemeClr>
                </a:solidFill>
              </a:rPr>
              <a:t>     Sitios WEB</a:t>
            </a:r>
          </a:p>
          <a:p>
            <a:pPr algn="just">
              <a:buClr>
                <a:schemeClr val="accent2">
                  <a:lumMod val="50000"/>
                </a:schemeClr>
              </a:buClr>
              <a:buFont typeface="Wingdings" panose="05000000000000000000" pitchFamily="2" charset="2"/>
              <a:buChar char="q"/>
            </a:pPr>
            <a:r>
              <a:rPr lang="en-US" altLang="es-MX" sz="2100" b="1" dirty="0" smtClean="0">
                <a:solidFill>
                  <a:schemeClr val="accent6">
                    <a:lumMod val="50000"/>
                  </a:schemeClr>
                </a:solidFill>
              </a:rPr>
              <a:t>The origin of garden plants and the FSU contribution</a:t>
            </a:r>
          </a:p>
          <a:p>
            <a:pPr marL="0" indent="0" algn="just">
              <a:buClr>
                <a:schemeClr val="accent2">
                  <a:lumMod val="50000"/>
                </a:schemeClr>
              </a:buClr>
              <a:buNone/>
            </a:pPr>
            <a:r>
              <a:rPr lang="en-US" altLang="es-MX" sz="2100" dirty="0" smtClean="0">
                <a:solidFill>
                  <a:schemeClr val="accent6">
                    <a:lumMod val="50000"/>
                  </a:schemeClr>
                </a:solidFill>
              </a:rPr>
              <a:t>      </a:t>
            </a:r>
            <a:r>
              <a:rPr lang="en-US" altLang="es-MX" sz="2100" dirty="0" smtClean="0">
                <a:solidFill>
                  <a:schemeClr val="accent6">
                    <a:lumMod val="50000"/>
                  </a:schemeClr>
                </a:solidFill>
                <a:hlinkClick r:id="rId2"/>
              </a:rPr>
              <a:t>http</a:t>
            </a:r>
            <a:r>
              <a:rPr lang="en-US" altLang="es-MX" sz="2100" dirty="0">
                <a:solidFill>
                  <a:schemeClr val="accent6">
                    <a:lumMod val="50000"/>
                  </a:schemeClr>
                </a:solidFill>
                <a:hlinkClick r:id="rId2"/>
              </a:rPr>
              <a:t>://</a:t>
            </a:r>
            <a:r>
              <a:rPr lang="en-US" altLang="es-MX" sz="2100" dirty="0" smtClean="0">
                <a:solidFill>
                  <a:schemeClr val="accent6">
                    <a:lumMod val="50000"/>
                  </a:schemeClr>
                </a:solidFill>
                <a:hlinkClick r:id="rId2"/>
              </a:rPr>
              <a:t>www.mobot.org/MOBOT/Research/russia/origin.shtml</a:t>
            </a:r>
            <a:r>
              <a:rPr lang="en-US" altLang="es-MX" sz="2100" dirty="0" smtClean="0">
                <a:solidFill>
                  <a:schemeClr val="accent6">
                    <a:lumMod val="50000"/>
                  </a:schemeClr>
                </a:solidFill>
              </a:rPr>
              <a:t> </a:t>
            </a:r>
            <a:endParaRPr lang="en-US" altLang="es-MX" sz="2100" dirty="0">
              <a:solidFill>
                <a:schemeClr val="accent6">
                  <a:lumMod val="50000"/>
                </a:schemeClr>
              </a:solidFill>
            </a:endParaRPr>
          </a:p>
          <a:p>
            <a:pPr>
              <a:buClr>
                <a:schemeClr val="accent2">
                  <a:lumMod val="50000"/>
                </a:schemeClr>
              </a:buClr>
              <a:buFont typeface="Wingdings" panose="05000000000000000000" pitchFamily="2" charset="2"/>
              <a:buChar char="q"/>
            </a:pPr>
            <a:r>
              <a:rPr lang="en-US" sz="2100" dirty="0"/>
              <a:t>Missouri Botanical </a:t>
            </a:r>
            <a:r>
              <a:rPr lang="en-US" sz="2100" dirty="0" smtClean="0"/>
              <a:t>Garden. 1995-2017. </a:t>
            </a:r>
            <a:r>
              <a:rPr lang="es-ES" sz="2100" dirty="0" smtClean="0">
                <a:solidFill>
                  <a:schemeClr val="accent6">
                    <a:lumMod val="50000"/>
                  </a:schemeClr>
                </a:solidFill>
              </a:rPr>
              <a:t>Ornamental </a:t>
            </a:r>
            <a:r>
              <a:rPr lang="es-ES" sz="2100" dirty="0" err="1" smtClean="0">
                <a:solidFill>
                  <a:schemeClr val="accent6">
                    <a:lumMod val="50000"/>
                  </a:schemeClr>
                </a:solidFill>
              </a:rPr>
              <a:t>plants</a:t>
            </a:r>
            <a:r>
              <a:rPr lang="es-ES" sz="2100" dirty="0" smtClean="0">
                <a:solidFill>
                  <a:schemeClr val="accent6">
                    <a:lumMod val="50000"/>
                  </a:schemeClr>
                </a:solidFill>
              </a:rPr>
              <a:t> </a:t>
            </a:r>
            <a:r>
              <a:rPr lang="es-ES" sz="2100" dirty="0" err="1" smtClean="0">
                <a:solidFill>
                  <a:schemeClr val="accent6">
                    <a:lumMod val="50000"/>
                  </a:schemeClr>
                </a:solidFill>
              </a:rPr>
              <a:t>from</a:t>
            </a:r>
            <a:r>
              <a:rPr lang="es-ES" sz="2100" dirty="0" smtClean="0">
                <a:solidFill>
                  <a:schemeClr val="accent6">
                    <a:lumMod val="50000"/>
                  </a:schemeClr>
                </a:solidFill>
              </a:rPr>
              <a:t> </a:t>
            </a:r>
            <a:r>
              <a:rPr lang="es-ES" sz="2100" dirty="0" err="1" smtClean="0">
                <a:solidFill>
                  <a:schemeClr val="accent6">
                    <a:lumMod val="50000"/>
                  </a:schemeClr>
                </a:solidFill>
              </a:rPr>
              <a:t>Russia</a:t>
            </a:r>
            <a:r>
              <a:rPr lang="es-ES" sz="2100" dirty="0" smtClean="0">
                <a:solidFill>
                  <a:schemeClr val="accent6">
                    <a:lumMod val="50000"/>
                  </a:schemeClr>
                </a:solidFill>
              </a:rPr>
              <a:t>.</a:t>
            </a:r>
            <a:r>
              <a:rPr lang="en-US" sz="2100" dirty="0" smtClean="0"/>
              <a:t>. </a:t>
            </a:r>
            <a:r>
              <a:rPr lang="es-ES" altLang="es-MX" sz="2100" b="1" dirty="0" smtClean="0">
                <a:solidFill>
                  <a:schemeClr val="accent3">
                    <a:lumMod val="50000"/>
                  </a:schemeClr>
                </a:solidFill>
                <a:hlinkClick r:id="rId3"/>
              </a:rPr>
              <a:t>www.urbanext.uiuc.edu</a:t>
            </a:r>
            <a:r>
              <a:rPr lang="es-ES" altLang="es-MX" sz="2100" b="1" dirty="0">
                <a:solidFill>
                  <a:schemeClr val="accent3">
                    <a:lumMod val="50000"/>
                  </a:schemeClr>
                </a:solidFill>
                <a:hlinkClick r:id="rId3"/>
              </a:rPr>
              <a:t>/.../</a:t>
            </a:r>
            <a:r>
              <a:rPr lang="es-ES" altLang="es-MX" sz="2100" b="1" dirty="0" smtClean="0">
                <a:solidFill>
                  <a:schemeClr val="accent3">
                    <a:lumMod val="50000"/>
                  </a:schemeClr>
                </a:solidFill>
                <a:hlinkClick r:id="rId3"/>
              </a:rPr>
              <a:t>edu-projects_1.html</a:t>
            </a:r>
            <a:r>
              <a:rPr lang="es-ES" altLang="es-MX" sz="2100" b="1" dirty="0" smtClean="0">
                <a:solidFill>
                  <a:schemeClr val="accent3">
                    <a:lumMod val="50000"/>
                  </a:schemeClr>
                </a:solidFill>
              </a:rPr>
              <a:t>  </a:t>
            </a:r>
            <a:endParaRPr lang="es-ES" altLang="es-MX" sz="2100" b="1" dirty="0">
              <a:solidFill>
                <a:schemeClr val="accent3">
                  <a:lumMod val="50000"/>
                </a:schemeClr>
              </a:solidFill>
            </a:endParaRPr>
          </a:p>
          <a:p>
            <a:pPr marL="457200" indent="-457200">
              <a:lnSpc>
                <a:spcPct val="140000"/>
              </a:lnSpc>
              <a:buFont typeface="Wingdings" panose="05000000000000000000" pitchFamily="2" charset="2"/>
              <a:buChar char="v"/>
            </a:pPr>
            <a:endParaRPr lang="es-ES" altLang="es-MX" sz="1350" b="1" dirty="0"/>
          </a:p>
          <a:p>
            <a:pPr marL="457200" indent="-457200">
              <a:buFont typeface="Wingdings" panose="05000000000000000000" pitchFamily="2" charset="2"/>
              <a:buChar char="v"/>
            </a:pPr>
            <a:endParaRPr lang="es-ES" altLang="es-MX" sz="1350" b="1" dirty="0"/>
          </a:p>
          <a:p>
            <a:pPr marL="457200" indent="-457200">
              <a:buFont typeface="Wingdings" panose="05000000000000000000" pitchFamily="2" charset="2"/>
              <a:buChar char="v"/>
            </a:pPr>
            <a:endParaRPr lang="es-ES" altLang="es-MX" sz="1500" b="1" dirty="0"/>
          </a:p>
        </p:txBody>
      </p:sp>
    </p:spTree>
    <p:extLst>
      <p:ext uri="{BB962C8B-B14F-4D97-AF65-F5344CB8AC3E}">
        <p14:creationId xmlns:p14="http://schemas.microsoft.com/office/powerpoint/2010/main" val="37283598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4664" y="764704"/>
            <a:ext cx="6177830" cy="5601491"/>
          </a:xfrm>
          <a:prstGeom prst="rect">
            <a:avLst/>
          </a:prstGeom>
        </p:spPr>
      </p:pic>
      <p:sp>
        <p:nvSpPr>
          <p:cNvPr id="3" name="Rectángulo 2"/>
          <p:cNvSpPr/>
          <p:nvPr/>
        </p:nvSpPr>
        <p:spPr>
          <a:xfrm>
            <a:off x="467544" y="2780928"/>
            <a:ext cx="4014240" cy="1323439"/>
          </a:xfrm>
          <a:prstGeom prst="rect">
            <a:avLst/>
          </a:prstGeom>
          <a:ln w="28575">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es-ES" sz="8000" b="1" cap="none" spc="0" dirty="0" smtClean="0">
                <a:ln w="12700">
                  <a:solidFill>
                    <a:schemeClr val="accent1"/>
                  </a:solidFill>
                  <a:prstDash val="solid"/>
                </a:ln>
                <a:solidFill>
                  <a:schemeClr val="accent4">
                    <a:lumMod val="50000"/>
                  </a:schemeClr>
                </a:solidFill>
                <a:effectLst>
                  <a:outerShdw dist="38100" dir="2640000" algn="bl" rotWithShape="0">
                    <a:schemeClr val="accent1"/>
                  </a:outerShdw>
                </a:effectLst>
              </a:rPr>
              <a:t>Gracias!!</a:t>
            </a:r>
            <a:endParaRPr lang="es-ES" sz="8000" b="1" cap="none" spc="0" dirty="0">
              <a:ln w="12700">
                <a:solidFill>
                  <a:schemeClr val="accent1"/>
                </a:solidFill>
                <a:prstDash val="solid"/>
              </a:ln>
              <a:solidFill>
                <a:schemeClr val="accent4">
                  <a:lumMod val="50000"/>
                </a:schemeClr>
              </a:solidFill>
              <a:effectLst>
                <a:outerShdw dist="38100" dir="2640000" algn="bl" rotWithShape="0">
                  <a:schemeClr val="accent1"/>
                </a:outerShdw>
              </a:effectLst>
            </a:endParaRPr>
          </a:p>
        </p:txBody>
      </p:sp>
    </p:spTree>
    <p:extLst>
      <p:ext uri="{BB962C8B-B14F-4D97-AF65-F5344CB8AC3E}">
        <p14:creationId xmlns:p14="http://schemas.microsoft.com/office/powerpoint/2010/main" val="100200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260648"/>
            <a:ext cx="7056784" cy="720080"/>
          </a:xfrm>
        </p:spPr>
        <p:txBody>
          <a:bodyPr>
            <a:normAutofit/>
          </a:bodyPr>
          <a:lstStyle/>
          <a:p>
            <a:r>
              <a:rPr lang="es-MX" sz="3200" b="1" dirty="0">
                <a:solidFill>
                  <a:schemeClr val="accent6">
                    <a:lumMod val="50000"/>
                  </a:schemeClr>
                </a:solidFill>
                <a:effectLst>
                  <a:outerShdw blurRad="38100" dist="38100" dir="2700000" algn="tl">
                    <a:srgbClr val="000000">
                      <a:alpha val="43137"/>
                    </a:srgbClr>
                  </a:outerShdw>
                  <a:reflection blurRad="12700" stA="48000" endA="300" endPos="55000" dir="5400000" sy="-90000" algn="bl" rotWithShape="0"/>
                </a:effectLst>
              </a:rPr>
              <a:t>CONTENIDO</a:t>
            </a:r>
          </a:p>
        </p:txBody>
      </p:sp>
      <p:sp>
        <p:nvSpPr>
          <p:cNvPr id="3" name="Marcador de contenido 2"/>
          <p:cNvSpPr>
            <a:spLocks noGrp="1"/>
          </p:cNvSpPr>
          <p:nvPr>
            <p:ph idx="1"/>
          </p:nvPr>
        </p:nvSpPr>
        <p:spPr>
          <a:xfrm>
            <a:off x="304800" y="1340768"/>
            <a:ext cx="8686800" cy="5328592"/>
          </a:xfrm>
        </p:spPr>
        <p:txBody>
          <a:bodyPr>
            <a:normAutofit fontScale="77500" lnSpcReduction="20000"/>
          </a:bodyPr>
          <a:lstStyle/>
          <a:p>
            <a:pPr>
              <a:buClr>
                <a:schemeClr val="accent6">
                  <a:lumMod val="50000"/>
                </a:schemeClr>
              </a:buClr>
              <a:buSzPct val="90000"/>
              <a:buFont typeface="Wingdings" panose="05000000000000000000" pitchFamily="2" charset="2"/>
              <a:buChar char="q"/>
            </a:pPr>
            <a:r>
              <a:rPr lang="es-MX" b="1" dirty="0"/>
              <a:t>TRABAJO DE N. I. VAVILOV</a:t>
            </a:r>
          </a:p>
          <a:p>
            <a:pPr>
              <a:buClr>
                <a:schemeClr val="accent6">
                  <a:lumMod val="50000"/>
                </a:schemeClr>
              </a:buClr>
              <a:buSzPct val="90000"/>
              <a:buFont typeface="Wingdings" panose="05000000000000000000" pitchFamily="2" charset="2"/>
              <a:buChar char="q"/>
            </a:pPr>
            <a:r>
              <a:rPr lang="es-MX" b="1" dirty="0"/>
              <a:t>DIVERSIDAD DE PLANTAS ORNAMENTALES CULTIVADAS</a:t>
            </a:r>
          </a:p>
          <a:p>
            <a:pPr>
              <a:buClr>
                <a:schemeClr val="accent6">
                  <a:lumMod val="50000"/>
                </a:schemeClr>
              </a:buClr>
              <a:buSzPct val="90000"/>
              <a:buFont typeface="Wingdings" panose="05000000000000000000" pitchFamily="2" charset="2"/>
              <a:buChar char="q"/>
            </a:pPr>
            <a:r>
              <a:rPr lang="es-MX" b="1" dirty="0"/>
              <a:t>CENTROS DE ORIGEN DE ESPECIES ORNAMENTALES</a:t>
            </a:r>
          </a:p>
          <a:p>
            <a:pPr>
              <a:buClr>
                <a:schemeClr val="accent6">
                  <a:lumMod val="50000"/>
                </a:schemeClr>
              </a:buClr>
              <a:buSzPct val="90000"/>
              <a:buFont typeface="Wingdings" panose="05000000000000000000" pitchFamily="2" charset="2"/>
              <a:buChar char="q"/>
            </a:pPr>
            <a:r>
              <a:rPr lang="es-MX" b="1" dirty="0"/>
              <a:t>RELACION DE CENTROS DE ORIGEN PROPUESTOS PARA LAS ESPECIES ORNAMENTALES</a:t>
            </a:r>
          </a:p>
          <a:p>
            <a:pPr>
              <a:buClr>
                <a:schemeClr val="accent6">
                  <a:lumMod val="50000"/>
                </a:schemeClr>
              </a:buClr>
              <a:buSzPct val="90000"/>
              <a:buFont typeface="Wingdings" panose="05000000000000000000" pitchFamily="2" charset="2"/>
              <a:buChar char="q"/>
            </a:pPr>
            <a:r>
              <a:rPr lang="en-US" b="1" dirty="0"/>
              <a:t>I. THE MEDITERRANEAN CENTER; II. THE NORTH AMERICAN CENTER; III. THE SOUTH AFRICAN IV. </a:t>
            </a:r>
            <a:r>
              <a:rPr lang="en-US" b="1" dirty="0" smtClean="0"/>
              <a:t>THE </a:t>
            </a:r>
            <a:r>
              <a:rPr lang="en-US" b="1" dirty="0"/>
              <a:t>SOUTH AMERICAN CENTER; V. THE MESOAMERICAN CENTER; VI. THE TROPICAL ASIAN CENTER; VII. THE EUROPEAN CENTER; VIII. THE EASTERN ASIATIC CENTER; IX. THE TROPICAL AFRICAN CENTER; X. THE CAUCASIAN-WESTERN ASIATIC CENTER; XI. THE CENTRAL ASIAN CENTER; XII THE AUSTRALIAN CENTER; XIII. THE MACARONESIAN CENTER</a:t>
            </a:r>
            <a:endParaRPr lang="es-MX" b="1" dirty="0"/>
          </a:p>
          <a:p>
            <a:pPr>
              <a:buClr>
                <a:schemeClr val="accent6">
                  <a:lumMod val="50000"/>
                </a:schemeClr>
              </a:buClr>
              <a:buSzPct val="90000"/>
              <a:buFont typeface="Wingdings" panose="05000000000000000000" pitchFamily="2" charset="2"/>
              <a:buChar char="q"/>
            </a:pPr>
            <a:r>
              <a:rPr lang="en-US" b="1" dirty="0"/>
              <a:t>COMENTARIOS FINALES</a:t>
            </a:r>
            <a:endParaRPr lang="es-MX" b="1" dirty="0"/>
          </a:p>
          <a:p>
            <a:pPr>
              <a:buClr>
                <a:schemeClr val="accent6">
                  <a:lumMod val="50000"/>
                </a:schemeClr>
              </a:buClr>
              <a:buSzPct val="90000"/>
              <a:buFont typeface="Wingdings" panose="05000000000000000000" pitchFamily="2" charset="2"/>
              <a:buChar char="q"/>
            </a:pPr>
            <a:r>
              <a:rPr lang="en-US" b="1" dirty="0"/>
              <a:t>BIBLIOGRAFIA</a:t>
            </a:r>
            <a:endParaRPr lang="es-MX" b="1" dirty="0"/>
          </a:p>
          <a:p>
            <a:endParaRPr lang="es-MX" dirty="0"/>
          </a:p>
        </p:txBody>
      </p:sp>
    </p:spTree>
    <p:extLst>
      <p:ext uri="{BB962C8B-B14F-4D97-AF65-F5344CB8AC3E}">
        <p14:creationId xmlns:p14="http://schemas.microsoft.com/office/powerpoint/2010/main" val="2019682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68760"/>
            <a:ext cx="8229600" cy="4896544"/>
          </a:xfrm>
        </p:spPr>
        <p:txBody>
          <a:bodyPr>
            <a:normAutofit/>
          </a:bodyPr>
          <a:lstStyle/>
          <a:p>
            <a:pPr marL="342900" indent="-342900">
              <a:buClr>
                <a:schemeClr val="accent6">
                  <a:lumMod val="50000"/>
                </a:schemeClr>
              </a:buClr>
              <a:buSzPct val="95000"/>
              <a:buFont typeface="Wingdings" panose="05000000000000000000" pitchFamily="2" charset="2"/>
              <a:buChar char="q"/>
            </a:pPr>
            <a:r>
              <a:rPr lang="es-ES" sz="2700" b="1" dirty="0" smtClean="0">
                <a:solidFill>
                  <a:schemeClr val="accent4">
                    <a:lumMod val="50000"/>
                  </a:schemeClr>
                </a:solidFill>
                <a:cs typeface="Arial" panose="020B0604020202020204" pitchFamily="34" charset="0"/>
              </a:rPr>
              <a:t>L</a:t>
            </a:r>
            <a:r>
              <a:rPr lang="es-ES" sz="2700" b="1" cap="none" dirty="0" smtClean="0">
                <a:solidFill>
                  <a:schemeClr val="accent4">
                    <a:lumMod val="50000"/>
                  </a:schemeClr>
                </a:solidFill>
                <a:cs typeface="Arial" panose="020B0604020202020204" pitchFamily="34" charset="0"/>
              </a:rPr>
              <a:t>a</a:t>
            </a:r>
            <a:r>
              <a:rPr lang="es-ES" sz="2700" b="1" dirty="0" smtClean="0">
                <a:solidFill>
                  <a:schemeClr val="accent4">
                    <a:lumMod val="50000"/>
                  </a:schemeClr>
                </a:solidFill>
                <a:cs typeface="Arial" panose="020B0604020202020204" pitchFamily="34" charset="0"/>
              </a:rPr>
              <a:t> </a:t>
            </a:r>
            <a:r>
              <a:rPr lang="es-ES" sz="2700" b="1" cap="none" dirty="0" smtClean="0">
                <a:solidFill>
                  <a:schemeClr val="accent4">
                    <a:lumMod val="50000"/>
                  </a:schemeClr>
                </a:solidFill>
                <a:cs typeface="Arial" panose="020B0604020202020204" pitchFamily="34" charset="0"/>
              </a:rPr>
              <a:t>agricultura comenzó hace unos 12 000 años, cuando los agricultores empezaron a recoger semillas de plantas silvestres. todos los principales cultivos alimentarios tienen su origen y su centro de diversidad en las zonas tropicales y subtropicales de </a:t>
            </a:r>
            <a:r>
              <a:rPr lang="es-ES" sz="2700" b="1" cap="none" dirty="0" err="1" smtClean="0">
                <a:solidFill>
                  <a:schemeClr val="accent4">
                    <a:lumMod val="50000"/>
                  </a:schemeClr>
                </a:solidFill>
                <a:cs typeface="Arial" panose="020B0604020202020204" pitchFamily="34" charset="0"/>
              </a:rPr>
              <a:t>asia</a:t>
            </a:r>
            <a:r>
              <a:rPr lang="es-ES" sz="2700" b="1" cap="none" dirty="0" smtClean="0">
                <a:solidFill>
                  <a:schemeClr val="accent4">
                    <a:lumMod val="50000"/>
                  </a:schemeClr>
                </a:solidFill>
                <a:cs typeface="Arial" panose="020B0604020202020204" pitchFamily="34" charset="0"/>
              </a:rPr>
              <a:t>, áfrica y américa latina (centros </a:t>
            </a:r>
            <a:r>
              <a:rPr lang="es-ES" sz="2700" b="1" i="1" cap="none" dirty="0" err="1" smtClean="0">
                <a:solidFill>
                  <a:schemeClr val="accent4">
                    <a:lumMod val="50000"/>
                  </a:schemeClr>
                </a:solidFill>
                <a:cs typeface="Arial" panose="020B0604020202020204" pitchFamily="34" charset="0"/>
              </a:rPr>
              <a:t>Vavilovianos</a:t>
            </a:r>
            <a:r>
              <a:rPr lang="es-ES" sz="2700" b="1" cap="none" dirty="0" smtClean="0">
                <a:solidFill>
                  <a:schemeClr val="accent4">
                    <a:lumMod val="50000"/>
                  </a:schemeClr>
                </a:solidFill>
                <a:cs typeface="Arial" panose="020B0604020202020204" pitchFamily="34" charset="0"/>
              </a:rPr>
              <a:t>).</a:t>
            </a:r>
            <a:r>
              <a:rPr lang="es-ES" sz="2700" b="1" dirty="0">
                <a:solidFill>
                  <a:schemeClr val="accent4">
                    <a:lumMod val="50000"/>
                  </a:schemeClr>
                </a:solidFill>
                <a:cs typeface="Arial" panose="020B0604020202020204" pitchFamily="34" charset="0"/>
              </a:rPr>
              <a:t/>
            </a:r>
            <a:br>
              <a:rPr lang="es-ES" sz="2700" b="1" dirty="0">
                <a:solidFill>
                  <a:schemeClr val="accent4">
                    <a:lumMod val="50000"/>
                  </a:schemeClr>
                </a:solidFill>
                <a:cs typeface="Arial" panose="020B0604020202020204" pitchFamily="34" charset="0"/>
              </a:rPr>
            </a:br>
            <a:r>
              <a:rPr lang="es-ES" sz="2700" b="1" dirty="0" smtClean="0">
                <a:solidFill>
                  <a:schemeClr val="accent4">
                    <a:lumMod val="50000"/>
                  </a:schemeClr>
                </a:solidFill>
                <a:cs typeface="Arial" panose="020B0604020202020204" pitchFamily="34" charset="0"/>
              </a:rPr>
              <a:t/>
            </a:r>
            <a:br>
              <a:rPr lang="es-ES" sz="2700" b="1" dirty="0" smtClean="0">
                <a:solidFill>
                  <a:schemeClr val="accent4">
                    <a:lumMod val="50000"/>
                  </a:schemeClr>
                </a:solidFill>
                <a:cs typeface="Arial" panose="020B0604020202020204" pitchFamily="34" charset="0"/>
              </a:rPr>
            </a:br>
            <a:r>
              <a:rPr lang="es-ES" sz="2700" b="1" dirty="0" smtClean="0">
                <a:solidFill>
                  <a:schemeClr val="accent4">
                    <a:lumMod val="50000"/>
                  </a:schemeClr>
                </a:solidFill>
                <a:cs typeface="Arial" panose="020B0604020202020204" pitchFamily="34" charset="0"/>
              </a:rPr>
              <a:t>S</a:t>
            </a:r>
            <a:r>
              <a:rPr lang="es-ES" sz="2700" b="1" cap="none" dirty="0" smtClean="0">
                <a:solidFill>
                  <a:schemeClr val="accent4">
                    <a:lumMod val="50000"/>
                  </a:schemeClr>
                </a:solidFill>
                <a:cs typeface="Arial" panose="020B0604020202020204" pitchFamily="34" charset="0"/>
              </a:rPr>
              <a:t>in embargo la domesticación y mejoramiento de muchas de las especies ornamentales silvestres que hoy conocemos se inicia con mayor intensidad a finales del siglo XVII y principios del XVIII. </a:t>
            </a:r>
            <a:endParaRPr lang="en-US" sz="20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188640"/>
            <a:ext cx="8686800" cy="838200"/>
          </a:xfrm>
        </p:spPr>
        <p:txBody>
          <a:bodyPr>
            <a:normAutofit/>
          </a:bodyPr>
          <a:lstStyle/>
          <a:p>
            <a:r>
              <a:rPr lang="es-MX" sz="3200" dirty="0" smtClean="0">
                <a:effectLst>
                  <a:outerShdw blurRad="38100" dist="38100" dir="2700000" algn="tl">
                    <a:srgbClr val="000000">
                      <a:alpha val="43137"/>
                    </a:srgbClr>
                  </a:outerShdw>
                  <a:reflection blurRad="12700" stA="48000" endA="300" endPos="55000" dir="5400000" sy="-90000" algn="bl" rotWithShape="0"/>
                </a:effectLst>
              </a:rPr>
              <a:t>TRABAJO DE n. i. VAVILOV</a:t>
            </a:r>
            <a:endParaRPr lang="es-ES" sz="32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Marcador de contenido 2"/>
          <p:cNvSpPr>
            <a:spLocks noGrp="1"/>
          </p:cNvSpPr>
          <p:nvPr>
            <p:ph idx="1"/>
          </p:nvPr>
        </p:nvSpPr>
        <p:spPr>
          <a:xfrm>
            <a:off x="304800" y="1364888"/>
            <a:ext cx="4771256" cy="5400600"/>
          </a:xfrm>
        </p:spPr>
        <p:txBody>
          <a:bodyPr>
            <a:normAutofit fontScale="85000" lnSpcReduction="20000"/>
          </a:bodyPr>
          <a:lstStyle/>
          <a:p>
            <a:pPr marL="0" indent="0">
              <a:buNone/>
            </a:pPr>
            <a:r>
              <a:rPr lang="es-ES" b="1" dirty="0">
                <a:solidFill>
                  <a:schemeClr val="accent4">
                    <a:lumMod val="50000"/>
                  </a:schemeClr>
                </a:solidFill>
              </a:rPr>
              <a:t>Las investigaciones fundamentales sobre el origen vegetal cultivado fueron realizadas por el científico ruso N. I. </a:t>
            </a:r>
            <a:r>
              <a:rPr lang="es-ES" b="1" dirty="0" err="1">
                <a:solidFill>
                  <a:schemeClr val="accent4">
                    <a:lumMod val="50000"/>
                  </a:schemeClr>
                </a:solidFill>
              </a:rPr>
              <a:t>Vavilov</a:t>
            </a:r>
            <a:r>
              <a:rPr lang="es-ES" b="1" dirty="0">
                <a:solidFill>
                  <a:schemeClr val="accent4">
                    <a:lumMod val="50000"/>
                  </a:schemeClr>
                </a:solidFill>
              </a:rPr>
              <a:t> (1926). </a:t>
            </a:r>
            <a:endParaRPr lang="es-ES" b="1" dirty="0" smtClean="0">
              <a:solidFill>
                <a:schemeClr val="accent4">
                  <a:lumMod val="50000"/>
                </a:schemeClr>
              </a:solidFill>
            </a:endParaRPr>
          </a:p>
          <a:p>
            <a:pPr marL="0" indent="0">
              <a:buNone/>
            </a:pPr>
            <a:r>
              <a:rPr lang="es-ES" b="1" dirty="0" smtClean="0">
                <a:solidFill>
                  <a:schemeClr val="accent4">
                    <a:lumMod val="50000"/>
                  </a:schemeClr>
                </a:solidFill>
              </a:rPr>
              <a:t>Hizo </a:t>
            </a:r>
            <a:r>
              <a:rPr lang="es-ES" b="1" dirty="0">
                <a:solidFill>
                  <a:schemeClr val="accent4">
                    <a:lumMod val="50000"/>
                  </a:schemeClr>
                </a:solidFill>
              </a:rPr>
              <a:t>un estudio exhaustivo del origen de las plantas cultivadas y propuso que existían ocho centros mundiales de civilización antigua, en los cuales se produjo la mayor concentración de diversidad en las especies de plantas cultivadas y sus variedades (cultivares</a:t>
            </a:r>
            <a:r>
              <a:rPr lang="es-ES" b="1" dirty="0" smtClean="0">
                <a:solidFill>
                  <a:schemeClr val="accent4">
                    <a:lumMod val="50000"/>
                  </a:schemeClr>
                </a:solidFill>
              </a:rPr>
              <a:t>)</a:t>
            </a:r>
            <a:endParaRPr lang="es-ES" b="1" dirty="0">
              <a:solidFill>
                <a:schemeClr val="accent4">
                  <a:lumMod val="50000"/>
                </a:schemeClr>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4392" y="692696"/>
            <a:ext cx="3662724" cy="5708104"/>
          </a:xfrm>
          <a:prstGeom prst="rect">
            <a:avLst/>
          </a:prstGeom>
        </p:spPr>
      </p:pic>
    </p:spTree>
    <p:extLst>
      <p:ext uri="{BB962C8B-B14F-4D97-AF65-F5344CB8AC3E}">
        <p14:creationId xmlns:p14="http://schemas.microsoft.com/office/powerpoint/2010/main" val="4042555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nota6310"/>
          <p:cNvPicPr>
            <a:picLocks noChangeAspect="1" noChangeArrowheads="1"/>
          </p:cNvPicPr>
          <p:nvPr/>
        </p:nvPicPr>
        <p:blipFill>
          <a:blip r:embed="rId2" cstate="print"/>
          <a:srcRect/>
          <a:stretch>
            <a:fillRect/>
          </a:stretch>
        </p:blipFill>
        <p:spPr bwMode="auto">
          <a:xfrm>
            <a:off x="8879" y="0"/>
            <a:ext cx="9135121" cy="6854439"/>
          </a:xfrm>
          <a:prstGeom prst="rect">
            <a:avLst/>
          </a:prstGeom>
          <a:noFill/>
          <a:ln w="38100">
            <a:solidFill>
              <a:srgbClr val="0070C0"/>
            </a:solidFill>
            <a:miter lim="800000"/>
            <a:headEnd/>
            <a:tailEnd/>
          </a:ln>
        </p:spPr>
      </p:pic>
      <p:sp>
        <p:nvSpPr>
          <p:cNvPr id="2" name="CuadroTexto 1"/>
          <p:cNvSpPr txBox="1"/>
          <p:nvPr/>
        </p:nvSpPr>
        <p:spPr>
          <a:xfrm>
            <a:off x="5940152" y="3573017"/>
            <a:ext cx="1800200" cy="307777"/>
          </a:xfrm>
          <a:prstGeom prst="rect">
            <a:avLst/>
          </a:prstGeom>
          <a:solidFill>
            <a:schemeClr val="accent6">
              <a:lumMod val="40000"/>
              <a:lumOff val="60000"/>
            </a:schemeClr>
          </a:solidFill>
        </p:spPr>
        <p:txBody>
          <a:bodyPr wrap="square" rtlCol="0">
            <a:spAutoFit/>
          </a:bodyPr>
          <a:lstStyle/>
          <a:p>
            <a:pPr algn="ctr"/>
            <a:r>
              <a:rPr lang="es-MX" sz="1400" b="1" dirty="0" smtClean="0">
                <a:latin typeface="Arial" panose="020B0604020202020204" pitchFamily="34" charset="0"/>
                <a:cs typeface="Arial" panose="020B0604020202020204" pitchFamily="34" charset="0"/>
              </a:rPr>
              <a:t>Centro Australiano</a:t>
            </a:r>
            <a:endParaRPr lang="es-MX" sz="1400" b="1" dirty="0">
              <a:latin typeface="Arial" panose="020B0604020202020204" pitchFamily="34" charset="0"/>
              <a:cs typeface="Arial" panose="020B0604020202020204" pitchFamily="34" charset="0"/>
            </a:endParaRPr>
          </a:p>
        </p:txBody>
      </p:sp>
      <p:sp>
        <p:nvSpPr>
          <p:cNvPr id="3" name="Rectángulo 2"/>
          <p:cNvSpPr/>
          <p:nvPr/>
        </p:nvSpPr>
        <p:spPr>
          <a:xfrm>
            <a:off x="3253775" y="3203011"/>
            <a:ext cx="1845378" cy="307777"/>
          </a:xfrm>
          <a:prstGeom prst="rect">
            <a:avLst/>
          </a:prstGeom>
          <a:solidFill>
            <a:schemeClr val="accent6">
              <a:lumMod val="40000"/>
              <a:lumOff val="60000"/>
            </a:schemeClr>
          </a:solidFill>
        </p:spPr>
        <p:txBody>
          <a:bodyPr wrap="none">
            <a:spAutoFit/>
          </a:bodyPr>
          <a:lstStyle/>
          <a:p>
            <a:pPr algn="ctr"/>
            <a:r>
              <a:rPr lang="es-MX" sz="1400" b="1" dirty="0">
                <a:latin typeface="Arial" panose="020B0604020202020204" pitchFamily="34" charset="0"/>
                <a:cs typeface="Arial" panose="020B0604020202020204" pitchFamily="34" charset="0"/>
              </a:rPr>
              <a:t>Centro </a:t>
            </a:r>
            <a:r>
              <a:rPr lang="es-MX" sz="1400" b="1" dirty="0" smtClean="0">
                <a:latin typeface="Arial" panose="020B0604020202020204" pitchFamily="34" charset="0"/>
                <a:cs typeface="Arial" panose="020B0604020202020204" pitchFamily="34" charset="0"/>
              </a:rPr>
              <a:t>Sudafricano</a:t>
            </a:r>
            <a:endParaRPr lang="es-MX" sz="14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1808</TotalTime>
  <Words>3170</Words>
  <Application>Microsoft Office PowerPoint</Application>
  <PresentationFormat>Presentación en pantalla (4:3)</PresentationFormat>
  <Paragraphs>228</Paragraphs>
  <Slides>51</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51</vt:i4>
      </vt:variant>
    </vt:vector>
  </HeadingPairs>
  <TitlesOfParts>
    <vt:vector size="59" baseType="lpstr">
      <vt:lpstr>Arial</vt:lpstr>
      <vt:lpstr>Calibri</vt:lpstr>
      <vt:lpstr>Franklin Gothic Book</vt:lpstr>
      <vt:lpstr>Franklin Gothic Medium</vt:lpstr>
      <vt:lpstr>Times New Roman</vt:lpstr>
      <vt:lpstr>Wingdings</vt:lpstr>
      <vt:lpstr>Wingdings 2</vt:lpstr>
      <vt:lpstr>Viajes</vt:lpstr>
      <vt:lpstr>Presentación de PowerPoint</vt:lpstr>
      <vt:lpstr>PRESENTACIÓN</vt:lpstr>
      <vt:lpstr>INSTRUCCIONES PARA EL DOCENTE</vt:lpstr>
      <vt:lpstr>Nota:</vt:lpstr>
      <vt:lpstr>PROPÓSITO DE LA UNIDAD DE APRENDIZAJE</vt:lpstr>
      <vt:lpstr>CONTENIDO</vt:lpstr>
      <vt:lpstr>La agricultura comenzó hace unos 12 000 años, cuando los agricultores empezaron a recoger semillas de plantas silvestres. todos los principales cultivos alimentarios tienen su origen y su centro de diversidad en las zonas tropicales y subtropicales de asia, áfrica y américa latina (centros Vavilovianos).  Sin embargo la domesticación y mejoramiento de muchas de las especies ornamentales silvestres que hoy conocemos se inicia con mayor intensidad a finales del siglo XVII y principios del XVIII. </vt:lpstr>
      <vt:lpstr>TRABAJO DE n. i. VAVILOV</vt:lpstr>
      <vt:lpstr>Presentación de PowerPoint</vt:lpstr>
      <vt:lpstr>Presentación de PowerPoint</vt:lpstr>
      <vt:lpstr>DIVERSIDAD DE plantas ornamentales CULTIVADAS</vt:lpstr>
      <vt:lpstr>Presentación de PowerPoint</vt:lpstr>
      <vt:lpstr>CENTROS DE ORIGEN DE ESPECIES ORNAMENTALES</vt:lpstr>
      <vt:lpstr>Presentación de PowerPoint</vt:lpstr>
      <vt:lpstr>RelaciÓn centros de origen propuestos para LAS ESPECIES ORNAMENTALES</vt:lpstr>
      <vt:lpstr>I. CENTRO MEDITERRANEO </vt:lpstr>
      <vt:lpstr>Presentación de PowerPoint</vt:lpstr>
      <vt:lpstr>Presentación de PowerPoint</vt:lpstr>
      <vt:lpstr>II. CENTRO NORTEAMERICANO </vt:lpstr>
      <vt:lpstr>Presentación de PowerPoint</vt:lpstr>
      <vt:lpstr>Presentación de PowerPoint</vt:lpstr>
      <vt:lpstr>Presentación de PowerPoint</vt:lpstr>
      <vt:lpstr>III. Centro Sudafricano  </vt:lpstr>
      <vt:lpstr>Presentación de PowerPoint</vt:lpstr>
      <vt:lpstr>Presentación de PowerPoint</vt:lpstr>
      <vt:lpstr>iv. Centro Sudamericano </vt:lpstr>
      <vt:lpstr>Presentación de PowerPoint</vt:lpstr>
      <vt:lpstr>Presentación de PowerPoint</vt:lpstr>
      <vt:lpstr>V. CENTRO MESOAMERICANO </vt:lpstr>
      <vt:lpstr>Presentación de PowerPoint</vt:lpstr>
      <vt:lpstr>Presentación de PowerPoint</vt:lpstr>
      <vt:lpstr>VI. CENTRO Asia tropical </vt:lpstr>
      <vt:lpstr>Presentación de PowerPoint</vt:lpstr>
      <vt:lpstr>VII. Centro Europeo  </vt:lpstr>
      <vt:lpstr>Presentación de PowerPoint</vt:lpstr>
      <vt:lpstr>VIII. Centro Asiático oriental  </vt:lpstr>
      <vt:lpstr>Presentación de PowerPoint</vt:lpstr>
      <vt:lpstr>IX. El Centro Africano Tropical </vt:lpstr>
      <vt:lpstr>Presentación de PowerPoint</vt:lpstr>
      <vt:lpstr>X. Centro Asiático Cáucaso-Occidental </vt:lpstr>
      <vt:lpstr>Presentación de PowerPoint</vt:lpstr>
      <vt:lpstr>Presentación de PowerPoint</vt:lpstr>
      <vt:lpstr>XI. CENTRO ASIATICO CENTRAL </vt:lpstr>
      <vt:lpstr>Presentación de PowerPoint</vt:lpstr>
      <vt:lpstr>XII. CENTRO AUSTRALIANO </vt:lpstr>
      <vt:lpstr>Presentación de PowerPoint</vt:lpstr>
      <vt:lpstr>XIII. CENTRO MACARONESIANO </vt:lpstr>
      <vt:lpstr>Presentación de PowerPoint</vt:lpstr>
      <vt:lpstr>Comentarios finales</vt:lpstr>
      <vt:lpstr>BIBLIOGRAFÍA</vt:lpstr>
      <vt:lpstr>Presentación de PowerPoint</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de origen de plantas cultivadas  </dc:title>
  <dc:creator>Antolonio Laguna C</dc:creator>
  <cp:lastModifiedBy>Windows User</cp:lastModifiedBy>
  <cp:revision>111</cp:revision>
  <dcterms:created xsi:type="dcterms:W3CDTF">2011-04-05T15:43:01Z</dcterms:created>
  <dcterms:modified xsi:type="dcterms:W3CDTF">2017-10-20T02:50:34Z</dcterms:modified>
</cp:coreProperties>
</file>