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87" r:id="rId3"/>
    <p:sldId id="294" r:id="rId4"/>
    <p:sldId id="297" r:id="rId5"/>
    <p:sldId id="288" r:id="rId6"/>
    <p:sldId id="298" r:id="rId7"/>
    <p:sldId id="289" r:id="rId8"/>
    <p:sldId id="259" r:id="rId9"/>
    <p:sldId id="281" r:id="rId10"/>
    <p:sldId id="256" r:id="rId11"/>
    <p:sldId id="278" r:id="rId12"/>
    <p:sldId id="257" r:id="rId13"/>
    <p:sldId id="279" r:id="rId14"/>
    <p:sldId id="277" r:id="rId15"/>
    <p:sldId id="276" r:id="rId16"/>
    <p:sldId id="295" r:id="rId17"/>
    <p:sldId id="299" r:id="rId18"/>
    <p:sldId id="283" r:id="rId19"/>
    <p:sldId id="284" r:id="rId20"/>
    <p:sldId id="302" r:id="rId21"/>
    <p:sldId id="258" r:id="rId22"/>
    <p:sldId id="260" r:id="rId23"/>
    <p:sldId id="296" r:id="rId24"/>
    <p:sldId id="261" r:id="rId25"/>
    <p:sldId id="262" r:id="rId26"/>
    <p:sldId id="263" r:id="rId27"/>
    <p:sldId id="264" r:id="rId28"/>
    <p:sldId id="300" r:id="rId29"/>
    <p:sldId id="265" r:id="rId30"/>
    <p:sldId id="266" r:id="rId31"/>
    <p:sldId id="267" r:id="rId32"/>
    <p:sldId id="268" r:id="rId33"/>
    <p:sldId id="269" r:id="rId34"/>
    <p:sldId id="270" r:id="rId35"/>
    <p:sldId id="272" r:id="rId36"/>
    <p:sldId id="273" r:id="rId37"/>
    <p:sldId id="303" r:id="rId38"/>
    <p:sldId id="274" r:id="rId39"/>
    <p:sldId id="275" r:id="rId40"/>
    <p:sldId id="282" r:id="rId41"/>
    <p:sldId id="301" r:id="rId42"/>
    <p:sldId id="292" r:id="rId43"/>
    <p:sldId id="293" r:id="rId4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9" autoAdjust="0"/>
    <p:restoredTop sz="94660"/>
  </p:normalViewPr>
  <p:slideViewPr>
    <p:cSldViewPr snapToGrid="0">
      <p:cViewPr varScale="1">
        <p:scale>
          <a:sx n="70" d="100"/>
          <a:sy n="70" d="100"/>
        </p:scale>
        <p:origin x="79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1BB479-8376-47D0-AADB-66546C956F0D}"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AFE2D4F2-9C43-42CA-B8B5-82107157CD65}">
      <dgm:prSet phldrT="[Texto]"/>
      <dgm:spPr>
        <a:solidFill>
          <a:schemeClr val="accent6">
            <a:lumMod val="40000"/>
            <a:lumOff val="60000"/>
          </a:schemeClr>
        </a:solidFill>
        <a:ln w="28575">
          <a:solidFill>
            <a:schemeClr val="accent6">
              <a:lumMod val="50000"/>
            </a:schemeClr>
          </a:solidFill>
        </a:ln>
      </dgm:spPr>
      <dgm:t>
        <a:bodyPr/>
        <a:lstStyle/>
        <a:p>
          <a:r>
            <a:rPr lang="es-MX" dirty="0" smtClean="0">
              <a:solidFill>
                <a:schemeClr val="accent6">
                  <a:lumMod val="50000"/>
                </a:schemeClr>
              </a:solidFill>
            </a:rPr>
            <a:t>semillas</a:t>
          </a:r>
          <a:endParaRPr lang="es-MX" dirty="0">
            <a:solidFill>
              <a:schemeClr val="accent6">
                <a:lumMod val="50000"/>
              </a:schemeClr>
            </a:solidFill>
          </a:endParaRPr>
        </a:p>
      </dgm:t>
    </dgm:pt>
    <dgm:pt modelId="{DC14473F-E525-4F84-92BE-52538C4B657A}" type="parTrans" cxnId="{BB899421-473B-4942-AB7D-FEABAAA2A070}">
      <dgm:prSet/>
      <dgm:spPr/>
      <dgm:t>
        <a:bodyPr/>
        <a:lstStyle/>
        <a:p>
          <a:endParaRPr lang="es-MX"/>
        </a:p>
      </dgm:t>
    </dgm:pt>
    <dgm:pt modelId="{8F7AACD8-D78B-4534-B48C-CE78F0A712E5}" type="sibTrans" cxnId="{BB899421-473B-4942-AB7D-FEABAAA2A070}">
      <dgm:prSet/>
      <dgm:spPr/>
      <dgm:t>
        <a:bodyPr/>
        <a:lstStyle/>
        <a:p>
          <a:endParaRPr lang="es-MX"/>
        </a:p>
      </dgm:t>
    </dgm:pt>
    <dgm:pt modelId="{32CD5772-BDB6-49B3-AF46-F07A6809A101}">
      <dgm:prSet phldrT="[Texto]"/>
      <dgm:spPr>
        <a:solidFill>
          <a:schemeClr val="accent6">
            <a:lumMod val="40000"/>
            <a:lumOff val="60000"/>
          </a:schemeClr>
        </a:solidFill>
        <a:ln>
          <a:solidFill>
            <a:schemeClr val="accent6">
              <a:lumMod val="50000"/>
            </a:schemeClr>
          </a:solidFill>
        </a:ln>
      </dgm:spPr>
      <dgm:t>
        <a:bodyPr/>
        <a:lstStyle/>
        <a:p>
          <a:r>
            <a:rPr lang="es-MX" dirty="0" smtClean="0">
              <a:solidFill>
                <a:schemeClr val="accent6">
                  <a:lumMod val="50000"/>
                </a:schemeClr>
              </a:solidFill>
            </a:rPr>
            <a:t>calificada</a:t>
          </a:r>
          <a:endParaRPr lang="es-MX" dirty="0">
            <a:solidFill>
              <a:schemeClr val="accent6">
                <a:lumMod val="50000"/>
              </a:schemeClr>
            </a:solidFill>
          </a:endParaRPr>
        </a:p>
      </dgm:t>
    </dgm:pt>
    <dgm:pt modelId="{1F310771-0977-4DA5-AE64-1DEDC48FF98A}" type="parTrans" cxnId="{18B7C8F5-ACCE-45C7-893B-A945D0A9F6CC}">
      <dgm:prSet/>
      <dgm:spPr/>
      <dgm:t>
        <a:bodyPr/>
        <a:lstStyle/>
        <a:p>
          <a:endParaRPr lang="es-MX"/>
        </a:p>
      </dgm:t>
    </dgm:pt>
    <dgm:pt modelId="{D243A693-CD9A-421B-A261-38E22D1CE362}" type="sibTrans" cxnId="{18B7C8F5-ACCE-45C7-893B-A945D0A9F6CC}">
      <dgm:prSet/>
      <dgm:spPr/>
      <dgm:t>
        <a:bodyPr/>
        <a:lstStyle/>
        <a:p>
          <a:endParaRPr lang="es-MX"/>
        </a:p>
      </dgm:t>
    </dgm:pt>
    <dgm:pt modelId="{0B180DD5-FAC8-49FE-B596-20E9C6532FBD}">
      <dgm:prSet phldrT="[Texto]"/>
      <dgm:spPr>
        <a:solidFill>
          <a:schemeClr val="accent6">
            <a:lumMod val="40000"/>
            <a:lumOff val="60000"/>
          </a:schemeClr>
        </a:solidFill>
        <a:ln>
          <a:solidFill>
            <a:schemeClr val="accent6">
              <a:lumMod val="50000"/>
            </a:schemeClr>
          </a:solidFill>
        </a:ln>
      </dgm:spPr>
      <dgm:t>
        <a:bodyPr/>
        <a:lstStyle/>
        <a:p>
          <a:r>
            <a:rPr lang="es-MX" dirty="0" smtClean="0">
              <a:solidFill>
                <a:schemeClr val="accent6">
                  <a:lumMod val="50000"/>
                </a:schemeClr>
              </a:solidFill>
            </a:rPr>
            <a:t>declarada</a:t>
          </a:r>
          <a:endParaRPr lang="es-MX" dirty="0">
            <a:solidFill>
              <a:schemeClr val="accent6">
                <a:lumMod val="50000"/>
              </a:schemeClr>
            </a:solidFill>
          </a:endParaRPr>
        </a:p>
      </dgm:t>
    </dgm:pt>
    <dgm:pt modelId="{C5CFE51E-FD18-499A-8980-7AD28790903F}" type="parTrans" cxnId="{584EBCC4-ECDE-496A-B570-93EF3A53600D}">
      <dgm:prSet/>
      <dgm:spPr/>
      <dgm:t>
        <a:bodyPr/>
        <a:lstStyle/>
        <a:p>
          <a:endParaRPr lang="es-MX"/>
        </a:p>
      </dgm:t>
    </dgm:pt>
    <dgm:pt modelId="{5D9F779B-C285-426E-B3E6-CF684C1D3E0B}" type="sibTrans" cxnId="{584EBCC4-ECDE-496A-B570-93EF3A53600D}">
      <dgm:prSet/>
      <dgm:spPr/>
      <dgm:t>
        <a:bodyPr/>
        <a:lstStyle/>
        <a:p>
          <a:endParaRPr lang="es-MX"/>
        </a:p>
      </dgm:t>
    </dgm:pt>
    <dgm:pt modelId="{7855A02E-41F5-443E-ACC1-43AF9A284BF8}">
      <dgm:prSet phldrT="[Texto]"/>
      <dgm:spPr>
        <a:solidFill>
          <a:schemeClr val="accent6">
            <a:lumMod val="40000"/>
            <a:lumOff val="60000"/>
          </a:schemeClr>
        </a:solidFill>
        <a:ln>
          <a:solidFill>
            <a:schemeClr val="accent6">
              <a:lumMod val="50000"/>
            </a:schemeClr>
          </a:solidFill>
        </a:ln>
      </dgm:spPr>
      <dgm:t>
        <a:bodyPr/>
        <a:lstStyle/>
        <a:p>
          <a:r>
            <a:rPr lang="es-MX" dirty="0" smtClean="0">
              <a:solidFill>
                <a:schemeClr val="accent6">
                  <a:lumMod val="50000"/>
                </a:schemeClr>
              </a:solidFill>
            </a:rPr>
            <a:t>habilitada</a:t>
          </a:r>
          <a:endParaRPr lang="es-MX" dirty="0">
            <a:solidFill>
              <a:schemeClr val="accent6">
                <a:lumMod val="50000"/>
              </a:schemeClr>
            </a:solidFill>
          </a:endParaRPr>
        </a:p>
      </dgm:t>
    </dgm:pt>
    <dgm:pt modelId="{8BDF4101-B3C4-42D7-BCD0-75D002EA5D8D}" type="parTrans" cxnId="{47AB2D1C-B17A-4F02-8024-C2D54185F25D}">
      <dgm:prSet/>
      <dgm:spPr/>
      <dgm:t>
        <a:bodyPr/>
        <a:lstStyle/>
        <a:p>
          <a:endParaRPr lang="es-MX"/>
        </a:p>
      </dgm:t>
    </dgm:pt>
    <dgm:pt modelId="{1722AF63-C21A-4A15-B514-1B2308E00AF0}" type="sibTrans" cxnId="{47AB2D1C-B17A-4F02-8024-C2D54185F25D}">
      <dgm:prSet/>
      <dgm:spPr/>
      <dgm:t>
        <a:bodyPr/>
        <a:lstStyle/>
        <a:p>
          <a:endParaRPr lang="es-MX"/>
        </a:p>
      </dgm:t>
    </dgm:pt>
    <dgm:pt modelId="{8CA1651D-824F-49B2-A270-C4381867F67D}" type="pres">
      <dgm:prSet presAssocID="{591BB479-8376-47D0-AADB-66546C956F0D}" presName="Name0" presStyleCnt="0">
        <dgm:presLayoutVars>
          <dgm:chPref val="1"/>
          <dgm:dir/>
          <dgm:animOne val="branch"/>
          <dgm:animLvl val="lvl"/>
          <dgm:resizeHandles val="exact"/>
        </dgm:presLayoutVars>
      </dgm:prSet>
      <dgm:spPr/>
      <dgm:t>
        <a:bodyPr/>
        <a:lstStyle/>
        <a:p>
          <a:endParaRPr lang="es-MX"/>
        </a:p>
      </dgm:t>
    </dgm:pt>
    <dgm:pt modelId="{94EF9293-EE5D-4386-BB27-47C38F7181EA}" type="pres">
      <dgm:prSet presAssocID="{AFE2D4F2-9C43-42CA-B8B5-82107157CD65}" presName="root1" presStyleCnt="0"/>
      <dgm:spPr/>
    </dgm:pt>
    <dgm:pt modelId="{77580DFC-0F1C-4D8B-A820-1B0B6D89CCB8}" type="pres">
      <dgm:prSet presAssocID="{AFE2D4F2-9C43-42CA-B8B5-82107157CD65}" presName="LevelOneTextNode" presStyleLbl="node0" presStyleIdx="0" presStyleCnt="1">
        <dgm:presLayoutVars>
          <dgm:chPref val="3"/>
        </dgm:presLayoutVars>
      </dgm:prSet>
      <dgm:spPr/>
      <dgm:t>
        <a:bodyPr/>
        <a:lstStyle/>
        <a:p>
          <a:endParaRPr lang="es-MX"/>
        </a:p>
      </dgm:t>
    </dgm:pt>
    <dgm:pt modelId="{01FD44A4-609B-4D7A-8167-55E540E1E03A}" type="pres">
      <dgm:prSet presAssocID="{AFE2D4F2-9C43-42CA-B8B5-82107157CD65}" presName="level2hierChild" presStyleCnt="0"/>
      <dgm:spPr/>
    </dgm:pt>
    <dgm:pt modelId="{1BFFA610-78C9-4D79-9D66-5E4FBBC3D0E2}" type="pres">
      <dgm:prSet presAssocID="{1F310771-0977-4DA5-AE64-1DEDC48FF98A}" presName="conn2-1" presStyleLbl="parChTrans1D2" presStyleIdx="0" presStyleCnt="3"/>
      <dgm:spPr/>
      <dgm:t>
        <a:bodyPr/>
        <a:lstStyle/>
        <a:p>
          <a:endParaRPr lang="es-MX"/>
        </a:p>
      </dgm:t>
    </dgm:pt>
    <dgm:pt modelId="{782B46AB-6E1B-48E6-93EE-948DC1670874}" type="pres">
      <dgm:prSet presAssocID="{1F310771-0977-4DA5-AE64-1DEDC48FF98A}" presName="connTx" presStyleLbl="parChTrans1D2" presStyleIdx="0" presStyleCnt="3"/>
      <dgm:spPr/>
      <dgm:t>
        <a:bodyPr/>
        <a:lstStyle/>
        <a:p>
          <a:endParaRPr lang="es-MX"/>
        </a:p>
      </dgm:t>
    </dgm:pt>
    <dgm:pt modelId="{3FE20051-09B2-4E14-AA80-33A3954DC894}" type="pres">
      <dgm:prSet presAssocID="{32CD5772-BDB6-49B3-AF46-F07A6809A101}" presName="root2" presStyleCnt="0"/>
      <dgm:spPr/>
    </dgm:pt>
    <dgm:pt modelId="{28D1DDD3-D07C-4662-B346-D2C83B6BFAFF}" type="pres">
      <dgm:prSet presAssocID="{32CD5772-BDB6-49B3-AF46-F07A6809A101}" presName="LevelTwoTextNode" presStyleLbl="node2" presStyleIdx="0" presStyleCnt="3">
        <dgm:presLayoutVars>
          <dgm:chPref val="3"/>
        </dgm:presLayoutVars>
      </dgm:prSet>
      <dgm:spPr/>
      <dgm:t>
        <a:bodyPr/>
        <a:lstStyle/>
        <a:p>
          <a:endParaRPr lang="es-MX"/>
        </a:p>
      </dgm:t>
    </dgm:pt>
    <dgm:pt modelId="{023193FF-812E-4D39-9729-45B73EF13541}" type="pres">
      <dgm:prSet presAssocID="{32CD5772-BDB6-49B3-AF46-F07A6809A101}" presName="level3hierChild" presStyleCnt="0"/>
      <dgm:spPr/>
    </dgm:pt>
    <dgm:pt modelId="{ED45DDBE-0DF1-42B7-AC91-9E9B7E19B6D1}" type="pres">
      <dgm:prSet presAssocID="{C5CFE51E-FD18-499A-8980-7AD28790903F}" presName="conn2-1" presStyleLbl="parChTrans1D2" presStyleIdx="1" presStyleCnt="3"/>
      <dgm:spPr/>
      <dgm:t>
        <a:bodyPr/>
        <a:lstStyle/>
        <a:p>
          <a:endParaRPr lang="es-MX"/>
        </a:p>
      </dgm:t>
    </dgm:pt>
    <dgm:pt modelId="{D2B47F3A-2894-44C3-8D8B-0E3E7BDFBCA7}" type="pres">
      <dgm:prSet presAssocID="{C5CFE51E-FD18-499A-8980-7AD28790903F}" presName="connTx" presStyleLbl="parChTrans1D2" presStyleIdx="1" presStyleCnt="3"/>
      <dgm:spPr/>
      <dgm:t>
        <a:bodyPr/>
        <a:lstStyle/>
        <a:p>
          <a:endParaRPr lang="es-MX"/>
        </a:p>
      </dgm:t>
    </dgm:pt>
    <dgm:pt modelId="{77166B54-6079-470E-9074-690CDA373BAD}" type="pres">
      <dgm:prSet presAssocID="{0B180DD5-FAC8-49FE-B596-20E9C6532FBD}" presName="root2" presStyleCnt="0"/>
      <dgm:spPr/>
    </dgm:pt>
    <dgm:pt modelId="{82836AAA-BEE3-4919-B24F-79A9F0808ED7}" type="pres">
      <dgm:prSet presAssocID="{0B180DD5-FAC8-49FE-B596-20E9C6532FBD}" presName="LevelTwoTextNode" presStyleLbl="node2" presStyleIdx="1" presStyleCnt="3">
        <dgm:presLayoutVars>
          <dgm:chPref val="3"/>
        </dgm:presLayoutVars>
      </dgm:prSet>
      <dgm:spPr/>
      <dgm:t>
        <a:bodyPr/>
        <a:lstStyle/>
        <a:p>
          <a:endParaRPr lang="es-MX"/>
        </a:p>
      </dgm:t>
    </dgm:pt>
    <dgm:pt modelId="{D514F460-358D-4678-8615-84D9777D204C}" type="pres">
      <dgm:prSet presAssocID="{0B180DD5-FAC8-49FE-B596-20E9C6532FBD}" presName="level3hierChild" presStyleCnt="0"/>
      <dgm:spPr/>
    </dgm:pt>
    <dgm:pt modelId="{260AF868-3BD6-4CB7-8A68-EBF34BAE7994}" type="pres">
      <dgm:prSet presAssocID="{8BDF4101-B3C4-42D7-BCD0-75D002EA5D8D}" presName="conn2-1" presStyleLbl="parChTrans1D2" presStyleIdx="2" presStyleCnt="3"/>
      <dgm:spPr/>
      <dgm:t>
        <a:bodyPr/>
        <a:lstStyle/>
        <a:p>
          <a:endParaRPr lang="es-MX"/>
        </a:p>
      </dgm:t>
    </dgm:pt>
    <dgm:pt modelId="{D363DDA9-1A17-45F5-A871-ED427F18D696}" type="pres">
      <dgm:prSet presAssocID="{8BDF4101-B3C4-42D7-BCD0-75D002EA5D8D}" presName="connTx" presStyleLbl="parChTrans1D2" presStyleIdx="2" presStyleCnt="3"/>
      <dgm:spPr/>
      <dgm:t>
        <a:bodyPr/>
        <a:lstStyle/>
        <a:p>
          <a:endParaRPr lang="es-MX"/>
        </a:p>
      </dgm:t>
    </dgm:pt>
    <dgm:pt modelId="{334755C4-17C9-4DB0-ADB2-25D9514910F9}" type="pres">
      <dgm:prSet presAssocID="{7855A02E-41F5-443E-ACC1-43AF9A284BF8}" presName="root2" presStyleCnt="0"/>
      <dgm:spPr/>
    </dgm:pt>
    <dgm:pt modelId="{7EB2761A-B8B2-470F-944D-9637C83991EC}" type="pres">
      <dgm:prSet presAssocID="{7855A02E-41F5-443E-ACC1-43AF9A284BF8}" presName="LevelTwoTextNode" presStyleLbl="node2" presStyleIdx="2" presStyleCnt="3">
        <dgm:presLayoutVars>
          <dgm:chPref val="3"/>
        </dgm:presLayoutVars>
      </dgm:prSet>
      <dgm:spPr/>
      <dgm:t>
        <a:bodyPr/>
        <a:lstStyle/>
        <a:p>
          <a:endParaRPr lang="es-MX"/>
        </a:p>
      </dgm:t>
    </dgm:pt>
    <dgm:pt modelId="{EFE389B4-F8BA-466A-9486-880C561AE86D}" type="pres">
      <dgm:prSet presAssocID="{7855A02E-41F5-443E-ACC1-43AF9A284BF8}" presName="level3hierChild" presStyleCnt="0"/>
      <dgm:spPr/>
    </dgm:pt>
  </dgm:ptLst>
  <dgm:cxnLst>
    <dgm:cxn modelId="{02D68255-2FFA-4A53-9DF8-226D51F924EA}" type="presOf" srcId="{AFE2D4F2-9C43-42CA-B8B5-82107157CD65}" destId="{77580DFC-0F1C-4D8B-A820-1B0B6D89CCB8}" srcOrd="0" destOrd="0" presId="urn:microsoft.com/office/officeart/2008/layout/HorizontalMultiLevelHierarchy"/>
    <dgm:cxn modelId="{A95BF572-0FB7-40A7-B5BD-53482B2F8976}" type="presOf" srcId="{591BB479-8376-47D0-AADB-66546C956F0D}" destId="{8CA1651D-824F-49B2-A270-C4381867F67D}" srcOrd="0" destOrd="0" presId="urn:microsoft.com/office/officeart/2008/layout/HorizontalMultiLevelHierarchy"/>
    <dgm:cxn modelId="{18B7C8F5-ACCE-45C7-893B-A945D0A9F6CC}" srcId="{AFE2D4F2-9C43-42CA-B8B5-82107157CD65}" destId="{32CD5772-BDB6-49B3-AF46-F07A6809A101}" srcOrd="0" destOrd="0" parTransId="{1F310771-0977-4DA5-AE64-1DEDC48FF98A}" sibTransId="{D243A693-CD9A-421B-A261-38E22D1CE362}"/>
    <dgm:cxn modelId="{584EBCC4-ECDE-496A-B570-93EF3A53600D}" srcId="{AFE2D4F2-9C43-42CA-B8B5-82107157CD65}" destId="{0B180DD5-FAC8-49FE-B596-20E9C6532FBD}" srcOrd="1" destOrd="0" parTransId="{C5CFE51E-FD18-499A-8980-7AD28790903F}" sibTransId="{5D9F779B-C285-426E-B3E6-CF684C1D3E0B}"/>
    <dgm:cxn modelId="{0E643900-A39E-49E3-B9BD-D9B60CBB70CB}" type="presOf" srcId="{C5CFE51E-FD18-499A-8980-7AD28790903F}" destId="{D2B47F3A-2894-44C3-8D8B-0E3E7BDFBCA7}" srcOrd="1" destOrd="0" presId="urn:microsoft.com/office/officeart/2008/layout/HorizontalMultiLevelHierarchy"/>
    <dgm:cxn modelId="{4E96855F-3AA2-4BDE-B8D7-CBFAE4D24F97}" type="presOf" srcId="{1F310771-0977-4DA5-AE64-1DEDC48FF98A}" destId="{782B46AB-6E1B-48E6-93EE-948DC1670874}" srcOrd="1" destOrd="0" presId="urn:microsoft.com/office/officeart/2008/layout/HorizontalMultiLevelHierarchy"/>
    <dgm:cxn modelId="{CCDA3FA6-2887-4ACF-A540-0839EFF0857A}" type="presOf" srcId="{7855A02E-41F5-443E-ACC1-43AF9A284BF8}" destId="{7EB2761A-B8B2-470F-944D-9637C83991EC}" srcOrd="0" destOrd="0" presId="urn:microsoft.com/office/officeart/2008/layout/HorizontalMultiLevelHierarchy"/>
    <dgm:cxn modelId="{47AB2D1C-B17A-4F02-8024-C2D54185F25D}" srcId="{AFE2D4F2-9C43-42CA-B8B5-82107157CD65}" destId="{7855A02E-41F5-443E-ACC1-43AF9A284BF8}" srcOrd="2" destOrd="0" parTransId="{8BDF4101-B3C4-42D7-BCD0-75D002EA5D8D}" sibTransId="{1722AF63-C21A-4A15-B514-1B2308E00AF0}"/>
    <dgm:cxn modelId="{B5EB3A9E-EAE9-4B12-A02C-6F768DBBEB93}" type="presOf" srcId="{8BDF4101-B3C4-42D7-BCD0-75D002EA5D8D}" destId="{D363DDA9-1A17-45F5-A871-ED427F18D696}" srcOrd="1" destOrd="0" presId="urn:microsoft.com/office/officeart/2008/layout/HorizontalMultiLevelHierarchy"/>
    <dgm:cxn modelId="{BB899421-473B-4942-AB7D-FEABAAA2A070}" srcId="{591BB479-8376-47D0-AADB-66546C956F0D}" destId="{AFE2D4F2-9C43-42CA-B8B5-82107157CD65}" srcOrd="0" destOrd="0" parTransId="{DC14473F-E525-4F84-92BE-52538C4B657A}" sibTransId="{8F7AACD8-D78B-4534-B48C-CE78F0A712E5}"/>
    <dgm:cxn modelId="{FE1F3E22-0A33-4FA8-BAA5-7B61C11FCC55}" type="presOf" srcId="{32CD5772-BDB6-49B3-AF46-F07A6809A101}" destId="{28D1DDD3-D07C-4662-B346-D2C83B6BFAFF}" srcOrd="0" destOrd="0" presId="urn:microsoft.com/office/officeart/2008/layout/HorizontalMultiLevelHierarchy"/>
    <dgm:cxn modelId="{D1A99941-195F-4F88-A5E8-EB29DF7D72EC}" type="presOf" srcId="{C5CFE51E-FD18-499A-8980-7AD28790903F}" destId="{ED45DDBE-0DF1-42B7-AC91-9E9B7E19B6D1}" srcOrd="0" destOrd="0" presId="urn:microsoft.com/office/officeart/2008/layout/HorizontalMultiLevelHierarchy"/>
    <dgm:cxn modelId="{CE5FD8CB-A0C6-4300-B2E2-60284ADC44E9}" type="presOf" srcId="{8BDF4101-B3C4-42D7-BCD0-75D002EA5D8D}" destId="{260AF868-3BD6-4CB7-8A68-EBF34BAE7994}" srcOrd="0" destOrd="0" presId="urn:microsoft.com/office/officeart/2008/layout/HorizontalMultiLevelHierarchy"/>
    <dgm:cxn modelId="{E86A0FF0-C1CB-4EC5-9D58-50D73897C9B1}" type="presOf" srcId="{0B180DD5-FAC8-49FE-B596-20E9C6532FBD}" destId="{82836AAA-BEE3-4919-B24F-79A9F0808ED7}" srcOrd="0" destOrd="0" presId="urn:microsoft.com/office/officeart/2008/layout/HorizontalMultiLevelHierarchy"/>
    <dgm:cxn modelId="{8554AD11-68CB-41AF-A11F-C4B2AFDD35B8}" type="presOf" srcId="{1F310771-0977-4DA5-AE64-1DEDC48FF98A}" destId="{1BFFA610-78C9-4D79-9D66-5E4FBBC3D0E2}" srcOrd="0" destOrd="0" presId="urn:microsoft.com/office/officeart/2008/layout/HorizontalMultiLevelHierarchy"/>
    <dgm:cxn modelId="{E9262C85-AF3F-434B-A7CB-45FCB7D421AA}" type="presParOf" srcId="{8CA1651D-824F-49B2-A270-C4381867F67D}" destId="{94EF9293-EE5D-4386-BB27-47C38F7181EA}" srcOrd="0" destOrd="0" presId="urn:microsoft.com/office/officeart/2008/layout/HorizontalMultiLevelHierarchy"/>
    <dgm:cxn modelId="{EF1E69B5-C238-484F-BB91-070C70FE8807}" type="presParOf" srcId="{94EF9293-EE5D-4386-BB27-47C38F7181EA}" destId="{77580DFC-0F1C-4D8B-A820-1B0B6D89CCB8}" srcOrd="0" destOrd="0" presId="urn:microsoft.com/office/officeart/2008/layout/HorizontalMultiLevelHierarchy"/>
    <dgm:cxn modelId="{5C68DAFE-30A5-4678-B24A-298D8076A609}" type="presParOf" srcId="{94EF9293-EE5D-4386-BB27-47C38F7181EA}" destId="{01FD44A4-609B-4D7A-8167-55E540E1E03A}" srcOrd="1" destOrd="0" presId="urn:microsoft.com/office/officeart/2008/layout/HorizontalMultiLevelHierarchy"/>
    <dgm:cxn modelId="{0D8302DB-8638-4EF2-8F3B-FE3FF95B5E80}" type="presParOf" srcId="{01FD44A4-609B-4D7A-8167-55E540E1E03A}" destId="{1BFFA610-78C9-4D79-9D66-5E4FBBC3D0E2}" srcOrd="0" destOrd="0" presId="urn:microsoft.com/office/officeart/2008/layout/HorizontalMultiLevelHierarchy"/>
    <dgm:cxn modelId="{7539B20D-95DD-4485-9AF6-D47732F9098C}" type="presParOf" srcId="{1BFFA610-78C9-4D79-9D66-5E4FBBC3D0E2}" destId="{782B46AB-6E1B-48E6-93EE-948DC1670874}" srcOrd="0" destOrd="0" presId="urn:microsoft.com/office/officeart/2008/layout/HorizontalMultiLevelHierarchy"/>
    <dgm:cxn modelId="{70D27B06-70CF-4BDB-8721-3711357A5E19}" type="presParOf" srcId="{01FD44A4-609B-4D7A-8167-55E540E1E03A}" destId="{3FE20051-09B2-4E14-AA80-33A3954DC894}" srcOrd="1" destOrd="0" presId="urn:microsoft.com/office/officeart/2008/layout/HorizontalMultiLevelHierarchy"/>
    <dgm:cxn modelId="{F291EEE7-DA33-4F82-9CDE-05D1AF8D52BF}" type="presParOf" srcId="{3FE20051-09B2-4E14-AA80-33A3954DC894}" destId="{28D1DDD3-D07C-4662-B346-D2C83B6BFAFF}" srcOrd="0" destOrd="0" presId="urn:microsoft.com/office/officeart/2008/layout/HorizontalMultiLevelHierarchy"/>
    <dgm:cxn modelId="{0284456C-F659-48DD-8913-D899522E35EE}" type="presParOf" srcId="{3FE20051-09B2-4E14-AA80-33A3954DC894}" destId="{023193FF-812E-4D39-9729-45B73EF13541}" srcOrd="1" destOrd="0" presId="urn:microsoft.com/office/officeart/2008/layout/HorizontalMultiLevelHierarchy"/>
    <dgm:cxn modelId="{8A2F4947-C2C7-4BE5-8ED9-AF1BD8482AF7}" type="presParOf" srcId="{01FD44A4-609B-4D7A-8167-55E540E1E03A}" destId="{ED45DDBE-0DF1-42B7-AC91-9E9B7E19B6D1}" srcOrd="2" destOrd="0" presId="urn:microsoft.com/office/officeart/2008/layout/HorizontalMultiLevelHierarchy"/>
    <dgm:cxn modelId="{76258BCF-4AC4-4F6C-A341-9F58E0E7B2DE}" type="presParOf" srcId="{ED45DDBE-0DF1-42B7-AC91-9E9B7E19B6D1}" destId="{D2B47F3A-2894-44C3-8D8B-0E3E7BDFBCA7}" srcOrd="0" destOrd="0" presId="urn:microsoft.com/office/officeart/2008/layout/HorizontalMultiLevelHierarchy"/>
    <dgm:cxn modelId="{B5CAD54F-594A-4486-9561-750BBB36DE2F}" type="presParOf" srcId="{01FD44A4-609B-4D7A-8167-55E540E1E03A}" destId="{77166B54-6079-470E-9074-690CDA373BAD}" srcOrd="3" destOrd="0" presId="urn:microsoft.com/office/officeart/2008/layout/HorizontalMultiLevelHierarchy"/>
    <dgm:cxn modelId="{B4298068-822B-41FB-8474-2F62BA10E66C}" type="presParOf" srcId="{77166B54-6079-470E-9074-690CDA373BAD}" destId="{82836AAA-BEE3-4919-B24F-79A9F0808ED7}" srcOrd="0" destOrd="0" presId="urn:microsoft.com/office/officeart/2008/layout/HorizontalMultiLevelHierarchy"/>
    <dgm:cxn modelId="{998BB0D4-4AEF-49F0-8125-42EA756659DC}" type="presParOf" srcId="{77166B54-6079-470E-9074-690CDA373BAD}" destId="{D514F460-358D-4678-8615-84D9777D204C}" srcOrd="1" destOrd="0" presId="urn:microsoft.com/office/officeart/2008/layout/HorizontalMultiLevelHierarchy"/>
    <dgm:cxn modelId="{820632D6-C61E-4A13-8B66-9158468E3BE1}" type="presParOf" srcId="{01FD44A4-609B-4D7A-8167-55E540E1E03A}" destId="{260AF868-3BD6-4CB7-8A68-EBF34BAE7994}" srcOrd="4" destOrd="0" presId="urn:microsoft.com/office/officeart/2008/layout/HorizontalMultiLevelHierarchy"/>
    <dgm:cxn modelId="{B090CF1A-2A33-40E2-80AC-F63D800682AB}" type="presParOf" srcId="{260AF868-3BD6-4CB7-8A68-EBF34BAE7994}" destId="{D363DDA9-1A17-45F5-A871-ED427F18D696}" srcOrd="0" destOrd="0" presId="urn:microsoft.com/office/officeart/2008/layout/HorizontalMultiLevelHierarchy"/>
    <dgm:cxn modelId="{653E7B54-2256-465D-8B40-92B8F415D1CD}" type="presParOf" srcId="{01FD44A4-609B-4D7A-8167-55E540E1E03A}" destId="{334755C4-17C9-4DB0-ADB2-25D9514910F9}" srcOrd="5" destOrd="0" presId="urn:microsoft.com/office/officeart/2008/layout/HorizontalMultiLevelHierarchy"/>
    <dgm:cxn modelId="{E4A11050-07CB-4D94-AFB1-D3102678231A}" type="presParOf" srcId="{334755C4-17C9-4DB0-ADB2-25D9514910F9}" destId="{7EB2761A-B8B2-470F-944D-9637C83991EC}" srcOrd="0" destOrd="0" presId="urn:microsoft.com/office/officeart/2008/layout/HorizontalMultiLevelHierarchy"/>
    <dgm:cxn modelId="{966224C7-2796-407C-B02A-65A2B2E97EE3}" type="presParOf" srcId="{334755C4-17C9-4DB0-ADB2-25D9514910F9}" destId="{EFE389B4-F8BA-466A-9486-880C561AE86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FDA16A-A8FB-4C3F-85DC-CC7B1BE6CE4E}" type="doc">
      <dgm:prSet loTypeId="urn:microsoft.com/office/officeart/2005/8/layout/pyramid2" loCatId="list" qsTypeId="urn:microsoft.com/office/officeart/2005/8/quickstyle/simple1" qsCatId="simple" csTypeId="urn:microsoft.com/office/officeart/2005/8/colors/accent1_2" csCatId="accent1" phldr="1"/>
      <dgm:spPr/>
    </dgm:pt>
    <dgm:pt modelId="{F5F4D55A-850E-4664-9E1A-45323222871F}">
      <dgm:prSet phldrT="[Texto]"/>
      <dgm:spPr>
        <a:ln w="38100">
          <a:solidFill>
            <a:schemeClr val="accent6">
              <a:lumMod val="75000"/>
            </a:schemeClr>
          </a:solidFill>
        </a:ln>
      </dgm:spPr>
      <dgm:t>
        <a:bodyPr/>
        <a:lstStyle/>
        <a:p>
          <a:r>
            <a:rPr lang="es-MX" dirty="0" smtClean="0"/>
            <a:t>REGISTRADA</a:t>
          </a:r>
          <a:endParaRPr lang="es-ES" dirty="0"/>
        </a:p>
      </dgm:t>
    </dgm:pt>
    <dgm:pt modelId="{4C631609-02D6-4003-914E-855611FA4E19}" type="parTrans" cxnId="{849A82DA-9BFA-4D24-8F75-C5A1AE556087}">
      <dgm:prSet/>
      <dgm:spPr/>
      <dgm:t>
        <a:bodyPr/>
        <a:lstStyle/>
        <a:p>
          <a:endParaRPr lang="es-ES"/>
        </a:p>
      </dgm:t>
    </dgm:pt>
    <dgm:pt modelId="{B9988D9E-F8E0-47AB-B439-C59438DDCF26}" type="sibTrans" cxnId="{849A82DA-9BFA-4D24-8F75-C5A1AE556087}">
      <dgm:prSet/>
      <dgm:spPr/>
      <dgm:t>
        <a:bodyPr/>
        <a:lstStyle/>
        <a:p>
          <a:endParaRPr lang="es-ES"/>
        </a:p>
      </dgm:t>
    </dgm:pt>
    <dgm:pt modelId="{7E2AD707-5D02-4257-9CD5-20BBE6AD257A}">
      <dgm:prSet phldrT="[Texto]"/>
      <dgm:spPr>
        <a:ln w="38100">
          <a:solidFill>
            <a:schemeClr val="accent6">
              <a:lumMod val="75000"/>
            </a:schemeClr>
          </a:solidFill>
        </a:ln>
      </dgm:spPr>
      <dgm:t>
        <a:bodyPr/>
        <a:lstStyle/>
        <a:p>
          <a:r>
            <a:rPr lang="es-MX" dirty="0" smtClean="0"/>
            <a:t>CERTIFICADA</a:t>
          </a:r>
          <a:endParaRPr lang="es-ES" dirty="0"/>
        </a:p>
      </dgm:t>
    </dgm:pt>
    <dgm:pt modelId="{CCC0BAF8-EC61-431C-9460-39EE55CD6144}" type="parTrans" cxnId="{8BECAB49-A112-48DB-89BF-60F5835842E0}">
      <dgm:prSet/>
      <dgm:spPr/>
      <dgm:t>
        <a:bodyPr/>
        <a:lstStyle/>
        <a:p>
          <a:endParaRPr lang="es-ES"/>
        </a:p>
      </dgm:t>
    </dgm:pt>
    <dgm:pt modelId="{45DE6938-309C-4124-8661-787B70561E82}" type="sibTrans" cxnId="{8BECAB49-A112-48DB-89BF-60F5835842E0}">
      <dgm:prSet/>
      <dgm:spPr/>
      <dgm:t>
        <a:bodyPr/>
        <a:lstStyle/>
        <a:p>
          <a:endParaRPr lang="es-ES"/>
        </a:p>
      </dgm:t>
    </dgm:pt>
    <dgm:pt modelId="{CB4872BD-B40C-4E3E-BFF3-309B50C40B85}">
      <dgm:prSet phldrT="[Texto]"/>
      <dgm:spPr>
        <a:ln w="38100">
          <a:solidFill>
            <a:schemeClr val="accent6">
              <a:lumMod val="75000"/>
            </a:schemeClr>
          </a:solidFill>
        </a:ln>
      </dgm:spPr>
      <dgm:t>
        <a:bodyPr/>
        <a:lstStyle/>
        <a:p>
          <a:r>
            <a:rPr lang="es-MX" dirty="0" smtClean="0"/>
            <a:t>ORIGINAL</a:t>
          </a:r>
          <a:endParaRPr lang="es-ES" dirty="0"/>
        </a:p>
      </dgm:t>
    </dgm:pt>
    <dgm:pt modelId="{D5312838-77E7-47B1-B2F4-8E2FA6E95C20}" type="parTrans" cxnId="{F4999F5C-6CB6-42D9-A62D-C31F08A71C50}">
      <dgm:prSet/>
      <dgm:spPr/>
      <dgm:t>
        <a:bodyPr/>
        <a:lstStyle/>
        <a:p>
          <a:endParaRPr lang="es-ES"/>
        </a:p>
      </dgm:t>
    </dgm:pt>
    <dgm:pt modelId="{2BE6B499-04B3-4A6D-B619-203AE6692003}" type="sibTrans" cxnId="{F4999F5C-6CB6-42D9-A62D-C31F08A71C50}">
      <dgm:prSet/>
      <dgm:spPr/>
      <dgm:t>
        <a:bodyPr/>
        <a:lstStyle/>
        <a:p>
          <a:endParaRPr lang="es-ES"/>
        </a:p>
      </dgm:t>
    </dgm:pt>
    <dgm:pt modelId="{44FFD799-15A8-49EE-8D31-6152D7E6DE67}">
      <dgm:prSet/>
      <dgm:spPr>
        <a:ln w="38100">
          <a:solidFill>
            <a:schemeClr val="accent6">
              <a:lumMod val="75000"/>
            </a:schemeClr>
          </a:solidFill>
        </a:ln>
      </dgm:spPr>
      <dgm:t>
        <a:bodyPr/>
        <a:lstStyle/>
        <a:p>
          <a:r>
            <a:rPr lang="es-MX" dirty="0" smtClean="0"/>
            <a:t>BASICA</a:t>
          </a:r>
          <a:endParaRPr lang="es-ES" dirty="0"/>
        </a:p>
      </dgm:t>
    </dgm:pt>
    <dgm:pt modelId="{E4BDC484-BD42-4B19-AED3-DDF076586D6F}" type="parTrans" cxnId="{541926E8-EF26-4772-AF8C-87B180D10B46}">
      <dgm:prSet/>
      <dgm:spPr/>
      <dgm:t>
        <a:bodyPr/>
        <a:lstStyle/>
        <a:p>
          <a:endParaRPr lang="es-ES"/>
        </a:p>
      </dgm:t>
    </dgm:pt>
    <dgm:pt modelId="{DC5E45D4-320D-4DFC-BBD1-595CC9CA52CB}" type="sibTrans" cxnId="{541926E8-EF26-4772-AF8C-87B180D10B46}">
      <dgm:prSet/>
      <dgm:spPr/>
      <dgm:t>
        <a:bodyPr/>
        <a:lstStyle/>
        <a:p>
          <a:endParaRPr lang="es-ES"/>
        </a:p>
      </dgm:t>
    </dgm:pt>
    <dgm:pt modelId="{A1F57BC1-2998-490F-8653-7ABE4415BC1D}" type="pres">
      <dgm:prSet presAssocID="{09FDA16A-A8FB-4C3F-85DC-CC7B1BE6CE4E}" presName="compositeShape" presStyleCnt="0">
        <dgm:presLayoutVars>
          <dgm:dir/>
          <dgm:resizeHandles/>
        </dgm:presLayoutVars>
      </dgm:prSet>
      <dgm:spPr/>
    </dgm:pt>
    <dgm:pt modelId="{42577A8B-5A90-4B54-A4FF-F0F5514B2586}" type="pres">
      <dgm:prSet presAssocID="{09FDA16A-A8FB-4C3F-85DC-CC7B1BE6CE4E}" presName="pyramid" presStyleLbl="node1" presStyleIdx="0" presStyleCnt="1" custLinFactNeighborX="-456"/>
      <dgm:spPr>
        <a:solidFill>
          <a:schemeClr val="accent6">
            <a:lumMod val="40000"/>
            <a:lumOff val="60000"/>
          </a:schemeClr>
        </a:solidFill>
        <a:ln w="57150">
          <a:solidFill>
            <a:schemeClr val="accent6">
              <a:lumMod val="75000"/>
            </a:schemeClr>
          </a:solidFill>
        </a:ln>
      </dgm:spPr>
    </dgm:pt>
    <dgm:pt modelId="{8BD028F5-802C-42D8-BF8B-4F00583AB9B8}" type="pres">
      <dgm:prSet presAssocID="{09FDA16A-A8FB-4C3F-85DC-CC7B1BE6CE4E}" presName="theList" presStyleCnt="0"/>
      <dgm:spPr/>
    </dgm:pt>
    <dgm:pt modelId="{9C0F5960-139E-496F-9450-D723A3CFED8B}" type="pres">
      <dgm:prSet presAssocID="{44FFD799-15A8-49EE-8D31-6152D7E6DE67}" presName="aNode" presStyleLbl="fgAcc1" presStyleIdx="0" presStyleCnt="4">
        <dgm:presLayoutVars>
          <dgm:bulletEnabled val="1"/>
        </dgm:presLayoutVars>
      </dgm:prSet>
      <dgm:spPr/>
      <dgm:t>
        <a:bodyPr/>
        <a:lstStyle/>
        <a:p>
          <a:endParaRPr lang="es-ES"/>
        </a:p>
      </dgm:t>
    </dgm:pt>
    <dgm:pt modelId="{FD715605-E16C-4DBF-B0C6-3A2D4A22072F}" type="pres">
      <dgm:prSet presAssocID="{44FFD799-15A8-49EE-8D31-6152D7E6DE67}" presName="aSpace" presStyleCnt="0"/>
      <dgm:spPr/>
    </dgm:pt>
    <dgm:pt modelId="{4D53BC00-91D4-44DD-9847-3EE73C4CF276}" type="pres">
      <dgm:prSet presAssocID="{F5F4D55A-850E-4664-9E1A-45323222871F}" presName="aNode" presStyleLbl="fgAcc1" presStyleIdx="1" presStyleCnt="4">
        <dgm:presLayoutVars>
          <dgm:bulletEnabled val="1"/>
        </dgm:presLayoutVars>
      </dgm:prSet>
      <dgm:spPr/>
      <dgm:t>
        <a:bodyPr/>
        <a:lstStyle/>
        <a:p>
          <a:endParaRPr lang="es-ES"/>
        </a:p>
      </dgm:t>
    </dgm:pt>
    <dgm:pt modelId="{4EC274C3-CE50-49D2-BE6E-8D4A8F2AD41E}" type="pres">
      <dgm:prSet presAssocID="{F5F4D55A-850E-4664-9E1A-45323222871F}" presName="aSpace" presStyleCnt="0"/>
      <dgm:spPr/>
    </dgm:pt>
    <dgm:pt modelId="{79A89D00-FA62-4FB9-9C30-56A02887118F}" type="pres">
      <dgm:prSet presAssocID="{7E2AD707-5D02-4257-9CD5-20BBE6AD257A}" presName="aNode" presStyleLbl="fgAcc1" presStyleIdx="2" presStyleCnt="4">
        <dgm:presLayoutVars>
          <dgm:bulletEnabled val="1"/>
        </dgm:presLayoutVars>
      </dgm:prSet>
      <dgm:spPr/>
      <dgm:t>
        <a:bodyPr/>
        <a:lstStyle/>
        <a:p>
          <a:endParaRPr lang="es-ES"/>
        </a:p>
      </dgm:t>
    </dgm:pt>
    <dgm:pt modelId="{B2B293B4-098F-47C6-9794-FCB09F487A0E}" type="pres">
      <dgm:prSet presAssocID="{7E2AD707-5D02-4257-9CD5-20BBE6AD257A}" presName="aSpace" presStyleCnt="0"/>
      <dgm:spPr/>
    </dgm:pt>
    <dgm:pt modelId="{292B672A-C5A5-4CAE-8770-42A0D4EA01A5}" type="pres">
      <dgm:prSet presAssocID="{CB4872BD-B40C-4E3E-BFF3-309B50C40B85}" presName="aNode" presStyleLbl="fgAcc1" presStyleIdx="3" presStyleCnt="4">
        <dgm:presLayoutVars>
          <dgm:bulletEnabled val="1"/>
        </dgm:presLayoutVars>
      </dgm:prSet>
      <dgm:spPr/>
      <dgm:t>
        <a:bodyPr/>
        <a:lstStyle/>
        <a:p>
          <a:endParaRPr lang="es-ES"/>
        </a:p>
      </dgm:t>
    </dgm:pt>
    <dgm:pt modelId="{495070CA-FBEB-49FC-9D78-6DFB9F155C41}" type="pres">
      <dgm:prSet presAssocID="{CB4872BD-B40C-4E3E-BFF3-309B50C40B85}" presName="aSpace" presStyleCnt="0"/>
      <dgm:spPr/>
    </dgm:pt>
  </dgm:ptLst>
  <dgm:cxnLst>
    <dgm:cxn modelId="{B14214F7-0819-417B-BD18-EC072DE33A6B}" type="presOf" srcId="{F5F4D55A-850E-4664-9E1A-45323222871F}" destId="{4D53BC00-91D4-44DD-9847-3EE73C4CF276}" srcOrd="0" destOrd="0" presId="urn:microsoft.com/office/officeart/2005/8/layout/pyramid2"/>
    <dgm:cxn modelId="{65F49C6A-5582-4E8D-BE62-E5FBE40C7214}" type="presOf" srcId="{7E2AD707-5D02-4257-9CD5-20BBE6AD257A}" destId="{79A89D00-FA62-4FB9-9C30-56A02887118F}" srcOrd="0" destOrd="0" presId="urn:microsoft.com/office/officeart/2005/8/layout/pyramid2"/>
    <dgm:cxn modelId="{541926E8-EF26-4772-AF8C-87B180D10B46}" srcId="{09FDA16A-A8FB-4C3F-85DC-CC7B1BE6CE4E}" destId="{44FFD799-15A8-49EE-8D31-6152D7E6DE67}" srcOrd="0" destOrd="0" parTransId="{E4BDC484-BD42-4B19-AED3-DDF076586D6F}" sibTransId="{DC5E45D4-320D-4DFC-BBD1-595CC9CA52CB}"/>
    <dgm:cxn modelId="{59FE28DF-55DD-452D-A6F7-6C1D9C35C9F7}" type="presOf" srcId="{CB4872BD-B40C-4E3E-BFF3-309B50C40B85}" destId="{292B672A-C5A5-4CAE-8770-42A0D4EA01A5}" srcOrd="0" destOrd="0" presId="urn:microsoft.com/office/officeart/2005/8/layout/pyramid2"/>
    <dgm:cxn modelId="{79DA3EC3-E04B-49AF-A940-D03072BC741F}" type="presOf" srcId="{44FFD799-15A8-49EE-8D31-6152D7E6DE67}" destId="{9C0F5960-139E-496F-9450-D723A3CFED8B}" srcOrd="0" destOrd="0" presId="urn:microsoft.com/office/officeart/2005/8/layout/pyramid2"/>
    <dgm:cxn modelId="{F4999F5C-6CB6-42D9-A62D-C31F08A71C50}" srcId="{09FDA16A-A8FB-4C3F-85DC-CC7B1BE6CE4E}" destId="{CB4872BD-B40C-4E3E-BFF3-309B50C40B85}" srcOrd="3" destOrd="0" parTransId="{D5312838-77E7-47B1-B2F4-8E2FA6E95C20}" sibTransId="{2BE6B499-04B3-4A6D-B619-203AE6692003}"/>
    <dgm:cxn modelId="{D912A90C-466C-4C21-A975-4EDA3B9F49ED}" type="presOf" srcId="{09FDA16A-A8FB-4C3F-85DC-CC7B1BE6CE4E}" destId="{A1F57BC1-2998-490F-8653-7ABE4415BC1D}" srcOrd="0" destOrd="0" presId="urn:microsoft.com/office/officeart/2005/8/layout/pyramid2"/>
    <dgm:cxn modelId="{849A82DA-9BFA-4D24-8F75-C5A1AE556087}" srcId="{09FDA16A-A8FB-4C3F-85DC-CC7B1BE6CE4E}" destId="{F5F4D55A-850E-4664-9E1A-45323222871F}" srcOrd="1" destOrd="0" parTransId="{4C631609-02D6-4003-914E-855611FA4E19}" sibTransId="{B9988D9E-F8E0-47AB-B439-C59438DDCF26}"/>
    <dgm:cxn modelId="{8BECAB49-A112-48DB-89BF-60F5835842E0}" srcId="{09FDA16A-A8FB-4C3F-85DC-CC7B1BE6CE4E}" destId="{7E2AD707-5D02-4257-9CD5-20BBE6AD257A}" srcOrd="2" destOrd="0" parTransId="{CCC0BAF8-EC61-431C-9460-39EE55CD6144}" sibTransId="{45DE6938-309C-4124-8661-787B70561E82}"/>
    <dgm:cxn modelId="{6D34B8EE-A83D-4ECB-BFFF-0E91D5528974}" type="presParOf" srcId="{A1F57BC1-2998-490F-8653-7ABE4415BC1D}" destId="{42577A8B-5A90-4B54-A4FF-F0F5514B2586}" srcOrd="0" destOrd="0" presId="urn:microsoft.com/office/officeart/2005/8/layout/pyramid2"/>
    <dgm:cxn modelId="{DEA4C3A6-95FF-44D3-8DE6-62737CE6B135}" type="presParOf" srcId="{A1F57BC1-2998-490F-8653-7ABE4415BC1D}" destId="{8BD028F5-802C-42D8-BF8B-4F00583AB9B8}" srcOrd="1" destOrd="0" presId="urn:microsoft.com/office/officeart/2005/8/layout/pyramid2"/>
    <dgm:cxn modelId="{31530724-7282-4DC6-983E-D78198BB1CD6}" type="presParOf" srcId="{8BD028F5-802C-42D8-BF8B-4F00583AB9B8}" destId="{9C0F5960-139E-496F-9450-D723A3CFED8B}" srcOrd="0" destOrd="0" presId="urn:microsoft.com/office/officeart/2005/8/layout/pyramid2"/>
    <dgm:cxn modelId="{C78BFF8C-5115-4C0D-8C78-4B6902DCFC2C}" type="presParOf" srcId="{8BD028F5-802C-42D8-BF8B-4F00583AB9B8}" destId="{FD715605-E16C-4DBF-B0C6-3A2D4A22072F}" srcOrd="1" destOrd="0" presId="urn:microsoft.com/office/officeart/2005/8/layout/pyramid2"/>
    <dgm:cxn modelId="{E684AE6D-917C-4A45-BE0C-F29458C89D87}" type="presParOf" srcId="{8BD028F5-802C-42D8-BF8B-4F00583AB9B8}" destId="{4D53BC00-91D4-44DD-9847-3EE73C4CF276}" srcOrd="2" destOrd="0" presId="urn:microsoft.com/office/officeart/2005/8/layout/pyramid2"/>
    <dgm:cxn modelId="{1309264E-562D-42CA-BDE7-55E6498227A7}" type="presParOf" srcId="{8BD028F5-802C-42D8-BF8B-4F00583AB9B8}" destId="{4EC274C3-CE50-49D2-BE6E-8D4A8F2AD41E}" srcOrd="3" destOrd="0" presId="urn:microsoft.com/office/officeart/2005/8/layout/pyramid2"/>
    <dgm:cxn modelId="{050E3D5B-1CE3-444E-9039-8E00E468C5B4}" type="presParOf" srcId="{8BD028F5-802C-42D8-BF8B-4F00583AB9B8}" destId="{79A89D00-FA62-4FB9-9C30-56A02887118F}" srcOrd="4" destOrd="0" presId="urn:microsoft.com/office/officeart/2005/8/layout/pyramid2"/>
    <dgm:cxn modelId="{1099BE25-3FFC-461E-B786-2384A4BB64D5}" type="presParOf" srcId="{8BD028F5-802C-42D8-BF8B-4F00583AB9B8}" destId="{B2B293B4-098F-47C6-9794-FCB09F487A0E}" srcOrd="5" destOrd="0" presId="urn:microsoft.com/office/officeart/2005/8/layout/pyramid2"/>
    <dgm:cxn modelId="{8D2693E6-E940-4A2B-AA9A-2F3908C27B47}" type="presParOf" srcId="{8BD028F5-802C-42D8-BF8B-4F00583AB9B8}" destId="{292B672A-C5A5-4CAE-8770-42A0D4EA01A5}" srcOrd="6" destOrd="0" presId="urn:microsoft.com/office/officeart/2005/8/layout/pyramid2"/>
    <dgm:cxn modelId="{B4CBD221-D703-49A9-942B-AC48A9726B30}" type="presParOf" srcId="{8BD028F5-802C-42D8-BF8B-4F00583AB9B8}" destId="{495070CA-FBEB-49FC-9D78-6DFB9F155C41}"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2826EC-3BEE-42DB-85ED-901D8D5DBC74}"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ES"/>
        </a:p>
      </dgm:t>
    </dgm:pt>
    <dgm:pt modelId="{34ABB785-72F7-43B7-9AAD-26279548D0B5}">
      <dgm:prSet phldrT="[Texto]"/>
      <dgm:spPr>
        <a:solidFill>
          <a:schemeClr val="accent6">
            <a:lumMod val="40000"/>
            <a:lumOff val="60000"/>
          </a:schemeClr>
        </a:solidFill>
        <a:ln w="57150"/>
      </dgm:spPr>
      <dgm:t>
        <a:bodyPr/>
        <a:lstStyle/>
        <a:p>
          <a:r>
            <a:rPr lang="es-MX" b="1" dirty="0" smtClean="0">
              <a:solidFill>
                <a:schemeClr val="accent6">
                  <a:lumMod val="50000"/>
                </a:schemeClr>
              </a:solidFill>
              <a:effectLst>
                <a:outerShdw blurRad="38100" dist="38100" dir="2700000" algn="tl">
                  <a:srgbClr val="000000">
                    <a:alpha val="43137"/>
                  </a:srgbClr>
                </a:outerShdw>
              </a:effectLst>
            </a:rPr>
            <a:t>FISICA</a:t>
          </a:r>
          <a:endParaRPr lang="es-ES" b="1" dirty="0">
            <a:solidFill>
              <a:schemeClr val="accent6">
                <a:lumMod val="50000"/>
              </a:schemeClr>
            </a:solidFill>
            <a:effectLst>
              <a:outerShdw blurRad="38100" dist="38100" dir="2700000" algn="tl">
                <a:srgbClr val="000000">
                  <a:alpha val="43137"/>
                </a:srgbClr>
              </a:outerShdw>
            </a:effectLst>
          </a:endParaRPr>
        </a:p>
      </dgm:t>
    </dgm:pt>
    <dgm:pt modelId="{208EED19-2A3D-44A0-8C9E-3D10D0FF1667}" type="parTrans" cxnId="{840EAAC5-688D-4F4C-8BAF-D5028612EB22}">
      <dgm:prSet/>
      <dgm:spPr/>
      <dgm:t>
        <a:bodyPr/>
        <a:lstStyle/>
        <a:p>
          <a:endParaRPr lang="es-ES"/>
        </a:p>
      </dgm:t>
    </dgm:pt>
    <dgm:pt modelId="{D891F858-11A4-4598-8FB4-6B5CA9271DBE}" type="sibTrans" cxnId="{840EAAC5-688D-4F4C-8BAF-D5028612EB22}">
      <dgm:prSet/>
      <dgm:spPr/>
      <dgm:t>
        <a:bodyPr/>
        <a:lstStyle/>
        <a:p>
          <a:endParaRPr lang="es-ES"/>
        </a:p>
      </dgm:t>
    </dgm:pt>
    <dgm:pt modelId="{B2AE6B5F-88D1-40EA-907F-E35F2A775ADF}">
      <dgm:prSet phldrT="[Texto]" custT="1"/>
      <dgm:spPr/>
      <dgm:t>
        <a:bodyPr/>
        <a:lstStyle/>
        <a:p>
          <a:r>
            <a:rPr lang="es-MX" sz="2400" b="1" dirty="0" smtClean="0">
              <a:effectLst>
                <a:outerShdw blurRad="38100" dist="38100" dir="2700000" algn="tl">
                  <a:srgbClr val="000000">
                    <a:alpha val="43137"/>
                  </a:srgbClr>
                </a:outerShdw>
              </a:effectLst>
            </a:rPr>
            <a:t>Limpia </a:t>
          </a:r>
          <a:endParaRPr lang="es-ES" sz="2400" b="1" dirty="0">
            <a:effectLst>
              <a:outerShdw blurRad="38100" dist="38100" dir="2700000" algn="tl">
                <a:srgbClr val="000000">
                  <a:alpha val="43137"/>
                </a:srgbClr>
              </a:outerShdw>
            </a:effectLst>
          </a:endParaRPr>
        </a:p>
      </dgm:t>
    </dgm:pt>
    <dgm:pt modelId="{9832B371-57A4-416E-8C5A-77592D3C1EFE}" type="parTrans" cxnId="{43B37818-5163-4552-B185-3DC5C5DEE403}">
      <dgm:prSet/>
      <dgm:spPr/>
      <dgm:t>
        <a:bodyPr/>
        <a:lstStyle/>
        <a:p>
          <a:endParaRPr lang="es-ES"/>
        </a:p>
      </dgm:t>
    </dgm:pt>
    <dgm:pt modelId="{0E8398F5-AB5D-4DFE-972D-88A742DC1E2D}" type="sibTrans" cxnId="{43B37818-5163-4552-B185-3DC5C5DEE403}">
      <dgm:prSet/>
      <dgm:spPr/>
      <dgm:t>
        <a:bodyPr/>
        <a:lstStyle/>
        <a:p>
          <a:endParaRPr lang="es-ES"/>
        </a:p>
      </dgm:t>
    </dgm:pt>
    <dgm:pt modelId="{33FA6F7D-D583-4AF3-8C3F-91D04FB1C7A5}">
      <dgm:prSet phldrT="[Texto]"/>
      <dgm:spPr>
        <a:solidFill>
          <a:schemeClr val="accent6">
            <a:lumMod val="40000"/>
            <a:lumOff val="60000"/>
          </a:schemeClr>
        </a:solidFill>
        <a:ln w="57150">
          <a:solidFill>
            <a:schemeClr val="accent6">
              <a:lumMod val="75000"/>
            </a:schemeClr>
          </a:solidFill>
        </a:ln>
      </dgm:spPr>
      <dgm:t>
        <a:bodyPr/>
        <a:lstStyle/>
        <a:p>
          <a:r>
            <a:rPr lang="es-MX" b="1" dirty="0" smtClean="0">
              <a:solidFill>
                <a:schemeClr val="accent6">
                  <a:lumMod val="50000"/>
                </a:schemeClr>
              </a:solidFill>
              <a:effectLst>
                <a:outerShdw blurRad="38100" dist="38100" dir="2700000" algn="tl">
                  <a:srgbClr val="000000">
                    <a:alpha val="43137"/>
                  </a:srgbClr>
                </a:outerShdw>
              </a:effectLst>
            </a:rPr>
            <a:t>FISIOLOGICA</a:t>
          </a:r>
          <a:endParaRPr lang="es-ES" b="1" dirty="0">
            <a:solidFill>
              <a:schemeClr val="accent6">
                <a:lumMod val="50000"/>
              </a:schemeClr>
            </a:solidFill>
            <a:effectLst>
              <a:outerShdw blurRad="38100" dist="38100" dir="2700000" algn="tl">
                <a:srgbClr val="000000">
                  <a:alpha val="43137"/>
                </a:srgbClr>
              </a:outerShdw>
            </a:effectLst>
          </a:endParaRPr>
        </a:p>
      </dgm:t>
    </dgm:pt>
    <dgm:pt modelId="{ADC0BD91-28C9-4648-8454-E046D1630F53}" type="parTrans" cxnId="{00F4D4F1-33DD-467A-BC04-840EED03DD9D}">
      <dgm:prSet/>
      <dgm:spPr/>
      <dgm:t>
        <a:bodyPr/>
        <a:lstStyle/>
        <a:p>
          <a:endParaRPr lang="es-ES"/>
        </a:p>
      </dgm:t>
    </dgm:pt>
    <dgm:pt modelId="{81E9565A-428F-422E-82A4-88992942B9CD}" type="sibTrans" cxnId="{00F4D4F1-33DD-467A-BC04-840EED03DD9D}">
      <dgm:prSet/>
      <dgm:spPr/>
      <dgm:t>
        <a:bodyPr/>
        <a:lstStyle/>
        <a:p>
          <a:endParaRPr lang="es-ES"/>
        </a:p>
      </dgm:t>
    </dgm:pt>
    <dgm:pt modelId="{5933E47C-EC44-418A-B751-36C78085B15E}">
      <dgm:prSet phldrT="[Texto]" custT="1"/>
      <dgm:spPr/>
      <dgm:t>
        <a:bodyPr/>
        <a:lstStyle/>
        <a:p>
          <a:r>
            <a:rPr lang="es-MX" sz="2400" b="1" dirty="0" smtClean="0">
              <a:solidFill>
                <a:schemeClr val="accent6">
                  <a:lumMod val="50000"/>
                </a:schemeClr>
              </a:solidFill>
              <a:effectLst>
                <a:outerShdw blurRad="38100" dist="38100" dir="2700000" algn="tl">
                  <a:srgbClr val="000000">
                    <a:alpha val="43137"/>
                  </a:srgbClr>
                </a:outerShdw>
              </a:effectLst>
            </a:rPr>
            <a:t>Buena </a:t>
          </a:r>
          <a:r>
            <a:rPr lang="es-MX" sz="2400" b="1" dirty="0" err="1" smtClean="0">
              <a:solidFill>
                <a:schemeClr val="accent6">
                  <a:lumMod val="50000"/>
                </a:schemeClr>
              </a:solidFill>
              <a:effectLst>
                <a:outerShdw blurRad="38100" dist="38100" dir="2700000" algn="tl">
                  <a:srgbClr val="000000">
                    <a:alpha val="43137"/>
                  </a:srgbClr>
                </a:outerShdw>
              </a:effectLst>
            </a:rPr>
            <a:t>germinacion</a:t>
          </a:r>
          <a:endParaRPr lang="es-ES" sz="2400" b="1" dirty="0">
            <a:solidFill>
              <a:schemeClr val="accent6">
                <a:lumMod val="50000"/>
              </a:schemeClr>
            </a:solidFill>
            <a:effectLst>
              <a:outerShdw blurRad="38100" dist="38100" dir="2700000" algn="tl">
                <a:srgbClr val="000000">
                  <a:alpha val="43137"/>
                </a:srgbClr>
              </a:outerShdw>
            </a:effectLst>
          </a:endParaRPr>
        </a:p>
      </dgm:t>
    </dgm:pt>
    <dgm:pt modelId="{9D6E9282-4C34-4932-BD14-355FD04456F9}" type="parTrans" cxnId="{956EDE16-4972-41B7-8822-718C4DDB5762}">
      <dgm:prSet/>
      <dgm:spPr/>
      <dgm:t>
        <a:bodyPr/>
        <a:lstStyle/>
        <a:p>
          <a:endParaRPr lang="es-ES"/>
        </a:p>
      </dgm:t>
    </dgm:pt>
    <dgm:pt modelId="{88286A6C-5310-48F0-8516-0721D070D79D}" type="sibTrans" cxnId="{956EDE16-4972-41B7-8822-718C4DDB5762}">
      <dgm:prSet/>
      <dgm:spPr/>
      <dgm:t>
        <a:bodyPr/>
        <a:lstStyle/>
        <a:p>
          <a:endParaRPr lang="es-ES"/>
        </a:p>
      </dgm:t>
    </dgm:pt>
    <dgm:pt modelId="{7FC7EF08-BF65-4BCA-9935-2B6595C09A83}">
      <dgm:prSet phldrT="[Texto]"/>
      <dgm:spPr>
        <a:solidFill>
          <a:schemeClr val="accent6">
            <a:lumMod val="40000"/>
            <a:lumOff val="60000"/>
          </a:schemeClr>
        </a:solidFill>
        <a:ln w="57150">
          <a:solidFill>
            <a:schemeClr val="accent6">
              <a:lumMod val="75000"/>
            </a:schemeClr>
          </a:solidFill>
        </a:ln>
      </dgm:spPr>
      <dgm:t>
        <a:bodyPr/>
        <a:lstStyle/>
        <a:p>
          <a:r>
            <a:rPr lang="es-MX" b="1" dirty="0" smtClean="0">
              <a:solidFill>
                <a:schemeClr val="accent6">
                  <a:lumMod val="50000"/>
                </a:schemeClr>
              </a:solidFill>
              <a:effectLst>
                <a:outerShdw blurRad="38100" dist="38100" dir="2700000" algn="tl">
                  <a:srgbClr val="000000">
                    <a:alpha val="43137"/>
                  </a:srgbClr>
                </a:outerShdw>
              </a:effectLst>
            </a:rPr>
            <a:t>SANITARIA</a:t>
          </a:r>
          <a:endParaRPr lang="es-ES" b="1" dirty="0">
            <a:solidFill>
              <a:schemeClr val="accent6">
                <a:lumMod val="50000"/>
              </a:schemeClr>
            </a:solidFill>
            <a:effectLst>
              <a:outerShdw blurRad="38100" dist="38100" dir="2700000" algn="tl">
                <a:srgbClr val="000000">
                  <a:alpha val="43137"/>
                </a:srgbClr>
              </a:outerShdw>
            </a:effectLst>
          </a:endParaRPr>
        </a:p>
      </dgm:t>
    </dgm:pt>
    <dgm:pt modelId="{9BA00B81-21F2-46A7-AC2D-072D1C8703F4}" type="parTrans" cxnId="{26A152D1-72E0-411D-BC0E-BA31C561B854}">
      <dgm:prSet/>
      <dgm:spPr/>
      <dgm:t>
        <a:bodyPr/>
        <a:lstStyle/>
        <a:p>
          <a:endParaRPr lang="es-ES"/>
        </a:p>
      </dgm:t>
    </dgm:pt>
    <dgm:pt modelId="{E3E86117-AF95-4B9B-AA85-63D91CAEA818}" type="sibTrans" cxnId="{26A152D1-72E0-411D-BC0E-BA31C561B854}">
      <dgm:prSet/>
      <dgm:spPr/>
      <dgm:t>
        <a:bodyPr/>
        <a:lstStyle/>
        <a:p>
          <a:endParaRPr lang="es-ES"/>
        </a:p>
      </dgm:t>
    </dgm:pt>
    <dgm:pt modelId="{5C23B1B7-3B39-4C61-9D89-9E0976CEA339}">
      <dgm:prSet phldrT="[Texto]"/>
      <dgm:spPr/>
      <dgm:t>
        <a:bodyPr/>
        <a:lstStyle/>
        <a:p>
          <a:r>
            <a:rPr lang="es-MX" dirty="0" smtClean="0"/>
            <a:t>Libre de patógenos</a:t>
          </a:r>
          <a:endParaRPr lang="es-ES" dirty="0"/>
        </a:p>
      </dgm:t>
    </dgm:pt>
    <dgm:pt modelId="{3FE83C34-55B2-4C43-8D7D-0CA9DBB5F4B4}" type="parTrans" cxnId="{C2A0014D-37CF-409D-BCDC-EFB850B18AB0}">
      <dgm:prSet/>
      <dgm:spPr/>
      <dgm:t>
        <a:bodyPr/>
        <a:lstStyle/>
        <a:p>
          <a:endParaRPr lang="es-ES"/>
        </a:p>
      </dgm:t>
    </dgm:pt>
    <dgm:pt modelId="{839573E1-3E41-4A1A-84B6-9627CDCA5BB7}" type="sibTrans" cxnId="{C2A0014D-37CF-409D-BCDC-EFB850B18AB0}">
      <dgm:prSet/>
      <dgm:spPr/>
      <dgm:t>
        <a:bodyPr/>
        <a:lstStyle/>
        <a:p>
          <a:endParaRPr lang="es-ES"/>
        </a:p>
      </dgm:t>
    </dgm:pt>
    <dgm:pt modelId="{9B1D428B-E3DD-42DF-AB04-80E2E106DE97}">
      <dgm:prSet/>
      <dgm:spPr>
        <a:solidFill>
          <a:schemeClr val="accent6">
            <a:lumMod val="40000"/>
            <a:lumOff val="60000"/>
          </a:schemeClr>
        </a:solidFill>
        <a:ln w="57150">
          <a:solidFill>
            <a:schemeClr val="accent6">
              <a:lumMod val="75000"/>
            </a:schemeClr>
          </a:solidFill>
        </a:ln>
      </dgm:spPr>
      <dgm:t>
        <a:bodyPr/>
        <a:lstStyle/>
        <a:p>
          <a:r>
            <a:rPr lang="es-MX" b="1" dirty="0" smtClean="0">
              <a:solidFill>
                <a:schemeClr val="accent6">
                  <a:lumMod val="50000"/>
                </a:schemeClr>
              </a:solidFill>
              <a:effectLst>
                <a:outerShdw blurRad="38100" dist="38100" dir="2700000" algn="tl">
                  <a:srgbClr val="000000">
                    <a:alpha val="43137"/>
                  </a:srgbClr>
                </a:outerShdw>
              </a:effectLst>
            </a:rPr>
            <a:t>GENETICA</a:t>
          </a:r>
          <a:endParaRPr lang="es-ES" b="1" dirty="0">
            <a:solidFill>
              <a:schemeClr val="accent6">
                <a:lumMod val="50000"/>
              </a:schemeClr>
            </a:solidFill>
            <a:effectLst>
              <a:outerShdw blurRad="38100" dist="38100" dir="2700000" algn="tl">
                <a:srgbClr val="000000">
                  <a:alpha val="43137"/>
                </a:srgbClr>
              </a:outerShdw>
            </a:effectLst>
          </a:endParaRPr>
        </a:p>
      </dgm:t>
    </dgm:pt>
    <dgm:pt modelId="{0C0EC0DD-A1A2-432A-BB1B-D82962B916FF}" type="parTrans" cxnId="{36004CD3-BC19-4084-8F6C-60CCC056D447}">
      <dgm:prSet/>
      <dgm:spPr/>
      <dgm:t>
        <a:bodyPr/>
        <a:lstStyle/>
        <a:p>
          <a:endParaRPr lang="es-ES"/>
        </a:p>
      </dgm:t>
    </dgm:pt>
    <dgm:pt modelId="{7B27440D-C4CF-47FC-8C11-1DBE53024367}" type="sibTrans" cxnId="{36004CD3-BC19-4084-8F6C-60CCC056D447}">
      <dgm:prSet/>
      <dgm:spPr/>
      <dgm:t>
        <a:bodyPr/>
        <a:lstStyle/>
        <a:p>
          <a:endParaRPr lang="es-ES"/>
        </a:p>
      </dgm:t>
    </dgm:pt>
    <dgm:pt modelId="{AF2BF3D5-D14D-4A26-A19B-0BBED12AAA03}" type="pres">
      <dgm:prSet presAssocID="{2D2826EC-3BEE-42DB-85ED-901D8D5DBC74}" presName="rootnode" presStyleCnt="0">
        <dgm:presLayoutVars>
          <dgm:chMax/>
          <dgm:chPref/>
          <dgm:dir/>
          <dgm:animLvl val="lvl"/>
        </dgm:presLayoutVars>
      </dgm:prSet>
      <dgm:spPr/>
      <dgm:t>
        <a:bodyPr/>
        <a:lstStyle/>
        <a:p>
          <a:endParaRPr lang="es-ES"/>
        </a:p>
      </dgm:t>
    </dgm:pt>
    <dgm:pt modelId="{92B05B8E-F3A3-4FC2-A838-650D24D7D49D}" type="pres">
      <dgm:prSet presAssocID="{34ABB785-72F7-43B7-9AAD-26279548D0B5}" presName="composite" presStyleCnt="0"/>
      <dgm:spPr/>
    </dgm:pt>
    <dgm:pt modelId="{6C191769-68E4-4337-8BCC-F68F58E04862}" type="pres">
      <dgm:prSet presAssocID="{34ABB785-72F7-43B7-9AAD-26279548D0B5}" presName="bentUpArrow1" presStyleLbl="alignImgPlace1" presStyleIdx="0" presStyleCnt="3"/>
      <dgm:spPr>
        <a:ln w="38100">
          <a:solidFill>
            <a:schemeClr val="accent6">
              <a:lumMod val="75000"/>
            </a:schemeClr>
          </a:solidFill>
        </a:ln>
      </dgm:spPr>
    </dgm:pt>
    <dgm:pt modelId="{09E8B751-AF3E-4633-BE49-6AD7D209EB2B}" type="pres">
      <dgm:prSet presAssocID="{34ABB785-72F7-43B7-9AAD-26279548D0B5}" presName="ParentText" presStyleLbl="node1" presStyleIdx="0" presStyleCnt="4">
        <dgm:presLayoutVars>
          <dgm:chMax val="1"/>
          <dgm:chPref val="1"/>
          <dgm:bulletEnabled val="1"/>
        </dgm:presLayoutVars>
      </dgm:prSet>
      <dgm:spPr/>
      <dgm:t>
        <a:bodyPr/>
        <a:lstStyle/>
        <a:p>
          <a:endParaRPr lang="es-ES"/>
        </a:p>
      </dgm:t>
    </dgm:pt>
    <dgm:pt modelId="{C4358A93-49B3-4DD8-80E6-D14D986F6800}" type="pres">
      <dgm:prSet presAssocID="{34ABB785-72F7-43B7-9AAD-26279548D0B5}" presName="ChildText" presStyleLbl="revTx" presStyleIdx="0" presStyleCnt="4">
        <dgm:presLayoutVars>
          <dgm:chMax val="0"/>
          <dgm:chPref val="0"/>
          <dgm:bulletEnabled val="1"/>
        </dgm:presLayoutVars>
      </dgm:prSet>
      <dgm:spPr/>
      <dgm:t>
        <a:bodyPr/>
        <a:lstStyle/>
        <a:p>
          <a:endParaRPr lang="es-ES"/>
        </a:p>
      </dgm:t>
    </dgm:pt>
    <dgm:pt modelId="{B71D0699-5E58-485D-AE77-E435E1044BF4}" type="pres">
      <dgm:prSet presAssocID="{D891F858-11A4-4598-8FB4-6B5CA9271DBE}" presName="sibTrans" presStyleCnt="0"/>
      <dgm:spPr/>
    </dgm:pt>
    <dgm:pt modelId="{7701FBA5-4EA6-4B06-91EA-53EA4B16FF13}" type="pres">
      <dgm:prSet presAssocID="{33FA6F7D-D583-4AF3-8C3F-91D04FB1C7A5}" presName="composite" presStyleCnt="0"/>
      <dgm:spPr/>
    </dgm:pt>
    <dgm:pt modelId="{174FB173-B32F-4C3E-8A6E-D754A004BE07}" type="pres">
      <dgm:prSet presAssocID="{33FA6F7D-D583-4AF3-8C3F-91D04FB1C7A5}" presName="bentUpArrow1" presStyleLbl="alignImgPlace1" presStyleIdx="1" presStyleCnt="3"/>
      <dgm:spPr>
        <a:ln w="38100">
          <a:solidFill>
            <a:schemeClr val="accent6">
              <a:lumMod val="75000"/>
            </a:schemeClr>
          </a:solidFill>
        </a:ln>
      </dgm:spPr>
    </dgm:pt>
    <dgm:pt modelId="{76F1827E-F107-4A75-B631-A75BF6E7494D}" type="pres">
      <dgm:prSet presAssocID="{33FA6F7D-D583-4AF3-8C3F-91D04FB1C7A5}" presName="ParentText" presStyleLbl="node1" presStyleIdx="1" presStyleCnt="4">
        <dgm:presLayoutVars>
          <dgm:chMax val="1"/>
          <dgm:chPref val="1"/>
          <dgm:bulletEnabled val="1"/>
        </dgm:presLayoutVars>
      </dgm:prSet>
      <dgm:spPr/>
      <dgm:t>
        <a:bodyPr/>
        <a:lstStyle/>
        <a:p>
          <a:endParaRPr lang="es-ES"/>
        </a:p>
      </dgm:t>
    </dgm:pt>
    <dgm:pt modelId="{DFFA749B-0E46-4B43-941A-1EC9B6D4125A}" type="pres">
      <dgm:prSet presAssocID="{33FA6F7D-D583-4AF3-8C3F-91D04FB1C7A5}" presName="ChildText" presStyleLbl="revTx" presStyleIdx="1" presStyleCnt="4" custScaleX="219896" custLinFactNeighborX="63077" custLinFactNeighborY="1351">
        <dgm:presLayoutVars>
          <dgm:chMax val="0"/>
          <dgm:chPref val="0"/>
          <dgm:bulletEnabled val="1"/>
        </dgm:presLayoutVars>
      </dgm:prSet>
      <dgm:spPr/>
      <dgm:t>
        <a:bodyPr/>
        <a:lstStyle/>
        <a:p>
          <a:endParaRPr lang="es-ES"/>
        </a:p>
      </dgm:t>
    </dgm:pt>
    <dgm:pt modelId="{59EABC39-C28D-4C95-B0CC-488DD8D24DAE}" type="pres">
      <dgm:prSet presAssocID="{81E9565A-428F-422E-82A4-88992942B9CD}" presName="sibTrans" presStyleCnt="0"/>
      <dgm:spPr/>
    </dgm:pt>
    <dgm:pt modelId="{AF7855B1-4635-4CCD-ADB2-54127624B19A}" type="pres">
      <dgm:prSet presAssocID="{9B1D428B-E3DD-42DF-AB04-80E2E106DE97}" presName="composite" presStyleCnt="0"/>
      <dgm:spPr/>
    </dgm:pt>
    <dgm:pt modelId="{87C36402-7A9C-4382-B1D6-2E815865EB9A}" type="pres">
      <dgm:prSet presAssocID="{9B1D428B-E3DD-42DF-AB04-80E2E106DE97}" presName="bentUpArrow1" presStyleLbl="alignImgPlace1" presStyleIdx="2" presStyleCnt="3"/>
      <dgm:spPr>
        <a:ln w="38100">
          <a:solidFill>
            <a:schemeClr val="accent6">
              <a:lumMod val="75000"/>
            </a:schemeClr>
          </a:solidFill>
        </a:ln>
      </dgm:spPr>
    </dgm:pt>
    <dgm:pt modelId="{040B2B13-A02E-4F62-B8B7-6BE90B6A52EA}" type="pres">
      <dgm:prSet presAssocID="{9B1D428B-E3DD-42DF-AB04-80E2E106DE97}" presName="ParentText" presStyleLbl="node1" presStyleIdx="2" presStyleCnt="4">
        <dgm:presLayoutVars>
          <dgm:chMax val="1"/>
          <dgm:chPref val="1"/>
          <dgm:bulletEnabled val="1"/>
        </dgm:presLayoutVars>
      </dgm:prSet>
      <dgm:spPr/>
      <dgm:t>
        <a:bodyPr/>
        <a:lstStyle/>
        <a:p>
          <a:endParaRPr lang="es-ES"/>
        </a:p>
      </dgm:t>
    </dgm:pt>
    <dgm:pt modelId="{4BD8C5A0-B965-4081-A5EF-A6BE646FE5B4}" type="pres">
      <dgm:prSet presAssocID="{9B1D428B-E3DD-42DF-AB04-80E2E106DE97}" presName="ChildText" presStyleLbl="revTx" presStyleIdx="2" presStyleCnt="4">
        <dgm:presLayoutVars>
          <dgm:chMax val="0"/>
          <dgm:chPref val="0"/>
          <dgm:bulletEnabled val="1"/>
        </dgm:presLayoutVars>
      </dgm:prSet>
      <dgm:spPr/>
    </dgm:pt>
    <dgm:pt modelId="{4FAF7D08-6560-416A-B305-ABD690FB6ECE}" type="pres">
      <dgm:prSet presAssocID="{7B27440D-C4CF-47FC-8C11-1DBE53024367}" presName="sibTrans" presStyleCnt="0"/>
      <dgm:spPr/>
    </dgm:pt>
    <dgm:pt modelId="{350C9045-D873-4C21-A0B6-E18DA19A1BCF}" type="pres">
      <dgm:prSet presAssocID="{7FC7EF08-BF65-4BCA-9935-2B6595C09A83}" presName="composite" presStyleCnt="0"/>
      <dgm:spPr/>
    </dgm:pt>
    <dgm:pt modelId="{47ABFB79-036C-4FA1-BB94-138883C52392}" type="pres">
      <dgm:prSet presAssocID="{7FC7EF08-BF65-4BCA-9935-2B6595C09A83}" presName="ParentText" presStyleLbl="node1" presStyleIdx="3" presStyleCnt="4">
        <dgm:presLayoutVars>
          <dgm:chMax val="1"/>
          <dgm:chPref val="1"/>
          <dgm:bulletEnabled val="1"/>
        </dgm:presLayoutVars>
      </dgm:prSet>
      <dgm:spPr/>
      <dgm:t>
        <a:bodyPr/>
        <a:lstStyle/>
        <a:p>
          <a:endParaRPr lang="es-ES"/>
        </a:p>
      </dgm:t>
    </dgm:pt>
    <dgm:pt modelId="{07B016AA-CB33-4244-A386-327FE571AA98}" type="pres">
      <dgm:prSet presAssocID="{7FC7EF08-BF65-4BCA-9935-2B6595C09A83}" presName="FinalChildText" presStyleLbl="revTx" presStyleIdx="3" presStyleCnt="4" custScaleX="159192" custLinFactNeighborX="43305" custLinFactNeighborY="-15822">
        <dgm:presLayoutVars>
          <dgm:chMax val="0"/>
          <dgm:chPref val="0"/>
          <dgm:bulletEnabled val="1"/>
        </dgm:presLayoutVars>
      </dgm:prSet>
      <dgm:spPr/>
      <dgm:t>
        <a:bodyPr/>
        <a:lstStyle/>
        <a:p>
          <a:endParaRPr lang="es-ES"/>
        </a:p>
      </dgm:t>
    </dgm:pt>
  </dgm:ptLst>
  <dgm:cxnLst>
    <dgm:cxn modelId="{54EF40EA-EF3B-471A-87F4-DC89403BE905}" type="presOf" srcId="{5C23B1B7-3B39-4C61-9D89-9E0976CEA339}" destId="{07B016AA-CB33-4244-A386-327FE571AA98}" srcOrd="0" destOrd="0" presId="urn:microsoft.com/office/officeart/2005/8/layout/StepDownProcess"/>
    <dgm:cxn modelId="{43B37818-5163-4552-B185-3DC5C5DEE403}" srcId="{34ABB785-72F7-43B7-9AAD-26279548D0B5}" destId="{B2AE6B5F-88D1-40EA-907F-E35F2A775ADF}" srcOrd="0" destOrd="0" parTransId="{9832B371-57A4-416E-8C5A-77592D3C1EFE}" sibTransId="{0E8398F5-AB5D-4DFE-972D-88A742DC1E2D}"/>
    <dgm:cxn modelId="{BF9679E9-F013-400B-AE57-343A3559649B}" type="presOf" srcId="{2D2826EC-3BEE-42DB-85ED-901D8D5DBC74}" destId="{AF2BF3D5-D14D-4A26-A19B-0BBED12AAA03}" srcOrd="0" destOrd="0" presId="urn:microsoft.com/office/officeart/2005/8/layout/StepDownProcess"/>
    <dgm:cxn modelId="{21B922CF-EE40-44DF-83B8-4F1008BF0538}" type="presOf" srcId="{9B1D428B-E3DD-42DF-AB04-80E2E106DE97}" destId="{040B2B13-A02E-4F62-B8B7-6BE90B6A52EA}" srcOrd="0" destOrd="0" presId="urn:microsoft.com/office/officeart/2005/8/layout/StepDownProcess"/>
    <dgm:cxn modelId="{C4193D38-884F-4FAC-9456-72971AAC4BD5}" type="presOf" srcId="{34ABB785-72F7-43B7-9AAD-26279548D0B5}" destId="{09E8B751-AF3E-4633-BE49-6AD7D209EB2B}" srcOrd="0" destOrd="0" presId="urn:microsoft.com/office/officeart/2005/8/layout/StepDownProcess"/>
    <dgm:cxn modelId="{36004CD3-BC19-4084-8F6C-60CCC056D447}" srcId="{2D2826EC-3BEE-42DB-85ED-901D8D5DBC74}" destId="{9B1D428B-E3DD-42DF-AB04-80E2E106DE97}" srcOrd="2" destOrd="0" parTransId="{0C0EC0DD-A1A2-432A-BB1B-D82962B916FF}" sibTransId="{7B27440D-C4CF-47FC-8C11-1DBE53024367}"/>
    <dgm:cxn modelId="{840EAAC5-688D-4F4C-8BAF-D5028612EB22}" srcId="{2D2826EC-3BEE-42DB-85ED-901D8D5DBC74}" destId="{34ABB785-72F7-43B7-9AAD-26279548D0B5}" srcOrd="0" destOrd="0" parTransId="{208EED19-2A3D-44A0-8C9E-3D10D0FF1667}" sibTransId="{D891F858-11A4-4598-8FB4-6B5CA9271DBE}"/>
    <dgm:cxn modelId="{00F4D4F1-33DD-467A-BC04-840EED03DD9D}" srcId="{2D2826EC-3BEE-42DB-85ED-901D8D5DBC74}" destId="{33FA6F7D-D583-4AF3-8C3F-91D04FB1C7A5}" srcOrd="1" destOrd="0" parTransId="{ADC0BD91-28C9-4648-8454-E046D1630F53}" sibTransId="{81E9565A-428F-422E-82A4-88992942B9CD}"/>
    <dgm:cxn modelId="{5864D5EB-120B-4450-A8AA-5B313427638F}" type="presOf" srcId="{5933E47C-EC44-418A-B751-36C78085B15E}" destId="{DFFA749B-0E46-4B43-941A-1EC9B6D4125A}" srcOrd="0" destOrd="0" presId="urn:microsoft.com/office/officeart/2005/8/layout/StepDownProcess"/>
    <dgm:cxn modelId="{C2A0014D-37CF-409D-BCDC-EFB850B18AB0}" srcId="{7FC7EF08-BF65-4BCA-9935-2B6595C09A83}" destId="{5C23B1B7-3B39-4C61-9D89-9E0976CEA339}" srcOrd="0" destOrd="0" parTransId="{3FE83C34-55B2-4C43-8D7D-0CA9DBB5F4B4}" sibTransId="{839573E1-3E41-4A1A-84B6-9627CDCA5BB7}"/>
    <dgm:cxn modelId="{AC6C1D4F-5918-4A9E-9B80-FB50E789907C}" type="presOf" srcId="{B2AE6B5F-88D1-40EA-907F-E35F2A775ADF}" destId="{C4358A93-49B3-4DD8-80E6-D14D986F6800}" srcOrd="0" destOrd="0" presId="urn:microsoft.com/office/officeart/2005/8/layout/StepDownProcess"/>
    <dgm:cxn modelId="{E796B500-CF65-42FD-9EFA-310CD27FD6CA}" type="presOf" srcId="{33FA6F7D-D583-4AF3-8C3F-91D04FB1C7A5}" destId="{76F1827E-F107-4A75-B631-A75BF6E7494D}" srcOrd="0" destOrd="0" presId="urn:microsoft.com/office/officeart/2005/8/layout/StepDownProcess"/>
    <dgm:cxn modelId="{956EDE16-4972-41B7-8822-718C4DDB5762}" srcId="{33FA6F7D-D583-4AF3-8C3F-91D04FB1C7A5}" destId="{5933E47C-EC44-418A-B751-36C78085B15E}" srcOrd="0" destOrd="0" parTransId="{9D6E9282-4C34-4932-BD14-355FD04456F9}" sibTransId="{88286A6C-5310-48F0-8516-0721D070D79D}"/>
    <dgm:cxn modelId="{E858365E-48CD-4165-995C-B782E8B90C94}" type="presOf" srcId="{7FC7EF08-BF65-4BCA-9935-2B6595C09A83}" destId="{47ABFB79-036C-4FA1-BB94-138883C52392}" srcOrd="0" destOrd="0" presId="urn:microsoft.com/office/officeart/2005/8/layout/StepDownProcess"/>
    <dgm:cxn modelId="{26A152D1-72E0-411D-BC0E-BA31C561B854}" srcId="{2D2826EC-3BEE-42DB-85ED-901D8D5DBC74}" destId="{7FC7EF08-BF65-4BCA-9935-2B6595C09A83}" srcOrd="3" destOrd="0" parTransId="{9BA00B81-21F2-46A7-AC2D-072D1C8703F4}" sibTransId="{E3E86117-AF95-4B9B-AA85-63D91CAEA818}"/>
    <dgm:cxn modelId="{A900374D-8FA5-4291-9B9B-2D5CF3E0153F}" type="presParOf" srcId="{AF2BF3D5-D14D-4A26-A19B-0BBED12AAA03}" destId="{92B05B8E-F3A3-4FC2-A838-650D24D7D49D}" srcOrd="0" destOrd="0" presId="urn:microsoft.com/office/officeart/2005/8/layout/StepDownProcess"/>
    <dgm:cxn modelId="{FAA41064-31F8-4863-9AA0-93628539ACB1}" type="presParOf" srcId="{92B05B8E-F3A3-4FC2-A838-650D24D7D49D}" destId="{6C191769-68E4-4337-8BCC-F68F58E04862}" srcOrd="0" destOrd="0" presId="urn:microsoft.com/office/officeart/2005/8/layout/StepDownProcess"/>
    <dgm:cxn modelId="{8BA72A54-7EC4-4858-A9B4-CC3A34D5D707}" type="presParOf" srcId="{92B05B8E-F3A3-4FC2-A838-650D24D7D49D}" destId="{09E8B751-AF3E-4633-BE49-6AD7D209EB2B}" srcOrd="1" destOrd="0" presId="urn:microsoft.com/office/officeart/2005/8/layout/StepDownProcess"/>
    <dgm:cxn modelId="{C5A55966-AB02-4789-8AB1-0C77E2A2BDE3}" type="presParOf" srcId="{92B05B8E-F3A3-4FC2-A838-650D24D7D49D}" destId="{C4358A93-49B3-4DD8-80E6-D14D986F6800}" srcOrd="2" destOrd="0" presId="urn:microsoft.com/office/officeart/2005/8/layout/StepDownProcess"/>
    <dgm:cxn modelId="{17DF1FA1-7711-4A35-B9FF-3FA80262A57C}" type="presParOf" srcId="{AF2BF3D5-D14D-4A26-A19B-0BBED12AAA03}" destId="{B71D0699-5E58-485D-AE77-E435E1044BF4}" srcOrd="1" destOrd="0" presId="urn:microsoft.com/office/officeart/2005/8/layout/StepDownProcess"/>
    <dgm:cxn modelId="{F3D37E11-41EE-44BE-A5E3-7C87037B2C71}" type="presParOf" srcId="{AF2BF3D5-D14D-4A26-A19B-0BBED12AAA03}" destId="{7701FBA5-4EA6-4B06-91EA-53EA4B16FF13}" srcOrd="2" destOrd="0" presId="urn:microsoft.com/office/officeart/2005/8/layout/StepDownProcess"/>
    <dgm:cxn modelId="{CF9D0281-5072-444F-A145-46B6A30382AD}" type="presParOf" srcId="{7701FBA5-4EA6-4B06-91EA-53EA4B16FF13}" destId="{174FB173-B32F-4C3E-8A6E-D754A004BE07}" srcOrd="0" destOrd="0" presId="urn:microsoft.com/office/officeart/2005/8/layout/StepDownProcess"/>
    <dgm:cxn modelId="{78F16928-70A8-4EFC-884A-F2275D0D58A8}" type="presParOf" srcId="{7701FBA5-4EA6-4B06-91EA-53EA4B16FF13}" destId="{76F1827E-F107-4A75-B631-A75BF6E7494D}" srcOrd="1" destOrd="0" presId="urn:microsoft.com/office/officeart/2005/8/layout/StepDownProcess"/>
    <dgm:cxn modelId="{C1DD649B-4E14-41FD-BA81-6A7FE6C3985A}" type="presParOf" srcId="{7701FBA5-4EA6-4B06-91EA-53EA4B16FF13}" destId="{DFFA749B-0E46-4B43-941A-1EC9B6D4125A}" srcOrd="2" destOrd="0" presId="urn:microsoft.com/office/officeart/2005/8/layout/StepDownProcess"/>
    <dgm:cxn modelId="{01D3D528-E774-45AC-BFB2-311EC6E14FD1}" type="presParOf" srcId="{AF2BF3D5-D14D-4A26-A19B-0BBED12AAA03}" destId="{59EABC39-C28D-4C95-B0CC-488DD8D24DAE}" srcOrd="3" destOrd="0" presId="urn:microsoft.com/office/officeart/2005/8/layout/StepDownProcess"/>
    <dgm:cxn modelId="{3605C30B-E794-4E7F-B7B3-C76999E40C2E}" type="presParOf" srcId="{AF2BF3D5-D14D-4A26-A19B-0BBED12AAA03}" destId="{AF7855B1-4635-4CCD-ADB2-54127624B19A}" srcOrd="4" destOrd="0" presId="urn:microsoft.com/office/officeart/2005/8/layout/StepDownProcess"/>
    <dgm:cxn modelId="{C5952204-8978-4578-A855-F448AE704D80}" type="presParOf" srcId="{AF7855B1-4635-4CCD-ADB2-54127624B19A}" destId="{87C36402-7A9C-4382-B1D6-2E815865EB9A}" srcOrd="0" destOrd="0" presId="urn:microsoft.com/office/officeart/2005/8/layout/StepDownProcess"/>
    <dgm:cxn modelId="{0A963EF6-9FF6-4263-A76A-BA44EFD81D8A}" type="presParOf" srcId="{AF7855B1-4635-4CCD-ADB2-54127624B19A}" destId="{040B2B13-A02E-4F62-B8B7-6BE90B6A52EA}" srcOrd="1" destOrd="0" presId="urn:microsoft.com/office/officeart/2005/8/layout/StepDownProcess"/>
    <dgm:cxn modelId="{0031CF32-48B6-456C-83EC-7B8E37CCC265}" type="presParOf" srcId="{AF7855B1-4635-4CCD-ADB2-54127624B19A}" destId="{4BD8C5A0-B965-4081-A5EF-A6BE646FE5B4}" srcOrd="2" destOrd="0" presId="urn:microsoft.com/office/officeart/2005/8/layout/StepDownProcess"/>
    <dgm:cxn modelId="{DA94B5C6-3790-42BF-8A74-B4B49B834C01}" type="presParOf" srcId="{AF2BF3D5-D14D-4A26-A19B-0BBED12AAA03}" destId="{4FAF7D08-6560-416A-B305-ABD690FB6ECE}" srcOrd="5" destOrd="0" presId="urn:microsoft.com/office/officeart/2005/8/layout/StepDownProcess"/>
    <dgm:cxn modelId="{A5F4BDBD-F527-4723-BE14-AA1BB0B3810B}" type="presParOf" srcId="{AF2BF3D5-D14D-4A26-A19B-0BBED12AAA03}" destId="{350C9045-D873-4C21-A0B6-E18DA19A1BCF}" srcOrd="6" destOrd="0" presId="urn:microsoft.com/office/officeart/2005/8/layout/StepDownProcess"/>
    <dgm:cxn modelId="{1481E50B-D598-4FEB-BAC3-F684E5F8A135}" type="presParOf" srcId="{350C9045-D873-4C21-A0B6-E18DA19A1BCF}" destId="{47ABFB79-036C-4FA1-BB94-138883C52392}" srcOrd="0" destOrd="0" presId="urn:microsoft.com/office/officeart/2005/8/layout/StepDownProcess"/>
    <dgm:cxn modelId="{4316F4B6-1C56-4212-92DA-52627182270B}" type="presParOf" srcId="{350C9045-D873-4C21-A0B6-E18DA19A1BCF}" destId="{07B016AA-CB33-4244-A386-327FE571AA98}"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AAE0E1-3183-45B2-AB4A-096E9FCCCF29}" type="doc">
      <dgm:prSet loTypeId="urn:microsoft.com/office/officeart/2005/8/layout/cycle2" loCatId="cycle" qsTypeId="urn:microsoft.com/office/officeart/2005/8/quickstyle/simple1" qsCatId="simple" csTypeId="urn:microsoft.com/office/officeart/2005/8/colors/colorful4" csCatId="colorful" phldr="1"/>
      <dgm:spPr/>
      <dgm:t>
        <a:bodyPr/>
        <a:lstStyle/>
        <a:p>
          <a:endParaRPr lang="es-MX"/>
        </a:p>
      </dgm:t>
    </dgm:pt>
    <dgm:pt modelId="{F99B4BA6-8C96-42BE-A9B4-ADB75D63A7A2}">
      <dgm:prSet phldrT="[Texto]"/>
      <dgm:spPr>
        <a:ln>
          <a:solidFill>
            <a:schemeClr val="accent6">
              <a:lumMod val="50000"/>
            </a:schemeClr>
          </a:solidFill>
        </a:ln>
      </dgm:spPr>
      <dgm:t>
        <a:bodyPr/>
        <a:lstStyle/>
        <a:p>
          <a:r>
            <a:rPr lang="es-MX" dirty="0" smtClean="0"/>
            <a:t>CNVV</a:t>
          </a:r>
          <a:endParaRPr lang="es-MX" dirty="0"/>
        </a:p>
      </dgm:t>
    </dgm:pt>
    <dgm:pt modelId="{7D3116A6-EDCF-480A-BB80-880879D320EA}" type="parTrans" cxnId="{CA061C95-05CF-4BDF-8A18-4F392E623C48}">
      <dgm:prSet/>
      <dgm:spPr/>
      <dgm:t>
        <a:bodyPr/>
        <a:lstStyle/>
        <a:p>
          <a:endParaRPr lang="es-MX"/>
        </a:p>
      </dgm:t>
    </dgm:pt>
    <dgm:pt modelId="{7E8B5DEE-0A20-4647-BE4A-A976774C3EFF}" type="sibTrans" cxnId="{CA061C95-05CF-4BDF-8A18-4F392E623C48}">
      <dgm:prSet/>
      <dgm:spPr/>
      <dgm:t>
        <a:bodyPr/>
        <a:lstStyle/>
        <a:p>
          <a:endParaRPr lang="es-MX"/>
        </a:p>
      </dgm:t>
    </dgm:pt>
    <dgm:pt modelId="{A28D0596-AD24-4EDB-A20E-880F42618B95}">
      <dgm:prSet phldrT="[Texto]"/>
      <dgm:spPr>
        <a:ln>
          <a:solidFill>
            <a:schemeClr val="accent6">
              <a:lumMod val="50000"/>
            </a:schemeClr>
          </a:solidFill>
        </a:ln>
      </dgm:spPr>
      <dgm:t>
        <a:bodyPr/>
        <a:lstStyle/>
        <a:p>
          <a:r>
            <a:rPr lang="es-MX" dirty="0" smtClean="0"/>
            <a:t>NOM</a:t>
          </a:r>
          <a:endParaRPr lang="es-MX" dirty="0"/>
        </a:p>
      </dgm:t>
    </dgm:pt>
    <dgm:pt modelId="{B118AD81-9A0B-4829-BC26-77B90EA7ECAA}" type="parTrans" cxnId="{ABFB6A01-E60B-4B44-A150-A4E4938D25BF}">
      <dgm:prSet/>
      <dgm:spPr/>
      <dgm:t>
        <a:bodyPr/>
        <a:lstStyle/>
        <a:p>
          <a:endParaRPr lang="es-MX"/>
        </a:p>
      </dgm:t>
    </dgm:pt>
    <dgm:pt modelId="{DC11E9A6-DCCA-4902-92A2-88423D2FC8AA}" type="sibTrans" cxnId="{ABFB6A01-E60B-4B44-A150-A4E4938D25BF}">
      <dgm:prSet/>
      <dgm:spPr/>
      <dgm:t>
        <a:bodyPr/>
        <a:lstStyle/>
        <a:p>
          <a:endParaRPr lang="es-MX"/>
        </a:p>
      </dgm:t>
    </dgm:pt>
    <dgm:pt modelId="{2EC96C1B-6ABC-431C-8BE3-DAB41CC427E9}">
      <dgm:prSet phldrT="[Texto]"/>
      <dgm:spPr>
        <a:ln>
          <a:solidFill>
            <a:schemeClr val="accent6">
              <a:lumMod val="50000"/>
            </a:schemeClr>
          </a:solidFill>
        </a:ln>
      </dgm:spPr>
      <dgm:t>
        <a:bodyPr/>
        <a:lstStyle/>
        <a:p>
          <a:r>
            <a:rPr lang="es-MX" dirty="0" smtClean="0"/>
            <a:t>REGLAS</a:t>
          </a:r>
          <a:endParaRPr lang="es-MX" dirty="0"/>
        </a:p>
      </dgm:t>
    </dgm:pt>
    <dgm:pt modelId="{87BAA7BE-1845-4A4A-843B-2016D8000B09}" type="parTrans" cxnId="{D7094BBF-56A3-426E-8C9F-94CB07DF68AB}">
      <dgm:prSet/>
      <dgm:spPr/>
      <dgm:t>
        <a:bodyPr/>
        <a:lstStyle/>
        <a:p>
          <a:endParaRPr lang="es-MX"/>
        </a:p>
      </dgm:t>
    </dgm:pt>
    <dgm:pt modelId="{7F569C75-CF04-4645-9F37-DF88D417F946}" type="sibTrans" cxnId="{D7094BBF-56A3-426E-8C9F-94CB07DF68AB}">
      <dgm:prSet/>
      <dgm:spPr/>
      <dgm:t>
        <a:bodyPr/>
        <a:lstStyle/>
        <a:p>
          <a:endParaRPr lang="es-MX"/>
        </a:p>
      </dgm:t>
    </dgm:pt>
    <dgm:pt modelId="{FD7A8545-A27F-4B90-AD03-971230A9CC87}">
      <dgm:prSet phldrT="[Texto]"/>
      <dgm:spPr>
        <a:ln>
          <a:solidFill>
            <a:schemeClr val="accent6">
              <a:lumMod val="50000"/>
            </a:schemeClr>
          </a:solidFill>
        </a:ln>
      </dgm:spPr>
      <dgm:t>
        <a:bodyPr/>
        <a:lstStyle/>
        <a:p>
          <a:r>
            <a:rPr lang="es-MX" dirty="0" smtClean="0"/>
            <a:t>GUIAS</a:t>
          </a:r>
          <a:endParaRPr lang="es-MX" dirty="0"/>
        </a:p>
      </dgm:t>
    </dgm:pt>
    <dgm:pt modelId="{91202132-B4D0-4974-9611-25EFF81059FA}" type="parTrans" cxnId="{9A92E64C-9C1A-436C-8903-0D67A515C841}">
      <dgm:prSet/>
      <dgm:spPr/>
      <dgm:t>
        <a:bodyPr/>
        <a:lstStyle/>
        <a:p>
          <a:endParaRPr lang="es-MX"/>
        </a:p>
      </dgm:t>
    </dgm:pt>
    <dgm:pt modelId="{9CEF9489-3B05-4164-B034-AF9360BF43E7}" type="sibTrans" cxnId="{9A92E64C-9C1A-436C-8903-0D67A515C841}">
      <dgm:prSet/>
      <dgm:spPr/>
      <dgm:t>
        <a:bodyPr/>
        <a:lstStyle/>
        <a:p>
          <a:endParaRPr lang="es-MX"/>
        </a:p>
      </dgm:t>
    </dgm:pt>
    <dgm:pt modelId="{AD20B86D-2F15-4A71-A954-B99DDF5E2328}">
      <dgm:prSet phldrT="[Texto]"/>
      <dgm:spPr>
        <a:ln>
          <a:solidFill>
            <a:schemeClr val="accent6">
              <a:lumMod val="50000"/>
            </a:schemeClr>
          </a:solidFill>
        </a:ln>
      </dgm:spPr>
      <dgm:t>
        <a:bodyPr/>
        <a:lstStyle/>
        <a:p>
          <a:r>
            <a:rPr lang="es-MX" dirty="0" smtClean="0"/>
            <a:t>NM</a:t>
          </a:r>
          <a:endParaRPr lang="es-MX" dirty="0"/>
        </a:p>
      </dgm:t>
    </dgm:pt>
    <dgm:pt modelId="{F430B8EE-697E-447A-BBEB-3DCD82714D43}" type="parTrans" cxnId="{2BC45104-2FD5-46D3-8806-A214E46C1CDD}">
      <dgm:prSet/>
      <dgm:spPr/>
      <dgm:t>
        <a:bodyPr/>
        <a:lstStyle/>
        <a:p>
          <a:endParaRPr lang="es-MX"/>
        </a:p>
      </dgm:t>
    </dgm:pt>
    <dgm:pt modelId="{A3C4AED2-AB55-406C-AB79-0581D0FA47FF}" type="sibTrans" cxnId="{2BC45104-2FD5-46D3-8806-A214E46C1CDD}">
      <dgm:prSet/>
      <dgm:spPr/>
      <dgm:t>
        <a:bodyPr/>
        <a:lstStyle/>
        <a:p>
          <a:endParaRPr lang="es-MX"/>
        </a:p>
      </dgm:t>
    </dgm:pt>
    <dgm:pt modelId="{0BAC2DD7-E0F0-4FDD-B17F-7906A42F4EF3}" type="pres">
      <dgm:prSet presAssocID="{42AAE0E1-3183-45B2-AB4A-096E9FCCCF29}" presName="cycle" presStyleCnt="0">
        <dgm:presLayoutVars>
          <dgm:dir/>
          <dgm:resizeHandles val="exact"/>
        </dgm:presLayoutVars>
      </dgm:prSet>
      <dgm:spPr/>
      <dgm:t>
        <a:bodyPr/>
        <a:lstStyle/>
        <a:p>
          <a:endParaRPr lang="es-MX"/>
        </a:p>
      </dgm:t>
    </dgm:pt>
    <dgm:pt modelId="{9255C28F-2160-4BFE-A948-0E9A7B92345B}" type="pres">
      <dgm:prSet presAssocID="{F99B4BA6-8C96-42BE-A9B4-ADB75D63A7A2}" presName="node" presStyleLbl="node1" presStyleIdx="0" presStyleCnt="5">
        <dgm:presLayoutVars>
          <dgm:bulletEnabled val="1"/>
        </dgm:presLayoutVars>
      </dgm:prSet>
      <dgm:spPr/>
      <dgm:t>
        <a:bodyPr/>
        <a:lstStyle/>
        <a:p>
          <a:endParaRPr lang="es-MX"/>
        </a:p>
      </dgm:t>
    </dgm:pt>
    <dgm:pt modelId="{833A0E50-E0B4-43E8-81CD-72B4FACBBE7A}" type="pres">
      <dgm:prSet presAssocID="{7E8B5DEE-0A20-4647-BE4A-A976774C3EFF}" presName="sibTrans" presStyleLbl="sibTrans2D1" presStyleIdx="0" presStyleCnt="5"/>
      <dgm:spPr/>
      <dgm:t>
        <a:bodyPr/>
        <a:lstStyle/>
        <a:p>
          <a:endParaRPr lang="es-MX"/>
        </a:p>
      </dgm:t>
    </dgm:pt>
    <dgm:pt modelId="{B7F8B866-16E0-4A30-9BCE-D277A745D053}" type="pres">
      <dgm:prSet presAssocID="{7E8B5DEE-0A20-4647-BE4A-A976774C3EFF}" presName="connectorText" presStyleLbl="sibTrans2D1" presStyleIdx="0" presStyleCnt="5"/>
      <dgm:spPr/>
      <dgm:t>
        <a:bodyPr/>
        <a:lstStyle/>
        <a:p>
          <a:endParaRPr lang="es-MX"/>
        </a:p>
      </dgm:t>
    </dgm:pt>
    <dgm:pt modelId="{71770E07-EBA8-44D7-9E7B-F2B4B63941F1}" type="pres">
      <dgm:prSet presAssocID="{A28D0596-AD24-4EDB-A20E-880F42618B95}" presName="node" presStyleLbl="node1" presStyleIdx="1" presStyleCnt="5">
        <dgm:presLayoutVars>
          <dgm:bulletEnabled val="1"/>
        </dgm:presLayoutVars>
      </dgm:prSet>
      <dgm:spPr/>
      <dgm:t>
        <a:bodyPr/>
        <a:lstStyle/>
        <a:p>
          <a:endParaRPr lang="es-MX"/>
        </a:p>
      </dgm:t>
    </dgm:pt>
    <dgm:pt modelId="{3422756D-0A04-4F5A-8475-11CC565C85A3}" type="pres">
      <dgm:prSet presAssocID="{DC11E9A6-DCCA-4902-92A2-88423D2FC8AA}" presName="sibTrans" presStyleLbl="sibTrans2D1" presStyleIdx="1" presStyleCnt="5"/>
      <dgm:spPr/>
      <dgm:t>
        <a:bodyPr/>
        <a:lstStyle/>
        <a:p>
          <a:endParaRPr lang="es-MX"/>
        </a:p>
      </dgm:t>
    </dgm:pt>
    <dgm:pt modelId="{AB575B4D-CC9C-46EF-B4BB-7F88FDAD1132}" type="pres">
      <dgm:prSet presAssocID="{DC11E9A6-DCCA-4902-92A2-88423D2FC8AA}" presName="connectorText" presStyleLbl="sibTrans2D1" presStyleIdx="1" presStyleCnt="5"/>
      <dgm:spPr/>
      <dgm:t>
        <a:bodyPr/>
        <a:lstStyle/>
        <a:p>
          <a:endParaRPr lang="es-MX"/>
        </a:p>
      </dgm:t>
    </dgm:pt>
    <dgm:pt modelId="{35E9A09D-6B87-4CC8-B3D7-2A06848DEEE7}" type="pres">
      <dgm:prSet presAssocID="{2EC96C1B-6ABC-431C-8BE3-DAB41CC427E9}" presName="node" presStyleLbl="node1" presStyleIdx="2" presStyleCnt="5">
        <dgm:presLayoutVars>
          <dgm:bulletEnabled val="1"/>
        </dgm:presLayoutVars>
      </dgm:prSet>
      <dgm:spPr/>
      <dgm:t>
        <a:bodyPr/>
        <a:lstStyle/>
        <a:p>
          <a:endParaRPr lang="es-MX"/>
        </a:p>
      </dgm:t>
    </dgm:pt>
    <dgm:pt modelId="{FF8003E2-D01A-4AB9-91DF-52FF8463B955}" type="pres">
      <dgm:prSet presAssocID="{7F569C75-CF04-4645-9F37-DF88D417F946}" presName="sibTrans" presStyleLbl="sibTrans2D1" presStyleIdx="2" presStyleCnt="5"/>
      <dgm:spPr/>
      <dgm:t>
        <a:bodyPr/>
        <a:lstStyle/>
        <a:p>
          <a:endParaRPr lang="es-MX"/>
        </a:p>
      </dgm:t>
    </dgm:pt>
    <dgm:pt modelId="{9C063C84-9220-4DF3-8014-38225CD6EF95}" type="pres">
      <dgm:prSet presAssocID="{7F569C75-CF04-4645-9F37-DF88D417F946}" presName="connectorText" presStyleLbl="sibTrans2D1" presStyleIdx="2" presStyleCnt="5"/>
      <dgm:spPr/>
      <dgm:t>
        <a:bodyPr/>
        <a:lstStyle/>
        <a:p>
          <a:endParaRPr lang="es-MX"/>
        </a:p>
      </dgm:t>
    </dgm:pt>
    <dgm:pt modelId="{3EA9A180-39B7-47B2-B402-F125B0E27C05}" type="pres">
      <dgm:prSet presAssocID="{FD7A8545-A27F-4B90-AD03-971230A9CC87}" presName="node" presStyleLbl="node1" presStyleIdx="3" presStyleCnt="5">
        <dgm:presLayoutVars>
          <dgm:bulletEnabled val="1"/>
        </dgm:presLayoutVars>
      </dgm:prSet>
      <dgm:spPr/>
      <dgm:t>
        <a:bodyPr/>
        <a:lstStyle/>
        <a:p>
          <a:endParaRPr lang="es-MX"/>
        </a:p>
      </dgm:t>
    </dgm:pt>
    <dgm:pt modelId="{3BB9A641-BABB-4DD7-B54C-385C64332284}" type="pres">
      <dgm:prSet presAssocID="{9CEF9489-3B05-4164-B034-AF9360BF43E7}" presName="sibTrans" presStyleLbl="sibTrans2D1" presStyleIdx="3" presStyleCnt="5"/>
      <dgm:spPr/>
      <dgm:t>
        <a:bodyPr/>
        <a:lstStyle/>
        <a:p>
          <a:endParaRPr lang="es-MX"/>
        </a:p>
      </dgm:t>
    </dgm:pt>
    <dgm:pt modelId="{66FDAE8A-1E97-413F-A32F-5EE270FA112B}" type="pres">
      <dgm:prSet presAssocID="{9CEF9489-3B05-4164-B034-AF9360BF43E7}" presName="connectorText" presStyleLbl="sibTrans2D1" presStyleIdx="3" presStyleCnt="5"/>
      <dgm:spPr/>
      <dgm:t>
        <a:bodyPr/>
        <a:lstStyle/>
        <a:p>
          <a:endParaRPr lang="es-MX"/>
        </a:p>
      </dgm:t>
    </dgm:pt>
    <dgm:pt modelId="{073A8598-A6E0-4F6A-8581-0A25DE88E97A}" type="pres">
      <dgm:prSet presAssocID="{AD20B86D-2F15-4A71-A954-B99DDF5E2328}" presName="node" presStyleLbl="node1" presStyleIdx="4" presStyleCnt="5">
        <dgm:presLayoutVars>
          <dgm:bulletEnabled val="1"/>
        </dgm:presLayoutVars>
      </dgm:prSet>
      <dgm:spPr/>
      <dgm:t>
        <a:bodyPr/>
        <a:lstStyle/>
        <a:p>
          <a:endParaRPr lang="es-MX"/>
        </a:p>
      </dgm:t>
    </dgm:pt>
    <dgm:pt modelId="{CAE428F2-121F-4519-A4A7-BA4CD97781D5}" type="pres">
      <dgm:prSet presAssocID="{A3C4AED2-AB55-406C-AB79-0581D0FA47FF}" presName="sibTrans" presStyleLbl="sibTrans2D1" presStyleIdx="4" presStyleCnt="5"/>
      <dgm:spPr/>
      <dgm:t>
        <a:bodyPr/>
        <a:lstStyle/>
        <a:p>
          <a:endParaRPr lang="es-MX"/>
        </a:p>
      </dgm:t>
    </dgm:pt>
    <dgm:pt modelId="{6AAB54B0-CEFF-4ADC-B562-E33362727102}" type="pres">
      <dgm:prSet presAssocID="{A3C4AED2-AB55-406C-AB79-0581D0FA47FF}" presName="connectorText" presStyleLbl="sibTrans2D1" presStyleIdx="4" presStyleCnt="5"/>
      <dgm:spPr/>
      <dgm:t>
        <a:bodyPr/>
        <a:lstStyle/>
        <a:p>
          <a:endParaRPr lang="es-MX"/>
        </a:p>
      </dgm:t>
    </dgm:pt>
  </dgm:ptLst>
  <dgm:cxnLst>
    <dgm:cxn modelId="{9A92E64C-9C1A-436C-8903-0D67A515C841}" srcId="{42AAE0E1-3183-45B2-AB4A-096E9FCCCF29}" destId="{FD7A8545-A27F-4B90-AD03-971230A9CC87}" srcOrd="3" destOrd="0" parTransId="{91202132-B4D0-4974-9611-25EFF81059FA}" sibTransId="{9CEF9489-3B05-4164-B034-AF9360BF43E7}"/>
    <dgm:cxn modelId="{14B15000-A0AE-4E10-8531-10000E00E4C4}" type="presOf" srcId="{7F569C75-CF04-4645-9F37-DF88D417F946}" destId="{9C063C84-9220-4DF3-8014-38225CD6EF95}" srcOrd="1" destOrd="0" presId="urn:microsoft.com/office/officeart/2005/8/layout/cycle2"/>
    <dgm:cxn modelId="{CA061C95-05CF-4BDF-8A18-4F392E623C48}" srcId="{42AAE0E1-3183-45B2-AB4A-096E9FCCCF29}" destId="{F99B4BA6-8C96-42BE-A9B4-ADB75D63A7A2}" srcOrd="0" destOrd="0" parTransId="{7D3116A6-EDCF-480A-BB80-880879D320EA}" sibTransId="{7E8B5DEE-0A20-4647-BE4A-A976774C3EFF}"/>
    <dgm:cxn modelId="{D2B27C94-CD01-42CE-8D78-C2562F189FE9}" type="presOf" srcId="{9CEF9489-3B05-4164-B034-AF9360BF43E7}" destId="{3BB9A641-BABB-4DD7-B54C-385C64332284}" srcOrd="0" destOrd="0" presId="urn:microsoft.com/office/officeart/2005/8/layout/cycle2"/>
    <dgm:cxn modelId="{82097EBD-F3D9-49E5-B79F-F6568F342ACE}" type="presOf" srcId="{7E8B5DEE-0A20-4647-BE4A-A976774C3EFF}" destId="{833A0E50-E0B4-43E8-81CD-72B4FACBBE7A}" srcOrd="0" destOrd="0" presId="urn:microsoft.com/office/officeart/2005/8/layout/cycle2"/>
    <dgm:cxn modelId="{367A137B-4E22-4E92-93BF-8B46F082C2FC}" type="presOf" srcId="{A28D0596-AD24-4EDB-A20E-880F42618B95}" destId="{71770E07-EBA8-44D7-9E7B-F2B4B63941F1}" srcOrd="0" destOrd="0" presId="urn:microsoft.com/office/officeart/2005/8/layout/cycle2"/>
    <dgm:cxn modelId="{2A7FF217-29B0-44C5-AB08-4E07FFC6DFC0}" type="presOf" srcId="{DC11E9A6-DCCA-4902-92A2-88423D2FC8AA}" destId="{AB575B4D-CC9C-46EF-B4BB-7F88FDAD1132}" srcOrd="1" destOrd="0" presId="urn:microsoft.com/office/officeart/2005/8/layout/cycle2"/>
    <dgm:cxn modelId="{A4324595-BDEC-40AC-AC44-212D7F5A6F6F}" type="presOf" srcId="{FD7A8545-A27F-4B90-AD03-971230A9CC87}" destId="{3EA9A180-39B7-47B2-B402-F125B0E27C05}" srcOrd="0" destOrd="0" presId="urn:microsoft.com/office/officeart/2005/8/layout/cycle2"/>
    <dgm:cxn modelId="{43BC4571-0C89-42FB-BFD9-58C00B8B8B3E}" type="presOf" srcId="{42AAE0E1-3183-45B2-AB4A-096E9FCCCF29}" destId="{0BAC2DD7-E0F0-4FDD-B17F-7906A42F4EF3}" srcOrd="0" destOrd="0" presId="urn:microsoft.com/office/officeart/2005/8/layout/cycle2"/>
    <dgm:cxn modelId="{28A0FF25-B39D-49CE-A529-418093885703}" type="presOf" srcId="{AD20B86D-2F15-4A71-A954-B99DDF5E2328}" destId="{073A8598-A6E0-4F6A-8581-0A25DE88E97A}" srcOrd="0" destOrd="0" presId="urn:microsoft.com/office/officeart/2005/8/layout/cycle2"/>
    <dgm:cxn modelId="{29ED6F09-3F0A-4532-9CA3-D0D90CE6157E}" type="presOf" srcId="{2EC96C1B-6ABC-431C-8BE3-DAB41CC427E9}" destId="{35E9A09D-6B87-4CC8-B3D7-2A06848DEEE7}" srcOrd="0" destOrd="0" presId="urn:microsoft.com/office/officeart/2005/8/layout/cycle2"/>
    <dgm:cxn modelId="{D1F745C5-AABF-4DF5-AB06-91A61C979D46}" type="presOf" srcId="{7F569C75-CF04-4645-9F37-DF88D417F946}" destId="{FF8003E2-D01A-4AB9-91DF-52FF8463B955}" srcOrd="0" destOrd="0" presId="urn:microsoft.com/office/officeart/2005/8/layout/cycle2"/>
    <dgm:cxn modelId="{F31B5DC2-2A8D-45FA-8CDE-9E2CED2AD420}" type="presOf" srcId="{A3C4AED2-AB55-406C-AB79-0581D0FA47FF}" destId="{6AAB54B0-CEFF-4ADC-B562-E33362727102}" srcOrd="1" destOrd="0" presId="urn:microsoft.com/office/officeart/2005/8/layout/cycle2"/>
    <dgm:cxn modelId="{0233774A-F3BD-4148-B497-719644AD8CE1}" type="presOf" srcId="{DC11E9A6-DCCA-4902-92A2-88423D2FC8AA}" destId="{3422756D-0A04-4F5A-8475-11CC565C85A3}" srcOrd="0" destOrd="0" presId="urn:microsoft.com/office/officeart/2005/8/layout/cycle2"/>
    <dgm:cxn modelId="{2BC45104-2FD5-46D3-8806-A214E46C1CDD}" srcId="{42AAE0E1-3183-45B2-AB4A-096E9FCCCF29}" destId="{AD20B86D-2F15-4A71-A954-B99DDF5E2328}" srcOrd="4" destOrd="0" parTransId="{F430B8EE-697E-447A-BBEB-3DCD82714D43}" sibTransId="{A3C4AED2-AB55-406C-AB79-0581D0FA47FF}"/>
    <dgm:cxn modelId="{ABFB6A01-E60B-4B44-A150-A4E4938D25BF}" srcId="{42AAE0E1-3183-45B2-AB4A-096E9FCCCF29}" destId="{A28D0596-AD24-4EDB-A20E-880F42618B95}" srcOrd="1" destOrd="0" parTransId="{B118AD81-9A0B-4829-BC26-77B90EA7ECAA}" sibTransId="{DC11E9A6-DCCA-4902-92A2-88423D2FC8AA}"/>
    <dgm:cxn modelId="{8BE63294-633D-455D-8CFB-76D04AD286C8}" type="presOf" srcId="{9CEF9489-3B05-4164-B034-AF9360BF43E7}" destId="{66FDAE8A-1E97-413F-A32F-5EE270FA112B}" srcOrd="1" destOrd="0" presId="urn:microsoft.com/office/officeart/2005/8/layout/cycle2"/>
    <dgm:cxn modelId="{D7094BBF-56A3-426E-8C9F-94CB07DF68AB}" srcId="{42AAE0E1-3183-45B2-AB4A-096E9FCCCF29}" destId="{2EC96C1B-6ABC-431C-8BE3-DAB41CC427E9}" srcOrd="2" destOrd="0" parTransId="{87BAA7BE-1845-4A4A-843B-2016D8000B09}" sibTransId="{7F569C75-CF04-4645-9F37-DF88D417F946}"/>
    <dgm:cxn modelId="{C55CAAF9-7ADB-44D9-BFEC-D6FE2776574A}" type="presOf" srcId="{7E8B5DEE-0A20-4647-BE4A-A976774C3EFF}" destId="{B7F8B866-16E0-4A30-9BCE-D277A745D053}" srcOrd="1" destOrd="0" presId="urn:microsoft.com/office/officeart/2005/8/layout/cycle2"/>
    <dgm:cxn modelId="{B3F87EA9-0EB9-4362-BE23-117063574111}" type="presOf" srcId="{A3C4AED2-AB55-406C-AB79-0581D0FA47FF}" destId="{CAE428F2-121F-4519-A4A7-BA4CD97781D5}" srcOrd="0" destOrd="0" presId="urn:microsoft.com/office/officeart/2005/8/layout/cycle2"/>
    <dgm:cxn modelId="{CDF5CF54-753B-4F21-9536-665671A2F104}" type="presOf" srcId="{F99B4BA6-8C96-42BE-A9B4-ADB75D63A7A2}" destId="{9255C28F-2160-4BFE-A948-0E9A7B92345B}" srcOrd="0" destOrd="0" presId="urn:microsoft.com/office/officeart/2005/8/layout/cycle2"/>
    <dgm:cxn modelId="{B2DB4BB1-78E5-49D8-B39E-733F52CE8F2A}" type="presParOf" srcId="{0BAC2DD7-E0F0-4FDD-B17F-7906A42F4EF3}" destId="{9255C28F-2160-4BFE-A948-0E9A7B92345B}" srcOrd="0" destOrd="0" presId="urn:microsoft.com/office/officeart/2005/8/layout/cycle2"/>
    <dgm:cxn modelId="{0A89CA57-D480-49E4-83CE-8AA3C019FD26}" type="presParOf" srcId="{0BAC2DD7-E0F0-4FDD-B17F-7906A42F4EF3}" destId="{833A0E50-E0B4-43E8-81CD-72B4FACBBE7A}" srcOrd="1" destOrd="0" presId="urn:microsoft.com/office/officeart/2005/8/layout/cycle2"/>
    <dgm:cxn modelId="{51DE8B2F-4E89-4A7D-9C49-E052BA34821F}" type="presParOf" srcId="{833A0E50-E0B4-43E8-81CD-72B4FACBBE7A}" destId="{B7F8B866-16E0-4A30-9BCE-D277A745D053}" srcOrd="0" destOrd="0" presId="urn:microsoft.com/office/officeart/2005/8/layout/cycle2"/>
    <dgm:cxn modelId="{2C79F6A1-227E-4310-B6BF-657BDC5A7F74}" type="presParOf" srcId="{0BAC2DD7-E0F0-4FDD-B17F-7906A42F4EF3}" destId="{71770E07-EBA8-44D7-9E7B-F2B4B63941F1}" srcOrd="2" destOrd="0" presId="urn:microsoft.com/office/officeart/2005/8/layout/cycle2"/>
    <dgm:cxn modelId="{32300870-8977-45B1-ADA8-618E11FCF3C5}" type="presParOf" srcId="{0BAC2DD7-E0F0-4FDD-B17F-7906A42F4EF3}" destId="{3422756D-0A04-4F5A-8475-11CC565C85A3}" srcOrd="3" destOrd="0" presId="urn:microsoft.com/office/officeart/2005/8/layout/cycle2"/>
    <dgm:cxn modelId="{433A24D0-0CF3-48A3-8088-891599C11469}" type="presParOf" srcId="{3422756D-0A04-4F5A-8475-11CC565C85A3}" destId="{AB575B4D-CC9C-46EF-B4BB-7F88FDAD1132}" srcOrd="0" destOrd="0" presId="urn:microsoft.com/office/officeart/2005/8/layout/cycle2"/>
    <dgm:cxn modelId="{FD14ABE2-7939-4330-8E7A-31C7003551FC}" type="presParOf" srcId="{0BAC2DD7-E0F0-4FDD-B17F-7906A42F4EF3}" destId="{35E9A09D-6B87-4CC8-B3D7-2A06848DEEE7}" srcOrd="4" destOrd="0" presId="urn:microsoft.com/office/officeart/2005/8/layout/cycle2"/>
    <dgm:cxn modelId="{B64F28EE-7D66-4C47-8C7E-D042C6C9D2E1}" type="presParOf" srcId="{0BAC2DD7-E0F0-4FDD-B17F-7906A42F4EF3}" destId="{FF8003E2-D01A-4AB9-91DF-52FF8463B955}" srcOrd="5" destOrd="0" presId="urn:microsoft.com/office/officeart/2005/8/layout/cycle2"/>
    <dgm:cxn modelId="{A907721C-222E-47F7-A365-EBE97FC4CAD1}" type="presParOf" srcId="{FF8003E2-D01A-4AB9-91DF-52FF8463B955}" destId="{9C063C84-9220-4DF3-8014-38225CD6EF95}" srcOrd="0" destOrd="0" presId="urn:microsoft.com/office/officeart/2005/8/layout/cycle2"/>
    <dgm:cxn modelId="{99D55755-2A5B-4B12-BE3D-FE6F4582F2B4}" type="presParOf" srcId="{0BAC2DD7-E0F0-4FDD-B17F-7906A42F4EF3}" destId="{3EA9A180-39B7-47B2-B402-F125B0E27C05}" srcOrd="6" destOrd="0" presId="urn:microsoft.com/office/officeart/2005/8/layout/cycle2"/>
    <dgm:cxn modelId="{6DD81B15-B469-4965-BC3D-B21BAD525565}" type="presParOf" srcId="{0BAC2DD7-E0F0-4FDD-B17F-7906A42F4EF3}" destId="{3BB9A641-BABB-4DD7-B54C-385C64332284}" srcOrd="7" destOrd="0" presId="urn:microsoft.com/office/officeart/2005/8/layout/cycle2"/>
    <dgm:cxn modelId="{0A3AE22B-4E43-434A-8EA8-180D44A452EE}" type="presParOf" srcId="{3BB9A641-BABB-4DD7-B54C-385C64332284}" destId="{66FDAE8A-1E97-413F-A32F-5EE270FA112B}" srcOrd="0" destOrd="0" presId="urn:microsoft.com/office/officeart/2005/8/layout/cycle2"/>
    <dgm:cxn modelId="{BCC83F89-ED63-4229-8860-7CADAD3B76E5}" type="presParOf" srcId="{0BAC2DD7-E0F0-4FDD-B17F-7906A42F4EF3}" destId="{073A8598-A6E0-4F6A-8581-0A25DE88E97A}" srcOrd="8" destOrd="0" presId="urn:microsoft.com/office/officeart/2005/8/layout/cycle2"/>
    <dgm:cxn modelId="{EE69222A-9D0D-4238-971E-5CEBDF1D132F}" type="presParOf" srcId="{0BAC2DD7-E0F0-4FDD-B17F-7906A42F4EF3}" destId="{CAE428F2-121F-4519-A4A7-BA4CD97781D5}" srcOrd="9" destOrd="0" presId="urn:microsoft.com/office/officeart/2005/8/layout/cycle2"/>
    <dgm:cxn modelId="{2C8C3A6E-5E2C-4C05-A3AC-6D451298DD16}" type="presParOf" srcId="{CAE428F2-121F-4519-A4A7-BA4CD97781D5}" destId="{6AAB54B0-CEFF-4ADC-B562-E3336272710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AF868-3BD6-4CB7-8A68-EBF34BAE7994}">
      <dsp:nvSpPr>
        <dsp:cNvPr id="0" name=""/>
        <dsp:cNvSpPr/>
      </dsp:nvSpPr>
      <dsp:spPr>
        <a:xfrm>
          <a:off x="3245953" y="2175669"/>
          <a:ext cx="542350" cy="1033442"/>
        </a:xfrm>
        <a:custGeom>
          <a:avLst/>
          <a:gdLst/>
          <a:ahLst/>
          <a:cxnLst/>
          <a:rect l="0" t="0" r="0" b="0"/>
          <a:pathLst>
            <a:path>
              <a:moveTo>
                <a:pt x="0" y="0"/>
              </a:moveTo>
              <a:lnTo>
                <a:pt x="271175" y="0"/>
              </a:lnTo>
              <a:lnTo>
                <a:pt x="271175" y="1033442"/>
              </a:lnTo>
              <a:lnTo>
                <a:pt x="542350" y="103344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87951" y="2663212"/>
        <a:ext cx="58355" cy="58355"/>
      </dsp:txXfrm>
    </dsp:sp>
    <dsp:sp modelId="{ED45DDBE-0DF1-42B7-AC91-9E9B7E19B6D1}">
      <dsp:nvSpPr>
        <dsp:cNvPr id="0" name=""/>
        <dsp:cNvSpPr/>
      </dsp:nvSpPr>
      <dsp:spPr>
        <a:xfrm>
          <a:off x="3245953" y="2129948"/>
          <a:ext cx="542350" cy="91440"/>
        </a:xfrm>
        <a:custGeom>
          <a:avLst/>
          <a:gdLst/>
          <a:ahLst/>
          <a:cxnLst/>
          <a:rect l="0" t="0" r="0" b="0"/>
          <a:pathLst>
            <a:path>
              <a:moveTo>
                <a:pt x="0" y="45720"/>
              </a:moveTo>
              <a:lnTo>
                <a:pt x="54235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503570" y="2162110"/>
        <a:ext cx="27117" cy="27117"/>
      </dsp:txXfrm>
    </dsp:sp>
    <dsp:sp modelId="{1BFFA610-78C9-4D79-9D66-5E4FBBC3D0E2}">
      <dsp:nvSpPr>
        <dsp:cNvPr id="0" name=""/>
        <dsp:cNvSpPr/>
      </dsp:nvSpPr>
      <dsp:spPr>
        <a:xfrm>
          <a:off x="3245953" y="1142226"/>
          <a:ext cx="542350" cy="1033442"/>
        </a:xfrm>
        <a:custGeom>
          <a:avLst/>
          <a:gdLst/>
          <a:ahLst/>
          <a:cxnLst/>
          <a:rect l="0" t="0" r="0" b="0"/>
          <a:pathLst>
            <a:path>
              <a:moveTo>
                <a:pt x="0" y="1033442"/>
              </a:moveTo>
              <a:lnTo>
                <a:pt x="271175" y="1033442"/>
              </a:lnTo>
              <a:lnTo>
                <a:pt x="271175" y="0"/>
              </a:lnTo>
              <a:lnTo>
                <a:pt x="54235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487951" y="1629769"/>
        <a:ext cx="58355" cy="58355"/>
      </dsp:txXfrm>
    </dsp:sp>
    <dsp:sp modelId="{77580DFC-0F1C-4D8B-A820-1B0B6D89CCB8}">
      <dsp:nvSpPr>
        <dsp:cNvPr id="0" name=""/>
        <dsp:cNvSpPr/>
      </dsp:nvSpPr>
      <dsp:spPr>
        <a:xfrm rot="16200000">
          <a:off x="656907" y="1762291"/>
          <a:ext cx="4351338" cy="826754"/>
        </a:xfrm>
        <a:prstGeom prst="rect">
          <a:avLst/>
        </a:prstGeom>
        <a:solidFill>
          <a:schemeClr val="accent6">
            <a:lumMod val="40000"/>
            <a:lumOff val="60000"/>
          </a:schemeClr>
        </a:solidFill>
        <a:ln w="28575"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r>
            <a:rPr lang="es-MX" sz="5400" kern="1200" dirty="0" smtClean="0">
              <a:solidFill>
                <a:schemeClr val="accent6">
                  <a:lumMod val="50000"/>
                </a:schemeClr>
              </a:solidFill>
            </a:rPr>
            <a:t>semillas</a:t>
          </a:r>
          <a:endParaRPr lang="es-MX" sz="5400" kern="1200" dirty="0">
            <a:solidFill>
              <a:schemeClr val="accent6">
                <a:lumMod val="50000"/>
              </a:schemeClr>
            </a:solidFill>
          </a:endParaRPr>
        </a:p>
      </dsp:txBody>
      <dsp:txXfrm>
        <a:off x="656907" y="1762291"/>
        <a:ext cx="4351338" cy="826754"/>
      </dsp:txXfrm>
    </dsp:sp>
    <dsp:sp modelId="{28D1DDD3-D07C-4662-B346-D2C83B6BFAFF}">
      <dsp:nvSpPr>
        <dsp:cNvPr id="0" name=""/>
        <dsp:cNvSpPr/>
      </dsp:nvSpPr>
      <dsp:spPr>
        <a:xfrm>
          <a:off x="3788304" y="728849"/>
          <a:ext cx="2711753" cy="826754"/>
        </a:xfrm>
        <a:prstGeom prst="rect">
          <a:avLst/>
        </a:prstGeom>
        <a:solidFill>
          <a:schemeClr val="accent6">
            <a:lumMod val="40000"/>
            <a:lumOff val="6000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2266950">
            <a:lnSpc>
              <a:spcPct val="90000"/>
            </a:lnSpc>
            <a:spcBef>
              <a:spcPct val="0"/>
            </a:spcBef>
            <a:spcAft>
              <a:spcPct val="35000"/>
            </a:spcAft>
          </a:pPr>
          <a:r>
            <a:rPr lang="es-MX" sz="5100" kern="1200" dirty="0" smtClean="0">
              <a:solidFill>
                <a:schemeClr val="accent6">
                  <a:lumMod val="50000"/>
                </a:schemeClr>
              </a:solidFill>
            </a:rPr>
            <a:t>calificada</a:t>
          </a:r>
          <a:endParaRPr lang="es-MX" sz="5100" kern="1200" dirty="0">
            <a:solidFill>
              <a:schemeClr val="accent6">
                <a:lumMod val="50000"/>
              </a:schemeClr>
            </a:solidFill>
          </a:endParaRPr>
        </a:p>
      </dsp:txBody>
      <dsp:txXfrm>
        <a:off x="3788304" y="728849"/>
        <a:ext cx="2711753" cy="826754"/>
      </dsp:txXfrm>
    </dsp:sp>
    <dsp:sp modelId="{82836AAA-BEE3-4919-B24F-79A9F0808ED7}">
      <dsp:nvSpPr>
        <dsp:cNvPr id="0" name=""/>
        <dsp:cNvSpPr/>
      </dsp:nvSpPr>
      <dsp:spPr>
        <a:xfrm>
          <a:off x="3788304" y="1762291"/>
          <a:ext cx="2711753" cy="826754"/>
        </a:xfrm>
        <a:prstGeom prst="rect">
          <a:avLst/>
        </a:prstGeom>
        <a:solidFill>
          <a:schemeClr val="accent6">
            <a:lumMod val="40000"/>
            <a:lumOff val="6000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2266950">
            <a:lnSpc>
              <a:spcPct val="90000"/>
            </a:lnSpc>
            <a:spcBef>
              <a:spcPct val="0"/>
            </a:spcBef>
            <a:spcAft>
              <a:spcPct val="35000"/>
            </a:spcAft>
          </a:pPr>
          <a:r>
            <a:rPr lang="es-MX" sz="5100" kern="1200" dirty="0" smtClean="0">
              <a:solidFill>
                <a:schemeClr val="accent6">
                  <a:lumMod val="50000"/>
                </a:schemeClr>
              </a:solidFill>
            </a:rPr>
            <a:t>declarada</a:t>
          </a:r>
          <a:endParaRPr lang="es-MX" sz="5100" kern="1200" dirty="0">
            <a:solidFill>
              <a:schemeClr val="accent6">
                <a:lumMod val="50000"/>
              </a:schemeClr>
            </a:solidFill>
          </a:endParaRPr>
        </a:p>
      </dsp:txBody>
      <dsp:txXfrm>
        <a:off x="3788304" y="1762291"/>
        <a:ext cx="2711753" cy="826754"/>
      </dsp:txXfrm>
    </dsp:sp>
    <dsp:sp modelId="{7EB2761A-B8B2-470F-944D-9637C83991EC}">
      <dsp:nvSpPr>
        <dsp:cNvPr id="0" name=""/>
        <dsp:cNvSpPr/>
      </dsp:nvSpPr>
      <dsp:spPr>
        <a:xfrm>
          <a:off x="3788304" y="2795734"/>
          <a:ext cx="2711753" cy="826754"/>
        </a:xfrm>
        <a:prstGeom prst="rect">
          <a:avLst/>
        </a:prstGeom>
        <a:solidFill>
          <a:schemeClr val="accent6">
            <a:lumMod val="40000"/>
            <a:lumOff val="6000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lvl="0" algn="ctr" defTabSz="2266950">
            <a:lnSpc>
              <a:spcPct val="90000"/>
            </a:lnSpc>
            <a:spcBef>
              <a:spcPct val="0"/>
            </a:spcBef>
            <a:spcAft>
              <a:spcPct val="35000"/>
            </a:spcAft>
          </a:pPr>
          <a:r>
            <a:rPr lang="es-MX" sz="5100" kern="1200" dirty="0" smtClean="0">
              <a:solidFill>
                <a:schemeClr val="accent6">
                  <a:lumMod val="50000"/>
                </a:schemeClr>
              </a:solidFill>
            </a:rPr>
            <a:t>habilitada</a:t>
          </a:r>
          <a:endParaRPr lang="es-MX" sz="5100" kern="1200" dirty="0">
            <a:solidFill>
              <a:schemeClr val="accent6">
                <a:lumMod val="50000"/>
              </a:schemeClr>
            </a:solidFill>
          </a:endParaRPr>
        </a:p>
      </dsp:txBody>
      <dsp:txXfrm>
        <a:off x="3788304" y="2795734"/>
        <a:ext cx="2711753" cy="826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77A8B-5A90-4B54-A4FF-F0F5514B2586}">
      <dsp:nvSpPr>
        <dsp:cNvPr id="0" name=""/>
        <dsp:cNvSpPr/>
      </dsp:nvSpPr>
      <dsp:spPr>
        <a:xfrm>
          <a:off x="923557" y="0"/>
          <a:ext cx="5418667" cy="5418667"/>
        </a:xfrm>
        <a:prstGeom prst="triangle">
          <a:avLst/>
        </a:prstGeom>
        <a:solidFill>
          <a:schemeClr val="accent6">
            <a:lumMod val="40000"/>
            <a:lumOff val="60000"/>
          </a:schemeClr>
        </a:solidFill>
        <a:ln w="5715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0F5960-139E-496F-9450-D723A3CFED8B}">
      <dsp:nvSpPr>
        <dsp:cNvPr id="0" name=""/>
        <dsp:cNvSpPr/>
      </dsp:nvSpPr>
      <dsp:spPr>
        <a:xfrm>
          <a:off x="3657599" y="542395"/>
          <a:ext cx="3522133" cy="963083"/>
        </a:xfrm>
        <a:prstGeom prst="roundRect">
          <a:avLst/>
        </a:prstGeom>
        <a:solidFill>
          <a:schemeClr val="lt1">
            <a:alpha val="9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BASICA</a:t>
          </a:r>
          <a:endParaRPr lang="es-ES" sz="4000" kern="1200" dirty="0"/>
        </a:p>
      </dsp:txBody>
      <dsp:txXfrm>
        <a:off x="3704613" y="589409"/>
        <a:ext cx="3428105" cy="869055"/>
      </dsp:txXfrm>
    </dsp:sp>
    <dsp:sp modelId="{4D53BC00-91D4-44DD-9847-3EE73C4CF276}">
      <dsp:nvSpPr>
        <dsp:cNvPr id="0" name=""/>
        <dsp:cNvSpPr/>
      </dsp:nvSpPr>
      <dsp:spPr>
        <a:xfrm>
          <a:off x="3657599" y="1625864"/>
          <a:ext cx="3522133" cy="963083"/>
        </a:xfrm>
        <a:prstGeom prst="roundRect">
          <a:avLst/>
        </a:prstGeom>
        <a:solidFill>
          <a:schemeClr val="lt1">
            <a:alpha val="9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REGISTRADA</a:t>
          </a:r>
          <a:endParaRPr lang="es-ES" sz="4000" kern="1200" dirty="0"/>
        </a:p>
      </dsp:txBody>
      <dsp:txXfrm>
        <a:off x="3704613" y="1672878"/>
        <a:ext cx="3428105" cy="869055"/>
      </dsp:txXfrm>
    </dsp:sp>
    <dsp:sp modelId="{79A89D00-FA62-4FB9-9C30-56A02887118F}">
      <dsp:nvSpPr>
        <dsp:cNvPr id="0" name=""/>
        <dsp:cNvSpPr/>
      </dsp:nvSpPr>
      <dsp:spPr>
        <a:xfrm>
          <a:off x="3657599" y="2709333"/>
          <a:ext cx="3522133" cy="963083"/>
        </a:xfrm>
        <a:prstGeom prst="roundRect">
          <a:avLst/>
        </a:prstGeom>
        <a:solidFill>
          <a:schemeClr val="lt1">
            <a:alpha val="9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CERTIFICADA</a:t>
          </a:r>
          <a:endParaRPr lang="es-ES" sz="4000" kern="1200" dirty="0"/>
        </a:p>
      </dsp:txBody>
      <dsp:txXfrm>
        <a:off x="3704613" y="2756347"/>
        <a:ext cx="3428105" cy="869055"/>
      </dsp:txXfrm>
    </dsp:sp>
    <dsp:sp modelId="{292B672A-C5A5-4CAE-8770-42A0D4EA01A5}">
      <dsp:nvSpPr>
        <dsp:cNvPr id="0" name=""/>
        <dsp:cNvSpPr/>
      </dsp:nvSpPr>
      <dsp:spPr>
        <a:xfrm>
          <a:off x="3657599" y="3792802"/>
          <a:ext cx="3522133" cy="963083"/>
        </a:xfrm>
        <a:prstGeom prst="roundRect">
          <a:avLst/>
        </a:prstGeom>
        <a:solidFill>
          <a:schemeClr val="lt1">
            <a:alpha val="9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s-MX" sz="4000" kern="1200" dirty="0" smtClean="0"/>
            <a:t>ORIGINAL</a:t>
          </a:r>
          <a:endParaRPr lang="es-ES" sz="4000" kern="1200" dirty="0"/>
        </a:p>
      </dsp:txBody>
      <dsp:txXfrm>
        <a:off x="3704613" y="3839816"/>
        <a:ext cx="3428105" cy="8690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91769-68E4-4337-8BCC-F68F58E04862}">
      <dsp:nvSpPr>
        <dsp:cNvPr id="0" name=""/>
        <dsp:cNvSpPr/>
      </dsp:nvSpPr>
      <dsp:spPr>
        <a:xfrm rot="5400000">
          <a:off x="1785094" y="1419156"/>
          <a:ext cx="1246327" cy="1418899"/>
        </a:xfrm>
        <a:prstGeom prst="bentUpArrow">
          <a:avLst>
            <a:gd name="adj1" fmla="val 32840"/>
            <a:gd name="adj2" fmla="val 25000"/>
            <a:gd name="adj3" fmla="val 35780"/>
          </a:avLst>
        </a:prstGeom>
        <a:solidFill>
          <a:schemeClr val="accent1">
            <a:tint val="5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09E8B751-AF3E-4633-BE49-6AD7D209EB2B}">
      <dsp:nvSpPr>
        <dsp:cNvPr id="0" name=""/>
        <dsp:cNvSpPr/>
      </dsp:nvSpPr>
      <dsp:spPr>
        <a:xfrm>
          <a:off x="1454893" y="37577"/>
          <a:ext cx="2098082" cy="1468589"/>
        </a:xfrm>
        <a:prstGeom prst="roundRect">
          <a:avLst>
            <a:gd name="adj" fmla="val 16670"/>
          </a:avLst>
        </a:prstGeom>
        <a:solidFill>
          <a:schemeClr val="accent6">
            <a:lumMod val="40000"/>
            <a:lumOff val="60000"/>
          </a:schemeClr>
        </a:solidFill>
        <a:ln w="571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1" kern="1200" dirty="0" smtClean="0">
              <a:solidFill>
                <a:schemeClr val="accent6">
                  <a:lumMod val="50000"/>
                </a:schemeClr>
              </a:solidFill>
              <a:effectLst>
                <a:outerShdw blurRad="38100" dist="38100" dir="2700000" algn="tl">
                  <a:srgbClr val="000000">
                    <a:alpha val="43137"/>
                  </a:srgbClr>
                </a:outerShdw>
              </a:effectLst>
            </a:rPr>
            <a:t>FISICA</a:t>
          </a:r>
          <a:endParaRPr lang="es-ES" sz="2600" b="1" kern="1200" dirty="0">
            <a:solidFill>
              <a:schemeClr val="accent6">
                <a:lumMod val="50000"/>
              </a:schemeClr>
            </a:solidFill>
            <a:effectLst>
              <a:outerShdw blurRad="38100" dist="38100" dir="2700000" algn="tl">
                <a:srgbClr val="000000">
                  <a:alpha val="43137"/>
                </a:srgbClr>
              </a:outerShdw>
            </a:effectLst>
          </a:endParaRPr>
        </a:p>
      </dsp:txBody>
      <dsp:txXfrm>
        <a:off x="1526597" y="109281"/>
        <a:ext cx="1954674" cy="1325181"/>
      </dsp:txXfrm>
    </dsp:sp>
    <dsp:sp modelId="{C4358A93-49B3-4DD8-80E6-D14D986F6800}">
      <dsp:nvSpPr>
        <dsp:cNvPr id="0" name=""/>
        <dsp:cNvSpPr/>
      </dsp:nvSpPr>
      <dsp:spPr>
        <a:xfrm>
          <a:off x="3552975" y="177640"/>
          <a:ext cx="1525944" cy="1186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s-MX" sz="2400" b="1" kern="1200" dirty="0" smtClean="0">
              <a:effectLst>
                <a:outerShdw blurRad="38100" dist="38100" dir="2700000" algn="tl">
                  <a:srgbClr val="000000">
                    <a:alpha val="43137"/>
                  </a:srgbClr>
                </a:outerShdw>
              </a:effectLst>
            </a:rPr>
            <a:t>Limpia </a:t>
          </a:r>
          <a:endParaRPr lang="es-ES" sz="2400" b="1" kern="1200" dirty="0">
            <a:effectLst>
              <a:outerShdw blurRad="38100" dist="38100" dir="2700000" algn="tl">
                <a:srgbClr val="000000">
                  <a:alpha val="43137"/>
                </a:srgbClr>
              </a:outerShdw>
            </a:effectLst>
          </a:endParaRPr>
        </a:p>
      </dsp:txBody>
      <dsp:txXfrm>
        <a:off x="3552975" y="177640"/>
        <a:ext cx="1525944" cy="1186978"/>
      </dsp:txXfrm>
    </dsp:sp>
    <dsp:sp modelId="{174FB173-B32F-4C3E-8A6E-D754A004BE07}">
      <dsp:nvSpPr>
        <dsp:cNvPr id="0" name=""/>
        <dsp:cNvSpPr/>
      </dsp:nvSpPr>
      <dsp:spPr>
        <a:xfrm rot="5400000">
          <a:off x="3524627" y="3068866"/>
          <a:ext cx="1246327" cy="1418899"/>
        </a:xfrm>
        <a:prstGeom prst="bentUpArrow">
          <a:avLst>
            <a:gd name="adj1" fmla="val 32840"/>
            <a:gd name="adj2" fmla="val 25000"/>
            <a:gd name="adj3" fmla="val 35780"/>
          </a:avLst>
        </a:prstGeom>
        <a:solidFill>
          <a:schemeClr val="accent1">
            <a:tint val="5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76F1827E-F107-4A75-B631-A75BF6E7494D}">
      <dsp:nvSpPr>
        <dsp:cNvPr id="0" name=""/>
        <dsp:cNvSpPr/>
      </dsp:nvSpPr>
      <dsp:spPr>
        <a:xfrm>
          <a:off x="3194426" y="1687287"/>
          <a:ext cx="2098082" cy="1468589"/>
        </a:xfrm>
        <a:prstGeom prst="roundRect">
          <a:avLst>
            <a:gd name="adj" fmla="val 16670"/>
          </a:avLst>
        </a:prstGeom>
        <a:solidFill>
          <a:schemeClr val="accent6">
            <a:lumMod val="40000"/>
            <a:lumOff val="60000"/>
          </a:schemeClr>
        </a:solidFill>
        <a:ln w="5715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1" kern="1200" dirty="0" smtClean="0">
              <a:solidFill>
                <a:schemeClr val="accent6">
                  <a:lumMod val="50000"/>
                </a:schemeClr>
              </a:solidFill>
              <a:effectLst>
                <a:outerShdw blurRad="38100" dist="38100" dir="2700000" algn="tl">
                  <a:srgbClr val="000000">
                    <a:alpha val="43137"/>
                  </a:srgbClr>
                </a:outerShdw>
              </a:effectLst>
            </a:rPr>
            <a:t>FISIOLOGICA</a:t>
          </a:r>
          <a:endParaRPr lang="es-ES" sz="2600" b="1" kern="1200" dirty="0">
            <a:solidFill>
              <a:schemeClr val="accent6">
                <a:lumMod val="50000"/>
              </a:schemeClr>
            </a:solidFill>
            <a:effectLst>
              <a:outerShdw blurRad="38100" dist="38100" dir="2700000" algn="tl">
                <a:srgbClr val="000000">
                  <a:alpha val="43137"/>
                </a:srgbClr>
              </a:outerShdw>
            </a:effectLst>
          </a:endParaRPr>
        </a:p>
      </dsp:txBody>
      <dsp:txXfrm>
        <a:off x="3266130" y="1758991"/>
        <a:ext cx="1954674" cy="1325181"/>
      </dsp:txXfrm>
    </dsp:sp>
    <dsp:sp modelId="{DFFA749B-0E46-4B43-941A-1EC9B6D4125A}">
      <dsp:nvSpPr>
        <dsp:cNvPr id="0" name=""/>
        <dsp:cNvSpPr/>
      </dsp:nvSpPr>
      <dsp:spPr>
        <a:xfrm>
          <a:off x="5340255" y="1843387"/>
          <a:ext cx="3355492" cy="1186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s-MX" sz="2400" b="1" kern="1200" dirty="0" smtClean="0">
              <a:solidFill>
                <a:schemeClr val="accent6">
                  <a:lumMod val="50000"/>
                </a:schemeClr>
              </a:solidFill>
              <a:effectLst>
                <a:outerShdw blurRad="38100" dist="38100" dir="2700000" algn="tl">
                  <a:srgbClr val="000000">
                    <a:alpha val="43137"/>
                  </a:srgbClr>
                </a:outerShdw>
              </a:effectLst>
            </a:rPr>
            <a:t>Buena </a:t>
          </a:r>
          <a:r>
            <a:rPr lang="es-MX" sz="2400" b="1" kern="1200" dirty="0" err="1" smtClean="0">
              <a:solidFill>
                <a:schemeClr val="accent6">
                  <a:lumMod val="50000"/>
                </a:schemeClr>
              </a:solidFill>
              <a:effectLst>
                <a:outerShdw blurRad="38100" dist="38100" dir="2700000" algn="tl">
                  <a:srgbClr val="000000">
                    <a:alpha val="43137"/>
                  </a:srgbClr>
                </a:outerShdw>
              </a:effectLst>
            </a:rPr>
            <a:t>germinacion</a:t>
          </a:r>
          <a:endParaRPr lang="es-ES" sz="2400" b="1" kern="1200" dirty="0">
            <a:solidFill>
              <a:schemeClr val="accent6">
                <a:lumMod val="50000"/>
              </a:schemeClr>
            </a:solidFill>
            <a:effectLst>
              <a:outerShdw blurRad="38100" dist="38100" dir="2700000" algn="tl">
                <a:srgbClr val="000000">
                  <a:alpha val="43137"/>
                </a:srgbClr>
              </a:outerShdw>
            </a:effectLst>
          </a:endParaRPr>
        </a:p>
      </dsp:txBody>
      <dsp:txXfrm>
        <a:off x="5340255" y="1843387"/>
        <a:ext cx="3355492" cy="1186978"/>
      </dsp:txXfrm>
    </dsp:sp>
    <dsp:sp modelId="{87C36402-7A9C-4382-B1D6-2E815865EB9A}">
      <dsp:nvSpPr>
        <dsp:cNvPr id="0" name=""/>
        <dsp:cNvSpPr/>
      </dsp:nvSpPr>
      <dsp:spPr>
        <a:xfrm rot="5400000">
          <a:off x="5264160" y="4718577"/>
          <a:ext cx="1246327" cy="1418899"/>
        </a:xfrm>
        <a:prstGeom prst="bentUpArrow">
          <a:avLst>
            <a:gd name="adj1" fmla="val 32840"/>
            <a:gd name="adj2" fmla="val 25000"/>
            <a:gd name="adj3" fmla="val 35780"/>
          </a:avLst>
        </a:prstGeom>
        <a:solidFill>
          <a:schemeClr val="accent1">
            <a:tint val="50000"/>
            <a:hueOff val="0"/>
            <a:satOff val="0"/>
            <a:lumOff val="0"/>
            <a:alphaOff val="0"/>
          </a:schemeClr>
        </a:solidFill>
        <a:ln w="3810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dsp:style>
    </dsp:sp>
    <dsp:sp modelId="{040B2B13-A02E-4F62-B8B7-6BE90B6A52EA}">
      <dsp:nvSpPr>
        <dsp:cNvPr id="0" name=""/>
        <dsp:cNvSpPr/>
      </dsp:nvSpPr>
      <dsp:spPr>
        <a:xfrm>
          <a:off x="4933959" y="3336998"/>
          <a:ext cx="2098082" cy="1468589"/>
        </a:xfrm>
        <a:prstGeom prst="roundRect">
          <a:avLst>
            <a:gd name="adj" fmla="val 16670"/>
          </a:avLst>
        </a:prstGeom>
        <a:solidFill>
          <a:schemeClr val="accent6">
            <a:lumMod val="40000"/>
            <a:lumOff val="60000"/>
          </a:schemeClr>
        </a:solidFill>
        <a:ln w="5715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1" kern="1200" dirty="0" smtClean="0">
              <a:solidFill>
                <a:schemeClr val="accent6">
                  <a:lumMod val="50000"/>
                </a:schemeClr>
              </a:solidFill>
              <a:effectLst>
                <a:outerShdw blurRad="38100" dist="38100" dir="2700000" algn="tl">
                  <a:srgbClr val="000000">
                    <a:alpha val="43137"/>
                  </a:srgbClr>
                </a:outerShdw>
              </a:effectLst>
            </a:rPr>
            <a:t>GENETICA</a:t>
          </a:r>
          <a:endParaRPr lang="es-ES" sz="2600" b="1" kern="1200" dirty="0">
            <a:solidFill>
              <a:schemeClr val="accent6">
                <a:lumMod val="50000"/>
              </a:schemeClr>
            </a:solidFill>
            <a:effectLst>
              <a:outerShdw blurRad="38100" dist="38100" dir="2700000" algn="tl">
                <a:srgbClr val="000000">
                  <a:alpha val="43137"/>
                </a:srgbClr>
              </a:outerShdw>
            </a:effectLst>
          </a:endParaRPr>
        </a:p>
      </dsp:txBody>
      <dsp:txXfrm>
        <a:off x="5005663" y="3408702"/>
        <a:ext cx="1954674" cy="1325181"/>
      </dsp:txXfrm>
    </dsp:sp>
    <dsp:sp modelId="{4BD8C5A0-B965-4081-A5EF-A6BE646FE5B4}">
      <dsp:nvSpPr>
        <dsp:cNvPr id="0" name=""/>
        <dsp:cNvSpPr/>
      </dsp:nvSpPr>
      <dsp:spPr>
        <a:xfrm>
          <a:off x="7032041" y="3477061"/>
          <a:ext cx="1525944" cy="1186978"/>
        </a:xfrm>
        <a:prstGeom prst="rect">
          <a:avLst/>
        </a:prstGeom>
        <a:noFill/>
        <a:ln>
          <a:noFill/>
        </a:ln>
        <a:effectLst/>
      </dsp:spPr>
      <dsp:style>
        <a:lnRef idx="0">
          <a:scrgbClr r="0" g="0" b="0"/>
        </a:lnRef>
        <a:fillRef idx="0">
          <a:scrgbClr r="0" g="0" b="0"/>
        </a:fillRef>
        <a:effectRef idx="0">
          <a:scrgbClr r="0" g="0" b="0"/>
        </a:effectRef>
        <a:fontRef idx="minor"/>
      </dsp:style>
    </dsp:sp>
    <dsp:sp modelId="{47ABFB79-036C-4FA1-BB94-138883C52392}">
      <dsp:nvSpPr>
        <dsp:cNvPr id="0" name=""/>
        <dsp:cNvSpPr/>
      </dsp:nvSpPr>
      <dsp:spPr>
        <a:xfrm>
          <a:off x="6673492" y="4986708"/>
          <a:ext cx="2098082" cy="1468589"/>
        </a:xfrm>
        <a:prstGeom prst="roundRect">
          <a:avLst>
            <a:gd name="adj" fmla="val 16670"/>
          </a:avLst>
        </a:prstGeom>
        <a:solidFill>
          <a:schemeClr val="accent6">
            <a:lumMod val="40000"/>
            <a:lumOff val="60000"/>
          </a:schemeClr>
        </a:solidFill>
        <a:ln w="57150" cap="flat" cmpd="sng" algn="ctr">
          <a:solidFill>
            <a:schemeClr val="accent6">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MX" sz="2600" b="1" kern="1200" dirty="0" smtClean="0">
              <a:solidFill>
                <a:schemeClr val="accent6">
                  <a:lumMod val="50000"/>
                </a:schemeClr>
              </a:solidFill>
              <a:effectLst>
                <a:outerShdw blurRad="38100" dist="38100" dir="2700000" algn="tl">
                  <a:srgbClr val="000000">
                    <a:alpha val="43137"/>
                  </a:srgbClr>
                </a:outerShdw>
              </a:effectLst>
            </a:rPr>
            <a:t>SANITARIA</a:t>
          </a:r>
          <a:endParaRPr lang="es-ES" sz="2600" b="1" kern="1200" dirty="0">
            <a:solidFill>
              <a:schemeClr val="accent6">
                <a:lumMod val="50000"/>
              </a:schemeClr>
            </a:solidFill>
            <a:effectLst>
              <a:outerShdw blurRad="38100" dist="38100" dir="2700000" algn="tl">
                <a:srgbClr val="000000">
                  <a:alpha val="43137"/>
                </a:srgbClr>
              </a:outerShdw>
            </a:effectLst>
          </a:endParaRPr>
        </a:p>
      </dsp:txBody>
      <dsp:txXfrm>
        <a:off x="6745196" y="5058412"/>
        <a:ext cx="1954674" cy="1325181"/>
      </dsp:txXfrm>
    </dsp:sp>
    <dsp:sp modelId="{07B016AA-CB33-4244-A386-327FE571AA98}">
      <dsp:nvSpPr>
        <dsp:cNvPr id="0" name=""/>
        <dsp:cNvSpPr/>
      </dsp:nvSpPr>
      <dsp:spPr>
        <a:xfrm>
          <a:off x="8980766" y="4938968"/>
          <a:ext cx="2429182" cy="1186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Libre de patógenos</a:t>
          </a:r>
          <a:endParaRPr lang="es-ES" sz="2800" kern="1200" dirty="0"/>
        </a:p>
      </dsp:txBody>
      <dsp:txXfrm>
        <a:off x="8980766" y="4938968"/>
        <a:ext cx="2429182" cy="1186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5C28F-2160-4BFE-A948-0E9A7B92345B}">
      <dsp:nvSpPr>
        <dsp:cNvPr id="0" name=""/>
        <dsp:cNvSpPr/>
      </dsp:nvSpPr>
      <dsp:spPr>
        <a:xfrm>
          <a:off x="4600575" y="231"/>
          <a:ext cx="1314449" cy="1314449"/>
        </a:xfrm>
        <a:prstGeom prst="ellipse">
          <a:avLst/>
        </a:prstGeom>
        <a:solidFill>
          <a:schemeClr val="accent4">
            <a:hueOff val="0"/>
            <a:satOff val="0"/>
            <a:lumOff val="0"/>
            <a:alphaOff val="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CNVV</a:t>
          </a:r>
          <a:endParaRPr lang="es-MX" sz="2200" kern="1200" dirty="0"/>
        </a:p>
      </dsp:txBody>
      <dsp:txXfrm>
        <a:off x="4793072" y="192728"/>
        <a:ext cx="929455" cy="929455"/>
      </dsp:txXfrm>
    </dsp:sp>
    <dsp:sp modelId="{833A0E50-E0B4-43E8-81CD-72B4FACBBE7A}">
      <dsp:nvSpPr>
        <dsp:cNvPr id="0" name=""/>
        <dsp:cNvSpPr/>
      </dsp:nvSpPr>
      <dsp:spPr>
        <a:xfrm rot="2160000">
          <a:off x="5873411" y="1009740"/>
          <a:ext cx="349131" cy="44362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5883413" y="1067683"/>
        <a:ext cx="244392" cy="266176"/>
      </dsp:txXfrm>
    </dsp:sp>
    <dsp:sp modelId="{71770E07-EBA8-44D7-9E7B-F2B4B63941F1}">
      <dsp:nvSpPr>
        <dsp:cNvPr id="0" name=""/>
        <dsp:cNvSpPr/>
      </dsp:nvSpPr>
      <dsp:spPr>
        <a:xfrm>
          <a:off x="6196918" y="1160042"/>
          <a:ext cx="1314449" cy="1314449"/>
        </a:xfrm>
        <a:prstGeom prst="ellipse">
          <a:avLst/>
        </a:prstGeom>
        <a:solidFill>
          <a:schemeClr val="accent4">
            <a:hueOff val="2598923"/>
            <a:satOff val="-11992"/>
            <a:lumOff val="441"/>
            <a:alphaOff val="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NOM</a:t>
          </a:r>
          <a:endParaRPr lang="es-MX" sz="2200" kern="1200" dirty="0"/>
        </a:p>
      </dsp:txBody>
      <dsp:txXfrm>
        <a:off x="6389415" y="1352539"/>
        <a:ext cx="929455" cy="929455"/>
      </dsp:txXfrm>
    </dsp:sp>
    <dsp:sp modelId="{3422756D-0A04-4F5A-8475-11CC565C85A3}">
      <dsp:nvSpPr>
        <dsp:cNvPr id="0" name=""/>
        <dsp:cNvSpPr/>
      </dsp:nvSpPr>
      <dsp:spPr>
        <a:xfrm rot="6480000">
          <a:off x="6377756" y="2524363"/>
          <a:ext cx="349131" cy="443626"/>
        </a:xfrm>
        <a:prstGeom prst="rightArrow">
          <a:avLst>
            <a:gd name="adj1" fmla="val 60000"/>
            <a:gd name="adj2" fmla="val 50000"/>
          </a:avLst>
        </a:prstGeom>
        <a:solidFill>
          <a:schemeClr val="accent4">
            <a:hueOff val="2598923"/>
            <a:satOff val="-11992"/>
            <a:lumOff val="44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0800000">
        <a:off x="6446309" y="2563282"/>
        <a:ext cx="244392" cy="266176"/>
      </dsp:txXfrm>
    </dsp:sp>
    <dsp:sp modelId="{35E9A09D-6B87-4CC8-B3D7-2A06848DEEE7}">
      <dsp:nvSpPr>
        <dsp:cNvPr id="0" name=""/>
        <dsp:cNvSpPr/>
      </dsp:nvSpPr>
      <dsp:spPr>
        <a:xfrm>
          <a:off x="5587169" y="3036656"/>
          <a:ext cx="1314449" cy="1314449"/>
        </a:xfrm>
        <a:prstGeom prst="ellipse">
          <a:avLst/>
        </a:prstGeom>
        <a:solidFill>
          <a:schemeClr val="accent4">
            <a:hueOff val="5197846"/>
            <a:satOff val="-23984"/>
            <a:lumOff val="883"/>
            <a:alphaOff val="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REGLAS</a:t>
          </a:r>
          <a:endParaRPr lang="es-MX" sz="2200" kern="1200" dirty="0"/>
        </a:p>
      </dsp:txBody>
      <dsp:txXfrm>
        <a:off x="5779666" y="3229153"/>
        <a:ext cx="929455" cy="929455"/>
      </dsp:txXfrm>
    </dsp:sp>
    <dsp:sp modelId="{FF8003E2-D01A-4AB9-91DF-52FF8463B955}">
      <dsp:nvSpPr>
        <dsp:cNvPr id="0" name=""/>
        <dsp:cNvSpPr/>
      </dsp:nvSpPr>
      <dsp:spPr>
        <a:xfrm rot="10800000">
          <a:off x="5093115" y="3472068"/>
          <a:ext cx="349131" cy="443626"/>
        </a:xfrm>
        <a:prstGeom prst="rightArrow">
          <a:avLst>
            <a:gd name="adj1" fmla="val 60000"/>
            <a:gd name="adj2" fmla="val 50000"/>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0800000">
        <a:off x="5197854" y="3560793"/>
        <a:ext cx="244392" cy="266176"/>
      </dsp:txXfrm>
    </dsp:sp>
    <dsp:sp modelId="{3EA9A180-39B7-47B2-B402-F125B0E27C05}">
      <dsp:nvSpPr>
        <dsp:cNvPr id="0" name=""/>
        <dsp:cNvSpPr/>
      </dsp:nvSpPr>
      <dsp:spPr>
        <a:xfrm>
          <a:off x="3613980" y="3036656"/>
          <a:ext cx="1314449" cy="1314449"/>
        </a:xfrm>
        <a:prstGeom prst="ellipse">
          <a:avLst/>
        </a:prstGeom>
        <a:solidFill>
          <a:schemeClr val="accent4">
            <a:hueOff val="7796769"/>
            <a:satOff val="-35976"/>
            <a:lumOff val="1324"/>
            <a:alphaOff val="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GUIAS</a:t>
          </a:r>
          <a:endParaRPr lang="es-MX" sz="2200" kern="1200" dirty="0"/>
        </a:p>
      </dsp:txBody>
      <dsp:txXfrm>
        <a:off x="3806477" y="3229153"/>
        <a:ext cx="929455" cy="929455"/>
      </dsp:txXfrm>
    </dsp:sp>
    <dsp:sp modelId="{3BB9A641-BABB-4DD7-B54C-385C64332284}">
      <dsp:nvSpPr>
        <dsp:cNvPr id="0" name=""/>
        <dsp:cNvSpPr/>
      </dsp:nvSpPr>
      <dsp:spPr>
        <a:xfrm rot="15120000">
          <a:off x="3794818" y="2543158"/>
          <a:ext cx="349131" cy="443626"/>
        </a:xfrm>
        <a:prstGeom prst="rightArrow">
          <a:avLst>
            <a:gd name="adj1" fmla="val 60000"/>
            <a:gd name="adj2" fmla="val 50000"/>
          </a:avLst>
        </a:prstGeom>
        <a:solidFill>
          <a:schemeClr val="accent4">
            <a:hueOff val="7796769"/>
            <a:satOff val="-35976"/>
            <a:lumOff val="132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rot="10800000">
        <a:off x="3863371" y="2681689"/>
        <a:ext cx="244392" cy="266176"/>
      </dsp:txXfrm>
    </dsp:sp>
    <dsp:sp modelId="{073A8598-A6E0-4F6A-8581-0A25DE88E97A}">
      <dsp:nvSpPr>
        <dsp:cNvPr id="0" name=""/>
        <dsp:cNvSpPr/>
      </dsp:nvSpPr>
      <dsp:spPr>
        <a:xfrm>
          <a:off x="3004231" y="1160042"/>
          <a:ext cx="1314449" cy="1314449"/>
        </a:xfrm>
        <a:prstGeom prst="ellipse">
          <a:avLst/>
        </a:prstGeom>
        <a:solidFill>
          <a:schemeClr val="accent4">
            <a:hueOff val="10395692"/>
            <a:satOff val="-47968"/>
            <a:lumOff val="1765"/>
            <a:alphaOff val="0"/>
          </a:schemeClr>
        </a:solidFill>
        <a:ln w="12700" cap="flat" cmpd="sng" algn="ctr">
          <a:solidFill>
            <a:schemeClr val="accent6">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MX" sz="2200" kern="1200" dirty="0" smtClean="0"/>
            <a:t>NM</a:t>
          </a:r>
          <a:endParaRPr lang="es-MX" sz="2200" kern="1200" dirty="0"/>
        </a:p>
      </dsp:txBody>
      <dsp:txXfrm>
        <a:off x="3196728" y="1352539"/>
        <a:ext cx="929455" cy="929455"/>
      </dsp:txXfrm>
    </dsp:sp>
    <dsp:sp modelId="{CAE428F2-121F-4519-A4A7-BA4CD97781D5}">
      <dsp:nvSpPr>
        <dsp:cNvPr id="0" name=""/>
        <dsp:cNvSpPr/>
      </dsp:nvSpPr>
      <dsp:spPr>
        <a:xfrm rot="19440000">
          <a:off x="4277068" y="1021356"/>
          <a:ext cx="349131" cy="443626"/>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4287070" y="1140863"/>
        <a:ext cx="244392" cy="266176"/>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505359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198940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336989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2293970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3831089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1357925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186081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1845102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612386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2879727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AE3CD77-C0BF-48F1-B871-47BA9E44DC95}" type="datetimeFigureOut">
              <a:rPr lang="es-MX" smtClean="0"/>
              <a:pPr/>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559B9DD8-ACD5-45C1-82EE-54DE70B32CAD}" type="slidenum">
              <a:rPr lang="es-MX" smtClean="0"/>
              <a:pPr/>
              <a:t>‹Nº›</a:t>
            </a:fld>
            <a:endParaRPr lang="es-MX"/>
          </a:p>
        </p:txBody>
      </p:sp>
    </p:spTree>
    <p:extLst>
      <p:ext uri="{BB962C8B-B14F-4D97-AF65-F5344CB8AC3E}">
        <p14:creationId xmlns:p14="http://schemas.microsoft.com/office/powerpoint/2010/main" val="888089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E3CD77-C0BF-48F1-B871-47BA9E44DC95}" type="datetimeFigureOut">
              <a:rPr lang="es-MX" smtClean="0"/>
              <a:pPr/>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9B9DD8-ACD5-45C1-82EE-54DE70B32CAD}" type="slidenum">
              <a:rPr lang="es-MX" smtClean="0"/>
              <a:pPr/>
              <a:t>‹Nº›</a:t>
            </a:fld>
            <a:endParaRPr lang="es-MX"/>
          </a:p>
        </p:txBody>
      </p:sp>
    </p:spTree>
    <p:extLst>
      <p:ext uri="{BB962C8B-B14F-4D97-AF65-F5344CB8AC3E}">
        <p14:creationId xmlns:p14="http://schemas.microsoft.com/office/powerpoint/2010/main" val="599776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diputados.gob.mx/LeyesBiblio/pdf/LBOGM.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diputados.gob.mx/LeyesBiblio/pdf/LFPCCS.pdf"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1 Título"/>
          <p:cNvSpPr>
            <a:spLocks noGrp="1"/>
          </p:cNvSpPr>
          <p:nvPr>
            <p:ph type="ctrTitle"/>
          </p:nvPr>
        </p:nvSpPr>
        <p:spPr>
          <a:xfrm>
            <a:off x="930442" y="2548414"/>
            <a:ext cx="10010274" cy="2818564"/>
          </a:xfrm>
          <a:solidFill>
            <a:schemeClr val="accent6">
              <a:lumMod val="40000"/>
              <a:lumOff val="60000"/>
            </a:schemeClr>
          </a:solidFill>
        </p:spPr>
        <p:txBody>
          <a:bodyPr>
            <a:normAutofit fontScale="90000"/>
          </a:bodyPr>
          <a:lstStyle/>
          <a:p>
            <a:r>
              <a:rPr lang="es-MX" sz="27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COMPETENCIA</a:t>
            </a:r>
            <a:br>
              <a:rPr lang="es-MX" sz="27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7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REGLAMENTACION DE SEMILLAS II.1:</a:t>
            </a:r>
            <a:r>
              <a:rPr lang="es-MX" sz="27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7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7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LEY SOBRE PRODUCCION, CERTIFICACION Y COMERCIO DE SEMILLAS</a:t>
            </a:r>
            <a:r>
              <a:rPr lang="es-MX" sz="31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1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31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1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a:t>
            </a:r>
            <a:r>
              <a:rPr lang="es-MX" sz="2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APRENDIZAJE</a:t>
            </a:r>
            <a:r>
              <a:rPr lang="es-MX" sz="31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31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PRODUCCION</a:t>
            </a:r>
            <a:r>
              <a:rPr lang="es-MX" sz="27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MANEJO DE SEMILLAS ORNAMENTALES</a:t>
            </a:r>
            <a:r>
              <a:rPr lang="es-MX" sz="27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sz="27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3600" b="1" dirty="0">
              <a:solidFill>
                <a:schemeClr val="accent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Subtítulo"/>
          <p:cNvSpPr>
            <a:spLocks noGrp="1"/>
          </p:cNvSpPr>
          <p:nvPr>
            <p:ph type="subTitle" idx="1"/>
          </p:nvPr>
        </p:nvSpPr>
        <p:spPr>
          <a:xfrm>
            <a:off x="2855766" y="278019"/>
            <a:ext cx="7000871" cy="1992376"/>
          </a:xfrm>
          <a:solidFill>
            <a:schemeClr val="accent6">
              <a:lumMod val="20000"/>
              <a:lumOff val="80000"/>
            </a:schemeClr>
          </a:solidFill>
        </p:spPr>
        <p:txBody>
          <a:bodyPr>
            <a:normAutofit/>
          </a:bodyPr>
          <a:lstStyle/>
          <a:p>
            <a:pPr algn="ctr"/>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UNIVERSIDAD AUTÓNOMA DEL ESTADO DE MÉXICO</a:t>
            </a:r>
          </a:p>
          <a:p>
            <a:pPr algn="ctr"/>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FACULTAD DE CIENCIAS AGRÍCOLAS</a:t>
            </a:r>
            <a:endParaRPr lang="en-US"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3 CuadroTexto"/>
          <p:cNvSpPr txBox="1"/>
          <p:nvPr/>
        </p:nvSpPr>
        <p:spPr>
          <a:xfrm>
            <a:off x="2728472" y="1636159"/>
            <a:ext cx="7127027" cy="369332"/>
          </a:xfrm>
          <a:prstGeom prst="rect">
            <a:avLst/>
          </a:prstGeom>
          <a:noFill/>
        </p:spPr>
        <p:txBody>
          <a:bodyPr wrap="square" rtlCol="0">
            <a:spAutoFit/>
          </a:bodyPr>
          <a:lstStyle/>
          <a:p>
            <a:pPr algn="ctr"/>
            <a:r>
              <a:rPr lang="es-MX"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CARRERA DE INGENIERO AGRONOMO EN FLORICULTURA</a:t>
            </a:r>
            <a:endParaRPr lang="en-US"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5 CuadroTexto"/>
          <p:cNvSpPr txBox="1"/>
          <p:nvPr/>
        </p:nvSpPr>
        <p:spPr>
          <a:xfrm>
            <a:off x="3647728" y="6021289"/>
            <a:ext cx="4536504" cy="584775"/>
          </a:xfrm>
          <a:prstGeom prst="rect">
            <a:avLst/>
          </a:prstGeom>
          <a:solidFill>
            <a:schemeClr val="accent6">
              <a:lumMod val="20000"/>
              <a:lumOff val="80000"/>
            </a:schemeClr>
          </a:solidFill>
        </p:spPr>
        <p:txBody>
          <a:bodyPr wrap="square" rtlCol="0">
            <a:spAutoFit/>
          </a:bodyPr>
          <a:lstStyle/>
          <a:p>
            <a:pPr algn="ctr"/>
            <a:r>
              <a:rPr lang="es-MX" sz="1600" b="1" dirty="0">
                <a:solidFill>
                  <a:schemeClr val="accent6">
                    <a:lumMod val="50000"/>
                  </a:schemeClr>
                </a:solidFill>
              </a:rPr>
              <a:t>AUTOR: DR. ANTONIO LAGUNA CERDA</a:t>
            </a:r>
          </a:p>
          <a:p>
            <a:pPr algn="ctr"/>
            <a:r>
              <a:rPr lang="es-MX" sz="1600" b="1" dirty="0">
                <a:solidFill>
                  <a:schemeClr val="accent6">
                    <a:lumMod val="50000"/>
                  </a:schemeClr>
                </a:solidFill>
              </a:rPr>
              <a:t>SEPTIEMBRE DEL </a:t>
            </a:r>
            <a:r>
              <a:rPr lang="es-MX" sz="1600" b="1" dirty="0" smtClean="0">
                <a:solidFill>
                  <a:schemeClr val="accent6">
                    <a:lumMod val="50000"/>
                  </a:schemeClr>
                </a:solidFill>
              </a:rPr>
              <a:t>2017</a:t>
            </a:r>
            <a:endParaRPr lang="en-US" sz="1600" b="1" dirty="0">
              <a:solidFill>
                <a:schemeClr val="accent6">
                  <a:lumMod val="50000"/>
                </a:schemeClr>
              </a:solidFill>
            </a:endParaRPr>
          </a:p>
        </p:txBody>
      </p:sp>
      <p:pic>
        <p:nvPicPr>
          <p:cNvPr id="8" name="Picture 7" descr="logo uaemColor"/>
          <p:cNvPicPr>
            <a:picLocks noChangeAspect="1" noChangeArrowheads="1"/>
          </p:cNvPicPr>
          <p:nvPr/>
        </p:nvPicPr>
        <p:blipFill>
          <a:blip r:embed="rId3" cstate="print"/>
          <a:srcRect/>
          <a:stretch>
            <a:fillRect/>
          </a:stretch>
        </p:blipFill>
        <p:spPr bwMode="auto">
          <a:xfrm>
            <a:off x="1809751" y="214314"/>
            <a:ext cx="1285854" cy="1092326"/>
          </a:xfrm>
          <a:prstGeom prst="rect">
            <a:avLst/>
          </a:prstGeom>
          <a:noFill/>
          <a:ln w="25400">
            <a:solidFill>
              <a:schemeClr val="accent1">
                <a:lumMod val="50000"/>
              </a:schemeClr>
            </a:solidFill>
            <a:miter lim="800000"/>
            <a:headEnd/>
            <a:tailEnd/>
          </a:ln>
        </p:spPr>
      </p:pic>
      <p:pic>
        <p:nvPicPr>
          <p:cNvPr id="9" name="Picture 8" descr="logo ciencias agricolas"/>
          <p:cNvPicPr>
            <a:picLocks noChangeAspect="1" noChangeArrowheads="1"/>
          </p:cNvPicPr>
          <p:nvPr/>
        </p:nvPicPr>
        <p:blipFill>
          <a:blip r:embed="rId4" cstate="print"/>
          <a:srcRect/>
          <a:stretch>
            <a:fillRect/>
          </a:stretch>
        </p:blipFill>
        <p:spPr bwMode="auto">
          <a:xfrm>
            <a:off x="9239272" y="214291"/>
            <a:ext cx="1234730" cy="1143007"/>
          </a:xfrm>
          <a:prstGeom prst="rect">
            <a:avLst/>
          </a:prstGeom>
          <a:noFill/>
          <a:ln w="25400">
            <a:solidFill>
              <a:schemeClr val="accent1">
                <a:lumMod val="50000"/>
              </a:schemeClr>
            </a:solidFill>
            <a:miter lim="800000"/>
            <a:headEnd/>
            <a:tailEnd/>
          </a:ln>
        </p:spPr>
      </p:pic>
    </p:spTree>
    <p:extLst>
      <p:ext uri="{BB962C8B-B14F-4D97-AF65-F5344CB8AC3E}">
        <p14:creationId xmlns:p14="http://schemas.microsoft.com/office/powerpoint/2010/main" val="2160097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01620" y="934563"/>
            <a:ext cx="10723521" cy="3987664"/>
          </a:xfrm>
          <a:prstGeom prst="rect">
            <a:avLst/>
          </a:prstGeom>
          <a:ln w="38100">
            <a:solidFill>
              <a:schemeClr val="accent6">
                <a:lumMod val="75000"/>
              </a:schemeClr>
            </a:solidFill>
          </a:ln>
          <a:scene3d>
            <a:camera prst="orthographicFront"/>
            <a:lightRig rig="threePt" dir="t"/>
          </a:scene3d>
          <a:sp3d>
            <a:bevelT w="139700" prst="cross"/>
          </a:sp3d>
        </p:spPr>
      </p:pic>
      <p:sp>
        <p:nvSpPr>
          <p:cNvPr id="3" name="Subtítulo 2"/>
          <p:cNvSpPr>
            <a:spLocks noGrp="1"/>
          </p:cNvSpPr>
          <p:nvPr>
            <p:ph type="subTitle" idx="1"/>
          </p:nvPr>
        </p:nvSpPr>
        <p:spPr>
          <a:xfrm>
            <a:off x="1672856" y="5823856"/>
            <a:ext cx="9144000" cy="904490"/>
          </a:xfrm>
          <a:ln w="38100">
            <a:solidFill>
              <a:schemeClr val="accent6">
                <a:lumMod val="75000"/>
              </a:schemeClr>
            </a:solidFill>
          </a:ln>
        </p:spPr>
        <p:txBody>
          <a:bodyPr>
            <a:noAutofit/>
          </a:bodyPr>
          <a:lstStyle/>
          <a:p>
            <a:r>
              <a:rPr lang="es-MX" sz="3200" b="1" dirty="0" smtClean="0">
                <a:solidFill>
                  <a:schemeClr val="accent6">
                    <a:lumMod val="50000"/>
                  </a:schemeClr>
                </a:solidFill>
              </a:rPr>
              <a:t>LEY SOBRE PRODUCCION, CERTIFICACION Y COMERCIO DE SEMILLA</a:t>
            </a:r>
            <a:endParaRPr lang="es-MX" sz="3200" b="1" dirty="0">
              <a:solidFill>
                <a:schemeClr val="accent6">
                  <a:lumMod val="50000"/>
                </a:schemeClr>
              </a:solidFill>
            </a:endParaRPr>
          </a:p>
        </p:txBody>
      </p:sp>
      <p:sp>
        <p:nvSpPr>
          <p:cNvPr id="2" name="Flecha arriba 1"/>
          <p:cNvSpPr/>
          <p:nvPr/>
        </p:nvSpPr>
        <p:spPr>
          <a:xfrm>
            <a:off x="9572263" y="2488557"/>
            <a:ext cx="509286" cy="43983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6">
                  <a:lumMod val="40000"/>
                  <a:lumOff val="60000"/>
                </a:schemeClr>
              </a:solidFill>
            </a:endParaRPr>
          </a:p>
        </p:txBody>
      </p:sp>
    </p:spTree>
    <p:extLst>
      <p:ext uri="{BB962C8B-B14F-4D97-AF65-F5344CB8AC3E}">
        <p14:creationId xmlns:p14="http://schemas.microsoft.com/office/powerpoint/2010/main" val="3916217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64961"/>
          </a:xfrm>
          <a:ln w="38100">
            <a:solidFill>
              <a:schemeClr val="accent6">
                <a:lumMod val="75000"/>
              </a:schemeClr>
            </a:solidFill>
          </a:ln>
        </p:spPr>
        <p:txBody>
          <a:bodyPr>
            <a:normAutofit/>
          </a:bodyPr>
          <a:lstStyle/>
          <a:p>
            <a:r>
              <a:rPr lang="es-MX" sz="3200" b="1" dirty="0" smtClean="0">
                <a:solidFill>
                  <a:schemeClr val="accent6">
                    <a:lumMod val="75000"/>
                  </a:schemeClr>
                </a:solidFill>
                <a:effectLst>
                  <a:outerShdw blurRad="38100" dist="38100" dir="2700000" algn="tl">
                    <a:srgbClr val="000000">
                      <a:alpha val="43137"/>
                    </a:srgbClr>
                  </a:outerShdw>
                </a:effectLst>
              </a:rPr>
              <a:t>CONTENIDO</a:t>
            </a:r>
            <a:endParaRPr lang="es-MX" sz="3200" b="1" dirty="0">
              <a:solidFill>
                <a:schemeClr val="accent6">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480457"/>
            <a:ext cx="10515600" cy="4387908"/>
          </a:xfrm>
          <a:solidFill>
            <a:schemeClr val="accent6">
              <a:lumMod val="40000"/>
              <a:lumOff val="60000"/>
            </a:schemeClr>
          </a:solidFill>
          <a:ln w="38100">
            <a:solidFill>
              <a:schemeClr val="tx1"/>
            </a:solidFill>
          </a:ln>
        </p:spPr>
        <p:txBody>
          <a:bodyPr>
            <a:normAutofit fontScale="70000" lnSpcReduction="20000"/>
          </a:bodyPr>
          <a:lstStyle/>
          <a:p>
            <a:pPr marL="0" indent="0">
              <a:buNone/>
            </a:pPr>
            <a:endParaRPr lang="es-MX" b="1" dirty="0" smtClean="0">
              <a:solidFill>
                <a:schemeClr val="accent6">
                  <a:lumMod val="75000"/>
                </a:schemeClr>
              </a:solidFill>
            </a:endParaRPr>
          </a:p>
          <a:p>
            <a:r>
              <a:rPr lang="es-MX" b="1" dirty="0" smtClean="0">
                <a:solidFill>
                  <a:schemeClr val="accent6">
                    <a:lumMod val="75000"/>
                  </a:schemeClr>
                </a:solidFill>
              </a:rPr>
              <a:t>CAPÍTULO I: DISPOSICIONES </a:t>
            </a:r>
            <a:r>
              <a:rPr lang="es-MX" b="1" dirty="0">
                <a:solidFill>
                  <a:schemeClr val="accent6">
                    <a:lumMod val="75000"/>
                  </a:schemeClr>
                </a:solidFill>
              </a:rPr>
              <a:t>GENERALES</a:t>
            </a:r>
            <a:endParaRPr lang="es-MX" dirty="0">
              <a:solidFill>
                <a:schemeClr val="accent6">
                  <a:lumMod val="75000"/>
                </a:schemeClr>
              </a:solidFill>
            </a:endParaRPr>
          </a:p>
          <a:p>
            <a:r>
              <a:rPr lang="es-MX" b="1" dirty="0">
                <a:solidFill>
                  <a:schemeClr val="accent6">
                    <a:lumMod val="75000"/>
                  </a:schemeClr>
                </a:solidFill>
              </a:rPr>
              <a:t>CAPÍTULO </a:t>
            </a:r>
            <a:r>
              <a:rPr lang="es-MX" b="1" dirty="0" smtClean="0">
                <a:solidFill>
                  <a:schemeClr val="accent6">
                    <a:lumMod val="75000"/>
                  </a:schemeClr>
                </a:solidFill>
              </a:rPr>
              <a:t>II: DEL </a:t>
            </a:r>
            <a:r>
              <a:rPr lang="es-MX" b="1" dirty="0">
                <a:solidFill>
                  <a:schemeClr val="accent6">
                    <a:lumMod val="75000"/>
                  </a:schemeClr>
                </a:solidFill>
              </a:rPr>
              <a:t>SISTEMA NACIONAL DE SEMILLAS Y DEL FONDO DE APOYOS E INCENTIVOS</a:t>
            </a:r>
            <a:endParaRPr lang="es-MX" dirty="0">
              <a:solidFill>
                <a:schemeClr val="accent6">
                  <a:lumMod val="75000"/>
                </a:schemeClr>
              </a:solidFill>
            </a:endParaRPr>
          </a:p>
          <a:p>
            <a:r>
              <a:rPr lang="es-MX" b="1" dirty="0">
                <a:solidFill>
                  <a:schemeClr val="accent6">
                    <a:lumMod val="75000"/>
                  </a:schemeClr>
                </a:solidFill>
              </a:rPr>
              <a:t>CAPÍTULO </a:t>
            </a:r>
            <a:r>
              <a:rPr lang="es-MX" b="1" dirty="0" smtClean="0">
                <a:solidFill>
                  <a:schemeClr val="accent6">
                    <a:lumMod val="75000"/>
                  </a:schemeClr>
                </a:solidFill>
              </a:rPr>
              <a:t>III: DE </a:t>
            </a:r>
            <a:r>
              <a:rPr lang="es-MX" b="1" dirty="0">
                <a:solidFill>
                  <a:schemeClr val="accent6">
                    <a:lumMod val="75000"/>
                  </a:schemeClr>
                </a:solidFill>
              </a:rPr>
              <a:t>LA POLÍTICA EN MATERIA DE </a:t>
            </a:r>
            <a:r>
              <a:rPr lang="es-MX" b="1" dirty="0" smtClean="0">
                <a:solidFill>
                  <a:schemeClr val="accent6">
                    <a:lumMod val="75000"/>
                  </a:schemeClr>
                </a:solidFill>
              </a:rPr>
              <a:t>SEMILLAS</a:t>
            </a:r>
          </a:p>
          <a:p>
            <a:r>
              <a:rPr lang="es-MX" b="1" dirty="0">
                <a:solidFill>
                  <a:schemeClr val="accent6">
                    <a:lumMod val="75000"/>
                  </a:schemeClr>
                </a:solidFill>
              </a:rPr>
              <a:t>CAPÍTULO </a:t>
            </a:r>
            <a:r>
              <a:rPr lang="es-MX" b="1" dirty="0" smtClean="0">
                <a:solidFill>
                  <a:schemeClr val="accent6">
                    <a:lumMod val="75000"/>
                  </a:schemeClr>
                </a:solidFill>
              </a:rPr>
              <a:t>IV: DEL </a:t>
            </a:r>
            <a:r>
              <a:rPr lang="es-MX" b="1" dirty="0">
                <a:solidFill>
                  <a:schemeClr val="accent6">
                    <a:lumMod val="75000"/>
                  </a:schemeClr>
                </a:solidFill>
              </a:rPr>
              <a:t>FOMENTO A LA INVESTIGACIÓN Y DESARROLLO TECNOLÓGICO</a:t>
            </a:r>
            <a:endParaRPr lang="es-MX" dirty="0">
              <a:solidFill>
                <a:schemeClr val="accent6">
                  <a:lumMod val="75000"/>
                </a:schemeClr>
              </a:solidFill>
            </a:endParaRPr>
          </a:p>
          <a:p>
            <a:r>
              <a:rPr lang="es-MX" b="1" dirty="0">
                <a:solidFill>
                  <a:schemeClr val="accent6">
                    <a:lumMod val="75000"/>
                  </a:schemeClr>
                </a:solidFill>
              </a:rPr>
              <a:t>CAPÍTULO </a:t>
            </a:r>
            <a:r>
              <a:rPr lang="es-MX" b="1" dirty="0" smtClean="0">
                <a:solidFill>
                  <a:schemeClr val="accent6">
                    <a:lumMod val="75000"/>
                  </a:schemeClr>
                </a:solidFill>
              </a:rPr>
              <a:t>V: DE </a:t>
            </a:r>
            <a:r>
              <a:rPr lang="es-MX" b="1" dirty="0">
                <a:solidFill>
                  <a:schemeClr val="accent6">
                    <a:lumMod val="75000"/>
                  </a:schemeClr>
                </a:solidFill>
              </a:rPr>
              <a:t>LOS </a:t>
            </a:r>
            <a:r>
              <a:rPr lang="es-MX" b="1" dirty="0" smtClean="0">
                <a:solidFill>
                  <a:schemeClr val="accent6">
                    <a:lumMod val="75000"/>
                  </a:schemeClr>
                </a:solidFill>
              </a:rPr>
              <a:t>CATÁLOGOS</a:t>
            </a:r>
            <a:endParaRPr lang="es-MX" b="1" dirty="0">
              <a:solidFill>
                <a:schemeClr val="accent6">
                  <a:lumMod val="75000"/>
                </a:schemeClr>
              </a:solidFill>
            </a:endParaRPr>
          </a:p>
          <a:p>
            <a:r>
              <a:rPr lang="es-MX" b="1" i="1" dirty="0">
                <a:solidFill>
                  <a:schemeClr val="accent6">
                    <a:lumMod val="75000"/>
                  </a:schemeClr>
                </a:solidFill>
              </a:rPr>
              <a:t>CAPÍTULO </a:t>
            </a:r>
            <a:r>
              <a:rPr lang="es-MX" b="1" i="1" dirty="0" smtClean="0">
                <a:solidFill>
                  <a:schemeClr val="accent6">
                    <a:lumMod val="75000"/>
                  </a:schemeClr>
                </a:solidFill>
              </a:rPr>
              <a:t>VI: DEL </a:t>
            </a:r>
            <a:r>
              <a:rPr lang="es-MX" b="1" i="1" dirty="0">
                <a:solidFill>
                  <a:schemeClr val="accent6">
                    <a:lumMod val="75000"/>
                  </a:schemeClr>
                </a:solidFill>
              </a:rPr>
              <a:t>PROCEDIMIENTO DE CALIFICACIÓN DE SEMILLAS</a:t>
            </a:r>
            <a:endParaRPr lang="es-MX" dirty="0">
              <a:solidFill>
                <a:schemeClr val="accent6">
                  <a:lumMod val="75000"/>
                </a:schemeClr>
              </a:solidFill>
            </a:endParaRPr>
          </a:p>
          <a:p>
            <a:r>
              <a:rPr lang="es-MX" b="1" dirty="0">
                <a:solidFill>
                  <a:schemeClr val="accent6">
                    <a:lumMod val="75000"/>
                  </a:schemeClr>
                </a:solidFill>
              </a:rPr>
              <a:t>CAPÍTULO </a:t>
            </a:r>
            <a:r>
              <a:rPr lang="es-MX" b="1" dirty="0" smtClean="0">
                <a:solidFill>
                  <a:schemeClr val="accent6">
                    <a:lumMod val="75000"/>
                  </a:schemeClr>
                </a:solidFill>
              </a:rPr>
              <a:t>VII: DEL </a:t>
            </a:r>
            <a:r>
              <a:rPr lang="es-MX" b="1" dirty="0">
                <a:solidFill>
                  <a:schemeClr val="accent6">
                    <a:lumMod val="75000"/>
                  </a:schemeClr>
                </a:solidFill>
              </a:rPr>
              <a:t>COMERCIO DE SEMILLAS</a:t>
            </a:r>
            <a:endParaRPr lang="es-MX" dirty="0">
              <a:solidFill>
                <a:schemeClr val="accent6">
                  <a:lumMod val="75000"/>
                </a:schemeClr>
              </a:solidFill>
            </a:endParaRPr>
          </a:p>
          <a:p>
            <a:r>
              <a:rPr lang="es-MX" b="1" dirty="0">
                <a:solidFill>
                  <a:schemeClr val="accent6">
                    <a:lumMod val="75000"/>
                  </a:schemeClr>
                </a:solidFill>
              </a:rPr>
              <a:t>CAPÍTULO </a:t>
            </a:r>
            <a:r>
              <a:rPr lang="es-MX" b="1" dirty="0" smtClean="0">
                <a:solidFill>
                  <a:schemeClr val="accent6">
                    <a:lumMod val="75000"/>
                  </a:schemeClr>
                </a:solidFill>
              </a:rPr>
              <a:t>VIII: DE </a:t>
            </a:r>
            <a:r>
              <a:rPr lang="es-MX" b="1" dirty="0">
                <a:solidFill>
                  <a:schemeClr val="accent6">
                    <a:lumMod val="75000"/>
                  </a:schemeClr>
                </a:solidFill>
              </a:rPr>
              <a:t>LOS COMITÉS CONSULTIVOS REGIONALES O ESTATALES DE </a:t>
            </a:r>
            <a:r>
              <a:rPr lang="es-MX" b="1" dirty="0" smtClean="0">
                <a:solidFill>
                  <a:schemeClr val="accent6">
                    <a:lumMod val="75000"/>
                  </a:schemeClr>
                </a:solidFill>
              </a:rPr>
              <a:t>SEMILLAS</a:t>
            </a:r>
          </a:p>
          <a:p>
            <a:r>
              <a:rPr lang="es-MX" b="1" dirty="0" smtClean="0">
                <a:solidFill>
                  <a:schemeClr val="accent6">
                    <a:lumMod val="75000"/>
                  </a:schemeClr>
                </a:solidFill>
              </a:rPr>
              <a:t>CAPÍTULO IX: DE LAS INFRACCIONES Y SANCIONES</a:t>
            </a:r>
            <a:endParaRPr lang="es-MX" dirty="0" smtClean="0">
              <a:solidFill>
                <a:schemeClr val="accent6">
                  <a:lumMod val="75000"/>
                </a:schemeClr>
              </a:solidFill>
            </a:endParaRPr>
          </a:p>
          <a:p>
            <a:r>
              <a:rPr lang="es-MX" b="1" dirty="0" smtClean="0">
                <a:solidFill>
                  <a:schemeClr val="accent6">
                    <a:lumMod val="75000"/>
                  </a:schemeClr>
                </a:solidFill>
              </a:rPr>
              <a:t>CAPÍTULO X: DEL </a:t>
            </a:r>
            <a:r>
              <a:rPr lang="es-MX" b="1" dirty="0">
                <a:solidFill>
                  <a:schemeClr val="accent6">
                    <a:lumMod val="75000"/>
                  </a:schemeClr>
                </a:solidFill>
              </a:rPr>
              <a:t>RECURSO DE </a:t>
            </a:r>
            <a:r>
              <a:rPr lang="es-MX" b="1" dirty="0" smtClean="0">
                <a:solidFill>
                  <a:schemeClr val="accent6">
                    <a:lumMod val="75000"/>
                  </a:schemeClr>
                </a:solidFill>
              </a:rPr>
              <a:t>REVISIÓN</a:t>
            </a:r>
            <a:endParaRPr lang="es-MX" dirty="0" smtClean="0">
              <a:solidFill>
                <a:schemeClr val="accent6">
                  <a:lumMod val="75000"/>
                </a:schemeClr>
              </a:solidFill>
            </a:endParaRPr>
          </a:p>
          <a:p>
            <a:r>
              <a:rPr lang="es-MX" b="1" dirty="0" smtClean="0">
                <a:solidFill>
                  <a:schemeClr val="accent6">
                    <a:lumMod val="75000"/>
                  </a:schemeClr>
                </a:solidFill>
              </a:rPr>
              <a:t>TRANSITORIOS</a:t>
            </a:r>
            <a:endParaRPr lang="es-MX" dirty="0" smtClean="0">
              <a:solidFill>
                <a:schemeClr val="accent6">
                  <a:lumMod val="75000"/>
                </a:schemeClr>
              </a:solidFill>
            </a:endParaRPr>
          </a:p>
          <a:p>
            <a:endParaRPr lang="es-MX" dirty="0"/>
          </a:p>
          <a:p>
            <a:endParaRPr lang="es-MX" dirty="0"/>
          </a:p>
        </p:txBody>
      </p:sp>
    </p:spTree>
    <p:extLst>
      <p:ext uri="{BB962C8B-B14F-4D97-AF65-F5344CB8AC3E}">
        <p14:creationId xmlns:p14="http://schemas.microsoft.com/office/powerpoint/2010/main" val="2432524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520688" y="904900"/>
            <a:ext cx="10803622" cy="2677885"/>
          </a:xfrm>
          <a:prstGeom prst="rect">
            <a:avLst/>
          </a:prstGeom>
          <a:ln w="28575">
            <a:solidFill>
              <a:schemeClr val="accent6">
                <a:lumMod val="50000"/>
              </a:schemeClr>
            </a:solidFill>
          </a:ln>
        </p:spPr>
      </p:pic>
      <p:pic>
        <p:nvPicPr>
          <p:cNvPr id="5" name="Imagen 4"/>
          <p:cNvPicPr>
            <a:picLocks noChangeAspect="1"/>
          </p:cNvPicPr>
          <p:nvPr/>
        </p:nvPicPr>
        <p:blipFill>
          <a:blip r:embed="rId3"/>
          <a:stretch>
            <a:fillRect/>
          </a:stretch>
        </p:blipFill>
        <p:spPr>
          <a:xfrm>
            <a:off x="520688" y="4433730"/>
            <a:ext cx="10803622" cy="2170730"/>
          </a:xfrm>
          <a:prstGeom prst="rect">
            <a:avLst/>
          </a:prstGeom>
          <a:solidFill>
            <a:schemeClr val="accent6">
              <a:lumMod val="40000"/>
              <a:lumOff val="60000"/>
            </a:schemeClr>
          </a:solidFill>
          <a:ln w="28575">
            <a:solidFill>
              <a:schemeClr val="accent6">
                <a:lumMod val="75000"/>
              </a:schemeClr>
            </a:solidFill>
          </a:ln>
        </p:spPr>
      </p:pic>
      <p:sp>
        <p:nvSpPr>
          <p:cNvPr id="2" name="Llamada ovalada 1"/>
          <p:cNvSpPr/>
          <p:nvPr/>
        </p:nvSpPr>
        <p:spPr>
          <a:xfrm>
            <a:off x="1956121" y="183760"/>
            <a:ext cx="2824223" cy="599399"/>
          </a:xfrm>
          <a:prstGeom prst="wedgeEllipseCallout">
            <a:avLst>
              <a:gd name="adj1" fmla="val -42144"/>
              <a:gd name="adj2" fmla="val 9305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2387587" y="183761"/>
            <a:ext cx="2143451" cy="400110"/>
          </a:xfrm>
          <a:prstGeom prst="rect">
            <a:avLst/>
          </a:prstGeom>
          <a:noFill/>
        </p:spPr>
        <p:txBody>
          <a:bodyPr wrap="square" rtlCol="0">
            <a:spAutoFit/>
          </a:bodyPr>
          <a:lstStyle/>
          <a:p>
            <a:r>
              <a:rPr lang="es-MX" sz="2000" b="1" dirty="0" smtClean="0">
                <a:solidFill>
                  <a:schemeClr val="accent6">
                    <a:lumMod val="50000"/>
                  </a:schemeClr>
                </a:solidFill>
              </a:rPr>
              <a:t>Objeto de la ley</a:t>
            </a:r>
            <a:endParaRPr lang="es-MX" sz="2000" b="1" dirty="0">
              <a:solidFill>
                <a:schemeClr val="accent6">
                  <a:lumMod val="50000"/>
                </a:schemeClr>
              </a:solidFill>
            </a:endParaRPr>
          </a:p>
        </p:txBody>
      </p:sp>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1985" y="2043246"/>
            <a:ext cx="2902325" cy="2077967"/>
          </a:xfrm>
          <a:prstGeom prst="rect">
            <a:avLst/>
          </a:prstGeom>
        </p:spPr>
      </p:pic>
      <p:sp>
        <p:nvSpPr>
          <p:cNvPr id="6" name="Llamada ovalada 5"/>
          <p:cNvSpPr/>
          <p:nvPr/>
        </p:nvSpPr>
        <p:spPr>
          <a:xfrm>
            <a:off x="6736466" y="2043245"/>
            <a:ext cx="2106592" cy="509451"/>
          </a:xfrm>
          <a:prstGeom prst="wedgeEllipseCallout">
            <a:avLst>
              <a:gd name="adj1" fmla="val 78263"/>
              <a:gd name="adj2" fmla="val 6869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7001081" y="2140831"/>
            <a:ext cx="1760953" cy="369332"/>
          </a:xfrm>
          <a:prstGeom prst="rect">
            <a:avLst/>
          </a:prstGeom>
          <a:noFill/>
        </p:spPr>
        <p:txBody>
          <a:bodyPr wrap="square" rtlCol="0">
            <a:spAutoFit/>
          </a:bodyPr>
          <a:lstStyle/>
          <a:p>
            <a:r>
              <a:rPr lang="es-MX" b="1" dirty="0">
                <a:solidFill>
                  <a:schemeClr val="accent6">
                    <a:lumMod val="50000"/>
                  </a:schemeClr>
                </a:solidFill>
              </a:rPr>
              <a:t>A quien </a:t>
            </a:r>
            <a:r>
              <a:rPr lang="es-MX" b="1" dirty="0" smtClean="0">
                <a:solidFill>
                  <a:schemeClr val="accent6">
                    <a:lumMod val="50000"/>
                  </a:schemeClr>
                </a:solidFill>
              </a:rPr>
              <a:t>aplica ?</a:t>
            </a:r>
            <a:endParaRPr lang="es-MX" b="1" dirty="0">
              <a:solidFill>
                <a:schemeClr val="accent6">
                  <a:lumMod val="50000"/>
                </a:schemeClr>
              </a:solidFill>
            </a:endParaRPr>
          </a:p>
        </p:txBody>
      </p:sp>
      <p:sp>
        <p:nvSpPr>
          <p:cNvPr id="7" name="CuadroTexto 6"/>
          <p:cNvSpPr txBox="1"/>
          <p:nvPr/>
        </p:nvSpPr>
        <p:spPr>
          <a:xfrm>
            <a:off x="5909481" y="183760"/>
            <a:ext cx="5295331" cy="523220"/>
          </a:xfrm>
          <a:prstGeom prst="rect">
            <a:avLst/>
          </a:prstGeom>
          <a:noFill/>
        </p:spPr>
        <p:txBody>
          <a:bodyPr wrap="square" rtlCol="0">
            <a:spAutoFit/>
          </a:bodyPr>
          <a:lstStyle/>
          <a:p>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DISPOSICIONES GENERALES</a:t>
            </a:r>
            <a:endParaRPr lang="es-E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0883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2353" y="2023179"/>
            <a:ext cx="10515600" cy="4351338"/>
          </a:xfrm>
          <a:solidFill>
            <a:schemeClr val="accent6">
              <a:lumMod val="40000"/>
              <a:lumOff val="60000"/>
            </a:schemeClr>
          </a:solidFill>
          <a:ln w="28575">
            <a:solidFill>
              <a:schemeClr val="accent6">
                <a:lumMod val="50000"/>
              </a:schemeClr>
            </a:solidFill>
          </a:ln>
        </p:spPr>
        <p:txBody>
          <a:bodyPr>
            <a:normAutofit fontScale="92500" lnSpcReduction="20000"/>
          </a:bodyPr>
          <a:lstStyle/>
          <a:p>
            <a:r>
              <a:rPr lang="es-MX" dirty="0"/>
              <a:t>XVII. Secretaría: la Secretaría de Agricultura, Ganadería, Desarrollo Rural, Pesca </a:t>
            </a:r>
            <a:r>
              <a:rPr lang="es-MX" dirty="0" smtClean="0"/>
              <a:t>y Alimentación (SAGARPA);</a:t>
            </a:r>
            <a:endParaRPr lang="es-MX" dirty="0"/>
          </a:p>
          <a:p>
            <a:endParaRPr lang="es-MX" dirty="0" smtClean="0"/>
          </a:p>
          <a:p>
            <a:r>
              <a:rPr lang="es-MX" dirty="0" smtClean="0"/>
              <a:t>XXVI</a:t>
            </a:r>
            <a:r>
              <a:rPr lang="es-MX" dirty="0"/>
              <a:t>. Sistema: </a:t>
            </a:r>
            <a:r>
              <a:rPr lang="es-MX" dirty="0">
                <a:solidFill>
                  <a:schemeClr val="accent4">
                    <a:lumMod val="75000"/>
                  </a:schemeClr>
                </a:solidFill>
              </a:rPr>
              <a:t>El Sistema Nacional de Semillas</a:t>
            </a:r>
            <a:r>
              <a:rPr lang="es-MX" dirty="0"/>
              <a:t>, lo integran representantes de </a:t>
            </a:r>
            <a:r>
              <a:rPr lang="es-MX" dirty="0" smtClean="0"/>
              <a:t>la Secretaría</a:t>
            </a:r>
            <a:r>
              <a:rPr lang="es-MX" dirty="0"/>
              <a:t>, el SNICS, el Instituto Nacional de Investigaciones Agrícolas, Forestales y Pecuarias, de productores y comercializadores de semillas, obtentores, </a:t>
            </a:r>
            <a:r>
              <a:rPr lang="es-MX" dirty="0" err="1"/>
              <a:t>fitomejoradores</a:t>
            </a:r>
            <a:r>
              <a:rPr lang="es-MX" dirty="0"/>
              <a:t> y mantenedores de semillas, Comités Consultivos Regionales y Estatales de Semillas, asociaciones de agricultores, instituciones de enseñanza superior, de investigación y extensión.</a:t>
            </a:r>
          </a:p>
          <a:p>
            <a:pPr marL="0" indent="0">
              <a:buNone/>
            </a:pPr>
            <a:endParaRPr lang="es-MX" dirty="0"/>
          </a:p>
          <a:p>
            <a:r>
              <a:rPr lang="es-MX" dirty="0"/>
              <a:t>XXVII. SNICS. El Servicio Nacional de Inspección y Certificación de Semillas;</a:t>
            </a:r>
          </a:p>
        </p:txBody>
      </p:sp>
      <p:sp>
        <p:nvSpPr>
          <p:cNvPr id="4" name="Llamada ovalada 3"/>
          <p:cNvSpPr/>
          <p:nvPr/>
        </p:nvSpPr>
        <p:spPr>
          <a:xfrm>
            <a:off x="8426369" y="497712"/>
            <a:ext cx="2824223" cy="833377"/>
          </a:xfrm>
          <a:prstGeom prst="wedgeEllipseCallout">
            <a:avLst>
              <a:gd name="adj1" fmla="val -113865"/>
              <a:gd name="adj2" fmla="val 9861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8721523" y="683567"/>
            <a:ext cx="2233914" cy="461665"/>
          </a:xfrm>
          <a:prstGeom prst="rect">
            <a:avLst/>
          </a:prstGeom>
          <a:noFill/>
        </p:spPr>
        <p:txBody>
          <a:bodyPr wrap="square" rtlCol="0">
            <a:spAutoFit/>
          </a:bodyPr>
          <a:lstStyle/>
          <a:p>
            <a:r>
              <a:rPr lang="es-MX" sz="2400" dirty="0" smtClean="0"/>
              <a:t>Como se integra</a:t>
            </a:r>
            <a:endParaRPr lang="es-MX" sz="2400" dirty="0"/>
          </a:p>
        </p:txBody>
      </p:sp>
    </p:spTree>
    <p:extLst>
      <p:ext uri="{BB962C8B-B14F-4D97-AF65-F5344CB8AC3E}">
        <p14:creationId xmlns:p14="http://schemas.microsoft.com/office/powerpoint/2010/main" val="1556951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23446"/>
          </a:xfrm>
          <a:ln w="38100">
            <a:solidFill>
              <a:schemeClr val="accent6">
                <a:lumMod val="75000"/>
              </a:schemeClr>
            </a:solidFill>
          </a:ln>
        </p:spPr>
        <p:txBody>
          <a:bodyPr>
            <a:normAutofit/>
          </a:bodyPr>
          <a:lstStyle/>
          <a:p>
            <a:r>
              <a:rPr lang="es-MX" sz="3200" b="1" dirty="0" smtClean="0">
                <a:solidFill>
                  <a:schemeClr val="accent6">
                    <a:lumMod val="75000"/>
                  </a:schemeClr>
                </a:solidFill>
                <a:effectLst>
                  <a:outerShdw blurRad="38100" dist="38100" dir="2700000" algn="tl">
                    <a:srgbClr val="000000">
                      <a:alpha val="43137"/>
                    </a:srgbClr>
                  </a:outerShdw>
                </a:effectLst>
              </a:rPr>
              <a:t>DEFINICIONES: VARIEDAD</a:t>
            </a:r>
            <a:endParaRPr lang="es-MX" sz="3200" b="1" dirty="0">
              <a:solidFill>
                <a:schemeClr val="accent6">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solidFill>
            <a:schemeClr val="accent6">
              <a:lumMod val="20000"/>
              <a:lumOff val="80000"/>
            </a:schemeClr>
          </a:solidFill>
        </p:spPr>
        <p:txBody>
          <a:bodyPr/>
          <a:lstStyle/>
          <a:p>
            <a:pPr marL="0" indent="0">
              <a:buNone/>
            </a:pPr>
            <a:r>
              <a:rPr lang="es-MX" b="1" dirty="0">
                <a:solidFill>
                  <a:schemeClr val="accent6">
                    <a:lumMod val="75000"/>
                  </a:schemeClr>
                </a:solidFill>
              </a:rPr>
              <a:t>XXVIII. Variedad Vegetal: </a:t>
            </a:r>
            <a:r>
              <a:rPr lang="es-MX" dirty="0">
                <a:solidFill>
                  <a:schemeClr val="accent6">
                    <a:lumMod val="75000"/>
                  </a:schemeClr>
                </a:solidFill>
              </a:rPr>
              <a:t>Subdivisión de una especie que incluye a un grupo de individuos con características similares, se considera estable y homogénea; </a:t>
            </a:r>
          </a:p>
          <a:p>
            <a:endParaRPr lang="es-MX" dirty="0">
              <a:solidFill>
                <a:schemeClr val="accent6">
                  <a:lumMod val="75000"/>
                </a:schemeClr>
              </a:solidFill>
            </a:endParaRPr>
          </a:p>
          <a:p>
            <a:pPr marL="0" indent="0">
              <a:buNone/>
            </a:pPr>
            <a:r>
              <a:rPr lang="es-MX" dirty="0">
                <a:solidFill>
                  <a:schemeClr val="accent6">
                    <a:lumMod val="75000"/>
                  </a:schemeClr>
                </a:solidFill>
              </a:rPr>
              <a:t>XXIX. </a:t>
            </a:r>
            <a:r>
              <a:rPr lang="es-MX" b="1" dirty="0">
                <a:solidFill>
                  <a:schemeClr val="accent6">
                    <a:lumMod val="75000"/>
                  </a:schemeClr>
                </a:solidFill>
              </a:rPr>
              <a:t>Variedades Vegetales de Uso Común:</a:t>
            </a:r>
            <a:r>
              <a:rPr lang="es-MX" dirty="0">
                <a:solidFill>
                  <a:schemeClr val="accent6">
                    <a:lumMod val="75000"/>
                  </a:schemeClr>
                </a:solidFill>
              </a:rPr>
              <a:t> Variedades vegetales inscritas en el Catálogo Nacional de Variedades Vegetales cuyo plazo de protección al derecho de obtentor conforme a la Ley Federal de Variedades Vegetales haya transcurrido, así como las utilizadas por comunidades rurales cuyo origen es resultado de sus prácticas, usos y costumbres</a:t>
            </a:r>
            <a:r>
              <a:rPr lang="es-MX" dirty="0" smtClean="0">
                <a:solidFill>
                  <a:schemeClr val="accent6">
                    <a:lumMod val="75000"/>
                  </a:schemeClr>
                </a:solidFill>
              </a:rPr>
              <a:t>.</a:t>
            </a:r>
          </a:p>
          <a:p>
            <a:endParaRPr lang="es-MX" dirty="0" smtClean="0"/>
          </a:p>
          <a:p>
            <a:endParaRPr lang="es-MX" dirty="0"/>
          </a:p>
        </p:txBody>
      </p:sp>
      <p:sp>
        <p:nvSpPr>
          <p:cNvPr id="4" name="Llamada ovalada 3"/>
          <p:cNvSpPr/>
          <p:nvPr/>
        </p:nvSpPr>
        <p:spPr>
          <a:xfrm>
            <a:off x="8843060" y="2650603"/>
            <a:ext cx="3348940" cy="1176152"/>
          </a:xfrm>
          <a:prstGeom prst="wedgeEllipseCallout">
            <a:avLst>
              <a:gd name="adj1" fmla="val -100152"/>
              <a:gd name="adj2" fmla="val 38679"/>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Llamada ovalada 4"/>
          <p:cNvSpPr/>
          <p:nvPr/>
        </p:nvSpPr>
        <p:spPr>
          <a:xfrm>
            <a:off x="6458673" y="277793"/>
            <a:ext cx="3819646" cy="1180618"/>
          </a:xfrm>
          <a:prstGeom prst="wedgeEllipseCallout">
            <a:avLst>
              <a:gd name="adj1" fmla="val -99114"/>
              <a:gd name="adj2" fmla="val 86193"/>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6686308" y="468019"/>
            <a:ext cx="3364375" cy="707886"/>
          </a:xfrm>
          <a:prstGeom prst="rect">
            <a:avLst/>
          </a:prstGeom>
          <a:noFill/>
        </p:spPr>
        <p:txBody>
          <a:bodyPr wrap="square" rtlCol="0">
            <a:spAutoFit/>
          </a:bodyPr>
          <a:lstStyle/>
          <a:p>
            <a:r>
              <a:rPr lang="es-MX" sz="2000" b="1" dirty="0" smtClean="0">
                <a:solidFill>
                  <a:schemeClr val="accent6">
                    <a:lumMod val="50000"/>
                  </a:schemeClr>
                </a:solidFill>
              </a:rPr>
              <a:t>Unidad “básica” para registro, producción y comercialización</a:t>
            </a:r>
            <a:endParaRPr lang="es-MX" sz="2000" b="1" dirty="0">
              <a:solidFill>
                <a:schemeClr val="accent6">
                  <a:lumMod val="50000"/>
                </a:schemeClr>
              </a:solidFill>
            </a:endParaRPr>
          </a:p>
        </p:txBody>
      </p:sp>
      <p:sp>
        <p:nvSpPr>
          <p:cNvPr id="7" name="CuadroTexto 6"/>
          <p:cNvSpPr txBox="1"/>
          <p:nvPr/>
        </p:nvSpPr>
        <p:spPr>
          <a:xfrm>
            <a:off x="9194158" y="2815293"/>
            <a:ext cx="2905246" cy="923330"/>
          </a:xfrm>
          <a:prstGeom prst="rect">
            <a:avLst/>
          </a:prstGeom>
          <a:noFill/>
        </p:spPr>
        <p:txBody>
          <a:bodyPr wrap="square" rtlCol="0">
            <a:spAutoFit/>
          </a:bodyPr>
          <a:lstStyle/>
          <a:p>
            <a:r>
              <a:rPr lang="es-MX" b="1" dirty="0" smtClean="0">
                <a:solidFill>
                  <a:schemeClr val="accent6">
                    <a:lumMod val="50000"/>
                  </a:schemeClr>
                </a:solidFill>
              </a:rPr>
              <a:t>Nuevo concepto que incluye las variedades que utilizan los productores</a:t>
            </a:r>
            <a:endParaRPr lang="es-MX" b="1" dirty="0">
              <a:solidFill>
                <a:schemeClr val="accent6">
                  <a:lumMod val="50000"/>
                </a:schemeClr>
              </a:solidFill>
            </a:endParaRPr>
          </a:p>
        </p:txBody>
      </p:sp>
    </p:spTree>
    <p:extLst>
      <p:ext uri="{BB962C8B-B14F-4D97-AF65-F5344CB8AC3E}">
        <p14:creationId xmlns:p14="http://schemas.microsoft.com/office/powerpoint/2010/main" val="8192288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0385" y="365126"/>
            <a:ext cx="10515600" cy="658132"/>
          </a:xfrm>
          <a:ln w="38100">
            <a:solidFill>
              <a:schemeClr val="accent6">
                <a:lumMod val="75000"/>
              </a:schemeClr>
            </a:solidFill>
          </a:ln>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rPr>
              <a:t>DEFINICION SEMILLAS</a:t>
            </a:r>
            <a:endParaRPr lang="es-MX" sz="32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60385" y="1276939"/>
            <a:ext cx="10515600" cy="5404838"/>
          </a:xfrm>
          <a:solidFill>
            <a:schemeClr val="accent6">
              <a:lumMod val="20000"/>
              <a:lumOff val="80000"/>
            </a:schemeClr>
          </a:solidFill>
          <a:ln w="38100">
            <a:solidFill>
              <a:schemeClr val="accent6">
                <a:lumMod val="75000"/>
              </a:schemeClr>
            </a:solidFill>
          </a:ln>
        </p:spPr>
        <p:txBody>
          <a:bodyPr>
            <a:normAutofit fontScale="92500" lnSpcReduction="10000"/>
          </a:bodyPr>
          <a:lstStyle/>
          <a:p>
            <a:pPr algn="just"/>
            <a:r>
              <a:rPr lang="es-MX" sz="3300" b="1" dirty="0">
                <a:solidFill>
                  <a:schemeClr val="accent6">
                    <a:lumMod val="50000"/>
                  </a:schemeClr>
                </a:solidFill>
              </a:rPr>
              <a:t>XVIII. Semilla: Es la que se obtiene del fruto después de la fecundación de la flor, los frutos o partes de éstos, así como partes de vegetales o vegetales completos que se utilizan para la reproducción y propagación de las diferentes especies vegetales. Para efectos de esta Ley, </a:t>
            </a:r>
            <a:r>
              <a:rPr lang="es-MX" sz="3300" b="1" u="sng" dirty="0">
                <a:solidFill>
                  <a:schemeClr val="accent6">
                    <a:lumMod val="50000"/>
                  </a:schemeClr>
                </a:solidFill>
              </a:rPr>
              <a:t>quedan excluidas las semillas de especies y subespecies silvestres y forestales por estar reguladas en la Ley de la materia</a:t>
            </a:r>
            <a:r>
              <a:rPr lang="es-MX" sz="3300" b="1" dirty="0" smtClean="0">
                <a:solidFill>
                  <a:schemeClr val="accent6">
                    <a:lumMod val="50000"/>
                  </a:schemeClr>
                </a:solidFill>
              </a:rPr>
              <a:t>;</a:t>
            </a:r>
          </a:p>
          <a:p>
            <a:pPr algn="just"/>
            <a:r>
              <a:rPr lang="es-MX" sz="3600" b="1" dirty="0">
                <a:solidFill>
                  <a:schemeClr val="accent6">
                    <a:lumMod val="50000"/>
                  </a:schemeClr>
                </a:solidFill>
              </a:rPr>
              <a:t>XII. Material de Propagación: </a:t>
            </a:r>
            <a:r>
              <a:rPr lang="es-MX" sz="3600" dirty="0">
                <a:solidFill>
                  <a:schemeClr val="accent6">
                    <a:lumMod val="50000"/>
                  </a:schemeClr>
                </a:solidFill>
              </a:rPr>
              <a:t>Cualquier material de reproducción sexual o asexual que pueda ser utilizado para la producción o multiplicación de una variedad vegetal, incluyendo semillas y cualquier planta entera o parte de ella de la cual sea posible obtener plantas enteras o semillas;</a:t>
            </a:r>
          </a:p>
          <a:p>
            <a:pPr algn="just"/>
            <a:endParaRPr lang="es-MX" sz="3300" b="1" dirty="0"/>
          </a:p>
        </p:txBody>
      </p:sp>
      <p:sp>
        <p:nvSpPr>
          <p:cNvPr id="4" name="Llamada ovalada 3"/>
          <p:cNvSpPr/>
          <p:nvPr/>
        </p:nvSpPr>
        <p:spPr>
          <a:xfrm>
            <a:off x="5359078" y="0"/>
            <a:ext cx="4305783" cy="1122744"/>
          </a:xfrm>
          <a:prstGeom prst="wedgeEllipseCallout">
            <a:avLst>
              <a:gd name="adj1" fmla="val -91875"/>
              <a:gd name="adj2" fmla="val 51375"/>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5822066" y="99928"/>
            <a:ext cx="3842795" cy="923330"/>
          </a:xfrm>
          <a:prstGeom prst="rect">
            <a:avLst/>
          </a:prstGeom>
          <a:noFill/>
        </p:spPr>
        <p:txBody>
          <a:bodyPr wrap="square" rtlCol="0">
            <a:spAutoFit/>
          </a:bodyPr>
          <a:lstStyle/>
          <a:p>
            <a:r>
              <a:rPr lang="es-MX" b="1" dirty="0" smtClean="0">
                <a:solidFill>
                  <a:schemeClr val="accent6">
                    <a:lumMod val="50000"/>
                  </a:schemeClr>
                </a:solidFill>
              </a:rPr>
              <a:t>Concepto operativo para el </a:t>
            </a:r>
            <a:r>
              <a:rPr lang="es-MX" b="1" dirty="0">
                <a:solidFill>
                  <a:schemeClr val="accent6">
                    <a:lumMod val="50000"/>
                  </a:schemeClr>
                </a:solidFill>
              </a:rPr>
              <a:t>á</a:t>
            </a:r>
            <a:r>
              <a:rPr lang="es-MX" b="1" dirty="0" smtClean="0">
                <a:solidFill>
                  <a:schemeClr val="accent6">
                    <a:lumMod val="50000"/>
                  </a:schemeClr>
                </a:solidFill>
              </a:rPr>
              <a:t>rea de producción, certificación y comercio de semillas</a:t>
            </a:r>
            <a:endParaRPr lang="es-MX" b="1" dirty="0">
              <a:solidFill>
                <a:schemeClr val="accent6">
                  <a:lumMod val="50000"/>
                </a:schemeClr>
              </a:solidFill>
            </a:endParaRPr>
          </a:p>
        </p:txBody>
      </p:sp>
    </p:spTree>
    <p:extLst>
      <p:ext uri="{BB962C8B-B14F-4D97-AF65-F5344CB8AC3E}">
        <p14:creationId xmlns:p14="http://schemas.microsoft.com/office/powerpoint/2010/main" val="1927563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945060"/>
          </a:xfrm>
          <a:ln w="38100">
            <a:solidFill>
              <a:schemeClr val="accent6">
                <a:lumMod val="75000"/>
              </a:schemeClr>
            </a:solidFill>
          </a:ln>
        </p:spPr>
        <p:txBody>
          <a:bodyPr/>
          <a:lstStyle/>
          <a:p>
            <a:r>
              <a:rPr lang="es-MX" b="1" dirty="0" smtClean="0">
                <a:solidFill>
                  <a:schemeClr val="accent6">
                    <a:lumMod val="50000"/>
                  </a:schemeClr>
                </a:solidFill>
                <a:effectLst>
                  <a:outerShdw blurRad="38100" dist="38100" dir="2700000" algn="tl">
                    <a:srgbClr val="000000">
                      <a:alpha val="43137"/>
                    </a:srgbClr>
                  </a:outerShdw>
                </a:effectLst>
              </a:rPr>
              <a:t>Categorías de semillas</a:t>
            </a:r>
            <a:endParaRPr lang="es-MX"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85163832"/>
              </p:ext>
            </p:extLst>
          </p:nvPr>
        </p:nvGraphicFramePr>
        <p:xfrm>
          <a:off x="838200" y="1825625"/>
          <a:ext cx="8919258"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67679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838199" y="365125"/>
            <a:ext cx="8984017" cy="5714833"/>
          </a:xfrm>
          <a:prstGeom prst="rect">
            <a:avLst/>
          </a:prstGeom>
        </p:spPr>
      </p:pic>
      <p:sp>
        <p:nvSpPr>
          <p:cNvPr id="2" name="Título 1"/>
          <p:cNvSpPr>
            <a:spLocks noGrp="1"/>
          </p:cNvSpPr>
          <p:nvPr>
            <p:ph type="title"/>
          </p:nvPr>
        </p:nvSpPr>
        <p:spPr>
          <a:xfrm>
            <a:off x="0" y="5528595"/>
            <a:ext cx="5502442" cy="936374"/>
          </a:xfrm>
          <a:solidFill>
            <a:schemeClr val="accent6">
              <a:lumMod val="40000"/>
              <a:lumOff val="60000"/>
            </a:schemeClr>
          </a:solidFill>
          <a:ln w="57150">
            <a:solidFill>
              <a:schemeClr val="accent6">
                <a:lumMod val="75000"/>
              </a:schemeClr>
            </a:solidFill>
          </a:ln>
        </p:spPr>
        <p:txBody>
          <a:bodyPr/>
          <a:lstStyle/>
          <a:p>
            <a:r>
              <a:rPr lang="es-MX" b="1" dirty="0" smtClean="0">
                <a:effectLst>
                  <a:outerShdw blurRad="38100" dist="38100" dir="2700000" algn="tl">
                    <a:srgbClr val="000000">
                      <a:alpha val="43137"/>
                    </a:srgbClr>
                  </a:outerShdw>
                </a:effectLst>
              </a:rPr>
              <a:t>SEMILLAS CALIFICADAS</a:t>
            </a:r>
            <a:endParaRPr lang="es-ES" b="1" dirty="0">
              <a:effectLst>
                <a:outerShdw blurRad="38100" dist="38100" dir="2700000" algn="tl">
                  <a:srgbClr val="000000">
                    <a:alpha val="43137"/>
                  </a:srgbClr>
                </a:outerShdw>
              </a:effectLst>
            </a:endParaRPr>
          </a:p>
        </p:txBody>
      </p:sp>
      <p:graphicFrame>
        <p:nvGraphicFramePr>
          <p:cNvPr id="5" name="Diagrama 4"/>
          <p:cNvGraphicFramePr/>
          <p:nvPr>
            <p:extLst>
              <p:ext uri="{D42A27DB-BD31-4B8C-83A1-F6EECF244321}">
                <p14:modId xmlns:p14="http://schemas.microsoft.com/office/powerpoint/2010/main" val="2387821127"/>
              </p:ext>
            </p:extLst>
          </p:nvPr>
        </p:nvGraphicFramePr>
        <p:xfrm>
          <a:off x="4935622" y="1339237"/>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22219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3632"/>
            <a:ext cx="10515600" cy="827067"/>
          </a:xfrm>
          <a:ln w="38100">
            <a:solidFill>
              <a:schemeClr val="accent6">
                <a:lumMod val="75000"/>
              </a:schemeClr>
            </a:solidFill>
          </a:ln>
        </p:spPr>
        <p:txBody>
          <a:bodyPr/>
          <a:lstStyle/>
          <a:p>
            <a:r>
              <a:rPr lang="es-MX" b="1" dirty="0" smtClean="0">
                <a:solidFill>
                  <a:schemeClr val="accent6">
                    <a:lumMod val="50000"/>
                  </a:schemeClr>
                </a:solidFill>
                <a:effectLst>
                  <a:outerShdw blurRad="38100" dist="38100" dir="2700000" algn="tl">
                    <a:srgbClr val="000000">
                      <a:alpha val="43137"/>
                    </a:srgbClr>
                  </a:outerShdw>
                </a:effectLst>
              </a:rPr>
              <a:t>Clasificación de semillas calificadas</a:t>
            </a:r>
            <a:endParaRPr lang="es-MX"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250066"/>
            <a:ext cx="10515600" cy="5464633"/>
          </a:xfrm>
          <a:solidFill>
            <a:schemeClr val="accent6">
              <a:lumMod val="40000"/>
              <a:lumOff val="60000"/>
            </a:schemeClr>
          </a:solidFill>
          <a:ln w="38100">
            <a:solidFill>
              <a:schemeClr val="accent6">
                <a:lumMod val="75000"/>
              </a:schemeClr>
            </a:solidFill>
          </a:ln>
        </p:spPr>
        <p:txBody>
          <a:bodyPr>
            <a:normAutofit fontScale="77500" lnSpcReduction="20000"/>
          </a:bodyPr>
          <a:lstStyle/>
          <a:p>
            <a:pPr marL="0" indent="0" algn="just">
              <a:buNone/>
            </a:pPr>
            <a:endParaRPr lang="es-MX" b="1" dirty="0" smtClean="0"/>
          </a:p>
          <a:p>
            <a:pPr algn="just"/>
            <a:r>
              <a:rPr lang="es-MX" b="1" dirty="0" smtClean="0"/>
              <a:t>XIX</a:t>
            </a:r>
            <a:r>
              <a:rPr lang="es-MX" b="1" dirty="0"/>
              <a:t>. Semilla Calificada: </a:t>
            </a:r>
            <a:r>
              <a:rPr lang="es-MX" u="sng" dirty="0"/>
              <a:t>Aquella cuyas características de calidad han sido calificadas por la Secretaría o por un organismo de certificación acreditado y aprobado </a:t>
            </a:r>
            <a:r>
              <a:rPr lang="es-MX" dirty="0"/>
              <a:t>para tal efecto, mediante el procedimiento a que se refiere esta Ley. La semilla calificada se clasifica en las categorías Básica, Registrada, Certificada y Habilitada;</a:t>
            </a:r>
          </a:p>
          <a:p>
            <a:pPr marL="0" indent="0" algn="just">
              <a:buNone/>
            </a:pPr>
            <a:r>
              <a:rPr lang="es-MX" b="1" dirty="0"/>
              <a:t>     </a:t>
            </a:r>
            <a:r>
              <a:rPr lang="es-MX" b="1" u="sng" dirty="0"/>
              <a:t>Semilla Categoría Básica: </a:t>
            </a:r>
            <a:r>
              <a:rPr lang="es-MX" dirty="0"/>
              <a:t>La que </a:t>
            </a:r>
            <a:r>
              <a:rPr lang="es-MX" b="1" u="sng" dirty="0"/>
              <a:t>conserva un muy alto grado de identidad genética </a:t>
            </a:r>
            <a:r>
              <a:rPr lang="es-MX" dirty="0"/>
              <a:t>y pureza varietal, proviene de una semilla Original o de la misma Básica y es producida y reproducida o multiplicada cumpliendo con las Reglas a que se refiere esta Ley;</a:t>
            </a:r>
          </a:p>
          <a:p>
            <a:pPr marL="0" indent="0" algn="just">
              <a:buNone/>
            </a:pPr>
            <a:r>
              <a:rPr lang="es-MX" b="1" dirty="0"/>
              <a:t>     </a:t>
            </a:r>
            <a:r>
              <a:rPr lang="es-MX" b="1" u="sng" dirty="0"/>
              <a:t>Semilla Categoría Certificada: </a:t>
            </a:r>
            <a:r>
              <a:rPr lang="es-MX" dirty="0"/>
              <a:t>La que </a:t>
            </a:r>
            <a:r>
              <a:rPr lang="es-MX" b="1" u="sng" dirty="0"/>
              <a:t>conserva un grado adecuado y satisfactorio de identidad genética y pureza varietal</a:t>
            </a:r>
            <a:r>
              <a:rPr lang="es-MX" dirty="0"/>
              <a:t>, proviene de una semilla Original, Básica o Registrada y es producida y reproducida o multiplicada de acuerdo con las Reglas a que se refiere esta Ley;</a:t>
            </a:r>
          </a:p>
          <a:p>
            <a:pPr marL="0" indent="0" algn="just">
              <a:buNone/>
            </a:pPr>
            <a:r>
              <a:rPr lang="es-MX" b="1" u="sng" dirty="0"/>
              <a:t>Semilla Categoría Registrada: </a:t>
            </a:r>
            <a:r>
              <a:rPr lang="es-MX" dirty="0"/>
              <a:t>La que </a:t>
            </a:r>
            <a:r>
              <a:rPr lang="es-MX" b="1" u="sng" dirty="0"/>
              <a:t>conserva un alto grado de identidad genética y pureza varietal</a:t>
            </a:r>
            <a:r>
              <a:rPr lang="es-MX" dirty="0"/>
              <a:t>, proviene de una semilla Original, Básica o Registrada y es producida y reproducida o multiplicada de acuerdo con las Reglas a que se refiere esta Ley;</a:t>
            </a:r>
          </a:p>
          <a:p>
            <a:pPr marL="0" indent="0" algn="just">
              <a:buNone/>
            </a:pPr>
            <a:r>
              <a:rPr lang="es-MX" b="1" dirty="0"/>
              <a:t>     </a:t>
            </a:r>
            <a:r>
              <a:rPr lang="es-MX" b="1" u="sng" dirty="0"/>
              <a:t>Semilla Original</a:t>
            </a:r>
            <a:r>
              <a:rPr lang="es-MX" b="1" dirty="0"/>
              <a:t>: </a:t>
            </a:r>
            <a:r>
              <a:rPr lang="es-MX" dirty="0"/>
              <a:t>Esta semilla constituye la fuente inicial para la producción de semillas de las categorías Básica, Registrada y Certificada y es el resultado de un proceso de mejoramiento o selección de variedades vegetales. La semilla Original conserva los caracteres pertinentes con los que la variedad fue inscrita en el Catálogo Nacional de Variedades Vegetales</a:t>
            </a:r>
            <a:r>
              <a:rPr lang="es-MX" dirty="0" smtClean="0"/>
              <a:t>;</a:t>
            </a:r>
            <a:endParaRPr lang="es-MX" dirty="0"/>
          </a:p>
        </p:txBody>
      </p:sp>
    </p:spTree>
    <p:extLst>
      <p:ext uri="{BB962C8B-B14F-4D97-AF65-F5344CB8AC3E}">
        <p14:creationId xmlns:p14="http://schemas.microsoft.com/office/powerpoint/2010/main" val="508155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838200" y="1690688"/>
            <a:ext cx="10515600" cy="2622005"/>
          </a:xfrm>
          <a:solidFill>
            <a:schemeClr val="accent6">
              <a:lumMod val="40000"/>
              <a:lumOff val="60000"/>
            </a:schemeClr>
          </a:solidFill>
          <a:ln w="38100">
            <a:solidFill>
              <a:schemeClr val="accent6">
                <a:lumMod val="75000"/>
              </a:schemeClr>
            </a:solidFill>
          </a:ln>
        </p:spPr>
        <p:txBody>
          <a:bodyPr>
            <a:normAutofit/>
          </a:bodyPr>
          <a:lstStyle/>
          <a:p>
            <a:pPr marL="0" indent="0" algn="just">
              <a:buNone/>
            </a:pPr>
            <a:r>
              <a:rPr lang="es-MX" b="1" dirty="0"/>
              <a:t>XX. Semilla Categoría Declarada: </a:t>
            </a:r>
            <a:r>
              <a:rPr lang="es-MX" dirty="0"/>
              <a:t>Categoría de semilla comprendida en la fracción IX de este artículo, </a:t>
            </a:r>
            <a:r>
              <a:rPr lang="es-MX" b="1" u="sng" dirty="0">
                <a:effectLst>
                  <a:outerShdw blurRad="38100" dist="38100" dir="2700000" algn="tl">
                    <a:srgbClr val="000000">
                      <a:alpha val="43137"/>
                    </a:srgbClr>
                  </a:outerShdw>
                </a:effectLst>
              </a:rPr>
              <a:t>sus características de calidad no son calificadas por la Secretaría ni por un organismo de certificación </a:t>
            </a:r>
            <a:r>
              <a:rPr lang="es-MX" dirty="0"/>
              <a:t>acreditado y aprobado para tal efecto, son informadas directamente por el productor o comercializador en la etiqueta a que se refiere el artículo 33 del presente ordenamiento</a:t>
            </a:r>
            <a:r>
              <a:rPr lang="es-MX" dirty="0" smtClean="0"/>
              <a:t>;</a:t>
            </a:r>
          </a:p>
          <a:p>
            <a:pPr algn="just"/>
            <a:endParaRPr lang="es-MX" dirty="0"/>
          </a:p>
          <a:p>
            <a:endParaRPr lang="es-MX" dirty="0"/>
          </a:p>
        </p:txBody>
      </p:sp>
      <p:sp>
        <p:nvSpPr>
          <p:cNvPr id="4" name="Rectángulo 3"/>
          <p:cNvSpPr/>
          <p:nvPr/>
        </p:nvSpPr>
        <p:spPr>
          <a:xfrm>
            <a:off x="838200" y="4762625"/>
            <a:ext cx="10515600" cy="1200329"/>
          </a:xfrm>
          <a:prstGeom prst="rect">
            <a:avLst/>
          </a:prstGeom>
          <a:solidFill>
            <a:schemeClr val="accent6">
              <a:lumMod val="40000"/>
              <a:lumOff val="60000"/>
            </a:schemeClr>
          </a:solidFill>
          <a:ln w="38100">
            <a:solidFill>
              <a:schemeClr val="accent6">
                <a:lumMod val="75000"/>
              </a:schemeClr>
            </a:solidFill>
          </a:ln>
        </p:spPr>
        <p:txBody>
          <a:bodyPr wrap="square">
            <a:spAutoFit/>
          </a:bodyPr>
          <a:lstStyle/>
          <a:p>
            <a:pPr algn="just"/>
            <a:r>
              <a:rPr lang="es-MX" sz="2400" b="1" dirty="0"/>
              <a:t>XXI. Semilla Categoría Habilitada: </a:t>
            </a:r>
            <a:r>
              <a:rPr lang="es-MX" sz="2400" b="1" u="sng" dirty="0">
                <a:effectLst>
                  <a:outerShdw blurRad="38100" dist="38100" dir="2700000" algn="tl">
                    <a:srgbClr val="000000">
                      <a:alpha val="43137"/>
                    </a:srgbClr>
                  </a:outerShdw>
                </a:effectLst>
              </a:rPr>
              <a:t>Aquella cuyo proceso de propagación o producción no ha sido verificado o habiéndolo sido, no cumple totalmente con alguna de las características de calidad genética, física, fisiológica o fitosanitaria;</a:t>
            </a:r>
          </a:p>
        </p:txBody>
      </p:sp>
    </p:spTree>
    <p:extLst>
      <p:ext uri="{BB962C8B-B14F-4D97-AF65-F5344CB8AC3E}">
        <p14:creationId xmlns:p14="http://schemas.microsoft.com/office/powerpoint/2010/main" val="49489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915035"/>
          </a:xfrm>
          <a:noFill/>
          <a:ln w="38100">
            <a:solidFill>
              <a:schemeClr val="accent6">
                <a:lumMod val="75000"/>
              </a:schemeClr>
            </a:solidFill>
          </a:ln>
        </p:spPr>
        <p:txBody>
          <a:bodyPr>
            <a:normAutofit/>
          </a:bodyPr>
          <a:lstStyle/>
          <a:p>
            <a:pPr algn="ctr"/>
            <a:r>
              <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PRESENTACION</a:t>
            </a:r>
            <a:endParaRPr lang="en-US"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073624" y="1504750"/>
            <a:ext cx="10044751" cy="5174648"/>
          </a:xfrm>
          <a:solidFill>
            <a:schemeClr val="accent6">
              <a:lumMod val="40000"/>
              <a:lumOff val="60000"/>
            </a:schemeClr>
          </a:solidFill>
        </p:spPr>
        <p:txBody>
          <a:bodyPr>
            <a:normAutofit fontScale="92500" lnSpcReduction="10000"/>
          </a:bodyPr>
          <a:lstStyle/>
          <a:p>
            <a:pPr lvl="0" algn="just"/>
            <a:r>
              <a:rPr lang="es-AR" dirty="0" smtClean="0">
                <a:solidFill>
                  <a:schemeClr val="accent6">
                    <a:lumMod val="50000"/>
                  </a:schemeClr>
                </a:solidFill>
              </a:rPr>
              <a:t>El éxito en la producción certificación y comercialización  de semillas mejoradas depende sin duda de la organización y trabajo técnico de cada componente que integra a este sector, pero sin duda de la normatividad que regula estos procesos. En nuestro país se cuenta con leyes, reglamentos y normas que aseguran que este proceso. Por lo que es importante su conocimiento y observancia.</a:t>
            </a:r>
          </a:p>
          <a:p>
            <a:pPr algn="just"/>
            <a:r>
              <a:rPr lang="es-AR" dirty="0" smtClean="0">
                <a:solidFill>
                  <a:schemeClr val="accent6">
                    <a:lumMod val="50000"/>
                  </a:schemeClr>
                </a:solidFill>
              </a:rPr>
              <a:t>En esta presentación se analiza la ley federal de producción, certificación y comercialización de semilla relacionándola con el contenido del curso de producción de semillas ya que </a:t>
            </a:r>
            <a:r>
              <a:rPr lang="es-ES" dirty="0">
                <a:solidFill>
                  <a:schemeClr val="accent6">
                    <a:lumMod val="50000"/>
                  </a:schemeClr>
                </a:solidFill>
                <a:effectLst>
                  <a:outerShdw blurRad="38100" dist="38100" dir="2700000" algn="tl">
                    <a:srgbClr val="000000">
                      <a:alpha val="43137"/>
                    </a:srgbClr>
                  </a:outerShdw>
                </a:effectLst>
              </a:rPr>
              <a:t>esta relacionada estrechamente con </a:t>
            </a:r>
            <a:r>
              <a:rPr lang="es-ES" dirty="0" smtClean="0">
                <a:solidFill>
                  <a:schemeClr val="accent6">
                    <a:lumMod val="50000"/>
                  </a:schemeClr>
                </a:solidFill>
                <a:effectLst>
                  <a:outerShdw blurRad="38100" dist="38100" dir="2700000" algn="tl">
                    <a:srgbClr val="000000">
                      <a:alpha val="43137"/>
                    </a:srgbClr>
                  </a:outerShdw>
                </a:effectLst>
              </a:rPr>
              <a:t>su contenido.</a:t>
            </a:r>
          </a:p>
          <a:p>
            <a:pPr algn="just"/>
            <a:r>
              <a:rPr lang="es-MX" dirty="0" smtClean="0">
                <a:solidFill>
                  <a:schemeClr val="accent6">
                    <a:lumMod val="50000"/>
                  </a:schemeClr>
                </a:solidFill>
                <a:effectLst>
                  <a:outerShdw blurRad="38100" dist="38100" dir="2700000" algn="tl">
                    <a:srgbClr val="000000">
                      <a:alpha val="43137"/>
                    </a:srgbClr>
                  </a:outerShdw>
                </a:effectLst>
              </a:rPr>
              <a:t>La lectura y análisis de una ley puede resultar un tanto tediosa por lo que se busca resaltar los aspectos mas relevantes e importantes dentro del curso por la importancia que esta tiene y sobre todo en el sector florícola donde existe una gran dependencia de semillas del extranjero,</a:t>
            </a:r>
            <a:endParaRPr lang="es-ES" dirty="0">
              <a:solidFill>
                <a:schemeClr val="accent6">
                  <a:lumMod val="50000"/>
                </a:schemeClr>
              </a:solidFill>
              <a:effectLst>
                <a:outerShdw blurRad="38100" dist="38100" dir="2700000" algn="tl">
                  <a:srgbClr val="000000">
                    <a:alpha val="43137"/>
                  </a:srgbClr>
                </a:outerShdw>
              </a:effectLst>
            </a:endParaRPr>
          </a:p>
          <a:p>
            <a:pPr lvl="0" algn="just"/>
            <a:endParaRPr lang="es-AR" dirty="0" smtClean="0">
              <a:solidFill>
                <a:schemeClr val="accent6">
                  <a:lumMod val="50000"/>
                </a:schemeClr>
              </a:solidFill>
            </a:endParaRPr>
          </a:p>
        </p:txBody>
      </p:sp>
    </p:spTree>
    <p:extLst>
      <p:ext uri="{BB962C8B-B14F-4D97-AF65-F5344CB8AC3E}">
        <p14:creationId xmlns:p14="http://schemas.microsoft.com/office/powerpoint/2010/main" val="5855522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683406798"/>
              </p:ext>
            </p:extLst>
          </p:nvPr>
        </p:nvGraphicFramePr>
        <p:xfrm>
          <a:off x="-1022685" y="365124"/>
          <a:ext cx="12204031" cy="6492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p:cNvSpPr>
            <a:spLocks noGrp="1"/>
          </p:cNvSpPr>
          <p:nvPr>
            <p:ph type="title"/>
          </p:nvPr>
        </p:nvSpPr>
        <p:spPr>
          <a:xfrm rot="2192607">
            <a:off x="5074902" y="2181277"/>
            <a:ext cx="7276027" cy="1035740"/>
          </a:xfrm>
          <a:solidFill>
            <a:schemeClr val="accent6">
              <a:lumMod val="40000"/>
              <a:lumOff val="60000"/>
            </a:schemeClr>
          </a:solidFill>
          <a:ln w="57150">
            <a:solidFill>
              <a:schemeClr val="accent6">
                <a:lumMod val="75000"/>
              </a:schemeClr>
            </a:solidFill>
          </a:ln>
        </p:spPr>
        <p:txBody>
          <a:bodyPr>
            <a:normAutofit/>
          </a:bodyPr>
          <a:lstStyle/>
          <a:p>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CALIDAD DE SEMILLAS PARA SIEMBRA</a:t>
            </a:r>
            <a:endParaRPr lang="es-ES"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CuadroTexto 5"/>
          <p:cNvSpPr txBox="1"/>
          <p:nvPr/>
        </p:nvSpPr>
        <p:spPr>
          <a:xfrm>
            <a:off x="6063915" y="4145862"/>
            <a:ext cx="1267327" cy="461665"/>
          </a:xfrm>
          <a:prstGeom prst="rect">
            <a:avLst/>
          </a:prstGeom>
          <a:noFill/>
        </p:spPr>
        <p:txBody>
          <a:bodyPr wrap="square" rtlCol="0">
            <a:spAutoFit/>
          </a:bodyPr>
          <a:lstStyle/>
          <a:p>
            <a:pPr marL="342900" indent="-342900">
              <a:buFont typeface="Arial" panose="020B0604020202020204" pitchFamily="34" charset="0"/>
              <a:buChar char="•"/>
            </a:pPr>
            <a:r>
              <a:rPr lang="es-MX" sz="24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pura</a:t>
            </a:r>
            <a:endParaRPr lang="es-ES" sz="24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2310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34332"/>
          </a:xfrm>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rPr>
              <a:t>DEFINICIONES: CALIDAD DE SEMILLA</a:t>
            </a:r>
            <a:endParaRPr lang="es-MX" sz="32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689904"/>
            <a:ext cx="10515600" cy="4487059"/>
          </a:xfrm>
          <a:solidFill>
            <a:schemeClr val="accent6">
              <a:lumMod val="40000"/>
              <a:lumOff val="60000"/>
            </a:schemeClr>
          </a:solidFill>
        </p:spPr>
        <p:txBody>
          <a:bodyPr>
            <a:normAutofit fontScale="92500" lnSpcReduction="20000"/>
          </a:bodyPr>
          <a:lstStyle/>
          <a:p>
            <a:pPr algn="just"/>
            <a:r>
              <a:rPr lang="es-MX" dirty="0"/>
              <a:t>I. </a:t>
            </a:r>
            <a:r>
              <a:rPr lang="es-MX" b="1" dirty="0"/>
              <a:t>Calidad Física: </a:t>
            </a:r>
            <a:r>
              <a:rPr lang="es-MX" dirty="0"/>
              <a:t>Medida de la pureza física de la semilla, se expresa como el porcentaje del peso que corresponde a la semilla de la especie, con respecto al peso total de la muestra de un determinado lote;</a:t>
            </a:r>
          </a:p>
          <a:p>
            <a:pPr algn="just"/>
            <a:r>
              <a:rPr lang="es-MX" dirty="0"/>
              <a:t>II. </a:t>
            </a:r>
            <a:r>
              <a:rPr lang="es-MX" b="1" dirty="0"/>
              <a:t>Calidad Fisiológica: </a:t>
            </a:r>
            <a:r>
              <a:rPr lang="es-MX" dirty="0"/>
              <a:t>Medida de la capacidad de la semilla para producir material de propagación fisiológicamente viable, se expresa como el porcentaje de </a:t>
            </a:r>
            <a:r>
              <a:rPr lang="es-MX" dirty="0" smtClean="0"/>
              <a:t>semilla fisiológicamente </a:t>
            </a:r>
            <a:r>
              <a:rPr lang="es-MX" dirty="0"/>
              <a:t>viable, con respecto al total de la muestra de un lote;</a:t>
            </a:r>
          </a:p>
          <a:p>
            <a:pPr algn="just"/>
            <a:r>
              <a:rPr lang="es-MX" dirty="0"/>
              <a:t>III. </a:t>
            </a:r>
            <a:r>
              <a:rPr lang="es-MX" b="1" dirty="0"/>
              <a:t>Calidad Fitosanitaria: </a:t>
            </a:r>
            <a:r>
              <a:rPr lang="es-MX" dirty="0"/>
              <a:t>Medida de la sanidad de la semilla que evalúa y determina la presencia o ausencia de organismos patógenos en el lote de semillas;</a:t>
            </a:r>
          </a:p>
          <a:p>
            <a:pPr algn="just"/>
            <a:r>
              <a:rPr lang="es-MX" dirty="0"/>
              <a:t>IV. </a:t>
            </a:r>
            <a:r>
              <a:rPr lang="es-MX" b="1" dirty="0"/>
              <a:t>Calidad Genética: </a:t>
            </a:r>
            <a:r>
              <a:rPr lang="es-MX" dirty="0"/>
              <a:t>Medida de la identidad genética de la semilla, se expresa como el porcentaje de semillas viables que se identifican con respecto a los caracteres pertinentes de la variedad </a:t>
            </a:r>
            <a:r>
              <a:rPr lang="es-MX" dirty="0" smtClean="0"/>
              <a:t>vegetal</a:t>
            </a:r>
            <a:endParaRPr lang="es-MX" dirty="0"/>
          </a:p>
          <a:p>
            <a:endParaRPr lang="es-MX" dirty="0"/>
          </a:p>
        </p:txBody>
      </p:sp>
      <p:sp>
        <p:nvSpPr>
          <p:cNvPr id="4" name="Llamada ovalada 3"/>
          <p:cNvSpPr/>
          <p:nvPr/>
        </p:nvSpPr>
        <p:spPr>
          <a:xfrm>
            <a:off x="6967959" y="328855"/>
            <a:ext cx="4130716" cy="1055473"/>
          </a:xfrm>
          <a:prstGeom prst="wedgeEllipseCallout">
            <a:avLst>
              <a:gd name="adj1" fmla="val -135454"/>
              <a:gd name="adj2" fmla="val 73316"/>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7354989" y="464934"/>
            <a:ext cx="3634450" cy="707886"/>
          </a:xfrm>
          <a:prstGeom prst="rect">
            <a:avLst/>
          </a:prstGeom>
          <a:noFill/>
        </p:spPr>
        <p:txBody>
          <a:bodyPr wrap="square" rtlCol="0">
            <a:spAutoFit/>
          </a:bodyPr>
          <a:lstStyle/>
          <a:p>
            <a:r>
              <a:rPr lang="es-MX" sz="2000" b="1" dirty="0" smtClean="0">
                <a:solidFill>
                  <a:schemeClr val="accent6">
                    <a:lumMod val="50000"/>
                  </a:schemeClr>
                </a:solidFill>
              </a:rPr>
              <a:t>Conceptos muy importantes en la evaluación del producto final</a:t>
            </a:r>
            <a:endParaRPr lang="es-MX" sz="2000" b="1" dirty="0">
              <a:solidFill>
                <a:schemeClr val="accent6">
                  <a:lumMod val="50000"/>
                </a:schemeClr>
              </a:solidFill>
            </a:endParaRPr>
          </a:p>
        </p:txBody>
      </p:sp>
    </p:spTree>
    <p:extLst>
      <p:ext uri="{BB962C8B-B14F-4D97-AF65-F5344CB8AC3E}">
        <p14:creationId xmlns:p14="http://schemas.microsoft.com/office/powerpoint/2010/main" val="3374973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79904"/>
          </a:xfrm>
          <a:solidFill>
            <a:schemeClr val="accent6">
              <a:lumMod val="40000"/>
              <a:lumOff val="60000"/>
            </a:schemeClr>
          </a:solidFill>
          <a:ln w="38100">
            <a:solidFill>
              <a:schemeClr val="accent6">
                <a:lumMod val="75000"/>
              </a:schemeClr>
            </a:solidFill>
          </a:ln>
        </p:spPr>
        <p:txBody>
          <a:bodyPr>
            <a:normAutofit/>
          </a:bodyPr>
          <a:lstStyle/>
          <a:p>
            <a:r>
              <a:rPr lang="es-MX" sz="3200" b="1" dirty="0" smtClean="0">
                <a:solidFill>
                  <a:schemeClr val="accent6">
                    <a:lumMod val="50000"/>
                  </a:schemeClr>
                </a:solidFill>
                <a:effectLst>
                  <a:outerShdw blurRad="38100" dist="38100" dir="2700000" algn="tl">
                    <a:srgbClr val="000000">
                      <a:alpha val="43137"/>
                    </a:srgbClr>
                  </a:outerShdw>
                </a:effectLst>
              </a:rPr>
              <a:t>DEFINICIONES: DOCUMENTOS</a:t>
            </a:r>
            <a:endParaRPr lang="es-MX" sz="32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609600" y="1230087"/>
            <a:ext cx="10515600" cy="5627913"/>
          </a:xfrm>
          <a:solidFill>
            <a:schemeClr val="accent6">
              <a:lumMod val="20000"/>
              <a:lumOff val="80000"/>
            </a:schemeClr>
          </a:solidFill>
          <a:ln w="57150">
            <a:solidFill>
              <a:schemeClr val="accent6">
                <a:lumMod val="75000"/>
              </a:schemeClr>
            </a:solidFill>
          </a:ln>
        </p:spPr>
        <p:txBody>
          <a:bodyPr>
            <a:normAutofit fontScale="77500" lnSpcReduction="20000"/>
          </a:bodyPr>
          <a:lstStyle/>
          <a:p>
            <a:pPr algn="just"/>
            <a:r>
              <a:rPr lang="es-MX" dirty="0"/>
              <a:t>XIII. </a:t>
            </a:r>
            <a:r>
              <a:rPr lang="es-MX" b="1" dirty="0"/>
              <a:t>Normas </a:t>
            </a:r>
            <a:r>
              <a:rPr lang="es-MX" b="1" dirty="0" smtClean="0"/>
              <a:t>Mexicanas (NM): </a:t>
            </a:r>
            <a:r>
              <a:rPr lang="es-MX" dirty="0"/>
              <a:t>Normas de aplicación voluntaria que se expiden en términos de la Ley Federal sobre Metrología y Normalización;</a:t>
            </a:r>
          </a:p>
          <a:p>
            <a:pPr algn="just"/>
            <a:r>
              <a:rPr lang="es-MX" dirty="0"/>
              <a:t>XIV. </a:t>
            </a:r>
            <a:r>
              <a:rPr lang="es-MX" b="1" dirty="0"/>
              <a:t>Normas Oficiales </a:t>
            </a:r>
            <a:r>
              <a:rPr lang="es-MX" b="1" dirty="0" smtClean="0"/>
              <a:t>Mexicanas (NOM): </a:t>
            </a:r>
            <a:r>
              <a:rPr lang="es-MX" dirty="0"/>
              <a:t>Normas de aplicación obligatoria que expide </a:t>
            </a:r>
            <a:r>
              <a:rPr lang="es-MX" dirty="0" smtClean="0"/>
              <a:t>la Secretaría </a:t>
            </a:r>
            <a:r>
              <a:rPr lang="es-MX" dirty="0"/>
              <a:t>conforme a lo establecido en la Ley Federal sobre Metrología y Normalización para la regulación técnica del objeto de esta Ley</a:t>
            </a:r>
            <a:r>
              <a:rPr lang="es-MX" dirty="0" smtClean="0"/>
              <a:t>;</a:t>
            </a:r>
          </a:p>
          <a:p>
            <a:pPr algn="just"/>
            <a:r>
              <a:rPr lang="es-MX" dirty="0" smtClean="0"/>
              <a:t>VII</a:t>
            </a:r>
            <a:r>
              <a:rPr lang="es-MX" dirty="0"/>
              <a:t>. </a:t>
            </a:r>
            <a:r>
              <a:rPr lang="es-MX" b="1" dirty="0"/>
              <a:t>Catálogo Nacional de Variedades </a:t>
            </a:r>
            <a:r>
              <a:rPr lang="es-MX" b="1" dirty="0" smtClean="0"/>
              <a:t>Vegetales (CNVV): </a:t>
            </a:r>
            <a:r>
              <a:rPr lang="es-MX" dirty="0"/>
              <a:t>Documento que enlista las variedades vegetales cuyos caracteres pertinentes han sido descritos conforme a las Guías de cada especie para garantizar su identidad genética y distinción;</a:t>
            </a:r>
          </a:p>
          <a:p>
            <a:pPr algn="just"/>
            <a:r>
              <a:rPr lang="es-MX" dirty="0"/>
              <a:t>VIII. </a:t>
            </a:r>
            <a:r>
              <a:rPr lang="es-MX" b="1" dirty="0"/>
              <a:t>Catálogo de </a:t>
            </a:r>
            <a:r>
              <a:rPr lang="es-MX" b="1" dirty="0" smtClean="0"/>
              <a:t>Mantenedores (CM): </a:t>
            </a:r>
            <a:r>
              <a:rPr lang="es-MX" dirty="0"/>
              <a:t>Documento que enlista a las personas físicas o morales aprobadas por la Secretaría como mantenedores de variedades vegetales;</a:t>
            </a:r>
          </a:p>
          <a:p>
            <a:pPr algn="just"/>
            <a:r>
              <a:rPr lang="es-MX" dirty="0"/>
              <a:t>X. </a:t>
            </a:r>
            <a:r>
              <a:rPr lang="es-MX" b="1" dirty="0" smtClean="0"/>
              <a:t>Guía (GT): </a:t>
            </a:r>
            <a:r>
              <a:rPr lang="es-MX" dirty="0"/>
              <a:t>Documento que expide la Secretaría que contiene los caracteres pertinentes y la metodología para su evaluación. Permite describir una población de plantas que constituyen una variedad vegetal para su identificación y distinción;</a:t>
            </a:r>
          </a:p>
          <a:p>
            <a:pPr algn="just"/>
            <a:r>
              <a:rPr lang="es-MX" dirty="0"/>
              <a:t>XVI. </a:t>
            </a:r>
            <a:r>
              <a:rPr lang="es-MX" b="1" dirty="0" smtClean="0"/>
              <a:t>Reglas (RT): </a:t>
            </a:r>
            <a:r>
              <a:rPr lang="es-MX" dirty="0"/>
              <a:t>Documentos que expide la Secretaría conforme al procedimiento establecido en Normas Mexicanas. Estas Reglas especifican los factores de campo y laboratorio para calificar las características de calidad genética, física, fitosanitaria y fisiológica de las semillas, el procedimiento de calificación de semillas y los requisitos para la homologación de categorías de semillas con las existentes en otros países;</a:t>
            </a:r>
          </a:p>
          <a:p>
            <a:pPr algn="just"/>
            <a:endParaRPr lang="es-MX" dirty="0"/>
          </a:p>
        </p:txBody>
      </p:sp>
    </p:spTree>
    <p:extLst>
      <p:ext uri="{BB962C8B-B14F-4D97-AF65-F5344CB8AC3E}">
        <p14:creationId xmlns:p14="http://schemas.microsoft.com/office/powerpoint/2010/main" val="698465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776012857"/>
              </p:ext>
            </p:extLst>
          </p:nvPr>
        </p:nvGraphicFramePr>
        <p:xfrm>
          <a:off x="618281" y="1582556"/>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ovalada 4"/>
          <p:cNvSpPr/>
          <p:nvPr/>
        </p:nvSpPr>
        <p:spPr>
          <a:xfrm>
            <a:off x="8160152" y="1782500"/>
            <a:ext cx="3201364" cy="833377"/>
          </a:xfrm>
          <a:prstGeom prst="wedgeEllipseCallout">
            <a:avLst>
              <a:gd name="adj1" fmla="val -42144"/>
              <a:gd name="adj2" fmla="val 93056"/>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Llamada ovalada 5"/>
          <p:cNvSpPr/>
          <p:nvPr/>
        </p:nvSpPr>
        <p:spPr>
          <a:xfrm>
            <a:off x="8183300" y="4398379"/>
            <a:ext cx="4109013" cy="1145893"/>
          </a:xfrm>
          <a:prstGeom prst="wedgeEllipseCallout">
            <a:avLst>
              <a:gd name="adj1" fmla="val -71419"/>
              <a:gd name="adj2" fmla="val 43687"/>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Llamada ovalada 6"/>
          <p:cNvSpPr/>
          <p:nvPr/>
        </p:nvSpPr>
        <p:spPr>
          <a:xfrm>
            <a:off x="4595149" y="0"/>
            <a:ext cx="3056935" cy="930442"/>
          </a:xfrm>
          <a:prstGeom prst="wedgeEllipseCallout">
            <a:avLst>
              <a:gd name="adj1" fmla="val -4029"/>
              <a:gd name="adj2" fmla="val 113890"/>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Llamada ovalada 7"/>
          <p:cNvSpPr/>
          <p:nvPr/>
        </p:nvSpPr>
        <p:spPr>
          <a:xfrm flipH="1">
            <a:off x="313384" y="1674877"/>
            <a:ext cx="2750658" cy="1260828"/>
          </a:xfrm>
          <a:prstGeom prst="wedgeEllipseCallout">
            <a:avLst>
              <a:gd name="adj1" fmla="val -69668"/>
              <a:gd name="adj2" fmla="val 61247"/>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smtClean="0">
                <a:solidFill>
                  <a:schemeClr val="accent6">
                    <a:lumMod val="50000"/>
                  </a:schemeClr>
                </a:solidFill>
                <a:effectLst>
                  <a:outerShdw blurRad="38100" dist="38100" dir="2700000" algn="tl">
                    <a:srgbClr val="000000">
                      <a:alpha val="43137"/>
                    </a:srgbClr>
                  </a:outerShdw>
                </a:effectLst>
              </a:rPr>
              <a:t>Normas </a:t>
            </a:r>
            <a:r>
              <a:rPr lang="es-MX" sz="2000" b="1" dirty="0">
                <a:solidFill>
                  <a:schemeClr val="accent6">
                    <a:lumMod val="50000"/>
                  </a:schemeClr>
                </a:solidFill>
                <a:effectLst>
                  <a:outerShdw blurRad="38100" dist="38100" dir="2700000" algn="tl">
                    <a:srgbClr val="000000">
                      <a:alpha val="43137"/>
                    </a:srgbClr>
                  </a:outerShdw>
                </a:effectLst>
              </a:rPr>
              <a:t>de observación </a:t>
            </a:r>
            <a:r>
              <a:rPr lang="es-MX" sz="2000" b="1" dirty="0" smtClean="0">
                <a:solidFill>
                  <a:schemeClr val="accent6">
                    <a:lumMod val="50000"/>
                  </a:schemeClr>
                </a:solidFill>
                <a:effectLst>
                  <a:outerShdw blurRad="38100" dist="38100" dir="2700000" algn="tl">
                    <a:srgbClr val="000000">
                      <a:alpha val="43137"/>
                    </a:srgbClr>
                  </a:outerShdw>
                </a:effectLst>
              </a:rPr>
              <a:t>no obligatoria</a:t>
            </a:r>
            <a:endParaRPr lang="es-ES" sz="2000" b="1" dirty="0">
              <a:solidFill>
                <a:schemeClr val="accent6">
                  <a:lumMod val="50000"/>
                </a:schemeClr>
              </a:solidFill>
              <a:effectLst>
                <a:outerShdw blurRad="38100" dist="38100" dir="2700000" algn="tl">
                  <a:srgbClr val="000000">
                    <a:alpha val="43137"/>
                  </a:srgbClr>
                </a:outerShdw>
              </a:effectLst>
            </a:endParaRPr>
          </a:p>
        </p:txBody>
      </p:sp>
      <p:sp>
        <p:nvSpPr>
          <p:cNvPr id="9" name="Llamada ovalada 8"/>
          <p:cNvSpPr/>
          <p:nvPr/>
        </p:nvSpPr>
        <p:spPr>
          <a:xfrm flipH="1">
            <a:off x="-358820" y="4312889"/>
            <a:ext cx="4444682" cy="1231383"/>
          </a:xfrm>
          <a:prstGeom prst="wedgeEllipseCallout">
            <a:avLst>
              <a:gd name="adj1" fmla="val -58280"/>
              <a:gd name="adj2" fmla="val 30821"/>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8738885" y="4509660"/>
            <a:ext cx="3321933" cy="923330"/>
          </a:xfrm>
          <a:prstGeom prst="rect">
            <a:avLst/>
          </a:prstGeom>
          <a:noFill/>
        </p:spPr>
        <p:txBody>
          <a:bodyPr wrap="square" rtlCol="0">
            <a:spAutoFit/>
          </a:bodyPr>
          <a:lstStyle/>
          <a:p>
            <a:r>
              <a:rPr lang="es-MX" b="1" dirty="0" smtClean="0">
                <a:solidFill>
                  <a:schemeClr val="accent6">
                    <a:lumMod val="50000"/>
                  </a:schemeClr>
                </a:solidFill>
              </a:rPr>
              <a:t>Instrumentos básicos que regulan el proceso de producción de semilla</a:t>
            </a:r>
            <a:endParaRPr lang="es-MX" b="1" dirty="0">
              <a:solidFill>
                <a:schemeClr val="accent6">
                  <a:lumMod val="50000"/>
                </a:schemeClr>
              </a:solidFill>
            </a:endParaRPr>
          </a:p>
        </p:txBody>
      </p:sp>
      <p:sp>
        <p:nvSpPr>
          <p:cNvPr id="11" name="CuadroTexto 10"/>
          <p:cNvSpPr txBox="1"/>
          <p:nvPr/>
        </p:nvSpPr>
        <p:spPr>
          <a:xfrm>
            <a:off x="92596" y="4479403"/>
            <a:ext cx="3889095" cy="923330"/>
          </a:xfrm>
          <a:prstGeom prst="rect">
            <a:avLst/>
          </a:prstGeom>
          <a:noFill/>
        </p:spPr>
        <p:txBody>
          <a:bodyPr wrap="square" rtlCol="0">
            <a:spAutoFit/>
          </a:bodyPr>
          <a:lstStyle/>
          <a:p>
            <a:r>
              <a:rPr lang="es-MX" b="1" dirty="0" smtClean="0">
                <a:solidFill>
                  <a:schemeClr val="accent6">
                    <a:lumMod val="50000"/>
                  </a:schemeClr>
                </a:solidFill>
              </a:rPr>
              <a:t>Instrumentos básicos necesarios para la descripción de las características que distinguen una variedad de otra</a:t>
            </a:r>
            <a:endParaRPr lang="es-MX" b="1" dirty="0">
              <a:solidFill>
                <a:schemeClr val="accent6">
                  <a:lumMod val="50000"/>
                </a:schemeClr>
              </a:solidFill>
            </a:endParaRPr>
          </a:p>
        </p:txBody>
      </p:sp>
      <p:sp>
        <p:nvSpPr>
          <p:cNvPr id="2" name="CuadroTexto 1"/>
          <p:cNvSpPr txBox="1"/>
          <p:nvPr/>
        </p:nvSpPr>
        <p:spPr>
          <a:xfrm>
            <a:off x="8345347" y="1782500"/>
            <a:ext cx="3160853" cy="707886"/>
          </a:xfrm>
          <a:prstGeom prst="rect">
            <a:avLst/>
          </a:prstGeom>
          <a:noFill/>
        </p:spPr>
        <p:txBody>
          <a:bodyPr wrap="square" rtlCol="0">
            <a:spAutoFit/>
          </a:bodyPr>
          <a:lstStyle/>
          <a:p>
            <a:r>
              <a:rPr lang="es-MX" dirty="0" smtClean="0"/>
              <a:t> </a:t>
            </a:r>
            <a:r>
              <a:rPr lang="es-MX" sz="2000" b="1" dirty="0" smtClean="0"/>
              <a:t>normas de observación obligatoria</a:t>
            </a:r>
            <a:endParaRPr lang="es-ES" sz="2000" b="1" dirty="0"/>
          </a:p>
        </p:txBody>
      </p:sp>
      <p:sp>
        <p:nvSpPr>
          <p:cNvPr id="3" name="CuadroTexto 2"/>
          <p:cNvSpPr txBox="1"/>
          <p:nvPr/>
        </p:nvSpPr>
        <p:spPr>
          <a:xfrm>
            <a:off x="4807352" y="62745"/>
            <a:ext cx="3352800" cy="707886"/>
          </a:xfrm>
          <a:prstGeom prst="rect">
            <a:avLst/>
          </a:prstGeom>
          <a:noFill/>
        </p:spPr>
        <p:txBody>
          <a:bodyPr wrap="square" rtlCol="0">
            <a:spAutoFit/>
          </a:bodyPr>
          <a:lstStyle/>
          <a:p>
            <a:r>
              <a:rPr lang="es-MX" sz="2000" b="1" dirty="0" smtClean="0">
                <a:solidFill>
                  <a:schemeClr val="accent6">
                    <a:lumMod val="50000"/>
                  </a:schemeClr>
                </a:solidFill>
                <a:effectLst>
                  <a:outerShdw blurRad="38100" dist="38100" dir="2700000" algn="tl">
                    <a:srgbClr val="000000">
                      <a:alpha val="43137"/>
                    </a:srgbClr>
                  </a:outerShdw>
                </a:effectLst>
              </a:rPr>
              <a:t>Relación de variedades pertinentes descritas</a:t>
            </a:r>
            <a:endParaRPr lang="es-ES" sz="2000" b="1" dirty="0">
              <a:solidFill>
                <a:schemeClr val="accent6">
                  <a:lumMod val="50000"/>
                </a:schemeClr>
              </a:solidFill>
              <a:effectLst>
                <a:outerShdw blurRad="38100" dist="38100" dir="2700000" algn="tl">
                  <a:srgbClr val="000000">
                    <a:alpha val="43137"/>
                  </a:srgbClr>
                </a:outerShdw>
              </a:effectLst>
            </a:endParaRPr>
          </a:p>
        </p:txBody>
      </p:sp>
      <p:sp>
        <p:nvSpPr>
          <p:cNvPr id="12" name="CuadroTexto 11"/>
          <p:cNvSpPr txBox="1"/>
          <p:nvPr/>
        </p:nvSpPr>
        <p:spPr>
          <a:xfrm>
            <a:off x="2996345" y="6100408"/>
            <a:ext cx="6764489" cy="584775"/>
          </a:xfrm>
          <a:prstGeom prst="rect">
            <a:avLst/>
          </a:prstGeom>
          <a:solidFill>
            <a:schemeClr val="accent6">
              <a:lumMod val="40000"/>
              <a:lumOff val="60000"/>
            </a:schemeClr>
          </a:solidFill>
          <a:ln w="38100">
            <a:solidFill>
              <a:schemeClr val="accent6">
                <a:lumMod val="75000"/>
              </a:schemeClr>
            </a:solidFill>
          </a:ln>
        </p:spPr>
        <p:txBody>
          <a:bodyPr wrap="square" rtlCol="0">
            <a:spAutoFit/>
          </a:bodyPr>
          <a:lstStyle/>
          <a:p>
            <a:pPr algn="ctr"/>
            <a:r>
              <a:rPr lang="es-MX" sz="3200" b="1" dirty="0" smtClean="0">
                <a:solidFill>
                  <a:schemeClr val="accent6">
                    <a:lumMod val="50000"/>
                  </a:schemeClr>
                </a:solidFill>
                <a:effectLst>
                  <a:outerShdw blurRad="38100" dist="38100" dir="2700000" algn="tl">
                    <a:srgbClr val="000000">
                      <a:alpha val="43137"/>
                    </a:srgbClr>
                  </a:outerShdw>
                </a:effectLst>
              </a:rPr>
              <a:t>DOCUMENTOS OPERATIVOS</a:t>
            </a:r>
            <a:endParaRPr lang="es-ES" sz="3200"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86714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745218"/>
          </a:xfrm>
          <a:ln w="38100">
            <a:solidFill>
              <a:schemeClr val="accent6">
                <a:lumMod val="75000"/>
              </a:schemeClr>
            </a:solidFill>
          </a:ln>
        </p:spPr>
        <p:txBody>
          <a:bodyPr>
            <a:normAutofit/>
          </a:bodyPr>
          <a:lstStyle/>
          <a:p>
            <a:r>
              <a:rPr lang="es-MX" sz="3200" b="1" dirty="0" smtClean="0"/>
              <a:t>Atribuciones de la SAGARPA</a:t>
            </a:r>
            <a:endParaRPr lang="es-MX" sz="3200" b="1" dirty="0"/>
          </a:p>
        </p:txBody>
      </p:sp>
      <p:sp>
        <p:nvSpPr>
          <p:cNvPr id="3" name="Marcador de contenido 2"/>
          <p:cNvSpPr>
            <a:spLocks noGrp="1"/>
          </p:cNvSpPr>
          <p:nvPr>
            <p:ph idx="1"/>
          </p:nvPr>
        </p:nvSpPr>
        <p:spPr>
          <a:xfrm>
            <a:off x="838200" y="956930"/>
            <a:ext cx="10515600" cy="5220033"/>
          </a:xfrm>
          <a:solidFill>
            <a:schemeClr val="accent6">
              <a:lumMod val="20000"/>
              <a:lumOff val="80000"/>
            </a:schemeClr>
          </a:solidFill>
          <a:ln w="38100">
            <a:solidFill>
              <a:schemeClr val="accent6">
                <a:lumMod val="75000"/>
              </a:schemeClr>
            </a:solidFill>
          </a:ln>
        </p:spPr>
        <p:txBody>
          <a:bodyPr>
            <a:normAutofit fontScale="92500" lnSpcReduction="10000"/>
          </a:bodyPr>
          <a:lstStyle/>
          <a:p>
            <a:pPr algn="just"/>
            <a:r>
              <a:rPr lang="es-MX" dirty="0">
                <a:solidFill>
                  <a:srgbClr val="000000"/>
                </a:solidFill>
                <a:latin typeface="Arial" panose="020B0604020202020204" pitchFamily="34" charset="0"/>
                <a:ea typeface="Calibri" panose="020F0502020204030204" pitchFamily="34" charset="0"/>
              </a:rPr>
              <a:t>I. Celebrar </a:t>
            </a:r>
            <a:r>
              <a:rPr lang="es-MX" dirty="0" smtClean="0">
                <a:solidFill>
                  <a:srgbClr val="000000"/>
                </a:solidFill>
                <a:latin typeface="Arial" panose="020B0604020202020204" pitchFamily="34" charset="0"/>
                <a:ea typeface="Calibri" panose="020F0502020204030204" pitchFamily="34" charset="0"/>
              </a:rPr>
              <a:t>convenios </a:t>
            </a:r>
            <a:r>
              <a:rPr lang="es-MX" dirty="0">
                <a:solidFill>
                  <a:srgbClr val="000000"/>
                </a:solidFill>
                <a:latin typeface="Arial" panose="020B0604020202020204" pitchFamily="34" charset="0"/>
                <a:ea typeface="Calibri" panose="020F0502020204030204" pitchFamily="34" charset="0"/>
              </a:rPr>
              <a:t>o acuerdos de </a:t>
            </a:r>
            <a:r>
              <a:rPr lang="es-MX" dirty="0" smtClean="0">
                <a:solidFill>
                  <a:srgbClr val="000000"/>
                </a:solidFill>
                <a:latin typeface="Arial" panose="020B0604020202020204" pitchFamily="34" charset="0"/>
                <a:ea typeface="Calibri" panose="020F0502020204030204" pitchFamily="34" charset="0"/>
              </a:rPr>
              <a:t>coordinación</a:t>
            </a:r>
          </a:p>
          <a:p>
            <a:pPr algn="just"/>
            <a:r>
              <a:rPr lang="es-MX" dirty="0" smtClean="0">
                <a:solidFill>
                  <a:srgbClr val="000000"/>
                </a:solidFill>
                <a:latin typeface="Arial" panose="020B0604020202020204" pitchFamily="34" charset="0"/>
                <a:ea typeface="Calibri" panose="020F0502020204030204" pitchFamily="34" charset="0"/>
              </a:rPr>
              <a:t> </a:t>
            </a:r>
            <a:r>
              <a:rPr lang="es-MX" dirty="0"/>
              <a:t>Establecer programas para el desarrollo de la investigación, </a:t>
            </a:r>
            <a:r>
              <a:rPr lang="es-MX" dirty="0" smtClean="0"/>
              <a:t> capacitación</a:t>
            </a:r>
            <a:r>
              <a:rPr lang="es-MX" dirty="0"/>
              <a:t>, extensión y vinculación en materia de </a:t>
            </a:r>
            <a:r>
              <a:rPr lang="es-MX" dirty="0" smtClean="0"/>
              <a:t>semillas</a:t>
            </a:r>
          </a:p>
          <a:p>
            <a:pPr algn="just"/>
            <a:r>
              <a:rPr lang="es-MX" dirty="0"/>
              <a:t>III. Expedir Guías y </a:t>
            </a:r>
            <a:r>
              <a:rPr lang="es-MX" dirty="0" smtClean="0"/>
              <a:t>Reglas</a:t>
            </a:r>
          </a:p>
          <a:p>
            <a:pPr algn="just"/>
            <a:r>
              <a:rPr lang="es-MX" dirty="0"/>
              <a:t>Fomentar la investigación, conservación, producción, calificación y utilización de semillas de variedades vegetales mejoradas y de uso </a:t>
            </a:r>
            <a:r>
              <a:rPr lang="es-MX" dirty="0" smtClean="0"/>
              <a:t>común</a:t>
            </a:r>
          </a:p>
          <a:p>
            <a:pPr algn="just"/>
            <a:r>
              <a:rPr lang="es-MX" dirty="0"/>
              <a:t>Inspeccionar, vigilar y verificar a través del SNICS, el cumplimiento de las disposiciones de esta Ley, su Reglamento, las Normas Oficiales Mexicanas, las Normas Mexicanas, las Reglas, las Guías y demás instrumentos que deriven del presente ordenamiento</a:t>
            </a:r>
            <a:r>
              <a:rPr lang="es-MX" dirty="0" smtClean="0"/>
              <a:t>;</a:t>
            </a:r>
          </a:p>
          <a:p>
            <a:pPr algn="just"/>
            <a:r>
              <a:rPr lang="es-MX" dirty="0"/>
              <a:t>VI. Formular, aplicar y conducir las políticas nacionales en las materias que regula esta Ley, estableciendo el Programa Nacional de Semillas considerando la opinión del Sistema;</a:t>
            </a:r>
          </a:p>
          <a:p>
            <a:endParaRPr lang="es-MX" dirty="0" smtClean="0"/>
          </a:p>
          <a:p>
            <a:endParaRPr lang="es-MX" dirty="0" smtClean="0"/>
          </a:p>
          <a:p>
            <a:endParaRPr lang="es-MX" dirty="0" smtClean="0"/>
          </a:p>
          <a:p>
            <a:endParaRPr lang="es-MX" dirty="0"/>
          </a:p>
        </p:txBody>
      </p:sp>
    </p:spTree>
    <p:extLst>
      <p:ext uri="{BB962C8B-B14F-4D97-AF65-F5344CB8AC3E}">
        <p14:creationId xmlns:p14="http://schemas.microsoft.com/office/powerpoint/2010/main" val="22314144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864" y="365125"/>
            <a:ext cx="10515600" cy="854075"/>
          </a:xfrm>
          <a:solidFill>
            <a:schemeClr val="accent6">
              <a:lumMod val="40000"/>
              <a:lumOff val="60000"/>
            </a:schemeClr>
          </a:solidFill>
          <a:ln w="38100">
            <a:solidFill>
              <a:schemeClr val="accent6">
                <a:lumMod val="75000"/>
              </a:schemeClr>
            </a:solidFill>
          </a:ln>
        </p:spPr>
        <p:txBody>
          <a:bodyPr>
            <a:normAutofit/>
          </a:bodyPr>
          <a:lstStyle/>
          <a:p>
            <a:r>
              <a:rPr lang="es-MX" sz="3200" b="1" dirty="0" smtClean="0">
                <a:solidFill>
                  <a:schemeClr val="accent6">
                    <a:lumMod val="75000"/>
                  </a:schemeClr>
                </a:solidFill>
                <a:effectLst>
                  <a:outerShdw blurRad="38100" dist="38100" dir="2700000" algn="tl">
                    <a:srgbClr val="000000">
                      <a:alpha val="43137"/>
                    </a:srgbClr>
                  </a:outerShdw>
                </a:effectLst>
              </a:rPr>
              <a:t>Atribuciones SNICS</a:t>
            </a:r>
            <a:endParaRPr lang="es-MX" sz="3200" b="1" dirty="0">
              <a:solidFill>
                <a:schemeClr val="accent6">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542198"/>
            <a:ext cx="10515600" cy="5315802"/>
          </a:xfrm>
          <a:solidFill>
            <a:schemeClr val="accent6">
              <a:lumMod val="20000"/>
              <a:lumOff val="80000"/>
            </a:schemeClr>
          </a:solidFill>
          <a:ln w="38100">
            <a:solidFill>
              <a:schemeClr val="accent6">
                <a:lumMod val="75000"/>
              </a:schemeClr>
            </a:solidFill>
          </a:ln>
        </p:spPr>
        <p:txBody>
          <a:bodyPr>
            <a:normAutofit fontScale="70000" lnSpcReduction="20000"/>
          </a:bodyPr>
          <a:lstStyle/>
          <a:p>
            <a:r>
              <a:rPr lang="es-MX" sz="3400" dirty="0" smtClean="0">
                <a:solidFill>
                  <a:schemeClr val="accent6">
                    <a:lumMod val="75000"/>
                  </a:schemeClr>
                </a:solidFill>
              </a:rPr>
              <a:t>Otorgar la inscripción a personas físicas o morales como mantenedores</a:t>
            </a:r>
          </a:p>
          <a:p>
            <a:r>
              <a:rPr lang="es-MX" sz="3400" b="1" dirty="0" smtClean="0">
                <a:solidFill>
                  <a:schemeClr val="accent6">
                    <a:lumMod val="75000"/>
                  </a:schemeClr>
                </a:solidFill>
              </a:rPr>
              <a:t>Calificar las semillas y aprobar a los organismos de certificación para la calificación de semillas</a:t>
            </a:r>
          </a:p>
          <a:p>
            <a:r>
              <a:rPr lang="es-MX" sz="3400" dirty="0" smtClean="0">
                <a:solidFill>
                  <a:schemeClr val="accent6">
                    <a:lumMod val="75000"/>
                  </a:schemeClr>
                </a:solidFill>
              </a:rPr>
              <a:t>Coordinar y promover el Sistema Nacional de Semillas y operar el Fondo de Apoyos e Incentivos al Sistema Nacional de Semillas;</a:t>
            </a:r>
          </a:p>
          <a:p>
            <a:r>
              <a:rPr lang="es-MX" sz="3400" dirty="0" smtClean="0">
                <a:solidFill>
                  <a:schemeClr val="accent6">
                    <a:lumMod val="75000"/>
                  </a:schemeClr>
                </a:solidFill>
              </a:rPr>
              <a:t>Participar en términos de la Ley Federal sobre Metrología y Normalización en la elaboración de anteproyectos de Normas Oficiales Mexicanas y propuestas de proyectos de Normas Mexicanas, así como en la elaboración de Guías, Reglas y demás instrumentos para la aplicación de esta Ley;</a:t>
            </a:r>
          </a:p>
          <a:p>
            <a:r>
              <a:rPr lang="es-MX" sz="3400" dirty="0" smtClean="0">
                <a:solidFill>
                  <a:schemeClr val="accent6">
                    <a:lumMod val="75000"/>
                  </a:schemeClr>
                </a:solidFill>
              </a:rPr>
              <a:t>Expedir los Certificados de Origen para la exportación de semillas y controlar los que expidan las personas autorizadas para hacerlo;</a:t>
            </a:r>
          </a:p>
          <a:p>
            <a:r>
              <a:rPr lang="es-MX" sz="3400" dirty="0">
                <a:solidFill>
                  <a:schemeClr val="accent6">
                    <a:lumMod val="75000"/>
                  </a:schemeClr>
                </a:solidFill>
              </a:rPr>
              <a:t>. Integrar, actualizar y publicar anualmente el </a:t>
            </a:r>
            <a:r>
              <a:rPr lang="es-MX" sz="3400" b="1" dirty="0">
                <a:solidFill>
                  <a:schemeClr val="accent6">
                    <a:lumMod val="75000"/>
                  </a:schemeClr>
                </a:solidFill>
              </a:rPr>
              <a:t>Catálogo Nacional de Variedades</a:t>
            </a:r>
            <a:endParaRPr lang="es-MX" sz="3400" dirty="0">
              <a:solidFill>
                <a:schemeClr val="accent6">
                  <a:lumMod val="75000"/>
                </a:schemeClr>
              </a:solidFill>
            </a:endParaRPr>
          </a:p>
          <a:p>
            <a:r>
              <a:rPr lang="es-MX" sz="3400" b="1" dirty="0">
                <a:solidFill>
                  <a:schemeClr val="accent6">
                    <a:lumMod val="75000"/>
                  </a:schemeClr>
                </a:solidFill>
              </a:rPr>
              <a:t>Vegetales</a:t>
            </a:r>
            <a:r>
              <a:rPr lang="es-MX" sz="3400" dirty="0">
                <a:solidFill>
                  <a:schemeClr val="accent6">
                    <a:lumMod val="75000"/>
                  </a:schemeClr>
                </a:solidFill>
              </a:rPr>
              <a:t> y el </a:t>
            </a:r>
            <a:r>
              <a:rPr lang="es-MX" sz="3400" b="1" dirty="0">
                <a:solidFill>
                  <a:schemeClr val="accent6">
                    <a:lumMod val="75000"/>
                  </a:schemeClr>
                </a:solidFill>
              </a:rPr>
              <a:t>Catálogo de Mantenedores</a:t>
            </a:r>
            <a:r>
              <a:rPr lang="es-MX" sz="3400" dirty="0" smtClean="0">
                <a:solidFill>
                  <a:schemeClr val="accent6">
                    <a:lumMod val="75000"/>
                  </a:schemeClr>
                </a:solidFill>
              </a:rPr>
              <a:t>; y el directorio de productores, obtentores y comercializadores</a:t>
            </a:r>
          </a:p>
          <a:p>
            <a:r>
              <a:rPr lang="es-MX" sz="3400" dirty="0">
                <a:solidFill>
                  <a:schemeClr val="accent6">
                    <a:lumMod val="75000"/>
                  </a:schemeClr>
                </a:solidFill>
              </a:rPr>
              <a:t>XVIII. Sancionar las violaciones a las disposiciones de esta Ley y a la normatividad que de ella derive;</a:t>
            </a:r>
          </a:p>
          <a:p>
            <a:endParaRPr lang="es-MX" dirty="0"/>
          </a:p>
          <a:p>
            <a:endParaRPr lang="es-MX" dirty="0" smtClean="0"/>
          </a:p>
          <a:p>
            <a:endParaRPr lang="es-MX" dirty="0"/>
          </a:p>
        </p:txBody>
      </p:sp>
    </p:spTree>
    <p:extLst>
      <p:ext uri="{BB962C8B-B14F-4D97-AF65-F5344CB8AC3E}">
        <p14:creationId xmlns:p14="http://schemas.microsoft.com/office/powerpoint/2010/main" val="14560064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solidFill>
            <a:schemeClr val="accent6">
              <a:lumMod val="20000"/>
              <a:lumOff val="80000"/>
            </a:schemeClr>
          </a:solidFill>
          <a:ln w="38100">
            <a:solidFill>
              <a:schemeClr val="accent6">
                <a:lumMod val="75000"/>
              </a:schemeClr>
            </a:solidFill>
          </a:ln>
        </p:spPr>
        <p:txBody>
          <a:bodyPr>
            <a:normAutofit lnSpcReduction="10000"/>
          </a:bodyPr>
          <a:lstStyle/>
          <a:p>
            <a:pPr marL="0" indent="0" algn="just">
              <a:buNone/>
            </a:pPr>
            <a:r>
              <a:rPr lang="es-MX" b="1" dirty="0"/>
              <a:t>Artículo 6</a:t>
            </a:r>
            <a:r>
              <a:rPr lang="es-MX" b="1" dirty="0" smtClean="0"/>
              <a:t>. </a:t>
            </a:r>
            <a:r>
              <a:rPr lang="es-MX" dirty="0"/>
              <a:t>Las personas que lleven a cabo actividades con </a:t>
            </a:r>
            <a:r>
              <a:rPr lang="es-MX" b="1" u="sng" dirty="0">
                <a:effectLst>
                  <a:outerShdw blurRad="38100" dist="38100" dir="2700000" algn="tl">
                    <a:srgbClr val="000000">
                      <a:alpha val="43137"/>
                    </a:srgbClr>
                  </a:outerShdw>
                </a:effectLst>
              </a:rPr>
              <a:t>organismos genéticamente modificados </a:t>
            </a:r>
            <a:r>
              <a:rPr lang="es-MX" b="1" dirty="0"/>
              <a:t>deberán acatar las disposiciones de esta Ley que les sean aplicables además de cumplir con lo que dispone la Ley en la materia</a:t>
            </a:r>
            <a:r>
              <a:rPr lang="es-MX" dirty="0"/>
              <a:t>. </a:t>
            </a:r>
            <a:r>
              <a:rPr lang="es-MX" dirty="0" smtClean="0"/>
              <a:t>(Dar </a:t>
            </a:r>
            <a:r>
              <a:rPr lang="es-MX" dirty="0" err="1"/>
              <a:t>click</a:t>
            </a:r>
            <a:r>
              <a:rPr lang="es-MX" dirty="0"/>
              <a:t> en el vinculo para ver la </a:t>
            </a:r>
            <a:r>
              <a:rPr lang="es-MX" dirty="0" smtClean="0"/>
              <a:t>pagina)</a:t>
            </a:r>
            <a:endParaRPr lang="es-MX" dirty="0"/>
          </a:p>
          <a:p>
            <a:r>
              <a:rPr lang="es-ES" sz="2400" b="1" dirty="0">
                <a:hlinkClick r:id="rId2"/>
              </a:rPr>
              <a:t>LEY DE BIOSEGURIDAD DE ORGANISMOS GENÉTICAMENTE </a:t>
            </a:r>
            <a:r>
              <a:rPr lang="es-ES" sz="2400" b="1" dirty="0" smtClean="0">
                <a:hlinkClick r:id="rId2"/>
              </a:rPr>
              <a:t>MODIFICADOS</a:t>
            </a:r>
            <a:r>
              <a:rPr lang="es-ES" sz="2400" b="1" dirty="0" smtClean="0"/>
              <a:t> </a:t>
            </a:r>
          </a:p>
          <a:p>
            <a:pPr marL="0" lvl="0" indent="0">
              <a:buNone/>
            </a:pPr>
            <a:r>
              <a:rPr lang="es-ES" sz="2400" dirty="0" smtClean="0">
                <a:solidFill>
                  <a:schemeClr val="accent6">
                    <a:lumMod val="50000"/>
                  </a:schemeClr>
                </a:solidFill>
              </a:rPr>
              <a:t> </a:t>
            </a:r>
            <a:r>
              <a:rPr lang="es-ES" sz="2400" b="1" dirty="0" smtClean="0">
                <a:solidFill>
                  <a:schemeClr val="accent6">
                    <a:lumMod val="50000"/>
                  </a:schemeClr>
                </a:solidFill>
                <a:effectLst>
                  <a:outerShdw blurRad="38100" dist="38100" dir="2700000" algn="tl">
                    <a:srgbClr val="000000">
                      <a:alpha val="43137"/>
                    </a:srgbClr>
                  </a:outerShdw>
                </a:effectLst>
              </a:rPr>
              <a:t>* </a:t>
            </a:r>
            <a:r>
              <a:rPr lang="es-ES" sz="2400" b="1" dirty="0">
                <a:solidFill>
                  <a:schemeClr val="accent6">
                    <a:lumMod val="50000"/>
                  </a:schemeClr>
                </a:solidFill>
                <a:effectLst>
                  <a:outerShdw blurRad="38100" dist="38100" dir="2700000" algn="tl">
                    <a:srgbClr val="000000">
                      <a:alpha val="43137"/>
                    </a:srgbClr>
                  </a:outerShdw>
                </a:effectLst>
              </a:rPr>
              <a:t>Establecimiento de áreas geográficas libres de </a:t>
            </a:r>
            <a:r>
              <a:rPr lang="es-ES" sz="2400" b="1" dirty="0" err="1">
                <a:solidFill>
                  <a:schemeClr val="accent6">
                    <a:lumMod val="50000"/>
                  </a:schemeClr>
                </a:solidFill>
                <a:effectLst>
                  <a:outerShdw blurRad="38100" dist="38100" dir="2700000" algn="tl">
                    <a:srgbClr val="000000">
                      <a:alpha val="43137"/>
                    </a:srgbClr>
                  </a:outerShdw>
                </a:effectLst>
              </a:rPr>
              <a:t>OGMs</a:t>
            </a:r>
            <a:r>
              <a:rPr lang="es-ES" sz="2400" b="1" dirty="0">
                <a:solidFill>
                  <a:schemeClr val="accent6">
                    <a:lumMod val="50000"/>
                  </a:schemeClr>
                </a:solidFill>
                <a:effectLst>
                  <a:outerShdw blurRad="38100" dist="38100" dir="2700000" algn="tl">
                    <a:srgbClr val="000000">
                      <a:alpha val="43137"/>
                    </a:srgbClr>
                  </a:outerShdw>
                </a:effectLst>
              </a:rPr>
              <a:t> </a:t>
            </a:r>
          </a:p>
          <a:p>
            <a:pPr marL="0" lvl="0" indent="0">
              <a:buNone/>
            </a:pPr>
            <a:r>
              <a:rPr lang="es-ES" sz="2400" b="1" dirty="0">
                <a:solidFill>
                  <a:schemeClr val="accent6">
                    <a:lumMod val="50000"/>
                  </a:schemeClr>
                </a:solidFill>
                <a:effectLst>
                  <a:outerShdw blurRad="38100" dist="38100" dir="2700000" algn="tl">
                    <a:srgbClr val="000000">
                      <a:alpha val="43137"/>
                    </a:srgbClr>
                  </a:outerShdw>
                </a:effectLst>
              </a:rPr>
              <a:t>  * Prohibición / Restricción uso </a:t>
            </a:r>
            <a:r>
              <a:rPr lang="es-ES" sz="2400" b="1" dirty="0" err="1">
                <a:solidFill>
                  <a:schemeClr val="accent6">
                    <a:lumMod val="50000"/>
                  </a:schemeClr>
                </a:solidFill>
                <a:effectLst>
                  <a:outerShdw blurRad="38100" dist="38100" dir="2700000" algn="tl">
                    <a:srgbClr val="000000">
                      <a:alpha val="43137"/>
                    </a:srgbClr>
                  </a:outerShdw>
                </a:effectLst>
              </a:rPr>
              <a:t>OGMs</a:t>
            </a:r>
            <a:endParaRPr lang="es-ES" sz="2400" b="1" dirty="0">
              <a:solidFill>
                <a:schemeClr val="accent6">
                  <a:lumMod val="50000"/>
                </a:schemeClr>
              </a:solidFill>
              <a:effectLst>
                <a:outerShdw blurRad="38100" dist="38100" dir="2700000" algn="tl">
                  <a:srgbClr val="000000">
                    <a:alpha val="43137"/>
                  </a:srgbClr>
                </a:outerShdw>
              </a:effectLst>
            </a:endParaRPr>
          </a:p>
          <a:p>
            <a:pPr marL="0" lvl="0" indent="0">
              <a:buNone/>
            </a:pPr>
            <a:r>
              <a:rPr lang="es-ES" sz="2400" b="1" dirty="0">
                <a:solidFill>
                  <a:schemeClr val="accent6">
                    <a:lumMod val="50000"/>
                  </a:schemeClr>
                </a:solidFill>
                <a:effectLst>
                  <a:outerShdw blurRad="38100" dist="38100" dir="2700000" algn="tl">
                    <a:srgbClr val="000000">
                      <a:alpha val="43137"/>
                    </a:srgbClr>
                  </a:outerShdw>
                </a:effectLst>
              </a:rPr>
              <a:t>  * Régimen de protección especial (Cultivos en los que México sea centro de origen, en especial, maíz)</a:t>
            </a:r>
          </a:p>
          <a:p>
            <a:pPr marL="0" lvl="0" indent="0">
              <a:buNone/>
            </a:pPr>
            <a:r>
              <a:rPr lang="es-MX" sz="2400" b="1" dirty="0">
                <a:solidFill>
                  <a:schemeClr val="accent6">
                    <a:lumMod val="50000"/>
                  </a:schemeClr>
                </a:solidFill>
                <a:effectLst>
                  <a:outerShdw blurRad="38100" dist="38100" dir="2700000" algn="tl">
                    <a:srgbClr val="000000">
                      <a:alpha val="43137"/>
                    </a:srgbClr>
                  </a:outerShdw>
                </a:effectLst>
              </a:rPr>
              <a:t>  * Consentimiento expreso del propietario o legítimo poseedor del predio  para aprovechamiento de flora silvestre</a:t>
            </a:r>
            <a:endParaRPr lang="es-MX" sz="2400" b="1" dirty="0" smtClean="0">
              <a:effectLst>
                <a:outerShdw blurRad="38100" dist="38100" dir="2700000" algn="tl">
                  <a:srgbClr val="000000">
                    <a:alpha val="43137"/>
                  </a:srgbClr>
                </a:outerShdw>
              </a:effectLst>
            </a:endParaRPr>
          </a:p>
          <a:p>
            <a:endParaRPr lang="es-ES" sz="2400" dirty="0" smtClean="0"/>
          </a:p>
        </p:txBody>
      </p:sp>
    </p:spTree>
    <p:extLst>
      <p:ext uri="{BB962C8B-B14F-4D97-AF65-F5344CB8AC3E}">
        <p14:creationId xmlns:p14="http://schemas.microsoft.com/office/powerpoint/2010/main" val="21641578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70117"/>
          </a:xfrm>
          <a:solidFill>
            <a:schemeClr val="accent6">
              <a:lumMod val="40000"/>
              <a:lumOff val="60000"/>
            </a:schemeClr>
          </a:solidFill>
          <a:ln w="38100">
            <a:solidFill>
              <a:schemeClr val="accent6">
                <a:lumMod val="75000"/>
              </a:schemeClr>
            </a:solidFill>
          </a:ln>
        </p:spPr>
        <p:txBody>
          <a:bodyPr>
            <a:normAutofit/>
          </a:bodyPr>
          <a:lstStyle/>
          <a:p>
            <a:r>
              <a:rPr lang="es-MX" sz="3200" b="1" dirty="0">
                <a:solidFill>
                  <a:schemeClr val="accent6">
                    <a:lumMod val="75000"/>
                  </a:schemeClr>
                </a:solidFill>
                <a:effectLst>
                  <a:outerShdw blurRad="38100" dist="38100" dir="2700000" algn="tl">
                    <a:srgbClr val="000000">
                      <a:alpha val="43137"/>
                    </a:srgbClr>
                  </a:outerShdw>
                </a:effectLst>
              </a:rPr>
              <a:t>SISTEMA NACIONAL DE SEMILLAS</a:t>
            </a:r>
            <a:endParaRPr lang="es-MX" sz="3200" dirty="0">
              <a:solidFill>
                <a:schemeClr val="accent6">
                  <a:lumMod val="75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798329"/>
            <a:ext cx="10515600" cy="4351338"/>
          </a:xfrm>
          <a:solidFill>
            <a:schemeClr val="accent6">
              <a:lumMod val="20000"/>
              <a:lumOff val="80000"/>
            </a:schemeClr>
          </a:solidFill>
          <a:ln w="38100">
            <a:solidFill>
              <a:schemeClr val="accent6">
                <a:lumMod val="75000"/>
              </a:schemeClr>
            </a:solidFill>
          </a:ln>
        </p:spPr>
        <p:txBody>
          <a:bodyPr>
            <a:normAutofit fontScale="92500" lnSpcReduction="10000"/>
          </a:bodyPr>
          <a:lstStyle/>
          <a:p>
            <a:pPr algn="just"/>
            <a:r>
              <a:rPr lang="es-MX" dirty="0">
                <a:solidFill>
                  <a:schemeClr val="accent6">
                    <a:lumMod val="75000"/>
                  </a:schemeClr>
                </a:solidFill>
              </a:rPr>
              <a:t>Se crea el </a:t>
            </a:r>
            <a:r>
              <a:rPr lang="es-MX" b="1" dirty="0">
                <a:solidFill>
                  <a:schemeClr val="accent6">
                    <a:lumMod val="75000"/>
                  </a:schemeClr>
                </a:solidFill>
              </a:rPr>
              <a:t>Sistema Nacional de Semillas</a:t>
            </a:r>
            <a:r>
              <a:rPr lang="es-MX" dirty="0">
                <a:solidFill>
                  <a:schemeClr val="accent6">
                    <a:lumMod val="75000"/>
                  </a:schemeClr>
                </a:solidFill>
              </a:rPr>
              <a:t>, con objeto de articular </a:t>
            </a:r>
            <a:r>
              <a:rPr lang="es-MX" dirty="0" smtClean="0">
                <a:solidFill>
                  <a:schemeClr val="accent6">
                    <a:lumMod val="75000"/>
                  </a:schemeClr>
                </a:solidFill>
              </a:rPr>
              <a:t>la concurrencia</a:t>
            </a:r>
            <a:r>
              <a:rPr lang="es-MX" dirty="0">
                <a:solidFill>
                  <a:schemeClr val="accent6">
                    <a:lumMod val="75000"/>
                  </a:schemeClr>
                </a:solidFill>
              </a:rPr>
              <a:t>, participación, cooperación y complementación de los sectores público, social y privado involucrados en la conservación, investigación, producción, certificación, comercialización, fomento, </a:t>
            </a:r>
            <a:r>
              <a:rPr lang="es-MX" dirty="0" smtClean="0">
                <a:solidFill>
                  <a:schemeClr val="accent6">
                    <a:lumMod val="75000"/>
                  </a:schemeClr>
                </a:solidFill>
              </a:rPr>
              <a:t>abasto y uso de semillas</a:t>
            </a:r>
          </a:p>
          <a:p>
            <a:r>
              <a:rPr lang="es-MX" dirty="0">
                <a:solidFill>
                  <a:schemeClr val="accent6">
                    <a:lumMod val="75000"/>
                  </a:schemeClr>
                </a:solidFill>
              </a:rPr>
              <a:t>El Sistema será un órgano deliberativo, de carácter consultivo, de concertación, </a:t>
            </a:r>
            <a:r>
              <a:rPr lang="es-MX" dirty="0" smtClean="0">
                <a:solidFill>
                  <a:schemeClr val="accent6">
                    <a:lumMod val="75000"/>
                  </a:schemeClr>
                </a:solidFill>
              </a:rPr>
              <a:t>de asesoría </a:t>
            </a:r>
            <a:r>
              <a:rPr lang="es-MX" dirty="0">
                <a:solidFill>
                  <a:schemeClr val="accent6">
                    <a:lumMod val="75000"/>
                  </a:schemeClr>
                </a:solidFill>
              </a:rPr>
              <a:t>y de seguimiento y evaluación de las políticas de semillas y en general de todas las materias establecidas en esta Ley.</a:t>
            </a:r>
          </a:p>
          <a:p>
            <a:r>
              <a:rPr lang="es-MX" dirty="0">
                <a:solidFill>
                  <a:schemeClr val="accent6">
                    <a:lumMod val="75000"/>
                  </a:schemeClr>
                </a:solidFill>
              </a:rPr>
              <a:t>Invariablemente se deberá considerar su opinión en materia de planeación, diseño</a:t>
            </a:r>
            <a:r>
              <a:rPr lang="es-MX" dirty="0" smtClean="0">
                <a:solidFill>
                  <a:schemeClr val="accent6">
                    <a:lumMod val="75000"/>
                  </a:schemeClr>
                </a:solidFill>
              </a:rPr>
              <a:t>, operación</a:t>
            </a:r>
            <a:r>
              <a:rPr lang="es-MX" dirty="0">
                <a:solidFill>
                  <a:schemeClr val="accent6">
                    <a:lumMod val="75000"/>
                  </a:schemeClr>
                </a:solidFill>
              </a:rPr>
              <a:t>, políticas y programas y sobre la reglamentación y normatividad derivada de esta Ley, materias que constituyen sus fines principales.</a:t>
            </a:r>
          </a:p>
          <a:p>
            <a:pPr algn="just"/>
            <a:endParaRPr lang="es-MX" dirty="0"/>
          </a:p>
        </p:txBody>
      </p:sp>
      <p:sp>
        <p:nvSpPr>
          <p:cNvPr id="4" name="Llamada ovalada 3"/>
          <p:cNvSpPr/>
          <p:nvPr/>
        </p:nvSpPr>
        <p:spPr>
          <a:xfrm>
            <a:off x="7968915" y="385011"/>
            <a:ext cx="3384885" cy="1187115"/>
          </a:xfrm>
          <a:prstGeom prst="wedgeEllipseCallout">
            <a:avLst>
              <a:gd name="adj1" fmla="val -73913"/>
              <a:gd name="adj2" fmla="val 86441"/>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 name="CuadroTexto 4"/>
          <p:cNvSpPr txBox="1"/>
          <p:nvPr/>
        </p:nvSpPr>
        <p:spPr>
          <a:xfrm>
            <a:off x="8341896" y="477017"/>
            <a:ext cx="2582778" cy="830997"/>
          </a:xfrm>
          <a:prstGeom prst="rect">
            <a:avLst/>
          </a:prstGeom>
          <a:noFill/>
        </p:spPr>
        <p:txBody>
          <a:bodyPr wrap="square" rtlCol="0">
            <a:spAutoFit/>
          </a:bodyPr>
          <a:lstStyle/>
          <a:p>
            <a:r>
              <a:rPr lang="es-MX" sz="2400" b="1" dirty="0" smtClean="0">
                <a:solidFill>
                  <a:schemeClr val="accent6">
                    <a:lumMod val="50000"/>
                  </a:schemeClr>
                </a:solidFill>
                <a:effectLst>
                  <a:outerShdw blurRad="38100" dist="38100" dir="2700000" algn="tl">
                    <a:srgbClr val="000000">
                      <a:alpha val="43137"/>
                    </a:srgbClr>
                  </a:outerShdw>
                </a:effectLst>
              </a:rPr>
              <a:t>Entra en vigor el 7 de julio de 2016</a:t>
            </a:r>
            <a:endParaRPr lang="es-ES" sz="2400"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25477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1026" name="Picture 2" descr="Resultado de imagen para sistema nacional de semillas mexico"/>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66537" y="0"/>
            <a:ext cx="9861884" cy="687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431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21991"/>
          </a:xfrm>
          <a:solidFill>
            <a:schemeClr val="accent6">
              <a:lumMod val="40000"/>
              <a:lumOff val="60000"/>
            </a:schemeClr>
          </a:solidFill>
          <a:ln w="38100">
            <a:solidFill>
              <a:schemeClr val="accent6">
                <a:lumMod val="75000"/>
              </a:schemeClr>
            </a:solidFill>
          </a:ln>
        </p:spPr>
        <p:txBody>
          <a:bodyPr>
            <a:normAutofit/>
          </a:bodyPr>
          <a:lstStyle/>
          <a:p>
            <a:pPr algn="just"/>
            <a:r>
              <a:rPr lang="es-MX" sz="2800" b="1" dirty="0" smtClean="0"/>
              <a:t>INTEGRANTES DEL SISTEMA    (Artículo 9)</a:t>
            </a:r>
            <a:endParaRPr lang="es-MX" sz="2800" dirty="0"/>
          </a:p>
        </p:txBody>
      </p:sp>
      <p:sp>
        <p:nvSpPr>
          <p:cNvPr id="3" name="Marcador de contenido 2"/>
          <p:cNvSpPr>
            <a:spLocks noGrp="1"/>
          </p:cNvSpPr>
          <p:nvPr>
            <p:ph idx="1"/>
          </p:nvPr>
        </p:nvSpPr>
        <p:spPr>
          <a:xfrm>
            <a:off x="838200" y="1778169"/>
            <a:ext cx="10515600" cy="4964851"/>
          </a:xfrm>
          <a:solidFill>
            <a:schemeClr val="accent6">
              <a:lumMod val="20000"/>
              <a:lumOff val="80000"/>
            </a:schemeClr>
          </a:solidFill>
          <a:ln w="38100">
            <a:solidFill>
              <a:schemeClr val="accent6">
                <a:lumMod val="75000"/>
              </a:schemeClr>
            </a:solidFill>
          </a:ln>
        </p:spPr>
        <p:txBody>
          <a:bodyPr>
            <a:normAutofit fontScale="77500" lnSpcReduction="20000"/>
          </a:bodyPr>
          <a:lstStyle/>
          <a:p>
            <a:r>
              <a:rPr lang="es-MX" dirty="0" smtClean="0"/>
              <a:t>I</a:t>
            </a:r>
            <a:r>
              <a:rPr lang="es-MX" dirty="0"/>
              <a:t>. De la Secretaría, un representante propietario que será el C. Secretario de Despacho quien lo presidirá y cuyo suplente será el Subsecretario del Ramo;</a:t>
            </a:r>
          </a:p>
          <a:p>
            <a:r>
              <a:rPr lang="es-MX" dirty="0"/>
              <a:t>II. Del SNICS, un representante propietario que será su Director quien actuará como</a:t>
            </a:r>
          </a:p>
          <a:p>
            <a:r>
              <a:rPr lang="es-MX" dirty="0"/>
              <a:t>Secretario Técnico del Sistema y un suplente;</a:t>
            </a:r>
          </a:p>
          <a:p>
            <a:r>
              <a:rPr lang="es-MX" dirty="0"/>
              <a:t>III. Un representante propietario y un suplente del Instituto Nacional de Investigaciones Forestales, Agrícolas y Pecuarias;</a:t>
            </a:r>
          </a:p>
          <a:p>
            <a:r>
              <a:rPr lang="es-MX" dirty="0"/>
              <a:t>IV. Tres representantes propietarios y sus respectivos suplentes de las instituciones de enseñanza superior, investigación y extensión;</a:t>
            </a:r>
          </a:p>
          <a:p>
            <a:r>
              <a:rPr lang="es-MX" dirty="0"/>
              <a:t>V. Tres representantes propietarios y sus respectivos suplentes de las asociaciones de productores y comercializadores de semillas;</a:t>
            </a:r>
          </a:p>
          <a:p>
            <a:r>
              <a:rPr lang="es-MX" dirty="0"/>
              <a:t>VI. Tres representantes propietarios y sus respectivos suplentes de las asociaciones de obtentores, </a:t>
            </a:r>
            <a:r>
              <a:rPr lang="es-MX" dirty="0" err="1"/>
              <a:t>fitomejoradores</a:t>
            </a:r>
            <a:r>
              <a:rPr lang="es-MX" dirty="0"/>
              <a:t> y mantenedores de semillas;</a:t>
            </a:r>
          </a:p>
          <a:p>
            <a:r>
              <a:rPr lang="es-MX" dirty="0"/>
              <a:t>VII. Tres representantes propietarios y sus respectivos suplentes de las asociaciones y/o cámaras de agricultores consumidores de semillas; y</a:t>
            </a:r>
          </a:p>
          <a:p>
            <a:r>
              <a:rPr lang="es-MX" dirty="0"/>
              <a:t>VIII. Un representante propietario y su respectivo suplente de los Comités Consultivos Regionales o Estatales de Semillas que se constituyan.</a:t>
            </a:r>
          </a:p>
          <a:p>
            <a:endParaRPr lang="es-MX" dirty="0"/>
          </a:p>
        </p:txBody>
      </p:sp>
    </p:spTree>
    <p:extLst>
      <p:ext uri="{BB962C8B-B14F-4D97-AF65-F5344CB8AC3E}">
        <p14:creationId xmlns:p14="http://schemas.microsoft.com/office/powerpoint/2010/main" val="1455412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74105" y="365125"/>
            <a:ext cx="5979694" cy="6244222"/>
          </a:xfrm>
          <a:solidFill>
            <a:schemeClr val="accent6">
              <a:lumMod val="40000"/>
              <a:lumOff val="60000"/>
            </a:schemeClr>
          </a:solidFill>
          <a:ln w="38100">
            <a:solidFill>
              <a:schemeClr val="accent6">
                <a:lumMod val="75000"/>
              </a:schemeClr>
            </a:solidFill>
          </a:ln>
        </p:spPr>
        <p:txBody>
          <a:bodyPr>
            <a:normAutofit/>
          </a:bodyPr>
          <a:lstStyle/>
          <a:p>
            <a:pPr lvl="0"/>
            <a:r>
              <a:rPr lang="es-ES" sz="3000" dirty="0">
                <a:solidFill>
                  <a:schemeClr val="accent6">
                    <a:lumMod val="50000"/>
                  </a:schemeClr>
                </a:solidFill>
              </a:rPr>
              <a:t>Con base en el análisis de las diferentes reglamentaciones relacionada a la producción de </a:t>
            </a:r>
            <a:r>
              <a:rPr lang="es-ES" sz="3000" dirty="0" smtClean="0">
                <a:solidFill>
                  <a:schemeClr val="accent6">
                    <a:lumMod val="50000"/>
                  </a:schemeClr>
                </a:solidFill>
              </a:rPr>
              <a:t>semillas, </a:t>
            </a:r>
            <a:r>
              <a:rPr lang="es-ES" sz="3000" dirty="0">
                <a:solidFill>
                  <a:schemeClr val="accent6">
                    <a:lumMod val="50000"/>
                  </a:schemeClr>
                </a:solidFill>
              </a:rPr>
              <a:t>delimitar los campos de acción y sus implicaciones en la protección varietal, producción, calidad y comercio.</a:t>
            </a:r>
            <a:endParaRPr lang="es-MX" sz="3000" dirty="0">
              <a:solidFill>
                <a:schemeClr val="accent6">
                  <a:lumMod val="50000"/>
                </a:schemeClr>
              </a:solidFill>
            </a:endParaRPr>
          </a:p>
          <a:p>
            <a:pPr lvl="0"/>
            <a:r>
              <a:rPr lang="es-ES" sz="3000" b="1" u="sng" dirty="0">
                <a:solidFill>
                  <a:schemeClr val="accent6">
                    <a:lumMod val="50000"/>
                  </a:schemeClr>
                </a:solidFill>
                <a:effectLst>
                  <a:outerShdw blurRad="38100" dist="38100" dir="2700000" algn="tl">
                    <a:srgbClr val="000000">
                      <a:alpha val="43137"/>
                    </a:srgbClr>
                  </a:outerShdw>
                </a:effectLst>
              </a:rPr>
              <a:t>Normatividad nacional e internacional en la protección, producción y comercio de semillas de variedades mejoradas</a:t>
            </a:r>
            <a:endParaRPr lang="es-MX" sz="3000" b="1" u="sng" dirty="0">
              <a:solidFill>
                <a:schemeClr val="accent6">
                  <a:lumMod val="50000"/>
                </a:schemeClr>
              </a:solidFill>
              <a:effectLst>
                <a:outerShdw blurRad="38100" dist="38100" dir="2700000" algn="tl">
                  <a:srgbClr val="000000">
                    <a:alpha val="43137"/>
                  </a:srgbClr>
                </a:outerShdw>
              </a:effectLst>
            </a:endParaRPr>
          </a:p>
          <a:p>
            <a:pPr lvl="0"/>
            <a:r>
              <a:rPr lang="es-ES" sz="3000" dirty="0">
                <a:solidFill>
                  <a:schemeClr val="accent6">
                    <a:lumMod val="50000"/>
                  </a:schemeClr>
                </a:solidFill>
              </a:rPr>
              <a:t>Reglas técnicas para la producción de semillas</a:t>
            </a:r>
            <a:endParaRPr lang="es-MX" sz="3000" dirty="0">
              <a:solidFill>
                <a:schemeClr val="accent6">
                  <a:lumMod val="50000"/>
                </a:schemeClr>
              </a:solidFill>
            </a:endParaRPr>
          </a:p>
          <a:p>
            <a:endParaRPr lang="es-MX" dirty="0"/>
          </a:p>
        </p:txBody>
      </p:sp>
      <p:pic>
        <p:nvPicPr>
          <p:cNvPr id="2050" name="Picture 2" descr="Resultado de imagen para agricultores mexican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895" y="1636295"/>
            <a:ext cx="4362058" cy="3400926"/>
          </a:xfrm>
          <a:prstGeom prst="rect">
            <a:avLst/>
          </a:prstGeom>
          <a:noFill/>
          <a:ln w="57150">
            <a:solidFill>
              <a:schemeClr val="accent6">
                <a:lumMod val="75000"/>
              </a:schemeClr>
            </a:solidFill>
          </a:ln>
          <a:extLst>
            <a:ext uri="{909E8E84-426E-40DD-AFC4-6F175D3DCCD1}">
              <a14:hiddenFill xmlns:a14="http://schemas.microsoft.com/office/drawing/2010/main">
                <a:solidFill>
                  <a:srgbClr val="FFFFFF"/>
                </a:solidFill>
              </a14:hiddenFill>
            </a:ext>
          </a:extLst>
        </p:spPr>
      </p:pic>
      <p:sp>
        <p:nvSpPr>
          <p:cNvPr id="4" name="Rectángulo 3"/>
          <p:cNvSpPr/>
          <p:nvPr/>
        </p:nvSpPr>
        <p:spPr>
          <a:xfrm>
            <a:off x="721895" y="365125"/>
            <a:ext cx="6096000" cy="646331"/>
          </a:xfrm>
          <a:prstGeom prst="rect">
            <a:avLst/>
          </a:prstGeom>
        </p:spPr>
        <p:txBody>
          <a:bodyPr>
            <a:spAutoFit/>
          </a:bodyPr>
          <a:lstStyle/>
          <a:p>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a:t>
            </a:r>
            <a:r>
              <a:rPr lang="es-MX"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COMPETENCIA II:</a:t>
            </a:r>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REGLAMENTACION DE </a:t>
            </a:r>
            <a:r>
              <a:rPr lang="es-MX"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SEMILLAS.</a:t>
            </a:r>
            <a:endParaRPr lang="es-ES" dirty="0"/>
          </a:p>
        </p:txBody>
      </p:sp>
    </p:spTree>
    <p:extLst>
      <p:ext uri="{BB962C8B-B14F-4D97-AF65-F5344CB8AC3E}">
        <p14:creationId xmlns:p14="http://schemas.microsoft.com/office/powerpoint/2010/main" val="14415369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698131"/>
          </a:xfrm>
          <a:solidFill>
            <a:schemeClr val="accent6">
              <a:lumMod val="40000"/>
              <a:lumOff val="60000"/>
            </a:schemeClr>
          </a:solidFill>
          <a:ln w="38100">
            <a:solidFill>
              <a:schemeClr val="accent6">
                <a:lumMod val="75000"/>
              </a:schemeClr>
            </a:solidFill>
          </a:ln>
        </p:spPr>
        <p:txBody>
          <a:bodyPr>
            <a:normAutofit/>
          </a:bodyPr>
          <a:lstStyle/>
          <a:p>
            <a:r>
              <a:rPr lang="es-MX" sz="3200" b="1" dirty="0"/>
              <a:t>FOMENTO A LA INVESTIGACIÓN Y DESARROLLO </a:t>
            </a:r>
            <a:r>
              <a:rPr lang="es-MX" sz="3200" b="1" dirty="0" smtClean="0"/>
              <a:t>TECNOLÓGICO</a:t>
            </a:r>
            <a:endParaRPr lang="es-MX" sz="3200" dirty="0"/>
          </a:p>
        </p:txBody>
      </p:sp>
      <p:sp>
        <p:nvSpPr>
          <p:cNvPr id="3" name="Marcador de contenido 2"/>
          <p:cNvSpPr>
            <a:spLocks noGrp="1"/>
          </p:cNvSpPr>
          <p:nvPr>
            <p:ph idx="1"/>
          </p:nvPr>
        </p:nvSpPr>
        <p:spPr>
          <a:solidFill>
            <a:schemeClr val="accent6">
              <a:lumMod val="20000"/>
              <a:lumOff val="80000"/>
            </a:schemeClr>
          </a:solidFill>
          <a:ln w="38100">
            <a:solidFill>
              <a:schemeClr val="accent6">
                <a:lumMod val="75000"/>
              </a:schemeClr>
            </a:solidFill>
          </a:ln>
        </p:spPr>
        <p:txBody>
          <a:bodyPr>
            <a:normAutofit fontScale="92500" lnSpcReduction="10000"/>
          </a:bodyPr>
          <a:lstStyle/>
          <a:p>
            <a:r>
              <a:rPr lang="es-MX" dirty="0"/>
              <a:t>La Secretaría de acuerdo con lo dispuesto en el artículo 34 de la Ley de Desarrollo Rural Sustentable, en el marco del Sistema Nacional de Investigación y Transferencia Tecnológica para el Desarrollo Rural Sustentable fomentará la</a:t>
            </a:r>
          </a:p>
          <a:p>
            <a:r>
              <a:rPr lang="es-MX" dirty="0"/>
              <a:t>investigación, desarrollo de infraestructura y transferencia de tecnología en semillas y variedades vegetales, a través de la celebración de convenios con el Instituto Nacional de Investigaciones Forestales, Agrícolas y Pecuarias y con otras instituciones de investigación y/o enseñanza agropecuarias.</a:t>
            </a:r>
          </a:p>
          <a:p>
            <a:r>
              <a:rPr lang="es-MX" dirty="0"/>
              <a:t>Las prioridades para la investigación que se establezcan en el Programa Nacional de Semillas, se apoyarán, entre otros, con recursos provenientes del Fondo de Apoyos e Incentivos y de los convenios de cooperación internacionales que nuestro país haya celebrado o celebre en el futuro.</a:t>
            </a:r>
          </a:p>
          <a:p>
            <a:endParaRPr lang="es-MX" dirty="0"/>
          </a:p>
        </p:txBody>
      </p:sp>
    </p:spTree>
    <p:extLst>
      <p:ext uri="{BB962C8B-B14F-4D97-AF65-F5344CB8AC3E}">
        <p14:creationId xmlns:p14="http://schemas.microsoft.com/office/powerpoint/2010/main" val="31957842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719396"/>
          </a:xfrm>
          <a:ln w="38100">
            <a:solidFill>
              <a:schemeClr val="accent6">
                <a:lumMod val="75000"/>
              </a:schemeClr>
            </a:solidFill>
          </a:ln>
        </p:spPr>
        <p:txBody>
          <a:bodyPr>
            <a:normAutofit/>
          </a:bodyPr>
          <a:lstStyle/>
          <a:p>
            <a:r>
              <a:rPr lang="es-MX" sz="3200" b="1" dirty="0" err="1" smtClean="0">
                <a:solidFill>
                  <a:schemeClr val="accent6">
                    <a:lumMod val="50000"/>
                  </a:schemeClr>
                </a:solidFill>
                <a:effectLst>
                  <a:outerShdw blurRad="38100" dist="38100" dir="2700000" algn="tl">
                    <a:srgbClr val="000000">
                      <a:alpha val="43137"/>
                    </a:srgbClr>
                  </a:outerShdw>
                </a:effectLst>
              </a:rPr>
              <a:t>Catalogos</a:t>
            </a:r>
            <a:r>
              <a:rPr lang="es-MX" sz="3200" b="1" dirty="0" smtClean="0">
                <a:solidFill>
                  <a:schemeClr val="accent6">
                    <a:lumMod val="50000"/>
                  </a:schemeClr>
                </a:solidFill>
                <a:effectLst>
                  <a:outerShdw blurRad="38100" dist="38100" dir="2700000" algn="tl">
                    <a:srgbClr val="000000">
                      <a:alpha val="43137"/>
                    </a:srgbClr>
                  </a:outerShdw>
                </a:effectLst>
              </a:rPr>
              <a:t>: </a:t>
            </a:r>
            <a:r>
              <a:rPr lang="es-MX" sz="3200" b="1" dirty="0">
                <a:solidFill>
                  <a:schemeClr val="accent6">
                    <a:lumMod val="50000"/>
                  </a:schemeClr>
                </a:solidFill>
                <a:effectLst>
                  <a:outerShdw blurRad="38100" dist="38100" dir="2700000" algn="tl">
                    <a:srgbClr val="000000">
                      <a:alpha val="43137"/>
                    </a:srgbClr>
                  </a:outerShdw>
                </a:effectLst>
              </a:rPr>
              <a:t>Catálogo Nacional de Variedades Vegetales </a:t>
            </a:r>
          </a:p>
        </p:txBody>
      </p:sp>
      <p:sp>
        <p:nvSpPr>
          <p:cNvPr id="3" name="Marcador de contenido 2"/>
          <p:cNvSpPr>
            <a:spLocks noGrp="1"/>
          </p:cNvSpPr>
          <p:nvPr>
            <p:ph idx="1"/>
          </p:nvPr>
        </p:nvSpPr>
        <p:spPr>
          <a:xfrm>
            <a:off x="838200" y="1825624"/>
            <a:ext cx="10515600" cy="4847891"/>
          </a:xfrm>
          <a:solidFill>
            <a:schemeClr val="accent6">
              <a:lumMod val="20000"/>
              <a:lumOff val="80000"/>
            </a:schemeClr>
          </a:solidFill>
          <a:ln w="28575">
            <a:solidFill>
              <a:schemeClr val="accent6">
                <a:lumMod val="50000"/>
              </a:schemeClr>
            </a:solidFill>
          </a:ln>
        </p:spPr>
        <p:txBody>
          <a:bodyPr>
            <a:normAutofit fontScale="85000" lnSpcReduction="20000"/>
          </a:bodyPr>
          <a:lstStyle/>
          <a:p>
            <a:r>
              <a:rPr lang="es-MX" dirty="0"/>
              <a:t>La inscripción en el </a:t>
            </a:r>
            <a:r>
              <a:rPr lang="es-MX" b="1" u="sng" dirty="0">
                <a:solidFill>
                  <a:schemeClr val="accent6">
                    <a:lumMod val="50000"/>
                  </a:schemeClr>
                </a:solidFill>
              </a:rPr>
              <a:t>Catálogo Nacional de Variedades Vegetales</a:t>
            </a:r>
            <a:r>
              <a:rPr lang="es-MX" b="1" dirty="0">
                <a:solidFill>
                  <a:schemeClr val="accent6">
                    <a:lumMod val="50000"/>
                  </a:schemeClr>
                </a:solidFill>
              </a:rPr>
              <a:t> </a:t>
            </a:r>
            <a:r>
              <a:rPr lang="es-MX" dirty="0"/>
              <a:t>se establece con fines de identificación varietal. Procede la inscripción de una variedad vegetal cuando:</a:t>
            </a:r>
          </a:p>
          <a:p>
            <a:r>
              <a:rPr lang="es-MX" dirty="0"/>
              <a:t>I. Posea una denominación propia y características que permitan su clara identificación y se ajuste a las Normas Oficiales Mexicanas emitidas por la Secretaría; en el caso de variedades de procedencia extranjera, éstas deberán mantener su denominación original;</a:t>
            </a:r>
          </a:p>
          <a:p>
            <a:r>
              <a:rPr lang="es-MX" dirty="0"/>
              <a:t>II. Se encuentre descrita conforme a las Guías que emita la Secretaría; y</a:t>
            </a:r>
          </a:p>
          <a:p>
            <a:r>
              <a:rPr lang="es-MX" dirty="0"/>
              <a:t>III. Se pueda técnicamente distinguir con claridad uno o varios caracteres pertinentes de cualquier otra variedad conocida.</a:t>
            </a:r>
          </a:p>
          <a:p>
            <a:r>
              <a:rPr lang="es-MX" dirty="0"/>
              <a:t>La verificación del cumplimiento de estos requisitos estará a cargo de la Secretaría a través del SNICS.</a:t>
            </a:r>
          </a:p>
          <a:p>
            <a:r>
              <a:rPr lang="es-MX" dirty="0"/>
              <a:t>La inscripción en el Catálogo Nacional de Variedades Vegetales no confiere protección legal sobre los derechos del obtentor de la variedad vegetal, ésta podrá ser solicitada por los interesados en términos de lo establecido en la Ley Federal de Variedades Vegetales</a:t>
            </a:r>
          </a:p>
        </p:txBody>
      </p:sp>
      <p:sp>
        <p:nvSpPr>
          <p:cNvPr id="4" name="Llamada ovalada 3"/>
          <p:cNvSpPr/>
          <p:nvPr/>
        </p:nvSpPr>
        <p:spPr>
          <a:xfrm>
            <a:off x="7522464" y="762462"/>
            <a:ext cx="4669536" cy="833377"/>
          </a:xfrm>
          <a:prstGeom prst="wedgeEllipseCallout">
            <a:avLst>
              <a:gd name="adj1" fmla="val -86792"/>
              <a:gd name="adj2" fmla="val 62334"/>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7746242" y="899060"/>
            <a:ext cx="4618298" cy="646331"/>
          </a:xfrm>
          <a:prstGeom prst="rect">
            <a:avLst/>
          </a:prstGeom>
          <a:noFill/>
        </p:spPr>
        <p:txBody>
          <a:bodyPr wrap="square" rtlCol="0">
            <a:spAutoFit/>
          </a:bodyPr>
          <a:lstStyle/>
          <a:p>
            <a:r>
              <a:rPr lang="es-MX" b="1" dirty="0" smtClean="0">
                <a:solidFill>
                  <a:schemeClr val="accent6">
                    <a:lumMod val="50000"/>
                  </a:schemeClr>
                </a:solidFill>
              </a:rPr>
              <a:t>Requisitos para el registro de una variedad en el Catalogo de Variedades de plantas</a:t>
            </a:r>
            <a:endParaRPr lang="es-MX" b="1" dirty="0">
              <a:solidFill>
                <a:schemeClr val="accent6">
                  <a:lumMod val="50000"/>
                </a:schemeClr>
              </a:solidFill>
            </a:endParaRPr>
          </a:p>
        </p:txBody>
      </p:sp>
    </p:spTree>
    <p:extLst>
      <p:ext uri="{BB962C8B-B14F-4D97-AF65-F5344CB8AC3E}">
        <p14:creationId xmlns:p14="http://schemas.microsoft.com/office/powerpoint/2010/main" val="9470280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46721"/>
            <a:ext cx="10515600" cy="1024354"/>
          </a:xfrm>
          <a:ln w="38100">
            <a:solidFill>
              <a:schemeClr val="accent6">
                <a:lumMod val="75000"/>
              </a:schemeClr>
            </a:solidFill>
          </a:ln>
        </p:spPr>
        <p:txBody>
          <a:bodyPr/>
          <a:lstStyle/>
          <a:p>
            <a:r>
              <a:rPr lang="es-MX" b="1" dirty="0" err="1" smtClean="0">
                <a:solidFill>
                  <a:schemeClr val="accent6">
                    <a:lumMod val="50000"/>
                  </a:schemeClr>
                </a:solidFill>
                <a:effectLst>
                  <a:outerShdw blurRad="38100" dist="38100" dir="2700000" algn="tl">
                    <a:srgbClr val="000000">
                      <a:alpha val="43137"/>
                    </a:srgbClr>
                  </a:outerShdw>
                </a:effectLst>
              </a:rPr>
              <a:t>Catalogos</a:t>
            </a:r>
            <a:r>
              <a:rPr lang="es-MX" b="1" dirty="0" smtClean="0">
                <a:solidFill>
                  <a:schemeClr val="accent6">
                    <a:lumMod val="50000"/>
                  </a:schemeClr>
                </a:solidFill>
                <a:effectLst>
                  <a:outerShdw blurRad="38100" dist="38100" dir="2700000" algn="tl">
                    <a:srgbClr val="000000">
                      <a:alpha val="43137"/>
                    </a:srgbClr>
                  </a:outerShdw>
                </a:effectLst>
              </a:rPr>
              <a:t>:</a:t>
            </a:r>
            <a:r>
              <a:rPr lang="es-MX" b="1" dirty="0">
                <a:solidFill>
                  <a:schemeClr val="accent6">
                    <a:lumMod val="50000"/>
                  </a:schemeClr>
                </a:solidFill>
                <a:effectLst>
                  <a:outerShdw blurRad="38100" dist="38100" dir="2700000" algn="tl">
                    <a:srgbClr val="000000">
                      <a:alpha val="43137"/>
                    </a:srgbClr>
                  </a:outerShdw>
                </a:effectLst>
              </a:rPr>
              <a:t> de Mantenedores </a:t>
            </a:r>
          </a:p>
        </p:txBody>
      </p:sp>
      <p:sp>
        <p:nvSpPr>
          <p:cNvPr id="3" name="Marcador de contenido 2"/>
          <p:cNvSpPr>
            <a:spLocks noGrp="1"/>
          </p:cNvSpPr>
          <p:nvPr>
            <p:ph idx="1"/>
          </p:nvPr>
        </p:nvSpPr>
        <p:spPr>
          <a:xfrm>
            <a:off x="838200" y="1392072"/>
            <a:ext cx="10515600" cy="5465927"/>
          </a:xfrm>
          <a:solidFill>
            <a:schemeClr val="accent6">
              <a:lumMod val="20000"/>
              <a:lumOff val="80000"/>
            </a:schemeClr>
          </a:solidFill>
          <a:ln w="38100">
            <a:solidFill>
              <a:schemeClr val="accent6">
                <a:lumMod val="75000"/>
              </a:schemeClr>
            </a:solidFill>
          </a:ln>
        </p:spPr>
        <p:txBody>
          <a:bodyPr>
            <a:normAutofit fontScale="85000" lnSpcReduction="20000"/>
          </a:bodyPr>
          <a:lstStyle/>
          <a:p>
            <a:r>
              <a:rPr lang="es-MX" sz="3400" dirty="0">
                <a:solidFill>
                  <a:schemeClr val="accent6">
                    <a:lumMod val="50000"/>
                  </a:schemeClr>
                </a:solidFill>
              </a:rPr>
              <a:t>El Catálogo de Mantenedores tiene por objetivo identificar a las personas físicas o morales aprobadas para mantener los caracteres pertinentes de las variedades vegetales. </a:t>
            </a:r>
            <a:r>
              <a:rPr lang="es-MX" sz="3400" dirty="0" smtClean="0">
                <a:solidFill>
                  <a:schemeClr val="accent6">
                    <a:lumMod val="50000"/>
                  </a:schemeClr>
                </a:solidFill>
              </a:rPr>
              <a:t>Para </a:t>
            </a:r>
            <a:r>
              <a:rPr lang="es-MX" sz="3400" dirty="0">
                <a:solidFill>
                  <a:schemeClr val="accent6">
                    <a:lumMod val="50000"/>
                  </a:schemeClr>
                </a:solidFill>
              </a:rPr>
              <a:t>la inscripción en el Catálogo de Mantenedores se deberá:</a:t>
            </a:r>
          </a:p>
          <a:p>
            <a:r>
              <a:rPr lang="es-MX" sz="3400" dirty="0">
                <a:solidFill>
                  <a:schemeClr val="accent6">
                    <a:lumMod val="50000"/>
                  </a:schemeClr>
                </a:solidFill>
              </a:rPr>
              <a:t>I. Presentar solicitud por escrito ante el SNICS;</a:t>
            </a:r>
          </a:p>
          <a:p>
            <a:r>
              <a:rPr lang="es-MX" sz="3400" dirty="0">
                <a:solidFill>
                  <a:schemeClr val="accent6">
                    <a:lumMod val="50000"/>
                  </a:schemeClr>
                </a:solidFill>
              </a:rPr>
              <a:t>II. Demostrar que cuenta con el personal e infraestructura necesarios para la </a:t>
            </a:r>
            <a:r>
              <a:rPr lang="es-MX" sz="3400" b="1" u="sng" dirty="0">
                <a:solidFill>
                  <a:schemeClr val="accent6">
                    <a:lumMod val="50000"/>
                  </a:schemeClr>
                </a:solidFill>
              </a:rPr>
              <a:t>conservación de la identidad genética de las variedades vegetales </a:t>
            </a:r>
            <a:r>
              <a:rPr lang="es-MX" sz="3400" dirty="0">
                <a:solidFill>
                  <a:schemeClr val="accent6">
                    <a:lumMod val="50000"/>
                  </a:schemeClr>
                </a:solidFill>
              </a:rPr>
              <a:t>para las cuales solicita ser mantenedor;</a:t>
            </a:r>
          </a:p>
          <a:p>
            <a:r>
              <a:rPr lang="es-MX" sz="3400" dirty="0">
                <a:solidFill>
                  <a:schemeClr val="accent6">
                    <a:lumMod val="50000"/>
                  </a:schemeClr>
                </a:solidFill>
              </a:rPr>
              <a:t>III. En su caso, </a:t>
            </a:r>
            <a:r>
              <a:rPr lang="es-MX" sz="3400" b="1" u="sng" dirty="0">
                <a:solidFill>
                  <a:schemeClr val="accent6">
                    <a:lumMod val="50000"/>
                  </a:schemeClr>
                </a:solidFill>
              </a:rPr>
              <a:t>efectuar la descripción de la variedad </a:t>
            </a:r>
            <a:r>
              <a:rPr lang="es-MX" sz="3400" dirty="0">
                <a:solidFill>
                  <a:schemeClr val="accent6">
                    <a:lumMod val="50000"/>
                  </a:schemeClr>
                </a:solidFill>
              </a:rPr>
              <a:t>de la que solicita ser mantenedor, de conformidad con la Guía respectiva;</a:t>
            </a:r>
          </a:p>
          <a:p>
            <a:r>
              <a:rPr lang="es-MX" sz="3400" dirty="0">
                <a:solidFill>
                  <a:schemeClr val="accent6">
                    <a:lumMod val="50000"/>
                  </a:schemeClr>
                </a:solidFill>
              </a:rPr>
              <a:t>IV. En el caso de </a:t>
            </a:r>
            <a:r>
              <a:rPr lang="es-MX" sz="3400" b="1" u="sng" dirty="0">
                <a:solidFill>
                  <a:schemeClr val="accent6">
                    <a:lumMod val="50000"/>
                  </a:schemeClr>
                </a:solidFill>
              </a:rPr>
              <a:t>variedades vegetales protegidas </a:t>
            </a:r>
            <a:r>
              <a:rPr lang="es-MX" sz="3400" dirty="0">
                <a:solidFill>
                  <a:schemeClr val="accent6">
                    <a:lumMod val="50000"/>
                  </a:schemeClr>
                </a:solidFill>
              </a:rPr>
              <a:t>conforme a la Ley Federal </a:t>
            </a:r>
            <a:r>
              <a:rPr lang="es-MX" sz="3400" dirty="0" smtClean="0">
                <a:solidFill>
                  <a:schemeClr val="accent6">
                    <a:lumMod val="50000"/>
                  </a:schemeClr>
                </a:solidFill>
              </a:rPr>
              <a:t>de Variedades </a:t>
            </a:r>
            <a:r>
              <a:rPr lang="es-MX" sz="3400" dirty="0">
                <a:solidFill>
                  <a:schemeClr val="accent6">
                    <a:lumMod val="50000"/>
                  </a:schemeClr>
                </a:solidFill>
              </a:rPr>
              <a:t>Vegetales, se deberá </a:t>
            </a:r>
            <a:r>
              <a:rPr lang="es-MX" sz="3400" b="1" dirty="0">
                <a:solidFill>
                  <a:schemeClr val="accent6">
                    <a:lumMod val="50000"/>
                  </a:schemeClr>
                </a:solidFill>
              </a:rPr>
              <a:t>contar con el consentimiento del titular del derecho de obtentor</a:t>
            </a:r>
            <a:r>
              <a:rPr lang="es-MX" sz="3400" dirty="0">
                <a:solidFill>
                  <a:schemeClr val="accent6">
                    <a:lumMod val="50000"/>
                  </a:schemeClr>
                </a:solidFill>
              </a:rPr>
              <a:t>;</a:t>
            </a:r>
          </a:p>
          <a:p>
            <a:r>
              <a:rPr lang="es-MX" sz="3400" dirty="0">
                <a:solidFill>
                  <a:schemeClr val="accent6">
                    <a:lumMod val="50000"/>
                  </a:schemeClr>
                </a:solidFill>
              </a:rPr>
              <a:t>V. Conservar y en su caso </a:t>
            </a:r>
            <a:r>
              <a:rPr lang="es-MX" sz="3400" b="1" u="sng" dirty="0">
                <a:solidFill>
                  <a:schemeClr val="accent6">
                    <a:lumMod val="50000"/>
                  </a:schemeClr>
                </a:solidFill>
              </a:rPr>
              <a:t>proporcionar al SNICS, la muestra de referencia de la variedad</a:t>
            </a:r>
            <a:r>
              <a:rPr lang="es-MX" sz="3400" dirty="0">
                <a:solidFill>
                  <a:schemeClr val="accent6">
                    <a:lumMod val="50000"/>
                  </a:schemeClr>
                </a:solidFill>
              </a:rPr>
              <a:t> para la que solicita ser </a:t>
            </a:r>
            <a:r>
              <a:rPr lang="es-MX" sz="3400" dirty="0" smtClean="0">
                <a:solidFill>
                  <a:schemeClr val="accent6">
                    <a:lumMod val="50000"/>
                  </a:schemeClr>
                </a:solidFill>
              </a:rPr>
              <a:t>mantenedor</a:t>
            </a:r>
            <a:endParaRPr lang="es-MX" dirty="0"/>
          </a:p>
        </p:txBody>
      </p:sp>
    </p:spTree>
    <p:extLst>
      <p:ext uri="{BB962C8B-B14F-4D97-AF65-F5344CB8AC3E}">
        <p14:creationId xmlns:p14="http://schemas.microsoft.com/office/powerpoint/2010/main" val="2776423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322" y="0"/>
            <a:ext cx="12319322" cy="6934200"/>
          </a:xfrm>
          <a:prstGeom prst="rect">
            <a:avLst/>
          </a:prstGeom>
        </p:spPr>
      </p:pic>
      <p:sp>
        <p:nvSpPr>
          <p:cNvPr id="2" name="Título 1"/>
          <p:cNvSpPr>
            <a:spLocks noGrp="1"/>
          </p:cNvSpPr>
          <p:nvPr>
            <p:ph type="title"/>
          </p:nvPr>
        </p:nvSpPr>
        <p:spPr>
          <a:xfrm>
            <a:off x="838200" y="104681"/>
            <a:ext cx="10515600" cy="719396"/>
          </a:xfrm>
          <a:solidFill>
            <a:schemeClr val="accent5">
              <a:lumMod val="40000"/>
              <a:lumOff val="60000"/>
            </a:schemeClr>
          </a:solidFill>
          <a:ln w="38100">
            <a:solidFill>
              <a:schemeClr val="accent6">
                <a:lumMod val="75000"/>
              </a:schemeClr>
            </a:solidFill>
          </a:ln>
        </p:spPr>
        <p:txBody>
          <a:bodyPr>
            <a:normAutofit/>
          </a:bodyPr>
          <a:lstStyle/>
          <a:p>
            <a:r>
              <a:rPr lang="es-MX"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PROCEDIMIENTO DE CALIFICACIÓN DE </a:t>
            </a:r>
            <a:r>
              <a:rPr lang="es-MX"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SEMILLAS</a:t>
            </a:r>
            <a:endParaRPr lang="es-MX"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084522"/>
            <a:ext cx="10515600" cy="5589233"/>
          </a:xfrm>
          <a:solidFill>
            <a:schemeClr val="accent6">
              <a:lumMod val="20000"/>
              <a:lumOff val="80000"/>
            </a:schemeClr>
          </a:solidFill>
          <a:ln w="38100">
            <a:solidFill>
              <a:schemeClr val="accent6">
                <a:lumMod val="75000"/>
              </a:schemeClr>
            </a:solidFill>
          </a:ln>
        </p:spPr>
        <p:txBody>
          <a:bodyPr>
            <a:normAutofit fontScale="85000" lnSpcReduction="20000"/>
          </a:bodyPr>
          <a:lstStyle/>
          <a:p>
            <a:pPr algn="just"/>
            <a:r>
              <a:rPr lang="es-MX" b="1" dirty="0"/>
              <a:t>Artículo 25.- </a:t>
            </a:r>
            <a:r>
              <a:rPr lang="es-MX" dirty="0"/>
              <a:t>La calificación de semillas se realizará conforme a los métodos y procedimientos que se establezcan en las Reglas que expida la Secretaría, el SNICS vigilará su cumplimiento.</a:t>
            </a:r>
          </a:p>
          <a:p>
            <a:pPr algn="just"/>
            <a:r>
              <a:rPr lang="es-MX" dirty="0"/>
              <a:t>En el caso de </a:t>
            </a:r>
            <a:r>
              <a:rPr lang="es-MX" b="1" u="sng" dirty="0">
                <a:effectLst>
                  <a:outerShdw blurRad="38100" dist="38100" dir="2700000" algn="tl">
                    <a:srgbClr val="000000">
                      <a:alpha val="43137"/>
                    </a:srgbClr>
                  </a:outerShdw>
                </a:effectLst>
              </a:rPr>
              <a:t>semillas Certificadas</a:t>
            </a:r>
            <a:r>
              <a:rPr lang="es-MX" dirty="0"/>
              <a:t>, la calificación es un procedimiento de seguimiento y comprobación del conjunto de actividades por las que se garantiza que las semillas se obtienen bajo métodos y procesos de producción, procesamiento y manejo </a:t>
            </a:r>
            <a:r>
              <a:rPr lang="es-MX" dirty="0" err="1"/>
              <a:t>postcosecha</a:t>
            </a:r>
            <a:r>
              <a:rPr lang="es-MX" dirty="0"/>
              <a:t> que aseguran que su calidad genética, física, fisiológica y fitosanitaria, se ajusta a las Reglas que para tal efecto emita la Secretaría.</a:t>
            </a:r>
          </a:p>
          <a:p>
            <a:pPr algn="just"/>
            <a:r>
              <a:rPr lang="es-MX" dirty="0"/>
              <a:t>En el caso de las </a:t>
            </a:r>
            <a:r>
              <a:rPr lang="es-MX" b="1" u="sng" dirty="0">
                <a:effectLst>
                  <a:outerShdw blurRad="38100" dist="38100" dir="2700000" algn="tl">
                    <a:srgbClr val="000000">
                      <a:alpha val="43137"/>
                    </a:srgbClr>
                  </a:outerShdw>
                </a:effectLst>
              </a:rPr>
              <a:t>semillas Habilitadas</a:t>
            </a:r>
            <a:r>
              <a:rPr lang="es-MX" dirty="0"/>
              <a:t>, el nivel de su calidad genética, fisiológica, física o fitosanitaria, permite su uso como semilla, pero no alcanza los estándares o su método y proceso de producción no fue verificado conforme lo establecido para la semilla Certificada, por lo que su calificación se realiza de acuerdo a las Reglas que para tal categoría emita la Secretaría.</a:t>
            </a:r>
          </a:p>
          <a:p>
            <a:pPr algn="just"/>
            <a:r>
              <a:rPr lang="es-MX" dirty="0"/>
              <a:t>Las semillas cuyas </a:t>
            </a:r>
            <a:r>
              <a:rPr lang="es-MX" b="1" dirty="0"/>
              <a:t>características sean informadas </a:t>
            </a:r>
            <a:r>
              <a:rPr lang="es-MX" dirty="0"/>
              <a:t>por el propio productor o comercializador, podrán ser comercializadas bajo la categoría de </a:t>
            </a:r>
            <a:r>
              <a:rPr lang="es-MX" b="1" u="sng" dirty="0">
                <a:effectLst>
                  <a:outerShdw blurRad="38100" dist="38100" dir="2700000" algn="tl">
                    <a:srgbClr val="000000">
                      <a:alpha val="43137"/>
                    </a:srgbClr>
                  </a:outerShdw>
                </a:effectLst>
              </a:rPr>
              <a:t>semilla Declarada</a:t>
            </a:r>
            <a:r>
              <a:rPr lang="es-MX" dirty="0"/>
              <a:t>, debiendo señalar dichas características en la etiqueta a que se refiere el artículo 33 de esta Ley.</a:t>
            </a:r>
          </a:p>
          <a:p>
            <a:endParaRPr lang="es-MX" dirty="0"/>
          </a:p>
        </p:txBody>
      </p:sp>
    </p:spTree>
    <p:extLst>
      <p:ext uri="{BB962C8B-B14F-4D97-AF65-F5344CB8AC3E}">
        <p14:creationId xmlns:p14="http://schemas.microsoft.com/office/powerpoint/2010/main" val="37097834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944"/>
            <a:ext cx="12192000" cy="6858000"/>
          </a:xfrm>
          <a:prstGeom prst="rect">
            <a:avLst/>
          </a:prstGeom>
        </p:spPr>
      </p:pic>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838200" y="1825625"/>
            <a:ext cx="10515600" cy="2375985"/>
          </a:xfrm>
          <a:solidFill>
            <a:schemeClr val="accent6">
              <a:lumMod val="20000"/>
              <a:lumOff val="80000"/>
            </a:schemeClr>
          </a:solidFill>
          <a:ln w="38100">
            <a:solidFill>
              <a:schemeClr val="accent6">
                <a:lumMod val="75000"/>
              </a:schemeClr>
            </a:solidFill>
          </a:ln>
        </p:spPr>
        <p:txBody>
          <a:bodyPr/>
          <a:lstStyle/>
          <a:p>
            <a:pPr algn="just"/>
            <a:r>
              <a:rPr lang="es-MX" b="1" dirty="0"/>
              <a:t>Artículo 26.- </a:t>
            </a:r>
            <a:r>
              <a:rPr lang="es-MX" dirty="0"/>
              <a:t>En el caso de </a:t>
            </a:r>
            <a:r>
              <a:rPr lang="es-MX" b="1" dirty="0">
                <a:effectLst>
                  <a:outerShdw blurRad="38100" dist="38100" dir="2700000" algn="tl">
                    <a:srgbClr val="000000">
                      <a:alpha val="43137"/>
                    </a:srgbClr>
                  </a:outerShdw>
                </a:effectLst>
              </a:rPr>
              <a:t>variedades vegetales protegidas conforme a la Ley Federal de Variedades Vegetales, se deberá contar con el consentimiento del titular del derecho de obtentor </a:t>
            </a:r>
            <a:r>
              <a:rPr lang="es-MX" dirty="0"/>
              <a:t>para su explotación, calificación, propagación, comercialización o inscripción en el Catálogo Nacional de Variedades Vegetales.</a:t>
            </a:r>
          </a:p>
          <a:p>
            <a:endParaRPr lang="es-MX" dirty="0"/>
          </a:p>
        </p:txBody>
      </p:sp>
    </p:spTree>
    <p:extLst>
      <p:ext uri="{BB962C8B-B14F-4D97-AF65-F5344CB8AC3E}">
        <p14:creationId xmlns:p14="http://schemas.microsoft.com/office/powerpoint/2010/main" val="34354866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Marcador de contenido 2"/>
          <p:cNvSpPr>
            <a:spLocks noGrp="1"/>
          </p:cNvSpPr>
          <p:nvPr>
            <p:ph idx="1"/>
          </p:nvPr>
        </p:nvSpPr>
        <p:spPr>
          <a:xfrm>
            <a:off x="838200" y="1173707"/>
            <a:ext cx="10515600" cy="5003256"/>
          </a:xfrm>
          <a:solidFill>
            <a:schemeClr val="accent6">
              <a:lumMod val="20000"/>
              <a:lumOff val="80000"/>
            </a:schemeClr>
          </a:solidFill>
          <a:ln w="38100">
            <a:solidFill>
              <a:schemeClr val="accent6">
                <a:lumMod val="75000"/>
              </a:schemeClr>
            </a:solidFill>
          </a:ln>
        </p:spPr>
        <p:txBody>
          <a:bodyPr>
            <a:normAutofit fontScale="92500" lnSpcReduction="20000"/>
          </a:bodyPr>
          <a:lstStyle/>
          <a:p>
            <a:r>
              <a:rPr lang="es-MX" b="1" dirty="0"/>
              <a:t>Artículo 32.- </a:t>
            </a:r>
            <a:r>
              <a:rPr lang="es-MX" dirty="0"/>
              <a:t>Los organismos de certificación para la calificación de semillas tendrán las siguientes obligaciones:</a:t>
            </a:r>
          </a:p>
          <a:p>
            <a:r>
              <a:rPr lang="es-MX" dirty="0"/>
              <a:t>I. Realizar las actividades relativas a la calificación y certificación de semillas conforme los métodos y procedimientos que se establezcan en las Normas Mexicanas y en las Reglas a que se refiere esta Ley;</a:t>
            </a:r>
          </a:p>
          <a:p>
            <a:r>
              <a:rPr lang="es-MX" dirty="0"/>
              <a:t>II. Conservar en su poder las muestras de las semillas que califiquen y la documentación respectiva en los términos de las Reglas a que se refiere esta Ley; y</a:t>
            </a:r>
          </a:p>
          <a:p>
            <a:r>
              <a:rPr lang="es-MX" dirty="0"/>
              <a:t>III. Las demás que establezcan las Normas Oficiales Mexicanas y las disposiciones fiscales aplicables.</a:t>
            </a:r>
          </a:p>
          <a:p>
            <a:r>
              <a:rPr lang="es-MX" dirty="0"/>
              <a:t>Los organismos de certificación que califiquen semillas, serán solidariamente responsables con los productores de las mismas cuando las certificaciones no se hayan efectuado conforme a las Normas Mexicanas y a las Reglas a que se refiere esta Ley.</a:t>
            </a:r>
          </a:p>
          <a:p>
            <a:endParaRPr lang="es-MX" dirty="0"/>
          </a:p>
        </p:txBody>
      </p:sp>
    </p:spTree>
    <p:extLst>
      <p:ext uri="{BB962C8B-B14F-4D97-AF65-F5344CB8AC3E}">
        <p14:creationId xmlns:p14="http://schemas.microsoft.com/office/powerpoint/2010/main" val="25653398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2" name="Título 1"/>
          <p:cNvSpPr>
            <a:spLocks noGrp="1"/>
          </p:cNvSpPr>
          <p:nvPr>
            <p:ph type="title"/>
          </p:nvPr>
        </p:nvSpPr>
        <p:spPr>
          <a:xfrm>
            <a:off x="838200" y="147411"/>
            <a:ext cx="10515600" cy="548625"/>
          </a:xfrm>
          <a:solidFill>
            <a:schemeClr val="accent6">
              <a:lumMod val="40000"/>
              <a:lumOff val="60000"/>
            </a:schemeClr>
          </a:solidFill>
          <a:ln w="38100">
            <a:solidFill>
              <a:schemeClr val="accent6">
                <a:lumMod val="75000"/>
              </a:schemeClr>
            </a:solidFill>
          </a:ln>
        </p:spPr>
        <p:txBody>
          <a:bodyPr>
            <a:normAutofit/>
          </a:bodyPr>
          <a:lstStyle/>
          <a:p>
            <a:r>
              <a:rPr lang="es-MX" sz="3200"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COMERCIO DE SEMILLAS</a:t>
            </a:r>
          </a:p>
        </p:txBody>
      </p:sp>
      <p:sp>
        <p:nvSpPr>
          <p:cNvPr id="3" name="Marcador de contenido 2"/>
          <p:cNvSpPr>
            <a:spLocks noGrp="1"/>
          </p:cNvSpPr>
          <p:nvPr>
            <p:ph idx="1"/>
          </p:nvPr>
        </p:nvSpPr>
        <p:spPr>
          <a:xfrm>
            <a:off x="838200" y="827314"/>
            <a:ext cx="10515600" cy="6030685"/>
          </a:xfrm>
          <a:solidFill>
            <a:schemeClr val="accent6">
              <a:lumMod val="20000"/>
              <a:lumOff val="80000"/>
            </a:schemeClr>
          </a:solidFill>
          <a:ln w="38100">
            <a:solidFill>
              <a:schemeClr val="accent6">
                <a:lumMod val="75000"/>
              </a:schemeClr>
            </a:solidFill>
          </a:ln>
        </p:spPr>
        <p:txBody>
          <a:bodyPr>
            <a:normAutofit fontScale="77500" lnSpcReduction="20000"/>
          </a:bodyPr>
          <a:lstStyle/>
          <a:p>
            <a:pPr algn="just"/>
            <a:r>
              <a:rPr lang="es-MX" b="1" dirty="0"/>
              <a:t>Artículo 33.- </a:t>
            </a:r>
            <a:r>
              <a:rPr lang="es-MX" dirty="0"/>
              <a:t>Para que cualquier semilla de origen nacional o extranjero, pueda </a:t>
            </a:r>
            <a:r>
              <a:rPr lang="es-MX" dirty="0" smtClean="0"/>
              <a:t>ser comercializada </a:t>
            </a:r>
            <a:r>
              <a:rPr lang="es-MX" dirty="0"/>
              <a:t>o puesta en circulación, </a:t>
            </a:r>
            <a:r>
              <a:rPr lang="es-MX" dirty="0" smtClean="0"/>
              <a:t>deberá llevar </a:t>
            </a:r>
            <a:r>
              <a:rPr lang="es-MX" dirty="0"/>
              <a:t>en el </a:t>
            </a:r>
            <a:r>
              <a:rPr lang="es-MX" b="1" dirty="0"/>
              <a:t>envase una etiqueta a la </a:t>
            </a:r>
            <a:r>
              <a:rPr lang="es-MX" b="1" dirty="0" smtClean="0"/>
              <a:t>vista que </a:t>
            </a:r>
            <a:r>
              <a:rPr lang="es-MX" b="1" dirty="0"/>
              <a:t>incluya los siguientes datos informativos:</a:t>
            </a:r>
          </a:p>
          <a:p>
            <a:r>
              <a:rPr lang="es-MX" dirty="0"/>
              <a:t>I. El nombre del cultivo;</a:t>
            </a:r>
          </a:p>
          <a:p>
            <a:r>
              <a:rPr lang="es-MX" dirty="0"/>
              <a:t>II. Género y especie vegetal;</a:t>
            </a:r>
          </a:p>
          <a:p>
            <a:r>
              <a:rPr lang="es-MX" dirty="0"/>
              <a:t>III. Denominación de la variedad vegetal;</a:t>
            </a:r>
          </a:p>
          <a:p>
            <a:r>
              <a:rPr lang="es-MX" dirty="0"/>
              <a:t>IV. Identificación de la categoría de semilla, de conformidad con lo dispuesto en esta Ley</a:t>
            </a:r>
            <a:r>
              <a:rPr lang="es-MX" dirty="0" smtClean="0"/>
              <a:t>;</a:t>
            </a:r>
          </a:p>
          <a:p>
            <a:r>
              <a:rPr lang="es-MX" dirty="0"/>
              <a:t>V. Cuando aplique, el porcentaje de germinación y en su caso, el contenido de semillas de otras variedades y especies así como el de impurezas o materia inerte;</a:t>
            </a:r>
          </a:p>
          <a:p>
            <a:r>
              <a:rPr lang="es-MX" dirty="0"/>
              <a:t>VI. En su caso, la mención y descripción del tratamiento químico que se le haya aplicado a la semilla, debiendo en este supuesto, estar teñida para advertir sobre su improcedencia para efectos de alimentación humana y animal;</a:t>
            </a:r>
          </a:p>
          <a:p>
            <a:r>
              <a:rPr lang="es-MX" dirty="0"/>
              <a:t>VII. Nombre o razón social del productor o responsable de la semilla y su domicilio;</a:t>
            </a:r>
          </a:p>
          <a:p>
            <a:r>
              <a:rPr lang="es-MX" dirty="0"/>
              <a:t>VIII. Número de lote que permita dar seguimiento o rastreo al origen y calidad de la misma; y</a:t>
            </a:r>
          </a:p>
          <a:p>
            <a:r>
              <a:rPr lang="es-MX" dirty="0"/>
              <a:t>IX. Los demás datos que en su caso establezcan las Normas Oficiales Mexicanas que deriven de esta Ley.</a:t>
            </a:r>
          </a:p>
          <a:p>
            <a:r>
              <a:rPr lang="es-MX" sz="2000" b="1" dirty="0"/>
              <a:t>Tratándose de la comercialización o puesta en circulación de semillas de organismos genéticamente modificados, se deberán acatar las disposiciones de esta Ley que les sean aplicables, además de cumplir con lo que dispone la Ley en la materia.</a:t>
            </a:r>
          </a:p>
          <a:p>
            <a:endParaRPr lang="es-MX" dirty="0"/>
          </a:p>
        </p:txBody>
      </p:sp>
    </p:spTree>
    <p:extLst>
      <p:ext uri="{BB962C8B-B14F-4D97-AF65-F5344CB8AC3E}">
        <p14:creationId xmlns:p14="http://schemas.microsoft.com/office/powerpoint/2010/main" val="19430118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399421" y="503280"/>
            <a:ext cx="3733800" cy="1325563"/>
          </a:xfrm>
        </p:spPr>
        <p:txBody>
          <a:bodyPr/>
          <a:lstStyle/>
          <a:p>
            <a:r>
              <a:rPr lang="es-MX" b="1" dirty="0" smtClean="0">
                <a:solidFill>
                  <a:schemeClr val="accent6">
                    <a:lumMod val="50000"/>
                  </a:schemeClr>
                </a:solidFill>
                <a:effectLst>
                  <a:outerShdw blurRad="38100" dist="38100" dir="2700000" algn="tl">
                    <a:srgbClr val="000000">
                      <a:alpha val="43137"/>
                    </a:srgbClr>
                  </a:outerShdw>
                </a:effectLst>
              </a:rPr>
              <a:t>COMERCIO SEMILLAS</a:t>
            </a:r>
            <a:endParaRPr lang="es-ES" b="1" dirty="0">
              <a:solidFill>
                <a:schemeClr val="accent6">
                  <a:lumMod val="50000"/>
                </a:schemeClr>
              </a:solidFill>
              <a:effectLst>
                <a:outerShdw blurRad="38100" dist="38100" dir="2700000" algn="tl">
                  <a:srgbClr val="000000">
                    <a:alpha val="43137"/>
                  </a:srgbClr>
                </a:outerShdw>
              </a:effectLst>
            </a:endParaRPr>
          </a:p>
        </p:txBody>
      </p:sp>
      <p:pic>
        <p:nvPicPr>
          <p:cNvPr id="4" name="Marcador de contenido 3"/>
          <p:cNvPicPr>
            <a:picLocks noGrp="1" noChangeAspect="1"/>
          </p:cNvPicPr>
          <p:nvPr>
            <p:ph idx="1"/>
          </p:nvPr>
        </p:nvPicPr>
        <p:blipFill>
          <a:blip r:embed="rId2"/>
          <a:stretch>
            <a:fillRect/>
          </a:stretch>
        </p:blipFill>
        <p:spPr>
          <a:xfrm>
            <a:off x="838200" y="365125"/>
            <a:ext cx="6415730" cy="4271043"/>
          </a:xfrm>
          <a:prstGeom prst="rect">
            <a:avLst/>
          </a:prstGeom>
        </p:spPr>
      </p:pic>
      <p:pic>
        <p:nvPicPr>
          <p:cNvPr id="3074" name="Picture 2" descr="Resultado de imagen para envases de semil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6564" y="1966997"/>
            <a:ext cx="6000750" cy="450532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p:cNvPicPr>
            <a:picLocks noChangeAspect="1"/>
          </p:cNvPicPr>
          <p:nvPr/>
        </p:nvPicPr>
        <p:blipFill rotWithShape="1">
          <a:blip r:embed="rId4"/>
          <a:srcRect t="19131" b="18180"/>
          <a:stretch/>
        </p:blipFill>
        <p:spPr>
          <a:xfrm>
            <a:off x="10154556" y="218030"/>
            <a:ext cx="2127738" cy="1896062"/>
          </a:xfrm>
          <a:prstGeom prst="rect">
            <a:avLst/>
          </a:prstGeom>
        </p:spPr>
      </p:pic>
      <p:pic>
        <p:nvPicPr>
          <p:cNvPr id="3078" name="Picture 6" descr="Resultado de imagen para etiqueta de semilla certific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3567197"/>
            <a:ext cx="5876925" cy="290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6876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2" name="Título 1"/>
          <p:cNvSpPr>
            <a:spLocks noGrp="1"/>
          </p:cNvSpPr>
          <p:nvPr>
            <p:ph type="title"/>
          </p:nvPr>
        </p:nvSpPr>
        <p:spPr>
          <a:xfrm>
            <a:off x="838200" y="365126"/>
            <a:ext cx="10515600" cy="1081538"/>
          </a:xfrm>
          <a:solidFill>
            <a:schemeClr val="accent6">
              <a:lumMod val="40000"/>
              <a:lumOff val="60000"/>
            </a:schemeClr>
          </a:solidFill>
          <a:ln w="38100">
            <a:solidFill>
              <a:schemeClr val="accent6">
                <a:lumMod val="75000"/>
              </a:schemeClr>
            </a:solidFill>
          </a:ln>
        </p:spPr>
        <p:txBody>
          <a:bodyPr>
            <a:normAutofit/>
          </a:bodyPr>
          <a:lstStyle/>
          <a:p>
            <a:pPr algn="just"/>
            <a:r>
              <a:rPr lang="es-MX" sz="2800" b="1" dirty="0" smtClean="0">
                <a:solidFill>
                  <a:schemeClr val="accent6">
                    <a:lumMod val="50000"/>
                  </a:schemeClr>
                </a:solidFill>
                <a:effectLst>
                  <a:outerShdw blurRad="38100" dist="38100" dir="2700000" algn="tl">
                    <a:srgbClr val="000000">
                      <a:alpha val="43137"/>
                    </a:srgbClr>
                  </a:outerShdw>
                </a:effectLst>
              </a:rPr>
              <a:t>IMPORTACION DE SEMILLAS (Artículo 35)</a:t>
            </a:r>
            <a:endParaRPr lang="es-MX" sz="2800" b="1" dirty="0">
              <a:solidFill>
                <a:schemeClr val="accent6">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38200" y="1825624"/>
            <a:ext cx="10515600" cy="5032375"/>
          </a:xfrm>
          <a:solidFill>
            <a:schemeClr val="accent6">
              <a:lumMod val="20000"/>
              <a:lumOff val="80000"/>
            </a:schemeClr>
          </a:solidFill>
          <a:ln w="57150">
            <a:solidFill>
              <a:schemeClr val="accent6">
                <a:lumMod val="75000"/>
              </a:schemeClr>
            </a:solidFill>
          </a:ln>
        </p:spPr>
        <p:txBody>
          <a:bodyPr>
            <a:normAutofit fontScale="92500" lnSpcReduction="10000"/>
          </a:bodyPr>
          <a:lstStyle/>
          <a:p>
            <a:r>
              <a:rPr lang="es-MX" b="1" dirty="0" smtClean="0">
                <a:solidFill>
                  <a:schemeClr val="accent6">
                    <a:lumMod val="50000"/>
                  </a:schemeClr>
                </a:solidFill>
              </a:rPr>
              <a:t>I</a:t>
            </a:r>
            <a:r>
              <a:rPr lang="es-MX" b="1" dirty="0">
                <a:solidFill>
                  <a:schemeClr val="accent6">
                    <a:lumMod val="50000"/>
                  </a:schemeClr>
                </a:solidFill>
              </a:rPr>
              <a:t>. Declarar su categoría equivalente conforme a lo establecido en esta Ley y las Reglas a que se refiere este ordenamiento; y</a:t>
            </a:r>
          </a:p>
          <a:p>
            <a:r>
              <a:rPr lang="es-MX" b="1" dirty="0">
                <a:solidFill>
                  <a:schemeClr val="accent6">
                    <a:lumMod val="50000"/>
                  </a:schemeClr>
                </a:solidFill>
              </a:rPr>
              <a:t>II. Cumplir los requisitos fitosanitarios que fije la Secretaría, </a:t>
            </a:r>
            <a:endParaRPr lang="es-MX" b="1" dirty="0" smtClean="0">
              <a:solidFill>
                <a:schemeClr val="accent6">
                  <a:lumMod val="50000"/>
                </a:schemeClr>
              </a:solidFill>
            </a:endParaRPr>
          </a:p>
          <a:p>
            <a:r>
              <a:rPr lang="es-MX" b="1" dirty="0" smtClean="0">
                <a:solidFill>
                  <a:schemeClr val="accent6">
                    <a:lumMod val="50000"/>
                  </a:schemeClr>
                </a:solidFill>
              </a:rPr>
              <a:t>Certificado </a:t>
            </a:r>
            <a:r>
              <a:rPr lang="es-MX" b="1" dirty="0">
                <a:solidFill>
                  <a:schemeClr val="accent6">
                    <a:lumMod val="50000"/>
                  </a:schemeClr>
                </a:solidFill>
              </a:rPr>
              <a:t>Fitosanitario Internacional o documento oficial equivalente, en los términos de la Ley Federal de Sanidad Vegetal.</a:t>
            </a:r>
          </a:p>
          <a:p>
            <a:r>
              <a:rPr lang="es-MX" b="1" dirty="0">
                <a:solidFill>
                  <a:schemeClr val="accent6">
                    <a:lumMod val="50000"/>
                  </a:schemeClr>
                </a:solidFill>
              </a:rPr>
              <a:t>En los casos de importación de semillas que sean organismos genéticamente modificados, se deberá cumplir adicionalmente con lo establecido en la Ley </a:t>
            </a:r>
            <a:r>
              <a:rPr lang="es-MX" b="1" dirty="0" smtClean="0">
                <a:solidFill>
                  <a:schemeClr val="accent6">
                    <a:lumMod val="50000"/>
                  </a:schemeClr>
                </a:solidFill>
              </a:rPr>
              <a:t>de Bioseguridad </a:t>
            </a:r>
            <a:r>
              <a:rPr lang="es-MX" b="1" dirty="0">
                <a:solidFill>
                  <a:schemeClr val="accent6">
                    <a:lumMod val="50000"/>
                  </a:schemeClr>
                </a:solidFill>
              </a:rPr>
              <a:t>de Organismos Genéticamente Modificados.</a:t>
            </a:r>
          </a:p>
          <a:p>
            <a:pPr algn="just"/>
            <a:r>
              <a:rPr lang="es-MX" b="1" dirty="0">
                <a:solidFill>
                  <a:schemeClr val="accent6">
                    <a:lumMod val="50000"/>
                  </a:schemeClr>
                </a:solidFill>
              </a:rPr>
              <a:t>Artículo 36.- La Secretaría a través del SNICS, podrá verificar y comprobar el cumplimiento de esta Ley, su Reglamento, las Normas Oficiales Mexicanas, </a:t>
            </a:r>
            <a:r>
              <a:rPr lang="es-MX" b="1" dirty="0" smtClean="0">
                <a:solidFill>
                  <a:schemeClr val="accent6">
                    <a:lumMod val="50000"/>
                  </a:schemeClr>
                </a:solidFill>
              </a:rPr>
              <a:t>Normas Mexicanas</a:t>
            </a:r>
            <a:r>
              <a:rPr lang="es-MX" b="1" dirty="0">
                <a:solidFill>
                  <a:schemeClr val="accent6">
                    <a:lumMod val="50000"/>
                  </a:schemeClr>
                </a:solidFill>
              </a:rPr>
              <a:t>, Reglas y Guías que de ella deriven mediante los actos de inspección y vigilancia así como de </a:t>
            </a:r>
            <a:r>
              <a:rPr lang="es-MX" b="1" dirty="0" smtClean="0">
                <a:solidFill>
                  <a:schemeClr val="accent6">
                    <a:lumMod val="50000"/>
                  </a:schemeClr>
                </a:solidFill>
              </a:rPr>
              <a:t>verificación</a:t>
            </a:r>
            <a:endParaRPr lang="es-MX"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2030" y="0"/>
            <a:ext cx="1851588" cy="1771084"/>
          </a:xfrm>
          <a:prstGeom prst="ellipse">
            <a:avLst/>
          </a:prstGeom>
          <a:ln>
            <a:noFill/>
          </a:ln>
          <a:effectLst>
            <a:softEdge rad="112500"/>
          </a:effectLst>
        </p:spPr>
      </p:pic>
    </p:spTree>
    <p:extLst>
      <p:ext uri="{BB962C8B-B14F-4D97-AF65-F5344CB8AC3E}">
        <p14:creationId xmlns:p14="http://schemas.microsoft.com/office/powerpoint/2010/main" val="10474503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4757" y="2060293"/>
            <a:ext cx="1983129" cy="2454368"/>
          </a:xfrm>
          <a:prstGeom prst="rect">
            <a:avLst/>
          </a:prstGeom>
        </p:spPr>
      </p:pic>
      <p:sp>
        <p:nvSpPr>
          <p:cNvPr id="2" name="Título 1"/>
          <p:cNvSpPr>
            <a:spLocks noGrp="1"/>
          </p:cNvSpPr>
          <p:nvPr>
            <p:ph type="title"/>
          </p:nvPr>
        </p:nvSpPr>
        <p:spPr>
          <a:xfrm>
            <a:off x="838200" y="136526"/>
            <a:ext cx="10515600" cy="440418"/>
          </a:xfrm>
          <a:ln w="38100">
            <a:solidFill>
              <a:schemeClr val="accent6">
                <a:lumMod val="75000"/>
              </a:schemeClr>
            </a:solidFill>
          </a:ln>
        </p:spPr>
        <p:txBody>
          <a:bodyPr>
            <a:noAutofit/>
          </a:bodyPr>
          <a:lstStyle/>
          <a:p>
            <a:r>
              <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INFRACCIONES Y SANCIONES</a:t>
            </a:r>
            <a:endParaRPr lang="es-MX" sz="3200"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67810" y="805544"/>
            <a:ext cx="9636889" cy="6052456"/>
          </a:xfrm>
          <a:solidFill>
            <a:schemeClr val="accent6">
              <a:lumMod val="20000"/>
              <a:lumOff val="80000"/>
            </a:schemeClr>
          </a:solidFill>
          <a:ln w="38100">
            <a:solidFill>
              <a:schemeClr val="accent6">
                <a:lumMod val="75000"/>
              </a:schemeClr>
            </a:solidFill>
          </a:ln>
        </p:spPr>
        <p:txBody>
          <a:bodyPr>
            <a:normAutofit fontScale="70000" lnSpcReduction="20000"/>
          </a:bodyPr>
          <a:lstStyle/>
          <a:p>
            <a:r>
              <a:rPr lang="es-MX" b="1" dirty="0"/>
              <a:t>Artículo 38.- </a:t>
            </a:r>
            <a:r>
              <a:rPr lang="es-MX" dirty="0"/>
              <a:t>Incurre en </a:t>
            </a:r>
            <a:r>
              <a:rPr lang="es-MX" b="1" dirty="0"/>
              <a:t>infracción administrativa </a:t>
            </a:r>
            <a:r>
              <a:rPr lang="es-MX" dirty="0"/>
              <a:t>a las disposiciones de esta Ley, la persona que:</a:t>
            </a:r>
          </a:p>
          <a:p>
            <a:r>
              <a:rPr lang="es-MX" dirty="0"/>
              <a:t>I. Comercialice o ponga en circulación cualquier categoría de semillas sin cumplir con lo dispuesto en el artículo 33 de esta Ley;</a:t>
            </a:r>
          </a:p>
          <a:p>
            <a:r>
              <a:rPr lang="es-MX" dirty="0" smtClean="0"/>
              <a:t>III</a:t>
            </a:r>
            <a:r>
              <a:rPr lang="es-MX" dirty="0"/>
              <a:t>. Comercialice o ponga en circulación semilla o material de propagación que careciendo del plaguicida necesario, se le haya agregado colorante, con lo que induzca o pueda inducirse a error, confusión o una falsa apreciación de sus características;</a:t>
            </a:r>
          </a:p>
          <a:p>
            <a:r>
              <a:rPr lang="es-MX" dirty="0"/>
              <a:t>IV. Comercialice o ponga en circulación semillas que no cumplen con el procedimiento de calificación establecido en esta Ley, en las Normas Mexicanas y en las Reglas correspondientes;</a:t>
            </a:r>
          </a:p>
          <a:p>
            <a:r>
              <a:rPr lang="es-MX" dirty="0" smtClean="0"/>
              <a:t>VI</a:t>
            </a:r>
            <a:r>
              <a:rPr lang="es-MX" dirty="0"/>
              <a:t>. Adultere semillas en cualquier fase de su producción, circulación o comercialización;</a:t>
            </a:r>
          </a:p>
          <a:p>
            <a:r>
              <a:rPr lang="es-MX" dirty="0"/>
              <a:t>VII. Importe semilla con fines de comercializarla o ponerla en circulación, sin cumplir con los requisitos establecidos en esta Ley;</a:t>
            </a:r>
          </a:p>
          <a:p>
            <a:r>
              <a:rPr lang="es-MX" dirty="0" smtClean="0"/>
              <a:t>X</a:t>
            </a:r>
            <a:r>
              <a:rPr lang="es-MX" dirty="0"/>
              <a:t>. Falsifique o adultere certificados, etiquetas u otros documentos que identifiquen la categoría o características de las semillas;</a:t>
            </a:r>
          </a:p>
          <a:p>
            <a:r>
              <a:rPr lang="es-MX" dirty="0"/>
              <a:t>XI. Comercialice o ponga en circulación semilla en envases cuya etiqueta indique información distinta a la semilla contenida;</a:t>
            </a:r>
          </a:p>
          <a:p>
            <a:r>
              <a:rPr lang="es-MX" dirty="0" smtClean="0"/>
              <a:t>XIII</a:t>
            </a:r>
            <a:r>
              <a:rPr lang="es-MX" dirty="0"/>
              <a:t>. Opere como organismo de certificación sin serlo, o continúe operando como tal cuando le haya sido revocada o suspendida la aprobación en los términos de la </a:t>
            </a:r>
            <a:r>
              <a:rPr lang="es-MX" dirty="0" smtClean="0"/>
              <a:t>Ley Federal </a:t>
            </a:r>
            <a:r>
              <a:rPr lang="es-MX" dirty="0"/>
              <a:t>sobre Metrología y Normalización.</a:t>
            </a:r>
          </a:p>
          <a:p>
            <a:endParaRPr lang="es-MX" dirty="0"/>
          </a:p>
        </p:txBody>
      </p:sp>
    </p:spTree>
    <p:extLst>
      <p:ext uri="{BB962C8B-B14F-4D97-AF65-F5344CB8AC3E}">
        <p14:creationId xmlns:p14="http://schemas.microsoft.com/office/powerpoint/2010/main" val="1093579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7104" y="122058"/>
            <a:ext cx="10849971" cy="491402"/>
          </a:xfrm>
          <a:noFill/>
          <a:ln w="38100">
            <a:solidFill>
              <a:schemeClr val="accent6">
                <a:lumMod val="75000"/>
              </a:schemeClr>
            </a:solidFill>
          </a:ln>
        </p:spPr>
        <p:txBody>
          <a:bodyPr>
            <a:noAutofit/>
          </a:bodyPr>
          <a:lstStyle/>
          <a:p>
            <a:pPr algn="ctr"/>
            <a:r>
              <a:rPr lang="es-MX" sz="3200" b="1" dirty="0" smtClean="0">
                <a:solidFill>
                  <a:schemeClr val="accent6">
                    <a:lumMod val="50000"/>
                  </a:schemeClr>
                </a:solidFill>
                <a:effectLst>
                  <a:outerShdw blurRad="38100" dist="38100" dir="2700000" algn="tl">
                    <a:srgbClr val="000000">
                      <a:alpha val="43137"/>
                    </a:srgbClr>
                  </a:outerShdw>
                </a:effectLst>
              </a:rPr>
              <a:t>Relación de contenidos del programa con la ley de semillas</a:t>
            </a:r>
            <a:endParaRPr lang="es-MX" sz="3200" b="1" dirty="0">
              <a:solidFill>
                <a:schemeClr val="accent6">
                  <a:lumMod val="50000"/>
                </a:schemeClr>
              </a:solidFill>
              <a:effectLst>
                <a:outerShdw blurRad="38100" dist="38100" dir="2700000" algn="tl">
                  <a:srgbClr val="000000">
                    <a:alpha val="43137"/>
                  </a:srgbClr>
                </a:outerShdw>
              </a:effectLst>
            </a:endParaRPr>
          </a:p>
        </p:txBody>
      </p:sp>
      <p:pic>
        <p:nvPicPr>
          <p:cNvPr id="4" name="Marcador de contenido 3"/>
          <p:cNvPicPr>
            <a:picLocks noGrp="1" noChangeAspect="1"/>
          </p:cNvPicPr>
          <p:nvPr>
            <p:ph idx="1"/>
          </p:nvPr>
        </p:nvPicPr>
        <p:blipFill>
          <a:blip r:embed="rId2"/>
          <a:stretch>
            <a:fillRect/>
          </a:stretch>
        </p:blipFill>
        <p:spPr>
          <a:xfrm>
            <a:off x="1901021" y="640768"/>
            <a:ext cx="8712964" cy="6217232"/>
          </a:xfrm>
          <a:prstGeom prst="rect">
            <a:avLst/>
          </a:prstGeom>
        </p:spPr>
      </p:pic>
    </p:spTree>
    <p:extLst>
      <p:ext uri="{BB962C8B-B14F-4D97-AF65-F5344CB8AC3E}">
        <p14:creationId xmlns:p14="http://schemas.microsoft.com/office/powerpoint/2010/main" val="10025654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5847" y="295939"/>
            <a:ext cx="10515600" cy="836825"/>
          </a:xfrm>
          <a:ln w="38100">
            <a:solidFill>
              <a:schemeClr val="accent6">
                <a:lumMod val="75000"/>
              </a:schemeClr>
            </a:solidFill>
          </a:ln>
        </p:spPr>
        <p:txBody>
          <a:bodyPr>
            <a:normAutofit/>
          </a:bodyPr>
          <a:lstStyle/>
          <a:p>
            <a:pPr algn="just"/>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SANCIONES Y MULTAS </a:t>
            </a:r>
            <a:r>
              <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MX" sz="32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Artículo 39</a:t>
            </a:r>
            <a:r>
              <a:rPr lang="es-MX" sz="32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sp>
        <p:nvSpPr>
          <p:cNvPr id="3" name="Marcador de contenido 2"/>
          <p:cNvSpPr>
            <a:spLocks noGrp="1"/>
          </p:cNvSpPr>
          <p:nvPr>
            <p:ph idx="1"/>
          </p:nvPr>
        </p:nvSpPr>
        <p:spPr>
          <a:xfrm>
            <a:off x="458308" y="1554210"/>
            <a:ext cx="8409972" cy="5167312"/>
          </a:xfrm>
          <a:solidFill>
            <a:schemeClr val="accent6">
              <a:lumMod val="20000"/>
              <a:lumOff val="80000"/>
            </a:schemeClr>
          </a:solidFill>
          <a:ln w="38100">
            <a:solidFill>
              <a:schemeClr val="accent6">
                <a:lumMod val="75000"/>
              </a:schemeClr>
            </a:solidFill>
          </a:ln>
        </p:spPr>
        <p:txBody>
          <a:bodyPr>
            <a:normAutofit fontScale="92500" lnSpcReduction="10000"/>
          </a:bodyPr>
          <a:lstStyle/>
          <a:p>
            <a:pPr marL="0" indent="0" algn="just">
              <a:buNone/>
            </a:pPr>
            <a:r>
              <a:rPr lang="es-MX" dirty="0" smtClean="0"/>
              <a:t>I</a:t>
            </a:r>
            <a:r>
              <a:rPr lang="es-MX" dirty="0"/>
              <a:t>. Multa de </a:t>
            </a:r>
            <a:r>
              <a:rPr lang="es-MX" b="1" dirty="0"/>
              <a:t>doscientos cincuenta a diez mil días de salario</a:t>
            </a:r>
            <a:r>
              <a:rPr lang="es-MX" dirty="0"/>
              <a:t>; por salario se entenderá el salario mínimo general vigente en el Distrito Federal en el momento en que se cometa la infracción;</a:t>
            </a:r>
          </a:p>
          <a:p>
            <a:pPr marL="0" indent="0" algn="just">
              <a:buNone/>
            </a:pPr>
            <a:r>
              <a:rPr lang="es-MX" dirty="0"/>
              <a:t>II. </a:t>
            </a:r>
            <a:r>
              <a:rPr lang="es-MX" b="1" dirty="0"/>
              <a:t>Clausura temporal o definitiva, parcial o total</a:t>
            </a:r>
            <a:r>
              <a:rPr lang="es-MX" dirty="0"/>
              <a:t>, de los lugares o instalaciones en las que se hayan cometido las infracciones;</a:t>
            </a:r>
          </a:p>
          <a:p>
            <a:pPr marL="0" indent="0" algn="just">
              <a:buNone/>
            </a:pPr>
            <a:r>
              <a:rPr lang="es-MX" dirty="0"/>
              <a:t>III. El </a:t>
            </a:r>
            <a:r>
              <a:rPr lang="es-MX" b="1" dirty="0"/>
              <a:t>decomiso de los instrumentos, semillas o productos relacionados </a:t>
            </a:r>
            <a:r>
              <a:rPr lang="es-MX" dirty="0"/>
              <a:t>directamente con la comisión de las infracciones; y</a:t>
            </a:r>
          </a:p>
          <a:p>
            <a:pPr marL="0" indent="0" algn="just">
              <a:buNone/>
            </a:pPr>
            <a:r>
              <a:rPr lang="es-MX" dirty="0"/>
              <a:t>IV. La </a:t>
            </a:r>
            <a:r>
              <a:rPr lang="es-MX" b="1" dirty="0"/>
              <a:t>suspensión o revocación de los certificados</a:t>
            </a:r>
            <a:r>
              <a:rPr lang="es-MX" dirty="0"/>
              <a:t>, aprobaciones y autorizaciones correspondientes.</a:t>
            </a:r>
          </a:p>
          <a:p>
            <a:r>
              <a:rPr lang="es-MX" sz="1900" b="1" dirty="0"/>
              <a:t>Las sanciones administrativas previstas en este Capítulo se aplicarán sin perjuicio de la responsabilidad civil o penal en que se hubiere incurrido, así como las administrativas que se deriven de otros ordenamientos</a:t>
            </a:r>
            <a:r>
              <a:rPr lang="es-MX" sz="1900" b="1" dirty="0" smtClean="0"/>
              <a:t>.</a:t>
            </a:r>
            <a:endParaRPr lang="es-MX" sz="19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425" y="2701966"/>
            <a:ext cx="2834231" cy="2645538"/>
          </a:xfrm>
          <a:prstGeom prst="rect">
            <a:avLst/>
          </a:prstGeom>
        </p:spPr>
      </p:pic>
    </p:spTree>
    <p:extLst>
      <p:ext uri="{BB962C8B-B14F-4D97-AF65-F5344CB8AC3E}">
        <p14:creationId xmlns:p14="http://schemas.microsoft.com/office/powerpoint/2010/main" val="6708404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accent6">
              <a:lumMod val="40000"/>
              <a:lumOff val="60000"/>
            </a:schemeClr>
          </a:solidFill>
          <a:ln w="38100">
            <a:solidFill>
              <a:schemeClr val="tx1"/>
            </a:solidFill>
          </a:ln>
        </p:spPr>
        <p:txBody>
          <a:bodyPr/>
          <a:lstStyle/>
          <a:p>
            <a:r>
              <a:rPr lang="es-ES" b="1" dirty="0" smtClean="0">
                <a:solidFill>
                  <a:schemeClr val="accent6">
                    <a:lumMod val="50000"/>
                  </a:schemeClr>
                </a:solidFill>
                <a:effectLst>
                  <a:outerShdw blurRad="38100" dist="38100" dir="2700000" algn="tl">
                    <a:srgbClr val="000000">
                      <a:alpha val="43137"/>
                    </a:srgbClr>
                  </a:outerShdw>
                </a:effectLst>
              </a:rPr>
              <a:t>LEY </a:t>
            </a:r>
            <a:r>
              <a:rPr lang="es-ES" b="1" dirty="0">
                <a:solidFill>
                  <a:schemeClr val="accent6">
                    <a:lumMod val="50000"/>
                  </a:schemeClr>
                </a:solidFill>
                <a:effectLst>
                  <a:outerShdw blurRad="38100" dist="38100" dir="2700000" algn="tl">
                    <a:srgbClr val="000000">
                      <a:alpha val="43137"/>
                    </a:srgbClr>
                  </a:outerShdw>
                </a:effectLst>
              </a:rPr>
              <a:t>DE </a:t>
            </a:r>
            <a:r>
              <a:rPr lang="es-ES" b="1" dirty="0" smtClean="0">
                <a:solidFill>
                  <a:schemeClr val="accent6">
                    <a:lumMod val="50000"/>
                  </a:schemeClr>
                </a:solidFill>
                <a:effectLst>
                  <a:outerShdw blurRad="38100" dist="38100" dir="2700000" algn="tl">
                    <a:srgbClr val="000000">
                      <a:alpha val="43137"/>
                    </a:srgbClr>
                  </a:outerShdw>
                </a:effectLst>
              </a:rPr>
              <a:t>SEMILLAS: </a:t>
            </a:r>
            <a:r>
              <a:rPr lang="es-ES" b="1" dirty="0">
                <a:solidFill>
                  <a:schemeClr val="accent6">
                    <a:lumMod val="50000"/>
                  </a:schemeClr>
                </a:solidFill>
                <a:effectLst>
                  <a:outerShdw blurRad="38100" dist="38100" dir="2700000" algn="tl">
                    <a:srgbClr val="000000">
                      <a:alpha val="43137"/>
                    </a:srgbClr>
                  </a:outerShdw>
                </a:effectLst>
              </a:rPr>
              <a:t>A PORTACIONES </a:t>
            </a:r>
          </a:p>
        </p:txBody>
      </p:sp>
      <p:sp>
        <p:nvSpPr>
          <p:cNvPr id="3" name="Marcador de contenido 2"/>
          <p:cNvSpPr>
            <a:spLocks noGrp="1"/>
          </p:cNvSpPr>
          <p:nvPr>
            <p:ph idx="1"/>
          </p:nvPr>
        </p:nvSpPr>
        <p:spPr>
          <a:xfrm>
            <a:off x="838200" y="2066257"/>
            <a:ext cx="10515600" cy="4351338"/>
          </a:xfrm>
          <a:ln w="38100">
            <a:solidFill>
              <a:schemeClr val="accent6">
                <a:lumMod val="75000"/>
              </a:schemeClr>
            </a:solidFill>
          </a:ln>
        </p:spPr>
        <p:txBody>
          <a:bodyPr/>
          <a:lstStyle/>
          <a:p>
            <a:r>
              <a:rPr lang="es-ES" dirty="0" smtClean="0">
                <a:latin typeface="Arial" panose="020B0604020202020204" pitchFamily="34" charset="0"/>
                <a:cs typeface="Arial" panose="020B0604020202020204" pitchFamily="34" charset="0"/>
              </a:rPr>
              <a:t>Armonización </a:t>
            </a:r>
            <a:r>
              <a:rPr lang="es-ES" dirty="0">
                <a:latin typeface="Arial" panose="020B0604020202020204" pitchFamily="34" charset="0"/>
                <a:cs typeface="Arial" panose="020B0604020202020204" pitchFamily="34" charset="0"/>
              </a:rPr>
              <a:t>con otras legislaciones (propiedad intelectual, bioseguridad, recursos </a:t>
            </a:r>
            <a:r>
              <a:rPr lang="es-ES" dirty="0" err="1">
                <a:latin typeface="Arial" panose="020B0604020202020204" pitchFamily="34" charset="0"/>
                <a:cs typeface="Arial" panose="020B0604020202020204" pitchFamily="34" charset="0"/>
              </a:rPr>
              <a:t>fitogenéticos</a:t>
            </a:r>
            <a:r>
              <a:rPr lang="es-ES" dirty="0">
                <a:latin typeface="Arial" panose="020B0604020202020204" pitchFamily="34" charset="0"/>
                <a:cs typeface="Arial" panose="020B0604020202020204" pitchFamily="34" charset="0"/>
              </a:rPr>
              <a:t>) e </a:t>
            </a:r>
            <a:r>
              <a:rPr lang="es-ES" dirty="0" smtClean="0">
                <a:latin typeface="Arial" panose="020B0604020202020204" pitchFamily="34" charset="0"/>
                <a:cs typeface="Arial" panose="020B0604020202020204" pitchFamily="34" charset="0"/>
              </a:rPr>
              <a:t>internaciona</a:t>
            </a:r>
            <a:r>
              <a:rPr lang="es-ES" dirty="0">
                <a:latin typeface="Arial" panose="020B0604020202020204" pitchFamily="34" charset="0"/>
                <a:cs typeface="Arial" panose="020B0604020202020204" pitchFamily="34" charset="0"/>
              </a:rPr>
              <a:t>l</a:t>
            </a:r>
            <a:endParaRPr lang="es-ES" dirty="0" smtClean="0">
              <a:latin typeface="Arial" panose="020B0604020202020204" pitchFamily="34" charset="0"/>
              <a:cs typeface="Arial" panose="020B0604020202020204" pitchFamily="34" charset="0"/>
            </a:endParaRPr>
          </a:p>
          <a:p>
            <a:r>
              <a:rPr lang="es-ES" dirty="0" smtClean="0">
                <a:latin typeface="Arial" panose="020B0604020202020204" pitchFamily="34" charset="0"/>
                <a:cs typeface="Arial" panose="020B0604020202020204" pitchFamily="34" charset="0"/>
              </a:rPr>
              <a:t>Fortalece </a:t>
            </a:r>
            <a:r>
              <a:rPr lang="es-ES" dirty="0">
                <a:latin typeface="Arial" panose="020B0604020202020204" pitchFamily="34" charset="0"/>
                <a:cs typeface="Arial" panose="020B0604020202020204" pitchFamily="34" charset="0"/>
              </a:rPr>
              <a:t>y actualiza aspectos técnicos, regulación y vigilancia Fortalece y amplía atribuciones </a:t>
            </a:r>
            <a:r>
              <a:rPr lang="es-ES" dirty="0" smtClean="0">
                <a:latin typeface="Arial" panose="020B0604020202020204" pitchFamily="34" charset="0"/>
                <a:cs typeface="Arial" panose="020B0604020202020204" pitchFamily="34" charset="0"/>
              </a:rPr>
              <a:t>SNICS</a:t>
            </a:r>
          </a:p>
          <a:p>
            <a:r>
              <a:rPr lang="es-ES" dirty="0" smtClean="0">
                <a:latin typeface="Arial" panose="020B0604020202020204" pitchFamily="34" charset="0"/>
                <a:cs typeface="Arial" panose="020B0604020202020204" pitchFamily="34" charset="0"/>
              </a:rPr>
              <a:t>Catálogo </a:t>
            </a:r>
            <a:r>
              <a:rPr lang="es-ES" dirty="0">
                <a:latin typeface="Arial" panose="020B0604020202020204" pitchFamily="34" charset="0"/>
                <a:cs typeface="Arial" panose="020B0604020202020204" pitchFamily="34" charset="0"/>
              </a:rPr>
              <a:t>de Variedades Vegetales </a:t>
            </a:r>
            <a:endParaRPr lang="es-ES" dirty="0" smtClean="0">
              <a:latin typeface="Arial" panose="020B0604020202020204" pitchFamily="34" charset="0"/>
              <a:cs typeface="Arial" panose="020B0604020202020204" pitchFamily="34" charset="0"/>
            </a:endParaRPr>
          </a:p>
          <a:p>
            <a:r>
              <a:rPr lang="es-ES" dirty="0" smtClean="0">
                <a:latin typeface="Arial" panose="020B0604020202020204" pitchFamily="34" charset="0"/>
                <a:cs typeface="Arial" panose="020B0604020202020204" pitchFamily="34" charset="0"/>
              </a:rPr>
              <a:t>Garantizar </a:t>
            </a:r>
            <a:r>
              <a:rPr lang="es-ES" dirty="0">
                <a:latin typeface="Arial" panose="020B0604020202020204" pitchFamily="34" charset="0"/>
                <a:cs typeface="Arial" panose="020B0604020202020204" pitchFamily="34" charset="0"/>
              </a:rPr>
              <a:t>identidad genética y distinción (constancia documental</a:t>
            </a:r>
            <a:r>
              <a:rPr lang="es-ES" dirty="0" smtClean="0">
                <a:latin typeface="Arial" panose="020B0604020202020204" pitchFamily="34" charset="0"/>
                <a:cs typeface="Arial" panose="020B0604020202020204" pitchFamily="34" charset="0"/>
              </a:rPr>
              <a:t>)</a:t>
            </a:r>
          </a:p>
          <a:p>
            <a:r>
              <a:rPr lang="es-ES" dirty="0" smtClean="0">
                <a:latin typeface="Arial" panose="020B0604020202020204" pitchFamily="34" charset="0"/>
                <a:cs typeface="Arial" panose="020B0604020202020204" pitchFamily="34" charset="0"/>
              </a:rPr>
              <a:t>Catálogo Mantenedores</a:t>
            </a:r>
          </a:p>
          <a:p>
            <a:r>
              <a:rPr lang="es-ES" dirty="0" smtClean="0">
                <a:latin typeface="Arial" panose="020B0604020202020204" pitchFamily="34" charset="0"/>
                <a:cs typeface="Arial" panose="020B0604020202020204" pitchFamily="34" charset="0"/>
              </a:rPr>
              <a:t>Conservar </a:t>
            </a:r>
            <a:r>
              <a:rPr lang="es-ES" dirty="0">
                <a:latin typeface="Arial" panose="020B0604020202020204" pitchFamily="34" charset="0"/>
                <a:cs typeface="Arial" panose="020B0604020202020204" pitchFamily="34" charset="0"/>
              </a:rPr>
              <a:t>variedades (identidad genética)</a:t>
            </a:r>
          </a:p>
        </p:txBody>
      </p:sp>
    </p:spTree>
    <p:extLst>
      <p:ext uri="{BB962C8B-B14F-4D97-AF65-F5344CB8AC3E}">
        <p14:creationId xmlns:p14="http://schemas.microsoft.com/office/powerpoint/2010/main" val="8531827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1 Título"/>
          <p:cNvSpPr>
            <a:spLocks noGrp="1"/>
          </p:cNvSpPr>
          <p:nvPr>
            <p:ph type="title"/>
          </p:nvPr>
        </p:nvSpPr>
        <p:spPr>
          <a:xfrm>
            <a:off x="768752" y="365126"/>
            <a:ext cx="10515600" cy="665022"/>
          </a:xfrm>
          <a:solidFill>
            <a:schemeClr val="accent6">
              <a:lumMod val="40000"/>
              <a:lumOff val="60000"/>
            </a:schemeClr>
          </a:solidFill>
          <a:ln w="38100">
            <a:solidFill>
              <a:schemeClr val="accent6">
                <a:lumMod val="75000"/>
              </a:schemeClr>
            </a:solidFill>
          </a:ln>
        </p:spPr>
        <p:txBody>
          <a:bodyPr>
            <a:normAutofit/>
          </a:bodyPr>
          <a:lstStyle/>
          <a:p>
            <a:pPr algn="ctr"/>
            <a:r>
              <a:rPr lang="es-MX" sz="3200" b="1" dirty="0">
                <a:solidFill>
                  <a:schemeClr val="accent6">
                    <a:lumMod val="50000"/>
                  </a:schemeClr>
                </a:solidFill>
                <a:effectLst>
                  <a:outerShdw blurRad="38100" dist="38100" dir="2700000" algn="tl">
                    <a:srgbClr val="000000">
                      <a:alpha val="43137"/>
                    </a:srgbClr>
                  </a:outerShdw>
                </a:effectLst>
              </a:rPr>
              <a:t>BIBLIOGRAFIA</a:t>
            </a:r>
            <a:endParaRPr lang="en-US" sz="3200" b="1" dirty="0">
              <a:solidFill>
                <a:schemeClr val="accent6">
                  <a:lumMod val="50000"/>
                </a:schemeClr>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74561" y="1500174"/>
            <a:ext cx="11100123" cy="4437640"/>
          </a:xfrm>
          <a:solidFill>
            <a:schemeClr val="accent6">
              <a:lumMod val="40000"/>
              <a:lumOff val="60000"/>
            </a:schemeClr>
          </a:solidFill>
        </p:spPr>
        <p:txBody>
          <a:bodyPr>
            <a:normAutofit fontScale="92500" lnSpcReduction="20000"/>
          </a:bodyPr>
          <a:lstStyle/>
          <a:p>
            <a:r>
              <a:rPr lang="es-ES" b="1" dirty="0" smtClean="0">
                <a:solidFill>
                  <a:schemeClr val="accent6">
                    <a:lumMod val="50000"/>
                  </a:schemeClr>
                </a:solidFill>
              </a:rPr>
              <a:t>B. ROMERO, F. (1999). SEMILLAS: biología y  tecnología. Ediciones </a:t>
            </a:r>
            <a:r>
              <a:rPr lang="es-ES" b="1" dirty="0" err="1" smtClean="0">
                <a:solidFill>
                  <a:schemeClr val="accent6">
                    <a:lumMod val="50000"/>
                  </a:schemeClr>
                </a:solidFill>
              </a:rPr>
              <a:t>mundi</a:t>
            </a:r>
            <a:r>
              <a:rPr lang="es-ES" b="1" dirty="0" smtClean="0">
                <a:solidFill>
                  <a:schemeClr val="accent6">
                    <a:lumMod val="50000"/>
                  </a:schemeClr>
                </a:solidFill>
              </a:rPr>
              <a:t>-prensa. España. 637 Págs. </a:t>
            </a:r>
            <a:endParaRPr lang="en-US" b="1" dirty="0" smtClean="0">
              <a:solidFill>
                <a:schemeClr val="accent6">
                  <a:lumMod val="50000"/>
                </a:schemeClr>
              </a:solidFill>
            </a:endParaRPr>
          </a:p>
          <a:p>
            <a:r>
              <a:rPr lang="es-ES" b="1" dirty="0" err="1" smtClean="0">
                <a:solidFill>
                  <a:schemeClr val="accent6">
                    <a:lumMod val="50000"/>
                  </a:schemeClr>
                </a:solidFill>
              </a:rPr>
              <a:t>Morant</a:t>
            </a:r>
            <a:r>
              <a:rPr lang="es-ES" b="1" dirty="0" smtClean="0">
                <a:solidFill>
                  <a:schemeClr val="accent6">
                    <a:lumMod val="50000"/>
                  </a:schemeClr>
                </a:solidFill>
              </a:rPr>
              <a:t>, Alicia., MIRANDA, Rubén., </a:t>
            </a:r>
            <a:r>
              <a:rPr lang="es-ES" b="1" dirty="0" err="1" smtClean="0">
                <a:solidFill>
                  <a:schemeClr val="accent6">
                    <a:lumMod val="50000"/>
                  </a:schemeClr>
                </a:solidFill>
              </a:rPr>
              <a:t>Salomon</a:t>
            </a:r>
            <a:r>
              <a:rPr lang="es-ES" b="1" dirty="0" smtClean="0">
                <a:solidFill>
                  <a:schemeClr val="accent6">
                    <a:lumMod val="50000"/>
                  </a:schemeClr>
                </a:solidFill>
              </a:rPr>
              <a:t>, Nelly. (2004). Procesamiento y Análisis de Semilla.  Universidad Nacional del Sur de Argentina. </a:t>
            </a:r>
            <a:endParaRPr lang="en-US" b="1" dirty="0">
              <a:solidFill>
                <a:schemeClr val="accent6">
                  <a:lumMod val="50000"/>
                </a:schemeClr>
              </a:solidFill>
            </a:endParaRPr>
          </a:p>
          <a:p>
            <a:r>
              <a:rPr lang="es-MX" b="1" dirty="0">
                <a:solidFill>
                  <a:schemeClr val="accent6">
                    <a:lumMod val="50000"/>
                  </a:schemeClr>
                </a:solidFill>
              </a:rPr>
              <a:t>LEY FEDERAL DE PRODUCCIÓN, CERTIFICACIÓN Y COMERCIO DE SEMILLAS.  </a:t>
            </a:r>
            <a:r>
              <a:rPr lang="es-MX" b="1" i="1" dirty="0">
                <a:solidFill>
                  <a:schemeClr val="accent6">
                    <a:lumMod val="50000"/>
                  </a:schemeClr>
                </a:solidFill>
              </a:rPr>
              <a:t>Nueva Ley DOF 15-06-2007</a:t>
            </a:r>
            <a:r>
              <a:rPr lang="es-MX" b="1" dirty="0">
                <a:solidFill>
                  <a:schemeClr val="accent6">
                    <a:lumMod val="50000"/>
                  </a:schemeClr>
                </a:solidFill>
              </a:rPr>
              <a:t>. CÁMARA DE DIPUTADOS DEL H. CONGRESO DE LA UNIÓN. </a:t>
            </a:r>
            <a:r>
              <a:rPr lang="es-MX" b="1" u="sng" dirty="0">
                <a:solidFill>
                  <a:schemeClr val="accent6">
                    <a:lumMod val="50000"/>
                  </a:schemeClr>
                </a:solidFill>
                <a:hlinkClick r:id="rId3"/>
              </a:rPr>
              <a:t>http://</a:t>
            </a:r>
            <a:r>
              <a:rPr lang="es-MX" b="1" u="sng" dirty="0" smtClean="0">
                <a:solidFill>
                  <a:schemeClr val="accent6">
                    <a:lumMod val="50000"/>
                  </a:schemeClr>
                </a:solidFill>
                <a:hlinkClick r:id="rId3"/>
              </a:rPr>
              <a:t>www.diputados.gob.mx/LeyesBiblio/pdf/LFPCCS.pdf</a:t>
            </a:r>
            <a:endParaRPr lang="en-US" b="1" dirty="0" smtClean="0">
              <a:solidFill>
                <a:schemeClr val="accent6">
                  <a:lumMod val="50000"/>
                </a:schemeClr>
              </a:solidFill>
            </a:endParaRPr>
          </a:p>
          <a:p>
            <a:r>
              <a:rPr lang="en-US" b="1" dirty="0">
                <a:solidFill>
                  <a:schemeClr val="accent6">
                    <a:lumMod val="50000"/>
                  </a:schemeClr>
                </a:solidFill>
              </a:rPr>
              <a:t>Gordon, A.G., Gosling, P. &amp; Wang, B.P.S. 1991.  Manual ISTA de </a:t>
            </a:r>
            <a:r>
              <a:rPr lang="en-US" b="1" dirty="0" err="1">
                <a:solidFill>
                  <a:schemeClr val="accent6">
                    <a:lumMod val="50000"/>
                  </a:schemeClr>
                </a:solidFill>
              </a:rPr>
              <a:t>ensayos</a:t>
            </a:r>
            <a:r>
              <a:rPr lang="en-US" b="1" dirty="0">
                <a:solidFill>
                  <a:schemeClr val="accent6">
                    <a:lumMod val="50000"/>
                  </a:schemeClr>
                </a:solidFill>
              </a:rPr>
              <a:t> de </a:t>
            </a:r>
            <a:r>
              <a:rPr lang="en-US" b="1" dirty="0" err="1">
                <a:solidFill>
                  <a:schemeClr val="accent6">
                    <a:lumMod val="50000"/>
                  </a:schemeClr>
                </a:solidFill>
              </a:rPr>
              <a:t>semillas</a:t>
            </a:r>
            <a:r>
              <a:rPr lang="en-US" b="1" dirty="0">
                <a:solidFill>
                  <a:schemeClr val="accent6">
                    <a:lumMod val="50000"/>
                  </a:schemeClr>
                </a:solidFill>
              </a:rPr>
              <a:t> de </a:t>
            </a:r>
            <a:r>
              <a:rPr lang="en-US" b="1" dirty="0" err="1">
                <a:solidFill>
                  <a:schemeClr val="accent6">
                    <a:lumMod val="50000"/>
                  </a:schemeClr>
                </a:solidFill>
              </a:rPr>
              <a:t>árboles</a:t>
            </a:r>
            <a:r>
              <a:rPr lang="en-US" b="1" dirty="0">
                <a:solidFill>
                  <a:schemeClr val="accent6">
                    <a:lumMod val="50000"/>
                  </a:schemeClr>
                </a:solidFill>
              </a:rPr>
              <a:t> y </a:t>
            </a:r>
            <a:r>
              <a:rPr lang="en-US" b="1" dirty="0" err="1">
                <a:solidFill>
                  <a:schemeClr val="accent6">
                    <a:lumMod val="50000"/>
                  </a:schemeClr>
                </a:solidFill>
              </a:rPr>
              <a:t>arbustos</a:t>
            </a:r>
            <a:r>
              <a:rPr lang="en-US" b="1" dirty="0">
                <a:solidFill>
                  <a:schemeClr val="accent6">
                    <a:lumMod val="50000"/>
                  </a:schemeClr>
                </a:solidFill>
              </a:rPr>
              <a:t>. International Seed Testing Association (ISTA). 1ª </a:t>
            </a:r>
            <a:r>
              <a:rPr lang="en-US" b="1" dirty="0" err="1">
                <a:solidFill>
                  <a:schemeClr val="accent6">
                    <a:lumMod val="50000"/>
                  </a:schemeClr>
                </a:solidFill>
              </a:rPr>
              <a:t>edición</a:t>
            </a:r>
            <a:r>
              <a:rPr lang="en-US" b="1" dirty="0">
                <a:solidFill>
                  <a:schemeClr val="accent6">
                    <a:lumMod val="50000"/>
                  </a:schemeClr>
                </a:solidFill>
              </a:rPr>
              <a:t>, 190 </a:t>
            </a:r>
            <a:r>
              <a:rPr lang="en-US" b="1" dirty="0" smtClean="0">
                <a:solidFill>
                  <a:schemeClr val="accent6">
                    <a:lumMod val="50000"/>
                  </a:schemeClr>
                </a:solidFill>
              </a:rPr>
              <a:t>p</a:t>
            </a:r>
            <a:endParaRPr lang="en-US" b="1" dirty="0">
              <a:solidFill>
                <a:schemeClr val="accent6">
                  <a:lumMod val="50000"/>
                </a:schemeClr>
              </a:solidFill>
            </a:endParaRPr>
          </a:p>
          <a:p>
            <a:r>
              <a:rPr lang="es-ES" b="1" u="sng" dirty="0" smtClean="0">
                <a:solidFill>
                  <a:schemeClr val="accent6">
                    <a:lumMod val="50000"/>
                  </a:schemeClr>
                </a:solidFill>
              </a:rPr>
              <a:t>http://www.noticieroagropecuario.com/www/inter.asp?newid=6</a:t>
            </a:r>
            <a:endParaRPr lang="en-US" b="1" dirty="0" smtClean="0">
              <a:solidFill>
                <a:schemeClr val="accent6">
                  <a:lumMod val="50000"/>
                </a:schemeClr>
              </a:solidFill>
            </a:endParaRPr>
          </a:p>
          <a:p>
            <a:r>
              <a:rPr lang="es-ES" b="1" u="sng" dirty="0" smtClean="0">
                <a:solidFill>
                  <a:schemeClr val="accent6">
                    <a:lumMod val="50000"/>
                  </a:schemeClr>
                </a:solidFill>
              </a:rPr>
              <a:t>http://www.revistaelproductor.com/noviembre2003/secado.htm</a:t>
            </a:r>
            <a:endParaRPr lang="en-US" b="1" dirty="0" smtClean="0">
              <a:solidFill>
                <a:schemeClr val="accent6">
                  <a:lumMod val="50000"/>
                </a:schemeClr>
              </a:solidFill>
            </a:endParaRPr>
          </a:p>
          <a:p>
            <a:endParaRPr lang="en-US" dirty="0"/>
          </a:p>
        </p:txBody>
      </p:sp>
    </p:spTree>
    <p:extLst>
      <p:ext uri="{BB962C8B-B14F-4D97-AF65-F5344CB8AC3E}">
        <p14:creationId xmlns:p14="http://schemas.microsoft.com/office/powerpoint/2010/main" val="41169487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3416" y="1027906"/>
            <a:ext cx="9563874" cy="5090449"/>
          </a:xfrm>
          <a:prstGeom prst="rect">
            <a:avLst/>
          </a:prstGeom>
        </p:spPr>
      </p:pic>
      <p:sp>
        <p:nvSpPr>
          <p:cNvPr id="2" name="1 Título"/>
          <p:cNvSpPr>
            <a:spLocks noGrp="1"/>
          </p:cNvSpPr>
          <p:nvPr>
            <p:ph type="title"/>
          </p:nvPr>
        </p:nvSpPr>
        <p:spPr/>
        <p:txBody>
          <a:bodyPr/>
          <a:lstStyle/>
          <a:p>
            <a:endParaRPr lang="en-US"/>
          </a:p>
        </p:txBody>
      </p:sp>
      <p:sp>
        <p:nvSpPr>
          <p:cNvPr id="4" name="3 Rectángulo"/>
          <p:cNvSpPr/>
          <p:nvPr/>
        </p:nvSpPr>
        <p:spPr>
          <a:xfrm>
            <a:off x="2522630" y="2786058"/>
            <a:ext cx="7023461" cy="923330"/>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a:ln w="11430"/>
                <a:solidFill>
                  <a:schemeClr val="accent2">
                    <a:lumMod val="50000"/>
                  </a:schemeClr>
                </a:solidFill>
                <a:effectLst>
                  <a:outerShdw blurRad="76200" dist="50800" dir="5400000" algn="tl" rotWithShape="0">
                    <a:srgbClr val="000000">
                      <a:alpha val="65000"/>
                    </a:srgbClr>
                  </a:outerShdw>
                </a:effectLst>
              </a:rPr>
              <a:t>Gracias por su atención</a:t>
            </a:r>
          </a:p>
        </p:txBody>
      </p:sp>
    </p:spTree>
    <p:extLst>
      <p:ext uri="{BB962C8B-B14F-4D97-AF65-F5344CB8AC3E}">
        <p14:creationId xmlns:p14="http://schemas.microsoft.com/office/powerpoint/2010/main" val="2866462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6"/>
            <a:ext cx="10515600" cy="934286"/>
          </a:xfrm>
          <a:solidFill>
            <a:schemeClr val="accent6">
              <a:lumMod val="40000"/>
              <a:lumOff val="60000"/>
            </a:schemeClr>
          </a:solidFill>
          <a:ln w="38100">
            <a:solidFill>
              <a:schemeClr val="accent6">
                <a:lumMod val="75000"/>
              </a:schemeClr>
            </a:solidFill>
          </a:ln>
        </p:spPr>
        <p:txBody>
          <a:bodyPr>
            <a:norm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INSTRUCCIONES PARA EL USO DE ESTA PRESENTACION </a:t>
            </a:r>
            <a:endParaRPr lang="en-US"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068429" y="1652338"/>
            <a:ext cx="10055142" cy="4640783"/>
          </a:xfrm>
          <a:solidFill>
            <a:schemeClr val="accent6">
              <a:lumMod val="40000"/>
              <a:lumOff val="60000"/>
            </a:schemeClr>
          </a:solidFill>
          <a:ln w="38100">
            <a:solidFill>
              <a:schemeClr val="accent6">
                <a:lumMod val="75000"/>
              </a:schemeClr>
            </a:solidFill>
          </a:ln>
        </p:spPr>
        <p:txBody>
          <a:bodyPr>
            <a:normAutofit fontScale="92500" lnSpcReduction="20000"/>
          </a:bodyPr>
          <a:lstStyle/>
          <a:p>
            <a:pPr>
              <a:defRPr/>
            </a:pPr>
            <a:r>
              <a:rPr lang="es-MX" dirty="0" smtClean="0">
                <a:solidFill>
                  <a:schemeClr val="accent6">
                    <a:lumMod val="50000"/>
                  </a:schemeClr>
                </a:solidFill>
              </a:rPr>
              <a:t>El tema que se aborda en esta presentación corresponde a la unidad de aprendizaje II.1 que incluye la lectura y análisis de la ley de producción, certificación y comercio de semillas </a:t>
            </a:r>
          </a:p>
          <a:p>
            <a:pPr algn="just">
              <a:defRPr/>
            </a:pPr>
            <a:r>
              <a:rPr lang="es-MX" dirty="0" smtClean="0">
                <a:solidFill>
                  <a:schemeClr val="accent6">
                    <a:lumMod val="50000"/>
                  </a:schemeClr>
                </a:solidFill>
              </a:rPr>
              <a:t>Dada la similitud que tienen muchos temas con el contenido del curso  por lo que abordan tanto conceptos básicos como toda la normatividad en la producción donde se retoma lo de las reglas técnicas; la certificación donde se repasan los conceptos de calidad de semillas; y la comercialización donde se revisan todos los requisitos que se solicitan para esta fase. Por </a:t>
            </a:r>
            <a:r>
              <a:rPr lang="es-MX" b="1" u="sng" dirty="0" smtClean="0">
                <a:solidFill>
                  <a:schemeClr val="accent6">
                    <a:lumMod val="50000"/>
                  </a:schemeClr>
                </a:solidFill>
              </a:rPr>
              <a:t>la importancia para el curso se hace necesaria una revisión textual del documento</a:t>
            </a:r>
          </a:p>
          <a:p>
            <a:pPr algn="just">
              <a:defRPr/>
            </a:pPr>
            <a:r>
              <a:rPr lang="es-MX" dirty="0" smtClean="0">
                <a:solidFill>
                  <a:schemeClr val="accent6">
                    <a:lumMod val="50000"/>
                  </a:schemeClr>
                </a:solidFill>
              </a:rPr>
              <a:t>Este material se puede darse en dos sesiones, apoyado con los conocimientos y lectura previa de la ley, con la bibliografía del curso</a:t>
            </a:r>
          </a:p>
          <a:p>
            <a:pPr>
              <a:defRPr/>
            </a:pPr>
            <a:r>
              <a:rPr lang="es-MX" dirty="0" smtClean="0">
                <a:solidFill>
                  <a:schemeClr val="accent6">
                    <a:lumMod val="50000"/>
                  </a:schemeClr>
                </a:solidFill>
              </a:rPr>
              <a:t>Se espera que la presentación de conceptos e información sobre estos temas, promueva su discusión y refuerce estos conocimientos entre los discentes. </a:t>
            </a:r>
          </a:p>
          <a:p>
            <a:endParaRPr lang="en-US" dirty="0">
              <a:solidFill>
                <a:schemeClr val="accent1">
                  <a:lumMod val="50000"/>
                </a:schemeClr>
              </a:solidFill>
            </a:endParaRPr>
          </a:p>
        </p:txBody>
      </p:sp>
    </p:spTree>
    <p:extLst>
      <p:ext uri="{BB962C8B-B14F-4D97-AF65-F5344CB8AC3E}">
        <p14:creationId xmlns:p14="http://schemas.microsoft.com/office/powerpoint/2010/main" val="2022947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76821"/>
          </a:xfrm>
          <a:ln w="38100">
            <a:solidFill>
              <a:schemeClr val="accent6">
                <a:lumMod val="75000"/>
              </a:schemeClr>
            </a:solidFill>
          </a:ln>
        </p:spPr>
        <p:txBody>
          <a:bodyPr>
            <a:normAutofit/>
          </a:bodyPr>
          <a:lstStyle/>
          <a:p>
            <a:r>
              <a:rPr lang="es-MX" sz="36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NOTA:</a:t>
            </a:r>
            <a:endParaRPr lang="es-ES" sz="36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825624"/>
            <a:ext cx="10515600" cy="2159521"/>
          </a:xfrm>
          <a:solidFill>
            <a:schemeClr val="accent6">
              <a:lumMod val="40000"/>
              <a:lumOff val="60000"/>
            </a:schemeClr>
          </a:solidFill>
          <a:ln w="38100">
            <a:solidFill>
              <a:schemeClr val="accent6">
                <a:lumMod val="75000"/>
              </a:schemeClr>
            </a:solidFill>
          </a:ln>
        </p:spPr>
        <p:txBody>
          <a:bodyPr>
            <a:normAutofit/>
          </a:bodyPr>
          <a:lstStyle/>
          <a:p>
            <a:r>
              <a:rPr lang="es-ES" sz="3200" b="1" dirty="0">
                <a:solidFill>
                  <a:schemeClr val="accent6">
                    <a:lumMod val="50000"/>
                  </a:schemeClr>
                </a:solidFill>
              </a:rPr>
              <a:t>Aunque se presenta mucho texto, es </a:t>
            </a:r>
            <a:r>
              <a:rPr lang="es-ES" sz="3200" b="1" dirty="0" smtClean="0">
                <a:solidFill>
                  <a:schemeClr val="accent6">
                    <a:lumMod val="50000"/>
                  </a:schemeClr>
                </a:solidFill>
              </a:rPr>
              <a:t>necesario </a:t>
            </a:r>
            <a:r>
              <a:rPr lang="es-ES" sz="3200" b="1" dirty="0">
                <a:solidFill>
                  <a:schemeClr val="accent6">
                    <a:lumMod val="50000"/>
                  </a:schemeClr>
                </a:solidFill>
              </a:rPr>
              <a:t>para el propósito de la presentación, por lo que el docente puede manejar algún efecto o animación de </a:t>
            </a:r>
            <a:r>
              <a:rPr lang="es-ES" sz="3200" b="1" dirty="0" err="1">
                <a:solidFill>
                  <a:schemeClr val="accent6">
                    <a:lumMod val="50000"/>
                  </a:schemeClr>
                </a:solidFill>
              </a:rPr>
              <a:t>Power</a:t>
            </a:r>
            <a:r>
              <a:rPr lang="es-ES" sz="3200" b="1" dirty="0">
                <a:solidFill>
                  <a:schemeClr val="accent6">
                    <a:lumMod val="50000"/>
                  </a:schemeClr>
                </a:solidFill>
              </a:rPr>
              <a:t> </a:t>
            </a:r>
            <a:r>
              <a:rPr lang="es-ES" sz="3200" b="1" dirty="0" err="1">
                <a:solidFill>
                  <a:schemeClr val="accent6">
                    <a:lumMod val="50000"/>
                  </a:schemeClr>
                </a:solidFill>
              </a:rPr>
              <a:t>point</a:t>
            </a:r>
            <a:r>
              <a:rPr lang="es-ES" sz="3200" b="1" dirty="0">
                <a:solidFill>
                  <a:schemeClr val="accent6">
                    <a:lumMod val="50000"/>
                  </a:schemeClr>
                </a:solidFill>
              </a:rPr>
              <a:t> para dosificar y manejar el texto.</a:t>
            </a:r>
          </a:p>
          <a:p>
            <a:endParaRPr lang="es-ES" dirty="0"/>
          </a:p>
        </p:txBody>
      </p:sp>
    </p:spTree>
    <p:extLst>
      <p:ext uri="{BB962C8B-B14F-4D97-AF65-F5344CB8AC3E}">
        <p14:creationId xmlns:p14="http://schemas.microsoft.com/office/powerpoint/2010/main" val="558687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2389" y="267494"/>
            <a:ext cx="10802980" cy="946928"/>
          </a:xfrm>
          <a:ln w="38100">
            <a:solidFill>
              <a:schemeClr val="accent6">
                <a:lumMod val="75000"/>
              </a:schemeClr>
            </a:solidFill>
          </a:ln>
        </p:spPr>
        <p:txBody>
          <a:bodyPr>
            <a:norm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OBJETIVO DE LA UNIDAD DE APRENDIZAJE</a:t>
            </a:r>
            <a:endParaRPr lang="en-US"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682389" y="1361547"/>
            <a:ext cx="10802980" cy="3101271"/>
          </a:xfrm>
          <a:solidFill>
            <a:schemeClr val="accent6">
              <a:lumMod val="40000"/>
              <a:lumOff val="60000"/>
            </a:schemeClr>
          </a:solidFill>
          <a:ln w="38100">
            <a:solidFill>
              <a:schemeClr val="accent6">
                <a:lumMod val="75000"/>
              </a:schemeClr>
            </a:solidFill>
          </a:ln>
        </p:spPr>
        <p:txBody>
          <a:bodyPr>
            <a:normAutofit/>
          </a:bodyPr>
          <a:lstStyle/>
          <a:p>
            <a:r>
              <a:rPr lang="es-MX" dirty="0">
                <a:solidFill>
                  <a:schemeClr val="accent6">
                    <a:lumMod val="50000"/>
                  </a:schemeClr>
                </a:solidFill>
              </a:rPr>
              <a:t>Conocer y manejar los métodos y técnicas para la producción de semillas de ornamentales,  almacenamiento, limpieza y conservación, para su uso en la propagación y preservación de las especies. </a:t>
            </a:r>
          </a:p>
          <a:p>
            <a:r>
              <a:rPr lang="es-MX" dirty="0">
                <a:solidFill>
                  <a:schemeClr val="accent6">
                    <a:lumMod val="50000"/>
                  </a:schemeClr>
                </a:solidFill>
              </a:rPr>
              <a:t>Aplicar metodologías de calidad mediante análisis </a:t>
            </a:r>
            <a:r>
              <a:rPr lang="es-MX" dirty="0" smtClean="0">
                <a:solidFill>
                  <a:schemeClr val="accent6">
                    <a:lumMod val="50000"/>
                  </a:schemeClr>
                </a:solidFill>
              </a:rPr>
              <a:t>para determinar</a:t>
            </a:r>
            <a:r>
              <a:rPr lang="es-MX" dirty="0">
                <a:solidFill>
                  <a:schemeClr val="accent6">
                    <a:lumMod val="50000"/>
                  </a:schemeClr>
                </a:solidFill>
              </a:rPr>
              <a:t>: pureza,  viabilidad, germinación, sanidad e identificación de las </a:t>
            </a:r>
            <a:r>
              <a:rPr lang="es-MX" dirty="0" smtClean="0">
                <a:solidFill>
                  <a:schemeClr val="accent6">
                    <a:lumMod val="50000"/>
                  </a:schemeClr>
                </a:solidFill>
              </a:rPr>
              <a:t>semillas</a:t>
            </a:r>
            <a:endParaRPr lang="es-MX" dirty="0">
              <a:solidFill>
                <a:schemeClr val="accent6">
                  <a:lumMod val="50000"/>
                </a:schemeClr>
              </a:solidFill>
            </a:endParaRPr>
          </a:p>
          <a:p>
            <a:pPr marL="0" indent="0">
              <a:buNone/>
            </a:pPr>
            <a:endParaRPr lang="en-US" sz="2400" b="1" dirty="0">
              <a:solidFill>
                <a:schemeClr val="accent6">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2233" y="3995294"/>
            <a:ext cx="2527150" cy="2431166"/>
          </a:xfrm>
          <a:prstGeom prst="rect">
            <a:avLst/>
          </a:prstGeom>
        </p:spPr>
      </p:pic>
    </p:spTree>
    <p:extLst>
      <p:ext uri="{BB962C8B-B14F-4D97-AF65-F5344CB8AC3E}">
        <p14:creationId xmlns:p14="http://schemas.microsoft.com/office/powerpoint/2010/main" val="440405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54628" y="365125"/>
            <a:ext cx="9111343" cy="6090735"/>
          </a:xfrm>
          <a:noFill/>
          <a:ln w="38100">
            <a:solidFill>
              <a:schemeClr val="accent6">
                <a:lumMod val="50000"/>
              </a:schemeClr>
            </a:solidFill>
            <a:miter lim="800000"/>
            <a:headEnd/>
            <a:tailEnd/>
          </a:ln>
        </p:spPr>
      </p:pic>
      <p:sp>
        <p:nvSpPr>
          <p:cNvPr id="3" name="CuadroTexto 2"/>
          <p:cNvSpPr txBox="1"/>
          <p:nvPr/>
        </p:nvSpPr>
        <p:spPr>
          <a:xfrm>
            <a:off x="6096000" y="3611608"/>
            <a:ext cx="4307682" cy="461665"/>
          </a:xfrm>
          <a:prstGeom prst="rect">
            <a:avLst/>
          </a:prstGeom>
          <a:solidFill>
            <a:schemeClr val="accent2"/>
          </a:solidFill>
        </p:spPr>
        <p:txBody>
          <a:bodyPr wrap="square" rtlCol="0">
            <a:spAutoFit/>
          </a:bodyPr>
          <a:lstStyle/>
          <a:p>
            <a:pPr algn="ctr"/>
            <a:r>
              <a:rPr lang="es-MX" sz="2400" dirty="0" smtClean="0">
                <a:solidFill>
                  <a:schemeClr val="bg1"/>
                </a:solidFill>
              </a:rPr>
              <a:t>Estructura normativa de México</a:t>
            </a:r>
            <a:endParaRPr lang="es-MX" sz="2400" dirty="0">
              <a:solidFill>
                <a:schemeClr val="bg1"/>
              </a:solidFill>
            </a:endParaRPr>
          </a:p>
        </p:txBody>
      </p:sp>
    </p:spTree>
    <p:extLst>
      <p:ext uri="{BB962C8B-B14F-4D97-AF65-F5344CB8AC3E}">
        <p14:creationId xmlns:p14="http://schemas.microsoft.com/office/powerpoint/2010/main" val="4079989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5496" y="365125"/>
            <a:ext cx="10515600" cy="1325563"/>
          </a:xfrm>
          <a:ln w="38100">
            <a:solidFill>
              <a:schemeClr val="accent6">
                <a:lumMod val="75000"/>
              </a:schemeClr>
            </a:solidFill>
          </a:ln>
        </p:spPr>
        <p:txBody>
          <a:bodyPr>
            <a:normAutofit/>
          </a:bodyPr>
          <a:lstStyle/>
          <a:p>
            <a:pPr algn="ctr"/>
            <a:r>
              <a:rPr lang="es-MX" sz="26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LEYES RELACIONADAS AL PROCESO DE PRODUCCIÓN DE SEMILLAS</a:t>
            </a:r>
            <a:endParaRPr lang="es-MX" sz="26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solidFill>
            <a:schemeClr val="accent6">
              <a:lumMod val="40000"/>
              <a:lumOff val="60000"/>
            </a:schemeClr>
          </a:solidFill>
          <a:ln w="38100">
            <a:solidFill>
              <a:schemeClr val="accent6">
                <a:lumMod val="75000"/>
              </a:schemeClr>
            </a:solidFill>
          </a:ln>
        </p:spPr>
        <p:txBody>
          <a:bodyPr>
            <a:normAutofit/>
          </a:bodyPr>
          <a:lstStyle/>
          <a:p>
            <a:pPr lvl="0"/>
            <a:r>
              <a:rPr lang="es-MX" b="1" u="sng" dirty="0" smtClean="0">
                <a:solidFill>
                  <a:schemeClr val="accent6">
                    <a:lumMod val="50000"/>
                  </a:schemeClr>
                </a:solidFill>
              </a:rPr>
              <a:t>Ley sobre Producción, Certificación y Comercio de Semillas (15-06-2007)</a:t>
            </a:r>
          </a:p>
          <a:p>
            <a:pPr lvl="0"/>
            <a:r>
              <a:rPr lang="es-MX" b="1" dirty="0" smtClean="0">
                <a:solidFill>
                  <a:schemeClr val="accent6">
                    <a:lumMod val="50000"/>
                  </a:schemeClr>
                </a:solidFill>
              </a:rPr>
              <a:t>Ley </a:t>
            </a:r>
            <a:r>
              <a:rPr lang="es-MX" b="1" dirty="0">
                <a:solidFill>
                  <a:schemeClr val="accent6">
                    <a:lumMod val="50000"/>
                  </a:schemeClr>
                </a:solidFill>
              </a:rPr>
              <a:t>Desarrollo Rural Sustentable </a:t>
            </a:r>
            <a:r>
              <a:rPr lang="es-MX" b="1" dirty="0" smtClean="0">
                <a:solidFill>
                  <a:schemeClr val="accent6">
                    <a:lumMod val="50000"/>
                  </a:schemeClr>
                </a:solidFill>
              </a:rPr>
              <a:t>(DOF 7-12-2001)</a:t>
            </a:r>
          </a:p>
          <a:p>
            <a:r>
              <a:rPr lang="es-ES" b="1" dirty="0" smtClean="0">
                <a:solidFill>
                  <a:schemeClr val="accent6">
                    <a:lumMod val="50000"/>
                  </a:schemeClr>
                </a:solidFill>
              </a:rPr>
              <a:t>Ley federal de variedades vegetales </a:t>
            </a:r>
            <a:r>
              <a:rPr lang="es-MX" dirty="0" smtClean="0">
                <a:solidFill>
                  <a:schemeClr val="accent6">
                    <a:lumMod val="50000"/>
                  </a:schemeClr>
                </a:solidFill>
              </a:rPr>
              <a:t> (</a:t>
            </a:r>
            <a:r>
              <a:rPr lang="es-MX" b="1" dirty="0" smtClean="0">
                <a:solidFill>
                  <a:schemeClr val="accent6">
                    <a:lumMod val="50000"/>
                  </a:schemeClr>
                </a:solidFill>
              </a:rPr>
              <a:t>DOF 09-04-2012) </a:t>
            </a:r>
          </a:p>
          <a:p>
            <a:pPr marL="0" indent="0">
              <a:buNone/>
            </a:pPr>
            <a:r>
              <a:rPr lang="es-MX" b="1" dirty="0">
                <a:solidFill>
                  <a:schemeClr val="accent6">
                    <a:lumMod val="50000"/>
                  </a:schemeClr>
                </a:solidFill>
              </a:rPr>
              <a:t>    * </a:t>
            </a:r>
            <a:r>
              <a:rPr lang="es-MX" dirty="0">
                <a:solidFill>
                  <a:schemeClr val="accent6">
                    <a:lumMod val="50000"/>
                  </a:schemeClr>
                </a:solidFill>
              </a:rPr>
              <a:t>P</a:t>
            </a:r>
            <a:r>
              <a:rPr lang="es-MX" dirty="0" smtClean="0">
                <a:solidFill>
                  <a:schemeClr val="accent6">
                    <a:lumMod val="50000"/>
                  </a:schemeClr>
                </a:solidFill>
              </a:rPr>
              <a:t>rotección de los </a:t>
            </a:r>
            <a:r>
              <a:rPr lang="es-MX" dirty="0">
                <a:solidFill>
                  <a:schemeClr val="accent6">
                    <a:lumMod val="50000"/>
                  </a:schemeClr>
                </a:solidFill>
              </a:rPr>
              <a:t>derechos de los obtentores de variedades vegetales.</a:t>
            </a:r>
            <a:endParaRPr lang="es-ES" dirty="0">
              <a:solidFill>
                <a:schemeClr val="accent6">
                  <a:lumMod val="50000"/>
                </a:schemeClr>
              </a:solidFill>
            </a:endParaRPr>
          </a:p>
          <a:p>
            <a:pPr lvl="0"/>
            <a:r>
              <a:rPr lang="es-MX" b="1" dirty="0">
                <a:solidFill>
                  <a:schemeClr val="accent6">
                    <a:lumMod val="50000"/>
                  </a:schemeClr>
                </a:solidFill>
              </a:rPr>
              <a:t>Ley de Bioseguridad (18-03-2005)</a:t>
            </a:r>
            <a:endParaRPr lang="es-ES" dirty="0">
              <a:solidFill>
                <a:schemeClr val="accent6">
                  <a:lumMod val="50000"/>
                </a:schemeClr>
              </a:solidFill>
            </a:endParaRPr>
          </a:p>
          <a:p>
            <a:endParaRPr lang="es-MX" dirty="0"/>
          </a:p>
        </p:txBody>
      </p:sp>
    </p:spTree>
    <p:extLst>
      <p:ext uri="{BB962C8B-B14F-4D97-AF65-F5344CB8AC3E}">
        <p14:creationId xmlns:p14="http://schemas.microsoft.com/office/powerpoint/2010/main" val="2161864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628</TotalTime>
  <Words>4435</Words>
  <Application>Microsoft Office PowerPoint</Application>
  <PresentationFormat>Panorámica</PresentationFormat>
  <Paragraphs>237</Paragraphs>
  <Slides>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43</vt:i4>
      </vt:variant>
    </vt:vector>
  </HeadingPairs>
  <TitlesOfParts>
    <vt:vector size="47" baseType="lpstr">
      <vt:lpstr>Arial</vt:lpstr>
      <vt:lpstr>Calibri</vt:lpstr>
      <vt:lpstr>Calibri Light</vt:lpstr>
      <vt:lpstr>Tema de Office</vt:lpstr>
      <vt:lpstr>UNIDAD DE COMPETENCIA REGLAMENTACION DE SEMILLAS II.1: LEY SOBRE PRODUCCION, CERTIFICACION Y COMERCIO DE SEMILLAS  UNIDAD DE APRENDIZAJE PRODUCCION Y MANEJO DE SEMILLAS ORNAMENTALES </vt:lpstr>
      <vt:lpstr>PRESENTACION</vt:lpstr>
      <vt:lpstr>Presentación de PowerPoint</vt:lpstr>
      <vt:lpstr>Relación de contenidos del programa con la ley de semillas</vt:lpstr>
      <vt:lpstr>INSTRUCCIONES PARA EL USO DE ESTA PRESENTACION </vt:lpstr>
      <vt:lpstr>NOTA:</vt:lpstr>
      <vt:lpstr>OBJETIVO DE LA UNIDAD DE APRENDIZAJE</vt:lpstr>
      <vt:lpstr>Presentación de PowerPoint</vt:lpstr>
      <vt:lpstr>LEYES RELACIONADAS AL PROCESO DE PRODUCCIÓN DE SEMILLAS</vt:lpstr>
      <vt:lpstr>Presentación de PowerPoint</vt:lpstr>
      <vt:lpstr>CONTENIDO</vt:lpstr>
      <vt:lpstr>Presentación de PowerPoint</vt:lpstr>
      <vt:lpstr>Presentación de PowerPoint</vt:lpstr>
      <vt:lpstr>DEFINICIONES: VARIEDAD</vt:lpstr>
      <vt:lpstr>DEFINICION SEMILLAS</vt:lpstr>
      <vt:lpstr>Categorías de semillas</vt:lpstr>
      <vt:lpstr>SEMILLAS CALIFICADAS</vt:lpstr>
      <vt:lpstr>Clasificación de semillas calificadas</vt:lpstr>
      <vt:lpstr>Presentación de PowerPoint</vt:lpstr>
      <vt:lpstr>CALIDAD DE SEMILLAS PARA SIEMBRA</vt:lpstr>
      <vt:lpstr>DEFINICIONES: CALIDAD DE SEMILLA</vt:lpstr>
      <vt:lpstr>DEFINICIONES: DOCUMENTOS</vt:lpstr>
      <vt:lpstr>Presentación de PowerPoint</vt:lpstr>
      <vt:lpstr>Atribuciones de la SAGARPA</vt:lpstr>
      <vt:lpstr>Atribuciones SNICS</vt:lpstr>
      <vt:lpstr>Presentación de PowerPoint</vt:lpstr>
      <vt:lpstr>SISTEMA NACIONAL DE SEMILLAS</vt:lpstr>
      <vt:lpstr>Presentación de PowerPoint</vt:lpstr>
      <vt:lpstr>INTEGRANTES DEL SISTEMA    (Artículo 9)</vt:lpstr>
      <vt:lpstr>FOMENTO A LA INVESTIGACIÓN Y DESARROLLO TECNOLÓGICO</vt:lpstr>
      <vt:lpstr>Catalogos: Catálogo Nacional de Variedades Vegetales </vt:lpstr>
      <vt:lpstr>Catalogos: de Mantenedores </vt:lpstr>
      <vt:lpstr>PROCEDIMIENTO DE CALIFICACIÓN DE SEMILLAS</vt:lpstr>
      <vt:lpstr>Presentación de PowerPoint</vt:lpstr>
      <vt:lpstr>Presentación de PowerPoint</vt:lpstr>
      <vt:lpstr>COMERCIO DE SEMILLAS</vt:lpstr>
      <vt:lpstr>COMERCIO SEMILLAS</vt:lpstr>
      <vt:lpstr>IMPORTACION DE SEMILLAS (Artículo 35)</vt:lpstr>
      <vt:lpstr>INFRACCIONES Y SANCIONES</vt:lpstr>
      <vt:lpstr>SANCIONES Y MULTAS (Artículo 39)</vt:lpstr>
      <vt:lpstr>LEY DE SEMILLAS: A PORTACIONES </vt:lpstr>
      <vt:lpstr>BIBLIOGRAFIA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UAEM</dc:creator>
  <cp:lastModifiedBy>Windows User</cp:lastModifiedBy>
  <cp:revision>61</cp:revision>
  <dcterms:created xsi:type="dcterms:W3CDTF">2017-03-27T20:42:49Z</dcterms:created>
  <dcterms:modified xsi:type="dcterms:W3CDTF">2017-10-21T01:43:48Z</dcterms:modified>
</cp:coreProperties>
</file>