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5"/>
  </p:notesMasterIdLst>
  <p:sldIdLst>
    <p:sldId id="274" r:id="rId2"/>
    <p:sldId id="275" r:id="rId3"/>
    <p:sldId id="276" r:id="rId4"/>
    <p:sldId id="277" r:id="rId5"/>
    <p:sldId id="278" r:id="rId6"/>
    <p:sldId id="312" r:id="rId7"/>
    <p:sldId id="279" r:id="rId8"/>
    <p:sldId id="310" r:id="rId9"/>
    <p:sldId id="291" r:id="rId10"/>
    <p:sldId id="292" r:id="rId11"/>
    <p:sldId id="293" r:id="rId12"/>
    <p:sldId id="294" r:id="rId13"/>
    <p:sldId id="309" r:id="rId14"/>
    <p:sldId id="316" r:id="rId15"/>
    <p:sldId id="295" r:id="rId16"/>
    <p:sldId id="296" r:id="rId17"/>
    <p:sldId id="299" r:id="rId18"/>
    <p:sldId id="311" r:id="rId19"/>
    <p:sldId id="314" r:id="rId20"/>
    <p:sldId id="298" r:id="rId21"/>
    <p:sldId id="300" r:id="rId22"/>
    <p:sldId id="301" r:id="rId23"/>
    <p:sldId id="302" r:id="rId24"/>
    <p:sldId id="305" r:id="rId25"/>
    <p:sldId id="303" r:id="rId26"/>
    <p:sldId id="315" r:id="rId27"/>
    <p:sldId id="280" r:id="rId28"/>
    <p:sldId id="281" r:id="rId29"/>
    <p:sldId id="282" r:id="rId30"/>
    <p:sldId id="283" r:id="rId31"/>
    <p:sldId id="284" r:id="rId32"/>
    <p:sldId id="286" r:id="rId33"/>
    <p:sldId id="287" r:id="rId34"/>
    <p:sldId id="257" r:id="rId35"/>
    <p:sldId id="258" r:id="rId36"/>
    <p:sldId id="259" r:id="rId37"/>
    <p:sldId id="260" r:id="rId38"/>
    <p:sldId id="261" r:id="rId39"/>
    <p:sldId id="265" r:id="rId40"/>
    <p:sldId id="272" r:id="rId41"/>
    <p:sldId id="273" r:id="rId42"/>
    <p:sldId id="307" r:id="rId43"/>
    <p:sldId id="308"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65" autoAdjust="0"/>
    <p:restoredTop sz="94643" autoAdjust="0"/>
  </p:normalViewPr>
  <p:slideViewPr>
    <p:cSldViewPr snapToGrid="0">
      <p:cViewPr>
        <p:scale>
          <a:sx n="60" d="100"/>
          <a:sy n="60" d="100"/>
        </p:scale>
        <p:origin x="1212" y="29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E3C79E-1C9D-4A63-ABA9-EA9017D95306}" type="doc">
      <dgm:prSet loTypeId="urn:microsoft.com/office/officeart/2008/layout/AlternatingHexagons" loCatId="list" qsTypeId="urn:microsoft.com/office/officeart/2005/8/quickstyle/simple5" qsCatId="simple" csTypeId="urn:microsoft.com/office/officeart/2005/8/colors/colorful1" csCatId="colorful" phldr="1"/>
      <dgm:spPr/>
      <dgm:t>
        <a:bodyPr/>
        <a:lstStyle/>
        <a:p>
          <a:endParaRPr lang="es-ES"/>
        </a:p>
      </dgm:t>
    </dgm:pt>
    <dgm:pt modelId="{B9B539C4-321A-47F5-81D0-C54506531AE2}">
      <dgm:prSet phldrT="[Texto]"/>
      <dgm:spPr/>
      <dgm:t>
        <a:bodyPr/>
        <a:lstStyle/>
        <a:p>
          <a:r>
            <a:rPr lang="es-MX" dirty="0" smtClean="0"/>
            <a:t>Retención de agua</a:t>
          </a:r>
          <a:endParaRPr lang="es-ES" dirty="0"/>
        </a:p>
      </dgm:t>
    </dgm:pt>
    <dgm:pt modelId="{B8A07B23-3926-4128-9A47-5EF2B412B794}" type="parTrans" cxnId="{E0156B97-6927-4B34-8722-99407FF536FF}">
      <dgm:prSet/>
      <dgm:spPr/>
      <dgm:t>
        <a:bodyPr/>
        <a:lstStyle/>
        <a:p>
          <a:endParaRPr lang="es-ES"/>
        </a:p>
      </dgm:t>
    </dgm:pt>
    <dgm:pt modelId="{2F3519D9-2DDF-4293-A5CE-8442A01120A6}" type="sibTrans" cxnId="{E0156B97-6927-4B34-8722-99407FF536FF}">
      <dgm:prSet/>
      <dgm:spPr/>
      <dgm:t>
        <a:bodyPr/>
        <a:lstStyle/>
        <a:p>
          <a:endParaRPr lang="es-ES"/>
        </a:p>
      </dgm:t>
    </dgm:pt>
    <dgm:pt modelId="{4898F5B2-6210-4FEC-962A-842FD8B76886}">
      <dgm:prSet phldrT="[Texto]"/>
      <dgm:spPr/>
      <dgm:t>
        <a:bodyPr/>
        <a:lstStyle/>
        <a:p>
          <a:r>
            <a:rPr lang="es-MX" dirty="0" smtClean="0"/>
            <a:t>Porosidad y aeración </a:t>
          </a:r>
          <a:endParaRPr lang="es-ES" dirty="0"/>
        </a:p>
      </dgm:t>
    </dgm:pt>
    <dgm:pt modelId="{E255A4C2-2297-4B4D-A2AC-AD5195B39AD6}" type="parTrans" cxnId="{4E056610-1C79-49F7-9186-3F134C773B46}">
      <dgm:prSet/>
      <dgm:spPr/>
      <dgm:t>
        <a:bodyPr/>
        <a:lstStyle/>
        <a:p>
          <a:endParaRPr lang="es-ES"/>
        </a:p>
      </dgm:t>
    </dgm:pt>
    <dgm:pt modelId="{B5B03BC7-7D95-4B45-8314-46B8AA43AAC8}" type="sibTrans" cxnId="{4E056610-1C79-49F7-9186-3F134C773B46}">
      <dgm:prSet/>
      <dgm:spPr/>
      <dgm:t>
        <a:bodyPr/>
        <a:lstStyle/>
        <a:p>
          <a:r>
            <a:rPr lang="es-MX" dirty="0" smtClean="0"/>
            <a:t>Densidad y granulometría</a:t>
          </a:r>
          <a:endParaRPr lang="es-ES" dirty="0"/>
        </a:p>
      </dgm:t>
    </dgm:pt>
    <dgm:pt modelId="{4FE83B21-5B25-43C1-B7D1-235EFD3A1B58}">
      <dgm:prSet phldrT="[Texto]" custT="1"/>
      <dgm:spPr/>
      <dgm:t>
        <a:bodyPr/>
        <a:lstStyle/>
        <a:p>
          <a:r>
            <a:rPr lang="es-MX" sz="2000" b="1" dirty="0" smtClean="0">
              <a:effectLst>
                <a:outerShdw blurRad="38100" dist="38100" dir="2700000" algn="tl">
                  <a:srgbClr val="000000">
                    <a:alpha val="43137"/>
                  </a:srgbClr>
                </a:outerShdw>
              </a:effectLst>
            </a:rPr>
            <a:t>SUSTRATO</a:t>
          </a:r>
          <a:endParaRPr lang="es-ES" sz="2000" b="1" dirty="0">
            <a:effectLst>
              <a:outerShdw blurRad="38100" dist="38100" dir="2700000" algn="tl">
                <a:srgbClr val="000000">
                  <a:alpha val="43137"/>
                </a:srgbClr>
              </a:outerShdw>
            </a:effectLst>
          </a:endParaRPr>
        </a:p>
      </dgm:t>
    </dgm:pt>
    <dgm:pt modelId="{077AD4BC-76BE-4934-B7F2-C273C3B9B6F4}" type="parTrans" cxnId="{2119263B-2773-45C3-AD1E-E95C1C572EEF}">
      <dgm:prSet/>
      <dgm:spPr/>
      <dgm:t>
        <a:bodyPr/>
        <a:lstStyle/>
        <a:p>
          <a:endParaRPr lang="es-ES"/>
        </a:p>
      </dgm:t>
    </dgm:pt>
    <dgm:pt modelId="{BCF39D0A-A81B-43CE-BB56-EC7D4297D15C}" type="sibTrans" cxnId="{2119263B-2773-45C3-AD1E-E95C1C572EEF}">
      <dgm:prSet/>
      <dgm:spPr/>
      <dgm:t>
        <a:bodyPr/>
        <a:lstStyle/>
        <a:p>
          <a:r>
            <a:rPr lang="es-MX" dirty="0" smtClean="0"/>
            <a:t>Conductividad </a:t>
          </a:r>
          <a:r>
            <a:rPr lang="es-MX" dirty="0" err="1" smtClean="0"/>
            <a:t>electrica</a:t>
          </a:r>
          <a:endParaRPr lang="es-ES" dirty="0"/>
        </a:p>
      </dgm:t>
    </dgm:pt>
    <dgm:pt modelId="{E24AB889-860C-46E8-AA59-E3C2BF91CCDA}">
      <dgm:prSet/>
      <dgm:spPr/>
      <dgm:t>
        <a:bodyPr/>
        <a:lstStyle/>
        <a:p>
          <a:r>
            <a:rPr lang="es-MX" dirty="0" smtClean="0"/>
            <a:t>pH</a:t>
          </a:r>
          <a:endParaRPr lang="es-ES" dirty="0"/>
        </a:p>
      </dgm:t>
    </dgm:pt>
    <dgm:pt modelId="{46FF6C4D-1BE7-4353-A04A-545C30E8613F}" type="sibTrans" cxnId="{0777D33B-8380-46EF-85CB-CCEE49E51894}">
      <dgm:prSet/>
      <dgm:spPr/>
      <dgm:t>
        <a:bodyPr/>
        <a:lstStyle/>
        <a:p>
          <a:r>
            <a:rPr lang="es-MX" dirty="0" smtClean="0"/>
            <a:t>Estabilidad estructural</a:t>
          </a:r>
          <a:endParaRPr lang="es-ES" dirty="0"/>
        </a:p>
      </dgm:t>
    </dgm:pt>
    <dgm:pt modelId="{04FCB888-B6F6-4FF0-91B5-72BEC120A441}" type="parTrans" cxnId="{0777D33B-8380-46EF-85CB-CCEE49E51894}">
      <dgm:prSet/>
      <dgm:spPr/>
      <dgm:t>
        <a:bodyPr/>
        <a:lstStyle/>
        <a:p>
          <a:endParaRPr lang="es-ES"/>
        </a:p>
      </dgm:t>
    </dgm:pt>
    <dgm:pt modelId="{9866E560-C818-433F-AA4E-BA321CEEAD7D}" type="pres">
      <dgm:prSet presAssocID="{5FE3C79E-1C9D-4A63-ABA9-EA9017D95306}" presName="Name0" presStyleCnt="0">
        <dgm:presLayoutVars>
          <dgm:chMax/>
          <dgm:chPref/>
          <dgm:dir/>
          <dgm:animLvl val="lvl"/>
        </dgm:presLayoutVars>
      </dgm:prSet>
      <dgm:spPr/>
    </dgm:pt>
    <dgm:pt modelId="{426CB4E3-579F-4EA7-8DA2-B99977657096}" type="pres">
      <dgm:prSet presAssocID="{B9B539C4-321A-47F5-81D0-C54506531AE2}" presName="composite" presStyleCnt="0"/>
      <dgm:spPr/>
    </dgm:pt>
    <dgm:pt modelId="{6D4C2407-DE53-4D55-BB65-2DFCC08B43F4}" type="pres">
      <dgm:prSet presAssocID="{B9B539C4-321A-47F5-81D0-C54506531AE2}" presName="Parent1" presStyleLbl="node1" presStyleIdx="0" presStyleCnt="8" custScaleX="154615" custLinFactX="47318" custLinFactY="59373" custLinFactNeighborX="100000" custLinFactNeighborY="100000">
        <dgm:presLayoutVars>
          <dgm:chMax val="1"/>
          <dgm:chPref val="1"/>
          <dgm:bulletEnabled val="1"/>
        </dgm:presLayoutVars>
      </dgm:prSet>
      <dgm:spPr/>
      <dgm:t>
        <a:bodyPr/>
        <a:lstStyle/>
        <a:p>
          <a:endParaRPr lang="es-ES"/>
        </a:p>
      </dgm:t>
    </dgm:pt>
    <dgm:pt modelId="{76429963-B66F-41D2-BC5C-DE9A693BCCF2}" type="pres">
      <dgm:prSet presAssocID="{B9B539C4-321A-47F5-81D0-C54506531AE2}" presName="Childtext1" presStyleLbl="revTx" presStyleIdx="0" presStyleCnt="4" custFlipHor="1" custScaleX="9074" custScaleY="10487">
        <dgm:presLayoutVars>
          <dgm:chMax val="0"/>
          <dgm:chPref val="0"/>
          <dgm:bulletEnabled val="1"/>
        </dgm:presLayoutVars>
      </dgm:prSet>
      <dgm:spPr/>
      <dgm:t>
        <a:bodyPr/>
        <a:lstStyle/>
        <a:p>
          <a:endParaRPr lang="es-ES"/>
        </a:p>
      </dgm:t>
    </dgm:pt>
    <dgm:pt modelId="{449E7497-24CC-42AB-8B8B-8C596A2D9F50}" type="pres">
      <dgm:prSet presAssocID="{B9B539C4-321A-47F5-81D0-C54506531AE2}" presName="BalanceSpacing" presStyleCnt="0"/>
      <dgm:spPr/>
    </dgm:pt>
    <dgm:pt modelId="{FECD1B90-0979-4F3B-AEC4-95D3AF2E428C}" type="pres">
      <dgm:prSet presAssocID="{B9B539C4-321A-47F5-81D0-C54506531AE2}" presName="BalanceSpacing1" presStyleCnt="0"/>
      <dgm:spPr/>
    </dgm:pt>
    <dgm:pt modelId="{2C410A71-078F-4014-B43F-E0F6C227B688}" type="pres">
      <dgm:prSet presAssocID="{2F3519D9-2DDF-4293-A5CE-8442A01120A6}" presName="Accent1Text" presStyleLbl="node1" presStyleIdx="1" presStyleCnt="8" custFlipVert="1" custFlipHor="1" custScaleX="22767" custScaleY="21511" custLinFactX="124328" custLinFactY="100000" custLinFactNeighborX="200000" custLinFactNeighborY="138392"/>
      <dgm:spPr/>
    </dgm:pt>
    <dgm:pt modelId="{48E200BE-40CE-4A9C-A1F9-63463E8AAD41}" type="pres">
      <dgm:prSet presAssocID="{2F3519D9-2DDF-4293-A5CE-8442A01120A6}" presName="spaceBetweenRectangles" presStyleCnt="0"/>
      <dgm:spPr/>
    </dgm:pt>
    <dgm:pt modelId="{773DFF4E-63D9-4396-ACF1-CE34AD005464}" type="pres">
      <dgm:prSet presAssocID="{4898F5B2-6210-4FEC-962A-842FD8B76886}" presName="composite" presStyleCnt="0"/>
      <dgm:spPr/>
    </dgm:pt>
    <dgm:pt modelId="{54924119-1060-4E63-886F-D7AF2EB14EB5}" type="pres">
      <dgm:prSet presAssocID="{4898F5B2-6210-4FEC-962A-842FD8B76886}" presName="Parent1" presStyleLbl="node1" presStyleIdx="2" presStyleCnt="8" custAng="361036" custScaleX="133751" custLinFactNeighborX="-71125" custLinFactNeighborY="-23951">
        <dgm:presLayoutVars>
          <dgm:chMax val="1"/>
          <dgm:chPref val="1"/>
          <dgm:bulletEnabled val="1"/>
        </dgm:presLayoutVars>
      </dgm:prSet>
      <dgm:spPr/>
    </dgm:pt>
    <dgm:pt modelId="{B51ACB14-626D-4241-94BD-63BE05EBC65E}" type="pres">
      <dgm:prSet presAssocID="{4898F5B2-6210-4FEC-962A-842FD8B76886}" presName="Childtext1" presStyleLbl="revTx" presStyleIdx="1" presStyleCnt="4" custFlipHor="1" custScaleX="22364" custScaleY="59850">
        <dgm:presLayoutVars>
          <dgm:chMax val="0"/>
          <dgm:chPref val="0"/>
          <dgm:bulletEnabled val="1"/>
        </dgm:presLayoutVars>
      </dgm:prSet>
      <dgm:spPr/>
      <dgm:t>
        <a:bodyPr/>
        <a:lstStyle/>
        <a:p>
          <a:endParaRPr lang="es-ES"/>
        </a:p>
      </dgm:t>
    </dgm:pt>
    <dgm:pt modelId="{B911C724-3F68-430E-878E-F8C6CAA92CE1}" type="pres">
      <dgm:prSet presAssocID="{4898F5B2-6210-4FEC-962A-842FD8B76886}" presName="BalanceSpacing" presStyleCnt="0"/>
      <dgm:spPr/>
    </dgm:pt>
    <dgm:pt modelId="{303CD59A-FD79-4697-874D-A6C73F08D1DF}" type="pres">
      <dgm:prSet presAssocID="{4898F5B2-6210-4FEC-962A-842FD8B76886}" presName="BalanceSpacing1" presStyleCnt="0"/>
      <dgm:spPr/>
    </dgm:pt>
    <dgm:pt modelId="{481370FD-AF9F-4638-BA2E-0E8021E20654}" type="pres">
      <dgm:prSet presAssocID="{B5B03BC7-7D95-4B45-8314-46B8AA43AAC8}" presName="Accent1Text" presStyleLbl="node1" presStyleIdx="3" presStyleCnt="8" custScaleX="162199" custLinFactNeighborX="18149" custLinFactNeighborY="-16204"/>
      <dgm:spPr/>
      <dgm:t>
        <a:bodyPr/>
        <a:lstStyle/>
        <a:p>
          <a:endParaRPr lang="es-ES"/>
        </a:p>
      </dgm:t>
    </dgm:pt>
    <dgm:pt modelId="{1D277593-208D-492D-BA17-C1991EFAE1A6}" type="pres">
      <dgm:prSet presAssocID="{B5B03BC7-7D95-4B45-8314-46B8AA43AAC8}" presName="spaceBetweenRectangles" presStyleCnt="0"/>
      <dgm:spPr/>
    </dgm:pt>
    <dgm:pt modelId="{95BCA9B2-79BD-4CD5-B482-469DB4B452D0}" type="pres">
      <dgm:prSet presAssocID="{4FE83B21-5B25-43C1-B7D1-235EFD3A1B58}" presName="composite" presStyleCnt="0"/>
      <dgm:spPr/>
    </dgm:pt>
    <dgm:pt modelId="{FC9AD93A-68D4-4744-BA15-2F02B6ACFF45}" type="pres">
      <dgm:prSet presAssocID="{4FE83B21-5B25-43C1-B7D1-235EFD3A1B58}" presName="Parent1" presStyleLbl="node1" presStyleIdx="4" presStyleCnt="8" custScaleX="169445" custLinFactNeighborX="-28577" custLinFactNeighborY="-21440">
        <dgm:presLayoutVars>
          <dgm:chMax val="1"/>
          <dgm:chPref val="1"/>
          <dgm:bulletEnabled val="1"/>
        </dgm:presLayoutVars>
      </dgm:prSet>
      <dgm:spPr/>
    </dgm:pt>
    <dgm:pt modelId="{829DA272-D7E8-4F18-8730-AA488A77C9E8}" type="pres">
      <dgm:prSet presAssocID="{4FE83B21-5B25-43C1-B7D1-235EFD3A1B58}" presName="Childtext1" presStyleLbl="revTx" presStyleIdx="2" presStyleCnt="4" custScaleX="24406" custScaleY="68757" custLinFactX="23767" custLinFactY="-57335" custLinFactNeighborX="100000" custLinFactNeighborY="-100000">
        <dgm:presLayoutVars>
          <dgm:chMax val="0"/>
          <dgm:chPref val="0"/>
          <dgm:bulletEnabled val="1"/>
        </dgm:presLayoutVars>
      </dgm:prSet>
      <dgm:spPr/>
      <dgm:t>
        <a:bodyPr/>
        <a:lstStyle/>
        <a:p>
          <a:endParaRPr lang="es-ES"/>
        </a:p>
      </dgm:t>
    </dgm:pt>
    <dgm:pt modelId="{6E73176A-50F1-4C3F-B599-3D443F3E4946}" type="pres">
      <dgm:prSet presAssocID="{4FE83B21-5B25-43C1-B7D1-235EFD3A1B58}" presName="BalanceSpacing" presStyleCnt="0"/>
      <dgm:spPr/>
    </dgm:pt>
    <dgm:pt modelId="{F1CC986E-B45A-4633-9BE6-9423C3D1D658}" type="pres">
      <dgm:prSet presAssocID="{4FE83B21-5B25-43C1-B7D1-235EFD3A1B58}" presName="BalanceSpacing1" presStyleCnt="0"/>
      <dgm:spPr/>
    </dgm:pt>
    <dgm:pt modelId="{90E3EAEF-4FEE-475B-9DC3-9DAC6F7DA0B1}" type="pres">
      <dgm:prSet presAssocID="{BCF39D0A-A81B-43CE-BB56-EC7D4297D15C}" presName="Accent1Text" presStyleLbl="node1" presStyleIdx="5" presStyleCnt="8" custScaleX="152268" custLinFactNeighborX="-89871" custLinFactNeighborY="-20521"/>
      <dgm:spPr/>
    </dgm:pt>
    <dgm:pt modelId="{A2A85A77-1CBA-4127-B03C-EB0C26C265D5}" type="pres">
      <dgm:prSet presAssocID="{BCF39D0A-A81B-43CE-BB56-EC7D4297D15C}" presName="spaceBetweenRectangles" presStyleCnt="0"/>
      <dgm:spPr/>
    </dgm:pt>
    <dgm:pt modelId="{5151CD7C-E2EA-4856-BB18-594C213A7360}" type="pres">
      <dgm:prSet presAssocID="{E24AB889-860C-46E8-AA59-E3C2BF91CCDA}" presName="composite" presStyleCnt="0"/>
      <dgm:spPr/>
    </dgm:pt>
    <dgm:pt modelId="{0FE83B6C-7DCA-4CC1-8483-83678A1A862F}" type="pres">
      <dgm:prSet presAssocID="{E24AB889-860C-46E8-AA59-E3C2BF91CCDA}" presName="Parent1" presStyleLbl="node1" presStyleIdx="6" presStyleCnt="8" custLinFactNeighborX="-58745" custLinFactNeighborY="-1734">
        <dgm:presLayoutVars>
          <dgm:chMax val="1"/>
          <dgm:chPref val="1"/>
          <dgm:bulletEnabled val="1"/>
        </dgm:presLayoutVars>
      </dgm:prSet>
      <dgm:spPr/>
      <dgm:t>
        <a:bodyPr/>
        <a:lstStyle/>
        <a:p>
          <a:endParaRPr lang="es-ES"/>
        </a:p>
      </dgm:t>
    </dgm:pt>
    <dgm:pt modelId="{D4B0CF85-143A-4E3C-916C-7DB0A6EE5E06}" type="pres">
      <dgm:prSet presAssocID="{E24AB889-860C-46E8-AA59-E3C2BF91CCDA}" presName="Childtext1" presStyleLbl="revTx" presStyleIdx="3" presStyleCnt="4">
        <dgm:presLayoutVars>
          <dgm:chMax val="0"/>
          <dgm:chPref val="0"/>
          <dgm:bulletEnabled val="1"/>
        </dgm:presLayoutVars>
      </dgm:prSet>
      <dgm:spPr/>
    </dgm:pt>
    <dgm:pt modelId="{4EA37F15-0B26-4963-B7BB-DBB3F9E7025F}" type="pres">
      <dgm:prSet presAssocID="{E24AB889-860C-46E8-AA59-E3C2BF91CCDA}" presName="BalanceSpacing" presStyleCnt="0"/>
      <dgm:spPr/>
    </dgm:pt>
    <dgm:pt modelId="{46A072A1-8CAE-4C6E-9DDA-B061C7A165EA}" type="pres">
      <dgm:prSet presAssocID="{E24AB889-860C-46E8-AA59-E3C2BF91CCDA}" presName="BalanceSpacing1" presStyleCnt="0"/>
      <dgm:spPr/>
    </dgm:pt>
    <dgm:pt modelId="{43EBF0CC-35A1-4CF6-B744-53471B4BA22E}" type="pres">
      <dgm:prSet presAssocID="{46FF6C4D-1BE7-4353-A04A-545C30E8613F}" presName="Accent1Text" presStyleLbl="node1" presStyleIdx="7" presStyleCnt="8" custScaleX="138311"/>
      <dgm:spPr/>
      <dgm:t>
        <a:bodyPr/>
        <a:lstStyle/>
        <a:p>
          <a:endParaRPr lang="es-ES"/>
        </a:p>
      </dgm:t>
    </dgm:pt>
  </dgm:ptLst>
  <dgm:cxnLst>
    <dgm:cxn modelId="{0777D33B-8380-46EF-85CB-CCEE49E51894}" srcId="{5FE3C79E-1C9D-4A63-ABA9-EA9017D95306}" destId="{E24AB889-860C-46E8-AA59-E3C2BF91CCDA}" srcOrd="3" destOrd="0" parTransId="{04FCB888-B6F6-4FF0-91B5-72BEC120A441}" sibTransId="{46FF6C4D-1BE7-4353-A04A-545C30E8613F}"/>
    <dgm:cxn modelId="{EA0FC537-FB43-40A5-A4BB-1F1AC315948A}" type="presOf" srcId="{4FE83B21-5B25-43C1-B7D1-235EFD3A1B58}" destId="{FC9AD93A-68D4-4744-BA15-2F02B6ACFF45}" srcOrd="0" destOrd="0" presId="urn:microsoft.com/office/officeart/2008/layout/AlternatingHexagons"/>
    <dgm:cxn modelId="{29731145-CBD3-417A-99B7-B09593BF253C}" type="presOf" srcId="{2F3519D9-2DDF-4293-A5CE-8442A01120A6}" destId="{2C410A71-078F-4014-B43F-E0F6C227B688}" srcOrd="0" destOrd="0" presId="urn:microsoft.com/office/officeart/2008/layout/AlternatingHexagons"/>
    <dgm:cxn modelId="{1FB60191-32FA-4C9D-B8D3-74CBDF0F7DED}" type="presOf" srcId="{5FE3C79E-1C9D-4A63-ABA9-EA9017D95306}" destId="{9866E560-C818-433F-AA4E-BA321CEEAD7D}" srcOrd="0" destOrd="0" presId="urn:microsoft.com/office/officeart/2008/layout/AlternatingHexagons"/>
    <dgm:cxn modelId="{2119263B-2773-45C3-AD1E-E95C1C572EEF}" srcId="{5FE3C79E-1C9D-4A63-ABA9-EA9017D95306}" destId="{4FE83B21-5B25-43C1-B7D1-235EFD3A1B58}" srcOrd="2" destOrd="0" parTransId="{077AD4BC-76BE-4934-B7F2-C273C3B9B6F4}" sibTransId="{BCF39D0A-A81B-43CE-BB56-EC7D4297D15C}"/>
    <dgm:cxn modelId="{1FCFB9BD-04DA-44D8-A15E-F54B3958167E}" type="presOf" srcId="{B5B03BC7-7D95-4B45-8314-46B8AA43AAC8}" destId="{481370FD-AF9F-4638-BA2E-0E8021E20654}" srcOrd="0" destOrd="0" presId="urn:microsoft.com/office/officeart/2008/layout/AlternatingHexagons"/>
    <dgm:cxn modelId="{2AC53457-5798-4DF6-9230-988F71D663A8}" type="presOf" srcId="{E24AB889-860C-46E8-AA59-E3C2BF91CCDA}" destId="{0FE83B6C-7DCA-4CC1-8483-83678A1A862F}" srcOrd="0" destOrd="0" presId="urn:microsoft.com/office/officeart/2008/layout/AlternatingHexagons"/>
    <dgm:cxn modelId="{B796D82D-8BA2-4EAE-8D8A-E00A1E87AB3A}" type="presOf" srcId="{B9B539C4-321A-47F5-81D0-C54506531AE2}" destId="{6D4C2407-DE53-4D55-BB65-2DFCC08B43F4}" srcOrd="0" destOrd="0" presId="urn:microsoft.com/office/officeart/2008/layout/AlternatingHexagons"/>
    <dgm:cxn modelId="{8647AAEE-4E0E-45B6-B42C-3F9623BEC342}" type="presOf" srcId="{46FF6C4D-1BE7-4353-A04A-545C30E8613F}" destId="{43EBF0CC-35A1-4CF6-B744-53471B4BA22E}" srcOrd="0" destOrd="0" presId="urn:microsoft.com/office/officeart/2008/layout/AlternatingHexagons"/>
    <dgm:cxn modelId="{078D2897-E043-436F-931A-B82AB7FA44FD}" type="presOf" srcId="{4898F5B2-6210-4FEC-962A-842FD8B76886}" destId="{54924119-1060-4E63-886F-D7AF2EB14EB5}" srcOrd="0" destOrd="0" presId="urn:microsoft.com/office/officeart/2008/layout/AlternatingHexagons"/>
    <dgm:cxn modelId="{4E056610-1C79-49F7-9186-3F134C773B46}" srcId="{5FE3C79E-1C9D-4A63-ABA9-EA9017D95306}" destId="{4898F5B2-6210-4FEC-962A-842FD8B76886}" srcOrd="1" destOrd="0" parTransId="{E255A4C2-2297-4B4D-A2AC-AD5195B39AD6}" sibTransId="{B5B03BC7-7D95-4B45-8314-46B8AA43AAC8}"/>
    <dgm:cxn modelId="{41920B80-17F3-4D7A-8BF5-F44A0D2C52B7}" type="presOf" srcId="{BCF39D0A-A81B-43CE-BB56-EC7D4297D15C}" destId="{90E3EAEF-4FEE-475B-9DC3-9DAC6F7DA0B1}" srcOrd="0" destOrd="0" presId="urn:microsoft.com/office/officeart/2008/layout/AlternatingHexagons"/>
    <dgm:cxn modelId="{E0156B97-6927-4B34-8722-99407FF536FF}" srcId="{5FE3C79E-1C9D-4A63-ABA9-EA9017D95306}" destId="{B9B539C4-321A-47F5-81D0-C54506531AE2}" srcOrd="0" destOrd="0" parTransId="{B8A07B23-3926-4128-9A47-5EF2B412B794}" sibTransId="{2F3519D9-2DDF-4293-A5CE-8442A01120A6}"/>
    <dgm:cxn modelId="{60D36333-99B6-4BE9-B40A-FFDABD24AEF6}" type="presParOf" srcId="{9866E560-C818-433F-AA4E-BA321CEEAD7D}" destId="{426CB4E3-579F-4EA7-8DA2-B99977657096}" srcOrd="0" destOrd="0" presId="urn:microsoft.com/office/officeart/2008/layout/AlternatingHexagons"/>
    <dgm:cxn modelId="{439DA42A-4AB5-4750-B34D-19E5ECFC4412}" type="presParOf" srcId="{426CB4E3-579F-4EA7-8DA2-B99977657096}" destId="{6D4C2407-DE53-4D55-BB65-2DFCC08B43F4}" srcOrd="0" destOrd="0" presId="urn:microsoft.com/office/officeart/2008/layout/AlternatingHexagons"/>
    <dgm:cxn modelId="{DBE81DC5-D34D-483C-B9AE-0AB6E87C259F}" type="presParOf" srcId="{426CB4E3-579F-4EA7-8DA2-B99977657096}" destId="{76429963-B66F-41D2-BC5C-DE9A693BCCF2}" srcOrd="1" destOrd="0" presId="urn:microsoft.com/office/officeart/2008/layout/AlternatingHexagons"/>
    <dgm:cxn modelId="{9B7481B8-3F70-4273-8BFD-B2266256C053}" type="presParOf" srcId="{426CB4E3-579F-4EA7-8DA2-B99977657096}" destId="{449E7497-24CC-42AB-8B8B-8C596A2D9F50}" srcOrd="2" destOrd="0" presId="urn:microsoft.com/office/officeart/2008/layout/AlternatingHexagons"/>
    <dgm:cxn modelId="{0A0593E3-6F0B-4B1F-893C-C8A66E57C625}" type="presParOf" srcId="{426CB4E3-579F-4EA7-8DA2-B99977657096}" destId="{FECD1B90-0979-4F3B-AEC4-95D3AF2E428C}" srcOrd="3" destOrd="0" presId="urn:microsoft.com/office/officeart/2008/layout/AlternatingHexagons"/>
    <dgm:cxn modelId="{10D8A5C9-07F2-4C62-84AB-C86B4AA1C0F8}" type="presParOf" srcId="{426CB4E3-579F-4EA7-8DA2-B99977657096}" destId="{2C410A71-078F-4014-B43F-E0F6C227B688}" srcOrd="4" destOrd="0" presId="urn:microsoft.com/office/officeart/2008/layout/AlternatingHexagons"/>
    <dgm:cxn modelId="{BB0FA8AE-29F8-4735-982B-3C1A57E42C5D}" type="presParOf" srcId="{9866E560-C818-433F-AA4E-BA321CEEAD7D}" destId="{48E200BE-40CE-4A9C-A1F9-63463E8AAD41}" srcOrd="1" destOrd="0" presId="urn:microsoft.com/office/officeart/2008/layout/AlternatingHexagons"/>
    <dgm:cxn modelId="{F74616F2-E2B8-4318-9400-5D6D530B9064}" type="presParOf" srcId="{9866E560-C818-433F-AA4E-BA321CEEAD7D}" destId="{773DFF4E-63D9-4396-ACF1-CE34AD005464}" srcOrd="2" destOrd="0" presId="urn:microsoft.com/office/officeart/2008/layout/AlternatingHexagons"/>
    <dgm:cxn modelId="{ADE0B56D-70F2-49A5-9E79-F5829A55E79B}" type="presParOf" srcId="{773DFF4E-63D9-4396-ACF1-CE34AD005464}" destId="{54924119-1060-4E63-886F-D7AF2EB14EB5}" srcOrd="0" destOrd="0" presId="urn:microsoft.com/office/officeart/2008/layout/AlternatingHexagons"/>
    <dgm:cxn modelId="{B6767104-D09C-45B9-82DF-1F7004691B11}" type="presParOf" srcId="{773DFF4E-63D9-4396-ACF1-CE34AD005464}" destId="{B51ACB14-626D-4241-94BD-63BE05EBC65E}" srcOrd="1" destOrd="0" presId="urn:microsoft.com/office/officeart/2008/layout/AlternatingHexagons"/>
    <dgm:cxn modelId="{64756A86-610B-4138-B1C6-9514BA05C35B}" type="presParOf" srcId="{773DFF4E-63D9-4396-ACF1-CE34AD005464}" destId="{B911C724-3F68-430E-878E-F8C6CAA92CE1}" srcOrd="2" destOrd="0" presId="urn:microsoft.com/office/officeart/2008/layout/AlternatingHexagons"/>
    <dgm:cxn modelId="{FED86291-92ED-4A22-82A9-0A2E85F41B1B}" type="presParOf" srcId="{773DFF4E-63D9-4396-ACF1-CE34AD005464}" destId="{303CD59A-FD79-4697-874D-A6C73F08D1DF}" srcOrd="3" destOrd="0" presId="urn:microsoft.com/office/officeart/2008/layout/AlternatingHexagons"/>
    <dgm:cxn modelId="{E26C15A2-75F6-46FC-AF03-61FD03DDE299}" type="presParOf" srcId="{773DFF4E-63D9-4396-ACF1-CE34AD005464}" destId="{481370FD-AF9F-4638-BA2E-0E8021E20654}" srcOrd="4" destOrd="0" presId="urn:microsoft.com/office/officeart/2008/layout/AlternatingHexagons"/>
    <dgm:cxn modelId="{A4D2760A-F932-4020-86E8-2C31BF6D32CD}" type="presParOf" srcId="{9866E560-C818-433F-AA4E-BA321CEEAD7D}" destId="{1D277593-208D-492D-BA17-C1991EFAE1A6}" srcOrd="3" destOrd="0" presId="urn:microsoft.com/office/officeart/2008/layout/AlternatingHexagons"/>
    <dgm:cxn modelId="{B0DBBADE-87C3-484B-BB98-919B25DE0C21}" type="presParOf" srcId="{9866E560-C818-433F-AA4E-BA321CEEAD7D}" destId="{95BCA9B2-79BD-4CD5-B482-469DB4B452D0}" srcOrd="4" destOrd="0" presId="urn:microsoft.com/office/officeart/2008/layout/AlternatingHexagons"/>
    <dgm:cxn modelId="{4C5EA346-30E6-4C42-9494-7672A340BDA0}" type="presParOf" srcId="{95BCA9B2-79BD-4CD5-B482-469DB4B452D0}" destId="{FC9AD93A-68D4-4744-BA15-2F02B6ACFF45}" srcOrd="0" destOrd="0" presId="urn:microsoft.com/office/officeart/2008/layout/AlternatingHexagons"/>
    <dgm:cxn modelId="{1436A312-C61A-4B66-B0C9-D2CB5D64E90F}" type="presParOf" srcId="{95BCA9B2-79BD-4CD5-B482-469DB4B452D0}" destId="{829DA272-D7E8-4F18-8730-AA488A77C9E8}" srcOrd="1" destOrd="0" presId="urn:microsoft.com/office/officeart/2008/layout/AlternatingHexagons"/>
    <dgm:cxn modelId="{F27322DD-F40D-425B-98A6-F2C89DE252B5}" type="presParOf" srcId="{95BCA9B2-79BD-4CD5-B482-469DB4B452D0}" destId="{6E73176A-50F1-4C3F-B599-3D443F3E4946}" srcOrd="2" destOrd="0" presId="urn:microsoft.com/office/officeart/2008/layout/AlternatingHexagons"/>
    <dgm:cxn modelId="{CAD57D83-7419-4354-A5BD-BD39A95B74BC}" type="presParOf" srcId="{95BCA9B2-79BD-4CD5-B482-469DB4B452D0}" destId="{F1CC986E-B45A-4633-9BE6-9423C3D1D658}" srcOrd="3" destOrd="0" presId="urn:microsoft.com/office/officeart/2008/layout/AlternatingHexagons"/>
    <dgm:cxn modelId="{07DD858E-623A-4ECD-8644-E81A93A40D80}" type="presParOf" srcId="{95BCA9B2-79BD-4CD5-B482-469DB4B452D0}" destId="{90E3EAEF-4FEE-475B-9DC3-9DAC6F7DA0B1}" srcOrd="4" destOrd="0" presId="urn:microsoft.com/office/officeart/2008/layout/AlternatingHexagons"/>
    <dgm:cxn modelId="{29E708C4-1187-4832-B7EA-398303A948B5}" type="presParOf" srcId="{9866E560-C818-433F-AA4E-BA321CEEAD7D}" destId="{A2A85A77-1CBA-4127-B03C-EB0C26C265D5}" srcOrd="5" destOrd="0" presId="urn:microsoft.com/office/officeart/2008/layout/AlternatingHexagons"/>
    <dgm:cxn modelId="{2B706B59-AB20-45B1-BD7E-EBE5FC85FA20}" type="presParOf" srcId="{9866E560-C818-433F-AA4E-BA321CEEAD7D}" destId="{5151CD7C-E2EA-4856-BB18-594C213A7360}" srcOrd="6" destOrd="0" presId="urn:microsoft.com/office/officeart/2008/layout/AlternatingHexagons"/>
    <dgm:cxn modelId="{A04C2BD6-AEF3-4F4C-A5C6-19EE187AE2A9}" type="presParOf" srcId="{5151CD7C-E2EA-4856-BB18-594C213A7360}" destId="{0FE83B6C-7DCA-4CC1-8483-83678A1A862F}" srcOrd="0" destOrd="0" presId="urn:microsoft.com/office/officeart/2008/layout/AlternatingHexagons"/>
    <dgm:cxn modelId="{636526AF-6C9E-45BF-B3F6-207696FED6C0}" type="presParOf" srcId="{5151CD7C-E2EA-4856-BB18-594C213A7360}" destId="{D4B0CF85-143A-4E3C-916C-7DB0A6EE5E06}" srcOrd="1" destOrd="0" presId="urn:microsoft.com/office/officeart/2008/layout/AlternatingHexagons"/>
    <dgm:cxn modelId="{9EB21E4C-161D-44F4-A21F-1D7868DF1D25}" type="presParOf" srcId="{5151CD7C-E2EA-4856-BB18-594C213A7360}" destId="{4EA37F15-0B26-4963-B7BB-DBB3F9E7025F}" srcOrd="2" destOrd="0" presId="urn:microsoft.com/office/officeart/2008/layout/AlternatingHexagons"/>
    <dgm:cxn modelId="{B4D5A20D-09BC-4C6C-8DBD-6E2C06EB47FF}" type="presParOf" srcId="{5151CD7C-E2EA-4856-BB18-594C213A7360}" destId="{46A072A1-8CAE-4C6E-9DDA-B061C7A165EA}" srcOrd="3" destOrd="0" presId="urn:microsoft.com/office/officeart/2008/layout/AlternatingHexagons"/>
    <dgm:cxn modelId="{E591FB05-CFB4-49C0-BAA2-2FF1408A0E50}" type="presParOf" srcId="{5151CD7C-E2EA-4856-BB18-594C213A7360}" destId="{43EBF0CC-35A1-4CF6-B744-53471B4BA22E}"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4C2407-DE53-4D55-BB65-2DFCC08B43F4}">
      <dsp:nvSpPr>
        <dsp:cNvPr id="0" name=""/>
        <dsp:cNvSpPr/>
      </dsp:nvSpPr>
      <dsp:spPr>
        <a:xfrm rot="5400000">
          <a:off x="7456256" y="2629400"/>
          <a:ext cx="1849789" cy="2488245"/>
        </a:xfrm>
        <a:prstGeom prst="hexagon">
          <a:avLst>
            <a:gd name="adj" fmla="val 25000"/>
            <a:gd name="vf" fmla="val 115470"/>
          </a:avLst>
        </a:prstGeom>
        <a:gradFill rotWithShape="0">
          <a:gsLst>
            <a:gs pos="0">
              <a:schemeClr val="accent2">
                <a:hueOff val="0"/>
                <a:satOff val="0"/>
                <a:lumOff val="0"/>
                <a:alphaOff val="0"/>
                <a:tint val="60000"/>
                <a:satMod val="160000"/>
              </a:schemeClr>
            </a:gs>
            <a:gs pos="46000">
              <a:schemeClr val="accent2">
                <a:hueOff val="0"/>
                <a:satOff val="0"/>
                <a:lumOff val="0"/>
                <a:alphaOff val="0"/>
                <a:tint val="86000"/>
                <a:satMod val="160000"/>
              </a:schemeClr>
            </a:gs>
            <a:gs pos="100000">
              <a:schemeClr val="accent2">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Retención de agua</a:t>
          </a:r>
          <a:endParaRPr lang="es-ES" sz="2400" kern="1200" dirty="0"/>
        </a:p>
      </dsp:txBody>
      <dsp:txXfrm rot="-5400000">
        <a:off x="7551736" y="3256926"/>
        <a:ext cx="1658830" cy="1233193"/>
      </dsp:txXfrm>
    </dsp:sp>
    <dsp:sp modelId="{76429963-B66F-41D2-BC5C-DE9A693BCCF2}">
      <dsp:nvSpPr>
        <dsp:cNvPr id="0" name=""/>
        <dsp:cNvSpPr/>
      </dsp:nvSpPr>
      <dsp:spPr>
        <a:xfrm flipH="1">
          <a:off x="7802353" y="867262"/>
          <a:ext cx="187320" cy="116392"/>
        </a:xfrm>
        <a:prstGeom prst="rect">
          <a:avLst/>
        </a:prstGeom>
        <a:noFill/>
        <a:ln>
          <a:noFill/>
        </a:ln>
        <a:effectLst/>
      </dsp:spPr>
      <dsp:style>
        <a:lnRef idx="0">
          <a:scrgbClr r="0" g="0" b="0"/>
        </a:lnRef>
        <a:fillRef idx="0">
          <a:scrgbClr r="0" g="0" b="0"/>
        </a:fillRef>
        <a:effectRef idx="0">
          <a:scrgbClr r="0" g="0" b="0"/>
        </a:effectRef>
        <a:fontRef idx="minor"/>
      </dsp:style>
    </dsp:sp>
    <dsp:sp modelId="{2C410A71-078F-4014-B43F-E0F6C227B688}">
      <dsp:nvSpPr>
        <dsp:cNvPr id="0" name=""/>
        <dsp:cNvSpPr/>
      </dsp:nvSpPr>
      <dsp:spPr>
        <a:xfrm rot="5400000" flipH="1" flipV="1">
          <a:off x="9292787" y="5152012"/>
          <a:ext cx="397908" cy="366393"/>
        </a:xfrm>
        <a:prstGeom prst="hexagon">
          <a:avLst>
            <a:gd name="adj" fmla="val 25000"/>
            <a:gd name="vf" fmla="val 115470"/>
          </a:avLst>
        </a:prstGeom>
        <a:gradFill rotWithShape="0">
          <a:gsLst>
            <a:gs pos="0">
              <a:schemeClr val="accent3">
                <a:hueOff val="0"/>
                <a:satOff val="0"/>
                <a:lumOff val="0"/>
                <a:alphaOff val="0"/>
                <a:tint val="60000"/>
                <a:satMod val="160000"/>
              </a:schemeClr>
            </a:gs>
            <a:gs pos="46000">
              <a:schemeClr val="accent3">
                <a:hueOff val="0"/>
                <a:satOff val="0"/>
                <a:lumOff val="0"/>
                <a:alphaOff val="0"/>
                <a:tint val="86000"/>
                <a:satMod val="160000"/>
              </a:schemeClr>
            </a:gs>
            <a:gs pos="100000">
              <a:schemeClr val="accent3">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ES" sz="2000" kern="1200"/>
        </a:p>
      </dsp:txBody>
      <dsp:txXfrm rot="-5400000">
        <a:off x="9367191" y="5199947"/>
        <a:ext cx="249099" cy="270524"/>
      </dsp:txXfrm>
    </dsp:sp>
    <dsp:sp modelId="{54924119-1060-4E63-886F-D7AF2EB14EB5}">
      <dsp:nvSpPr>
        <dsp:cNvPr id="0" name=""/>
        <dsp:cNvSpPr/>
      </dsp:nvSpPr>
      <dsp:spPr>
        <a:xfrm rot="5761036">
          <a:off x="3068455" y="976277"/>
          <a:ext cx="1849789" cy="2152477"/>
        </a:xfrm>
        <a:prstGeom prst="hexagon">
          <a:avLst>
            <a:gd name="adj" fmla="val 25000"/>
            <a:gd name="vf" fmla="val 115470"/>
          </a:avLst>
        </a:prstGeom>
        <a:gradFill rotWithShape="0">
          <a:gsLst>
            <a:gs pos="0">
              <a:schemeClr val="accent4">
                <a:hueOff val="0"/>
                <a:satOff val="0"/>
                <a:lumOff val="0"/>
                <a:alphaOff val="0"/>
                <a:tint val="60000"/>
                <a:satMod val="160000"/>
              </a:schemeClr>
            </a:gs>
            <a:gs pos="46000">
              <a:schemeClr val="accent4">
                <a:hueOff val="0"/>
                <a:satOff val="0"/>
                <a:lumOff val="0"/>
                <a:alphaOff val="0"/>
                <a:tint val="86000"/>
                <a:satMod val="160000"/>
              </a:schemeClr>
            </a:gs>
            <a:gs pos="100000">
              <a:schemeClr val="accent4">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Porosidad y aeración </a:t>
          </a:r>
          <a:endParaRPr lang="es-ES" sz="2300" kern="1200" dirty="0"/>
        </a:p>
      </dsp:txBody>
      <dsp:txXfrm rot="-5400000">
        <a:off x="3275857" y="1435919"/>
        <a:ext cx="1434985" cy="1233193"/>
      </dsp:txXfrm>
    </dsp:sp>
    <dsp:sp modelId="{B51ACB14-626D-4241-94BD-63BE05EBC65E}">
      <dsp:nvSpPr>
        <dsp:cNvPr id="0" name=""/>
        <dsp:cNvSpPr/>
      </dsp:nvSpPr>
      <dsp:spPr>
        <a:xfrm flipH="1">
          <a:off x="3044449" y="2163430"/>
          <a:ext cx="446781" cy="664259"/>
        </a:xfrm>
        <a:prstGeom prst="rect">
          <a:avLst/>
        </a:prstGeom>
        <a:noFill/>
        <a:ln>
          <a:noFill/>
        </a:ln>
        <a:effectLst/>
      </dsp:spPr>
      <dsp:style>
        <a:lnRef idx="0">
          <a:scrgbClr r="0" g="0" b="0"/>
        </a:lnRef>
        <a:fillRef idx="0">
          <a:scrgbClr r="0" g="0" b="0"/>
        </a:fillRef>
        <a:effectRef idx="0">
          <a:scrgbClr r="0" g="0" b="0"/>
        </a:effectRef>
        <a:fontRef idx="minor"/>
      </dsp:style>
    </dsp:sp>
    <dsp:sp modelId="{481370FD-AF9F-4638-BA2E-0E8021E20654}">
      <dsp:nvSpPr>
        <dsp:cNvPr id="0" name=""/>
        <dsp:cNvSpPr/>
      </dsp:nvSpPr>
      <dsp:spPr>
        <a:xfrm rot="5400000">
          <a:off x="6243219" y="890671"/>
          <a:ext cx="1849789" cy="2610295"/>
        </a:xfrm>
        <a:prstGeom prst="hexagon">
          <a:avLst>
            <a:gd name="adj" fmla="val 25000"/>
            <a:gd name="vf" fmla="val 11547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s-MX" sz="2300" kern="1200" dirty="0" smtClean="0"/>
            <a:t>Densidad y granulometría</a:t>
          </a:r>
          <a:endParaRPr lang="es-ES" sz="2300" kern="1200" dirty="0"/>
        </a:p>
      </dsp:txBody>
      <dsp:txXfrm rot="-5400000">
        <a:off x="6298015" y="1579222"/>
        <a:ext cx="1740197" cy="1233193"/>
      </dsp:txXfrm>
    </dsp:sp>
    <dsp:sp modelId="{FC9AD93A-68D4-4744-BA15-2F02B6ACFF45}">
      <dsp:nvSpPr>
        <dsp:cNvPr id="0" name=""/>
        <dsp:cNvSpPr/>
      </dsp:nvSpPr>
      <dsp:spPr>
        <a:xfrm rot="5400000">
          <a:off x="4625548" y="2305612"/>
          <a:ext cx="1849789" cy="2726907"/>
        </a:xfrm>
        <a:prstGeom prst="hexagon">
          <a:avLst>
            <a:gd name="adj" fmla="val 25000"/>
            <a:gd name="vf" fmla="val 115470"/>
          </a:avLst>
        </a:prstGeom>
        <a:gradFill rotWithShape="0">
          <a:gsLst>
            <a:gs pos="0">
              <a:schemeClr val="accent6">
                <a:hueOff val="0"/>
                <a:satOff val="0"/>
                <a:lumOff val="0"/>
                <a:alphaOff val="0"/>
                <a:tint val="60000"/>
                <a:satMod val="160000"/>
              </a:schemeClr>
            </a:gs>
            <a:gs pos="46000">
              <a:schemeClr val="accent6">
                <a:hueOff val="0"/>
                <a:satOff val="0"/>
                <a:lumOff val="0"/>
                <a:alphaOff val="0"/>
                <a:tint val="86000"/>
                <a:satMod val="160000"/>
              </a:schemeClr>
            </a:gs>
            <a:gs pos="100000">
              <a:schemeClr val="accent6">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SUSTRATO</a:t>
          </a:r>
          <a:endParaRPr lang="es-ES" sz="2000" b="1" kern="1200" dirty="0">
            <a:effectLst>
              <a:outerShdw blurRad="38100" dist="38100" dir="2700000" algn="tl">
                <a:srgbClr val="000000">
                  <a:alpha val="43137"/>
                </a:srgbClr>
              </a:outerShdw>
            </a:effectLst>
          </a:endParaRPr>
        </a:p>
      </dsp:txBody>
      <dsp:txXfrm rot="-5400000">
        <a:off x="4641474" y="3052469"/>
        <a:ext cx="1817938" cy="1233193"/>
      </dsp:txXfrm>
    </dsp:sp>
    <dsp:sp modelId="{829DA272-D7E8-4F18-8730-AA488A77C9E8}">
      <dsp:nvSpPr>
        <dsp:cNvPr id="0" name=""/>
        <dsp:cNvSpPr/>
      </dsp:nvSpPr>
      <dsp:spPr>
        <a:xfrm>
          <a:off x="10199102" y="1937883"/>
          <a:ext cx="503828" cy="763115"/>
        </a:xfrm>
        <a:prstGeom prst="rect">
          <a:avLst/>
        </a:prstGeom>
        <a:noFill/>
        <a:ln>
          <a:noFill/>
        </a:ln>
        <a:effectLst/>
      </dsp:spPr>
      <dsp:style>
        <a:lnRef idx="0">
          <a:scrgbClr r="0" g="0" b="0"/>
        </a:lnRef>
        <a:fillRef idx="0">
          <a:scrgbClr r="0" g="0" b="0"/>
        </a:fillRef>
        <a:effectRef idx="0">
          <a:scrgbClr r="0" g="0" b="0"/>
        </a:effectRef>
        <a:fontRef idx="minor"/>
      </dsp:style>
    </dsp:sp>
    <dsp:sp modelId="{90E3EAEF-4FEE-475B-9DC3-9DAC6F7DA0B1}">
      <dsp:nvSpPr>
        <dsp:cNvPr id="0" name=""/>
        <dsp:cNvSpPr/>
      </dsp:nvSpPr>
      <dsp:spPr>
        <a:xfrm rot="5400000">
          <a:off x="1901071" y="2460828"/>
          <a:ext cx="1849789" cy="2450474"/>
        </a:xfrm>
        <a:prstGeom prst="hexagon">
          <a:avLst>
            <a:gd name="adj" fmla="val 25000"/>
            <a:gd name="vf" fmla="val 115470"/>
          </a:avLst>
        </a:prstGeom>
        <a:gradFill rotWithShape="0">
          <a:gsLst>
            <a:gs pos="0">
              <a:schemeClr val="accent2">
                <a:hueOff val="0"/>
                <a:satOff val="0"/>
                <a:lumOff val="0"/>
                <a:alphaOff val="0"/>
                <a:tint val="60000"/>
                <a:satMod val="160000"/>
              </a:schemeClr>
            </a:gs>
            <a:gs pos="46000">
              <a:schemeClr val="accent2">
                <a:hueOff val="0"/>
                <a:satOff val="0"/>
                <a:lumOff val="0"/>
                <a:alphaOff val="0"/>
                <a:tint val="86000"/>
                <a:satMod val="160000"/>
              </a:schemeClr>
            </a:gs>
            <a:gs pos="100000">
              <a:schemeClr val="accent2">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MX" sz="2000" kern="1200" dirty="0" smtClean="0"/>
            <a:t>Conductividad </a:t>
          </a:r>
          <a:r>
            <a:rPr lang="es-MX" sz="2000" kern="1200" dirty="0" err="1" smtClean="0"/>
            <a:t>electrica</a:t>
          </a:r>
          <a:endParaRPr lang="es-ES" sz="2000" kern="1200" dirty="0"/>
        </a:p>
      </dsp:txBody>
      <dsp:txXfrm rot="-5400000">
        <a:off x="2009141" y="3069468"/>
        <a:ext cx="1633650" cy="1233193"/>
      </dsp:txXfrm>
    </dsp:sp>
    <dsp:sp modelId="{0FE83B6C-7DCA-4CC1-8483-83678A1A862F}">
      <dsp:nvSpPr>
        <dsp:cNvPr id="0" name=""/>
        <dsp:cNvSpPr/>
      </dsp:nvSpPr>
      <dsp:spPr>
        <a:xfrm rot="5400000">
          <a:off x="3267689" y="4799028"/>
          <a:ext cx="1849789" cy="1609316"/>
        </a:xfrm>
        <a:prstGeom prst="hexagon">
          <a:avLst>
            <a:gd name="adj" fmla="val 25000"/>
            <a:gd name="vf" fmla="val 115470"/>
          </a:avLst>
        </a:prstGeom>
        <a:gradFill rotWithShape="0">
          <a:gsLst>
            <a:gs pos="0">
              <a:schemeClr val="accent3">
                <a:hueOff val="0"/>
                <a:satOff val="0"/>
                <a:lumOff val="0"/>
                <a:alphaOff val="0"/>
                <a:tint val="60000"/>
                <a:satMod val="160000"/>
              </a:schemeClr>
            </a:gs>
            <a:gs pos="46000">
              <a:schemeClr val="accent3">
                <a:hueOff val="0"/>
                <a:satOff val="0"/>
                <a:lumOff val="0"/>
                <a:alphaOff val="0"/>
                <a:tint val="86000"/>
                <a:satMod val="160000"/>
              </a:schemeClr>
            </a:gs>
            <a:gs pos="100000">
              <a:schemeClr val="accent3">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pH</a:t>
          </a:r>
          <a:endParaRPr lang="es-ES" sz="2300" kern="1200" dirty="0"/>
        </a:p>
      </dsp:txBody>
      <dsp:txXfrm rot="-5400000">
        <a:off x="3638710" y="4967051"/>
        <a:ext cx="1107746" cy="1273271"/>
      </dsp:txXfrm>
    </dsp:sp>
    <dsp:sp modelId="{D4B0CF85-143A-4E3C-916C-7DB0A6EE5E06}">
      <dsp:nvSpPr>
        <dsp:cNvPr id="0" name=""/>
        <dsp:cNvSpPr/>
      </dsp:nvSpPr>
      <dsp:spPr>
        <a:xfrm>
          <a:off x="2268953" y="5080825"/>
          <a:ext cx="1997772" cy="1109873"/>
        </a:xfrm>
        <a:prstGeom prst="rect">
          <a:avLst/>
        </a:prstGeom>
        <a:noFill/>
        <a:ln>
          <a:noFill/>
        </a:ln>
        <a:effectLst/>
      </dsp:spPr>
      <dsp:style>
        <a:lnRef idx="0">
          <a:scrgbClr r="0" g="0" b="0"/>
        </a:lnRef>
        <a:fillRef idx="0">
          <a:scrgbClr r="0" g="0" b="0"/>
        </a:fillRef>
        <a:effectRef idx="0">
          <a:scrgbClr r="0" g="0" b="0"/>
        </a:effectRef>
        <a:fontRef idx="minor"/>
      </dsp:style>
    </dsp:sp>
    <dsp:sp modelId="{43EBF0CC-35A1-4CF6-B744-53471B4BA22E}">
      <dsp:nvSpPr>
        <dsp:cNvPr id="0" name=""/>
        <dsp:cNvSpPr/>
      </dsp:nvSpPr>
      <dsp:spPr>
        <a:xfrm rot="5400000">
          <a:off x="5951144" y="4522831"/>
          <a:ext cx="1849789" cy="2225862"/>
        </a:xfrm>
        <a:prstGeom prst="hexagon">
          <a:avLst>
            <a:gd name="adj" fmla="val 25000"/>
            <a:gd name="vf" fmla="val 115470"/>
          </a:avLst>
        </a:prstGeom>
        <a:gradFill rotWithShape="0">
          <a:gsLst>
            <a:gs pos="0">
              <a:schemeClr val="accent4">
                <a:hueOff val="0"/>
                <a:satOff val="0"/>
                <a:lumOff val="0"/>
                <a:alphaOff val="0"/>
                <a:tint val="60000"/>
                <a:satMod val="160000"/>
              </a:schemeClr>
            </a:gs>
            <a:gs pos="46000">
              <a:schemeClr val="accent4">
                <a:hueOff val="0"/>
                <a:satOff val="0"/>
                <a:lumOff val="0"/>
                <a:alphaOff val="0"/>
                <a:tint val="86000"/>
                <a:satMod val="160000"/>
              </a:schemeClr>
            </a:gs>
            <a:gs pos="100000">
              <a:schemeClr val="accent4">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s-MX" sz="2400" kern="1200" dirty="0" smtClean="0"/>
            <a:t>Estabilidad estructural</a:t>
          </a:r>
          <a:endParaRPr lang="es-ES" sz="2400" kern="1200" dirty="0"/>
        </a:p>
      </dsp:txBody>
      <dsp:txXfrm rot="-5400000">
        <a:off x="6134085" y="5019165"/>
        <a:ext cx="1483908" cy="1233193"/>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625989-5D16-45CD-9A3D-E1A4D3868F52}" type="datetimeFigureOut">
              <a:rPr lang="es-MX" smtClean="0"/>
              <a:t>20/10/2017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4067C5-9864-480A-8823-CDF586925C25}" type="slidenum">
              <a:rPr lang="es-MX" smtClean="0"/>
              <a:t>‹Nº›</a:t>
            </a:fld>
            <a:endParaRPr lang="es-MX"/>
          </a:p>
        </p:txBody>
      </p:sp>
    </p:spTree>
    <p:extLst>
      <p:ext uri="{BB962C8B-B14F-4D97-AF65-F5344CB8AC3E}">
        <p14:creationId xmlns:p14="http://schemas.microsoft.com/office/powerpoint/2010/main" val="379418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FD4067C5-9864-480A-8823-CDF586925C25}" type="slidenum">
              <a:rPr lang="es-MX" smtClean="0"/>
              <a:t>14</a:t>
            </a:fld>
            <a:endParaRPr lang="es-MX"/>
          </a:p>
        </p:txBody>
      </p:sp>
    </p:spTree>
    <p:extLst>
      <p:ext uri="{BB962C8B-B14F-4D97-AF65-F5344CB8AC3E}">
        <p14:creationId xmlns:p14="http://schemas.microsoft.com/office/powerpoint/2010/main" val="2996394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FD4067C5-9864-480A-8823-CDF586925C25}" type="slidenum">
              <a:rPr lang="es-MX" smtClean="0"/>
              <a:t>31</a:t>
            </a:fld>
            <a:endParaRPr lang="es-MX"/>
          </a:p>
        </p:txBody>
      </p:sp>
    </p:spTree>
    <p:extLst>
      <p:ext uri="{BB962C8B-B14F-4D97-AF65-F5344CB8AC3E}">
        <p14:creationId xmlns:p14="http://schemas.microsoft.com/office/powerpoint/2010/main" val="236463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3048000" y="3124200"/>
            <a:ext cx="82296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048000" y="5003322"/>
            <a:ext cx="82296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10733828" y="1110597"/>
            <a:ext cx="2286000" cy="508000"/>
          </a:xfrm>
        </p:spPr>
        <p:txBody>
          <a:bodyPr/>
          <a:lstStyle/>
          <a:p>
            <a:fld id="{29ECCFED-08CF-424D-AC3F-8D2A90488521}" type="datetimeFigureOut">
              <a:rPr lang="es-MX" smtClean="0"/>
              <a:pPr/>
              <a:t>20/10/2017</a:t>
            </a:fld>
            <a:endParaRPr lang="es-MX"/>
          </a:p>
        </p:txBody>
      </p:sp>
      <p:sp>
        <p:nvSpPr>
          <p:cNvPr id="17" name="16 Marcador de pie de página"/>
          <p:cNvSpPr>
            <a:spLocks noGrp="1"/>
          </p:cNvSpPr>
          <p:nvPr>
            <p:ph type="ftr" sz="quarter" idx="11"/>
          </p:nvPr>
        </p:nvSpPr>
        <p:spPr bwMode="auto">
          <a:xfrm rot="5400000">
            <a:off x="10045959" y="4117661"/>
            <a:ext cx="3657600" cy="512064"/>
          </a:xfrm>
        </p:spPr>
        <p:txBody>
          <a:bodyPr/>
          <a:lstStyle/>
          <a:p>
            <a:endParaRPr lang="es-MX"/>
          </a:p>
        </p:txBody>
      </p:sp>
      <p:sp>
        <p:nvSpPr>
          <p:cNvPr id="10" name="9 Rectángulo"/>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1215180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812800" y="3429000"/>
            <a:ext cx="17272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746176"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2218944" y="5788152"/>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2540000" y="4495800"/>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767392" y="4928702"/>
            <a:ext cx="812800" cy="517524"/>
          </a:xfrm>
        </p:spPr>
        <p:txBody>
          <a:bodyPr/>
          <a:lstStyle/>
          <a:p>
            <a:fld id="{D9634C42-566B-468A-9D1E-F4A479BBDFC1}"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9ECCFED-08CF-424D-AC3F-8D2A90488521}"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9634C42-566B-468A-9D1E-F4A479BBDFC1}"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40"/>
            <a:ext cx="22352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8026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9ECCFED-08CF-424D-AC3F-8D2A90488521}"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9634C42-566B-468A-9D1E-F4A479BBDFC1}"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609600" y="1600200"/>
            <a:ext cx="99568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29ECCFED-08CF-424D-AC3F-8D2A90488521}" type="datetimeFigureOut">
              <a:rPr lang="es-MX" smtClean="0"/>
              <a:pPr/>
              <a:t>20/10/2017</a:t>
            </a:fld>
            <a:endParaRPr lang="es-MX"/>
          </a:p>
        </p:txBody>
      </p:sp>
      <p:sp>
        <p:nvSpPr>
          <p:cNvPr id="9" name="8 Marcador de número de diapositiva"/>
          <p:cNvSpPr>
            <a:spLocks noGrp="1"/>
          </p:cNvSpPr>
          <p:nvPr>
            <p:ph type="sldNum" sz="quarter" idx="15"/>
          </p:nvPr>
        </p:nvSpPr>
        <p:spPr/>
        <p:txBody>
          <a:bodyPr rtlCol="0"/>
          <a:lstStyle/>
          <a:p>
            <a:fld id="{D9634C42-566B-468A-9D1E-F4A479BBDFC1}"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3048000" y="2895600"/>
            <a:ext cx="82296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048000" y="5010150"/>
            <a:ext cx="82296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10732008" y="1106932"/>
            <a:ext cx="2286000" cy="508000"/>
          </a:xfrm>
        </p:spPr>
        <p:txBody>
          <a:bodyPr/>
          <a:lstStyle/>
          <a:p>
            <a:fld id="{29ECCFED-08CF-424D-AC3F-8D2A90488521}" type="datetimeFigureOut">
              <a:rPr lang="es-MX" smtClean="0"/>
              <a:pPr/>
              <a:t>20/10/2017</a:t>
            </a:fld>
            <a:endParaRPr lang="es-MX"/>
          </a:p>
        </p:txBody>
      </p:sp>
      <p:sp>
        <p:nvSpPr>
          <p:cNvPr id="5" name="4 Marcador de pie de página"/>
          <p:cNvSpPr>
            <a:spLocks noGrp="1"/>
          </p:cNvSpPr>
          <p:nvPr>
            <p:ph type="ftr" sz="quarter" idx="11"/>
          </p:nvPr>
        </p:nvSpPr>
        <p:spPr bwMode="auto">
          <a:xfrm rot="5400000">
            <a:off x="10046208" y="4114800"/>
            <a:ext cx="3657600" cy="512064"/>
          </a:xfrm>
        </p:spPr>
        <p:txBody>
          <a:bodyPr/>
          <a:lstStyle/>
          <a:p>
            <a:endParaRPr lang="es-MX"/>
          </a:p>
        </p:txBody>
      </p:sp>
      <p:sp>
        <p:nvSpPr>
          <p:cNvPr id="9" name="8 Rectángulo"/>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812800" y="3429000"/>
            <a:ext cx="17272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766272"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2218944" y="5791200"/>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2505387" y="4479888"/>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12130592"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787488" y="4928702"/>
            <a:ext cx="812800" cy="517524"/>
          </a:xfrm>
        </p:spPr>
        <p:txBody>
          <a:bodyPr/>
          <a:lstStyle/>
          <a:p>
            <a:fld id="{D9634C42-566B-468A-9D1E-F4A479BBDFC1}"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29ECCFED-08CF-424D-AC3F-8D2A90488521}"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9634C42-566B-468A-9D1E-F4A479BBDFC1}" type="slidenum">
              <a:rPr lang="es-MX" smtClean="0"/>
              <a:pPr/>
              <a:t>‹Nº›</a:t>
            </a:fld>
            <a:endParaRPr lang="es-MX"/>
          </a:p>
        </p:txBody>
      </p:sp>
      <p:sp>
        <p:nvSpPr>
          <p:cNvPr id="9" name="8 Marcador de contenido"/>
          <p:cNvSpPr>
            <a:spLocks noGrp="1"/>
          </p:cNvSpPr>
          <p:nvPr>
            <p:ph sz="quarter" idx="1"/>
          </p:nvPr>
        </p:nvSpPr>
        <p:spPr>
          <a:xfrm>
            <a:off x="609600" y="1600200"/>
            <a:ext cx="48768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5693664" y="1600200"/>
            <a:ext cx="48768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100584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29ECCFED-08CF-424D-AC3F-8D2A90488521}" type="datetimeFigureOut">
              <a:rPr lang="es-MX" smtClean="0"/>
              <a:pPr/>
              <a:t>20/10/2017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D9634C42-566B-468A-9D1E-F4A479BBDFC1}" type="slidenum">
              <a:rPr lang="es-MX" smtClean="0"/>
              <a:pPr/>
              <a:t>‹Nº›</a:t>
            </a:fld>
            <a:endParaRPr lang="es-MX"/>
          </a:p>
        </p:txBody>
      </p:sp>
      <p:sp>
        <p:nvSpPr>
          <p:cNvPr id="11" name="10 Marcador de contenido"/>
          <p:cNvSpPr>
            <a:spLocks noGrp="1"/>
          </p:cNvSpPr>
          <p:nvPr>
            <p:ph sz="quarter" idx="2"/>
          </p:nvPr>
        </p:nvSpPr>
        <p:spPr>
          <a:xfrm>
            <a:off x="609600" y="2362200"/>
            <a:ext cx="48768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5829300" y="2362200"/>
            <a:ext cx="48768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6096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57912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29ECCFED-08CF-424D-AC3F-8D2A90488521}" type="datetimeFigureOut">
              <a:rPr lang="es-MX" smtClean="0"/>
              <a:pPr/>
              <a:t>20/10/2017</a:t>
            </a:fld>
            <a:endParaRPr lang="es-MX"/>
          </a:p>
        </p:txBody>
      </p:sp>
      <p:sp>
        <p:nvSpPr>
          <p:cNvPr id="7" name="6 Marcador de número de diapositiva"/>
          <p:cNvSpPr>
            <a:spLocks noGrp="1"/>
          </p:cNvSpPr>
          <p:nvPr>
            <p:ph type="sldNum" sz="quarter" idx="11"/>
          </p:nvPr>
        </p:nvSpPr>
        <p:spPr/>
        <p:txBody>
          <a:bodyPr rtlCol="0"/>
          <a:lstStyle/>
          <a:p>
            <a:fld id="{D9634C42-566B-468A-9D1E-F4A479BBDFC1}"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9ECCFED-08CF-424D-AC3F-8D2A90488521}" type="datetimeFigureOut">
              <a:rPr lang="es-MX" smtClean="0"/>
              <a:pPr/>
              <a:t>20/10/2017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D9634C42-566B-468A-9D1E-F4A479BBDFC1}"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5547360" y="3124200"/>
            <a:ext cx="6309360" cy="6096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083040" y="274320"/>
            <a:ext cx="2036064"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406400" y="274320"/>
            <a:ext cx="75184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29ECCFED-08CF-424D-AC3F-8D2A90488521}" type="datetimeFigureOut">
              <a:rPr lang="es-MX" smtClean="0"/>
              <a:pPr/>
              <a:t>20/10/2017</a:t>
            </a:fld>
            <a:endParaRPr lang="es-MX"/>
          </a:p>
        </p:txBody>
      </p:sp>
      <p:sp>
        <p:nvSpPr>
          <p:cNvPr id="22" name="21 Marcador de número de diapositiva"/>
          <p:cNvSpPr>
            <a:spLocks noGrp="1"/>
          </p:cNvSpPr>
          <p:nvPr>
            <p:ph type="sldNum" sz="quarter" idx="15"/>
          </p:nvPr>
        </p:nvSpPr>
        <p:spPr/>
        <p:txBody>
          <a:bodyPr rtlCol="0"/>
          <a:lstStyle/>
          <a:p>
            <a:fld id="{D9634C42-566B-468A-9D1E-F4A479BBDFC1}"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11684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5518404" y="3124200"/>
            <a:ext cx="6309360" cy="6096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82296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9021064" y="264795"/>
            <a:ext cx="2032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119888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11785600" y="0"/>
            <a:ext cx="4064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29ECCFED-08CF-424D-AC3F-8D2A90488521}" type="datetimeFigureOut">
              <a:rPr lang="es-MX" smtClean="0"/>
              <a:pPr/>
              <a:t>20/10/2017</a:t>
            </a:fld>
            <a:endParaRPr lang="es-MX"/>
          </a:p>
        </p:txBody>
      </p:sp>
      <p:sp>
        <p:nvSpPr>
          <p:cNvPr id="18" name="17 Marcador de número de diapositiva"/>
          <p:cNvSpPr>
            <a:spLocks noGrp="1"/>
          </p:cNvSpPr>
          <p:nvPr>
            <p:ph type="sldNum" sz="quarter" idx="11"/>
          </p:nvPr>
        </p:nvSpPr>
        <p:spPr/>
        <p:txBody>
          <a:bodyPr rtlCol="0"/>
          <a:lstStyle/>
          <a:p>
            <a:fld id="{D9634C42-566B-468A-9D1E-F4A479BBDFC1}"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609600" y="274638"/>
            <a:ext cx="99568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09600" y="1600200"/>
            <a:ext cx="99568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10454640" y="1017843"/>
            <a:ext cx="2011680" cy="512064"/>
          </a:xfrm>
          <a:prstGeom prst="rect">
            <a:avLst/>
          </a:prstGeom>
        </p:spPr>
        <p:txBody>
          <a:bodyPr vert="horz" anchor="ctr" anchorCtr="0"/>
          <a:lstStyle>
            <a:lvl1pPr algn="r" eaLnBrk="1" latinLnBrk="0" hangingPunct="1">
              <a:defRPr kumimoji="0" sz="1200">
                <a:solidFill>
                  <a:schemeClr val="tx2"/>
                </a:solidFill>
              </a:defRPr>
            </a:lvl1pPr>
          </a:lstStyle>
          <a:p>
            <a:fld id="{29ECCFED-08CF-424D-AC3F-8D2A90488521}" type="datetimeFigureOut">
              <a:rPr lang="es-MX" smtClean="0"/>
              <a:pPr/>
              <a:t>20/10/2017</a:t>
            </a:fld>
            <a:endParaRPr lang="es-MX"/>
          </a:p>
        </p:txBody>
      </p:sp>
      <p:sp>
        <p:nvSpPr>
          <p:cNvPr id="3" name="2 Marcador de pie de página"/>
          <p:cNvSpPr>
            <a:spLocks noGrp="1"/>
          </p:cNvSpPr>
          <p:nvPr>
            <p:ph type="ftr" sz="quarter" idx="3"/>
          </p:nvPr>
        </p:nvSpPr>
        <p:spPr>
          <a:xfrm rot="5400000">
            <a:off x="9853648" y="3676280"/>
            <a:ext cx="3200400" cy="48768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1016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10838688" y="5734050"/>
            <a:ext cx="812800" cy="521208"/>
          </a:xfrm>
          <a:prstGeom prst="rect">
            <a:avLst/>
          </a:prstGeom>
        </p:spPr>
        <p:txBody>
          <a:bodyPr vert="horz" anchor="ctr"/>
          <a:lstStyle>
            <a:lvl1pPr algn="ctr" eaLnBrk="1" latinLnBrk="0" hangingPunct="1">
              <a:defRPr kumimoji="0" sz="1400" b="1">
                <a:solidFill>
                  <a:srgbClr val="FFFFFF"/>
                </a:solidFill>
              </a:defRPr>
            </a:lvl1pPr>
          </a:lstStyle>
          <a:p>
            <a:fld id="{D9634C42-566B-468A-9D1E-F4A479BBDFC1}"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mx/url?sa=i&amp;rct=j&amp;q=cultivo+de+vainilla&amp;source=images&amp;cd=&amp;cad=rja&amp;docid=6JAxLDD2CjPieM&amp;tbnid=XTLF9WMIiB1y0M:&amp;ved=0CAUQjRw&amp;url=http://www.infojardin.com/foro/showthread.php?t=204610&amp;ei=rjQUUoD5CoWWyAGu_4CAAQ&amp;bvm=bv.50952593,d.b2I&amp;psig=AFQjCNGkO-OM9PXZkOmC78o9XxJ2vHovuA&amp;ust=1377142269790553"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35.xml.rels><?xml version="1.0" encoding="UTF-8" standalone="yes"?>
<Relationships xmlns="http://schemas.openxmlformats.org/package/2006/relationships"><Relationship Id="rId3" Type="http://schemas.openxmlformats.org/officeDocument/2006/relationships/hyperlink" Target="http://www.centrodejardineriacardedeu.com/marcas/flower" TargetMode="External"/><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36.xml.rels><?xml version="1.0" encoding="UTF-8" standalone="yes"?>
<Relationships xmlns="http://schemas.openxmlformats.org/package/2006/relationships"><Relationship Id="rId3" Type="http://schemas.openxmlformats.org/officeDocument/2006/relationships/hyperlink" Target="http://www.todorquidea.com/es/pino-coco/206-chips-corteza-cocogrueso.html" TargetMode="External"/><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www.mag.go.cr/bibioteca_virtual_ciencia/tec-orquideas.pdf"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Marcador de contenido 3"/>
          <p:cNvPicPr>
            <a:picLocks noChangeAspect="1"/>
          </p:cNvPicPr>
          <p:nvPr/>
        </p:nvPicPr>
        <p:blipFill>
          <a:blip r:embed="rId2">
            <a:lum bright="44000"/>
            <a:extLst>
              <a:ext uri="{28A0092B-C50C-407E-A947-70E740481C1C}">
                <a14:useLocalDpi xmlns:a14="http://schemas.microsoft.com/office/drawing/2010/main" val="0"/>
              </a:ext>
            </a:extLst>
          </a:blip>
          <a:stretch>
            <a:fillRect/>
          </a:stretch>
        </p:blipFill>
        <p:spPr>
          <a:xfrm>
            <a:off x="0" y="6755"/>
            <a:ext cx="12192000" cy="6851245"/>
          </a:xfrm>
          <a:prstGeom prst="rect">
            <a:avLst/>
          </a:prstGeom>
        </p:spPr>
      </p:pic>
      <p:sp>
        <p:nvSpPr>
          <p:cNvPr id="2" name="1 Título"/>
          <p:cNvSpPr>
            <a:spLocks noGrp="1"/>
          </p:cNvSpPr>
          <p:nvPr>
            <p:ph type="ctrTitle"/>
          </p:nvPr>
        </p:nvSpPr>
        <p:spPr>
          <a:xfrm>
            <a:off x="2463510" y="2179583"/>
            <a:ext cx="7772400" cy="2357955"/>
          </a:xfrm>
          <a:solidFill>
            <a:schemeClr val="accent1">
              <a:lumMod val="20000"/>
              <a:lumOff val="80000"/>
            </a:schemeClr>
          </a:solidFill>
          <a:ln w="28575">
            <a:solidFill>
              <a:schemeClr val="accent1"/>
            </a:solidFill>
          </a:ln>
        </p:spPr>
        <p:txBody>
          <a:bodyPr rtlCol="0">
            <a:normAutofit fontScale="90000"/>
          </a:bodyPr>
          <a:lstStyle/>
          <a:p>
            <a:pPr algn="ctr">
              <a:defRPr/>
            </a:pPr>
            <a:r>
              <a:rPr lang="es-MX" sz="2200" b="1" dirty="0">
                <a:solidFill>
                  <a:schemeClr val="accent1">
                    <a:lumMod val="75000"/>
                  </a:schemeClr>
                </a:solidFill>
              </a:rPr>
              <a:t>UNIDAD DE </a:t>
            </a:r>
            <a:r>
              <a:rPr lang="es-MX" sz="2200" b="1" dirty="0" smtClean="0">
                <a:solidFill>
                  <a:schemeClr val="accent1">
                    <a:lumMod val="75000"/>
                  </a:schemeClr>
                </a:solidFill>
              </a:rPr>
              <a:t>COMPETENCIA</a:t>
            </a:r>
            <a:br>
              <a:rPr lang="es-MX" sz="2200" b="1" dirty="0" smtClean="0">
                <a:solidFill>
                  <a:schemeClr val="accent1">
                    <a:lumMod val="75000"/>
                  </a:schemeClr>
                </a:solidFill>
              </a:rPr>
            </a:br>
            <a:r>
              <a:rPr lang="es-MX" sz="3100" b="1" dirty="0" smtClean="0">
                <a:solidFill>
                  <a:schemeClr val="accent1">
                    <a:lumMod val="75000"/>
                  </a:schemeClr>
                </a:solidFill>
                <a:effectLst>
                  <a:outerShdw blurRad="38100" dist="38100" dir="2700000" algn="tl">
                    <a:srgbClr val="000000">
                      <a:alpha val="43137"/>
                    </a:srgbClr>
                  </a:outerShdw>
                </a:effectLst>
              </a:rPr>
              <a:t>iii. </a:t>
            </a:r>
            <a:r>
              <a:rPr lang="es-MX" sz="2700" b="1" dirty="0" smtClean="0">
                <a:solidFill>
                  <a:schemeClr val="accent1">
                    <a:lumMod val="75000"/>
                  </a:schemeClr>
                </a:solidFill>
                <a:effectLst>
                  <a:outerShdw blurRad="38100" dist="38100" dir="2700000" algn="tl">
                    <a:srgbClr val="000000">
                      <a:alpha val="43137"/>
                    </a:srgbClr>
                  </a:outerShdw>
                </a:effectLst>
              </a:rPr>
              <a:t>Requerimientos edáficos</a:t>
            </a:r>
            <a:r>
              <a:rPr lang="es-MX" sz="2700" dirty="0" smtClean="0">
                <a:solidFill>
                  <a:schemeClr val="accent1">
                    <a:lumMod val="75000"/>
                  </a:schemeClr>
                </a:solidFill>
                <a:effectLst>
                  <a:outerShdw blurRad="38100" dist="38100" dir="2700000" algn="tl">
                    <a:srgbClr val="000000">
                      <a:alpha val="43137"/>
                    </a:srgbClr>
                  </a:outerShdw>
                </a:effectLst>
              </a:rPr>
              <a:t>:</a:t>
            </a:r>
            <a:r>
              <a:rPr lang="es-MX" sz="3600" b="1" dirty="0">
                <a:solidFill>
                  <a:schemeClr val="accent1">
                    <a:lumMod val="75000"/>
                  </a:schemeClr>
                </a:solidFill>
              </a:rPr>
              <a:t/>
            </a:r>
            <a:br>
              <a:rPr lang="es-MX" sz="3600" b="1" dirty="0">
                <a:solidFill>
                  <a:schemeClr val="accent1">
                    <a:lumMod val="75000"/>
                  </a:schemeClr>
                </a:solidFill>
              </a:rPr>
            </a:br>
            <a:r>
              <a:rPr lang="es-ES" sz="2800" b="1" dirty="0" smtClean="0">
                <a:solidFill>
                  <a:schemeClr val="accent1">
                    <a:lumMod val="75000"/>
                  </a:schemeClr>
                </a:solidFill>
                <a:effectLst>
                  <a:outerShdw blurRad="38100" dist="38100" dir="2700000" algn="tl">
                    <a:srgbClr val="000000">
                      <a:alpha val="43137"/>
                    </a:srgbClr>
                  </a:outerShdw>
                </a:effectLst>
              </a:rPr>
              <a:t>SUSTRATOS PARA ORQUIDEAS</a:t>
            </a:r>
            <a:r>
              <a:rPr lang="es-MX" sz="3600" dirty="0">
                <a:solidFill>
                  <a:schemeClr val="accent2">
                    <a:lumMod val="50000"/>
                  </a:schemeClr>
                </a:solidFill>
              </a:rPr>
              <a:t/>
            </a:r>
            <a:br>
              <a:rPr lang="es-MX" sz="3600" dirty="0">
                <a:solidFill>
                  <a:schemeClr val="accent2">
                    <a:lumMod val="50000"/>
                  </a:schemeClr>
                </a:solidFill>
              </a:rPr>
            </a:br>
            <a:r>
              <a:rPr lang="es-MX" sz="3100" dirty="0">
                <a:solidFill>
                  <a:schemeClr val="accent1">
                    <a:lumMod val="75000"/>
                  </a:schemeClr>
                </a:solidFill>
              </a:rPr>
              <a:t/>
            </a:r>
            <a:br>
              <a:rPr lang="es-MX" sz="3100" dirty="0">
                <a:solidFill>
                  <a:schemeClr val="accent1">
                    <a:lumMod val="75000"/>
                  </a:schemeClr>
                </a:solidFill>
              </a:rPr>
            </a:br>
            <a:r>
              <a:rPr lang="es-MX" sz="2200" dirty="0">
                <a:solidFill>
                  <a:schemeClr val="accent1">
                    <a:lumMod val="75000"/>
                  </a:schemeClr>
                </a:solidFill>
              </a:rPr>
              <a:t>UNIDAD DE APRENDIZAJE</a:t>
            </a:r>
            <a:r>
              <a:rPr lang="es-MX" sz="3100" dirty="0">
                <a:solidFill>
                  <a:schemeClr val="accent1">
                    <a:lumMod val="75000"/>
                  </a:schemeClr>
                </a:solidFill>
              </a:rPr>
              <a:t/>
            </a:r>
            <a:br>
              <a:rPr lang="es-MX" sz="3100" dirty="0">
                <a:solidFill>
                  <a:schemeClr val="accent1">
                    <a:lumMod val="75000"/>
                  </a:schemeClr>
                </a:solidFill>
              </a:rPr>
            </a:br>
            <a:r>
              <a:rPr lang="es-MX" sz="3100" dirty="0" smtClean="0">
                <a:solidFill>
                  <a:schemeClr val="accent1">
                    <a:lumMod val="75000"/>
                  </a:schemeClr>
                </a:solidFill>
              </a:rPr>
              <a:t>“</a:t>
            </a:r>
            <a:r>
              <a:rPr lang="es-MX" sz="2800" b="1" dirty="0" smtClean="0">
                <a:solidFill>
                  <a:schemeClr val="accent1">
                    <a:lumMod val="75000"/>
                  </a:schemeClr>
                </a:solidFill>
              </a:rPr>
              <a:t>ORQUÍDEAS”</a:t>
            </a:r>
            <a:endParaRPr lang="en-US" sz="3600" dirty="0">
              <a:solidFill>
                <a:schemeClr val="accent2">
                  <a:lumMod val="50000"/>
                </a:schemeClr>
              </a:solidFill>
            </a:endParaRPr>
          </a:p>
        </p:txBody>
      </p:sp>
      <p:sp>
        <p:nvSpPr>
          <p:cNvPr id="3" name="2 Subtítulo"/>
          <p:cNvSpPr>
            <a:spLocks noGrp="1"/>
          </p:cNvSpPr>
          <p:nvPr>
            <p:ph type="subTitle" idx="1"/>
          </p:nvPr>
        </p:nvSpPr>
        <p:spPr>
          <a:xfrm>
            <a:off x="2684340" y="285750"/>
            <a:ext cx="6924675" cy="1311056"/>
          </a:xfrm>
          <a:solidFill>
            <a:schemeClr val="accent1">
              <a:lumMod val="20000"/>
              <a:lumOff val="80000"/>
            </a:schemeClr>
          </a:solidFill>
          <a:ln w="28575">
            <a:solidFill>
              <a:schemeClr val="accent1"/>
            </a:solidFill>
          </a:ln>
        </p:spPr>
        <p:txBody>
          <a:bodyPr rtlCol="0">
            <a:normAutofit/>
          </a:bodyPr>
          <a:lstStyle/>
          <a:p>
            <a:pPr algn="ctr">
              <a:defRPr/>
            </a:pPr>
            <a:r>
              <a:rPr lang="es-MX" sz="2000" b="1" dirty="0">
                <a:solidFill>
                  <a:schemeClr val="accent1">
                    <a:lumMod val="75000"/>
                  </a:schemeClr>
                </a:solidFill>
                <a:effectLst>
                  <a:outerShdw blurRad="38100" dist="38100" dir="2700000" algn="tl">
                    <a:srgbClr val="000000">
                      <a:alpha val="43137"/>
                    </a:srgbClr>
                  </a:outerShdw>
                </a:effectLst>
              </a:rPr>
              <a:t>UNIVERSIDAD AUTÓNOMA DEL ESTADO DE MÉXICO</a:t>
            </a:r>
          </a:p>
          <a:p>
            <a:pPr algn="ctr">
              <a:defRPr/>
            </a:pPr>
            <a:r>
              <a:rPr lang="es-MX" sz="2000" b="1" dirty="0" smtClean="0">
                <a:solidFill>
                  <a:schemeClr val="accent1">
                    <a:lumMod val="75000"/>
                  </a:schemeClr>
                </a:solidFill>
                <a:effectLst>
                  <a:outerShdw blurRad="38100" dist="38100" dir="2700000" algn="tl">
                    <a:srgbClr val="000000">
                      <a:alpha val="43137"/>
                    </a:srgbClr>
                  </a:outerShdw>
                </a:effectLst>
              </a:rPr>
              <a:t>FACULTAD DE CIENCIAS AGRÍCOLAS</a:t>
            </a:r>
            <a:endParaRPr lang="en-US" sz="2000" b="1" dirty="0">
              <a:solidFill>
                <a:schemeClr val="accent1">
                  <a:lumMod val="75000"/>
                </a:schemeClr>
              </a:solidFill>
              <a:effectLst>
                <a:outerShdw blurRad="38100" dist="38100" dir="2700000" algn="tl">
                  <a:srgbClr val="000000">
                    <a:alpha val="43137"/>
                  </a:srgbClr>
                </a:outerShdw>
              </a:effectLst>
            </a:endParaRPr>
          </a:p>
        </p:txBody>
      </p:sp>
      <p:sp>
        <p:nvSpPr>
          <p:cNvPr id="4" name="3 CuadroTexto"/>
          <p:cNvSpPr txBox="1"/>
          <p:nvPr/>
        </p:nvSpPr>
        <p:spPr>
          <a:xfrm>
            <a:off x="3243605" y="1210042"/>
            <a:ext cx="6524625" cy="338137"/>
          </a:xfrm>
          <a:prstGeom prst="rect">
            <a:avLst/>
          </a:prstGeom>
          <a:solidFill>
            <a:schemeClr val="accent1">
              <a:lumMod val="20000"/>
              <a:lumOff val="80000"/>
            </a:schemeClr>
          </a:solidFill>
        </p:spPr>
        <p:txBody>
          <a:bodyPr>
            <a:spAutoFit/>
          </a:bodyPr>
          <a:lstStyle/>
          <a:p>
            <a:pPr algn="ctr" eaLnBrk="1" hangingPunct="1">
              <a:defRPr/>
            </a:pPr>
            <a:r>
              <a:rPr lang="es-MX" sz="1600" b="1" dirty="0" smtClean="0">
                <a:solidFill>
                  <a:schemeClr val="accent1">
                    <a:lumMod val="75000"/>
                  </a:schemeClr>
                </a:solidFill>
                <a:latin typeface="Arial" charset="0"/>
              </a:rPr>
              <a:t>CARRERA DE INGENIERO AGRÓNOMO EN FLORICULTURA</a:t>
            </a:r>
            <a:endParaRPr lang="en-US" sz="1600" b="1" dirty="0">
              <a:solidFill>
                <a:schemeClr val="accent1">
                  <a:lumMod val="75000"/>
                </a:schemeClr>
              </a:solidFill>
              <a:latin typeface="Arial" charset="0"/>
            </a:endParaRPr>
          </a:p>
        </p:txBody>
      </p:sp>
      <p:sp>
        <p:nvSpPr>
          <p:cNvPr id="6" name="5 CuadroTexto"/>
          <p:cNvSpPr txBox="1"/>
          <p:nvPr/>
        </p:nvSpPr>
        <p:spPr>
          <a:xfrm>
            <a:off x="3878141" y="5713903"/>
            <a:ext cx="4537075" cy="523875"/>
          </a:xfrm>
          <a:prstGeom prst="rect">
            <a:avLst/>
          </a:prstGeom>
          <a:solidFill>
            <a:schemeClr val="accent1">
              <a:lumMod val="20000"/>
              <a:lumOff val="80000"/>
            </a:schemeClr>
          </a:solidFill>
          <a:ln w="28575">
            <a:solidFill>
              <a:schemeClr val="accent1"/>
            </a:solidFill>
          </a:ln>
        </p:spPr>
        <p:txBody>
          <a:bodyPr>
            <a:spAutoFit/>
          </a:bodyPr>
          <a:lstStyle/>
          <a:p>
            <a:pPr algn="ctr" eaLnBrk="1" hangingPunct="1">
              <a:defRPr/>
            </a:pPr>
            <a:r>
              <a:rPr lang="es-MX" sz="1400" b="1" dirty="0">
                <a:solidFill>
                  <a:schemeClr val="accent1">
                    <a:lumMod val="75000"/>
                  </a:schemeClr>
                </a:solidFill>
                <a:effectLst>
                  <a:outerShdw blurRad="38100" dist="38100" dir="2700000" algn="tl">
                    <a:srgbClr val="000000">
                      <a:alpha val="43137"/>
                    </a:srgbClr>
                  </a:outerShdw>
                </a:effectLst>
                <a:latin typeface="Arial" charset="0"/>
              </a:rPr>
              <a:t>DR. ANTONIO LAGUNA CERDA</a:t>
            </a:r>
          </a:p>
          <a:p>
            <a:pPr algn="ctr" eaLnBrk="1" hangingPunct="1">
              <a:defRPr/>
            </a:pPr>
            <a:r>
              <a:rPr lang="es-MX" sz="1400" b="1" dirty="0">
                <a:solidFill>
                  <a:schemeClr val="accent1">
                    <a:lumMod val="75000"/>
                  </a:schemeClr>
                </a:solidFill>
                <a:effectLst>
                  <a:outerShdw blurRad="38100" dist="38100" dir="2700000" algn="tl">
                    <a:srgbClr val="000000">
                      <a:alpha val="43137"/>
                    </a:srgbClr>
                  </a:outerShdw>
                </a:effectLst>
                <a:latin typeface="Arial" charset="0"/>
              </a:rPr>
              <a:t>SEPTIEMBRE DEL </a:t>
            </a:r>
            <a:r>
              <a:rPr lang="es-MX" sz="1400" b="1" dirty="0" smtClean="0">
                <a:solidFill>
                  <a:schemeClr val="accent1">
                    <a:lumMod val="75000"/>
                  </a:schemeClr>
                </a:solidFill>
                <a:effectLst>
                  <a:outerShdw blurRad="38100" dist="38100" dir="2700000" algn="tl">
                    <a:srgbClr val="000000">
                      <a:alpha val="43137"/>
                    </a:srgbClr>
                  </a:outerShdw>
                </a:effectLst>
                <a:latin typeface="Arial" charset="0"/>
              </a:rPr>
              <a:t>2017</a:t>
            </a:r>
            <a:endParaRPr lang="en-US" sz="1400" b="1" dirty="0">
              <a:solidFill>
                <a:schemeClr val="accent1">
                  <a:lumMod val="75000"/>
                </a:schemeClr>
              </a:solidFill>
              <a:effectLst>
                <a:outerShdw blurRad="38100" dist="38100" dir="2700000" algn="tl">
                  <a:srgbClr val="000000">
                    <a:alpha val="43137"/>
                  </a:srgbClr>
                </a:outerShdw>
              </a:effectLst>
              <a:latin typeface="Arial" charset="0"/>
            </a:endParaRPr>
          </a:p>
        </p:txBody>
      </p:sp>
      <p:pic>
        <p:nvPicPr>
          <p:cNvPr id="8" name="Picture 7" descr="logo uaemColor"/>
          <p:cNvPicPr>
            <a:picLocks noChangeAspect="1" noChangeArrowheads="1"/>
          </p:cNvPicPr>
          <p:nvPr/>
        </p:nvPicPr>
        <p:blipFill>
          <a:blip r:embed="rId3"/>
          <a:srcRect/>
          <a:stretch>
            <a:fillRect/>
          </a:stretch>
        </p:blipFill>
        <p:spPr bwMode="auto">
          <a:xfrm>
            <a:off x="266700" y="285750"/>
            <a:ext cx="1791489" cy="1521659"/>
          </a:xfrm>
          <a:prstGeom prst="rect">
            <a:avLst/>
          </a:prstGeom>
          <a:noFill/>
          <a:ln w="38100">
            <a:solidFill>
              <a:schemeClr val="bg2">
                <a:lumMod val="50000"/>
                <a:alpha val="57000"/>
              </a:schemeClr>
            </a:solidFill>
            <a:miter lim="800000"/>
            <a:headEnd/>
            <a:tailEnd/>
          </a:ln>
        </p:spPr>
      </p:pic>
      <p:pic>
        <p:nvPicPr>
          <p:cNvPr id="9" name="Picture 8" descr="logo ciencias agricolas"/>
          <p:cNvPicPr>
            <a:picLocks noChangeAspect="1" noChangeArrowheads="1"/>
          </p:cNvPicPr>
          <p:nvPr/>
        </p:nvPicPr>
        <p:blipFill>
          <a:blip r:embed="rId4"/>
          <a:srcRect/>
          <a:stretch>
            <a:fillRect/>
          </a:stretch>
        </p:blipFill>
        <p:spPr bwMode="auto">
          <a:xfrm>
            <a:off x="10115551" y="290512"/>
            <a:ext cx="1744543" cy="1614487"/>
          </a:xfrm>
          <a:prstGeom prst="rect">
            <a:avLst/>
          </a:prstGeom>
          <a:noFill/>
          <a:ln w="38100">
            <a:solidFill>
              <a:schemeClr val="bg2">
                <a:lumMod val="75000"/>
              </a:schemeClr>
            </a:solidFill>
            <a:miter lim="800000"/>
            <a:headEnd/>
            <a:tailEnd/>
          </a:ln>
        </p:spPr>
      </p:pic>
    </p:spTree>
    <p:extLst>
      <p:ext uri="{BB962C8B-B14F-4D97-AF65-F5344CB8AC3E}">
        <p14:creationId xmlns:p14="http://schemas.microsoft.com/office/powerpoint/2010/main" val="8193484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706056"/>
            <a:ext cx="9956800" cy="711582"/>
          </a:xfrm>
          <a:solidFill>
            <a:schemeClr val="accent1">
              <a:lumMod val="40000"/>
              <a:lumOff val="60000"/>
            </a:schemeClr>
          </a:solidFill>
          <a:ln w="38100">
            <a:solidFill>
              <a:schemeClr val="accent1"/>
            </a:solidFill>
          </a:ln>
        </p:spPr>
        <p:txBody>
          <a:bodyPr/>
          <a:lstStyle/>
          <a:p>
            <a:r>
              <a:rPr lang="es-ES" sz="2800" b="1" dirty="0" smtClean="0">
                <a:solidFill>
                  <a:schemeClr val="accent1">
                    <a:lumMod val="50000"/>
                  </a:schemeClr>
                </a:solidFill>
                <a:effectLst>
                  <a:outerShdw blurRad="38100" dist="38100" dir="2700000" algn="tl">
                    <a:srgbClr val="000000">
                      <a:alpha val="43137"/>
                    </a:srgbClr>
                  </a:outerShdw>
                </a:effectLst>
                <a:ea typeface="Calibri"/>
                <a:cs typeface="Times New Roman"/>
              </a:rPr>
              <a:t>Tipos de sustratos</a:t>
            </a:r>
            <a:endParaRPr lang="es-ES" sz="2800" b="1" dirty="0">
              <a:solidFill>
                <a:schemeClr val="accent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685800" y="1695450"/>
            <a:ext cx="9956800" cy="4873752"/>
          </a:xfrm>
        </p:spPr>
        <p:txBody>
          <a:bodyPr/>
          <a:lstStyle/>
          <a:p>
            <a:pPr algn="just">
              <a:lnSpc>
                <a:spcPct val="115000"/>
              </a:lnSpc>
              <a:spcAft>
                <a:spcPts val="0"/>
              </a:spcAft>
              <a:buNone/>
            </a:pPr>
            <a:r>
              <a:rPr lang="es-ES" sz="2800" dirty="0" smtClean="0">
                <a:solidFill>
                  <a:schemeClr val="accent1">
                    <a:lumMod val="50000"/>
                  </a:schemeClr>
                </a:solidFill>
                <a:latin typeface="+mj-lt"/>
                <a:ea typeface="Calibri"/>
                <a:cs typeface="Times New Roman"/>
              </a:rPr>
              <a:t>Dentro de los diferentes sustratos para orquídeas se pueden encontrar por su origen:</a:t>
            </a:r>
          </a:p>
          <a:p>
            <a:pPr marL="742950" lvl="1" indent="-285750">
              <a:lnSpc>
                <a:spcPct val="115000"/>
              </a:lnSpc>
              <a:spcAft>
                <a:spcPts val="0"/>
              </a:spcAft>
              <a:buFont typeface="Wingdings" pitchFamily="2" charset="2"/>
              <a:buChar char="q"/>
            </a:pPr>
            <a:r>
              <a:rPr lang="es-ES" sz="2800" b="1" u="sng" dirty="0" smtClean="0">
                <a:solidFill>
                  <a:schemeClr val="accent1">
                    <a:lumMod val="50000"/>
                  </a:schemeClr>
                </a:solidFill>
                <a:latin typeface="+mj-lt"/>
                <a:ea typeface="Calibri"/>
                <a:cs typeface="Times New Roman"/>
              </a:rPr>
              <a:t>Inorgánicos: </a:t>
            </a:r>
            <a:r>
              <a:rPr lang="es-ES" sz="2800" dirty="0" smtClean="0">
                <a:solidFill>
                  <a:schemeClr val="accent1">
                    <a:lumMod val="50000"/>
                  </a:schemeClr>
                </a:solidFill>
                <a:latin typeface="+mj-lt"/>
                <a:ea typeface="Calibri"/>
                <a:cs typeface="Times New Roman"/>
              </a:rPr>
              <a:t>Grava de tezontle, </a:t>
            </a:r>
            <a:r>
              <a:rPr lang="es-ES" sz="2800" dirty="0" err="1" smtClean="0">
                <a:solidFill>
                  <a:schemeClr val="accent1">
                    <a:lumMod val="50000"/>
                  </a:schemeClr>
                </a:solidFill>
                <a:latin typeface="+mj-lt"/>
                <a:ea typeface="Calibri"/>
                <a:cs typeface="Times New Roman"/>
              </a:rPr>
              <a:t>tepojal</a:t>
            </a:r>
            <a:r>
              <a:rPr lang="es-ES" sz="2800" dirty="0" smtClean="0">
                <a:solidFill>
                  <a:schemeClr val="accent1">
                    <a:lumMod val="50000"/>
                  </a:schemeClr>
                </a:solidFill>
                <a:latin typeface="+mj-lt"/>
                <a:ea typeface="Calibri"/>
                <a:cs typeface="Times New Roman"/>
              </a:rPr>
              <a:t>, perlita o </a:t>
            </a:r>
            <a:r>
              <a:rPr lang="es-ES" sz="2800" dirty="0" err="1" smtClean="0">
                <a:solidFill>
                  <a:schemeClr val="accent1">
                    <a:lumMod val="50000"/>
                  </a:schemeClr>
                </a:solidFill>
                <a:latin typeface="+mj-lt"/>
                <a:ea typeface="Calibri"/>
                <a:cs typeface="Times New Roman"/>
              </a:rPr>
              <a:t>agrolita</a:t>
            </a:r>
            <a:r>
              <a:rPr lang="es-ES" sz="2800" dirty="0" smtClean="0">
                <a:solidFill>
                  <a:schemeClr val="accent1">
                    <a:lumMod val="50000"/>
                  </a:schemeClr>
                </a:solidFill>
                <a:latin typeface="+mj-lt"/>
                <a:ea typeface="Calibri"/>
                <a:cs typeface="Times New Roman"/>
              </a:rPr>
              <a:t> (c), </a:t>
            </a:r>
            <a:r>
              <a:rPr lang="es-ES" sz="2800" dirty="0" err="1" smtClean="0">
                <a:solidFill>
                  <a:schemeClr val="accent1">
                    <a:lumMod val="50000"/>
                  </a:schemeClr>
                </a:solidFill>
                <a:latin typeface="+mj-lt"/>
                <a:ea typeface="Calibri"/>
                <a:cs typeface="Times New Roman"/>
              </a:rPr>
              <a:t>unicel</a:t>
            </a:r>
            <a:r>
              <a:rPr lang="es-ES" sz="2800" dirty="0" smtClean="0">
                <a:solidFill>
                  <a:schemeClr val="accent1">
                    <a:lumMod val="50000"/>
                  </a:schemeClr>
                </a:solidFill>
                <a:latin typeface="+mj-lt"/>
                <a:ea typeface="Calibri"/>
                <a:cs typeface="Times New Roman"/>
              </a:rPr>
              <a:t>, etc.</a:t>
            </a:r>
          </a:p>
          <a:p>
            <a:pPr>
              <a:lnSpc>
                <a:spcPct val="115000"/>
              </a:lnSpc>
              <a:spcAft>
                <a:spcPts val="0"/>
              </a:spcAft>
              <a:buFont typeface="Wingdings" pitchFamily="2" charset="2"/>
              <a:buChar char="q"/>
            </a:pPr>
            <a:endParaRPr lang="es-ES" sz="2800" dirty="0" smtClean="0">
              <a:solidFill>
                <a:schemeClr val="accent1">
                  <a:lumMod val="50000"/>
                </a:schemeClr>
              </a:solidFill>
              <a:latin typeface="+mj-lt"/>
              <a:ea typeface="Calibri"/>
              <a:cs typeface="Times New Roman"/>
            </a:endParaRPr>
          </a:p>
          <a:p>
            <a:pPr marL="742950" lvl="1" indent="-285750">
              <a:lnSpc>
                <a:spcPct val="115000"/>
              </a:lnSpc>
              <a:spcAft>
                <a:spcPts val="0"/>
              </a:spcAft>
              <a:buFont typeface="Wingdings" pitchFamily="2" charset="2"/>
              <a:buChar char="q"/>
            </a:pPr>
            <a:r>
              <a:rPr lang="es-ES" sz="2800" b="1" u="sng" dirty="0" smtClean="0">
                <a:solidFill>
                  <a:schemeClr val="accent1">
                    <a:lumMod val="50000"/>
                  </a:schemeClr>
                </a:solidFill>
                <a:latin typeface="+mj-lt"/>
                <a:ea typeface="Calibri"/>
                <a:cs typeface="Times New Roman"/>
              </a:rPr>
              <a:t>Orgánicos: </a:t>
            </a:r>
            <a:r>
              <a:rPr lang="es-ES" sz="2800" dirty="0" smtClean="0">
                <a:solidFill>
                  <a:schemeClr val="accent1">
                    <a:lumMod val="50000"/>
                  </a:schemeClr>
                </a:solidFill>
                <a:latin typeface="+mj-lt"/>
                <a:ea typeface="Calibri"/>
                <a:cs typeface="Times New Roman"/>
              </a:rPr>
              <a:t>Corteza de pino, acículas de pino, </a:t>
            </a:r>
            <a:r>
              <a:rPr lang="es-ES" sz="2800" dirty="0" err="1" smtClean="0">
                <a:solidFill>
                  <a:schemeClr val="accent1">
                    <a:lumMod val="50000"/>
                  </a:schemeClr>
                </a:solidFill>
                <a:latin typeface="+mj-lt"/>
                <a:ea typeface="Calibri"/>
                <a:cs typeface="Times New Roman"/>
              </a:rPr>
              <a:t>ocochal</a:t>
            </a:r>
            <a:r>
              <a:rPr lang="es-ES" sz="2800" dirty="0" smtClean="0">
                <a:solidFill>
                  <a:schemeClr val="accent1">
                    <a:lumMod val="50000"/>
                  </a:schemeClr>
                </a:solidFill>
                <a:latin typeface="+mj-lt"/>
                <a:ea typeface="Calibri"/>
                <a:cs typeface="Times New Roman"/>
              </a:rPr>
              <a:t>, composta de </a:t>
            </a:r>
            <a:r>
              <a:rPr lang="es-ES" sz="2800" dirty="0" err="1" smtClean="0">
                <a:solidFill>
                  <a:schemeClr val="accent1">
                    <a:lumMod val="50000"/>
                  </a:schemeClr>
                </a:solidFill>
                <a:latin typeface="+mj-lt"/>
                <a:ea typeface="Calibri"/>
                <a:cs typeface="Times New Roman"/>
              </a:rPr>
              <a:t>tule</a:t>
            </a:r>
            <a:r>
              <a:rPr lang="es-ES" sz="2800" dirty="0" smtClean="0">
                <a:solidFill>
                  <a:schemeClr val="accent1">
                    <a:lumMod val="50000"/>
                  </a:schemeClr>
                </a:solidFill>
                <a:latin typeface="+mj-lt"/>
                <a:ea typeface="Calibri"/>
                <a:cs typeface="Times New Roman"/>
              </a:rPr>
              <a:t>, musgo, </a:t>
            </a:r>
            <a:r>
              <a:rPr lang="es-ES" sz="2800" i="1" dirty="0" err="1" smtClean="0">
                <a:solidFill>
                  <a:schemeClr val="accent1">
                    <a:lumMod val="50000"/>
                  </a:schemeClr>
                </a:solidFill>
                <a:latin typeface="+mj-lt"/>
                <a:ea typeface="Calibri"/>
                <a:cs typeface="Times New Roman"/>
              </a:rPr>
              <a:t>Sphagnum</a:t>
            </a:r>
            <a:r>
              <a:rPr lang="es-ES" sz="2800" i="1" dirty="0" smtClean="0">
                <a:solidFill>
                  <a:schemeClr val="accent1">
                    <a:lumMod val="50000"/>
                  </a:schemeClr>
                </a:solidFill>
                <a:latin typeface="+mj-lt"/>
                <a:ea typeface="Calibri"/>
                <a:cs typeface="Times New Roman"/>
              </a:rPr>
              <a:t> </a:t>
            </a:r>
            <a:r>
              <a:rPr lang="es-ES" sz="2800" dirty="0" smtClean="0">
                <a:solidFill>
                  <a:schemeClr val="accent1">
                    <a:lumMod val="50000"/>
                  </a:schemeClr>
                </a:solidFill>
                <a:latin typeface="+mj-lt"/>
                <a:ea typeface="Calibri"/>
                <a:cs typeface="Times New Roman"/>
              </a:rPr>
              <a:t>(c),fibra de coco, trozos de cáscara de coco, turba o </a:t>
            </a:r>
            <a:r>
              <a:rPr lang="es-ES" sz="2800" dirty="0" err="1" smtClean="0">
                <a:solidFill>
                  <a:schemeClr val="accent1">
                    <a:lumMod val="50000"/>
                  </a:schemeClr>
                </a:solidFill>
                <a:latin typeface="+mj-lt"/>
                <a:ea typeface="Calibri"/>
                <a:cs typeface="Times New Roman"/>
              </a:rPr>
              <a:t>Peat</a:t>
            </a:r>
            <a:r>
              <a:rPr lang="es-ES" sz="2800" dirty="0" smtClean="0">
                <a:solidFill>
                  <a:schemeClr val="accent1">
                    <a:lumMod val="50000"/>
                  </a:schemeClr>
                </a:solidFill>
                <a:latin typeface="+mj-lt"/>
                <a:ea typeface="Calibri"/>
                <a:cs typeface="Times New Roman"/>
              </a:rPr>
              <a:t> </a:t>
            </a:r>
            <a:r>
              <a:rPr lang="es-ES" sz="2800" dirty="0" err="1" smtClean="0">
                <a:solidFill>
                  <a:schemeClr val="accent1">
                    <a:lumMod val="50000"/>
                  </a:schemeClr>
                </a:solidFill>
                <a:latin typeface="+mj-lt"/>
                <a:ea typeface="Calibri"/>
                <a:cs typeface="Times New Roman"/>
              </a:rPr>
              <a:t>moss</a:t>
            </a:r>
            <a:r>
              <a:rPr lang="es-ES" sz="2800" dirty="0" smtClean="0">
                <a:solidFill>
                  <a:schemeClr val="accent1">
                    <a:lumMod val="50000"/>
                  </a:schemeClr>
                </a:solidFill>
                <a:latin typeface="+mj-lt"/>
                <a:ea typeface="Calibri"/>
                <a:cs typeface="Times New Roman"/>
              </a:rPr>
              <a:t>, etc.</a:t>
            </a:r>
          </a:p>
          <a:p>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416688"/>
            <a:ext cx="9956800" cy="717482"/>
          </a:xfrm>
          <a:solidFill>
            <a:schemeClr val="accent1">
              <a:lumMod val="40000"/>
              <a:lumOff val="60000"/>
            </a:schemeClr>
          </a:solidFill>
          <a:ln w="38100">
            <a:solidFill>
              <a:schemeClr val="accent1"/>
            </a:solidFill>
          </a:ln>
        </p:spPr>
        <p:txBody>
          <a:bodyPr/>
          <a:lstStyle/>
          <a:p>
            <a:r>
              <a:rPr lang="es-ES" sz="2800" b="1" dirty="0" smtClean="0">
                <a:solidFill>
                  <a:schemeClr val="accent1">
                    <a:lumMod val="50000"/>
                  </a:schemeClr>
                </a:solidFill>
                <a:effectLst>
                  <a:outerShdw blurRad="38100" dist="38100" dir="2700000" algn="tl">
                    <a:srgbClr val="000000">
                      <a:alpha val="43137"/>
                    </a:srgbClr>
                  </a:outerShdw>
                </a:effectLst>
                <a:ea typeface="Calibri"/>
                <a:cs typeface="Times New Roman"/>
              </a:rPr>
              <a:t>Características de un sustrato deseable</a:t>
            </a:r>
            <a:endParaRPr lang="es-ES" dirty="0"/>
          </a:p>
        </p:txBody>
      </p:sp>
      <p:sp>
        <p:nvSpPr>
          <p:cNvPr id="3" name="2 Marcador de contenido"/>
          <p:cNvSpPr>
            <a:spLocks noGrp="1"/>
          </p:cNvSpPr>
          <p:nvPr>
            <p:ph sz="quarter" idx="1"/>
          </p:nvPr>
        </p:nvSpPr>
        <p:spPr/>
        <p:txBody>
          <a:bodyPr/>
          <a:lstStyle/>
          <a:p>
            <a:pPr marL="0" indent="0">
              <a:buNone/>
            </a:pPr>
            <a:r>
              <a:rPr lang="es-ES" b="1" dirty="0" smtClean="0">
                <a:solidFill>
                  <a:schemeClr val="accent1">
                    <a:lumMod val="50000"/>
                  </a:schemeClr>
                </a:solidFill>
                <a:latin typeface="Arial"/>
                <a:ea typeface="Calibri"/>
                <a:cs typeface="Times New Roman"/>
              </a:rPr>
              <a:t>Fases de un sustrato</a:t>
            </a:r>
            <a:endParaRPr lang="es-ES" b="1" dirty="0" smtClean="0">
              <a:solidFill>
                <a:schemeClr val="accent1">
                  <a:lumMod val="50000"/>
                </a:schemeClr>
              </a:solidFill>
              <a:latin typeface="Calibri"/>
              <a:ea typeface="Calibri"/>
              <a:cs typeface="Times New Roman"/>
            </a:endParaRPr>
          </a:p>
          <a:p>
            <a:endParaRPr lang="es-ES" dirty="0"/>
          </a:p>
        </p:txBody>
      </p:sp>
      <p:pic>
        <p:nvPicPr>
          <p:cNvPr id="1026" name="Picture 2"/>
          <p:cNvPicPr>
            <a:picLocks noChangeAspect="1" noChangeArrowheads="1"/>
          </p:cNvPicPr>
          <p:nvPr/>
        </p:nvPicPr>
        <p:blipFill>
          <a:blip r:embed="rId2"/>
          <a:srcRect/>
          <a:stretch>
            <a:fillRect/>
          </a:stretch>
        </p:blipFill>
        <p:spPr bwMode="auto">
          <a:xfrm>
            <a:off x="716544" y="2258282"/>
            <a:ext cx="5213431" cy="3557587"/>
          </a:xfrm>
          <a:prstGeom prst="rect">
            <a:avLst/>
          </a:prstGeom>
          <a:noFill/>
          <a:ln w="38100">
            <a:solidFill>
              <a:schemeClr val="accent1"/>
            </a:solid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6729413" y="3033713"/>
            <a:ext cx="4030662" cy="3322637"/>
          </a:xfrm>
          <a:prstGeom prst="rect">
            <a:avLst/>
          </a:prstGeom>
          <a:noFill/>
          <a:ln w="38100">
            <a:solidFill>
              <a:schemeClr val="accent1"/>
            </a:solid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01257" y="886389"/>
            <a:ext cx="7519200" cy="5440362"/>
          </a:xfrm>
          <a:ln w="28575">
            <a:solidFill>
              <a:schemeClr val="accent1"/>
            </a:solidFill>
          </a:ln>
        </p:spPr>
        <p:txBody>
          <a:bodyPr>
            <a:normAutofit/>
          </a:bodyPr>
          <a:lstStyle/>
          <a:p>
            <a:pPr algn="just">
              <a:lnSpc>
                <a:spcPct val="115000"/>
              </a:lnSpc>
              <a:spcAft>
                <a:spcPts val="1000"/>
              </a:spcAft>
            </a:pPr>
            <a:r>
              <a:rPr lang="es-ES" b="1" dirty="0" smtClean="0">
                <a:solidFill>
                  <a:schemeClr val="accent1">
                    <a:lumMod val="50000"/>
                  </a:schemeClr>
                </a:solidFill>
                <a:latin typeface="+mj-lt"/>
                <a:ea typeface="Calibri"/>
                <a:cs typeface="Times New Roman"/>
              </a:rPr>
              <a:t>Los sustratos para la siembra de orquídeas son diversos pero el mas común es la </a:t>
            </a:r>
            <a:r>
              <a:rPr lang="es-ES" b="1" dirty="0" err="1" smtClean="0">
                <a:solidFill>
                  <a:schemeClr val="accent1">
                    <a:lumMod val="50000"/>
                  </a:schemeClr>
                </a:solidFill>
                <a:effectLst>
                  <a:outerShdw blurRad="38100" dist="38100" dir="2700000" algn="tl">
                    <a:srgbClr val="000000">
                      <a:alpha val="43137"/>
                    </a:srgbClr>
                  </a:outerShdw>
                </a:effectLst>
                <a:latin typeface="+mj-lt"/>
                <a:ea typeface="Calibri"/>
                <a:cs typeface="Times New Roman"/>
              </a:rPr>
              <a:t>osmunda</a:t>
            </a:r>
            <a:r>
              <a:rPr lang="es-ES" b="1" dirty="0" smtClean="0">
                <a:solidFill>
                  <a:schemeClr val="accent1">
                    <a:lumMod val="50000"/>
                  </a:schemeClr>
                </a:solidFill>
                <a:latin typeface="+mj-lt"/>
                <a:ea typeface="Calibri"/>
                <a:cs typeface="Times New Roman"/>
              </a:rPr>
              <a:t>, comúnmente denominado </a:t>
            </a:r>
            <a:r>
              <a:rPr lang="es-ES" b="1" u="sng" dirty="0" smtClean="0">
                <a:solidFill>
                  <a:schemeClr val="accent1">
                    <a:lumMod val="50000"/>
                  </a:schemeClr>
                </a:solidFill>
                <a:latin typeface="+mj-lt"/>
                <a:ea typeface="Calibri"/>
                <a:cs typeface="Times New Roman"/>
              </a:rPr>
              <a:t>musgo de orquídeas,</a:t>
            </a:r>
            <a:r>
              <a:rPr lang="es-ES" b="1" dirty="0" smtClean="0">
                <a:solidFill>
                  <a:schemeClr val="accent1">
                    <a:lumMod val="50000"/>
                  </a:schemeClr>
                </a:solidFill>
                <a:latin typeface="+mj-lt"/>
                <a:ea typeface="Calibri"/>
                <a:cs typeface="Times New Roman"/>
              </a:rPr>
              <a:t> que esta constituido por raíces de </a:t>
            </a:r>
            <a:r>
              <a:rPr lang="es-ES" b="1" i="1" dirty="0" err="1" smtClean="0">
                <a:solidFill>
                  <a:schemeClr val="accent1">
                    <a:lumMod val="50000"/>
                  </a:schemeClr>
                </a:solidFill>
                <a:latin typeface="+mj-lt"/>
                <a:ea typeface="Calibri"/>
                <a:cs typeface="Times New Roman"/>
              </a:rPr>
              <a:t>Osmunda</a:t>
            </a:r>
            <a:r>
              <a:rPr lang="es-ES" b="1" i="1" dirty="0" smtClean="0">
                <a:solidFill>
                  <a:schemeClr val="accent1">
                    <a:lumMod val="50000"/>
                  </a:schemeClr>
                </a:solidFill>
                <a:latin typeface="+mj-lt"/>
                <a:ea typeface="Calibri"/>
                <a:cs typeface="Times New Roman"/>
              </a:rPr>
              <a:t> </a:t>
            </a:r>
            <a:r>
              <a:rPr lang="es-ES" b="1" i="1" dirty="0" err="1" smtClean="0">
                <a:solidFill>
                  <a:schemeClr val="accent1">
                    <a:lumMod val="50000"/>
                  </a:schemeClr>
                </a:solidFill>
                <a:latin typeface="+mj-lt"/>
                <a:ea typeface="Calibri"/>
                <a:cs typeface="Times New Roman"/>
              </a:rPr>
              <a:t>regalys</a:t>
            </a:r>
            <a:r>
              <a:rPr lang="es-ES" b="1" i="1" dirty="0" smtClean="0">
                <a:solidFill>
                  <a:schemeClr val="accent1">
                    <a:lumMod val="50000"/>
                  </a:schemeClr>
                </a:solidFill>
                <a:latin typeface="+mj-lt"/>
                <a:ea typeface="Calibri"/>
                <a:cs typeface="Times New Roman"/>
              </a:rPr>
              <a:t> </a:t>
            </a:r>
            <a:r>
              <a:rPr lang="es-ES" b="1" dirty="0" smtClean="0">
                <a:solidFill>
                  <a:schemeClr val="accent1">
                    <a:lumMod val="50000"/>
                  </a:schemeClr>
                </a:solidFill>
                <a:latin typeface="+mj-lt"/>
                <a:ea typeface="Calibri"/>
                <a:cs typeface="Times New Roman"/>
              </a:rPr>
              <a:t>y </a:t>
            </a:r>
            <a:r>
              <a:rPr lang="es-ES" b="1" i="1" dirty="0" err="1" smtClean="0">
                <a:solidFill>
                  <a:schemeClr val="accent1">
                    <a:lumMod val="50000"/>
                  </a:schemeClr>
                </a:solidFill>
                <a:latin typeface="+mj-lt"/>
                <a:ea typeface="Calibri"/>
                <a:cs typeface="Times New Roman"/>
              </a:rPr>
              <a:t>Polipodium</a:t>
            </a:r>
            <a:r>
              <a:rPr lang="es-ES" b="1" dirty="0" smtClean="0">
                <a:solidFill>
                  <a:schemeClr val="accent1">
                    <a:lumMod val="50000"/>
                  </a:schemeClr>
                </a:solidFill>
                <a:latin typeface="+mj-lt"/>
                <a:ea typeface="Calibri"/>
                <a:cs typeface="Times New Roman"/>
              </a:rPr>
              <a:t> (</a:t>
            </a:r>
            <a:r>
              <a:rPr lang="es-ES" b="1" dirty="0" err="1">
                <a:solidFill>
                  <a:schemeClr val="accent1">
                    <a:lumMod val="50000"/>
                  </a:schemeClr>
                </a:solidFill>
                <a:latin typeface="+mj-lt"/>
                <a:ea typeface="Calibri"/>
                <a:cs typeface="Times New Roman"/>
              </a:rPr>
              <a:t>M</a:t>
            </a:r>
            <a:r>
              <a:rPr lang="es-ES" b="1" dirty="0" err="1" smtClean="0">
                <a:solidFill>
                  <a:schemeClr val="accent1">
                    <a:lumMod val="50000"/>
                  </a:schemeClr>
                </a:solidFill>
                <a:latin typeface="+mj-lt"/>
                <a:ea typeface="Calibri"/>
                <a:cs typeface="Times New Roman"/>
              </a:rPr>
              <a:t>onk</a:t>
            </a:r>
            <a:r>
              <a:rPr lang="es-ES" b="1" dirty="0" smtClean="0">
                <a:solidFill>
                  <a:schemeClr val="accent1">
                    <a:lumMod val="50000"/>
                  </a:schemeClr>
                </a:solidFill>
                <a:latin typeface="+mj-lt"/>
                <a:ea typeface="Calibri"/>
                <a:cs typeface="Times New Roman"/>
              </a:rPr>
              <a:t>, 1995), de uso regulado por SEMARNAT.</a:t>
            </a:r>
            <a:endParaRPr lang="es-ES" dirty="0" smtClean="0">
              <a:solidFill>
                <a:schemeClr val="accent1">
                  <a:lumMod val="50000"/>
                </a:schemeClr>
              </a:solidFill>
              <a:latin typeface="+mj-lt"/>
              <a:ea typeface="Calibri"/>
              <a:cs typeface="Times New Roman"/>
            </a:endParaRPr>
          </a:p>
          <a:p>
            <a:pPr algn="just">
              <a:lnSpc>
                <a:spcPct val="115000"/>
              </a:lnSpc>
              <a:spcAft>
                <a:spcPts val="1000"/>
              </a:spcAft>
            </a:pPr>
            <a:r>
              <a:rPr lang="es-ES" b="1" dirty="0" smtClean="0">
                <a:solidFill>
                  <a:schemeClr val="accent1">
                    <a:lumMod val="50000"/>
                  </a:schemeClr>
                </a:solidFill>
                <a:latin typeface="+mj-lt"/>
                <a:ea typeface="Calibri"/>
                <a:cs typeface="Times New Roman"/>
              </a:rPr>
              <a:t>Entender las propiedades de los materiales de siembra permite seleccionar el mejor medio por lo que se debe contemplar lo siguiente:</a:t>
            </a:r>
            <a:endParaRPr lang="es-ES" dirty="0" smtClean="0">
              <a:solidFill>
                <a:schemeClr val="accent1">
                  <a:lumMod val="50000"/>
                </a:schemeClr>
              </a:solidFill>
              <a:latin typeface="+mj-lt"/>
              <a:ea typeface="Calibri"/>
              <a:cs typeface="Times New Roman"/>
            </a:endParaRPr>
          </a:p>
          <a:p>
            <a:pPr algn="just">
              <a:lnSpc>
                <a:spcPct val="115000"/>
              </a:lnSpc>
              <a:spcAft>
                <a:spcPts val="1000"/>
              </a:spcAft>
            </a:pPr>
            <a:r>
              <a:rPr lang="es-ES" b="1" dirty="0" smtClean="0">
                <a:solidFill>
                  <a:schemeClr val="accent1">
                    <a:lumMod val="50000"/>
                  </a:schemeClr>
                </a:solidFill>
                <a:latin typeface="+mj-lt"/>
                <a:ea typeface="Calibri"/>
                <a:cs typeface="Times New Roman"/>
              </a:rPr>
              <a:t>Que proporcione un buen soporte a la planta y que mantenga la humedad y la aeración.</a:t>
            </a:r>
            <a:endParaRPr lang="es-ES" dirty="0" smtClean="0">
              <a:solidFill>
                <a:schemeClr val="accent1">
                  <a:lumMod val="50000"/>
                </a:schemeClr>
              </a:solidFill>
              <a:latin typeface="+mj-lt"/>
              <a:ea typeface="Calibri"/>
              <a:cs typeface="Times New Roman"/>
            </a:endParaRPr>
          </a:p>
          <a:p>
            <a:endParaRPr lang="es-ES" dirty="0"/>
          </a:p>
        </p:txBody>
      </p:sp>
      <p:pic>
        <p:nvPicPr>
          <p:cNvPr id="4" name="Picture 2" descr="http://imagensubir.infojardin.com/subidos/images/bwy1277884148t.JPG">
            <a:hlinkClick r:id="rId2"/>
          </p:cNvPr>
          <p:cNvPicPr>
            <a:picLocks noChangeAspect="1" noChangeArrowheads="1"/>
          </p:cNvPicPr>
          <p:nvPr/>
        </p:nvPicPr>
        <p:blipFill rotWithShape="1">
          <a:blip r:embed="rId3" cstate="print"/>
          <a:srcRect l="-396" t="-263"/>
          <a:stretch/>
        </p:blipFill>
        <p:spPr bwMode="auto">
          <a:xfrm>
            <a:off x="8418167" y="1529044"/>
            <a:ext cx="2975179" cy="3961697"/>
          </a:xfrm>
          <a:prstGeom prst="rect">
            <a:avLst/>
          </a:prstGeom>
          <a:ln>
            <a:noFill/>
          </a:ln>
          <a:effectLst>
            <a:softEdge rad="112500"/>
          </a:effectLst>
        </p:spPr>
      </p:pic>
      <p:sp>
        <p:nvSpPr>
          <p:cNvPr id="5" name="CuadroTexto 4"/>
          <p:cNvSpPr txBox="1"/>
          <p:nvPr/>
        </p:nvSpPr>
        <p:spPr>
          <a:xfrm>
            <a:off x="9280723" y="5490741"/>
            <a:ext cx="1250066" cy="461665"/>
          </a:xfrm>
          <a:prstGeom prst="rect">
            <a:avLst/>
          </a:prstGeom>
          <a:noFill/>
        </p:spPr>
        <p:txBody>
          <a:bodyPr wrap="square" rtlCol="0">
            <a:spAutoFit/>
          </a:bodyPr>
          <a:lstStyle/>
          <a:p>
            <a:r>
              <a:rPr lang="es-MX" sz="2400" b="1" dirty="0" smtClean="0">
                <a:solidFill>
                  <a:schemeClr val="accent1">
                    <a:lumMod val="50000"/>
                  </a:schemeClr>
                </a:solidFill>
                <a:effectLst>
                  <a:outerShdw blurRad="38100" dist="38100" dir="2700000" algn="tl">
                    <a:srgbClr val="000000">
                      <a:alpha val="43137"/>
                    </a:srgbClr>
                  </a:outerShdw>
                </a:effectLst>
              </a:rPr>
              <a:t>Vainilla</a:t>
            </a:r>
            <a:endParaRPr lang="es-MX" sz="2400" b="1" dirty="0">
              <a:solidFill>
                <a:schemeClr val="accent1">
                  <a:lumMod val="5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401300" cy="1143000"/>
          </a:xfrm>
          <a:solidFill>
            <a:schemeClr val="accent1">
              <a:lumMod val="40000"/>
              <a:lumOff val="60000"/>
            </a:schemeClr>
          </a:solidFill>
          <a:ln w="28575">
            <a:solidFill>
              <a:schemeClr val="accent1"/>
            </a:solidFill>
          </a:ln>
        </p:spPr>
        <p:txBody>
          <a:bodyPr>
            <a:normAutofit/>
          </a:bodyPr>
          <a:lstStyle/>
          <a:p>
            <a:r>
              <a:rPr lang="es-ES" sz="2800" b="1" dirty="0" smtClean="0">
                <a:ea typeface="Calibri"/>
                <a:cs typeface="Times New Roman"/>
              </a:rPr>
              <a:t>L</a:t>
            </a:r>
            <a:r>
              <a:rPr lang="es-ES" sz="2800" b="1" cap="none" dirty="0" smtClean="0">
                <a:ea typeface="Calibri"/>
                <a:cs typeface="Times New Roman"/>
              </a:rPr>
              <a:t>as siguientes mezclas también se utilizan como sustratos  para materiales de siembra de orquídeas</a:t>
            </a:r>
            <a:endParaRPr lang="es-ES" sz="2800" cap="none" dirty="0"/>
          </a:p>
        </p:txBody>
      </p:sp>
      <p:sp>
        <p:nvSpPr>
          <p:cNvPr id="3" name="2 Marcador de contenido"/>
          <p:cNvSpPr>
            <a:spLocks noGrp="1"/>
          </p:cNvSpPr>
          <p:nvPr>
            <p:ph sz="quarter" idx="1"/>
          </p:nvPr>
        </p:nvSpPr>
        <p:spPr/>
        <p:txBody>
          <a:bodyPr>
            <a:normAutofit fontScale="92500" lnSpcReduction="20000"/>
          </a:bodyPr>
          <a:lstStyle/>
          <a:p>
            <a:pPr algn="just">
              <a:lnSpc>
                <a:spcPct val="115000"/>
              </a:lnSpc>
              <a:spcAft>
                <a:spcPts val="1000"/>
              </a:spcAft>
              <a:buSzPct val="90000"/>
              <a:buFont typeface="Wingdings" pitchFamily="2" charset="2"/>
              <a:buChar char="q"/>
            </a:pPr>
            <a:r>
              <a:rPr lang="es-ES" b="1" u="sng" dirty="0" smtClean="0">
                <a:solidFill>
                  <a:schemeClr val="accent1">
                    <a:lumMod val="50000"/>
                  </a:schemeClr>
                </a:solidFill>
                <a:latin typeface="+mj-lt"/>
                <a:ea typeface="Calibri"/>
                <a:cs typeface="Times New Roman"/>
              </a:rPr>
              <a:t>Mezcla A. </a:t>
            </a:r>
            <a:r>
              <a:rPr lang="es-ES" b="1" dirty="0" smtClean="0">
                <a:solidFill>
                  <a:schemeClr val="accent1">
                    <a:lumMod val="50000"/>
                  </a:schemeClr>
                </a:solidFill>
                <a:latin typeface="+mj-lt"/>
                <a:ea typeface="Calibri"/>
                <a:cs typeface="Times New Roman"/>
              </a:rPr>
              <a:t> </a:t>
            </a:r>
            <a:r>
              <a:rPr lang="es-ES" b="1" dirty="0" err="1" smtClean="0">
                <a:solidFill>
                  <a:schemeClr val="accent1">
                    <a:lumMod val="50000"/>
                  </a:schemeClr>
                </a:solidFill>
                <a:latin typeface="+mj-lt"/>
                <a:ea typeface="Calibri"/>
                <a:cs typeface="Times New Roman"/>
              </a:rPr>
              <a:t>Sphagnum</a:t>
            </a:r>
            <a:r>
              <a:rPr lang="es-ES" b="1" dirty="0" smtClean="0">
                <a:solidFill>
                  <a:schemeClr val="accent1">
                    <a:lumMod val="50000"/>
                  </a:schemeClr>
                </a:solidFill>
                <a:latin typeface="+mj-lt"/>
                <a:ea typeface="Calibri"/>
                <a:cs typeface="Times New Roman"/>
              </a:rPr>
              <a:t> </a:t>
            </a:r>
            <a:r>
              <a:rPr lang="es-ES" b="1" dirty="0" err="1" smtClean="0">
                <a:solidFill>
                  <a:schemeClr val="accent1">
                    <a:lumMod val="50000"/>
                  </a:schemeClr>
                </a:solidFill>
                <a:latin typeface="+mj-lt"/>
                <a:ea typeface="Calibri"/>
                <a:cs typeface="Times New Roman"/>
              </a:rPr>
              <a:t>moss</a:t>
            </a:r>
            <a:r>
              <a:rPr lang="es-ES" b="1" dirty="0" smtClean="0">
                <a:solidFill>
                  <a:schemeClr val="accent1">
                    <a:lumMod val="50000"/>
                  </a:schemeClr>
                </a:solidFill>
                <a:latin typeface="+mj-lt"/>
                <a:ea typeface="Calibri"/>
                <a:cs typeface="Times New Roman"/>
              </a:rPr>
              <a:t>  Premium y natural es muy fibroso.</a:t>
            </a:r>
          </a:p>
          <a:p>
            <a:pPr algn="just">
              <a:lnSpc>
                <a:spcPct val="115000"/>
              </a:lnSpc>
              <a:spcAft>
                <a:spcPts val="1000"/>
              </a:spcAft>
              <a:buSzPct val="90000"/>
              <a:buFont typeface="Wingdings" pitchFamily="2" charset="2"/>
              <a:buChar char="q"/>
            </a:pPr>
            <a:r>
              <a:rPr lang="es-ES" b="1" u="sng" dirty="0" smtClean="0">
                <a:solidFill>
                  <a:schemeClr val="accent1">
                    <a:lumMod val="50000"/>
                  </a:schemeClr>
                </a:solidFill>
                <a:latin typeface="+mj-lt"/>
                <a:ea typeface="Calibri"/>
                <a:cs typeface="Times New Roman"/>
              </a:rPr>
              <a:t>Mezcla B. </a:t>
            </a:r>
            <a:r>
              <a:rPr lang="es-ES" b="1" dirty="0" err="1" smtClean="0">
                <a:solidFill>
                  <a:schemeClr val="accent1">
                    <a:lumMod val="50000"/>
                  </a:schemeClr>
                </a:solidFill>
                <a:latin typeface="+mj-lt"/>
                <a:ea typeface="Calibri"/>
                <a:cs typeface="Times New Roman"/>
              </a:rPr>
              <a:t>semiterrestres</a:t>
            </a:r>
            <a:r>
              <a:rPr lang="es-ES" b="1" dirty="0" smtClean="0">
                <a:solidFill>
                  <a:schemeClr val="accent1">
                    <a:lumMod val="50000"/>
                  </a:schemeClr>
                </a:solidFill>
                <a:latin typeface="+mj-lt"/>
                <a:ea typeface="Calibri"/>
                <a:cs typeface="Times New Roman"/>
              </a:rPr>
              <a:t>. La mezcla en cuatro partes de corteza fina de pino una </a:t>
            </a:r>
            <a:r>
              <a:rPr lang="es-ES" b="1" dirty="0" err="1" smtClean="0">
                <a:solidFill>
                  <a:schemeClr val="accent1">
                    <a:lumMod val="50000"/>
                  </a:schemeClr>
                </a:solidFill>
                <a:latin typeface="+mj-lt"/>
                <a:ea typeface="Calibri"/>
                <a:cs typeface="Times New Roman"/>
              </a:rPr>
              <a:t>dse</a:t>
            </a:r>
            <a:r>
              <a:rPr lang="es-ES" b="1" dirty="0" smtClean="0">
                <a:solidFill>
                  <a:schemeClr val="accent1">
                    <a:lumMod val="50000"/>
                  </a:schemeClr>
                </a:solidFill>
                <a:latin typeface="+mj-lt"/>
                <a:ea typeface="Calibri"/>
                <a:cs typeface="Times New Roman"/>
              </a:rPr>
              <a:t> perlita expandida, una de trozos de </a:t>
            </a:r>
            <a:r>
              <a:rPr lang="es-ES" b="1" dirty="0" err="1" smtClean="0">
                <a:solidFill>
                  <a:schemeClr val="accent1">
                    <a:lumMod val="50000"/>
                  </a:schemeClr>
                </a:solidFill>
                <a:latin typeface="+mj-lt"/>
                <a:ea typeface="Calibri"/>
                <a:cs typeface="Times New Roman"/>
              </a:rPr>
              <a:t>sphagnum</a:t>
            </a:r>
            <a:r>
              <a:rPr lang="es-ES" b="1" dirty="0" smtClean="0">
                <a:solidFill>
                  <a:schemeClr val="accent1">
                    <a:lumMod val="50000"/>
                  </a:schemeClr>
                </a:solidFill>
                <a:latin typeface="+mj-lt"/>
                <a:ea typeface="Calibri"/>
                <a:cs typeface="Times New Roman"/>
              </a:rPr>
              <a:t> </a:t>
            </a:r>
            <a:r>
              <a:rPr lang="es-ES" b="1" dirty="0" err="1" smtClean="0">
                <a:solidFill>
                  <a:schemeClr val="accent1">
                    <a:lumMod val="50000"/>
                  </a:schemeClr>
                </a:solidFill>
                <a:latin typeface="+mj-lt"/>
                <a:ea typeface="Calibri"/>
                <a:cs typeface="Times New Roman"/>
              </a:rPr>
              <a:t>mossy</a:t>
            </a:r>
            <a:r>
              <a:rPr lang="es-ES" b="1" dirty="0" smtClean="0">
                <a:solidFill>
                  <a:schemeClr val="accent1">
                    <a:lumMod val="50000"/>
                  </a:schemeClr>
                </a:solidFill>
                <a:latin typeface="+mj-lt"/>
                <a:ea typeface="Calibri"/>
                <a:cs typeface="Times New Roman"/>
              </a:rPr>
              <a:t> una de fino árbol de helecho, una variante seria incluir una parte de lana de roca o un material similar. Este sustrato puede durar dos años.</a:t>
            </a:r>
          </a:p>
          <a:p>
            <a:pPr algn="just">
              <a:lnSpc>
                <a:spcPct val="115000"/>
              </a:lnSpc>
              <a:spcAft>
                <a:spcPts val="1000"/>
              </a:spcAft>
              <a:buSzPct val="90000"/>
              <a:buFont typeface="Wingdings" pitchFamily="2" charset="2"/>
              <a:buChar char="q"/>
            </a:pPr>
            <a:r>
              <a:rPr lang="es-ES" b="1" u="sng" dirty="0" smtClean="0">
                <a:solidFill>
                  <a:schemeClr val="accent1">
                    <a:lumMod val="50000"/>
                  </a:schemeClr>
                </a:solidFill>
                <a:latin typeface="+mj-lt"/>
                <a:ea typeface="Calibri"/>
                <a:cs typeface="Times New Roman"/>
              </a:rPr>
              <a:t>Mezcla C</a:t>
            </a:r>
            <a:r>
              <a:rPr lang="es-ES" b="1" dirty="0" smtClean="0">
                <a:solidFill>
                  <a:schemeClr val="accent1">
                    <a:lumMod val="50000"/>
                  </a:schemeClr>
                </a:solidFill>
                <a:latin typeface="+mj-lt"/>
                <a:ea typeface="Calibri"/>
                <a:cs typeface="Times New Roman"/>
              </a:rPr>
              <a:t>. corteza de pino fina la mezcla consiste en cuatro partes de corteza fina y una de perlita expandida, la mezcla puede llegar a durar dos años</a:t>
            </a:r>
          </a:p>
          <a:p>
            <a:pPr algn="just">
              <a:lnSpc>
                <a:spcPct val="115000"/>
              </a:lnSpc>
              <a:spcAft>
                <a:spcPts val="1000"/>
              </a:spcAft>
              <a:buSzPct val="90000"/>
              <a:buFont typeface="Wingdings" pitchFamily="2" charset="2"/>
              <a:buChar char="q"/>
            </a:pPr>
            <a:r>
              <a:rPr lang="es-ES" b="1" u="sng" dirty="0" smtClean="0">
                <a:solidFill>
                  <a:schemeClr val="accent1">
                    <a:lumMod val="50000"/>
                  </a:schemeClr>
                </a:solidFill>
                <a:latin typeface="+mj-lt"/>
                <a:ea typeface="Calibri"/>
                <a:cs typeface="Times New Roman"/>
              </a:rPr>
              <a:t>Mezcla E. </a:t>
            </a:r>
            <a:r>
              <a:rPr lang="es-ES" b="1" dirty="0" smtClean="0">
                <a:solidFill>
                  <a:schemeClr val="accent1">
                    <a:lumMod val="50000"/>
                  </a:schemeClr>
                </a:solidFill>
                <a:latin typeface="+mj-lt"/>
                <a:ea typeface="Calibri"/>
                <a:cs typeface="Times New Roman"/>
              </a:rPr>
              <a:t>árbol de helecho 100% de médium del árbol de helecho (regulado) la mezcla puede durar de dos a tres años. Mezcla F. cascara de coco. 100% de cascara de coco, se tiene que lavar y suavizar antes el material porque es denso. </a:t>
            </a:r>
          </a:p>
          <a:p>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0"/>
            <a:ext cx="10940477" cy="780048"/>
          </a:xfrm>
        </p:spPr>
        <p:txBody>
          <a:bodyPr/>
          <a:lstStyle/>
          <a:p>
            <a:r>
              <a:rPr lang="es-MX" b="1" dirty="0" smtClean="0">
                <a:effectLst>
                  <a:outerShdw blurRad="38100" dist="38100" dir="2700000" algn="tl">
                    <a:srgbClr val="000000">
                      <a:alpha val="43137"/>
                    </a:srgbClr>
                  </a:outerShdw>
                </a:effectLst>
              </a:rPr>
              <a:t>CARACTERISTICAS DE UN SUSTRATO PARA ORQUIDEAS</a:t>
            </a:r>
            <a:endParaRPr lang="es-ES"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1107048382"/>
              </p:ext>
            </p:extLst>
          </p:nvPr>
        </p:nvGraphicFramePr>
        <p:xfrm>
          <a:off x="352927" y="0"/>
          <a:ext cx="11197150" cy="65612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68440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289195"/>
            <a:ext cx="9956800" cy="571500"/>
          </a:xfrm>
          <a:solidFill>
            <a:schemeClr val="accent1">
              <a:lumMod val="40000"/>
              <a:lumOff val="60000"/>
            </a:schemeClr>
          </a:solidFill>
          <a:ln w="38100">
            <a:solidFill>
              <a:schemeClr val="accent1"/>
            </a:solidFill>
          </a:ln>
        </p:spPr>
        <p:txBody>
          <a:bodyPr/>
          <a:lstStyle/>
          <a:p>
            <a:r>
              <a:rPr lang="es-ES" b="1" dirty="0" smtClean="0">
                <a:ea typeface="Calibri"/>
                <a:cs typeface="Times New Roman"/>
              </a:rPr>
              <a:t>Reacción del sustrato (pH)</a:t>
            </a:r>
            <a:endParaRPr lang="es-ES" dirty="0"/>
          </a:p>
        </p:txBody>
      </p:sp>
      <p:sp>
        <p:nvSpPr>
          <p:cNvPr id="3" name="2 Marcador de contenido"/>
          <p:cNvSpPr>
            <a:spLocks noGrp="1"/>
          </p:cNvSpPr>
          <p:nvPr>
            <p:ph sz="quarter" idx="1"/>
          </p:nvPr>
        </p:nvSpPr>
        <p:spPr>
          <a:xfrm>
            <a:off x="609600" y="1055728"/>
            <a:ext cx="9956800" cy="1238250"/>
          </a:xfrm>
        </p:spPr>
        <p:txBody>
          <a:bodyPr>
            <a:noAutofit/>
          </a:bodyPr>
          <a:lstStyle/>
          <a:p>
            <a:pPr algn="just"/>
            <a:r>
              <a:rPr lang="es-ES" b="1" dirty="0" smtClean="0">
                <a:solidFill>
                  <a:schemeClr val="accent1">
                    <a:lumMod val="50000"/>
                  </a:schemeClr>
                </a:solidFill>
              </a:rPr>
              <a:t>La </a:t>
            </a:r>
            <a:r>
              <a:rPr lang="es-ES" b="1" dirty="0" err="1" smtClean="0">
                <a:solidFill>
                  <a:schemeClr val="accent1">
                    <a:lumMod val="50000"/>
                  </a:schemeClr>
                </a:solidFill>
              </a:rPr>
              <a:t>mayoria</a:t>
            </a:r>
            <a:r>
              <a:rPr lang="es-ES" b="1" dirty="0" smtClean="0">
                <a:solidFill>
                  <a:schemeClr val="accent1">
                    <a:lumMod val="50000"/>
                  </a:schemeClr>
                </a:solidFill>
              </a:rPr>
              <a:t> de  </a:t>
            </a:r>
            <a:r>
              <a:rPr lang="es-ES" b="1" dirty="0" err="1" smtClean="0">
                <a:solidFill>
                  <a:schemeClr val="accent1">
                    <a:lumMod val="50000"/>
                  </a:schemeClr>
                </a:solidFill>
              </a:rPr>
              <a:t>orquideas</a:t>
            </a:r>
            <a:r>
              <a:rPr lang="es-ES" b="1" dirty="0" smtClean="0">
                <a:solidFill>
                  <a:schemeClr val="accent1">
                    <a:lumMod val="50000"/>
                  </a:schemeClr>
                </a:solidFill>
              </a:rPr>
              <a:t> </a:t>
            </a:r>
            <a:r>
              <a:rPr lang="es-ES" b="1" dirty="0" err="1" smtClean="0">
                <a:solidFill>
                  <a:schemeClr val="accent1">
                    <a:lumMod val="50000"/>
                  </a:schemeClr>
                </a:solidFill>
              </a:rPr>
              <a:t>estan</a:t>
            </a:r>
            <a:r>
              <a:rPr lang="es-ES" b="1" dirty="0" smtClean="0">
                <a:solidFill>
                  <a:schemeClr val="accent1">
                    <a:lumMod val="50000"/>
                  </a:schemeClr>
                </a:solidFill>
              </a:rPr>
              <a:t> adaptadas a pH en un rango ligeramente acido, por lo que </a:t>
            </a:r>
            <a:r>
              <a:rPr lang="es-ES" b="1" dirty="0" err="1" smtClean="0">
                <a:solidFill>
                  <a:schemeClr val="accent1">
                    <a:lumMod val="50000"/>
                  </a:schemeClr>
                </a:solidFill>
              </a:rPr>
              <a:t>periodicamente</a:t>
            </a:r>
            <a:r>
              <a:rPr lang="es-ES" b="1" dirty="0" smtClean="0">
                <a:solidFill>
                  <a:schemeClr val="accent1">
                    <a:lumMod val="50000"/>
                  </a:schemeClr>
                </a:solidFill>
              </a:rPr>
              <a:t> se debe estar verificando y en su caso hacer la </a:t>
            </a:r>
            <a:r>
              <a:rPr lang="es-ES" b="1" dirty="0" err="1" smtClean="0">
                <a:solidFill>
                  <a:schemeClr val="accent1">
                    <a:lumMod val="50000"/>
                  </a:schemeClr>
                </a:solidFill>
              </a:rPr>
              <a:t>correcion</a:t>
            </a:r>
            <a:r>
              <a:rPr lang="es-ES" b="1" dirty="0" smtClean="0">
                <a:solidFill>
                  <a:schemeClr val="accent1">
                    <a:lumMod val="50000"/>
                  </a:schemeClr>
                </a:solidFill>
              </a:rPr>
              <a:t> en el sustrato. Cuando el pH esta fuera de este rango hay problemas en la nutrición y sanidad de la planta</a:t>
            </a:r>
            <a:endParaRPr lang="es-ES" b="1" dirty="0">
              <a:solidFill>
                <a:schemeClr val="accent1">
                  <a:lumMod val="50000"/>
                </a:schemeClr>
              </a:solidFill>
            </a:endParaRPr>
          </a:p>
        </p:txBody>
      </p:sp>
      <p:pic>
        <p:nvPicPr>
          <p:cNvPr id="2050" name="Picture 2"/>
          <p:cNvPicPr>
            <a:picLocks noChangeAspect="1" noChangeArrowheads="1"/>
          </p:cNvPicPr>
          <p:nvPr/>
        </p:nvPicPr>
        <p:blipFill>
          <a:blip r:embed="rId2"/>
          <a:srcRect/>
          <a:stretch>
            <a:fillRect/>
          </a:stretch>
        </p:blipFill>
        <p:spPr bwMode="auto">
          <a:xfrm>
            <a:off x="2082398" y="2845634"/>
            <a:ext cx="7764393" cy="3255962"/>
          </a:xfrm>
          <a:prstGeom prst="rect">
            <a:avLst/>
          </a:prstGeom>
          <a:noFill/>
          <a:ln w="9525">
            <a:solidFill>
              <a:schemeClr val="accent1">
                <a:lumMod val="50000"/>
              </a:schemeClr>
            </a:solidFill>
            <a:miter lim="800000"/>
            <a:headEnd/>
            <a:tailEnd/>
          </a:ln>
          <a:effectLst/>
        </p:spPr>
      </p:pic>
      <p:sp>
        <p:nvSpPr>
          <p:cNvPr id="4" name="Flecha doblada hacia arriba 3"/>
          <p:cNvSpPr/>
          <p:nvPr/>
        </p:nvSpPr>
        <p:spPr>
          <a:xfrm>
            <a:off x="6204031" y="6285053"/>
            <a:ext cx="1412112" cy="18519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doblada hacia arriba 5"/>
          <p:cNvSpPr/>
          <p:nvPr/>
        </p:nvSpPr>
        <p:spPr>
          <a:xfrm flipH="1">
            <a:off x="4027989" y="6296629"/>
            <a:ext cx="1560010" cy="17362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Llamada de flecha izquierda y derecha 4"/>
          <p:cNvSpPr/>
          <p:nvPr/>
        </p:nvSpPr>
        <p:spPr>
          <a:xfrm>
            <a:off x="4722470" y="4016415"/>
            <a:ext cx="1006997" cy="914400"/>
          </a:xfrm>
          <a:prstGeom prst="leftRightArrowCallout">
            <a:avLst/>
          </a:prstGeom>
          <a:noFill/>
          <a:ln>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7" name="CuadroTexto 6"/>
          <p:cNvSpPr txBox="1"/>
          <p:nvPr/>
        </p:nvSpPr>
        <p:spPr>
          <a:xfrm>
            <a:off x="2187615" y="6470249"/>
            <a:ext cx="7659176" cy="369332"/>
          </a:xfrm>
          <a:prstGeom prst="rect">
            <a:avLst/>
          </a:prstGeom>
          <a:noFill/>
        </p:spPr>
        <p:txBody>
          <a:bodyPr wrap="square" rtlCol="0">
            <a:spAutoFit/>
          </a:bodyPr>
          <a:lstStyle/>
          <a:p>
            <a:r>
              <a:rPr lang="es-MX" dirty="0" smtClean="0"/>
              <a:t>                                   Acidez     Neutralidad   Alcalinidad</a:t>
            </a:r>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40000"/>
              <a:lumOff val="60000"/>
            </a:schemeClr>
          </a:solidFill>
          <a:ln w="38100">
            <a:solidFill>
              <a:schemeClr val="accent1"/>
            </a:solidFill>
          </a:ln>
        </p:spPr>
        <p:txBody>
          <a:bodyPr>
            <a:normAutofit/>
          </a:bodyPr>
          <a:lstStyle/>
          <a:p>
            <a:r>
              <a:rPr lang="es-ES" b="1" dirty="0" smtClean="0">
                <a:solidFill>
                  <a:schemeClr val="accent1">
                    <a:lumMod val="50000"/>
                  </a:schemeClr>
                </a:solidFill>
                <a:ea typeface="Calibri"/>
              </a:rPr>
              <a:t>CONDUCTIVIDAD ELECTRICA (CE) </a:t>
            </a:r>
            <a:br>
              <a:rPr lang="es-ES" b="1" dirty="0" smtClean="0">
                <a:solidFill>
                  <a:schemeClr val="accent1">
                    <a:lumMod val="50000"/>
                  </a:schemeClr>
                </a:solidFill>
                <a:ea typeface="Calibri"/>
              </a:rPr>
            </a:br>
            <a:r>
              <a:rPr lang="es-ES" b="1" dirty="0" smtClean="0">
                <a:solidFill>
                  <a:schemeClr val="accent1">
                    <a:lumMod val="50000"/>
                  </a:schemeClr>
                </a:solidFill>
                <a:ea typeface="Calibri"/>
              </a:rPr>
              <a:t>Sustratos y agua </a:t>
            </a:r>
            <a:endParaRPr lang="es-ES" dirty="0">
              <a:solidFill>
                <a:schemeClr val="accent1">
                  <a:lumMod val="50000"/>
                </a:schemeClr>
              </a:solidFill>
            </a:endParaRPr>
          </a:p>
        </p:txBody>
      </p:sp>
      <p:sp>
        <p:nvSpPr>
          <p:cNvPr id="3" name="2 Marcador de contenido"/>
          <p:cNvSpPr>
            <a:spLocks noGrp="1"/>
          </p:cNvSpPr>
          <p:nvPr>
            <p:ph sz="quarter" idx="1"/>
          </p:nvPr>
        </p:nvSpPr>
        <p:spPr>
          <a:xfrm>
            <a:off x="609600" y="1695349"/>
            <a:ext cx="4888375" cy="4873752"/>
          </a:xfrm>
          <a:ln w="28575">
            <a:solidFill>
              <a:schemeClr val="accent1"/>
            </a:solidFill>
          </a:ln>
        </p:spPr>
        <p:txBody>
          <a:bodyPr>
            <a:normAutofit lnSpcReduction="10000"/>
          </a:bodyPr>
          <a:lstStyle/>
          <a:p>
            <a:pPr>
              <a:lnSpc>
                <a:spcPct val="115000"/>
              </a:lnSpc>
              <a:spcAft>
                <a:spcPts val="0"/>
              </a:spcAft>
            </a:pPr>
            <a:r>
              <a:rPr lang="es-ES" dirty="0" smtClean="0">
                <a:solidFill>
                  <a:schemeClr val="accent1">
                    <a:lumMod val="50000"/>
                  </a:schemeClr>
                </a:solidFill>
                <a:latin typeface="Calibri"/>
                <a:ea typeface="Calibri"/>
                <a:cs typeface="Calibri"/>
              </a:rPr>
              <a:t>La unidad estándar de resistencia eléctrica es el ohm y la resistividad de las aguas se expresa convenientemente en </a:t>
            </a:r>
            <a:r>
              <a:rPr lang="es-ES" dirty="0" err="1" smtClean="0">
                <a:solidFill>
                  <a:schemeClr val="accent1">
                    <a:lumMod val="50000"/>
                  </a:schemeClr>
                </a:solidFill>
                <a:latin typeface="Calibri"/>
                <a:ea typeface="Calibri"/>
                <a:cs typeface="Calibri"/>
              </a:rPr>
              <a:t>megaohms</a:t>
            </a:r>
            <a:r>
              <a:rPr lang="es-ES" dirty="0" smtClean="0">
                <a:solidFill>
                  <a:schemeClr val="accent1">
                    <a:lumMod val="50000"/>
                  </a:schemeClr>
                </a:solidFill>
                <a:latin typeface="Calibri"/>
                <a:ea typeface="Calibri"/>
                <a:cs typeface="Calibri"/>
              </a:rPr>
              <a:t>-centímetro. </a:t>
            </a:r>
            <a:endParaRPr lang="es-ES" dirty="0" smtClean="0">
              <a:solidFill>
                <a:schemeClr val="accent1">
                  <a:lumMod val="50000"/>
                </a:schemeClr>
              </a:solidFill>
              <a:latin typeface="Calibri"/>
              <a:ea typeface="Calibri"/>
              <a:cs typeface="Times New Roman"/>
            </a:endParaRPr>
          </a:p>
          <a:p>
            <a:pPr algn="just">
              <a:lnSpc>
                <a:spcPct val="115000"/>
              </a:lnSpc>
              <a:spcAft>
                <a:spcPts val="0"/>
              </a:spcAft>
            </a:pPr>
            <a:r>
              <a:rPr lang="es-ES" dirty="0" smtClean="0">
                <a:solidFill>
                  <a:schemeClr val="accent1">
                    <a:lumMod val="50000"/>
                  </a:schemeClr>
                </a:solidFill>
                <a:latin typeface="Calibri"/>
                <a:ea typeface="Calibri"/>
                <a:cs typeface="Calibri"/>
              </a:rPr>
              <a:t>La conductividad se expresa en el valor recíproco, normalmente como </a:t>
            </a:r>
            <a:r>
              <a:rPr lang="es-ES" dirty="0" err="1" smtClean="0">
                <a:solidFill>
                  <a:schemeClr val="accent1">
                    <a:lumMod val="50000"/>
                  </a:schemeClr>
                </a:solidFill>
                <a:latin typeface="Calibri"/>
                <a:ea typeface="Calibri"/>
                <a:cs typeface="Calibri"/>
              </a:rPr>
              <a:t>microsiemens</a:t>
            </a:r>
            <a:r>
              <a:rPr lang="es-ES" dirty="0" smtClean="0">
                <a:solidFill>
                  <a:schemeClr val="accent1">
                    <a:lumMod val="50000"/>
                  </a:schemeClr>
                </a:solidFill>
                <a:latin typeface="Calibri"/>
                <a:ea typeface="Calibri"/>
                <a:cs typeface="Calibri"/>
              </a:rPr>
              <a:t> por centímetro (μScm-1). Para el agua </a:t>
            </a:r>
            <a:r>
              <a:rPr lang="es-ES" dirty="0" err="1" smtClean="0">
                <a:solidFill>
                  <a:schemeClr val="accent1">
                    <a:lumMod val="50000"/>
                  </a:schemeClr>
                </a:solidFill>
                <a:latin typeface="Calibri"/>
                <a:ea typeface="Calibri"/>
                <a:cs typeface="Calibri"/>
              </a:rPr>
              <a:t>ultrapura</a:t>
            </a:r>
            <a:r>
              <a:rPr lang="es-ES" dirty="0" smtClean="0">
                <a:solidFill>
                  <a:schemeClr val="accent1">
                    <a:lumMod val="50000"/>
                  </a:schemeClr>
                </a:solidFill>
                <a:latin typeface="Calibri"/>
                <a:ea typeface="Calibri"/>
                <a:cs typeface="Calibri"/>
              </a:rPr>
              <a:t> los valores respectivos son de 18.24 megaohms.cm y 0.05483 </a:t>
            </a:r>
            <a:r>
              <a:rPr lang="es-ES" dirty="0" err="1" smtClean="0">
                <a:solidFill>
                  <a:schemeClr val="accent1">
                    <a:lumMod val="50000"/>
                  </a:schemeClr>
                </a:solidFill>
                <a:latin typeface="Calibri"/>
                <a:ea typeface="Calibri"/>
                <a:cs typeface="Calibri"/>
              </a:rPr>
              <a:t>μs</a:t>
            </a:r>
            <a:r>
              <a:rPr lang="es-ES" dirty="0" smtClean="0">
                <a:solidFill>
                  <a:schemeClr val="accent1">
                    <a:lumMod val="50000"/>
                  </a:schemeClr>
                </a:solidFill>
                <a:latin typeface="Calibri"/>
                <a:ea typeface="Calibri"/>
                <a:cs typeface="Calibri"/>
              </a:rPr>
              <a:t>/cm a 25°C.</a:t>
            </a:r>
            <a:endParaRPr lang="es-ES" dirty="0" smtClean="0">
              <a:solidFill>
                <a:schemeClr val="accent1">
                  <a:lumMod val="50000"/>
                </a:schemeClr>
              </a:solidFill>
              <a:latin typeface="Calibri"/>
              <a:ea typeface="Calibri"/>
              <a:cs typeface="Times New Roman"/>
            </a:endParaRPr>
          </a:p>
          <a:p>
            <a:endParaRPr lang="es-ES" dirty="0"/>
          </a:p>
        </p:txBody>
      </p:sp>
      <p:pic>
        <p:nvPicPr>
          <p:cNvPr id="4" name="Picture 2"/>
          <p:cNvPicPr>
            <a:picLocks noChangeAspect="1" noChangeArrowheads="1"/>
          </p:cNvPicPr>
          <p:nvPr/>
        </p:nvPicPr>
        <p:blipFill>
          <a:blip r:embed="rId2"/>
          <a:srcRect/>
          <a:stretch>
            <a:fillRect/>
          </a:stretch>
        </p:blipFill>
        <p:spPr bwMode="auto">
          <a:xfrm>
            <a:off x="6112914" y="1695349"/>
            <a:ext cx="5356225" cy="4229100"/>
          </a:xfrm>
          <a:prstGeom prst="rect">
            <a:avLst/>
          </a:prstGeom>
          <a:noFill/>
          <a:ln w="38100">
            <a:solidFill>
              <a:schemeClr val="accent1"/>
            </a:solid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9033" y="972272"/>
            <a:ext cx="9956800" cy="627927"/>
          </a:xfrm>
          <a:solidFill>
            <a:schemeClr val="accent1">
              <a:lumMod val="40000"/>
              <a:lumOff val="60000"/>
            </a:schemeClr>
          </a:solidFill>
          <a:ln w="38100">
            <a:solidFill>
              <a:schemeClr val="accent1"/>
            </a:solidFill>
          </a:ln>
        </p:spPr>
        <p:txBody>
          <a:bodyPr/>
          <a:lstStyle/>
          <a:p>
            <a:r>
              <a:rPr lang="es-ES" b="1" dirty="0" smtClean="0">
                <a:solidFill>
                  <a:srgbClr val="000000"/>
                </a:solidFill>
                <a:ea typeface="Calibri"/>
              </a:rPr>
              <a:t>CE Sustratos y agua </a:t>
            </a:r>
            <a:endParaRPr lang="es-ES" dirty="0"/>
          </a:p>
        </p:txBody>
      </p:sp>
      <p:sp>
        <p:nvSpPr>
          <p:cNvPr id="3" name="2 Marcador de contenido"/>
          <p:cNvSpPr>
            <a:spLocks noGrp="1"/>
          </p:cNvSpPr>
          <p:nvPr>
            <p:ph sz="quarter" idx="1"/>
          </p:nvPr>
        </p:nvSpPr>
        <p:spPr>
          <a:xfrm>
            <a:off x="778036" y="1762070"/>
            <a:ext cx="9947797" cy="4997545"/>
          </a:xfrm>
          <a:ln w="28575">
            <a:solidFill>
              <a:schemeClr val="tx1"/>
            </a:solidFill>
          </a:ln>
        </p:spPr>
        <p:txBody>
          <a:bodyPr>
            <a:normAutofit/>
          </a:bodyPr>
          <a:lstStyle/>
          <a:p>
            <a:pPr algn="just"/>
            <a:r>
              <a:rPr lang="es-ES" b="1" dirty="0" smtClean="0">
                <a:solidFill>
                  <a:schemeClr val="accent1">
                    <a:lumMod val="50000"/>
                  </a:schemeClr>
                </a:solidFill>
              </a:rPr>
              <a:t>Las orquídeas no toleran altas concentraciones de sales en el agua ni en el sustrato por lo que debe estarse monitoreando esta variable para mantenerlas sanas y vigorosas </a:t>
            </a:r>
          </a:p>
          <a:p>
            <a:pPr algn="just">
              <a:lnSpc>
                <a:spcPct val="107000"/>
              </a:lnSpc>
              <a:spcAft>
                <a:spcPts val="0"/>
              </a:spcAft>
            </a:pPr>
            <a:r>
              <a:rPr lang="es-MX" b="1" dirty="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Los valores de la conductividad eléctrica representan bien la situación de salinidad de un sustrato. Unos valores orientativos para la CE del extracto de saturación son (expresados en </a:t>
            </a:r>
            <a:r>
              <a:rPr lang="es-MX" b="1" dirty="0" err="1">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mS</a:t>
            </a:r>
            <a:r>
              <a:rPr lang="es-MX" b="1" dirty="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 por cm a 20°C</a:t>
            </a:r>
            <a:r>
              <a:rPr lang="es-MX" b="1" dirty="0" smtClean="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07000"/>
              </a:lnSpc>
              <a:spcAft>
                <a:spcPts val="0"/>
              </a:spcAft>
            </a:pPr>
            <a:r>
              <a:rPr lang="es-MX" b="1" dirty="0" smtClean="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Muy bajo .......................................................... 0,75</a:t>
            </a:r>
            <a:endParaRPr lang="es-MX" sz="16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b="1" dirty="0" smtClean="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Para </a:t>
            </a:r>
            <a:r>
              <a:rPr lang="es-MX" b="1" dirty="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semilleros y bandejas de repicado ........... 0,75-2</a:t>
            </a:r>
            <a:endParaRPr lang="es-MX" sz="1600"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b="1" dirty="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Apropiado para la mayoría de las plantas ....... 2-3,5</a:t>
            </a:r>
            <a:endParaRPr lang="es-MX" sz="1600"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MX" b="1" dirty="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Elevado para la m</a:t>
            </a:r>
            <a:r>
              <a:rPr lang="es-MX" b="1" dirty="0" smtClean="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ayoría </a:t>
            </a:r>
            <a:r>
              <a:rPr lang="es-MX" b="1" dirty="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de las especies ......... Más de 3,5</a:t>
            </a:r>
            <a:endParaRPr lang="es-MX" sz="1600"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gn="just"/>
            <a:endParaRPr lang="es-ES" b="1" dirty="0">
              <a:solidFill>
                <a:schemeClr val="accent1">
                  <a:lumMod val="50000"/>
                </a:schemeClr>
              </a:solidFill>
            </a:endParaRPr>
          </a:p>
        </p:txBody>
      </p:sp>
      <p:sp>
        <p:nvSpPr>
          <p:cNvPr id="5" name="Flecha izquierda 4"/>
          <p:cNvSpPr/>
          <p:nvPr/>
        </p:nvSpPr>
        <p:spPr>
          <a:xfrm>
            <a:off x="8148578" y="5226708"/>
            <a:ext cx="1030146" cy="39027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09769" y="4238936"/>
            <a:ext cx="1810655" cy="1975543"/>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10242" name="Picture 2"/>
          <p:cNvPicPr>
            <a:picLocks noGrp="1" noChangeAspect="1" noChangeArrowheads="1"/>
          </p:cNvPicPr>
          <p:nvPr>
            <p:ph sz="quarter" idx="1"/>
          </p:nvPr>
        </p:nvPicPr>
        <p:blipFill>
          <a:blip r:embed="rId2"/>
          <a:srcRect/>
          <a:stretch>
            <a:fillRect/>
          </a:stretch>
        </p:blipFill>
        <p:spPr bwMode="auto">
          <a:xfrm>
            <a:off x="0" y="0"/>
            <a:ext cx="2427890" cy="3371099"/>
          </a:xfrm>
          <a:prstGeom prst="rect">
            <a:avLst/>
          </a:prstGeom>
          <a:noFill/>
          <a:ln w="9525">
            <a:noFill/>
            <a:miter lim="800000"/>
            <a:headEnd/>
            <a:tailEnd/>
          </a:ln>
          <a:effectLst/>
        </p:spPr>
      </p:pic>
      <p:pic>
        <p:nvPicPr>
          <p:cNvPr id="10243" name="Picture 3"/>
          <p:cNvPicPr>
            <a:picLocks noChangeAspect="1" noChangeArrowheads="1"/>
          </p:cNvPicPr>
          <p:nvPr/>
        </p:nvPicPr>
        <p:blipFill>
          <a:blip r:embed="rId3"/>
          <a:srcRect/>
          <a:stretch>
            <a:fillRect/>
          </a:stretch>
        </p:blipFill>
        <p:spPr bwMode="auto">
          <a:xfrm>
            <a:off x="2387819" y="-1"/>
            <a:ext cx="2531022" cy="3344565"/>
          </a:xfrm>
          <a:prstGeom prst="rect">
            <a:avLst/>
          </a:prstGeom>
          <a:noFill/>
          <a:ln w="9525">
            <a:noFill/>
            <a:miter lim="800000"/>
            <a:headEnd/>
            <a:tailEnd/>
          </a:ln>
          <a:effectLst/>
        </p:spPr>
      </p:pic>
      <p:pic>
        <p:nvPicPr>
          <p:cNvPr id="10244" name="Picture 4"/>
          <p:cNvPicPr>
            <a:picLocks noChangeAspect="1" noChangeArrowheads="1"/>
          </p:cNvPicPr>
          <p:nvPr/>
        </p:nvPicPr>
        <p:blipFill>
          <a:blip r:embed="rId4"/>
          <a:srcRect/>
          <a:stretch>
            <a:fillRect/>
          </a:stretch>
        </p:blipFill>
        <p:spPr bwMode="auto">
          <a:xfrm>
            <a:off x="4900776" y="0"/>
            <a:ext cx="2609634" cy="3294993"/>
          </a:xfrm>
          <a:prstGeom prst="rect">
            <a:avLst/>
          </a:prstGeom>
          <a:noFill/>
          <a:ln w="9525">
            <a:noFill/>
            <a:miter lim="800000"/>
            <a:headEnd/>
            <a:tailEnd/>
          </a:ln>
          <a:effectLst/>
        </p:spPr>
      </p:pic>
      <p:pic>
        <p:nvPicPr>
          <p:cNvPr id="10245" name="Picture 5"/>
          <p:cNvPicPr>
            <a:picLocks noChangeAspect="1" noChangeArrowheads="1"/>
          </p:cNvPicPr>
          <p:nvPr/>
        </p:nvPicPr>
        <p:blipFill>
          <a:blip r:embed="rId5"/>
          <a:srcRect/>
          <a:stretch>
            <a:fillRect/>
          </a:stretch>
        </p:blipFill>
        <p:spPr bwMode="auto">
          <a:xfrm>
            <a:off x="7336386" y="0"/>
            <a:ext cx="2469766" cy="3260578"/>
          </a:xfrm>
          <a:prstGeom prst="rect">
            <a:avLst/>
          </a:prstGeom>
          <a:noFill/>
          <a:ln w="9525">
            <a:noFill/>
            <a:miter lim="800000"/>
            <a:headEnd/>
            <a:tailEnd/>
          </a:ln>
          <a:effectLst/>
        </p:spPr>
      </p:pic>
      <p:pic>
        <p:nvPicPr>
          <p:cNvPr id="10246" name="Picture 6"/>
          <p:cNvPicPr>
            <a:picLocks noChangeAspect="1" noChangeArrowheads="1"/>
          </p:cNvPicPr>
          <p:nvPr/>
        </p:nvPicPr>
        <p:blipFill>
          <a:blip r:embed="rId6"/>
          <a:srcRect/>
          <a:stretch>
            <a:fillRect/>
          </a:stretch>
        </p:blipFill>
        <p:spPr bwMode="auto">
          <a:xfrm>
            <a:off x="9569669" y="0"/>
            <a:ext cx="2622331" cy="3244372"/>
          </a:xfrm>
          <a:prstGeom prst="rect">
            <a:avLst/>
          </a:prstGeom>
          <a:noFill/>
          <a:ln w="9525">
            <a:noFill/>
            <a:miter lim="800000"/>
            <a:headEnd/>
            <a:tailEnd/>
          </a:ln>
          <a:effectLst/>
        </p:spPr>
      </p:pic>
      <p:pic>
        <p:nvPicPr>
          <p:cNvPr id="10247" name="Picture 7"/>
          <p:cNvPicPr>
            <a:picLocks noChangeAspect="1" noChangeArrowheads="1"/>
          </p:cNvPicPr>
          <p:nvPr/>
        </p:nvPicPr>
        <p:blipFill>
          <a:blip r:embed="rId7"/>
          <a:srcRect/>
          <a:stretch>
            <a:fillRect/>
          </a:stretch>
        </p:blipFill>
        <p:spPr bwMode="auto">
          <a:xfrm>
            <a:off x="0" y="2739883"/>
            <a:ext cx="2774731" cy="4118117"/>
          </a:xfrm>
          <a:prstGeom prst="rect">
            <a:avLst/>
          </a:prstGeom>
          <a:noFill/>
          <a:ln w="9525">
            <a:noFill/>
            <a:miter lim="800000"/>
            <a:headEnd/>
            <a:tailEnd/>
          </a:ln>
          <a:effectLst/>
        </p:spPr>
      </p:pic>
      <p:pic>
        <p:nvPicPr>
          <p:cNvPr id="10248" name="Picture 8"/>
          <p:cNvPicPr>
            <a:picLocks noChangeAspect="1" noChangeArrowheads="1"/>
          </p:cNvPicPr>
          <p:nvPr/>
        </p:nvPicPr>
        <p:blipFill>
          <a:blip r:embed="rId8"/>
          <a:srcRect/>
          <a:stretch>
            <a:fillRect/>
          </a:stretch>
        </p:blipFill>
        <p:spPr bwMode="auto">
          <a:xfrm>
            <a:off x="2557955" y="3160824"/>
            <a:ext cx="3385032" cy="3697176"/>
          </a:xfrm>
          <a:prstGeom prst="rect">
            <a:avLst/>
          </a:prstGeom>
          <a:noFill/>
          <a:ln w="9525">
            <a:noFill/>
            <a:miter lim="800000"/>
            <a:headEnd/>
            <a:tailEnd/>
          </a:ln>
          <a:effectLst/>
        </p:spPr>
      </p:pic>
      <p:pic>
        <p:nvPicPr>
          <p:cNvPr id="10249" name="Picture 9"/>
          <p:cNvPicPr>
            <a:picLocks noChangeAspect="1" noChangeArrowheads="1"/>
          </p:cNvPicPr>
          <p:nvPr/>
        </p:nvPicPr>
        <p:blipFill>
          <a:blip r:embed="rId9"/>
          <a:srcRect/>
          <a:stretch>
            <a:fillRect/>
          </a:stretch>
        </p:blipFill>
        <p:spPr bwMode="auto">
          <a:xfrm>
            <a:off x="5332687" y="3121572"/>
            <a:ext cx="3537874" cy="3736428"/>
          </a:xfrm>
          <a:prstGeom prst="rect">
            <a:avLst/>
          </a:prstGeom>
          <a:noFill/>
          <a:ln w="9525">
            <a:noFill/>
            <a:miter lim="800000"/>
            <a:headEnd/>
            <a:tailEnd/>
          </a:ln>
          <a:effectLst/>
        </p:spPr>
      </p:pic>
      <p:pic>
        <p:nvPicPr>
          <p:cNvPr id="10250" name="Picture 10"/>
          <p:cNvPicPr>
            <a:picLocks noChangeAspect="1" noChangeArrowheads="1"/>
          </p:cNvPicPr>
          <p:nvPr/>
        </p:nvPicPr>
        <p:blipFill>
          <a:blip r:embed="rId10"/>
          <a:srcRect/>
          <a:stretch>
            <a:fillRect/>
          </a:stretch>
        </p:blipFill>
        <p:spPr bwMode="auto">
          <a:xfrm>
            <a:off x="8964119" y="2784913"/>
            <a:ext cx="3227881" cy="40730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0071" y="2789499"/>
            <a:ext cx="9956800" cy="711582"/>
          </a:xfrm>
          <a:solidFill>
            <a:schemeClr val="accent1">
              <a:lumMod val="40000"/>
              <a:lumOff val="60000"/>
            </a:schemeClr>
          </a:solidFill>
          <a:ln w="38100">
            <a:solidFill>
              <a:schemeClr val="tx1"/>
            </a:solidFill>
          </a:ln>
        </p:spPr>
        <p:txBody>
          <a:bodyPr/>
          <a:lstStyle/>
          <a:p>
            <a:r>
              <a:rPr lang="es-MX" b="1" dirty="0" smtClean="0">
                <a:solidFill>
                  <a:schemeClr val="accent1">
                    <a:lumMod val="50000"/>
                  </a:schemeClr>
                </a:solidFill>
              </a:rPr>
              <a:t>TIPOS DE SUSTRATOS</a:t>
            </a:r>
            <a:endParaRPr lang="es-MX" b="1" dirty="0">
              <a:solidFill>
                <a:schemeClr val="accent1">
                  <a:lumMod val="50000"/>
                </a:schemeClr>
              </a:solidFill>
            </a:endParaRPr>
          </a:p>
        </p:txBody>
      </p:sp>
      <p:sp>
        <p:nvSpPr>
          <p:cNvPr id="3" name="Marcador de contenido 2"/>
          <p:cNvSpPr>
            <a:spLocks noGrp="1"/>
          </p:cNvSpPr>
          <p:nvPr>
            <p:ph sz="quarter" idx="1"/>
          </p:nvPr>
        </p:nvSpPr>
        <p:spPr/>
        <p:txBody>
          <a:bodyPr/>
          <a:lstStyle/>
          <a:p>
            <a:endParaRPr lang="es-MX" dirty="0"/>
          </a:p>
        </p:txBody>
      </p:sp>
    </p:spTree>
    <p:extLst>
      <p:ext uri="{BB962C8B-B14F-4D97-AF65-F5344CB8AC3E}">
        <p14:creationId xmlns:p14="http://schemas.microsoft.com/office/powerpoint/2010/main" val="427332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0537" y="396443"/>
            <a:ext cx="8229600" cy="586954"/>
          </a:xfrm>
          <a:solidFill>
            <a:schemeClr val="accent1">
              <a:lumMod val="40000"/>
              <a:lumOff val="60000"/>
            </a:schemeClr>
          </a:solidFill>
          <a:ln w="28575">
            <a:solidFill>
              <a:schemeClr val="accent1"/>
            </a:solidFill>
          </a:ln>
        </p:spPr>
        <p:txBody>
          <a:bodyPr rtlCol="0">
            <a:normAutofit/>
          </a:bodyPr>
          <a:lstStyle/>
          <a:p>
            <a:pPr>
              <a:defRPr/>
            </a:pPr>
            <a:r>
              <a:rPr lang="es-MX" sz="2800" b="1" dirty="0">
                <a:solidFill>
                  <a:schemeClr val="accent1">
                    <a:lumMod val="50000"/>
                  </a:schemeClr>
                </a:solidFill>
                <a:effectLst>
                  <a:outerShdw blurRad="38100" dist="38100" dir="2700000" algn="tl">
                    <a:srgbClr val="000000">
                      <a:alpha val="43137"/>
                    </a:srgbClr>
                  </a:outerShdw>
                </a:effectLst>
              </a:rPr>
              <a:t>PRESENTACIÓN</a:t>
            </a:r>
            <a:endParaRPr lang="en-US" sz="2800" b="1" dirty="0">
              <a:solidFill>
                <a:schemeClr val="accent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1400537" y="1268413"/>
            <a:ext cx="9190297" cy="5446286"/>
          </a:xfrm>
        </p:spPr>
        <p:txBody>
          <a:bodyPr rtlCol="0">
            <a:normAutofit fontScale="92500" lnSpcReduction="20000"/>
          </a:bodyPr>
          <a:lstStyle/>
          <a:p>
            <a:pPr algn="just" eaLnBrk="1" hangingPunct="1">
              <a:buFont typeface="Courier New" panose="02070309020205020404" pitchFamily="49" charset="0"/>
              <a:buChar char="o"/>
              <a:defRPr/>
            </a:pPr>
            <a:r>
              <a:rPr lang="es-MX" b="1" dirty="0" smtClean="0">
                <a:solidFill>
                  <a:schemeClr val="accent1">
                    <a:lumMod val="50000"/>
                  </a:schemeClr>
                </a:solidFill>
              </a:rPr>
              <a:t>El Plan de Estudios del Programa Educativo de Ingeniero Agrónomo en Floricultura ofrece la unidad de aprendizaje denominada “Orquídeas</a:t>
            </a:r>
            <a:r>
              <a:rPr lang="es-MX" b="1" dirty="0">
                <a:solidFill>
                  <a:schemeClr val="accent1">
                    <a:lumMod val="50000"/>
                  </a:schemeClr>
                </a:solidFill>
              </a:rPr>
              <a:t>”</a:t>
            </a:r>
            <a:r>
              <a:rPr lang="es-MX" b="1" dirty="0" smtClean="0">
                <a:solidFill>
                  <a:schemeClr val="accent1">
                    <a:lumMod val="50000"/>
                  </a:schemeClr>
                </a:solidFill>
              </a:rPr>
              <a:t> pertenece al Área Agronómica se imparte a los alumnos del quinto semestre de la Licenciatura de Ingeniero Agrónomo en Floricultura, con la finalidad de que los estudiantes adquieren los conocimientos, tanto teóricos como prácticos, sobre el cultivo y manejo post cosecha  de Orquídeas.</a:t>
            </a:r>
            <a:endParaRPr lang="es-ES" b="1" dirty="0" smtClean="0">
              <a:solidFill>
                <a:schemeClr val="accent1">
                  <a:lumMod val="50000"/>
                </a:schemeClr>
              </a:solidFill>
            </a:endParaRPr>
          </a:p>
          <a:p>
            <a:pPr algn="just" eaLnBrk="1" hangingPunct="1">
              <a:buFont typeface="Courier New" panose="02070309020205020404" pitchFamily="49" charset="0"/>
              <a:buChar char="o"/>
              <a:defRPr/>
            </a:pPr>
            <a:r>
              <a:rPr lang="es-MX" b="1" dirty="0" smtClean="0">
                <a:solidFill>
                  <a:schemeClr val="accent1">
                    <a:lumMod val="50000"/>
                  </a:schemeClr>
                </a:solidFill>
              </a:rPr>
              <a:t>Este material audiovisual complementa la presentación de la unidad de aprendizaje III que se refiere a los sustratos requeridos para el cultivo de </a:t>
            </a:r>
            <a:r>
              <a:rPr lang="es-MX" b="1" dirty="0" smtClean="0">
                <a:solidFill>
                  <a:schemeClr val="accent1">
                    <a:lumMod val="50000"/>
                  </a:schemeClr>
                </a:solidFill>
              </a:rPr>
              <a:t>orquídeas</a:t>
            </a:r>
            <a:endParaRPr lang="es-MX" b="1" dirty="0" smtClean="0">
              <a:solidFill>
                <a:srgbClr val="FF0000"/>
              </a:solidFill>
            </a:endParaRPr>
          </a:p>
          <a:p>
            <a:pPr algn="just">
              <a:buFont typeface="Courier New" panose="02070309020205020404" pitchFamily="49" charset="0"/>
              <a:buChar char="o"/>
              <a:defRPr/>
            </a:pPr>
            <a:r>
              <a:rPr lang="es-MX" b="1" dirty="0">
                <a:solidFill>
                  <a:schemeClr val="accent1">
                    <a:lumMod val="50000"/>
                  </a:schemeClr>
                </a:solidFill>
              </a:rPr>
              <a:t>Este material puede exponerse por su importancia en dos sesiones que permitan sensibilizar y adentrar al discente en el conocimiento de </a:t>
            </a:r>
            <a:r>
              <a:rPr lang="es-MX" b="1" dirty="0" smtClean="0">
                <a:solidFill>
                  <a:schemeClr val="accent1">
                    <a:lumMod val="50000"/>
                  </a:schemeClr>
                </a:solidFill>
              </a:rPr>
              <a:t>los diferentes tipos de sustratos, componentes y mezclas, sus características, su relación con los diferentes tipos de orquídeas y su diferentes etapas fenológicas.</a:t>
            </a:r>
            <a:r>
              <a:rPr lang="es-MX" b="1" dirty="0" smtClean="0">
                <a:solidFill>
                  <a:srgbClr val="FF0000"/>
                </a:solidFill>
              </a:rPr>
              <a:t> </a:t>
            </a:r>
            <a:endParaRPr lang="es-MX" b="1" dirty="0">
              <a:solidFill>
                <a:srgbClr val="FF0000"/>
              </a:solidFill>
            </a:endParaRPr>
          </a:p>
          <a:p>
            <a:pPr algn="just">
              <a:buFont typeface="Courier New" panose="02070309020205020404" pitchFamily="49" charset="0"/>
              <a:buChar char="o"/>
              <a:defRPr/>
            </a:pPr>
            <a:r>
              <a:rPr lang="es-MX" b="1" dirty="0">
                <a:solidFill>
                  <a:schemeClr val="accent1">
                    <a:lumMod val="50000"/>
                  </a:schemeClr>
                </a:solidFill>
              </a:rPr>
              <a:t>El material de esta presentación es para uso exclusivo en el aula, dado que se ha utilizado material de diferentes fuentes la mayoría de acceso libre</a:t>
            </a:r>
          </a:p>
          <a:p>
            <a:pPr algn="just" eaLnBrk="1" hangingPunct="1">
              <a:buFont typeface="Courier New" panose="02070309020205020404" pitchFamily="49" charset="0"/>
              <a:buChar char="o"/>
              <a:defRPr/>
            </a:pPr>
            <a:endParaRPr lang="en-US" b="1" dirty="0">
              <a:solidFill>
                <a:schemeClr val="accent1">
                  <a:lumMod val="50000"/>
                </a:schemeClr>
              </a:solidFill>
            </a:endParaRPr>
          </a:p>
        </p:txBody>
      </p:sp>
    </p:spTree>
    <p:extLst>
      <p:ext uri="{BB962C8B-B14F-4D97-AF65-F5344CB8AC3E}">
        <p14:creationId xmlns:p14="http://schemas.microsoft.com/office/powerpoint/2010/main" val="4156004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386862" y="1143000"/>
            <a:ext cx="1863969" cy="4873752"/>
          </a:xfrm>
        </p:spPr>
        <p:txBody>
          <a:bodyPr/>
          <a:lstStyle/>
          <a:p>
            <a:endParaRPr lang="es-ES" dirty="0"/>
          </a:p>
        </p:txBody>
      </p:sp>
      <p:pic>
        <p:nvPicPr>
          <p:cNvPr id="5122" name="Picture 2"/>
          <p:cNvPicPr>
            <a:picLocks noChangeAspect="1" noChangeArrowheads="1"/>
          </p:cNvPicPr>
          <p:nvPr/>
        </p:nvPicPr>
        <p:blipFill rotWithShape="1">
          <a:blip r:embed="rId2"/>
          <a:srcRect t="3765" b="6303"/>
          <a:stretch/>
        </p:blipFill>
        <p:spPr bwMode="auto">
          <a:xfrm>
            <a:off x="991564" y="274638"/>
            <a:ext cx="9691868" cy="64728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4" name="Marcador de contenido 3"/>
          <p:cNvPicPr>
            <a:picLocks noGrp="1" noChangeAspect="1"/>
          </p:cNvPicPr>
          <p:nvPr>
            <p:ph sz="quarter" idx="1"/>
          </p:nvPr>
        </p:nvPicPr>
        <p:blipFill>
          <a:blip r:embed="rId2"/>
          <a:stretch>
            <a:fillRect/>
          </a:stretch>
        </p:blipFill>
        <p:spPr>
          <a:xfrm>
            <a:off x="609600" y="274638"/>
            <a:ext cx="9421793" cy="6583362"/>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5" name="Marcador de contenido 4"/>
          <p:cNvPicPr>
            <a:picLocks noGrp="1" noChangeAspect="1"/>
          </p:cNvPicPr>
          <p:nvPr>
            <p:ph sz="quarter" idx="1"/>
          </p:nvPr>
        </p:nvPicPr>
        <p:blipFill rotWithShape="1">
          <a:blip r:embed="rId2"/>
          <a:srcRect t="3420"/>
          <a:stretch/>
        </p:blipFill>
        <p:spPr>
          <a:xfrm>
            <a:off x="609600" y="274638"/>
            <a:ext cx="9633726" cy="6273478"/>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4" name="Marcador de contenido 3"/>
          <p:cNvPicPr>
            <a:picLocks noGrp="1" noChangeAspect="1"/>
          </p:cNvPicPr>
          <p:nvPr>
            <p:ph sz="quarter" idx="1"/>
          </p:nvPr>
        </p:nvPicPr>
        <p:blipFill rotWithShape="1">
          <a:blip r:embed="rId2"/>
          <a:srcRect l="-137" t="6696" r="137" b="1139"/>
          <a:stretch/>
        </p:blipFill>
        <p:spPr>
          <a:xfrm>
            <a:off x="609600" y="274638"/>
            <a:ext cx="9646306" cy="6427104"/>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endParaRPr lang="es-ES"/>
          </a:p>
        </p:txBody>
      </p:sp>
      <p:pic>
        <p:nvPicPr>
          <p:cNvPr id="9218" name="Picture 2"/>
          <p:cNvPicPr>
            <a:picLocks noChangeAspect="1" noChangeArrowheads="1"/>
          </p:cNvPicPr>
          <p:nvPr/>
        </p:nvPicPr>
        <p:blipFill rotWithShape="1">
          <a:blip r:embed="rId2"/>
          <a:srcRect b="5712"/>
          <a:stretch/>
        </p:blipFill>
        <p:spPr bwMode="auto">
          <a:xfrm>
            <a:off x="609600" y="274638"/>
            <a:ext cx="9023360" cy="645025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MES</a:t>
            </a:r>
            <a:endParaRPr lang="es-ES" dirty="0"/>
          </a:p>
        </p:txBody>
      </p:sp>
      <p:sp>
        <p:nvSpPr>
          <p:cNvPr id="3" name="2 Marcador de contenido"/>
          <p:cNvSpPr>
            <a:spLocks noGrp="1"/>
          </p:cNvSpPr>
          <p:nvPr>
            <p:ph sz="quarter" idx="1"/>
          </p:nvPr>
        </p:nvSpPr>
        <p:spPr/>
        <p:txBody>
          <a:bodyPr/>
          <a:lstStyle/>
          <a:p>
            <a:endParaRPr lang="es-ES"/>
          </a:p>
        </p:txBody>
      </p:sp>
      <p:pic>
        <p:nvPicPr>
          <p:cNvPr id="8194" name="Picture 2"/>
          <p:cNvPicPr>
            <a:picLocks noChangeAspect="1" noChangeArrowheads="1"/>
          </p:cNvPicPr>
          <p:nvPr/>
        </p:nvPicPr>
        <p:blipFill>
          <a:blip r:embed="rId2"/>
          <a:srcRect/>
          <a:stretch>
            <a:fillRect/>
          </a:stretch>
        </p:blipFill>
        <p:spPr bwMode="auto">
          <a:xfrm>
            <a:off x="467587" y="143550"/>
            <a:ext cx="9261231" cy="63304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3044142"/>
            <a:ext cx="9956800" cy="1203767"/>
          </a:xfrm>
          <a:solidFill>
            <a:schemeClr val="accent1">
              <a:lumMod val="40000"/>
              <a:lumOff val="60000"/>
            </a:schemeClr>
          </a:solidFill>
          <a:ln w="57150">
            <a:solidFill>
              <a:schemeClr val="accent1"/>
            </a:solidFill>
          </a:ln>
        </p:spPr>
        <p:txBody>
          <a:bodyPr>
            <a:normAutofit/>
          </a:bodyPr>
          <a:lstStyle/>
          <a:p>
            <a:pPr algn="ctr"/>
            <a:r>
              <a:rPr lang="es-MX" b="1" dirty="0" smtClean="0">
                <a:effectLst>
                  <a:outerShdw blurRad="38100" dist="38100" dir="2700000" algn="tl">
                    <a:srgbClr val="000000">
                      <a:alpha val="43137"/>
                    </a:srgbClr>
                  </a:outerShdw>
                </a:effectLst>
              </a:rPr>
              <a:t>DESCRIPCION DE ALGUNOS SUSTRATOS</a:t>
            </a:r>
            <a:br>
              <a:rPr lang="es-MX" b="1" dirty="0" smtClean="0">
                <a:effectLst>
                  <a:outerShdw blurRad="38100" dist="38100" dir="2700000" algn="tl">
                    <a:srgbClr val="000000">
                      <a:alpha val="43137"/>
                    </a:srgbClr>
                  </a:outerShdw>
                </a:effectLst>
              </a:rPr>
            </a:br>
            <a:endParaRPr lang="es-MX"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085956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3" y="729205"/>
            <a:ext cx="9566261" cy="665284"/>
          </a:xfrm>
          <a:solidFill>
            <a:schemeClr val="accent1">
              <a:lumMod val="40000"/>
              <a:lumOff val="60000"/>
            </a:schemeClr>
          </a:solidFill>
          <a:ln w="38100">
            <a:solidFill>
              <a:schemeClr val="accent1"/>
            </a:solidFill>
          </a:ln>
        </p:spPr>
        <p:txBody>
          <a:bodyPr>
            <a:normAutofit/>
          </a:bodyPr>
          <a:lstStyle/>
          <a:p>
            <a:pPr algn="ctr"/>
            <a:r>
              <a:rPr lang="es-MX" sz="3200" b="1" dirty="0" smtClean="0">
                <a:solidFill>
                  <a:schemeClr val="accent1">
                    <a:lumMod val="50000"/>
                  </a:schemeClr>
                </a:solidFill>
              </a:rPr>
              <a:t>MUSGO</a:t>
            </a:r>
            <a:endParaRPr lang="es-MX" sz="3200" b="1" dirty="0">
              <a:solidFill>
                <a:schemeClr val="accent1">
                  <a:lumMod val="50000"/>
                </a:schemeClr>
              </a:solidFill>
            </a:endParaRPr>
          </a:p>
        </p:txBody>
      </p:sp>
      <p:sp>
        <p:nvSpPr>
          <p:cNvPr id="3" name="Marcador de contenido 2"/>
          <p:cNvSpPr>
            <a:spLocks noGrp="1"/>
          </p:cNvSpPr>
          <p:nvPr>
            <p:ph sz="quarter" idx="1"/>
          </p:nvPr>
        </p:nvSpPr>
        <p:spPr>
          <a:xfrm>
            <a:off x="677333" y="1914049"/>
            <a:ext cx="9566261" cy="4046914"/>
          </a:xfrm>
          <a:ln w="38100">
            <a:solidFill>
              <a:schemeClr val="accent1"/>
            </a:solidFill>
          </a:ln>
        </p:spPr>
        <p:txBody>
          <a:bodyPr>
            <a:noAutofit/>
          </a:bodyPr>
          <a:lstStyle/>
          <a:p>
            <a:pPr algn="just"/>
            <a:r>
              <a:rPr lang="es-MX" sz="2400" dirty="0" smtClean="0">
                <a:solidFill>
                  <a:schemeClr val="accent1">
                    <a:lumMod val="50000"/>
                  </a:schemeClr>
                </a:solidFill>
              </a:rPr>
              <a:t>Los musgos utilizados como sustratos para orquídeas provienen de yacimientos o humedales localizados en zonas de bajas temperaturas y altas precipitaciones, uno de los géneros más común y usados en todo el mundo es el </a:t>
            </a:r>
            <a:r>
              <a:rPr lang="es-MX" sz="2400" i="1" dirty="0" err="1" smtClean="0">
                <a:solidFill>
                  <a:schemeClr val="accent1">
                    <a:lumMod val="50000"/>
                  </a:schemeClr>
                </a:solidFill>
              </a:rPr>
              <a:t>Sphagnum</a:t>
            </a:r>
            <a:r>
              <a:rPr lang="es-MX" sz="2400" i="1" dirty="0" smtClean="0">
                <a:solidFill>
                  <a:schemeClr val="accent1">
                    <a:lumMod val="50000"/>
                  </a:schemeClr>
                </a:solidFill>
              </a:rPr>
              <a:t> </a:t>
            </a:r>
            <a:r>
              <a:rPr lang="es-MX" sz="2400" i="1" dirty="0" err="1" smtClean="0">
                <a:solidFill>
                  <a:schemeClr val="accent1">
                    <a:lumMod val="50000"/>
                  </a:schemeClr>
                </a:solidFill>
              </a:rPr>
              <a:t>magellanicum</a:t>
            </a:r>
            <a:r>
              <a:rPr lang="es-MX" sz="2400" i="1" dirty="0" smtClean="0">
                <a:solidFill>
                  <a:schemeClr val="accent1">
                    <a:lumMod val="50000"/>
                  </a:schemeClr>
                </a:solidFill>
              </a:rPr>
              <a:t> </a:t>
            </a:r>
            <a:r>
              <a:rPr lang="es-MX" sz="2400" dirty="0" smtClean="0">
                <a:solidFill>
                  <a:schemeClr val="accent1">
                    <a:lumMod val="50000"/>
                  </a:schemeClr>
                </a:solidFill>
              </a:rPr>
              <a:t>el cual se caracteriza por poseer una buena retención de agua (30-40%), buen drenaje y baja densidad (liviana espacio poroso 70%) lo que lo hace ideal para todas las fases de del cultivo (Aclimatación, Desarrollo y Floración).</a:t>
            </a:r>
          </a:p>
          <a:p>
            <a:pPr algn="just"/>
            <a:r>
              <a:rPr lang="es-MX" sz="2400" dirty="0" smtClean="0">
                <a:solidFill>
                  <a:schemeClr val="accent1">
                    <a:lumMod val="50000"/>
                  </a:schemeClr>
                </a:solidFill>
              </a:rPr>
              <a:t>Este sustrato es el más utilizado por los cultivadores de orquídeas de todo el mundo, ya que posee muchas cualidades que favorecen al buen desarrollo de las plantas en las fases antes mencionadas.</a:t>
            </a:r>
            <a:endParaRPr lang="es-MX" sz="2400" dirty="0">
              <a:solidFill>
                <a:schemeClr val="accent1">
                  <a:lumMod val="50000"/>
                </a:schemeClr>
              </a:solidFill>
            </a:endParaRPr>
          </a:p>
        </p:txBody>
      </p:sp>
      <p:pic>
        <p:nvPicPr>
          <p:cNvPr id="4" name="Imagen 3"/>
          <p:cNvPicPr>
            <a:picLocks noChangeAspect="1"/>
          </p:cNvPicPr>
          <p:nvPr/>
        </p:nvPicPr>
        <p:blipFill>
          <a:blip r:embed="rId2"/>
          <a:stretch>
            <a:fillRect/>
          </a:stretch>
        </p:blipFill>
        <p:spPr>
          <a:xfrm>
            <a:off x="9072019" y="141729"/>
            <a:ext cx="2343150" cy="1666875"/>
          </a:xfrm>
          <a:prstGeom prst="rect">
            <a:avLst/>
          </a:prstGeom>
        </p:spPr>
      </p:pic>
    </p:spTree>
    <p:extLst>
      <p:ext uri="{BB962C8B-B14F-4D97-AF65-F5344CB8AC3E}">
        <p14:creationId xmlns:p14="http://schemas.microsoft.com/office/powerpoint/2010/main" val="21710478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625032"/>
            <a:ext cx="9956800" cy="792605"/>
          </a:xfrm>
          <a:solidFill>
            <a:schemeClr val="accent1">
              <a:lumMod val="40000"/>
              <a:lumOff val="60000"/>
            </a:schemeClr>
          </a:solidFill>
          <a:ln w="38100">
            <a:solidFill>
              <a:schemeClr val="accent1"/>
            </a:solidFill>
          </a:ln>
        </p:spPr>
        <p:txBody>
          <a:bodyPr>
            <a:normAutofit/>
          </a:bodyPr>
          <a:lstStyle/>
          <a:p>
            <a:pPr algn="ctr"/>
            <a:r>
              <a:rPr lang="es-MX" sz="3200" b="1" dirty="0" smtClean="0">
                <a:solidFill>
                  <a:schemeClr val="accent1">
                    <a:lumMod val="50000"/>
                  </a:schemeClr>
                </a:solidFill>
              </a:rPr>
              <a:t>CHIPE O CHIPRE (MAQUIQUE)</a:t>
            </a:r>
            <a:endParaRPr lang="es-MX" sz="3200" b="1" dirty="0">
              <a:solidFill>
                <a:schemeClr val="accent1">
                  <a:lumMod val="50000"/>
                </a:schemeClr>
              </a:solidFill>
            </a:endParaRPr>
          </a:p>
        </p:txBody>
      </p:sp>
      <p:sp>
        <p:nvSpPr>
          <p:cNvPr id="3" name="Marcador de contenido 2"/>
          <p:cNvSpPr>
            <a:spLocks noGrp="1"/>
          </p:cNvSpPr>
          <p:nvPr>
            <p:ph sz="quarter" idx="1"/>
          </p:nvPr>
        </p:nvSpPr>
        <p:spPr>
          <a:xfrm>
            <a:off x="609600" y="2248383"/>
            <a:ext cx="9956800" cy="3075972"/>
          </a:xfrm>
          <a:ln w="38100">
            <a:solidFill>
              <a:schemeClr val="accent1"/>
            </a:solidFill>
          </a:ln>
        </p:spPr>
        <p:txBody>
          <a:bodyPr>
            <a:normAutofit/>
          </a:bodyPr>
          <a:lstStyle/>
          <a:p>
            <a:pPr algn="just"/>
            <a:r>
              <a:rPr lang="es-MX" sz="2800" dirty="0" smtClean="0">
                <a:solidFill>
                  <a:schemeClr val="accent1">
                    <a:lumMod val="50000"/>
                  </a:schemeClr>
                </a:solidFill>
              </a:rPr>
              <a:t>Es un sustrato de alta calidad el cual está fabricado de raíces y tallos molidos de helechos arborescentes (</a:t>
            </a:r>
            <a:r>
              <a:rPr lang="es-MX" sz="2800" dirty="0" err="1" smtClean="0">
                <a:solidFill>
                  <a:schemeClr val="accent1">
                    <a:lumMod val="50000"/>
                  </a:schemeClr>
                </a:solidFill>
              </a:rPr>
              <a:t>Dicksonia</a:t>
            </a:r>
            <a:r>
              <a:rPr lang="es-MX" sz="2800" dirty="0" smtClean="0">
                <a:solidFill>
                  <a:schemeClr val="accent1">
                    <a:lumMod val="50000"/>
                  </a:schemeClr>
                </a:solidFill>
              </a:rPr>
              <a:t> </a:t>
            </a:r>
            <a:r>
              <a:rPr lang="es-MX" sz="2800" dirty="0" err="1" smtClean="0">
                <a:solidFill>
                  <a:schemeClr val="accent1">
                    <a:lumMod val="50000"/>
                  </a:schemeClr>
                </a:solidFill>
              </a:rPr>
              <a:t>sellowiana</a:t>
            </a:r>
            <a:r>
              <a:rPr lang="es-MX" sz="2800" dirty="0" smtClean="0">
                <a:solidFill>
                  <a:schemeClr val="accent1">
                    <a:lumMod val="50000"/>
                  </a:schemeClr>
                </a:solidFill>
              </a:rPr>
              <a:t>) </a:t>
            </a:r>
            <a:r>
              <a:rPr lang="es-MX" sz="2800" b="1" u="sng" dirty="0" smtClean="0">
                <a:solidFill>
                  <a:schemeClr val="accent1">
                    <a:lumMod val="50000"/>
                  </a:schemeClr>
                </a:solidFill>
              </a:rPr>
              <a:t>su uso está restringido por SEMARNAT en México</a:t>
            </a:r>
            <a:r>
              <a:rPr lang="es-MX" sz="2800" dirty="0" smtClean="0">
                <a:solidFill>
                  <a:schemeClr val="accent1">
                    <a:lumMod val="50000"/>
                  </a:schemeClr>
                </a:solidFill>
              </a:rPr>
              <a:t>, para evitar su saqueo incontrolado. Este tiene una baja capacidad de retención de agua; es ideal para la fase de floración por su gran capacidad de drenar agua por lo que se debe mezclar con otros sustratos.</a:t>
            </a:r>
            <a:endParaRPr lang="es-MX" sz="2800" dirty="0">
              <a:solidFill>
                <a:schemeClr val="accent1">
                  <a:lumMod val="50000"/>
                </a:schemeClr>
              </a:solidFill>
            </a:endParaRPr>
          </a:p>
        </p:txBody>
      </p:sp>
      <p:pic>
        <p:nvPicPr>
          <p:cNvPr id="5" name="Imagen 4"/>
          <p:cNvPicPr>
            <a:picLocks noChangeAspect="1"/>
          </p:cNvPicPr>
          <p:nvPr/>
        </p:nvPicPr>
        <p:blipFill>
          <a:blip r:embed="rId2"/>
          <a:stretch>
            <a:fillRect/>
          </a:stretch>
        </p:blipFill>
        <p:spPr>
          <a:xfrm>
            <a:off x="8910429" y="96817"/>
            <a:ext cx="2477131" cy="2012669"/>
          </a:xfrm>
          <a:prstGeom prst="rect">
            <a:avLst/>
          </a:prstGeom>
        </p:spPr>
      </p:pic>
    </p:spTree>
    <p:extLst>
      <p:ext uri="{BB962C8B-B14F-4D97-AF65-F5344CB8AC3E}">
        <p14:creationId xmlns:p14="http://schemas.microsoft.com/office/powerpoint/2010/main" val="31070655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6450" y="405115"/>
            <a:ext cx="9738167" cy="711582"/>
          </a:xfrm>
          <a:solidFill>
            <a:schemeClr val="accent1">
              <a:lumMod val="40000"/>
              <a:lumOff val="60000"/>
            </a:schemeClr>
          </a:solidFill>
          <a:ln w="38100">
            <a:solidFill>
              <a:schemeClr val="accent1"/>
            </a:solidFill>
          </a:ln>
        </p:spPr>
        <p:txBody>
          <a:bodyPr>
            <a:normAutofit/>
          </a:bodyPr>
          <a:lstStyle/>
          <a:p>
            <a:pPr algn="ctr"/>
            <a:r>
              <a:rPr lang="es-MX" sz="3200" b="1" dirty="0" smtClean="0">
                <a:solidFill>
                  <a:schemeClr val="accent1">
                    <a:lumMod val="50000"/>
                  </a:schemeClr>
                </a:solidFill>
                <a:effectLst>
                  <a:outerShdw blurRad="38100" dist="38100" dir="2700000" algn="tl">
                    <a:srgbClr val="000000">
                      <a:alpha val="43137"/>
                    </a:srgbClr>
                  </a:outerShdw>
                </a:effectLst>
              </a:rPr>
              <a:t>CARBON VEGETAL</a:t>
            </a:r>
            <a:endParaRPr lang="es-MX" sz="3200" b="1" dirty="0">
              <a:solidFill>
                <a:schemeClr val="accent1">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sz="quarter" idx="1"/>
          </p:nvPr>
        </p:nvSpPr>
        <p:spPr>
          <a:xfrm>
            <a:off x="677333" y="1845034"/>
            <a:ext cx="9647284" cy="3880773"/>
          </a:xfrm>
          <a:ln w="38100">
            <a:solidFill>
              <a:schemeClr val="accent1"/>
            </a:solidFill>
          </a:ln>
        </p:spPr>
        <p:txBody>
          <a:bodyPr>
            <a:noAutofit/>
          </a:bodyPr>
          <a:lstStyle/>
          <a:p>
            <a:pPr algn="just"/>
            <a:r>
              <a:rPr lang="es-MX" sz="2400" b="1" dirty="0" smtClean="0">
                <a:solidFill>
                  <a:schemeClr val="accent1">
                    <a:lumMod val="50000"/>
                  </a:schemeClr>
                </a:solidFill>
              </a:rPr>
              <a:t>Se caracteriza por poseer un buen drenaje y poca retención de humedad, es ideal para la fase de floración. El carbón es un sustrato fácil de obtener y es de bajo costo ya que existe un gran comercio de este material. Las especies más comunes que utilizan los carboneros en el país son normalmente encinos (</a:t>
            </a:r>
            <a:r>
              <a:rPr lang="es-MX" sz="2400" b="1" i="1" dirty="0" err="1" smtClean="0">
                <a:solidFill>
                  <a:schemeClr val="accent1">
                    <a:lumMod val="50000"/>
                  </a:schemeClr>
                </a:solidFill>
              </a:rPr>
              <a:t>Quercus</a:t>
            </a:r>
            <a:r>
              <a:rPr lang="es-MX" sz="2400" b="1" dirty="0" smtClean="0">
                <a:solidFill>
                  <a:schemeClr val="accent1">
                    <a:lumMod val="50000"/>
                  </a:schemeClr>
                </a:solidFill>
              </a:rPr>
              <a:t> </a:t>
            </a:r>
            <a:r>
              <a:rPr lang="es-MX" sz="2400" b="1" dirty="0" err="1" smtClean="0">
                <a:solidFill>
                  <a:schemeClr val="accent1">
                    <a:lumMod val="50000"/>
                  </a:schemeClr>
                </a:solidFill>
              </a:rPr>
              <a:t>sp</a:t>
            </a:r>
            <a:r>
              <a:rPr lang="es-MX" sz="2400" b="1" dirty="0" smtClean="0">
                <a:solidFill>
                  <a:schemeClr val="accent1">
                    <a:lumMod val="50000"/>
                  </a:schemeClr>
                </a:solidFill>
              </a:rPr>
              <a:t>). </a:t>
            </a:r>
          </a:p>
          <a:p>
            <a:pPr algn="just"/>
            <a:r>
              <a:rPr lang="es-MX" sz="2400" b="1" dirty="0" smtClean="0">
                <a:solidFill>
                  <a:schemeClr val="accent1">
                    <a:lumMod val="50000"/>
                  </a:schemeClr>
                </a:solidFill>
              </a:rPr>
              <a:t>El carbón al usarse como sustrato en orquídeas debe de ser mezclado con otros como Musgo y basaltos ya que solo no tiene suficiente retención de agua lo que favorece al desperdicio de fertilizantes.</a:t>
            </a:r>
            <a:endParaRPr lang="es-MX" sz="2400" b="1" dirty="0">
              <a:solidFill>
                <a:schemeClr val="accent1">
                  <a:lumMod val="50000"/>
                </a:schemeClr>
              </a:solidFill>
            </a:endParaRPr>
          </a:p>
        </p:txBody>
      </p:sp>
      <p:pic>
        <p:nvPicPr>
          <p:cNvPr id="4" name="Imagen 3"/>
          <p:cNvPicPr>
            <a:picLocks noChangeAspect="1"/>
          </p:cNvPicPr>
          <p:nvPr/>
        </p:nvPicPr>
        <p:blipFill>
          <a:blip r:embed="rId2"/>
          <a:stretch>
            <a:fillRect/>
          </a:stretch>
        </p:blipFill>
        <p:spPr>
          <a:xfrm>
            <a:off x="7851916" y="0"/>
            <a:ext cx="2160185" cy="2006729"/>
          </a:xfrm>
          <a:prstGeom prst="rect">
            <a:avLst/>
          </a:prstGeom>
        </p:spPr>
      </p:pic>
    </p:spTree>
    <p:extLst>
      <p:ext uri="{BB962C8B-B14F-4D97-AF65-F5344CB8AC3E}">
        <p14:creationId xmlns:p14="http://schemas.microsoft.com/office/powerpoint/2010/main" val="2253194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43175" y="363917"/>
            <a:ext cx="9162065" cy="387514"/>
          </a:xfrm>
          <a:solidFill>
            <a:schemeClr val="accent1">
              <a:lumMod val="40000"/>
              <a:lumOff val="60000"/>
            </a:schemeClr>
          </a:solidFill>
          <a:ln w="28575">
            <a:solidFill>
              <a:schemeClr val="accent1"/>
            </a:solidFill>
          </a:ln>
        </p:spPr>
        <p:txBody>
          <a:bodyPr rtlCol="0">
            <a:normAutofit fontScale="90000"/>
          </a:bodyPr>
          <a:lstStyle/>
          <a:p>
            <a:pPr>
              <a:defRPr/>
            </a:pPr>
            <a:r>
              <a:rPr lang="es-MX" sz="2800" b="1" dirty="0">
                <a:solidFill>
                  <a:schemeClr val="accent1">
                    <a:lumMod val="75000"/>
                  </a:schemeClr>
                </a:solidFill>
                <a:effectLst>
                  <a:outerShdw blurRad="38100" dist="38100" dir="2700000" algn="tl">
                    <a:srgbClr val="000000">
                      <a:alpha val="43137"/>
                    </a:srgbClr>
                  </a:outerShdw>
                </a:effectLst>
              </a:rPr>
              <a:t>INSTRUCCIONES PARA EL USO DE ESTA PRESENTACION </a:t>
            </a:r>
            <a:endParaRPr lang="en-US" sz="2800" b="1"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1243174" y="1033393"/>
            <a:ext cx="9162065" cy="5572124"/>
          </a:xfrm>
        </p:spPr>
        <p:txBody>
          <a:bodyPr rtlCol="0">
            <a:noAutofit/>
          </a:bodyPr>
          <a:lstStyle/>
          <a:p>
            <a:pPr algn="just">
              <a:buClr>
                <a:schemeClr val="accent1">
                  <a:lumMod val="50000"/>
                </a:schemeClr>
              </a:buClr>
              <a:buSzPct val="90000"/>
              <a:buFont typeface="Wingdings" pitchFamily="2" charset="2"/>
              <a:buChar char="q"/>
              <a:defRPr/>
            </a:pPr>
            <a:r>
              <a:rPr lang="es-MX" sz="2000" b="1" dirty="0" smtClean="0">
                <a:solidFill>
                  <a:schemeClr val="accent1">
                    <a:lumMod val="50000"/>
                  </a:schemeClr>
                </a:solidFill>
                <a:latin typeface="+mj-lt"/>
              </a:rPr>
              <a:t>El tema que se aborda en esta presentación corresponde a la unidad de aprendizaje III que aborda los requerimientos edáficos de las orquídeas que comprende el conocimiento y manejo de los sustratos donde estas crecen</a:t>
            </a:r>
            <a:r>
              <a:rPr lang="es-ES" sz="2000" b="1" dirty="0" smtClean="0">
                <a:solidFill>
                  <a:schemeClr val="accent1">
                    <a:lumMod val="50000"/>
                  </a:schemeClr>
                </a:solidFill>
                <a:latin typeface="+mj-lt"/>
              </a:rPr>
              <a:t> </a:t>
            </a:r>
            <a:r>
              <a:rPr lang="es-MX" sz="2000" b="1" dirty="0" smtClean="0">
                <a:solidFill>
                  <a:schemeClr val="accent1">
                    <a:lumMod val="50000"/>
                  </a:schemeClr>
                </a:solidFill>
                <a:latin typeface="+mj-lt"/>
              </a:rPr>
              <a:t>que en forma normal se da en el séptimo semestre, donde se apoyará la discusión de los siguientes temas:</a:t>
            </a:r>
          </a:p>
          <a:p>
            <a:pPr marL="514350" indent="-514350">
              <a:buClr>
                <a:schemeClr val="accent1">
                  <a:lumMod val="50000"/>
                </a:schemeClr>
              </a:buClr>
              <a:buSzPct val="90000"/>
              <a:buFont typeface="Wingdings" pitchFamily="2" charset="2"/>
              <a:buChar char="q"/>
            </a:pPr>
            <a:r>
              <a:rPr lang="es-ES" sz="2000" b="1" dirty="0" smtClean="0">
                <a:solidFill>
                  <a:schemeClr val="accent1">
                    <a:lumMod val="50000"/>
                  </a:schemeClr>
                </a:solidFill>
                <a:latin typeface="+mj-lt"/>
              </a:rPr>
              <a:t>Sustratos utilizados para el cultivo de orquídeas, sus características físicas, tipos de sustratos: componentes y mezclas de sustratos</a:t>
            </a:r>
          </a:p>
          <a:p>
            <a:pPr algn="just">
              <a:buClr>
                <a:schemeClr val="accent1">
                  <a:lumMod val="50000"/>
                </a:schemeClr>
              </a:buClr>
              <a:buSzPct val="90000"/>
              <a:buFont typeface="Wingdings" pitchFamily="2" charset="2"/>
              <a:buChar char="q"/>
              <a:defRPr/>
            </a:pPr>
            <a:r>
              <a:rPr lang="es-MX" sz="2000" b="1" dirty="0" smtClean="0">
                <a:solidFill>
                  <a:schemeClr val="accent1">
                    <a:lumMod val="50000"/>
                  </a:schemeClr>
                </a:solidFill>
                <a:latin typeface="+mj-lt"/>
              </a:rPr>
              <a:t>Este material grafico facilita el reconocimiento por el discente de la importancia del manejo de sustratos.</a:t>
            </a:r>
          </a:p>
          <a:p>
            <a:pPr algn="just">
              <a:buClr>
                <a:schemeClr val="accent1">
                  <a:lumMod val="50000"/>
                </a:schemeClr>
              </a:buClr>
              <a:buSzPct val="90000"/>
              <a:buFont typeface="Wingdings" pitchFamily="2" charset="2"/>
              <a:buChar char="q"/>
              <a:defRPr/>
            </a:pPr>
            <a:r>
              <a:rPr lang="es-MX" sz="2000" b="1" dirty="0" smtClean="0">
                <a:solidFill>
                  <a:schemeClr val="accent1">
                    <a:lumMod val="50000"/>
                  </a:schemeClr>
                </a:solidFill>
                <a:latin typeface="+mj-lt"/>
              </a:rPr>
              <a:t>El docente puede cubrir el tema en dos secciones complementándolo con actividades practicas, y apoyado con los conocimientos previos y con la bibliografía del curso.</a:t>
            </a:r>
          </a:p>
          <a:p>
            <a:pPr algn="just">
              <a:buClr>
                <a:schemeClr val="accent1">
                  <a:lumMod val="50000"/>
                </a:schemeClr>
              </a:buClr>
              <a:buSzPct val="90000"/>
              <a:buFont typeface="Wingdings" pitchFamily="2" charset="2"/>
              <a:buChar char="q"/>
              <a:defRPr/>
            </a:pPr>
            <a:r>
              <a:rPr lang="es-MX" sz="2000" b="1" dirty="0" smtClean="0">
                <a:solidFill>
                  <a:schemeClr val="accent1">
                    <a:lumMod val="50000"/>
                  </a:schemeClr>
                </a:solidFill>
                <a:latin typeface="+mj-lt"/>
              </a:rPr>
              <a:t>El uso de este material es interno </a:t>
            </a:r>
            <a:r>
              <a:rPr lang="es-MX" sz="2000" b="1" dirty="0">
                <a:solidFill>
                  <a:schemeClr val="accent1">
                    <a:lumMod val="50000"/>
                  </a:schemeClr>
                </a:solidFill>
                <a:latin typeface="+mj-lt"/>
              </a:rPr>
              <a:t>y con fines académicos. </a:t>
            </a:r>
            <a:endParaRPr lang="es-MX" sz="2000" b="1" dirty="0" smtClean="0">
              <a:solidFill>
                <a:schemeClr val="accent1">
                  <a:lumMod val="50000"/>
                </a:schemeClr>
              </a:solidFill>
              <a:latin typeface="+mj-lt"/>
            </a:endParaRPr>
          </a:p>
          <a:p>
            <a:pPr algn="just">
              <a:buClr>
                <a:schemeClr val="accent1">
                  <a:lumMod val="50000"/>
                </a:schemeClr>
              </a:buClr>
              <a:buSzPct val="90000"/>
              <a:buFont typeface="Wingdings" pitchFamily="2" charset="2"/>
              <a:buChar char="q"/>
              <a:defRPr/>
            </a:pPr>
            <a:r>
              <a:rPr lang="es-MX" sz="2000" b="1" dirty="0" smtClean="0">
                <a:solidFill>
                  <a:schemeClr val="accent1">
                    <a:lumMod val="50000"/>
                  </a:schemeClr>
                </a:solidFill>
                <a:latin typeface="+mj-lt"/>
              </a:rPr>
              <a:t>Se espera que la presentación de conceptos e información sobre estos temas promueva su discusión y refuerce estos conocimientos entre los discentes. </a:t>
            </a:r>
          </a:p>
        </p:txBody>
      </p:sp>
    </p:spTree>
    <p:extLst>
      <p:ext uri="{BB962C8B-B14F-4D97-AF65-F5344CB8AC3E}">
        <p14:creationId xmlns:p14="http://schemas.microsoft.com/office/powerpoint/2010/main" val="3237235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300941"/>
            <a:ext cx="9369491" cy="630560"/>
          </a:xfrm>
          <a:solidFill>
            <a:schemeClr val="accent1">
              <a:lumMod val="40000"/>
              <a:lumOff val="60000"/>
            </a:schemeClr>
          </a:solidFill>
          <a:ln w="38100">
            <a:solidFill>
              <a:schemeClr val="accent1"/>
            </a:solidFill>
          </a:ln>
        </p:spPr>
        <p:txBody>
          <a:bodyPr>
            <a:normAutofit/>
          </a:bodyPr>
          <a:lstStyle/>
          <a:p>
            <a:pPr algn="ctr"/>
            <a:r>
              <a:rPr lang="es-MX" sz="3200" b="1" dirty="0" smtClean="0">
                <a:solidFill>
                  <a:schemeClr val="accent1">
                    <a:lumMod val="50000"/>
                  </a:schemeClr>
                </a:solidFill>
              </a:rPr>
              <a:t>FIBRA DE COCO</a:t>
            </a:r>
            <a:endParaRPr lang="es-MX" sz="3200" b="1" dirty="0">
              <a:solidFill>
                <a:schemeClr val="accent1">
                  <a:lumMod val="50000"/>
                </a:schemeClr>
              </a:solidFill>
            </a:endParaRPr>
          </a:p>
        </p:txBody>
      </p:sp>
      <p:sp>
        <p:nvSpPr>
          <p:cNvPr id="3" name="Marcador de contenido 2"/>
          <p:cNvSpPr>
            <a:spLocks noGrp="1"/>
          </p:cNvSpPr>
          <p:nvPr>
            <p:ph sz="quarter" idx="1"/>
          </p:nvPr>
        </p:nvSpPr>
        <p:spPr>
          <a:xfrm>
            <a:off x="596311" y="1695866"/>
            <a:ext cx="9450514" cy="4751233"/>
          </a:xfrm>
          <a:ln w="38100">
            <a:solidFill>
              <a:schemeClr val="accent1"/>
            </a:solidFill>
          </a:ln>
        </p:spPr>
        <p:txBody>
          <a:bodyPr>
            <a:noAutofit/>
          </a:bodyPr>
          <a:lstStyle/>
          <a:p>
            <a:pPr algn="just"/>
            <a:r>
              <a:rPr lang="es-MX" sz="2400" dirty="0" smtClean="0">
                <a:solidFill>
                  <a:schemeClr val="accent1">
                    <a:lumMod val="50000"/>
                  </a:schemeClr>
                </a:solidFill>
              </a:rPr>
              <a:t>La fibra de coco en estos últimos años es un sustrato que va ganando terreno en los productores de orquídeas y su uso se debe a que el musgo es muy escaso y de alto costo. Hay empresas que exportan productos de coco y han iniciado a producir fibra para diversos usos en jardinería haciéndolo fácil de adquirir. </a:t>
            </a:r>
          </a:p>
          <a:p>
            <a:pPr algn="just"/>
            <a:r>
              <a:rPr lang="es-MX" sz="2400" dirty="0" smtClean="0">
                <a:solidFill>
                  <a:schemeClr val="accent1">
                    <a:lumMod val="50000"/>
                  </a:schemeClr>
                </a:solidFill>
              </a:rPr>
              <a:t>La fibra de coco posee baja densidad y de poca retención de agua por lo que es ideal en las tres fases: </a:t>
            </a:r>
            <a:r>
              <a:rPr lang="es-MX" sz="2400" b="1" dirty="0" smtClean="0">
                <a:solidFill>
                  <a:schemeClr val="accent1">
                    <a:lumMod val="50000"/>
                  </a:schemeClr>
                </a:solidFill>
              </a:rPr>
              <a:t>aclimatación, desarrollo y floración</a:t>
            </a:r>
            <a:r>
              <a:rPr lang="es-MX" sz="2400" dirty="0" smtClean="0">
                <a:solidFill>
                  <a:schemeClr val="accent1">
                    <a:lumMod val="50000"/>
                  </a:schemeClr>
                </a:solidFill>
              </a:rPr>
              <a:t>. Se recomienda </a:t>
            </a:r>
            <a:r>
              <a:rPr lang="es-MX" sz="2400" b="1" u="sng" dirty="0" smtClean="0">
                <a:solidFill>
                  <a:schemeClr val="accent1">
                    <a:lumMod val="50000"/>
                  </a:schemeClr>
                </a:solidFill>
              </a:rPr>
              <a:t>antes de su uso realizarle un lavado dejándolo unos días en remojo para remover o lavar algunas sales y taninos que podrían atrofiar y dañar las raíces</a:t>
            </a:r>
            <a:r>
              <a:rPr lang="es-MX" sz="2400" dirty="0" smtClean="0">
                <a:solidFill>
                  <a:schemeClr val="accent1">
                    <a:lumMod val="50000"/>
                  </a:schemeClr>
                </a:solidFill>
              </a:rPr>
              <a:t>. Además de la fibra se beberá agregarle un porcentaje actualmente estopa (Cascara del fruto) en trocitos los cuales al igual que la fibra deben lavarse. Estas ayudaran a retener agua y fertilizante.</a:t>
            </a:r>
            <a:endParaRPr lang="es-MX" sz="2400" dirty="0">
              <a:solidFill>
                <a:schemeClr val="accent1">
                  <a:lumMod val="50000"/>
                </a:schemeClr>
              </a:solidFill>
            </a:endParaRPr>
          </a:p>
        </p:txBody>
      </p:sp>
      <p:pic>
        <p:nvPicPr>
          <p:cNvPr id="4" name="Imagen 3"/>
          <p:cNvPicPr>
            <a:picLocks noChangeAspect="1"/>
          </p:cNvPicPr>
          <p:nvPr/>
        </p:nvPicPr>
        <p:blipFill>
          <a:blip r:embed="rId2"/>
          <a:stretch>
            <a:fillRect/>
          </a:stretch>
        </p:blipFill>
        <p:spPr>
          <a:xfrm>
            <a:off x="7995091" y="74251"/>
            <a:ext cx="2266950" cy="1714500"/>
          </a:xfrm>
          <a:prstGeom prst="rect">
            <a:avLst/>
          </a:prstGeom>
        </p:spPr>
      </p:pic>
    </p:spTree>
    <p:extLst>
      <p:ext uri="{BB962C8B-B14F-4D97-AF65-F5344CB8AC3E}">
        <p14:creationId xmlns:p14="http://schemas.microsoft.com/office/powerpoint/2010/main" val="32200645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798652"/>
            <a:ext cx="9956800" cy="618985"/>
          </a:xfrm>
          <a:solidFill>
            <a:schemeClr val="accent1">
              <a:lumMod val="40000"/>
              <a:lumOff val="60000"/>
            </a:schemeClr>
          </a:solidFill>
          <a:ln w="38100">
            <a:solidFill>
              <a:schemeClr val="accent1"/>
            </a:solidFill>
          </a:ln>
        </p:spPr>
        <p:txBody>
          <a:bodyPr>
            <a:normAutofit/>
          </a:bodyPr>
          <a:lstStyle/>
          <a:p>
            <a:pPr algn="ctr"/>
            <a:r>
              <a:rPr lang="es-MX" sz="3200" b="1" dirty="0" smtClean="0">
                <a:solidFill>
                  <a:schemeClr val="accent1">
                    <a:lumMod val="50000"/>
                  </a:schemeClr>
                </a:solidFill>
              </a:rPr>
              <a:t>CORTEZA DE PINO</a:t>
            </a:r>
            <a:endParaRPr lang="es-MX" sz="3200" b="1" dirty="0">
              <a:solidFill>
                <a:schemeClr val="accent1">
                  <a:lumMod val="50000"/>
                </a:schemeClr>
              </a:solidFill>
            </a:endParaRPr>
          </a:p>
        </p:txBody>
      </p:sp>
      <p:sp>
        <p:nvSpPr>
          <p:cNvPr id="3" name="Marcador de contenido 2"/>
          <p:cNvSpPr>
            <a:spLocks noGrp="1"/>
          </p:cNvSpPr>
          <p:nvPr>
            <p:ph sz="quarter" idx="1"/>
          </p:nvPr>
        </p:nvSpPr>
        <p:spPr>
          <a:xfrm>
            <a:off x="609599" y="2699795"/>
            <a:ext cx="10084121" cy="1837481"/>
          </a:xfrm>
          <a:noFill/>
          <a:ln w="38100">
            <a:solidFill>
              <a:schemeClr val="accent1"/>
            </a:solidFill>
          </a:ln>
        </p:spPr>
        <p:txBody>
          <a:bodyPr>
            <a:normAutofit/>
          </a:bodyPr>
          <a:lstStyle/>
          <a:p>
            <a:pPr algn="just"/>
            <a:r>
              <a:rPr lang="es-MX" sz="2800" dirty="0" smtClean="0">
                <a:solidFill>
                  <a:schemeClr val="accent1">
                    <a:lumMod val="50000"/>
                  </a:schemeClr>
                </a:solidFill>
              </a:rPr>
              <a:t>Se </a:t>
            </a:r>
            <a:r>
              <a:rPr lang="es-MX" sz="2800" b="1" u="sng" dirty="0" smtClean="0">
                <a:solidFill>
                  <a:schemeClr val="accent1">
                    <a:lumMod val="50000"/>
                  </a:schemeClr>
                </a:solidFill>
              </a:rPr>
              <a:t>utiliza en la fase de floración </a:t>
            </a:r>
            <a:r>
              <a:rPr lang="es-MX" sz="2800" dirty="0" smtClean="0">
                <a:solidFill>
                  <a:schemeClr val="accent1">
                    <a:lumMod val="50000"/>
                  </a:schemeClr>
                </a:solidFill>
              </a:rPr>
              <a:t>ya que tiene poca retención de agua y su densidad es alta lo que favorece a dar un mejor sostén a la planta. </a:t>
            </a:r>
            <a:r>
              <a:rPr lang="es-MX" sz="2800" b="1" dirty="0" smtClean="0">
                <a:solidFill>
                  <a:schemeClr val="accent1">
                    <a:lumMod val="50000"/>
                  </a:schemeClr>
                </a:solidFill>
              </a:rPr>
              <a:t>Se recomienda realizar una mezcla con corteza, corteza de coco y carbón</a:t>
            </a:r>
            <a:endParaRPr lang="es-MX" sz="2800" b="1" dirty="0">
              <a:solidFill>
                <a:schemeClr val="accent1">
                  <a:lumMod val="50000"/>
                </a:schemeClr>
              </a:solidFill>
            </a:endParaRPr>
          </a:p>
        </p:txBody>
      </p:sp>
      <p:pic>
        <p:nvPicPr>
          <p:cNvPr id="4" name="Imagen 3"/>
          <p:cNvPicPr>
            <a:picLocks noChangeAspect="1"/>
          </p:cNvPicPr>
          <p:nvPr/>
        </p:nvPicPr>
        <p:blipFill>
          <a:blip r:embed="rId3"/>
          <a:stretch>
            <a:fillRect/>
          </a:stretch>
        </p:blipFill>
        <p:spPr>
          <a:xfrm>
            <a:off x="8001340" y="231292"/>
            <a:ext cx="2692381" cy="2141196"/>
          </a:xfrm>
          <a:prstGeom prst="rect">
            <a:avLst/>
          </a:prstGeom>
        </p:spPr>
      </p:pic>
    </p:spTree>
    <p:extLst>
      <p:ext uri="{BB962C8B-B14F-4D97-AF65-F5344CB8AC3E}">
        <p14:creationId xmlns:p14="http://schemas.microsoft.com/office/powerpoint/2010/main" val="11440509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1645" y="787078"/>
            <a:ext cx="9956800" cy="595835"/>
          </a:xfrm>
          <a:solidFill>
            <a:schemeClr val="accent1">
              <a:lumMod val="40000"/>
              <a:lumOff val="60000"/>
            </a:schemeClr>
          </a:solidFill>
          <a:ln w="38100">
            <a:solidFill>
              <a:schemeClr val="tx1"/>
            </a:solidFill>
          </a:ln>
        </p:spPr>
        <p:txBody>
          <a:bodyPr>
            <a:normAutofit/>
          </a:bodyPr>
          <a:lstStyle/>
          <a:p>
            <a:pPr algn="ctr"/>
            <a:r>
              <a:rPr lang="es-MX" sz="3200" b="1" dirty="0" smtClean="0">
                <a:solidFill>
                  <a:schemeClr val="accent1">
                    <a:lumMod val="50000"/>
                  </a:schemeClr>
                </a:solidFill>
              </a:rPr>
              <a:t>ROCA VOLCÁNICA</a:t>
            </a:r>
            <a:endParaRPr lang="es-MX" sz="3200" b="1" dirty="0">
              <a:solidFill>
                <a:schemeClr val="accent1">
                  <a:lumMod val="50000"/>
                </a:schemeClr>
              </a:solidFill>
            </a:endParaRPr>
          </a:p>
        </p:txBody>
      </p:sp>
      <p:sp>
        <p:nvSpPr>
          <p:cNvPr id="3" name="Marcador de contenido 2"/>
          <p:cNvSpPr>
            <a:spLocks noGrp="1"/>
          </p:cNvSpPr>
          <p:nvPr>
            <p:ph sz="quarter" idx="1"/>
          </p:nvPr>
        </p:nvSpPr>
        <p:spPr>
          <a:xfrm>
            <a:off x="551727" y="2422002"/>
            <a:ext cx="9956800" cy="2231020"/>
          </a:xfrm>
          <a:ln w="38100">
            <a:solidFill>
              <a:schemeClr val="accent1"/>
            </a:solidFill>
          </a:ln>
        </p:spPr>
        <p:txBody>
          <a:bodyPr>
            <a:normAutofit/>
          </a:bodyPr>
          <a:lstStyle/>
          <a:p>
            <a:pPr algn="just"/>
            <a:r>
              <a:rPr lang="es-MX" sz="2400" b="1" dirty="0" smtClean="0">
                <a:solidFill>
                  <a:schemeClr val="accent1">
                    <a:lumMod val="50000"/>
                  </a:schemeClr>
                </a:solidFill>
              </a:rPr>
              <a:t>Generalmente </a:t>
            </a:r>
            <a:r>
              <a:rPr lang="es-MX" sz="2400" b="1" u="sng" dirty="0" smtClean="0">
                <a:solidFill>
                  <a:schemeClr val="accent1">
                    <a:lumMod val="50000"/>
                  </a:schemeClr>
                </a:solidFill>
              </a:rPr>
              <a:t>se utiliza en la fase adulta o floración </a:t>
            </a:r>
            <a:r>
              <a:rPr lang="es-MX" sz="2400" b="1" dirty="0" smtClean="0">
                <a:solidFill>
                  <a:schemeClr val="accent1">
                    <a:lumMod val="50000"/>
                  </a:schemeClr>
                </a:solidFill>
              </a:rPr>
              <a:t>para darle </a:t>
            </a:r>
            <a:r>
              <a:rPr lang="es-MX" sz="2400" b="1" dirty="0" smtClean="0">
                <a:solidFill>
                  <a:schemeClr val="accent1">
                    <a:lumMod val="50000"/>
                  </a:schemeClr>
                </a:solidFill>
                <a:effectLst>
                  <a:outerShdw blurRad="38100" dist="38100" dir="2700000" algn="tl">
                    <a:srgbClr val="000000">
                      <a:alpha val="43137"/>
                    </a:srgbClr>
                  </a:outerShdw>
                </a:effectLst>
              </a:rPr>
              <a:t>sostén a la planta y evitar que las macetas se caigan por el peso de la planta</a:t>
            </a:r>
            <a:r>
              <a:rPr lang="es-MX" sz="2400" b="1" dirty="0" smtClean="0">
                <a:solidFill>
                  <a:schemeClr val="accent1">
                    <a:lumMod val="50000"/>
                  </a:schemeClr>
                </a:solidFill>
              </a:rPr>
              <a:t>. En la fase de aclimatación y desarrollo no es muy utilizado ya que puede dañar el sistema radicular. En el país existen diferentes tipos de roca volcánica las cuales tienen las mismas características o cualidades.</a:t>
            </a:r>
            <a:endParaRPr lang="es-MX" sz="2400" b="1" dirty="0">
              <a:solidFill>
                <a:schemeClr val="accent1">
                  <a:lumMod val="50000"/>
                </a:schemeClr>
              </a:solidFill>
            </a:endParaRPr>
          </a:p>
        </p:txBody>
      </p:sp>
      <p:pic>
        <p:nvPicPr>
          <p:cNvPr id="4" name="Imagen 3"/>
          <p:cNvPicPr>
            <a:picLocks noChangeAspect="1"/>
          </p:cNvPicPr>
          <p:nvPr/>
        </p:nvPicPr>
        <p:blipFill>
          <a:blip r:embed="rId2"/>
          <a:stretch>
            <a:fillRect/>
          </a:stretch>
        </p:blipFill>
        <p:spPr>
          <a:xfrm>
            <a:off x="8112104" y="128768"/>
            <a:ext cx="2708939" cy="2156880"/>
          </a:xfrm>
          <a:prstGeom prst="rect">
            <a:avLst/>
          </a:prstGeom>
        </p:spPr>
      </p:pic>
    </p:spTree>
    <p:extLst>
      <p:ext uri="{BB962C8B-B14F-4D97-AF65-F5344CB8AC3E}">
        <p14:creationId xmlns:p14="http://schemas.microsoft.com/office/powerpoint/2010/main" val="25760452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1064871"/>
            <a:ext cx="9956800" cy="595835"/>
          </a:xfrm>
          <a:solidFill>
            <a:schemeClr val="accent1">
              <a:lumMod val="40000"/>
              <a:lumOff val="60000"/>
            </a:schemeClr>
          </a:solidFill>
          <a:ln w="38100">
            <a:solidFill>
              <a:schemeClr val="accent1"/>
            </a:solidFill>
          </a:ln>
        </p:spPr>
        <p:txBody>
          <a:bodyPr>
            <a:normAutofit/>
          </a:bodyPr>
          <a:lstStyle/>
          <a:p>
            <a:pPr algn="ctr"/>
            <a:r>
              <a:rPr lang="es-MX" sz="3200" b="1" dirty="0" smtClean="0">
                <a:solidFill>
                  <a:schemeClr val="accent1">
                    <a:lumMod val="50000"/>
                  </a:schemeClr>
                </a:solidFill>
              </a:rPr>
              <a:t>PIEDRA PÓMEZ</a:t>
            </a:r>
            <a:endParaRPr lang="es-MX" sz="3200" b="1" dirty="0">
              <a:solidFill>
                <a:schemeClr val="accent1">
                  <a:lumMod val="50000"/>
                </a:schemeClr>
              </a:solidFill>
            </a:endParaRPr>
          </a:p>
        </p:txBody>
      </p:sp>
      <p:sp>
        <p:nvSpPr>
          <p:cNvPr id="3" name="Marcador de contenido 2"/>
          <p:cNvSpPr>
            <a:spLocks noGrp="1"/>
          </p:cNvSpPr>
          <p:nvPr>
            <p:ph sz="quarter" idx="1"/>
          </p:nvPr>
        </p:nvSpPr>
        <p:spPr>
          <a:xfrm>
            <a:off x="609600" y="2746094"/>
            <a:ext cx="9956800" cy="1837481"/>
          </a:xfrm>
          <a:ln w="38100">
            <a:solidFill>
              <a:schemeClr val="accent1"/>
            </a:solidFill>
          </a:ln>
        </p:spPr>
        <p:txBody>
          <a:bodyPr>
            <a:normAutofit/>
          </a:bodyPr>
          <a:lstStyle/>
          <a:p>
            <a:pPr algn="just"/>
            <a:r>
              <a:rPr lang="es-MX" sz="3200" dirty="0" smtClean="0">
                <a:solidFill>
                  <a:schemeClr val="accent1">
                    <a:lumMod val="50000"/>
                  </a:schemeClr>
                </a:solidFill>
              </a:rPr>
              <a:t>Tiene una </a:t>
            </a:r>
            <a:r>
              <a:rPr lang="es-MX" sz="3200" b="1" u="sng" dirty="0" smtClean="0">
                <a:solidFill>
                  <a:schemeClr val="accent1">
                    <a:lumMod val="50000"/>
                  </a:schemeClr>
                </a:solidFill>
              </a:rPr>
              <a:t>regular retención de agua, posee buena porosidad </a:t>
            </a:r>
            <a:r>
              <a:rPr lang="es-MX" sz="3200" dirty="0" smtClean="0">
                <a:solidFill>
                  <a:schemeClr val="accent1">
                    <a:lumMod val="50000"/>
                  </a:schemeClr>
                </a:solidFill>
              </a:rPr>
              <a:t>y mezclada con otros sustratos puede utilizarse en las </a:t>
            </a:r>
            <a:r>
              <a:rPr lang="es-MX" sz="3200" b="1" dirty="0" smtClean="0">
                <a:solidFill>
                  <a:schemeClr val="accent1">
                    <a:lumMod val="50000"/>
                  </a:schemeClr>
                </a:solidFill>
              </a:rPr>
              <a:t>etapas de aclimatación y desarrollo</a:t>
            </a:r>
            <a:r>
              <a:rPr lang="es-MX" sz="3200" dirty="0" smtClean="0">
                <a:solidFill>
                  <a:schemeClr val="accent1">
                    <a:lumMod val="50000"/>
                  </a:schemeClr>
                </a:solidFill>
              </a:rPr>
              <a:t>.</a:t>
            </a:r>
            <a:endParaRPr lang="es-MX" sz="3200" dirty="0">
              <a:solidFill>
                <a:schemeClr val="accent1">
                  <a:lumMod val="50000"/>
                </a:schemeClr>
              </a:solidFill>
            </a:endParaRPr>
          </a:p>
        </p:txBody>
      </p:sp>
      <p:pic>
        <p:nvPicPr>
          <p:cNvPr id="4" name="Imagen 3"/>
          <p:cNvPicPr>
            <a:picLocks noChangeAspect="1"/>
          </p:cNvPicPr>
          <p:nvPr/>
        </p:nvPicPr>
        <p:blipFill>
          <a:blip r:embed="rId2"/>
          <a:stretch>
            <a:fillRect/>
          </a:stretch>
        </p:blipFill>
        <p:spPr>
          <a:xfrm>
            <a:off x="7532104" y="537920"/>
            <a:ext cx="3243991" cy="2112683"/>
          </a:xfrm>
          <a:prstGeom prst="rect">
            <a:avLst/>
          </a:prstGeom>
        </p:spPr>
      </p:pic>
    </p:spTree>
    <p:extLst>
      <p:ext uri="{BB962C8B-B14F-4D97-AF65-F5344CB8AC3E}">
        <p14:creationId xmlns:p14="http://schemas.microsoft.com/office/powerpoint/2010/main" val="42919704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contenido 3"/>
          <p:cNvPicPr>
            <a:picLocks noChangeAspect="1"/>
          </p:cNvPicPr>
          <p:nvPr/>
        </p:nvPicPr>
        <p:blipFill>
          <a:blip r:embed="rId2" cstate="print">
            <a:extLst>
              <a:ext uri="{28A0092B-C50C-407E-A947-70E740481C1C}">
                <a14:useLocalDpi xmlns:a14="http://schemas.microsoft.com/office/drawing/2010/main" val="0"/>
              </a:ext>
            </a:extLst>
          </a:blip>
          <a:srcRect l="26785" t="15357" r="23298" b="16058"/>
          <a:stretch>
            <a:fillRect/>
          </a:stretch>
        </p:blipFill>
        <p:spPr>
          <a:xfrm>
            <a:off x="8392352" y="2159082"/>
            <a:ext cx="2088608" cy="2869713"/>
          </a:xfrm>
          <a:prstGeom prst="rect">
            <a:avLst/>
          </a:prstGeom>
        </p:spPr>
      </p:pic>
      <p:sp>
        <p:nvSpPr>
          <p:cNvPr id="2" name="Título 1"/>
          <p:cNvSpPr>
            <a:spLocks noGrp="1"/>
          </p:cNvSpPr>
          <p:nvPr>
            <p:ph type="title"/>
          </p:nvPr>
        </p:nvSpPr>
        <p:spPr>
          <a:xfrm>
            <a:off x="628426" y="567106"/>
            <a:ext cx="10213428" cy="1456786"/>
          </a:xfrm>
          <a:solidFill>
            <a:schemeClr val="accent1">
              <a:lumMod val="40000"/>
              <a:lumOff val="60000"/>
            </a:schemeClr>
          </a:solidFill>
          <a:ln w="38100">
            <a:solidFill>
              <a:schemeClr val="accent1"/>
            </a:solidFill>
          </a:ln>
        </p:spPr>
        <p:txBody>
          <a:bodyPr>
            <a:normAutofit/>
          </a:bodyPr>
          <a:lstStyle/>
          <a:p>
            <a:pPr algn="ctr"/>
            <a:r>
              <a:rPr lang="es-MX" sz="3200" b="1" dirty="0" smtClean="0">
                <a:solidFill>
                  <a:schemeClr val="accent1">
                    <a:lumMod val="50000"/>
                  </a:schemeClr>
                </a:solidFill>
                <a:effectLst>
                  <a:outerShdw blurRad="38100" dist="38100" dir="2700000" algn="tl">
                    <a:srgbClr val="000000">
                      <a:alpha val="43137"/>
                    </a:srgbClr>
                  </a:outerShdw>
                </a:effectLst>
              </a:rPr>
              <a:t>SUSTRATOS COMERCIALES</a:t>
            </a:r>
            <a:br>
              <a:rPr lang="es-MX" sz="3200" b="1" dirty="0" smtClean="0">
                <a:solidFill>
                  <a:schemeClr val="accent1">
                    <a:lumMod val="50000"/>
                  </a:schemeClr>
                </a:solidFill>
                <a:effectLst>
                  <a:outerShdw blurRad="38100" dist="38100" dir="2700000" algn="tl">
                    <a:srgbClr val="000000">
                      <a:alpha val="43137"/>
                    </a:srgbClr>
                  </a:outerShdw>
                </a:effectLst>
              </a:rPr>
            </a:br>
            <a:endParaRPr lang="es-MX" sz="3200" b="1" dirty="0">
              <a:solidFill>
                <a:schemeClr val="accent1">
                  <a:lumMod val="50000"/>
                </a:schemeClr>
              </a:solidFill>
              <a:effectLst>
                <a:outerShdw blurRad="38100" dist="38100" dir="2700000" algn="tl">
                  <a:srgbClr val="000000">
                    <a:alpha val="43137"/>
                  </a:srgbClr>
                </a:outerShdw>
              </a:effectLst>
            </a:endParaRPr>
          </a:p>
        </p:txBody>
      </p:sp>
      <p:pic>
        <p:nvPicPr>
          <p:cNvPr id="5" name="Marcador de contenido 3"/>
          <p:cNvPicPr>
            <a:picLocks noGrp="1" noChangeAspect="1"/>
          </p:cNvPicPr>
          <p:nvPr>
            <p:ph sz="quarter" idx="1"/>
          </p:nvPr>
        </p:nvPicPr>
        <p:blipFill rotWithShape="1">
          <a:blip r:embed="rId3">
            <a:extLst>
              <a:ext uri="{28A0092B-C50C-407E-A947-70E740481C1C}">
                <a14:useLocalDpi xmlns:a14="http://schemas.microsoft.com/office/drawing/2010/main" val="0"/>
              </a:ext>
            </a:extLst>
          </a:blip>
          <a:srcRect l="16847" t="4809" r="16529" b="4448"/>
          <a:stretch/>
        </p:blipFill>
        <p:spPr>
          <a:xfrm>
            <a:off x="2178423" y="3056120"/>
            <a:ext cx="2497749" cy="3401976"/>
          </a:xfrm>
        </p:spPr>
      </p:pic>
      <p:pic>
        <p:nvPicPr>
          <p:cNvPr id="6" name="Marcador de contenido 3"/>
          <p:cNvPicPr>
            <a:picLocks noChangeAspect="1"/>
          </p:cNvPicPr>
          <p:nvPr/>
        </p:nvPicPr>
        <p:blipFill rotWithShape="1">
          <a:blip r:embed="rId4">
            <a:extLst>
              <a:ext uri="{28A0092B-C50C-407E-A947-70E740481C1C}">
                <a14:useLocalDpi xmlns:a14="http://schemas.microsoft.com/office/drawing/2010/main" val="0"/>
              </a:ext>
            </a:extLst>
          </a:blip>
          <a:srcRect l="12562" t="20767" r="11475" b="289"/>
          <a:stretch/>
        </p:blipFill>
        <p:spPr>
          <a:xfrm>
            <a:off x="4207282" y="2190039"/>
            <a:ext cx="3055716" cy="3291102"/>
          </a:xfrm>
          <a:prstGeom prst="rect">
            <a:avLst/>
          </a:prstGeom>
        </p:spPr>
      </p:pic>
      <p:pic>
        <p:nvPicPr>
          <p:cNvPr id="7" name="Imagen 6"/>
          <p:cNvPicPr>
            <a:picLocks noChangeAspect="1"/>
          </p:cNvPicPr>
          <p:nvPr/>
        </p:nvPicPr>
        <p:blipFill rotWithShape="1">
          <a:blip r:embed="rId5" cstate="print">
            <a:extLst>
              <a:ext uri="{28A0092B-C50C-407E-A947-70E740481C1C}">
                <a14:useLocalDpi xmlns:a14="http://schemas.microsoft.com/office/drawing/2010/main" val="0"/>
              </a:ext>
            </a:extLst>
          </a:blip>
          <a:srcRect l="29415" t="16274" r="25066" b="15989"/>
          <a:stretch/>
        </p:blipFill>
        <p:spPr>
          <a:xfrm>
            <a:off x="6849830" y="3593939"/>
            <a:ext cx="2193357" cy="3264061"/>
          </a:xfrm>
          <a:prstGeom prst="rect">
            <a:avLst/>
          </a:prstGeom>
        </p:spPr>
      </p:pic>
    </p:spTree>
    <p:extLst>
      <p:ext uri="{BB962C8B-B14F-4D97-AF65-F5344CB8AC3E}">
        <p14:creationId xmlns:p14="http://schemas.microsoft.com/office/powerpoint/2010/main" val="19778703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0" y="0"/>
            <a:ext cx="3870251" cy="4010987"/>
          </a:xfrm>
        </p:spPr>
      </p:pic>
      <p:sp>
        <p:nvSpPr>
          <p:cNvPr id="5" name="Rectángulo 4"/>
          <p:cNvSpPr/>
          <p:nvPr/>
        </p:nvSpPr>
        <p:spPr>
          <a:xfrm>
            <a:off x="4031509" y="636608"/>
            <a:ext cx="7658921" cy="5447645"/>
          </a:xfrm>
          <a:prstGeom prst="rect">
            <a:avLst/>
          </a:prstGeom>
        </p:spPr>
        <p:txBody>
          <a:bodyPr wrap="square">
            <a:spAutoFit/>
          </a:bodyPr>
          <a:lstStyle/>
          <a:p>
            <a:r>
              <a:rPr lang="es-MX" sz="2400" b="1" dirty="0" smtClean="0">
                <a:solidFill>
                  <a:schemeClr val="accent1">
                    <a:lumMod val="50000"/>
                  </a:schemeClr>
                </a:solidFill>
              </a:rPr>
              <a:t>Marca: </a:t>
            </a:r>
            <a:r>
              <a:rPr lang="es-MX" sz="2400" b="1" dirty="0" smtClean="0">
                <a:solidFill>
                  <a:schemeClr val="accent1">
                    <a:lumMod val="50000"/>
                  </a:schemeClr>
                </a:solidFill>
                <a:hlinkClick r:id="rId3"/>
              </a:rPr>
              <a:t>Fólder </a:t>
            </a:r>
            <a:r>
              <a:rPr lang="es-MX" sz="2400" b="1" dirty="0" smtClean="0">
                <a:solidFill>
                  <a:schemeClr val="accent1">
                    <a:lumMod val="50000"/>
                  </a:schemeClr>
                </a:solidFill>
              </a:rPr>
              <a:t/>
            </a:r>
            <a:br>
              <a:rPr lang="es-MX" sz="2400" b="1" dirty="0" smtClean="0">
                <a:solidFill>
                  <a:schemeClr val="accent1">
                    <a:lumMod val="50000"/>
                  </a:schemeClr>
                </a:solidFill>
              </a:rPr>
            </a:br>
            <a:r>
              <a:rPr lang="es-MX" sz="2400" b="1" dirty="0" smtClean="0">
                <a:solidFill>
                  <a:schemeClr val="accent1">
                    <a:lumMod val="50000"/>
                  </a:schemeClr>
                </a:solidFill>
              </a:rPr>
              <a:t>Referencia: Sustrato para </a:t>
            </a:r>
            <a:r>
              <a:rPr lang="es-MX" sz="2400" b="1" dirty="0" err="1" smtClean="0">
                <a:solidFill>
                  <a:schemeClr val="accent1">
                    <a:lumMod val="50000"/>
                  </a:schemeClr>
                </a:solidFill>
              </a:rPr>
              <a:t>Orquideas</a:t>
            </a:r>
            <a:r>
              <a:rPr lang="es-MX" sz="2400" b="1" dirty="0" smtClean="0">
                <a:solidFill>
                  <a:schemeClr val="accent1">
                    <a:lumMod val="50000"/>
                  </a:schemeClr>
                </a:solidFill>
              </a:rPr>
              <a:t> - 5 L. (3euros)</a:t>
            </a:r>
            <a:br>
              <a:rPr lang="es-MX" sz="2400" b="1" dirty="0" smtClean="0">
                <a:solidFill>
                  <a:schemeClr val="accent1">
                    <a:lumMod val="50000"/>
                  </a:schemeClr>
                </a:solidFill>
              </a:rPr>
            </a:br>
            <a:r>
              <a:rPr lang="es-MX" sz="1200" b="1" dirty="0" smtClean="0">
                <a:solidFill>
                  <a:schemeClr val="accent1">
                    <a:lumMod val="50000"/>
                  </a:schemeClr>
                </a:solidFill>
              </a:rPr>
              <a:t> </a:t>
            </a:r>
          </a:p>
          <a:p>
            <a:r>
              <a:rPr lang="es-MX" sz="2400" b="1" dirty="0" smtClean="0">
                <a:solidFill>
                  <a:schemeClr val="accent1">
                    <a:lumMod val="50000"/>
                  </a:schemeClr>
                </a:solidFill>
              </a:rPr>
              <a:t>Substrato ORQUÍDEAS es un substrato recomendado para la plantación y el </a:t>
            </a:r>
            <a:r>
              <a:rPr lang="es-MX" sz="2400" b="1" dirty="0" err="1" smtClean="0">
                <a:solidFill>
                  <a:schemeClr val="accent1">
                    <a:lumMod val="50000"/>
                  </a:schemeClr>
                </a:solidFill>
              </a:rPr>
              <a:t>transplante</a:t>
            </a:r>
            <a:r>
              <a:rPr lang="es-MX" sz="2400" b="1" dirty="0" smtClean="0">
                <a:solidFill>
                  <a:schemeClr val="accent1">
                    <a:lumMod val="50000"/>
                  </a:schemeClr>
                </a:solidFill>
              </a:rPr>
              <a:t> de </a:t>
            </a:r>
            <a:r>
              <a:rPr lang="es-MX" sz="2400" b="1" dirty="0" err="1" smtClean="0">
                <a:solidFill>
                  <a:schemeClr val="accent1">
                    <a:lumMod val="50000"/>
                  </a:schemeClr>
                </a:solidFill>
              </a:rPr>
              <a:t>Phalaenopsis</a:t>
            </a:r>
            <a:r>
              <a:rPr lang="es-MX" sz="2400" b="1" dirty="0" smtClean="0">
                <a:solidFill>
                  <a:schemeClr val="accent1">
                    <a:lumMod val="50000"/>
                  </a:schemeClr>
                </a:solidFill>
              </a:rPr>
              <a:t>, </a:t>
            </a:r>
            <a:r>
              <a:rPr lang="es-MX" sz="2400" b="1" dirty="0" err="1" smtClean="0">
                <a:solidFill>
                  <a:schemeClr val="accent1">
                    <a:lumMod val="50000"/>
                  </a:schemeClr>
                </a:solidFill>
              </a:rPr>
              <a:t>Cymbidium</a:t>
            </a:r>
            <a:r>
              <a:rPr lang="es-MX" sz="2400" b="1" dirty="0" smtClean="0">
                <a:solidFill>
                  <a:schemeClr val="accent1">
                    <a:lumMod val="50000"/>
                  </a:schemeClr>
                </a:solidFill>
              </a:rPr>
              <a:t>, </a:t>
            </a:r>
            <a:r>
              <a:rPr lang="es-MX" sz="2400" b="1" dirty="0" err="1" smtClean="0">
                <a:solidFill>
                  <a:schemeClr val="accent1">
                    <a:lumMod val="50000"/>
                  </a:schemeClr>
                </a:solidFill>
              </a:rPr>
              <a:t>Cattleya</a:t>
            </a:r>
            <a:r>
              <a:rPr lang="es-MX" sz="2400" b="1" dirty="0" smtClean="0">
                <a:solidFill>
                  <a:schemeClr val="accent1">
                    <a:lumMod val="50000"/>
                  </a:schemeClr>
                </a:solidFill>
              </a:rPr>
              <a:t>, etc. </a:t>
            </a:r>
            <a:br>
              <a:rPr lang="es-MX" sz="2400" b="1" dirty="0" smtClean="0">
                <a:solidFill>
                  <a:schemeClr val="accent1">
                    <a:lumMod val="50000"/>
                  </a:schemeClr>
                </a:solidFill>
              </a:rPr>
            </a:br>
            <a:r>
              <a:rPr lang="es-MX" sz="2400" b="1" dirty="0" smtClean="0">
                <a:solidFill>
                  <a:schemeClr val="accent1">
                    <a:lumMod val="50000"/>
                  </a:schemeClr>
                </a:solidFill>
              </a:rPr>
              <a:t/>
            </a:r>
            <a:br>
              <a:rPr lang="es-MX" sz="2400" b="1" dirty="0" smtClean="0">
                <a:solidFill>
                  <a:schemeClr val="accent1">
                    <a:lumMod val="50000"/>
                  </a:schemeClr>
                </a:solidFill>
              </a:rPr>
            </a:br>
            <a:r>
              <a:rPr lang="es-MX" sz="2400" b="1" dirty="0" smtClean="0">
                <a:solidFill>
                  <a:schemeClr val="accent1">
                    <a:lumMod val="50000"/>
                  </a:schemeClr>
                </a:solidFill>
              </a:rPr>
              <a:t>Aporta una perfecta aireación de las raíces (muy adecuado para las plantas epífitas o aéreas).  Mejora el </a:t>
            </a:r>
            <a:r>
              <a:rPr lang="es-MX" sz="2400" b="1" dirty="0" err="1" smtClean="0">
                <a:solidFill>
                  <a:schemeClr val="accent1">
                    <a:lumMod val="50000"/>
                  </a:schemeClr>
                </a:solidFill>
              </a:rPr>
              <a:t>drenage</a:t>
            </a:r>
            <a:r>
              <a:rPr lang="es-MX" sz="2400" b="1" dirty="0" smtClean="0">
                <a:solidFill>
                  <a:schemeClr val="accent1">
                    <a:lumMod val="50000"/>
                  </a:schemeClr>
                </a:solidFill>
              </a:rPr>
              <a:t> y da una apropiada retención de humedad.</a:t>
            </a:r>
          </a:p>
          <a:p>
            <a:endParaRPr lang="es-MX" sz="2400" b="1" dirty="0" smtClean="0">
              <a:solidFill>
                <a:schemeClr val="accent1">
                  <a:lumMod val="50000"/>
                </a:schemeClr>
              </a:solidFill>
            </a:endParaRPr>
          </a:p>
          <a:p>
            <a:r>
              <a:rPr lang="es-MX" sz="2400" b="1" dirty="0" smtClean="0">
                <a:solidFill>
                  <a:schemeClr val="accent1">
                    <a:lumMod val="50000"/>
                  </a:schemeClr>
                </a:solidFill>
              </a:rPr>
              <a:t>Mezcla homogénea de: Turba rubia, Fibra de coco, Corteza de pino, Bolas de arcilla expandida; pH: 5-7 Conductividad: 20 - 80 </a:t>
            </a:r>
            <a:r>
              <a:rPr lang="es-MX" sz="2400" b="1" dirty="0" err="1" smtClean="0">
                <a:solidFill>
                  <a:schemeClr val="accent1">
                    <a:lumMod val="50000"/>
                  </a:schemeClr>
                </a:solidFill>
              </a:rPr>
              <a:t>mS</a:t>
            </a:r>
            <a:r>
              <a:rPr lang="es-MX" sz="2400" b="1" dirty="0" smtClean="0">
                <a:solidFill>
                  <a:schemeClr val="accent1">
                    <a:lumMod val="50000"/>
                  </a:schemeClr>
                </a:solidFill>
              </a:rPr>
              <a:t>/m.</a:t>
            </a:r>
          </a:p>
          <a:p>
            <a:endParaRPr lang="es-MX" sz="2400" b="1" dirty="0" smtClean="0"/>
          </a:p>
        </p:txBody>
      </p:sp>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453" y="4317357"/>
            <a:ext cx="3115769" cy="2339485"/>
          </a:xfrm>
          <a:prstGeom prst="rect">
            <a:avLst/>
          </a:prstGeom>
        </p:spPr>
      </p:pic>
    </p:spTree>
    <p:extLst>
      <p:ext uri="{BB962C8B-B14F-4D97-AF65-F5344CB8AC3E}">
        <p14:creationId xmlns:p14="http://schemas.microsoft.com/office/powerpoint/2010/main" val="31668260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74600" y="2105730"/>
            <a:ext cx="2966312" cy="2966312"/>
          </a:xfrm>
          <a:prstGeom prst="ellipse">
            <a:avLst/>
          </a:prstGeom>
          <a:ln w="38100">
            <a:solidFill>
              <a:schemeClr val="accent1"/>
            </a:solidFill>
          </a:ln>
          <a:effectLst>
            <a:softEdge rad="112500"/>
          </a:effectLst>
        </p:spPr>
      </p:pic>
      <p:sp>
        <p:nvSpPr>
          <p:cNvPr id="5" name="Rectangle 2"/>
          <p:cNvSpPr>
            <a:spLocks noChangeArrowheads="1"/>
          </p:cNvSpPr>
          <p:nvPr/>
        </p:nvSpPr>
        <p:spPr bwMode="auto">
          <a:xfrm>
            <a:off x="3240912" y="630292"/>
            <a:ext cx="7717599" cy="1431846"/>
          </a:xfrm>
          <a:prstGeom prst="rect">
            <a:avLst/>
          </a:prstGeom>
          <a:solidFill>
            <a:schemeClr val="accent1">
              <a:lumMod val="40000"/>
              <a:lumOff val="60000"/>
            </a:schemeClr>
          </a:solidFill>
          <a:ln w="38100">
            <a:solidFill>
              <a:schemeClr val="accent1"/>
            </a:solidFill>
          </a:ln>
          <a:effectLst/>
          <a:extLst/>
        </p:spPr>
        <p:txBody>
          <a:bodyPr vert="horz" wrap="square" lIns="0" tIns="-136482" rIns="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b="1" i="0" u="none" strike="noStrike" cap="none" normalizeH="0" baseline="0" dirty="0" smtClean="0">
              <a:ln>
                <a:noFill/>
              </a:ln>
              <a:solidFill>
                <a:srgbClr val="666666"/>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2400" b="1" i="0" u="none" strike="noStrike" cap="none" normalizeH="0" baseline="0" dirty="0" smtClean="0">
                <a:ln>
                  <a:noFill/>
                </a:ln>
                <a:solidFill>
                  <a:schemeClr val="accent1">
                    <a:lumMod val="50000"/>
                  </a:schemeClr>
                </a:solidFill>
                <a:effectLst>
                  <a:outerShdw blurRad="38100" dist="38100" dir="2700000" algn="tl">
                    <a:srgbClr val="000000">
                      <a:alpha val="43137"/>
                    </a:srgbClr>
                  </a:outerShdw>
                </a:effectLst>
                <a:latin typeface="Arial" panose="020B0604020202020204" pitchFamily="34" charset="0"/>
              </a:rPr>
              <a:t>MEZCLA DE FIBRA Y CHIPS DE COCO, PARA SUSTRATOS DE ORQUÍDEAS.</a:t>
            </a:r>
          </a:p>
          <a:p>
            <a:pPr lvl="0" algn="ctr" eaLnBrk="0" fontAlgn="base" hangingPunct="0">
              <a:spcBef>
                <a:spcPct val="0"/>
              </a:spcBef>
              <a:spcAft>
                <a:spcPct val="0"/>
              </a:spcAft>
            </a:pPr>
            <a:r>
              <a:rPr kumimoji="0" lang="es-MX" altLang="es-MX" b="1" i="0" u="none" strike="noStrike" cap="none" normalizeH="0" baseline="0" dirty="0" smtClean="0">
                <a:ln>
                  <a:noFill/>
                </a:ln>
                <a:solidFill>
                  <a:schemeClr val="accent1">
                    <a:lumMod val="50000"/>
                  </a:schemeClr>
                </a:solidFill>
                <a:effectLst/>
                <a:latin typeface="Arial" panose="020B0604020202020204" pitchFamily="34" charset="0"/>
                <a:hlinkClick r:id="rId3"/>
              </a:rPr>
              <a:t>http://www.todorquidea.com/es/pino-coco/206-chips-corteza-cocogrueso.html</a:t>
            </a:r>
            <a:endParaRPr kumimoji="0" lang="es-MX" altLang="es-MX" b="1" i="0" u="none" strike="noStrike" cap="none" normalizeH="0" baseline="0" dirty="0" smtClean="0">
              <a:ln>
                <a:noFill/>
              </a:ln>
              <a:solidFill>
                <a:schemeClr val="accent1">
                  <a:lumMod val="50000"/>
                </a:schemeClr>
              </a:solidFill>
              <a:effectLst/>
              <a:latin typeface="Arial" panose="020B0604020202020204" pitchFamily="34" charset="0"/>
            </a:endParaRPr>
          </a:p>
        </p:txBody>
      </p:sp>
      <p:sp>
        <p:nvSpPr>
          <p:cNvPr id="11" name="Rectángulo 10"/>
          <p:cNvSpPr/>
          <p:nvPr/>
        </p:nvSpPr>
        <p:spPr>
          <a:xfrm>
            <a:off x="3481550" y="2333685"/>
            <a:ext cx="7581134" cy="4401205"/>
          </a:xfrm>
          <a:prstGeom prst="rect">
            <a:avLst/>
          </a:prstGeom>
        </p:spPr>
        <p:txBody>
          <a:bodyPr wrap="square">
            <a:spAutoFit/>
          </a:bodyPr>
          <a:lstStyle/>
          <a:p>
            <a:pPr algn="just"/>
            <a:r>
              <a:rPr lang="es-MX" sz="2000" b="1" dirty="0" smtClean="0">
                <a:solidFill>
                  <a:schemeClr val="accent1">
                    <a:lumMod val="50000"/>
                  </a:schemeClr>
                </a:solidFill>
                <a:effectLst>
                  <a:outerShdw blurRad="38100" dist="38100" dir="2700000" algn="tl">
                    <a:srgbClr val="000000">
                      <a:alpha val="43137"/>
                    </a:srgbClr>
                  </a:outerShdw>
                </a:effectLst>
              </a:rPr>
              <a:t>Mezcla de Fibra y Chips  de Coco (especialmente rica en fibra). Esta presentación es ideal para usarla en combinación con otros sustratos (pino, vermiculita, </a:t>
            </a:r>
            <a:r>
              <a:rPr lang="es-MX" sz="2000" b="1" dirty="0" err="1" smtClean="0">
                <a:solidFill>
                  <a:schemeClr val="accent1">
                    <a:lumMod val="50000"/>
                  </a:schemeClr>
                </a:solidFill>
                <a:effectLst>
                  <a:outerShdw blurRad="38100" dist="38100" dir="2700000" algn="tl">
                    <a:srgbClr val="000000">
                      <a:alpha val="43137"/>
                    </a:srgbClr>
                  </a:outerShdw>
                </a:effectLst>
              </a:rPr>
              <a:t>esfagno</a:t>
            </a:r>
            <a:r>
              <a:rPr lang="es-MX" sz="2000" b="1" dirty="0" smtClean="0">
                <a:solidFill>
                  <a:schemeClr val="accent1">
                    <a:lumMod val="50000"/>
                  </a:schemeClr>
                </a:solidFill>
                <a:effectLst>
                  <a:outerShdw blurRad="38100" dist="38100" dir="2700000" algn="tl">
                    <a:srgbClr val="000000">
                      <a:alpha val="43137"/>
                    </a:srgbClr>
                  </a:outerShdw>
                </a:effectLst>
              </a:rPr>
              <a:t>, </a:t>
            </a:r>
            <a:r>
              <a:rPr lang="es-MX" sz="2000" b="1" dirty="0" err="1" smtClean="0">
                <a:solidFill>
                  <a:schemeClr val="accent1">
                    <a:lumMod val="50000"/>
                  </a:schemeClr>
                </a:solidFill>
                <a:effectLst>
                  <a:outerShdw blurRad="38100" dist="38100" dir="2700000" algn="tl">
                    <a:srgbClr val="000000">
                      <a:alpha val="43137"/>
                    </a:srgbClr>
                  </a:outerShdw>
                </a:effectLst>
              </a:rPr>
              <a:t>etc</a:t>
            </a:r>
            <a:r>
              <a:rPr lang="es-MX" sz="2000" b="1" dirty="0" smtClean="0">
                <a:solidFill>
                  <a:schemeClr val="accent1">
                    <a:lumMod val="50000"/>
                  </a:schemeClr>
                </a:solidFill>
                <a:effectLst>
                  <a:outerShdw blurRad="38100" dist="38100" dir="2700000" algn="tl">
                    <a:srgbClr val="000000">
                      <a:alpha val="43137"/>
                    </a:srgbClr>
                  </a:outerShdw>
                </a:effectLst>
              </a:rPr>
              <a:t>) ajustando de ese modo la mezcla a las necesidades específicas de la planta.</a:t>
            </a:r>
          </a:p>
          <a:p>
            <a:pPr algn="just"/>
            <a:r>
              <a:rPr lang="es-MX" sz="2000" b="1" u="sng" dirty="0" smtClean="0">
                <a:solidFill>
                  <a:schemeClr val="accent1">
                    <a:lumMod val="50000"/>
                  </a:schemeClr>
                </a:solidFill>
                <a:effectLst>
                  <a:outerShdw blurRad="38100" dist="38100" dir="2700000" algn="tl">
                    <a:srgbClr val="000000">
                      <a:alpha val="43137"/>
                    </a:srgbClr>
                  </a:outerShdw>
                </a:effectLst>
              </a:rPr>
              <a:t>Material muy usado en el cultivo de orquídeas ya que une una gran aireación y una buena capacidad de retención de agua debido a su elevada porosidad (</a:t>
            </a:r>
            <a:r>
              <a:rPr lang="es-MX" sz="2000" b="1" u="sng" dirty="0" err="1" smtClean="0">
                <a:solidFill>
                  <a:schemeClr val="accent1">
                    <a:lumMod val="50000"/>
                  </a:schemeClr>
                </a:solidFill>
                <a:effectLst>
                  <a:outerShdw blurRad="38100" dist="38100" dir="2700000" algn="tl">
                    <a:srgbClr val="000000">
                      <a:alpha val="43137"/>
                    </a:srgbClr>
                  </a:outerShdw>
                </a:effectLst>
              </a:rPr>
              <a:t>aprox</a:t>
            </a:r>
            <a:r>
              <a:rPr lang="es-MX" sz="2000" b="1" u="sng" dirty="0" smtClean="0">
                <a:solidFill>
                  <a:schemeClr val="accent1">
                    <a:lumMod val="50000"/>
                  </a:schemeClr>
                </a:solidFill>
                <a:effectLst>
                  <a:outerShdw blurRad="38100" dist="38100" dir="2700000" algn="tl">
                    <a:srgbClr val="000000">
                      <a:alpha val="43137"/>
                    </a:srgbClr>
                  </a:outerShdw>
                </a:effectLst>
              </a:rPr>
              <a:t> 95%).  Mantiene una baja cantidad de sales solubles y su pH oscila entre 5,5 y 6,5.  Los trozos de coco son de tamaño grueso. </a:t>
            </a:r>
          </a:p>
          <a:p>
            <a:pPr algn="just"/>
            <a:r>
              <a:rPr lang="es-MX" sz="2000" b="1" dirty="0" smtClean="0">
                <a:solidFill>
                  <a:schemeClr val="accent1">
                    <a:lumMod val="50000"/>
                  </a:schemeClr>
                </a:solidFill>
                <a:effectLst>
                  <a:outerShdw blurRad="38100" dist="38100" dir="2700000" algn="tl">
                    <a:srgbClr val="000000">
                      <a:alpha val="43137"/>
                    </a:srgbClr>
                  </a:outerShdw>
                </a:effectLst>
              </a:rPr>
              <a:t>Es aconsejable sustituirlo cada dos años para liberar el sustrato de sales acumuladas y evitar quemaduras en las raíces de las orquídeas. </a:t>
            </a:r>
          </a:p>
          <a:p>
            <a:pPr algn="just"/>
            <a:r>
              <a:rPr lang="es-MX" sz="2000" b="1" dirty="0" smtClean="0">
                <a:solidFill>
                  <a:schemeClr val="accent1">
                    <a:lumMod val="50000"/>
                  </a:schemeClr>
                </a:solidFill>
                <a:effectLst>
                  <a:outerShdw blurRad="38100" dist="38100" dir="2700000" algn="tl">
                    <a:srgbClr val="000000">
                      <a:alpha val="43137"/>
                    </a:srgbClr>
                  </a:outerShdw>
                </a:effectLst>
              </a:rPr>
              <a:t>Presentación: Bolsa </a:t>
            </a:r>
            <a:r>
              <a:rPr lang="es-MX" sz="2000" b="1" dirty="0" err="1" smtClean="0">
                <a:solidFill>
                  <a:schemeClr val="accent1">
                    <a:lumMod val="50000"/>
                  </a:schemeClr>
                </a:solidFill>
                <a:effectLst>
                  <a:outerShdw blurRad="38100" dist="38100" dir="2700000" algn="tl">
                    <a:srgbClr val="000000">
                      <a:alpha val="43137"/>
                    </a:srgbClr>
                  </a:outerShdw>
                </a:effectLst>
              </a:rPr>
              <a:t>autocierre</a:t>
            </a:r>
            <a:r>
              <a:rPr lang="es-MX" sz="2000" b="1" dirty="0" smtClean="0">
                <a:solidFill>
                  <a:schemeClr val="accent1">
                    <a:lumMod val="50000"/>
                  </a:schemeClr>
                </a:solidFill>
                <a:effectLst>
                  <a:outerShdw blurRad="38100" dist="38100" dir="2700000" algn="tl">
                    <a:srgbClr val="000000">
                      <a:alpha val="43137"/>
                    </a:srgbClr>
                  </a:outerShdw>
                </a:effectLst>
              </a:rPr>
              <a:t> de 3 litros (300 </a:t>
            </a:r>
            <a:r>
              <a:rPr lang="es-MX" sz="2000" b="1" dirty="0" err="1" smtClean="0">
                <a:solidFill>
                  <a:schemeClr val="accent1">
                    <a:lumMod val="50000"/>
                  </a:schemeClr>
                </a:solidFill>
                <a:effectLst>
                  <a:outerShdw blurRad="38100" dist="38100" dir="2700000" algn="tl">
                    <a:srgbClr val="000000">
                      <a:alpha val="43137"/>
                    </a:srgbClr>
                  </a:outerShdw>
                </a:effectLst>
              </a:rPr>
              <a:t>grs</a:t>
            </a:r>
            <a:r>
              <a:rPr lang="es-MX" sz="2000" b="1" dirty="0" smtClean="0">
                <a:solidFill>
                  <a:schemeClr val="accent1">
                    <a:lumMod val="50000"/>
                  </a:schemeClr>
                </a:solidFill>
                <a:effectLst>
                  <a:outerShdw blurRad="38100" dist="38100" dir="2700000" algn="tl">
                    <a:srgbClr val="000000">
                      <a:alpha val="43137"/>
                    </a:srgbClr>
                  </a:outerShdw>
                </a:effectLst>
              </a:rPr>
              <a:t>) (Para 5 macetas del tamaño habitual)</a:t>
            </a:r>
            <a:endParaRPr lang="es-MX" sz="2000" b="1"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219905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53103" y="220717"/>
            <a:ext cx="8342585" cy="1138896"/>
          </a:xfrm>
          <a:solidFill>
            <a:schemeClr val="accent1">
              <a:lumMod val="40000"/>
              <a:lumOff val="60000"/>
            </a:schemeClr>
          </a:solidFill>
        </p:spPr>
        <p:txBody>
          <a:bodyPr>
            <a:normAutofit fontScale="90000"/>
          </a:bodyPr>
          <a:lstStyle/>
          <a:p>
            <a:pPr algn="ctr"/>
            <a:r>
              <a:rPr lang="es-MX" sz="2700" b="1" dirty="0" smtClean="0">
                <a:solidFill>
                  <a:schemeClr val="accent1">
                    <a:lumMod val="50000"/>
                  </a:schemeClr>
                </a:solidFill>
                <a:effectLst>
                  <a:outerShdw blurRad="38100" dist="38100" dir="2700000" algn="tl">
                    <a:srgbClr val="000000">
                      <a:alpha val="43137"/>
                    </a:srgbClr>
                  </a:outerShdw>
                </a:effectLst>
              </a:rPr>
              <a:t>PINO (8-15 mm) Corteza Abonada</a:t>
            </a:r>
            <a:r>
              <a:rPr lang="es-MX" sz="2700" b="1" dirty="0" smtClean="0">
                <a:solidFill>
                  <a:schemeClr val="accent1">
                    <a:lumMod val="50000"/>
                  </a:schemeClr>
                </a:solidFill>
              </a:rPr>
              <a:t/>
            </a:r>
            <a:br>
              <a:rPr lang="es-MX" sz="2700" b="1" dirty="0" smtClean="0">
                <a:solidFill>
                  <a:schemeClr val="accent1">
                    <a:lumMod val="50000"/>
                  </a:schemeClr>
                </a:solidFill>
              </a:rPr>
            </a:br>
            <a:r>
              <a:rPr lang="es-MX" sz="2200" b="1" dirty="0" smtClean="0">
                <a:solidFill>
                  <a:schemeClr val="accent1">
                    <a:lumMod val="50000"/>
                  </a:schemeClr>
                </a:solidFill>
              </a:rPr>
              <a:t>Trozos de corteza de pino viejas, de pequeño tamaño (8-15 mm) para sustrato de orquídeas. Enriquecido con abono.</a:t>
            </a:r>
            <a:endParaRPr lang="es-MX" sz="2200" dirty="0">
              <a:solidFill>
                <a:schemeClr val="accent1">
                  <a:lumMod val="50000"/>
                </a:schemeClr>
              </a:solidFill>
            </a:endParaRPr>
          </a:p>
        </p:txBody>
      </p:sp>
      <p:pic>
        <p:nvPicPr>
          <p:cNvPr id="4" name="Marcador de contenido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0" y="0"/>
            <a:ext cx="2987083" cy="2987083"/>
          </a:xfrm>
          <a:prstGeom prst="ellipse">
            <a:avLst/>
          </a:prstGeom>
          <a:ln>
            <a:noFill/>
          </a:ln>
          <a:effectLst>
            <a:softEdge rad="112500"/>
          </a:effectLst>
        </p:spPr>
      </p:pic>
      <p:sp>
        <p:nvSpPr>
          <p:cNvPr id="5" name="Rectángulo 4"/>
          <p:cNvSpPr/>
          <p:nvPr/>
        </p:nvSpPr>
        <p:spPr>
          <a:xfrm>
            <a:off x="4004440" y="1702675"/>
            <a:ext cx="7803931" cy="4708981"/>
          </a:xfrm>
          <a:prstGeom prst="rect">
            <a:avLst/>
          </a:prstGeom>
        </p:spPr>
        <p:txBody>
          <a:bodyPr wrap="square">
            <a:spAutoFit/>
          </a:bodyPr>
          <a:lstStyle/>
          <a:p>
            <a:pPr algn="just"/>
            <a:r>
              <a:rPr lang="es-MX" sz="2000" b="1" dirty="0" smtClean="0">
                <a:solidFill>
                  <a:schemeClr val="accent1">
                    <a:lumMod val="50000"/>
                  </a:schemeClr>
                </a:solidFill>
                <a:latin typeface="+mj-lt"/>
              </a:rPr>
              <a:t>Es el sustrato por excelencia en el mundo de las orquídeas. </a:t>
            </a:r>
          </a:p>
          <a:p>
            <a:pPr algn="just"/>
            <a:r>
              <a:rPr lang="es-MX" sz="2000" b="1" dirty="0" smtClean="0">
                <a:solidFill>
                  <a:schemeClr val="accent1">
                    <a:lumMod val="50000"/>
                  </a:schemeClr>
                </a:solidFill>
                <a:latin typeface="+mj-lt"/>
              </a:rPr>
              <a:t>Corteza pequeña, de calidad extra, limpia y sin productos extraños. </a:t>
            </a:r>
          </a:p>
          <a:p>
            <a:pPr algn="just"/>
            <a:r>
              <a:rPr lang="es-MX" sz="2000" b="1" dirty="0" smtClean="0">
                <a:solidFill>
                  <a:schemeClr val="accent1">
                    <a:lumMod val="50000"/>
                  </a:schemeClr>
                </a:solidFill>
                <a:latin typeface="+mj-lt"/>
              </a:rPr>
              <a:t>* Esta corteza se deja envejecer y secar.  Este tratamiento eleva su calidad sobre otras cortezas de este tipo. </a:t>
            </a:r>
          </a:p>
          <a:p>
            <a:pPr algn="just">
              <a:buFont typeface="Arial" charset="0"/>
              <a:buChar char="•"/>
            </a:pPr>
            <a:r>
              <a:rPr lang="es-MX" sz="2000" b="1" dirty="0" smtClean="0">
                <a:solidFill>
                  <a:schemeClr val="accent1">
                    <a:lumMod val="50000"/>
                  </a:schemeClr>
                </a:solidFill>
                <a:latin typeface="+mj-lt"/>
              </a:rPr>
              <a:t>Poco retentiva.  Granulometría muy pequeña (8 - 15 mm) para adaptarse a orquídeas con raíces medias y finas, permitiendo una buena sujeción y una buena aireación. </a:t>
            </a:r>
          </a:p>
          <a:p>
            <a:pPr algn="just"/>
            <a:r>
              <a:rPr lang="es-MX" sz="2000" b="1" dirty="0" smtClean="0">
                <a:solidFill>
                  <a:schemeClr val="accent1">
                    <a:lumMod val="50000"/>
                  </a:schemeClr>
                </a:solidFill>
                <a:latin typeface="+mj-lt"/>
              </a:rPr>
              <a:t>*Esta corteza está enriquecida con un gramo de abono por litro de sustrato.</a:t>
            </a:r>
          </a:p>
          <a:p>
            <a:pPr algn="just"/>
            <a:r>
              <a:rPr lang="es-MX" sz="2000" b="1" dirty="0" smtClean="0">
                <a:solidFill>
                  <a:schemeClr val="accent1">
                    <a:lumMod val="50000"/>
                  </a:schemeClr>
                </a:solidFill>
                <a:latin typeface="+mj-lt"/>
              </a:rPr>
              <a:t>*Debe sustituirse cada año (máximo cada dos) para evitar las acumulaciones de sales y la acidificación excesiva del sustrato.</a:t>
            </a:r>
          </a:p>
          <a:p>
            <a:pPr algn="just"/>
            <a:r>
              <a:rPr lang="es-MX" sz="2000" b="1" dirty="0" smtClean="0">
                <a:solidFill>
                  <a:schemeClr val="accent1">
                    <a:lumMod val="50000"/>
                  </a:schemeClr>
                </a:solidFill>
                <a:effectLst/>
                <a:latin typeface="+mj-lt"/>
              </a:rPr>
              <a:t>Presentación: Bolsas de 3, 5 y 10 litros (Para 5 / 8 / 16 macetas del tamaño habitual</a:t>
            </a:r>
            <a:endParaRPr lang="es-MX" sz="2000" b="1" dirty="0">
              <a:solidFill>
                <a:schemeClr val="accent1">
                  <a:lumMod val="50000"/>
                </a:schemeClr>
              </a:solidFill>
              <a:latin typeface="+mj-lt"/>
            </a:endParaRPr>
          </a:p>
        </p:txBody>
      </p:sp>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rcRect l="23501" t="13201" r="25786" b="11160"/>
          <a:stretch>
            <a:fillRect/>
          </a:stretch>
        </p:blipFill>
        <p:spPr>
          <a:xfrm rot="2107980">
            <a:off x="536778" y="2510161"/>
            <a:ext cx="2443656" cy="3644775"/>
          </a:xfrm>
          <a:prstGeom prst="rect">
            <a:avLst/>
          </a:prstGeom>
        </p:spPr>
      </p:pic>
    </p:spTree>
    <p:extLst>
      <p:ext uri="{BB962C8B-B14F-4D97-AF65-F5344CB8AC3E}">
        <p14:creationId xmlns:p14="http://schemas.microsoft.com/office/powerpoint/2010/main" val="1811754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84614" y="379371"/>
            <a:ext cx="8673660" cy="960699"/>
          </a:xfrm>
          <a:solidFill>
            <a:schemeClr val="accent1">
              <a:lumMod val="40000"/>
              <a:lumOff val="60000"/>
            </a:schemeClr>
          </a:solidFill>
          <a:ln w="38100">
            <a:solidFill>
              <a:schemeClr val="accent1"/>
            </a:solidFill>
          </a:ln>
        </p:spPr>
        <p:txBody>
          <a:bodyPr>
            <a:normAutofit/>
          </a:bodyPr>
          <a:lstStyle/>
          <a:p>
            <a:r>
              <a:rPr lang="es-MX" sz="2800" b="1" dirty="0" smtClean="0">
                <a:solidFill>
                  <a:schemeClr val="accent1">
                    <a:lumMod val="50000"/>
                  </a:schemeClr>
                </a:solidFill>
              </a:rPr>
              <a:t>corteza de pino en granulometría mediana (20 -35 mm) para sustrato de orquídeas. </a:t>
            </a:r>
            <a:endParaRPr lang="es-MX" sz="2800" dirty="0">
              <a:solidFill>
                <a:schemeClr val="accent1">
                  <a:lumMod val="50000"/>
                </a:schemeClr>
              </a:solidFill>
            </a:endParaRPr>
          </a:p>
        </p:txBody>
      </p:sp>
      <p:pic>
        <p:nvPicPr>
          <p:cNvPr id="4" name="Marcador de contenido 3"/>
          <p:cNvPicPr>
            <a:picLocks noGrp="1" noChangeAspect="1"/>
          </p:cNvPicPr>
          <p:nvPr>
            <p:ph sz="quarter" idx="1"/>
          </p:nvPr>
        </p:nvPicPr>
        <p:blipFill>
          <a:blip r:embed="rId2" cstate="print">
            <a:extLst>
              <a:ext uri="{28A0092B-C50C-407E-A947-70E740481C1C}">
                <a14:useLocalDpi xmlns:a14="http://schemas.microsoft.com/office/drawing/2010/main" val="0"/>
              </a:ext>
            </a:extLst>
          </a:blip>
          <a:srcRect l="26785" t="15357" r="23298" b="16058"/>
          <a:stretch>
            <a:fillRect/>
          </a:stretch>
        </p:blipFill>
        <p:spPr>
          <a:xfrm>
            <a:off x="220717" y="2818953"/>
            <a:ext cx="2790496" cy="3834095"/>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
            <a:ext cx="2680138" cy="2680138"/>
          </a:xfrm>
          <a:prstGeom prst="ellipse">
            <a:avLst/>
          </a:prstGeom>
          <a:ln>
            <a:noFill/>
          </a:ln>
          <a:effectLst>
            <a:softEdge rad="112500"/>
          </a:effectLst>
        </p:spPr>
      </p:pic>
      <p:sp>
        <p:nvSpPr>
          <p:cNvPr id="6" name="Rectángulo 5"/>
          <p:cNvSpPr/>
          <p:nvPr/>
        </p:nvSpPr>
        <p:spPr>
          <a:xfrm>
            <a:off x="3396852" y="1752330"/>
            <a:ext cx="7725756" cy="4401205"/>
          </a:xfrm>
          <a:prstGeom prst="rect">
            <a:avLst/>
          </a:prstGeom>
          <a:ln w="38100">
            <a:solidFill>
              <a:schemeClr val="accent1"/>
            </a:solidFill>
          </a:ln>
        </p:spPr>
        <p:txBody>
          <a:bodyPr wrap="square">
            <a:spAutoFit/>
          </a:bodyPr>
          <a:lstStyle/>
          <a:p>
            <a:r>
              <a:rPr lang="es-MX" sz="2000" b="1" dirty="0" smtClean="0">
                <a:solidFill>
                  <a:schemeClr val="accent1">
                    <a:lumMod val="50000"/>
                  </a:schemeClr>
                </a:solidFill>
              </a:rPr>
              <a:t>Esta granulometría, de 20-35 mm, es la más habitual en el cultivo de orquídeas tipo </a:t>
            </a:r>
            <a:r>
              <a:rPr lang="es-MX" sz="2000" b="1" dirty="0" err="1" smtClean="0">
                <a:solidFill>
                  <a:schemeClr val="accent1">
                    <a:lumMod val="50000"/>
                  </a:schemeClr>
                </a:solidFill>
              </a:rPr>
              <a:t>cattleya</a:t>
            </a:r>
            <a:r>
              <a:rPr lang="es-MX" sz="2000" b="1" dirty="0" smtClean="0">
                <a:solidFill>
                  <a:schemeClr val="accent1">
                    <a:lumMod val="50000"/>
                  </a:schemeClr>
                </a:solidFill>
              </a:rPr>
              <a:t> de raíces carnosas. Esta corteza está enriquecida con un gramo de abono por litro de sustrato.</a:t>
            </a:r>
          </a:p>
          <a:p>
            <a:r>
              <a:rPr lang="es-MX" sz="2000" b="1" dirty="0" smtClean="0">
                <a:solidFill>
                  <a:schemeClr val="accent1">
                    <a:lumMod val="50000"/>
                  </a:schemeClr>
                </a:solidFill>
              </a:rPr>
              <a:t>Está especialmente indicada como sustrato para plantas de raíces de grosor medio que requieren una buena aireación y poca capacidad de retención de agua. </a:t>
            </a:r>
          </a:p>
          <a:p>
            <a:r>
              <a:rPr lang="es-MX" sz="2000" b="1" dirty="0" smtClean="0">
                <a:solidFill>
                  <a:schemeClr val="accent1">
                    <a:lumMod val="50000"/>
                  </a:schemeClr>
                </a:solidFill>
              </a:rPr>
              <a:t>Se presenta limpia en bolsas de plástico transparentes selladas o tipo </a:t>
            </a:r>
            <a:r>
              <a:rPr lang="es-MX" sz="2000" b="1" dirty="0" err="1" smtClean="0">
                <a:solidFill>
                  <a:schemeClr val="accent1">
                    <a:lumMod val="50000"/>
                  </a:schemeClr>
                </a:solidFill>
              </a:rPr>
              <a:t>autocierre</a:t>
            </a:r>
            <a:r>
              <a:rPr lang="es-MX" sz="2000" b="1" dirty="0" smtClean="0">
                <a:solidFill>
                  <a:schemeClr val="accent1">
                    <a:lumMod val="50000"/>
                  </a:schemeClr>
                </a:solidFill>
              </a:rPr>
              <a:t>.</a:t>
            </a:r>
          </a:p>
          <a:p>
            <a:r>
              <a:rPr lang="es-MX" sz="2000" b="1" dirty="0" smtClean="0">
                <a:solidFill>
                  <a:schemeClr val="accent1">
                    <a:lumMod val="50000"/>
                  </a:schemeClr>
                </a:solidFill>
              </a:rPr>
              <a:t>Debe sustituirse cada año (máximo cada dos) para evitar las acumulaciones de sales y la acidificación excesiva del sustrato.  </a:t>
            </a:r>
          </a:p>
          <a:p>
            <a:r>
              <a:rPr lang="es-MX" sz="2000" b="1" dirty="0" smtClean="0">
                <a:solidFill>
                  <a:schemeClr val="accent1">
                    <a:lumMod val="50000"/>
                  </a:schemeClr>
                </a:solidFill>
              </a:rPr>
              <a:t>                 </a:t>
            </a:r>
          </a:p>
          <a:p>
            <a:pPr algn="r"/>
            <a:r>
              <a:rPr lang="es-MX" sz="2000" b="1" dirty="0" smtClean="0">
                <a:solidFill>
                  <a:schemeClr val="accent1">
                    <a:lumMod val="50000"/>
                  </a:schemeClr>
                </a:solidFill>
                <a:effectLst/>
              </a:rPr>
              <a:t>Presentación: Bolsas de 3, 5 y 10 litros (Para 5 / 8  /16 macetas del tamaño habitual)</a:t>
            </a:r>
            <a:r>
              <a:rPr lang="es-MX" sz="2000" b="1" i="1" dirty="0" smtClean="0">
                <a:solidFill>
                  <a:schemeClr val="accent1">
                    <a:lumMod val="50000"/>
                  </a:schemeClr>
                </a:solidFill>
                <a:effectLst/>
              </a:rPr>
              <a:t/>
            </a:r>
            <a:br>
              <a:rPr lang="es-MX" sz="2000" b="1" i="1" dirty="0" smtClean="0">
                <a:solidFill>
                  <a:schemeClr val="accent1">
                    <a:lumMod val="50000"/>
                  </a:schemeClr>
                </a:solidFill>
                <a:effectLst/>
              </a:rPr>
            </a:br>
            <a:endParaRPr lang="es-MX" sz="2000" b="1" dirty="0">
              <a:solidFill>
                <a:schemeClr val="accent1">
                  <a:lumMod val="50000"/>
                </a:schemeClr>
              </a:solidFill>
              <a:effectLst/>
            </a:endParaRPr>
          </a:p>
        </p:txBody>
      </p:sp>
    </p:spTree>
    <p:extLst>
      <p:ext uri="{BB962C8B-B14F-4D97-AF65-F5344CB8AC3E}">
        <p14:creationId xmlns:p14="http://schemas.microsoft.com/office/powerpoint/2010/main" val="20671053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5266" y="348528"/>
            <a:ext cx="9956800" cy="625033"/>
          </a:xfrm>
          <a:solidFill>
            <a:schemeClr val="accent1">
              <a:lumMod val="40000"/>
              <a:lumOff val="60000"/>
            </a:schemeClr>
          </a:solidFill>
          <a:ln w="38100">
            <a:solidFill>
              <a:schemeClr val="tx1"/>
            </a:solidFill>
          </a:ln>
        </p:spPr>
        <p:txBody>
          <a:bodyPr>
            <a:normAutofit/>
          </a:bodyPr>
          <a:lstStyle/>
          <a:p>
            <a:pPr algn="ctr"/>
            <a:r>
              <a:rPr lang="es-MX" sz="3100" b="1" dirty="0" smtClean="0"/>
              <a:t>MUSGO ESPORAS (</a:t>
            </a:r>
            <a:r>
              <a:rPr lang="es-MX" sz="3100" b="1" dirty="0" err="1" smtClean="0"/>
              <a:t>Kyoto</a:t>
            </a:r>
            <a:r>
              <a:rPr lang="es-MX" sz="3100" b="1" dirty="0" smtClean="0"/>
              <a:t> </a:t>
            </a:r>
            <a:r>
              <a:rPr lang="es-MX" sz="3100" b="1" dirty="0" err="1" smtClean="0"/>
              <a:t>Moss</a:t>
            </a:r>
            <a:r>
              <a:rPr lang="es-MX" sz="3100" b="1" dirty="0" smtClean="0"/>
              <a:t> )</a:t>
            </a:r>
            <a:endParaRPr lang="es-MX" dirty="0"/>
          </a:p>
        </p:txBody>
      </p:sp>
      <p:pic>
        <p:nvPicPr>
          <p:cNvPr id="4" name="Marcador de contenido 3"/>
          <p:cNvPicPr>
            <a:picLocks noGrp="1" noChangeAspect="1"/>
          </p:cNvPicPr>
          <p:nvPr>
            <p:ph sz="quarter" idx="1"/>
          </p:nvPr>
        </p:nvPicPr>
        <p:blipFill rotWithShape="1">
          <a:blip r:embed="rId2" cstate="print">
            <a:extLst>
              <a:ext uri="{28A0092B-C50C-407E-A947-70E740481C1C}">
                <a14:useLocalDpi xmlns:a14="http://schemas.microsoft.com/office/drawing/2010/main" val="0"/>
              </a:ext>
            </a:extLst>
          </a:blip>
          <a:srcRect l="20767" t="20353" r="20655" b="21407"/>
          <a:stretch/>
        </p:blipFill>
        <p:spPr>
          <a:xfrm>
            <a:off x="1010700" y="1433327"/>
            <a:ext cx="2660073" cy="2644697"/>
          </a:xfrm>
        </p:spPr>
      </p:pic>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31340" t="18009" r="31741" b="17459"/>
          <a:stretch/>
        </p:blipFill>
        <p:spPr>
          <a:xfrm>
            <a:off x="305764" y="3119557"/>
            <a:ext cx="2081645" cy="3638648"/>
          </a:xfrm>
          <a:prstGeom prst="rect">
            <a:avLst/>
          </a:prstGeom>
        </p:spPr>
      </p:pic>
      <p:sp>
        <p:nvSpPr>
          <p:cNvPr id="6" name="Rectángulo 5"/>
          <p:cNvSpPr/>
          <p:nvPr/>
        </p:nvSpPr>
        <p:spPr>
          <a:xfrm>
            <a:off x="4213185" y="1380899"/>
            <a:ext cx="7366749" cy="5016758"/>
          </a:xfrm>
          <a:prstGeom prst="rect">
            <a:avLst/>
          </a:prstGeom>
        </p:spPr>
        <p:txBody>
          <a:bodyPr wrap="square">
            <a:spAutoFit/>
          </a:bodyPr>
          <a:lstStyle/>
          <a:p>
            <a:pPr marL="342900" indent="-342900" algn="just">
              <a:buClr>
                <a:schemeClr val="tx2">
                  <a:lumMod val="75000"/>
                </a:schemeClr>
              </a:buClr>
              <a:buSzPct val="120000"/>
              <a:buFont typeface="Courier New" panose="02070309020205020404" pitchFamily="49" charset="0"/>
              <a:buChar char="o"/>
            </a:pPr>
            <a:r>
              <a:rPr lang="es-MX" sz="2000" b="1" dirty="0" smtClean="0">
                <a:solidFill>
                  <a:schemeClr val="accent1">
                    <a:lumMod val="50000"/>
                  </a:schemeClr>
                </a:solidFill>
                <a:effectLst>
                  <a:outerShdw blurRad="38100" dist="38100" dir="2700000" algn="tl">
                    <a:srgbClr val="000000">
                      <a:alpha val="43137"/>
                    </a:srgbClr>
                  </a:outerShdw>
                </a:effectLst>
              </a:rPr>
              <a:t>De estas esporas crecerá el famoso musgo “</a:t>
            </a:r>
            <a:r>
              <a:rPr lang="es-MX" sz="2000" b="1" dirty="0" err="1" smtClean="0">
                <a:solidFill>
                  <a:schemeClr val="accent1">
                    <a:lumMod val="50000"/>
                  </a:schemeClr>
                </a:solidFill>
                <a:effectLst>
                  <a:outerShdw blurRad="38100" dist="38100" dir="2700000" algn="tl">
                    <a:srgbClr val="000000">
                      <a:alpha val="43137"/>
                    </a:srgbClr>
                  </a:outerShdw>
                </a:effectLst>
              </a:rPr>
              <a:t>Kyoto</a:t>
            </a:r>
            <a:r>
              <a:rPr lang="es-MX" sz="2000" b="1" dirty="0" smtClean="0">
                <a:solidFill>
                  <a:schemeClr val="accent1">
                    <a:lumMod val="50000"/>
                  </a:schemeClr>
                </a:solidFill>
                <a:effectLst>
                  <a:outerShdw blurRad="38100" dist="38100" dir="2700000" algn="tl">
                    <a:srgbClr val="000000">
                      <a:alpha val="43137"/>
                    </a:srgbClr>
                  </a:outerShdw>
                </a:effectLst>
              </a:rPr>
              <a:t> </a:t>
            </a:r>
            <a:r>
              <a:rPr lang="es-MX" sz="2000" b="1" dirty="0" err="1" smtClean="0">
                <a:solidFill>
                  <a:schemeClr val="accent1">
                    <a:lumMod val="50000"/>
                  </a:schemeClr>
                </a:solidFill>
                <a:effectLst>
                  <a:outerShdw blurRad="38100" dist="38100" dir="2700000" algn="tl">
                    <a:srgbClr val="000000">
                      <a:alpha val="43137"/>
                    </a:srgbClr>
                  </a:outerShdw>
                </a:effectLst>
              </a:rPr>
              <a:t>Moss</a:t>
            </a:r>
            <a:r>
              <a:rPr lang="es-MX" sz="2000" b="1" dirty="0" smtClean="0">
                <a:solidFill>
                  <a:schemeClr val="accent1">
                    <a:lumMod val="50000"/>
                  </a:schemeClr>
                </a:solidFill>
                <a:effectLst>
                  <a:outerShdw blurRad="38100" dist="38100" dir="2700000" algn="tl">
                    <a:srgbClr val="000000">
                      <a:alpha val="43137"/>
                    </a:srgbClr>
                  </a:outerShdw>
                </a:effectLst>
              </a:rPr>
              <a:t>”, el favorito, por su belleza, de los cultivadores de bonsáis y perfecto para cubrir los soportes de </a:t>
            </a:r>
            <a:r>
              <a:rPr lang="es-MX" sz="2000" b="1" dirty="0" err="1" smtClean="0">
                <a:solidFill>
                  <a:schemeClr val="accent1">
                    <a:lumMod val="50000"/>
                  </a:schemeClr>
                </a:solidFill>
                <a:effectLst>
                  <a:outerShdw blurRad="38100" dist="38100" dir="2700000" algn="tl">
                    <a:srgbClr val="000000">
                      <a:alpha val="43137"/>
                    </a:srgbClr>
                  </a:outerShdw>
                </a:effectLst>
              </a:rPr>
              <a:t>epiweb</a:t>
            </a:r>
            <a:r>
              <a:rPr lang="es-MX" sz="2000" b="1" dirty="0" smtClean="0">
                <a:solidFill>
                  <a:schemeClr val="accent1">
                    <a:lumMod val="50000"/>
                  </a:schemeClr>
                </a:solidFill>
                <a:effectLst>
                  <a:outerShdw blurRad="38100" dist="38100" dir="2700000" algn="tl">
                    <a:srgbClr val="000000">
                      <a:alpha val="43137"/>
                    </a:srgbClr>
                  </a:outerShdw>
                </a:effectLst>
              </a:rPr>
              <a:t>, </a:t>
            </a:r>
            <a:r>
              <a:rPr lang="es-MX" sz="2000" b="1" dirty="0" err="1" smtClean="0">
                <a:solidFill>
                  <a:schemeClr val="accent1">
                    <a:lumMod val="50000"/>
                  </a:schemeClr>
                </a:solidFill>
                <a:effectLst>
                  <a:outerShdw blurRad="38100" dist="38100" dir="2700000" algn="tl">
                    <a:srgbClr val="000000">
                      <a:alpha val="43137"/>
                    </a:srgbClr>
                  </a:outerShdw>
                </a:effectLst>
              </a:rPr>
              <a:t>hydrolon</a:t>
            </a:r>
            <a:r>
              <a:rPr lang="es-MX" sz="2000" b="1" dirty="0" smtClean="0">
                <a:solidFill>
                  <a:schemeClr val="accent1">
                    <a:lumMod val="50000"/>
                  </a:schemeClr>
                </a:solidFill>
                <a:effectLst>
                  <a:outerShdw blurRad="38100" dist="38100" dir="2700000" algn="tl">
                    <a:srgbClr val="000000">
                      <a:alpha val="43137"/>
                    </a:srgbClr>
                  </a:outerShdw>
                </a:effectLst>
              </a:rPr>
              <a:t>, </a:t>
            </a:r>
            <a:r>
              <a:rPr lang="es-MX" sz="2000" b="1" dirty="0" err="1" smtClean="0">
                <a:solidFill>
                  <a:schemeClr val="accent1">
                    <a:lumMod val="50000"/>
                  </a:schemeClr>
                </a:solidFill>
                <a:effectLst>
                  <a:outerShdw blurRad="38100" dist="38100" dir="2700000" algn="tl">
                    <a:srgbClr val="000000">
                      <a:alpha val="43137"/>
                    </a:srgbClr>
                  </a:outerShdw>
                </a:effectLst>
              </a:rPr>
              <a:t>xaxim</a:t>
            </a:r>
            <a:r>
              <a:rPr lang="es-MX" sz="2000" b="1" dirty="0" smtClean="0">
                <a:solidFill>
                  <a:schemeClr val="accent1">
                    <a:lumMod val="50000"/>
                  </a:schemeClr>
                </a:solidFill>
                <a:effectLst>
                  <a:outerShdw blurRad="38100" dist="38100" dir="2700000" algn="tl">
                    <a:srgbClr val="000000">
                      <a:alpha val="43137"/>
                    </a:srgbClr>
                  </a:outerShdw>
                </a:effectLst>
              </a:rPr>
              <a:t> y/o corcho sobre el que se montan las orquídeas que requieren alta humedad. Tiene un color verde brillante, aterciopelado, y al contrario que otras variedades de musgo se mantiene suave incluso cuando envejece.</a:t>
            </a:r>
          </a:p>
          <a:p>
            <a:pPr marL="342900" indent="-342900" algn="just">
              <a:buClr>
                <a:schemeClr val="tx2">
                  <a:lumMod val="75000"/>
                </a:schemeClr>
              </a:buClr>
              <a:buSzPct val="120000"/>
              <a:buFont typeface="Courier New" panose="02070309020205020404" pitchFamily="49" charset="0"/>
              <a:buChar char="o"/>
            </a:pPr>
            <a:r>
              <a:rPr lang="es-MX" sz="2000" b="1" dirty="0" smtClean="0">
                <a:solidFill>
                  <a:schemeClr val="accent1">
                    <a:lumMod val="50000"/>
                  </a:schemeClr>
                </a:solidFill>
                <a:effectLst>
                  <a:outerShdw blurRad="38100" dist="38100" dir="2700000" algn="tl">
                    <a:srgbClr val="000000">
                      <a:alpha val="43137"/>
                    </a:srgbClr>
                  </a:outerShdw>
                </a:effectLst>
              </a:rPr>
              <a:t>Este musgo requiere alta humedad, temperaturas no muy altas y una iluminación tenue. No necesita abonados.</a:t>
            </a:r>
          </a:p>
          <a:p>
            <a:pPr marL="342900" indent="-342900" algn="just">
              <a:buClr>
                <a:schemeClr val="tx2">
                  <a:lumMod val="75000"/>
                </a:schemeClr>
              </a:buClr>
              <a:buSzPct val="120000"/>
              <a:buFont typeface="Courier New" panose="02070309020205020404" pitchFamily="49" charset="0"/>
              <a:buChar char="o"/>
            </a:pPr>
            <a:r>
              <a:rPr lang="es-MX" sz="2000" b="1" dirty="0" smtClean="0">
                <a:solidFill>
                  <a:schemeClr val="accent1">
                    <a:lumMod val="50000"/>
                  </a:schemeClr>
                </a:solidFill>
                <a:effectLst>
                  <a:outerShdw blurRad="38100" dist="38100" dir="2700000" algn="tl">
                    <a:srgbClr val="000000">
                      <a:alpha val="43137"/>
                    </a:srgbClr>
                  </a:outerShdw>
                </a:effectLst>
              </a:rPr>
              <a:t>Las esporas que se ofrecen en el sobre son suficientes para cubrir bien unos 3000 cm2 (lo que sería equivalente a unos 5 folios de papel). Puede extenderse el producto sobre superficies mayores, aunque al hacerlo así tardará más tiempo en cubrir la totalidad.</a:t>
            </a:r>
          </a:p>
          <a:p>
            <a:pPr marL="342900" indent="-342900" algn="just">
              <a:buClr>
                <a:schemeClr val="tx2">
                  <a:lumMod val="75000"/>
                </a:schemeClr>
              </a:buClr>
              <a:buSzPct val="120000"/>
              <a:buFont typeface="Courier New" panose="02070309020205020404" pitchFamily="49" charset="0"/>
              <a:buChar char="o"/>
            </a:pPr>
            <a:r>
              <a:rPr lang="es-MX" sz="2000" b="1" dirty="0" smtClean="0">
                <a:solidFill>
                  <a:schemeClr val="accent1">
                    <a:lumMod val="50000"/>
                  </a:schemeClr>
                </a:solidFill>
                <a:effectLst>
                  <a:outerShdw blurRad="38100" dist="38100" dir="2700000" algn="tl">
                    <a:srgbClr val="000000">
                      <a:alpha val="43137"/>
                    </a:srgbClr>
                  </a:outerShdw>
                </a:effectLst>
              </a:rPr>
              <a:t>Una vez sembradas las esporas deberemos esperar entre 4 y 6 semanas para ver los resultados.</a:t>
            </a:r>
          </a:p>
        </p:txBody>
      </p:sp>
      <p:sp>
        <p:nvSpPr>
          <p:cNvPr id="3" name="Rectángulo 2"/>
          <p:cNvSpPr/>
          <p:nvPr/>
        </p:nvSpPr>
        <p:spPr>
          <a:xfrm>
            <a:off x="1104045" y="980789"/>
            <a:ext cx="2566728" cy="400110"/>
          </a:xfrm>
          <a:prstGeom prst="rect">
            <a:avLst/>
          </a:prstGeom>
        </p:spPr>
        <p:txBody>
          <a:bodyPr wrap="none">
            <a:spAutoFit/>
          </a:bodyPr>
          <a:lstStyle/>
          <a:p>
            <a:r>
              <a:rPr lang="es-MX" sz="2000" b="1" i="1" dirty="0" err="1">
                <a:solidFill>
                  <a:schemeClr val="accent1">
                    <a:lumMod val="50000"/>
                  </a:schemeClr>
                </a:solidFill>
              </a:rPr>
              <a:t>Leptobryum</a:t>
            </a:r>
            <a:r>
              <a:rPr lang="es-MX" sz="2000" b="1" i="1" dirty="0">
                <a:solidFill>
                  <a:schemeClr val="accent1">
                    <a:lumMod val="50000"/>
                  </a:schemeClr>
                </a:solidFill>
              </a:rPr>
              <a:t> </a:t>
            </a:r>
            <a:r>
              <a:rPr lang="es-MX" sz="2000" b="1" i="1" dirty="0" err="1">
                <a:solidFill>
                  <a:schemeClr val="accent1">
                    <a:lumMod val="50000"/>
                  </a:schemeClr>
                </a:solidFill>
              </a:rPr>
              <a:t>pyriforme</a:t>
            </a:r>
            <a:endParaRPr lang="es-MX" sz="2000" b="1" i="1" dirty="0">
              <a:solidFill>
                <a:schemeClr val="accent1">
                  <a:lumMod val="50000"/>
                </a:schemeClr>
              </a:solidFill>
            </a:endParaRPr>
          </a:p>
        </p:txBody>
      </p:sp>
    </p:spTree>
    <p:extLst>
      <p:ext uri="{BB962C8B-B14F-4D97-AF65-F5344CB8AC3E}">
        <p14:creationId xmlns:p14="http://schemas.microsoft.com/office/powerpoint/2010/main" val="3149551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39613" y="1192192"/>
            <a:ext cx="8890713" cy="556583"/>
          </a:xfrm>
          <a:solidFill>
            <a:schemeClr val="accent1">
              <a:lumMod val="40000"/>
              <a:lumOff val="60000"/>
            </a:schemeClr>
          </a:solidFill>
          <a:ln w="28575">
            <a:solidFill>
              <a:schemeClr val="accent1"/>
            </a:solidFill>
          </a:ln>
        </p:spPr>
        <p:txBody>
          <a:bodyPr rtlCol="0">
            <a:normAutofit/>
          </a:bodyPr>
          <a:lstStyle/>
          <a:p>
            <a:pPr>
              <a:defRPr/>
            </a:pPr>
            <a:r>
              <a:rPr lang="es-MX" sz="2800" b="1" dirty="0">
                <a:solidFill>
                  <a:schemeClr val="accent1">
                    <a:lumMod val="50000"/>
                  </a:schemeClr>
                </a:solidFill>
              </a:rPr>
              <a:t>OBJETIVO DE LA UNIDAD DE APRENDIZAJE</a:t>
            </a:r>
            <a:endParaRPr lang="en-US" sz="2800" dirty="0">
              <a:solidFill>
                <a:schemeClr val="accent1">
                  <a:lumMod val="50000"/>
                </a:schemeClr>
              </a:solidFill>
            </a:endParaRPr>
          </a:p>
        </p:txBody>
      </p:sp>
      <p:sp>
        <p:nvSpPr>
          <p:cNvPr id="5124" name="Rectangle 4"/>
          <p:cNvSpPr>
            <a:spLocks noGrp="1" noChangeArrowheads="1"/>
          </p:cNvSpPr>
          <p:nvPr>
            <p:ph sz="quarter" idx="1"/>
          </p:nvPr>
        </p:nvSpPr>
        <p:spPr>
          <a:xfrm>
            <a:off x="1639614" y="2884313"/>
            <a:ext cx="8890713" cy="1815882"/>
          </a:xfrm>
        </p:spPr>
        <p:txBody>
          <a:bodyPr wrap="square" anchor="ctr">
            <a:spAutoFit/>
          </a:bodyPr>
          <a:lstStyle/>
          <a:p>
            <a:pPr marL="0" indent="0" algn="just">
              <a:spcBef>
                <a:spcPct val="0"/>
              </a:spcBef>
              <a:buNone/>
              <a:defRPr/>
            </a:pPr>
            <a:r>
              <a:rPr lang="es-MX" sz="2800" b="1" dirty="0">
                <a:solidFill>
                  <a:schemeClr val="accent1">
                    <a:lumMod val="50000"/>
                  </a:schemeClr>
                </a:solidFill>
                <a:effectLst>
                  <a:outerShdw blurRad="38100" dist="38100" dir="2700000" algn="tl">
                    <a:srgbClr val="000000">
                      <a:alpha val="43137"/>
                    </a:srgbClr>
                  </a:outerShdw>
                </a:effectLst>
                <a:ea typeface="Times New Roman" pitchFamily="18" charset="0"/>
                <a:cs typeface="Arial" pitchFamily="34" charset="0"/>
              </a:rPr>
              <a:t>Que los discentes adquieran los conocimientos, tanto teóricos como prácticos sobre </a:t>
            </a:r>
            <a:r>
              <a:rPr lang="es-MX" sz="2800" b="1" dirty="0">
                <a:solidFill>
                  <a:schemeClr val="accent1">
                    <a:lumMod val="50000"/>
                  </a:schemeClr>
                </a:solidFill>
                <a:effectLst>
                  <a:outerShdw blurRad="38100" dist="38100" dir="2700000" algn="tl">
                    <a:srgbClr val="000000">
                      <a:alpha val="43137"/>
                    </a:srgbClr>
                  </a:outerShdw>
                </a:effectLst>
              </a:rPr>
              <a:t>plagas, enfermedades y trastornos fisiológicos, sintomatología y control en </a:t>
            </a:r>
            <a:r>
              <a:rPr lang="es-MX" sz="2800" b="1" dirty="0" smtClean="0">
                <a:solidFill>
                  <a:schemeClr val="accent1">
                    <a:lumMod val="50000"/>
                  </a:schemeClr>
                </a:solidFill>
                <a:effectLst>
                  <a:outerShdw blurRad="38100" dist="38100" dir="2700000" algn="tl">
                    <a:srgbClr val="000000">
                      <a:alpha val="43137"/>
                    </a:srgbClr>
                  </a:outerShdw>
                </a:effectLst>
              </a:rPr>
              <a:t>el </a:t>
            </a:r>
            <a:r>
              <a:rPr lang="es-MX" sz="2800" b="1" dirty="0" smtClean="0">
                <a:solidFill>
                  <a:schemeClr val="accent1">
                    <a:lumMod val="50000"/>
                  </a:schemeClr>
                </a:solidFill>
                <a:effectLst>
                  <a:outerShdw blurRad="38100" dist="38100" dir="2700000" algn="tl">
                    <a:srgbClr val="000000">
                      <a:alpha val="43137"/>
                    </a:srgbClr>
                  </a:outerShdw>
                </a:effectLst>
                <a:ea typeface="Times New Roman" pitchFamily="18" charset="0"/>
                <a:cs typeface="Arial" pitchFamily="34" charset="0"/>
              </a:rPr>
              <a:t>cultivo </a:t>
            </a:r>
            <a:r>
              <a:rPr lang="es-MX" sz="2800" b="1" dirty="0">
                <a:solidFill>
                  <a:schemeClr val="accent1">
                    <a:lumMod val="50000"/>
                  </a:schemeClr>
                </a:solidFill>
                <a:effectLst>
                  <a:outerShdw blurRad="38100" dist="38100" dir="2700000" algn="tl">
                    <a:srgbClr val="000000">
                      <a:alpha val="43137"/>
                    </a:srgbClr>
                  </a:outerShdw>
                </a:effectLst>
                <a:ea typeface="Times New Roman" pitchFamily="18" charset="0"/>
                <a:cs typeface="Arial" pitchFamily="34" charset="0"/>
              </a:rPr>
              <a:t>de orquídeas.</a:t>
            </a:r>
            <a:endParaRPr lang="es-MX" sz="2800" b="1"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329476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t>Mezcla de diversos sustratos para orquídeas.</a:t>
            </a:r>
            <a:br>
              <a:rPr lang="es-MX" b="1" dirty="0" smtClean="0"/>
            </a:br>
            <a:endParaRPr lang="es-MX" b="1" dirty="0"/>
          </a:p>
        </p:txBody>
      </p:sp>
      <p:pic>
        <p:nvPicPr>
          <p:cNvPr id="4" name="Marcador de contenido 3"/>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16847" t="4809" r="16529" b="4448"/>
          <a:stretch/>
        </p:blipFill>
        <p:spPr>
          <a:xfrm>
            <a:off x="695391" y="1711035"/>
            <a:ext cx="2899064" cy="3948547"/>
          </a:xfrm>
        </p:spPr>
      </p:pic>
      <p:sp>
        <p:nvSpPr>
          <p:cNvPr id="5" name="Rectángulo 4"/>
          <p:cNvSpPr/>
          <p:nvPr/>
        </p:nvSpPr>
        <p:spPr>
          <a:xfrm>
            <a:off x="4106779" y="1230910"/>
            <a:ext cx="6625004" cy="5632311"/>
          </a:xfrm>
          <a:prstGeom prst="rect">
            <a:avLst/>
          </a:prstGeom>
        </p:spPr>
        <p:txBody>
          <a:bodyPr wrap="square">
            <a:spAutoFit/>
          </a:bodyPr>
          <a:lstStyle/>
          <a:p>
            <a:pPr algn="just"/>
            <a:r>
              <a:rPr lang="es-MX" sz="2400" b="1" dirty="0" smtClean="0">
                <a:solidFill>
                  <a:schemeClr val="accent3">
                    <a:lumMod val="50000"/>
                  </a:schemeClr>
                </a:solidFill>
              </a:rPr>
              <a:t>Este sustrato para orquídeas, de fabricación alemana, esta ya listo para el uso y es utilizable en cualquier tipo de orquídea. La concentración de elementos nutritivos y el valor del pH están adaptados a las necesidades de las orquídeas corrientes.</a:t>
            </a:r>
          </a:p>
          <a:p>
            <a:pPr algn="just"/>
            <a:r>
              <a:rPr lang="es-MX" sz="2400" b="1" dirty="0" smtClean="0">
                <a:solidFill>
                  <a:schemeClr val="accent3">
                    <a:lumMod val="50000"/>
                  </a:schemeClr>
                </a:solidFill>
              </a:rPr>
              <a:t>El sustrato tiene una buena estabilidad estructural y garantiza una porosidad muy importante al aire al incluir, entre otros elementos, perlita.  Especialmente indicado para orquídeas que precisen sustratos que retengan bien la </a:t>
            </a:r>
            <a:r>
              <a:rPr lang="es-MX" sz="2400" b="1" dirty="0" smtClean="0">
                <a:solidFill>
                  <a:schemeClr val="accent3">
                    <a:lumMod val="50000"/>
                  </a:schemeClr>
                </a:solidFill>
              </a:rPr>
              <a:t>humedad. </a:t>
            </a:r>
            <a:r>
              <a:rPr lang="es-MX" sz="2400" b="1" i="1" dirty="0" smtClean="0">
                <a:solidFill>
                  <a:schemeClr val="accent3">
                    <a:lumMod val="50000"/>
                  </a:schemeClr>
                </a:solidFill>
              </a:rPr>
              <a:t>Ligeramente </a:t>
            </a:r>
            <a:r>
              <a:rPr lang="es-MX" sz="2400" b="1" i="1" dirty="0" smtClean="0">
                <a:solidFill>
                  <a:schemeClr val="accent3">
                    <a:lumMod val="50000"/>
                  </a:schemeClr>
                </a:solidFill>
              </a:rPr>
              <a:t>abonado ( Nitrógeno 100 mg/litro, Fósforo  70 mg/litro, Potasio  130 mg/litro)  pH: 5,8</a:t>
            </a:r>
            <a:r>
              <a:rPr lang="es-MX" sz="2400" b="1" dirty="0" smtClean="0">
                <a:solidFill>
                  <a:schemeClr val="accent3">
                    <a:lumMod val="50000"/>
                  </a:schemeClr>
                </a:solidFill>
                <a:effectLst/>
              </a:rPr>
              <a:t> </a:t>
            </a:r>
          </a:p>
          <a:p>
            <a:pPr algn="r"/>
            <a:r>
              <a:rPr lang="es-MX" sz="2400" b="1" dirty="0" smtClean="0">
                <a:solidFill>
                  <a:schemeClr val="accent3">
                    <a:lumMod val="50000"/>
                  </a:schemeClr>
                </a:solidFill>
                <a:effectLst/>
              </a:rPr>
              <a:t>Bolsa de 10 litros</a:t>
            </a:r>
            <a:endParaRPr lang="es-MX" sz="2400" b="1" dirty="0">
              <a:solidFill>
                <a:schemeClr val="accent3">
                  <a:lumMod val="50000"/>
                </a:schemeClr>
              </a:solidFill>
              <a:effectLst/>
            </a:endParaRPr>
          </a:p>
        </p:txBody>
      </p:sp>
    </p:spTree>
    <p:extLst>
      <p:ext uri="{BB962C8B-B14F-4D97-AF65-F5344CB8AC3E}">
        <p14:creationId xmlns:p14="http://schemas.microsoft.com/office/powerpoint/2010/main" val="37345747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accent3">
                    <a:lumMod val="50000"/>
                  </a:schemeClr>
                </a:solidFill>
                <a:effectLst>
                  <a:outerShdw blurRad="38100" dist="38100" dir="2700000" algn="tl">
                    <a:srgbClr val="000000">
                      <a:alpha val="43137"/>
                    </a:srgbClr>
                  </a:outerShdw>
                </a:effectLst>
              </a:rPr>
              <a:t>Sustrato para orquídeas compuesto de diversos componentes     </a:t>
            </a:r>
            <a:endParaRPr lang="es-MX" dirty="0">
              <a:solidFill>
                <a:schemeClr val="accent3">
                  <a:lumMod val="50000"/>
                </a:schemeClr>
              </a:solidFill>
              <a:effectLst>
                <a:outerShdw blurRad="38100" dist="38100" dir="2700000" algn="tl">
                  <a:srgbClr val="000000">
                    <a:alpha val="43137"/>
                  </a:srgbClr>
                </a:outerShdw>
              </a:effectLst>
            </a:endParaRPr>
          </a:p>
        </p:txBody>
      </p:sp>
      <p:pic>
        <p:nvPicPr>
          <p:cNvPr id="4" name="Marcador de contenido 3"/>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20708" t="1671" r="20070" b="1377"/>
          <a:stretch/>
        </p:blipFill>
        <p:spPr>
          <a:xfrm>
            <a:off x="471054" y="1565623"/>
            <a:ext cx="2858300" cy="4679313"/>
          </a:xfrm>
        </p:spPr>
      </p:pic>
      <p:sp>
        <p:nvSpPr>
          <p:cNvPr id="5" name="Rectángulo 4"/>
          <p:cNvSpPr/>
          <p:nvPr/>
        </p:nvSpPr>
        <p:spPr>
          <a:xfrm>
            <a:off x="3829982" y="1726213"/>
            <a:ext cx="7284028" cy="4616648"/>
          </a:xfrm>
          <a:prstGeom prst="rect">
            <a:avLst/>
          </a:prstGeom>
        </p:spPr>
        <p:txBody>
          <a:bodyPr wrap="square">
            <a:spAutoFit/>
          </a:bodyPr>
          <a:lstStyle/>
          <a:p>
            <a:r>
              <a:rPr lang="es-MX" sz="2000" b="1" dirty="0" smtClean="0">
                <a:solidFill>
                  <a:schemeClr val="accent3">
                    <a:lumMod val="50000"/>
                  </a:schemeClr>
                </a:solidFill>
              </a:rPr>
              <a:t>Sustrato para orquídeas, de fabricación holandesa, listo para el uso y utilizable en cualquier tipo de orquídea.</a:t>
            </a:r>
          </a:p>
          <a:p>
            <a:r>
              <a:rPr lang="es-MX" sz="2000" b="1" dirty="0" smtClean="0">
                <a:solidFill>
                  <a:schemeClr val="accent3">
                    <a:lumMod val="50000"/>
                  </a:schemeClr>
                </a:solidFill>
              </a:rPr>
              <a:t>El sustrato garantiza una porosidad muy importante al aire. </a:t>
            </a:r>
          </a:p>
          <a:p>
            <a:endParaRPr lang="es-MX" sz="2000" b="1" dirty="0" smtClean="0">
              <a:solidFill>
                <a:schemeClr val="accent3">
                  <a:lumMod val="50000"/>
                </a:schemeClr>
              </a:solidFill>
            </a:endParaRPr>
          </a:p>
          <a:p>
            <a:r>
              <a:rPr lang="es-MX" sz="2000" b="1" i="1" dirty="0" smtClean="0">
                <a:solidFill>
                  <a:schemeClr val="accent3">
                    <a:lumMod val="50000"/>
                  </a:schemeClr>
                </a:solidFill>
                <a:effectLst/>
              </a:rPr>
              <a:t>Características:</a:t>
            </a:r>
            <a:endParaRPr lang="es-MX" sz="2000" b="1" dirty="0" smtClean="0">
              <a:solidFill>
                <a:schemeClr val="accent3">
                  <a:lumMod val="50000"/>
                </a:schemeClr>
              </a:solidFill>
              <a:effectLst/>
            </a:endParaRPr>
          </a:p>
          <a:p>
            <a:r>
              <a:rPr lang="es-MX" sz="2000" b="1" i="1" dirty="0" smtClean="0">
                <a:solidFill>
                  <a:schemeClr val="accent3">
                    <a:lumMod val="50000"/>
                  </a:schemeClr>
                </a:solidFill>
                <a:effectLst/>
              </a:rPr>
              <a:t>- Materia seca:  55 %</a:t>
            </a:r>
            <a:endParaRPr lang="es-MX" sz="2000" b="1" dirty="0" smtClean="0">
              <a:solidFill>
                <a:schemeClr val="accent3">
                  <a:lumMod val="50000"/>
                </a:schemeClr>
              </a:solidFill>
              <a:effectLst/>
            </a:endParaRPr>
          </a:p>
          <a:p>
            <a:r>
              <a:rPr lang="es-MX" sz="2000" b="1" i="1" dirty="0" smtClean="0">
                <a:solidFill>
                  <a:schemeClr val="accent3">
                    <a:lumMod val="50000"/>
                  </a:schemeClr>
                </a:solidFill>
                <a:effectLst/>
              </a:rPr>
              <a:t>- Materia orgánica: 45 %</a:t>
            </a:r>
            <a:endParaRPr lang="es-MX" sz="2000" b="1" dirty="0" smtClean="0">
              <a:solidFill>
                <a:schemeClr val="accent3">
                  <a:lumMod val="50000"/>
                </a:schemeClr>
              </a:solidFill>
              <a:effectLst/>
            </a:endParaRPr>
          </a:p>
          <a:p>
            <a:pPr>
              <a:buFontTx/>
              <a:buChar char="-"/>
            </a:pPr>
            <a:r>
              <a:rPr lang="es-MX" sz="2000" b="1" i="1" dirty="0" smtClean="0">
                <a:solidFill>
                  <a:schemeClr val="accent3">
                    <a:lumMod val="50000"/>
                  </a:schemeClr>
                </a:solidFill>
                <a:effectLst/>
              </a:rPr>
              <a:t>Zona de pH en el agua: 5 - 6,5</a:t>
            </a:r>
          </a:p>
          <a:p>
            <a:pPr>
              <a:buFontTx/>
              <a:buChar char="-"/>
            </a:pPr>
            <a:endParaRPr lang="es-MX" sz="2000" b="1" dirty="0" smtClean="0">
              <a:solidFill>
                <a:schemeClr val="accent3">
                  <a:lumMod val="50000"/>
                </a:schemeClr>
              </a:solidFill>
              <a:effectLst/>
            </a:endParaRPr>
          </a:p>
          <a:p>
            <a:r>
              <a:rPr lang="es-MX" sz="2000" b="1" dirty="0" smtClean="0">
                <a:solidFill>
                  <a:schemeClr val="accent3">
                    <a:lumMod val="50000"/>
                  </a:schemeClr>
                </a:solidFill>
              </a:rPr>
              <a:t>Este abono está ligeramente abonado con una formulación NPK 14-16-18 (enriquecido con oligoelementos) en una proporción que permite no abonar tras el trasplante durante dos meses.</a:t>
            </a:r>
          </a:p>
          <a:p>
            <a:pPr algn="r"/>
            <a:r>
              <a:rPr lang="es-MX" dirty="0" smtClean="0">
                <a:solidFill>
                  <a:srgbClr val="2445A2"/>
                </a:solidFill>
                <a:effectLst/>
              </a:rPr>
              <a:t> </a:t>
            </a:r>
            <a:r>
              <a:rPr lang="es-MX" b="1" dirty="0" smtClean="0">
                <a:solidFill>
                  <a:schemeClr val="accent3">
                    <a:lumMod val="50000"/>
                  </a:schemeClr>
                </a:solidFill>
                <a:effectLst/>
              </a:rPr>
              <a:t>Bolsa de 5 litros</a:t>
            </a:r>
            <a:r>
              <a:rPr lang="es-MX" sz="1000" i="1" dirty="0" smtClean="0">
                <a:solidFill>
                  <a:srgbClr val="2445A2"/>
                </a:solidFill>
                <a:effectLst/>
                <a:latin typeface="georgia" panose="02040502050405020303" pitchFamily="18" charset="0"/>
              </a:rPr>
              <a:t/>
            </a:r>
            <a:br>
              <a:rPr lang="es-MX" sz="1000" i="1" dirty="0" smtClean="0">
                <a:solidFill>
                  <a:srgbClr val="2445A2"/>
                </a:solidFill>
                <a:effectLst/>
                <a:latin typeface="georgia" panose="02040502050405020303" pitchFamily="18" charset="0"/>
              </a:rPr>
            </a:br>
            <a:endParaRPr lang="es-MX" dirty="0" smtClean="0">
              <a:effectLst/>
            </a:endParaRPr>
          </a:p>
          <a:p>
            <a:r>
              <a:rPr lang="es-MX" dirty="0" smtClean="0"/>
              <a:t> </a:t>
            </a:r>
            <a:endParaRPr lang="es-MX" dirty="0"/>
          </a:p>
        </p:txBody>
      </p:sp>
    </p:spTree>
    <p:extLst>
      <p:ext uri="{BB962C8B-B14F-4D97-AF65-F5344CB8AC3E}">
        <p14:creationId xmlns:p14="http://schemas.microsoft.com/office/powerpoint/2010/main" val="25912046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752354"/>
            <a:ext cx="9956800" cy="665284"/>
          </a:xfrm>
          <a:solidFill>
            <a:schemeClr val="accent1">
              <a:lumMod val="40000"/>
              <a:lumOff val="60000"/>
            </a:schemeClr>
          </a:solidFill>
          <a:ln w="38100">
            <a:solidFill>
              <a:schemeClr val="tx1"/>
            </a:solidFill>
          </a:ln>
        </p:spPr>
        <p:txBody>
          <a:bodyPr/>
          <a:lstStyle/>
          <a:p>
            <a:r>
              <a:rPr lang="es-ES" b="1" dirty="0" smtClean="0">
                <a:solidFill>
                  <a:schemeClr val="accent3">
                    <a:lumMod val="50000"/>
                  </a:schemeClr>
                </a:solidFill>
                <a:effectLst>
                  <a:outerShdw blurRad="38100" dist="38100" dir="2700000" algn="tl">
                    <a:srgbClr val="000000">
                      <a:alpha val="43137"/>
                    </a:srgbClr>
                  </a:outerShdw>
                </a:effectLst>
              </a:rPr>
              <a:t>BIBLIOGRAFIA</a:t>
            </a:r>
            <a:endParaRPr lang="es-ES" b="1" dirty="0">
              <a:solidFill>
                <a:schemeClr val="accent3">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ln w="38100">
            <a:solidFill>
              <a:schemeClr val="accent1"/>
            </a:solidFill>
          </a:ln>
        </p:spPr>
        <p:txBody>
          <a:bodyPr>
            <a:normAutofit lnSpcReduction="10000"/>
          </a:bodyPr>
          <a:lstStyle/>
          <a:p>
            <a:pPr algn="just"/>
            <a:r>
              <a:rPr lang="es-MX" dirty="0" smtClean="0">
                <a:solidFill>
                  <a:schemeClr val="accent3">
                    <a:lumMod val="50000"/>
                  </a:schemeClr>
                </a:solidFill>
              </a:rPr>
              <a:t>M. </a:t>
            </a:r>
            <a:r>
              <a:rPr lang="es-MX" dirty="0" err="1" smtClean="0">
                <a:solidFill>
                  <a:schemeClr val="accent3">
                    <a:lumMod val="50000"/>
                  </a:schemeClr>
                </a:solidFill>
              </a:rPr>
              <a:t>Lecoufle</a:t>
            </a:r>
            <a:r>
              <a:rPr lang="es-MX" dirty="0" smtClean="0">
                <a:solidFill>
                  <a:schemeClr val="accent3">
                    <a:lumMod val="50000"/>
                  </a:schemeClr>
                </a:solidFill>
              </a:rPr>
              <a:t>, 2006.  Orquídeas. descripción, cuidado y cultivo. Ed. Omega. 160 p ISBN: 978-84-282-1291-5</a:t>
            </a:r>
          </a:p>
          <a:p>
            <a:pPr algn="just">
              <a:buFont typeface="Arial" panose="020B0604020202020204" pitchFamily="34" charset="0"/>
              <a:buChar char="•"/>
              <a:defRPr/>
            </a:pPr>
            <a:r>
              <a:rPr lang="es-ES" dirty="0" smtClean="0">
                <a:solidFill>
                  <a:schemeClr val="accent3">
                    <a:lumMod val="50000"/>
                  </a:schemeClr>
                </a:solidFill>
              </a:rPr>
              <a:t>Menchaca-García R. A.  y D. Moreno-Martínez. 2011 Manual para la propagación de orquídeas. Comisión Nacional Forestal. 51 p.</a:t>
            </a:r>
          </a:p>
          <a:p>
            <a:pPr algn="just">
              <a:defRPr/>
            </a:pPr>
            <a:r>
              <a:rPr lang="es-ES" dirty="0" smtClean="0">
                <a:solidFill>
                  <a:schemeClr val="accent3">
                    <a:lumMod val="50000"/>
                  </a:schemeClr>
                </a:solidFill>
              </a:rPr>
              <a:t>Arguedas F., Jiménez K., y Rodríguez. Generalidades sobre las orquídeas </a:t>
            </a:r>
            <a:r>
              <a:rPr lang="es-ES" dirty="0" smtClean="0">
                <a:solidFill>
                  <a:schemeClr val="accent3">
                    <a:lumMod val="50000"/>
                  </a:schemeClr>
                </a:solidFill>
                <a:hlinkClick r:id="rId2"/>
              </a:rPr>
              <a:t>http://www.mag.go.cr/bibioteca_virtual_ciencia/tec-orquideas.pdf</a:t>
            </a:r>
            <a:endParaRPr lang="es-ES" dirty="0" smtClean="0">
              <a:solidFill>
                <a:schemeClr val="accent3">
                  <a:lumMod val="50000"/>
                </a:schemeClr>
              </a:solidFill>
            </a:endParaRPr>
          </a:p>
          <a:p>
            <a:pPr algn="just">
              <a:defRPr/>
            </a:pPr>
            <a:r>
              <a:rPr lang="es-MX" dirty="0">
                <a:solidFill>
                  <a:schemeClr val="accent3">
                    <a:lumMod val="50000"/>
                  </a:schemeClr>
                </a:solidFill>
              </a:rPr>
              <a:t>ABAD, M. Y M. D. MARTINEZ. 1989. Los substratos en la horticultura ornamental. Agrícola </a:t>
            </a:r>
            <a:r>
              <a:rPr lang="es-MX" dirty="0" smtClean="0">
                <a:solidFill>
                  <a:schemeClr val="accent3">
                    <a:lumMod val="50000"/>
                  </a:schemeClr>
                </a:solidFill>
              </a:rPr>
              <a:t>Vergel </a:t>
            </a:r>
            <a:r>
              <a:rPr lang="es-MX" dirty="0">
                <a:solidFill>
                  <a:schemeClr val="accent3">
                    <a:lumMod val="50000"/>
                  </a:schemeClr>
                </a:solidFill>
              </a:rPr>
              <a:t>Marzo, 146-152.</a:t>
            </a:r>
          </a:p>
          <a:p>
            <a:pPr algn="just">
              <a:defRPr/>
            </a:pPr>
            <a:r>
              <a:rPr lang="es-MX" dirty="0">
                <a:solidFill>
                  <a:schemeClr val="accent3">
                    <a:lumMod val="50000"/>
                  </a:schemeClr>
                </a:solidFill>
              </a:rPr>
              <a:t>BURES, O. 1985. Características de los sustratos. Horticultura, 20, 2l -24.</a:t>
            </a:r>
          </a:p>
          <a:p>
            <a:pPr algn="just">
              <a:defRPr/>
            </a:pPr>
            <a:r>
              <a:rPr lang="es-MX" dirty="0">
                <a:solidFill>
                  <a:schemeClr val="accent3">
                    <a:lumMod val="50000"/>
                  </a:schemeClr>
                </a:solidFill>
              </a:rPr>
              <a:t>DIAZ, N. Y GARCIA, M. 1985. Lana de Roca. L Horticultura, 24, 17-23.</a:t>
            </a:r>
          </a:p>
          <a:p>
            <a:pPr algn="just">
              <a:defRPr/>
            </a:pPr>
            <a:r>
              <a:rPr lang="es-MX" dirty="0">
                <a:solidFill>
                  <a:schemeClr val="accent3">
                    <a:lumMod val="50000"/>
                  </a:schemeClr>
                </a:solidFill>
              </a:rPr>
              <a:t>TORTOSA J. D. 1990. La turba: su caracterización. propiedades físicas y químicas. Evaluación para cultivos en contenedor (2a parte). Agrícola </a:t>
            </a:r>
            <a:r>
              <a:rPr lang="es-MX" dirty="0" smtClean="0">
                <a:solidFill>
                  <a:schemeClr val="accent3">
                    <a:lumMod val="50000"/>
                  </a:schemeClr>
                </a:solidFill>
              </a:rPr>
              <a:t>Vergel </a:t>
            </a:r>
            <a:r>
              <a:rPr lang="es-MX" dirty="0">
                <a:solidFill>
                  <a:schemeClr val="accent3">
                    <a:lumMod val="50000"/>
                  </a:schemeClr>
                </a:solidFill>
              </a:rPr>
              <a:t>Noviembre, 1990. 856-858.</a:t>
            </a:r>
          </a:p>
          <a:p>
            <a:pPr>
              <a:defRPr/>
            </a:pPr>
            <a:endParaRPr lang="es-ES" dirty="0" smtClean="0">
              <a:solidFill>
                <a:schemeClr val="accent1">
                  <a:lumMod val="50000"/>
                </a:schemeClr>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3356" y="643292"/>
            <a:ext cx="5249416" cy="4771565"/>
          </a:xfrm>
          <a:prstGeom prst="rect">
            <a:avLst/>
          </a:prstGeom>
        </p:spPr>
      </p:pic>
      <p:pic>
        <p:nvPicPr>
          <p:cNvPr id="2050" name="Picture 2" descr="Stan_hernandezii_Pedrob"/>
          <p:cNvPicPr>
            <a:picLocks noChangeAspect="1" noChangeArrowheads="1"/>
          </p:cNvPicPr>
          <p:nvPr/>
        </p:nvPicPr>
        <p:blipFill>
          <a:blip r:embed="rId3"/>
          <a:srcRect/>
          <a:stretch>
            <a:fillRect/>
          </a:stretch>
        </p:blipFill>
        <p:spPr bwMode="auto">
          <a:xfrm>
            <a:off x="1330091" y="643292"/>
            <a:ext cx="3982689" cy="4801400"/>
          </a:xfrm>
          <a:prstGeom prst="rect">
            <a:avLst/>
          </a:prstGeom>
          <a:noFill/>
          <a:ln w="38100">
            <a:solidFill>
              <a:schemeClr val="accent1">
                <a:lumMod val="75000"/>
              </a:schemeClr>
            </a:solidFill>
            <a:miter lim="800000"/>
            <a:headEnd/>
            <a:tailEnd/>
          </a:ln>
        </p:spPr>
      </p:pic>
      <p:sp>
        <p:nvSpPr>
          <p:cNvPr id="3" name="2 Marcador de contenido"/>
          <p:cNvSpPr>
            <a:spLocks noGrp="1"/>
          </p:cNvSpPr>
          <p:nvPr>
            <p:ph sz="quarter" idx="1"/>
          </p:nvPr>
        </p:nvSpPr>
        <p:spPr>
          <a:xfrm>
            <a:off x="4157707" y="4847298"/>
            <a:ext cx="5001172" cy="1584434"/>
          </a:xfrm>
          <a:solidFill>
            <a:schemeClr val="accent1">
              <a:lumMod val="40000"/>
              <a:lumOff val="60000"/>
            </a:schemeClr>
          </a:solidFill>
          <a:ln w="28575">
            <a:solidFill>
              <a:schemeClr val="accent1">
                <a:lumMod val="75000"/>
              </a:schemeClr>
            </a:solidFill>
          </a:ln>
        </p:spPr>
        <p:txBody>
          <a:bodyPr>
            <a:normAutofit/>
          </a:bodyPr>
          <a:lstStyle/>
          <a:p>
            <a:pPr algn="ctr">
              <a:buNone/>
            </a:pPr>
            <a:r>
              <a:rPr lang="es-ES" sz="4400" b="1" dirty="0" smtClean="0">
                <a:solidFill>
                  <a:schemeClr val="accent3">
                    <a:lumMod val="50000"/>
                  </a:schemeClr>
                </a:solidFill>
                <a:latin typeface="Brush Script MT" pitchFamily="66" charset="0"/>
              </a:rPr>
              <a:t>GRACIAS POR SU ATENCIÓN</a:t>
            </a:r>
            <a:endParaRPr lang="es-ES" sz="4400" b="1" dirty="0">
              <a:solidFill>
                <a:schemeClr val="accent3">
                  <a:lumMod val="50000"/>
                </a:schemeClr>
              </a:solidFill>
              <a:latin typeface="Brush Script MT"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804041"/>
            <a:ext cx="8229600" cy="553273"/>
          </a:xfrm>
          <a:solidFill>
            <a:schemeClr val="accent1">
              <a:lumMod val="40000"/>
              <a:lumOff val="60000"/>
            </a:schemeClr>
          </a:solidFill>
          <a:ln w="28575">
            <a:solidFill>
              <a:schemeClr val="accent1"/>
            </a:solidFill>
          </a:ln>
        </p:spPr>
        <p:txBody>
          <a:bodyPr rtlCol="0">
            <a:normAutofit/>
          </a:bodyPr>
          <a:lstStyle/>
          <a:p>
            <a:pPr>
              <a:defRPr/>
            </a:pPr>
            <a:r>
              <a:rPr lang="es-MX" sz="2800" b="1" dirty="0">
                <a:solidFill>
                  <a:schemeClr val="accent1">
                    <a:lumMod val="50000"/>
                  </a:schemeClr>
                </a:solidFill>
                <a:effectLst>
                  <a:outerShdw blurRad="38100" dist="38100" dir="2700000" algn="tl">
                    <a:srgbClr val="000000">
                      <a:alpha val="43137"/>
                    </a:srgbClr>
                  </a:outerShdw>
                </a:effectLst>
              </a:rPr>
              <a:t>CONTENIDO DE LA PRESENTACIÓN</a:t>
            </a:r>
            <a:endParaRPr lang="en-US" sz="2800" b="1" dirty="0">
              <a:solidFill>
                <a:schemeClr val="accent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2085976" y="1400174"/>
            <a:ext cx="7972424" cy="5019675"/>
          </a:xfrm>
        </p:spPr>
        <p:txBody>
          <a:bodyPr rtlCol="0">
            <a:normAutofit fontScale="70000" lnSpcReduction="20000"/>
          </a:bodyPr>
          <a:lstStyle/>
          <a:p>
            <a:pPr>
              <a:buClr>
                <a:schemeClr val="accent3">
                  <a:lumMod val="50000"/>
                </a:schemeClr>
              </a:buClr>
              <a:buSzPct val="90000"/>
              <a:buNone/>
              <a:defRPr/>
            </a:pPr>
            <a:endParaRPr lang="en-US" sz="3200" b="1" dirty="0" smtClean="0">
              <a:solidFill>
                <a:schemeClr val="accent1">
                  <a:lumMod val="50000"/>
                </a:schemeClr>
              </a:solidFill>
              <a:effectLst>
                <a:outerShdw blurRad="38100" dist="38100" dir="2700000" algn="tl">
                  <a:srgbClr val="000000">
                    <a:alpha val="43137"/>
                  </a:srgbClr>
                </a:outerShdw>
              </a:effectLst>
            </a:endParaRPr>
          </a:p>
          <a:p>
            <a:pPr marL="514350" indent="-514350">
              <a:buClr>
                <a:schemeClr val="accent3">
                  <a:lumMod val="50000"/>
                </a:schemeClr>
              </a:buClr>
              <a:buSzPct val="90000"/>
              <a:buFont typeface="Wingdings" pitchFamily="2" charset="2"/>
              <a:buChar char="q"/>
            </a:pPr>
            <a:r>
              <a:rPr lang="es-ES" sz="3200" b="1" dirty="0" smtClean="0">
                <a:solidFill>
                  <a:schemeClr val="accent1">
                    <a:lumMod val="50000"/>
                  </a:schemeClr>
                </a:solidFill>
              </a:rPr>
              <a:t>INTRODUCCION</a:t>
            </a:r>
            <a:endParaRPr lang="es-ES" sz="3200" dirty="0" smtClean="0">
              <a:solidFill>
                <a:schemeClr val="accent1">
                  <a:lumMod val="50000"/>
                </a:schemeClr>
              </a:solidFill>
            </a:endParaRPr>
          </a:p>
          <a:p>
            <a:pPr marL="514350" indent="-514350">
              <a:buClr>
                <a:schemeClr val="accent3">
                  <a:lumMod val="50000"/>
                </a:schemeClr>
              </a:buClr>
              <a:buSzPct val="90000"/>
              <a:buFont typeface="Wingdings" pitchFamily="2" charset="2"/>
              <a:buChar char="q"/>
            </a:pPr>
            <a:r>
              <a:rPr lang="es-ES" sz="3200" b="1" dirty="0" smtClean="0">
                <a:solidFill>
                  <a:schemeClr val="accent1">
                    <a:lumMod val="50000"/>
                  </a:schemeClr>
                </a:solidFill>
              </a:rPr>
              <a:t>SUSTRATOS UTILIZADOS PARA EL CULTIVO DE ORQUIDEAS</a:t>
            </a:r>
            <a:endParaRPr lang="es-ES" sz="3200" dirty="0" smtClean="0">
              <a:solidFill>
                <a:schemeClr val="accent1">
                  <a:lumMod val="50000"/>
                </a:schemeClr>
              </a:solidFill>
            </a:endParaRPr>
          </a:p>
          <a:p>
            <a:pPr marL="514350" indent="-514350">
              <a:buClr>
                <a:schemeClr val="accent3">
                  <a:lumMod val="50000"/>
                </a:schemeClr>
              </a:buClr>
              <a:buSzPct val="90000"/>
              <a:buFont typeface="Wingdings" pitchFamily="2" charset="2"/>
              <a:buChar char="q"/>
            </a:pPr>
            <a:r>
              <a:rPr lang="es-ES" sz="3200" b="1" dirty="0" smtClean="0">
                <a:solidFill>
                  <a:schemeClr val="accent1">
                    <a:lumMod val="50000"/>
                  </a:schemeClr>
                </a:solidFill>
              </a:rPr>
              <a:t>CONCEPTO DE SUSTRATO</a:t>
            </a:r>
            <a:endParaRPr lang="es-ES" sz="3200" dirty="0" smtClean="0">
              <a:solidFill>
                <a:schemeClr val="accent1">
                  <a:lumMod val="50000"/>
                </a:schemeClr>
              </a:solidFill>
            </a:endParaRPr>
          </a:p>
          <a:p>
            <a:pPr marL="514350" indent="-514350">
              <a:buClr>
                <a:schemeClr val="accent3">
                  <a:lumMod val="50000"/>
                </a:schemeClr>
              </a:buClr>
              <a:buSzPct val="90000"/>
              <a:buFont typeface="Wingdings" pitchFamily="2" charset="2"/>
              <a:buChar char="q"/>
            </a:pPr>
            <a:r>
              <a:rPr lang="es-ES" sz="3200" b="1" dirty="0" smtClean="0">
                <a:solidFill>
                  <a:schemeClr val="accent1">
                    <a:lumMod val="50000"/>
                  </a:schemeClr>
                </a:solidFill>
              </a:rPr>
              <a:t>CARACTERISTICAS DE UN SUSTRATO DESEABLE</a:t>
            </a:r>
            <a:endParaRPr lang="es-ES" sz="3200" dirty="0" smtClean="0">
              <a:solidFill>
                <a:schemeClr val="accent1">
                  <a:lumMod val="50000"/>
                </a:schemeClr>
              </a:solidFill>
            </a:endParaRPr>
          </a:p>
          <a:p>
            <a:pPr marL="514350" indent="-514350">
              <a:buClr>
                <a:schemeClr val="accent3">
                  <a:lumMod val="50000"/>
                </a:schemeClr>
              </a:buClr>
              <a:buSzPct val="90000"/>
              <a:buFont typeface="Wingdings" pitchFamily="2" charset="2"/>
              <a:buChar char="q"/>
            </a:pPr>
            <a:r>
              <a:rPr lang="es-ES" sz="3200" b="1" dirty="0" smtClean="0">
                <a:solidFill>
                  <a:schemeClr val="accent1">
                    <a:lumMod val="50000"/>
                  </a:schemeClr>
                </a:solidFill>
              </a:rPr>
              <a:t>CARACTERISTICAS FISICAS DE LOS SUTRATOS:</a:t>
            </a:r>
            <a:r>
              <a:rPr lang="es-ES" sz="3200" dirty="0" smtClean="0">
                <a:solidFill>
                  <a:schemeClr val="accent1">
                    <a:lumMod val="50000"/>
                  </a:schemeClr>
                </a:solidFill>
              </a:rPr>
              <a:t> reacción del sustrato (pH) y conductividad </a:t>
            </a:r>
            <a:r>
              <a:rPr lang="es-ES" sz="3200" dirty="0" err="1" smtClean="0">
                <a:solidFill>
                  <a:schemeClr val="accent1">
                    <a:lumMod val="50000"/>
                  </a:schemeClr>
                </a:solidFill>
              </a:rPr>
              <a:t>electrica</a:t>
            </a:r>
            <a:r>
              <a:rPr lang="es-ES" sz="3200" dirty="0" smtClean="0">
                <a:solidFill>
                  <a:schemeClr val="accent1">
                    <a:lumMod val="50000"/>
                  </a:schemeClr>
                </a:solidFill>
              </a:rPr>
              <a:t> (CE)</a:t>
            </a:r>
          </a:p>
          <a:p>
            <a:pPr marL="514350" indent="-514350">
              <a:buClr>
                <a:schemeClr val="accent3">
                  <a:lumMod val="50000"/>
                </a:schemeClr>
              </a:buClr>
              <a:buSzPct val="90000"/>
              <a:buFont typeface="Wingdings" pitchFamily="2" charset="2"/>
              <a:buChar char="q"/>
            </a:pPr>
            <a:r>
              <a:rPr lang="es-ES" sz="3200" b="1" dirty="0" smtClean="0">
                <a:solidFill>
                  <a:schemeClr val="accent1">
                    <a:lumMod val="50000"/>
                  </a:schemeClr>
                </a:solidFill>
              </a:rPr>
              <a:t>TIPOS DE SUSTRATOS: COMPONENTES Y MEZCLAS DE SUSTRATOS. </a:t>
            </a:r>
            <a:r>
              <a:rPr lang="es-ES" sz="3200" dirty="0" smtClean="0">
                <a:solidFill>
                  <a:schemeClr val="accent1">
                    <a:lumMod val="50000"/>
                  </a:schemeClr>
                </a:solidFill>
              </a:rPr>
              <a:t>sustratos orgánicos, sustratos inorgánicos y mezclas de sustratos</a:t>
            </a:r>
          </a:p>
          <a:p>
            <a:pPr marL="514350" indent="-514350">
              <a:buClr>
                <a:schemeClr val="accent3">
                  <a:lumMod val="50000"/>
                </a:schemeClr>
              </a:buClr>
              <a:buSzPct val="90000"/>
              <a:buFont typeface="Wingdings" pitchFamily="2" charset="2"/>
              <a:buChar char="q"/>
            </a:pPr>
            <a:r>
              <a:rPr lang="es-ES" sz="3200" b="1" dirty="0" smtClean="0">
                <a:solidFill>
                  <a:schemeClr val="accent1">
                    <a:lumMod val="50000"/>
                  </a:schemeClr>
                </a:solidFill>
              </a:rPr>
              <a:t>SUSTRATOS COMERCIALES</a:t>
            </a:r>
            <a:endParaRPr lang="es-ES" sz="3200" dirty="0" smtClean="0">
              <a:solidFill>
                <a:schemeClr val="accent1">
                  <a:lumMod val="50000"/>
                </a:schemeClr>
              </a:solidFill>
            </a:endParaRPr>
          </a:p>
          <a:p>
            <a:pPr marL="514350" indent="-514350">
              <a:buClr>
                <a:schemeClr val="accent3">
                  <a:lumMod val="50000"/>
                </a:schemeClr>
              </a:buClr>
              <a:buSzPct val="90000"/>
              <a:buFont typeface="Wingdings" pitchFamily="2" charset="2"/>
              <a:buChar char="q"/>
            </a:pPr>
            <a:r>
              <a:rPr lang="es-ES" sz="3200" b="1" dirty="0" smtClean="0">
                <a:solidFill>
                  <a:schemeClr val="accent1">
                    <a:lumMod val="50000"/>
                  </a:schemeClr>
                </a:solidFill>
              </a:rPr>
              <a:t>BIBLIOGRAFIA</a:t>
            </a:r>
            <a:endParaRPr lang="es-MX"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defRPr/>
            </a:pPr>
            <a:endParaRPr lang="en-US" dirty="0"/>
          </a:p>
        </p:txBody>
      </p:sp>
    </p:spTree>
    <p:extLst>
      <p:ext uri="{BB962C8B-B14F-4D97-AF65-F5344CB8AC3E}">
        <p14:creationId xmlns:p14="http://schemas.microsoft.com/office/powerpoint/2010/main" val="25247056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7793" y="544009"/>
            <a:ext cx="9039828" cy="618985"/>
          </a:xfrm>
          <a:solidFill>
            <a:schemeClr val="accent1">
              <a:lumMod val="40000"/>
              <a:lumOff val="60000"/>
            </a:schemeClr>
          </a:solidFill>
          <a:ln w="28575">
            <a:solidFill>
              <a:schemeClr val="accent1"/>
            </a:solidFill>
          </a:ln>
        </p:spPr>
        <p:txBody>
          <a:bodyPr>
            <a:normAutofit/>
          </a:bodyPr>
          <a:lstStyle/>
          <a:p>
            <a:r>
              <a:rPr lang="es-ES" sz="2800" b="1" dirty="0" smtClean="0">
                <a:solidFill>
                  <a:schemeClr val="accent1">
                    <a:lumMod val="50000"/>
                  </a:schemeClr>
                </a:solidFill>
                <a:effectLst>
                  <a:outerShdw blurRad="38100" dist="38100" dir="2700000" algn="tl">
                    <a:srgbClr val="000000">
                      <a:alpha val="43137"/>
                    </a:srgbClr>
                  </a:outerShdw>
                </a:effectLst>
              </a:rPr>
              <a:t>INTRODUCCION</a:t>
            </a:r>
            <a:endParaRPr lang="es-ES" sz="2800" b="1" dirty="0">
              <a:solidFill>
                <a:schemeClr val="accent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277792" y="1600200"/>
            <a:ext cx="9167150" cy="4873752"/>
          </a:xfrm>
        </p:spPr>
        <p:txBody>
          <a:bodyPr>
            <a:normAutofit lnSpcReduction="10000"/>
          </a:bodyPr>
          <a:lstStyle/>
          <a:p>
            <a:pPr algn="just"/>
            <a:r>
              <a:rPr lang="es-ES" b="1" dirty="0" smtClean="0">
                <a:solidFill>
                  <a:schemeClr val="accent1">
                    <a:lumMod val="50000"/>
                  </a:schemeClr>
                </a:solidFill>
              </a:rPr>
              <a:t>El cultivo de orquídeas impone algunos retos para su manejo por la diversidad de hábitats donde estas crecen. Se les puede encontrar generalmente sobre la corteza de algunos arboles (</a:t>
            </a:r>
            <a:r>
              <a:rPr lang="es-ES" b="1" dirty="0" err="1" smtClean="0">
                <a:solidFill>
                  <a:schemeClr val="accent1">
                    <a:lumMod val="50000"/>
                  </a:schemeClr>
                </a:solidFill>
              </a:rPr>
              <a:t>forófitos</a:t>
            </a:r>
            <a:r>
              <a:rPr lang="es-ES" b="1" dirty="0" smtClean="0">
                <a:solidFill>
                  <a:schemeClr val="accent1">
                    <a:lumMod val="50000"/>
                  </a:schemeClr>
                </a:solidFill>
              </a:rPr>
              <a:t>) como epifitas, creciendo en suelos con diferentes características (terrestres) y hasta en las rocas con muy poco sustrato y musgo (</a:t>
            </a:r>
            <a:r>
              <a:rPr lang="es-ES" b="1" dirty="0" err="1" smtClean="0">
                <a:solidFill>
                  <a:schemeClr val="accent1">
                    <a:lumMod val="50000"/>
                  </a:schemeClr>
                </a:solidFill>
              </a:rPr>
              <a:t>litófitas</a:t>
            </a:r>
            <a:r>
              <a:rPr lang="es-ES" b="1" dirty="0" smtClean="0">
                <a:solidFill>
                  <a:schemeClr val="accent1">
                    <a:lumMod val="50000"/>
                  </a:schemeClr>
                </a:solidFill>
              </a:rPr>
              <a:t>).</a:t>
            </a:r>
          </a:p>
          <a:p>
            <a:pPr algn="just"/>
            <a:r>
              <a:rPr lang="es-ES" b="1" dirty="0" smtClean="0">
                <a:solidFill>
                  <a:schemeClr val="accent1">
                    <a:lumMod val="50000"/>
                  </a:schemeClr>
                </a:solidFill>
              </a:rPr>
              <a:t>Por lo que uno de los aspectos mas importantes en el cultivo de las orquídeas es el de los sustratos el cual a </a:t>
            </a:r>
            <a:r>
              <a:rPr lang="es-ES" b="1" u="sng" dirty="0" smtClean="0">
                <a:solidFill>
                  <a:schemeClr val="accent1">
                    <a:lumMod val="50000"/>
                  </a:schemeClr>
                </a:solidFill>
              </a:rPr>
              <a:t>nivel de aficionados se sigue imitando su hábito epifito utilizando trozos de tronco</a:t>
            </a:r>
            <a:r>
              <a:rPr lang="es-ES" b="1" dirty="0" smtClean="0">
                <a:solidFill>
                  <a:schemeClr val="accent1">
                    <a:lumMod val="50000"/>
                  </a:schemeClr>
                </a:solidFill>
              </a:rPr>
              <a:t>. La producción comercial requiere una mayor uniformidad y estandarización de los sustratos por lo que se ha generado tecnología para la producción en maceta manipulando varios componentes orgánicos e inorgánicos en diferentes proporciones lo que ha facilitado su cultivo y comercialización.</a:t>
            </a:r>
            <a:endParaRPr lang="es-ES" b="1" dirty="0">
              <a:solidFill>
                <a:schemeClr val="accent1">
                  <a:lumMod val="50000"/>
                </a:schemeClr>
              </a:solidFill>
            </a:endParaRPr>
          </a:p>
        </p:txBody>
      </p:sp>
      <p:pic>
        <p:nvPicPr>
          <p:cNvPr id="4" name="Picture 7" descr="101_019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29822" y="4236458"/>
            <a:ext cx="2168326" cy="1994549"/>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8" descr="128_286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199" r="9353"/>
          <a:stretch/>
        </p:blipFill>
        <p:spPr bwMode="auto">
          <a:xfrm>
            <a:off x="9444942" y="544009"/>
            <a:ext cx="2253206" cy="2277601"/>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Flecha abajo 5"/>
          <p:cNvSpPr/>
          <p:nvPr/>
        </p:nvSpPr>
        <p:spPr>
          <a:xfrm>
            <a:off x="10324618" y="3020992"/>
            <a:ext cx="578734" cy="1016084"/>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7691" y="409903"/>
            <a:ext cx="10295467" cy="700690"/>
          </a:xfrm>
          <a:solidFill>
            <a:schemeClr val="accent1">
              <a:lumMod val="40000"/>
              <a:lumOff val="60000"/>
            </a:schemeClr>
          </a:solidFill>
          <a:ln w="38100">
            <a:solidFill>
              <a:schemeClr val="accent1"/>
            </a:solidFill>
          </a:ln>
        </p:spPr>
        <p:txBody>
          <a:bodyPr>
            <a:normAutofit/>
          </a:bodyPr>
          <a:lstStyle/>
          <a:p>
            <a:r>
              <a:rPr lang="es-MX" sz="2800" b="1" dirty="0" smtClean="0">
                <a:solidFill>
                  <a:schemeClr val="accent1">
                    <a:lumMod val="50000"/>
                  </a:schemeClr>
                </a:solidFill>
              </a:rPr>
              <a:t>DIFERENTES SUSTRATOS UTILIZADOS PARA EL CULTIVO</a:t>
            </a:r>
            <a:endParaRPr lang="es-MX" sz="2800" b="1" dirty="0">
              <a:solidFill>
                <a:schemeClr val="accent1">
                  <a:lumMod val="50000"/>
                </a:schemeClr>
              </a:solidFill>
            </a:endParaRPr>
          </a:p>
        </p:txBody>
      </p:sp>
      <p:sp>
        <p:nvSpPr>
          <p:cNvPr id="3" name="Marcador de contenido 2"/>
          <p:cNvSpPr>
            <a:spLocks noGrp="1"/>
          </p:cNvSpPr>
          <p:nvPr>
            <p:ph sz="quarter" idx="1"/>
          </p:nvPr>
        </p:nvSpPr>
        <p:spPr>
          <a:xfrm>
            <a:off x="677333" y="1790199"/>
            <a:ext cx="10405825" cy="2947439"/>
          </a:xfrm>
        </p:spPr>
        <p:txBody>
          <a:bodyPr>
            <a:normAutofit/>
          </a:bodyPr>
          <a:lstStyle/>
          <a:p>
            <a:pPr algn="just"/>
            <a:r>
              <a:rPr lang="es-MX" b="1" dirty="0" smtClean="0">
                <a:solidFill>
                  <a:schemeClr val="accent1">
                    <a:lumMod val="50000"/>
                  </a:schemeClr>
                </a:solidFill>
                <a:effectLst>
                  <a:outerShdw blurRad="38100" dist="38100" dir="2700000" algn="tl">
                    <a:srgbClr val="000000">
                      <a:alpha val="43137"/>
                    </a:srgbClr>
                  </a:outerShdw>
                </a:effectLst>
              </a:rPr>
              <a:t>El sustrato es parte importante para tener éxito en el cultivo de orquídeas, por tal razón es de vital importancia seleccionar un sustrato que tenga la capacidad de retener la humedad adecuada para la planta y que tenga la suficiente porosidad lo cual permitirá drenar fácilmente el exceso de agua después de los riegos; </a:t>
            </a:r>
            <a:r>
              <a:rPr lang="es-MX" b="1" u="sng" dirty="0" smtClean="0">
                <a:solidFill>
                  <a:schemeClr val="accent1">
                    <a:lumMod val="50000"/>
                  </a:schemeClr>
                </a:solidFill>
                <a:effectLst>
                  <a:outerShdw blurRad="38100" dist="38100" dir="2700000" algn="tl">
                    <a:srgbClr val="000000">
                      <a:alpha val="43137"/>
                    </a:srgbClr>
                  </a:outerShdw>
                </a:effectLst>
              </a:rPr>
              <a:t>ayudando de esta manera a evitar el encharcamiento que es la causa principal de la pudrición de las raíces, que normalmente </a:t>
            </a:r>
            <a:r>
              <a:rPr lang="es-MX" b="1" u="sng" dirty="0" err="1" smtClean="0">
                <a:solidFill>
                  <a:schemeClr val="accent1">
                    <a:lumMod val="50000"/>
                  </a:schemeClr>
                </a:solidFill>
                <a:effectLst>
                  <a:outerShdw blurRad="38100" dist="38100" dir="2700000" algn="tl">
                    <a:srgbClr val="000000">
                      <a:alpha val="43137"/>
                    </a:srgbClr>
                  </a:outerShdw>
                </a:effectLst>
              </a:rPr>
              <a:t>estan</a:t>
            </a:r>
            <a:r>
              <a:rPr lang="es-MX" b="1" u="sng" dirty="0" smtClean="0">
                <a:solidFill>
                  <a:schemeClr val="accent1">
                    <a:lumMod val="50000"/>
                  </a:schemeClr>
                </a:solidFill>
                <a:effectLst>
                  <a:outerShdw blurRad="38100" dist="38100" dir="2700000" algn="tl">
                    <a:srgbClr val="000000">
                      <a:alpha val="43137"/>
                    </a:srgbClr>
                  </a:outerShdw>
                </a:effectLst>
              </a:rPr>
              <a:t> adaptadas a medios aéreos.</a:t>
            </a:r>
            <a:endParaRPr lang="es-MX" b="1" u="sng" dirty="0" smtClean="0">
              <a:solidFill>
                <a:schemeClr val="accent1">
                  <a:lumMod val="50000"/>
                </a:schemeClr>
              </a:solidFill>
            </a:endParaRPr>
          </a:p>
        </p:txBody>
      </p:sp>
      <p:pic>
        <p:nvPicPr>
          <p:cNvPr id="4" name="Imagen 3"/>
          <p:cNvPicPr>
            <a:picLocks noChangeAspect="1"/>
          </p:cNvPicPr>
          <p:nvPr/>
        </p:nvPicPr>
        <p:blipFill>
          <a:blip r:embed="rId2"/>
          <a:stretch>
            <a:fillRect/>
          </a:stretch>
        </p:blipFill>
        <p:spPr>
          <a:xfrm>
            <a:off x="7358072" y="4299046"/>
            <a:ext cx="3183812" cy="2306914"/>
          </a:xfrm>
          <a:prstGeom prst="rect">
            <a:avLst/>
          </a:prstGeom>
        </p:spPr>
      </p:pic>
    </p:spTree>
    <p:extLst>
      <p:ext uri="{BB962C8B-B14F-4D97-AF65-F5344CB8AC3E}">
        <p14:creationId xmlns:p14="http://schemas.microsoft.com/office/powerpoint/2010/main" val="192327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a:xfrm>
            <a:off x="401256" y="1752701"/>
            <a:ext cx="6381509" cy="4036671"/>
          </a:xfrm>
          <a:solidFill>
            <a:schemeClr val="accent1">
              <a:lumMod val="40000"/>
              <a:lumOff val="60000"/>
            </a:schemeClr>
          </a:solidFill>
          <a:ln w="38100">
            <a:solidFill>
              <a:schemeClr val="accent1"/>
            </a:solidFill>
          </a:ln>
        </p:spPr>
        <p:txBody>
          <a:bodyPr>
            <a:normAutofit/>
          </a:bodyPr>
          <a:lstStyle/>
          <a:p>
            <a:pPr algn="just"/>
            <a:r>
              <a:rPr lang="es-MX" b="1" dirty="0" smtClean="0">
                <a:solidFill>
                  <a:schemeClr val="accent1">
                    <a:lumMod val="50000"/>
                  </a:schemeClr>
                </a:solidFill>
              </a:rPr>
              <a:t>Por ejemplo los sustratos para cultivar </a:t>
            </a:r>
            <a:r>
              <a:rPr lang="es-MX" b="1" i="1" dirty="0" err="1" smtClean="0">
                <a:solidFill>
                  <a:schemeClr val="accent1">
                    <a:lumMod val="50000"/>
                  </a:schemeClr>
                </a:solidFill>
              </a:rPr>
              <a:t>Phalaenopsis</a:t>
            </a:r>
            <a:r>
              <a:rPr lang="es-MX" b="1" i="1" dirty="0" smtClean="0">
                <a:solidFill>
                  <a:schemeClr val="accent1">
                    <a:lumMod val="50000"/>
                  </a:schemeClr>
                </a:solidFill>
              </a:rPr>
              <a:t> </a:t>
            </a:r>
            <a:r>
              <a:rPr lang="es-MX" b="1" dirty="0" smtClean="0">
                <a:solidFill>
                  <a:schemeClr val="accent1">
                    <a:lumMod val="50000"/>
                  </a:schemeClr>
                </a:solidFill>
              </a:rPr>
              <a:t>tienen que ser de textura liviana y de densidad baja o intermedia y durable, lo cual facilita un buen crecimiento de raíces. Hoy en día podemos encontrar una gran gama de sustratos para orquídeas, uno de los mas utilizados en el pasado era el </a:t>
            </a:r>
            <a:r>
              <a:rPr lang="es-MX" b="1" u="sng" dirty="0" smtClean="0">
                <a:solidFill>
                  <a:schemeClr val="accent1">
                    <a:lumMod val="50000"/>
                  </a:schemeClr>
                </a:solidFill>
              </a:rPr>
              <a:t>musgo fibra larga</a:t>
            </a:r>
            <a:r>
              <a:rPr lang="es-MX" b="1" dirty="0" smtClean="0">
                <a:solidFill>
                  <a:schemeClr val="accent1">
                    <a:lumMod val="50000"/>
                  </a:schemeClr>
                </a:solidFill>
              </a:rPr>
              <a:t> muy recomendado por expertos en la materia</a:t>
            </a:r>
            <a:r>
              <a:rPr lang="es-MX" b="1" dirty="0">
                <a:solidFill>
                  <a:schemeClr val="accent1">
                    <a:lumMod val="50000"/>
                  </a:schemeClr>
                </a:solidFill>
              </a:rPr>
              <a:t>.</a:t>
            </a:r>
          </a:p>
        </p:txBody>
      </p:sp>
      <p:pic>
        <p:nvPicPr>
          <p:cNvPr id="4" name="Picture 6" descr="101_019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5692" y="1962060"/>
            <a:ext cx="4052338" cy="3617952"/>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solidFill>
                  <a:schemeClr val="accent1">
                    <a:lumMod val="50000"/>
                  </a:schemeClr>
                </a:solidFill>
                <a:ea typeface="Calibri"/>
              </a:rPr>
              <a:t>Concepto de sustrato: </a:t>
            </a:r>
            <a:r>
              <a:rPr lang="es-ES" dirty="0">
                <a:solidFill>
                  <a:srgbClr val="000000"/>
                </a:solidFill>
                <a:ea typeface="Calibri"/>
              </a:rPr>
              <a:t/>
            </a:r>
            <a:br>
              <a:rPr lang="es-ES" dirty="0">
                <a:solidFill>
                  <a:srgbClr val="000000"/>
                </a:solidFill>
                <a:ea typeface="Calibri"/>
              </a:rPr>
            </a:br>
            <a:endParaRPr lang="es-ES" dirty="0"/>
          </a:p>
        </p:txBody>
      </p:sp>
      <p:sp>
        <p:nvSpPr>
          <p:cNvPr id="3" name="2 Marcador de contenido"/>
          <p:cNvSpPr>
            <a:spLocks noGrp="1"/>
          </p:cNvSpPr>
          <p:nvPr>
            <p:ph sz="quarter" idx="1"/>
          </p:nvPr>
        </p:nvSpPr>
        <p:spPr>
          <a:xfrm>
            <a:off x="609600" y="1600200"/>
            <a:ext cx="9956800" cy="2219446"/>
          </a:xfrm>
          <a:solidFill>
            <a:schemeClr val="accent1">
              <a:lumMod val="40000"/>
              <a:lumOff val="60000"/>
            </a:schemeClr>
          </a:solidFill>
          <a:ln w="38100">
            <a:solidFill>
              <a:schemeClr val="accent1"/>
            </a:solidFill>
          </a:ln>
        </p:spPr>
        <p:txBody>
          <a:bodyPr/>
          <a:lstStyle/>
          <a:p>
            <a:pPr marL="0" indent="0" algn="just">
              <a:spcAft>
                <a:spcPts val="0"/>
              </a:spcAft>
              <a:buNone/>
            </a:pPr>
            <a:r>
              <a:rPr lang="es-ES" b="1" dirty="0" smtClean="0">
                <a:solidFill>
                  <a:schemeClr val="accent1">
                    <a:lumMod val="50000"/>
                  </a:schemeClr>
                </a:solidFill>
                <a:latin typeface="Arial"/>
                <a:ea typeface="Calibri"/>
              </a:rPr>
              <a:t>Cualquier material sólido distinto al suelo </a:t>
            </a:r>
            <a:r>
              <a:rPr lang="es-ES" b="1" i="1" dirty="0" smtClean="0">
                <a:solidFill>
                  <a:schemeClr val="accent1">
                    <a:lumMod val="50000"/>
                  </a:schemeClr>
                </a:solidFill>
                <a:latin typeface="Arial"/>
                <a:ea typeface="Calibri"/>
              </a:rPr>
              <a:t>in situ</a:t>
            </a:r>
            <a:r>
              <a:rPr lang="es-ES" b="1" dirty="0" smtClean="0">
                <a:solidFill>
                  <a:schemeClr val="accent1">
                    <a:lumMod val="50000"/>
                  </a:schemeClr>
                </a:solidFill>
                <a:latin typeface="Arial"/>
                <a:ea typeface="Calibri"/>
              </a:rPr>
              <a:t>; de origen natural, de síntesis o residual, mineral u orgánico; usado en forma pura o en mezcla; que permita el anclaje del sistema radicular, oxígeno y agua suficiente para el óptimo desarrollo de las plantas en un contenedor (maceta). </a:t>
            </a:r>
          </a:p>
        </p:txBody>
      </p:sp>
      <p:pic>
        <p:nvPicPr>
          <p:cNvPr id="4" name="Imagen 3"/>
          <p:cNvPicPr>
            <a:picLocks noChangeAspect="1"/>
          </p:cNvPicPr>
          <p:nvPr/>
        </p:nvPicPr>
        <p:blipFill>
          <a:blip r:embed="rId2"/>
          <a:stretch>
            <a:fillRect/>
          </a:stretch>
        </p:blipFill>
        <p:spPr>
          <a:xfrm rot="16200000">
            <a:off x="4483100" y="2907294"/>
            <a:ext cx="2209800" cy="504825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lásico de Office">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754</TotalTime>
  <Words>2553</Words>
  <Application>Microsoft Office PowerPoint</Application>
  <PresentationFormat>Panorámica</PresentationFormat>
  <Paragraphs>155</Paragraphs>
  <Slides>43</Slides>
  <Notes>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43</vt:i4>
      </vt:variant>
    </vt:vector>
  </HeadingPairs>
  <TitlesOfParts>
    <vt:vector size="52" baseType="lpstr">
      <vt:lpstr>Arial</vt:lpstr>
      <vt:lpstr>Brush Script MT</vt:lpstr>
      <vt:lpstr>Calibri</vt:lpstr>
      <vt:lpstr>Courier New</vt:lpstr>
      <vt:lpstr>georgia</vt:lpstr>
      <vt:lpstr>Times New Roman</vt:lpstr>
      <vt:lpstr>Wingdings</vt:lpstr>
      <vt:lpstr>Wingdings 2</vt:lpstr>
      <vt:lpstr>Mirador</vt:lpstr>
      <vt:lpstr>UNIDAD DE COMPETENCIA iii. Requerimientos edáficos: SUSTRATOS PARA ORQUIDEAS  UNIDAD DE APRENDIZAJE “ORQUÍDEAS”</vt:lpstr>
      <vt:lpstr>PRESENTACIÓN</vt:lpstr>
      <vt:lpstr>INSTRUCCIONES PARA EL USO DE ESTA PRESENTACION </vt:lpstr>
      <vt:lpstr>OBJETIVO DE LA UNIDAD DE APRENDIZAJE</vt:lpstr>
      <vt:lpstr>CONTENIDO DE LA PRESENTACIÓN</vt:lpstr>
      <vt:lpstr>INTRODUCCION</vt:lpstr>
      <vt:lpstr>DIFERENTES SUSTRATOS UTILIZADOS PARA EL CULTIVO</vt:lpstr>
      <vt:lpstr>Presentación de PowerPoint</vt:lpstr>
      <vt:lpstr>Concepto de sustrato:  </vt:lpstr>
      <vt:lpstr>Tipos de sustratos</vt:lpstr>
      <vt:lpstr>Características de un sustrato deseable</vt:lpstr>
      <vt:lpstr>Presentación de PowerPoint</vt:lpstr>
      <vt:lpstr>Las siguientes mezclas también se utilizan como sustratos  para materiales de siembra de orquídeas</vt:lpstr>
      <vt:lpstr>CARACTERISTICAS DE UN SUSTRATO PARA ORQUIDEAS</vt:lpstr>
      <vt:lpstr>Reacción del sustrato (pH)</vt:lpstr>
      <vt:lpstr>CONDUCTIVIDAD ELECTRICA (CE)  Sustratos y agua </vt:lpstr>
      <vt:lpstr>CE Sustratos y agua </vt:lpstr>
      <vt:lpstr>Presentación de PowerPoint</vt:lpstr>
      <vt:lpstr>TIPOS DE SUSTRATOS</vt:lpstr>
      <vt:lpstr>Presentación de PowerPoint</vt:lpstr>
      <vt:lpstr>Presentación de PowerPoint</vt:lpstr>
      <vt:lpstr>Presentación de PowerPoint</vt:lpstr>
      <vt:lpstr>Presentación de PowerPoint</vt:lpstr>
      <vt:lpstr>Presentación de PowerPoint</vt:lpstr>
      <vt:lpstr>MES</vt:lpstr>
      <vt:lpstr>DESCRIPCION DE ALGUNOS SUSTRATOS </vt:lpstr>
      <vt:lpstr>MUSGO</vt:lpstr>
      <vt:lpstr>CHIPE O CHIPRE (MAQUIQUE)</vt:lpstr>
      <vt:lpstr>CARBON VEGETAL</vt:lpstr>
      <vt:lpstr>FIBRA DE COCO</vt:lpstr>
      <vt:lpstr>CORTEZA DE PINO</vt:lpstr>
      <vt:lpstr>ROCA VOLCÁNICA</vt:lpstr>
      <vt:lpstr>PIEDRA PÓMEZ</vt:lpstr>
      <vt:lpstr>SUSTRATOS COMERCIALES </vt:lpstr>
      <vt:lpstr>Presentación de PowerPoint</vt:lpstr>
      <vt:lpstr>Presentación de PowerPoint</vt:lpstr>
      <vt:lpstr>PINO (8-15 mm) Corteza Abonada Trozos de corteza de pino viejas, de pequeño tamaño (8-15 mm) para sustrato de orquídeas. Enriquecido con abono.</vt:lpstr>
      <vt:lpstr>corteza de pino en granulometría mediana (20 -35 mm) para sustrato de orquídeas. </vt:lpstr>
      <vt:lpstr>MUSGO ESPORAS (Kyoto Moss )</vt:lpstr>
      <vt:lpstr>Mezcla de diversos sustratos para orquídeas. </vt:lpstr>
      <vt:lpstr>Sustrato para orquídeas compuesto de diversos componentes     </vt:lpstr>
      <vt:lpstr>BIBLIOGRAFIA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Windows User</cp:lastModifiedBy>
  <cp:revision>66</cp:revision>
  <dcterms:created xsi:type="dcterms:W3CDTF">2016-05-11T20:36:01Z</dcterms:created>
  <dcterms:modified xsi:type="dcterms:W3CDTF">2017-10-21T02:18:31Z</dcterms:modified>
</cp:coreProperties>
</file>