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310" r:id="rId4"/>
    <p:sldId id="320" r:id="rId5"/>
    <p:sldId id="322" r:id="rId6"/>
    <p:sldId id="318" r:id="rId7"/>
    <p:sldId id="291" r:id="rId8"/>
    <p:sldId id="259" r:id="rId9"/>
    <p:sldId id="295" r:id="rId10"/>
    <p:sldId id="311" r:id="rId11"/>
    <p:sldId id="296" r:id="rId12"/>
    <p:sldId id="312" r:id="rId13"/>
    <p:sldId id="299" r:id="rId14"/>
    <p:sldId id="323" r:id="rId15"/>
    <p:sldId id="294" r:id="rId16"/>
    <p:sldId id="300" r:id="rId17"/>
    <p:sldId id="260" r:id="rId18"/>
    <p:sldId id="261" r:id="rId19"/>
    <p:sldId id="262" r:id="rId20"/>
    <p:sldId id="263" r:id="rId21"/>
    <p:sldId id="264" r:id="rId22"/>
    <p:sldId id="265" r:id="rId23"/>
    <p:sldId id="266" r:id="rId24"/>
    <p:sldId id="267" r:id="rId25"/>
    <p:sldId id="268" r:id="rId26"/>
    <p:sldId id="269" r:id="rId27"/>
    <p:sldId id="270" r:id="rId28"/>
    <p:sldId id="271" r:id="rId29"/>
    <p:sldId id="316" r:id="rId30"/>
    <p:sldId id="272" r:id="rId31"/>
    <p:sldId id="273" r:id="rId32"/>
    <p:sldId id="274" r:id="rId33"/>
    <p:sldId id="275" r:id="rId34"/>
    <p:sldId id="276" r:id="rId35"/>
    <p:sldId id="277" r:id="rId36"/>
    <p:sldId id="278" r:id="rId37"/>
    <p:sldId id="279" r:id="rId38"/>
    <p:sldId id="280" r:id="rId39"/>
    <p:sldId id="281" r:id="rId40"/>
    <p:sldId id="325" r:id="rId41"/>
    <p:sldId id="305" r:id="rId42"/>
    <p:sldId id="306" r:id="rId43"/>
    <p:sldId id="283" r:id="rId44"/>
    <p:sldId id="284" r:id="rId45"/>
    <p:sldId id="285" r:id="rId4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77329"/>
    <a:srgbClr val="FFCC00"/>
    <a:srgbClr val="926B0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 varScale="1">
        <p:scale>
          <a:sx n="92" d="100"/>
          <a:sy n="92" d="100"/>
        </p:scale>
        <p:origin x="498" y="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microsoft.com/office/2015/10/relationships/revisionInfo" Target="revisionInfo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diagrams/_rels/data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4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06340AF-599C-4652-B059-55E7FBCB900E}" type="doc">
      <dgm:prSet loTypeId="urn:microsoft.com/office/officeart/2005/8/layout/vList3#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011D7618-5B30-4040-A8E2-5FC625F88D25}">
      <dgm:prSet/>
      <dgm:spPr/>
      <dgm:t>
        <a:bodyPr/>
        <a:lstStyle/>
        <a:p>
          <a:pPr rtl="0"/>
          <a:r>
            <a:rPr lang="es-MX" dirty="0"/>
            <a:t>En la</a:t>
          </a:r>
          <a:r>
            <a:rPr lang="es-MX" i="1" dirty="0"/>
            <a:t> Novísima recopilación de las leyes de España </a:t>
          </a:r>
          <a:r>
            <a:rPr lang="es-MX" dirty="0"/>
            <a:t>(12 libros con 4020 leyes del s. XIX), se recoge una serie de aspectos relativos al </a:t>
          </a:r>
          <a:r>
            <a:rPr lang="es-MX" b="1" dirty="0"/>
            <a:t>intrusismo</a:t>
          </a:r>
          <a:r>
            <a:rPr lang="es-MX" dirty="0"/>
            <a:t> del médico y boticario, y al ejercicio de la </a:t>
          </a:r>
          <a:r>
            <a:rPr lang="es-MX" b="1" dirty="0"/>
            <a:t>medicina sin licencia</a:t>
          </a:r>
          <a:r>
            <a:rPr lang="es-MX" dirty="0"/>
            <a:t>.</a:t>
          </a:r>
        </a:p>
      </dgm:t>
    </dgm:pt>
    <dgm:pt modelId="{4DD6F8A9-BB69-418D-A2E9-C65A490E5406}" type="parTrans" cxnId="{60D4F498-B1E9-420A-A9B3-149068E29503}">
      <dgm:prSet/>
      <dgm:spPr/>
      <dgm:t>
        <a:bodyPr/>
        <a:lstStyle/>
        <a:p>
          <a:endParaRPr lang="es-MX"/>
        </a:p>
      </dgm:t>
    </dgm:pt>
    <dgm:pt modelId="{7DF54D91-87AD-4E07-B82E-1831FB432EF6}" type="sibTrans" cxnId="{60D4F498-B1E9-420A-A9B3-149068E29503}">
      <dgm:prSet/>
      <dgm:spPr/>
      <dgm:t>
        <a:bodyPr/>
        <a:lstStyle/>
        <a:p>
          <a:endParaRPr lang="es-MX"/>
        </a:p>
      </dgm:t>
    </dgm:pt>
    <dgm:pt modelId="{3DE35248-7729-4385-B301-9EFE16CD89DE}" type="pres">
      <dgm:prSet presAssocID="{106340AF-599C-4652-B059-55E7FBCB900E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DEBA99E1-4155-45E9-B4FC-0A02DC328C1E}" type="pres">
      <dgm:prSet presAssocID="{011D7618-5B30-4040-A8E2-5FC625F88D25}" presName="composite" presStyleCnt="0"/>
      <dgm:spPr/>
    </dgm:pt>
    <dgm:pt modelId="{19015206-B938-447D-A3C9-C49BA15E80D6}" type="pres">
      <dgm:prSet presAssocID="{011D7618-5B30-4040-A8E2-5FC625F88D25}" presName="imgShp" presStyleLbl="fgImgPlace1" presStyleIdx="0" presStyleCnt="1" custLinFactNeighborX="-86166" custLinFactNeighborY="-5966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BC9FD818-4508-4CA6-8E0C-35D6A82E7D6A}" type="pres">
      <dgm:prSet presAssocID="{011D7618-5B30-4040-A8E2-5FC625F88D25}" presName="txShp" presStyleLbl="node1" presStyleIdx="0" presStyleCnt="1" custScaleX="94403" custScaleY="75956" custLinFactNeighborX="-7747" custLinFactNeighborY="-596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60D4F498-B1E9-420A-A9B3-149068E29503}" srcId="{106340AF-599C-4652-B059-55E7FBCB900E}" destId="{011D7618-5B30-4040-A8E2-5FC625F88D25}" srcOrd="0" destOrd="0" parTransId="{4DD6F8A9-BB69-418D-A2E9-C65A490E5406}" sibTransId="{7DF54D91-87AD-4E07-B82E-1831FB432EF6}"/>
    <dgm:cxn modelId="{FDA28835-0E25-45DE-9575-F2E556BB5C62}" type="presOf" srcId="{106340AF-599C-4652-B059-55E7FBCB900E}" destId="{3DE35248-7729-4385-B301-9EFE16CD89DE}" srcOrd="0" destOrd="0" presId="urn:microsoft.com/office/officeart/2005/8/layout/vList3#1"/>
    <dgm:cxn modelId="{2FF2860A-A784-4FCC-97A5-EEBEC7D19792}" type="presOf" srcId="{011D7618-5B30-4040-A8E2-5FC625F88D25}" destId="{BC9FD818-4508-4CA6-8E0C-35D6A82E7D6A}" srcOrd="0" destOrd="0" presId="urn:microsoft.com/office/officeart/2005/8/layout/vList3#1"/>
    <dgm:cxn modelId="{DF335A94-F38E-47CB-8DE3-35BFE7DE443F}" type="presParOf" srcId="{3DE35248-7729-4385-B301-9EFE16CD89DE}" destId="{DEBA99E1-4155-45E9-B4FC-0A02DC328C1E}" srcOrd="0" destOrd="0" presId="urn:microsoft.com/office/officeart/2005/8/layout/vList3#1"/>
    <dgm:cxn modelId="{3FB35B12-E383-400E-B571-C381DFCBB2B4}" type="presParOf" srcId="{DEBA99E1-4155-45E9-B4FC-0A02DC328C1E}" destId="{19015206-B938-447D-A3C9-C49BA15E80D6}" srcOrd="0" destOrd="0" presId="urn:microsoft.com/office/officeart/2005/8/layout/vList3#1"/>
    <dgm:cxn modelId="{F4BBB55B-B26E-457D-8A11-556C00624263}" type="presParOf" srcId="{DEBA99E1-4155-45E9-B4FC-0A02DC328C1E}" destId="{BC9FD818-4508-4CA6-8E0C-35D6A82E7D6A}" srcOrd="1" destOrd="0" presId="urn:microsoft.com/office/officeart/2005/8/layout/vList3#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8772576-DA3E-4EEA-B25E-827ABA6BC9CC}" type="doc">
      <dgm:prSet loTypeId="urn:microsoft.com/office/officeart/2005/8/layout/process5" loCatId="process" qsTypeId="urn:microsoft.com/office/officeart/2005/8/quickstyle/simple1" qsCatId="simple" csTypeId="urn:microsoft.com/office/officeart/2005/8/colors/colorful1#1" csCatId="colorful" phldr="1"/>
      <dgm:spPr/>
      <dgm:t>
        <a:bodyPr/>
        <a:lstStyle/>
        <a:p>
          <a:endParaRPr lang="es-MX"/>
        </a:p>
      </dgm:t>
    </dgm:pt>
    <dgm:pt modelId="{0AEF69F2-D1C2-4347-B402-FF20848DDC47}">
      <dgm:prSet phldrT="[Texto]"/>
      <dgm:spPr/>
      <dgm:t>
        <a:bodyPr/>
        <a:lstStyle/>
        <a:p>
          <a:r>
            <a:rPr lang="es-MX" dirty="0"/>
            <a:t>Denuncia ante el MP de la PGJ</a:t>
          </a:r>
        </a:p>
      </dgm:t>
    </dgm:pt>
    <dgm:pt modelId="{6651A19B-F663-4979-9A47-547653E65C1C}" type="parTrans" cxnId="{1D0C9F01-E09B-427D-B984-349CC201DA82}">
      <dgm:prSet/>
      <dgm:spPr/>
      <dgm:t>
        <a:bodyPr/>
        <a:lstStyle/>
        <a:p>
          <a:endParaRPr lang="es-MX"/>
        </a:p>
      </dgm:t>
    </dgm:pt>
    <dgm:pt modelId="{AD1AABD0-89FF-429E-9ABF-3C0D4CA981C9}" type="sibTrans" cxnId="{1D0C9F01-E09B-427D-B984-349CC201DA82}">
      <dgm:prSet/>
      <dgm:spPr/>
      <dgm:t>
        <a:bodyPr/>
        <a:lstStyle/>
        <a:p>
          <a:endParaRPr lang="es-MX"/>
        </a:p>
      </dgm:t>
    </dgm:pt>
    <dgm:pt modelId="{D6CE122E-62A3-4F97-BD02-1F41B8E2F7AD}">
      <dgm:prSet phldrT="[Texto]"/>
      <dgm:spPr/>
      <dgm:t>
        <a:bodyPr/>
        <a:lstStyle/>
        <a:p>
          <a:r>
            <a:rPr lang="es-MX" dirty="0"/>
            <a:t>Averiguación previa</a:t>
          </a:r>
        </a:p>
      </dgm:t>
    </dgm:pt>
    <dgm:pt modelId="{13323492-D876-4629-BA2C-27CFEEDB8AF9}" type="parTrans" cxnId="{2133BA39-1076-4592-9FFE-6D0526560DA4}">
      <dgm:prSet/>
      <dgm:spPr/>
      <dgm:t>
        <a:bodyPr/>
        <a:lstStyle/>
        <a:p>
          <a:endParaRPr lang="es-MX"/>
        </a:p>
      </dgm:t>
    </dgm:pt>
    <dgm:pt modelId="{C6CFA257-DF4F-4441-BBDE-853F25F30C35}" type="sibTrans" cxnId="{2133BA39-1076-4592-9FFE-6D0526560DA4}">
      <dgm:prSet/>
      <dgm:spPr/>
      <dgm:t>
        <a:bodyPr/>
        <a:lstStyle/>
        <a:p>
          <a:endParaRPr lang="es-MX"/>
        </a:p>
      </dgm:t>
    </dgm:pt>
    <dgm:pt modelId="{25083BC7-EAAF-4031-8226-25F6E114198A}">
      <dgm:prSet phldrT="[Texto]"/>
      <dgm:spPr/>
      <dgm:t>
        <a:bodyPr/>
        <a:lstStyle/>
        <a:p>
          <a:r>
            <a:rPr lang="es-MX" dirty="0"/>
            <a:t>Consignación</a:t>
          </a:r>
        </a:p>
      </dgm:t>
    </dgm:pt>
    <dgm:pt modelId="{3FAC6B5E-02AF-4051-9883-32620A751A7F}" type="parTrans" cxnId="{A7A89FDD-5C6B-4CDB-AF22-E8DA7A12D19E}">
      <dgm:prSet/>
      <dgm:spPr/>
      <dgm:t>
        <a:bodyPr/>
        <a:lstStyle/>
        <a:p>
          <a:endParaRPr lang="es-MX"/>
        </a:p>
      </dgm:t>
    </dgm:pt>
    <dgm:pt modelId="{54D80EBE-618F-4982-8120-CB30362314D1}" type="sibTrans" cxnId="{A7A89FDD-5C6B-4CDB-AF22-E8DA7A12D19E}">
      <dgm:prSet/>
      <dgm:spPr/>
      <dgm:t>
        <a:bodyPr/>
        <a:lstStyle/>
        <a:p>
          <a:endParaRPr lang="es-MX"/>
        </a:p>
      </dgm:t>
    </dgm:pt>
    <dgm:pt modelId="{48D867AE-44C1-41BF-8FFF-E2A9BB542445}">
      <dgm:prSet phldrT="[Texto]"/>
      <dgm:spPr/>
      <dgm:t>
        <a:bodyPr/>
        <a:lstStyle/>
        <a:p>
          <a:r>
            <a:rPr lang="es-MX" dirty="0"/>
            <a:t>Proceso</a:t>
          </a:r>
          <a:r>
            <a:rPr lang="es-MX" baseline="0" dirty="0"/>
            <a:t> penal</a:t>
          </a:r>
          <a:endParaRPr lang="es-MX" dirty="0"/>
        </a:p>
      </dgm:t>
    </dgm:pt>
    <dgm:pt modelId="{F80FFC13-8185-4665-ABF9-15188CC0992B}" type="parTrans" cxnId="{C87B1C8A-2992-4678-AEE3-6003B911F92B}">
      <dgm:prSet/>
      <dgm:spPr/>
      <dgm:t>
        <a:bodyPr/>
        <a:lstStyle/>
        <a:p>
          <a:endParaRPr lang="es-MX"/>
        </a:p>
      </dgm:t>
    </dgm:pt>
    <dgm:pt modelId="{5D09255F-66A5-4570-AB57-5B2F2D5F5B74}" type="sibTrans" cxnId="{C87B1C8A-2992-4678-AEE3-6003B911F92B}">
      <dgm:prSet/>
      <dgm:spPr/>
      <dgm:t>
        <a:bodyPr/>
        <a:lstStyle/>
        <a:p>
          <a:endParaRPr lang="es-MX"/>
        </a:p>
      </dgm:t>
    </dgm:pt>
    <dgm:pt modelId="{6E822E7E-71D1-44AD-9A35-1DB54E9E0911}">
      <dgm:prSet phldrT="[Texto]"/>
      <dgm:spPr/>
      <dgm:t>
        <a:bodyPr/>
        <a:lstStyle/>
        <a:p>
          <a:r>
            <a:rPr lang="es-MX" dirty="0"/>
            <a:t>Sentencia</a:t>
          </a:r>
        </a:p>
      </dgm:t>
    </dgm:pt>
    <dgm:pt modelId="{632FDAE2-E472-46B2-AA8D-35D7E0C8E3CB}" type="parTrans" cxnId="{7750A243-7C1C-4700-B742-98547E1A4342}">
      <dgm:prSet/>
      <dgm:spPr/>
      <dgm:t>
        <a:bodyPr/>
        <a:lstStyle/>
        <a:p>
          <a:endParaRPr lang="es-MX"/>
        </a:p>
      </dgm:t>
    </dgm:pt>
    <dgm:pt modelId="{61AA82A9-5B4C-47DD-AE8C-91B780F68602}" type="sibTrans" cxnId="{7750A243-7C1C-4700-B742-98547E1A4342}">
      <dgm:prSet/>
      <dgm:spPr/>
      <dgm:t>
        <a:bodyPr/>
        <a:lstStyle/>
        <a:p>
          <a:endParaRPr lang="es-MX"/>
        </a:p>
      </dgm:t>
    </dgm:pt>
    <dgm:pt modelId="{35C5F9D1-4F59-4B29-8FCB-E21F69B06D5F}" type="pres">
      <dgm:prSet presAssocID="{18772576-DA3E-4EEA-B25E-827ABA6BC9CC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FBC1EB11-7E00-4481-A915-31C272B5FE13}" type="pres">
      <dgm:prSet presAssocID="{0AEF69F2-D1C2-4347-B402-FF20848DDC47}" presName="node" presStyleLbl="node1" presStyleIdx="0" presStyleCnt="5" custLinFactNeighborX="-7199" custLinFactNeighborY="3067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4451D9D-4202-4187-BF92-2A2BCF4EA461}" type="pres">
      <dgm:prSet presAssocID="{AD1AABD0-89FF-429E-9ABF-3C0D4CA981C9}" presName="sibTrans" presStyleLbl="sibTrans2D1" presStyleIdx="0" presStyleCnt="4"/>
      <dgm:spPr/>
      <dgm:t>
        <a:bodyPr/>
        <a:lstStyle/>
        <a:p>
          <a:endParaRPr lang="es-MX"/>
        </a:p>
      </dgm:t>
    </dgm:pt>
    <dgm:pt modelId="{10E5DE34-B203-49B3-893C-04B2BAE51B72}" type="pres">
      <dgm:prSet presAssocID="{AD1AABD0-89FF-429E-9ABF-3C0D4CA981C9}" presName="connectorText" presStyleLbl="sibTrans2D1" presStyleIdx="0" presStyleCnt="4"/>
      <dgm:spPr/>
      <dgm:t>
        <a:bodyPr/>
        <a:lstStyle/>
        <a:p>
          <a:endParaRPr lang="es-MX"/>
        </a:p>
      </dgm:t>
    </dgm:pt>
    <dgm:pt modelId="{282D561D-7130-424E-847D-77387FD9943E}" type="pres">
      <dgm:prSet presAssocID="{D6CE122E-62A3-4F97-BD02-1F41B8E2F7AD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26F7D7B-9B67-43D9-B7E6-328A1C644798}" type="pres">
      <dgm:prSet presAssocID="{C6CFA257-DF4F-4441-BBDE-853F25F30C35}" presName="sibTrans" presStyleLbl="sibTrans2D1" presStyleIdx="1" presStyleCnt="4"/>
      <dgm:spPr/>
      <dgm:t>
        <a:bodyPr/>
        <a:lstStyle/>
        <a:p>
          <a:endParaRPr lang="es-MX"/>
        </a:p>
      </dgm:t>
    </dgm:pt>
    <dgm:pt modelId="{24DE6BCA-76DA-4933-9D96-D83E5FD41FD8}" type="pres">
      <dgm:prSet presAssocID="{C6CFA257-DF4F-4441-BBDE-853F25F30C35}" presName="connectorText" presStyleLbl="sibTrans2D1" presStyleIdx="1" presStyleCnt="4"/>
      <dgm:spPr/>
      <dgm:t>
        <a:bodyPr/>
        <a:lstStyle/>
        <a:p>
          <a:endParaRPr lang="es-MX"/>
        </a:p>
      </dgm:t>
    </dgm:pt>
    <dgm:pt modelId="{9892DFB4-069F-4788-963E-19C6FE0AB1AA}" type="pres">
      <dgm:prSet presAssocID="{25083BC7-EAAF-4031-8226-25F6E114198A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151D26D-8C38-44DF-951E-665ADD7F0B3F}" type="pres">
      <dgm:prSet presAssocID="{54D80EBE-618F-4982-8120-CB30362314D1}" presName="sibTrans" presStyleLbl="sibTrans2D1" presStyleIdx="2" presStyleCnt="4"/>
      <dgm:spPr/>
      <dgm:t>
        <a:bodyPr/>
        <a:lstStyle/>
        <a:p>
          <a:endParaRPr lang="es-MX"/>
        </a:p>
      </dgm:t>
    </dgm:pt>
    <dgm:pt modelId="{55F03DAE-5644-486F-A5AF-A9D9459A8406}" type="pres">
      <dgm:prSet presAssocID="{54D80EBE-618F-4982-8120-CB30362314D1}" presName="connectorText" presStyleLbl="sibTrans2D1" presStyleIdx="2" presStyleCnt="4"/>
      <dgm:spPr/>
      <dgm:t>
        <a:bodyPr/>
        <a:lstStyle/>
        <a:p>
          <a:endParaRPr lang="es-MX"/>
        </a:p>
      </dgm:t>
    </dgm:pt>
    <dgm:pt modelId="{7A8B6EFC-1F6C-43D3-9C07-26CF5F26A431}" type="pres">
      <dgm:prSet presAssocID="{48D867AE-44C1-41BF-8FFF-E2A9BB542445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CCD7EE5-EB56-44A0-894C-D3CEB85413F4}" type="pres">
      <dgm:prSet presAssocID="{5D09255F-66A5-4570-AB57-5B2F2D5F5B74}" presName="sibTrans" presStyleLbl="sibTrans2D1" presStyleIdx="3" presStyleCnt="4"/>
      <dgm:spPr/>
      <dgm:t>
        <a:bodyPr/>
        <a:lstStyle/>
        <a:p>
          <a:endParaRPr lang="es-MX"/>
        </a:p>
      </dgm:t>
    </dgm:pt>
    <dgm:pt modelId="{38259B7B-DC7B-498B-A1EE-06C3D50828A5}" type="pres">
      <dgm:prSet presAssocID="{5D09255F-66A5-4570-AB57-5B2F2D5F5B74}" presName="connectorText" presStyleLbl="sibTrans2D1" presStyleIdx="3" presStyleCnt="4"/>
      <dgm:spPr/>
      <dgm:t>
        <a:bodyPr/>
        <a:lstStyle/>
        <a:p>
          <a:endParaRPr lang="es-MX"/>
        </a:p>
      </dgm:t>
    </dgm:pt>
    <dgm:pt modelId="{4DD11C43-6485-4707-A07D-38AEC0ED748C}" type="pres">
      <dgm:prSet presAssocID="{6E822E7E-71D1-44AD-9A35-1DB54E9E0911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EF6149A5-2CBF-4F3A-BB20-F9160C57186F}" type="presOf" srcId="{54D80EBE-618F-4982-8120-CB30362314D1}" destId="{55F03DAE-5644-486F-A5AF-A9D9459A8406}" srcOrd="1" destOrd="0" presId="urn:microsoft.com/office/officeart/2005/8/layout/process5"/>
    <dgm:cxn modelId="{0F10A4D9-ADD4-4007-9748-2127280859D1}" type="presOf" srcId="{AD1AABD0-89FF-429E-9ABF-3C0D4CA981C9}" destId="{10E5DE34-B203-49B3-893C-04B2BAE51B72}" srcOrd="1" destOrd="0" presId="urn:microsoft.com/office/officeart/2005/8/layout/process5"/>
    <dgm:cxn modelId="{C87B1C8A-2992-4678-AEE3-6003B911F92B}" srcId="{18772576-DA3E-4EEA-B25E-827ABA6BC9CC}" destId="{48D867AE-44C1-41BF-8FFF-E2A9BB542445}" srcOrd="3" destOrd="0" parTransId="{F80FFC13-8185-4665-ABF9-15188CC0992B}" sibTransId="{5D09255F-66A5-4570-AB57-5B2F2D5F5B74}"/>
    <dgm:cxn modelId="{3AD78A10-4933-464E-9ED6-8D1C441F1405}" type="presOf" srcId="{54D80EBE-618F-4982-8120-CB30362314D1}" destId="{0151D26D-8C38-44DF-951E-665ADD7F0B3F}" srcOrd="0" destOrd="0" presId="urn:microsoft.com/office/officeart/2005/8/layout/process5"/>
    <dgm:cxn modelId="{16354979-3163-47E0-A825-587141B78572}" type="presOf" srcId="{18772576-DA3E-4EEA-B25E-827ABA6BC9CC}" destId="{35C5F9D1-4F59-4B29-8FCB-E21F69B06D5F}" srcOrd="0" destOrd="0" presId="urn:microsoft.com/office/officeart/2005/8/layout/process5"/>
    <dgm:cxn modelId="{3781EFF2-0661-4873-B343-3F6A4F19A30C}" type="presOf" srcId="{25083BC7-EAAF-4031-8226-25F6E114198A}" destId="{9892DFB4-069F-4788-963E-19C6FE0AB1AA}" srcOrd="0" destOrd="0" presId="urn:microsoft.com/office/officeart/2005/8/layout/process5"/>
    <dgm:cxn modelId="{2133BA39-1076-4592-9FFE-6D0526560DA4}" srcId="{18772576-DA3E-4EEA-B25E-827ABA6BC9CC}" destId="{D6CE122E-62A3-4F97-BD02-1F41B8E2F7AD}" srcOrd="1" destOrd="0" parTransId="{13323492-D876-4629-BA2C-27CFEEDB8AF9}" sibTransId="{C6CFA257-DF4F-4441-BBDE-853F25F30C35}"/>
    <dgm:cxn modelId="{A7A89FDD-5C6B-4CDB-AF22-E8DA7A12D19E}" srcId="{18772576-DA3E-4EEA-B25E-827ABA6BC9CC}" destId="{25083BC7-EAAF-4031-8226-25F6E114198A}" srcOrd="2" destOrd="0" parTransId="{3FAC6B5E-02AF-4051-9883-32620A751A7F}" sibTransId="{54D80EBE-618F-4982-8120-CB30362314D1}"/>
    <dgm:cxn modelId="{B59C2C97-01EA-4B94-B409-BC1B57CC1148}" type="presOf" srcId="{5D09255F-66A5-4570-AB57-5B2F2D5F5B74}" destId="{ECCD7EE5-EB56-44A0-894C-D3CEB85413F4}" srcOrd="0" destOrd="0" presId="urn:microsoft.com/office/officeart/2005/8/layout/process5"/>
    <dgm:cxn modelId="{7750A243-7C1C-4700-B742-98547E1A4342}" srcId="{18772576-DA3E-4EEA-B25E-827ABA6BC9CC}" destId="{6E822E7E-71D1-44AD-9A35-1DB54E9E0911}" srcOrd="4" destOrd="0" parTransId="{632FDAE2-E472-46B2-AA8D-35D7E0C8E3CB}" sibTransId="{61AA82A9-5B4C-47DD-AE8C-91B780F68602}"/>
    <dgm:cxn modelId="{D2E0B250-8808-4374-8A6A-262F34D2B634}" type="presOf" srcId="{0AEF69F2-D1C2-4347-B402-FF20848DDC47}" destId="{FBC1EB11-7E00-4481-A915-31C272B5FE13}" srcOrd="0" destOrd="0" presId="urn:microsoft.com/office/officeart/2005/8/layout/process5"/>
    <dgm:cxn modelId="{1D0C9F01-E09B-427D-B984-349CC201DA82}" srcId="{18772576-DA3E-4EEA-B25E-827ABA6BC9CC}" destId="{0AEF69F2-D1C2-4347-B402-FF20848DDC47}" srcOrd="0" destOrd="0" parTransId="{6651A19B-F663-4979-9A47-547653E65C1C}" sibTransId="{AD1AABD0-89FF-429E-9ABF-3C0D4CA981C9}"/>
    <dgm:cxn modelId="{10BB8DF1-128F-47E2-AB38-6CEE09CBA4FB}" type="presOf" srcId="{C6CFA257-DF4F-4441-BBDE-853F25F30C35}" destId="{24DE6BCA-76DA-4933-9D96-D83E5FD41FD8}" srcOrd="1" destOrd="0" presId="urn:microsoft.com/office/officeart/2005/8/layout/process5"/>
    <dgm:cxn modelId="{E7507D25-74C1-493C-8286-62167CFB5458}" type="presOf" srcId="{AD1AABD0-89FF-429E-9ABF-3C0D4CA981C9}" destId="{74451D9D-4202-4187-BF92-2A2BCF4EA461}" srcOrd="0" destOrd="0" presId="urn:microsoft.com/office/officeart/2005/8/layout/process5"/>
    <dgm:cxn modelId="{6A729DAD-E6D7-4BA2-AC83-F49D880A80AB}" type="presOf" srcId="{6E822E7E-71D1-44AD-9A35-1DB54E9E0911}" destId="{4DD11C43-6485-4707-A07D-38AEC0ED748C}" srcOrd="0" destOrd="0" presId="urn:microsoft.com/office/officeart/2005/8/layout/process5"/>
    <dgm:cxn modelId="{A7F219BB-4087-4CCA-90EB-1D6552DAB2E4}" type="presOf" srcId="{5D09255F-66A5-4570-AB57-5B2F2D5F5B74}" destId="{38259B7B-DC7B-498B-A1EE-06C3D50828A5}" srcOrd="1" destOrd="0" presId="urn:microsoft.com/office/officeart/2005/8/layout/process5"/>
    <dgm:cxn modelId="{B7E08961-8D1D-44EE-B631-A0F615F2212B}" type="presOf" srcId="{D6CE122E-62A3-4F97-BD02-1F41B8E2F7AD}" destId="{282D561D-7130-424E-847D-77387FD9943E}" srcOrd="0" destOrd="0" presId="urn:microsoft.com/office/officeart/2005/8/layout/process5"/>
    <dgm:cxn modelId="{ECDDB10C-48E6-4F34-B3F3-FC00C1243604}" type="presOf" srcId="{C6CFA257-DF4F-4441-BBDE-853F25F30C35}" destId="{126F7D7B-9B67-43D9-B7E6-328A1C644798}" srcOrd="0" destOrd="0" presId="urn:microsoft.com/office/officeart/2005/8/layout/process5"/>
    <dgm:cxn modelId="{C5A50893-1E44-4FC9-98D7-651498B1EF00}" type="presOf" srcId="{48D867AE-44C1-41BF-8FFF-E2A9BB542445}" destId="{7A8B6EFC-1F6C-43D3-9C07-26CF5F26A431}" srcOrd="0" destOrd="0" presId="urn:microsoft.com/office/officeart/2005/8/layout/process5"/>
    <dgm:cxn modelId="{4F624A54-2FA9-48E4-BEAE-0BCBE06D0376}" type="presParOf" srcId="{35C5F9D1-4F59-4B29-8FCB-E21F69B06D5F}" destId="{FBC1EB11-7E00-4481-A915-31C272B5FE13}" srcOrd="0" destOrd="0" presId="urn:microsoft.com/office/officeart/2005/8/layout/process5"/>
    <dgm:cxn modelId="{50EFD0E5-B327-4131-84D1-9453E984FC7B}" type="presParOf" srcId="{35C5F9D1-4F59-4B29-8FCB-E21F69B06D5F}" destId="{74451D9D-4202-4187-BF92-2A2BCF4EA461}" srcOrd="1" destOrd="0" presId="urn:microsoft.com/office/officeart/2005/8/layout/process5"/>
    <dgm:cxn modelId="{86B1B1D4-15D7-47BB-809F-C53E07F961A1}" type="presParOf" srcId="{74451D9D-4202-4187-BF92-2A2BCF4EA461}" destId="{10E5DE34-B203-49B3-893C-04B2BAE51B72}" srcOrd="0" destOrd="0" presId="urn:microsoft.com/office/officeart/2005/8/layout/process5"/>
    <dgm:cxn modelId="{B125675C-ACEA-46C4-8DC5-BEEC3C748745}" type="presParOf" srcId="{35C5F9D1-4F59-4B29-8FCB-E21F69B06D5F}" destId="{282D561D-7130-424E-847D-77387FD9943E}" srcOrd="2" destOrd="0" presId="urn:microsoft.com/office/officeart/2005/8/layout/process5"/>
    <dgm:cxn modelId="{8564B104-FD87-4D72-803A-E88E8BA218B1}" type="presParOf" srcId="{35C5F9D1-4F59-4B29-8FCB-E21F69B06D5F}" destId="{126F7D7B-9B67-43D9-B7E6-328A1C644798}" srcOrd="3" destOrd="0" presId="urn:microsoft.com/office/officeart/2005/8/layout/process5"/>
    <dgm:cxn modelId="{6A81E2D0-6D06-4EA1-A553-4C581425DEEB}" type="presParOf" srcId="{126F7D7B-9B67-43D9-B7E6-328A1C644798}" destId="{24DE6BCA-76DA-4933-9D96-D83E5FD41FD8}" srcOrd="0" destOrd="0" presId="urn:microsoft.com/office/officeart/2005/8/layout/process5"/>
    <dgm:cxn modelId="{A177157A-C8E6-4B68-AE23-71E4D0246424}" type="presParOf" srcId="{35C5F9D1-4F59-4B29-8FCB-E21F69B06D5F}" destId="{9892DFB4-069F-4788-963E-19C6FE0AB1AA}" srcOrd="4" destOrd="0" presId="urn:microsoft.com/office/officeart/2005/8/layout/process5"/>
    <dgm:cxn modelId="{21DCE97A-73F7-490D-9712-293632F2FF63}" type="presParOf" srcId="{35C5F9D1-4F59-4B29-8FCB-E21F69B06D5F}" destId="{0151D26D-8C38-44DF-951E-665ADD7F0B3F}" srcOrd="5" destOrd="0" presId="urn:microsoft.com/office/officeart/2005/8/layout/process5"/>
    <dgm:cxn modelId="{AD0D8136-B68D-4A54-A4B8-5A42B064EFD2}" type="presParOf" srcId="{0151D26D-8C38-44DF-951E-665ADD7F0B3F}" destId="{55F03DAE-5644-486F-A5AF-A9D9459A8406}" srcOrd="0" destOrd="0" presId="urn:microsoft.com/office/officeart/2005/8/layout/process5"/>
    <dgm:cxn modelId="{14367485-B092-4794-AB79-14AE5B4B6B84}" type="presParOf" srcId="{35C5F9D1-4F59-4B29-8FCB-E21F69B06D5F}" destId="{7A8B6EFC-1F6C-43D3-9C07-26CF5F26A431}" srcOrd="6" destOrd="0" presId="urn:microsoft.com/office/officeart/2005/8/layout/process5"/>
    <dgm:cxn modelId="{08DB0A1D-0606-4E4F-979C-B714D717BF02}" type="presParOf" srcId="{35C5F9D1-4F59-4B29-8FCB-E21F69B06D5F}" destId="{ECCD7EE5-EB56-44A0-894C-D3CEB85413F4}" srcOrd="7" destOrd="0" presId="urn:microsoft.com/office/officeart/2005/8/layout/process5"/>
    <dgm:cxn modelId="{BF15918D-4D33-4FC8-85DB-EDC0E177A305}" type="presParOf" srcId="{ECCD7EE5-EB56-44A0-894C-D3CEB85413F4}" destId="{38259B7B-DC7B-498B-A1EE-06C3D50828A5}" srcOrd="0" destOrd="0" presId="urn:microsoft.com/office/officeart/2005/8/layout/process5"/>
    <dgm:cxn modelId="{3558ECBD-EBA4-4CAE-869F-C84CC4B4B031}" type="presParOf" srcId="{35C5F9D1-4F59-4B29-8FCB-E21F69B06D5F}" destId="{4DD11C43-6485-4707-A07D-38AEC0ED748C}" srcOrd="8" destOrd="0" presId="urn:microsoft.com/office/officeart/2005/8/layout/process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4F9DE6C9-37C5-421E-A216-31333D0E538C}" type="doc">
      <dgm:prSet loTypeId="urn:microsoft.com/office/officeart/2005/8/layout/hProcess9" loCatId="process" qsTypeId="urn:microsoft.com/office/officeart/2005/8/quickstyle/simple1" qsCatId="simple" csTypeId="urn:microsoft.com/office/officeart/2005/8/colors/accent1_2" csCatId="accent1" phldr="1"/>
      <dgm:spPr/>
    </dgm:pt>
    <dgm:pt modelId="{BC4216D6-BABE-404E-BB37-0F068F673ED8}">
      <dgm:prSet phldrT="[Texto]"/>
      <dgm:spPr>
        <a:solidFill>
          <a:schemeClr val="accent2">
            <a:lumMod val="60000"/>
            <a:lumOff val="40000"/>
          </a:schemeClr>
        </a:solidFill>
      </dgm:spPr>
      <dgm:t>
        <a:bodyPr/>
        <a:lstStyle/>
        <a:p>
          <a:r>
            <a:rPr lang="es-MX" dirty="0"/>
            <a:t>Juzgado civil del tribunal superior de justicia</a:t>
          </a:r>
        </a:p>
      </dgm:t>
    </dgm:pt>
    <dgm:pt modelId="{632D6582-2B55-463F-90D4-5F9849A756D3}" type="parTrans" cxnId="{CE4C3B6F-F22C-4BEB-8F67-F366A9604D93}">
      <dgm:prSet/>
      <dgm:spPr/>
      <dgm:t>
        <a:bodyPr/>
        <a:lstStyle/>
        <a:p>
          <a:endParaRPr lang="es-MX"/>
        </a:p>
      </dgm:t>
    </dgm:pt>
    <dgm:pt modelId="{C1718024-1A98-45F7-AE9F-D0F3CAD573E4}" type="sibTrans" cxnId="{CE4C3B6F-F22C-4BEB-8F67-F366A9604D93}">
      <dgm:prSet/>
      <dgm:spPr/>
      <dgm:t>
        <a:bodyPr/>
        <a:lstStyle/>
        <a:p>
          <a:endParaRPr lang="es-MX"/>
        </a:p>
      </dgm:t>
    </dgm:pt>
    <dgm:pt modelId="{42978746-A19D-492F-BC5C-F8B21D30E588}">
      <dgm:prSet phldrT="[Texto]"/>
      <dgm:spPr>
        <a:solidFill>
          <a:schemeClr val="accent2">
            <a:lumMod val="60000"/>
            <a:lumOff val="40000"/>
          </a:schemeClr>
        </a:solidFill>
      </dgm:spPr>
      <dgm:t>
        <a:bodyPr/>
        <a:lstStyle/>
        <a:p>
          <a:r>
            <a:rPr lang="es-MX" dirty="0"/>
            <a:t>Juez del orden civil</a:t>
          </a:r>
        </a:p>
      </dgm:t>
    </dgm:pt>
    <dgm:pt modelId="{1CD3717D-219A-4322-80FE-E718FC98F9B5}" type="parTrans" cxnId="{FF8A9849-07EA-404C-9F42-EAFA55C3B81E}">
      <dgm:prSet/>
      <dgm:spPr/>
      <dgm:t>
        <a:bodyPr/>
        <a:lstStyle/>
        <a:p>
          <a:endParaRPr lang="es-MX"/>
        </a:p>
      </dgm:t>
    </dgm:pt>
    <dgm:pt modelId="{88296470-B8EA-46A5-A382-083D9C3AE72D}" type="sibTrans" cxnId="{FF8A9849-07EA-404C-9F42-EAFA55C3B81E}">
      <dgm:prSet/>
      <dgm:spPr/>
      <dgm:t>
        <a:bodyPr/>
        <a:lstStyle/>
        <a:p>
          <a:endParaRPr lang="es-MX"/>
        </a:p>
      </dgm:t>
    </dgm:pt>
    <dgm:pt modelId="{E216151C-850D-48A9-AA64-779C58465488}">
      <dgm:prSet phldrT="[Texto]"/>
      <dgm:spPr>
        <a:solidFill>
          <a:schemeClr val="accent2">
            <a:lumMod val="60000"/>
            <a:lumOff val="40000"/>
          </a:schemeClr>
        </a:solidFill>
      </dgm:spPr>
      <dgm:t>
        <a:bodyPr/>
        <a:lstStyle/>
        <a:p>
          <a:r>
            <a:rPr lang="es-MX" dirty="0"/>
            <a:t>Proceso civil </a:t>
          </a:r>
        </a:p>
      </dgm:t>
    </dgm:pt>
    <dgm:pt modelId="{A560F127-9B34-4E85-8F84-B82311C1B0CC}" type="parTrans" cxnId="{B2984A3B-7236-4583-8173-A5AD365F926B}">
      <dgm:prSet/>
      <dgm:spPr/>
      <dgm:t>
        <a:bodyPr/>
        <a:lstStyle/>
        <a:p>
          <a:endParaRPr lang="es-MX"/>
        </a:p>
      </dgm:t>
    </dgm:pt>
    <dgm:pt modelId="{18E27F4C-8AB5-439B-9F71-44A2DAD36663}" type="sibTrans" cxnId="{B2984A3B-7236-4583-8173-A5AD365F926B}">
      <dgm:prSet/>
      <dgm:spPr/>
      <dgm:t>
        <a:bodyPr/>
        <a:lstStyle/>
        <a:p>
          <a:endParaRPr lang="es-MX"/>
        </a:p>
      </dgm:t>
    </dgm:pt>
    <dgm:pt modelId="{87CECA5A-1978-4678-819C-A3175D363ADC}" type="pres">
      <dgm:prSet presAssocID="{4F9DE6C9-37C5-421E-A216-31333D0E538C}" presName="CompostProcess" presStyleCnt="0">
        <dgm:presLayoutVars>
          <dgm:dir/>
          <dgm:resizeHandles val="exact"/>
        </dgm:presLayoutVars>
      </dgm:prSet>
      <dgm:spPr/>
    </dgm:pt>
    <dgm:pt modelId="{2E1F5454-D05E-4BB3-94AE-FB6313CC0F3D}" type="pres">
      <dgm:prSet presAssocID="{4F9DE6C9-37C5-421E-A216-31333D0E538C}" presName="arrow" presStyleLbl="bgShp" presStyleIdx="0" presStyleCnt="1"/>
      <dgm:spPr/>
    </dgm:pt>
    <dgm:pt modelId="{7C43B7FB-2A5E-4B77-B35B-D97558F171B6}" type="pres">
      <dgm:prSet presAssocID="{4F9DE6C9-37C5-421E-A216-31333D0E538C}" presName="linearProcess" presStyleCnt="0"/>
      <dgm:spPr/>
    </dgm:pt>
    <dgm:pt modelId="{4075D9F6-12CD-4F47-B1C6-74DF6F7C5F68}" type="pres">
      <dgm:prSet presAssocID="{BC4216D6-BABE-404E-BB37-0F068F673ED8}" presName="textNode" presStyleLbl="node1" presStyleIdx="0" presStyleCnt="3" custLinFactNeighborX="-9697" custLinFactNeighborY="1758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1A56ED9-8970-477B-A5DC-23667C2F2809}" type="pres">
      <dgm:prSet presAssocID="{C1718024-1A98-45F7-AE9F-D0F3CAD573E4}" presName="sibTrans" presStyleCnt="0"/>
      <dgm:spPr/>
    </dgm:pt>
    <dgm:pt modelId="{2EB019CF-9ACC-4DD6-A004-2CECE0F45A6F}" type="pres">
      <dgm:prSet presAssocID="{42978746-A19D-492F-BC5C-F8B21D30E588}" presName="text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D713EF4-C39C-4E54-83CF-03197393F5E3}" type="pres">
      <dgm:prSet presAssocID="{88296470-B8EA-46A5-A382-083D9C3AE72D}" presName="sibTrans" presStyleCnt="0"/>
      <dgm:spPr/>
    </dgm:pt>
    <dgm:pt modelId="{E0D103DD-9381-447C-BA4C-8EA63D732ED1}" type="pres">
      <dgm:prSet presAssocID="{E216151C-850D-48A9-AA64-779C58465488}" presName="text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AD80366A-DB8A-4920-A8A6-26F1E671C751}" type="presOf" srcId="{4F9DE6C9-37C5-421E-A216-31333D0E538C}" destId="{87CECA5A-1978-4678-819C-A3175D363ADC}" srcOrd="0" destOrd="0" presId="urn:microsoft.com/office/officeart/2005/8/layout/hProcess9"/>
    <dgm:cxn modelId="{B2984A3B-7236-4583-8173-A5AD365F926B}" srcId="{4F9DE6C9-37C5-421E-A216-31333D0E538C}" destId="{E216151C-850D-48A9-AA64-779C58465488}" srcOrd="2" destOrd="0" parTransId="{A560F127-9B34-4E85-8F84-B82311C1B0CC}" sibTransId="{18E27F4C-8AB5-439B-9F71-44A2DAD36663}"/>
    <dgm:cxn modelId="{FF8A9849-07EA-404C-9F42-EAFA55C3B81E}" srcId="{4F9DE6C9-37C5-421E-A216-31333D0E538C}" destId="{42978746-A19D-492F-BC5C-F8B21D30E588}" srcOrd="1" destOrd="0" parTransId="{1CD3717D-219A-4322-80FE-E718FC98F9B5}" sibTransId="{88296470-B8EA-46A5-A382-083D9C3AE72D}"/>
    <dgm:cxn modelId="{CE4C3B6F-F22C-4BEB-8F67-F366A9604D93}" srcId="{4F9DE6C9-37C5-421E-A216-31333D0E538C}" destId="{BC4216D6-BABE-404E-BB37-0F068F673ED8}" srcOrd="0" destOrd="0" parTransId="{632D6582-2B55-463F-90D4-5F9849A756D3}" sibTransId="{C1718024-1A98-45F7-AE9F-D0F3CAD573E4}"/>
    <dgm:cxn modelId="{E231DB7A-2249-4C42-8D7A-1E0628237719}" type="presOf" srcId="{42978746-A19D-492F-BC5C-F8B21D30E588}" destId="{2EB019CF-9ACC-4DD6-A004-2CECE0F45A6F}" srcOrd="0" destOrd="0" presId="urn:microsoft.com/office/officeart/2005/8/layout/hProcess9"/>
    <dgm:cxn modelId="{56B5C855-011B-4469-A019-6DEC274C5A84}" type="presOf" srcId="{E216151C-850D-48A9-AA64-779C58465488}" destId="{E0D103DD-9381-447C-BA4C-8EA63D732ED1}" srcOrd="0" destOrd="0" presId="urn:microsoft.com/office/officeart/2005/8/layout/hProcess9"/>
    <dgm:cxn modelId="{9BCD4BB2-A3BC-4255-8B72-022A45D6D188}" type="presOf" srcId="{BC4216D6-BABE-404E-BB37-0F068F673ED8}" destId="{4075D9F6-12CD-4F47-B1C6-74DF6F7C5F68}" srcOrd="0" destOrd="0" presId="urn:microsoft.com/office/officeart/2005/8/layout/hProcess9"/>
    <dgm:cxn modelId="{FD6CDC1F-F31F-4EFB-92EB-1A41982D2752}" type="presParOf" srcId="{87CECA5A-1978-4678-819C-A3175D363ADC}" destId="{2E1F5454-D05E-4BB3-94AE-FB6313CC0F3D}" srcOrd="0" destOrd="0" presId="urn:microsoft.com/office/officeart/2005/8/layout/hProcess9"/>
    <dgm:cxn modelId="{A56EEA17-C0BF-47B1-9E83-948090C8F399}" type="presParOf" srcId="{87CECA5A-1978-4678-819C-A3175D363ADC}" destId="{7C43B7FB-2A5E-4B77-B35B-D97558F171B6}" srcOrd="1" destOrd="0" presId="urn:microsoft.com/office/officeart/2005/8/layout/hProcess9"/>
    <dgm:cxn modelId="{BAF012C3-A788-47A0-8C1B-A25B2D03CD45}" type="presParOf" srcId="{7C43B7FB-2A5E-4B77-B35B-D97558F171B6}" destId="{4075D9F6-12CD-4F47-B1C6-74DF6F7C5F68}" srcOrd="0" destOrd="0" presId="urn:microsoft.com/office/officeart/2005/8/layout/hProcess9"/>
    <dgm:cxn modelId="{816707AC-D5AA-4F9D-86C1-9CA828A54211}" type="presParOf" srcId="{7C43B7FB-2A5E-4B77-B35B-D97558F171B6}" destId="{71A56ED9-8970-477B-A5DC-23667C2F2809}" srcOrd="1" destOrd="0" presId="urn:microsoft.com/office/officeart/2005/8/layout/hProcess9"/>
    <dgm:cxn modelId="{5DBB62E4-7B06-42C2-AC20-7263AD6456B7}" type="presParOf" srcId="{7C43B7FB-2A5E-4B77-B35B-D97558F171B6}" destId="{2EB019CF-9ACC-4DD6-A004-2CECE0F45A6F}" srcOrd="2" destOrd="0" presId="urn:microsoft.com/office/officeart/2005/8/layout/hProcess9"/>
    <dgm:cxn modelId="{2CD89C0D-06A8-4F2B-9416-4453EF93A1D6}" type="presParOf" srcId="{7C43B7FB-2A5E-4B77-B35B-D97558F171B6}" destId="{7D713EF4-C39C-4E54-83CF-03197393F5E3}" srcOrd="3" destOrd="0" presId="urn:microsoft.com/office/officeart/2005/8/layout/hProcess9"/>
    <dgm:cxn modelId="{80048F00-DFD9-4F31-859F-544C190DE87F}" type="presParOf" srcId="{7C43B7FB-2A5E-4B77-B35B-D97558F171B6}" destId="{E0D103DD-9381-447C-BA4C-8EA63D732ED1}" srcOrd="4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1001BFD8-EC9D-4116-9E27-C03264465AEA}" type="doc">
      <dgm:prSet loTypeId="urn:microsoft.com/office/officeart/2005/8/layout/process4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01BA66F3-87CD-400D-8AFA-850D3E411540}">
      <dgm:prSet phldrT="[Texto]"/>
      <dgm:spPr>
        <a:solidFill>
          <a:schemeClr val="bg2">
            <a:lumMod val="75000"/>
          </a:schemeClr>
        </a:solidFill>
      </dgm:spPr>
      <dgm:t>
        <a:bodyPr/>
        <a:lstStyle/>
        <a:p>
          <a:r>
            <a:rPr lang="es-MX" dirty="0"/>
            <a:t>Contraloría</a:t>
          </a:r>
        </a:p>
      </dgm:t>
    </dgm:pt>
    <dgm:pt modelId="{2E2FD2C9-CDAB-4EC9-90BD-C0393A264A66}" type="parTrans" cxnId="{7A9D0D81-FD94-4214-B916-EC2121CFEEF5}">
      <dgm:prSet/>
      <dgm:spPr/>
      <dgm:t>
        <a:bodyPr/>
        <a:lstStyle/>
        <a:p>
          <a:endParaRPr lang="es-MX"/>
        </a:p>
      </dgm:t>
    </dgm:pt>
    <dgm:pt modelId="{F32E88B6-2DD2-4007-8337-331715FC220E}" type="sibTrans" cxnId="{7A9D0D81-FD94-4214-B916-EC2121CFEEF5}">
      <dgm:prSet/>
      <dgm:spPr/>
      <dgm:t>
        <a:bodyPr/>
        <a:lstStyle/>
        <a:p>
          <a:endParaRPr lang="es-MX"/>
        </a:p>
      </dgm:t>
    </dgm:pt>
    <dgm:pt modelId="{A57FD8FC-E7CB-4CB4-8339-2817D90C34F4}">
      <dgm:prSet phldrT="[Texto]"/>
      <dgm:spPr>
        <a:solidFill>
          <a:schemeClr val="accent2">
            <a:lumMod val="60000"/>
            <a:lumOff val="40000"/>
          </a:schemeClr>
        </a:solidFill>
      </dgm:spPr>
      <dgm:t>
        <a:bodyPr/>
        <a:lstStyle/>
        <a:p>
          <a:r>
            <a:rPr lang="es-MX" dirty="0"/>
            <a:t>Proceso</a:t>
          </a:r>
        </a:p>
        <a:p>
          <a:r>
            <a:rPr lang="es-MX" dirty="0"/>
            <a:t>(Ley federal de los servidores públicos)</a:t>
          </a:r>
        </a:p>
      </dgm:t>
    </dgm:pt>
    <dgm:pt modelId="{0F528A68-D2BD-4EF2-88EC-48C912743145}" type="parTrans" cxnId="{8C8C86C4-EA24-4FE4-9B53-847A355210D2}">
      <dgm:prSet/>
      <dgm:spPr/>
      <dgm:t>
        <a:bodyPr/>
        <a:lstStyle/>
        <a:p>
          <a:endParaRPr lang="es-MX"/>
        </a:p>
      </dgm:t>
    </dgm:pt>
    <dgm:pt modelId="{F3220CED-34CB-4737-9CC3-77A3ADE97689}" type="sibTrans" cxnId="{8C8C86C4-EA24-4FE4-9B53-847A355210D2}">
      <dgm:prSet/>
      <dgm:spPr/>
      <dgm:t>
        <a:bodyPr/>
        <a:lstStyle/>
        <a:p>
          <a:endParaRPr lang="es-MX"/>
        </a:p>
      </dgm:t>
    </dgm:pt>
    <dgm:pt modelId="{91F2D6F0-C734-492A-B661-433A4A3A89AF}">
      <dgm:prSet phldrT="[Texto]"/>
      <dgm:spPr>
        <a:solidFill>
          <a:schemeClr val="accent5">
            <a:lumMod val="75000"/>
          </a:schemeClr>
        </a:solidFill>
      </dgm:spPr>
      <dgm:t>
        <a:bodyPr/>
        <a:lstStyle/>
        <a:p>
          <a:r>
            <a:rPr lang="es-MX" dirty="0"/>
            <a:t>Sanción</a:t>
          </a:r>
        </a:p>
      </dgm:t>
    </dgm:pt>
    <dgm:pt modelId="{7513EBAA-CF3D-42A2-90E2-53ADF140AF69}" type="parTrans" cxnId="{27D04B9B-C97D-4B98-B8AE-C6FF02ACC6F3}">
      <dgm:prSet/>
      <dgm:spPr/>
      <dgm:t>
        <a:bodyPr/>
        <a:lstStyle/>
        <a:p>
          <a:endParaRPr lang="es-MX"/>
        </a:p>
      </dgm:t>
    </dgm:pt>
    <dgm:pt modelId="{917BF171-9B4F-4387-88E2-E679C0C3FCBD}" type="sibTrans" cxnId="{27D04B9B-C97D-4B98-B8AE-C6FF02ACC6F3}">
      <dgm:prSet/>
      <dgm:spPr/>
      <dgm:t>
        <a:bodyPr/>
        <a:lstStyle/>
        <a:p>
          <a:endParaRPr lang="es-MX"/>
        </a:p>
      </dgm:t>
    </dgm:pt>
    <dgm:pt modelId="{9EBE91E1-8C76-4545-8714-63B44088A49D}" type="pres">
      <dgm:prSet presAssocID="{1001BFD8-EC9D-4116-9E27-C03264465AEA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EA1F0795-E06F-410D-9267-4CE04ABC6161}" type="pres">
      <dgm:prSet presAssocID="{91F2D6F0-C734-492A-B661-433A4A3A89AF}" presName="boxAndChildren" presStyleCnt="0"/>
      <dgm:spPr/>
    </dgm:pt>
    <dgm:pt modelId="{2B0FED5D-3FFF-4FBC-83DE-87ABB69BC33F}" type="pres">
      <dgm:prSet presAssocID="{91F2D6F0-C734-492A-B661-433A4A3A89AF}" presName="parentTextBox" presStyleLbl="node1" presStyleIdx="0" presStyleCnt="3"/>
      <dgm:spPr/>
      <dgm:t>
        <a:bodyPr/>
        <a:lstStyle/>
        <a:p>
          <a:endParaRPr lang="es-MX"/>
        </a:p>
      </dgm:t>
    </dgm:pt>
    <dgm:pt modelId="{221A1839-17C7-4BD1-98ED-AE76790FA08B}" type="pres">
      <dgm:prSet presAssocID="{F3220CED-34CB-4737-9CC3-77A3ADE97689}" presName="sp" presStyleCnt="0"/>
      <dgm:spPr/>
    </dgm:pt>
    <dgm:pt modelId="{F12A6DB9-8805-45B0-AADD-EB9A5F3867B2}" type="pres">
      <dgm:prSet presAssocID="{A57FD8FC-E7CB-4CB4-8339-2817D90C34F4}" presName="arrowAndChildren" presStyleCnt="0"/>
      <dgm:spPr/>
    </dgm:pt>
    <dgm:pt modelId="{B0A1902F-4D6D-49DF-A054-D798EF5FA781}" type="pres">
      <dgm:prSet presAssocID="{A57FD8FC-E7CB-4CB4-8339-2817D90C34F4}" presName="parentTextArrow" presStyleLbl="node1" presStyleIdx="1" presStyleCnt="3"/>
      <dgm:spPr/>
      <dgm:t>
        <a:bodyPr/>
        <a:lstStyle/>
        <a:p>
          <a:endParaRPr lang="es-MX"/>
        </a:p>
      </dgm:t>
    </dgm:pt>
    <dgm:pt modelId="{0E8A1615-BA98-4DF5-AED0-9C9785911F93}" type="pres">
      <dgm:prSet presAssocID="{F32E88B6-2DD2-4007-8337-331715FC220E}" presName="sp" presStyleCnt="0"/>
      <dgm:spPr/>
    </dgm:pt>
    <dgm:pt modelId="{86EC2960-C486-43D2-8BE9-41EE86ED538E}" type="pres">
      <dgm:prSet presAssocID="{01BA66F3-87CD-400D-8AFA-850D3E411540}" presName="arrowAndChildren" presStyleCnt="0"/>
      <dgm:spPr/>
    </dgm:pt>
    <dgm:pt modelId="{8E4E5375-EF57-44BD-93A9-75D4BF0089DE}" type="pres">
      <dgm:prSet presAssocID="{01BA66F3-87CD-400D-8AFA-850D3E411540}" presName="parentTextArrow" presStyleLbl="node1" presStyleIdx="2" presStyleCnt="3" custLinFactNeighborX="-300" custLinFactNeighborY="-1485"/>
      <dgm:spPr/>
      <dgm:t>
        <a:bodyPr/>
        <a:lstStyle/>
        <a:p>
          <a:endParaRPr lang="es-MX"/>
        </a:p>
      </dgm:t>
    </dgm:pt>
  </dgm:ptLst>
  <dgm:cxnLst>
    <dgm:cxn modelId="{53089245-FDE3-4E85-994D-C249B489CD51}" type="presOf" srcId="{91F2D6F0-C734-492A-B661-433A4A3A89AF}" destId="{2B0FED5D-3FFF-4FBC-83DE-87ABB69BC33F}" srcOrd="0" destOrd="0" presId="urn:microsoft.com/office/officeart/2005/8/layout/process4"/>
    <dgm:cxn modelId="{FCC82031-50D7-442E-B6EE-7D4ECA1BAA87}" type="presOf" srcId="{1001BFD8-EC9D-4116-9E27-C03264465AEA}" destId="{9EBE91E1-8C76-4545-8714-63B44088A49D}" srcOrd="0" destOrd="0" presId="urn:microsoft.com/office/officeart/2005/8/layout/process4"/>
    <dgm:cxn modelId="{27D04B9B-C97D-4B98-B8AE-C6FF02ACC6F3}" srcId="{1001BFD8-EC9D-4116-9E27-C03264465AEA}" destId="{91F2D6F0-C734-492A-B661-433A4A3A89AF}" srcOrd="2" destOrd="0" parTransId="{7513EBAA-CF3D-42A2-90E2-53ADF140AF69}" sibTransId="{917BF171-9B4F-4387-88E2-E679C0C3FCBD}"/>
    <dgm:cxn modelId="{0856F080-1B83-401D-892E-0AFDAE0A5CD7}" type="presOf" srcId="{01BA66F3-87CD-400D-8AFA-850D3E411540}" destId="{8E4E5375-EF57-44BD-93A9-75D4BF0089DE}" srcOrd="0" destOrd="0" presId="urn:microsoft.com/office/officeart/2005/8/layout/process4"/>
    <dgm:cxn modelId="{7A9D0D81-FD94-4214-B916-EC2121CFEEF5}" srcId="{1001BFD8-EC9D-4116-9E27-C03264465AEA}" destId="{01BA66F3-87CD-400D-8AFA-850D3E411540}" srcOrd="0" destOrd="0" parTransId="{2E2FD2C9-CDAB-4EC9-90BD-C0393A264A66}" sibTransId="{F32E88B6-2DD2-4007-8337-331715FC220E}"/>
    <dgm:cxn modelId="{17737884-6FC6-42FD-B203-0AA01F0C4419}" type="presOf" srcId="{A57FD8FC-E7CB-4CB4-8339-2817D90C34F4}" destId="{B0A1902F-4D6D-49DF-A054-D798EF5FA781}" srcOrd="0" destOrd="0" presId="urn:microsoft.com/office/officeart/2005/8/layout/process4"/>
    <dgm:cxn modelId="{8C8C86C4-EA24-4FE4-9B53-847A355210D2}" srcId="{1001BFD8-EC9D-4116-9E27-C03264465AEA}" destId="{A57FD8FC-E7CB-4CB4-8339-2817D90C34F4}" srcOrd="1" destOrd="0" parTransId="{0F528A68-D2BD-4EF2-88EC-48C912743145}" sibTransId="{F3220CED-34CB-4737-9CC3-77A3ADE97689}"/>
    <dgm:cxn modelId="{F018A28A-0CE8-4596-83AE-620230B1910E}" type="presParOf" srcId="{9EBE91E1-8C76-4545-8714-63B44088A49D}" destId="{EA1F0795-E06F-410D-9267-4CE04ABC6161}" srcOrd="0" destOrd="0" presId="urn:microsoft.com/office/officeart/2005/8/layout/process4"/>
    <dgm:cxn modelId="{1214315F-C504-46EA-A850-FB25A0A18FAC}" type="presParOf" srcId="{EA1F0795-E06F-410D-9267-4CE04ABC6161}" destId="{2B0FED5D-3FFF-4FBC-83DE-87ABB69BC33F}" srcOrd="0" destOrd="0" presId="urn:microsoft.com/office/officeart/2005/8/layout/process4"/>
    <dgm:cxn modelId="{397736F4-5325-4446-ACC5-4F4E46D1989C}" type="presParOf" srcId="{9EBE91E1-8C76-4545-8714-63B44088A49D}" destId="{221A1839-17C7-4BD1-98ED-AE76790FA08B}" srcOrd="1" destOrd="0" presId="urn:microsoft.com/office/officeart/2005/8/layout/process4"/>
    <dgm:cxn modelId="{2A3CF4E6-56D0-4309-BD3E-96AA37F9DF60}" type="presParOf" srcId="{9EBE91E1-8C76-4545-8714-63B44088A49D}" destId="{F12A6DB9-8805-45B0-AADD-EB9A5F3867B2}" srcOrd="2" destOrd="0" presId="urn:microsoft.com/office/officeart/2005/8/layout/process4"/>
    <dgm:cxn modelId="{769A0C90-6831-4C98-94C0-4DBFFB1E2870}" type="presParOf" srcId="{F12A6DB9-8805-45B0-AADD-EB9A5F3867B2}" destId="{B0A1902F-4D6D-49DF-A054-D798EF5FA781}" srcOrd="0" destOrd="0" presId="urn:microsoft.com/office/officeart/2005/8/layout/process4"/>
    <dgm:cxn modelId="{A1B0720D-B656-4D0F-A62A-C040DA38E7BB}" type="presParOf" srcId="{9EBE91E1-8C76-4545-8714-63B44088A49D}" destId="{0E8A1615-BA98-4DF5-AED0-9C9785911F93}" srcOrd="3" destOrd="0" presId="urn:microsoft.com/office/officeart/2005/8/layout/process4"/>
    <dgm:cxn modelId="{7981C582-0884-4B32-8853-8F4137077FF0}" type="presParOf" srcId="{9EBE91E1-8C76-4545-8714-63B44088A49D}" destId="{86EC2960-C486-43D2-8BE9-41EE86ED538E}" srcOrd="4" destOrd="0" presId="urn:microsoft.com/office/officeart/2005/8/layout/process4"/>
    <dgm:cxn modelId="{E812E754-3704-4342-A6AB-73A1D3CE2436}" type="presParOf" srcId="{86EC2960-C486-43D2-8BE9-41EE86ED538E}" destId="{8E4E5375-EF57-44BD-93A9-75D4BF0089DE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C4538286-E805-46FA-8411-A0170183A741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26E88A72-D8B2-4FB9-9B72-62CC510CBB2D}">
      <dgm:prSet phldrT="[Texto]"/>
      <dgm:spPr/>
      <dgm:t>
        <a:bodyPr/>
        <a:lstStyle/>
        <a:p>
          <a:r>
            <a:rPr lang="es-MX" dirty="0"/>
            <a:t>Comisión de Conciliación y Arbitraje Médico</a:t>
          </a:r>
        </a:p>
      </dgm:t>
    </dgm:pt>
    <dgm:pt modelId="{E7C5AEF7-9A92-4D5F-9369-81D4911F4439}" type="sibTrans" cxnId="{AB7C2DBD-5660-47FD-99B8-E60B453FE93A}">
      <dgm:prSet/>
      <dgm:spPr/>
      <dgm:t>
        <a:bodyPr/>
        <a:lstStyle/>
        <a:p>
          <a:endParaRPr lang="es-MX"/>
        </a:p>
      </dgm:t>
    </dgm:pt>
    <dgm:pt modelId="{C291F62D-F0BF-403A-8AD9-541360B4EFEB}" type="parTrans" cxnId="{AB7C2DBD-5660-47FD-99B8-E60B453FE93A}">
      <dgm:prSet/>
      <dgm:spPr/>
      <dgm:t>
        <a:bodyPr/>
        <a:lstStyle/>
        <a:p>
          <a:endParaRPr lang="es-MX"/>
        </a:p>
      </dgm:t>
    </dgm:pt>
    <dgm:pt modelId="{95D48AC8-7A1C-45BA-BC44-3B8923417667}">
      <dgm:prSet phldrT="[Texto]"/>
      <dgm:spPr>
        <a:solidFill>
          <a:schemeClr val="accent3">
            <a:lumMod val="75000"/>
          </a:schemeClr>
        </a:solidFill>
      </dgm:spPr>
      <dgm:t>
        <a:bodyPr/>
        <a:lstStyle/>
        <a:p>
          <a:r>
            <a:rPr lang="es-MX" dirty="0"/>
            <a:t>Proceso (Comisionado)</a:t>
          </a:r>
        </a:p>
      </dgm:t>
    </dgm:pt>
    <dgm:pt modelId="{E2DDD91D-5D3D-40D2-8950-622819A19AA2}" type="sibTrans" cxnId="{1037582D-6691-4ADC-AE33-18B2AA7550BD}">
      <dgm:prSet/>
      <dgm:spPr/>
      <dgm:t>
        <a:bodyPr/>
        <a:lstStyle/>
        <a:p>
          <a:endParaRPr lang="es-MX"/>
        </a:p>
      </dgm:t>
    </dgm:pt>
    <dgm:pt modelId="{B061ED6E-EBDF-435A-ADF9-0AF914BAE11E}" type="parTrans" cxnId="{1037582D-6691-4ADC-AE33-18B2AA7550BD}">
      <dgm:prSet/>
      <dgm:spPr/>
      <dgm:t>
        <a:bodyPr/>
        <a:lstStyle/>
        <a:p>
          <a:endParaRPr lang="es-MX"/>
        </a:p>
      </dgm:t>
    </dgm:pt>
    <dgm:pt modelId="{BFA39038-D81B-436E-B3EF-D8C64B478625}">
      <dgm:prSet phldrT="[Texto]"/>
      <dgm:spPr>
        <a:solidFill>
          <a:srgbClr val="FFC000"/>
        </a:solidFill>
      </dgm:spPr>
      <dgm:t>
        <a:bodyPr/>
        <a:lstStyle/>
        <a:p>
          <a:r>
            <a:rPr lang="es-MX" dirty="0"/>
            <a:t>Citatorio</a:t>
          </a:r>
        </a:p>
      </dgm:t>
    </dgm:pt>
    <dgm:pt modelId="{436908C5-1593-48EE-B1BA-D49EA55509DD}" type="sibTrans" cxnId="{E4830763-4015-4CEB-B5B3-17C6D8FEE525}">
      <dgm:prSet/>
      <dgm:spPr/>
      <dgm:t>
        <a:bodyPr/>
        <a:lstStyle/>
        <a:p>
          <a:endParaRPr lang="es-MX"/>
        </a:p>
      </dgm:t>
    </dgm:pt>
    <dgm:pt modelId="{25356973-813F-4AE9-9158-2D2EFDBF905E}" type="parTrans" cxnId="{E4830763-4015-4CEB-B5B3-17C6D8FEE525}">
      <dgm:prSet/>
      <dgm:spPr/>
      <dgm:t>
        <a:bodyPr/>
        <a:lstStyle/>
        <a:p>
          <a:endParaRPr lang="es-MX"/>
        </a:p>
      </dgm:t>
    </dgm:pt>
    <dgm:pt modelId="{60810B72-93F6-46EC-B1DB-6D147DC89920}" type="pres">
      <dgm:prSet presAssocID="{C4538286-E805-46FA-8411-A0170183A741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8D30E04B-62F6-4330-902F-4B5C8F57BA93}" type="pres">
      <dgm:prSet presAssocID="{26E88A72-D8B2-4FB9-9B72-62CC510CBB2D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D4495DB-1D46-4CB8-9A56-2D4108DCA836}" type="pres">
      <dgm:prSet presAssocID="{E7C5AEF7-9A92-4D5F-9369-81D4911F4439}" presName="sibTrans" presStyleLbl="sibTrans2D1" presStyleIdx="0" presStyleCnt="2"/>
      <dgm:spPr/>
      <dgm:t>
        <a:bodyPr/>
        <a:lstStyle/>
        <a:p>
          <a:endParaRPr lang="es-MX"/>
        </a:p>
      </dgm:t>
    </dgm:pt>
    <dgm:pt modelId="{16C139B7-DB7E-4D32-A4F0-756F0E25C7E1}" type="pres">
      <dgm:prSet presAssocID="{E7C5AEF7-9A92-4D5F-9369-81D4911F4439}" presName="connectorText" presStyleLbl="sibTrans2D1" presStyleIdx="0" presStyleCnt="2"/>
      <dgm:spPr/>
      <dgm:t>
        <a:bodyPr/>
        <a:lstStyle/>
        <a:p>
          <a:endParaRPr lang="es-MX"/>
        </a:p>
      </dgm:t>
    </dgm:pt>
    <dgm:pt modelId="{B0A16C42-3891-4836-82CE-21C8D5FE8C4D}" type="pres">
      <dgm:prSet presAssocID="{95D48AC8-7A1C-45BA-BC44-3B8923417667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F321A65-6073-449A-A680-441758734DD1}" type="pres">
      <dgm:prSet presAssocID="{E2DDD91D-5D3D-40D2-8950-622819A19AA2}" presName="sibTrans" presStyleLbl="sibTrans2D1" presStyleIdx="1" presStyleCnt="2"/>
      <dgm:spPr/>
      <dgm:t>
        <a:bodyPr/>
        <a:lstStyle/>
        <a:p>
          <a:endParaRPr lang="es-MX"/>
        </a:p>
      </dgm:t>
    </dgm:pt>
    <dgm:pt modelId="{83A822F1-47CE-41FF-B41A-B89111ADA1C4}" type="pres">
      <dgm:prSet presAssocID="{E2DDD91D-5D3D-40D2-8950-622819A19AA2}" presName="connectorText" presStyleLbl="sibTrans2D1" presStyleIdx="1" presStyleCnt="2"/>
      <dgm:spPr/>
      <dgm:t>
        <a:bodyPr/>
        <a:lstStyle/>
        <a:p>
          <a:endParaRPr lang="es-MX"/>
        </a:p>
      </dgm:t>
    </dgm:pt>
    <dgm:pt modelId="{E76E2ADB-A8B9-4FF3-823F-A146249D0475}" type="pres">
      <dgm:prSet presAssocID="{BFA39038-D81B-436E-B3EF-D8C64B478625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AB7C2DBD-5660-47FD-99B8-E60B453FE93A}" srcId="{C4538286-E805-46FA-8411-A0170183A741}" destId="{26E88A72-D8B2-4FB9-9B72-62CC510CBB2D}" srcOrd="0" destOrd="0" parTransId="{C291F62D-F0BF-403A-8AD9-541360B4EFEB}" sibTransId="{E7C5AEF7-9A92-4D5F-9369-81D4911F4439}"/>
    <dgm:cxn modelId="{1037582D-6691-4ADC-AE33-18B2AA7550BD}" srcId="{C4538286-E805-46FA-8411-A0170183A741}" destId="{95D48AC8-7A1C-45BA-BC44-3B8923417667}" srcOrd="1" destOrd="0" parTransId="{B061ED6E-EBDF-435A-ADF9-0AF914BAE11E}" sibTransId="{E2DDD91D-5D3D-40D2-8950-622819A19AA2}"/>
    <dgm:cxn modelId="{6AE41925-4213-4EF2-A5AD-EC15AEC92E39}" type="presOf" srcId="{26E88A72-D8B2-4FB9-9B72-62CC510CBB2D}" destId="{8D30E04B-62F6-4330-902F-4B5C8F57BA93}" srcOrd="0" destOrd="0" presId="urn:microsoft.com/office/officeart/2005/8/layout/process1"/>
    <dgm:cxn modelId="{1924B783-395A-4226-A3BD-C3FCB5A87F57}" type="presOf" srcId="{E7C5AEF7-9A92-4D5F-9369-81D4911F4439}" destId="{16C139B7-DB7E-4D32-A4F0-756F0E25C7E1}" srcOrd="1" destOrd="0" presId="urn:microsoft.com/office/officeart/2005/8/layout/process1"/>
    <dgm:cxn modelId="{EDCD75DB-2CD1-4046-93AF-3C05FAC402AC}" type="presOf" srcId="{E7C5AEF7-9A92-4D5F-9369-81D4911F4439}" destId="{BD4495DB-1D46-4CB8-9A56-2D4108DCA836}" srcOrd="0" destOrd="0" presId="urn:microsoft.com/office/officeart/2005/8/layout/process1"/>
    <dgm:cxn modelId="{71C2C06E-0556-48BA-88A0-CCB42C2350CE}" type="presOf" srcId="{E2DDD91D-5D3D-40D2-8950-622819A19AA2}" destId="{5F321A65-6073-449A-A680-441758734DD1}" srcOrd="0" destOrd="0" presId="urn:microsoft.com/office/officeart/2005/8/layout/process1"/>
    <dgm:cxn modelId="{BDE62C40-9516-4754-A712-97D8F5676370}" type="presOf" srcId="{95D48AC8-7A1C-45BA-BC44-3B8923417667}" destId="{B0A16C42-3891-4836-82CE-21C8D5FE8C4D}" srcOrd="0" destOrd="0" presId="urn:microsoft.com/office/officeart/2005/8/layout/process1"/>
    <dgm:cxn modelId="{E4830763-4015-4CEB-B5B3-17C6D8FEE525}" srcId="{C4538286-E805-46FA-8411-A0170183A741}" destId="{BFA39038-D81B-436E-B3EF-D8C64B478625}" srcOrd="2" destOrd="0" parTransId="{25356973-813F-4AE9-9158-2D2EFDBF905E}" sibTransId="{436908C5-1593-48EE-B1BA-D49EA55509DD}"/>
    <dgm:cxn modelId="{553308E6-C649-4CD2-884F-1B2ACDA7A306}" type="presOf" srcId="{C4538286-E805-46FA-8411-A0170183A741}" destId="{60810B72-93F6-46EC-B1DB-6D147DC89920}" srcOrd="0" destOrd="0" presId="urn:microsoft.com/office/officeart/2005/8/layout/process1"/>
    <dgm:cxn modelId="{7B6C4223-FABE-4C8B-9577-48DADF84A7D8}" type="presOf" srcId="{BFA39038-D81B-436E-B3EF-D8C64B478625}" destId="{E76E2ADB-A8B9-4FF3-823F-A146249D0475}" srcOrd="0" destOrd="0" presId="urn:microsoft.com/office/officeart/2005/8/layout/process1"/>
    <dgm:cxn modelId="{A9F8E7DA-1A60-40E8-A247-0151BB94F485}" type="presOf" srcId="{E2DDD91D-5D3D-40D2-8950-622819A19AA2}" destId="{83A822F1-47CE-41FF-B41A-B89111ADA1C4}" srcOrd="1" destOrd="0" presId="urn:microsoft.com/office/officeart/2005/8/layout/process1"/>
    <dgm:cxn modelId="{125B9246-7179-47BC-9F4B-01898528A314}" type="presParOf" srcId="{60810B72-93F6-46EC-B1DB-6D147DC89920}" destId="{8D30E04B-62F6-4330-902F-4B5C8F57BA93}" srcOrd="0" destOrd="0" presId="urn:microsoft.com/office/officeart/2005/8/layout/process1"/>
    <dgm:cxn modelId="{87EB92E1-7152-49F3-90A5-F935EA7535AA}" type="presParOf" srcId="{60810B72-93F6-46EC-B1DB-6D147DC89920}" destId="{BD4495DB-1D46-4CB8-9A56-2D4108DCA836}" srcOrd="1" destOrd="0" presId="urn:microsoft.com/office/officeart/2005/8/layout/process1"/>
    <dgm:cxn modelId="{118908E6-4782-4396-8DC5-50ECB0745C45}" type="presParOf" srcId="{BD4495DB-1D46-4CB8-9A56-2D4108DCA836}" destId="{16C139B7-DB7E-4D32-A4F0-756F0E25C7E1}" srcOrd="0" destOrd="0" presId="urn:microsoft.com/office/officeart/2005/8/layout/process1"/>
    <dgm:cxn modelId="{5DDF15B1-8529-4888-8397-8A493181D96B}" type="presParOf" srcId="{60810B72-93F6-46EC-B1DB-6D147DC89920}" destId="{B0A16C42-3891-4836-82CE-21C8D5FE8C4D}" srcOrd="2" destOrd="0" presId="urn:microsoft.com/office/officeart/2005/8/layout/process1"/>
    <dgm:cxn modelId="{1D0ACEA3-F222-4045-9039-8C38A4FF06CF}" type="presParOf" srcId="{60810B72-93F6-46EC-B1DB-6D147DC89920}" destId="{5F321A65-6073-449A-A680-441758734DD1}" srcOrd="3" destOrd="0" presId="urn:microsoft.com/office/officeart/2005/8/layout/process1"/>
    <dgm:cxn modelId="{A2700853-697B-4B15-8DDB-1F19CC2F1050}" type="presParOf" srcId="{5F321A65-6073-449A-A680-441758734DD1}" destId="{83A822F1-47CE-41FF-B41A-B89111ADA1C4}" srcOrd="0" destOrd="0" presId="urn:microsoft.com/office/officeart/2005/8/layout/process1"/>
    <dgm:cxn modelId="{AFB587E0-27C5-4B87-AA00-7D226FB52119}" type="presParOf" srcId="{60810B72-93F6-46EC-B1DB-6D147DC89920}" destId="{E76E2ADB-A8B9-4FF3-823F-A146249D0475}" srcOrd="4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3#1">
  <dgm:title val=""/>
  <dgm:desc val=""/>
  <dgm:catLst>
    <dgm:cat type="list" pri="14000"/>
    <dgm:cat type="convert" pri="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5">
  <dgm:title val=""/>
  <dgm:desc val=""/>
  <dgm:catLst>
    <dgm:cat type="process" pri="1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revDir"/>
          <dgm:param type="bkpt" val="endCnv"/>
        </dgm:alg>
      </dgm:if>
      <dgm:else name="Name2">
        <dgm:alg type="snake">
          <dgm:param type="grDir" val="tR"/>
          <dgm:param type="flowDir" val="row"/>
          <dgm:param type="contDir" val="rev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4"/>
      <dgm:constr type="sp" refType="w" refFor="ch" refForName="sibTrans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46534" y="3085765"/>
            <a:ext cx="11262866" cy="33048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1191" y="1020431"/>
            <a:ext cx="10993549" cy="1475013"/>
          </a:xfrm>
          <a:effectLst/>
        </p:spPr>
        <p:txBody>
          <a:bodyPr anchor="b">
            <a:normAutofit/>
          </a:bodyPr>
          <a:lstStyle>
            <a:lvl1pPr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81194" y="2495445"/>
            <a:ext cx="10993546" cy="590321"/>
          </a:xfrm>
        </p:spPr>
        <p:txBody>
          <a:bodyPr anchor="t">
            <a:normAutofit/>
          </a:bodyPr>
          <a:lstStyle>
            <a:lvl1pPr marL="0" indent="0" algn="l">
              <a:buNone/>
              <a:defRPr sz="1600" cap="all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605951" y="5956137"/>
            <a:ext cx="284480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10/18/2017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81192" y="5951811"/>
            <a:ext cx="691721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58300" y="5956137"/>
            <a:ext cx="101644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0286" y="614407"/>
            <a:ext cx="11309338" cy="118929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01380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8839201" y="599725"/>
            <a:ext cx="2906817" cy="58169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1" y="675726"/>
            <a:ext cx="2004164" cy="5183073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4923" y="675726"/>
            <a:ext cx="7896279" cy="5183073"/>
          </a:xfrm>
        </p:spPr>
        <p:txBody>
          <a:bodyPr vert="eaVert" anchor="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93673" y="5956137"/>
            <a:ext cx="1328141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10/18/2017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74923" y="5951811"/>
            <a:ext cx="7896279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46615" y="5956137"/>
            <a:ext cx="1164195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0286" y="614407"/>
            <a:ext cx="11309338" cy="118929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01380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1192" y="2180496"/>
            <a:ext cx="11029615" cy="3678303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58300" y="5956137"/>
            <a:ext cx="1052508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7817" y="5141974"/>
            <a:ext cx="11290860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3043910"/>
            <a:ext cx="11029615" cy="1497507"/>
          </a:xfrm>
        </p:spPr>
        <p:txBody>
          <a:bodyPr anchor="b">
            <a:normAutofit/>
          </a:bodyPr>
          <a:lstStyle>
            <a:lvl1pPr algn="l">
              <a:defRPr sz="3600" b="0" cap="all">
                <a:solidFill>
                  <a:schemeClr val="accent1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4541417"/>
            <a:ext cx="11029615" cy="600556"/>
          </a:xfrm>
        </p:spPr>
        <p:txBody>
          <a:bodyPr anchor="t">
            <a:normAutofit/>
          </a:bodyPr>
          <a:lstStyle>
            <a:lvl1pPr marL="0" indent="0" algn="l">
              <a:buNone/>
              <a:defRPr sz="1800" cap="all">
                <a:solidFill>
                  <a:schemeClr val="accent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10/18/2017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5982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729658"/>
            <a:ext cx="11029616" cy="988332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81193" y="2228003"/>
            <a:ext cx="5422390" cy="3633047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8417" y="2228003"/>
            <a:ext cx="5422392" cy="3633047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10/18/2017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>
            <a:spLocks noChangeAspect="1"/>
          </p:cNvSpPr>
          <p:nvPr/>
        </p:nvSpPr>
        <p:spPr>
          <a:xfrm>
            <a:off x="445982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581193" y="729658"/>
            <a:ext cx="11029616" cy="988332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7219" y="2250892"/>
            <a:ext cx="5087075" cy="536005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1194" y="2926052"/>
            <a:ext cx="5393100" cy="2934999"/>
          </a:xfrm>
        </p:spPr>
        <p:txBody>
          <a:bodyPr anchor="t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3735" y="2250892"/>
            <a:ext cx="5087073" cy="553373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709" y="2926052"/>
            <a:ext cx="5393100" cy="2934999"/>
          </a:xfrm>
        </p:spPr>
        <p:txBody>
          <a:bodyPr anchor="t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10/18/2017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0683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575894" y="729658"/>
            <a:ext cx="11029616" cy="988332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10/18/2017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10/18/2017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>
            <a:spLocks noChangeAspect="1"/>
          </p:cNvSpPr>
          <p:nvPr/>
        </p:nvSpPr>
        <p:spPr>
          <a:xfrm>
            <a:off x="447817" y="5141973"/>
            <a:ext cx="11298200" cy="127470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5262296"/>
            <a:ext cx="4909445" cy="689514"/>
          </a:xfrm>
        </p:spPr>
        <p:txBody>
          <a:bodyPr anchor="ctr"/>
          <a:lstStyle>
            <a:lvl1pPr algn="l">
              <a:defRPr sz="2000" b="0"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7816" y="601200"/>
            <a:ext cx="11292840" cy="4204800"/>
          </a:xfrm>
        </p:spPr>
        <p:txBody>
          <a:bodyPr anchor="ctr">
            <a:normAutofit/>
          </a:bodyPr>
          <a:lstStyle>
            <a:lvl1pPr>
              <a:defRPr sz="2000">
                <a:solidFill>
                  <a:schemeClr val="tx2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 sz="1400">
                <a:solidFill>
                  <a:schemeClr val="tx2"/>
                </a:solidFill>
              </a:defRPr>
            </a:lvl4pPr>
            <a:lvl5pPr>
              <a:defRPr sz="1400">
                <a:solidFill>
                  <a:schemeClr val="tx2"/>
                </a:solidFill>
              </a:defRPr>
            </a:lvl5pPr>
            <a:lvl6pPr>
              <a:defRPr sz="1400">
                <a:solidFill>
                  <a:schemeClr val="tx2"/>
                </a:solidFill>
              </a:defRPr>
            </a:lvl6pPr>
            <a:lvl7pPr>
              <a:defRPr sz="1400">
                <a:solidFill>
                  <a:schemeClr val="tx2"/>
                </a:solidFill>
              </a:defRPr>
            </a:lvl7pPr>
            <a:lvl8pPr>
              <a:defRPr sz="1400">
                <a:solidFill>
                  <a:schemeClr val="tx2"/>
                </a:solidFill>
              </a:defRPr>
            </a:lvl8pPr>
            <a:lvl9pPr>
              <a:defRPr sz="1400">
                <a:solidFill>
                  <a:schemeClr val="tx2"/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40823" y="5262296"/>
            <a:ext cx="5869987" cy="689515"/>
          </a:xfrm>
        </p:spPr>
        <p:txBody>
          <a:bodyPr anchor="ctr">
            <a:normAutofit/>
          </a:bodyPr>
          <a:lstStyle>
            <a:lvl1pPr marL="0" indent="0" algn="r">
              <a:buNone/>
              <a:defRPr sz="1100">
                <a:solidFill>
                  <a:schemeClr val="bg1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10/18/2017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4693389"/>
            <a:ext cx="11029616" cy="566738"/>
          </a:xfrm>
        </p:spPr>
        <p:txBody>
          <a:bodyPr anchor="b">
            <a:normAutofit/>
          </a:bodyPr>
          <a:lstStyle>
            <a:lvl1pPr algn="l">
              <a:defRPr sz="2400" b="0">
                <a:solidFill>
                  <a:schemeClr val="accent1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47817" y="599725"/>
            <a:ext cx="11290859" cy="355725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81192" y="5260127"/>
            <a:ext cx="11029617" cy="598671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10/18/2017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81192" y="705124"/>
            <a:ext cx="11029616" cy="118955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2336003"/>
            <a:ext cx="11029616" cy="35227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05951" y="5956137"/>
            <a:ext cx="28447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10/18/2017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1192" y="5951811"/>
            <a:ext cx="69172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cap="all">
                <a:solidFill>
                  <a:schemeClr val="accent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58300" y="5956137"/>
            <a:ext cx="10525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446534" y="457200"/>
            <a:ext cx="3703320" cy="9499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8042147" y="453643"/>
            <a:ext cx="3703320" cy="98554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4241830" y="457200"/>
            <a:ext cx="3703320" cy="9144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2800" b="0" kern="1200" cap="all">
          <a:solidFill>
            <a:schemeClr val="bg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06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800" kern="1200">
          <a:solidFill>
            <a:schemeClr val="tx2"/>
          </a:solidFill>
          <a:latin typeface="+mn-lt"/>
          <a:ea typeface="+mn-ea"/>
          <a:cs typeface="+mn-cs"/>
        </a:defRPr>
      </a:lvl1pPr>
      <a:lvl2pPr marL="630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600" kern="1200">
          <a:solidFill>
            <a:schemeClr val="tx2"/>
          </a:solidFill>
          <a:latin typeface="+mn-lt"/>
          <a:ea typeface="+mn-ea"/>
          <a:cs typeface="+mn-cs"/>
        </a:defRPr>
      </a:lvl2pPr>
      <a:lvl3pPr marL="900000" indent="-270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400" kern="1200">
          <a:solidFill>
            <a:schemeClr val="tx2"/>
          </a:solidFill>
          <a:latin typeface="+mn-lt"/>
          <a:ea typeface="+mn-ea"/>
          <a:cs typeface="+mn-cs"/>
        </a:defRPr>
      </a:lvl3pPr>
      <a:lvl4pPr marL="124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4pPr>
      <a:lvl5pPr marL="160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5pPr>
      <a:lvl6pPr marL="19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2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5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7.jpe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4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g"/><Relationship Id="rId2" Type="http://schemas.openxmlformats.org/officeDocument/2006/relationships/hyperlink" Target="http://www.who.int/es/" TargetMode="Externa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revistamedicamd.com/" TargetMode="Externa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lsevier.es/mlegal" TargetMode="External"/><Relationship Id="rId2" Type="http://schemas.openxmlformats.org/officeDocument/2006/relationships/hyperlink" Target="http://www.juridicasunam.mx/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medigraphic.org.mx/" TargetMode="Externa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636098" y="3172585"/>
            <a:ext cx="10993546" cy="653254"/>
          </a:xfrm>
        </p:spPr>
        <p:txBody>
          <a:bodyPr>
            <a:noAutofit/>
          </a:bodyPr>
          <a:lstStyle/>
          <a:p>
            <a:r>
              <a:rPr lang="es-MX" sz="4400" dirty="0"/>
              <a:t>UNIDAD III</a:t>
            </a:r>
          </a:p>
          <a:p>
            <a:r>
              <a:rPr lang="es-MX" sz="4400" dirty="0"/>
              <a:t>Aplicación de la legislación positiva que compete al odontólogo</a:t>
            </a:r>
          </a:p>
        </p:txBody>
      </p:sp>
      <p:sp>
        <p:nvSpPr>
          <p:cNvPr id="5" name="CuadroTexto 4"/>
          <p:cNvSpPr txBox="1"/>
          <p:nvPr/>
        </p:nvSpPr>
        <p:spPr>
          <a:xfrm>
            <a:off x="6059424" y="5809488"/>
            <a:ext cx="55702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MX" sz="2000" dirty="0"/>
              <a:t>M. en B. Lucía Mónica Álvarez Sánchez</a:t>
            </a: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51370" y="686375"/>
            <a:ext cx="1809070" cy="1809070"/>
          </a:xfrm>
          <a:prstGeom prst="rect">
            <a:avLst/>
          </a:prstGeom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xmlns="" id="{03351E2B-C071-4662-AF81-D9B985C1D6E4}"/>
              </a:ext>
            </a:extLst>
          </p:cNvPr>
          <p:cNvSpPr txBox="1"/>
          <p:nvPr/>
        </p:nvSpPr>
        <p:spPr>
          <a:xfrm>
            <a:off x="781878" y="1245704"/>
            <a:ext cx="776577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3200" dirty="0">
                <a:solidFill>
                  <a:schemeClr val="accent5">
                    <a:lumMod val="50000"/>
                  </a:schemeClr>
                </a:solidFill>
                <a:latin typeface="Berlin Sans FB" panose="020E0602020502020306" pitchFamily="34" charset="0"/>
              </a:rPr>
              <a:t>FACULTAD DE ODONTOLOGÍA</a:t>
            </a:r>
          </a:p>
          <a:p>
            <a:r>
              <a:rPr lang="es-MX" sz="3200" dirty="0">
                <a:solidFill>
                  <a:schemeClr val="accent5">
                    <a:lumMod val="50000"/>
                  </a:schemeClr>
                </a:solidFill>
                <a:latin typeface="Berlin Sans FB" panose="020E0602020502020306" pitchFamily="34" charset="0"/>
              </a:rPr>
              <a:t>LICENCIATURA DE CIRUJANO DENTISTA</a:t>
            </a:r>
          </a:p>
          <a:p>
            <a:r>
              <a:rPr lang="es-MX" sz="3200" dirty="0">
                <a:solidFill>
                  <a:schemeClr val="accent5">
                    <a:lumMod val="50000"/>
                  </a:schemeClr>
                </a:solidFill>
                <a:latin typeface="Berlin Sans FB" panose="020E0602020502020306" pitchFamily="34" charset="0"/>
              </a:rPr>
              <a:t>BIOÉTICA</a:t>
            </a:r>
          </a:p>
        </p:txBody>
      </p:sp>
    </p:spTree>
    <p:extLst>
      <p:ext uri="{BB962C8B-B14F-4D97-AF65-F5344CB8AC3E}">
        <p14:creationId xmlns:p14="http://schemas.microsoft.com/office/powerpoint/2010/main" val="283710461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Antecedentes históricos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865119" y="2182368"/>
            <a:ext cx="8534953" cy="3108960"/>
          </a:xfrm>
        </p:spPr>
        <p:txBody>
          <a:bodyPr>
            <a:normAutofit/>
          </a:bodyPr>
          <a:lstStyle/>
          <a:p>
            <a:r>
              <a:rPr lang="es-MX" b="1" u="sng" dirty="0"/>
              <a:t>III.  DERECHO ROMANO </a:t>
            </a:r>
          </a:p>
          <a:p>
            <a:pPr marL="0" indent="0">
              <a:buNone/>
            </a:pPr>
            <a:r>
              <a:rPr lang="es-MX" dirty="0"/>
              <a:t>Acciones diferentes para exigir responsabilidad a los médicos: </a:t>
            </a:r>
          </a:p>
          <a:p>
            <a:pPr marL="0" indent="0">
              <a:buNone/>
            </a:pPr>
            <a:r>
              <a:rPr lang="es-MX" dirty="0"/>
              <a:t> a) Si el paciente era esclavo, el dueño podía ejercer en contra del médico la acción de la </a:t>
            </a:r>
            <a:r>
              <a:rPr lang="es-MX" i="1" dirty="0"/>
              <a:t>Lex </a:t>
            </a:r>
            <a:r>
              <a:rPr lang="es-MX" i="1" dirty="0" err="1"/>
              <a:t>Aquilia</a:t>
            </a:r>
            <a:r>
              <a:rPr lang="es-MX" i="1" dirty="0"/>
              <a:t> </a:t>
            </a:r>
            <a:r>
              <a:rPr lang="es-MX" dirty="0"/>
              <a:t>para que se le </a:t>
            </a:r>
            <a:r>
              <a:rPr lang="es-MX" b="1" dirty="0"/>
              <a:t>indemnizara el daño </a:t>
            </a:r>
            <a:r>
              <a:rPr lang="es-MX" dirty="0"/>
              <a:t>ocasionado a su propiedad. </a:t>
            </a:r>
          </a:p>
          <a:p>
            <a:endParaRPr lang="es-MX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1192" y="1947254"/>
            <a:ext cx="2167197" cy="2539955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29609" y="4608576"/>
            <a:ext cx="2670464" cy="2102728"/>
          </a:xfrm>
          <a:prstGeom prst="rect">
            <a:avLst/>
          </a:prstGeom>
        </p:spPr>
      </p:pic>
      <p:sp>
        <p:nvSpPr>
          <p:cNvPr id="8" name="7 Rectángulo"/>
          <p:cNvSpPr/>
          <p:nvPr/>
        </p:nvSpPr>
        <p:spPr>
          <a:xfrm>
            <a:off x="304247" y="4608576"/>
            <a:ext cx="683971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dirty="0"/>
              <a:t>b) Si el paciente fuese un hombre libre, cabía la acción de locación en virtud del arrendamiento de servicios por el que estaba ligado el médico esclavo o liberto. </a:t>
            </a:r>
          </a:p>
          <a:p>
            <a:endParaRPr lang="es-MX" dirty="0"/>
          </a:p>
        </p:txBody>
      </p:sp>
      <p:sp>
        <p:nvSpPr>
          <p:cNvPr id="7" name="Rectángulo 6">
            <a:extLst>
              <a:ext uri="{FF2B5EF4-FFF2-40B4-BE49-F238E27FC236}">
                <a16:creationId xmlns:a16="http://schemas.microsoft.com/office/drawing/2014/main" xmlns="" id="{6B700B9E-FF6A-41A5-A46E-6D166BC3533D}"/>
              </a:ext>
            </a:extLst>
          </p:cNvPr>
          <p:cNvSpPr/>
          <p:nvPr/>
        </p:nvSpPr>
        <p:spPr>
          <a:xfrm>
            <a:off x="2330468" y="5930272"/>
            <a:ext cx="4880823" cy="369332"/>
          </a:xfrm>
          <a:prstGeom prst="rect">
            <a:avLst/>
          </a:prstGeom>
          <a:solidFill>
            <a:srgbClr val="FFCC00"/>
          </a:solidFill>
        </p:spPr>
        <p:txBody>
          <a:bodyPr wrap="none">
            <a:spAutoFit/>
          </a:bodyPr>
          <a:lstStyle/>
          <a:p>
            <a:pPr algn="ctr"/>
            <a:r>
              <a:rPr lang="es-MX" b="1" dirty="0"/>
              <a:t>La impericia médica era considerada culpa. </a:t>
            </a:r>
          </a:p>
        </p:txBody>
      </p:sp>
    </p:spTree>
    <p:extLst>
      <p:ext uri="{BB962C8B-B14F-4D97-AF65-F5344CB8AC3E}">
        <p14:creationId xmlns:p14="http://schemas.microsoft.com/office/powerpoint/2010/main" val="391565792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Antecedentes históricos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81193" y="2180496"/>
            <a:ext cx="5435144" cy="3678303"/>
          </a:xfrm>
        </p:spPr>
        <p:txBody>
          <a:bodyPr>
            <a:normAutofit/>
          </a:bodyPr>
          <a:lstStyle/>
          <a:p>
            <a:r>
              <a:rPr lang="es-MX" sz="2000" b="1" u="sng" dirty="0"/>
              <a:t>IV.  EDAD MEDIA</a:t>
            </a:r>
          </a:p>
          <a:p>
            <a:pPr marL="0" indent="0">
              <a:buNone/>
            </a:pPr>
            <a:r>
              <a:rPr lang="es-MX" sz="2000" dirty="0"/>
              <a:t>Supone un regreso a lo </a:t>
            </a:r>
            <a:r>
              <a:rPr lang="es-MX" sz="2000" b="1" dirty="0"/>
              <a:t>deontológico</a:t>
            </a:r>
            <a:r>
              <a:rPr lang="es-MX" sz="2000" dirty="0"/>
              <a:t> de la responsabilidad médica mezclada con abundantes connotaciones religiosas (hace su aparición la medicina sacerdotal).  </a:t>
            </a:r>
          </a:p>
          <a:p>
            <a:endParaRPr lang="es-MX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52160" y="2094265"/>
            <a:ext cx="2474976" cy="2077212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96691" y="3879952"/>
            <a:ext cx="3467100" cy="2600325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2038" y="4363279"/>
            <a:ext cx="1933575" cy="2362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733549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Antecedentes históricos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81193" y="2182368"/>
            <a:ext cx="8221431" cy="2023872"/>
          </a:xfrm>
        </p:spPr>
        <p:txBody>
          <a:bodyPr>
            <a:normAutofit/>
          </a:bodyPr>
          <a:lstStyle/>
          <a:p>
            <a:r>
              <a:rPr lang="es-MX" b="1" u="sng" dirty="0"/>
              <a:t>V.  ANTIGUO DERECHO ESPAÑOL (textos legales del s. XIII)</a:t>
            </a:r>
          </a:p>
          <a:p>
            <a:endParaRPr lang="es-MX" dirty="0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19053" y="3665338"/>
            <a:ext cx="1651959" cy="1599396"/>
          </a:xfrm>
          <a:prstGeom prst="rect">
            <a:avLst/>
          </a:prstGeom>
        </p:spPr>
      </p:pic>
      <p:graphicFrame>
        <p:nvGraphicFramePr>
          <p:cNvPr id="8" name="7 Diagrama"/>
          <p:cNvGraphicFramePr/>
          <p:nvPr>
            <p:extLst>
              <p:ext uri="{D42A27DB-BD31-4B8C-83A1-F6EECF244321}">
                <p14:modId xmlns:p14="http://schemas.microsoft.com/office/powerpoint/2010/main" val="1080449496"/>
              </p:ext>
            </p:extLst>
          </p:nvPr>
        </p:nvGraphicFramePr>
        <p:xfrm>
          <a:off x="5181600" y="5494496"/>
          <a:ext cx="6729984" cy="120032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0" name="9 Rectángulo"/>
          <p:cNvSpPr/>
          <p:nvPr/>
        </p:nvSpPr>
        <p:spPr>
          <a:xfrm>
            <a:off x="364929" y="3532770"/>
            <a:ext cx="6242304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dirty="0"/>
              <a:t>En “Las siete partidas” se regula específicamente el </a:t>
            </a:r>
            <a:r>
              <a:rPr lang="es-MX" b="1" dirty="0"/>
              <a:t>resarcimiento del daño ocasionado </a:t>
            </a:r>
            <a:r>
              <a:rPr lang="es-MX" dirty="0"/>
              <a:t>por la actividad médica a libres y siervos, el </a:t>
            </a:r>
            <a:r>
              <a:rPr lang="es-MX" b="1" dirty="0"/>
              <a:t>abandono del paciente</a:t>
            </a:r>
            <a:r>
              <a:rPr lang="es-MX" dirty="0"/>
              <a:t> una vez comenzado el tratamiento y las penas en caso de muerte.  Asimismo, se establecen penas </a:t>
            </a:r>
            <a:r>
              <a:rPr lang="es-MX" b="1" dirty="0"/>
              <a:t>para aquellos médicos que fingen tener mayores conocimientos médicos de los que verdaderamente poseen.</a:t>
            </a:r>
            <a:endParaRPr lang="es-MX" dirty="0"/>
          </a:p>
        </p:txBody>
      </p:sp>
      <p:sp>
        <p:nvSpPr>
          <p:cNvPr id="11" name="10 Elipse"/>
          <p:cNvSpPr/>
          <p:nvPr/>
        </p:nvSpPr>
        <p:spPr>
          <a:xfrm>
            <a:off x="8324379" y="2475267"/>
            <a:ext cx="1624293" cy="1865085"/>
          </a:xfrm>
          <a:prstGeom prst="ellipse">
            <a:avLst/>
          </a:prstGeom>
          <a:blipFill rotWithShape="0">
            <a:blip r:embed="rId8"/>
            <a:stretch>
              <a:fillRect/>
            </a:stretch>
          </a:blip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</p:spTree>
    <p:extLst>
      <p:ext uri="{BB962C8B-B14F-4D97-AF65-F5344CB8AC3E}">
        <p14:creationId xmlns:p14="http://schemas.microsoft.com/office/powerpoint/2010/main" val="192658007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Antecedentes históricos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36418" y="2014372"/>
            <a:ext cx="11274137" cy="1383456"/>
          </a:xfrm>
          <a:solidFill>
            <a:schemeClr val="accent2">
              <a:lumMod val="60000"/>
              <a:lumOff val="40000"/>
            </a:schemeClr>
          </a:solidFill>
        </p:spPr>
        <p:txBody>
          <a:bodyPr>
            <a:normAutofit/>
          </a:bodyPr>
          <a:lstStyle/>
          <a:p>
            <a:r>
              <a:rPr lang="es-MX" dirty="0"/>
              <a:t>En Inglaterra en el s. XIX en los casos de los médicos </a:t>
            </a:r>
            <a:r>
              <a:rPr lang="es-MX" dirty="0" err="1"/>
              <a:t>Helie</a:t>
            </a:r>
            <a:r>
              <a:rPr lang="es-MX" dirty="0"/>
              <a:t> y </a:t>
            </a:r>
            <a:r>
              <a:rPr lang="es-MX" dirty="0" err="1"/>
              <a:t>Thouret</a:t>
            </a:r>
            <a:r>
              <a:rPr lang="es-MX" dirty="0"/>
              <a:t> se les condenó a pagar una </a:t>
            </a:r>
            <a:r>
              <a:rPr lang="es-MX" b="1" dirty="0"/>
              <a:t>indemnización vitalicia</a:t>
            </a:r>
            <a:r>
              <a:rPr lang="es-MX" dirty="0"/>
              <a:t> a sus pacientes pues se demostró que en su actuar había habido </a:t>
            </a:r>
            <a:r>
              <a:rPr lang="es-MX" b="1" dirty="0"/>
              <a:t>impericia e imprudencia</a:t>
            </a:r>
            <a:r>
              <a:rPr lang="es-MX" dirty="0"/>
              <a:t>.</a:t>
            </a:r>
          </a:p>
          <a:p>
            <a:endParaRPr lang="es-MX" dirty="0"/>
          </a:p>
        </p:txBody>
      </p:sp>
      <p:sp>
        <p:nvSpPr>
          <p:cNvPr id="4" name="CuadroTexto 3"/>
          <p:cNvSpPr txBox="1"/>
          <p:nvPr/>
        </p:nvSpPr>
        <p:spPr>
          <a:xfrm>
            <a:off x="581192" y="3821396"/>
            <a:ext cx="2900766" cy="2246769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es-MX" sz="1400" dirty="0"/>
              <a:t>DR. HELIE (1825). </a:t>
            </a:r>
          </a:p>
          <a:p>
            <a:r>
              <a:rPr lang="es-MX" sz="1400" dirty="0" err="1"/>
              <a:t>Domfront</a:t>
            </a:r>
            <a:r>
              <a:rPr lang="es-MX" sz="1400" dirty="0"/>
              <a:t>, Francia.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1400" dirty="0"/>
              <a:t>Atendió un parto distócico de hombro, amputando primero un miembro superior y luego el otro.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1400" dirty="0"/>
              <a:t>No intentó ninguna maniobra obstétrica no había compromiso de vitalidad de los miembros que justificaran la amputación.</a:t>
            </a: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81959" y="3821396"/>
            <a:ext cx="1899858" cy="2246768"/>
          </a:xfrm>
          <a:prstGeom prst="rect">
            <a:avLst/>
          </a:prstGeom>
        </p:spPr>
      </p:pic>
      <p:sp>
        <p:nvSpPr>
          <p:cNvPr id="8" name="CuadroTexto 7"/>
          <p:cNvSpPr txBox="1"/>
          <p:nvPr/>
        </p:nvSpPr>
        <p:spPr>
          <a:xfrm>
            <a:off x="6421583" y="3796420"/>
            <a:ext cx="2738768" cy="2246769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es-MX" sz="1400" dirty="0"/>
              <a:t>DR. THOURET – NOROY (1832).</a:t>
            </a:r>
          </a:p>
          <a:p>
            <a:r>
              <a:rPr lang="es-MX" sz="1400" dirty="0"/>
              <a:t>“Este médico llamado por un enfermo, resolvió practicarle una sangría en el pliegue del codo, pero la incisión alcanzó la arteria humeral, saliendo sangre con violencia y abundancia; el facultativo volcó rápidamente la sangre del recipiente, puso un vendaje compresivo y se retiró”. </a:t>
            </a:r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60351" y="3796420"/>
            <a:ext cx="1656931" cy="22610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8788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Antecedentes históricos</a:t>
            </a:r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42430" y="2478865"/>
            <a:ext cx="1725410" cy="2337955"/>
          </a:xfrm>
          <a:prstGeom prst="rect">
            <a:avLst/>
          </a:prstGeom>
        </p:spPr>
      </p:pic>
      <p:pic>
        <p:nvPicPr>
          <p:cNvPr id="5" name="Picture 10" descr="Resultado de imagen para código civil de 187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73581" y="3647842"/>
            <a:ext cx="1713264" cy="2284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ctángulo 8"/>
          <p:cNvSpPr/>
          <p:nvPr/>
        </p:nvSpPr>
        <p:spPr>
          <a:xfrm>
            <a:off x="6307281" y="2587337"/>
            <a:ext cx="5112327" cy="2308324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pPr algn="just"/>
            <a:r>
              <a:rPr lang="es-MX" dirty="0"/>
              <a:t>En la época colonial en México existen algunos antecedentes de procesos contra médicos en la Real Audiencia por el mal ejercicio de su profesión.</a:t>
            </a:r>
          </a:p>
          <a:p>
            <a:pPr algn="just"/>
            <a:endParaRPr lang="es-MX" dirty="0"/>
          </a:p>
          <a:p>
            <a:pPr algn="just"/>
            <a:r>
              <a:rPr lang="es-MX" dirty="0"/>
              <a:t>Una vez que se emitió el código civil en 1870 puede que se hayan tramitado procedimientos civiles en contra de los facultativos aplicando las </a:t>
            </a:r>
            <a:r>
              <a:rPr lang="es-MX" b="1" dirty="0"/>
              <a:t>reglas generales de la responsabilidad civil.</a:t>
            </a:r>
          </a:p>
        </p:txBody>
      </p:sp>
    </p:spTree>
    <p:extLst>
      <p:ext uri="{BB962C8B-B14F-4D97-AF65-F5344CB8AC3E}">
        <p14:creationId xmlns:p14="http://schemas.microsoft.com/office/powerpoint/2010/main" val="321894838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Legislación en </a:t>
            </a:r>
            <a:r>
              <a:rPr lang="es-MX" dirty="0" err="1"/>
              <a:t>méxico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77421" y="5476009"/>
            <a:ext cx="8156085" cy="1193574"/>
          </a:xfr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normAutofit fontScale="77500" lnSpcReduction="20000"/>
          </a:bodyPr>
          <a:lstStyle/>
          <a:p>
            <a:endParaRPr lang="es-MX" b="1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s-MX" sz="2100" dirty="0"/>
              <a:t>Del  </a:t>
            </a:r>
            <a:r>
              <a:rPr lang="es-MX" sz="2100" b="1" dirty="0"/>
              <a:t>artículo 5°                 Ley general para el ejercicio de las profesiones. </a:t>
            </a:r>
          </a:p>
          <a:p>
            <a:pPr marL="0" indent="0">
              <a:buNone/>
            </a:pPr>
            <a:r>
              <a:rPr lang="es-MX" sz="2100" dirty="0"/>
              <a:t>En la </a:t>
            </a:r>
            <a:r>
              <a:rPr lang="es-MX" sz="2100" b="1" dirty="0"/>
              <a:t>Ley Federal del Trabajo</a:t>
            </a:r>
            <a:r>
              <a:rPr lang="es-MX" sz="2100" dirty="0"/>
              <a:t> encontramos los principios y reglas para determinar el monto de la indemnización. </a:t>
            </a:r>
          </a:p>
          <a:p>
            <a:endParaRPr lang="es-MX" dirty="0"/>
          </a:p>
          <a:p>
            <a:endParaRPr lang="es-MX" dirty="0"/>
          </a:p>
        </p:txBody>
      </p:sp>
      <p:sp>
        <p:nvSpPr>
          <p:cNvPr id="4" name="AutoShape 2" descr="Resultado de imagen para constitución política de los estados unidos mexicano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26899" y="5388296"/>
            <a:ext cx="1394115" cy="1363408"/>
          </a:xfrm>
          <a:prstGeom prst="rect">
            <a:avLst/>
          </a:prstGeom>
        </p:spPr>
      </p:pic>
      <p:sp>
        <p:nvSpPr>
          <p:cNvPr id="7" name="AutoShape 4" descr="Resultado de imagen para ley general de salud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sp>
        <p:nvSpPr>
          <p:cNvPr id="9" name="CuadroTexto 8"/>
          <p:cNvSpPr txBox="1"/>
          <p:nvPr/>
        </p:nvSpPr>
        <p:spPr>
          <a:xfrm>
            <a:off x="581192" y="2105374"/>
            <a:ext cx="5628027" cy="1200329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s-MX" dirty="0"/>
              <a:t>El derecho a la salud se encuentra regulado en el </a:t>
            </a:r>
            <a:r>
              <a:rPr lang="es-MX" b="1" dirty="0"/>
              <a:t>artículo 4° de la Constitución Política de los Estados Unidos Mexicanos: </a:t>
            </a:r>
            <a:r>
              <a:rPr lang="es-MX" dirty="0">
                <a:solidFill>
                  <a:srgbClr val="C00000"/>
                </a:solidFill>
              </a:rPr>
              <a:t>“toda persona tiene derecho a la salud”. </a:t>
            </a:r>
          </a:p>
        </p:txBody>
      </p:sp>
      <p:sp>
        <p:nvSpPr>
          <p:cNvPr id="10" name="CuadroTexto 9"/>
          <p:cNvSpPr txBox="1"/>
          <p:nvPr/>
        </p:nvSpPr>
        <p:spPr>
          <a:xfrm>
            <a:off x="3332283" y="3421711"/>
            <a:ext cx="6576331" cy="1754326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s-MX" dirty="0"/>
              <a:t>De este artículo se desprende la </a:t>
            </a:r>
            <a:r>
              <a:rPr lang="es-MX" b="1" dirty="0"/>
              <a:t>Ley General de Salud </a:t>
            </a:r>
            <a:r>
              <a:rPr lang="es-MX" dirty="0"/>
              <a:t>que en el </a:t>
            </a:r>
            <a:r>
              <a:rPr lang="es-MX" b="1" dirty="0"/>
              <a:t>artículo 32 </a:t>
            </a:r>
            <a:r>
              <a:rPr lang="es-MX" dirty="0"/>
              <a:t>dice: </a:t>
            </a:r>
            <a:r>
              <a:rPr lang="es-MX" dirty="0">
                <a:solidFill>
                  <a:srgbClr val="C00000"/>
                </a:solidFill>
              </a:rPr>
              <a:t>“la atención médica es el conjunto de servicios que se proporcionan al individuo con la finalidad de proteger , promover y restaurar su salud” </a:t>
            </a:r>
            <a:r>
              <a:rPr lang="es-MX" dirty="0"/>
              <a:t>y en el </a:t>
            </a:r>
            <a:r>
              <a:rPr lang="es-MX" b="1" dirty="0"/>
              <a:t>51 </a:t>
            </a:r>
            <a:r>
              <a:rPr lang="es-MX" dirty="0"/>
              <a:t>se establece que </a:t>
            </a:r>
            <a:r>
              <a:rPr lang="es-MX" dirty="0">
                <a:solidFill>
                  <a:srgbClr val="C00000"/>
                </a:solidFill>
              </a:rPr>
              <a:t>“los usuarios tendrán derecho a obtener prestaciones de salud oportunas y de calidad y a recibir atención profesional y éticamente responsable”.</a:t>
            </a:r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32608" y="3567729"/>
            <a:ext cx="952067" cy="1462291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26213" y="1928215"/>
            <a:ext cx="2289183" cy="1339250"/>
          </a:xfrm>
          <a:prstGeom prst="rect">
            <a:avLst/>
          </a:prstGeom>
        </p:spPr>
      </p:pic>
      <p:sp>
        <p:nvSpPr>
          <p:cNvPr id="11" name="Flecha derecha 10"/>
          <p:cNvSpPr/>
          <p:nvPr/>
        </p:nvSpPr>
        <p:spPr>
          <a:xfrm>
            <a:off x="1932709" y="5628597"/>
            <a:ext cx="831273" cy="8312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68060254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Legislación en </a:t>
            </a:r>
            <a:r>
              <a:rPr lang="es-MX" dirty="0" err="1"/>
              <a:t>méxico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774549" y="5041592"/>
            <a:ext cx="4982016" cy="1485900"/>
          </a:xfrm>
          <a:ln>
            <a:solidFill>
              <a:schemeClr val="accent4">
                <a:lumMod val="75000"/>
              </a:schemeClr>
            </a:solidFill>
          </a:ln>
        </p:spPr>
        <p:txBody>
          <a:bodyPr/>
          <a:lstStyle/>
          <a:p>
            <a:pPr marL="0" indent="0">
              <a:buNone/>
            </a:pPr>
            <a:r>
              <a:rPr lang="es-MX" dirty="0">
                <a:solidFill>
                  <a:schemeClr val="tx1"/>
                </a:solidFill>
              </a:rPr>
              <a:t>La </a:t>
            </a:r>
            <a:r>
              <a:rPr lang="es-MX" b="1" dirty="0">
                <a:solidFill>
                  <a:schemeClr val="tx1"/>
                </a:solidFill>
              </a:rPr>
              <a:t>CONAMED</a:t>
            </a:r>
            <a:r>
              <a:rPr lang="es-MX" dirty="0">
                <a:solidFill>
                  <a:schemeClr val="tx1"/>
                </a:solidFill>
              </a:rPr>
              <a:t> indica los lineamientos a seguir (</a:t>
            </a:r>
            <a:r>
              <a:rPr lang="es-MX" i="1" dirty="0" err="1">
                <a:solidFill>
                  <a:schemeClr val="tx1"/>
                </a:solidFill>
              </a:rPr>
              <a:t>Lex</a:t>
            </a:r>
            <a:r>
              <a:rPr lang="es-MX" i="1" dirty="0">
                <a:solidFill>
                  <a:schemeClr val="tx1"/>
                </a:solidFill>
              </a:rPr>
              <a:t> </a:t>
            </a:r>
            <a:r>
              <a:rPr lang="es-MX" i="1" dirty="0" err="1">
                <a:solidFill>
                  <a:schemeClr val="tx1"/>
                </a:solidFill>
              </a:rPr>
              <a:t>artis</a:t>
            </a:r>
            <a:r>
              <a:rPr lang="es-MX" i="1" dirty="0">
                <a:solidFill>
                  <a:schemeClr val="tx1"/>
                </a:solidFill>
              </a:rPr>
              <a:t> ad hoc</a:t>
            </a:r>
            <a:r>
              <a:rPr lang="es-MX" dirty="0">
                <a:solidFill>
                  <a:schemeClr val="tx1"/>
                </a:solidFill>
              </a:rPr>
              <a:t> ) para poder considerar un criterio como parte de ella</a:t>
            </a: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82308" y="3378489"/>
            <a:ext cx="1417059" cy="1061426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31568" y="5145649"/>
            <a:ext cx="1483732" cy="1073458"/>
          </a:xfrm>
          <a:prstGeom prst="rect">
            <a:avLst/>
          </a:prstGeom>
        </p:spPr>
      </p:pic>
      <p:sp>
        <p:nvSpPr>
          <p:cNvPr id="8" name="CuadroTexto 7"/>
          <p:cNvSpPr txBox="1"/>
          <p:nvPr/>
        </p:nvSpPr>
        <p:spPr>
          <a:xfrm>
            <a:off x="581192" y="2075301"/>
            <a:ext cx="7534108" cy="646331"/>
          </a:xfrm>
          <a:prstGeom prst="rect">
            <a:avLst/>
          </a:prstGeom>
          <a:noFill/>
          <a:ln>
            <a:solidFill>
              <a:schemeClr val="accent5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s-MX" dirty="0"/>
              <a:t>El </a:t>
            </a:r>
            <a:r>
              <a:rPr lang="es-MX" b="1" dirty="0"/>
              <a:t>Código Civil para el Distrito Federal </a:t>
            </a:r>
            <a:r>
              <a:rPr lang="es-MX" dirty="0"/>
              <a:t>en sus artículos 1934, 2108, 2109 y 2110 </a:t>
            </a:r>
            <a:r>
              <a:rPr lang="es-MX" b="1" dirty="0"/>
              <a:t>regulan el contrato de prestación de servicios profesionales</a:t>
            </a:r>
            <a:r>
              <a:rPr lang="es-MX" dirty="0"/>
              <a:t>.</a:t>
            </a: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56953" y="1994143"/>
            <a:ext cx="1400608" cy="1400608"/>
          </a:xfrm>
          <a:prstGeom prst="rect">
            <a:avLst/>
          </a:prstGeom>
        </p:spPr>
      </p:pic>
      <p:sp>
        <p:nvSpPr>
          <p:cNvPr id="9" name="Rectángulo 8"/>
          <p:cNvSpPr/>
          <p:nvPr/>
        </p:nvSpPr>
        <p:spPr>
          <a:xfrm>
            <a:off x="3669531" y="3644366"/>
            <a:ext cx="7112908" cy="646331"/>
          </a:xfrm>
          <a:prstGeom prst="rect">
            <a:avLst/>
          </a:prstGeom>
          <a:ln>
            <a:solidFill>
              <a:srgbClr val="677329"/>
            </a:solidFill>
          </a:ln>
        </p:spPr>
        <p:txBody>
          <a:bodyPr wrap="square">
            <a:spAutoFit/>
          </a:bodyPr>
          <a:lstStyle/>
          <a:p>
            <a:r>
              <a:rPr lang="es-MX" b="1" dirty="0"/>
              <a:t>Las Normas Oficiales Mexicanas </a:t>
            </a:r>
            <a:r>
              <a:rPr lang="es-MX" dirty="0"/>
              <a:t>de aplicación en todo el territorio nacional, de observancia obligatoria y de carácter administrativo.</a:t>
            </a:r>
          </a:p>
        </p:txBody>
      </p:sp>
    </p:spTree>
    <p:extLst>
      <p:ext uri="{BB962C8B-B14F-4D97-AF65-F5344CB8AC3E}">
        <p14:creationId xmlns:p14="http://schemas.microsoft.com/office/powerpoint/2010/main" val="307890666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ELEMENTOS CONSTITUTIVOS DE LA RESPONSABILIDAD PROFESIONAL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81192" y="2556164"/>
            <a:ext cx="11029615" cy="4125052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s-MX" b="1" dirty="0">
                <a:solidFill>
                  <a:schemeClr val="accent3">
                    <a:lumMod val="50000"/>
                  </a:schemeClr>
                </a:solidFill>
                <a:cs typeface="Century Gothic"/>
              </a:rPr>
              <a:t>      1.Obligación preexistente:</a:t>
            </a:r>
          </a:p>
          <a:p>
            <a:pPr indent="0" algn="just">
              <a:spcBef>
                <a:spcPts val="0"/>
              </a:spcBef>
              <a:buNone/>
            </a:pPr>
            <a:r>
              <a:rPr lang="es-MX" dirty="0">
                <a:cs typeface="Century Gothic"/>
              </a:rPr>
              <a:t>  La que asume el odontólogo en virtud del compromiso previo, tanto de carácter contractual como de    naturaleza legal </a:t>
            </a:r>
            <a:r>
              <a:rPr lang="es-MX" dirty="0">
                <a:solidFill>
                  <a:srgbClr val="C00000"/>
                </a:solidFill>
                <a:cs typeface="Century Gothic"/>
              </a:rPr>
              <a:t>(contrato tácito).</a:t>
            </a:r>
          </a:p>
          <a:p>
            <a:pPr marL="0" indent="0" algn="just">
              <a:buNone/>
            </a:pPr>
            <a:r>
              <a:rPr lang="es-MX" b="1" dirty="0">
                <a:solidFill>
                  <a:schemeClr val="accent3">
                    <a:lumMod val="50000"/>
                  </a:schemeClr>
                </a:solidFill>
                <a:cs typeface="Century Gothic"/>
              </a:rPr>
              <a:t>      2. Daño causado:</a:t>
            </a:r>
          </a:p>
          <a:p>
            <a:pPr marL="358775" indent="0" algn="just">
              <a:lnSpc>
                <a:spcPct val="110000"/>
              </a:lnSpc>
              <a:spcBef>
                <a:spcPts val="0"/>
              </a:spcBef>
              <a:buNone/>
            </a:pPr>
            <a:r>
              <a:rPr lang="es-MX" dirty="0">
                <a:cs typeface="Century Gothic"/>
              </a:rPr>
              <a:t> Como consecuencia de la falta cometida, se produce en el cuerpo o la salud del paciente (somático, físico o moral) o en sus herederos (muerte). </a:t>
            </a:r>
          </a:p>
          <a:p>
            <a:pPr marL="358775" indent="0" algn="just">
              <a:lnSpc>
                <a:spcPct val="110000"/>
              </a:lnSpc>
              <a:spcBef>
                <a:spcPts val="0"/>
              </a:spcBef>
              <a:buNone/>
            </a:pPr>
            <a:r>
              <a:rPr lang="es-MX" b="1" dirty="0">
                <a:solidFill>
                  <a:schemeClr val="accent3">
                    <a:lumMod val="50000"/>
                  </a:schemeClr>
                </a:solidFill>
                <a:cs typeface="Century Gothic"/>
              </a:rPr>
              <a:t>3. Falta profesional:</a:t>
            </a:r>
          </a:p>
          <a:p>
            <a:pPr marL="354013" indent="0" algn="just">
              <a:lnSpc>
                <a:spcPct val="110000"/>
              </a:lnSpc>
              <a:spcBef>
                <a:spcPts val="0"/>
              </a:spcBef>
              <a:buNone/>
            </a:pPr>
            <a:r>
              <a:rPr lang="es-MX" dirty="0">
                <a:cs typeface="Century Gothic"/>
              </a:rPr>
              <a:t>  Puede producirse por acción u omisión mediando culpa o negligencia por parte del odontólogo de prestar apropiadamente los servicios a que esté obligado en su relación profesional con el paciente.</a:t>
            </a:r>
          </a:p>
          <a:p>
            <a:pPr marL="354013" indent="0" algn="just">
              <a:lnSpc>
                <a:spcPct val="110000"/>
              </a:lnSpc>
              <a:spcBef>
                <a:spcPts val="0"/>
              </a:spcBef>
              <a:buNone/>
            </a:pPr>
            <a:r>
              <a:rPr lang="es-MX" b="1" dirty="0">
                <a:solidFill>
                  <a:schemeClr val="accent3">
                    <a:lumMod val="50000"/>
                  </a:schemeClr>
                </a:solidFill>
                <a:cs typeface="Century Gothic"/>
              </a:rPr>
              <a:t>4. Relación causa-efecto entre falta y daño:</a:t>
            </a:r>
            <a:r>
              <a:rPr lang="es-MX" b="1" dirty="0">
                <a:solidFill>
                  <a:srgbClr val="376092"/>
                </a:solidFill>
                <a:cs typeface="Century Gothic"/>
              </a:rPr>
              <a:t>   </a:t>
            </a:r>
          </a:p>
          <a:p>
            <a:pPr marL="0" indent="0" algn="just">
              <a:buNone/>
            </a:pPr>
            <a:r>
              <a:rPr lang="es-MX" b="1" dirty="0">
                <a:solidFill>
                  <a:srgbClr val="376092"/>
                </a:solidFill>
                <a:cs typeface="Century Gothic"/>
              </a:rPr>
              <a:t>        </a:t>
            </a:r>
            <a:r>
              <a:rPr lang="es-MX" dirty="0">
                <a:cs typeface="Century Gothic"/>
              </a:rPr>
              <a:t>Debe ser cierta, directa y total.</a:t>
            </a:r>
          </a:p>
          <a:p>
            <a:pPr marL="342900" indent="-342900">
              <a:buFont typeface="+mj-lt"/>
              <a:buAutoNum type="arabicPeriod"/>
            </a:pPr>
            <a:endParaRPr lang="es-MX" dirty="0"/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09614807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CLASES DE RESPONSABILIDAD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81192" y="2182368"/>
            <a:ext cx="11029615" cy="4675632"/>
          </a:xfrm>
        </p:spPr>
        <p:txBody>
          <a:bodyPr>
            <a:normAutofit/>
          </a:bodyPr>
          <a:lstStyle/>
          <a:p>
            <a:pPr marL="0" algn="just">
              <a:spcBef>
                <a:spcPts val="0"/>
              </a:spcBef>
              <a:buNone/>
            </a:pPr>
            <a:r>
              <a:rPr lang="es-MX" sz="1900" b="1" dirty="0">
                <a:solidFill>
                  <a:schemeClr val="accent3">
                    <a:lumMod val="50000"/>
                  </a:schemeClr>
                </a:solidFill>
                <a:cs typeface="Century Gothic"/>
              </a:rPr>
              <a:t>1. Responsabilidad penal:</a:t>
            </a:r>
          </a:p>
          <a:p>
            <a:pPr indent="15875" algn="just">
              <a:spcBef>
                <a:spcPts val="0"/>
              </a:spcBef>
              <a:buNone/>
            </a:pPr>
            <a:r>
              <a:rPr lang="es-MX" sz="1900" dirty="0">
                <a:cs typeface="Century Gothic"/>
              </a:rPr>
              <a:t>Responder ante los delitos y faltas cometidos en el ejercicio profesional. Deben concurrir tres factores: </a:t>
            </a:r>
            <a:r>
              <a:rPr lang="es-MX" sz="1900" b="1" dirty="0">
                <a:cs typeface="Century Gothic"/>
              </a:rPr>
              <a:t>tipicidad, </a:t>
            </a:r>
            <a:r>
              <a:rPr lang="es-MX" sz="1900" b="1" dirty="0" err="1">
                <a:cs typeface="Century Gothic"/>
              </a:rPr>
              <a:t>antijuricidad</a:t>
            </a:r>
            <a:r>
              <a:rPr lang="es-MX" sz="1900" b="1" dirty="0">
                <a:cs typeface="Century Gothic"/>
              </a:rPr>
              <a:t> y culpabilidad.</a:t>
            </a:r>
          </a:p>
          <a:p>
            <a:pPr marL="0" algn="just">
              <a:spcBef>
                <a:spcPts val="0"/>
              </a:spcBef>
              <a:buNone/>
            </a:pPr>
            <a:endParaRPr lang="es-MX" sz="1900" dirty="0">
              <a:solidFill>
                <a:schemeClr val="accent3">
                  <a:lumMod val="50000"/>
                </a:schemeClr>
              </a:solidFill>
              <a:cs typeface="Century Gothic"/>
            </a:endParaRPr>
          </a:p>
          <a:p>
            <a:pPr marL="0" algn="just">
              <a:spcBef>
                <a:spcPts val="0"/>
              </a:spcBef>
              <a:buNone/>
            </a:pPr>
            <a:r>
              <a:rPr lang="es-MX" sz="1900" b="1" dirty="0">
                <a:solidFill>
                  <a:schemeClr val="accent3">
                    <a:lumMod val="50000"/>
                  </a:schemeClr>
                </a:solidFill>
                <a:cs typeface="Century Gothic"/>
              </a:rPr>
              <a:t>2. Responsabilidad civil: </a:t>
            </a:r>
            <a:endParaRPr lang="es-MX" sz="1900" dirty="0">
              <a:solidFill>
                <a:schemeClr val="accent3">
                  <a:lumMod val="50000"/>
                </a:schemeClr>
              </a:solidFill>
              <a:cs typeface="Century Gothic"/>
            </a:endParaRPr>
          </a:p>
          <a:p>
            <a:pPr indent="15875" algn="just">
              <a:spcBef>
                <a:spcPts val="0"/>
              </a:spcBef>
              <a:buNone/>
            </a:pPr>
            <a:r>
              <a:rPr lang="es-MX" sz="1900" b="1" dirty="0">
                <a:cs typeface="Century Gothic"/>
              </a:rPr>
              <a:t>Obligación de reparar daños </a:t>
            </a:r>
            <a:r>
              <a:rPr lang="es-MX" sz="1900" dirty="0">
                <a:cs typeface="Century Gothic"/>
              </a:rPr>
              <a:t>que se hayan producido como consecuencia de actos ilícitos civiles realizados en el ejercicio profesional. </a:t>
            </a:r>
            <a:endParaRPr lang="es-MX" sz="1900" dirty="0">
              <a:solidFill>
                <a:schemeClr val="accent3">
                  <a:lumMod val="50000"/>
                </a:schemeClr>
              </a:solidFill>
              <a:cs typeface="Century Gothic"/>
            </a:endParaRPr>
          </a:p>
          <a:p>
            <a:pPr marL="0" algn="just">
              <a:spcBef>
                <a:spcPts val="0"/>
              </a:spcBef>
              <a:buNone/>
            </a:pPr>
            <a:r>
              <a:rPr lang="es-MX" sz="1900" b="1" dirty="0">
                <a:solidFill>
                  <a:schemeClr val="accent3">
                    <a:lumMod val="50000"/>
                  </a:schemeClr>
                </a:solidFill>
                <a:cs typeface="Century Gothic"/>
              </a:rPr>
              <a:t>3. Responsabilidad administrativa: </a:t>
            </a:r>
            <a:endParaRPr lang="es-MX" sz="1900" dirty="0">
              <a:solidFill>
                <a:schemeClr val="accent3">
                  <a:lumMod val="50000"/>
                </a:schemeClr>
              </a:solidFill>
              <a:cs typeface="Century Gothic"/>
            </a:endParaRPr>
          </a:p>
          <a:p>
            <a:pPr indent="15875" algn="just">
              <a:spcBef>
                <a:spcPts val="0"/>
              </a:spcBef>
              <a:buNone/>
            </a:pPr>
            <a:r>
              <a:rPr lang="es-MX" sz="1900" dirty="0">
                <a:cs typeface="Century Gothic"/>
              </a:rPr>
              <a:t>Responder cuando se infringen las normas como </a:t>
            </a:r>
            <a:r>
              <a:rPr lang="es-MX" sz="1900" b="1" dirty="0">
                <a:cs typeface="Century Gothic"/>
              </a:rPr>
              <a:t>funcionarios de una administración</a:t>
            </a:r>
            <a:r>
              <a:rPr lang="es-MX" sz="1900" dirty="0">
                <a:cs typeface="Century Gothic"/>
              </a:rPr>
              <a:t>.</a:t>
            </a:r>
          </a:p>
          <a:p>
            <a:pPr marL="0" algn="just">
              <a:spcBef>
                <a:spcPts val="0"/>
              </a:spcBef>
              <a:buNone/>
            </a:pPr>
            <a:endParaRPr lang="es-MX" sz="1900" dirty="0">
              <a:solidFill>
                <a:schemeClr val="accent3">
                  <a:lumMod val="50000"/>
                </a:schemeClr>
              </a:solidFill>
              <a:cs typeface="Century Gothic"/>
            </a:endParaRPr>
          </a:p>
          <a:p>
            <a:pPr marL="0" algn="just">
              <a:spcBef>
                <a:spcPts val="0"/>
              </a:spcBef>
              <a:buNone/>
            </a:pPr>
            <a:r>
              <a:rPr lang="es-MX" sz="1900" b="1" dirty="0">
                <a:solidFill>
                  <a:schemeClr val="accent3">
                    <a:lumMod val="50000"/>
                  </a:schemeClr>
                </a:solidFill>
                <a:cs typeface="Century Gothic"/>
              </a:rPr>
              <a:t>4. Responsabilidad moral, corporativa o colegial:</a:t>
            </a:r>
          </a:p>
          <a:p>
            <a:pPr indent="15875" algn="just">
              <a:spcBef>
                <a:spcPts val="0"/>
              </a:spcBef>
              <a:buNone/>
            </a:pPr>
            <a:r>
              <a:rPr lang="es-MX" sz="1900" dirty="0">
                <a:cs typeface="Century Gothic"/>
              </a:rPr>
              <a:t>Pertenecer a un colegio o asociación profesional que tenga competencia para dictar normas del ejercicio de la profesión </a:t>
            </a:r>
            <a:r>
              <a:rPr lang="es-MX" sz="1900" b="1" dirty="0">
                <a:cs typeface="Century Gothic"/>
              </a:rPr>
              <a:t>(particularmente éticas).</a:t>
            </a:r>
          </a:p>
          <a:p>
            <a:endParaRPr lang="es-MX" dirty="0"/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6075659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RESPONSABILIDAD PENAL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89384" y="1449255"/>
            <a:ext cx="9267680" cy="5352288"/>
          </a:xfrm>
        </p:spPr>
        <p:txBody>
          <a:bodyPr/>
          <a:lstStyle/>
          <a:p>
            <a:pPr>
              <a:buNone/>
            </a:pPr>
            <a:r>
              <a:rPr lang="es-MX" sz="2000" b="1" dirty="0">
                <a:solidFill>
                  <a:schemeClr val="accent3">
                    <a:lumMod val="50000"/>
                  </a:schemeClr>
                </a:solidFill>
                <a:cs typeface="Century Gothic"/>
              </a:rPr>
              <a:t>Reglamentada por el Código Penal para el Distrito Federal:</a:t>
            </a:r>
          </a:p>
          <a:p>
            <a:pPr>
              <a:buNone/>
            </a:pPr>
            <a:endParaRPr lang="es-MX" sz="2000" dirty="0">
              <a:solidFill>
                <a:schemeClr val="accent3">
                  <a:lumMod val="50000"/>
                </a:schemeClr>
              </a:solidFill>
              <a:cs typeface="Century Gothic"/>
            </a:endParaRPr>
          </a:p>
          <a:p>
            <a:pPr algn="just">
              <a:buNone/>
            </a:pPr>
            <a:r>
              <a:rPr lang="es-MX" sz="2000" b="1" dirty="0">
                <a:solidFill>
                  <a:schemeClr val="accent3">
                    <a:lumMod val="50000"/>
                  </a:schemeClr>
                </a:solidFill>
                <a:cs typeface="Century Gothic"/>
              </a:rPr>
              <a:t>Art. 228. </a:t>
            </a:r>
            <a:r>
              <a:rPr lang="es-MX" sz="2000" dirty="0">
                <a:cs typeface="Century Gothic"/>
              </a:rPr>
              <a:t>los profesionistas serán responsables de los </a:t>
            </a:r>
            <a:r>
              <a:rPr lang="es-MX" sz="2000" b="1" dirty="0">
                <a:cs typeface="Century Gothic"/>
              </a:rPr>
              <a:t>delitos</a:t>
            </a:r>
            <a:r>
              <a:rPr lang="es-MX" sz="2000" dirty="0">
                <a:cs typeface="Century Gothic"/>
              </a:rPr>
              <a:t> que cometan en el ejercicio de su profesión, sean </a:t>
            </a:r>
            <a:r>
              <a:rPr lang="es-MX" sz="2000" b="1" dirty="0">
                <a:cs typeface="Century Gothic"/>
              </a:rPr>
              <a:t>dolosos o culposos</a:t>
            </a:r>
            <a:r>
              <a:rPr lang="es-MX" sz="2000" dirty="0">
                <a:cs typeface="Century Gothic"/>
              </a:rPr>
              <a:t>, se les aplicará privación de la libertad, suspensión de un mes a dos años o definitiva, según sea el caso, y estarán obligados a la reparación del daño por sus actos propios y de sus auxiliares.</a:t>
            </a:r>
          </a:p>
          <a:p>
            <a:endParaRPr lang="es-MX" sz="2000" dirty="0"/>
          </a:p>
          <a:p>
            <a:endParaRPr lang="es-MX" dirty="0"/>
          </a:p>
        </p:txBody>
      </p:sp>
      <p:pic>
        <p:nvPicPr>
          <p:cNvPr id="4" name="Imagen 4" descr="codigo penal df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96503" y="4125399"/>
            <a:ext cx="3486582" cy="27892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73012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INTRODUCCIÓN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81192" y="1381155"/>
            <a:ext cx="5693958" cy="522912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MX" sz="2000" dirty="0"/>
              <a:t>Características de la profesión médica: </a:t>
            </a:r>
          </a:p>
          <a:p>
            <a:r>
              <a:rPr lang="es-MX" sz="2000" b="1" dirty="0"/>
              <a:t>vocación de servicio,</a:t>
            </a:r>
            <a:endParaRPr lang="es-MX" sz="2000" dirty="0"/>
          </a:p>
          <a:p>
            <a:r>
              <a:rPr lang="es-MX" sz="2000" b="1" dirty="0"/>
              <a:t>responsabilidad individual, </a:t>
            </a:r>
          </a:p>
          <a:p>
            <a:r>
              <a:rPr lang="es-MX" sz="2000" b="1" dirty="0"/>
              <a:t>responsabilidad colectiva, </a:t>
            </a:r>
          </a:p>
          <a:p>
            <a:r>
              <a:rPr lang="es-MX" sz="2000" b="1" dirty="0"/>
              <a:t>espíritu de sacrificio,</a:t>
            </a:r>
            <a:endParaRPr lang="es-MX" sz="2000" dirty="0"/>
          </a:p>
          <a:p>
            <a:r>
              <a:rPr lang="es-MX" sz="2000" b="1" dirty="0"/>
              <a:t>superación constante, actualización cotidiana.</a:t>
            </a:r>
          </a:p>
          <a:p>
            <a:endParaRPr lang="es-MX" dirty="0">
              <a:cs typeface="Century Gothic"/>
            </a:endParaRPr>
          </a:p>
        </p:txBody>
      </p:sp>
      <p:sp>
        <p:nvSpPr>
          <p:cNvPr id="5" name="Elipse 4"/>
          <p:cNvSpPr/>
          <p:nvPr/>
        </p:nvSpPr>
        <p:spPr>
          <a:xfrm>
            <a:off x="5870713" y="4373217"/>
            <a:ext cx="3001391" cy="1823703"/>
          </a:xfrm>
          <a:prstGeom prst="ellipse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600" dirty="0"/>
              <a:t>La profesión médica tal vez sea la profesión más supervisada y controlada de todos los tiempos</a:t>
            </a:r>
          </a:p>
        </p:txBody>
      </p:sp>
      <p:sp>
        <p:nvSpPr>
          <p:cNvPr id="7" name="CuadroTexto 6"/>
          <p:cNvSpPr txBox="1"/>
          <p:nvPr/>
        </p:nvSpPr>
        <p:spPr>
          <a:xfrm>
            <a:off x="7854144" y="2138250"/>
            <a:ext cx="20587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dirty="0"/>
              <a:t>“el fundamento del amor al arte (médico), está en el amor al hombre”</a:t>
            </a:r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5993" y="2674217"/>
            <a:ext cx="1363752" cy="1382098"/>
          </a:xfrm>
          <a:prstGeom prst="rect">
            <a:avLst/>
          </a:prstGeom>
        </p:spPr>
      </p:pic>
      <p:sp>
        <p:nvSpPr>
          <p:cNvPr id="9" name="CuadroTexto 8"/>
          <p:cNvSpPr txBox="1"/>
          <p:nvPr/>
        </p:nvSpPr>
        <p:spPr>
          <a:xfrm>
            <a:off x="8243454" y="3570088"/>
            <a:ext cx="12573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800" dirty="0"/>
              <a:t>Hipócrates</a:t>
            </a:r>
          </a:p>
          <a:p>
            <a:r>
              <a:rPr lang="es-MX" sz="800" dirty="0"/>
              <a:t>Grecia 460 a. C. </a:t>
            </a:r>
          </a:p>
        </p:txBody>
      </p:sp>
    </p:spTree>
    <p:extLst>
      <p:ext uri="{BB962C8B-B14F-4D97-AF65-F5344CB8AC3E}">
        <p14:creationId xmlns:p14="http://schemas.microsoft.com/office/powerpoint/2010/main" val="184570481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Responsabilidad penal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75684" y="1916020"/>
            <a:ext cx="11029615" cy="5199888"/>
          </a:xfrm>
        </p:spPr>
        <p:txBody>
          <a:bodyPr>
            <a:normAutofit/>
          </a:bodyPr>
          <a:lstStyle/>
          <a:p>
            <a:r>
              <a:rPr lang="es-MX" sz="2000" b="1" dirty="0">
                <a:solidFill>
                  <a:schemeClr val="accent3">
                    <a:lumMod val="50000"/>
                  </a:schemeClr>
                </a:solidFill>
                <a:cs typeface="Century Gothic"/>
              </a:rPr>
              <a:t>Delito: </a:t>
            </a:r>
          </a:p>
          <a:p>
            <a:pPr marL="0" indent="0">
              <a:buNone/>
            </a:pPr>
            <a:r>
              <a:rPr lang="es-MX" sz="2000" dirty="0">
                <a:cs typeface="Century Gothic"/>
              </a:rPr>
              <a:t>Acción u omisión que sancionan las leyes penales y otras especiales, por ej. delitos contra la vida , integridad personal.</a:t>
            </a:r>
            <a:r>
              <a:rPr lang="es-MX" sz="2000" b="1" dirty="0"/>
              <a:t> </a:t>
            </a:r>
            <a:r>
              <a:rPr lang="es-MX" sz="2000" dirty="0"/>
              <a:t>El delito se define como la acción típica, antijurídica, culpable y punible.</a:t>
            </a:r>
          </a:p>
          <a:p>
            <a:pPr marL="0" indent="0">
              <a:buNone/>
            </a:pPr>
            <a:endParaRPr lang="es-MX" sz="2000" dirty="0">
              <a:solidFill>
                <a:schemeClr val="accent3">
                  <a:lumMod val="50000"/>
                </a:schemeClr>
              </a:solidFill>
              <a:cs typeface="Century Gothic"/>
            </a:endParaRPr>
          </a:p>
          <a:p>
            <a:r>
              <a:rPr lang="es-MX" sz="2000" b="1" dirty="0">
                <a:solidFill>
                  <a:schemeClr val="accent3">
                    <a:lumMod val="50000"/>
                  </a:schemeClr>
                </a:solidFill>
                <a:cs typeface="Century Gothic"/>
              </a:rPr>
              <a:t>Acto doloso: </a:t>
            </a:r>
          </a:p>
          <a:p>
            <a:pPr marL="0" indent="0">
              <a:buNone/>
            </a:pPr>
            <a:r>
              <a:rPr lang="es-MX" sz="2000" dirty="0">
                <a:cs typeface="Century Gothic"/>
              </a:rPr>
              <a:t>El que se cometen intencionalmente.</a:t>
            </a:r>
          </a:p>
          <a:p>
            <a:pPr marL="0" indent="0">
              <a:buNone/>
            </a:pPr>
            <a:endParaRPr lang="es-MX" sz="2000" dirty="0">
              <a:solidFill>
                <a:schemeClr val="accent3">
                  <a:lumMod val="50000"/>
                </a:schemeClr>
              </a:solidFill>
              <a:cs typeface="Century Gothic"/>
            </a:endParaRPr>
          </a:p>
          <a:p>
            <a:r>
              <a:rPr lang="es-MX" sz="2000" b="1" dirty="0">
                <a:solidFill>
                  <a:schemeClr val="accent3">
                    <a:lumMod val="50000"/>
                  </a:schemeClr>
                </a:solidFill>
                <a:cs typeface="Century Gothic"/>
              </a:rPr>
              <a:t>Acto culposo: </a:t>
            </a:r>
          </a:p>
          <a:p>
            <a:pPr marL="0" indent="0">
              <a:buNone/>
            </a:pPr>
            <a:r>
              <a:rPr lang="es-MX" sz="2000" dirty="0">
                <a:cs typeface="Century Gothic"/>
              </a:rPr>
              <a:t>Errores técnicos que se cometen en el ambiente laboral sin desearlo.</a:t>
            </a:r>
          </a:p>
          <a:p>
            <a:endParaRPr lang="es-MX" sz="2000" dirty="0">
              <a:cs typeface="Century Gothic"/>
            </a:endParaRPr>
          </a:p>
          <a:p>
            <a:endParaRPr lang="es-MX" sz="2000" dirty="0"/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95981549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ELEMENTOS DE TIPO PENAL DE LA RESPONSABILIDAD PROFESIONAL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9196" y="2009033"/>
            <a:ext cx="11153607" cy="4368321"/>
          </a:xfrm>
        </p:spPr>
        <p:txBody>
          <a:bodyPr>
            <a:normAutofit/>
          </a:bodyPr>
          <a:lstStyle/>
          <a:p>
            <a:pPr marL="0" algn="just">
              <a:spcBef>
                <a:spcPts val="0"/>
              </a:spcBef>
              <a:buNone/>
            </a:pPr>
            <a:r>
              <a:rPr lang="es-MX" sz="2000" b="1" dirty="0">
                <a:solidFill>
                  <a:schemeClr val="accent3">
                    <a:lumMod val="50000"/>
                  </a:schemeClr>
                </a:solidFill>
                <a:cs typeface="Century Gothic"/>
              </a:rPr>
              <a:t>Impericia: </a:t>
            </a:r>
          </a:p>
          <a:p>
            <a:pPr indent="15875" algn="just">
              <a:spcBef>
                <a:spcPts val="0"/>
              </a:spcBef>
              <a:buNone/>
            </a:pPr>
            <a:r>
              <a:rPr lang="es-MX" sz="2000" dirty="0">
                <a:cs typeface="Century Gothic"/>
              </a:rPr>
              <a:t>Falta de habilidades o conocimientos básicos que debe tener un profesional (torpeza, inhabilidad,  incapacidad, insuficiencia e inexperiencia).</a:t>
            </a:r>
          </a:p>
          <a:p>
            <a:pPr marL="0" algn="just">
              <a:spcBef>
                <a:spcPts val="0"/>
              </a:spcBef>
              <a:buNone/>
            </a:pPr>
            <a:endParaRPr lang="es-MX" sz="2000" dirty="0">
              <a:solidFill>
                <a:schemeClr val="accent3">
                  <a:lumMod val="50000"/>
                </a:schemeClr>
              </a:solidFill>
              <a:cs typeface="Century Gothic"/>
            </a:endParaRPr>
          </a:p>
          <a:p>
            <a:pPr marL="0" algn="just">
              <a:spcBef>
                <a:spcPts val="0"/>
              </a:spcBef>
              <a:buNone/>
            </a:pPr>
            <a:r>
              <a:rPr lang="es-MX" sz="2000" b="1" dirty="0">
                <a:solidFill>
                  <a:schemeClr val="accent3">
                    <a:lumMod val="50000"/>
                  </a:schemeClr>
                </a:solidFill>
                <a:cs typeface="Century Gothic"/>
              </a:rPr>
              <a:t>Imprudencia:</a:t>
            </a:r>
          </a:p>
          <a:p>
            <a:pPr indent="15875" algn="just">
              <a:spcBef>
                <a:spcPts val="0"/>
              </a:spcBef>
              <a:buNone/>
            </a:pPr>
            <a:r>
              <a:rPr lang="es-MX" sz="2000" dirty="0">
                <a:cs typeface="Century Gothic"/>
              </a:rPr>
              <a:t>Afrontar un riesgo sin haber tomado las precauciones para evitarlo, procediendo con apresuramiento innecesario, sin detenerse a pensar en los inconvenientes de la acción (falta de precaución, descuido, falta de premeditación, atrevimiento).</a:t>
            </a:r>
          </a:p>
          <a:p>
            <a:pPr marL="0" algn="just">
              <a:spcBef>
                <a:spcPts val="0"/>
              </a:spcBef>
              <a:buNone/>
            </a:pPr>
            <a:endParaRPr lang="es-MX" sz="2000" dirty="0">
              <a:solidFill>
                <a:schemeClr val="accent3">
                  <a:lumMod val="50000"/>
                </a:schemeClr>
              </a:solidFill>
              <a:cs typeface="Century Gothic"/>
            </a:endParaRPr>
          </a:p>
          <a:p>
            <a:pPr marL="0" algn="just">
              <a:spcBef>
                <a:spcPts val="0"/>
              </a:spcBef>
              <a:buNone/>
            </a:pPr>
            <a:r>
              <a:rPr lang="es-MX" sz="2000" b="1" dirty="0">
                <a:solidFill>
                  <a:schemeClr val="accent3">
                    <a:lumMod val="50000"/>
                  </a:schemeClr>
                </a:solidFill>
                <a:cs typeface="Century Gothic"/>
              </a:rPr>
              <a:t>Negligencia: </a:t>
            </a:r>
          </a:p>
          <a:p>
            <a:pPr indent="15875" algn="just">
              <a:spcBef>
                <a:spcPts val="0"/>
              </a:spcBef>
              <a:buNone/>
            </a:pPr>
            <a:r>
              <a:rPr lang="es-MX" sz="2000" dirty="0">
                <a:cs typeface="Century Gothic"/>
              </a:rPr>
              <a:t>No cumplir con los principios elementales de la profesión (descuido, desidia, omisión, abandono).</a:t>
            </a: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08318993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QUERELLA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81192" y="1743456"/>
            <a:ext cx="11029615" cy="4962144"/>
          </a:xfrm>
        </p:spPr>
        <p:txBody>
          <a:bodyPr>
            <a:normAutofit fontScale="70000" lnSpcReduction="20000"/>
          </a:bodyPr>
          <a:lstStyle/>
          <a:p>
            <a:pPr lvl="0"/>
            <a:endParaRPr lang="es-MX" b="1" dirty="0">
              <a:cs typeface="Century Gothic"/>
            </a:endParaRPr>
          </a:p>
          <a:p>
            <a:pPr lvl="0"/>
            <a:endParaRPr lang="es-MX" b="1" dirty="0">
              <a:cs typeface="Century Gothic"/>
            </a:endParaRPr>
          </a:p>
          <a:p>
            <a:pPr lvl="0"/>
            <a:endParaRPr lang="es-MX" b="1" dirty="0">
              <a:cs typeface="Century Gothic"/>
            </a:endParaRPr>
          </a:p>
          <a:p>
            <a:pPr lvl="0"/>
            <a:endParaRPr lang="es-MX" b="1" dirty="0">
              <a:cs typeface="Century Gothic"/>
            </a:endParaRPr>
          </a:p>
          <a:p>
            <a:pPr lvl="0"/>
            <a:endParaRPr lang="es-MX" b="1" dirty="0">
              <a:cs typeface="Century Gothic"/>
            </a:endParaRPr>
          </a:p>
          <a:p>
            <a:pPr lvl="0"/>
            <a:endParaRPr lang="es-MX" b="1" dirty="0">
              <a:cs typeface="Century Gothic"/>
            </a:endParaRPr>
          </a:p>
          <a:p>
            <a:pPr lvl="0"/>
            <a:endParaRPr lang="es-MX" b="1" dirty="0">
              <a:cs typeface="Century Gothic"/>
            </a:endParaRPr>
          </a:p>
          <a:p>
            <a:pPr lvl="0"/>
            <a:endParaRPr lang="es-MX" b="1" dirty="0">
              <a:cs typeface="Century Gothic"/>
            </a:endParaRPr>
          </a:p>
          <a:p>
            <a:pPr lvl="0"/>
            <a:endParaRPr lang="es-MX" sz="5000" b="1" dirty="0">
              <a:cs typeface="Century Gothic"/>
            </a:endParaRPr>
          </a:p>
          <a:p>
            <a:pPr lvl="0"/>
            <a:endParaRPr lang="es-MX" sz="5000" b="1" dirty="0">
              <a:cs typeface="Century Gothic"/>
            </a:endParaRPr>
          </a:p>
          <a:p>
            <a:pPr lvl="0"/>
            <a:endParaRPr lang="es-MX" sz="5000" b="1" dirty="0">
              <a:cs typeface="Century Gothic"/>
            </a:endParaRPr>
          </a:p>
          <a:p>
            <a:pPr lvl="0"/>
            <a:endParaRPr lang="es-MX" sz="2900" b="1" dirty="0">
              <a:cs typeface="Century Gothic"/>
            </a:endParaRPr>
          </a:p>
          <a:p>
            <a:r>
              <a:rPr lang="es-MX" sz="2900" b="1" dirty="0">
                <a:cs typeface="Century Gothic"/>
              </a:rPr>
              <a:t>SENTENCIA: </a:t>
            </a:r>
            <a:r>
              <a:rPr lang="es-MX" sz="2900" dirty="0">
                <a:cs typeface="Century Gothic"/>
              </a:rPr>
              <a:t>prisión, multa, inhabilitación temporal o definitiva.</a:t>
            </a:r>
          </a:p>
          <a:p>
            <a:endParaRPr lang="es-MX" dirty="0"/>
          </a:p>
          <a:p>
            <a:endParaRPr lang="es-MX" dirty="0"/>
          </a:p>
        </p:txBody>
      </p:sp>
      <p:sp>
        <p:nvSpPr>
          <p:cNvPr id="5" name="Flecha derecha 4"/>
          <p:cNvSpPr/>
          <p:nvPr/>
        </p:nvSpPr>
        <p:spPr>
          <a:xfrm>
            <a:off x="4696691" y="3034145"/>
            <a:ext cx="238991" cy="1143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65510" y="3034145"/>
            <a:ext cx="274344" cy="170703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5999" y="4798375"/>
            <a:ext cx="274344" cy="170703"/>
          </a:xfrm>
          <a:prstGeom prst="rect">
            <a:avLst/>
          </a:prstGeom>
        </p:spPr>
      </p:pic>
      <p:graphicFrame>
        <p:nvGraphicFramePr>
          <p:cNvPr id="8" name="7 Diagrama"/>
          <p:cNvGraphicFramePr/>
          <p:nvPr>
            <p:extLst>
              <p:ext uri="{D42A27DB-BD31-4B8C-83A1-F6EECF244321}">
                <p14:modId xmlns:p14="http://schemas.microsoft.com/office/powerpoint/2010/main" val="1060030670"/>
              </p:ext>
            </p:extLst>
          </p:nvPr>
        </p:nvGraphicFramePr>
        <p:xfrm>
          <a:off x="2832100" y="1866900"/>
          <a:ext cx="8597900" cy="426228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80777511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RESPONSABILIDAD PROFESIONAL CIVIL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38912" y="0"/>
            <a:ext cx="11067986" cy="7376160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es-MX" dirty="0">
                <a:cs typeface="Century Gothic"/>
              </a:rPr>
              <a:t>Reglamentado por el Código Civil para el Distrito Federal en materia común y para todo México en materia federal:</a:t>
            </a:r>
          </a:p>
          <a:p>
            <a:r>
              <a:rPr lang="es-MX" dirty="0"/>
              <a:t>La responsabilidad civil tiene un carácter </a:t>
            </a:r>
            <a:r>
              <a:rPr lang="es-MX" b="1" dirty="0" err="1"/>
              <a:t>reparatorio</a:t>
            </a:r>
            <a:r>
              <a:rPr lang="es-MX" dirty="0"/>
              <a:t> y se encuentra regulada en el</a:t>
            </a:r>
            <a:r>
              <a:rPr lang="es-MX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s-MX" b="1" dirty="0">
                <a:solidFill>
                  <a:schemeClr val="accent3">
                    <a:lumMod val="50000"/>
                  </a:schemeClr>
                </a:solidFill>
              </a:rPr>
              <a:t>artículo 1910</a:t>
            </a:r>
            <a:r>
              <a:rPr lang="es-MX" b="1" dirty="0"/>
              <a:t> </a:t>
            </a:r>
            <a:r>
              <a:rPr lang="es-MX" dirty="0"/>
              <a:t>el cual establece que si una persona actúa ilícitamente o contraviene las buenas costumbres y derivado de ello causa un daño está </a:t>
            </a:r>
            <a:r>
              <a:rPr lang="es-MX" b="1" dirty="0"/>
              <a:t>obligado a repararlo </a:t>
            </a:r>
            <a:r>
              <a:rPr lang="es-MX" dirty="0"/>
              <a:t>a menos que demuestre que el daño se produjo como consecuencia de culpa o negligencia inexcusable de la víctima.</a:t>
            </a:r>
            <a:endParaRPr lang="es-MX" dirty="0">
              <a:cs typeface="Century Gothic"/>
            </a:endParaRPr>
          </a:p>
          <a:p>
            <a:pPr algn="just">
              <a:buNone/>
            </a:pPr>
            <a:r>
              <a:rPr lang="es-MX" b="1" dirty="0">
                <a:solidFill>
                  <a:schemeClr val="accent3">
                    <a:lumMod val="50000"/>
                  </a:schemeClr>
                </a:solidFill>
                <a:cs typeface="Century Gothic"/>
              </a:rPr>
              <a:t>Art. 1913. </a:t>
            </a:r>
            <a:r>
              <a:rPr lang="es-MX" dirty="0">
                <a:cs typeface="Century Gothic"/>
              </a:rPr>
              <a:t>Cuando una persona hace uso de </a:t>
            </a:r>
            <a:r>
              <a:rPr lang="es-MX" b="1" dirty="0">
                <a:cs typeface="Century Gothic"/>
              </a:rPr>
              <a:t>instrumentos y sustancias</a:t>
            </a:r>
            <a:r>
              <a:rPr lang="es-MX" dirty="0">
                <a:cs typeface="Century Gothic"/>
              </a:rPr>
              <a:t> está obligada a responder del daño que cause.</a:t>
            </a:r>
          </a:p>
          <a:p>
            <a:pPr algn="just">
              <a:buNone/>
            </a:pPr>
            <a:r>
              <a:rPr lang="es-MX" b="1" dirty="0">
                <a:solidFill>
                  <a:schemeClr val="accent3">
                    <a:lumMod val="50000"/>
                  </a:schemeClr>
                </a:solidFill>
                <a:cs typeface="Century Gothic"/>
              </a:rPr>
              <a:t>Art. 1915. </a:t>
            </a:r>
            <a:r>
              <a:rPr lang="es-MX" dirty="0">
                <a:cs typeface="Century Gothic"/>
              </a:rPr>
              <a:t>La reparación del daño debe consistir en restablecimiento de la situación o pago de </a:t>
            </a:r>
            <a:r>
              <a:rPr lang="es-MX" b="1" dirty="0">
                <a:cs typeface="Century Gothic"/>
              </a:rPr>
              <a:t>daños y perjuicios</a:t>
            </a:r>
            <a:r>
              <a:rPr lang="es-MX" dirty="0">
                <a:cs typeface="Century Gothic"/>
              </a:rPr>
              <a:t>.</a:t>
            </a:r>
          </a:p>
        </p:txBody>
      </p:sp>
      <p:sp>
        <p:nvSpPr>
          <p:cNvPr id="4" name="3 CuadroTexto"/>
          <p:cNvSpPr txBox="1"/>
          <p:nvPr/>
        </p:nvSpPr>
        <p:spPr>
          <a:xfrm>
            <a:off x="2670048" y="5267527"/>
            <a:ext cx="7034784" cy="1200329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indent="15875" algn="just">
              <a:buNone/>
            </a:pPr>
            <a:r>
              <a:rPr lang="es-MX" dirty="0">
                <a:cs typeface="Century Gothic"/>
              </a:rPr>
              <a:t>A esto se puede sumar el </a:t>
            </a:r>
            <a:r>
              <a:rPr lang="es-MX" b="1" i="1" dirty="0">
                <a:cs typeface="Century Gothic"/>
              </a:rPr>
              <a:t>daño moral</a:t>
            </a:r>
            <a:r>
              <a:rPr lang="es-MX" b="1" dirty="0">
                <a:cs typeface="Century Gothic"/>
              </a:rPr>
              <a:t> </a:t>
            </a:r>
            <a:r>
              <a:rPr lang="es-MX" dirty="0">
                <a:cs typeface="Century Gothic"/>
              </a:rPr>
              <a:t>que es la afectación que una persona sufre en sus sentimientos, afectos, creencias, decoro, honor, reputación, vida privada, configuración y aspectos físicos o en la consideración que de sí misma tienen los demás </a:t>
            </a:r>
            <a:r>
              <a:rPr lang="es-MX" b="1" dirty="0">
                <a:cs typeface="Century Gothic"/>
              </a:rPr>
              <a:t>(art. 1916).</a:t>
            </a:r>
          </a:p>
        </p:txBody>
      </p:sp>
    </p:spTree>
    <p:extLst>
      <p:ext uri="{BB962C8B-B14F-4D97-AF65-F5344CB8AC3E}">
        <p14:creationId xmlns:p14="http://schemas.microsoft.com/office/powerpoint/2010/main" val="349687595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DEMANDA ESCRITA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 dirty="0"/>
          </a:p>
          <a:p>
            <a:endParaRPr lang="es-MX" dirty="0"/>
          </a:p>
        </p:txBody>
      </p:sp>
      <p:graphicFrame>
        <p:nvGraphicFramePr>
          <p:cNvPr id="4" name="3 Diagrama"/>
          <p:cNvGraphicFramePr/>
          <p:nvPr/>
        </p:nvGraphicFramePr>
        <p:xfrm>
          <a:off x="445516" y="1840992"/>
          <a:ext cx="8128000" cy="39258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4 Rectángulo redondeado"/>
          <p:cNvSpPr/>
          <p:nvPr/>
        </p:nvSpPr>
        <p:spPr>
          <a:xfrm>
            <a:off x="8741664" y="2755392"/>
            <a:ext cx="2926080" cy="1987296"/>
          </a:xfrm>
          <a:prstGeom prst="round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3200" dirty="0"/>
              <a:t>Sentencia</a:t>
            </a:r>
          </a:p>
        </p:txBody>
      </p:sp>
      <p:sp>
        <p:nvSpPr>
          <p:cNvPr id="6" name="5 Rectángulo"/>
          <p:cNvSpPr/>
          <p:nvPr/>
        </p:nvSpPr>
        <p:spPr>
          <a:xfrm>
            <a:off x="353568" y="6071616"/>
            <a:ext cx="8631936" cy="62179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000" b="1" dirty="0">
                <a:solidFill>
                  <a:schemeClr val="accent1"/>
                </a:solidFill>
              </a:rPr>
              <a:t>SENTENCIA: </a:t>
            </a:r>
            <a:r>
              <a:rPr lang="es-MX" sz="2000" dirty="0">
                <a:solidFill>
                  <a:schemeClr val="accent1"/>
                </a:solidFill>
              </a:rPr>
              <a:t>restablecimiento de la situación anterior y/o indemnización</a:t>
            </a:r>
          </a:p>
        </p:txBody>
      </p:sp>
    </p:spTree>
    <p:extLst>
      <p:ext uri="{BB962C8B-B14F-4D97-AF65-F5344CB8AC3E}">
        <p14:creationId xmlns:p14="http://schemas.microsoft.com/office/powerpoint/2010/main" val="158189567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RESPONSABILIDAD ADMINISTRATIVA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79572" y="1796242"/>
            <a:ext cx="11232856" cy="4742688"/>
          </a:xfrm>
        </p:spPr>
        <p:txBody>
          <a:bodyPr>
            <a:normAutofit/>
          </a:bodyPr>
          <a:lstStyle/>
          <a:p>
            <a:pPr indent="12700" algn="just">
              <a:buFont typeface="Wingdings" pitchFamily="2" charset="2"/>
              <a:buChar char="§"/>
            </a:pPr>
            <a:r>
              <a:rPr lang="es-MX" sz="2000" dirty="0">
                <a:cs typeface="Century Gothic"/>
              </a:rPr>
              <a:t> Normado por los códigos de las administraciones estatales o federal. </a:t>
            </a:r>
          </a:p>
          <a:p>
            <a:pPr indent="12700" algn="just">
              <a:buFont typeface="Wingdings" pitchFamily="2" charset="2"/>
              <a:buChar char="§"/>
            </a:pPr>
            <a:r>
              <a:rPr lang="es-MX" sz="2000" dirty="0">
                <a:cs typeface="Century Gothic"/>
              </a:rPr>
              <a:t> Vía de reclamación de daños y perjuicios por presunta atención sanitaria deficiente.</a:t>
            </a:r>
          </a:p>
          <a:p>
            <a:pPr indent="12700" algn="just">
              <a:buFont typeface="Wingdings" pitchFamily="2" charset="2"/>
              <a:buChar char="§"/>
            </a:pPr>
            <a:r>
              <a:rPr lang="es-MX" sz="2000" dirty="0">
                <a:cs typeface="Century Gothic"/>
              </a:rPr>
              <a:t> Infracciones cometidas al cumplimiento de deberes funcionarios.</a:t>
            </a:r>
          </a:p>
          <a:p>
            <a:pPr indent="12700" algn="just">
              <a:buFont typeface="Wingdings" pitchFamily="2" charset="2"/>
              <a:buChar char="§"/>
            </a:pPr>
            <a:r>
              <a:rPr lang="es-MX" sz="2000" dirty="0">
                <a:cs typeface="Century Gothic"/>
              </a:rPr>
              <a:t> Aplica a los cirujanos dentistas que son servidores públicos, a las administraciones sanitarias o centros contratados.</a:t>
            </a:r>
          </a:p>
          <a:p>
            <a:pPr indent="12700" algn="just">
              <a:buFont typeface="Wingdings" pitchFamily="2" charset="2"/>
              <a:buChar char="§"/>
            </a:pPr>
            <a:endParaRPr lang="es-MX" sz="2000" dirty="0">
              <a:cs typeface="Century Gothic"/>
            </a:endParaRPr>
          </a:p>
          <a:p>
            <a:pPr>
              <a:buFont typeface="Wingdings" pitchFamily="2" charset="2"/>
              <a:buChar char="§"/>
            </a:pPr>
            <a:endParaRPr lang="es-MX" sz="2000" dirty="0">
              <a:cs typeface="Century Gothic"/>
            </a:endParaRPr>
          </a:p>
          <a:p>
            <a:endParaRPr lang="es-MX" dirty="0"/>
          </a:p>
          <a:p>
            <a:endParaRPr lang="es-MX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15883" y="4192661"/>
            <a:ext cx="1393204" cy="1968177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24910" y="4808109"/>
            <a:ext cx="1406271" cy="1811107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683337" y="4278284"/>
            <a:ext cx="1173800" cy="16520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968827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DENUNCIA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81193" y="1255776"/>
            <a:ext cx="3515319" cy="5230368"/>
          </a:xfrm>
        </p:spPr>
        <p:txBody>
          <a:bodyPr>
            <a:normAutofit/>
          </a:bodyPr>
          <a:lstStyle/>
          <a:p>
            <a:pPr lvl="0"/>
            <a:endParaRPr lang="es-MX" b="1" dirty="0">
              <a:cs typeface="Century Gothic"/>
            </a:endParaRPr>
          </a:p>
          <a:p>
            <a:pPr lvl="0"/>
            <a:endParaRPr lang="es-MX" b="1" dirty="0">
              <a:cs typeface="Century Gothic"/>
            </a:endParaRPr>
          </a:p>
          <a:p>
            <a:pPr lvl="0"/>
            <a:endParaRPr lang="es-MX" b="1" dirty="0">
              <a:cs typeface="Century Gothic"/>
            </a:endParaRPr>
          </a:p>
          <a:p>
            <a:r>
              <a:rPr lang="es-MX" sz="2000" b="1" dirty="0">
                <a:cs typeface="Century Gothic"/>
              </a:rPr>
              <a:t>SANCIÓN: </a:t>
            </a:r>
            <a:r>
              <a:rPr lang="es-MX" sz="2000" dirty="0">
                <a:cs typeface="Century Gothic"/>
              </a:rPr>
              <a:t>apercibimiento privado o público, amonestación, suspensión, destitución del puesto, sanción económica, o inhabilitación temporal para desempeñar cargos, comisiones o empleos.</a:t>
            </a:r>
          </a:p>
          <a:p>
            <a:endParaRPr lang="es-MX" dirty="0"/>
          </a:p>
          <a:p>
            <a:endParaRPr lang="es-MX" dirty="0"/>
          </a:p>
        </p:txBody>
      </p:sp>
      <p:graphicFrame>
        <p:nvGraphicFramePr>
          <p:cNvPr id="4" name="3 Diagrama"/>
          <p:cNvGraphicFramePr/>
          <p:nvPr/>
        </p:nvGraphicFramePr>
        <p:xfrm>
          <a:off x="4572000" y="1962912"/>
          <a:ext cx="6864096" cy="456556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32761389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RESPONSABILIDAD MORAL, CORPORATIVA O COLEGIAL 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10360" y="2360399"/>
            <a:ext cx="5298676" cy="4258610"/>
          </a:xfrm>
        </p:spPr>
        <p:txBody>
          <a:bodyPr>
            <a:normAutofit/>
          </a:bodyPr>
          <a:lstStyle/>
          <a:p>
            <a:r>
              <a:rPr lang="es-MX" sz="2000" dirty="0">
                <a:cs typeface="Century Gothic"/>
              </a:rPr>
              <a:t>Condición que se desprende de la </a:t>
            </a:r>
            <a:r>
              <a:rPr lang="es-MX" sz="2000" b="1" dirty="0">
                <a:cs typeface="Century Gothic"/>
              </a:rPr>
              <a:t>autonomía</a:t>
            </a:r>
            <a:r>
              <a:rPr lang="es-MX" sz="2000" dirty="0">
                <a:cs typeface="Century Gothic"/>
              </a:rPr>
              <a:t> del ser humano y expone en todo momento su </a:t>
            </a:r>
            <a:r>
              <a:rPr lang="es-MX" sz="2000" b="1" dirty="0">
                <a:cs typeface="Century Gothic"/>
              </a:rPr>
              <a:t>naturaleza </a:t>
            </a:r>
            <a:r>
              <a:rPr lang="es-MX" sz="2000" dirty="0">
                <a:cs typeface="Century Gothic"/>
              </a:rPr>
              <a:t>propia y se encuentra implícita en cada acción que lleva a cabo en sus quehaceres cotidianos (actos humanos). </a:t>
            </a:r>
          </a:p>
          <a:p>
            <a:r>
              <a:rPr lang="es-MX" sz="2000" dirty="0">
                <a:cs typeface="Century Gothic"/>
              </a:rPr>
              <a:t>Incluida en Códigos de ética profesional, de Deontología y en las leyes de las Comisiones del Arbitraje Médico</a:t>
            </a:r>
            <a:r>
              <a:rPr lang="es-MX" dirty="0">
                <a:cs typeface="Century Gothic"/>
              </a:rPr>
              <a:t>.</a:t>
            </a:r>
          </a:p>
          <a:p>
            <a:endParaRPr lang="es-MX" dirty="0">
              <a:cs typeface="Century Gothic"/>
            </a:endParaRPr>
          </a:p>
          <a:p>
            <a:endParaRPr lang="es-MX" dirty="0"/>
          </a:p>
          <a:p>
            <a:endParaRPr lang="es-MX" dirty="0"/>
          </a:p>
        </p:txBody>
      </p:sp>
      <p:sp>
        <p:nvSpPr>
          <p:cNvPr id="4" name="3 Pergamino horizontal"/>
          <p:cNvSpPr/>
          <p:nvPr/>
        </p:nvSpPr>
        <p:spPr>
          <a:xfrm>
            <a:off x="6404402" y="1828661"/>
            <a:ext cx="4511040" cy="4035552"/>
          </a:xfrm>
          <a:prstGeom prst="horizontalScroll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MX" dirty="0">
                <a:cs typeface="Century Gothic"/>
              </a:rPr>
              <a:t>Para la responsabilidad moral no hay más tribunal que el propio tribunal de la </a:t>
            </a:r>
            <a:r>
              <a:rPr lang="es-MX" b="1" dirty="0">
                <a:solidFill>
                  <a:schemeClr val="tx1"/>
                </a:solidFill>
                <a:cs typeface="Century Gothic"/>
              </a:rPr>
              <a:t>propia</a:t>
            </a:r>
            <a:r>
              <a:rPr lang="es-MX" dirty="0">
                <a:solidFill>
                  <a:schemeClr val="tx1"/>
                </a:solidFill>
                <a:cs typeface="Century Gothic"/>
              </a:rPr>
              <a:t> </a:t>
            </a:r>
            <a:r>
              <a:rPr lang="es-MX" b="1" dirty="0">
                <a:solidFill>
                  <a:schemeClr val="tx1"/>
                </a:solidFill>
                <a:cs typeface="Century Gothic"/>
              </a:rPr>
              <a:t>conciencia</a:t>
            </a:r>
            <a:r>
              <a:rPr lang="es-MX" dirty="0">
                <a:solidFill>
                  <a:schemeClr val="tx1"/>
                </a:solidFill>
                <a:cs typeface="Century Gothic"/>
              </a:rPr>
              <a:t> </a:t>
            </a:r>
            <a:r>
              <a:rPr lang="es-MX" dirty="0">
                <a:cs typeface="Century Gothic"/>
              </a:rPr>
              <a:t>siendo la obligación que tiene todo odontólogo de responder ante el fuero espiritual de su interior y profunda intimidad, dicho fuero después de señalar su deber y obligación, le recompensará con satisfacción profesional o le castigará con remordimiento. </a:t>
            </a:r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9658" y="5057341"/>
            <a:ext cx="1581150" cy="1190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12011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DEMANDA VERBAL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81192" y="6169152"/>
            <a:ext cx="11281624" cy="688848"/>
          </a:xfrm>
        </p:spPr>
        <p:txBody>
          <a:bodyPr>
            <a:normAutofit/>
          </a:bodyPr>
          <a:lstStyle/>
          <a:p>
            <a:r>
              <a:rPr lang="es-MX" b="1" dirty="0">
                <a:cs typeface="Century Gothic"/>
              </a:rPr>
              <a:t>RECOMENDACIONES: </a:t>
            </a:r>
            <a:r>
              <a:rPr lang="es-MX" dirty="0">
                <a:cs typeface="Century Gothic"/>
              </a:rPr>
              <a:t>restitución de la situación anterior, reparación del daño o indemnización.</a:t>
            </a:r>
          </a:p>
          <a:p>
            <a:endParaRPr lang="es-MX" dirty="0"/>
          </a:p>
          <a:p>
            <a:endParaRPr lang="es-MX" dirty="0"/>
          </a:p>
        </p:txBody>
      </p:sp>
      <p:graphicFrame>
        <p:nvGraphicFramePr>
          <p:cNvPr id="4" name="3 Diagrama"/>
          <p:cNvGraphicFramePr/>
          <p:nvPr>
            <p:extLst>
              <p:ext uri="{D42A27DB-BD31-4B8C-83A1-F6EECF244321}">
                <p14:modId xmlns:p14="http://schemas.microsoft.com/office/powerpoint/2010/main" val="208305796"/>
              </p:ext>
            </p:extLst>
          </p:nvPr>
        </p:nvGraphicFramePr>
        <p:xfrm>
          <a:off x="2032000" y="719666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4 Rectángulo redondeado"/>
          <p:cNvSpPr/>
          <p:nvPr/>
        </p:nvSpPr>
        <p:spPr>
          <a:xfrm>
            <a:off x="4949952" y="4620768"/>
            <a:ext cx="2170176" cy="1024128"/>
          </a:xfrm>
          <a:prstGeom prst="round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/>
              <a:t>Conciliación</a:t>
            </a:r>
          </a:p>
        </p:txBody>
      </p:sp>
      <p:sp>
        <p:nvSpPr>
          <p:cNvPr id="7" name="6 Flecha izquierda y arriba"/>
          <p:cNvSpPr/>
          <p:nvPr/>
        </p:nvSpPr>
        <p:spPr>
          <a:xfrm>
            <a:off x="7620000" y="4194048"/>
            <a:ext cx="1524000" cy="1255776"/>
          </a:xfrm>
          <a:prstGeom prst="leftUpArrow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52285083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procedimiento</a:t>
            </a:r>
          </a:p>
        </p:txBody>
      </p:sp>
      <p:sp>
        <p:nvSpPr>
          <p:cNvPr id="12" name="11 Elipse"/>
          <p:cNvSpPr/>
          <p:nvPr/>
        </p:nvSpPr>
        <p:spPr>
          <a:xfrm>
            <a:off x="205740" y="2309368"/>
            <a:ext cx="1903476" cy="1092200"/>
          </a:xfrm>
          <a:prstGeom prst="ellipse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400" dirty="0"/>
              <a:t>Recepción de la queja (odontólogo y abogado)</a:t>
            </a:r>
          </a:p>
        </p:txBody>
      </p:sp>
      <p:sp>
        <p:nvSpPr>
          <p:cNvPr id="14" name="13 Flecha derecha"/>
          <p:cNvSpPr/>
          <p:nvPr/>
        </p:nvSpPr>
        <p:spPr>
          <a:xfrm>
            <a:off x="2143252" y="2601468"/>
            <a:ext cx="1485900" cy="635000"/>
          </a:xfrm>
          <a:prstGeom prst="rightArrow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400" dirty="0"/>
              <a:t>Si procede</a:t>
            </a:r>
          </a:p>
        </p:txBody>
      </p:sp>
      <p:sp>
        <p:nvSpPr>
          <p:cNvPr id="15" name="14 Flecha abajo"/>
          <p:cNvSpPr/>
          <p:nvPr/>
        </p:nvSpPr>
        <p:spPr>
          <a:xfrm>
            <a:off x="402336" y="3474720"/>
            <a:ext cx="1377696" cy="1280160"/>
          </a:xfrm>
          <a:prstGeom prst="downArrow">
            <a:avLst>
              <a:gd name="adj1" fmla="val 50000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400" dirty="0"/>
              <a:t>No</a:t>
            </a:r>
          </a:p>
          <a:p>
            <a:pPr algn="ctr"/>
            <a:r>
              <a:rPr lang="es-MX" sz="1400" dirty="0"/>
              <a:t> pro</a:t>
            </a:r>
          </a:p>
          <a:p>
            <a:pPr algn="ctr"/>
            <a:r>
              <a:rPr lang="es-MX" sz="1400" dirty="0"/>
              <a:t>cede</a:t>
            </a:r>
          </a:p>
        </p:txBody>
      </p:sp>
      <p:sp>
        <p:nvSpPr>
          <p:cNvPr id="16" name="15 Elipse"/>
          <p:cNvSpPr/>
          <p:nvPr/>
        </p:nvSpPr>
        <p:spPr>
          <a:xfrm>
            <a:off x="3683508" y="2393188"/>
            <a:ext cx="1522476" cy="983996"/>
          </a:xfrm>
          <a:prstGeom prst="ellipse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400" dirty="0"/>
              <a:t>Se solicita informe</a:t>
            </a:r>
          </a:p>
        </p:txBody>
      </p:sp>
      <p:sp>
        <p:nvSpPr>
          <p:cNvPr id="17" name="16 Elipse"/>
          <p:cNvSpPr/>
          <p:nvPr/>
        </p:nvSpPr>
        <p:spPr>
          <a:xfrm>
            <a:off x="238252" y="4808220"/>
            <a:ext cx="1651000" cy="952500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400" dirty="0"/>
              <a:t>Se notifica al usuario</a:t>
            </a:r>
          </a:p>
        </p:txBody>
      </p:sp>
      <p:sp>
        <p:nvSpPr>
          <p:cNvPr id="18" name="17 Flecha derecha"/>
          <p:cNvSpPr/>
          <p:nvPr/>
        </p:nvSpPr>
        <p:spPr>
          <a:xfrm>
            <a:off x="5266944" y="2524760"/>
            <a:ext cx="1280160" cy="698500"/>
          </a:xfrm>
          <a:prstGeom prst="rightArrow">
            <a:avLst/>
          </a:prstGeom>
          <a:solidFill>
            <a:srgbClr val="67732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400" dirty="0"/>
              <a:t>Citatorio</a:t>
            </a:r>
          </a:p>
        </p:txBody>
      </p:sp>
      <p:sp>
        <p:nvSpPr>
          <p:cNvPr id="21" name="20 Elipse"/>
          <p:cNvSpPr/>
          <p:nvPr/>
        </p:nvSpPr>
        <p:spPr>
          <a:xfrm>
            <a:off x="6594856" y="2306828"/>
            <a:ext cx="1695704" cy="1045972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400" dirty="0"/>
              <a:t>Audiencia de conciliación</a:t>
            </a:r>
          </a:p>
        </p:txBody>
      </p:sp>
      <p:sp>
        <p:nvSpPr>
          <p:cNvPr id="22" name="21 Flecha abajo"/>
          <p:cNvSpPr/>
          <p:nvPr/>
        </p:nvSpPr>
        <p:spPr>
          <a:xfrm>
            <a:off x="6576568" y="3593592"/>
            <a:ext cx="1799336" cy="13208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400" dirty="0"/>
              <a:t>Si no aceptan</a:t>
            </a:r>
          </a:p>
        </p:txBody>
      </p:sp>
      <p:sp>
        <p:nvSpPr>
          <p:cNvPr id="23" name="22 Flecha derecha"/>
          <p:cNvSpPr/>
          <p:nvPr/>
        </p:nvSpPr>
        <p:spPr>
          <a:xfrm>
            <a:off x="8388096" y="2474976"/>
            <a:ext cx="1280160" cy="743712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400" dirty="0"/>
              <a:t>Si  aceptan</a:t>
            </a:r>
          </a:p>
        </p:txBody>
      </p:sp>
      <p:sp>
        <p:nvSpPr>
          <p:cNvPr id="24" name="23 Elipse"/>
          <p:cNvSpPr/>
          <p:nvPr/>
        </p:nvSpPr>
        <p:spPr>
          <a:xfrm>
            <a:off x="6391656" y="5136896"/>
            <a:ext cx="2082800" cy="1068832"/>
          </a:xfrm>
          <a:prstGeom prst="ellipse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400" dirty="0"/>
              <a:t>Se propone arbitraje</a:t>
            </a:r>
          </a:p>
        </p:txBody>
      </p:sp>
      <p:sp>
        <p:nvSpPr>
          <p:cNvPr id="25" name="24 Elipse"/>
          <p:cNvSpPr/>
          <p:nvPr/>
        </p:nvSpPr>
        <p:spPr>
          <a:xfrm>
            <a:off x="9741408" y="2388616"/>
            <a:ext cx="1500124" cy="86360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400" dirty="0"/>
              <a:t>Firma de convenio</a:t>
            </a:r>
          </a:p>
        </p:txBody>
      </p:sp>
      <p:sp>
        <p:nvSpPr>
          <p:cNvPr id="26" name="25 Flecha izquierda"/>
          <p:cNvSpPr/>
          <p:nvPr/>
        </p:nvSpPr>
        <p:spPr>
          <a:xfrm>
            <a:off x="4866132" y="5366004"/>
            <a:ext cx="1435100" cy="644652"/>
          </a:xfrm>
          <a:prstGeom prst="leftArrow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400" dirty="0"/>
              <a:t>Si aceptan</a:t>
            </a:r>
          </a:p>
        </p:txBody>
      </p:sp>
      <p:sp>
        <p:nvSpPr>
          <p:cNvPr id="27" name="26 Elipse"/>
          <p:cNvSpPr/>
          <p:nvPr/>
        </p:nvSpPr>
        <p:spPr>
          <a:xfrm>
            <a:off x="2897124" y="5324856"/>
            <a:ext cx="1841500" cy="863600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400" dirty="0"/>
              <a:t>Acuerdo o laudo = convenio</a:t>
            </a:r>
          </a:p>
        </p:txBody>
      </p:sp>
      <p:sp>
        <p:nvSpPr>
          <p:cNvPr id="28" name="27 Flecha derecha"/>
          <p:cNvSpPr/>
          <p:nvPr/>
        </p:nvSpPr>
        <p:spPr>
          <a:xfrm>
            <a:off x="8539988" y="5214112"/>
            <a:ext cx="1445260" cy="80873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400" dirty="0"/>
              <a:t>Si no aceptan</a:t>
            </a:r>
          </a:p>
        </p:txBody>
      </p:sp>
      <p:sp>
        <p:nvSpPr>
          <p:cNvPr id="29" name="28 Elipse"/>
          <p:cNvSpPr/>
          <p:nvPr/>
        </p:nvSpPr>
        <p:spPr>
          <a:xfrm>
            <a:off x="10075672" y="4718304"/>
            <a:ext cx="1640840" cy="1840992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400" dirty="0"/>
              <a:t>Se dejan a salvo sus derechos para proceder ante otras instancias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introducción</a:t>
            </a:r>
          </a:p>
        </p:txBody>
      </p:sp>
      <p:sp>
        <p:nvSpPr>
          <p:cNvPr id="4" name="Rectángulo redondeado 3"/>
          <p:cNvSpPr/>
          <p:nvPr/>
        </p:nvSpPr>
        <p:spPr>
          <a:xfrm>
            <a:off x="2398701" y="3111352"/>
            <a:ext cx="1797627" cy="594437"/>
          </a:xfrm>
          <a:prstGeom prst="round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err="1"/>
              <a:t>Rop</a:t>
            </a:r>
            <a:r>
              <a:rPr lang="es-MX" dirty="0"/>
              <a:t> paternalista</a:t>
            </a:r>
          </a:p>
        </p:txBody>
      </p:sp>
      <p:sp>
        <p:nvSpPr>
          <p:cNvPr id="5" name="Flecha abajo 4"/>
          <p:cNvSpPr/>
          <p:nvPr/>
        </p:nvSpPr>
        <p:spPr>
          <a:xfrm>
            <a:off x="3119500" y="3813935"/>
            <a:ext cx="405246" cy="668199"/>
          </a:xfrm>
          <a:prstGeom prst="downArrow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6" name="Rectángulo redondeado 5"/>
          <p:cNvSpPr/>
          <p:nvPr/>
        </p:nvSpPr>
        <p:spPr>
          <a:xfrm>
            <a:off x="2487980" y="4596024"/>
            <a:ext cx="1668286" cy="501715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/>
              <a:t>Relación contractual</a:t>
            </a:r>
          </a:p>
        </p:txBody>
      </p:sp>
      <p:sp>
        <p:nvSpPr>
          <p:cNvPr id="8" name="Rectángulo redondeado 7"/>
          <p:cNvSpPr/>
          <p:nvPr/>
        </p:nvSpPr>
        <p:spPr>
          <a:xfrm>
            <a:off x="4693748" y="5464135"/>
            <a:ext cx="1698129" cy="549146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/>
              <a:t>Receptor de servicios</a:t>
            </a:r>
          </a:p>
        </p:txBody>
      </p:sp>
      <p:sp>
        <p:nvSpPr>
          <p:cNvPr id="9" name="Rectángulo redondeado 8"/>
          <p:cNvSpPr/>
          <p:nvPr/>
        </p:nvSpPr>
        <p:spPr>
          <a:xfrm>
            <a:off x="975598" y="2064790"/>
            <a:ext cx="1406789" cy="441320"/>
          </a:xfrm>
          <a:prstGeom prst="round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/>
              <a:t>Odontólogo</a:t>
            </a:r>
          </a:p>
        </p:txBody>
      </p:sp>
      <p:sp>
        <p:nvSpPr>
          <p:cNvPr id="10" name="Rectángulo redondeado 9"/>
          <p:cNvSpPr/>
          <p:nvPr/>
        </p:nvSpPr>
        <p:spPr>
          <a:xfrm>
            <a:off x="4585257" y="2072076"/>
            <a:ext cx="1724891" cy="503161"/>
          </a:xfrm>
          <a:prstGeom prst="round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/>
              <a:t>paciente</a:t>
            </a:r>
          </a:p>
        </p:txBody>
      </p:sp>
      <p:sp>
        <p:nvSpPr>
          <p:cNvPr id="11" name="Rectángulo redondeado 10"/>
          <p:cNvSpPr/>
          <p:nvPr/>
        </p:nvSpPr>
        <p:spPr>
          <a:xfrm>
            <a:off x="667969" y="5476372"/>
            <a:ext cx="1614455" cy="543933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/>
              <a:t>Proveedor de servicios</a:t>
            </a:r>
          </a:p>
        </p:txBody>
      </p:sp>
      <p:cxnSp>
        <p:nvCxnSpPr>
          <p:cNvPr id="18" name="Conector recto de flecha 17"/>
          <p:cNvCxnSpPr/>
          <p:nvPr/>
        </p:nvCxnSpPr>
        <p:spPr>
          <a:xfrm>
            <a:off x="2680823" y="2351387"/>
            <a:ext cx="1527466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Conector recto de flecha 19"/>
          <p:cNvCxnSpPr/>
          <p:nvPr/>
        </p:nvCxnSpPr>
        <p:spPr>
          <a:xfrm flipH="1">
            <a:off x="1385161" y="2635330"/>
            <a:ext cx="43914" cy="2721027"/>
          </a:xfrm>
          <a:prstGeom prst="straightConnector1">
            <a:avLst/>
          </a:prstGeom>
          <a:ln>
            <a:solidFill>
              <a:schemeClr val="accent6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Conector recto de flecha 35"/>
          <p:cNvCxnSpPr/>
          <p:nvPr/>
        </p:nvCxnSpPr>
        <p:spPr>
          <a:xfrm>
            <a:off x="5471349" y="2672152"/>
            <a:ext cx="0" cy="2641253"/>
          </a:xfrm>
          <a:prstGeom prst="straightConnector1">
            <a:avLst/>
          </a:prstGeom>
          <a:ln>
            <a:solidFill>
              <a:schemeClr val="accent6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Flecha doblada 40"/>
          <p:cNvSpPr/>
          <p:nvPr/>
        </p:nvSpPr>
        <p:spPr>
          <a:xfrm flipV="1">
            <a:off x="1450983" y="6209328"/>
            <a:ext cx="1111827" cy="579248"/>
          </a:xfrm>
          <a:prstGeom prst="ben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tx1"/>
              </a:solidFill>
            </a:endParaRPr>
          </a:p>
        </p:txBody>
      </p:sp>
      <p:sp>
        <p:nvSpPr>
          <p:cNvPr id="42" name="CuadroTexto 41"/>
          <p:cNvSpPr txBox="1"/>
          <p:nvPr/>
        </p:nvSpPr>
        <p:spPr>
          <a:xfrm>
            <a:off x="2987896" y="2351387"/>
            <a:ext cx="129747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dirty="0">
                <a:solidFill>
                  <a:srgbClr val="FFC000"/>
                </a:solidFill>
              </a:rPr>
              <a:t>integrantes</a:t>
            </a:r>
          </a:p>
        </p:txBody>
      </p:sp>
      <p:sp>
        <p:nvSpPr>
          <p:cNvPr id="46" name="CuadroTexto 45"/>
          <p:cNvSpPr txBox="1"/>
          <p:nvPr/>
        </p:nvSpPr>
        <p:spPr>
          <a:xfrm>
            <a:off x="3309392" y="3927825"/>
            <a:ext cx="100788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100" dirty="0">
                <a:solidFill>
                  <a:schemeClr val="accent5">
                    <a:lumMod val="75000"/>
                  </a:schemeClr>
                </a:solidFill>
              </a:rPr>
              <a:t>transición</a:t>
            </a:r>
          </a:p>
        </p:txBody>
      </p:sp>
      <p:cxnSp>
        <p:nvCxnSpPr>
          <p:cNvPr id="48" name="Conector recto de flecha 47"/>
          <p:cNvCxnSpPr/>
          <p:nvPr/>
        </p:nvCxnSpPr>
        <p:spPr>
          <a:xfrm flipH="1">
            <a:off x="2162197" y="5136243"/>
            <a:ext cx="220190" cy="28012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Conector recto de flecha 50"/>
          <p:cNvCxnSpPr/>
          <p:nvPr/>
        </p:nvCxnSpPr>
        <p:spPr>
          <a:xfrm>
            <a:off x="4280527" y="5097739"/>
            <a:ext cx="290220" cy="29958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CuadroTexto 51"/>
          <p:cNvSpPr txBox="1"/>
          <p:nvPr/>
        </p:nvSpPr>
        <p:spPr>
          <a:xfrm>
            <a:off x="2967372" y="5183581"/>
            <a:ext cx="1406130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100" dirty="0">
                <a:solidFill>
                  <a:schemeClr val="accent5">
                    <a:lumMod val="75000"/>
                  </a:schemeClr>
                </a:solidFill>
              </a:rPr>
              <a:t>Seguimiento, cumplimiento de exigencias</a:t>
            </a:r>
          </a:p>
        </p:txBody>
      </p:sp>
      <p:cxnSp>
        <p:nvCxnSpPr>
          <p:cNvPr id="54" name="Conector recto de flecha 53"/>
          <p:cNvCxnSpPr/>
          <p:nvPr/>
        </p:nvCxnSpPr>
        <p:spPr>
          <a:xfrm>
            <a:off x="1733339" y="2616433"/>
            <a:ext cx="491440" cy="508089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Conector recto de flecha 56"/>
          <p:cNvCxnSpPr/>
          <p:nvPr/>
        </p:nvCxnSpPr>
        <p:spPr>
          <a:xfrm flipH="1">
            <a:off x="4205012" y="2674738"/>
            <a:ext cx="513921" cy="415508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Flecha derecha 59"/>
          <p:cNvSpPr/>
          <p:nvPr/>
        </p:nvSpPr>
        <p:spPr>
          <a:xfrm flipH="1">
            <a:off x="2562810" y="5659350"/>
            <a:ext cx="1656811" cy="41089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62" name="Explosión 2 61"/>
          <p:cNvSpPr/>
          <p:nvPr/>
        </p:nvSpPr>
        <p:spPr>
          <a:xfrm>
            <a:off x="2847109" y="6293304"/>
            <a:ext cx="2054587" cy="459077"/>
          </a:xfrm>
          <a:prstGeom prst="irregularSeal2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/>
              <a:t>Litigio </a:t>
            </a:r>
          </a:p>
        </p:txBody>
      </p:sp>
      <p:sp>
        <p:nvSpPr>
          <p:cNvPr id="3" name="Rectángulo 2"/>
          <p:cNvSpPr/>
          <p:nvPr/>
        </p:nvSpPr>
        <p:spPr>
          <a:xfrm>
            <a:off x="7331994" y="2946979"/>
            <a:ext cx="4278814" cy="203132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r>
              <a:rPr lang="es-MX" dirty="0">
                <a:cs typeface="Century Gothic"/>
              </a:rPr>
              <a:t>“En la actualidad la seguridad del paciente y el riesgo de reclamaciones por presunta </a:t>
            </a:r>
            <a:r>
              <a:rPr lang="es-MX" i="1" dirty="0">
                <a:cs typeface="Century Gothic"/>
              </a:rPr>
              <a:t>mala praxis </a:t>
            </a:r>
            <a:r>
              <a:rPr lang="es-MX" dirty="0">
                <a:cs typeface="Century Gothic"/>
              </a:rPr>
              <a:t>por parte de un profesional de la salud hacia un paciente ya sea en la consulta privada o en una unidad hospitalaria de carácter público o privado, ha aumentado de manera preocupante”. </a:t>
            </a:r>
          </a:p>
        </p:txBody>
      </p:sp>
    </p:spTree>
    <p:extLst>
      <p:ext uri="{BB962C8B-B14F-4D97-AF65-F5344CB8AC3E}">
        <p14:creationId xmlns:p14="http://schemas.microsoft.com/office/powerpoint/2010/main" val="97223908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CONAMED 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81192" y="2180496"/>
            <a:ext cx="11029615" cy="2329159"/>
          </a:xfrm>
        </p:spPr>
        <p:txBody>
          <a:bodyPr/>
          <a:lstStyle/>
          <a:p>
            <a:pPr indent="12700" algn="just">
              <a:buNone/>
            </a:pPr>
            <a:r>
              <a:rPr lang="es-MX" sz="2000" dirty="0">
                <a:cs typeface="Century Gothic"/>
              </a:rPr>
              <a:t>De acuerdo a los análisis de la CONAMED, la disminución de la calidad de los servicios odontológicos ha generado pérdida de confianza en la población, lo que a su vez ha provocado la aparición de </a:t>
            </a:r>
            <a:r>
              <a:rPr lang="es-MX" sz="2000" b="1" dirty="0">
                <a:cs typeface="Century Gothic"/>
              </a:rPr>
              <a:t>seguros de responsabilidad profesional, la medicina defensiva y la mala práctica.</a:t>
            </a:r>
          </a:p>
          <a:p>
            <a:pPr indent="12700" algn="just">
              <a:buNone/>
            </a:pPr>
            <a:r>
              <a:rPr lang="es-MX" sz="2000" b="1" dirty="0">
                <a:cs typeface="Century Gothic"/>
              </a:rPr>
              <a:t> </a:t>
            </a:r>
          </a:p>
          <a:p>
            <a:endParaRPr lang="es-MX" dirty="0"/>
          </a:p>
          <a:p>
            <a:endParaRPr lang="es-MX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60772" y="3931660"/>
            <a:ext cx="2829791" cy="1414896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57749" y="4373707"/>
            <a:ext cx="2476500" cy="1809750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15366" y="3677083"/>
            <a:ext cx="2381250" cy="1924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729619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IRREGULARIDADES MÁS FRECUENTES 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81192" y="1975104"/>
            <a:ext cx="11029615" cy="4462272"/>
          </a:xfrm>
        </p:spPr>
        <p:txBody>
          <a:bodyPr/>
          <a:lstStyle/>
          <a:p>
            <a:pPr algn="just">
              <a:buNone/>
            </a:pPr>
            <a:r>
              <a:rPr lang="es-MX" b="1" dirty="0">
                <a:solidFill>
                  <a:schemeClr val="accent3">
                    <a:lumMod val="50000"/>
                  </a:schemeClr>
                </a:solidFill>
                <a:cs typeface="Century Gothic"/>
              </a:rPr>
              <a:t>1</a:t>
            </a:r>
            <a:r>
              <a:rPr lang="es-MX" sz="2000" b="1" dirty="0">
                <a:solidFill>
                  <a:schemeClr val="accent3">
                    <a:lumMod val="50000"/>
                  </a:schemeClr>
                </a:solidFill>
                <a:cs typeface="Century Gothic"/>
              </a:rPr>
              <a:t>. Falta de comunicación: </a:t>
            </a:r>
            <a:endParaRPr lang="es-MX" sz="2000" dirty="0">
              <a:solidFill>
                <a:schemeClr val="accent3">
                  <a:lumMod val="50000"/>
                </a:schemeClr>
              </a:solidFill>
              <a:cs typeface="Century Gothic"/>
            </a:endParaRPr>
          </a:p>
          <a:p>
            <a:pPr indent="12700" algn="just">
              <a:buNone/>
            </a:pPr>
            <a:r>
              <a:rPr lang="es-MX" sz="2000" dirty="0">
                <a:cs typeface="Century Gothic"/>
              </a:rPr>
              <a:t>Maltrato al paciente, no explicar en términos accesibles, no enfatizar alcances y limitaciones del tratamiento, no informar costos, riesgos y beneficios, inexactitudes, imprecisiones, delegar responsabilidades, modificar modos, tiempos y costos.</a:t>
            </a:r>
          </a:p>
          <a:p>
            <a:pPr algn="just">
              <a:buNone/>
            </a:pPr>
            <a:endParaRPr lang="es-MX" sz="2000" dirty="0">
              <a:cs typeface="Century Gothic"/>
            </a:endParaRPr>
          </a:p>
          <a:p>
            <a:pPr algn="just">
              <a:buNone/>
            </a:pPr>
            <a:r>
              <a:rPr lang="es-MX" sz="2000" b="1" dirty="0">
                <a:solidFill>
                  <a:schemeClr val="accent3">
                    <a:lumMod val="50000"/>
                  </a:schemeClr>
                </a:solidFill>
                <a:cs typeface="Century Gothic"/>
              </a:rPr>
              <a:t>2. Tendencia a despertar falsas expectativas en los pacientes:</a:t>
            </a:r>
            <a:r>
              <a:rPr lang="es-MX" sz="2000" b="1" dirty="0">
                <a:solidFill>
                  <a:srgbClr val="376092"/>
                </a:solidFill>
                <a:cs typeface="Century Gothic"/>
              </a:rPr>
              <a:t> </a:t>
            </a:r>
          </a:p>
          <a:p>
            <a:pPr algn="just">
              <a:buNone/>
            </a:pPr>
            <a:r>
              <a:rPr lang="es-MX" sz="2000" b="1" dirty="0">
                <a:solidFill>
                  <a:srgbClr val="376092"/>
                </a:solidFill>
                <a:cs typeface="Century Gothic"/>
              </a:rPr>
              <a:t>     </a:t>
            </a:r>
            <a:r>
              <a:rPr lang="es-MX" sz="2000" dirty="0">
                <a:cs typeface="Century Gothic"/>
              </a:rPr>
              <a:t>Uso y manejo equivocados de materiales y procedimientos, tratamientos simulados, pretensiones clínicas inalcanzables, técnicas clínicas inexpertas.</a:t>
            </a: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380531651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IRREGULARIDADES MÁS FRECUENTES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buNone/>
            </a:pPr>
            <a:r>
              <a:rPr lang="es-MX" b="1" dirty="0">
                <a:solidFill>
                  <a:schemeClr val="accent3">
                    <a:lumMod val="50000"/>
                  </a:schemeClr>
                </a:solidFill>
                <a:cs typeface="Century Gothic"/>
              </a:rPr>
              <a:t>3</a:t>
            </a:r>
            <a:r>
              <a:rPr lang="es-MX" sz="2000" b="1" dirty="0">
                <a:solidFill>
                  <a:schemeClr val="accent3">
                    <a:lumMod val="50000"/>
                  </a:schemeClr>
                </a:solidFill>
                <a:cs typeface="Century Gothic"/>
              </a:rPr>
              <a:t>. Incumplimiento de obligaciones: </a:t>
            </a:r>
          </a:p>
          <a:p>
            <a:pPr marL="355600" algn="just">
              <a:buNone/>
            </a:pPr>
            <a:r>
              <a:rPr lang="es-MX" sz="2000" dirty="0">
                <a:cs typeface="Century Gothic"/>
              </a:rPr>
              <a:t>     De </a:t>
            </a:r>
            <a:r>
              <a:rPr lang="es-MX" sz="2000" b="1" u="sng" dirty="0">
                <a:solidFill>
                  <a:srgbClr val="C00000"/>
                </a:solidFill>
                <a:cs typeface="Century Gothic"/>
              </a:rPr>
              <a:t>medios</a:t>
            </a:r>
            <a:r>
              <a:rPr lang="es-MX" sz="2000" dirty="0">
                <a:cs typeface="Century Gothic"/>
              </a:rPr>
              <a:t> (ausencia de expediente clínico: omisión de historia clínica y consentimiento informado, carencia de auxiliares diagnósticos, inadecuado manejo farmacológico, deficiencia de pronóstico y plan de tratamiento), de </a:t>
            </a:r>
            <a:r>
              <a:rPr lang="es-MX" sz="2000" b="1" u="sng" dirty="0">
                <a:solidFill>
                  <a:srgbClr val="C00000"/>
                </a:solidFill>
                <a:cs typeface="Century Gothic"/>
              </a:rPr>
              <a:t>seguridad</a:t>
            </a:r>
            <a:r>
              <a:rPr lang="es-MX" sz="2000" b="1" dirty="0">
                <a:solidFill>
                  <a:srgbClr val="C00000"/>
                </a:solidFill>
                <a:cs typeface="Century Gothic"/>
              </a:rPr>
              <a:t> </a:t>
            </a:r>
            <a:r>
              <a:rPr lang="es-MX" sz="2000" dirty="0">
                <a:cs typeface="Century Gothic"/>
              </a:rPr>
              <a:t>(exponer al paciente a riesgos innecesarios, p. ej. delegación de responsabilidades al personal auxiliar), y de </a:t>
            </a:r>
            <a:r>
              <a:rPr lang="es-MX" sz="2000" b="1" u="sng" dirty="0">
                <a:solidFill>
                  <a:srgbClr val="C00000"/>
                </a:solidFill>
                <a:cs typeface="Century Gothic"/>
              </a:rPr>
              <a:t>resultados</a:t>
            </a:r>
            <a:r>
              <a:rPr lang="es-MX" sz="2000" dirty="0">
                <a:cs typeface="Century Gothic"/>
              </a:rPr>
              <a:t> * (insatisfacción del paciente ante los ofrecimientos prometidos, tratamientos exageradamente prolongados y costosos).</a:t>
            </a:r>
          </a:p>
          <a:p>
            <a:pPr algn="just">
              <a:buNone/>
            </a:pPr>
            <a:endParaRPr lang="es-MX" sz="2000" dirty="0">
              <a:cs typeface="Century Gothic"/>
            </a:endParaRPr>
          </a:p>
          <a:p>
            <a:pPr algn="just">
              <a:buNone/>
            </a:pPr>
            <a:r>
              <a:rPr lang="es-MX" sz="2000" b="1" dirty="0">
                <a:solidFill>
                  <a:schemeClr val="accent3">
                    <a:lumMod val="50000"/>
                  </a:schemeClr>
                </a:solidFill>
                <a:cs typeface="Century Gothic"/>
              </a:rPr>
              <a:t>4. Desconocimiento de la Ley General de salud y las Normas Oficiales Mexicanas que regulan el ejercicio de la profesión y relación con los pacientes.</a:t>
            </a:r>
          </a:p>
          <a:p>
            <a:pPr algn="just">
              <a:buNone/>
            </a:pPr>
            <a:endParaRPr lang="es-MX" dirty="0">
              <a:cs typeface="Century Gothic"/>
            </a:endParaRP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153710579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Irregularidades más frecuentes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buNone/>
            </a:pPr>
            <a:r>
              <a:rPr lang="es-MX" b="1" dirty="0">
                <a:solidFill>
                  <a:schemeClr val="accent3">
                    <a:lumMod val="50000"/>
                  </a:schemeClr>
                </a:solidFill>
                <a:cs typeface="Century Gothic"/>
              </a:rPr>
              <a:t>5. </a:t>
            </a:r>
            <a:r>
              <a:rPr lang="es-MX" sz="2000" b="1" dirty="0">
                <a:solidFill>
                  <a:schemeClr val="accent3">
                    <a:lumMod val="50000"/>
                  </a:schemeClr>
                </a:solidFill>
                <a:cs typeface="Century Gothic"/>
              </a:rPr>
              <a:t>Anteponer técnicas  </a:t>
            </a:r>
            <a:r>
              <a:rPr lang="es-MX" sz="2000" b="1" dirty="0" err="1">
                <a:solidFill>
                  <a:schemeClr val="accent3">
                    <a:lumMod val="50000"/>
                  </a:schemeClr>
                </a:solidFill>
                <a:cs typeface="Century Gothic"/>
              </a:rPr>
              <a:t>rehabilitatorias</a:t>
            </a:r>
            <a:r>
              <a:rPr lang="es-MX" sz="2000" b="1" dirty="0">
                <a:solidFill>
                  <a:schemeClr val="accent3">
                    <a:lumMod val="50000"/>
                  </a:schemeClr>
                </a:solidFill>
                <a:cs typeface="Century Gothic"/>
              </a:rPr>
              <a:t>  </a:t>
            </a:r>
            <a:r>
              <a:rPr lang="es-MX" sz="2000" b="1" dirty="0" err="1">
                <a:solidFill>
                  <a:schemeClr val="accent3">
                    <a:lumMod val="50000"/>
                  </a:schemeClr>
                </a:solidFill>
                <a:cs typeface="Century Gothic"/>
              </a:rPr>
              <a:t>mutilantes</a:t>
            </a:r>
            <a:r>
              <a:rPr lang="es-MX" sz="2000" b="1" dirty="0">
                <a:solidFill>
                  <a:schemeClr val="accent3">
                    <a:lumMod val="50000"/>
                  </a:schemeClr>
                </a:solidFill>
                <a:cs typeface="Century Gothic"/>
              </a:rPr>
              <a:t>  a las técnicas preventivas conservadoras de calidad.</a:t>
            </a:r>
          </a:p>
          <a:p>
            <a:pPr algn="just">
              <a:buNone/>
            </a:pPr>
            <a:endParaRPr lang="es-MX" sz="2000" b="1" dirty="0">
              <a:solidFill>
                <a:srgbClr val="376092"/>
              </a:solidFill>
              <a:cs typeface="Century Gothic"/>
            </a:endParaRPr>
          </a:p>
          <a:p>
            <a:pPr algn="just">
              <a:buNone/>
            </a:pPr>
            <a:endParaRPr lang="es-MX" sz="2000" dirty="0">
              <a:cs typeface="Century Gothic"/>
            </a:endParaRPr>
          </a:p>
          <a:p>
            <a:pPr algn="just">
              <a:buNone/>
            </a:pPr>
            <a:r>
              <a:rPr lang="es-MX" sz="2000" b="1" dirty="0">
                <a:solidFill>
                  <a:schemeClr val="accent3">
                    <a:lumMod val="50000"/>
                  </a:schemeClr>
                </a:solidFill>
                <a:cs typeface="Century Gothic"/>
              </a:rPr>
              <a:t>6. Ética profesional deficiente</a:t>
            </a:r>
            <a:r>
              <a:rPr lang="es-MX" sz="2000" dirty="0">
                <a:solidFill>
                  <a:schemeClr val="accent3">
                    <a:lumMod val="50000"/>
                  </a:schemeClr>
                </a:solidFill>
                <a:cs typeface="Century Gothic"/>
              </a:rPr>
              <a:t>: </a:t>
            </a:r>
          </a:p>
          <a:p>
            <a:pPr marL="355600" algn="just">
              <a:buNone/>
            </a:pPr>
            <a:r>
              <a:rPr lang="es-MX" sz="2000" dirty="0">
                <a:cs typeface="Century Gothic"/>
              </a:rPr>
              <a:t>   Prevalencia de intereses del profesional sobre los del paciente, ausencia de actualización profesional, ejercicio indebido (sin las acreditaciones respectivas), práctica de medicina bucal defensiva.</a:t>
            </a:r>
          </a:p>
          <a:p>
            <a:endParaRPr lang="es-MX" sz="2000" dirty="0"/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751892369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QUÉ HACER EN CASO DE DEMANDA *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81193" y="2011680"/>
            <a:ext cx="5563576" cy="4846320"/>
          </a:xfrm>
        </p:spPr>
        <p:txBody>
          <a:bodyPr>
            <a:normAutofit fontScale="92500" lnSpcReduction="10000"/>
          </a:bodyPr>
          <a:lstStyle/>
          <a:p>
            <a:pPr marL="342900" indent="-342900">
              <a:buAutoNum type="arabicPeriod"/>
            </a:pPr>
            <a:r>
              <a:rPr lang="es-MX" sz="2000" b="1" dirty="0">
                <a:solidFill>
                  <a:schemeClr val="accent3">
                    <a:lumMod val="50000"/>
                  </a:schemeClr>
                </a:solidFill>
              </a:rPr>
              <a:t>TRANQUILIDAD: </a:t>
            </a:r>
            <a:r>
              <a:rPr lang="es-MX" sz="2000" b="1" dirty="0"/>
              <a:t> </a:t>
            </a:r>
            <a:r>
              <a:rPr lang="es-MX" sz="2000" dirty="0"/>
              <a:t>no tener comunicación con el paciente ni atacarlo directa o telefónicamente, no insultar, no amenazar, no agredir.</a:t>
            </a:r>
          </a:p>
          <a:p>
            <a:pPr marL="342900" indent="-342900">
              <a:buAutoNum type="arabicPeriod"/>
            </a:pPr>
            <a:endParaRPr lang="es-MX" sz="2000" dirty="0"/>
          </a:p>
          <a:p>
            <a:pPr marL="342900" indent="-342900">
              <a:buAutoNum type="arabicPeriod"/>
            </a:pPr>
            <a:r>
              <a:rPr lang="es-MX" sz="2000" b="1" dirty="0">
                <a:solidFill>
                  <a:schemeClr val="accent3">
                    <a:lumMod val="50000"/>
                  </a:schemeClr>
                </a:solidFill>
              </a:rPr>
              <a:t>RECAPITULAR</a:t>
            </a:r>
            <a:r>
              <a:rPr lang="es-MX" sz="2000" dirty="0">
                <a:solidFill>
                  <a:schemeClr val="accent3">
                    <a:lumMod val="50000"/>
                  </a:schemeClr>
                </a:solidFill>
              </a:rPr>
              <a:t>:</a:t>
            </a:r>
            <a:r>
              <a:rPr lang="es-MX" sz="2000" dirty="0"/>
              <a:t> revisar detalladamente el expediente dental, </a:t>
            </a:r>
            <a:r>
              <a:rPr lang="es-MX" sz="2000" dirty="0" err="1"/>
              <a:t>rx</a:t>
            </a:r>
            <a:r>
              <a:rPr lang="es-MX" sz="2000" dirty="0"/>
              <a:t>, modelos y apoyos de laboratorio.</a:t>
            </a:r>
          </a:p>
          <a:p>
            <a:pPr marL="342900" indent="-342900">
              <a:buAutoNum type="arabicPeriod"/>
            </a:pPr>
            <a:endParaRPr lang="es-MX" sz="2000" dirty="0"/>
          </a:p>
          <a:p>
            <a:pPr marL="342900" indent="-342900">
              <a:buAutoNum type="arabicPeriod"/>
            </a:pPr>
            <a:r>
              <a:rPr lang="es-MX" sz="2000" b="1" dirty="0">
                <a:solidFill>
                  <a:schemeClr val="accent3">
                    <a:lumMod val="50000"/>
                  </a:schemeClr>
                </a:solidFill>
              </a:rPr>
              <a:t>RECONOCIMIENTO</a:t>
            </a:r>
            <a:r>
              <a:rPr lang="es-MX" sz="2000" b="1" dirty="0">
                <a:latin typeface="Century Gothic" pitchFamily="34" charset="0"/>
              </a:rPr>
              <a:t>: </a:t>
            </a:r>
            <a:r>
              <a:rPr lang="es-MX" sz="2000" dirty="0"/>
              <a:t>identificar si hubo mal </a:t>
            </a:r>
            <a:r>
              <a:rPr lang="es-MX" sz="2000" dirty="0" err="1"/>
              <a:t>dx</a:t>
            </a:r>
            <a:r>
              <a:rPr lang="es-MX" sz="2000" dirty="0"/>
              <a:t>, tratamiento inadecuado, registro inadecuado en el expediente dental.</a:t>
            </a:r>
          </a:p>
          <a:p>
            <a:pPr marL="342900" indent="-342900">
              <a:buNone/>
            </a:pPr>
            <a:r>
              <a:rPr lang="es-MX" dirty="0"/>
              <a:t/>
            </a:r>
            <a:br>
              <a:rPr lang="es-MX" dirty="0"/>
            </a:br>
            <a:r>
              <a:rPr lang="es-MX" dirty="0"/>
              <a:t/>
            </a:r>
            <a:br>
              <a:rPr lang="es-MX" dirty="0"/>
            </a:br>
            <a:r>
              <a:rPr lang="es-MX" dirty="0"/>
              <a:t/>
            </a:r>
            <a:br>
              <a:rPr lang="es-MX" dirty="0"/>
            </a:br>
            <a:endParaRPr lang="es-MX" dirty="0"/>
          </a:p>
          <a:p>
            <a:endParaRPr lang="es-MX" dirty="0"/>
          </a:p>
        </p:txBody>
      </p:sp>
      <p:pic>
        <p:nvPicPr>
          <p:cNvPr id="15362" name="Picture 2" descr="Resultado de imagen para imagenes de odontólogos preocupados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495159" y="2372550"/>
            <a:ext cx="4038600" cy="1133476"/>
          </a:xfrm>
          <a:prstGeom prst="rect">
            <a:avLst/>
          </a:prstGeom>
          <a:noFill/>
        </p:spPr>
      </p:pic>
      <p:sp>
        <p:nvSpPr>
          <p:cNvPr id="15364" name="AutoShape 4" descr="Resultado de imagen para imagenes de odontólogos preocupado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sp>
        <p:nvSpPr>
          <p:cNvPr id="15366" name="AutoShape 6" descr="Resultado de imagen para imagenes de odontólogos preocupado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sp>
        <p:nvSpPr>
          <p:cNvPr id="15370" name="AutoShape 10" descr="Resultado de imagen para no al teléfono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sp>
        <p:nvSpPr>
          <p:cNvPr id="15372" name="AutoShape 12" descr="Resultado de imagen para no al teléfono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sp>
        <p:nvSpPr>
          <p:cNvPr id="15376" name="AutoShape 16" descr="Resultado de imagen para no al teléfono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sp>
        <p:nvSpPr>
          <p:cNvPr id="15378" name="AutoShape 18" descr="Resultado de imagen para no al teléfono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sp>
        <p:nvSpPr>
          <p:cNvPr id="15382" name="AutoShape 22" descr="Resultado de imagen para expediente clínico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sp>
        <p:nvSpPr>
          <p:cNvPr id="15384" name="AutoShape 24" descr="Resultado de imagen para expediente clínico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pic>
        <p:nvPicPr>
          <p:cNvPr id="15386" name="Picture 26" descr="Resultado de imagen para expediente clínico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144769" y="3971036"/>
            <a:ext cx="3147581" cy="1940815"/>
          </a:xfrm>
          <a:prstGeom prst="rect">
            <a:avLst/>
          </a:prstGeom>
          <a:noFill/>
        </p:spPr>
      </p:pic>
      <p:pic>
        <p:nvPicPr>
          <p:cNvPr id="15388" name="Picture 28" descr="Resultado de imagen para no al celular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702927" y="3971036"/>
            <a:ext cx="2006473" cy="1600200"/>
          </a:xfrm>
          <a:prstGeom prst="rect">
            <a:avLst/>
          </a:prstGeom>
          <a:noFill/>
        </p:spPr>
      </p:pic>
      <p:sp>
        <p:nvSpPr>
          <p:cNvPr id="4" name="Rectángulo 3"/>
          <p:cNvSpPr/>
          <p:nvPr/>
        </p:nvSpPr>
        <p:spPr>
          <a:xfrm>
            <a:off x="5472545" y="6257836"/>
            <a:ext cx="6733159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4" algn="just"/>
            <a:r>
              <a:rPr lang="es-MX" sz="1100" dirty="0">
                <a:cs typeface="Century Gothic"/>
              </a:rPr>
              <a:t>* Correa A. “La odontología como ciencia forense”. Centro regional de estudios especializados en ciencias forenses S. C. Dr. Enrique Peña Gutiérrez. México, D. F. 2006.</a:t>
            </a:r>
          </a:p>
        </p:txBody>
      </p:sp>
    </p:spTree>
    <p:extLst>
      <p:ext uri="{BB962C8B-B14F-4D97-AF65-F5344CB8AC3E}">
        <p14:creationId xmlns:p14="http://schemas.microsoft.com/office/powerpoint/2010/main" val="2752895540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Qué hacer en caso de demanda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226601" y="1901952"/>
            <a:ext cx="7444700" cy="3871503"/>
          </a:xfrm>
        </p:spPr>
        <p:txBody>
          <a:bodyPr>
            <a:normAutofit/>
          </a:bodyPr>
          <a:lstStyle/>
          <a:p>
            <a:pPr>
              <a:buNone/>
            </a:pPr>
            <a:endParaRPr lang="es-MX" dirty="0"/>
          </a:p>
          <a:p>
            <a:pPr>
              <a:buNone/>
            </a:pPr>
            <a:r>
              <a:rPr lang="es-MX" b="1" dirty="0">
                <a:solidFill>
                  <a:schemeClr val="accent3">
                    <a:lumMod val="50000"/>
                  </a:schemeClr>
                </a:solidFill>
              </a:rPr>
              <a:t>4.  </a:t>
            </a:r>
            <a:r>
              <a:rPr lang="es-MX" sz="2000" b="1" dirty="0">
                <a:solidFill>
                  <a:schemeClr val="accent3">
                    <a:lumMod val="50000"/>
                  </a:schemeClr>
                </a:solidFill>
              </a:rPr>
              <a:t>APOYO JURÍDICO:  </a:t>
            </a:r>
            <a:r>
              <a:rPr lang="es-MX" sz="2000" dirty="0"/>
              <a:t>contratar los servicios de un Licenciado en Derecho con experiencia en el área.</a:t>
            </a:r>
            <a:br>
              <a:rPr lang="es-MX" sz="2000" dirty="0"/>
            </a:br>
            <a:r>
              <a:rPr lang="es-MX" sz="2000" dirty="0"/>
              <a:t/>
            </a:r>
            <a:br>
              <a:rPr lang="es-MX" sz="2000" dirty="0"/>
            </a:br>
            <a:endParaRPr lang="es-MX" sz="2000" dirty="0"/>
          </a:p>
          <a:p>
            <a:pPr>
              <a:buNone/>
            </a:pPr>
            <a:r>
              <a:rPr lang="es-MX" sz="2000" b="1" dirty="0">
                <a:solidFill>
                  <a:schemeClr val="accent3">
                    <a:lumMod val="50000"/>
                  </a:schemeClr>
                </a:solidFill>
              </a:rPr>
              <a:t>5.  APOYO PROFESIONAL PERICIAL</a:t>
            </a:r>
            <a:r>
              <a:rPr lang="es-MX" sz="2000" dirty="0"/>
              <a:t>:  auxiliarse de un perito en Odontología Legal para integrar dictamen profesional con documentación actualizada, estadística, fotográfica, etc.</a:t>
            </a:r>
            <a:br>
              <a:rPr lang="es-MX" sz="2000" dirty="0"/>
            </a:br>
            <a:r>
              <a:rPr lang="es-MX" dirty="0"/>
              <a:t/>
            </a:r>
            <a:br>
              <a:rPr lang="es-MX" dirty="0"/>
            </a:br>
            <a:endParaRPr lang="es-MX" dirty="0"/>
          </a:p>
        </p:txBody>
      </p:sp>
      <p:pic>
        <p:nvPicPr>
          <p:cNvPr id="14338" name="Picture 2" descr="Resultado de imagen para demandas en odontología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02948" y="2144043"/>
            <a:ext cx="2343150" cy="1952625"/>
          </a:xfrm>
          <a:prstGeom prst="rect">
            <a:avLst/>
          </a:prstGeom>
          <a:noFill/>
        </p:spPr>
      </p:pic>
      <p:pic>
        <p:nvPicPr>
          <p:cNvPr id="14340" name="Picture 4" descr="Resultado de imagen para mala praxis en odontologia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47799" y="4524756"/>
            <a:ext cx="2505075" cy="1828800"/>
          </a:xfrm>
          <a:prstGeom prst="rect">
            <a:avLst/>
          </a:prstGeom>
          <a:noFill/>
        </p:spPr>
      </p:pic>
      <p:sp>
        <p:nvSpPr>
          <p:cNvPr id="4" name="Rectángulo 3"/>
          <p:cNvSpPr/>
          <p:nvPr/>
        </p:nvSpPr>
        <p:spPr>
          <a:xfrm>
            <a:off x="5936673" y="6183845"/>
            <a:ext cx="6096000" cy="600164"/>
          </a:xfrm>
          <a:prstGeom prst="rect">
            <a:avLst/>
          </a:prstGeom>
        </p:spPr>
        <p:txBody>
          <a:bodyPr>
            <a:spAutoFit/>
          </a:bodyPr>
          <a:lstStyle/>
          <a:p>
            <a:pPr lvl="4" algn="just"/>
            <a:r>
              <a:rPr lang="es-MX" sz="1100" dirty="0">
                <a:cs typeface="Century Gothic"/>
              </a:rPr>
              <a:t>* Correa A. “La odontología como ciencia forense”. Centro regional de estudios especializados en ciencias forenses S. C. Dr. Enrique Peña Gutiérrez. México, D. F. 2006.</a:t>
            </a:r>
          </a:p>
        </p:txBody>
      </p:sp>
    </p:spTree>
    <p:extLst>
      <p:ext uri="{BB962C8B-B14F-4D97-AF65-F5344CB8AC3E}">
        <p14:creationId xmlns:p14="http://schemas.microsoft.com/office/powerpoint/2010/main" val="3400764426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Qué hacer en caso de demanda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08041" y="2156112"/>
            <a:ext cx="6770584" cy="4427568"/>
          </a:xfrm>
        </p:spPr>
        <p:txBody>
          <a:bodyPr>
            <a:normAutofit/>
          </a:bodyPr>
          <a:lstStyle/>
          <a:p>
            <a:pPr marL="342900" indent="-342900">
              <a:buAutoNum type="arabicPeriod" startAt="6"/>
            </a:pPr>
            <a:r>
              <a:rPr lang="es-MX" sz="2000" b="1" dirty="0">
                <a:solidFill>
                  <a:schemeClr val="accent3">
                    <a:lumMod val="50000"/>
                  </a:schemeClr>
                </a:solidFill>
              </a:rPr>
              <a:t>APOYO TÉCNICO:  </a:t>
            </a:r>
            <a:r>
              <a:rPr lang="es-MX" sz="2000" dirty="0"/>
              <a:t>con discreción y confianza solicitar opiniones a colegas y reforzar con fuentes bibliográficas.</a:t>
            </a:r>
          </a:p>
          <a:p>
            <a:pPr marL="342900" indent="-342900">
              <a:buAutoNum type="arabicPeriod" startAt="6"/>
            </a:pPr>
            <a:endParaRPr lang="es-MX" sz="2000" dirty="0">
              <a:solidFill>
                <a:schemeClr val="accent3">
                  <a:lumMod val="50000"/>
                </a:schemeClr>
              </a:solidFill>
            </a:endParaRPr>
          </a:p>
          <a:p>
            <a:pPr marL="342900" indent="-342900">
              <a:buAutoNum type="arabicPeriod" startAt="7"/>
            </a:pPr>
            <a:r>
              <a:rPr lang="es-MX" sz="2000" b="1" dirty="0">
                <a:solidFill>
                  <a:schemeClr val="accent3">
                    <a:lumMod val="50000"/>
                  </a:schemeClr>
                </a:solidFill>
              </a:rPr>
              <a:t>TRABAJO EN EQUIPO:  </a:t>
            </a:r>
            <a:r>
              <a:rPr lang="es-MX" sz="2000" dirty="0"/>
              <a:t>realizar junta de trabajo con abogado y perito para programar la defensa.</a:t>
            </a:r>
          </a:p>
          <a:p>
            <a:pPr marL="342900" indent="-342900">
              <a:buAutoNum type="arabicPeriod" startAt="7"/>
            </a:pPr>
            <a:endParaRPr lang="es-MX" sz="2000" b="1" dirty="0">
              <a:solidFill>
                <a:schemeClr val="accent3">
                  <a:lumMod val="50000"/>
                </a:schemeClr>
              </a:solidFill>
            </a:endParaRPr>
          </a:p>
          <a:p>
            <a:pPr marL="342900" indent="-342900">
              <a:buAutoNum type="arabicPeriod" startAt="7"/>
            </a:pPr>
            <a:r>
              <a:rPr lang="es-MX" sz="2000" b="1" dirty="0">
                <a:solidFill>
                  <a:schemeClr val="accent3">
                    <a:lumMod val="50000"/>
                  </a:schemeClr>
                </a:solidFill>
              </a:rPr>
              <a:t>PREPARACIÓN TÉCNICA:  </a:t>
            </a:r>
            <a:r>
              <a:rPr lang="es-MX" sz="2000" dirty="0"/>
              <a:t>conocer en forma especial la parte técnico-científica por la cual es cuestionado</a:t>
            </a:r>
            <a:r>
              <a:rPr lang="es-MX" sz="2000" b="1" dirty="0"/>
              <a:t>.</a:t>
            </a:r>
            <a:br>
              <a:rPr lang="es-MX" sz="2000" b="1" dirty="0"/>
            </a:br>
            <a:endParaRPr lang="es-MX" sz="2000" dirty="0"/>
          </a:p>
          <a:p>
            <a:endParaRPr lang="es-MX" dirty="0"/>
          </a:p>
        </p:txBody>
      </p:sp>
      <p:sp>
        <p:nvSpPr>
          <p:cNvPr id="13314" name="AutoShape 2" descr="Resultado de imagen para libros de odontologia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sp>
        <p:nvSpPr>
          <p:cNvPr id="13316" name="AutoShape 4" descr="Resultado de imagen para libros de odontologia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pic>
        <p:nvPicPr>
          <p:cNvPr id="13318" name="Picture 6" descr="Resultado de imagen para libros de odontologia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84527" y="2337682"/>
            <a:ext cx="4026281" cy="3024107"/>
          </a:xfrm>
          <a:prstGeom prst="rect">
            <a:avLst/>
          </a:prstGeom>
          <a:noFill/>
        </p:spPr>
      </p:pic>
      <p:sp>
        <p:nvSpPr>
          <p:cNvPr id="4" name="Rectángulo 3"/>
          <p:cNvSpPr/>
          <p:nvPr/>
        </p:nvSpPr>
        <p:spPr>
          <a:xfrm>
            <a:off x="5791200" y="5983516"/>
            <a:ext cx="6096000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4" algn="just"/>
            <a:r>
              <a:rPr lang="es-MX" sz="1100" dirty="0">
                <a:cs typeface="Century Gothic"/>
              </a:rPr>
              <a:t>* Correa A. “La odontología como ciencia forense”. Centro regional de estudios especializados en ciencias forenses S. C. Dr. Enrique Peña Gutiérrez. México, D. F. 2006.</a:t>
            </a:r>
          </a:p>
        </p:txBody>
      </p:sp>
    </p:spTree>
    <p:extLst>
      <p:ext uri="{BB962C8B-B14F-4D97-AF65-F5344CB8AC3E}">
        <p14:creationId xmlns:p14="http://schemas.microsoft.com/office/powerpoint/2010/main" val="3061843515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Qué hacer en caso de demanda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16992" y="1512281"/>
            <a:ext cx="11029615" cy="367830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s-MX" b="1" dirty="0">
                <a:solidFill>
                  <a:schemeClr val="accent3">
                    <a:lumMod val="50000"/>
                  </a:schemeClr>
                </a:solidFill>
              </a:rPr>
              <a:t>9.  </a:t>
            </a:r>
            <a:r>
              <a:rPr lang="es-MX" sz="2000" b="1" dirty="0">
                <a:solidFill>
                  <a:schemeClr val="accent3">
                    <a:lumMod val="50000"/>
                  </a:schemeClr>
                </a:solidFill>
              </a:rPr>
              <a:t>PREPARACIÓN JURÍDICA:  </a:t>
            </a:r>
            <a:r>
              <a:rPr lang="es-MX" sz="2000" dirty="0"/>
              <a:t>estar enterado de todo lo que rodea el caso, saber de comparecencias, juntas de peritos, alternativas de arreglo, obligaciones y derechos jurídicos.</a:t>
            </a:r>
            <a:br>
              <a:rPr lang="es-MX" sz="2000" dirty="0"/>
            </a:br>
            <a:endParaRPr lang="es-MX" sz="2000" dirty="0"/>
          </a:p>
          <a:p>
            <a:pPr>
              <a:buNone/>
            </a:pPr>
            <a:r>
              <a:rPr lang="es-MX" sz="2000" b="1" dirty="0">
                <a:solidFill>
                  <a:schemeClr val="accent3">
                    <a:lumMod val="50000"/>
                  </a:schemeClr>
                </a:solidFill>
              </a:rPr>
              <a:t>10.  AMPARARSE:  </a:t>
            </a:r>
            <a:r>
              <a:rPr lang="es-MX" sz="2000" dirty="0"/>
              <a:t>considerar que puede haber una orden de aprehensión.</a:t>
            </a:r>
          </a:p>
          <a:p>
            <a:endParaRPr lang="es-MX" dirty="0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xmlns="" id="{A28EB479-9F08-46E5-8B10-C04E8550AA9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57626" y="4411696"/>
            <a:ext cx="2982546" cy="1985640"/>
          </a:xfrm>
          <a:prstGeom prst="rect">
            <a:avLst/>
          </a:prstGeom>
        </p:spPr>
      </p:pic>
      <p:sp>
        <p:nvSpPr>
          <p:cNvPr id="4" name="Rectángulo 3"/>
          <p:cNvSpPr/>
          <p:nvPr/>
        </p:nvSpPr>
        <p:spPr>
          <a:xfrm>
            <a:off x="5931799" y="6265224"/>
            <a:ext cx="6096000" cy="600164"/>
          </a:xfrm>
          <a:prstGeom prst="rect">
            <a:avLst/>
          </a:prstGeom>
        </p:spPr>
        <p:txBody>
          <a:bodyPr>
            <a:spAutoFit/>
          </a:bodyPr>
          <a:lstStyle/>
          <a:p>
            <a:pPr lvl="4" algn="just"/>
            <a:r>
              <a:rPr lang="es-MX" sz="1100" dirty="0">
                <a:cs typeface="Century Gothic"/>
              </a:rPr>
              <a:t>* Correa A. “La odontología como ciencia forense”. Centro regional de estudios especializados en ciencias forenses S. C. Dr. Enrique Peña Gutiérrez. México, D. F. 2006.</a:t>
            </a:r>
          </a:p>
        </p:txBody>
      </p:sp>
    </p:spTree>
    <p:extLst>
      <p:ext uri="{BB962C8B-B14F-4D97-AF65-F5344CB8AC3E}">
        <p14:creationId xmlns:p14="http://schemas.microsoft.com/office/powerpoint/2010/main" val="3410401445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PREVENCIÓN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81192" y="2369127"/>
            <a:ext cx="11029615" cy="4374019"/>
          </a:xfrm>
        </p:spPr>
        <p:txBody>
          <a:bodyPr>
            <a:normAutofit/>
          </a:bodyPr>
          <a:lstStyle/>
          <a:p>
            <a:pPr marL="457200" indent="-457200" algn="just">
              <a:spcBef>
                <a:spcPts val="0"/>
              </a:spcBef>
              <a:buFont typeface="+mj-lt"/>
              <a:buAutoNum type="arabicPeriod"/>
            </a:pPr>
            <a:r>
              <a:rPr lang="es-MX" sz="2000" dirty="0">
                <a:cs typeface="Century Gothic"/>
              </a:rPr>
              <a:t>Elaborar un </a:t>
            </a:r>
            <a:r>
              <a:rPr lang="es-MX" sz="2000" b="1" dirty="0">
                <a:cs typeface="Century Gothic"/>
              </a:rPr>
              <a:t>expediente dental </a:t>
            </a:r>
            <a:r>
              <a:rPr lang="es-MX" sz="2000" dirty="0">
                <a:cs typeface="Century Gothic"/>
              </a:rPr>
              <a:t>de acuerdo con las normas técnicas y jurídicas oficiales. Es una de las herramientas principales o mejor dicho un </a:t>
            </a:r>
            <a:r>
              <a:rPr lang="es-MX" sz="2000" dirty="0">
                <a:solidFill>
                  <a:srgbClr val="C00000"/>
                </a:solidFill>
                <a:cs typeface="Century Gothic"/>
              </a:rPr>
              <a:t>elemento de prueba fundamental </a:t>
            </a:r>
            <a:r>
              <a:rPr lang="es-MX" sz="2000" dirty="0">
                <a:cs typeface="Century Gothic"/>
              </a:rPr>
              <a:t>e idónea como parte de una buena defensa.</a:t>
            </a:r>
          </a:p>
          <a:p>
            <a:pPr marL="457200" indent="-457200" algn="just">
              <a:spcBef>
                <a:spcPts val="0"/>
              </a:spcBef>
              <a:buFont typeface="+mj-lt"/>
              <a:buAutoNum type="arabicPeriod"/>
            </a:pPr>
            <a:endParaRPr lang="es-MX" sz="2000" dirty="0">
              <a:cs typeface="Century Gothic"/>
            </a:endParaRPr>
          </a:p>
          <a:p>
            <a:pPr marL="457200" indent="-457200" algn="just">
              <a:spcBef>
                <a:spcPts val="0"/>
              </a:spcBef>
              <a:buFont typeface="+mj-lt"/>
              <a:buAutoNum type="arabicPeriod"/>
            </a:pPr>
            <a:r>
              <a:rPr lang="es-MX" sz="2000" b="1" dirty="0">
                <a:cs typeface="Century Gothic"/>
              </a:rPr>
              <a:t>Preparación continua</a:t>
            </a:r>
            <a:r>
              <a:rPr lang="es-MX" sz="2000" dirty="0">
                <a:cs typeface="Century Gothic"/>
              </a:rPr>
              <a:t>.</a:t>
            </a:r>
          </a:p>
          <a:p>
            <a:pPr marL="457200" indent="-457200" algn="just">
              <a:spcBef>
                <a:spcPts val="0"/>
              </a:spcBef>
              <a:buFont typeface="+mj-lt"/>
              <a:buAutoNum type="arabicPeriod"/>
            </a:pPr>
            <a:endParaRPr lang="es-MX" sz="2000" dirty="0">
              <a:cs typeface="Century Gothic"/>
            </a:endParaRPr>
          </a:p>
          <a:p>
            <a:pPr marL="457200" indent="-457200" algn="just">
              <a:spcBef>
                <a:spcPts val="0"/>
              </a:spcBef>
              <a:buFont typeface="+mj-lt"/>
              <a:buAutoNum type="arabicPeriod"/>
            </a:pPr>
            <a:r>
              <a:rPr lang="es-MX" sz="2000" dirty="0">
                <a:cs typeface="Century Gothic"/>
              </a:rPr>
              <a:t>Contar con un </a:t>
            </a:r>
            <a:r>
              <a:rPr lang="es-MX" sz="2000" b="1" dirty="0">
                <a:cs typeface="Century Gothic"/>
              </a:rPr>
              <a:t>asistente capacitado </a:t>
            </a:r>
            <a:r>
              <a:rPr lang="es-MX" sz="2000" dirty="0">
                <a:cs typeface="Century Gothic"/>
              </a:rPr>
              <a:t>en labores de rutina y apremio.</a:t>
            </a:r>
          </a:p>
          <a:p>
            <a:pPr marL="457200" indent="-457200" algn="just">
              <a:spcBef>
                <a:spcPts val="0"/>
              </a:spcBef>
              <a:buFont typeface="+mj-lt"/>
              <a:buAutoNum type="arabicPeriod"/>
            </a:pPr>
            <a:endParaRPr lang="es-MX" sz="2000" dirty="0">
              <a:cs typeface="Century Gothic"/>
            </a:endParaRPr>
          </a:p>
          <a:p>
            <a:pPr marL="457200" indent="-457200" algn="just">
              <a:spcBef>
                <a:spcPts val="0"/>
              </a:spcBef>
              <a:buFont typeface="+mj-lt"/>
              <a:buAutoNum type="arabicPeriod"/>
            </a:pPr>
            <a:r>
              <a:rPr lang="es-MX" sz="2000" dirty="0">
                <a:cs typeface="Century Gothic"/>
              </a:rPr>
              <a:t>Tener </a:t>
            </a:r>
            <a:r>
              <a:rPr lang="es-MX" sz="2000" b="1" dirty="0">
                <a:cs typeface="Century Gothic"/>
              </a:rPr>
              <a:t>equipo de emergencia </a:t>
            </a:r>
            <a:r>
              <a:rPr lang="es-MX" sz="2000" dirty="0">
                <a:cs typeface="Century Gothic"/>
              </a:rPr>
              <a:t>y saber cómo utilizarlo.</a:t>
            </a:r>
          </a:p>
          <a:p>
            <a:pPr marL="457200" indent="-457200" algn="just">
              <a:spcBef>
                <a:spcPts val="0"/>
              </a:spcBef>
              <a:buFont typeface="+mj-lt"/>
              <a:buAutoNum type="arabicPeriod"/>
            </a:pPr>
            <a:endParaRPr lang="es-MX" sz="2000" dirty="0">
              <a:cs typeface="Century Gothic"/>
            </a:endParaRPr>
          </a:p>
          <a:p>
            <a:pPr marL="342900" indent="-342900">
              <a:buFont typeface="+mj-lt"/>
              <a:buAutoNum type="arabicPeriod"/>
            </a:pPr>
            <a:endParaRPr lang="es-MX" dirty="0"/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302666506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prevención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 algn="just">
              <a:spcBef>
                <a:spcPts val="0"/>
              </a:spcBef>
              <a:buAutoNum type="arabicPeriod" startAt="5"/>
            </a:pPr>
            <a:r>
              <a:rPr lang="es-MX" sz="2000" b="1" dirty="0">
                <a:cs typeface="Century Gothic"/>
              </a:rPr>
              <a:t>Informar </a:t>
            </a:r>
            <a:r>
              <a:rPr lang="es-MX" sz="2000" dirty="0">
                <a:cs typeface="Century Gothic"/>
              </a:rPr>
              <a:t>al paciente de cambios o complicaciones.</a:t>
            </a:r>
          </a:p>
          <a:p>
            <a:pPr marL="457200" indent="-457200" algn="just">
              <a:spcBef>
                <a:spcPts val="0"/>
              </a:spcBef>
              <a:buAutoNum type="arabicPeriod" startAt="5"/>
            </a:pPr>
            <a:endParaRPr lang="es-MX" sz="2000" dirty="0">
              <a:cs typeface="Century Gothic"/>
            </a:endParaRPr>
          </a:p>
          <a:p>
            <a:pPr marL="457200" indent="-457200" algn="just">
              <a:spcBef>
                <a:spcPts val="0"/>
              </a:spcBef>
              <a:buAutoNum type="arabicPeriod" startAt="6"/>
            </a:pPr>
            <a:r>
              <a:rPr lang="es-MX" sz="2000" dirty="0">
                <a:cs typeface="Century Gothic"/>
              </a:rPr>
              <a:t>Trabajo </a:t>
            </a:r>
            <a:r>
              <a:rPr lang="es-MX" sz="2000" b="1" u="sng" dirty="0">
                <a:cs typeface="Century Gothic"/>
              </a:rPr>
              <a:t>PROFESIONAL.</a:t>
            </a:r>
          </a:p>
          <a:p>
            <a:pPr marL="457200" indent="-457200" algn="just">
              <a:spcBef>
                <a:spcPts val="0"/>
              </a:spcBef>
              <a:buAutoNum type="arabicPeriod" startAt="6"/>
            </a:pPr>
            <a:endParaRPr lang="es-MX" sz="2000" b="1" u="sng" dirty="0">
              <a:cs typeface="Century Gothic"/>
            </a:endParaRPr>
          </a:p>
          <a:p>
            <a:pPr marL="457200" indent="-457200" algn="just">
              <a:spcBef>
                <a:spcPts val="0"/>
              </a:spcBef>
              <a:buAutoNum type="arabicPeriod" startAt="6"/>
            </a:pPr>
            <a:r>
              <a:rPr lang="es-MX" sz="2000" b="1" u="sng" dirty="0">
                <a:solidFill>
                  <a:schemeClr val="accent3">
                    <a:lumMod val="50000"/>
                  </a:schemeClr>
                </a:solidFill>
                <a:cs typeface="Century Gothic"/>
              </a:rPr>
              <a:t>APLICACIÓN DE LOS PRINCIPIOS ÉTICOS.</a:t>
            </a:r>
            <a:endParaRPr lang="es-MX" sz="2000" u="sng" dirty="0">
              <a:solidFill>
                <a:schemeClr val="accent3">
                  <a:lumMod val="50000"/>
                </a:schemeClr>
              </a:solidFill>
              <a:cs typeface="Century Gothic"/>
            </a:endParaRPr>
          </a:p>
          <a:p>
            <a:pPr marL="342900" indent="-342900" algn="just">
              <a:spcBef>
                <a:spcPts val="0"/>
              </a:spcBef>
              <a:buFont typeface="+mj-lt"/>
              <a:buAutoNum type="arabicPeriod"/>
            </a:pPr>
            <a:endParaRPr lang="es-MX" sz="2000" u="sng" dirty="0">
              <a:cs typeface="Century Gothic"/>
            </a:endParaRPr>
          </a:p>
          <a:p>
            <a:endParaRPr lang="es-MX" dirty="0"/>
          </a:p>
          <a:p>
            <a:endParaRPr lang="es-MX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99700" y="2813020"/>
            <a:ext cx="2028825" cy="1438275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26522" y="4549780"/>
            <a:ext cx="1247775" cy="1914525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73019" y="4347992"/>
            <a:ext cx="2857500" cy="1600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52842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Introducción  </a:t>
            </a:r>
          </a:p>
        </p:txBody>
      </p:sp>
      <p:sp>
        <p:nvSpPr>
          <p:cNvPr id="16" name="Rectángulo redondeado 15"/>
          <p:cNvSpPr/>
          <p:nvPr/>
        </p:nvSpPr>
        <p:spPr>
          <a:xfrm>
            <a:off x="955964" y="2060448"/>
            <a:ext cx="3384387" cy="2743200"/>
          </a:xfrm>
          <a:prstGeom prst="round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/>
              <a:t>Seguridad del paciente:</a:t>
            </a:r>
          </a:p>
          <a:p>
            <a:pPr algn="ctr"/>
            <a:r>
              <a:rPr lang="es-MX" dirty="0"/>
              <a:t>ausencia de errores o complicaciones evitables  en la atención sanitaria</a:t>
            </a:r>
          </a:p>
          <a:p>
            <a:pPr algn="ctr"/>
            <a:r>
              <a:rPr lang="es-MX" dirty="0"/>
              <a:t>(</a:t>
            </a:r>
            <a:r>
              <a:rPr lang="es-MX" i="1" dirty="0" err="1"/>
              <a:t>Institute</a:t>
            </a:r>
            <a:r>
              <a:rPr lang="es-MX" i="1" dirty="0"/>
              <a:t> of Medicine</a:t>
            </a:r>
            <a:r>
              <a:rPr lang="es-MX" dirty="0"/>
              <a:t>)</a:t>
            </a:r>
          </a:p>
        </p:txBody>
      </p:sp>
      <p:sp>
        <p:nvSpPr>
          <p:cNvPr id="18" name="Rectángulo redondeado 17"/>
          <p:cNvSpPr/>
          <p:nvPr/>
        </p:nvSpPr>
        <p:spPr>
          <a:xfrm>
            <a:off x="8034528" y="1950720"/>
            <a:ext cx="2744918" cy="3404336"/>
          </a:xfrm>
          <a:prstGeom prst="round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/>
              <a:t>Acto médico:</a:t>
            </a:r>
          </a:p>
          <a:p>
            <a:pPr algn="ctr"/>
            <a:r>
              <a:rPr lang="es-MX" dirty="0"/>
              <a:t> tratamiento, intervención o examen con fines diagnósticos, profilácticos, terapéuticos o de rehabilitación llevados acabo por un odontólogo</a:t>
            </a:r>
          </a:p>
        </p:txBody>
      </p:sp>
      <p:sp>
        <p:nvSpPr>
          <p:cNvPr id="19" name="Rectángulo redondeado 18"/>
          <p:cNvSpPr/>
          <p:nvPr/>
        </p:nvSpPr>
        <p:spPr>
          <a:xfrm>
            <a:off x="4370385" y="4206240"/>
            <a:ext cx="3615375" cy="2235915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b="1" dirty="0"/>
              <a:t>Pericia:</a:t>
            </a:r>
          </a:p>
          <a:p>
            <a:pPr algn="ctr"/>
            <a:r>
              <a:rPr lang="es-MX" dirty="0"/>
              <a:t>Procura de lo mejor para el paciente y conocimiento de la normatividad vigente</a:t>
            </a:r>
          </a:p>
        </p:txBody>
      </p:sp>
      <p:pic>
        <p:nvPicPr>
          <p:cNvPr id="6" name="Picture 2" descr="Imagen relacionad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93980" y="1950720"/>
            <a:ext cx="2386919" cy="16186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72895926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CALIDAD en la atención de los servicios de salud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56502" y="1515478"/>
            <a:ext cx="7440589" cy="4677504"/>
          </a:xfrm>
        </p:spPr>
        <p:txBody>
          <a:bodyPr>
            <a:normAutofit/>
          </a:bodyPr>
          <a:lstStyle/>
          <a:p>
            <a:r>
              <a:rPr lang="es-MX" sz="2000" dirty="0"/>
              <a:t>La </a:t>
            </a:r>
            <a:r>
              <a:rPr lang="es-MX" sz="2000" dirty="0">
                <a:solidFill>
                  <a:schemeClr val="accent2">
                    <a:lumMod val="75000"/>
                  </a:schemeClr>
                </a:solidFill>
                <a:hlinkClick r:id="rId2"/>
              </a:rPr>
              <a:t>Organización Mundial de Salud (OMS)</a:t>
            </a:r>
            <a:r>
              <a:rPr lang="es-MX" sz="2000" dirty="0"/>
              <a:t> define: </a:t>
            </a:r>
          </a:p>
          <a:p>
            <a:pPr algn="just"/>
            <a:r>
              <a:rPr lang="es-MX" sz="2000" dirty="0"/>
              <a:t>"la calidad de la asistencia sanitaria es asegurar que cada paciente reciba el conjunto de servicios diagnósticos y terapéuticos más adecuado para conseguir una atención sanitaria óptima, teniendo en cuenta todos los factores y los conocimientos del paciente y del servicio médico, y lograr el mejor resultado con el mínimo riegos de efectos iatrogénicos y la máxima satisfacción del paciente con el proceso".</a:t>
            </a: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62121" y="2754889"/>
            <a:ext cx="2619375" cy="1743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5907786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CALIDAD en la atención de los servicios de salud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504458" y="5696323"/>
            <a:ext cx="4478483" cy="1056197"/>
          </a:xfrm>
          <a:solidFill>
            <a:schemeClr val="accent1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MX" dirty="0"/>
              <a:t>Realizar diagnósticos correctos, tomar </a:t>
            </a:r>
            <a:r>
              <a:rPr lang="es-MX" b="1" dirty="0"/>
              <a:t>decisiones clínicas precisas </a:t>
            </a:r>
            <a:r>
              <a:rPr lang="es-MX" dirty="0"/>
              <a:t>fundamentadas en un sólido conocimiento</a:t>
            </a:r>
            <a:r>
              <a:rPr lang="es-MX" sz="2000" dirty="0"/>
              <a:t>. </a:t>
            </a:r>
          </a:p>
        </p:txBody>
      </p:sp>
      <p:sp>
        <p:nvSpPr>
          <p:cNvPr id="4" name="CuadroTexto 3"/>
          <p:cNvSpPr txBox="1"/>
          <p:nvPr/>
        </p:nvSpPr>
        <p:spPr>
          <a:xfrm>
            <a:off x="3039342" y="2064261"/>
            <a:ext cx="5902036" cy="646331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es-MX" dirty="0"/>
              <a:t>Ejercer la odontología en el marco de una </a:t>
            </a:r>
            <a:r>
              <a:rPr lang="es-MX" b="1" dirty="0"/>
              <a:t>concepción integral de la salud.</a:t>
            </a:r>
            <a:endParaRPr lang="es-MX" dirty="0"/>
          </a:p>
        </p:txBody>
      </p:sp>
      <p:sp>
        <p:nvSpPr>
          <p:cNvPr id="5" name="CuadroTexto 4"/>
          <p:cNvSpPr txBox="1"/>
          <p:nvPr/>
        </p:nvSpPr>
        <p:spPr>
          <a:xfrm>
            <a:off x="601973" y="2857789"/>
            <a:ext cx="3902485" cy="92333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es-MX" dirty="0"/>
              <a:t>Actuar en forma responsable en el área de su competencia, </a:t>
            </a:r>
            <a:r>
              <a:rPr lang="es-MX" b="1" dirty="0"/>
              <a:t>sin discriminación </a:t>
            </a:r>
            <a:r>
              <a:rPr lang="es-MX" dirty="0"/>
              <a:t>de ningún tipo.</a:t>
            </a:r>
          </a:p>
        </p:txBody>
      </p:sp>
      <p:sp>
        <p:nvSpPr>
          <p:cNvPr id="6" name="CuadroTexto 5"/>
          <p:cNvSpPr txBox="1"/>
          <p:nvPr/>
        </p:nvSpPr>
        <p:spPr>
          <a:xfrm>
            <a:off x="5231823" y="3457953"/>
            <a:ext cx="6639791" cy="64633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s-MX" b="1" dirty="0"/>
              <a:t>Conocer los problemas de salud </a:t>
            </a:r>
            <a:r>
              <a:rPr lang="es-MX" dirty="0"/>
              <a:t>del medio donde actúa como garantía de un buen desempeño</a:t>
            </a:r>
          </a:p>
        </p:txBody>
      </p:sp>
      <p:sp>
        <p:nvSpPr>
          <p:cNvPr id="9" name="CuadroTexto 8"/>
          <p:cNvSpPr txBox="1"/>
          <p:nvPr/>
        </p:nvSpPr>
        <p:spPr>
          <a:xfrm>
            <a:off x="7756814" y="4645953"/>
            <a:ext cx="4114800" cy="923330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es-MX" dirty="0"/>
              <a:t>Abordar </a:t>
            </a:r>
            <a:r>
              <a:rPr lang="es-MX" b="1" dirty="0"/>
              <a:t>críticamente </a:t>
            </a:r>
            <a:r>
              <a:rPr lang="es-MX" dirty="0"/>
              <a:t>las condiciones de trabajo, las políticas y la legislación en salud.</a:t>
            </a:r>
          </a:p>
        </p:txBody>
      </p:sp>
      <p:sp>
        <p:nvSpPr>
          <p:cNvPr id="10" name="CuadroTexto 9"/>
          <p:cNvSpPr txBox="1"/>
          <p:nvPr/>
        </p:nvSpPr>
        <p:spPr>
          <a:xfrm>
            <a:off x="601973" y="4645953"/>
            <a:ext cx="5233555" cy="92333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es-MX" dirty="0"/>
              <a:t>Ejercer la profesión con alta calidad y </a:t>
            </a:r>
            <a:r>
              <a:rPr lang="es-MX" b="1" dirty="0"/>
              <a:t>capacidad de derivar y/o referir </a:t>
            </a:r>
            <a:r>
              <a:rPr lang="es-MX" dirty="0"/>
              <a:t>adecuada y oportunamente a los pacientes. </a:t>
            </a:r>
          </a:p>
        </p:txBody>
      </p:sp>
    </p:spTree>
    <p:extLst>
      <p:ext uri="{BB962C8B-B14F-4D97-AF65-F5344CB8AC3E}">
        <p14:creationId xmlns:p14="http://schemas.microsoft.com/office/powerpoint/2010/main" val="4144123045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CALIDAD en la atención de los servicios de salud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90884" y="4381770"/>
            <a:ext cx="3045235" cy="883227"/>
          </a:xfrm>
          <a:solidFill>
            <a:schemeClr val="accent6">
              <a:lumMod val="60000"/>
              <a:lumOff val="40000"/>
            </a:schemeClr>
          </a:solidFill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endParaRPr lang="es-MX" sz="2000" dirty="0"/>
          </a:p>
          <a:p>
            <a:pPr marL="0" indent="0">
              <a:buNone/>
            </a:pPr>
            <a:r>
              <a:rPr lang="es-MX" sz="2000" dirty="0"/>
              <a:t>Actuar con </a:t>
            </a:r>
            <a:r>
              <a:rPr lang="es-MX" sz="2000" b="1" dirty="0"/>
              <a:t>racionalidad y responsabilidad </a:t>
            </a:r>
            <a:r>
              <a:rPr lang="es-MX" sz="2000" dirty="0"/>
              <a:t>social.  </a:t>
            </a:r>
            <a:endParaRPr lang="es-MX" dirty="0"/>
          </a:p>
        </p:txBody>
      </p:sp>
      <p:sp>
        <p:nvSpPr>
          <p:cNvPr id="4" name="CuadroTexto 3"/>
          <p:cNvSpPr txBox="1"/>
          <p:nvPr/>
        </p:nvSpPr>
        <p:spPr>
          <a:xfrm>
            <a:off x="488373" y="2171700"/>
            <a:ext cx="1340427" cy="1754326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es-MX" dirty="0"/>
              <a:t>Realizar procedimientos clínicos acertados y con </a:t>
            </a:r>
            <a:r>
              <a:rPr lang="es-MX" b="1" dirty="0"/>
              <a:t>calidad.</a:t>
            </a:r>
          </a:p>
        </p:txBody>
      </p:sp>
      <p:sp>
        <p:nvSpPr>
          <p:cNvPr id="5" name="Rectángulo 4"/>
          <p:cNvSpPr/>
          <p:nvPr/>
        </p:nvSpPr>
        <p:spPr>
          <a:xfrm>
            <a:off x="2486891" y="2171700"/>
            <a:ext cx="4953000" cy="646331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r>
              <a:rPr lang="es-MX" b="1" dirty="0"/>
              <a:t>Comunicarse de manera clara y eficaz </a:t>
            </a:r>
            <a:r>
              <a:rPr lang="es-MX" dirty="0"/>
              <a:t>en sus distintas formas. </a:t>
            </a:r>
          </a:p>
        </p:txBody>
      </p:sp>
      <p:sp>
        <p:nvSpPr>
          <p:cNvPr id="6" name="Rectángulo 5"/>
          <p:cNvSpPr/>
          <p:nvPr/>
        </p:nvSpPr>
        <p:spPr>
          <a:xfrm>
            <a:off x="7689273" y="2369127"/>
            <a:ext cx="3921534" cy="1200329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r>
              <a:rPr lang="es-MX" dirty="0"/>
              <a:t>Actuar en el seno del equipo de salud con </a:t>
            </a:r>
            <a:r>
              <a:rPr lang="es-MX" b="1" dirty="0"/>
              <a:t>sentido integrador y respetuoso </a:t>
            </a:r>
            <a:r>
              <a:rPr lang="es-MX" dirty="0"/>
              <a:t>de los diferentes quehaceres.</a:t>
            </a:r>
          </a:p>
        </p:txBody>
      </p:sp>
      <p:sp>
        <p:nvSpPr>
          <p:cNvPr id="7" name="CuadroTexto 6"/>
          <p:cNvSpPr txBox="1"/>
          <p:nvPr/>
        </p:nvSpPr>
        <p:spPr>
          <a:xfrm>
            <a:off x="2834986" y="3224961"/>
            <a:ext cx="4256809" cy="92333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es-MX" dirty="0"/>
              <a:t>Mantener una </a:t>
            </a:r>
            <a:r>
              <a:rPr lang="es-MX" b="1" dirty="0"/>
              <a:t>actitud activa constante </a:t>
            </a:r>
            <a:r>
              <a:rPr lang="es-MX" dirty="0"/>
              <a:t>para promover estilos de vida saludables en los pacientes y la comunidad.</a:t>
            </a:r>
          </a:p>
        </p:txBody>
      </p:sp>
      <p:sp>
        <p:nvSpPr>
          <p:cNvPr id="8" name="Rectángulo 7"/>
          <p:cNvSpPr/>
          <p:nvPr/>
        </p:nvSpPr>
        <p:spPr>
          <a:xfrm>
            <a:off x="5353049" y="4823383"/>
            <a:ext cx="6096000" cy="646331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txBody>
          <a:bodyPr>
            <a:spAutoFit/>
          </a:bodyPr>
          <a:lstStyle/>
          <a:p>
            <a:r>
              <a:rPr lang="es-MX" dirty="0"/>
              <a:t>Utilizar adecuadamente herramientas informáticas, inglés u otros idiomas extranjeros. </a:t>
            </a:r>
          </a:p>
        </p:txBody>
      </p:sp>
      <p:sp>
        <p:nvSpPr>
          <p:cNvPr id="9" name="Rectángulo 8"/>
          <p:cNvSpPr/>
          <p:nvPr/>
        </p:nvSpPr>
        <p:spPr>
          <a:xfrm>
            <a:off x="3297381" y="5896696"/>
            <a:ext cx="6096000" cy="646331"/>
          </a:xfrm>
          <a:prstGeom prst="rect">
            <a:avLst/>
          </a:prstGeom>
          <a:solidFill>
            <a:schemeClr val="accent5">
              <a:lumMod val="50000"/>
            </a:schemeClr>
          </a:solidFill>
        </p:spPr>
        <p:txBody>
          <a:bodyPr>
            <a:spAutoFit/>
          </a:bodyPr>
          <a:lstStyle/>
          <a:p>
            <a:r>
              <a:rPr lang="es-MX" dirty="0"/>
              <a:t>Buscar su </a:t>
            </a:r>
            <a:r>
              <a:rPr lang="es-MX" b="1" dirty="0"/>
              <a:t>superación personal y profesional </a:t>
            </a:r>
            <a:r>
              <a:rPr lang="es-MX" dirty="0"/>
              <a:t>en forma </a:t>
            </a:r>
            <a:r>
              <a:rPr lang="es-MX" b="1" dirty="0"/>
              <a:t>permanente</a:t>
            </a:r>
            <a:r>
              <a:rPr lang="es-MX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1297922073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referencias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09600" y="1911927"/>
            <a:ext cx="10842711" cy="4708329"/>
          </a:xfrm>
        </p:spPr>
        <p:txBody>
          <a:bodyPr>
            <a:normAutofit/>
          </a:bodyPr>
          <a:lstStyle/>
          <a:p>
            <a:pPr marL="514350" indent="-514350" algn="just">
              <a:spcBef>
                <a:spcPts val="0"/>
              </a:spcBef>
              <a:buFont typeface="+mj-lt"/>
              <a:buAutoNum type="arabicPeriod"/>
            </a:pPr>
            <a:r>
              <a:rPr lang="es-MX" sz="2000" dirty="0"/>
              <a:t>Briseño, J. “La responsabilidad profesional en odontología”. Revista ADM. Vol. LXIII, No.3, Mayo-Junio 2006, </a:t>
            </a:r>
            <a:r>
              <a:rPr lang="es-MX" sz="2000" dirty="0" err="1"/>
              <a:t>pp</a:t>
            </a:r>
            <a:r>
              <a:rPr lang="es-MX" sz="2000" dirty="0"/>
              <a:t> 111-118.</a:t>
            </a:r>
          </a:p>
          <a:p>
            <a:pPr marL="514350" indent="-514350" algn="just">
              <a:spcBef>
                <a:spcPts val="0"/>
              </a:spcBef>
              <a:buFont typeface="+mj-lt"/>
              <a:buAutoNum type="arabicPeriod"/>
            </a:pPr>
            <a:r>
              <a:rPr lang="es-MX" sz="2000" dirty="0"/>
              <a:t>Comisión de Conciliación y Arbitraje Médico. Secretaría de salud. Enero 2017. http//salud.edomex.gob.mx/</a:t>
            </a:r>
            <a:r>
              <a:rPr lang="es-MX" sz="2000" dirty="0" err="1"/>
              <a:t>ccamem</a:t>
            </a:r>
            <a:r>
              <a:rPr lang="es-MX" sz="2000" dirty="0"/>
              <a:t>/atencionmedicos.htm</a:t>
            </a:r>
          </a:p>
          <a:p>
            <a:pPr marL="514350" indent="-514350" algn="just">
              <a:spcBef>
                <a:spcPts val="0"/>
              </a:spcBef>
              <a:buFont typeface="+mj-lt"/>
              <a:buAutoNum type="arabicPeriod"/>
            </a:pPr>
            <a:r>
              <a:rPr lang="es-MX" sz="2000" dirty="0">
                <a:cs typeface="Century Gothic"/>
              </a:rPr>
              <a:t>Correa A. “La odontología como ciencia forense”. Centro regional de estudios especializados en ciencias forenses S. C. Dr. Enrique Peña Gutiérrez. México, D. F. 2006.</a:t>
            </a:r>
          </a:p>
          <a:p>
            <a:pPr marL="514350" indent="-514350" algn="just">
              <a:spcBef>
                <a:spcPts val="0"/>
              </a:spcBef>
              <a:buFont typeface="+mj-lt"/>
              <a:buAutoNum type="arabicPeriod"/>
            </a:pPr>
            <a:r>
              <a:rPr lang="es-MX" sz="2000" dirty="0"/>
              <a:t>Galván M. , González J. “Responsabilidad profesional en el ejercicio de la medicina”. Revista Médica MD 2015 7(1):32-37pp. Publicado en </a:t>
            </a:r>
            <a:r>
              <a:rPr lang="es-MX" sz="2000" dirty="0" err="1"/>
              <a:t>linea</a:t>
            </a:r>
            <a:r>
              <a:rPr lang="es-MX" sz="2000" dirty="0"/>
              <a:t> 1 de noviembre, 2015; </a:t>
            </a:r>
            <a:r>
              <a:rPr lang="es-MX" sz="2000" dirty="0">
                <a:hlinkClick r:id="rId2"/>
              </a:rPr>
              <a:t>www.revistamedicamd.com</a:t>
            </a:r>
            <a:endParaRPr lang="es-MX" sz="2000" dirty="0"/>
          </a:p>
          <a:p>
            <a:pPr marL="514350" indent="-514350">
              <a:spcBef>
                <a:spcPts val="0"/>
              </a:spcBef>
              <a:buFont typeface="+mj-lt"/>
              <a:buAutoNum type="arabicPeriod"/>
            </a:pPr>
            <a:r>
              <a:rPr lang="es-MX" sz="2000" dirty="0"/>
              <a:t>LEY GENERAL DE SALUD. www.salud.gob.mx/unidades/cdi/legis/lgs/LEY_GENERAL_DE_SALUD.pdf</a:t>
            </a:r>
          </a:p>
          <a:p>
            <a:pPr marL="514350" indent="-514350" algn="just">
              <a:spcBef>
                <a:spcPts val="0"/>
              </a:spcBef>
              <a:buFont typeface="+mj-lt"/>
              <a:buAutoNum type="arabicPeriod"/>
            </a:pPr>
            <a:r>
              <a:rPr lang="es-MX" sz="2000" dirty="0">
                <a:cs typeface="Century Gothic"/>
              </a:rPr>
              <a:t>Maya V., Roldán B., Sánchez J. A. “Odontología legal y forense”. Ed. </a:t>
            </a:r>
            <a:r>
              <a:rPr lang="es-MX" sz="2000" dirty="0" err="1">
                <a:cs typeface="Century Gothic"/>
              </a:rPr>
              <a:t>Masson</a:t>
            </a:r>
            <a:r>
              <a:rPr lang="es-MX" sz="2000" dirty="0">
                <a:cs typeface="Century Gothic"/>
              </a:rPr>
              <a:t> S. A. Madrid, España 1994.</a:t>
            </a:r>
          </a:p>
        </p:txBody>
      </p:sp>
    </p:spTree>
    <p:extLst>
      <p:ext uri="{BB962C8B-B14F-4D97-AF65-F5344CB8AC3E}">
        <p14:creationId xmlns:p14="http://schemas.microsoft.com/office/powerpoint/2010/main" val="742128917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514350" indent="-514350"/>
            <a:r>
              <a:rPr lang="es-MX" dirty="0"/>
              <a:t>referencias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81192" y="1914144"/>
            <a:ext cx="11029615" cy="4943855"/>
          </a:xfrm>
        </p:spPr>
        <p:txBody>
          <a:bodyPr>
            <a:noAutofit/>
          </a:bodyPr>
          <a:lstStyle/>
          <a:p>
            <a:pPr marL="457200" indent="-457200" algn="just">
              <a:spcBef>
                <a:spcPts val="0"/>
              </a:spcBef>
              <a:buFont typeface="+mj-lt"/>
              <a:buAutoNum type="arabicPeriod" startAt="7"/>
            </a:pPr>
            <a:r>
              <a:rPr lang="es-MX" sz="2000" dirty="0"/>
              <a:t>Montoya, M. “Responsabilidad civil médica”. Biblioteca Jurídica virtual del Instituto de Investigaciones Jurídicas de la UNAM. </a:t>
            </a:r>
            <a:r>
              <a:rPr lang="es-MX" sz="2000" dirty="0">
                <a:hlinkClick r:id="rId2"/>
              </a:rPr>
              <a:t>www.juridicasunam.mx</a:t>
            </a:r>
            <a:endParaRPr lang="es-MX" sz="2000" dirty="0"/>
          </a:p>
          <a:p>
            <a:pPr marL="457200" indent="-457200" algn="just">
              <a:spcBef>
                <a:spcPts val="0"/>
              </a:spcBef>
              <a:buFont typeface="+mj-lt"/>
              <a:buAutoNum type="arabicPeriod" startAt="7"/>
            </a:pPr>
            <a:r>
              <a:rPr lang="es-MX" sz="2000" dirty="0"/>
              <a:t>Parra, D. “La evolución ético-jurídica de la responsabilidad médica”. Acta </a:t>
            </a:r>
            <a:r>
              <a:rPr lang="es-MX" sz="2000" dirty="0" err="1"/>
              <a:t>Bioethica</a:t>
            </a:r>
            <a:r>
              <a:rPr lang="es-MX" sz="2000" dirty="0"/>
              <a:t> 2014; 20 (2): 207-213</a:t>
            </a:r>
          </a:p>
          <a:p>
            <a:pPr marL="457200" indent="-457200" algn="just">
              <a:spcBef>
                <a:spcPts val="0"/>
              </a:spcBef>
              <a:buFont typeface="+mj-lt"/>
              <a:buAutoNum type="arabicPeriod" startAt="7"/>
            </a:pPr>
            <a:r>
              <a:rPr lang="es-MX" sz="2000" dirty="0"/>
              <a:t>Perea, B. , </a:t>
            </a:r>
            <a:r>
              <a:rPr lang="es-MX" sz="2000" dirty="0" err="1"/>
              <a:t>Labajo</a:t>
            </a:r>
            <a:r>
              <a:rPr lang="es-MX" sz="2000" dirty="0"/>
              <a:t>, M.E., “Responsabilidad profesional en odontología”. Revista española de medicina legal. 2013; 39 (4): </a:t>
            </a:r>
            <a:r>
              <a:rPr lang="es-MX" sz="2000" dirty="0" err="1"/>
              <a:t>pp</a:t>
            </a:r>
            <a:r>
              <a:rPr lang="es-MX" sz="2000" dirty="0"/>
              <a:t> 149-156. </a:t>
            </a:r>
            <a:r>
              <a:rPr lang="es-MX" sz="2000" dirty="0">
                <a:hlinkClick r:id="rId3"/>
              </a:rPr>
              <a:t>www.elsevier.es/mlegal</a:t>
            </a:r>
            <a:endParaRPr lang="es-MX" sz="2000" dirty="0"/>
          </a:p>
          <a:p>
            <a:pPr marL="457200" indent="-457200" algn="just">
              <a:spcBef>
                <a:spcPts val="0"/>
              </a:spcBef>
              <a:buFont typeface="+mj-lt"/>
              <a:buAutoNum type="arabicPeriod" startAt="7"/>
            </a:pPr>
            <a:r>
              <a:rPr lang="es-MX" sz="2000" dirty="0"/>
              <a:t>Rodríguez, L. “La Cultura de la Legalidad y la prevención de casos de responsabilidad profesional en odontología”. Revista CONAMED//vol. 21 </a:t>
            </a:r>
            <a:r>
              <a:rPr lang="es-MX" sz="2000" dirty="0" err="1"/>
              <a:t>Núm</a:t>
            </a:r>
            <a:r>
              <a:rPr lang="es-MX" sz="2000" dirty="0"/>
              <a:t> 2//abril-junio 2016//</a:t>
            </a:r>
            <a:r>
              <a:rPr lang="es-MX" sz="2000" dirty="0" err="1"/>
              <a:t>pp</a:t>
            </a:r>
            <a:r>
              <a:rPr lang="es-MX" sz="2000" dirty="0"/>
              <a:t> 75-78//ISSN 2007-932X</a:t>
            </a:r>
          </a:p>
          <a:p>
            <a:pPr marL="457200" indent="-457200" algn="just">
              <a:spcBef>
                <a:spcPts val="0"/>
              </a:spcBef>
              <a:buFont typeface="+mj-lt"/>
              <a:buAutoNum type="arabicPeriod" startAt="7"/>
            </a:pPr>
            <a:r>
              <a:rPr lang="es-MX" sz="2000" dirty="0" err="1"/>
              <a:t>Tiol</a:t>
            </a:r>
            <a:r>
              <a:rPr lang="es-MX" sz="2000" dirty="0"/>
              <a:t>,  A. “El peritaje odontológico forense” . Revista odontológica mexicana. Facultad de odontología UNAM. Vol.20, Núm. 3, julio-septiembre 2016, </a:t>
            </a:r>
            <a:r>
              <a:rPr lang="es-MX" sz="2000" dirty="0" err="1"/>
              <a:t>pp</a:t>
            </a:r>
            <a:r>
              <a:rPr lang="es-MX" sz="2000" dirty="0"/>
              <a:t> 154-158. </a:t>
            </a:r>
            <a:r>
              <a:rPr lang="es-MX" sz="2000" dirty="0">
                <a:hlinkClick r:id="rId4"/>
              </a:rPr>
              <a:t>www.medigraphic.org.mx</a:t>
            </a:r>
            <a:endParaRPr lang="es-MX" sz="2000" dirty="0"/>
          </a:p>
          <a:p>
            <a:pPr marL="457200" indent="-457200" algn="just">
              <a:spcBef>
                <a:spcPts val="0"/>
              </a:spcBef>
              <a:buFont typeface="+mj-lt"/>
              <a:buAutoNum type="arabicPeriod" startAt="7"/>
            </a:pPr>
            <a:r>
              <a:rPr lang="es-MX" sz="2000" dirty="0">
                <a:cs typeface="Century Gothic"/>
              </a:rPr>
              <a:t>Triana J. “La ética: un problema para el odontólogo”. Acta </a:t>
            </a:r>
            <a:r>
              <a:rPr lang="es-MX" sz="2000" dirty="0" err="1">
                <a:cs typeface="Century Gothic"/>
              </a:rPr>
              <a:t>bioethica</a:t>
            </a:r>
            <a:r>
              <a:rPr lang="es-MX" sz="2000" dirty="0">
                <a:cs typeface="Century Gothic"/>
              </a:rPr>
              <a:t> versión </a:t>
            </a:r>
            <a:r>
              <a:rPr lang="es-MX" sz="2000" dirty="0" err="1">
                <a:cs typeface="Century Gothic"/>
              </a:rPr>
              <a:t>on</a:t>
            </a:r>
            <a:r>
              <a:rPr lang="es-MX" sz="2000" dirty="0">
                <a:cs typeface="Century Gothic"/>
              </a:rPr>
              <a:t> line. Centro Interdisciplinario de estudios en Bioética, Universidad de Chile 2011.</a:t>
            </a:r>
          </a:p>
          <a:p>
            <a:pPr marL="457200" indent="-457200">
              <a:buFont typeface="+mj-lt"/>
              <a:buAutoNum type="arabicPeriod" startAt="7"/>
            </a:pPr>
            <a:endParaRPr lang="es-MX" sz="2000" dirty="0"/>
          </a:p>
        </p:txBody>
      </p:sp>
    </p:spTree>
    <p:extLst>
      <p:ext uri="{BB962C8B-B14F-4D97-AF65-F5344CB8AC3E}">
        <p14:creationId xmlns:p14="http://schemas.microsoft.com/office/powerpoint/2010/main" val="151514594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Marcador de contenido" descr="reloj dental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66224" y="3138771"/>
            <a:ext cx="4342394" cy="2687620"/>
          </a:xfrm>
        </p:spPr>
      </p:pic>
      <p:sp>
        <p:nvSpPr>
          <p:cNvPr id="5" name="4 CuadroTexto"/>
          <p:cNvSpPr txBox="1"/>
          <p:nvPr/>
        </p:nvSpPr>
        <p:spPr>
          <a:xfrm>
            <a:off x="7510272" y="2987040"/>
            <a:ext cx="3706368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400" b="1" dirty="0">
                <a:latin typeface="AR CENA" pitchFamily="2" charset="0"/>
              </a:rPr>
              <a:t>Muchas gracias por su atención!</a:t>
            </a:r>
          </a:p>
        </p:txBody>
      </p:sp>
    </p:spTree>
    <p:extLst>
      <p:ext uri="{BB962C8B-B14F-4D97-AF65-F5344CB8AC3E}">
        <p14:creationId xmlns:p14="http://schemas.microsoft.com/office/powerpoint/2010/main" val="63482049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terminología</a:t>
            </a:r>
          </a:p>
        </p:txBody>
      </p:sp>
      <p:sp>
        <p:nvSpPr>
          <p:cNvPr id="4" name="Rectángulo redondeado 3"/>
          <p:cNvSpPr/>
          <p:nvPr/>
        </p:nvSpPr>
        <p:spPr>
          <a:xfrm>
            <a:off x="670215" y="3108960"/>
            <a:ext cx="3292185" cy="254015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i="1" dirty="0" err="1"/>
              <a:t>Lex</a:t>
            </a:r>
            <a:r>
              <a:rPr lang="es-MX" b="1" i="1" dirty="0"/>
              <a:t> </a:t>
            </a:r>
            <a:r>
              <a:rPr lang="es-MX" b="1" i="1" dirty="0" err="1"/>
              <a:t>artis</a:t>
            </a:r>
            <a:r>
              <a:rPr lang="es-MX" b="1" i="1" dirty="0"/>
              <a:t> ad hoc:</a:t>
            </a:r>
          </a:p>
          <a:p>
            <a:pPr algn="ctr"/>
            <a:r>
              <a:rPr lang="es-MX" dirty="0"/>
              <a:t>ejecución del acto médico en el marco de los criterios y procederes admitidos en un determinado tiempo y lugar y en una situación históricamente concreta.</a:t>
            </a:r>
          </a:p>
        </p:txBody>
      </p:sp>
      <p:sp>
        <p:nvSpPr>
          <p:cNvPr id="5" name="Rectángulo redondeado 4"/>
          <p:cNvSpPr/>
          <p:nvPr/>
        </p:nvSpPr>
        <p:spPr>
          <a:xfrm>
            <a:off x="7095745" y="3060192"/>
            <a:ext cx="4157610" cy="2588927"/>
          </a:xfrm>
          <a:prstGeom prst="round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i="1" dirty="0"/>
              <a:t>Mal praxis:</a:t>
            </a:r>
          </a:p>
          <a:p>
            <a:pPr algn="ctr"/>
            <a:r>
              <a:rPr lang="es-MX" dirty="0"/>
              <a:t>tratamiento malo, erróneo o negligente que resulta en daño, sufrimiento innecesario o muerte debido a ignorancia, negligencia, impericia o dolo.</a:t>
            </a:r>
          </a:p>
        </p:txBody>
      </p:sp>
      <p:sp>
        <p:nvSpPr>
          <p:cNvPr id="9" name="Flecha izquierda y derecha 8"/>
          <p:cNvSpPr/>
          <p:nvPr/>
        </p:nvSpPr>
        <p:spPr>
          <a:xfrm>
            <a:off x="4083627" y="3364992"/>
            <a:ext cx="2878282" cy="1674599"/>
          </a:xfrm>
          <a:prstGeom prst="leftRightArrow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1400" b="1" dirty="0">
                <a:solidFill>
                  <a:srgbClr val="C00000"/>
                </a:solidFill>
              </a:rPr>
              <a:t>Criterios claves para determinar responsabilidad profesional</a:t>
            </a:r>
          </a:p>
        </p:txBody>
      </p:sp>
    </p:spTree>
    <p:extLst>
      <p:ext uri="{BB962C8B-B14F-4D97-AF65-F5344CB8AC3E}">
        <p14:creationId xmlns:p14="http://schemas.microsoft.com/office/powerpoint/2010/main" val="12915456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DEFINICIÓN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42152" y="2168304"/>
            <a:ext cx="11029615" cy="4438513"/>
          </a:xfrm>
        </p:spPr>
        <p:txBody>
          <a:bodyPr>
            <a:normAutofit fontScale="85000" lnSpcReduction="20000"/>
          </a:bodyPr>
          <a:lstStyle/>
          <a:p>
            <a:pPr marL="0" algn="just">
              <a:spcBef>
                <a:spcPts val="0"/>
              </a:spcBef>
              <a:buNone/>
            </a:pPr>
            <a:endParaRPr lang="es-MX" b="1" dirty="0">
              <a:solidFill>
                <a:srgbClr val="376092"/>
              </a:solidFill>
              <a:cs typeface="Century Gothic"/>
            </a:endParaRPr>
          </a:p>
          <a:p>
            <a:pPr marL="0" algn="just">
              <a:spcBef>
                <a:spcPts val="0"/>
              </a:spcBef>
              <a:buNone/>
            </a:pPr>
            <a:endParaRPr lang="es-MX" b="1" dirty="0">
              <a:solidFill>
                <a:srgbClr val="376092"/>
              </a:solidFill>
              <a:cs typeface="Century Gothic"/>
            </a:endParaRPr>
          </a:p>
          <a:p>
            <a:pPr marL="0" algn="just">
              <a:spcBef>
                <a:spcPts val="0"/>
              </a:spcBef>
              <a:buNone/>
            </a:pPr>
            <a:r>
              <a:rPr lang="es-MX" sz="2600" b="1" dirty="0">
                <a:solidFill>
                  <a:schemeClr val="accent1">
                    <a:lumMod val="75000"/>
                  </a:schemeClr>
                </a:solidFill>
                <a:cs typeface="Century Gothic"/>
              </a:rPr>
              <a:t>RESPONSABILIDAD: </a:t>
            </a:r>
          </a:p>
          <a:p>
            <a:pPr indent="12700" algn="just">
              <a:spcBef>
                <a:spcPts val="0"/>
              </a:spcBef>
              <a:buNone/>
            </a:pPr>
            <a:r>
              <a:rPr lang="es-MX" sz="2600" dirty="0">
                <a:cs typeface="Century Gothic"/>
              </a:rPr>
              <a:t>Del latín </a:t>
            </a:r>
            <a:r>
              <a:rPr lang="es-MX" sz="2600" i="1" dirty="0" err="1">
                <a:cs typeface="Century Gothic"/>
              </a:rPr>
              <a:t>respondere</a:t>
            </a:r>
            <a:r>
              <a:rPr lang="es-MX" sz="2600" i="1" dirty="0">
                <a:cs typeface="Century Gothic"/>
              </a:rPr>
              <a:t>, </a:t>
            </a:r>
            <a:r>
              <a:rPr lang="es-MX" sz="2600" dirty="0">
                <a:cs typeface="Century Gothic"/>
              </a:rPr>
              <a:t>prometer, merecer, pagar</a:t>
            </a:r>
            <a:r>
              <a:rPr lang="es-MX" sz="2600" i="1" dirty="0">
                <a:cs typeface="Century Gothic"/>
              </a:rPr>
              <a:t>, </a:t>
            </a:r>
            <a:r>
              <a:rPr lang="es-MX" sz="2600" b="1" dirty="0">
                <a:cs typeface="Century Gothic"/>
              </a:rPr>
              <a:t>estar obligado.</a:t>
            </a:r>
          </a:p>
          <a:p>
            <a:pPr indent="12700" algn="just">
              <a:spcBef>
                <a:spcPts val="0"/>
              </a:spcBef>
              <a:buNone/>
            </a:pPr>
            <a:r>
              <a:rPr lang="es-MX" sz="2600" dirty="0">
                <a:cs typeface="Century Gothic"/>
              </a:rPr>
              <a:t>Responsable: </a:t>
            </a:r>
            <a:r>
              <a:rPr lang="es-MX" sz="2600" i="1" dirty="0" err="1">
                <a:cs typeface="Century Gothic"/>
              </a:rPr>
              <a:t>responsalis</a:t>
            </a:r>
            <a:r>
              <a:rPr lang="es-MX" sz="2600" i="1" dirty="0">
                <a:cs typeface="Century Gothic"/>
              </a:rPr>
              <a:t> </a:t>
            </a:r>
            <a:r>
              <a:rPr lang="es-MX" sz="2600" dirty="0">
                <a:cs typeface="Century Gothic"/>
              </a:rPr>
              <a:t>(el que responde).</a:t>
            </a:r>
          </a:p>
          <a:p>
            <a:pPr indent="12700">
              <a:spcBef>
                <a:spcPts val="0"/>
              </a:spcBef>
              <a:buNone/>
            </a:pPr>
            <a:r>
              <a:rPr lang="es-MX" sz="2600" dirty="0">
                <a:cs typeface="Century Gothic"/>
              </a:rPr>
              <a:t>Deuda, obligación de reparar y satisfacer por si o por otro a consecuencia de un delito, de una culpa o de otra causa legal.                                                                                 </a:t>
            </a:r>
            <a:r>
              <a:rPr lang="es-MX" sz="1700" dirty="0">
                <a:cs typeface="Century Gothic"/>
              </a:rPr>
              <a:t>(Diccionario de la Lengua Española de la Real Academia Española)</a:t>
            </a:r>
          </a:p>
          <a:p>
            <a:pPr indent="12700" algn="just">
              <a:spcBef>
                <a:spcPts val="0"/>
              </a:spcBef>
              <a:buNone/>
            </a:pPr>
            <a:endParaRPr lang="es-MX" sz="2600" u="sng" dirty="0">
              <a:cs typeface="Century Gothic"/>
            </a:endParaRPr>
          </a:p>
          <a:p>
            <a:pPr marL="0" algn="just">
              <a:spcBef>
                <a:spcPts val="0"/>
              </a:spcBef>
              <a:buNone/>
            </a:pPr>
            <a:endParaRPr lang="es-MX" sz="2600" b="1" dirty="0">
              <a:cs typeface="Century Gothic"/>
            </a:endParaRPr>
          </a:p>
          <a:p>
            <a:pPr marL="0" algn="just">
              <a:spcBef>
                <a:spcPts val="0"/>
              </a:spcBef>
              <a:buNone/>
            </a:pPr>
            <a:r>
              <a:rPr lang="es-MX" sz="2600" b="1" dirty="0">
                <a:solidFill>
                  <a:schemeClr val="accent1">
                    <a:lumMod val="75000"/>
                  </a:schemeClr>
                </a:solidFill>
                <a:cs typeface="Century Gothic"/>
              </a:rPr>
              <a:t>RESPONSABILIDAD, MALPRAXIS O ERROR MÉDICO:</a:t>
            </a:r>
            <a:r>
              <a:rPr lang="es-MX" sz="2600" dirty="0">
                <a:solidFill>
                  <a:schemeClr val="accent1">
                    <a:lumMod val="75000"/>
                  </a:schemeClr>
                </a:solidFill>
                <a:cs typeface="Century Gothic"/>
              </a:rPr>
              <a:t> </a:t>
            </a:r>
          </a:p>
          <a:p>
            <a:pPr marL="355600" indent="0" algn="just">
              <a:spcBef>
                <a:spcPts val="0"/>
              </a:spcBef>
              <a:buNone/>
            </a:pPr>
            <a:r>
              <a:rPr lang="es-MX" sz="2600" dirty="0">
                <a:cs typeface="Century Gothic"/>
              </a:rPr>
              <a:t>Obligación de </a:t>
            </a:r>
            <a:r>
              <a:rPr lang="es-MX" sz="2600" dirty="0">
                <a:solidFill>
                  <a:srgbClr val="C00000"/>
                </a:solidFill>
                <a:cs typeface="Century Gothic"/>
              </a:rPr>
              <a:t>reparar, responder y resarcir </a:t>
            </a:r>
            <a:r>
              <a:rPr lang="es-MX" sz="2600" dirty="0">
                <a:cs typeface="Century Gothic"/>
              </a:rPr>
              <a:t>los daños que se hayan generado a los pacientes como consecuencia de faltas cometidas en el ejercicio profesional.</a:t>
            </a:r>
          </a:p>
          <a:p>
            <a:endParaRPr lang="es-MX" dirty="0"/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4986689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Responsabilidad profesional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48327" y="1209056"/>
            <a:ext cx="7335981" cy="4684844"/>
          </a:xfrm>
        </p:spPr>
        <p:txBody>
          <a:bodyPr>
            <a:normAutofit/>
          </a:bodyPr>
          <a:lstStyle/>
          <a:p>
            <a:r>
              <a:rPr lang="es-MX" sz="2000" b="1" dirty="0">
                <a:solidFill>
                  <a:srgbClr val="C00000"/>
                </a:solidFill>
              </a:rPr>
              <a:t>Obligación de reparar y satisfacer las consecuencias de los actos, omisiones y errores voluntarios e involuntarios </a:t>
            </a:r>
            <a:r>
              <a:rPr lang="es-MX" sz="2000" dirty="0"/>
              <a:t>incluso, dentro de ciertos límites cometidos en el ejercicio de la profesión y afrontar las consecuencias administrativas, civiles y/o penales derivadas de dichos actos.</a:t>
            </a:r>
          </a:p>
        </p:txBody>
      </p:sp>
      <p:pic>
        <p:nvPicPr>
          <p:cNvPr id="3076" name="Picture 4" descr="Resultado de imagen para funciones del odontólog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84308" y="2823572"/>
            <a:ext cx="4120310" cy="20601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CuadroTexto 5"/>
          <p:cNvSpPr txBox="1"/>
          <p:nvPr/>
        </p:nvSpPr>
        <p:spPr>
          <a:xfrm>
            <a:off x="2628899" y="5293735"/>
            <a:ext cx="6608619" cy="1200329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s-MX" b="1" dirty="0">
                <a:cs typeface="Century Gothic"/>
              </a:rPr>
              <a:t>El cirujano dentista es un profesional pretendidamente bien ubicado en todas las esferas de su vida y es un sujeto digno de confianza con una base moral sólida.</a:t>
            </a:r>
          </a:p>
          <a:p>
            <a:pPr algn="just"/>
            <a:endParaRPr lang="es-MX" dirty="0">
              <a:cs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246323996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ANTECEDENTES HISTÓRICOS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81193" y="2180496"/>
            <a:ext cx="6640490" cy="4500859"/>
          </a:xfrm>
        </p:spPr>
        <p:txBody>
          <a:bodyPr>
            <a:normAutofit/>
          </a:bodyPr>
          <a:lstStyle/>
          <a:p>
            <a:r>
              <a:rPr lang="es-MX" b="1" u="sng" dirty="0"/>
              <a:t>1.  CÓDIGO DE HAMMURABI (s. XVII a. C</a:t>
            </a:r>
            <a:r>
              <a:rPr lang="es-MX" b="1" u="sng" dirty="0">
                <a:sym typeface="Wingdings" panose="05000000000000000000" pitchFamily="2" charset="2"/>
              </a:rPr>
              <a:t>)</a:t>
            </a:r>
            <a:endParaRPr lang="es-MX" b="1" u="sng" dirty="0"/>
          </a:p>
          <a:p>
            <a:pPr marL="0" indent="0">
              <a:buNone/>
            </a:pPr>
            <a:r>
              <a:rPr lang="es-MX" dirty="0"/>
              <a:t>Artículos 215 al 227 establecen una serie de derechos y obligaciones para los médicos.</a:t>
            </a:r>
          </a:p>
          <a:p>
            <a:endParaRPr lang="es-MX" dirty="0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21682" y="2607134"/>
            <a:ext cx="4582392" cy="31246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634234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Antecedentes históricos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46810" y="1527464"/>
            <a:ext cx="10598726" cy="3511294"/>
          </a:xfrm>
        </p:spPr>
        <p:txBody>
          <a:bodyPr>
            <a:normAutofit/>
          </a:bodyPr>
          <a:lstStyle/>
          <a:p>
            <a:r>
              <a:rPr lang="es-MX" b="1" u="sng" dirty="0"/>
              <a:t>II.  EGIPTO “LIBRO SAGRADO” (1100 1200 A.C.)</a:t>
            </a:r>
          </a:p>
          <a:p>
            <a:pPr marL="0" indent="0">
              <a:buNone/>
            </a:pPr>
            <a:r>
              <a:rPr lang="es-MX" dirty="0"/>
              <a:t>Código elaborado por sacerdotes que establecía una serie de </a:t>
            </a:r>
            <a:r>
              <a:rPr lang="es-MX" b="1" dirty="0"/>
              <a:t>disposiciones que regían la actividad del galeno</a:t>
            </a:r>
            <a:r>
              <a:rPr lang="es-MX" dirty="0"/>
              <a:t> y proporcionaba declaraciones comprensivas de los síntomas de algunas enfermedades. </a:t>
            </a:r>
          </a:p>
          <a:p>
            <a:pPr marL="0" indent="0">
              <a:buNone/>
            </a:pPr>
            <a:endParaRPr lang="es-MX" dirty="0"/>
          </a:p>
          <a:p>
            <a:pPr marL="0" indent="0">
              <a:buNone/>
            </a:pPr>
            <a:endParaRPr lang="es-MX" b="1" dirty="0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48219" y="4274079"/>
            <a:ext cx="1593895" cy="2381735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29181" y="4379663"/>
            <a:ext cx="3166819" cy="22761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347833"/>
      </p:ext>
    </p:extLst>
  </p:cSld>
  <p:clrMapOvr>
    <a:masterClrMapping/>
  </p:clrMapOvr>
</p:sld>
</file>

<file path=ppt/theme/theme1.xml><?xml version="1.0" encoding="utf-8"?>
<a:theme xmlns:a="http://schemas.openxmlformats.org/drawingml/2006/main" name="Dividendo">
  <a:themeElements>
    <a:clrScheme name="Dividend">
      <a:dk1>
        <a:sysClr val="windowText" lastClr="000000"/>
      </a:dk1>
      <a:lt1>
        <a:sysClr val="window" lastClr="FFFFFF"/>
      </a:lt1>
      <a:dk2>
        <a:srgbClr val="3D3D3D"/>
      </a:dk2>
      <a:lt2>
        <a:srgbClr val="EBEBEB"/>
      </a:lt2>
      <a:accent1>
        <a:srgbClr val="366658"/>
      </a:accent1>
      <a:accent2>
        <a:srgbClr val="8CB64A"/>
      </a:accent2>
      <a:accent3>
        <a:srgbClr val="88D5A9"/>
      </a:accent3>
      <a:accent4>
        <a:srgbClr val="969FA7"/>
      </a:accent4>
      <a:accent5>
        <a:srgbClr val="E8A844"/>
      </a:accent5>
      <a:accent6>
        <a:srgbClr val="A1561F"/>
      </a:accent6>
      <a:hlink>
        <a:srgbClr val="828282"/>
      </a:hlink>
      <a:folHlink>
        <a:srgbClr val="A5A5A5"/>
      </a:folHlink>
    </a:clrScheme>
    <a:fontScheme name="Dividend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Dividend">
      <a:fillStyleLst>
        <a:solidFill>
          <a:schemeClr val="phClr"/>
        </a:solidFill>
        <a:gradFill rotWithShape="1">
          <a:gsLst>
            <a:gs pos="0">
              <a:schemeClr val="phClr">
                <a:tint val="68000"/>
                <a:alpha val="90000"/>
                <a:lumMod val="100000"/>
              </a:schemeClr>
            </a:gs>
            <a:gs pos="100000">
              <a:schemeClr val="phClr">
                <a:tint val="90000"/>
                <a:lumMod val="9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lumMod val="110000"/>
              </a:schemeClr>
            </a:gs>
            <a:gs pos="84000">
              <a:schemeClr val="phClr">
                <a:shade val="90000"/>
                <a:lumMod val="88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>
              <a:lumMod val="90000"/>
            </a:schemeClr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55000"/>
              </a:srgbClr>
            </a:outerShdw>
          </a:effectLst>
        </a:effectStyle>
        <a:effectStyle>
          <a:effectLst>
            <a:outerShdw blurRad="88900" dist="38100" dir="504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88000">
              <a:schemeClr val="phClr">
                <a:shade val="94000"/>
                <a:satMod val="110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8000"/>
                <a:satMod val="110000"/>
                <a:lumMod val="8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ividend" id="{9697A71B-4AB7-4A1A-BD5B-BB2D22835B57}" vid="{4BEC0EAF-CF86-4D49-B83B-56CC62D3CFF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Dividendo</Template>
  <TotalTime>2150</TotalTime>
  <Words>3431</Words>
  <Application>Microsoft Office PowerPoint</Application>
  <PresentationFormat>Panorámica</PresentationFormat>
  <Paragraphs>311</Paragraphs>
  <Slides>45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7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45</vt:i4>
      </vt:variant>
    </vt:vector>
  </HeadingPairs>
  <TitlesOfParts>
    <vt:vector size="53" baseType="lpstr">
      <vt:lpstr>AR CENA</vt:lpstr>
      <vt:lpstr>Arial</vt:lpstr>
      <vt:lpstr>Berlin Sans FB</vt:lpstr>
      <vt:lpstr>Century Gothic</vt:lpstr>
      <vt:lpstr>Gill Sans MT</vt:lpstr>
      <vt:lpstr>Wingdings</vt:lpstr>
      <vt:lpstr>Wingdings 2</vt:lpstr>
      <vt:lpstr>Dividendo</vt:lpstr>
      <vt:lpstr>Presentación de PowerPoint</vt:lpstr>
      <vt:lpstr>INTRODUCCIÓN</vt:lpstr>
      <vt:lpstr>introducción</vt:lpstr>
      <vt:lpstr>Introducción  </vt:lpstr>
      <vt:lpstr>terminología</vt:lpstr>
      <vt:lpstr>DEFINICIÓN</vt:lpstr>
      <vt:lpstr>Responsabilidad profesional</vt:lpstr>
      <vt:lpstr>ANTECEDENTES HISTÓRICOS</vt:lpstr>
      <vt:lpstr>Antecedentes históricos</vt:lpstr>
      <vt:lpstr>Antecedentes históricos</vt:lpstr>
      <vt:lpstr>Antecedentes históricos</vt:lpstr>
      <vt:lpstr>Antecedentes históricos</vt:lpstr>
      <vt:lpstr>Antecedentes históricos</vt:lpstr>
      <vt:lpstr>Antecedentes históricos</vt:lpstr>
      <vt:lpstr>Legislación en méxico</vt:lpstr>
      <vt:lpstr>Legislación en méxico</vt:lpstr>
      <vt:lpstr>ELEMENTOS CONSTITUTIVOS DE LA RESPONSABILIDAD PROFESIONAL</vt:lpstr>
      <vt:lpstr>CLASES DE RESPONSABILIDAD</vt:lpstr>
      <vt:lpstr>RESPONSABILIDAD PENAL</vt:lpstr>
      <vt:lpstr>Responsabilidad penal</vt:lpstr>
      <vt:lpstr>ELEMENTOS DE TIPO PENAL DE LA RESPONSABILIDAD PROFESIONAL</vt:lpstr>
      <vt:lpstr>QUERELLA</vt:lpstr>
      <vt:lpstr>RESPONSABILIDAD PROFESIONAL CIVIL</vt:lpstr>
      <vt:lpstr>DEMANDA ESCRITA</vt:lpstr>
      <vt:lpstr>RESPONSABILIDAD ADMINISTRATIVA</vt:lpstr>
      <vt:lpstr>DENUNCIA</vt:lpstr>
      <vt:lpstr>RESPONSABILIDAD MORAL, CORPORATIVA O COLEGIAL </vt:lpstr>
      <vt:lpstr>DEMANDA VERBAL</vt:lpstr>
      <vt:lpstr>procedimiento</vt:lpstr>
      <vt:lpstr>CONAMED </vt:lpstr>
      <vt:lpstr>IRREGULARIDADES MÁS FRECUENTES </vt:lpstr>
      <vt:lpstr>IRREGULARIDADES MÁS FRECUENTES</vt:lpstr>
      <vt:lpstr>Irregularidades más frecuentes</vt:lpstr>
      <vt:lpstr>QUÉ HACER EN CASO DE DEMANDA *</vt:lpstr>
      <vt:lpstr>Qué hacer en caso de demanda</vt:lpstr>
      <vt:lpstr>Qué hacer en caso de demanda</vt:lpstr>
      <vt:lpstr>Qué hacer en caso de demanda</vt:lpstr>
      <vt:lpstr>PREVENCIÓN</vt:lpstr>
      <vt:lpstr>prevención</vt:lpstr>
      <vt:lpstr>CALIDAD en la atención de los servicios de salud</vt:lpstr>
      <vt:lpstr>CALIDAD en la atención de los servicios de salud</vt:lpstr>
      <vt:lpstr>CALIDAD en la atención de los servicios de salud</vt:lpstr>
      <vt:lpstr>referencias</vt:lpstr>
      <vt:lpstr>referencias</vt:lpstr>
      <vt:lpstr>Presentación de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Universidad Autónoma del Estado de México   Facultad de Odontología</dc:title>
  <dc:creator>USUARIO</dc:creator>
  <cp:lastModifiedBy>USUARIO</cp:lastModifiedBy>
  <cp:revision>183</cp:revision>
  <dcterms:created xsi:type="dcterms:W3CDTF">2017-03-23T18:42:21Z</dcterms:created>
  <dcterms:modified xsi:type="dcterms:W3CDTF">2017-10-18T14:27:40Z</dcterms:modified>
</cp:coreProperties>
</file>