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26" r:id="rId3"/>
    <p:sldId id="327" r:id="rId4"/>
    <p:sldId id="328" r:id="rId5"/>
    <p:sldId id="329" r:id="rId6"/>
    <p:sldId id="330" r:id="rId7"/>
    <p:sldId id="331" r:id="rId8"/>
    <p:sldId id="28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329"/>
    <a:srgbClr val="FFCC00"/>
    <a:srgbClr val="926B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6894" y="2974389"/>
            <a:ext cx="10993546" cy="762723"/>
          </a:xfrm>
        </p:spPr>
        <p:txBody>
          <a:bodyPr>
            <a:noAutofit/>
          </a:bodyPr>
          <a:lstStyle/>
          <a:p>
            <a:r>
              <a:rPr lang="es-MX" sz="4400" dirty="0" smtClean="0"/>
              <a:t>Justificación académica</a:t>
            </a:r>
          </a:p>
          <a:p>
            <a:r>
              <a:rPr lang="es-MX" sz="4400" dirty="0" smtClean="0"/>
              <a:t>UNIDAD </a:t>
            </a:r>
            <a:r>
              <a:rPr lang="es-MX" sz="4400" dirty="0"/>
              <a:t>III</a:t>
            </a:r>
          </a:p>
          <a:p>
            <a:r>
              <a:rPr lang="es-MX" sz="3600" dirty="0"/>
              <a:t>Aplicación de la legislación positiva que compete al </a:t>
            </a:r>
            <a:r>
              <a:rPr lang="es-MX" sz="3600" dirty="0" smtClean="0"/>
              <a:t>odontólogo</a:t>
            </a:r>
            <a:endParaRPr lang="es-MX" sz="3600" dirty="0"/>
          </a:p>
        </p:txBody>
      </p:sp>
      <p:sp>
        <p:nvSpPr>
          <p:cNvPr id="5" name="CuadroTexto 4"/>
          <p:cNvSpPr txBox="1"/>
          <p:nvPr/>
        </p:nvSpPr>
        <p:spPr>
          <a:xfrm>
            <a:off x="6059424" y="5809488"/>
            <a:ext cx="557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dirty="0"/>
              <a:t>M. en B. Lucía Mónica Álvarez Sánchez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370" y="686375"/>
            <a:ext cx="1809070" cy="180907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03351E2B-C071-4662-AF81-D9B985C1D6E4}"/>
              </a:ext>
            </a:extLst>
          </p:cNvPr>
          <p:cNvSpPr txBox="1"/>
          <p:nvPr/>
        </p:nvSpPr>
        <p:spPr>
          <a:xfrm>
            <a:off x="466894" y="672814"/>
            <a:ext cx="77657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FACULTAD DE ODONTOLOGÍA</a:t>
            </a:r>
          </a:p>
          <a:p>
            <a:r>
              <a:rPr lang="es-MX" sz="32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LICENCIATURA DE CIRUJANO DENTISTA</a:t>
            </a:r>
          </a:p>
          <a:p>
            <a:r>
              <a:rPr lang="es-MX" sz="32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BIOÉTICA</a:t>
            </a:r>
          </a:p>
          <a:p>
            <a:r>
              <a:rPr lang="es-MX" sz="32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Evaluación de medios educativos</a:t>
            </a:r>
          </a:p>
        </p:txBody>
      </p:sp>
    </p:spTree>
    <p:extLst>
      <p:ext uri="{BB962C8B-B14F-4D97-AF65-F5344CB8AC3E}">
        <p14:creationId xmlns:p14="http://schemas.microsoft.com/office/powerpoint/2010/main" val="2837104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783975D-4969-42CE-8D3A-B36A7615F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F1E730E-AB87-4781-AF93-6C63A1257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288" y="2014331"/>
            <a:ext cx="11029615" cy="4731026"/>
          </a:xfrm>
        </p:spPr>
        <p:txBody>
          <a:bodyPr>
            <a:normAutofit/>
          </a:bodyPr>
          <a:lstStyle/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r>
              <a:rPr lang="es-ES_tradnl" b="1" dirty="0">
                <a:solidFill>
                  <a:schemeClr val="accent1">
                    <a:lumMod val="75000"/>
                  </a:schemeClr>
                </a:solidFill>
              </a:rPr>
              <a:t>Elaboración de medio educativo:</a:t>
            </a: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r>
              <a:rPr lang="es-ES_tradnl" dirty="0">
                <a:solidFill>
                  <a:schemeClr val="tx2">
                    <a:lumMod val="10000"/>
                  </a:schemeClr>
                </a:solidFill>
              </a:rPr>
              <a:t>Sólo visión </a:t>
            </a:r>
            <a:r>
              <a:rPr lang="es-ES_tradnl" dirty="0" err="1">
                <a:solidFill>
                  <a:schemeClr val="tx2">
                    <a:lumMod val="10000"/>
                  </a:schemeClr>
                </a:solidFill>
              </a:rPr>
              <a:t>proyectable</a:t>
            </a:r>
            <a:r>
              <a:rPr lang="es-ES_tradnl" dirty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endParaRPr lang="es-ES_tradnl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r>
              <a:rPr lang="es-ES_tradnl" b="1" dirty="0">
                <a:solidFill>
                  <a:schemeClr val="accent1">
                    <a:lumMod val="75000"/>
                  </a:schemeClr>
                </a:solidFill>
              </a:rPr>
              <a:t>Título del material para la Unidad de Aprendizaje: </a:t>
            </a: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r>
              <a:rPr lang="es-ES_tradnl" dirty="0">
                <a:solidFill>
                  <a:schemeClr val="tx2">
                    <a:lumMod val="10000"/>
                  </a:schemeClr>
                </a:solidFill>
              </a:rPr>
              <a:t>Bioética, Unidad III.  “Aplicación de la legislación positiva que compete al Odontólogo”</a:t>
            </a: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endParaRPr lang="es-ES_tradnl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r>
              <a:rPr lang="es-ES_tradnl" b="1" dirty="0">
                <a:solidFill>
                  <a:schemeClr val="accent1">
                    <a:lumMod val="75000"/>
                  </a:schemeClr>
                </a:solidFill>
              </a:rPr>
              <a:t>Nombre del programa educativo:</a:t>
            </a: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r>
              <a:rPr lang="es-ES_tradnl" dirty="0">
                <a:solidFill>
                  <a:schemeClr val="tx1"/>
                </a:solidFill>
              </a:rPr>
              <a:t>Cirujano Dentista </a:t>
            </a: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endParaRPr lang="es-ES_tradnl" dirty="0">
              <a:solidFill>
                <a:schemeClr val="tx1"/>
              </a:solidFill>
            </a:endParaRP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r>
              <a:rPr lang="es-ES_tradnl" b="1" dirty="0">
                <a:solidFill>
                  <a:schemeClr val="accent1">
                    <a:lumMod val="75000"/>
                  </a:schemeClr>
                </a:solidFill>
              </a:rPr>
              <a:t>Espacio académico en que se imparte la Unidad de Aprendizaje:</a:t>
            </a: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r>
              <a:rPr lang="es-ES_tradnl" dirty="0">
                <a:solidFill>
                  <a:schemeClr val="tx1"/>
                </a:solidFill>
              </a:rPr>
              <a:t>Facultad de Odontología</a:t>
            </a: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endParaRPr lang="es-ES_tradnl" dirty="0">
              <a:solidFill>
                <a:schemeClr val="tx1"/>
              </a:solidFill>
            </a:endParaRP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r>
              <a:rPr lang="es-ES_tradnl" b="1" dirty="0">
                <a:solidFill>
                  <a:schemeClr val="accent1">
                    <a:lumMod val="75000"/>
                  </a:schemeClr>
                </a:solidFill>
              </a:rPr>
              <a:t>Nombre del responsable de la elaboración del medio educativo:</a:t>
            </a:r>
          </a:p>
          <a:p>
            <a:pPr marL="0" lvl="0" indent="0" defTabSz="914400"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r>
              <a:rPr lang="es-ES_tradnl" dirty="0">
                <a:solidFill>
                  <a:schemeClr val="tx1"/>
                </a:solidFill>
              </a:rPr>
              <a:t>M. En B. Lucía Mónica Álvarez Sánchez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4224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E6FE7B7-5EED-4010-ABA2-4B7E6B777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7EBEA81-088C-4D13-9097-99219B75C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828800"/>
            <a:ext cx="11029615" cy="4876800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  <a:buSzPct val="80000"/>
            </a:pPr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  <a:t>Área de docencia: </a:t>
            </a:r>
            <a:r>
              <a:rPr lang="es-ES_tradnl" sz="2000" dirty="0">
                <a:solidFill>
                  <a:schemeClr val="tx1"/>
                </a:solidFill>
              </a:rPr>
              <a:t>Investigación y formación básica</a:t>
            </a:r>
          </a:p>
          <a:p>
            <a:pPr>
              <a:buClr>
                <a:schemeClr val="accent1"/>
              </a:buClr>
              <a:buSzPct val="80000"/>
            </a:pPr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  <a:t>Unidad de Aprendizaje: </a:t>
            </a:r>
            <a:r>
              <a:rPr lang="es-ES_tradnl" sz="2000" dirty="0">
                <a:solidFill>
                  <a:schemeClr val="tx2">
                    <a:lumMod val="10000"/>
                  </a:schemeClr>
                </a:solidFill>
              </a:rPr>
              <a:t>Bioética</a:t>
            </a:r>
          </a:p>
          <a:p>
            <a:pPr lvl="0">
              <a:buClr>
                <a:schemeClr val="accent1"/>
              </a:buClr>
              <a:buSzPct val="80000"/>
            </a:pPr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  <a:t>Semestre: </a:t>
            </a:r>
            <a:r>
              <a:rPr lang="es-ES_tradnl" sz="2000" dirty="0">
                <a:solidFill>
                  <a:schemeClr val="tx2">
                    <a:lumMod val="10000"/>
                  </a:schemeClr>
                </a:solidFill>
              </a:rPr>
              <a:t>Quinto</a:t>
            </a:r>
          </a:p>
          <a:p>
            <a:pPr>
              <a:buClr>
                <a:schemeClr val="accent1"/>
              </a:buClr>
              <a:buSzPct val="80000"/>
            </a:pPr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  <a:t>Créditos: </a:t>
            </a:r>
            <a:r>
              <a:rPr lang="es-ES_tradnl" sz="2000" dirty="0">
                <a:solidFill>
                  <a:schemeClr val="tx2">
                    <a:lumMod val="10000"/>
                  </a:schemeClr>
                </a:solidFill>
              </a:rPr>
              <a:t>2</a:t>
            </a:r>
          </a:p>
          <a:p>
            <a:pPr>
              <a:buClr>
                <a:schemeClr val="accent1"/>
              </a:buClr>
              <a:buSzPct val="80000"/>
            </a:pPr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  <a:t>Tipo de Curso: </a:t>
            </a:r>
            <a:r>
              <a:rPr lang="es-ES_tradnl" sz="2000" dirty="0">
                <a:solidFill>
                  <a:schemeClr val="tx2">
                    <a:lumMod val="10000"/>
                  </a:schemeClr>
                </a:solidFill>
              </a:rPr>
              <a:t>Obligatorio</a:t>
            </a:r>
          </a:p>
          <a:p>
            <a:pPr>
              <a:buClr>
                <a:schemeClr val="accent1"/>
              </a:buClr>
              <a:buSzPct val="80000"/>
            </a:pPr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  <a:t>Núcleo de formación</a:t>
            </a:r>
            <a:r>
              <a:rPr lang="es-ES_tradnl" sz="2000" dirty="0">
                <a:solidFill>
                  <a:schemeClr val="tx2">
                    <a:lumMod val="10000"/>
                  </a:schemeClr>
                </a:solidFill>
              </a:rPr>
              <a:t>: Básico</a:t>
            </a:r>
          </a:p>
          <a:p>
            <a:pPr>
              <a:buClr>
                <a:schemeClr val="accent1"/>
              </a:buClr>
              <a:buSzPct val="80000"/>
            </a:pPr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  <a:t>Modalidad</a:t>
            </a:r>
            <a:r>
              <a:rPr lang="es-ES_tradnl" sz="2000" dirty="0">
                <a:solidFill>
                  <a:schemeClr val="tx2">
                    <a:lumMod val="10000"/>
                  </a:schemeClr>
                </a:solidFill>
              </a:rPr>
              <a:t>: a distancia</a:t>
            </a:r>
          </a:p>
          <a:p>
            <a:pPr lvl="0">
              <a:buClr>
                <a:schemeClr val="accent1"/>
              </a:buClr>
              <a:buSzPct val="80000"/>
            </a:pPr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  <a:t>Total de Horas: </a:t>
            </a:r>
            <a:r>
              <a:rPr lang="es-ES_tradnl" sz="2000" dirty="0">
                <a:solidFill>
                  <a:schemeClr val="tx2">
                    <a:lumMod val="10000"/>
                  </a:schemeClr>
                </a:solidFill>
              </a:rPr>
              <a:t>2</a:t>
            </a:r>
          </a:p>
          <a:p>
            <a:pPr lvl="0">
              <a:buClr>
                <a:schemeClr val="accent1"/>
              </a:buClr>
              <a:buSzPct val="80000"/>
            </a:pPr>
            <a:endParaRPr lang="es-ES_tradnl" dirty="0">
              <a:solidFill>
                <a:schemeClr val="tx2">
                  <a:lumMod val="1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7360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E931BBE-B0CE-4C80-BB32-8761F96FC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Propósito de la unidad de aprendizaje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DAB618B9-71C6-4390-B3E0-84FEA9BB57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/>
              <a:t>El participante analizará las causas del actual comportamiento humano de los hombres de ciencia y de los seres humanos en general con el fin de que, al final del curso sea capaz de describirlas. Al ser estas las mismas causas que dieron origen a la formación de un Código de conducta, el participante tendrá la capacidad de comprender y describir los estatutos establecidos en el actual Código de Bioética para el Personal de Salud Bucal y así lograr su cabal cumplimiento por convicción propia.</a:t>
            </a:r>
          </a:p>
        </p:txBody>
      </p:sp>
    </p:spTree>
    <p:extLst>
      <p:ext uri="{BB962C8B-B14F-4D97-AF65-F5344CB8AC3E}">
        <p14:creationId xmlns:p14="http://schemas.microsoft.com/office/powerpoint/2010/main" val="3080642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10D8683-FCA0-4778-9749-218393CE1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Competencias profesionales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DC89BE32-16B5-4FF3-BED4-D62508BCF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400" dirty="0"/>
              <a:t>Desarrollar un sentido bioético basado en la integridad moral en la atención del individuo y su comunidad.</a:t>
            </a:r>
          </a:p>
          <a:p>
            <a:r>
              <a:rPr lang="es-MX" sz="2400" dirty="0"/>
              <a:t>Aplicar las políticas y normas oficiales de salud institucionales, estatales y nacionales en los programas de atención individual o colectiva.</a:t>
            </a:r>
          </a:p>
          <a:p>
            <a:r>
              <a:rPr lang="es-MX" sz="2400" dirty="0"/>
              <a:t>Aplicar las normas nacionales e internacionales de salud.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36001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155911F-62A7-4C46-BE49-5D4E866E8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Contribución al perfil de egreso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90F7237-B367-49B4-9517-15109F32F7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Aplicar las normas del expediente clínico.</a:t>
            </a:r>
          </a:p>
          <a:p>
            <a:r>
              <a:rPr lang="es-MX" sz="2400" dirty="0"/>
              <a:t>Consignar en el plan de tratamiento las acciones a realizar y el costo de las mismas de acuerdo con los lineamientos de la Facultad de Odontología.</a:t>
            </a:r>
          </a:p>
          <a:p>
            <a:r>
              <a:rPr lang="es-MX" sz="2400" dirty="0"/>
              <a:t>Informar al paciente sobre su diagnóstico y tratamiento, en consecución de este, obtener la firma del consentimiento bajo información del paciente.</a:t>
            </a:r>
          </a:p>
          <a:p>
            <a:r>
              <a:rPr lang="es-MX" sz="2400" dirty="0"/>
              <a:t>Respeto a la cultura y valores del paciente.</a:t>
            </a:r>
          </a:p>
        </p:txBody>
      </p:sp>
    </p:spTree>
    <p:extLst>
      <p:ext uri="{BB962C8B-B14F-4D97-AF65-F5344CB8AC3E}">
        <p14:creationId xmlns:p14="http://schemas.microsoft.com/office/powerpoint/2010/main" val="1488931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3186E0E-904A-4211-9596-F31B6058C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Justificación académica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E4AE72FC-9238-4D10-96CF-D5F2EEE31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288" y="2087731"/>
            <a:ext cx="11029615" cy="3678303"/>
          </a:xfrm>
        </p:spPr>
        <p:txBody>
          <a:bodyPr/>
          <a:lstStyle/>
          <a:p>
            <a:pPr algn="just"/>
            <a:r>
              <a:rPr lang="es-MX" sz="2400" dirty="0"/>
              <a:t>El presente medio educativo se realizó para ser usado en el quinto periodo en la unidad de aprendizaje de Bioética y en la unidad  de competencia III “Aplicación de la legislación positiva que compete al Odontólogo” en los subtemas de Comisión Nacional de Arbitraje Médico, Causas de quejas y recomendaciones, Calidad en la atención de los servicios de salud, Responsabilidad profesional y causas de responsabilidad administrativa, civil y penal.</a:t>
            </a:r>
          </a:p>
          <a:p>
            <a:pPr algn="just"/>
            <a:r>
              <a:rPr lang="es-MX" sz="2400" dirty="0">
                <a:solidFill>
                  <a:srgbClr val="000000"/>
                </a:solidFill>
              </a:rPr>
              <a:t>El objetivo del diseño de este material didáctico sólo visión </a:t>
            </a:r>
            <a:r>
              <a:rPr lang="es-MX" sz="2400" dirty="0" err="1">
                <a:solidFill>
                  <a:srgbClr val="000000"/>
                </a:solidFill>
              </a:rPr>
              <a:t>proyectable</a:t>
            </a:r>
            <a:r>
              <a:rPr lang="es-MX" sz="2400" dirty="0">
                <a:solidFill>
                  <a:srgbClr val="000000"/>
                </a:solidFill>
              </a:rPr>
              <a:t>, es servir como recurso de apoyo en las clases magistrales para desarrollar en el alumno el dominio de aprendizajes conceptuales (teóricos) de la unidad de aprendizaje.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56148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reloj dent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6224" y="3138771"/>
            <a:ext cx="4342394" cy="2687620"/>
          </a:xfrm>
        </p:spPr>
      </p:pic>
      <p:sp>
        <p:nvSpPr>
          <p:cNvPr id="5" name="4 CuadroTexto"/>
          <p:cNvSpPr txBox="1"/>
          <p:nvPr/>
        </p:nvSpPr>
        <p:spPr>
          <a:xfrm>
            <a:off x="7510272" y="2987040"/>
            <a:ext cx="37063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b="1" dirty="0">
                <a:latin typeface="AR CENA" pitchFamily="2" charset="0"/>
              </a:rPr>
              <a:t>Muchas gracias por su atención!</a:t>
            </a:r>
          </a:p>
        </p:txBody>
      </p:sp>
    </p:spTree>
    <p:extLst>
      <p:ext uri="{BB962C8B-B14F-4D97-AF65-F5344CB8AC3E}">
        <p14:creationId xmlns:p14="http://schemas.microsoft.com/office/powerpoint/2010/main" val="63482049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o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Dividendo</Template>
  <TotalTime>2163</TotalTime>
  <Words>488</Words>
  <Application>Microsoft Office PowerPoint</Application>
  <PresentationFormat>Panorámica</PresentationFormat>
  <Paragraphs>45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 CENA</vt:lpstr>
      <vt:lpstr>Berlin Sans FB</vt:lpstr>
      <vt:lpstr>Gill Sans MT</vt:lpstr>
      <vt:lpstr>Wingdings 2</vt:lpstr>
      <vt:lpstr>Dividendo</vt:lpstr>
      <vt:lpstr>Presentación de PowerPoint</vt:lpstr>
      <vt:lpstr>Presentación de PowerPoint</vt:lpstr>
      <vt:lpstr>Presentación de PowerPoint</vt:lpstr>
      <vt:lpstr>Propósito de la unidad de aprendizaje</vt:lpstr>
      <vt:lpstr>Competencias profesionales</vt:lpstr>
      <vt:lpstr>Contribución al perfil de egreso</vt:lpstr>
      <vt:lpstr>Justificación académica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 Facultad de Odontología</dc:title>
  <dc:creator>USUARIO</dc:creator>
  <cp:lastModifiedBy>USUARIO</cp:lastModifiedBy>
  <cp:revision>185</cp:revision>
  <dcterms:created xsi:type="dcterms:W3CDTF">2017-03-23T18:42:21Z</dcterms:created>
  <dcterms:modified xsi:type="dcterms:W3CDTF">2017-10-18T14:26:58Z</dcterms:modified>
</cp:coreProperties>
</file>