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7"/>
  </p:notesMasterIdLst>
  <p:sldIdLst>
    <p:sldId id="288" r:id="rId2"/>
    <p:sldId id="289" r:id="rId3"/>
    <p:sldId id="290" r:id="rId4"/>
    <p:sldId id="291" r:id="rId5"/>
    <p:sldId id="292" r:id="rId6"/>
    <p:sldId id="293" r:id="rId7"/>
    <p:sldId id="257" r:id="rId8"/>
    <p:sldId id="258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3" r:id="rId17"/>
    <p:sldId id="271" r:id="rId18"/>
    <p:sldId id="274" r:id="rId19"/>
    <p:sldId id="272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4" r:id="rId28"/>
    <p:sldId id="281" r:id="rId29"/>
    <p:sldId id="285" r:id="rId30"/>
    <p:sldId id="259" r:id="rId31"/>
    <p:sldId id="286" r:id="rId32"/>
    <p:sldId id="287" r:id="rId33"/>
    <p:sldId id="296" r:id="rId34"/>
    <p:sldId id="294" r:id="rId35"/>
    <p:sldId id="295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1A05C3-AA33-46A6-9ECC-69E107A38A5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0D89EC7-7BA3-46B4-B885-22A879DE2920}">
      <dgm:prSet custT="1"/>
      <dgm:spPr/>
      <dgm:t>
        <a:bodyPr/>
        <a:lstStyle/>
        <a:p>
          <a:pPr rtl="0"/>
          <a:r>
            <a:rPr lang="es-MX" sz="2000" dirty="0" smtClean="0"/>
            <a:t>Auto de admisión</a:t>
          </a:r>
          <a:endParaRPr lang="es-MX" sz="2000" dirty="0"/>
        </a:p>
      </dgm:t>
    </dgm:pt>
    <dgm:pt modelId="{1F26A209-C3FD-4975-AB7E-7FDD9AB30906}" type="parTrans" cxnId="{1ECE50FB-ABD3-44B7-B64A-95D71864A03A}">
      <dgm:prSet/>
      <dgm:spPr/>
      <dgm:t>
        <a:bodyPr/>
        <a:lstStyle/>
        <a:p>
          <a:endParaRPr lang="es-MX" sz="2400"/>
        </a:p>
      </dgm:t>
    </dgm:pt>
    <dgm:pt modelId="{F01F5497-1386-462B-897E-14394619CD74}" type="sibTrans" cxnId="{1ECE50FB-ABD3-44B7-B64A-95D71864A03A}">
      <dgm:prSet/>
      <dgm:spPr/>
      <dgm:t>
        <a:bodyPr/>
        <a:lstStyle/>
        <a:p>
          <a:endParaRPr lang="es-MX" sz="2400"/>
        </a:p>
      </dgm:t>
    </dgm:pt>
    <dgm:pt modelId="{6C92CC03-E407-4D4C-8604-D3742F4E83A9}">
      <dgm:prSet custT="1"/>
      <dgm:spPr/>
      <dgm:t>
        <a:bodyPr/>
        <a:lstStyle/>
        <a:p>
          <a:pPr rtl="0"/>
          <a:r>
            <a:rPr lang="es-MX" sz="2000" smtClean="0"/>
            <a:t>Auto de prevención</a:t>
          </a:r>
          <a:endParaRPr lang="es-MX" sz="2000"/>
        </a:p>
      </dgm:t>
    </dgm:pt>
    <dgm:pt modelId="{38528BE3-7021-4E6D-A8E0-AC816BE61D32}" type="parTrans" cxnId="{A39966B4-E4F5-4C1D-A32E-0B0D80A8C0F6}">
      <dgm:prSet/>
      <dgm:spPr/>
      <dgm:t>
        <a:bodyPr/>
        <a:lstStyle/>
        <a:p>
          <a:endParaRPr lang="es-MX" sz="2400"/>
        </a:p>
      </dgm:t>
    </dgm:pt>
    <dgm:pt modelId="{5637B91D-69FD-4357-9295-B51336E838C7}" type="sibTrans" cxnId="{A39966B4-E4F5-4C1D-A32E-0B0D80A8C0F6}">
      <dgm:prSet/>
      <dgm:spPr/>
      <dgm:t>
        <a:bodyPr/>
        <a:lstStyle/>
        <a:p>
          <a:endParaRPr lang="es-MX" sz="2400"/>
        </a:p>
      </dgm:t>
    </dgm:pt>
    <dgm:pt modelId="{6CDB0047-1ED3-4819-BCFB-39BD01C3BD92}">
      <dgm:prSet custT="1"/>
      <dgm:spPr/>
      <dgm:t>
        <a:bodyPr/>
        <a:lstStyle/>
        <a:p>
          <a:pPr rtl="0"/>
          <a:r>
            <a:rPr lang="es-MX" sz="2000" smtClean="0"/>
            <a:t>Auto de desechamiento</a:t>
          </a:r>
          <a:endParaRPr lang="es-MX" sz="2000"/>
        </a:p>
      </dgm:t>
    </dgm:pt>
    <dgm:pt modelId="{8B2A5E1C-4335-4C0B-800A-EF6E06FF7EF2}" type="parTrans" cxnId="{4A3CE3F9-D837-473B-A2FA-5407951D07A2}">
      <dgm:prSet/>
      <dgm:spPr/>
      <dgm:t>
        <a:bodyPr/>
        <a:lstStyle/>
        <a:p>
          <a:endParaRPr lang="es-MX" sz="2400"/>
        </a:p>
      </dgm:t>
    </dgm:pt>
    <dgm:pt modelId="{73E15B28-49FA-4DAD-B3D3-49F88350D180}" type="sibTrans" cxnId="{4A3CE3F9-D837-473B-A2FA-5407951D07A2}">
      <dgm:prSet/>
      <dgm:spPr/>
      <dgm:t>
        <a:bodyPr/>
        <a:lstStyle/>
        <a:p>
          <a:endParaRPr lang="es-MX" sz="2400"/>
        </a:p>
      </dgm:t>
    </dgm:pt>
    <dgm:pt modelId="{6EC26372-591D-48CC-9BD6-23FD08754216}" type="pres">
      <dgm:prSet presAssocID="{E31A05C3-AA33-46A6-9ECC-69E107A38A5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827F36-7033-4DB2-B5B8-52012CD59AE3}" type="pres">
      <dgm:prSet presAssocID="{20D89EC7-7BA3-46B4-B885-22A879DE2920}" presName="circ1" presStyleLbl="vennNode1" presStyleIdx="0" presStyleCnt="3"/>
      <dgm:spPr/>
      <dgm:t>
        <a:bodyPr/>
        <a:lstStyle/>
        <a:p>
          <a:endParaRPr lang="es-MX"/>
        </a:p>
      </dgm:t>
    </dgm:pt>
    <dgm:pt modelId="{E2F76757-8D90-4EA2-A44D-848F137CDC47}" type="pres">
      <dgm:prSet presAssocID="{20D89EC7-7BA3-46B4-B885-22A879DE292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0FD0BD-4B08-49B4-B69F-45368BB801DF}" type="pres">
      <dgm:prSet presAssocID="{6C92CC03-E407-4D4C-8604-D3742F4E83A9}" presName="circ2" presStyleLbl="vennNode1" presStyleIdx="1" presStyleCnt="3"/>
      <dgm:spPr/>
      <dgm:t>
        <a:bodyPr/>
        <a:lstStyle/>
        <a:p>
          <a:endParaRPr lang="es-MX"/>
        </a:p>
      </dgm:t>
    </dgm:pt>
    <dgm:pt modelId="{4AD1A143-A67D-49A4-83EF-E1037897E9D5}" type="pres">
      <dgm:prSet presAssocID="{6C92CC03-E407-4D4C-8604-D3742F4E83A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C98FD9-6FCF-4070-8810-8E9EB8D511D7}" type="pres">
      <dgm:prSet presAssocID="{6CDB0047-1ED3-4819-BCFB-39BD01C3BD92}" presName="circ3" presStyleLbl="vennNode1" presStyleIdx="2" presStyleCnt="3"/>
      <dgm:spPr/>
      <dgm:t>
        <a:bodyPr/>
        <a:lstStyle/>
        <a:p>
          <a:endParaRPr lang="es-MX"/>
        </a:p>
      </dgm:t>
    </dgm:pt>
    <dgm:pt modelId="{BECAF387-60E4-48CD-9CBF-1BBFF9331323}" type="pres">
      <dgm:prSet presAssocID="{6CDB0047-1ED3-4819-BCFB-39BD01C3BD9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DAF595E-BF32-448C-8EB7-B6E06CAD281B}" type="presOf" srcId="{6C92CC03-E407-4D4C-8604-D3742F4E83A9}" destId="{490FD0BD-4B08-49B4-B69F-45368BB801DF}" srcOrd="0" destOrd="0" presId="urn:microsoft.com/office/officeart/2005/8/layout/venn1"/>
    <dgm:cxn modelId="{1ECE50FB-ABD3-44B7-B64A-95D71864A03A}" srcId="{E31A05C3-AA33-46A6-9ECC-69E107A38A54}" destId="{20D89EC7-7BA3-46B4-B885-22A879DE2920}" srcOrd="0" destOrd="0" parTransId="{1F26A209-C3FD-4975-AB7E-7FDD9AB30906}" sibTransId="{F01F5497-1386-462B-897E-14394619CD74}"/>
    <dgm:cxn modelId="{B917C362-228C-406A-8086-A98E6F0BD73F}" type="presOf" srcId="{E31A05C3-AA33-46A6-9ECC-69E107A38A54}" destId="{6EC26372-591D-48CC-9BD6-23FD08754216}" srcOrd="0" destOrd="0" presId="urn:microsoft.com/office/officeart/2005/8/layout/venn1"/>
    <dgm:cxn modelId="{4A3CE3F9-D837-473B-A2FA-5407951D07A2}" srcId="{E31A05C3-AA33-46A6-9ECC-69E107A38A54}" destId="{6CDB0047-1ED3-4819-BCFB-39BD01C3BD92}" srcOrd="2" destOrd="0" parTransId="{8B2A5E1C-4335-4C0B-800A-EF6E06FF7EF2}" sibTransId="{73E15B28-49FA-4DAD-B3D3-49F88350D180}"/>
    <dgm:cxn modelId="{02B2E0B1-D4E5-4151-8EDB-43F6FA3621D1}" type="presOf" srcId="{6C92CC03-E407-4D4C-8604-D3742F4E83A9}" destId="{4AD1A143-A67D-49A4-83EF-E1037897E9D5}" srcOrd="1" destOrd="0" presId="urn:microsoft.com/office/officeart/2005/8/layout/venn1"/>
    <dgm:cxn modelId="{45ABCB61-8157-45BC-8908-4C84EEE8777F}" type="presOf" srcId="{6CDB0047-1ED3-4819-BCFB-39BD01C3BD92}" destId="{BECAF387-60E4-48CD-9CBF-1BBFF9331323}" srcOrd="1" destOrd="0" presId="urn:microsoft.com/office/officeart/2005/8/layout/venn1"/>
    <dgm:cxn modelId="{B0EE34AA-46A4-43EE-BDE7-18E2D3B7E048}" type="presOf" srcId="{6CDB0047-1ED3-4819-BCFB-39BD01C3BD92}" destId="{8BC98FD9-6FCF-4070-8810-8E9EB8D511D7}" srcOrd="0" destOrd="0" presId="urn:microsoft.com/office/officeart/2005/8/layout/venn1"/>
    <dgm:cxn modelId="{7E809318-C636-4B6B-A312-9658C68A4A90}" type="presOf" srcId="{20D89EC7-7BA3-46B4-B885-22A879DE2920}" destId="{E2F76757-8D90-4EA2-A44D-848F137CDC47}" srcOrd="1" destOrd="0" presId="urn:microsoft.com/office/officeart/2005/8/layout/venn1"/>
    <dgm:cxn modelId="{A39966B4-E4F5-4C1D-A32E-0B0D80A8C0F6}" srcId="{E31A05C3-AA33-46A6-9ECC-69E107A38A54}" destId="{6C92CC03-E407-4D4C-8604-D3742F4E83A9}" srcOrd="1" destOrd="0" parTransId="{38528BE3-7021-4E6D-A8E0-AC816BE61D32}" sibTransId="{5637B91D-69FD-4357-9295-B51336E838C7}"/>
    <dgm:cxn modelId="{F86C4F0C-9314-4CD8-BBCA-322628D41B47}" type="presOf" srcId="{20D89EC7-7BA3-46B4-B885-22A879DE2920}" destId="{C1827F36-7033-4DB2-B5B8-52012CD59AE3}" srcOrd="0" destOrd="0" presId="urn:microsoft.com/office/officeart/2005/8/layout/venn1"/>
    <dgm:cxn modelId="{C753A366-01A2-412B-8B8F-2B2F6297BD8D}" type="presParOf" srcId="{6EC26372-591D-48CC-9BD6-23FD08754216}" destId="{C1827F36-7033-4DB2-B5B8-52012CD59AE3}" srcOrd="0" destOrd="0" presId="urn:microsoft.com/office/officeart/2005/8/layout/venn1"/>
    <dgm:cxn modelId="{CD525BEB-0A08-4574-AFA7-B39CAAD25A32}" type="presParOf" srcId="{6EC26372-591D-48CC-9BD6-23FD08754216}" destId="{E2F76757-8D90-4EA2-A44D-848F137CDC47}" srcOrd="1" destOrd="0" presId="urn:microsoft.com/office/officeart/2005/8/layout/venn1"/>
    <dgm:cxn modelId="{2047B00E-CEDE-430D-8CB9-6CD6B03FCB5B}" type="presParOf" srcId="{6EC26372-591D-48CC-9BD6-23FD08754216}" destId="{490FD0BD-4B08-49B4-B69F-45368BB801DF}" srcOrd="2" destOrd="0" presId="urn:microsoft.com/office/officeart/2005/8/layout/venn1"/>
    <dgm:cxn modelId="{6894C4C2-4C13-4077-B077-0055C76B8C75}" type="presParOf" srcId="{6EC26372-591D-48CC-9BD6-23FD08754216}" destId="{4AD1A143-A67D-49A4-83EF-E1037897E9D5}" srcOrd="3" destOrd="0" presId="urn:microsoft.com/office/officeart/2005/8/layout/venn1"/>
    <dgm:cxn modelId="{0961B974-C19F-4860-BA0C-00278A3FD687}" type="presParOf" srcId="{6EC26372-591D-48CC-9BD6-23FD08754216}" destId="{8BC98FD9-6FCF-4070-8810-8E9EB8D511D7}" srcOrd="4" destOrd="0" presId="urn:microsoft.com/office/officeart/2005/8/layout/venn1"/>
    <dgm:cxn modelId="{735F575A-F16F-47E2-8E99-9FDFBA13126C}" type="presParOf" srcId="{6EC26372-591D-48CC-9BD6-23FD08754216}" destId="{BECAF387-60E4-48CD-9CBF-1BBFF933132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8E2120-B155-46E9-89F7-69014CE944C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52D1B47-2659-45C0-8D4C-0ACC62075F4B}">
      <dgm:prSet/>
      <dgm:spPr/>
      <dgm:t>
        <a:bodyPr/>
        <a:lstStyle/>
        <a:p>
          <a:pPr rtl="0"/>
          <a:r>
            <a:rPr lang="es-MX" dirty="0" smtClean="0"/>
            <a:t>Acto por el cual el juzgador hace de conocimiento del demandado la existencia de una demanda en su contra, el auto que la admitió y le concede un plazo para que la conteste.</a:t>
          </a:r>
          <a:endParaRPr lang="es-MX" dirty="0"/>
        </a:p>
      </dgm:t>
    </dgm:pt>
    <dgm:pt modelId="{1D3C57E0-A03D-4C8F-A4BC-32280696D646}" type="parTrans" cxnId="{35857F30-6577-4303-8083-DEDF35CB8D63}">
      <dgm:prSet/>
      <dgm:spPr/>
      <dgm:t>
        <a:bodyPr/>
        <a:lstStyle/>
        <a:p>
          <a:endParaRPr lang="es-MX"/>
        </a:p>
      </dgm:t>
    </dgm:pt>
    <dgm:pt modelId="{3698FB57-6CD1-49D7-8A07-33739150809A}" type="sibTrans" cxnId="{35857F30-6577-4303-8083-DEDF35CB8D63}">
      <dgm:prSet/>
      <dgm:spPr/>
      <dgm:t>
        <a:bodyPr/>
        <a:lstStyle/>
        <a:p>
          <a:endParaRPr lang="es-MX"/>
        </a:p>
      </dgm:t>
    </dgm:pt>
    <dgm:pt modelId="{5352791F-6B06-4B81-B59B-ED393FFCAA8A}">
      <dgm:prSet/>
      <dgm:spPr/>
      <dgm:t>
        <a:bodyPr/>
        <a:lstStyle/>
        <a:p>
          <a:pPr rtl="0"/>
          <a:r>
            <a:rPr lang="es-MX" dirty="0" smtClean="0"/>
            <a:t>Constituye la garantía de audiencia.</a:t>
          </a:r>
          <a:endParaRPr lang="es-MX" dirty="0"/>
        </a:p>
      </dgm:t>
    </dgm:pt>
    <dgm:pt modelId="{C815151B-7FCB-40FB-9448-EF24396FED49}" type="parTrans" cxnId="{0FAACE90-6BAD-4D1F-96FA-7549D1DF6694}">
      <dgm:prSet/>
      <dgm:spPr/>
      <dgm:t>
        <a:bodyPr/>
        <a:lstStyle/>
        <a:p>
          <a:endParaRPr lang="es-MX"/>
        </a:p>
      </dgm:t>
    </dgm:pt>
    <dgm:pt modelId="{070C85ED-835C-41E6-B961-7AC1BC8FD4AF}" type="sibTrans" cxnId="{0FAACE90-6BAD-4D1F-96FA-7549D1DF6694}">
      <dgm:prSet/>
      <dgm:spPr/>
      <dgm:t>
        <a:bodyPr/>
        <a:lstStyle/>
        <a:p>
          <a:endParaRPr lang="es-MX"/>
        </a:p>
      </dgm:t>
    </dgm:pt>
    <dgm:pt modelId="{5B182867-93BF-44CA-A331-175EC508EB84}">
      <dgm:prSet/>
      <dgm:spPr/>
      <dgm:t>
        <a:bodyPr/>
        <a:lstStyle/>
        <a:p>
          <a:pPr rtl="0"/>
          <a:r>
            <a:rPr lang="es-MX" dirty="0" smtClean="0"/>
            <a:t>Art. 1.165</a:t>
          </a:r>
          <a:endParaRPr lang="es-MX" dirty="0"/>
        </a:p>
      </dgm:t>
    </dgm:pt>
    <dgm:pt modelId="{B9A73B67-496B-4E7A-A26A-CD6150739B1E}" type="parTrans" cxnId="{0D9DC309-463C-47EE-AF43-69F948C9DBF5}">
      <dgm:prSet/>
      <dgm:spPr/>
      <dgm:t>
        <a:bodyPr/>
        <a:lstStyle/>
        <a:p>
          <a:endParaRPr lang="es-MX"/>
        </a:p>
      </dgm:t>
    </dgm:pt>
    <dgm:pt modelId="{B780A270-B6EE-46D1-85F4-31B84F581BB4}" type="sibTrans" cxnId="{0D9DC309-463C-47EE-AF43-69F948C9DBF5}">
      <dgm:prSet/>
      <dgm:spPr/>
      <dgm:t>
        <a:bodyPr/>
        <a:lstStyle/>
        <a:p>
          <a:endParaRPr lang="es-MX"/>
        </a:p>
      </dgm:t>
    </dgm:pt>
    <dgm:pt modelId="{D005F7EA-F98D-462C-B0D0-61727EA3A550}" type="pres">
      <dgm:prSet presAssocID="{868E2120-B155-46E9-89F7-69014CE944C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687DFFF-C65F-408D-85F2-468F302F6339}" type="pres">
      <dgm:prSet presAssocID="{A52D1B47-2659-45C0-8D4C-0ACC62075F4B}" presName="parentText" presStyleLbl="node1" presStyleIdx="0" presStyleCnt="3" custScaleY="12834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5FCCF3-AF49-4271-B5B3-05CE7D101B29}" type="pres">
      <dgm:prSet presAssocID="{3698FB57-6CD1-49D7-8A07-33739150809A}" presName="spacer" presStyleCnt="0"/>
      <dgm:spPr/>
    </dgm:pt>
    <dgm:pt modelId="{38B11332-2B59-4503-8134-0A2774D48B16}" type="pres">
      <dgm:prSet presAssocID="{5352791F-6B06-4B81-B59B-ED393FFCAA8A}" presName="parentText" presStyleLbl="node1" presStyleIdx="1" presStyleCnt="3" custScaleY="11893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D54033-7CC8-4D24-A821-DCDAACA6EB04}" type="pres">
      <dgm:prSet presAssocID="{070C85ED-835C-41E6-B961-7AC1BC8FD4AF}" presName="spacer" presStyleCnt="0"/>
      <dgm:spPr/>
    </dgm:pt>
    <dgm:pt modelId="{4A4DF119-0AC2-4F4B-AC66-5A0117D31376}" type="pres">
      <dgm:prSet presAssocID="{5B182867-93BF-44CA-A331-175EC508EB84}" presName="parentText" presStyleLbl="node1" presStyleIdx="2" presStyleCnt="3" custScaleY="13268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D9DC309-463C-47EE-AF43-69F948C9DBF5}" srcId="{868E2120-B155-46E9-89F7-69014CE944CB}" destId="{5B182867-93BF-44CA-A331-175EC508EB84}" srcOrd="2" destOrd="0" parTransId="{B9A73B67-496B-4E7A-A26A-CD6150739B1E}" sibTransId="{B780A270-B6EE-46D1-85F4-31B84F581BB4}"/>
    <dgm:cxn modelId="{1B4A4860-EDDD-44EA-929F-C50D16401130}" type="presOf" srcId="{5B182867-93BF-44CA-A331-175EC508EB84}" destId="{4A4DF119-0AC2-4F4B-AC66-5A0117D31376}" srcOrd="0" destOrd="0" presId="urn:microsoft.com/office/officeart/2005/8/layout/vList2"/>
    <dgm:cxn modelId="{0FAACE90-6BAD-4D1F-96FA-7549D1DF6694}" srcId="{868E2120-B155-46E9-89F7-69014CE944CB}" destId="{5352791F-6B06-4B81-B59B-ED393FFCAA8A}" srcOrd="1" destOrd="0" parTransId="{C815151B-7FCB-40FB-9448-EF24396FED49}" sibTransId="{070C85ED-835C-41E6-B961-7AC1BC8FD4AF}"/>
    <dgm:cxn modelId="{D026D6E9-05AD-43BC-BBC7-24E58B3C3FDA}" type="presOf" srcId="{A52D1B47-2659-45C0-8D4C-0ACC62075F4B}" destId="{0687DFFF-C65F-408D-85F2-468F302F6339}" srcOrd="0" destOrd="0" presId="urn:microsoft.com/office/officeart/2005/8/layout/vList2"/>
    <dgm:cxn modelId="{F9876952-AE52-401B-AE57-E8F0CFA6733D}" type="presOf" srcId="{5352791F-6B06-4B81-B59B-ED393FFCAA8A}" destId="{38B11332-2B59-4503-8134-0A2774D48B16}" srcOrd="0" destOrd="0" presId="urn:microsoft.com/office/officeart/2005/8/layout/vList2"/>
    <dgm:cxn modelId="{A2294BC5-249B-4CAD-BB49-08BCC661193A}" type="presOf" srcId="{868E2120-B155-46E9-89F7-69014CE944CB}" destId="{D005F7EA-F98D-462C-B0D0-61727EA3A550}" srcOrd="0" destOrd="0" presId="urn:microsoft.com/office/officeart/2005/8/layout/vList2"/>
    <dgm:cxn modelId="{35857F30-6577-4303-8083-DEDF35CB8D63}" srcId="{868E2120-B155-46E9-89F7-69014CE944CB}" destId="{A52D1B47-2659-45C0-8D4C-0ACC62075F4B}" srcOrd="0" destOrd="0" parTransId="{1D3C57E0-A03D-4C8F-A4BC-32280696D646}" sibTransId="{3698FB57-6CD1-49D7-8A07-33739150809A}"/>
    <dgm:cxn modelId="{2310B7DE-139D-48BB-9624-6B2BCF9AE38A}" type="presParOf" srcId="{D005F7EA-F98D-462C-B0D0-61727EA3A550}" destId="{0687DFFF-C65F-408D-85F2-468F302F6339}" srcOrd="0" destOrd="0" presId="urn:microsoft.com/office/officeart/2005/8/layout/vList2"/>
    <dgm:cxn modelId="{C5E6B484-D737-4A57-A597-43ED98732D19}" type="presParOf" srcId="{D005F7EA-F98D-462C-B0D0-61727EA3A550}" destId="{345FCCF3-AF49-4271-B5B3-05CE7D101B29}" srcOrd="1" destOrd="0" presId="urn:microsoft.com/office/officeart/2005/8/layout/vList2"/>
    <dgm:cxn modelId="{42DF553B-59A8-4540-A296-3AE892463347}" type="presParOf" srcId="{D005F7EA-F98D-462C-B0D0-61727EA3A550}" destId="{38B11332-2B59-4503-8134-0A2774D48B16}" srcOrd="2" destOrd="0" presId="urn:microsoft.com/office/officeart/2005/8/layout/vList2"/>
    <dgm:cxn modelId="{8A965974-2A18-4070-9FEA-F1A874B00D0F}" type="presParOf" srcId="{D005F7EA-F98D-462C-B0D0-61727EA3A550}" destId="{69D54033-7CC8-4D24-A821-DCDAACA6EB04}" srcOrd="3" destOrd="0" presId="urn:microsoft.com/office/officeart/2005/8/layout/vList2"/>
    <dgm:cxn modelId="{34ABF2B7-9627-4877-8A4C-C0151F59C0EB}" type="presParOf" srcId="{D005F7EA-F98D-462C-B0D0-61727EA3A550}" destId="{4A4DF119-0AC2-4F4B-AC66-5A0117D3137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AB4750-6322-4249-B277-16594B9A1FC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10968EC-9E41-4EE9-8A28-5A686F76E83B}">
      <dgm:prSet/>
      <dgm:spPr/>
      <dgm:t>
        <a:bodyPr/>
        <a:lstStyle/>
        <a:p>
          <a:pPr rtl="0"/>
          <a:r>
            <a:rPr lang="es-MX" b="1" smtClean="0"/>
            <a:t>Interrumpir la prescripción.</a:t>
          </a:r>
          <a:endParaRPr lang="es-MX"/>
        </a:p>
      </dgm:t>
    </dgm:pt>
    <dgm:pt modelId="{385AA40C-2294-4A06-94C1-78E011D240EE}" type="parTrans" cxnId="{C3AFE66F-6DA9-4200-B271-78E6FF39FDD3}">
      <dgm:prSet/>
      <dgm:spPr/>
      <dgm:t>
        <a:bodyPr/>
        <a:lstStyle/>
        <a:p>
          <a:endParaRPr lang="es-MX"/>
        </a:p>
      </dgm:t>
    </dgm:pt>
    <dgm:pt modelId="{E80F12D8-F079-40E6-9CB6-92F942DC41C8}" type="sibTrans" cxnId="{C3AFE66F-6DA9-4200-B271-78E6FF39FDD3}">
      <dgm:prSet/>
      <dgm:spPr/>
      <dgm:t>
        <a:bodyPr/>
        <a:lstStyle/>
        <a:p>
          <a:endParaRPr lang="es-MX"/>
        </a:p>
      </dgm:t>
    </dgm:pt>
    <dgm:pt modelId="{F7C70294-BC8F-420D-9C45-8E1702ADD5A3}">
      <dgm:prSet/>
      <dgm:spPr/>
      <dgm:t>
        <a:bodyPr/>
        <a:lstStyle/>
        <a:p>
          <a:pPr rtl="0"/>
          <a:r>
            <a:rPr lang="es-MX" b="1" smtClean="0"/>
            <a:t>Señalar el principio de instancia.</a:t>
          </a:r>
          <a:endParaRPr lang="es-MX"/>
        </a:p>
      </dgm:t>
    </dgm:pt>
    <dgm:pt modelId="{01D8D758-5059-4D39-ABFF-61EEFEFC4383}" type="parTrans" cxnId="{0EF6B6D3-86EE-4527-A5B5-50FB2B332C8F}">
      <dgm:prSet/>
      <dgm:spPr/>
      <dgm:t>
        <a:bodyPr/>
        <a:lstStyle/>
        <a:p>
          <a:endParaRPr lang="es-MX"/>
        </a:p>
      </dgm:t>
    </dgm:pt>
    <dgm:pt modelId="{4E199477-B26A-4A1A-983D-BDD211C6F5CF}" type="sibTrans" cxnId="{0EF6B6D3-86EE-4527-A5B5-50FB2B332C8F}">
      <dgm:prSet/>
      <dgm:spPr/>
      <dgm:t>
        <a:bodyPr/>
        <a:lstStyle/>
        <a:p>
          <a:endParaRPr lang="es-MX"/>
        </a:p>
      </dgm:t>
    </dgm:pt>
    <dgm:pt modelId="{2843B7F9-E85E-4A9D-88B6-B651BC89553A}">
      <dgm:prSet/>
      <dgm:spPr/>
      <dgm:t>
        <a:bodyPr/>
        <a:lstStyle/>
        <a:p>
          <a:pPr rtl="0"/>
          <a:r>
            <a:rPr lang="es-MX" b="1" smtClean="0"/>
            <a:t>Determinar el valor de las prestaciones</a:t>
          </a:r>
          <a:endParaRPr lang="es-MX"/>
        </a:p>
      </dgm:t>
    </dgm:pt>
    <dgm:pt modelId="{7FD914FF-3687-4B20-A138-D3B89F5A19DB}" type="parTrans" cxnId="{16F3BEC7-7534-42E2-8B15-FE2FA661508F}">
      <dgm:prSet/>
      <dgm:spPr/>
      <dgm:t>
        <a:bodyPr/>
        <a:lstStyle/>
        <a:p>
          <a:endParaRPr lang="es-MX"/>
        </a:p>
      </dgm:t>
    </dgm:pt>
    <dgm:pt modelId="{C46A72FE-2F0C-4581-9B7E-2C3821AE2B62}" type="sibTrans" cxnId="{16F3BEC7-7534-42E2-8B15-FE2FA661508F}">
      <dgm:prSet/>
      <dgm:spPr/>
      <dgm:t>
        <a:bodyPr/>
        <a:lstStyle/>
        <a:p>
          <a:endParaRPr lang="es-MX"/>
        </a:p>
      </dgm:t>
    </dgm:pt>
    <dgm:pt modelId="{C0818BD1-9AB4-49DD-B807-C5165A85B098}" type="pres">
      <dgm:prSet presAssocID="{0AAB4750-6322-4249-B277-16594B9A1FC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878C45F-F581-489E-9A01-77083EF5F010}" type="pres">
      <dgm:prSet presAssocID="{0AAB4750-6322-4249-B277-16594B9A1FC4}" presName="arrow" presStyleLbl="bgShp" presStyleIdx="0" presStyleCnt="1"/>
      <dgm:spPr/>
    </dgm:pt>
    <dgm:pt modelId="{7572842E-5CB7-4A6B-B9DC-DE4EF2532D9C}" type="pres">
      <dgm:prSet presAssocID="{0AAB4750-6322-4249-B277-16594B9A1FC4}" presName="linearProcess" presStyleCnt="0"/>
      <dgm:spPr/>
    </dgm:pt>
    <dgm:pt modelId="{B7BD0155-405F-4249-88F1-887EC531803E}" type="pres">
      <dgm:prSet presAssocID="{510968EC-9E41-4EE9-8A28-5A686F76E83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F87B93-6E3F-4256-939F-49236CBE9DE4}" type="pres">
      <dgm:prSet presAssocID="{E80F12D8-F079-40E6-9CB6-92F942DC41C8}" presName="sibTrans" presStyleCnt="0"/>
      <dgm:spPr/>
    </dgm:pt>
    <dgm:pt modelId="{CFB07A00-3009-4F64-9FB1-33950AD4B636}" type="pres">
      <dgm:prSet presAssocID="{F7C70294-BC8F-420D-9C45-8E1702ADD5A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643310-8CA5-4053-9DE7-4F143B7A8278}" type="pres">
      <dgm:prSet presAssocID="{4E199477-B26A-4A1A-983D-BDD211C6F5CF}" presName="sibTrans" presStyleCnt="0"/>
      <dgm:spPr/>
    </dgm:pt>
    <dgm:pt modelId="{6126821D-C163-40C0-8D6B-CA3B630BAD54}" type="pres">
      <dgm:prSet presAssocID="{2843B7F9-E85E-4A9D-88B6-B651BC89553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D68EB7-F805-425E-868E-BE35BB036710}" type="presOf" srcId="{2843B7F9-E85E-4A9D-88B6-B651BC89553A}" destId="{6126821D-C163-40C0-8D6B-CA3B630BAD54}" srcOrd="0" destOrd="0" presId="urn:microsoft.com/office/officeart/2005/8/layout/hProcess9"/>
    <dgm:cxn modelId="{BC531EF7-DB24-43F6-8F17-ED98BE7A4F5B}" type="presOf" srcId="{510968EC-9E41-4EE9-8A28-5A686F76E83B}" destId="{B7BD0155-405F-4249-88F1-887EC531803E}" srcOrd="0" destOrd="0" presId="urn:microsoft.com/office/officeart/2005/8/layout/hProcess9"/>
    <dgm:cxn modelId="{9797EA5C-A499-4741-A328-532DF1E24DD4}" type="presOf" srcId="{F7C70294-BC8F-420D-9C45-8E1702ADD5A3}" destId="{CFB07A00-3009-4F64-9FB1-33950AD4B636}" srcOrd="0" destOrd="0" presId="urn:microsoft.com/office/officeart/2005/8/layout/hProcess9"/>
    <dgm:cxn modelId="{16F3BEC7-7534-42E2-8B15-FE2FA661508F}" srcId="{0AAB4750-6322-4249-B277-16594B9A1FC4}" destId="{2843B7F9-E85E-4A9D-88B6-B651BC89553A}" srcOrd="2" destOrd="0" parTransId="{7FD914FF-3687-4B20-A138-D3B89F5A19DB}" sibTransId="{C46A72FE-2F0C-4581-9B7E-2C3821AE2B62}"/>
    <dgm:cxn modelId="{6978C0A1-2A23-46EF-96E2-B8976720346F}" type="presOf" srcId="{0AAB4750-6322-4249-B277-16594B9A1FC4}" destId="{C0818BD1-9AB4-49DD-B807-C5165A85B098}" srcOrd="0" destOrd="0" presId="urn:microsoft.com/office/officeart/2005/8/layout/hProcess9"/>
    <dgm:cxn modelId="{0EF6B6D3-86EE-4527-A5B5-50FB2B332C8F}" srcId="{0AAB4750-6322-4249-B277-16594B9A1FC4}" destId="{F7C70294-BC8F-420D-9C45-8E1702ADD5A3}" srcOrd="1" destOrd="0" parTransId="{01D8D758-5059-4D39-ABFF-61EEFEFC4383}" sibTransId="{4E199477-B26A-4A1A-983D-BDD211C6F5CF}"/>
    <dgm:cxn modelId="{C3AFE66F-6DA9-4200-B271-78E6FF39FDD3}" srcId="{0AAB4750-6322-4249-B277-16594B9A1FC4}" destId="{510968EC-9E41-4EE9-8A28-5A686F76E83B}" srcOrd="0" destOrd="0" parTransId="{385AA40C-2294-4A06-94C1-78E011D240EE}" sibTransId="{E80F12D8-F079-40E6-9CB6-92F942DC41C8}"/>
    <dgm:cxn modelId="{650B115E-A428-4B7E-9744-EEFD87B532B7}" type="presParOf" srcId="{C0818BD1-9AB4-49DD-B807-C5165A85B098}" destId="{7878C45F-F581-489E-9A01-77083EF5F010}" srcOrd="0" destOrd="0" presId="urn:microsoft.com/office/officeart/2005/8/layout/hProcess9"/>
    <dgm:cxn modelId="{28007330-23D7-4D02-89C0-27A977A163E6}" type="presParOf" srcId="{C0818BD1-9AB4-49DD-B807-C5165A85B098}" destId="{7572842E-5CB7-4A6B-B9DC-DE4EF2532D9C}" srcOrd="1" destOrd="0" presId="urn:microsoft.com/office/officeart/2005/8/layout/hProcess9"/>
    <dgm:cxn modelId="{771DE6FE-8D48-4EE7-A826-9D0557A8E825}" type="presParOf" srcId="{7572842E-5CB7-4A6B-B9DC-DE4EF2532D9C}" destId="{B7BD0155-405F-4249-88F1-887EC531803E}" srcOrd="0" destOrd="0" presId="urn:microsoft.com/office/officeart/2005/8/layout/hProcess9"/>
    <dgm:cxn modelId="{D345FD01-9477-41A5-A5BC-21C13984C68B}" type="presParOf" srcId="{7572842E-5CB7-4A6B-B9DC-DE4EF2532D9C}" destId="{FCF87B93-6E3F-4256-939F-49236CBE9DE4}" srcOrd="1" destOrd="0" presId="urn:microsoft.com/office/officeart/2005/8/layout/hProcess9"/>
    <dgm:cxn modelId="{89B36DA4-F300-48F0-981A-EADD8F02DBD4}" type="presParOf" srcId="{7572842E-5CB7-4A6B-B9DC-DE4EF2532D9C}" destId="{CFB07A00-3009-4F64-9FB1-33950AD4B636}" srcOrd="2" destOrd="0" presId="urn:microsoft.com/office/officeart/2005/8/layout/hProcess9"/>
    <dgm:cxn modelId="{A82BED61-831C-446A-89A4-03A8B78E7819}" type="presParOf" srcId="{7572842E-5CB7-4A6B-B9DC-DE4EF2532D9C}" destId="{5E643310-8CA5-4053-9DE7-4F143B7A8278}" srcOrd="3" destOrd="0" presId="urn:microsoft.com/office/officeart/2005/8/layout/hProcess9"/>
    <dgm:cxn modelId="{BD4446C4-A372-484C-A70E-6F8FE8CB869F}" type="presParOf" srcId="{7572842E-5CB7-4A6B-B9DC-DE4EF2532D9C}" destId="{6126821D-C163-40C0-8D6B-CA3B630BAD5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29A20A-C4A1-4786-B459-4DDE10BF55D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9D0A329-0A95-4D9E-845A-B862574462A9}">
      <dgm:prSet custT="1"/>
      <dgm:spPr/>
      <dgm:t>
        <a:bodyPr/>
        <a:lstStyle/>
        <a:p>
          <a:pPr rtl="0"/>
          <a:r>
            <a:rPr lang="es-MX" sz="2800" smtClean="0"/>
            <a:t>Si el emplazado irregularmente o el no emplazado, no comparece al juicio y se ha dictado sentencia definitiva, podrá reclamar la nulidad de emplazamiento  y de todo acto subsecuente, a través del recurso de apelación y del juicio de amparo directo o indirecto según sea le caso.</a:t>
          </a:r>
          <a:endParaRPr lang="es-MX" sz="2800"/>
        </a:p>
      </dgm:t>
    </dgm:pt>
    <dgm:pt modelId="{0103D618-B392-422C-B808-EDB32F58E89B}" type="parTrans" cxnId="{9319C158-0BE8-47F5-81A5-87121165F484}">
      <dgm:prSet/>
      <dgm:spPr/>
      <dgm:t>
        <a:bodyPr/>
        <a:lstStyle/>
        <a:p>
          <a:endParaRPr lang="es-MX"/>
        </a:p>
      </dgm:t>
    </dgm:pt>
    <dgm:pt modelId="{AEB54667-BF3A-4780-9F3D-ED4F63BC8B9D}" type="sibTrans" cxnId="{9319C158-0BE8-47F5-81A5-87121165F484}">
      <dgm:prSet/>
      <dgm:spPr/>
      <dgm:t>
        <a:bodyPr/>
        <a:lstStyle/>
        <a:p>
          <a:endParaRPr lang="es-MX"/>
        </a:p>
      </dgm:t>
    </dgm:pt>
    <dgm:pt modelId="{199B0993-B185-42B5-8522-87A55533D4F2}" type="pres">
      <dgm:prSet presAssocID="{4429A20A-C4A1-4786-B459-4DDE10BF55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CE7025-E0A8-40E2-8BCA-17E230963A09}" type="pres">
      <dgm:prSet presAssocID="{59D0A329-0A95-4D9E-845A-B862574462A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319C158-0BE8-47F5-81A5-87121165F484}" srcId="{4429A20A-C4A1-4786-B459-4DDE10BF55D8}" destId="{59D0A329-0A95-4D9E-845A-B862574462A9}" srcOrd="0" destOrd="0" parTransId="{0103D618-B392-422C-B808-EDB32F58E89B}" sibTransId="{AEB54667-BF3A-4780-9F3D-ED4F63BC8B9D}"/>
    <dgm:cxn modelId="{C1140891-D511-42B3-B45B-4596BB68A601}" type="presOf" srcId="{59D0A329-0A95-4D9E-845A-B862574462A9}" destId="{2ACE7025-E0A8-40E2-8BCA-17E230963A09}" srcOrd="0" destOrd="0" presId="urn:microsoft.com/office/officeart/2005/8/layout/vList2"/>
    <dgm:cxn modelId="{9D1BA05C-9C56-45D7-AE2A-D85397B61EDF}" type="presOf" srcId="{4429A20A-C4A1-4786-B459-4DDE10BF55D8}" destId="{199B0993-B185-42B5-8522-87A55533D4F2}" srcOrd="0" destOrd="0" presId="urn:microsoft.com/office/officeart/2005/8/layout/vList2"/>
    <dgm:cxn modelId="{7CBB8D0D-C010-466E-BD20-F47B990A1F80}" type="presParOf" srcId="{199B0993-B185-42B5-8522-87A55533D4F2}" destId="{2ACE7025-E0A8-40E2-8BCA-17E230963A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27F36-7033-4DB2-B5B8-52012CD59AE3}">
      <dsp:nvSpPr>
        <dsp:cNvPr id="0" name=""/>
        <dsp:cNvSpPr/>
      </dsp:nvSpPr>
      <dsp:spPr>
        <a:xfrm>
          <a:off x="2728717" y="133987"/>
          <a:ext cx="2772164" cy="27721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Auto de admisión</a:t>
          </a:r>
          <a:endParaRPr lang="es-MX" sz="2000" kern="1200" dirty="0"/>
        </a:p>
      </dsp:txBody>
      <dsp:txXfrm>
        <a:off x="3098339" y="619116"/>
        <a:ext cx="2032920" cy="1247474"/>
      </dsp:txXfrm>
    </dsp:sp>
    <dsp:sp modelId="{490FD0BD-4B08-49B4-B69F-45368BB801DF}">
      <dsp:nvSpPr>
        <dsp:cNvPr id="0" name=""/>
        <dsp:cNvSpPr/>
      </dsp:nvSpPr>
      <dsp:spPr>
        <a:xfrm>
          <a:off x="3729007" y="1866591"/>
          <a:ext cx="2772164" cy="27721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Auto de prevención</a:t>
          </a:r>
          <a:endParaRPr lang="es-MX" sz="2000" kern="1200"/>
        </a:p>
      </dsp:txBody>
      <dsp:txXfrm>
        <a:off x="4576827" y="2582733"/>
        <a:ext cx="1663298" cy="1524690"/>
      </dsp:txXfrm>
    </dsp:sp>
    <dsp:sp modelId="{8BC98FD9-6FCF-4070-8810-8E9EB8D511D7}">
      <dsp:nvSpPr>
        <dsp:cNvPr id="0" name=""/>
        <dsp:cNvSpPr/>
      </dsp:nvSpPr>
      <dsp:spPr>
        <a:xfrm>
          <a:off x="1728428" y="1866591"/>
          <a:ext cx="2772164" cy="27721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Auto de desechamiento</a:t>
          </a:r>
          <a:endParaRPr lang="es-MX" sz="2000" kern="1200"/>
        </a:p>
      </dsp:txBody>
      <dsp:txXfrm>
        <a:off x="1989473" y="2582733"/>
        <a:ext cx="1663298" cy="15246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7DFFF-C65F-408D-85F2-468F302F6339}">
      <dsp:nvSpPr>
        <dsp:cNvPr id="0" name=""/>
        <dsp:cNvSpPr/>
      </dsp:nvSpPr>
      <dsp:spPr>
        <a:xfrm>
          <a:off x="0" y="104872"/>
          <a:ext cx="8229600" cy="13695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Acto por el cual el juzgador hace de conocimiento del demandado la existencia de una demanda en su contra, el auto que la admitió y le concede un plazo para que la conteste.</a:t>
          </a:r>
          <a:endParaRPr lang="es-MX" sz="1900" kern="1200" dirty="0"/>
        </a:p>
      </dsp:txBody>
      <dsp:txXfrm>
        <a:off x="66855" y="171727"/>
        <a:ext cx="8095890" cy="1235814"/>
      </dsp:txXfrm>
    </dsp:sp>
    <dsp:sp modelId="{38B11332-2B59-4503-8134-0A2774D48B16}">
      <dsp:nvSpPr>
        <dsp:cNvPr id="0" name=""/>
        <dsp:cNvSpPr/>
      </dsp:nvSpPr>
      <dsp:spPr>
        <a:xfrm>
          <a:off x="0" y="1529116"/>
          <a:ext cx="8229600" cy="12690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Constituye la garantía de audiencia.</a:t>
          </a:r>
          <a:endParaRPr lang="es-MX" sz="1900" kern="1200" dirty="0"/>
        </a:p>
      </dsp:txBody>
      <dsp:txXfrm>
        <a:off x="61949" y="1591065"/>
        <a:ext cx="8105702" cy="1145143"/>
      </dsp:txXfrm>
    </dsp:sp>
    <dsp:sp modelId="{4A4DF119-0AC2-4F4B-AC66-5A0117D31376}">
      <dsp:nvSpPr>
        <dsp:cNvPr id="0" name=""/>
        <dsp:cNvSpPr/>
      </dsp:nvSpPr>
      <dsp:spPr>
        <a:xfrm>
          <a:off x="0" y="2852878"/>
          <a:ext cx="8229600" cy="14158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Art. 1.165</a:t>
          </a:r>
          <a:endParaRPr lang="es-MX" sz="1900" kern="1200" dirty="0"/>
        </a:p>
      </dsp:txBody>
      <dsp:txXfrm>
        <a:off x="69114" y="2921992"/>
        <a:ext cx="8091372" cy="12775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78C45F-F581-489E-9A01-77083EF5F010}">
      <dsp:nvSpPr>
        <dsp:cNvPr id="0" name=""/>
        <dsp:cNvSpPr/>
      </dsp:nvSpPr>
      <dsp:spPr>
        <a:xfrm>
          <a:off x="617219" y="0"/>
          <a:ext cx="6995160" cy="43735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D0155-405F-4249-88F1-887EC531803E}">
      <dsp:nvSpPr>
        <dsp:cNvPr id="0" name=""/>
        <dsp:cNvSpPr/>
      </dsp:nvSpPr>
      <dsp:spPr>
        <a:xfrm>
          <a:off x="8840" y="1312068"/>
          <a:ext cx="2648902" cy="1749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/>
            <a:t>Interrumpir la prescripción.</a:t>
          </a:r>
          <a:endParaRPr lang="es-MX" sz="2700" kern="1200"/>
        </a:p>
      </dsp:txBody>
      <dsp:txXfrm>
        <a:off x="94240" y="1397468"/>
        <a:ext cx="2478102" cy="1578625"/>
      </dsp:txXfrm>
    </dsp:sp>
    <dsp:sp modelId="{CFB07A00-3009-4F64-9FB1-33950AD4B636}">
      <dsp:nvSpPr>
        <dsp:cNvPr id="0" name=""/>
        <dsp:cNvSpPr/>
      </dsp:nvSpPr>
      <dsp:spPr>
        <a:xfrm>
          <a:off x="2790348" y="1312068"/>
          <a:ext cx="2648902" cy="1749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/>
            <a:t>Señalar el principio de instancia.</a:t>
          </a:r>
          <a:endParaRPr lang="es-MX" sz="2700" kern="1200"/>
        </a:p>
      </dsp:txBody>
      <dsp:txXfrm>
        <a:off x="2875748" y="1397468"/>
        <a:ext cx="2478102" cy="1578625"/>
      </dsp:txXfrm>
    </dsp:sp>
    <dsp:sp modelId="{6126821D-C163-40C0-8D6B-CA3B630BAD54}">
      <dsp:nvSpPr>
        <dsp:cNvPr id="0" name=""/>
        <dsp:cNvSpPr/>
      </dsp:nvSpPr>
      <dsp:spPr>
        <a:xfrm>
          <a:off x="5571857" y="1312068"/>
          <a:ext cx="2648902" cy="1749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/>
            <a:t>Determinar el valor de las prestaciones</a:t>
          </a:r>
          <a:endParaRPr lang="es-MX" sz="2700" kern="1200"/>
        </a:p>
      </dsp:txBody>
      <dsp:txXfrm>
        <a:off x="5657257" y="1397468"/>
        <a:ext cx="2478102" cy="15786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CE7025-E0A8-40E2-8BCA-17E230963A09}">
      <dsp:nvSpPr>
        <dsp:cNvPr id="0" name=""/>
        <dsp:cNvSpPr/>
      </dsp:nvSpPr>
      <dsp:spPr>
        <a:xfrm>
          <a:off x="0" y="323556"/>
          <a:ext cx="8229600" cy="3726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Si el emplazado irregularmente o el no emplazado, no comparece al juicio y se ha dictado sentencia definitiva, podrá reclamar la nulidad de emplazamiento  y de todo acto subsecuente, a través del recurso de apelación y del juicio de amparo directo o indirecto según sea le caso.</a:t>
          </a:r>
          <a:endParaRPr lang="es-MX" sz="2800" kern="1200"/>
        </a:p>
      </dsp:txBody>
      <dsp:txXfrm>
        <a:off x="181910" y="505466"/>
        <a:ext cx="7865780" cy="3362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224FC-3A2B-4D02-9DB8-273386DC572E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B6C24-1161-43EB-8A74-E5C958919F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064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8CF4AC-2538-478F-8F07-A0178FF7DD1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397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D3A3449-C596-4592-B4BB-6F9CCA725898}" type="slidenum">
              <a:rPr lang="es-ES" sz="1200">
                <a:latin typeface="Calibri" pitchFamily="34" charset="0"/>
              </a:rPr>
              <a:pPr algn="r"/>
              <a:t>2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499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53EC62F-25E1-43F5-ADA6-0C78AA4688BB}" type="slidenum">
              <a:rPr lang="es-ES" sz="1200">
                <a:latin typeface="Calibri" pitchFamily="34" charset="0"/>
              </a:rPr>
              <a:pPr algn="r"/>
              <a:t>3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3B39F7-39B3-4AC1-8796-04045892ABF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B6C24-1161-43EB-8A74-E5C958919FB9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0006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B6C24-1161-43EB-8A74-E5C958919FB9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9748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41603E-C116-4023-9EB2-AE006998B486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5D63DE5-8BC0-425F-9DC1-E6ACDE22498D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ideiablog.files.wordpress.com/2010/02/aprendizaje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jn.gob.mx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3140968"/>
            <a:ext cx="7387133" cy="1945837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Unidad de </a:t>
            </a:r>
            <a:r>
              <a:rPr lang="es-ES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aprendizaje: Proceso Civil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8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Unidad de Competencia: III El Proceso Ordinario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908175" y="836613"/>
            <a:ext cx="5329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ookman Old Style" pitchFamily="18" charset="0"/>
              </a:rPr>
              <a:t>Centro Universitario UAEM Ecatepec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692275" y="285750"/>
            <a:ext cx="595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rgbClr val="000000"/>
                </a:solidFill>
                <a:latin typeface="Bookman Old Style" pitchFamily="18" charset="0"/>
              </a:rPr>
              <a:t>Universidad Autónoma del Estado de México</a:t>
            </a:r>
          </a:p>
        </p:txBody>
      </p:sp>
      <p:pic>
        <p:nvPicPr>
          <p:cNvPr id="10245" name="Picture 6" descr="EscudoCUE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85750"/>
            <a:ext cx="12239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258888" y="1414736"/>
            <a:ext cx="635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dirty="0" smtClean="0"/>
              <a:t>Licenciatura en Derecho</a:t>
            </a:r>
            <a:endParaRPr lang="es-ES" sz="3600" dirty="0"/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1403648" y="5981218"/>
            <a:ext cx="69259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latin typeface="Bookman Old Style" pitchFamily="18" charset="0"/>
              </a:rPr>
              <a:t>Autor: M. en </a:t>
            </a:r>
            <a:r>
              <a:rPr lang="es-ES" sz="2000" dirty="0" smtClean="0">
                <a:latin typeface="Bookman Old Style" pitchFamily="18" charset="0"/>
              </a:rPr>
              <a:t>D.C. Rodrigo Amaury Arévalo Contreras 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10248" name="Picture 7" descr="EscudoUAEMmetali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14313"/>
            <a:ext cx="15113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179512" y="2132856"/>
            <a:ext cx="896448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“</a:t>
            </a:r>
            <a:r>
              <a:rPr lang="es-MX" sz="2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Demanda y fijación de la </a:t>
            </a:r>
            <a:r>
              <a:rPr lang="es-MX" sz="2600" spc="-10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litis</a:t>
            </a:r>
            <a:r>
              <a:rPr lang="es-MX" sz="2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”</a:t>
            </a:r>
            <a:endParaRPr lang="es-ES" sz="26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523555" y="5507940"/>
            <a:ext cx="5368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latin typeface="Bookman Old Style" pitchFamily="18" charset="0"/>
              </a:rPr>
              <a:t>Fecha de elaboración 15 de Agosto de </a:t>
            </a:r>
            <a:r>
              <a:rPr lang="es-ES" dirty="0" smtClean="0">
                <a:latin typeface="Bookman Old Style" pitchFamily="18" charset="0"/>
              </a:rPr>
              <a:t>2017</a:t>
            </a:r>
            <a:endParaRPr lang="es-ES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6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Documentos que se acompañan a la demanda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Documentos que fundan la demanda.</a:t>
            </a:r>
          </a:p>
          <a:p>
            <a:endParaRPr lang="es-MX" dirty="0" smtClean="0"/>
          </a:p>
          <a:p>
            <a:r>
              <a:rPr lang="es-MX" dirty="0" smtClean="0"/>
              <a:t>Documentos que acreditan los hechos de la demanda.</a:t>
            </a:r>
          </a:p>
          <a:p>
            <a:endParaRPr lang="es-MX" dirty="0" smtClean="0"/>
          </a:p>
          <a:p>
            <a:r>
              <a:rPr lang="es-MX" dirty="0" smtClean="0"/>
              <a:t>Documentos que acreditan la personalidad y representación.</a:t>
            </a:r>
          </a:p>
          <a:p>
            <a:endParaRPr lang="es-MX" dirty="0" smtClean="0"/>
          </a:p>
          <a:p>
            <a:r>
              <a:rPr lang="es-MX" dirty="0" smtClean="0"/>
              <a:t>Copias de traslado.</a:t>
            </a:r>
            <a:endParaRPr lang="es-MX" dirty="0"/>
          </a:p>
        </p:txBody>
      </p:sp>
      <p:pic>
        <p:nvPicPr>
          <p:cNvPr id="3076" name="Picture 4" descr="Resultado de imagen para anexos de documen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497119"/>
            <a:ext cx="3034680" cy="217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31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Estructura de la demanda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Proemio</a:t>
            </a:r>
            <a:r>
              <a:rPr lang="es-MX" dirty="0" smtClean="0"/>
              <a:t>: Tipo de juicio, partes, domicilios, vía procesal, bienes u objetos y valor  reclamados.</a:t>
            </a:r>
          </a:p>
          <a:p>
            <a:endParaRPr lang="es-MX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Hechos</a:t>
            </a:r>
            <a:r>
              <a:rPr lang="es-MX" dirty="0" smtClean="0"/>
              <a:t>: Narración clara y sucinta.</a:t>
            </a:r>
          </a:p>
          <a:p>
            <a:endParaRPr lang="es-MX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Derecho</a:t>
            </a:r>
            <a:r>
              <a:rPr lang="es-MX" dirty="0" smtClean="0"/>
              <a:t>: Sustantivo y adjetivo.</a:t>
            </a:r>
          </a:p>
          <a:p>
            <a:endParaRPr lang="es-MX" dirty="0" smtClean="0"/>
          </a:p>
          <a:p>
            <a:r>
              <a:rPr lang="es-MX" b="1" dirty="0" smtClean="0">
                <a:solidFill>
                  <a:srgbClr val="FF0000"/>
                </a:solidFill>
              </a:rPr>
              <a:t>Puntos</a:t>
            </a:r>
            <a:r>
              <a:rPr lang="es-MX" dirty="0" smtClean="0"/>
              <a:t> </a:t>
            </a:r>
            <a:r>
              <a:rPr lang="es-MX" b="1" dirty="0" smtClean="0">
                <a:solidFill>
                  <a:srgbClr val="FF0000"/>
                </a:solidFill>
              </a:rPr>
              <a:t>petitorios</a:t>
            </a:r>
            <a:r>
              <a:rPr lang="es-MX" dirty="0" smtClean="0"/>
              <a:t>: Síntesis de las peticiones.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154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Paralelismo entre demanda y sentencia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</a:p>
          <a:p>
            <a:pPr marL="114300" indent="0">
              <a:buNone/>
            </a:pPr>
            <a:r>
              <a:rPr lang="es-MX" dirty="0" smtClean="0">
                <a:solidFill>
                  <a:srgbClr val="FF0000"/>
                </a:solidFill>
              </a:rPr>
              <a:t>        DEMANDA		SENTENCIA</a:t>
            </a:r>
          </a:p>
          <a:p>
            <a:pPr marL="114300" indent="0">
              <a:buNone/>
            </a:pPr>
            <a:endParaRPr lang="es-MX" dirty="0" smtClean="0">
              <a:solidFill>
                <a:srgbClr val="FF0000"/>
              </a:solidFill>
            </a:endParaRPr>
          </a:p>
          <a:p>
            <a:pPr marL="114300" indent="0">
              <a:buNone/>
            </a:pPr>
            <a:endParaRPr lang="es-MX" dirty="0" smtClean="0">
              <a:solidFill>
                <a:srgbClr val="FF0000"/>
              </a:solidFill>
            </a:endParaRPr>
          </a:p>
          <a:p>
            <a:pPr marL="114300" indent="0">
              <a:buNone/>
            </a:pPr>
            <a:r>
              <a:rPr lang="es-MX" dirty="0" smtClean="0"/>
              <a:t>	HECHOS		RESULTANDOS</a:t>
            </a:r>
          </a:p>
          <a:p>
            <a:pPr marL="114300" indent="0">
              <a:buNone/>
            </a:pPr>
            <a:r>
              <a:rPr lang="es-MX" dirty="0" smtClean="0"/>
              <a:t>	DERECHO		CONSIDERANDOS</a:t>
            </a:r>
          </a:p>
          <a:p>
            <a:pPr marL="114300" indent="0">
              <a:buNone/>
            </a:pPr>
            <a:r>
              <a:rPr lang="es-MX" dirty="0" smtClean="0"/>
              <a:t>	PETITORIOS		RESOLUTIVOS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960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juez frente a la demanda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313967"/>
              </p:ext>
            </p:extLst>
          </p:nvPr>
        </p:nvGraphicFramePr>
        <p:xfrm>
          <a:off x="457200" y="1752600"/>
          <a:ext cx="8229600" cy="4772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809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emplazamiento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1388475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94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Efectos de la demanda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310449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265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Emplazamiento al </a:t>
            </a:r>
            <a:r>
              <a:rPr lang="es-MX" dirty="0" smtClean="0"/>
              <a:t>demandado</a:t>
            </a:r>
            <a:r>
              <a:rPr lang="es-MX" dirty="0"/>
              <a:t> </a:t>
            </a:r>
            <a:r>
              <a:rPr lang="es-MX" dirty="0" smtClean="0"/>
              <a:t>CPPCEM Artículo </a:t>
            </a:r>
            <a:r>
              <a:rPr lang="es-MX" dirty="0"/>
              <a:t>1.175.-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686800" cy="4988768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2000" i="1" dirty="0" smtClean="0"/>
          </a:p>
          <a:p>
            <a:pPr marL="114300" indent="0" algn="just">
              <a:buNone/>
            </a:pPr>
            <a:r>
              <a:rPr lang="es-MX" sz="2000" i="1" dirty="0" smtClean="0">
                <a:solidFill>
                  <a:srgbClr val="002060"/>
                </a:solidFill>
              </a:rPr>
              <a:t>.....se </a:t>
            </a:r>
            <a:r>
              <a:rPr lang="es-MX" sz="2000" i="1" dirty="0">
                <a:solidFill>
                  <a:srgbClr val="002060"/>
                </a:solidFill>
              </a:rPr>
              <a:t>hará personalmente al demandado o a su representante en el domicilio designado, y encontrándolo presente en la primera busca, el Notificador, previo cercioramiento de su identidad y domicilio, entenderá la diligencia con éste, entregándole y corriéndole traslado con el escrito de demanda y demás documentos presentados con la misma, así como con transcripción del auto que ordene el emplazamiento que contendrá todos los datos de identificación del juicio y del Tribunal donde se encuentra radicado. El Notificador levantará razón del acto, anotando todas las circunstancias anteriores, recabando la firma o huella digital del emplazado y notificado; de no poder hacerlo o rehusarse, se harán constar tales hechos.</a:t>
            </a:r>
          </a:p>
          <a:p>
            <a:pPr algn="just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10701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Efectos del emplazamiento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1176" y="1628800"/>
            <a:ext cx="8723312" cy="5040560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1 Prevenir el juicio en favor del juez que lo hace.</a:t>
            </a:r>
          </a:p>
          <a:p>
            <a:endParaRPr lang="es-MX" dirty="0"/>
          </a:p>
          <a:p>
            <a:r>
              <a:rPr lang="es-MX" dirty="0" smtClean="0"/>
              <a:t>2 Sujetar al demandado a seguir el juicio ante el juez que le emplazó.</a:t>
            </a:r>
          </a:p>
          <a:p>
            <a:endParaRPr lang="es-MX" dirty="0"/>
          </a:p>
          <a:p>
            <a:r>
              <a:rPr lang="es-MX" dirty="0" smtClean="0"/>
              <a:t>3 Imponer la carga al demandado de contestar la demanda ante el juez que lo emplazó.</a:t>
            </a:r>
          </a:p>
          <a:p>
            <a:endParaRPr lang="es-MX" dirty="0"/>
          </a:p>
          <a:p>
            <a:r>
              <a:rPr lang="es-MX" dirty="0" smtClean="0"/>
              <a:t>4 Producir los efectos de una interpelación judicial.</a:t>
            </a:r>
          </a:p>
          <a:p>
            <a:endParaRPr lang="es-MX" dirty="0"/>
          </a:p>
          <a:p>
            <a:r>
              <a:rPr lang="es-MX" dirty="0" smtClean="0"/>
              <a:t>5 Originar el interés legal en obligaciones sin interés convencional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939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2178118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384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nulidad del emplazamiento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752600"/>
            <a:ext cx="8892480" cy="4988768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dirty="0" smtClean="0"/>
              <a:t>Las notificaciones hechas en </a:t>
            </a:r>
            <a:r>
              <a:rPr lang="es-MX" dirty="0"/>
              <a:t>forma distinta a la </a:t>
            </a:r>
            <a:r>
              <a:rPr lang="es-MX" dirty="0" smtClean="0"/>
              <a:t>señalada o </a:t>
            </a:r>
            <a:r>
              <a:rPr lang="es-MX" dirty="0"/>
              <a:t>se omitiere, </a:t>
            </a:r>
            <a:r>
              <a:rPr lang="es-MX" dirty="0" smtClean="0"/>
              <a:t>pueden ser anuladas por </a:t>
            </a:r>
            <a:r>
              <a:rPr lang="es-MX" dirty="0"/>
              <a:t>la parte </a:t>
            </a:r>
            <a:r>
              <a:rPr lang="es-MX" dirty="0" smtClean="0"/>
              <a:t>agraviada mediante </a:t>
            </a:r>
            <a:r>
              <a:rPr lang="es-MX" b="1" i="1" dirty="0"/>
              <a:t>incidente de nulidad de lo </a:t>
            </a:r>
            <a:r>
              <a:rPr lang="es-MX" b="1" i="1" dirty="0" smtClean="0"/>
              <a:t>actuado</a:t>
            </a:r>
            <a:r>
              <a:rPr lang="es-MX" dirty="0" smtClean="0"/>
              <a:t>, dentro </a:t>
            </a:r>
            <a:r>
              <a:rPr lang="es-MX" dirty="0"/>
              <a:t>de los 3</a:t>
            </a:r>
            <a:r>
              <a:rPr lang="es-MX" dirty="0" smtClean="0"/>
              <a:t> días siguientes a que tuvo conocimiento.</a:t>
            </a:r>
            <a:endParaRPr lang="es-MX" dirty="0"/>
          </a:p>
          <a:p>
            <a:pPr marL="114300" indent="0">
              <a:buNone/>
            </a:pPr>
            <a:r>
              <a:rPr lang="es-MX" dirty="0"/>
              <a:t> </a:t>
            </a:r>
          </a:p>
          <a:p>
            <a:pPr marL="114300" indent="0" algn="just">
              <a:buNone/>
            </a:pPr>
            <a:r>
              <a:rPr lang="es-MX" dirty="0" smtClean="0"/>
              <a:t>El </a:t>
            </a:r>
            <a:r>
              <a:rPr lang="es-MX" dirty="0"/>
              <a:t>incidente de nulidad no suspende el procedimiento</a:t>
            </a:r>
            <a:r>
              <a:rPr lang="es-MX" dirty="0" smtClean="0"/>
              <a:t>, sólo la citación </a:t>
            </a:r>
            <a:r>
              <a:rPr lang="es-MX" dirty="0"/>
              <a:t>para </a:t>
            </a:r>
            <a:r>
              <a:rPr lang="es-MX" dirty="0" smtClean="0"/>
              <a:t>sentencia (DF sí lo suspende). </a:t>
            </a:r>
            <a:endParaRPr lang="es-MX" dirty="0"/>
          </a:p>
          <a:p>
            <a:pPr marL="114300" indent="0">
              <a:buNone/>
            </a:pPr>
            <a:r>
              <a:rPr lang="es-MX" dirty="0"/>
              <a:t> </a:t>
            </a: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Si </a:t>
            </a:r>
            <a:r>
              <a:rPr lang="es-MX" dirty="0"/>
              <a:t>la nulidad fuere declarada, el Tribunal determinará las actuaciones que son </a:t>
            </a:r>
            <a:r>
              <a:rPr lang="es-MX" dirty="0" smtClean="0"/>
              <a:t>nulas.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256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Guion explicativo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4294967295"/>
          </p:nvPr>
        </p:nvSpPr>
        <p:spPr>
          <a:xfrm>
            <a:off x="444003" y="1988840"/>
            <a:ext cx="7872413" cy="1357313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cs typeface="Arial" charset="0"/>
              </a:rPr>
              <a:t>Se recomienda 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utilizar és</a:t>
            </a:r>
            <a:r>
              <a:rPr lang="es-MX" sz="2400" dirty="0" smtClean="0">
                <a:solidFill>
                  <a:schemeClr val="tx1"/>
                </a:solidFill>
                <a:cs typeface="Arial" charset="0"/>
              </a:rPr>
              <a:t>te material en forma continua, debido a su naturaleza secuencial del  objetivo y contenidos de la unidad de aprendizaje.</a:t>
            </a:r>
          </a:p>
          <a:p>
            <a:pPr algn="just"/>
            <a:endParaRPr lang="es-MX" dirty="0" smtClean="0">
              <a:cs typeface="Arial" charset="0"/>
            </a:endParaRPr>
          </a:p>
          <a:p>
            <a:pPr algn="just">
              <a:buFont typeface="Wingdings 2" pitchFamily="18" charset="2"/>
              <a:buNone/>
            </a:pPr>
            <a:endParaRPr lang="es-MX" dirty="0" smtClean="0">
              <a:cs typeface="Arial" charset="0"/>
            </a:endParaRPr>
          </a:p>
        </p:txBody>
      </p:sp>
      <p:pic>
        <p:nvPicPr>
          <p:cNvPr id="11268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508500"/>
            <a:ext cx="202247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733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08372"/>
            <a:ext cx="8784976" cy="103942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Derecho de defensa y garantía de audiencia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1176" y="1556792"/>
            <a:ext cx="8795320" cy="5105400"/>
          </a:xfrm>
        </p:spPr>
        <p:txBody>
          <a:bodyPr/>
          <a:lstStyle/>
          <a:p>
            <a:pPr marL="114300" indent="0" algn="just">
              <a:buNone/>
            </a:pPr>
            <a:r>
              <a:rPr lang="es-MX" dirty="0" smtClean="0"/>
              <a:t>Consagrados en el articulo 14 constitucional</a:t>
            </a:r>
            <a:r>
              <a:rPr lang="es-MX" b="1" i="1" dirty="0" smtClean="0"/>
              <a:t>:</a:t>
            </a:r>
          </a:p>
          <a:p>
            <a:pPr marL="114300" indent="0" algn="just">
              <a:buNone/>
            </a:pPr>
            <a:endParaRPr lang="es-MX" b="1" i="1" dirty="0"/>
          </a:p>
          <a:p>
            <a:pPr marL="114300" indent="0" algn="just">
              <a:buNone/>
            </a:pPr>
            <a:r>
              <a:rPr lang="es-MX" b="1" i="1" dirty="0" smtClean="0"/>
              <a:t> «Nadie </a:t>
            </a:r>
            <a:r>
              <a:rPr lang="es-MX" b="1" i="1" dirty="0"/>
              <a:t>podrá ser privado de la libertad o de sus propiedades, posesiones o derechos, sino mediante juicio seguido ante los tribunales previamente establecidos, en el que se cumplan las formalidades esenciales del procedimiento y conforme a las Leyes expedidas con anterioridad al hecho</a:t>
            </a:r>
            <a:r>
              <a:rPr lang="es-MX" b="1" i="1" dirty="0" smtClean="0"/>
              <a:t>.»</a:t>
            </a:r>
            <a:endParaRPr lang="es-MX" b="1" i="1" dirty="0"/>
          </a:p>
          <a:p>
            <a:pPr marL="114300" indent="0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>
                <a:solidFill>
                  <a:srgbClr val="002060"/>
                </a:solidFill>
              </a:rPr>
              <a:t>-Derecho de defensa en juicio, de contradecir pretensiones del actor, de ofrecer pruebas y expresar alegatos.</a:t>
            </a: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09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Actitudes del demandado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28800"/>
            <a:ext cx="8856984" cy="510540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dirty="0" smtClean="0">
                <a:solidFill>
                  <a:srgbClr val="002060"/>
                </a:solidFill>
              </a:rPr>
              <a:t>Plazo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>
                <a:solidFill>
                  <a:schemeClr val="tx1"/>
                </a:solidFill>
              </a:rPr>
              <a:t>para contestar la demanda y oponer excepciones concedido en el emplazamiento: </a:t>
            </a:r>
            <a:r>
              <a:rPr lang="es-MX" b="1" dirty="0">
                <a:solidFill>
                  <a:schemeClr val="tx1"/>
                </a:solidFill>
              </a:rPr>
              <a:t>NUEVE DIAS </a:t>
            </a:r>
            <a:r>
              <a:rPr lang="es-MX" dirty="0">
                <a:solidFill>
                  <a:schemeClr val="tx1"/>
                </a:solidFill>
              </a:rPr>
              <a:t>Hábiles.</a:t>
            </a:r>
            <a:endParaRPr lang="es-MX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s-MX" sz="2000" dirty="0"/>
          </a:p>
          <a:p>
            <a:endParaRPr lang="es-MX" sz="2000" dirty="0" smtClean="0"/>
          </a:p>
          <a:p>
            <a:pPr marL="114300" indent="0">
              <a:buNone/>
            </a:pPr>
            <a:endParaRPr lang="es-MX" sz="2000" b="1" u="sng" dirty="0" smtClean="0">
              <a:solidFill>
                <a:srgbClr val="C00000"/>
              </a:solidFill>
            </a:endParaRPr>
          </a:p>
          <a:p>
            <a:pPr marL="114300" indent="0">
              <a:buNone/>
            </a:pPr>
            <a:endParaRPr lang="es-MX" sz="2000" b="1" u="sng" dirty="0">
              <a:solidFill>
                <a:srgbClr val="C00000"/>
              </a:solidFill>
            </a:endParaRPr>
          </a:p>
          <a:p>
            <a:pPr marL="114300" indent="0">
              <a:buNone/>
            </a:pPr>
            <a:endParaRPr lang="es-MX" sz="2000" b="1" u="sng" dirty="0" smtClean="0">
              <a:solidFill>
                <a:srgbClr val="C00000"/>
              </a:solidFill>
            </a:endParaRPr>
          </a:p>
          <a:p>
            <a:pPr marL="114300" indent="0">
              <a:buNone/>
            </a:pPr>
            <a:endParaRPr lang="es-MX" sz="2000" b="1" u="sng" dirty="0">
              <a:solidFill>
                <a:srgbClr val="C00000"/>
              </a:solidFill>
            </a:endParaRPr>
          </a:p>
          <a:p>
            <a:pPr marL="114300" indent="0">
              <a:buNone/>
            </a:pPr>
            <a:endParaRPr lang="es-MX" sz="2000" b="1" u="sng" dirty="0" smtClean="0">
              <a:solidFill>
                <a:srgbClr val="C00000"/>
              </a:solidFill>
            </a:endParaRPr>
          </a:p>
          <a:p>
            <a:pPr marL="114300" indent="0">
              <a:buNone/>
            </a:pPr>
            <a:r>
              <a:rPr lang="es-MX" sz="2000" b="1" u="sng" dirty="0" smtClean="0">
                <a:solidFill>
                  <a:srgbClr val="002060"/>
                </a:solidFill>
              </a:rPr>
              <a:t>1-No </a:t>
            </a:r>
            <a:r>
              <a:rPr lang="es-MX" sz="2000" b="1" u="sng" dirty="0">
                <a:solidFill>
                  <a:srgbClr val="002060"/>
                </a:solidFill>
              </a:rPr>
              <a:t>contestar la demanda.</a:t>
            </a:r>
          </a:p>
          <a:p>
            <a:endParaRPr lang="es-MX" sz="2000" dirty="0"/>
          </a:p>
          <a:p>
            <a:pPr marL="114300" indent="0">
              <a:buNone/>
            </a:pPr>
            <a:r>
              <a:rPr lang="es-MX" sz="2000" dirty="0"/>
              <a:t>-Implica una inactividad procesal denominada </a:t>
            </a:r>
            <a:r>
              <a:rPr lang="es-MX" sz="2000" b="1" i="1" dirty="0"/>
              <a:t>rebeldía</a:t>
            </a:r>
            <a:r>
              <a:rPr lang="es-MX" sz="2000" dirty="0"/>
              <a:t> o </a:t>
            </a:r>
            <a:r>
              <a:rPr lang="es-MX" sz="2000" b="1" i="1" dirty="0" smtClean="0"/>
              <a:t>contumacia, </a:t>
            </a:r>
            <a:r>
              <a:rPr lang="es-MX" sz="2000" dirty="0" smtClean="0"/>
              <a:t>el procedimiento continúa sin el demando.</a:t>
            </a:r>
            <a:endParaRPr lang="es-MX" sz="2000" dirty="0"/>
          </a:p>
          <a:p>
            <a:endParaRPr lang="es-MX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92896"/>
            <a:ext cx="309803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153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07504" y="188640"/>
            <a:ext cx="8928992" cy="6552728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sz="2800" b="1" u="sng" dirty="0" smtClean="0">
                <a:solidFill>
                  <a:srgbClr val="002060"/>
                </a:solidFill>
              </a:rPr>
              <a:t>2-Contestar </a:t>
            </a:r>
            <a:r>
              <a:rPr lang="es-MX" sz="2800" b="1" u="sng" dirty="0">
                <a:solidFill>
                  <a:srgbClr val="002060"/>
                </a:solidFill>
              </a:rPr>
              <a:t>la demanda</a:t>
            </a:r>
            <a:r>
              <a:rPr lang="es-MX" sz="2800" b="1" u="sng" dirty="0" smtClean="0">
                <a:solidFill>
                  <a:srgbClr val="002060"/>
                </a:solidFill>
              </a:rPr>
              <a:t>.</a:t>
            </a:r>
          </a:p>
          <a:p>
            <a:pPr marL="114300" indent="0" algn="just">
              <a:buNone/>
            </a:pPr>
            <a:endParaRPr lang="es-MX" b="1" u="sng" dirty="0" smtClean="0"/>
          </a:p>
          <a:p>
            <a:pPr marL="114300" indent="0" algn="just">
              <a:buNone/>
            </a:pPr>
            <a:endParaRPr lang="es-MX" sz="2000" dirty="0" smtClean="0"/>
          </a:p>
          <a:p>
            <a:pPr marL="114300" indent="0" algn="just">
              <a:buNone/>
            </a:pPr>
            <a:r>
              <a:rPr lang="es-MX" sz="2000" dirty="0" smtClean="0"/>
              <a:t>-</a:t>
            </a:r>
            <a:r>
              <a:rPr lang="es-MX" sz="2000" b="1" dirty="0"/>
              <a:t>Allanándose</a:t>
            </a:r>
            <a:r>
              <a:rPr lang="es-MX" sz="2000" dirty="0"/>
              <a:t> </a:t>
            </a:r>
            <a:r>
              <a:rPr lang="es-MX" sz="2000" dirty="0" smtClean="0"/>
              <a:t>parcial o totalmente a </a:t>
            </a:r>
            <a:r>
              <a:rPr lang="es-MX" sz="2000" dirty="0"/>
              <a:t>las prestaciones del actor.</a:t>
            </a:r>
          </a:p>
          <a:p>
            <a:pPr marL="114300" indent="0" algn="just">
              <a:buNone/>
            </a:pPr>
            <a:r>
              <a:rPr lang="es-MX" sz="2000" dirty="0" smtClean="0"/>
              <a:t>-</a:t>
            </a:r>
            <a:r>
              <a:rPr lang="es-MX" sz="2000" b="1" dirty="0" smtClean="0"/>
              <a:t>Confesar </a:t>
            </a:r>
            <a:r>
              <a:rPr lang="es-MX" sz="2000" dirty="0" smtClean="0"/>
              <a:t>los </a:t>
            </a:r>
            <a:r>
              <a:rPr lang="es-MX" sz="2000" dirty="0"/>
              <a:t>hechos afirmados por el actor.</a:t>
            </a:r>
          </a:p>
          <a:p>
            <a:pPr marL="114300" indent="0" algn="just">
              <a:buNone/>
            </a:pPr>
            <a:r>
              <a:rPr lang="es-MX" sz="2000" dirty="0"/>
              <a:t>-</a:t>
            </a:r>
            <a:r>
              <a:rPr lang="es-MX" sz="2000" b="1" dirty="0" smtClean="0"/>
              <a:t>Admitir o aceptar</a:t>
            </a:r>
            <a:r>
              <a:rPr lang="es-MX" sz="2000" dirty="0" smtClean="0"/>
              <a:t> </a:t>
            </a:r>
            <a:r>
              <a:rPr lang="es-MX" sz="2000" dirty="0"/>
              <a:t>los preceptos jurídico invocados por el actor.</a:t>
            </a:r>
          </a:p>
          <a:p>
            <a:pPr marL="114300" indent="0" algn="just">
              <a:buNone/>
            </a:pPr>
            <a:r>
              <a:rPr lang="es-MX" sz="2000" dirty="0"/>
              <a:t>-</a:t>
            </a:r>
            <a:r>
              <a:rPr lang="es-MX" sz="2000" b="1" dirty="0"/>
              <a:t>Pedir</a:t>
            </a:r>
            <a:r>
              <a:rPr lang="es-MX" sz="2000" dirty="0"/>
              <a:t> se llame a </a:t>
            </a:r>
            <a:r>
              <a:rPr lang="es-MX" sz="2000" dirty="0" smtClean="0"/>
              <a:t>un </a:t>
            </a:r>
            <a:r>
              <a:rPr lang="es-MX" sz="2000" dirty="0"/>
              <a:t>tercero para que haga valer sus derechos.</a:t>
            </a:r>
          </a:p>
          <a:p>
            <a:pPr marL="114300" indent="0" algn="just">
              <a:buNone/>
            </a:pPr>
            <a:r>
              <a:rPr lang="es-MX" sz="2000" dirty="0"/>
              <a:t>-</a:t>
            </a:r>
            <a:r>
              <a:rPr lang="es-MX" sz="2000" b="1" dirty="0"/>
              <a:t>Negar</a:t>
            </a:r>
            <a:r>
              <a:rPr lang="es-MX" sz="2000" dirty="0"/>
              <a:t> </a:t>
            </a:r>
            <a:r>
              <a:rPr lang="es-MX" sz="2000" dirty="0" smtClean="0"/>
              <a:t>o decir impropios </a:t>
            </a:r>
            <a:r>
              <a:rPr lang="es-MX" sz="2000" dirty="0"/>
              <a:t>los </a:t>
            </a:r>
            <a:r>
              <a:rPr lang="es-MX" sz="2000" dirty="0" smtClean="0"/>
              <a:t>hechos, desprendiéndose de la carga probatoria.</a:t>
            </a:r>
            <a:endParaRPr lang="es-MX" sz="2000" dirty="0"/>
          </a:p>
          <a:p>
            <a:pPr marL="114300" indent="0" algn="just">
              <a:buNone/>
            </a:pPr>
            <a:r>
              <a:rPr lang="es-MX" sz="2000" dirty="0"/>
              <a:t>-</a:t>
            </a:r>
            <a:r>
              <a:rPr lang="es-MX" sz="2000" b="1" dirty="0"/>
              <a:t>Negar</a:t>
            </a:r>
            <a:r>
              <a:rPr lang="es-MX" sz="2000" dirty="0"/>
              <a:t> el derecho a las </a:t>
            </a:r>
            <a:r>
              <a:rPr lang="es-MX" sz="2000" dirty="0" smtClean="0"/>
              <a:t>prestaciones del </a:t>
            </a:r>
            <a:r>
              <a:rPr lang="es-MX" sz="2000" dirty="0"/>
              <a:t>actor</a:t>
            </a:r>
            <a:r>
              <a:rPr lang="es-MX" sz="2000" dirty="0" smtClean="0"/>
              <a:t>. </a:t>
            </a:r>
            <a:r>
              <a:rPr lang="es-MX" sz="2000" i="1" dirty="0" smtClean="0"/>
              <a:t>Exceptio sine </a:t>
            </a:r>
            <a:r>
              <a:rPr lang="es-MX" sz="2000" i="1" dirty="0" err="1" smtClean="0"/>
              <a:t>actione</a:t>
            </a:r>
            <a:r>
              <a:rPr lang="es-MX" sz="2000" i="1" dirty="0" smtClean="0"/>
              <a:t> </a:t>
            </a:r>
            <a:r>
              <a:rPr lang="es-MX" sz="2000" i="1" dirty="0" err="1" smtClean="0"/>
              <a:t>agis</a:t>
            </a:r>
            <a:endParaRPr lang="es-MX" sz="2000" dirty="0"/>
          </a:p>
          <a:p>
            <a:pPr marL="114300" indent="0" algn="just">
              <a:buNone/>
            </a:pPr>
            <a:r>
              <a:rPr lang="es-MX" sz="2000" dirty="0"/>
              <a:t>-</a:t>
            </a:r>
            <a:r>
              <a:rPr lang="es-MX" sz="2000" b="1" dirty="0"/>
              <a:t>Oponerse</a:t>
            </a:r>
            <a:r>
              <a:rPr lang="es-MX" sz="2000" dirty="0"/>
              <a:t> al proceso por no cumplirse presupuestos procesales (Excepciones procesales).</a:t>
            </a:r>
          </a:p>
          <a:p>
            <a:pPr marL="114300" indent="0" algn="just">
              <a:buNone/>
            </a:pPr>
            <a:r>
              <a:rPr lang="es-MX" sz="2000" dirty="0"/>
              <a:t>-</a:t>
            </a:r>
            <a:r>
              <a:rPr lang="es-MX" sz="2000" b="1" dirty="0"/>
              <a:t>Oponerse</a:t>
            </a:r>
            <a:r>
              <a:rPr lang="es-MX" sz="2000" dirty="0"/>
              <a:t> al reconocimiento del juez </a:t>
            </a:r>
            <a:r>
              <a:rPr lang="es-MX" sz="2000" dirty="0" smtClean="0"/>
              <a:t>de hechos alegados </a:t>
            </a:r>
            <a:r>
              <a:rPr lang="es-MX" sz="2000" dirty="0"/>
              <a:t>por la actora, afirmando hechos extintivos, modificatorios o impeditivos (Excepciones sustanciales).</a:t>
            </a:r>
          </a:p>
          <a:p>
            <a:pPr marL="114300" indent="0" algn="just">
              <a:buNone/>
            </a:pPr>
            <a:r>
              <a:rPr lang="es-MX" sz="2000" dirty="0"/>
              <a:t>-</a:t>
            </a:r>
            <a:r>
              <a:rPr lang="es-MX" sz="2000" b="1" dirty="0"/>
              <a:t>Formular</a:t>
            </a:r>
            <a:r>
              <a:rPr lang="es-MX" sz="2000" dirty="0"/>
              <a:t> prestaciones contra el actor en el mismo proceso (Reconvención</a:t>
            </a:r>
            <a:r>
              <a:rPr lang="es-MX" sz="2000" dirty="0" smtClean="0"/>
              <a:t>).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49270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58824" y="116632"/>
            <a:ext cx="8877672" cy="66247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Contenido del escrito de contestación de demanda</a:t>
            </a:r>
          </a:p>
          <a:p>
            <a:pPr marL="114300" indent="0">
              <a:buNone/>
            </a:pPr>
            <a:endParaRPr lang="es-MX" b="1" dirty="0">
              <a:solidFill>
                <a:srgbClr val="C0000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1-Tribunal competente que previno.</a:t>
            </a: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2-Rubro</a:t>
            </a: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3-Nobre, apellidos del demandado.</a:t>
            </a: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4-Domicilio y personas autorizadas para oír notificaciones.</a:t>
            </a: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5-Confesar, negar o decir no propios los hechos del actor</a:t>
            </a: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6-Precisar y exhibir documentos, señalar nombre y apellidos de los testigos, ambos relacionarlos con los hechos.</a:t>
            </a: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7-Invocar las excepciones que le convengan a su derecho.</a:t>
            </a: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8-Expresión sobre el derecho del actor y señalar el derecho y jurisprudencias que le beneficien.</a:t>
            </a:r>
          </a:p>
          <a:p>
            <a:pPr marL="114300" indent="0">
              <a:buNone/>
            </a:pPr>
            <a:r>
              <a:rPr lang="es-MX" sz="2000" dirty="0">
                <a:solidFill>
                  <a:srgbClr val="002060"/>
                </a:solidFill>
              </a:rPr>
              <a:t>9</a:t>
            </a:r>
            <a:r>
              <a:rPr lang="es-MX" sz="2000" dirty="0" smtClean="0">
                <a:solidFill>
                  <a:srgbClr val="002060"/>
                </a:solidFill>
              </a:rPr>
              <a:t>-Puntos petitorios.</a:t>
            </a: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10-Firma del demandado o apoderado.</a:t>
            </a: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11-Firma de abogado patrono con cédula profesional (Edo. </a:t>
            </a:r>
            <a:r>
              <a:rPr lang="es-MX" sz="2000" dirty="0" err="1" smtClean="0">
                <a:solidFill>
                  <a:srgbClr val="002060"/>
                </a:solidFill>
              </a:rPr>
              <a:t>Mex</a:t>
            </a:r>
            <a:r>
              <a:rPr lang="es-MX" sz="2000" dirty="0" smtClean="0">
                <a:solidFill>
                  <a:srgbClr val="002060"/>
                </a:solidFill>
              </a:rPr>
              <a:t>.).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chemeClr val="tx1"/>
                </a:solidFill>
              </a:rPr>
              <a:t>*En caso de formular reconvención se incorpora después del No. 8, con todos los requisitos y apartados de un escrito de demanda.</a:t>
            </a:r>
          </a:p>
        </p:txBody>
      </p:sp>
    </p:spTree>
    <p:extLst>
      <p:ext uri="{BB962C8B-B14F-4D97-AF65-F5344CB8AC3E}">
        <p14:creationId xmlns:p14="http://schemas.microsoft.com/office/powerpoint/2010/main" val="359188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2060"/>
                </a:solidFill>
              </a:rPr>
              <a:t>excepciones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52600"/>
            <a:ext cx="8856984" cy="4916760"/>
          </a:xfrm>
        </p:spPr>
        <p:txBody>
          <a:bodyPr/>
          <a:lstStyle/>
          <a:p>
            <a:pPr algn="just"/>
            <a:endParaRPr lang="es-MX" b="1" dirty="0" smtClean="0">
              <a:solidFill>
                <a:srgbClr val="C00000"/>
              </a:solidFill>
            </a:endParaRPr>
          </a:p>
          <a:p>
            <a:pPr algn="just"/>
            <a:r>
              <a:rPr lang="es-MX" b="1" dirty="0" smtClean="0">
                <a:solidFill>
                  <a:srgbClr val="002060"/>
                </a:solidFill>
              </a:rPr>
              <a:t>En amplio sentido </a:t>
            </a:r>
            <a:r>
              <a:rPr lang="es-MX" dirty="0" smtClean="0"/>
              <a:t>se identifica con el derecho de</a:t>
            </a:r>
            <a:r>
              <a:rPr lang="es-MX" b="1" i="1" dirty="0" smtClean="0"/>
              <a:t> defensa en juicio.</a:t>
            </a:r>
            <a:r>
              <a:rPr lang="es-MX" dirty="0" smtClean="0"/>
              <a:t> Es un poder jurídico que tiene el demandado para oponerse a la acción y a la pretensión del actor, para impedir el pronunciamiento judicial de fondo, o para conseguir un pronunciamiento judicial absolutorio.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5245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97296" y="260648"/>
            <a:ext cx="8839200" cy="6308870"/>
          </a:xfrm>
        </p:spPr>
        <p:txBody>
          <a:bodyPr/>
          <a:lstStyle/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En estricto sentido </a:t>
            </a:r>
            <a:r>
              <a:rPr lang="es-MX" dirty="0" smtClean="0">
                <a:solidFill>
                  <a:schemeClr val="tx1"/>
                </a:solidFill>
              </a:rPr>
              <a:t>son las cuestiones concretas que el demandado plantea frente a la pretensión del actor con la finalidad de:</a:t>
            </a: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endParaRPr lang="es-MX" dirty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Oponerse a la continuación del procedimiento, por no haberse cumplido los presupuestos procesales.</a:t>
            </a:r>
          </a:p>
          <a:p>
            <a:pPr marL="114300" indent="0" algn="just">
              <a:buNone/>
            </a:pPr>
            <a:r>
              <a:rPr lang="es-MX" b="1" i="1" dirty="0">
                <a:solidFill>
                  <a:srgbClr val="0070C0"/>
                </a:solidFill>
              </a:rPr>
              <a:t>	</a:t>
            </a:r>
            <a:r>
              <a:rPr lang="es-MX" b="1" i="1" dirty="0" smtClean="0">
                <a:solidFill>
                  <a:srgbClr val="0070C0"/>
                </a:solidFill>
              </a:rPr>
              <a:t>				EXCEPCIONES PROCESALES</a:t>
            </a:r>
            <a:endParaRPr lang="es-MX" b="1" i="1" dirty="0">
              <a:solidFill>
                <a:srgbClr val="0070C0"/>
              </a:solidFill>
            </a:endParaRPr>
          </a:p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Oponerse al reconocimiento del juez, de la fundamentación de la pretensión de la actora, invocando hechos extintivos modificativos o impeditivos.</a:t>
            </a:r>
          </a:p>
          <a:p>
            <a:pPr marL="114300" indent="0" algn="just">
              <a:buNone/>
            </a:pPr>
            <a:r>
              <a:rPr lang="es-MX" b="1" i="1" dirty="0" smtClean="0">
                <a:solidFill>
                  <a:srgbClr val="0070C0"/>
                </a:solidFill>
              </a:rPr>
              <a:t>				EXCEPCIONES SUSTANCIALES</a:t>
            </a:r>
            <a:endParaRPr lang="es-MX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2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Excepciones PROCESALES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28800"/>
            <a:ext cx="8856984" cy="5112568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es-MX" dirty="0" smtClean="0"/>
              <a:t>Son aquellas que invoca el demandado por no haberse cumplido algún presupuesto procesal.</a:t>
            </a:r>
          </a:p>
          <a:p>
            <a:pPr marL="114300" indent="0">
              <a:buNone/>
            </a:pPr>
            <a:endParaRPr lang="es-MX" dirty="0" smtClean="0"/>
          </a:p>
          <a:p>
            <a:pPr marL="571500" indent="-4572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Excepción de incompetencia del juez.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Excepción de falta del legitimación ad </a:t>
            </a:r>
            <a:r>
              <a:rPr lang="es-MX" dirty="0" err="1" smtClean="0">
                <a:solidFill>
                  <a:srgbClr val="002060"/>
                </a:solidFill>
              </a:rPr>
              <a:t>causam</a:t>
            </a:r>
            <a:r>
              <a:rPr lang="es-MX" dirty="0" smtClean="0">
                <a:solidFill>
                  <a:srgbClr val="002060"/>
                </a:solidFill>
              </a:rPr>
              <a:t> o de falta de personalidad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Excepción de falta de legitimación ad </a:t>
            </a:r>
            <a:r>
              <a:rPr lang="es-MX" dirty="0" err="1" smtClean="0">
                <a:solidFill>
                  <a:srgbClr val="002060"/>
                </a:solidFill>
              </a:rPr>
              <a:t>procesum</a:t>
            </a:r>
            <a:r>
              <a:rPr lang="es-MX" dirty="0" smtClean="0">
                <a:solidFill>
                  <a:srgbClr val="002060"/>
                </a:solidFill>
              </a:rPr>
              <a:t> o de falta de representación.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Excepción de litispendencia.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Excepción de conexidad de la causa.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Excepción de improcedencia de la vía.</a:t>
            </a:r>
          </a:p>
          <a:p>
            <a:pPr marL="571500" indent="-457200">
              <a:buFont typeface="+mj-lt"/>
              <a:buAutoNum type="arabicPeriod"/>
            </a:pPr>
            <a:r>
              <a:rPr lang="es-MX" dirty="0" smtClean="0">
                <a:solidFill>
                  <a:srgbClr val="002060"/>
                </a:solidFill>
              </a:rPr>
              <a:t>Excepción de cosa juzgada.</a:t>
            </a:r>
          </a:p>
          <a:p>
            <a:pPr marL="114300" indent="0">
              <a:buNone/>
            </a:pPr>
            <a:r>
              <a:rPr lang="es-MX" dirty="0" smtClean="0"/>
              <a:t>							Art. 2.31CPCEM</a:t>
            </a:r>
          </a:p>
          <a:p>
            <a:pPr marL="571500" indent="-457200">
              <a:buFont typeface="+mj-lt"/>
              <a:buAutoNum type="arabicPeriod"/>
            </a:pPr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69308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08372"/>
            <a:ext cx="8712968" cy="1039427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Excepciones dilatorias art.2.37 </a:t>
            </a:r>
            <a:r>
              <a:rPr lang="es-MX" sz="2800" dirty="0" err="1" smtClean="0"/>
              <a:t>cpcem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896544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sz="2000" dirty="0" smtClean="0"/>
              <a:t>Son un tipo de excepciones procesales que no destruyen los efectos de la acción, sólo los retrasan:</a:t>
            </a:r>
          </a:p>
          <a:p>
            <a:pPr marL="114300" indent="0" algn="just">
              <a:buNone/>
            </a:pPr>
            <a:endParaRPr lang="es-MX" sz="2000" dirty="0" smtClean="0"/>
          </a:p>
          <a:p>
            <a:pPr marL="114300" indent="0" algn="just">
              <a:buNone/>
            </a:pPr>
            <a:endParaRPr lang="es-MX" sz="2000" dirty="0"/>
          </a:p>
          <a:p>
            <a:pPr marL="571500" indent="-457200" algn="just">
              <a:buFont typeface="+mj-lt"/>
              <a:buAutoNum type="arabicPeriod"/>
            </a:pPr>
            <a:r>
              <a:rPr lang="es-MX" sz="2000" dirty="0" smtClean="0">
                <a:solidFill>
                  <a:srgbClr val="002060"/>
                </a:solidFill>
              </a:rPr>
              <a:t>La falta de cumplimiento de plazo o condición a que está sujeta la acción intentada.</a:t>
            </a:r>
          </a:p>
          <a:p>
            <a:pPr marL="571500" indent="-457200" algn="just">
              <a:buFont typeface="+mj-lt"/>
              <a:buAutoNum type="arabicPeriod"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571500" indent="-457200" algn="just">
              <a:buFont typeface="+mj-lt"/>
              <a:buAutoNum type="arabicPeriod"/>
            </a:pPr>
            <a:r>
              <a:rPr lang="es-MX" sz="2000" dirty="0" smtClean="0">
                <a:solidFill>
                  <a:srgbClr val="002060"/>
                </a:solidFill>
              </a:rPr>
              <a:t>La división: Si hay </a:t>
            </a:r>
            <a:r>
              <a:rPr lang="es-MX" sz="2000" dirty="0">
                <a:solidFill>
                  <a:srgbClr val="002060"/>
                </a:solidFill>
              </a:rPr>
              <a:t>dos o </a:t>
            </a:r>
            <a:r>
              <a:rPr lang="es-MX" sz="2000" dirty="0" smtClean="0">
                <a:solidFill>
                  <a:srgbClr val="002060"/>
                </a:solidFill>
              </a:rPr>
              <a:t>más fiadores </a:t>
            </a:r>
            <a:r>
              <a:rPr lang="es-MX" sz="2000" dirty="0">
                <a:solidFill>
                  <a:srgbClr val="002060"/>
                </a:solidFill>
              </a:rPr>
              <a:t>de una misma </a:t>
            </a:r>
            <a:r>
              <a:rPr lang="es-MX" sz="2000" dirty="0" smtClean="0">
                <a:solidFill>
                  <a:srgbClr val="002060"/>
                </a:solidFill>
              </a:rPr>
              <a:t>obligación, ésta se dividirá entre ellos (Mancomunidad).</a:t>
            </a:r>
            <a:endParaRPr lang="es-MX" sz="2000" dirty="0">
              <a:solidFill>
                <a:srgbClr val="002060"/>
              </a:solidFill>
            </a:endParaRPr>
          </a:p>
          <a:p>
            <a:pPr marL="571500" indent="-457200" algn="just">
              <a:buFont typeface="+mj-lt"/>
              <a:buAutoNum type="arabicPeriod"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571500" indent="-457200" algn="just">
              <a:buFont typeface="+mj-lt"/>
              <a:buAutoNum type="arabicPeriod"/>
            </a:pPr>
            <a:r>
              <a:rPr lang="es-MX" sz="2000" dirty="0">
                <a:solidFill>
                  <a:srgbClr val="002060"/>
                </a:solidFill>
              </a:rPr>
              <a:t>La excusión: </a:t>
            </a:r>
            <a:r>
              <a:rPr lang="es-MX" sz="2000" dirty="0" smtClean="0">
                <a:solidFill>
                  <a:srgbClr val="002060"/>
                </a:solidFill>
              </a:rPr>
              <a:t>facultad del fiador </a:t>
            </a:r>
            <a:r>
              <a:rPr lang="es-MX" sz="2000" dirty="0">
                <a:solidFill>
                  <a:srgbClr val="002060"/>
                </a:solidFill>
              </a:rPr>
              <a:t>de oponerse a hacer efectiva </a:t>
            </a:r>
            <a:r>
              <a:rPr lang="es-MX" sz="2000" dirty="0" smtClean="0">
                <a:solidFill>
                  <a:srgbClr val="002060"/>
                </a:solidFill>
              </a:rPr>
              <a:t>la fianza cuando </a:t>
            </a:r>
            <a:r>
              <a:rPr lang="es-MX" sz="2000" dirty="0">
                <a:solidFill>
                  <a:srgbClr val="002060"/>
                </a:solidFill>
              </a:rPr>
              <a:t>el acreedor no haya ejecutado todos los bienes del </a:t>
            </a:r>
            <a:r>
              <a:rPr lang="es-MX" sz="2000" dirty="0" smtClean="0">
                <a:solidFill>
                  <a:srgbClr val="002060"/>
                </a:solidFill>
              </a:rPr>
              <a:t>deudor.</a:t>
            </a:r>
            <a:endParaRPr lang="es-MX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95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Excepciones SUSTANCIALES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2008" y="1628800"/>
            <a:ext cx="9036496" cy="5112568"/>
          </a:xfrm>
        </p:spPr>
        <p:txBody>
          <a:bodyPr>
            <a:normAutofit fontScale="85000" lnSpcReduction="20000"/>
          </a:bodyPr>
          <a:lstStyle/>
          <a:p>
            <a:pPr marL="114300" indent="0" algn="just">
              <a:buNone/>
            </a:pPr>
            <a:r>
              <a:rPr lang="es-MX" dirty="0" smtClean="0"/>
              <a:t>Son los hechos extintivos, modificativos o impeditivos; invocados por el demandado para oponerlos a la relación jurídica sustancial invocada por el actor como causa de su pretensión. </a:t>
            </a:r>
          </a:p>
          <a:p>
            <a:pPr marL="11430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dirty="0" smtClean="0">
                <a:solidFill>
                  <a:srgbClr val="002060"/>
                </a:solidFill>
              </a:rPr>
              <a:t>(Ejemplos del 1º el pago, del 2º no cumplimiento de la condición suspensiva y del 3º un convenio)</a:t>
            </a:r>
          </a:p>
          <a:p>
            <a:pPr algn="just"/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No hay regulación expresa de ellas, no obstante las más comunes son:</a:t>
            </a:r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-Pago				-Novación</a:t>
            </a: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-Dación en pago		-Revocación</a:t>
            </a: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-Compensación		-Pérdida</a:t>
            </a: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-Confusión			-Prescripción</a:t>
            </a: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-Remisión			-Término y condición extintivos</a:t>
            </a: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-Transacción			-Promesa de no pedir</a:t>
            </a: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-Renuncia de derecho	-Nulidad</a:t>
            </a:r>
          </a:p>
          <a:p>
            <a:pPr marL="114300" indent="0" algn="just">
              <a:buNone/>
            </a:pPr>
            <a:r>
              <a:rPr lang="es-MX" b="1" dirty="0" smtClean="0">
                <a:solidFill>
                  <a:srgbClr val="002060"/>
                </a:solidFill>
              </a:rPr>
              <a:t>-Rescisión			-Inexistencia</a:t>
            </a:r>
          </a:p>
          <a:p>
            <a:pPr marL="114300" indent="0" algn="just"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2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>
                <a:solidFill>
                  <a:srgbClr val="002060"/>
                </a:solidFill>
              </a:rPr>
              <a:t>Etapa de conciliación y depuración procesal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indent="0" algn="just">
              <a:buNone/>
            </a:pPr>
            <a:r>
              <a:rPr lang="es-MX" dirty="0" smtClean="0">
                <a:solidFill>
                  <a:srgbClr val="002060"/>
                </a:solidFill>
              </a:rPr>
              <a:t>En el auto que tenga por contestada la demanda o la reconvención, se citará con apercibimiento de ley  a las partes a una audiencia de </a:t>
            </a:r>
            <a:r>
              <a:rPr lang="es-MX" b="1" dirty="0" smtClean="0">
                <a:solidFill>
                  <a:srgbClr val="002060"/>
                </a:solidFill>
              </a:rPr>
              <a:t>CONCILIACIÓN y DEPURACIÓN PROCESAL,</a:t>
            </a:r>
            <a:r>
              <a:rPr lang="es-MX" dirty="0" smtClean="0">
                <a:solidFill>
                  <a:srgbClr val="002060"/>
                </a:solidFill>
              </a:rPr>
              <a:t> dentro de los 5 días siguientes</a:t>
            </a:r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r>
              <a:rPr lang="es-MX" dirty="0" smtClean="0"/>
              <a:t>En caso de inasistencia de una de las partes , le impondrá una multa del 5% del valor de lo reclamado o lo que prudentemente señale el juez y lo entregará a la contraparte, si la inasistencia es de ambas, las multará en favor del Fondo para la administración de justicia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726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936625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Contenido temático</a:t>
            </a:r>
          </a:p>
        </p:txBody>
      </p:sp>
      <p:sp>
        <p:nvSpPr>
          <p:cNvPr id="4" name="3 Elipse"/>
          <p:cNvSpPr/>
          <p:nvPr/>
        </p:nvSpPr>
        <p:spPr>
          <a:xfrm>
            <a:off x="2987675" y="3141663"/>
            <a:ext cx="3097213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mtClean="0">
                <a:solidFill>
                  <a:schemeClr val="tx1"/>
                </a:solidFill>
              </a:rPr>
              <a:t>Proceso ordinario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372200" y="1916832"/>
            <a:ext cx="2520950" cy="1223962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La demanda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9 Redondear rectángulo de esquina diagonal"/>
          <p:cNvSpPr/>
          <p:nvPr/>
        </p:nvSpPr>
        <p:spPr>
          <a:xfrm>
            <a:off x="5949987" y="5589240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El emplazamiento</a:t>
            </a:r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179512" y="1916832"/>
            <a:ext cx="2520950" cy="122483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La audiencia de conciliación y depuración procesal</a:t>
            </a: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5076056" y="4005263"/>
            <a:ext cx="2349859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 flipV="1">
            <a:off x="5508104" y="2420889"/>
            <a:ext cx="792090" cy="792087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10800000">
            <a:off x="2771800" y="2492896"/>
            <a:ext cx="1224136" cy="647752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dondear rectángulo de esquina diagonal"/>
          <p:cNvSpPr/>
          <p:nvPr/>
        </p:nvSpPr>
        <p:spPr>
          <a:xfrm>
            <a:off x="251991" y="5588496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La contestación</a:t>
            </a: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1727920" y="4005263"/>
            <a:ext cx="2412032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dondear rectángulo de esquina diagonal"/>
          <p:cNvSpPr/>
          <p:nvPr/>
        </p:nvSpPr>
        <p:spPr>
          <a:xfrm>
            <a:off x="3563888" y="1412776"/>
            <a:ext cx="1837490" cy="61198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Introducción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5" name="14 Conector recto de flecha"/>
          <p:cNvCxnSpPr>
            <a:endCxn id="14" idx="1"/>
          </p:cNvCxnSpPr>
          <p:nvPr/>
        </p:nvCxnSpPr>
        <p:spPr>
          <a:xfrm flipV="1">
            <a:off x="4482633" y="2024757"/>
            <a:ext cx="0" cy="111589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17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002060"/>
                </a:solidFill>
              </a:rPr>
              <a:t>Etapa de conciliación y depuración procesal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752600"/>
            <a:ext cx="8856984" cy="491676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Es una etapa intermedia entre la postulatoria y la probatoria.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>
                <a:solidFill>
                  <a:srgbClr val="002060"/>
                </a:solidFill>
              </a:rPr>
              <a:t>Es </a:t>
            </a:r>
            <a:r>
              <a:rPr lang="es-MX" dirty="0">
                <a:solidFill>
                  <a:srgbClr val="002060"/>
                </a:solidFill>
              </a:rPr>
              <a:t>necesario que se encuentre definida la </a:t>
            </a:r>
            <a:r>
              <a:rPr lang="es-MX" dirty="0" smtClean="0">
                <a:solidFill>
                  <a:srgbClr val="002060"/>
                </a:solidFill>
              </a:rPr>
              <a:t>Litis.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Tiene por objeto invitar a las partes a llegar a una amigable composición, mediante un convenio que en su caso se homologará a sentencia ejecutoriada.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>
                <a:solidFill>
                  <a:srgbClr val="002060"/>
                </a:solidFill>
              </a:rPr>
              <a:t>De no haber conciliación, se depurará el procedimiento, se resolverán las excepciones procesales y se pasará  a la etapa probatoria. Dicha resolución es apelable</a:t>
            </a:r>
          </a:p>
        </p:txBody>
      </p:sp>
    </p:spTree>
    <p:extLst>
      <p:ext uri="{BB962C8B-B14F-4D97-AF65-F5344CB8AC3E}">
        <p14:creationId xmlns:p14="http://schemas.microsoft.com/office/powerpoint/2010/main" val="104816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El objeto de la audiencia es</a:t>
            </a:r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>
                <a:solidFill>
                  <a:srgbClr val="002060"/>
                </a:solidFill>
              </a:rPr>
              <a:t>Intentar la conciliación de las partes.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Examinar y resolver las condiciones de la acción y excepción y presupuestos procesales.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Fijar en definitiva el objeto del proceso.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En el DF resolver sobre la admisión de pruebas.</a:t>
            </a:r>
          </a:p>
          <a:p>
            <a:endParaRPr lang="es-MX" dirty="0" smtClean="0"/>
          </a:p>
          <a:p>
            <a:endParaRPr lang="es-MX" dirty="0"/>
          </a:p>
          <a:p>
            <a:pPr marL="114300" indent="0">
              <a:buNone/>
            </a:pP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491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de evaluación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MX" dirty="0" smtClean="0"/>
              <a:t>Elabora en equipos lo siguiente:</a:t>
            </a:r>
          </a:p>
          <a:p>
            <a:endParaRPr lang="es-MX" dirty="0" smtClean="0"/>
          </a:p>
          <a:p>
            <a:r>
              <a:rPr lang="es-MX" dirty="0" smtClean="0">
                <a:solidFill>
                  <a:srgbClr val="002060"/>
                </a:solidFill>
              </a:rPr>
              <a:t> Un escrito de demanda de un juicio ordinario civil.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Un auto admisorio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Una diligencia de emplazamiento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Una certificación de término para contestar</a:t>
            </a:r>
          </a:p>
          <a:p>
            <a:r>
              <a:rPr lang="es-MX" dirty="0" smtClean="0">
                <a:solidFill>
                  <a:srgbClr val="002060"/>
                </a:solidFill>
              </a:rPr>
              <a:t>Un escrito de contestación al escrito de demanda elaborado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889626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075240" cy="4373563"/>
          </a:xfrm>
        </p:spPr>
        <p:txBody>
          <a:bodyPr/>
          <a:lstStyle/>
          <a:p>
            <a:pPr marL="114300" indent="0" algn="just">
              <a:buNone/>
            </a:pPr>
            <a:r>
              <a:rPr lang="es-MX" dirty="0" smtClean="0"/>
              <a:t>Tanto la demanda como la contestación ya sea en el principal como en la reconvención, son actos jurídicos procesales dotados de cierta formalidad y requisitos que requieren una adecuada técnica jurídica. </a:t>
            </a:r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Por otra lado la conciliación es una buena oportunidad para construir un acuerdo entre las partes en conflicto, en donde el especialista en derecho juega un papel importante.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95991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u="sng" dirty="0" smtClean="0">
                <a:solidFill>
                  <a:srgbClr val="00B0F0"/>
                </a:solidFill>
              </a:rPr>
              <a:t>REFERENCIAS BIBLIOGRÁFICAS</a:t>
            </a:r>
            <a:endParaRPr lang="es-MX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599056"/>
            <a:ext cx="8842248" cy="5070304"/>
          </a:xfrm>
        </p:spPr>
        <p:txBody>
          <a:bodyPr>
            <a:normAutofit fontScale="47500" lnSpcReduction="20000"/>
          </a:bodyPr>
          <a:lstStyle/>
          <a:p>
            <a:r>
              <a:rPr lang="es-ES" sz="3800" b="1" u="sng" dirty="0" smtClean="0">
                <a:solidFill>
                  <a:srgbClr val="002060"/>
                </a:solidFill>
              </a:rPr>
              <a:t>ARELLANO GARCÍA, CARLOS.: </a:t>
            </a:r>
            <a:r>
              <a:rPr lang="es-ES" sz="3800" b="1" u="sng" dirty="0">
                <a:solidFill>
                  <a:srgbClr val="002060"/>
                </a:solidFill>
              </a:rPr>
              <a:t>"TEORIA GENERAL DEL PROCESO". Porrúa, México.2002, 12va. Edición.</a:t>
            </a:r>
          </a:p>
          <a:p>
            <a:r>
              <a:rPr lang="es-ES" sz="3800" b="1" u="sng" dirty="0">
                <a:solidFill>
                  <a:srgbClr val="002060"/>
                </a:solidFill>
              </a:rPr>
              <a:t>ARELLANO GARCIA, CARLOS.- DERECHO PROCESAL </a:t>
            </a:r>
            <a:r>
              <a:rPr lang="es-ES" sz="3800" b="1" u="sng" dirty="0" smtClean="0">
                <a:solidFill>
                  <a:srgbClr val="002060"/>
                </a:solidFill>
              </a:rPr>
              <a:t>CIVIL. Editorial </a:t>
            </a:r>
            <a:r>
              <a:rPr lang="es-ES" sz="3800" b="1" u="sng" dirty="0">
                <a:solidFill>
                  <a:srgbClr val="002060"/>
                </a:solidFill>
              </a:rPr>
              <a:t>Porrúa </a:t>
            </a:r>
            <a:r>
              <a:rPr lang="es-ES" sz="3800" b="1" u="sng" dirty="0" smtClean="0">
                <a:solidFill>
                  <a:srgbClr val="002060"/>
                </a:solidFill>
              </a:rPr>
              <a:t>. </a:t>
            </a:r>
            <a:r>
              <a:rPr lang="es-MX" sz="3800" b="1" u="sng" dirty="0" smtClean="0">
                <a:solidFill>
                  <a:srgbClr val="002060"/>
                </a:solidFill>
              </a:rPr>
              <a:t>México 2007.</a:t>
            </a:r>
            <a:endParaRPr lang="es-MX" sz="3800" b="1" u="sng" dirty="0">
              <a:solidFill>
                <a:srgbClr val="002060"/>
              </a:solidFill>
            </a:endParaRPr>
          </a:p>
          <a:p>
            <a:r>
              <a:rPr lang="es-ES" sz="3800" dirty="0" smtClean="0">
                <a:solidFill>
                  <a:srgbClr val="002060"/>
                </a:solidFill>
              </a:rPr>
              <a:t>ARMENTA</a:t>
            </a:r>
            <a:r>
              <a:rPr lang="es-ES" sz="3800" dirty="0">
                <a:solidFill>
                  <a:srgbClr val="002060"/>
                </a:solidFill>
              </a:rPr>
              <a:t>, Calderón M. Gonzalo. Teoría General del Proceso</a:t>
            </a:r>
            <a:r>
              <a:rPr lang="es-ES" sz="3800" dirty="0" smtClean="0">
                <a:solidFill>
                  <a:srgbClr val="002060"/>
                </a:solidFill>
              </a:rPr>
              <a:t>. </a:t>
            </a:r>
            <a:r>
              <a:rPr lang="es-ES" sz="3800" dirty="0">
                <a:solidFill>
                  <a:srgbClr val="002060"/>
                </a:solidFill>
              </a:rPr>
              <a:t>Porrúa, 2003</a:t>
            </a:r>
          </a:p>
          <a:p>
            <a:r>
              <a:rPr lang="es-ES" sz="3800" dirty="0" smtClean="0">
                <a:solidFill>
                  <a:srgbClr val="002060"/>
                </a:solidFill>
              </a:rPr>
              <a:t>Becerra</a:t>
            </a:r>
            <a:r>
              <a:rPr lang="es-ES" sz="3800" dirty="0">
                <a:solidFill>
                  <a:srgbClr val="002060"/>
                </a:solidFill>
              </a:rPr>
              <a:t>, J.: "EL PROCESO CIVIL EN MEXICO". Porrúa, México.1962</a:t>
            </a:r>
          </a:p>
          <a:p>
            <a:r>
              <a:rPr lang="es-ES" sz="3800" dirty="0" smtClean="0">
                <a:solidFill>
                  <a:srgbClr val="002060"/>
                </a:solidFill>
              </a:rPr>
              <a:t>Briseño</a:t>
            </a:r>
            <a:r>
              <a:rPr lang="es-ES" sz="3800" dirty="0">
                <a:solidFill>
                  <a:srgbClr val="002060"/>
                </a:solidFill>
              </a:rPr>
              <a:t>, H.: "DERECHO PROCESAL". Cárdenas, México.1969</a:t>
            </a:r>
          </a:p>
          <a:p>
            <a:r>
              <a:rPr lang="es-ES" sz="3800" dirty="0" smtClean="0">
                <a:solidFill>
                  <a:srgbClr val="002060"/>
                </a:solidFill>
              </a:rPr>
              <a:t>De </a:t>
            </a:r>
            <a:r>
              <a:rPr lang="es-ES" sz="3800" dirty="0">
                <a:solidFill>
                  <a:srgbClr val="002060"/>
                </a:solidFill>
              </a:rPr>
              <a:t>Pina, R. y Larrañaga, J.: "DERECHO PROCESAL CIVIL". Porrúa, México.2000</a:t>
            </a:r>
          </a:p>
          <a:p>
            <a:r>
              <a:rPr lang="es-ES" sz="3800" b="1" u="sng" dirty="0" smtClean="0">
                <a:solidFill>
                  <a:srgbClr val="002060"/>
                </a:solidFill>
              </a:rPr>
              <a:t>GÓMEZ, CIPRIANO: </a:t>
            </a:r>
            <a:r>
              <a:rPr lang="es-ES" sz="3800" b="1" u="sng" dirty="0">
                <a:solidFill>
                  <a:srgbClr val="002060"/>
                </a:solidFill>
              </a:rPr>
              <a:t>"TEORIA GENERAL DEL PROCESO". Harla, décima edición México. </a:t>
            </a:r>
            <a:r>
              <a:rPr lang="es-ES" sz="3800" b="1" u="sng" dirty="0" smtClean="0">
                <a:solidFill>
                  <a:srgbClr val="002060"/>
                </a:solidFill>
              </a:rPr>
              <a:t>2003</a:t>
            </a:r>
          </a:p>
          <a:p>
            <a:r>
              <a:rPr lang="es-ES" sz="3800" b="1" u="sng" dirty="0">
                <a:solidFill>
                  <a:srgbClr val="002060"/>
                </a:solidFill>
              </a:rPr>
              <a:t>GÓMEZ, CIPRIANO: </a:t>
            </a:r>
            <a:r>
              <a:rPr lang="es-ES" sz="3800" b="1" u="sng" dirty="0" smtClean="0">
                <a:solidFill>
                  <a:srgbClr val="002060"/>
                </a:solidFill>
              </a:rPr>
              <a:t>«DERECHO </a:t>
            </a:r>
            <a:r>
              <a:rPr lang="es-ES" sz="3800" b="1" u="sng" dirty="0" err="1" smtClean="0">
                <a:solidFill>
                  <a:srgbClr val="002060"/>
                </a:solidFill>
              </a:rPr>
              <a:t>PROCESAl</a:t>
            </a:r>
            <a:r>
              <a:rPr lang="es-ES" sz="3800" b="1" u="sng" dirty="0" smtClean="0">
                <a:solidFill>
                  <a:srgbClr val="002060"/>
                </a:solidFill>
              </a:rPr>
              <a:t> CIVIL". Oxford, séptima </a:t>
            </a:r>
            <a:r>
              <a:rPr lang="es-ES" sz="3800" b="1" u="sng" dirty="0">
                <a:solidFill>
                  <a:srgbClr val="002060"/>
                </a:solidFill>
              </a:rPr>
              <a:t>edición México. </a:t>
            </a:r>
            <a:r>
              <a:rPr lang="es-ES" sz="3800" b="1" u="sng" dirty="0" smtClean="0">
                <a:solidFill>
                  <a:srgbClr val="002060"/>
                </a:solidFill>
              </a:rPr>
              <a:t>2012.</a:t>
            </a:r>
            <a:endParaRPr lang="es-ES" sz="3800" b="1" u="sng" dirty="0">
              <a:solidFill>
                <a:srgbClr val="002060"/>
              </a:solidFill>
            </a:endParaRPr>
          </a:p>
          <a:p>
            <a:endParaRPr lang="es-ES" sz="3800" b="1" u="sng" dirty="0">
              <a:solidFill>
                <a:srgbClr val="002060"/>
              </a:solidFill>
            </a:endParaRPr>
          </a:p>
          <a:p>
            <a:r>
              <a:rPr lang="es-ES" sz="3800" dirty="0">
                <a:solidFill>
                  <a:srgbClr val="002060"/>
                </a:solidFill>
              </a:rPr>
              <a:t>MATEOS ALARCON, MANUEL.- LAS PRUEBAS EN MATERIA CIVIL, MERCANTIL Y </a:t>
            </a:r>
            <a:r>
              <a:rPr lang="es-ES" sz="3800" dirty="0" smtClean="0">
                <a:solidFill>
                  <a:srgbClr val="002060"/>
                </a:solidFill>
              </a:rPr>
              <a:t>FEDERAL </a:t>
            </a:r>
            <a:r>
              <a:rPr lang="es-MX" sz="3800" dirty="0" smtClean="0">
                <a:solidFill>
                  <a:srgbClr val="002060"/>
                </a:solidFill>
              </a:rPr>
              <a:t>México</a:t>
            </a:r>
            <a:r>
              <a:rPr lang="es-MX" sz="3800" dirty="0">
                <a:solidFill>
                  <a:srgbClr val="002060"/>
                </a:solidFill>
              </a:rPr>
              <a:t>, 2001, Editorial Cárdenas Editor y </a:t>
            </a:r>
            <a:r>
              <a:rPr lang="es-MX" sz="3800" dirty="0" smtClean="0">
                <a:solidFill>
                  <a:srgbClr val="002060"/>
                </a:solidFill>
              </a:rPr>
              <a:t>Distribuidor.</a:t>
            </a:r>
            <a:endParaRPr lang="es-MX" sz="3800" dirty="0">
              <a:solidFill>
                <a:srgbClr val="002060"/>
              </a:solidFill>
            </a:endParaRPr>
          </a:p>
          <a:p>
            <a:r>
              <a:rPr lang="es-ES" sz="3800" b="1" u="sng" dirty="0" smtClean="0">
                <a:solidFill>
                  <a:srgbClr val="002060"/>
                </a:solidFill>
              </a:rPr>
              <a:t>OVALLE FAVELA, JOSÉ.: </a:t>
            </a:r>
            <a:r>
              <a:rPr lang="es-ES" sz="3800" b="1" u="sng" dirty="0">
                <a:solidFill>
                  <a:srgbClr val="002060"/>
                </a:solidFill>
              </a:rPr>
              <a:t>"DERECHO PROCESAL CIVIL". </a:t>
            </a:r>
            <a:r>
              <a:rPr lang="es-ES" sz="3800" b="1" u="sng" dirty="0" smtClean="0">
                <a:solidFill>
                  <a:srgbClr val="002060"/>
                </a:solidFill>
              </a:rPr>
              <a:t>Oxford, México.2007</a:t>
            </a:r>
            <a:endParaRPr lang="es-ES" sz="3800" b="1" u="sng" dirty="0">
              <a:solidFill>
                <a:srgbClr val="002060"/>
              </a:solidFill>
            </a:endParaRPr>
          </a:p>
          <a:p>
            <a:r>
              <a:rPr lang="es-ES" sz="3800" dirty="0" smtClean="0">
                <a:solidFill>
                  <a:srgbClr val="002060"/>
                </a:solidFill>
              </a:rPr>
              <a:t>Ovalle</a:t>
            </a:r>
            <a:r>
              <a:rPr lang="es-ES" sz="3800" dirty="0">
                <a:solidFill>
                  <a:srgbClr val="002060"/>
                </a:solidFill>
              </a:rPr>
              <a:t>, J.: "TEORÍA GENERAL DEL PROCESO". </a:t>
            </a:r>
            <a:r>
              <a:rPr lang="es-ES" sz="3800" dirty="0" err="1">
                <a:solidFill>
                  <a:srgbClr val="002060"/>
                </a:solidFill>
              </a:rPr>
              <a:t>Harla</a:t>
            </a:r>
            <a:r>
              <a:rPr lang="es-ES" sz="3800" dirty="0">
                <a:solidFill>
                  <a:srgbClr val="002060"/>
                </a:solidFill>
              </a:rPr>
              <a:t>, México.2003</a:t>
            </a:r>
          </a:p>
          <a:p>
            <a:r>
              <a:rPr lang="es-ES" sz="3800" dirty="0" smtClean="0">
                <a:solidFill>
                  <a:srgbClr val="002060"/>
                </a:solidFill>
              </a:rPr>
              <a:t>Pallares</a:t>
            </a:r>
            <a:r>
              <a:rPr lang="es-ES" sz="3800" dirty="0">
                <a:solidFill>
                  <a:srgbClr val="002060"/>
                </a:solidFill>
              </a:rPr>
              <a:t>, E.: "DERECHO PROCESAL CIVIL". Porrúa, México.1989.</a:t>
            </a:r>
            <a:endParaRPr lang="es-ES" sz="3400" dirty="0">
              <a:solidFill>
                <a:srgbClr val="00206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0960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u="sng" dirty="0" smtClean="0">
                <a:solidFill>
                  <a:srgbClr val="002060"/>
                </a:solidFill>
              </a:rPr>
              <a:t>LEGISLACIÓN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599056"/>
            <a:ext cx="8842248" cy="5070304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sz="3200" dirty="0" smtClean="0">
                <a:solidFill>
                  <a:srgbClr val="002060"/>
                </a:solidFill>
              </a:rPr>
              <a:t>Código civil para el Estado de México.</a:t>
            </a:r>
          </a:p>
          <a:p>
            <a:endParaRPr lang="es-MX" sz="3200" dirty="0" smtClean="0">
              <a:solidFill>
                <a:srgbClr val="002060"/>
              </a:solidFill>
            </a:endParaRPr>
          </a:p>
          <a:p>
            <a:r>
              <a:rPr lang="es-MX" sz="3200" dirty="0" smtClean="0">
                <a:solidFill>
                  <a:srgbClr val="002060"/>
                </a:solidFill>
              </a:rPr>
              <a:t>Código de procedimientos civiles para el Estado de México.</a:t>
            </a:r>
          </a:p>
          <a:p>
            <a:endParaRPr lang="es-MX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MX" sz="3200" dirty="0" smtClean="0">
                <a:solidFill>
                  <a:srgbClr val="002060"/>
                </a:solidFill>
              </a:rPr>
              <a:t>**Actualizados**</a:t>
            </a:r>
          </a:p>
          <a:p>
            <a:pPr>
              <a:buNone/>
            </a:pPr>
            <a:endParaRPr lang="es-MX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MX" sz="3200" dirty="0" smtClean="0">
                <a:solidFill>
                  <a:srgbClr val="002060"/>
                </a:solidFill>
                <a:hlinkClick r:id="rId2"/>
              </a:rPr>
              <a:t>www.scjn.gob.mx</a:t>
            </a:r>
            <a:endParaRPr lang="es-MX" sz="32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29858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sz="4400" dirty="0" smtClean="0"/>
              <a:t>Proceso ordinario</a:t>
            </a:r>
            <a:endParaRPr lang="es-ES" sz="4400" dirty="0"/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UNIDAD DE COMPETENCIA III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110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CuadroTexto"/>
          <p:cNvSpPr txBox="1">
            <a:spLocks noChangeArrowheads="1"/>
          </p:cNvSpPr>
          <p:nvPr/>
        </p:nvSpPr>
        <p:spPr bwMode="auto">
          <a:xfrm>
            <a:off x="1691680" y="692696"/>
            <a:ext cx="5286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ea typeface="+mj-ea"/>
                <a:cs typeface="Arial" pitchFamily="34" charset="0"/>
              </a:rPr>
              <a:t>OBJETIVO</a:t>
            </a:r>
            <a:endParaRPr lang="es-MX" sz="3600" dirty="0">
              <a:solidFill>
                <a:srgbClr val="0C3240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8196" name="4 CuadroTexto"/>
          <p:cNvSpPr txBox="1">
            <a:spLocks noChangeArrowheads="1"/>
          </p:cNvSpPr>
          <p:nvPr/>
        </p:nvSpPr>
        <p:spPr bwMode="auto">
          <a:xfrm>
            <a:off x="827088" y="2542252"/>
            <a:ext cx="76333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2800" dirty="0" smtClean="0">
                <a:latin typeface="Bookman Old Style" pitchFamily="18" charset="0"/>
              </a:rPr>
              <a:t>Analizar la demanda, la contestación, sus requisitos, así como la integración de la </a:t>
            </a:r>
            <a:r>
              <a:rPr lang="es-MX" sz="2800" dirty="0" err="1" smtClean="0">
                <a:latin typeface="Bookman Old Style" pitchFamily="18" charset="0"/>
              </a:rPr>
              <a:t>litis</a:t>
            </a:r>
            <a:r>
              <a:rPr lang="es-MX" sz="2800" dirty="0" smtClean="0">
                <a:latin typeface="Bookman Old Style" pitchFamily="18" charset="0"/>
              </a:rPr>
              <a:t> y la audiencia de conciliación y depuración en el juicio ordinario civil.</a:t>
            </a:r>
            <a:endParaRPr lang="es-MX" sz="28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2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s-MX" dirty="0" smtClean="0"/>
          </a:p>
          <a:p>
            <a:pPr marL="114300" indent="0" algn="just">
              <a:buNone/>
            </a:pPr>
            <a:endParaRPr lang="es-MX" dirty="0"/>
          </a:p>
          <a:p>
            <a:pPr marL="114300" indent="0" algn="just">
              <a:buNone/>
            </a:pPr>
            <a:r>
              <a:rPr lang="es-MX" dirty="0" smtClean="0"/>
              <a:t>Para poder definir los puntos controvertidos integrantes de la «</a:t>
            </a:r>
            <a:r>
              <a:rPr lang="es-MX" dirty="0" err="1" smtClean="0"/>
              <a:t>litis</a:t>
            </a:r>
            <a:r>
              <a:rPr lang="es-MX" dirty="0" smtClean="0"/>
              <a:t>» es necesario explicar los elementos de la demanda y de la contestación, así como comprender los requisitos que los integran, todo esto dentro de la etapa postulatoria también llamada expositiva. 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941168"/>
            <a:ext cx="3152006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910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08372"/>
            <a:ext cx="8466352" cy="1039427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002060"/>
                </a:solidFill>
              </a:rPr>
              <a:t>FASE POSTULATORIA O EXPOSITIVA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52600"/>
            <a:ext cx="8784976" cy="491676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dirty="0" smtClean="0"/>
              <a:t>-Es la primer etapa del proceso civil en primera instancia.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 smtClean="0"/>
              <a:t>-Su objeto es que las partes expongan sus pretensiones, hechos y preceptos jurídicos ante el juez.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 smtClean="0"/>
              <a:t>-Se concreta en los escritos de demanda, contestación de demanda, reconvención y de contestación a ésta.</a:t>
            </a:r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4" name="3 Flecha derecha"/>
          <p:cNvSpPr/>
          <p:nvPr/>
        </p:nvSpPr>
        <p:spPr>
          <a:xfrm>
            <a:off x="683568" y="4869160"/>
            <a:ext cx="799288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2400" dirty="0"/>
              <a:t>-</a:t>
            </a:r>
            <a:r>
              <a:rPr lang="es-MX" sz="2400" b="1" dirty="0">
                <a:solidFill>
                  <a:srgbClr val="0070C0"/>
                </a:solidFill>
              </a:rPr>
              <a:t>Actor en el principal</a:t>
            </a:r>
            <a:r>
              <a:rPr lang="es-MX" sz="2400" dirty="0"/>
              <a:t>-</a:t>
            </a:r>
            <a:r>
              <a:rPr lang="es-MX" sz="2400" b="1" dirty="0">
                <a:solidFill>
                  <a:srgbClr val="FF0000"/>
                </a:solidFill>
              </a:rPr>
              <a:t>Demandado en el principal</a:t>
            </a:r>
            <a:r>
              <a:rPr lang="es-MX" sz="2400" dirty="0"/>
              <a:t>.</a:t>
            </a:r>
          </a:p>
        </p:txBody>
      </p:sp>
      <p:sp>
        <p:nvSpPr>
          <p:cNvPr id="5" name="4 Flecha izquierda"/>
          <p:cNvSpPr/>
          <p:nvPr/>
        </p:nvSpPr>
        <p:spPr>
          <a:xfrm>
            <a:off x="251520" y="5805264"/>
            <a:ext cx="8424936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2300" dirty="0"/>
              <a:t>-</a:t>
            </a:r>
            <a:r>
              <a:rPr lang="es-MX" sz="2300" b="1" dirty="0">
                <a:solidFill>
                  <a:srgbClr val="0070C0"/>
                </a:solidFill>
              </a:rPr>
              <a:t>Demandado en la reconvención</a:t>
            </a:r>
            <a:r>
              <a:rPr lang="es-MX" sz="2300" dirty="0"/>
              <a:t>-</a:t>
            </a:r>
            <a:r>
              <a:rPr lang="es-MX" sz="2300" b="1" dirty="0">
                <a:solidFill>
                  <a:srgbClr val="FF0000"/>
                </a:solidFill>
              </a:rPr>
              <a:t>Actor reconvencional</a:t>
            </a:r>
          </a:p>
        </p:txBody>
      </p:sp>
    </p:spTree>
    <p:extLst>
      <p:ext uri="{BB962C8B-B14F-4D97-AF65-F5344CB8AC3E}">
        <p14:creationId xmlns:p14="http://schemas.microsoft.com/office/powerpoint/2010/main" val="28043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demanda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Acto procesal por el que una persona se constituye en actor, ejercita la acción (Facultad o poder de acudir a los tribunales) y formula su pretensión (Reclamación) ante el órgano jurisdiccional.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En razón del principio dispositivo, la demanda es de gran importancia.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Tipos de acciones (Actividad)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344" y="479715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344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Requisitos de la demanda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752600"/>
            <a:ext cx="8686800" cy="48447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Tribunal competente ante quien se promueve.</a:t>
            </a:r>
          </a:p>
          <a:p>
            <a:pPr algn="just"/>
            <a:r>
              <a:rPr lang="es-MX" dirty="0" smtClean="0"/>
              <a:t>Nombre y apellidos del actor y domicilio para ser notificado, personas autorizadas.</a:t>
            </a:r>
          </a:p>
          <a:p>
            <a:pPr algn="just"/>
            <a:r>
              <a:rPr lang="es-MX" dirty="0" smtClean="0"/>
              <a:t>Vía procesal y  </a:t>
            </a:r>
            <a:r>
              <a:rPr lang="es-MX" dirty="0" smtClean="0">
                <a:solidFill>
                  <a:srgbClr val="FF0000"/>
                </a:solidFill>
              </a:rPr>
              <a:t>acción intentada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Nombre y domicilio del demandado.</a:t>
            </a:r>
          </a:p>
          <a:p>
            <a:pPr algn="just"/>
            <a:r>
              <a:rPr lang="es-MX" dirty="0" smtClean="0"/>
              <a:t>Prestaciones, conducta del demandado y los bienes.</a:t>
            </a:r>
          </a:p>
          <a:p>
            <a:pPr algn="just"/>
            <a:r>
              <a:rPr lang="es-MX" dirty="0" smtClean="0"/>
              <a:t>Narración sucinta, clara y ordenada de hechos, mencionando documentos y  testigos. </a:t>
            </a:r>
          </a:p>
          <a:p>
            <a:pPr algn="just"/>
            <a:r>
              <a:rPr lang="es-MX" dirty="0" smtClean="0"/>
              <a:t>Pruebas (Sólo en procedimientos especiales y orales)</a:t>
            </a:r>
          </a:p>
          <a:p>
            <a:pPr algn="just"/>
            <a:r>
              <a:rPr lang="es-MX" dirty="0" smtClean="0"/>
              <a:t>Fundamentos de derecho (Opcional).</a:t>
            </a:r>
          </a:p>
          <a:p>
            <a:pPr algn="just"/>
            <a:r>
              <a:rPr lang="es-MX" dirty="0" smtClean="0"/>
              <a:t>Protesto lo necesario (Juramento de litigar de buena fe).</a:t>
            </a:r>
          </a:p>
          <a:p>
            <a:pPr algn="just"/>
            <a:r>
              <a:rPr lang="es-MX" dirty="0" smtClean="0"/>
              <a:t>Puntos petitorios</a:t>
            </a:r>
          </a:p>
          <a:p>
            <a:pPr algn="just"/>
            <a:r>
              <a:rPr lang="es-MX" dirty="0" smtClean="0"/>
              <a:t>Firma del actor (En el Edo. </a:t>
            </a:r>
            <a:r>
              <a:rPr lang="es-MX" dirty="0" err="1" smtClean="0"/>
              <a:t>Mex</a:t>
            </a:r>
            <a:r>
              <a:rPr lang="es-MX" dirty="0" smtClean="0"/>
              <a:t>. También la del abogado patrono y su número de </a:t>
            </a:r>
            <a:r>
              <a:rPr lang="es-MX" dirty="0" err="1" smtClean="0"/>
              <a:t>céd</a:t>
            </a:r>
            <a:r>
              <a:rPr lang="es-MX" dirty="0" smtClean="0"/>
              <a:t>. </a:t>
            </a:r>
            <a:r>
              <a:rPr lang="es-MX" dirty="0" err="1" smtClean="0"/>
              <a:t>prof.</a:t>
            </a:r>
            <a:r>
              <a:rPr lang="es-MX" dirty="0" smtClean="0"/>
              <a:t>) Art 1.94 y 1.98 CPCEM</a:t>
            </a:r>
          </a:p>
          <a:p>
            <a:pPr algn="just"/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11518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4713</TotalTime>
  <Words>2125</Words>
  <Application>Microsoft Office PowerPoint</Application>
  <PresentationFormat>Presentación en pantalla (4:3)</PresentationFormat>
  <Paragraphs>266</Paragraphs>
  <Slides>35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Boticario</vt:lpstr>
      <vt:lpstr>Presentación de PowerPoint</vt:lpstr>
      <vt:lpstr>Guion explicativo</vt:lpstr>
      <vt:lpstr>Contenido temático</vt:lpstr>
      <vt:lpstr>UNIDAD DE COMPETENCIA III</vt:lpstr>
      <vt:lpstr>Presentación de PowerPoint</vt:lpstr>
      <vt:lpstr>Introducción</vt:lpstr>
      <vt:lpstr>FASE POSTULATORIA O EXPOSITIVA</vt:lpstr>
      <vt:lpstr>La demanda</vt:lpstr>
      <vt:lpstr>Requisitos de la demanda</vt:lpstr>
      <vt:lpstr>Documentos que se acompañan a la demanda</vt:lpstr>
      <vt:lpstr>Estructura de la demanda</vt:lpstr>
      <vt:lpstr>Paralelismo entre demanda y sentencia</vt:lpstr>
      <vt:lpstr>El juez frente a la demanda</vt:lpstr>
      <vt:lpstr>El emplazamiento</vt:lpstr>
      <vt:lpstr>Efectos de la demanda</vt:lpstr>
      <vt:lpstr>Emplazamiento al demandado CPPCEM Artículo 1.175.- </vt:lpstr>
      <vt:lpstr>Efectos del emplazamiento</vt:lpstr>
      <vt:lpstr>Presentación de PowerPoint</vt:lpstr>
      <vt:lpstr>nulidad del emplazamiento</vt:lpstr>
      <vt:lpstr>Derecho de defensa y garantía de audiencia</vt:lpstr>
      <vt:lpstr>Actitudes del demandado</vt:lpstr>
      <vt:lpstr>Presentación de PowerPoint</vt:lpstr>
      <vt:lpstr>Presentación de PowerPoint</vt:lpstr>
      <vt:lpstr>excepciones</vt:lpstr>
      <vt:lpstr>Presentación de PowerPoint</vt:lpstr>
      <vt:lpstr>Excepciones PROCESALES</vt:lpstr>
      <vt:lpstr>Excepciones dilatorias art.2.37 cpcem</vt:lpstr>
      <vt:lpstr>Excepciones SUSTANCIALES</vt:lpstr>
      <vt:lpstr>Etapa de conciliación y depuración procesal</vt:lpstr>
      <vt:lpstr>Etapa de conciliación y depuración procesal</vt:lpstr>
      <vt:lpstr>El objeto de la audiencia es:</vt:lpstr>
      <vt:lpstr>Actividad de evaluación</vt:lpstr>
      <vt:lpstr>conclusiones</vt:lpstr>
      <vt:lpstr>REFERENCIAS BIBLIOGRÁFICAS</vt:lpstr>
      <vt:lpstr>LEGISLACIÓN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amaury</dc:creator>
  <cp:lastModifiedBy>amaury</cp:lastModifiedBy>
  <cp:revision>76</cp:revision>
  <dcterms:created xsi:type="dcterms:W3CDTF">2013-02-26T02:48:51Z</dcterms:created>
  <dcterms:modified xsi:type="dcterms:W3CDTF">2017-10-21T03:05:13Z</dcterms:modified>
</cp:coreProperties>
</file>