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4237" r:id="rId1"/>
  </p:sldMasterIdLst>
  <p:notesMasterIdLst>
    <p:notesMasterId r:id="rId50"/>
  </p:notesMasterIdLst>
  <p:sldIdLst>
    <p:sldId id="670" r:id="rId2"/>
    <p:sldId id="590" r:id="rId3"/>
    <p:sldId id="685" r:id="rId4"/>
    <p:sldId id="686" r:id="rId5"/>
    <p:sldId id="693" r:id="rId6"/>
    <p:sldId id="679" r:id="rId7"/>
    <p:sldId id="671" r:id="rId8"/>
    <p:sldId id="672" r:id="rId9"/>
    <p:sldId id="673" r:id="rId10"/>
    <p:sldId id="675" r:id="rId11"/>
    <p:sldId id="662" r:id="rId12"/>
    <p:sldId id="680" r:id="rId13"/>
    <p:sldId id="664" r:id="rId14"/>
    <p:sldId id="665" r:id="rId15"/>
    <p:sldId id="666" r:id="rId16"/>
    <p:sldId id="667" r:id="rId17"/>
    <p:sldId id="691" r:id="rId18"/>
    <p:sldId id="687" r:id="rId19"/>
    <p:sldId id="661" r:id="rId20"/>
    <p:sldId id="668" r:id="rId21"/>
    <p:sldId id="669" r:id="rId22"/>
    <p:sldId id="641" r:id="rId23"/>
    <p:sldId id="710" r:id="rId24"/>
    <p:sldId id="711" r:id="rId25"/>
    <p:sldId id="659" r:id="rId26"/>
    <p:sldId id="676" r:id="rId27"/>
    <p:sldId id="677" r:id="rId28"/>
    <p:sldId id="678" r:id="rId29"/>
    <p:sldId id="256" r:id="rId30"/>
    <p:sldId id="709" r:id="rId31"/>
    <p:sldId id="692" r:id="rId32"/>
    <p:sldId id="663" r:id="rId33"/>
    <p:sldId id="681" r:id="rId34"/>
    <p:sldId id="682" r:id="rId35"/>
    <p:sldId id="697" r:id="rId36"/>
    <p:sldId id="696" r:id="rId37"/>
    <p:sldId id="698" r:id="rId38"/>
    <p:sldId id="694" r:id="rId39"/>
    <p:sldId id="695" r:id="rId40"/>
    <p:sldId id="699" r:id="rId41"/>
    <p:sldId id="705" r:id="rId42"/>
    <p:sldId id="708" r:id="rId43"/>
    <p:sldId id="707" r:id="rId44"/>
    <p:sldId id="706" r:id="rId45"/>
    <p:sldId id="700" r:id="rId46"/>
    <p:sldId id="703" r:id="rId47"/>
    <p:sldId id="704" r:id="rId48"/>
    <p:sldId id="684" r:id="rId49"/>
  </p:sldIdLst>
  <p:sldSz cx="9144000" cy="6858000" type="screen4x3"/>
  <p:notesSz cx="6858000" cy="9144000"/>
  <p:defaultTextStyle>
    <a:defPPr>
      <a:defRPr lang="es-ES"/>
    </a:defPPr>
    <a:lvl1pPr algn="ctr" rtl="0" eaLnBrk="0" fontAlgn="base" hangingPunct="0">
      <a:spcBef>
        <a:spcPct val="0"/>
      </a:spcBef>
      <a:spcAft>
        <a:spcPct val="0"/>
      </a:spcAft>
      <a:defRPr sz="2400" i="1" kern="1200">
        <a:solidFill>
          <a:schemeClr val="tx1"/>
        </a:solidFill>
        <a:latin typeface="Arial" charset="0"/>
        <a:ea typeface="+mn-ea"/>
        <a:cs typeface="Arial" charset="0"/>
      </a:defRPr>
    </a:lvl1pPr>
    <a:lvl2pPr marL="457200" algn="ctr" rtl="0" eaLnBrk="0" fontAlgn="base" hangingPunct="0">
      <a:spcBef>
        <a:spcPct val="0"/>
      </a:spcBef>
      <a:spcAft>
        <a:spcPct val="0"/>
      </a:spcAft>
      <a:defRPr sz="2400" i="1" kern="1200">
        <a:solidFill>
          <a:schemeClr val="tx1"/>
        </a:solidFill>
        <a:latin typeface="Arial" charset="0"/>
        <a:ea typeface="+mn-ea"/>
        <a:cs typeface="Arial" charset="0"/>
      </a:defRPr>
    </a:lvl2pPr>
    <a:lvl3pPr marL="914400" algn="ctr" rtl="0" eaLnBrk="0" fontAlgn="base" hangingPunct="0">
      <a:spcBef>
        <a:spcPct val="0"/>
      </a:spcBef>
      <a:spcAft>
        <a:spcPct val="0"/>
      </a:spcAft>
      <a:defRPr sz="2400" i="1" kern="1200">
        <a:solidFill>
          <a:schemeClr val="tx1"/>
        </a:solidFill>
        <a:latin typeface="Arial" charset="0"/>
        <a:ea typeface="+mn-ea"/>
        <a:cs typeface="Arial" charset="0"/>
      </a:defRPr>
    </a:lvl3pPr>
    <a:lvl4pPr marL="1371600" algn="ctr" rtl="0" eaLnBrk="0" fontAlgn="base" hangingPunct="0">
      <a:spcBef>
        <a:spcPct val="0"/>
      </a:spcBef>
      <a:spcAft>
        <a:spcPct val="0"/>
      </a:spcAft>
      <a:defRPr sz="2400" i="1" kern="1200">
        <a:solidFill>
          <a:schemeClr val="tx1"/>
        </a:solidFill>
        <a:latin typeface="Arial" charset="0"/>
        <a:ea typeface="+mn-ea"/>
        <a:cs typeface="Arial" charset="0"/>
      </a:defRPr>
    </a:lvl4pPr>
    <a:lvl5pPr marL="1828800" algn="ctr" rtl="0" eaLnBrk="0" fontAlgn="base" hangingPunct="0">
      <a:spcBef>
        <a:spcPct val="0"/>
      </a:spcBef>
      <a:spcAft>
        <a:spcPct val="0"/>
      </a:spcAft>
      <a:defRPr sz="2400" i="1" kern="1200">
        <a:solidFill>
          <a:schemeClr val="tx1"/>
        </a:solidFill>
        <a:latin typeface="Arial" charset="0"/>
        <a:ea typeface="+mn-ea"/>
        <a:cs typeface="Arial" charset="0"/>
      </a:defRPr>
    </a:lvl5pPr>
    <a:lvl6pPr marL="2286000" algn="l" defTabSz="914400" rtl="0" eaLnBrk="1" latinLnBrk="0" hangingPunct="1">
      <a:defRPr sz="2400" i="1" kern="1200">
        <a:solidFill>
          <a:schemeClr val="tx1"/>
        </a:solidFill>
        <a:latin typeface="Arial" charset="0"/>
        <a:ea typeface="+mn-ea"/>
        <a:cs typeface="Arial" charset="0"/>
      </a:defRPr>
    </a:lvl6pPr>
    <a:lvl7pPr marL="2743200" algn="l" defTabSz="914400" rtl="0" eaLnBrk="1" latinLnBrk="0" hangingPunct="1">
      <a:defRPr sz="2400" i="1" kern="1200">
        <a:solidFill>
          <a:schemeClr val="tx1"/>
        </a:solidFill>
        <a:latin typeface="Arial" charset="0"/>
        <a:ea typeface="+mn-ea"/>
        <a:cs typeface="Arial" charset="0"/>
      </a:defRPr>
    </a:lvl7pPr>
    <a:lvl8pPr marL="3200400" algn="l" defTabSz="914400" rtl="0" eaLnBrk="1" latinLnBrk="0" hangingPunct="1">
      <a:defRPr sz="2400" i="1" kern="1200">
        <a:solidFill>
          <a:schemeClr val="tx1"/>
        </a:solidFill>
        <a:latin typeface="Arial" charset="0"/>
        <a:ea typeface="+mn-ea"/>
        <a:cs typeface="Arial" charset="0"/>
      </a:defRPr>
    </a:lvl8pPr>
    <a:lvl9pPr marL="3657600" algn="l" defTabSz="914400" rtl="0" eaLnBrk="1" latinLnBrk="0" hangingPunct="1">
      <a:defRPr sz="2400" i="1"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9332" autoAdjust="0"/>
    <p:restoredTop sz="94660"/>
  </p:normalViewPr>
  <p:slideViewPr>
    <p:cSldViewPr>
      <p:cViewPr>
        <p:scale>
          <a:sx n="70" d="100"/>
          <a:sy n="70" d="100"/>
        </p:scale>
        <p:origin x="2490" y="55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140"/>
    </p:cViewPr>
  </p:sorterViewPr>
  <p:notesViewPr>
    <p:cSldViewPr>
      <p:cViewPr varScale="1">
        <p:scale>
          <a:sx n="59" d="100"/>
          <a:sy n="59" d="100"/>
        </p:scale>
        <p:origin x="-250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i="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i="0"/>
            </a:lvl1pPr>
          </a:lstStyle>
          <a:p>
            <a:pPr>
              <a:defRPr/>
            </a:pPr>
            <a:fld id="{5BED80F6-E1F0-41A9-92E5-E5D9FBB0ACEE}" type="datetimeFigureOut">
              <a:rPr lang="es-ES"/>
              <a:pPr>
                <a:defRPr/>
              </a:pPr>
              <a:t>03/10/2017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i="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hangingPunct="1">
              <a:defRPr sz="1200" i="0"/>
            </a:lvl1pPr>
          </a:lstStyle>
          <a:p>
            <a:pPr>
              <a:defRPr/>
            </a:pPr>
            <a:fld id="{11DA0633-A9C3-461A-9A04-9705E8F33E75}" type="slidenum">
              <a:rPr lang="es-ES"/>
              <a:pPr>
                <a:defRPr/>
              </a:pPr>
              <a:t>‹Nº›</a:t>
            </a:fld>
            <a:endParaRPr lang="es-ES"/>
          </a:p>
        </p:txBody>
      </p:sp>
    </p:spTree>
    <p:extLst>
      <p:ext uri="{BB962C8B-B14F-4D97-AF65-F5344CB8AC3E}">
        <p14:creationId xmlns:p14="http://schemas.microsoft.com/office/powerpoint/2010/main" val="33435489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a:lstStyle/>
          <a:p>
            <a:pPr eaLnBrk="1" hangingPunct="1">
              <a:spcBef>
                <a:spcPct val="0"/>
              </a:spcBef>
            </a:pPr>
            <a:endParaRPr lang="es-MX" smtClean="0"/>
          </a:p>
        </p:txBody>
      </p:sp>
      <p:sp>
        <p:nvSpPr>
          <p:cNvPr id="18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B6D59C-4CA3-47C7-8CAE-A0798FBD3C95}" type="slidenum">
              <a:rPr lang="es-ES" smtClean="0"/>
              <a:pPr/>
              <a:t>1</a:t>
            </a:fld>
            <a:endParaRPr lang="es-ES" smtClean="0"/>
          </a:p>
        </p:txBody>
      </p:sp>
    </p:spTree>
    <p:extLst>
      <p:ext uri="{BB962C8B-B14F-4D97-AF65-F5344CB8AC3E}">
        <p14:creationId xmlns:p14="http://schemas.microsoft.com/office/powerpoint/2010/main" val="2429886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10</a:t>
            </a:fld>
            <a:endParaRPr lang="es-ES" sz="1200" i="0"/>
          </a:p>
        </p:txBody>
      </p:sp>
    </p:spTree>
    <p:extLst>
      <p:ext uri="{BB962C8B-B14F-4D97-AF65-F5344CB8AC3E}">
        <p14:creationId xmlns:p14="http://schemas.microsoft.com/office/powerpoint/2010/main" val="2344030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11</a:t>
            </a:fld>
            <a:endParaRPr lang="es-ES" sz="1200" i="0"/>
          </a:p>
        </p:txBody>
      </p:sp>
    </p:spTree>
    <p:extLst>
      <p:ext uri="{BB962C8B-B14F-4D97-AF65-F5344CB8AC3E}">
        <p14:creationId xmlns:p14="http://schemas.microsoft.com/office/powerpoint/2010/main" val="2815057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12</a:t>
            </a:fld>
            <a:endParaRPr lang="es-ES" sz="1200" i="0"/>
          </a:p>
        </p:txBody>
      </p:sp>
    </p:spTree>
    <p:extLst>
      <p:ext uri="{BB962C8B-B14F-4D97-AF65-F5344CB8AC3E}">
        <p14:creationId xmlns:p14="http://schemas.microsoft.com/office/powerpoint/2010/main" val="2946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13</a:t>
            </a:fld>
            <a:endParaRPr lang="es-ES" sz="1200" i="0"/>
          </a:p>
        </p:txBody>
      </p:sp>
    </p:spTree>
    <p:extLst>
      <p:ext uri="{BB962C8B-B14F-4D97-AF65-F5344CB8AC3E}">
        <p14:creationId xmlns:p14="http://schemas.microsoft.com/office/powerpoint/2010/main" val="1878756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14</a:t>
            </a:fld>
            <a:endParaRPr lang="es-ES" sz="1200" i="0"/>
          </a:p>
        </p:txBody>
      </p:sp>
    </p:spTree>
    <p:extLst>
      <p:ext uri="{BB962C8B-B14F-4D97-AF65-F5344CB8AC3E}">
        <p14:creationId xmlns:p14="http://schemas.microsoft.com/office/powerpoint/2010/main" val="2274115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15</a:t>
            </a:fld>
            <a:endParaRPr lang="es-ES" sz="1200" i="0"/>
          </a:p>
        </p:txBody>
      </p:sp>
    </p:spTree>
    <p:extLst>
      <p:ext uri="{BB962C8B-B14F-4D97-AF65-F5344CB8AC3E}">
        <p14:creationId xmlns:p14="http://schemas.microsoft.com/office/powerpoint/2010/main" val="2711204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16</a:t>
            </a:fld>
            <a:endParaRPr lang="es-ES" sz="1200" i="0"/>
          </a:p>
        </p:txBody>
      </p:sp>
    </p:spTree>
    <p:extLst>
      <p:ext uri="{BB962C8B-B14F-4D97-AF65-F5344CB8AC3E}">
        <p14:creationId xmlns:p14="http://schemas.microsoft.com/office/powerpoint/2010/main" val="1359871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a:lstStyle/>
          <a:p>
            <a:pPr eaLnBrk="1" hangingPunct="1">
              <a:spcBef>
                <a:spcPct val="0"/>
              </a:spcBef>
            </a:pPr>
            <a:endParaRPr lang="es-MX" smtClean="0"/>
          </a:p>
        </p:txBody>
      </p:sp>
      <p:sp>
        <p:nvSpPr>
          <p:cNvPr id="18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B6D59C-4CA3-47C7-8CAE-A0798FBD3C95}" type="slidenum">
              <a:rPr lang="es-ES" smtClean="0"/>
              <a:pPr/>
              <a:t>18</a:t>
            </a:fld>
            <a:endParaRPr lang="es-ES" smtClean="0"/>
          </a:p>
        </p:txBody>
      </p:sp>
    </p:spTree>
    <p:extLst>
      <p:ext uri="{BB962C8B-B14F-4D97-AF65-F5344CB8AC3E}">
        <p14:creationId xmlns:p14="http://schemas.microsoft.com/office/powerpoint/2010/main" val="3532084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19</a:t>
            </a:fld>
            <a:endParaRPr lang="es-ES" sz="1200" i="0"/>
          </a:p>
        </p:txBody>
      </p:sp>
    </p:spTree>
    <p:extLst>
      <p:ext uri="{BB962C8B-B14F-4D97-AF65-F5344CB8AC3E}">
        <p14:creationId xmlns:p14="http://schemas.microsoft.com/office/powerpoint/2010/main" val="3008459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20</a:t>
            </a:fld>
            <a:endParaRPr lang="es-ES" sz="1200" i="0"/>
          </a:p>
        </p:txBody>
      </p:sp>
    </p:spTree>
    <p:extLst>
      <p:ext uri="{BB962C8B-B14F-4D97-AF65-F5344CB8AC3E}">
        <p14:creationId xmlns:p14="http://schemas.microsoft.com/office/powerpoint/2010/main" val="1222826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a:t>
            </a:fld>
            <a:endParaRPr lang="es-ES" sz="1200" i="0"/>
          </a:p>
        </p:txBody>
      </p:sp>
    </p:spTree>
    <p:extLst>
      <p:ext uri="{BB962C8B-B14F-4D97-AF65-F5344CB8AC3E}">
        <p14:creationId xmlns:p14="http://schemas.microsoft.com/office/powerpoint/2010/main" val="31710824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21</a:t>
            </a:fld>
            <a:endParaRPr lang="es-ES" sz="1200" i="0"/>
          </a:p>
        </p:txBody>
      </p:sp>
    </p:spTree>
    <p:extLst>
      <p:ext uri="{BB962C8B-B14F-4D97-AF65-F5344CB8AC3E}">
        <p14:creationId xmlns:p14="http://schemas.microsoft.com/office/powerpoint/2010/main" val="4090075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22</a:t>
            </a:fld>
            <a:endParaRPr lang="es-ES" sz="1200" i="0"/>
          </a:p>
        </p:txBody>
      </p:sp>
    </p:spTree>
    <p:extLst>
      <p:ext uri="{BB962C8B-B14F-4D97-AF65-F5344CB8AC3E}">
        <p14:creationId xmlns:p14="http://schemas.microsoft.com/office/powerpoint/2010/main" val="2488383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23</a:t>
            </a:fld>
            <a:endParaRPr lang="es-ES" sz="1200" i="0"/>
          </a:p>
        </p:txBody>
      </p:sp>
    </p:spTree>
    <p:extLst>
      <p:ext uri="{BB962C8B-B14F-4D97-AF65-F5344CB8AC3E}">
        <p14:creationId xmlns:p14="http://schemas.microsoft.com/office/powerpoint/2010/main" val="21434946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24</a:t>
            </a:fld>
            <a:endParaRPr lang="es-ES" sz="1200" i="0"/>
          </a:p>
        </p:txBody>
      </p:sp>
    </p:spTree>
    <p:extLst>
      <p:ext uri="{BB962C8B-B14F-4D97-AF65-F5344CB8AC3E}">
        <p14:creationId xmlns:p14="http://schemas.microsoft.com/office/powerpoint/2010/main" val="523263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25</a:t>
            </a:fld>
            <a:endParaRPr lang="es-ES" sz="1200" i="0"/>
          </a:p>
        </p:txBody>
      </p:sp>
    </p:spTree>
    <p:extLst>
      <p:ext uri="{BB962C8B-B14F-4D97-AF65-F5344CB8AC3E}">
        <p14:creationId xmlns:p14="http://schemas.microsoft.com/office/powerpoint/2010/main" val="21071433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26</a:t>
            </a:fld>
            <a:endParaRPr lang="es-ES" sz="1200" i="0"/>
          </a:p>
        </p:txBody>
      </p:sp>
    </p:spTree>
    <p:extLst>
      <p:ext uri="{BB962C8B-B14F-4D97-AF65-F5344CB8AC3E}">
        <p14:creationId xmlns:p14="http://schemas.microsoft.com/office/powerpoint/2010/main" val="4933203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27</a:t>
            </a:fld>
            <a:endParaRPr lang="es-ES" sz="1200" i="0"/>
          </a:p>
        </p:txBody>
      </p:sp>
    </p:spTree>
    <p:extLst>
      <p:ext uri="{BB962C8B-B14F-4D97-AF65-F5344CB8AC3E}">
        <p14:creationId xmlns:p14="http://schemas.microsoft.com/office/powerpoint/2010/main" val="11627781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28</a:t>
            </a:fld>
            <a:endParaRPr lang="es-ES" sz="1200" i="0"/>
          </a:p>
        </p:txBody>
      </p:sp>
    </p:spTree>
    <p:extLst>
      <p:ext uri="{BB962C8B-B14F-4D97-AF65-F5344CB8AC3E}">
        <p14:creationId xmlns:p14="http://schemas.microsoft.com/office/powerpoint/2010/main" val="10052598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a:lstStyle/>
          <a:p>
            <a:pPr eaLnBrk="1" hangingPunct="1">
              <a:spcBef>
                <a:spcPct val="0"/>
              </a:spcBef>
            </a:pPr>
            <a:endParaRPr lang="es-MX" smtClean="0"/>
          </a:p>
        </p:txBody>
      </p:sp>
      <p:sp>
        <p:nvSpPr>
          <p:cNvPr id="18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B6D59C-4CA3-47C7-8CAE-A0798FBD3C95}" type="slidenum">
              <a:rPr lang="es-ES" smtClean="0"/>
              <a:pPr/>
              <a:t>29</a:t>
            </a:fld>
            <a:endParaRPr lang="es-ES" smtClean="0"/>
          </a:p>
        </p:txBody>
      </p:sp>
    </p:spTree>
    <p:extLst>
      <p:ext uri="{BB962C8B-B14F-4D97-AF65-F5344CB8AC3E}">
        <p14:creationId xmlns:p14="http://schemas.microsoft.com/office/powerpoint/2010/main" val="1086894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30</a:t>
            </a:fld>
            <a:endParaRPr lang="es-ES" sz="1200" i="0"/>
          </a:p>
        </p:txBody>
      </p:sp>
    </p:spTree>
    <p:extLst>
      <p:ext uri="{BB962C8B-B14F-4D97-AF65-F5344CB8AC3E}">
        <p14:creationId xmlns:p14="http://schemas.microsoft.com/office/powerpoint/2010/main" val="2184474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3</a:t>
            </a:fld>
            <a:endParaRPr lang="es-ES" sz="1200" i="0"/>
          </a:p>
        </p:txBody>
      </p:sp>
    </p:spTree>
    <p:extLst>
      <p:ext uri="{BB962C8B-B14F-4D97-AF65-F5344CB8AC3E}">
        <p14:creationId xmlns:p14="http://schemas.microsoft.com/office/powerpoint/2010/main" val="3342525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32</a:t>
            </a:fld>
            <a:endParaRPr lang="es-ES" sz="1200" i="0"/>
          </a:p>
        </p:txBody>
      </p:sp>
    </p:spTree>
    <p:extLst>
      <p:ext uri="{BB962C8B-B14F-4D97-AF65-F5344CB8AC3E}">
        <p14:creationId xmlns:p14="http://schemas.microsoft.com/office/powerpoint/2010/main" val="4100237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33</a:t>
            </a:fld>
            <a:endParaRPr lang="es-ES" sz="1200" i="0"/>
          </a:p>
        </p:txBody>
      </p:sp>
    </p:spTree>
    <p:extLst>
      <p:ext uri="{BB962C8B-B14F-4D97-AF65-F5344CB8AC3E}">
        <p14:creationId xmlns:p14="http://schemas.microsoft.com/office/powerpoint/2010/main" val="41783707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34</a:t>
            </a:fld>
            <a:endParaRPr lang="es-ES" sz="1200" i="0"/>
          </a:p>
        </p:txBody>
      </p:sp>
    </p:spTree>
    <p:extLst>
      <p:ext uri="{BB962C8B-B14F-4D97-AF65-F5344CB8AC3E}">
        <p14:creationId xmlns:p14="http://schemas.microsoft.com/office/powerpoint/2010/main" val="25609439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36</a:t>
            </a:fld>
            <a:endParaRPr lang="es-ES" sz="1200" i="0"/>
          </a:p>
        </p:txBody>
      </p:sp>
    </p:spTree>
    <p:extLst>
      <p:ext uri="{BB962C8B-B14F-4D97-AF65-F5344CB8AC3E}">
        <p14:creationId xmlns:p14="http://schemas.microsoft.com/office/powerpoint/2010/main" val="9294413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38</a:t>
            </a:fld>
            <a:endParaRPr lang="es-ES" sz="1200" i="0"/>
          </a:p>
        </p:txBody>
      </p:sp>
    </p:spTree>
    <p:extLst>
      <p:ext uri="{BB962C8B-B14F-4D97-AF65-F5344CB8AC3E}">
        <p14:creationId xmlns:p14="http://schemas.microsoft.com/office/powerpoint/2010/main" val="41414327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a:lstStyle/>
          <a:p>
            <a:pPr eaLnBrk="1" hangingPunct="1">
              <a:spcBef>
                <a:spcPct val="0"/>
              </a:spcBef>
            </a:pPr>
            <a:endParaRPr lang="es-MX" smtClean="0"/>
          </a:p>
        </p:txBody>
      </p:sp>
      <p:sp>
        <p:nvSpPr>
          <p:cNvPr id="18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B6D59C-4CA3-47C7-8CAE-A0798FBD3C95}" type="slidenum">
              <a:rPr lang="es-ES" smtClean="0"/>
              <a:pPr/>
              <a:t>40</a:t>
            </a:fld>
            <a:endParaRPr lang="es-ES" smtClean="0"/>
          </a:p>
        </p:txBody>
      </p:sp>
    </p:spTree>
    <p:extLst>
      <p:ext uri="{BB962C8B-B14F-4D97-AF65-F5344CB8AC3E}">
        <p14:creationId xmlns:p14="http://schemas.microsoft.com/office/powerpoint/2010/main" val="22491369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41</a:t>
            </a:fld>
            <a:endParaRPr lang="es-ES" sz="1200" i="0"/>
          </a:p>
        </p:txBody>
      </p:sp>
    </p:spTree>
    <p:extLst>
      <p:ext uri="{BB962C8B-B14F-4D97-AF65-F5344CB8AC3E}">
        <p14:creationId xmlns:p14="http://schemas.microsoft.com/office/powerpoint/2010/main" val="11990043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42</a:t>
            </a:fld>
            <a:endParaRPr lang="es-ES" sz="1200" i="0"/>
          </a:p>
        </p:txBody>
      </p:sp>
    </p:spTree>
    <p:extLst>
      <p:ext uri="{BB962C8B-B14F-4D97-AF65-F5344CB8AC3E}">
        <p14:creationId xmlns:p14="http://schemas.microsoft.com/office/powerpoint/2010/main" val="29982399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43</a:t>
            </a:fld>
            <a:endParaRPr lang="es-ES" sz="1200" i="0"/>
          </a:p>
        </p:txBody>
      </p:sp>
    </p:spTree>
    <p:extLst>
      <p:ext uri="{BB962C8B-B14F-4D97-AF65-F5344CB8AC3E}">
        <p14:creationId xmlns:p14="http://schemas.microsoft.com/office/powerpoint/2010/main" val="15930182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44</a:t>
            </a:fld>
            <a:endParaRPr lang="es-ES" sz="1200" i="0"/>
          </a:p>
        </p:txBody>
      </p:sp>
    </p:spTree>
    <p:extLst>
      <p:ext uri="{BB962C8B-B14F-4D97-AF65-F5344CB8AC3E}">
        <p14:creationId xmlns:p14="http://schemas.microsoft.com/office/powerpoint/2010/main" val="2149779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4</a:t>
            </a:fld>
            <a:endParaRPr lang="es-ES" sz="1200" i="0"/>
          </a:p>
        </p:txBody>
      </p:sp>
    </p:spTree>
    <p:extLst>
      <p:ext uri="{BB962C8B-B14F-4D97-AF65-F5344CB8AC3E}">
        <p14:creationId xmlns:p14="http://schemas.microsoft.com/office/powerpoint/2010/main" val="32967786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a:lstStyle/>
          <a:p>
            <a:pPr eaLnBrk="1" hangingPunct="1">
              <a:spcBef>
                <a:spcPct val="0"/>
              </a:spcBef>
            </a:pPr>
            <a:endParaRPr lang="es-MX" smtClean="0"/>
          </a:p>
        </p:txBody>
      </p:sp>
      <p:sp>
        <p:nvSpPr>
          <p:cNvPr id="18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B6D59C-4CA3-47C7-8CAE-A0798FBD3C95}" type="slidenum">
              <a:rPr lang="es-ES" smtClean="0"/>
              <a:pPr/>
              <a:t>45</a:t>
            </a:fld>
            <a:endParaRPr lang="es-ES" smtClean="0"/>
          </a:p>
        </p:txBody>
      </p:sp>
    </p:spTree>
    <p:extLst>
      <p:ext uri="{BB962C8B-B14F-4D97-AF65-F5344CB8AC3E}">
        <p14:creationId xmlns:p14="http://schemas.microsoft.com/office/powerpoint/2010/main" val="32357959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46</a:t>
            </a:fld>
            <a:endParaRPr lang="es-ES" sz="1200" i="0"/>
          </a:p>
        </p:txBody>
      </p:sp>
    </p:spTree>
    <p:extLst>
      <p:ext uri="{BB962C8B-B14F-4D97-AF65-F5344CB8AC3E}">
        <p14:creationId xmlns:p14="http://schemas.microsoft.com/office/powerpoint/2010/main" val="1568229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47</a:t>
            </a:fld>
            <a:endParaRPr lang="es-ES" sz="1200" i="0"/>
          </a:p>
        </p:txBody>
      </p:sp>
    </p:spTree>
    <p:extLst>
      <p:ext uri="{BB962C8B-B14F-4D97-AF65-F5344CB8AC3E}">
        <p14:creationId xmlns:p14="http://schemas.microsoft.com/office/powerpoint/2010/main" val="8110093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48</a:t>
            </a:fld>
            <a:endParaRPr lang="es-ES" sz="1200" i="0"/>
          </a:p>
        </p:txBody>
      </p:sp>
    </p:spTree>
    <p:extLst>
      <p:ext uri="{BB962C8B-B14F-4D97-AF65-F5344CB8AC3E}">
        <p14:creationId xmlns:p14="http://schemas.microsoft.com/office/powerpoint/2010/main" val="1417585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5</a:t>
            </a:fld>
            <a:endParaRPr lang="es-ES" sz="1200" i="0"/>
          </a:p>
        </p:txBody>
      </p:sp>
    </p:spTree>
    <p:extLst>
      <p:ext uri="{BB962C8B-B14F-4D97-AF65-F5344CB8AC3E}">
        <p14:creationId xmlns:p14="http://schemas.microsoft.com/office/powerpoint/2010/main" val="3754559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a:lstStyle/>
          <a:p>
            <a:pPr eaLnBrk="1" hangingPunct="1">
              <a:spcBef>
                <a:spcPct val="0"/>
              </a:spcBef>
            </a:pPr>
            <a:endParaRPr lang="es-MX" smtClean="0"/>
          </a:p>
        </p:txBody>
      </p:sp>
      <p:sp>
        <p:nvSpPr>
          <p:cNvPr id="18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B6D59C-4CA3-47C7-8CAE-A0798FBD3C95}" type="slidenum">
              <a:rPr lang="es-ES" smtClean="0"/>
              <a:pPr/>
              <a:t>6</a:t>
            </a:fld>
            <a:endParaRPr lang="es-ES" smtClean="0"/>
          </a:p>
        </p:txBody>
      </p:sp>
    </p:spTree>
    <p:extLst>
      <p:ext uri="{BB962C8B-B14F-4D97-AF65-F5344CB8AC3E}">
        <p14:creationId xmlns:p14="http://schemas.microsoft.com/office/powerpoint/2010/main" val="3750466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7</a:t>
            </a:fld>
            <a:endParaRPr lang="es-ES" sz="1200" i="0"/>
          </a:p>
        </p:txBody>
      </p:sp>
    </p:spTree>
    <p:extLst>
      <p:ext uri="{BB962C8B-B14F-4D97-AF65-F5344CB8AC3E}">
        <p14:creationId xmlns:p14="http://schemas.microsoft.com/office/powerpoint/2010/main" val="39867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8</a:t>
            </a:fld>
            <a:endParaRPr lang="es-ES" sz="1200" i="0"/>
          </a:p>
        </p:txBody>
      </p:sp>
    </p:spTree>
    <p:extLst>
      <p:ext uri="{BB962C8B-B14F-4D97-AF65-F5344CB8AC3E}">
        <p14:creationId xmlns:p14="http://schemas.microsoft.com/office/powerpoint/2010/main" val="1471208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pPr eaLnBrk="1" hangingPunct="1"/>
            <a:endParaRPr lang="es-MX" smtClean="0"/>
          </a:p>
        </p:txBody>
      </p:sp>
      <p:sp>
        <p:nvSpPr>
          <p:cNvPr id="215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5909C87B-EAD1-4295-A46E-89AE4F7B9928}" type="slidenum">
              <a:rPr lang="es-ES" sz="1200" i="0"/>
              <a:pPr algn="r" eaLnBrk="1" hangingPunct="1"/>
              <a:t>9</a:t>
            </a:fld>
            <a:endParaRPr lang="es-ES" sz="1200" i="0"/>
          </a:p>
        </p:txBody>
      </p:sp>
    </p:spTree>
    <p:extLst>
      <p:ext uri="{BB962C8B-B14F-4D97-AF65-F5344CB8AC3E}">
        <p14:creationId xmlns:p14="http://schemas.microsoft.com/office/powerpoint/2010/main" val="248270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pPr>
              <a:defRPr/>
            </a:pPr>
            <a:fld id="{9DD5EF4B-3D5C-45DE-A519-DE9777AE1072}" type="datetimeFigureOut">
              <a:rPr lang="es-ES" smtClean="0"/>
              <a:pPr>
                <a:defRPr/>
              </a:pPr>
              <a:t>03/10/2017</a:t>
            </a:fld>
            <a:endParaRPr lang="es-ES"/>
          </a:p>
        </p:txBody>
      </p:sp>
      <p:sp>
        <p:nvSpPr>
          <p:cNvPr id="5" name="Marcador de pie de página 4"/>
          <p:cNvSpPr>
            <a:spLocks noGrp="1"/>
          </p:cNvSpPr>
          <p:nvPr>
            <p:ph type="ftr" sz="quarter" idx="11"/>
          </p:nvPr>
        </p:nvSpPr>
        <p:spPr/>
        <p:txBody>
          <a:bodyPr/>
          <a:lstStyle/>
          <a:p>
            <a:pPr>
              <a:defRPr/>
            </a:pPr>
            <a:endParaRPr lang="es-ES"/>
          </a:p>
        </p:txBody>
      </p:sp>
      <p:sp>
        <p:nvSpPr>
          <p:cNvPr id="6" name="Marcador de número de diapositiva 5"/>
          <p:cNvSpPr>
            <a:spLocks noGrp="1"/>
          </p:cNvSpPr>
          <p:nvPr>
            <p:ph type="sldNum" sz="quarter" idx="12"/>
          </p:nvPr>
        </p:nvSpPr>
        <p:spPr/>
        <p:txBody>
          <a:bodyPr/>
          <a:lstStyle/>
          <a:p>
            <a:pPr>
              <a:defRPr/>
            </a:pPr>
            <a:fld id="{6F7CE630-7538-4EEB-8977-1227CC665802}" type="slidenum">
              <a:rPr lang="es-ES" smtClean="0"/>
              <a:pPr>
                <a:defRPr/>
              </a:pPr>
              <a:t>‹Nº›</a:t>
            </a:fld>
            <a:endParaRPr lang="es-ES"/>
          </a:p>
        </p:txBody>
      </p:sp>
    </p:spTree>
    <p:extLst>
      <p:ext uri="{BB962C8B-B14F-4D97-AF65-F5344CB8AC3E}">
        <p14:creationId xmlns:p14="http://schemas.microsoft.com/office/powerpoint/2010/main" val="551488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pPr>
              <a:defRPr/>
            </a:pPr>
            <a:fld id="{79D84F0D-D98A-433E-AD19-17EAC38D7D9B}" type="datetimeFigureOut">
              <a:rPr lang="es-ES" smtClean="0"/>
              <a:pPr>
                <a:defRPr/>
              </a:pPr>
              <a:t>03/10/2017</a:t>
            </a:fld>
            <a:endParaRPr lang="es-ES"/>
          </a:p>
        </p:txBody>
      </p:sp>
      <p:sp>
        <p:nvSpPr>
          <p:cNvPr id="5" name="Marcador de pie de página 4"/>
          <p:cNvSpPr>
            <a:spLocks noGrp="1"/>
          </p:cNvSpPr>
          <p:nvPr>
            <p:ph type="ftr" sz="quarter" idx="11"/>
          </p:nvPr>
        </p:nvSpPr>
        <p:spPr/>
        <p:txBody>
          <a:bodyPr/>
          <a:lstStyle/>
          <a:p>
            <a:pPr>
              <a:defRPr/>
            </a:pPr>
            <a:endParaRPr lang="es-ES"/>
          </a:p>
        </p:txBody>
      </p:sp>
      <p:sp>
        <p:nvSpPr>
          <p:cNvPr id="6" name="Marcador de número de diapositiva 5"/>
          <p:cNvSpPr>
            <a:spLocks noGrp="1"/>
          </p:cNvSpPr>
          <p:nvPr>
            <p:ph type="sldNum" sz="quarter" idx="12"/>
          </p:nvPr>
        </p:nvSpPr>
        <p:spPr/>
        <p:txBody>
          <a:bodyPr/>
          <a:lstStyle/>
          <a:p>
            <a:pPr>
              <a:defRPr/>
            </a:pPr>
            <a:fld id="{2FD9405B-F020-42BE-A6B2-54AFE77237F7}" type="slidenum">
              <a:rPr lang="es-ES" smtClean="0"/>
              <a:pPr>
                <a:defRPr/>
              </a:pPr>
              <a:t>‹Nº›</a:t>
            </a:fld>
            <a:endParaRPr lang="es-ES"/>
          </a:p>
        </p:txBody>
      </p:sp>
    </p:spTree>
    <p:extLst>
      <p:ext uri="{BB962C8B-B14F-4D97-AF65-F5344CB8AC3E}">
        <p14:creationId xmlns:p14="http://schemas.microsoft.com/office/powerpoint/2010/main" val="3074291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pPr>
              <a:defRPr/>
            </a:pPr>
            <a:fld id="{B314056F-8E41-42ED-A3AE-9B4413AE7189}" type="datetimeFigureOut">
              <a:rPr lang="es-ES" smtClean="0"/>
              <a:pPr>
                <a:defRPr/>
              </a:pPr>
              <a:t>03/10/2017</a:t>
            </a:fld>
            <a:endParaRPr lang="es-ES"/>
          </a:p>
        </p:txBody>
      </p:sp>
      <p:sp>
        <p:nvSpPr>
          <p:cNvPr id="5" name="Marcador de pie de página 4"/>
          <p:cNvSpPr>
            <a:spLocks noGrp="1"/>
          </p:cNvSpPr>
          <p:nvPr>
            <p:ph type="ftr" sz="quarter" idx="11"/>
          </p:nvPr>
        </p:nvSpPr>
        <p:spPr/>
        <p:txBody>
          <a:bodyPr/>
          <a:lstStyle/>
          <a:p>
            <a:pPr>
              <a:defRPr/>
            </a:pPr>
            <a:endParaRPr lang="es-ES"/>
          </a:p>
        </p:txBody>
      </p:sp>
      <p:sp>
        <p:nvSpPr>
          <p:cNvPr id="6" name="Marcador de número de diapositiva 5"/>
          <p:cNvSpPr>
            <a:spLocks noGrp="1"/>
          </p:cNvSpPr>
          <p:nvPr>
            <p:ph type="sldNum" sz="quarter" idx="12"/>
          </p:nvPr>
        </p:nvSpPr>
        <p:spPr/>
        <p:txBody>
          <a:bodyPr/>
          <a:lstStyle/>
          <a:p>
            <a:pPr>
              <a:defRPr/>
            </a:pPr>
            <a:fld id="{A02BB4A7-57CC-4566-AFA9-7909586DA0C6}" type="slidenum">
              <a:rPr lang="es-ES" smtClean="0"/>
              <a:pPr>
                <a:defRPr/>
              </a:pPr>
              <a:t>‹Nº›</a:t>
            </a:fld>
            <a:endParaRPr lang="es-ES"/>
          </a:p>
        </p:txBody>
      </p:sp>
    </p:spTree>
    <p:extLst>
      <p:ext uri="{BB962C8B-B14F-4D97-AF65-F5344CB8AC3E}">
        <p14:creationId xmlns:p14="http://schemas.microsoft.com/office/powerpoint/2010/main" val="99301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pPr>
              <a:defRPr/>
            </a:pPr>
            <a:fld id="{51043E6C-9E74-4382-AC13-7EAB0103994B}" type="datetimeFigureOut">
              <a:rPr lang="es-ES" smtClean="0"/>
              <a:pPr>
                <a:defRPr/>
              </a:pPr>
              <a:t>03/10/2017</a:t>
            </a:fld>
            <a:endParaRPr lang="es-ES"/>
          </a:p>
        </p:txBody>
      </p:sp>
      <p:sp>
        <p:nvSpPr>
          <p:cNvPr id="5" name="Marcador de pie de página 4"/>
          <p:cNvSpPr>
            <a:spLocks noGrp="1"/>
          </p:cNvSpPr>
          <p:nvPr>
            <p:ph type="ftr" sz="quarter" idx="11"/>
          </p:nvPr>
        </p:nvSpPr>
        <p:spPr/>
        <p:txBody>
          <a:bodyPr/>
          <a:lstStyle/>
          <a:p>
            <a:pPr>
              <a:defRPr/>
            </a:pPr>
            <a:endParaRPr lang="es-ES"/>
          </a:p>
        </p:txBody>
      </p:sp>
      <p:sp>
        <p:nvSpPr>
          <p:cNvPr id="6" name="Marcador de número de diapositiva 5"/>
          <p:cNvSpPr>
            <a:spLocks noGrp="1"/>
          </p:cNvSpPr>
          <p:nvPr>
            <p:ph type="sldNum" sz="quarter" idx="12"/>
          </p:nvPr>
        </p:nvSpPr>
        <p:spPr/>
        <p:txBody>
          <a:bodyPr/>
          <a:lstStyle/>
          <a:p>
            <a:pPr>
              <a:defRPr/>
            </a:pPr>
            <a:fld id="{5ACE7A4F-3A0C-4080-88C2-8FE2E35F79C0}" type="slidenum">
              <a:rPr lang="es-ES" smtClean="0"/>
              <a:pPr>
                <a:defRPr/>
              </a:pPr>
              <a:t>‹Nº›</a:t>
            </a:fld>
            <a:endParaRPr lang="es-ES"/>
          </a:p>
        </p:txBody>
      </p:sp>
    </p:spTree>
    <p:extLst>
      <p:ext uri="{BB962C8B-B14F-4D97-AF65-F5344CB8AC3E}">
        <p14:creationId xmlns:p14="http://schemas.microsoft.com/office/powerpoint/2010/main" val="32353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pPr>
              <a:defRPr/>
            </a:pPr>
            <a:fld id="{08CCA83A-8715-4543-B3A1-1D7800A9F37E}" type="datetimeFigureOut">
              <a:rPr lang="es-ES" smtClean="0"/>
              <a:pPr>
                <a:defRPr/>
              </a:pPr>
              <a:t>03/10/2017</a:t>
            </a:fld>
            <a:endParaRPr lang="es-ES"/>
          </a:p>
        </p:txBody>
      </p:sp>
      <p:sp>
        <p:nvSpPr>
          <p:cNvPr id="5" name="Marcador de pie de página 4"/>
          <p:cNvSpPr>
            <a:spLocks noGrp="1"/>
          </p:cNvSpPr>
          <p:nvPr>
            <p:ph type="ftr" sz="quarter" idx="11"/>
          </p:nvPr>
        </p:nvSpPr>
        <p:spPr/>
        <p:txBody>
          <a:bodyPr/>
          <a:lstStyle/>
          <a:p>
            <a:pPr>
              <a:defRPr/>
            </a:pPr>
            <a:endParaRPr lang="es-ES"/>
          </a:p>
        </p:txBody>
      </p:sp>
      <p:sp>
        <p:nvSpPr>
          <p:cNvPr id="6" name="Marcador de número de diapositiva 5"/>
          <p:cNvSpPr>
            <a:spLocks noGrp="1"/>
          </p:cNvSpPr>
          <p:nvPr>
            <p:ph type="sldNum" sz="quarter" idx="12"/>
          </p:nvPr>
        </p:nvSpPr>
        <p:spPr/>
        <p:txBody>
          <a:bodyPr/>
          <a:lstStyle/>
          <a:p>
            <a:pPr>
              <a:defRPr/>
            </a:pPr>
            <a:fld id="{4E30193C-EF86-4BFA-852E-8C3F68E49745}" type="slidenum">
              <a:rPr lang="es-ES" smtClean="0"/>
              <a:pPr>
                <a:defRPr/>
              </a:pPr>
              <a:t>‹Nº›</a:t>
            </a:fld>
            <a:endParaRPr lang="es-ES"/>
          </a:p>
        </p:txBody>
      </p:sp>
    </p:spTree>
    <p:extLst>
      <p:ext uri="{BB962C8B-B14F-4D97-AF65-F5344CB8AC3E}">
        <p14:creationId xmlns:p14="http://schemas.microsoft.com/office/powerpoint/2010/main" val="2371421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pPr>
              <a:defRPr/>
            </a:pPr>
            <a:fld id="{1B05A4EB-64CB-4C32-8655-E6669291C7F9}" type="datetimeFigureOut">
              <a:rPr lang="es-ES" smtClean="0"/>
              <a:pPr>
                <a:defRPr/>
              </a:pPr>
              <a:t>03/10/2017</a:t>
            </a:fld>
            <a:endParaRPr lang="es-ES"/>
          </a:p>
        </p:txBody>
      </p:sp>
      <p:sp>
        <p:nvSpPr>
          <p:cNvPr id="6" name="Marcador de pie de página 5"/>
          <p:cNvSpPr>
            <a:spLocks noGrp="1"/>
          </p:cNvSpPr>
          <p:nvPr>
            <p:ph type="ftr" sz="quarter" idx="11"/>
          </p:nvPr>
        </p:nvSpPr>
        <p:spPr/>
        <p:txBody>
          <a:bodyPr/>
          <a:lstStyle/>
          <a:p>
            <a:pPr>
              <a:defRPr/>
            </a:pPr>
            <a:endParaRPr lang="es-ES"/>
          </a:p>
        </p:txBody>
      </p:sp>
      <p:sp>
        <p:nvSpPr>
          <p:cNvPr id="7" name="Marcador de número de diapositiva 6"/>
          <p:cNvSpPr>
            <a:spLocks noGrp="1"/>
          </p:cNvSpPr>
          <p:nvPr>
            <p:ph type="sldNum" sz="quarter" idx="12"/>
          </p:nvPr>
        </p:nvSpPr>
        <p:spPr/>
        <p:txBody>
          <a:bodyPr/>
          <a:lstStyle/>
          <a:p>
            <a:pPr>
              <a:defRPr/>
            </a:pPr>
            <a:fld id="{EDE69C18-FEDC-4D9A-8D83-CADFF908C5E8}" type="slidenum">
              <a:rPr lang="es-ES" smtClean="0"/>
              <a:pPr>
                <a:defRPr/>
              </a:pPr>
              <a:t>‹Nº›</a:t>
            </a:fld>
            <a:endParaRPr lang="es-ES"/>
          </a:p>
        </p:txBody>
      </p:sp>
    </p:spTree>
    <p:extLst>
      <p:ext uri="{BB962C8B-B14F-4D97-AF65-F5344CB8AC3E}">
        <p14:creationId xmlns:p14="http://schemas.microsoft.com/office/powerpoint/2010/main" val="1846639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pPr>
              <a:defRPr/>
            </a:pPr>
            <a:fld id="{503ADFBA-29AC-4569-9CF8-871A377FFE39}" type="datetimeFigureOut">
              <a:rPr lang="es-ES" smtClean="0"/>
              <a:pPr>
                <a:defRPr/>
              </a:pPr>
              <a:t>03/10/2017</a:t>
            </a:fld>
            <a:endParaRPr lang="es-ES"/>
          </a:p>
        </p:txBody>
      </p:sp>
      <p:sp>
        <p:nvSpPr>
          <p:cNvPr id="8" name="Marcador de pie de página 7"/>
          <p:cNvSpPr>
            <a:spLocks noGrp="1"/>
          </p:cNvSpPr>
          <p:nvPr>
            <p:ph type="ftr" sz="quarter" idx="11"/>
          </p:nvPr>
        </p:nvSpPr>
        <p:spPr/>
        <p:txBody>
          <a:bodyPr/>
          <a:lstStyle/>
          <a:p>
            <a:pPr>
              <a:defRPr/>
            </a:pPr>
            <a:endParaRPr lang="es-ES"/>
          </a:p>
        </p:txBody>
      </p:sp>
      <p:sp>
        <p:nvSpPr>
          <p:cNvPr id="9" name="Marcador de número de diapositiva 8"/>
          <p:cNvSpPr>
            <a:spLocks noGrp="1"/>
          </p:cNvSpPr>
          <p:nvPr>
            <p:ph type="sldNum" sz="quarter" idx="12"/>
          </p:nvPr>
        </p:nvSpPr>
        <p:spPr/>
        <p:txBody>
          <a:bodyPr/>
          <a:lstStyle/>
          <a:p>
            <a:pPr>
              <a:defRPr/>
            </a:pPr>
            <a:fld id="{158D54F6-A65D-45B9-9739-2EBBE21763F1}" type="slidenum">
              <a:rPr lang="es-ES" smtClean="0"/>
              <a:pPr>
                <a:defRPr/>
              </a:pPr>
              <a:t>‹Nº›</a:t>
            </a:fld>
            <a:endParaRPr lang="es-ES"/>
          </a:p>
        </p:txBody>
      </p:sp>
    </p:spTree>
    <p:extLst>
      <p:ext uri="{BB962C8B-B14F-4D97-AF65-F5344CB8AC3E}">
        <p14:creationId xmlns:p14="http://schemas.microsoft.com/office/powerpoint/2010/main" val="3778940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pPr>
              <a:defRPr/>
            </a:pPr>
            <a:fld id="{9DD5EF4B-3D5C-45DE-A519-DE9777AE1072}" type="datetimeFigureOut">
              <a:rPr lang="es-ES" smtClean="0"/>
              <a:pPr>
                <a:defRPr/>
              </a:pPr>
              <a:t>03/10/2017</a:t>
            </a:fld>
            <a:endParaRPr lang="es-ES"/>
          </a:p>
        </p:txBody>
      </p:sp>
      <p:sp>
        <p:nvSpPr>
          <p:cNvPr id="4" name="Marcador de pie de página 3"/>
          <p:cNvSpPr>
            <a:spLocks noGrp="1"/>
          </p:cNvSpPr>
          <p:nvPr>
            <p:ph type="ftr" sz="quarter" idx="11"/>
          </p:nvPr>
        </p:nvSpPr>
        <p:spPr/>
        <p:txBody>
          <a:bodyPr/>
          <a:lstStyle/>
          <a:p>
            <a:pPr>
              <a:defRPr/>
            </a:pPr>
            <a:endParaRPr lang="es-ES"/>
          </a:p>
        </p:txBody>
      </p:sp>
      <p:sp>
        <p:nvSpPr>
          <p:cNvPr id="5" name="Marcador de número de diapositiva 4"/>
          <p:cNvSpPr>
            <a:spLocks noGrp="1"/>
          </p:cNvSpPr>
          <p:nvPr>
            <p:ph type="sldNum" sz="quarter" idx="12"/>
          </p:nvPr>
        </p:nvSpPr>
        <p:spPr/>
        <p:txBody>
          <a:bodyPr/>
          <a:lstStyle/>
          <a:p>
            <a:pPr>
              <a:defRPr/>
            </a:pPr>
            <a:fld id="{6F7CE630-7538-4EEB-8977-1227CC665802}" type="slidenum">
              <a:rPr lang="es-ES" smtClean="0"/>
              <a:pPr>
                <a:defRPr/>
              </a:pPr>
              <a:t>‹Nº›</a:t>
            </a:fld>
            <a:endParaRPr lang="es-ES"/>
          </a:p>
        </p:txBody>
      </p:sp>
    </p:spTree>
    <p:extLst>
      <p:ext uri="{BB962C8B-B14F-4D97-AF65-F5344CB8AC3E}">
        <p14:creationId xmlns:p14="http://schemas.microsoft.com/office/powerpoint/2010/main" val="1296465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pPr>
              <a:defRPr/>
            </a:pPr>
            <a:fld id="{85BBB024-B014-4D50-9FBB-DD2BACC55E9B}" type="datetimeFigureOut">
              <a:rPr lang="es-ES" smtClean="0"/>
              <a:pPr>
                <a:defRPr/>
              </a:pPr>
              <a:t>03/10/2017</a:t>
            </a:fld>
            <a:endParaRPr lang="es-ES"/>
          </a:p>
        </p:txBody>
      </p:sp>
      <p:sp>
        <p:nvSpPr>
          <p:cNvPr id="3" name="Marcador de pie de página 2"/>
          <p:cNvSpPr>
            <a:spLocks noGrp="1"/>
          </p:cNvSpPr>
          <p:nvPr>
            <p:ph type="ftr" sz="quarter" idx="11"/>
          </p:nvPr>
        </p:nvSpPr>
        <p:spPr/>
        <p:txBody>
          <a:bodyPr/>
          <a:lstStyle/>
          <a:p>
            <a:pPr>
              <a:defRPr/>
            </a:pPr>
            <a:endParaRPr lang="es-ES"/>
          </a:p>
        </p:txBody>
      </p:sp>
      <p:sp>
        <p:nvSpPr>
          <p:cNvPr id="4" name="Marcador de número de diapositiva 3"/>
          <p:cNvSpPr>
            <a:spLocks noGrp="1"/>
          </p:cNvSpPr>
          <p:nvPr>
            <p:ph type="sldNum" sz="quarter" idx="12"/>
          </p:nvPr>
        </p:nvSpPr>
        <p:spPr/>
        <p:txBody>
          <a:bodyPr/>
          <a:lstStyle/>
          <a:p>
            <a:pPr>
              <a:defRPr/>
            </a:pPr>
            <a:fld id="{4D9903D7-7390-4ADB-831F-AA74FED9B2BB}" type="slidenum">
              <a:rPr lang="es-ES" smtClean="0"/>
              <a:pPr>
                <a:defRPr/>
              </a:pPr>
              <a:t>‹Nº›</a:t>
            </a:fld>
            <a:endParaRPr lang="es-ES"/>
          </a:p>
        </p:txBody>
      </p:sp>
    </p:spTree>
    <p:extLst>
      <p:ext uri="{BB962C8B-B14F-4D97-AF65-F5344CB8AC3E}">
        <p14:creationId xmlns:p14="http://schemas.microsoft.com/office/powerpoint/2010/main" val="2419103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pPr>
              <a:defRPr/>
            </a:pPr>
            <a:fld id="{CEED8628-2865-4F3C-8AE8-0E241A507880}" type="datetimeFigureOut">
              <a:rPr lang="es-ES" smtClean="0"/>
              <a:pPr>
                <a:defRPr/>
              </a:pPr>
              <a:t>03/10/2017</a:t>
            </a:fld>
            <a:endParaRPr lang="es-ES"/>
          </a:p>
        </p:txBody>
      </p:sp>
      <p:sp>
        <p:nvSpPr>
          <p:cNvPr id="6" name="Marcador de pie de página 5"/>
          <p:cNvSpPr>
            <a:spLocks noGrp="1"/>
          </p:cNvSpPr>
          <p:nvPr>
            <p:ph type="ftr" sz="quarter" idx="11"/>
          </p:nvPr>
        </p:nvSpPr>
        <p:spPr/>
        <p:txBody>
          <a:bodyPr/>
          <a:lstStyle/>
          <a:p>
            <a:pPr>
              <a:defRPr/>
            </a:pPr>
            <a:endParaRPr lang="es-ES"/>
          </a:p>
        </p:txBody>
      </p:sp>
      <p:sp>
        <p:nvSpPr>
          <p:cNvPr id="7" name="Marcador de número de diapositiva 6"/>
          <p:cNvSpPr>
            <a:spLocks noGrp="1"/>
          </p:cNvSpPr>
          <p:nvPr>
            <p:ph type="sldNum" sz="quarter" idx="12"/>
          </p:nvPr>
        </p:nvSpPr>
        <p:spPr/>
        <p:txBody>
          <a:bodyPr/>
          <a:lstStyle/>
          <a:p>
            <a:pPr>
              <a:defRPr/>
            </a:pPr>
            <a:fld id="{E3635D98-127F-4D6E-80F6-97305C938690}" type="slidenum">
              <a:rPr lang="es-ES" smtClean="0"/>
              <a:pPr>
                <a:defRPr/>
              </a:pPr>
              <a:t>‹Nº›</a:t>
            </a:fld>
            <a:endParaRPr lang="es-ES"/>
          </a:p>
        </p:txBody>
      </p:sp>
    </p:spTree>
    <p:extLst>
      <p:ext uri="{BB962C8B-B14F-4D97-AF65-F5344CB8AC3E}">
        <p14:creationId xmlns:p14="http://schemas.microsoft.com/office/powerpoint/2010/main" val="89515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pPr>
              <a:defRPr/>
            </a:pPr>
            <a:fld id="{A625D9C3-D6E5-46EB-8F49-1F70D06C8ED1}" type="datetimeFigureOut">
              <a:rPr lang="es-ES" smtClean="0"/>
              <a:pPr>
                <a:defRPr/>
              </a:pPr>
              <a:t>03/10/2017</a:t>
            </a:fld>
            <a:endParaRPr lang="es-ES"/>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pPr>
              <a:defRPr/>
            </a:pPr>
            <a:fld id="{532D2143-502E-4C32-82E5-AD023895FDE7}" type="slidenum">
              <a:rPr lang="es-ES" smtClean="0"/>
              <a:pPr>
                <a:defRPr/>
              </a:pPr>
              <a:t>‹Nº›</a:t>
            </a:fld>
            <a:endParaRPr lang="es-ES"/>
          </a:p>
        </p:txBody>
      </p:sp>
    </p:spTree>
    <p:extLst>
      <p:ext uri="{BB962C8B-B14F-4D97-AF65-F5344CB8AC3E}">
        <p14:creationId xmlns:p14="http://schemas.microsoft.com/office/powerpoint/2010/main" val="967462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9DD5EF4B-3D5C-45DE-A519-DE9777AE1072}" type="datetimeFigureOut">
              <a:rPr lang="es-ES" smtClean="0"/>
              <a:pPr>
                <a:defRPr/>
              </a:pPr>
              <a:t>03/10/2017</a:t>
            </a:fld>
            <a:endParaRPr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6F7CE630-7538-4EEB-8977-1227CC665802}" type="slidenum">
              <a:rPr lang="es-ES" smtClean="0"/>
              <a:pPr>
                <a:defRPr/>
              </a:pPr>
              <a:t>‹Nº›</a:t>
            </a:fld>
            <a:endParaRPr lang="es-ES"/>
          </a:p>
        </p:txBody>
      </p:sp>
    </p:spTree>
    <p:extLst>
      <p:ext uri="{BB962C8B-B14F-4D97-AF65-F5344CB8AC3E}">
        <p14:creationId xmlns:p14="http://schemas.microsoft.com/office/powerpoint/2010/main" val="4219348784"/>
      </p:ext>
    </p:extLst>
  </p:cSld>
  <p:clrMap bg1="lt1" tx1="dk1" bg2="lt2" tx2="dk2" accent1="accent1" accent2="accent2" accent3="accent3" accent4="accent4" accent5="accent5" accent6="accent6" hlink="hlink" folHlink="folHlink"/>
  <p:sldLayoutIdLst>
    <p:sldLayoutId id="2147484238" r:id="rId1"/>
    <p:sldLayoutId id="2147484239" r:id="rId2"/>
    <p:sldLayoutId id="2147484240" r:id="rId3"/>
    <p:sldLayoutId id="2147484241" r:id="rId4"/>
    <p:sldLayoutId id="2147484242" r:id="rId5"/>
    <p:sldLayoutId id="2147484243" r:id="rId6"/>
    <p:sldLayoutId id="2147484244" r:id="rId7"/>
    <p:sldLayoutId id="2147484245" r:id="rId8"/>
    <p:sldLayoutId id="2147484246" r:id="rId9"/>
    <p:sldLayoutId id="2147484247" r:id="rId10"/>
    <p:sldLayoutId id="214748424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50000">
              <a:schemeClr val="bg1">
                <a:tint val="98000"/>
                <a:satMod val="130000"/>
                <a:shade val="90000"/>
                <a:lumMod val="103000"/>
              </a:schemeClr>
            </a:gs>
            <a:gs pos="100000">
              <a:schemeClr val="bg1">
                <a:shade val="63000"/>
                <a:satMod val="120000"/>
              </a:schemeClr>
            </a:gs>
          </a:gsLst>
          <a:lin ang="16200000" scaled="1"/>
          <a:tileRect/>
        </a:gradFill>
        <a:effectLst/>
      </p:bgPr>
    </p:bg>
    <p:spTree>
      <p:nvGrpSpPr>
        <p:cNvPr id="1" name=""/>
        <p:cNvGrpSpPr/>
        <p:nvPr/>
      </p:nvGrpSpPr>
      <p:grpSpPr>
        <a:xfrm>
          <a:off x="0" y="0"/>
          <a:ext cx="0" cy="0"/>
          <a:chOff x="0" y="0"/>
          <a:chExt cx="0" cy="0"/>
        </a:xfrm>
      </p:grpSpPr>
      <p:pic>
        <p:nvPicPr>
          <p:cNvPr id="5" name="Imagen 4"/>
          <p:cNvPicPr/>
          <p:nvPr/>
        </p:nvPicPr>
        <p:blipFill rotWithShape="1">
          <a:blip r:embed="rId3" cstate="print">
            <a:extLst>
              <a:ext uri="{28A0092B-C50C-407E-A947-70E740481C1C}">
                <a14:useLocalDpi xmlns:a14="http://schemas.microsoft.com/office/drawing/2010/main" val="0"/>
              </a:ext>
            </a:extLst>
          </a:blip>
          <a:srcRect l="32422" t="34030" r="61024" b="55783"/>
          <a:stretch/>
        </p:blipFill>
        <p:spPr bwMode="auto">
          <a:xfrm>
            <a:off x="7524328" y="588159"/>
            <a:ext cx="1152128" cy="968633"/>
          </a:xfrm>
          <a:prstGeom prst="rect">
            <a:avLst/>
          </a:prstGeom>
          <a:ln>
            <a:noFill/>
          </a:ln>
          <a:extLst>
            <a:ext uri="{53640926-AAD7-44D8-BBD7-CCE9431645EC}">
              <a14:shadowObscured xmlns:a14="http://schemas.microsoft.com/office/drawing/2010/main"/>
            </a:ext>
          </a:extLst>
        </p:spPr>
      </p:pic>
      <p:sp>
        <p:nvSpPr>
          <p:cNvPr id="2050" name="Rectangle 2"/>
          <p:cNvSpPr>
            <a:spLocks noGrp="1" noChangeArrowheads="1"/>
          </p:cNvSpPr>
          <p:nvPr>
            <p:ph type="ctrTitle" idx="4294967295"/>
          </p:nvPr>
        </p:nvSpPr>
        <p:spPr>
          <a:xfrm>
            <a:off x="251520" y="332656"/>
            <a:ext cx="7776864" cy="5976663"/>
          </a:xfrm>
        </p:spPr>
        <p:txBody>
          <a:bodyPr>
            <a:noAutofit/>
          </a:bodyPr>
          <a:lstStyle/>
          <a:p>
            <a:pPr lvl="0" indent="450850" algn="ctr" defTabSz="914400" eaLnBrk="0" fontAlgn="base" hangingPunct="0">
              <a:spcAft>
                <a:spcPct val="0"/>
              </a:spcAft>
            </a:pPr>
            <a:r>
              <a:rPr lang="es-ES" sz="2000" b="1" dirty="0" smtClean="0">
                <a:solidFill>
                  <a:schemeClr val="tx1"/>
                </a:solidFill>
                <a:latin typeface="Arial" panose="020B0604020202020204" pitchFamily="34" charset="0"/>
                <a:cs typeface="Arial" panose="020B0604020202020204" pitchFamily="34" charset="0"/>
              </a:rPr>
              <a:t/>
            </a:r>
            <a:br>
              <a:rPr lang="es-ES" sz="2000" b="1" dirty="0" smtClean="0">
                <a:solidFill>
                  <a:schemeClr val="tx1"/>
                </a:solidFill>
                <a:latin typeface="Arial" panose="020B0604020202020204" pitchFamily="34" charset="0"/>
                <a:cs typeface="Arial" panose="020B0604020202020204" pitchFamily="34" charset="0"/>
              </a:rPr>
            </a:br>
            <a:r>
              <a:rPr lang="es-ES" sz="2000" b="1" dirty="0" smtClean="0">
                <a:solidFill>
                  <a:schemeClr val="tx1"/>
                </a:solidFill>
                <a:latin typeface="Arial" panose="020B0604020202020204" pitchFamily="34" charset="0"/>
                <a:cs typeface="Arial" panose="020B0604020202020204" pitchFamily="34" charset="0"/>
              </a:rPr>
              <a:t>UNIVERSIDAD AUTÓNOMA DEL ESTADO DE MÉXICO</a:t>
            </a:r>
            <a:br>
              <a:rPr lang="es-ES" sz="2000" b="1" dirty="0" smtClean="0">
                <a:solidFill>
                  <a:schemeClr val="tx1"/>
                </a:solidFill>
                <a:latin typeface="Arial" panose="020B0604020202020204" pitchFamily="34" charset="0"/>
                <a:cs typeface="Arial" panose="020B0604020202020204" pitchFamily="34" charset="0"/>
              </a:rPr>
            </a:br>
            <a:r>
              <a:rPr lang="es-ES" sz="1800" b="1" dirty="0" smtClean="0">
                <a:solidFill>
                  <a:schemeClr val="tx1"/>
                </a:solidFill>
                <a:latin typeface="Arial" panose="020B0604020202020204" pitchFamily="34" charset="0"/>
                <a:cs typeface="Arial" panose="020B0604020202020204" pitchFamily="34" charset="0"/>
              </a:rPr>
              <a:t>CENTRO UNIVERSITARIO UAEM VALLE DE CHALCO</a:t>
            </a:r>
            <a:br>
              <a:rPr lang="es-ES" sz="1800" b="1" dirty="0" smtClean="0">
                <a:solidFill>
                  <a:schemeClr val="tx1"/>
                </a:solidFill>
                <a:latin typeface="Arial" panose="020B0604020202020204" pitchFamily="34" charset="0"/>
                <a:cs typeface="Arial" panose="020B0604020202020204" pitchFamily="34" charset="0"/>
              </a:rPr>
            </a:br>
            <a:r>
              <a:rPr lang="es-ES" sz="2000" b="1" dirty="0" smtClean="0">
                <a:solidFill>
                  <a:schemeClr val="tx1"/>
                </a:solidFill>
                <a:latin typeface="Arial" panose="020B0604020202020204" pitchFamily="34" charset="0"/>
                <a:cs typeface="Arial" panose="020B0604020202020204" pitchFamily="34" charset="0"/>
              </a:rPr>
              <a:t/>
            </a:r>
            <a:br>
              <a:rPr lang="es-ES" sz="2000" b="1" dirty="0" smtClean="0">
                <a:solidFill>
                  <a:schemeClr val="tx1"/>
                </a:solidFill>
                <a:latin typeface="Arial" panose="020B0604020202020204" pitchFamily="34" charset="0"/>
                <a:cs typeface="Arial" panose="020B0604020202020204" pitchFamily="34" charset="0"/>
              </a:rPr>
            </a:br>
            <a:r>
              <a:rPr lang="es-ES" sz="2000" b="1" dirty="0" smtClean="0">
                <a:solidFill>
                  <a:schemeClr val="tx1"/>
                </a:solidFill>
                <a:latin typeface="Arial" panose="020B0604020202020204" pitchFamily="34" charset="0"/>
                <a:cs typeface="Arial" panose="020B0604020202020204" pitchFamily="34" charset="0"/>
              </a:rPr>
              <a:t>	LICENCIATURA EN DERECHO</a:t>
            </a:r>
            <a:br>
              <a:rPr lang="es-ES" sz="2000" b="1" dirty="0" smtClean="0">
                <a:solidFill>
                  <a:schemeClr val="tx1"/>
                </a:solidFill>
                <a:latin typeface="Arial" panose="020B0604020202020204" pitchFamily="34" charset="0"/>
                <a:cs typeface="Arial" panose="020B0604020202020204" pitchFamily="34" charset="0"/>
              </a:rPr>
            </a:br>
            <a:r>
              <a:rPr lang="es-ES" sz="2000" b="1" dirty="0" smtClean="0">
                <a:solidFill>
                  <a:schemeClr val="tx1"/>
                </a:solidFill>
                <a:latin typeface="Arial" panose="020B0604020202020204" pitchFamily="34" charset="0"/>
                <a:cs typeface="Arial" panose="020B0604020202020204" pitchFamily="34" charset="0"/>
              </a:rPr>
              <a:t>	DERECHO FISCAL</a:t>
            </a:r>
            <a:br>
              <a:rPr lang="es-ES" sz="2000" b="1" dirty="0" smtClean="0">
                <a:solidFill>
                  <a:schemeClr val="tx1"/>
                </a:solidFill>
                <a:latin typeface="Arial" panose="020B0604020202020204" pitchFamily="34" charset="0"/>
                <a:cs typeface="Arial" panose="020B0604020202020204" pitchFamily="34" charset="0"/>
              </a:rPr>
            </a:br>
            <a:r>
              <a:rPr lang="es-ES" sz="2400" b="1" dirty="0" smtClean="0">
                <a:solidFill>
                  <a:schemeClr val="tx1"/>
                </a:solidFill>
                <a:latin typeface="Arial" panose="020B0604020202020204" pitchFamily="34" charset="0"/>
                <a:cs typeface="Arial" panose="020B0604020202020204" pitchFamily="34" charset="0"/>
              </a:rPr>
              <a:t/>
            </a:r>
            <a:br>
              <a:rPr lang="es-ES" sz="2400" b="1" dirty="0" smtClean="0">
                <a:solidFill>
                  <a:schemeClr val="tx1"/>
                </a:solidFill>
                <a:latin typeface="Arial" panose="020B0604020202020204" pitchFamily="34" charset="0"/>
                <a:cs typeface="Arial" panose="020B0604020202020204" pitchFamily="34" charset="0"/>
              </a:rPr>
            </a:br>
            <a:r>
              <a:rPr lang="es-ES" sz="2400" b="1" dirty="0" smtClean="0">
                <a:solidFill>
                  <a:schemeClr val="tx1"/>
                </a:solidFill>
                <a:latin typeface="Arial" panose="020B0604020202020204" pitchFamily="34" charset="0"/>
                <a:cs typeface="Arial" panose="020B0604020202020204" pitchFamily="34" charset="0"/>
              </a:rPr>
              <a:t/>
            </a:r>
            <a:br>
              <a:rPr lang="es-ES" sz="2400" b="1" dirty="0" smtClean="0">
                <a:solidFill>
                  <a:schemeClr val="tx1"/>
                </a:solidFill>
                <a:latin typeface="Arial" panose="020B0604020202020204" pitchFamily="34" charset="0"/>
                <a:cs typeface="Arial" panose="020B0604020202020204" pitchFamily="34" charset="0"/>
              </a:rPr>
            </a:br>
            <a:r>
              <a:rPr lang="es-ES" sz="2400" b="1" dirty="0">
                <a:latin typeface="Arial" panose="020B0604020202020204" pitchFamily="34" charset="0"/>
                <a:cs typeface="Arial" panose="020B0604020202020204" pitchFamily="34" charset="0"/>
              </a:rPr>
              <a:t> </a:t>
            </a:r>
            <a:r>
              <a:rPr lang="es-ES" sz="2400" b="1" dirty="0" smtClean="0">
                <a:latin typeface="Arial" panose="020B0604020202020204" pitchFamily="34" charset="0"/>
                <a:cs typeface="Arial" panose="020B0604020202020204" pitchFamily="34" charset="0"/>
              </a:rPr>
              <a:t>        </a:t>
            </a:r>
            <a:r>
              <a:rPr lang="es-ES" sz="2400" b="1" dirty="0" smtClean="0">
                <a:solidFill>
                  <a:schemeClr val="tx1"/>
                </a:solidFill>
                <a:latin typeface="Arial" panose="020B0604020202020204" pitchFamily="34" charset="0"/>
                <a:cs typeface="Arial" panose="020B0604020202020204" pitchFamily="34" charset="0"/>
              </a:rPr>
              <a:t>INGRESOS PÚBLICOS EN MATERIA FEDERAL</a:t>
            </a:r>
            <a:br>
              <a:rPr lang="es-ES" sz="2400" b="1" dirty="0" smtClean="0">
                <a:solidFill>
                  <a:schemeClr val="tx1"/>
                </a:solidFill>
                <a:latin typeface="Arial" panose="020B0604020202020204" pitchFamily="34" charset="0"/>
                <a:cs typeface="Arial" panose="020B0604020202020204" pitchFamily="34" charset="0"/>
              </a:rPr>
            </a:br>
            <a:r>
              <a:rPr lang="es-ES" sz="2400" b="1" dirty="0">
                <a:solidFill>
                  <a:schemeClr val="tx1"/>
                </a:solidFill>
                <a:latin typeface="Arial" panose="020B0604020202020204" pitchFamily="34" charset="0"/>
                <a:cs typeface="Arial" panose="020B0604020202020204" pitchFamily="34" charset="0"/>
              </a:rPr>
              <a:t/>
            </a:r>
            <a:br>
              <a:rPr lang="es-ES" sz="2400" b="1" dirty="0">
                <a:solidFill>
                  <a:schemeClr val="tx1"/>
                </a:solidFill>
                <a:latin typeface="Arial" panose="020B0604020202020204" pitchFamily="34" charset="0"/>
                <a:cs typeface="Arial" panose="020B0604020202020204" pitchFamily="34" charset="0"/>
              </a:rPr>
            </a:br>
            <a:r>
              <a:rPr lang="es-ES" sz="2400" b="1" dirty="0" smtClean="0">
                <a:solidFill>
                  <a:schemeClr val="tx1"/>
                </a:solidFill>
                <a:latin typeface="Arial" panose="020B0604020202020204" pitchFamily="34" charset="0"/>
                <a:cs typeface="Arial" panose="020B0604020202020204" pitchFamily="34" charset="0"/>
              </a:rPr>
              <a:t/>
            </a:r>
            <a:br>
              <a:rPr lang="es-ES" sz="2400" b="1" dirty="0" smtClean="0">
                <a:solidFill>
                  <a:schemeClr val="tx1"/>
                </a:solidFill>
                <a:latin typeface="Arial" panose="020B0604020202020204" pitchFamily="34" charset="0"/>
                <a:cs typeface="Arial" panose="020B0604020202020204" pitchFamily="34" charset="0"/>
              </a:rPr>
            </a:br>
            <a:r>
              <a:rPr lang="es-ES" sz="2400" b="1" dirty="0">
                <a:solidFill>
                  <a:schemeClr val="tx1"/>
                </a:solidFill>
                <a:latin typeface="Arial" panose="020B0604020202020204" pitchFamily="34" charset="0"/>
                <a:cs typeface="Arial" panose="020B0604020202020204" pitchFamily="34" charset="0"/>
              </a:rPr>
              <a:t/>
            </a:r>
            <a:br>
              <a:rPr lang="es-ES" sz="2400" b="1" dirty="0">
                <a:solidFill>
                  <a:schemeClr val="tx1"/>
                </a:solidFill>
                <a:latin typeface="Arial" panose="020B0604020202020204" pitchFamily="34" charset="0"/>
                <a:cs typeface="Arial" panose="020B0604020202020204" pitchFamily="34" charset="0"/>
              </a:rPr>
            </a:br>
            <a:r>
              <a:rPr lang="es-ES" sz="2400" b="1" dirty="0" smtClean="0">
                <a:solidFill>
                  <a:schemeClr val="tx1"/>
                </a:solidFill>
                <a:latin typeface="Arial" panose="020B0604020202020204" pitchFamily="34" charset="0"/>
                <a:cs typeface="Arial" panose="020B0604020202020204" pitchFamily="34" charset="0"/>
              </a:rPr>
              <a:t/>
            </a:r>
            <a:br>
              <a:rPr lang="es-ES" sz="2400" b="1" dirty="0" smtClean="0">
                <a:solidFill>
                  <a:schemeClr val="tx1"/>
                </a:solidFill>
                <a:latin typeface="Arial" panose="020B0604020202020204" pitchFamily="34" charset="0"/>
                <a:cs typeface="Arial" panose="020B0604020202020204" pitchFamily="34" charset="0"/>
              </a:rPr>
            </a:br>
            <a:r>
              <a:rPr lang="es-ES" sz="2400" b="1" dirty="0">
                <a:solidFill>
                  <a:schemeClr val="tx1"/>
                </a:solidFill>
                <a:latin typeface="Arial" panose="020B0604020202020204" pitchFamily="34" charset="0"/>
                <a:cs typeface="Arial" panose="020B0604020202020204" pitchFamily="34" charset="0"/>
              </a:rPr>
              <a:t/>
            </a:r>
            <a:br>
              <a:rPr lang="es-ES" sz="2400" b="1" dirty="0">
                <a:solidFill>
                  <a:schemeClr val="tx1"/>
                </a:solidFill>
                <a:latin typeface="Arial" panose="020B0604020202020204" pitchFamily="34" charset="0"/>
                <a:cs typeface="Arial" panose="020B0604020202020204" pitchFamily="34" charset="0"/>
              </a:rPr>
            </a:br>
            <a:r>
              <a:rPr lang="es-ES" sz="2400" b="1" dirty="0" smtClean="0">
                <a:solidFill>
                  <a:schemeClr val="tx1"/>
                </a:solidFill>
                <a:latin typeface="Arial" panose="020B0604020202020204" pitchFamily="34" charset="0"/>
                <a:cs typeface="Arial" panose="020B0604020202020204" pitchFamily="34" charset="0"/>
              </a:rPr>
              <a:t/>
            </a:r>
            <a:br>
              <a:rPr lang="es-ES" sz="2400" b="1" dirty="0" smtClean="0">
                <a:solidFill>
                  <a:schemeClr val="tx1"/>
                </a:solidFill>
                <a:latin typeface="Arial" panose="020B0604020202020204" pitchFamily="34" charset="0"/>
                <a:cs typeface="Arial" panose="020B0604020202020204" pitchFamily="34" charset="0"/>
              </a:rPr>
            </a:br>
            <a:r>
              <a:rPr lang="es-ES" sz="2400" b="1" dirty="0" smtClean="0">
                <a:solidFill>
                  <a:schemeClr val="tx1"/>
                </a:solidFill>
                <a:latin typeface="Arial" panose="020B0604020202020204" pitchFamily="34" charset="0"/>
                <a:cs typeface="Arial" panose="020B0604020202020204" pitchFamily="34" charset="0"/>
              </a:rPr>
              <a:t/>
            </a:r>
            <a:br>
              <a:rPr lang="es-ES" sz="2400" b="1" dirty="0" smtClean="0">
                <a:solidFill>
                  <a:schemeClr val="tx1"/>
                </a:solidFill>
                <a:latin typeface="Arial" panose="020B0604020202020204" pitchFamily="34" charset="0"/>
                <a:cs typeface="Arial" panose="020B0604020202020204" pitchFamily="34" charset="0"/>
              </a:rPr>
            </a:br>
            <a:r>
              <a:rPr lang="es-ES" sz="2400" b="1" dirty="0" smtClean="0">
                <a:solidFill>
                  <a:schemeClr val="tx1"/>
                </a:solidFill>
                <a:latin typeface="Arial" panose="020B0604020202020204" pitchFamily="34" charset="0"/>
                <a:cs typeface="Arial" panose="020B0604020202020204" pitchFamily="34" charset="0"/>
              </a:rPr>
              <a:t/>
            </a:r>
            <a:br>
              <a:rPr lang="es-ES" sz="2400" b="1" dirty="0" smtClean="0">
                <a:solidFill>
                  <a:schemeClr val="tx1"/>
                </a:solidFill>
                <a:latin typeface="Arial" panose="020B0604020202020204" pitchFamily="34" charset="0"/>
                <a:cs typeface="Arial" panose="020B0604020202020204" pitchFamily="34" charset="0"/>
              </a:rPr>
            </a:br>
            <a:r>
              <a:rPr lang="es-ES" sz="2400" b="1" dirty="0">
                <a:latin typeface="Arial" panose="020B0604020202020204" pitchFamily="34" charset="0"/>
                <a:cs typeface="Arial" panose="020B0604020202020204" pitchFamily="34" charset="0"/>
              </a:rPr>
              <a:t>	</a:t>
            </a:r>
            <a:r>
              <a:rPr lang="es-ES" altLang="es-MX" sz="2000" dirty="0" smtClean="0">
                <a:solidFill>
                  <a:schemeClr val="tx1"/>
                </a:solidFill>
                <a:latin typeface="Arial" panose="020B0604020202020204" pitchFamily="34" charset="0"/>
                <a:cs typeface="Arial" panose="020B0604020202020204" pitchFamily="34" charset="0"/>
              </a:rPr>
              <a:t>RESPONSABLE</a:t>
            </a:r>
            <a:r>
              <a:rPr lang="es-ES" altLang="es-MX" sz="2000" dirty="0">
                <a:solidFill>
                  <a:schemeClr val="tx1"/>
                </a:solidFill>
                <a:latin typeface="Arial" panose="020B0604020202020204" pitchFamily="34" charset="0"/>
                <a:cs typeface="Arial" panose="020B0604020202020204" pitchFamily="34" charset="0"/>
              </a:rPr>
              <a:t>: DR. GUSTAVO GONZÁLEZ GALINDO</a:t>
            </a:r>
            <a:endParaRPr lang="es-ES" sz="2000" b="1" dirty="0" smtClean="0">
              <a:solidFill>
                <a:schemeClr val="tx1"/>
              </a:solidFill>
              <a:latin typeface="Arial" panose="020B0604020202020204" pitchFamily="34" charset="0"/>
              <a:cs typeface="Arial" panose="020B0604020202020204" pitchFamily="34" charset="0"/>
            </a:endParaRPr>
          </a:p>
        </p:txBody>
      </p:sp>
      <p:sp>
        <p:nvSpPr>
          <p:cNvPr id="7" name="Rectangle 2"/>
          <p:cNvSpPr txBox="1">
            <a:spLocks noChangeArrowheads="1"/>
          </p:cNvSpPr>
          <p:nvPr/>
        </p:nvSpPr>
        <p:spPr>
          <a:xfrm>
            <a:off x="611560" y="3215109"/>
            <a:ext cx="7561262" cy="187007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pPr>
            <a:endParaRPr lang="es-ES" sz="5400" b="1" i="0" dirty="0" smtClean="0">
              <a:solidFill>
                <a:schemeClr val="tx1"/>
              </a:solidFill>
            </a:endParaRPr>
          </a:p>
        </p:txBody>
      </p:sp>
      <p:graphicFrame>
        <p:nvGraphicFramePr>
          <p:cNvPr id="2" name="Tabla 1"/>
          <p:cNvGraphicFramePr>
            <a:graphicFrameLocks noGrp="1"/>
          </p:cNvGraphicFramePr>
          <p:nvPr>
            <p:extLst>
              <p:ext uri="{D42A27DB-BD31-4B8C-83A1-F6EECF244321}">
                <p14:modId xmlns:p14="http://schemas.microsoft.com/office/powerpoint/2010/main" val="1251310657"/>
              </p:ext>
            </p:extLst>
          </p:nvPr>
        </p:nvGraphicFramePr>
        <p:xfrm>
          <a:off x="627957" y="3681189"/>
          <a:ext cx="7976491" cy="1548011"/>
        </p:xfrm>
        <a:graphic>
          <a:graphicData uri="http://schemas.openxmlformats.org/drawingml/2006/table">
            <a:tbl>
              <a:tblPr firstRow="1" firstCol="1" bandRow="1">
                <a:tableStyleId>{5C22544A-7EE6-4342-B048-85BDC9FD1C3A}</a:tableStyleId>
              </a:tblPr>
              <a:tblGrid>
                <a:gridCol w="775691"/>
                <a:gridCol w="864096"/>
                <a:gridCol w="864096"/>
                <a:gridCol w="864096"/>
                <a:gridCol w="792088"/>
                <a:gridCol w="1008112"/>
                <a:gridCol w="1035402"/>
                <a:gridCol w="886455"/>
                <a:gridCol w="886455"/>
              </a:tblGrid>
              <a:tr h="1023009">
                <a:tc>
                  <a:txBody>
                    <a:bodyPr/>
                    <a:lstStyle/>
                    <a:p>
                      <a:pPr algn="ctr">
                        <a:spcAft>
                          <a:spcPts val="0"/>
                        </a:spcAft>
                        <a:tabLst>
                          <a:tab pos="2971800" algn="l"/>
                          <a:tab pos="3543300" algn="l"/>
                        </a:tabLst>
                      </a:pPr>
                      <a:r>
                        <a:rPr lang="es-ES" sz="1200" b="0" kern="0" dirty="0">
                          <a:solidFill>
                            <a:srgbClr val="000000"/>
                          </a:solidFill>
                          <a:effectLst/>
                          <a:latin typeface="Arial" panose="020B0604020202020204" pitchFamily="34" charset="0"/>
                          <a:cs typeface="Arial" panose="020B0604020202020204" pitchFamily="34" charset="0"/>
                        </a:rPr>
                        <a:t>Clave</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a:solidFill>
                            <a:srgbClr val="000000"/>
                          </a:solidFill>
                          <a:effectLst/>
                          <a:latin typeface="Arial" panose="020B0604020202020204" pitchFamily="34" charset="0"/>
                          <a:cs typeface="Arial" panose="020B0604020202020204" pitchFamily="34" charset="0"/>
                        </a:rPr>
                        <a:t>Horas de teoría</a:t>
                      </a:r>
                      <a:endParaRPr lang="es-MX" sz="1200" b="0" kern="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a:solidFill>
                            <a:srgbClr val="000000"/>
                          </a:solidFill>
                          <a:effectLst/>
                          <a:latin typeface="Arial" panose="020B0604020202020204" pitchFamily="34" charset="0"/>
                          <a:cs typeface="Arial" panose="020B0604020202020204" pitchFamily="34" charset="0"/>
                        </a:rPr>
                        <a:t> </a:t>
                      </a:r>
                      <a:endParaRPr lang="es-MX" sz="1200" b="0" kern="0">
                        <a:solidFill>
                          <a:srgbClr val="000000"/>
                        </a:solidFill>
                        <a:effectLst/>
                        <a:latin typeface="Arial" panose="020B0604020202020204" pitchFamily="34" charset="0"/>
                        <a:cs typeface="Arial" panose="020B0604020202020204" pitchFamily="34" charset="0"/>
                      </a:endParaRPr>
                    </a:p>
                    <a:p>
                      <a:pPr algn="ctr">
                        <a:spcAft>
                          <a:spcPts val="0"/>
                        </a:spcAft>
                        <a:tabLst>
                          <a:tab pos="2971800" algn="l"/>
                          <a:tab pos="3543300" algn="l"/>
                        </a:tabLst>
                      </a:pPr>
                      <a:r>
                        <a:rPr lang="es-ES" sz="1200" b="0" kern="0">
                          <a:solidFill>
                            <a:srgbClr val="000000"/>
                          </a:solidFill>
                          <a:effectLst/>
                          <a:latin typeface="Arial" panose="020B0604020202020204" pitchFamily="34" charset="0"/>
                          <a:cs typeface="Arial" panose="020B0604020202020204" pitchFamily="34" charset="0"/>
                        </a:rPr>
                        <a:t>Horas de práctica</a:t>
                      </a:r>
                      <a:endParaRPr lang="es-MX" sz="1200" b="0" kern="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a:solidFill>
                            <a:srgbClr val="000000"/>
                          </a:solidFill>
                          <a:effectLst/>
                          <a:latin typeface="Arial" panose="020B0604020202020204" pitchFamily="34" charset="0"/>
                          <a:cs typeface="Arial" panose="020B0604020202020204" pitchFamily="34" charset="0"/>
                        </a:rPr>
                        <a:t>Total de horas</a:t>
                      </a:r>
                      <a:endParaRPr lang="es-MX" sz="1200" b="0" kern="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a:solidFill>
                            <a:srgbClr val="000000"/>
                          </a:solidFill>
                          <a:effectLst/>
                          <a:latin typeface="Arial" panose="020B0604020202020204" pitchFamily="34" charset="0"/>
                          <a:cs typeface="Arial" panose="020B0604020202020204" pitchFamily="34" charset="0"/>
                        </a:rPr>
                        <a:t>Créditos</a:t>
                      </a:r>
                      <a:endParaRPr lang="es-MX" sz="1200" b="0" kern="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a:solidFill>
                            <a:srgbClr val="000000"/>
                          </a:solidFill>
                          <a:effectLst/>
                          <a:latin typeface="Arial" panose="020B0604020202020204" pitchFamily="34" charset="0"/>
                          <a:cs typeface="Arial" panose="020B0604020202020204" pitchFamily="34" charset="0"/>
                        </a:rPr>
                        <a:t>Tipo de Unidad de Aprendizaje</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a:solidFill>
                            <a:srgbClr val="000000"/>
                          </a:solidFill>
                          <a:effectLst/>
                          <a:latin typeface="Arial" panose="020B0604020202020204" pitchFamily="34" charset="0"/>
                          <a:cs typeface="Arial" panose="020B0604020202020204" pitchFamily="34" charset="0"/>
                        </a:rPr>
                        <a:t>Carácter de la Unidad de Aprendizaje</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a:solidFill>
                            <a:srgbClr val="000000"/>
                          </a:solidFill>
                          <a:effectLst/>
                          <a:latin typeface="Arial" panose="020B0604020202020204" pitchFamily="34" charset="0"/>
                          <a:cs typeface="Arial" panose="020B0604020202020204" pitchFamily="34" charset="0"/>
                        </a:rPr>
                        <a:t>Núcleo de formación</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MX" sz="1200" b="0" kern="0" dirty="0" smtClean="0">
                          <a:solidFill>
                            <a:srgbClr val="000000"/>
                          </a:solidFill>
                          <a:effectLst/>
                          <a:latin typeface="Arial" panose="020B0604020202020204" pitchFamily="34" charset="0"/>
                          <a:cs typeface="Arial" panose="020B0604020202020204" pitchFamily="34" charset="0"/>
                        </a:rPr>
                        <a:t>Modalidad</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r>
              <a:tr h="525002">
                <a:tc>
                  <a:txBody>
                    <a:bodyPr/>
                    <a:lstStyle/>
                    <a:p>
                      <a:pPr algn="ctr">
                        <a:spcAft>
                          <a:spcPts val="0"/>
                        </a:spcAft>
                        <a:tabLst>
                          <a:tab pos="2971800" algn="l"/>
                          <a:tab pos="3543300" algn="l"/>
                        </a:tabLst>
                      </a:pPr>
                      <a:r>
                        <a:rPr lang="es-ES" sz="1200" b="0" kern="0" dirty="0" smtClean="0">
                          <a:solidFill>
                            <a:srgbClr val="000000"/>
                          </a:solidFill>
                          <a:effectLst/>
                          <a:latin typeface="Arial" panose="020B0604020202020204" pitchFamily="34" charset="0"/>
                          <a:cs typeface="Arial" panose="020B0604020202020204" pitchFamily="34" charset="0"/>
                        </a:rPr>
                        <a:t>L41831</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smtClean="0">
                          <a:solidFill>
                            <a:srgbClr val="000000"/>
                          </a:solidFill>
                          <a:effectLst/>
                          <a:latin typeface="Arial" panose="020B0604020202020204" pitchFamily="34" charset="0"/>
                          <a:cs typeface="Arial" panose="020B0604020202020204" pitchFamily="34" charset="0"/>
                        </a:rPr>
                        <a:t>3</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smtClean="0">
                          <a:solidFill>
                            <a:srgbClr val="000000"/>
                          </a:solidFill>
                          <a:effectLst/>
                          <a:latin typeface="Arial" panose="020B0604020202020204" pitchFamily="34" charset="0"/>
                          <a:cs typeface="Arial" panose="020B0604020202020204" pitchFamily="34" charset="0"/>
                        </a:rPr>
                        <a:t>1</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a:solidFill>
                            <a:srgbClr val="000000"/>
                          </a:solidFill>
                          <a:effectLst/>
                          <a:latin typeface="Arial" panose="020B0604020202020204" pitchFamily="34" charset="0"/>
                          <a:cs typeface="Arial" panose="020B0604020202020204" pitchFamily="34" charset="0"/>
                        </a:rPr>
                        <a:t>4</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smtClean="0">
                          <a:solidFill>
                            <a:srgbClr val="000000"/>
                          </a:solidFill>
                          <a:effectLst/>
                          <a:latin typeface="Arial" panose="020B0604020202020204" pitchFamily="34" charset="0"/>
                          <a:cs typeface="Arial" panose="020B0604020202020204" pitchFamily="34" charset="0"/>
                        </a:rPr>
                        <a:t>7</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a:solidFill>
                            <a:srgbClr val="000000"/>
                          </a:solidFill>
                          <a:effectLst/>
                          <a:latin typeface="Arial" panose="020B0604020202020204" pitchFamily="34" charset="0"/>
                          <a:cs typeface="Arial" panose="020B0604020202020204" pitchFamily="34" charset="0"/>
                        </a:rPr>
                        <a:t>Curso</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smtClean="0">
                          <a:solidFill>
                            <a:srgbClr val="000000"/>
                          </a:solidFill>
                          <a:effectLst/>
                          <a:latin typeface="Arial" panose="020B0604020202020204" pitchFamily="34" charset="0"/>
                          <a:cs typeface="Arial" panose="020B0604020202020204" pitchFamily="34" charset="0"/>
                        </a:rPr>
                        <a:t>Obligatoria</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ES" sz="1200" b="0" kern="0" dirty="0" smtClean="0">
                          <a:solidFill>
                            <a:srgbClr val="000000"/>
                          </a:solidFill>
                          <a:effectLst/>
                          <a:latin typeface="Arial" panose="020B0604020202020204" pitchFamily="34" charset="0"/>
                          <a:cs typeface="Arial" panose="020B0604020202020204" pitchFamily="34" charset="0"/>
                        </a:rPr>
                        <a:t>Sustantivo</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c>
                  <a:txBody>
                    <a:bodyPr/>
                    <a:lstStyle/>
                    <a:p>
                      <a:pPr algn="ctr">
                        <a:spcAft>
                          <a:spcPts val="0"/>
                        </a:spcAft>
                        <a:tabLst>
                          <a:tab pos="2971800" algn="l"/>
                          <a:tab pos="3543300" algn="l"/>
                        </a:tabLst>
                      </a:pPr>
                      <a:r>
                        <a:rPr lang="es-MX" sz="1200" b="0" kern="0" dirty="0" smtClean="0">
                          <a:solidFill>
                            <a:srgbClr val="000000"/>
                          </a:solidFill>
                          <a:effectLst/>
                          <a:latin typeface="Arial" panose="020B0604020202020204" pitchFamily="34" charset="0"/>
                          <a:cs typeface="Arial" panose="020B0604020202020204" pitchFamily="34" charset="0"/>
                        </a:rPr>
                        <a:t>Presencial</a:t>
                      </a:r>
                      <a:endParaRPr lang="es-MX" sz="1200" b="0" kern="0" dirty="0">
                        <a:solidFill>
                          <a:srgbClr val="000000"/>
                        </a:solidFill>
                        <a:effectLst/>
                        <a:latin typeface="Arial" panose="020B060402020202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75973118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1"/>
          <p:cNvSpPr txBox="1">
            <a:spLocks noChangeArrowheads="1"/>
          </p:cNvSpPr>
          <p:nvPr/>
        </p:nvSpPr>
        <p:spPr bwMode="auto">
          <a:xfrm>
            <a:off x="1115616" y="386948"/>
            <a:ext cx="7560840" cy="59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marL="171450" indent="182563"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5pPr>
            <a:lvl6pPr marL="18859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6pPr>
            <a:lvl7pPr marL="22288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7pPr>
            <a:lvl8pPr marL="25717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8pPr>
            <a:lvl9pPr marL="29146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9pPr>
          </a:lstStyle>
          <a:p>
            <a:pPr marL="0" indent="0" algn="just" defTabSz="914400" eaLnBrk="0" hangingPunct="0">
              <a:lnSpc>
                <a:spcPct val="100000"/>
              </a:lnSpc>
              <a:spcBef>
                <a:spcPct val="0"/>
              </a:spcBef>
              <a:buNone/>
            </a:pPr>
            <a:r>
              <a:rPr lang="es-ES" altLang="es-MX" sz="2000" b="1" i="0" dirty="0" smtClean="0">
                <a:ea typeface="Times New Roman" panose="02020603050405020304" pitchFamily="18" charset="0"/>
                <a:cs typeface="Arial" panose="020B0604020202020204" pitchFamily="34" charset="0"/>
              </a:rPr>
              <a:t>8. Participaciones y aportaciones</a:t>
            </a:r>
          </a:p>
          <a:p>
            <a:pPr marL="0" indent="0" algn="just" defTabSz="914400" eaLnBrk="0" hangingPunct="0">
              <a:lnSpc>
                <a:spcPct val="100000"/>
              </a:lnSpc>
              <a:spcBef>
                <a:spcPct val="0"/>
              </a:spcBef>
              <a:buNone/>
            </a:pPr>
            <a:r>
              <a:rPr lang="es-ES" altLang="es-MX" sz="2000" i="0" dirty="0" smtClean="0">
                <a:ea typeface="Times New Roman" panose="02020603050405020304" pitchFamily="18" charset="0"/>
                <a:cs typeface="Arial" panose="020B0604020202020204" pitchFamily="34" charset="0"/>
              </a:rPr>
              <a:t>	Participaciones</a:t>
            </a:r>
          </a:p>
          <a:p>
            <a:pPr marL="0" indent="0" algn="just" defTabSz="914400" eaLnBrk="0" hangingPunct="0">
              <a:lnSpc>
                <a:spcPct val="100000"/>
              </a:lnSpc>
              <a:spcBef>
                <a:spcPct val="0"/>
              </a:spcBef>
              <a:buNone/>
            </a:pPr>
            <a:r>
              <a:rPr lang="es-ES" altLang="es-MX" sz="2000" i="0" dirty="0" smtClean="0">
                <a:ea typeface="Times New Roman" panose="02020603050405020304" pitchFamily="18" charset="0"/>
                <a:cs typeface="Arial" panose="020B0604020202020204" pitchFamily="34" charset="0"/>
              </a:rPr>
              <a:t>	Aportaciones</a:t>
            </a:r>
          </a:p>
          <a:p>
            <a:pPr marL="0" indent="0" algn="just" defTabSz="914400" eaLnBrk="0" hangingPunct="0">
              <a:lnSpc>
                <a:spcPct val="100000"/>
              </a:lnSpc>
              <a:spcBef>
                <a:spcPct val="0"/>
              </a:spcBef>
              <a:buNone/>
            </a:pPr>
            <a:r>
              <a:rPr lang="es-ES" altLang="es-MX" sz="2000" i="0" dirty="0" smtClean="0">
                <a:ea typeface="Times New Roman" panose="02020603050405020304" pitchFamily="18" charset="0"/>
                <a:cs typeface="Arial" panose="020B0604020202020204" pitchFamily="34" charset="0"/>
              </a:rPr>
              <a:t>	Convenios</a:t>
            </a:r>
          </a:p>
          <a:p>
            <a:pPr marL="0" indent="0" algn="just" defTabSz="914400" eaLnBrk="0" hangingPunct="0">
              <a:lnSpc>
                <a:spcPct val="100000"/>
              </a:lnSpc>
              <a:spcBef>
                <a:spcPct val="0"/>
              </a:spcBef>
              <a:buNone/>
            </a:pPr>
            <a:endParaRPr lang="es-ES" altLang="es-MX" sz="2000" i="0" dirty="0">
              <a:ea typeface="Times New Roman" panose="02020603050405020304" pitchFamily="18" charset="0"/>
              <a:cs typeface="Arial" panose="020B0604020202020204" pitchFamily="34" charset="0"/>
            </a:endParaRPr>
          </a:p>
          <a:p>
            <a:pPr marL="0" indent="0" algn="just" defTabSz="914400" eaLnBrk="0" hangingPunct="0">
              <a:lnSpc>
                <a:spcPct val="100000"/>
              </a:lnSpc>
              <a:spcBef>
                <a:spcPct val="0"/>
              </a:spcBef>
              <a:buNone/>
            </a:pPr>
            <a:r>
              <a:rPr lang="es-ES" altLang="es-MX" sz="2000" b="1" i="0" dirty="0" smtClean="0">
                <a:ea typeface="Times New Roman" panose="02020603050405020304" pitchFamily="18" charset="0"/>
                <a:cs typeface="Arial" panose="020B0604020202020204" pitchFamily="34" charset="0"/>
              </a:rPr>
              <a:t>9. Transferencias, asignaciones, subsidios y otras ayudas</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Transferencias internas y asignaciones al sector público</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Transferencias al resto del sector público</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Subsidios y subvenciones</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Ayudas sociales</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Pensiones y jubilaciones</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Transferencias a fideicomisos, mandatos y análogos.</a:t>
            </a:r>
          </a:p>
          <a:p>
            <a:pPr marL="0" indent="0" algn="just" defTabSz="914400" eaLnBrk="0" hangingPunct="0">
              <a:lnSpc>
                <a:spcPct val="100000"/>
              </a:lnSpc>
              <a:spcBef>
                <a:spcPct val="0"/>
              </a:spcBef>
              <a:buNone/>
            </a:pPr>
            <a:endParaRPr lang="es-ES" altLang="es-MX" sz="2000" i="0" dirty="0">
              <a:ea typeface="Times New Roman" panose="02020603050405020304" pitchFamily="18" charset="0"/>
              <a:cs typeface="Arial" panose="020B0604020202020204" pitchFamily="34" charset="0"/>
            </a:endParaRPr>
          </a:p>
          <a:p>
            <a:pPr marL="0" indent="0" algn="just" defTabSz="914400" eaLnBrk="0" hangingPunct="0">
              <a:lnSpc>
                <a:spcPct val="100000"/>
              </a:lnSpc>
              <a:spcBef>
                <a:spcPct val="0"/>
              </a:spcBef>
              <a:buNone/>
            </a:pPr>
            <a:r>
              <a:rPr lang="es-ES" altLang="es-MX" sz="2000" b="1" i="0" dirty="0" smtClean="0">
                <a:ea typeface="Times New Roman" panose="02020603050405020304" pitchFamily="18" charset="0"/>
                <a:cs typeface="Arial" panose="020B0604020202020204" pitchFamily="34" charset="0"/>
              </a:rPr>
              <a:t>10. Ingresos derivados de financiamientos</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Endeudamiento interno: del gobierno federal y otros financiamientos</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Endeudamiento externo: del gobierno federal</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Déficit de organismos y empresas de control directo</a:t>
            </a:r>
          </a:p>
          <a:p>
            <a:pPr marL="0" indent="0" algn="just" defTabSz="914400" eaLnBrk="0" hangingPunct="0">
              <a:lnSpc>
                <a:spcPct val="100000"/>
              </a:lnSpc>
              <a:spcBef>
                <a:spcPct val="0"/>
              </a:spcBef>
              <a:buNone/>
            </a:pPr>
            <a:r>
              <a:rPr lang="es-ES" altLang="es-MX" sz="2000" i="0" dirty="0">
                <a:ea typeface="Times New Roman" panose="02020603050405020304" pitchFamily="18" charset="0"/>
                <a:cs typeface="Arial" panose="020B0604020202020204" pitchFamily="34" charset="0"/>
              </a:rPr>
              <a:t>	</a:t>
            </a:r>
            <a:r>
              <a:rPr lang="es-ES" altLang="es-MX" sz="2000" i="0" dirty="0" smtClean="0">
                <a:ea typeface="Times New Roman" panose="02020603050405020304" pitchFamily="18" charset="0"/>
                <a:cs typeface="Arial" panose="020B0604020202020204" pitchFamily="34" charset="0"/>
              </a:rPr>
              <a:t>Déficit de empresas productivas del Estado.</a:t>
            </a:r>
          </a:p>
        </p:txBody>
      </p:sp>
    </p:spTree>
    <p:extLst>
      <p:ext uri="{BB962C8B-B14F-4D97-AF65-F5344CB8AC3E}">
        <p14:creationId xmlns:p14="http://schemas.microsoft.com/office/powerpoint/2010/main" val="1132460481"/>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484785"/>
            <a:ext cx="7967663" cy="5112568"/>
          </a:xfrm>
        </p:spPr>
        <p:txBody>
          <a:bodyPr>
            <a:noAutofit/>
          </a:bodyPr>
          <a:lstStyle/>
          <a:p>
            <a:pPr marL="0" indent="0" algn="just">
              <a:buNone/>
            </a:pPr>
            <a:r>
              <a:rPr lang="es-ES" sz="2800" dirty="0" smtClean="0"/>
              <a:t>Clasificó los </a:t>
            </a:r>
            <a:r>
              <a:rPr lang="es-ES" sz="2800" dirty="0"/>
              <a:t>recursos del Estado atendiendo a su origen, básicamente en tres grupos que se refieren </a:t>
            </a:r>
            <a:r>
              <a:rPr lang="es-ES" sz="2800" dirty="0" smtClean="0"/>
              <a:t>a:</a:t>
            </a:r>
          </a:p>
          <a:p>
            <a:pPr algn="just">
              <a:buFont typeface="Wingdings" panose="05000000000000000000" pitchFamily="2" charset="2"/>
              <a:buChar char="Ø"/>
            </a:pPr>
            <a:r>
              <a:rPr lang="es-ES" sz="2600" dirty="0" smtClean="0"/>
              <a:t>Generaciones pasadas, relativas </a:t>
            </a:r>
            <a:r>
              <a:rPr lang="es-ES" sz="2600" dirty="0"/>
              <a:t>a recursos provenientes de rentas patrimoniales, utilidades de instituciones públicas, utilidades de empresas económicas y utilidades de empresas públicas</a:t>
            </a:r>
            <a:r>
              <a:rPr lang="es-ES" sz="2600" dirty="0" smtClean="0"/>
              <a:t>;</a:t>
            </a:r>
          </a:p>
          <a:p>
            <a:pPr algn="just">
              <a:buFont typeface="Wingdings" panose="05000000000000000000" pitchFamily="2" charset="2"/>
              <a:buChar char="Ø"/>
            </a:pPr>
            <a:r>
              <a:rPr lang="es-ES" sz="2600" dirty="0" smtClean="0"/>
              <a:t>Generaciones presentes, </a:t>
            </a:r>
            <a:r>
              <a:rPr lang="es-ES" sz="2600" dirty="0"/>
              <a:t>se refieren al pago de contribuciones ordinarias, extraordinarias y multas</a:t>
            </a:r>
            <a:r>
              <a:rPr lang="es-ES" sz="2600" dirty="0" smtClean="0"/>
              <a:t>;</a:t>
            </a:r>
          </a:p>
          <a:p>
            <a:pPr algn="just">
              <a:buFont typeface="Wingdings" panose="05000000000000000000" pitchFamily="2" charset="2"/>
              <a:buChar char="Ø"/>
            </a:pPr>
            <a:r>
              <a:rPr lang="es-ES" sz="2600" dirty="0" smtClean="0"/>
              <a:t>Generaciones futuras, consisten </a:t>
            </a:r>
            <a:r>
              <a:rPr lang="es-ES" sz="2600" dirty="0"/>
              <a:t>en fuentes de ingresos a las que se puede recurrir, tales como deuda flotante, empréstitos forzosos o voluntarios y emisión de papel moneda</a:t>
            </a:r>
            <a:r>
              <a:rPr lang="es-ES" sz="2600" dirty="0" smtClean="0"/>
              <a:t>.</a:t>
            </a:r>
            <a:endParaRPr lang="es-MX" sz="2600" dirty="0"/>
          </a:p>
        </p:txBody>
      </p:sp>
      <p:sp>
        <p:nvSpPr>
          <p:cNvPr id="3" name="Rectangle 2"/>
          <p:cNvSpPr>
            <a:spLocks noChangeArrowheads="1"/>
          </p:cNvSpPr>
          <p:nvPr/>
        </p:nvSpPr>
        <p:spPr bwMode="auto">
          <a:xfrm>
            <a:off x="467544" y="188640"/>
            <a:ext cx="8229600" cy="792163"/>
          </a:xfrm>
          <a:prstGeom prst="rect">
            <a:avLst/>
          </a:prstGeom>
          <a:noFill/>
          <a:ln w="9525">
            <a:noFill/>
            <a:miter lim="800000"/>
            <a:headEnd/>
            <a:tailEnd/>
          </a:ln>
        </p:spPr>
        <p:txBody>
          <a:bodyPr anchor="ctr"/>
          <a:lstStyle/>
          <a:p>
            <a:r>
              <a:rPr lang="es-MX" sz="3200" b="1" dirty="0" smtClean="0">
                <a:solidFill>
                  <a:srgbClr val="0070C0"/>
                </a:solidFill>
              </a:rPr>
              <a:t>Clasificación de los ingresos</a:t>
            </a:r>
            <a:endParaRPr lang="es-MX" sz="3200" dirty="0">
              <a:solidFill>
                <a:srgbClr val="0070C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467544" y="836637"/>
            <a:ext cx="8229600" cy="648147"/>
          </a:xfrm>
          <a:prstGeom prst="rect">
            <a:avLst/>
          </a:prstGeom>
          <a:noFill/>
          <a:ln w="9525">
            <a:noFill/>
            <a:miter lim="800000"/>
            <a:headEnd/>
            <a:tailEnd/>
          </a:ln>
        </p:spPr>
        <p:txBody>
          <a:bodyPr anchor="ctr"/>
          <a:lstStyle/>
          <a:p>
            <a:r>
              <a:rPr lang="es-MX" sz="3200" b="1" dirty="0" err="1" smtClean="0">
                <a:solidFill>
                  <a:srgbClr val="009900"/>
                </a:solidFill>
              </a:rPr>
              <a:t>Griziotti</a:t>
            </a:r>
            <a:endParaRPr lang="es-MX" sz="3200" dirty="0">
              <a:solidFill>
                <a:srgbClr val="009900"/>
              </a:solidFill>
            </a:endParaRPr>
          </a:p>
        </p:txBody>
      </p:sp>
    </p:spTree>
    <p:extLst>
      <p:ext uri="{BB962C8B-B14F-4D97-AF65-F5344CB8AC3E}">
        <p14:creationId xmlns:p14="http://schemas.microsoft.com/office/powerpoint/2010/main" val="194490402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a:bodyPr>
          <a:lstStyle/>
          <a:p>
            <a:pPr marL="0" indent="0" algn="just">
              <a:buNone/>
            </a:pPr>
            <a:r>
              <a:rPr lang="es-ES" sz="2600" dirty="0" smtClean="0"/>
              <a:t>Los clasificó en </a:t>
            </a:r>
            <a:r>
              <a:rPr lang="es-ES" sz="2600" dirty="0"/>
              <a:t>tres </a:t>
            </a:r>
            <a:r>
              <a:rPr lang="es-ES" sz="2600" dirty="0" smtClean="0"/>
              <a:t>grupos:</a:t>
            </a:r>
          </a:p>
          <a:p>
            <a:pPr algn="just">
              <a:buFont typeface="Wingdings" panose="05000000000000000000" pitchFamily="2" charset="2"/>
              <a:buChar char="§"/>
            </a:pPr>
            <a:r>
              <a:rPr lang="es-ES" sz="2600" dirty="0" smtClean="0"/>
              <a:t>En el </a:t>
            </a:r>
            <a:r>
              <a:rPr lang="es-ES" sz="2600" dirty="0"/>
              <a:t>primero incluye a los nacionales, provinciales y municipales, que atienden al nivel de gobierno que los recauda</a:t>
            </a:r>
            <a:r>
              <a:rPr lang="es-ES" sz="2600" dirty="0" smtClean="0"/>
              <a:t>;</a:t>
            </a:r>
          </a:p>
          <a:p>
            <a:pPr algn="just">
              <a:buFont typeface="Wingdings" panose="05000000000000000000" pitchFamily="2" charset="2"/>
              <a:buChar char="§"/>
            </a:pPr>
            <a:r>
              <a:rPr lang="es-ES" sz="2600" dirty="0" smtClean="0"/>
              <a:t>En segundo </a:t>
            </a:r>
            <a:r>
              <a:rPr lang="es-ES" sz="2600" dirty="0"/>
              <a:t>agrupa a los ordinarios y extraordinarios, en cuanto que, aquellos se recaudan en cada ejercicio fiscal y éstos </a:t>
            </a:r>
            <a:r>
              <a:rPr lang="es-ES" sz="2600" dirty="0" smtClean="0"/>
              <a:t>no;</a:t>
            </a:r>
          </a:p>
          <a:p>
            <a:pPr algn="just">
              <a:buFont typeface="Wingdings" panose="05000000000000000000" pitchFamily="2" charset="2"/>
              <a:buChar char="§"/>
            </a:pPr>
            <a:r>
              <a:rPr lang="es-ES" sz="2600" dirty="0" smtClean="0"/>
              <a:t>Distingue </a:t>
            </a:r>
            <a:r>
              <a:rPr lang="es-ES" sz="2600" dirty="0"/>
              <a:t>los originarios y derivados, siendo los primeros, los que provienen del patrimonio del ente público y los segundos derivan del patrimonio de los particulares, consistentes en las contribuciones (impuestos, tasas y contribuciones especiales</a:t>
            </a:r>
            <a:r>
              <a:rPr lang="es-ES" sz="2600" dirty="0" smtClean="0"/>
              <a:t>).</a:t>
            </a:r>
            <a:endParaRPr lang="es-MX" sz="26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smtClean="0">
                <a:solidFill>
                  <a:srgbClr val="009900"/>
                </a:solidFill>
              </a:rPr>
              <a:t>Bielsa</a:t>
            </a:r>
            <a:endParaRPr lang="es-MX" sz="3200" dirty="0">
              <a:solidFill>
                <a:srgbClr val="0099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0554802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fontScale="92500" lnSpcReduction="10000"/>
          </a:bodyPr>
          <a:lstStyle/>
          <a:p>
            <a:pPr marL="0" indent="0" algn="just">
              <a:buNone/>
            </a:pPr>
            <a:r>
              <a:rPr lang="es-ES" sz="2400" dirty="0" smtClean="0"/>
              <a:t>Clasifica a </a:t>
            </a:r>
            <a:r>
              <a:rPr lang="es-ES" sz="2400" dirty="0"/>
              <a:t>los ingresos en sólo dos </a:t>
            </a:r>
            <a:r>
              <a:rPr lang="es-ES" sz="2400" dirty="0" smtClean="0"/>
              <a:t>grupos:</a:t>
            </a:r>
          </a:p>
          <a:p>
            <a:pPr algn="just"/>
            <a:r>
              <a:rPr lang="es-ES" sz="2400" dirty="0" smtClean="0"/>
              <a:t>Impuestos</a:t>
            </a:r>
            <a:r>
              <a:rPr lang="es-ES" sz="2400" dirty="0"/>
              <a:t>, </a:t>
            </a:r>
            <a:r>
              <a:rPr lang="es-ES" sz="2400" dirty="0" smtClean="0"/>
              <a:t>son los pagados </a:t>
            </a:r>
            <a:r>
              <a:rPr lang="es-ES" sz="2400" dirty="0"/>
              <a:t>compulsivamente, es decir, coactivamente, </a:t>
            </a:r>
            <a:r>
              <a:rPr lang="es-ES" sz="2400" dirty="0" smtClean="0"/>
              <a:t>identificando a </a:t>
            </a:r>
            <a:r>
              <a:rPr lang="es-ES" sz="2400" dirty="0"/>
              <a:t>los impuestos propiamente dichos, las indemnizaciones, los empréstitos forzosos y las penas pecuniarias, es decir, las multas</a:t>
            </a:r>
            <a:endParaRPr lang="es-ES" sz="2400" dirty="0" smtClean="0"/>
          </a:p>
          <a:p>
            <a:pPr algn="just"/>
            <a:r>
              <a:rPr lang="es-ES" sz="2400" dirty="0" smtClean="0"/>
              <a:t>Precios</a:t>
            </a:r>
            <a:r>
              <a:rPr lang="es-ES" sz="2400" dirty="0"/>
              <a:t>, </a:t>
            </a:r>
            <a:r>
              <a:rPr lang="es-ES" sz="2400" dirty="0" smtClean="0"/>
              <a:t>son </a:t>
            </a:r>
            <a:r>
              <a:rPr lang="es-ES" sz="2400" dirty="0"/>
              <a:t>ingresos pactados </a:t>
            </a:r>
            <a:r>
              <a:rPr lang="es-ES" sz="2400" dirty="0" smtClean="0"/>
              <a:t>voluntariamente, provenientes </a:t>
            </a:r>
            <a:r>
              <a:rPr lang="es-ES" sz="2400" dirty="0"/>
              <a:t>del arrendamiento de tierras públicas o de acciones correspondientes a la compañía explotadora del Canal de Suez, los ingresos provenientes de empresas manejadas por el Estado, los derechos pagados por servicios prestados por un funcionario público y los empréstitos </a:t>
            </a:r>
            <a:r>
              <a:rPr lang="es-ES" sz="2400" dirty="0" smtClean="0"/>
              <a:t>voluntarios.</a:t>
            </a:r>
          </a:p>
          <a:p>
            <a:pPr algn="just"/>
            <a:r>
              <a:rPr lang="es-ES" sz="2400" dirty="0" smtClean="0"/>
              <a:t>Cabe señalar que Dalton distingue además de los grupos indicados, cuatro fuentes de ingresos que no encajan completamente en aquellos, como los ingresos provenientes de la explotación de empresas monopolizadas por el Estado, los ingresos por contribuciones de mejoras, las nuevas emisiones de papel moneda y las donaciones voluntarias.</a:t>
            </a:r>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err="1" smtClean="0">
                <a:solidFill>
                  <a:srgbClr val="009900"/>
                </a:solidFill>
              </a:rPr>
              <a:t>Hugh</a:t>
            </a:r>
            <a:r>
              <a:rPr lang="es-MX" sz="3200" b="1" dirty="0" smtClean="0">
                <a:solidFill>
                  <a:srgbClr val="009900"/>
                </a:solidFill>
              </a:rPr>
              <a:t> Dalton</a:t>
            </a:r>
            <a:endParaRPr lang="es-MX" sz="3200" dirty="0">
              <a:solidFill>
                <a:srgbClr val="0099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1484284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1403648" y="1628799"/>
            <a:ext cx="6552728" cy="4032449"/>
          </a:xfrm>
        </p:spPr>
        <p:txBody>
          <a:bodyPr>
            <a:normAutofit/>
          </a:bodyPr>
          <a:lstStyle/>
          <a:p>
            <a:pPr marL="0" indent="0" algn="ctr">
              <a:buNone/>
            </a:pPr>
            <a:r>
              <a:rPr lang="es-ES" sz="2800" dirty="0" smtClean="0"/>
              <a:t>De manera </a:t>
            </a:r>
            <a:r>
              <a:rPr lang="es-ES" sz="2800" dirty="0"/>
              <a:t>semejante a Dalton agrupó los ingresos en dos categorías, distinguiendo </a:t>
            </a:r>
            <a:r>
              <a:rPr lang="es-ES" sz="2800" dirty="0" smtClean="0"/>
              <a:t>entre.</a:t>
            </a:r>
          </a:p>
          <a:p>
            <a:pPr marL="0" indent="0" algn="ctr">
              <a:buNone/>
            </a:pPr>
            <a:endParaRPr lang="es-ES" sz="2800" dirty="0"/>
          </a:p>
          <a:p>
            <a:pPr algn="ctr">
              <a:buFont typeface="Wingdings" panose="05000000000000000000" pitchFamily="2" charset="2"/>
              <a:buChar char="Ø"/>
            </a:pPr>
            <a:r>
              <a:rPr lang="es-ES" sz="2800" dirty="0" smtClean="0"/>
              <a:t> Los derivados </a:t>
            </a:r>
            <a:r>
              <a:rPr lang="es-ES" sz="2800" dirty="0"/>
              <a:t>de </a:t>
            </a:r>
            <a:r>
              <a:rPr lang="es-ES" sz="2800" dirty="0" smtClean="0"/>
              <a:t>impuestos</a:t>
            </a:r>
          </a:p>
          <a:p>
            <a:pPr algn="ctr">
              <a:buFont typeface="Wingdings" panose="05000000000000000000" pitchFamily="2" charset="2"/>
              <a:buChar char="Ø"/>
            </a:pPr>
            <a:endParaRPr lang="es-ES" sz="2800" dirty="0" smtClean="0"/>
          </a:p>
          <a:p>
            <a:pPr algn="ctr">
              <a:buFont typeface="Wingdings" panose="05000000000000000000" pitchFamily="2" charset="2"/>
              <a:buChar char="Ø"/>
            </a:pPr>
            <a:r>
              <a:rPr lang="es-ES" sz="2800" dirty="0" smtClean="0"/>
              <a:t>Los </a:t>
            </a:r>
            <a:r>
              <a:rPr lang="es-ES" sz="2800" dirty="0"/>
              <a:t>no derivados de </a:t>
            </a:r>
            <a:r>
              <a:rPr lang="es-ES" sz="2800" dirty="0" smtClean="0"/>
              <a:t>impuestos</a:t>
            </a:r>
            <a:endParaRPr lang="es-MX" sz="28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smtClean="0">
                <a:solidFill>
                  <a:srgbClr val="009900"/>
                </a:solidFill>
              </a:rPr>
              <a:t>Luigi </a:t>
            </a:r>
            <a:r>
              <a:rPr lang="es-MX" sz="3200" b="1" dirty="0" err="1" smtClean="0">
                <a:solidFill>
                  <a:srgbClr val="009900"/>
                </a:solidFill>
              </a:rPr>
              <a:t>Einaudi</a:t>
            </a:r>
            <a:endParaRPr lang="es-MX" sz="3200" dirty="0">
              <a:solidFill>
                <a:srgbClr val="0099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82182780"/>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a:bodyPr>
          <a:lstStyle/>
          <a:p>
            <a:pPr marL="0" indent="0" algn="just">
              <a:buNone/>
            </a:pPr>
            <a:r>
              <a:rPr lang="es-ES" sz="2400" dirty="0" smtClean="0"/>
              <a:t>Los ingresos </a:t>
            </a:r>
            <a:r>
              <a:rPr lang="es-ES" sz="2400" dirty="0"/>
              <a:t>en el sistema fiscal mexicano se pueden dividir en dos grupos</a:t>
            </a:r>
            <a:r>
              <a:rPr lang="es-ES" sz="2400" dirty="0" smtClean="0"/>
              <a:t>:</a:t>
            </a:r>
          </a:p>
          <a:p>
            <a:pPr algn="just">
              <a:buFont typeface="Wingdings" panose="05000000000000000000" pitchFamily="2" charset="2"/>
              <a:buChar char="§"/>
            </a:pPr>
            <a:r>
              <a:rPr lang="es-ES" sz="2400" dirty="0" smtClean="0"/>
              <a:t>Ingresos tributarios, provenientes </a:t>
            </a:r>
            <a:r>
              <a:rPr lang="es-ES" sz="2400" dirty="0"/>
              <a:t>del poder impositivo del </a:t>
            </a:r>
            <a:r>
              <a:rPr lang="es-ES" sz="2400" dirty="0" smtClean="0"/>
              <a:t>Estado, donde se encuentran los </a:t>
            </a:r>
            <a:r>
              <a:rPr lang="es-ES" sz="2400" dirty="0"/>
              <a:t>impuestos, aportaciones de seguridad social, contribuciones de mejoras, derechos y accesorios de las contribuciones, como actualizaciones, recargos y multas</a:t>
            </a:r>
            <a:r>
              <a:rPr lang="es-ES" sz="2400" dirty="0" smtClean="0"/>
              <a:t>.</a:t>
            </a:r>
          </a:p>
          <a:p>
            <a:pPr algn="just">
              <a:buFont typeface="Wingdings" panose="05000000000000000000" pitchFamily="2" charset="2"/>
              <a:buChar char="§"/>
            </a:pPr>
            <a:r>
              <a:rPr lang="es-ES" sz="2400" dirty="0" smtClean="0"/>
              <a:t>Ingresos no tributarios, derivados de la </a:t>
            </a:r>
            <a:r>
              <a:rPr lang="es-ES" sz="2400" dirty="0"/>
              <a:t>explotación de </a:t>
            </a:r>
            <a:r>
              <a:rPr lang="es-ES" sz="2400" dirty="0" smtClean="0"/>
              <a:t>recursos </a:t>
            </a:r>
            <a:r>
              <a:rPr lang="es-ES" sz="2400" dirty="0"/>
              <a:t>del Estado o de </a:t>
            </a:r>
            <a:r>
              <a:rPr lang="es-ES" sz="2400" dirty="0" smtClean="0"/>
              <a:t>financiamientos </a:t>
            </a:r>
            <a:r>
              <a:rPr lang="es-ES" sz="2400" dirty="0"/>
              <a:t>que obtiene por diferentes vías a fin de cubrir su presupuesto, realizando una subdivisión </a:t>
            </a:r>
            <a:r>
              <a:rPr lang="es-ES" sz="2400" dirty="0" smtClean="0"/>
              <a:t>entre:</a:t>
            </a:r>
          </a:p>
          <a:p>
            <a:pPr lvl="1" algn="just">
              <a:buFont typeface="Wingdings" panose="05000000000000000000" pitchFamily="2" charset="2"/>
              <a:buChar char="§"/>
            </a:pPr>
            <a:r>
              <a:rPr lang="es-ES" dirty="0" smtClean="0"/>
              <a:t>Patrimoniales que son </a:t>
            </a:r>
            <a:r>
              <a:rPr lang="es-ES" dirty="0"/>
              <a:t>aquellos que se obtienen por la administración de su ri</a:t>
            </a:r>
            <a:r>
              <a:rPr lang="es-ES" sz="1700" dirty="0"/>
              <a:t>queza, es decir, por el manejo de su propio </a:t>
            </a:r>
            <a:r>
              <a:rPr lang="es-ES" sz="1700" dirty="0" smtClean="0"/>
              <a:t>patrimonio, así </a:t>
            </a:r>
            <a:r>
              <a:rPr lang="es-ES" sz="1700" dirty="0"/>
              <a:t>como los </a:t>
            </a:r>
            <a:r>
              <a:rPr lang="es-ES" sz="1700" dirty="0" smtClean="0"/>
              <a:t>productos;</a:t>
            </a:r>
          </a:p>
          <a:p>
            <a:pPr lvl="1" algn="just">
              <a:buFont typeface="Wingdings" panose="05000000000000000000" pitchFamily="2" charset="2"/>
              <a:buChar char="§"/>
            </a:pPr>
            <a:r>
              <a:rPr lang="es-ES" sz="1700" dirty="0" smtClean="0"/>
              <a:t>Crediticios, son </a:t>
            </a:r>
            <a:r>
              <a:rPr lang="es-ES" sz="1700" dirty="0"/>
              <a:t>aquellas cantidades que con carácter de préstamo se obtienen por diferentes vías, tales como los financiamientos internos o externos, préstamos o por la emisión de bonos de cualquier denominación, pero que presenten la característica de ser reembolsados o pagados en su oportunidad</a:t>
            </a:r>
            <a:r>
              <a:rPr lang="es-ES" sz="1700" dirty="0" smtClean="0"/>
              <a:t>.</a:t>
            </a:r>
            <a:endParaRPr lang="es-MX" sz="17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smtClean="0">
                <a:solidFill>
                  <a:srgbClr val="009900"/>
                </a:solidFill>
              </a:rPr>
              <a:t>Humberto Delgadillo</a:t>
            </a:r>
            <a:endParaRPr lang="es-MX" sz="3200" dirty="0">
              <a:solidFill>
                <a:srgbClr val="0099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4093920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a:bodyPr>
          <a:lstStyle/>
          <a:p>
            <a:pPr marL="0" indent="0" algn="just">
              <a:buNone/>
            </a:pPr>
            <a:r>
              <a:rPr lang="es-ES" sz="2400" dirty="0" smtClean="0"/>
              <a:t>Clasifica a </a:t>
            </a:r>
            <a:r>
              <a:rPr lang="es-ES" sz="2400" dirty="0"/>
              <a:t>los ingresos en dos </a:t>
            </a:r>
            <a:r>
              <a:rPr lang="es-ES" sz="2400" dirty="0" smtClean="0"/>
              <a:t>grupos:</a:t>
            </a:r>
          </a:p>
          <a:p>
            <a:pPr algn="just"/>
            <a:r>
              <a:rPr lang="es-ES" sz="2400" dirty="0" smtClean="0"/>
              <a:t>Fuentes </a:t>
            </a:r>
            <a:r>
              <a:rPr lang="es-ES" sz="2400" dirty="0"/>
              <a:t>impositivas </a:t>
            </a:r>
            <a:r>
              <a:rPr lang="es-ES" sz="2400" dirty="0" smtClean="0"/>
              <a:t>o contribuciones, agrupan </a:t>
            </a:r>
            <a:r>
              <a:rPr lang="es-ES" sz="2400" dirty="0"/>
              <a:t>fundamentalmente </a:t>
            </a:r>
            <a:r>
              <a:rPr lang="es-ES" sz="2400" dirty="0" smtClean="0"/>
              <a:t>a </a:t>
            </a:r>
            <a:r>
              <a:rPr lang="es-ES" sz="2400" dirty="0"/>
              <a:t>los impuestos, derechos o tasas y contribuciones </a:t>
            </a:r>
            <a:r>
              <a:rPr lang="es-ES" sz="2400" dirty="0" smtClean="0"/>
              <a:t>especiales, asimilando </a:t>
            </a:r>
            <a:r>
              <a:rPr lang="es-ES" sz="2400" dirty="0"/>
              <a:t>a estos tributos las contribuciones causadas en ejercicios fiscales anteriores, pendientes de liquidación o de pagos, multas por violaciones a ordenamientos tributarios y recargos por la falta de pago </a:t>
            </a:r>
            <a:r>
              <a:rPr lang="es-ES" sz="2400" dirty="0" smtClean="0"/>
              <a:t>oportuno.</a:t>
            </a:r>
          </a:p>
          <a:p>
            <a:pPr algn="just"/>
            <a:r>
              <a:rPr lang="es-ES" sz="2400" dirty="0" smtClean="0"/>
              <a:t>Fuentes restantes de ingresos u otros </a:t>
            </a:r>
            <a:r>
              <a:rPr lang="es-ES" sz="2400" dirty="0"/>
              <a:t>ingresos, incluye a los productos, utilidades de organismos descentralizados y empresas de participación estatal, los derivados de ventas de bienes y valores, los de recuperaciones de capital, etc., así como los aprovechamientos y los financiamientos crediticios, tales como la emisión de bonos, de papel moneda, empréstitos, etc</a:t>
            </a:r>
            <a:r>
              <a:rPr lang="es-ES" sz="2400" dirty="0" smtClean="0"/>
              <a:t>.</a:t>
            </a:r>
            <a:endParaRPr lang="es-MX" sz="24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smtClean="0">
                <a:solidFill>
                  <a:srgbClr val="009900"/>
                </a:solidFill>
              </a:rPr>
              <a:t>Emilio </a:t>
            </a:r>
            <a:r>
              <a:rPr lang="es-MX" sz="3200" b="1" dirty="0" err="1" smtClean="0">
                <a:solidFill>
                  <a:srgbClr val="009900"/>
                </a:solidFill>
              </a:rPr>
              <a:t>Margáin</a:t>
            </a:r>
            <a:endParaRPr lang="es-MX" sz="3200" dirty="0">
              <a:solidFill>
                <a:srgbClr val="0099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60392766"/>
      </p:ext>
    </p:extLst>
  </p:cSld>
  <p:clrMapOvr>
    <a:masterClrMapping/>
  </p:clrMapOvr>
  <p:transition spd="slow">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609" y="322582"/>
            <a:ext cx="6690776" cy="6274769"/>
          </a:xfrm>
          <a:prstGeom prst="rect">
            <a:avLst/>
          </a:prstGeom>
        </p:spPr>
      </p:pic>
    </p:spTree>
    <p:extLst>
      <p:ext uri="{BB962C8B-B14F-4D97-AF65-F5344CB8AC3E}">
        <p14:creationId xmlns:p14="http://schemas.microsoft.com/office/powerpoint/2010/main" val="34260859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50000">
              <a:schemeClr val="bg1">
                <a:tint val="98000"/>
                <a:satMod val="130000"/>
                <a:shade val="90000"/>
                <a:lumMod val="103000"/>
              </a:schemeClr>
            </a:gs>
            <a:gs pos="100000">
              <a:schemeClr val="bg1">
                <a:shade val="63000"/>
                <a:satMod val="120000"/>
              </a:schemeClr>
            </a:gs>
          </a:gsLst>
          <a:lin ang="16200000" scaled="1"/>
          <a:tileRect/>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28848" y="1268760"/>
            <a:ext cx="7975600" cy="3528392"/>
          </a:xfrm>
        </p:spPr>
        <p:txBody>
          <a:bodyPr>
            <a:noAutofit/>
          </a:bodyPr>
          <a:lstStyle/>
          <a:p>
            <a:pPr lvl="0" indent="450850" algn="ctr" defTabSz="914400" eaLnBrk="0" fontAlgn="base" hangingPunct="0">
              <a:spcAft>
                <a:spcPct val="0"/>
              </a:spcAft>
            </a:pPr>
            <a:r>
              <a:rPr lang="es-ES" sz="3200" b="1" dirty="0" smtClean="0">
                <a:latin typeface="Arial" panose="020B0604020202020204" pitchFamily="34" charset="0"/>
                <a:cs typeface="Arial" panose="020B0604020202020204" pitchFamily="34" charset="0"/>
              </a:rPr>
              <a:t>CONTRIBUCIONES</a:t>
            </a:r>
            <a:br>
              <a:rPr lang="es-ES" sz="3200" b="1" dirty="0" smtClean="0">
                <a:latin typeface="Arial" panose="020B0604020202020204" pitchFamily="34" charset="0"/>
                <a:cs typeface="Arial" panose="020B0604020202020204" pitchFamily="34" charset="0"/>
              </a:rPr>
            </a:br>
            <a:r>
              <a:rPr lang="es-ES" sz="3200" b="1" dirty="0">
                <a:latin typeface="Arial" panose="020B0604020202020204" pitchFamily="34" charset="0"/>
                <a:cs typeface="Arial" panose="020B0604020202020204" pitchFamily="34" charset="0"/>
              </a:rPr>
              <a:t/>
            </a:r>
            <a:br>
              <a:rPr lang="es-ES" sz="3200" b="1" dirty="0">
                <a:latin typeface="Arial" panose="020B0604020202020204" pitchFamily="34" charset="0"/>
                <a:cs typeface="Arial" panose="020B0604020202020204" pitchFamily="34" charset="0"/>
              </a:rPr>
            </a:br>
            <a:r>
              <a:rPr lang="es-ES" sz="3200" b="1" dirty="0" smtClean="0">
                <a:latin typeface="Arial" panose="020B0604020202020204" pitchFamily="34" charset="0"/>
                <a:cs typeface="Arial" panose="020B0604020202020204" pitchFamily="34" charset="0"/>
              </a:rPr>
              <a:t>(</a:t>
            </a:r>
            <a:r>
              <a:rPr lang="es-ES" sz="3200" b="1" dirty="0" smtClean="0">
                <a:solidFill>
                  <a:schemeClr val="tx1"/>
                </a:solidFill>
                <a:latin typeface="Arial" panose="020B0604020202020204" pitchFamily="34" charset="0"/>
                <a:cs typeface="Arial" panose="020B0604020202020204" pitchFamily="34" charset="0"/>
              </a:rPr>
              <a:t>INGRESOS COACTIVOS)</a:t>
            </a:r>
            <a:br>
              <a:rPr lang="es-ES" sz="3200" b="1" dirty="0" smtClean="0">
                <a:solidFill>
                  <a:schemeClr val="tx1"/>
                </a:solidFill>
                <a:latin typeface="Arial" panose="020B0604020202020204" pitchFamily="34" charset="0"/>
                <a:cs typeface="Arial" panose="020B0604020202020204" pitchFamily="34" charset="0"/>
              </a:rPr>
            </a:br>
            <a:endParaRPr lang="es-ES" sz="3200" b="1" dirty="0" smtClean="0">
              <a:solidFill>
                <a:schemeClr val="tx1"/>
              </a:solidFill>
              <a:latin typeface="Arial" panose="020B0604020202020204" pitchFamily="34" charset="0"/>
              <a:cs typeface="Arial" panose="020B0604020202020204" pitchFamily="34" charset="0"/>
            </a:endParaRPr>
          </a:p>
        </p:txBody>
      </p:sp>
      <p:sp>
        <p:nvSpPr>
          <p:cNvPr id="7" name="Rectangle 2"/>
          <p:cNvSpPr txBox="1">
            <a:spLocks noChangeArrowheads="1"/>
          </p:cNvSpPr>
          <p:nvPr/>
        </p:nvSpPr>
        <p:spPr>
          <a:xfrm>
            <a:off x="611560" y="3215109"/>
            <a:ext cx="7561262" cy="187007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pPr>
            <a:endParaRPr lang="es-ES" sz="5400" b="1" i="0" dirty="0" smtClean="0">
              <a:solidFill>
                <a:schemeClr val="tx1"/>
              </a:solidFill>
            </a:endParaRPr>
          </a:p>
        </p:txBody>
      </p:sp>
    </p:spTree>
    <p:extLst>
      <p:ext uri="{BB962C8B-B14F-4D97-AF65-F5344CB8AC3E}">
        <p14:creationId xmlns:p14="http://schemas.microsoft.com/office/powerpoint/2010/main" val="17167591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556792"/>
            <a:ext cx="7967663" cy="5040561"/>
          </a:xfrm>
        </p:spPr>
        <p:txBody>
          <a:bodyPr>
            <a:normAutofit/>
          </a:bodyPr>
          <a:lstStyle/>
          <a:p>
            <a:pPr marL="0" indent="0" algn="just">
              <a:buNone/>
            </a:pPr>
            <a:r>
              <a:rPr lang="es-ES" sz="2800" b="1" dirty="0" smtClean="0"/>
              <a:t>Teoría de la relación de sujeción:</a:t>
            </a:r>
            <a:r>
              <a:rPr lang="es-ES" sz="2800" dirty="0" smtClean="0"/>
              <a:t> Establece la </a:t>
            </a:r>
            <a:r>
              <a:rPr lang="es-ES" sz="2800" dirty="0"/>
              <a:t>obligación de las personas para pagar tributos por el simple hecho de ser súbditos del Estado, independientemente de que perciban ventajas o servicios </a:t>
            </a:r>
            <a:r>
              <a:rPr lang="es-ES" sz="2800" dirty="0" smtClean="0"/>
              <a:t>particulares.</a:t>
            </a:r>
          </a:p>
          <a:p>
            <a:pPr algn="just"/>
            <a:endParaRPr lang="es-ES" sz="2800" dirty="0" smtClean="0"/>
          </a:p>
          <a:p>
            <a:pPr marL="0" indent="0" algn="just">
              <a:buNone/>
            </a:pPr>
            <a:r>
              <a:rPr lang="es-ES" sz="2800" b="1" i="1" dirty="0" smtClean="0"/>
              <a:t>Teoría de los servicios públicos:</a:t>
            </a:r>
            <a:r>
              <a:rPr lang="es-ES" sz="2800" dirty="0" smtClean="0"/>
              <a:t> también conocida como </a:t>
            </a:r>
            <a:r>
              <a:rPr lang="es-ES" sz="2800" i="1" dirty="0" smtClean="0"/>
              <a:t>teoría de la equivalencia o del beneficio</a:t>
            </a:r>
            <a:r>
              <a:rPr lang="es-ES" sz="2800" dirty="0" smtClean="0"/>
              <a:t>, que establece que los contribuyentes deben pagar tributos que sirvan para costear los servicios que presta el Estado.</a:t>
            </a:r>
          </a:p>
        </p:txBody>
      </p:sp>
      <p:sp>
        <p:nvSpPr>
          <p:cNvPr id="3" name="Rectangle 2"/>
          <p:cNvSpPr>
            <a:spLocks noChangeArrowheads="1"/>
          </p:cNvSpPr>
          <p:nvPr/>
        </p:nvSpPr>
        <p:spPr bwMode="auto">
          <a:xfrm>
            <a:off x="467544" y="332581"/>
            <a:ext cx="8229600" cy="792163"/>
          </a:xfrm>
          <a:prstGeom prst="rect">
            <a:avLst/>
          </a:prstGeom>
          <a:noFill/>
          <a:ln w="9525">
            <a:noFill/>
            <a:miter lim="800000"/>
            <a:headEnd/>
            <a:tailEnd/>
          </a:ln>
        </p:spPr>
        <p:txBody>
          <a:bodyPr anchor="ctr"/>
          <a:lstStyle/>
          <a:p>
            <a:r>
              <a:rPr lang="es-MX" sz="3200" b="1" dirty="0" smtClean="0">
                <a:solidFill>
                  <a:srgbClr val="009900"/>
                </a:solidFill>
              </a:rPr>
              <a:t>Teorías que sustentan el poder tributario</a:t>
            </a:r>
            <a:endParaRPr lang="es-MX" sz="3200" dirty="0">
              <a:solidFill>
                <a:srgbClr val="0099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73550175"/>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83568" y="1124744"/>
            <a:ext cx="7967663" cy="5256213"/>
          </a:xfrm>
        </p:spPr>
        <p:txBody>
          <a:bodyPr>
            <a:noAutofit/>
          </a:bodyPr>
          <a:lstStyle/>
          <a:p>
            <a:pPr marL="0" indent="0" algn="ctr">
              <a:buNone/>
            </a:pPr>
            <a:endParaRPr lang="es-MX" sz="2800" dirty="0" smtClean="0"/>
          </a:p>
          <a:p>
            <a:pPr algn="ctr">
              <a:buFont typeface="Wingdings" panose="05000000000000000000" pitchFamily="2" charset="2"/>
              <a:buChar char="ü"/>
            </a:pPr>
            <a:r>
              <a:rPr lang="es-MX" sz="2800" dirty="0" smtClean="0"/>
              <a:t>El presente tema permitirá </a:t>
            </a:r>
            <a:r>
              <a:rPr lang="es-MX" sz="2800" dirty="0"/>
              <a:t>al alumno conocer los ingresos federales, entre los que </a:t>
            </a:r>
            <a:r>
              <a:rPr lang="es-MX" sz="2800" dirty="0" smtClean="0"/>
              <a:t>destacan particularmente las </a:t>
            </a:r>
            <a:r>
              <a:rPr lang="es-MX" sz="2800" b="1" dirty="0"/>
              <a:t>contribuciones</a:t>
            </a:r>
            <a:r>
              <a:rPr lang="es-MX" sz="2800" dirty="0"/>
              <a:t>.</a:t>
            </a:r>
          </a:p>
          <a:p>
            <a:pPr algn="ctr"/>
            <a:endParaRPr lang="es-MX" sz="2800" dirty="0" smtClean="0"/>
          </a:p>
          <a:p>
            <a:pPr marL="0" indent="0" algn="ctr">
              <a:buNone/>
            </a:pPr>
            <a:r>
              <a:rPr lang="es-MX" sz="2800" dirty="0" smtClean="0"/>
              <a:t>Esto obedece a que dentro del </a:t>
            </a:r>
            <a:r>
              <a:rPr lang="es-MX" sz="2800" b="1" dirty="0" smtClean="0"/>
              <a:t>Propósito </a:t>
            </a:r>
            <a:r>
              <a:rPr lang="es-MX" sz="2800" b="1" dirty="0"/>
              <a:t>de la unidad de </a:t>
            </a:r>
            <a:r>
              <a:rPr lang="es-MX" sz="2800" b="1" dirty="0" smtClean="0"/>
              <a:t>aprendizaje</a:t>
            </a:r>
            <a:r>
              <a:rPr lang="es-MX" sz="2800" dirty="0" smtClean="0"/>
              <a:t>, se busca: Conceptuar las </a:t>
            </a:r>
            <a:r>
              <a:rPr lang="es-MX" sz="2800" b="1" dirty="0" smtClean="0"/>
              <a:t>contribuciones</a:t>
            </a:r>
            <a:r>
              <a:rPr lang="es-MX" sz="2800" dirty="0" smtClean="0"/>
              <a:t> y ubicar su función en la conformación del gasto público.</a:t>
            </a:r>
          </a:p>
        </p:txBody>
      </p:sp>
      <p:sp>
        <p:nvSpPr>
          <p:cNvPr id="3" name="Rectangle 2"/>
          <p:cNvSpPr>
            <a:spLocks noChangeArrowheads="1"/>
          </p:cNvSpPr>
          <p:nvPr/>
        </p:nvSpPr>
        <p:spPr bwMode="auto">
          <a:xfrm>
            <a:off x="467544" y="188640"/>
            <a:ext cx="8229600" cy="792163"/>
          </a:xfrm>
          <a:prstGeom prst="rect">
            <a:avLst/>
          </a:prstGeom>
          <a:noFill/>
          <a:ln w="9525">
            <a:noFill/>
            <a:miter lim="800000"/>
            <a:headEnd/>
            <a:tailEnd/>
          </a:ln>
        </p:spPr>
        <p:txBody>
          <a:bodyPr anchor="ctr"/>
          <a:lstStyle/>
          <a:p>
            <a:r>
              <a:rPr lang="es-MX" sz="3200" b="1" dirty="0" err="1" smtClean="0"/>
              <a:t>Guión</a:t>
            </a:r>
            <a:r>
              <a:rPr lang="es-MX" sz="3200" b="1" dirty="0" smtClean="0"/>
              <a:t> explicativo de este material</a:t>
            </a:r>
          </a:p>
        </p:txBody>
      </p:sp>
    </p:spTree>
    <p:extLst>
      <p:ext uri="{BB962C8B-B14F-4D97-AF65-F5344CB8AC3E}">
        <p14:creationId xmlns:p14="http://schemas.microsoft.com/office/powerpoint/2010/main" val="181425490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lnSpcReduction="10000"/>
          </a:bodyPr>
          <a:lstStyle/>
          <a:p>
            <a:pPr marL="0" indent="0" algn="just">
              <a:buNone/>
            </a:pPr>
            <a:r>
              <a:rPr lang="es-ES" sz="2800" dirty="0" smtClean="0"/>
              <a:t>Plantea que </a:t>
            </a:r>
            <a:r>
              <a:rPr lang="es-ES" sz="2800" dirty="0"/>
              <a:t>con el producto de los tributos se deben satisfacer necesidades sociales que están a cargo del Estado, incluyendo dentro de aquellas, las físicas y las espirituales, tanto de los individuos como de la </a:t>
            </a:r>
            <a:r>
              <a:rPr lang="es-ES" sz="2800" dirty="0" smtClean="0"/>
              <a:t>sociedad.</a:t>
            </a:r>
          </a:p>
          <a:p>
            <a:pPr algn="just"/>
            <a:r>
              <a:rPr lang="es-ES" sz="2600" dirty="0" smtClean="0"/>
              <a:t>Físicas </a:t>
            </a:r>
            <a:r>
              <a:rPr lang="es-ES" sz="2600" dirty="0"/>
              <a:t>del </a:t>
            </a:r>
            <a:r>
              <a:rPr lang="es-ES" sz="2600" dirty="0" smtClean="0"/>
              <a:t>hombre: Alimentación, vestido</a:t>
            </a:r>
            <a:r>
              <a:rPr lang="es-ES" sz="2600" dirty="0"/>
              <a:t>, </a:t>
            </a:r>
            <a:r>
              <a:rPr lang="es-ES" sz="2600" dirty="0" smtClean="0"/>
              <a:t> </a:t>
            </a:r>
            <a:r>
              <a:rPr lang="es-ES" sz="2600" dirty="0"/>
              <a:t>habitación y todas aquellas necesarias para subsistir</a:t>
            </a:r>
            <a:r>
              <a:rPr lang="es-ES" sz="2600" dirty="0" smtClean="0"/>
              <a:t>;</a:t>
            </a:r>
          </a:p>
          <a:p>
            <a:pPr algn="just"/>
            <a:r>
              <a:rPr lang="es-ES" sz="2600" dirty="0" smtClean="0"/>
              <a:t>Espirituales del hombre: Educación, deporte</a:t>
            </a:r>
            <a:r>
              <a:rPr lang="es-ES" sz="2600" dirty="0"/>
              <a:t>, </a:t>
            </a:r>
            <a:r>
              <a:rPr lang="es-ES" sz="2600" dirty="0" smtClean="0"/>
              <a:t> </a:t>
            </a:r>
            <a:r>
              <a:rPr lang="es-ES" sz="2600" dirty="0"/>
              <a:t>cultura, </a:t>
            </a:r>
            <a:r>
              <a:rPr lang="es-ES" sz="2600" dirty="0" smtClean="0"/>
              <a:t>esparcimiento</a:t>
            </a:r>
            <a:r>
              <a:rPr lang="es-ES" sz="2600" dirty="0"/>
              <a:t>, etc</a:t>
            </a:r>
            <a:r>
              <a:rPr lang="es-ES" sz="2600" dirty="0" smtClean="0"/>
              <a:t>.;</a:t>
            </a:r>
          </a:p>
          <a:p>
            <a:pPr algn="just"/>
            <a:r>
              <a:rPr lang="es-ES" sz="2600" dirty="0" smtClean="0"/>
              <a:t>Físicas </a:t>
            </a:r>
            <a:r>
              <a:rPr lang="es-ES" sz="2600" dirty="0"/>
              <a:t>de la </a:t>
            </a:r>
            <a:r>
              <a:rPr lang="es-ES" sz="2600" dirty="0" smtClean="0"/>
              <a:t>sociedad: son </a:t>
            </a:r>
            <a:r>
              <a:rPr lang="es-ES" sz="2600" dirty="0"/>
              <a:t>similares a las del hombre pero de carácter general, como alimentación, vivienda, orden y seguridad, servicios públicos, etc</a:t>
            </a:r>
            <a:r>
              <a:rPr lang="es-ES" sz="2600" dirty="0" smtClean="0"/>
              <a:t>.;</a:t>
            </a:r>
          </a:p>
          <a:p>
            <a:pPr algn="just"/>
            <a:r>
              <a:rPr lang="es-ES" sz="2600" dirty="0" smtClean="0"/>
              <a:t>Espirituales de la sociedad: Escuelas</a:t>
            </a:r>
            <a:r>
              <a:rPr lang="es-ES" sz="2600" dirty="0"/>
              <a:t>, universidades, museos, espacios deportivos, </a:t>
            </a:r>
            <a:r>
              <a:rPr lang="es-ES" sz="2600" dirty="0" smtClean="0"/>
              <a:t>etc.</a:t>
            </a:r>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smtClean="0"/>
              <a:t>Teoría de la necesidad social</a:t>
            </a:r>
            <a:endParaRPr lang="es-MX" sz="3200" dirty="0"/>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8807175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916831"/>
            <a:ext cx="7967663" cy="4176465"/>
          </a:xfrm>
        </p:spPr>
        <p:txBody>
          <a:bodyPr>
            <a:normAutofit/>
          </a:bodyPr>
          <a:lstStyle/>
          <a:p>
            <a:pPr marL="0" indent="0" algn="ctr">
              <a:buNone/>
            </a:pPr>
            <a:r>
              <a:rPr lang="es-ES" sz="2800" dirty="0" smtClean="0"/>
              <a:t>De manera </a:t>
            </a:r>
            <a:r>
              <a:rPr lang="es-ES" sz="2800" dirty="0"/>
              <a:t>semejante a la </a:t>
            </a:r>
            <a:r>
              <a:rPr lang="es-ES" sz="2800" dirty="0" smtClean="0"/>
              <a:t>teoría de </a:t>
            </a:r>
            <a:r>
              <a:rPr lang="es-ES" sz="2800" dirty="0"/>
              <a:t>los servicios públicos y la necesidad social, básicamente sustenta que las contribuciones que pagan los ciudadanos son para sufragar los gastos </a:t>
            </a:r>
            <a:r>
              <a:rPr lang="es-ES" sz="2800" dirty="0" smtClean="0"/>
              <a:t>públicos.</a:t>
            </a:r>
          </a:p>
          <a:p>
            <a:pPr marL="0" indent="0" algn="ctr">
              <a:buNone/>
            </a:pPr>
            <a:endParaRPr lang="es-ES" sz="2800" dirty="0"/>
          </a:p>
          <a:p>
            <a:pPr marL="0" indent="0" algn="ctr">
              <a:buNone/>
            </a:pPr>
            <a:r>
              <a:rPr lang="es-ES" sz="2800" dirty="0" smtClean="0"/>
              <a:t>Esta teoría es la que más influencia ha tenido en nuestra legislación.</a:t>
            </a:r>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smtClean="0"/>
              <a:t>Teoría del gasto público</a:t>
            </a:r>
            <a:endParaRPr lang="es-MX" sz="3200" dirty="0"/>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3026005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484784"/>
            <a:ext cx="7967663" cy="5112568"/>
          </a:xfrm>
        </p:spPr>
        <p:txBody>
          <a:bodyPr>
            <a:normAutofit/>
          </a:bodyPr>
          <a:lstStyle/>
          <a:p>
            <a:pPr marL="0" lvl="0" indent="184150" algn="ctr" defTabSz="914400" eaLnBrk="0" fontAlgn="base" hangingPunct="0">
              <a:lnSpc>
                <a:spcPct val="100000"/>
              </a:lnSpc>
              <a:spcBef>
                <a:spcPct val="0"/>
              </a:spcBef>
              <a:spcAft>
                <a:spcPct val="0"/>
              </a:spcAft>
              <a:buNone/>
            </a:pPr>
            <a:r>
              <a:rPr lang="es-MX" altLang="es-MX" sz="2800" b="1" dirty="0" smtClean="0">
                <a:latin typeface="Arial" panose="020B0604020202020204" pitchFamily="34" charset="0"/>
                <a:ea typeface="Times New Roman" panose="02020603050405020304" pitchFamily="18" charset="0"/>
                <a:cs typeface="Arial" panose="020B0604020202020204" pitchFamily="34" charset="0"/>
              </a:rPr>
              <a:t>Art. 31 constitucional.</a:t>
            </a:r>
            <a:r>
              <a:rPr lang="es-MX" altLang="es-MX" sz="2800" dirty="0" smtClean="0">
                <a:latin typeface="Arial" panose="020B0604020202020204" pitchFamily="34" charset="0"/>
                <a:ea typeface="Times New Roman" panose="02020603050405020304" pitchFamily="18" charset="0"/>
                <a:cs typeface="Arial" panose="020B0604020202020204" pitchFamily="34" charset="0"/>
              </a:rPr>
              <a:t> </a:t>
            </a:r>
            <a:r>
              <a:rPr lang="es-MX" altLang="es-MX" sz="2800" dirty="0">
                <a:latin typeface="Arial" panose="020B0604020202020204" pitchFamily="34" charset="0"/>
                <a:ea typeface="Times New Roman" panose="02020603050405020304" pitchFamily="18" charset="0"/>
                <a:cs typeface="Arial" panose="020B0604020202020204" pitchFamily="34" charset="0"/>
              </a:rPr>
              <a:t>Son obligaciones de los mexicanos</a:t>
            </a:r>
            <a:r>
              <a:rPr lang="es-MX" altLang="es-MX" sz="2800" dirty="0" smtClean="0">
                <a:latin typeface="Arial" panose="020B0604020202020204" pitchFamily="34" charset="0"/>
                <a:ea typeface="Times New Roman" panose="02020603050405020304" pitchFamily="18" charset="0"/>
                <a:cs typeface="Arial" panose="020B0604020202020204" pitchFamily="34" charset="0"/>
              </a:rPr>
              <a:t>:</a:t>
            </a:r>
            <a:endParaRPr lang="es-MX" altLang="es-MX" sz="800" dirty="0"/>
          </a:p>
          <a:p>
            <a:pPr marL="0" lvl="0" indent="0" algn="ctr" defTabSz="914400" eaLnBrk="0" fontAlgn="base" hangingPunct="0">
              <a:lnSpc>
                <a:spcPct val="100000"/>
              </a:lnSpc>
              <a:spcBef>
                <a:spcPct val="0"/>
              </a:spcBef>
              <a:spcAft>
                <a:spcPct val="0"/>
              </a:spcAft>
              <a:buNone/>
            </a:pPr>
            <a:endParaRPr lang="es-MX" altLang="es-MX" sz="2800" b="1" dirty="0">
              <a:latin typeface="Arial" panose="020B0604020202020204" pitchFamily="34" charset="0"/>
              <a:ea typeface="Times New Roman" panose="02020603050405020304" pitchFamily="18" charset="0"/>
              <a:cs typeface="Arial" panose="020B0604020202020204" pitchFamily="34" charset="0"/>
            </a:endParaRPr>
          </a:p>
          <a:p>
            <a:pPr marL="0" lvl="0" indent="0" algn="ctr" defTabSz="914400" eaLnBrk="0" fontAlgn="base" hangingPunct="0">
              <a:lnSpc>
                <a:spcPct val="100000"/>
              </a:lnSpc>
              <a:spcBef>
                <a:spcPct val="0"/>
              </a:spcBef>
              <a:spcAft>
                <a:spcPct val="0"/>
              </a:spcAft>
              <a:buNone/>
            </a:pPr>
            <a:r>
              <a:rPr lang="es-MX" altLang="es-MX" sz="2800" b="1" dirty="0" smtClean="0">
                <a:latin typeface="Arial" panose="020B0604020202020204" pitchFamily="34" charset="0"/>
                <a:ea typeface="Times New Roman" panose="02020603050405020304" pitchFamily="18" charset="0"/>
                <a:cs typeface="Arial" panose="020B0604020202020204" pitchFamily="34" charset="0"/>
              </a:rPr>
              <a:t>IV</a:t>
            </a:r>
            <a:r>
              <a:rPr lang="es-MX" altLang="es-MX" sz="2800" b="1" dirty="0">
                <a:latin typeface="Arial" panose="020B0604020202020204" pitchFamily="34" charset="0"/>
                <a:ea typeface="Times New Roman" panose="02020603050405020304" pitchFamily="18" charset="0"/>
                <a:cs typeface="Arial" panose="020B0604020202020204" pitchFamily="34" charset="0"/>
              </a:rPr>
              <a:t>. </a:t>
            </a:r>
            <a:r>
              <a:rPr lang="es-MX" altLang="es-MX" sz="2800" b="1" dirty="0" smtClean="0">
                <a:latin typeface="Arial" panose="020B0604020202020204" pitchFamily="34" charset="0"/>
                <a:ea typeface="Times New Roman" panose="02020603050405020304" pitchFamily="18" charset="0"/>
                <a:cs typeface="Arial" panose="020B0604020202020204" pitchFamily="34" charset="0"/>
              </a:rPr>
              <a:t>Contribuir</a:t>
            </a:r>
            <a:r>
              <a:rPr lang="es-MX" altLang="es-MX" sz="2800" dirty="0" smtClean="0">
                <a:latin typeface="Arial" panose="020B0604020202020204" pitchFamily="34" charset="0"/>
                <a:ea typeface="Times New Roman" panose="02020603050405020304" pitchFamily="18" charset="0"/>
                <a:cs typeface="Arial" panose="020B0604020202020204" pitchFamily="34" charset="0"/>
              </a:rPr>
              <a:t> </a:t>
            </a:r>
            <a:r>
              <a:rPr lang="es-MX" altLang="es-MX" sz="2800" dirty="0">
                <a:latin typeface="Arial" panose="020B0604020202020204" pitchFamily="34" charset="0"/>
                <a:ea typeface="Times New Roman" panose="02020603050405020304" pitchFamily="18" charset="0"/>
                <a:cs typeface="Arial" panose="020B0604020202020204" pitchFamily="34" charset="0"/>
              </a:rPr>
              <a:t>para los gastos públicos, así de la Federación, como de los Estados, de la Ciudad de México y del Municipio en que residan, de la manera proporcional y equitativa que dispongan las leyes</a:t>
            </a:r>
            <a:r>
              <a:rPr lang="es-MX" altLang="es-MX" sz="2800" dirty="0" smtClean="0">
                <a:latin typeface="Arial" panose="020B0604020202020204" pitchFamily="34" charset="0"/>
                <a:ea typeface="Times New Roman" panose="02020603050405020304" pitchFamily="18" charset="0"/>
                <a:cs typeface="Arial" panose="020B0604020202020204" pitchFamily="34" charset="0"/>
              </a:rPr>
              <a:t>.</a:t>
            </a:r>
            <a:endParaRPr lang="es-MX" altLang="es-MX" sz="5400" dirty="0">
              <a:latin typeface="Arial" panose="020B0604020202020204" pitchFamily="34" charset="0"/>
            </a:endParaRPr>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smtClean="0">
                <a:solidFill>
                  <a:srgbClr val="C00000"/>
                </a:solidFill>
              </a:rPr>
              <a:t>Obligación de contribuir</a:t>
            </a:r>
            <a:endParaRPr lang="es-MX" sz="32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04690253"/>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83568" y="1124744"/>
            <a:ext cx="7967663" cy="5256213"/>
          </a:xfrm>
        </p:spPr>
        <p:txBody>
          <a:bodyPr>
            <a:noAutofit/>
          </a:bodyPr>
          <a:lstStyle/>
          <a:p>
            <a:pPr marL="0" indent="0" algn="ctr">
              <a:buNone/>
            </a:pPr>
            <a:endParaRPr lang="es-MX" sz="2800" dirty="0" smtClean="0"/>
          </a:p>
          <a:p>
            <a:pPr marL="0" indent="0" algn="ctr">
              <a:buNone/>
            </a:pPr>
            <a:r>
              <a:rPr lang="es-MX" sz="2800" dirty="0" smtClean="0"/>
              <a:t>VII. </a:t>
            </a:r>
            <a:r>
              <a:rPr lang="es-MX" sz="2800" dirty="0"/>
              <a:t>P</a:t>
            </a:r>
            <a:r>
              <a:rPr lang="es-MX" sz="2800" dirty="0" smtClean="0"/>
              <a:t>ara imponer las </a:t>
            </a:r>
            <a:r>
              <a:rPr lang="es-MX" sz="2800" b="1" dirty="0" smtClean="0"/>
              <a:t>contribuciones</a:t>
            </a:r>
            <a:r>
              <a:rPr lang="es-MX" sz="2800" dirty="0" smtClean="0"/>
              <a:t> necesarias a cubrir el Presupuesto.</a:t>
            </a:r>
          </a:p>
          <a:p>
            <a:pPr marL="0" indent="0" algn="ctr">
              <a:buNone/>
            </a:pPr>
            <a:endParaRPr lang="es-MX" sz="2800" dirty="0" smtClean="0"/>
          </a:p>
          <a:p>
            <a:pPr marL="0" indent="0" algn="ctr">
              <a:buNone/>
            </a:pPr>
            <a:r>
              <a:rPr lang="es-MX" sz="2800" dirty="0" smtClean="0"/>
              <a:t>VIII. En materia de deuda pública, para:</a:t>
            </a:r>
          </a:p>
          <a:p>
            <a:pPr marL="0" indent="0" algn="ctr">
              <a:buNone/>
            </a:pPr>
            <a:r>
              <a:rPr lang="es-MX" sz="2600" dirty="0" smtClean="0"/>
              <a:t>1o</a:t>
            </a:r>
            <a:r>
              <a:rPr lang="es-MX" sz="2600" dirty="0"/>
              <a:t>. </a:t>
            </a:r>
            <a:r>
              <a:rPr lang="es-MX" sz="2600" dirty="0" smtClean="0"/>
              <a:t>Dar bases sobre las cuales el Ejecutivo pueda celebrar empréstitos y otorgar garantías sobre el crédito de la Nación, para aprobar esos mismos empréstitos y para reconocer y mandar pagar la deuda nacional…</a:t>
            </a:r>
          </a:p>
          <a:p>
            <a:pPr marL="0" indent="0" algn="ctr">
              <a:buNone/>
            </a:pPr>
            <a:endParaRPr lang="es-MX" sz="2600" dirty="0" smtClean="0"/>
          </a:p>
          <a:p>
            <a:pPr marL="0" indent="0" algn="ctr">
              <a:buNone/>
            </a:pPr>
            <a:r>
              <a:rPr lang="es-MX" sz="2600" dirty="0" smtClean="0"/>
              <a:t>2o</a:t>
            </a:r>
            <a:r>
              <a:rPr lang="es-MX" sz="2600" dirty="0"/>
              <a:t>. </a:t>
            </a:r>
            <a:r>
              <a:rPr lang="es-MX" sz="2600" dirty="0" smtClean="0"/>
              <a:t>Aprobar anualmente los montos de endeudamiento que deberán incluirse en la ley de ingresos, …</a:t>
            </a:r>
          </a:p>
        </p:txBody>
      </p:sp>
      <p:sp>
        <p:nvSpPr>
          <p:cNvPr id="3" name="Rectangle 2"/>
          <p:cNvSpPr>
            <a:spLocks noChangeArrowheads="1"/>
          </p:cNvSpPr>
          <p:nvPr/>
        </p:nvSpPr>
        <p:spPr bwMode="auto">
          <a:xfrm>
            <a:off x="467544" y="188640"/>
            <a:ext cx="8229600" cy="792163"/>
          </a:xfrm>
          <a:prstGeom prst="rect">
            <a:avLst/>
          </a:prstGeom>
          <a:noFill/>
          <a:ln w="9525">
            <a:noFill/>
            <a:miter lim="800000"/>
            <a:headEnd/>
            <a:tailEnd/>
          </a:ln>
        </p:spPr>
        <p:txBody>
          <a:bodyPr anchor="ctr"/>
          <a:lstStyle/>
          <a:p>
            <a:r>
              <a:rPr lang="es-MX" sz="3200" b="1" dirty="0" smtClean="0">
                <a:solidFill>
                  <a:srgbClr val="C00000"/>
                </a:solidFill>
              </a:rPr>
              <a:t>Art. 73 Constitucional. El Congreso tiene facultad:</a:t>
            </a:r>
            <a:endParaRPr lang="es-MX" sz="3200" dirty="0">
              <a:solidFill>
                <a:srgbClr val="C00000"/>
              </a:solidFill>
            </a:endParaRPr>
          </a:p>
        </p:txBody>
      </p:sp>
    </p:spTree>
    <p:extLst>
      <p:ext uri="{BB962C8B-B14F-4D97-AF65-F5344CB8AC3E}">
        <p14:creationId xmlns:p14="http://schemas.microsoft.com/office/powerpoint/2010/main" val="149559689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83568" y="332656"/>
            <a:ext cx="7967663" cy="6048301"/>
          </a:xfrm>
        </p:spPr>
        <p:txBody>
          <a:bodyPr>
            <a:noAutofit/>
          </a:bodyPr>
          <a:lstStyle/>
          <a:p>
            <a:pPr marL="0" indent="0" algn="ctr">
              <a:buNone/>
            </a:pPr>
            <a:r>
              <a:rPr lang="es-MX" sz="2800" dirty="0" smtClean="0"/>
              <a:t>XXIX. Para establecer </a:t>
            </a:r>
            <a:r>
              <a:rPr lang="es-MX" sz="2800" b="1" dirty="0" smtClean="0"/>
              <a:t>contribuciones</a:t>
            </a:r>
            <a:r>
              <a:rPr lang="es-MX" sz="2800" dirty="0" smtClean="0"/>
              <a:t>:</a:t>
            </a:r>
          </a:p>
          <a:p>
            <a:pPr marL="0" indent="0">
              <a:buNone/>
            </a:pPr>
            <a:r>
              <a:rPr lang="es-MX" sz="2400" dirty="0"/>
              <a:t>1o. </a:t>
            </a:r>
            <a:r>
              <a:rPr lang="es-MX" sz="2400" dirty="0" smtClean="0"/>
              <a:t>Sobre </a:t>
            </a:r>
            <a:r>
              <a:rPr lang="es-MX" sz="2400" dirty="0"/>
              <a:t>el comercio exterior</a:t>
            </a:r>
            <a:r>
              <a:rPr lang="es-MX" sz="2400" dirty="0" smtClean="0"/>
              <a:t>;</a:t>
            </a:r>
            <a:endParaRPr lang="es-MX" sz="2400" dirty="0"/>
          </a:p>
          <a:p>
            <a:pPr marL="0" indent="0">
              <a:buNone/>
            </a:pPr>
            <a:r>
              <a:rPr lang="es-MX" sz="2400" dirty="0"/>
              <a:t>2o. </a:t>
            </a:r>
            <a:r>
              <a:rPr lang="es-MX" sz="2400" dirty="0" smtClean="0"/>
              <a:t>Sobre </a:t>
            </a:r>
            <a:r>
              <a:rPr lang="es-MX" sz="2400" dirty="0"/>
              <a:t>el aprovechamiento y explotación de los recursos naturales comprendidos en los párrafos 4º y 5º del artículo 27;</a:t>
            </a:r>
          </a:p>
          <a:p>
            <a:pPr marL="0" indent="0">
              <a:buNone/>
            </a:pPr>
            <a:r>
              <a:rPr lang="es-MX" sz="2400" dirty="0" smtClean="0"/>
              <a:t>3o</a:t>
            </a:r>
            <a:r>
              <a:rPr lang="es-MX" sz="2400" dirty="0"/>
              <a:t>. </a:t>
            </a:r>
            <a:r>
              <a:rPr lang="es-MX" sz="2400" dirty="0" smtClean="0"/>
              <a:t>Sobre </a:t>
            </a:r>
            <a:r>
              <a:rPr lang="es-MX" sz="2400" dirty="0"/>
              <a:t>instituciones de crédito y sociedades de seguros;</a:t>
            </a:r>
          </a:p>
          <a:p>
            <a:pPr marL="0" indent="0">
              <a:buNone/>
            </a:pPr>
            <a:r>
              <a:rPr lang="es-MX" sz="2400" dirty="0" smtClean="0"/>
              <a:t>4o</a:t>
            </a:r>
            <a:r>
              <a:rPr lang="es-MX" sz="2400" dirty="0"/>
              <a:t>. </a:t>
            </a:r>
            <a:r>
              <a:rPr lang="es-MX" sz="2400" dirty="0" smtClean="0"/>
              <a:t>Sobre </a:t>
            </a:r>
            <a:r>
              <a:rPr lang="es-MX" sz="2400" dirty="0"/>
              <a:t>servicios públicos concesionados o explotados directamente por la Federación; y</a:t>
            </a:r>
          </a:p>
          <a:p>
            <a:pPr marL="0" indent="0">
              <a:buNone/>
            </a:pPr>
            <a:r>
              <a:rPr lang="es-MX" sz="2400" dirty="0" smtClean="0"/>
              <a:t>5o</a:t>
            </a:r>
            <a:r>
              <a:rPr lang="es-MX" sz="2400" dirty="0"/>
              <a:t>. </a:t>
            </a:r>
            <a:r>
              <a:rPr lang="es-MX" sz="2400" dirty="0" smtClean="0"/>
              <a:t>Especiales </a:t>
            </a:r>
            <a:r>
              <a:rPr lang="es-MX" sz="2400" dirty="0"/>
              <a:t>sobre:</a:t>
            </a:r>
          </a:p>
          <a:p>
            <a:pPr marL="0" indent="0">
              <a:buNone/>
            </a:pPr>
            <a:r>
              <a:rPr lang="es-MX" sz="2400" dirty="0" smtClean="0"/>
              <a:t>a</a:t>
            </a:r>
            <a:r>
              <a:rPr lang="es-MX" sz="2400" dirty="0"/>
              <a:t>) </a:t>
            </a:r>
            <a:r>
              <a:rPr lang="es-MX" sz="2400" dirty="0" smtClean="0"/>
              <a:t>Energía </a:t>
            </a:r>
            <a:r>
              <a:rPr lang="es-MX" sz="2400" dirty="0"/>
              <a:t>eléctrica;</a:t>
            </a:r>
          </a:p>
          <a:p>
            <a:pPr marL="0" indent="0">
              <a:buNone/>
            </a:pPr>
            <a:r>
              <a:rPr lang="es-MX" sz="2400" dirty="0" smtClean="0"/>
              <a:t>b</a:t>
            </a:r>
            <a:r>
              <a:rPr lang="es-MX" sz="2400" dirty="0"/>
              <a:t>) </a:t>
            </a:r>
            <a:r>
              <a:rPr lang="es-MX" sz="2400" dirty="0" smtClean="0"/>
              <a:t>Producción </a:t>
            </a:r>
            <a:r>
              <a:rPr lang="es-MX" sz="2400" dirty="0"/>
              <a:t>y consumo de tabacos labrados;</a:t>
            </a:r>
          </a:p>
          <a:p>
            <a:pPr marL="0" indent="0">
              <a:buNone/>
            </a:pPr>
            <a:r>
              <a:rPr lang="es-MX" sz="2400" dirty="0" smtClean="0"/>
              <a:t>c</a:t>
            </a:r>
            <a:r>
              <a:rPr lang="es-MX" sz="2400" dirty="0"/>
              <a:t>) </a:t>
            </a:r>
            <a:r>
              <a:rPr lang="es-MX" sz="2400" dirty="0" smtClean="0"/>
              <a:t>Gasolina </a:t>
            </a:r>
            <a:r>
              <a:rPr lang="es-MX" sz="2400" dirty="0"/>
              <a:t>y otros productos derivados del petróleo;</a:t>
            </a:r>
          </a:p>
          <a:p>
            <a:pPr marL="0" indent="0">
              <a:buNone/>
            </a:pPr>
            <a:r>
              <a:rPr lang="es-MX" sz="2400" dirty="0" smtClean="0"/>
              <a:t>d</a:t>
            </a:r>
            <a:r>
              <a:rPr lang="es-MX" sz="2400" dirty="0"/>
              <a:t>) </a:t>
            </a:r>
            <a:r>
              <a:rPr lang="es-MX" sz="2400" dirty="0" smtClean="0"/>
              <a:t>Cerillos </a:t>
            </a:r>
            <a:r>
              <a:rPr lang="es-MX" sz="2400" dirty="0"/>
              <a:t>y fósforos;</a:t>
            </a:r>
          </a:p>
          <a:p>
            <a:pPr marL="0" indent="0">
              <a:buNone/>
            </a:pPr>
            <a:r>
              <a:rPr lang="es-MX" sz="2400" dirty="0" smtClean="0"/>
              <a:t>e</a:t>
            </a:r>
            <a:r>
              <a:rPr lang="es-MX" sz="2400" dirty="0"/>
              <a:t>) </a:t>
            </a:r>
            <a:r>
              <a:rPr lang="es-MX" sz="2400" dirty="0" smtClean="0"/>
              <a:t>Aguamiel </a:t>
            </a:r>
            <a:r>
              <a:rPr lang="es-MX" sz="2400" dirty="0"/>
              <a:t>y productos de su fermentación; y</a:t>
            </a:r>
          </a:p>
          <a:p>
            <a:pPr marL="0" indent="0">
              <a:buNone/>
            </a:pPr>
            <a:r>
              <a:rPr lang="es-MX" sz="2400" dirty="0" smtClean="0"/>
              <a:t>f</a:t>
            </a:r>
            <a:r>
              <a:rPr lang="es-MX" sz="2400" dirty="0"/>
              <a:t>) </a:t>
            </a:r>
            <a:r>
              <a:rPr lang="es-MX" sz="2400" dirty="0" smtClean="0"/>
              <a:t>Explotación </a:t>
            </a:r>
            <a:r>
              <a:rPr lang="es-MX" sz="2400" dirty="0"/>
              <a:t>forestal.</a:t>
            </a:r>
          </a:p>
          <a:p>
            <a:pPr marL="0" indent="0">
              <a:buNone/>
            </a:pPr>
            <a:r>
              <a:rPr lang="es-MX" sz="2400" dirty="0" smtClean="0"/>
              <a:t>g</a:t>
            </a:r>
            <a:r>
              <a:rPr lang="es-MX" sz="2400" dirty="0"/>
              <a:t>) </a:t>
            </a:r>
            <a:r>
              <a:rPr lang="es-MX" sz="2400" dirty="0" smtClean="0"/>
              <a:t>Producción </a:t>
            </a:r>
            <a:r>
              <a:rPr lang="es-MX" sz="2400" dirty="0"/>
              <a:t>y consumo de cerveza</a:t>
            </a:r>
            <a:r>
              <a:rPr lang="es-MX" sz="2400" dirty="0" smtClean="0"/>
              <a:t>.</a:t>
            </a:r>
          </a:p>
        </p:txBody>
      </p:sp>
    </p:spTree>
    <p:extLst>
      <p:ext uri="{BB962C8B-B14F-4D97-AF65-F5344CB8AC3E}">
        <p14:creationId xmlns:p14="http://schemas.microsoft.com/office/powerpoint/2010/main" val="200969914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fontScale="92500" lnSpcReduction="10000"/>
          </a:bodyPr>
          <a:lstStyle/>
          <a:p>
            <a:pPr algn="ctr">
              <a:buFont typeface="Wingdings" panose="05000000000000000000" pitchFamily="2" charset="2"/>
              <a:buChar char="Ø"/>
            </a:pPr>
            <a:r>
              <a:rPr lang="es-ES" sz="2800" dirty="0" smtClean="0"/>
              <a:t>Del latín </a:t>
            </a:r>
            <a:r>
              <a:rPr lang="es-ES" sz="2800" i="1" dirty="0" err="1" smtClean="0"/>
              <a:t>contributio</a:t>
            </a:r>
            <a:r>
              <a:rPr lang="es-ES" sz="2800" i="1" dirty="0" smtClean="0"/>
              <a:t>: </a:t>
            </a:r>
            <a:r>
              <a:rPr lang="es-ES" sz="2800" dirty="0" smtClean="0"/>
              <a:t>Cuota </a:t>
            </a:r>
            <a:r>
              <a:rPr lang="es-ES" sz="2800" dirty="0"/>
              <a:t>o cantidad que se paga para algún fin, y principalmente la que se impone para las cargas del </a:t>
            </a:r>
            <a:r>
              <a:rPr lang="es-ES" sz="2800" dirty="0" smtClean="0"/>
              <a:t>Estado</a:t>
            </a:r>
          </a:p>
          <a:p>
            <a:pPr algn="ctr">
              <a:buFont typeface="Wingdings" panose="05000000000000000000" pitchFamily="2" charset="2"/>
              <a:buChar char="Ø"/>
            </a:pPr>
            <a:endParaRPr lang="es-ES" sz="2800" dirty="0" smtClean="0"/>
          </a:p>
          <a:p>
            <a:pPr algn="ctr">
              <a:buFont typeface="Wingdings" panose="05000000000000000000" pitchFamily="2" charset="2"/>
              <a:buChar char="Ø"/>
            </a:pPr>
            <a:r>
              <a:rPr lang="es-ES" sz="2800" dirty="0" smtClean="0"/>
              <a:t>Facultad estatal </a:t>
            </a:r>
            <a:r>
              <a:rPr lang="es-ES" sz="2800" dirty="0"/>
              <a:t>para </a:t>
            </a:r>
            <a:r>
              <a:rPr lang="es-ES" sz="2800" dirty="0" smtClean="0"/>
              <a:t>establecerla de manera </a:t>
            </a:r>
            <a:r>
              <a:rPr lang="es-ES" sz="2800" b="1" dirty="0" smtClean="0"/>
              <a:t>obligatoria</a:t>
            </a:r>
            <a:r>
              <a:rPr lang="es-ES" sz="2800" dirty="0" smtClean="0"/>
              <a:t>, </a:t>
            </a:r>
            <a:r>
              <a:rPr lang="es-ES" sz="2800" dirty="0"/>
              <a:t>sin embargo de manera más específica se ha definido como “un ingreso fiscal ordinario del Estado que tiene por objeto </a:t>
            </a:r>
            <a:r>
              <a:rPr lang="es-ES" sz="2800" b="1" dirty="0"/>
              <a:t>cubrir </a:t>
            </a:r>
            <a:r>
              <a:rPr lang="es-ES" sz="2800" b="1" dirty="0" smtClean="0"/>
              <a:t>gastos </a:t>
            </a:r>
            <a:r>
              <a:rPr lang="es-ES" sz="2800" b="1" dirty="0"/>
              <a:t>públicos</a:t>
            </a:r>
            <a:r>
              <a:rPr lang="es-ES" sz="2800" dirty="0" smtClean="0"/>
              <a:t>”</a:t>
            </a:r>
          </a:p>
          <a:p>
            <a:pPr algn="ctr">
              <a:buFont typeface="Wingdings" panose="05000000000000000000" pitchFamily="2" charset="2"/>
              <a:buChar char="Ø"/>
            </a:pPr>
            <a:endParaRPr lang="es-ES" sz="2800" dirty="0"/>
          </a:p>
          <a:p>
            <a:pPr algn="ctr">
              <a:buFont typeface="Wingdings" panose="05000000000000000000" pitchFamily="2" charset="2"/>
              <a:buChar char="Ø"/>
            </a:pPr>
            <a:r>
              <a:rPr lang="es-ES" sz="2800" dirty="0" smtClean="0"/>
              <a:t>Se ha </a:t>
            </a:r>
            <a:r>
              <a:rPr lang="es-ES" sz="2800" dirty="0"/>
              <a:t>considerado </a:t>
            </a:r>
            <a:r>
              <a:rPr lang="es-ES" sz="2800" dirty="0" smtClean="0"/>
              <a:t>como </a:t>
            </a:r>
            <a:r>
              <a:rPr lang="es-ES" sz="2800" dirty="0"/>
              <a:t>el concepto evolucionado del tributo, en virtud que el Estado lo impone de manera unilateral, pero a diferencia de su antecedente, debe observar los principios de justicia y legalidad, llegando a convertirse en el concepto más importante dentro de los </a:t>
            </a:r>
            <a:r>
              <a:rPr lang="es-ES" sz="2800" dirty="0" smtClean="0"/>
              <a:t>ingresos del </a:t>
            </a:r>
            <a:r>
              <a:rPr lang="es-ES" sz="2800" dirty="0"/>
              <a:t>Derecho </a:t>
            </a:r>
            <a:r>
              <a:rPr lang="es-ES" sz="2800" dirty="0" smtClean="0"/>
              <a:t>fiscal.</a:t>
            </a:r>
            <a:endParaRPr lang="es-MX" sz="28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200" b="1" dirty="0" smtClean="0">
                <a:solidFill>
                  <a:srgbClr val="0070C0"/>
                </a:solidFill>
              </a:rPr>
              <a:t>Contribución</a:t>
            </a:r>
            <a:endParaRPr lang="es-MX" sz="3200" dirty="0">
              <a:solidFill>
                <a:srgbClr val="0070C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8370771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67544" y="188640"/>
            <a:ext cx="8229600" cy="792163"/>
          </a:xfrm>
          <a:prstGeom prst="rect">
            <a:avLst/>
          </a:prstGeom>
          <a:noFill/>
          <a:ln w="9525">
            <a:noFill/>
            <a:miter lim="800000"/>
            <a:headEnd/>
            <a:tailEnd/>
          </a:ln>
        </p:spPr>
        <p:txBody>
          <a:bodyPr anchor="ctr"/>
          <a:lstStyle/>
          <a:p>
            <a:r>
              <a:rPr lang="es-MX" sz="3000" b="1" dirty="0" smtClean="0">
                <a:solidFill>
                  <a:srgbClr val="C00000"/>
                </a:solidFill>
              </a:rPr>
              <a:t>Clasificación legal en el Código Fiscal de la Federación</a:t>
            </a:r>
            <a:endParaRPr lang="es-MX" sz="30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1"/>
          <p:cNvSpPr>
            <a:spLocks noGrp="1" noChangeArrowheads="1"/>
          </p:cNvSpPr>
          <p:nvPr>
            <p:ph type="body" idx="4294967295"/>
          </p:nvPr>
        </p:nvSpPr>
        <p:spPr bwMode="auto">
          <a:xfrm>
            <a:off x="438831" y="1143035"/>
            <a:ext cx="8376246"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82563"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2563" algn="just" defTabSz="914400" rtl="0" eaLnBrk="0" fontAlgn="base" latinLnBrk="0" hangingPunct="0">
              <a:lnSpc>
                <a:spcPct val="100000"/>
              </a:lnSpc>
              <a:spcBef>
                <a:spcPct val="0"/>
              </a:spcBef>
              <a:spcAft>
                <a:spcPct val="0"/>
              </a:spcAft>
              <a:buClrTx/>
              <a:buSzTx/>
              <a:buFontTx/>
              <a:buNone/>
              <a:tabLst/>
            </a:pPr>
            <a:r>
              <a:rPr kumimoji="0" lang="es-ES" altLang="es-MX" sz="2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Artículo 2o.</a:t>
            </a:r>
            <a:r>
              <a:rPr kumimoji="0" lang="es-ES" altLang="es-MX" sz="2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Las contribuciones se clasifican en impuestos,</a:t>
            </a:r>
            <a:r>
              <a:rPr kumimoji="0" lang="es-ES" altLang="es-MX" sz="2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 aportaciones de seguridad social, contribuciones de mejoras y derechos, las que se definen de la siguiente manera</a:t>
            </a:r>
            <a:r>
              <a:rPr kumimoji="0" lang="es-ES" altLang="es-MX" sz="2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t>
            </a:r>
            <a:endParaRPr kumimoji="0" lang="es-MX" altLang="es-MX" sz="2200" b="0" i="0" u="none" strike="noStrike" cap="none" normalizeH="0" baseline="0" dirty="0" smtClean="0">
              <a:ln>
                <a:noFill/>
              </a:ln>
              <a:solidFill>
                <a:schemeClr val="tx1"/>
              </a:solidFill>
              <a:effectLst/>
            </a:endParaRPr>
          </a:p>
        </p:txBody>
      </p:sp>
      <p:sp>
        <p:nvSpPr>
          <p:cNvPr id="7" name="Rectangle 1"/>
          <p:cNvSpPr txBox="1">
            <a:spLocks noChangeArrowheads="1"/>
          </p:cNvSpPr>
          <p:nvPr/>
        </p:nvSpPr>
        <p:spPr bwMode="auto">
          <a:xfrm>
            <a:off x="444226" y="2346052"/>
            <a:ext cx="8376246" cy="3953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marL="171450" indent="182563"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5pPr>
            <a:lvl6pPr marL="18859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6pPr>
            <a:lvl7pPr marL="22288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7pPr>
            <a:lvl8pPr marL="25717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8pPr>
            <a:lvl9pPr marL="29146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9pPr>
          </a:lstStyle>
          <a:p>
            <a:pPr indent="0" algn="just">
              <a:buNone/>
            </a:pPr>
            <a:r>
              <a:rPr lang="es-ES" sz="2200" b="1" i="0" dirty="0"/>
              <a:t>I. </a:t>
            </a:r>
            <a:r>
              <a:rPr lang="es-ES" sz="2200" b="1" i="0" dirty="0" smtClean="0"/>
              <a:t>Impuestos</a:t>
            </a:r>
            <a:r>
              <a:rPr lang="es-ES" sz="2200" i="0" dirty="0" smtClean="0"/>
              <a:t> </a:t>
            </a:r>
            <a:r>
              <a:rPr lang="es-ES" sz="2200" i="0" dirty="0"/>
              <a:t>son las contribuciones establecidas en ley que deben pagar las personas físicas y morales que se encuentran en la situación jurídica o de hecho prevista por la misma y que sean distintas de las señaladas en las fracciones II, III y IV de este Artículo</a:t>
            </a:r>
            <a:r>
              <a:rPr lang="es-ES" sz="2200" i="0" dirty="0" smtClean="0"/>
              <a:t>.</a:t>
            </a:r>
            <a:endParaRPr lang="es-MX" sz="2200" i="0" dirty="0"/>
          </a:p>
          <a:p>
            <a:pPr indent="0" algn="just">
              <a:buNone/>
            </a:pPr>
            <a:endParaRPr lang="es-MX" sz="2200" i="0" dirty="0"/>
          </a:p>
          <a:p>
            <a:pPr indent="0" algn="just">
              <a:buNone/>
            </a:pPr>
            <a:r>
              <a:rPr lang="es-ES" sz="2200" b="1" i="0" dirty="0"/>
              <a:t>II. </a:t>
            </a:r>
            <a:r>
              <a:rPr lang="es-ES" sz="2200" b="1" i="0" dirty="0" smtClean="0"/>
              <a:t>Aportaciones </a:t>
            </a:r>
            <a:r>
              <a:rPr lang="es-ES" sz="2200" b="1" i="0" dirty="0"/>
              <a:t>de seguridad social</a:t>
            </a:r>
            <a:r>
              <a:rPr lang="es-ES" sz="2200" i="0" dirty="0"/>
              <a:t> son las contribuciones establecidas en ley a cargo de personas que son sustituidas por el Estado en el cumplimiento de obligaciones fijadas por la ley en materia de seguridad social o a las personas que se beneficien en forma especial por servicios de seguridad social proporcionados por el mismo Estado</a:t>
            </a:r>
            <a:r>
              <a:rPr lang="es-ES" sz="2200" i="0" dirty="0" smtClean="0"/>
              <a:t>.</a:t>
            </a:r>
            <a:endParaRPr lang="es-ES" altLang="es-MX" sz="2200" i="0" dirty="0" smtClean="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2224140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1"/>
          <p:cNvSpPr txBox="1">
            <a:spLocks noChangeArrowheads="1"/>
          </p:cNvSpPr>
          <p:nvPr/>
        </p:nvSpPr>
        <p:spPr bwMode="auto">
          <a:xfrm>
            <a:off x="444226" y="1047425"/>
            <a:ext cx="8376246" cy="4901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marL="171450" indent="182563"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5pPr>
            <a:lvl6pPr marL="18859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6pPr>
            <a:lvl7pPr marL="22288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7pPr>
            <a:lvl8pPr marL="25717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8pPr>
            <a:lvl9pPr marL="29146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9pPr>
          </a:lstStyle>
          <a:p>
            <a:pPr indent="0" algn="just">
              <a:buNone/>
            </a:pPr>
            <a:r>
              <a:rPr lang="es-ES" sz="2200" b="1" i="0" dirty="0" smtClean="0"/>
              <a:t>III</a:t>
            </a:r>
            <a:r>
              <a:rPr lang="es-ES" sz="2200" b="1" i="0" dirty="0"/>
              <a:t>. </a:t>
            </a:r>
            <a:r>
              <a:rPr lang="es-ES" sz="2200" b="1" i="0" dirty="0" smtClean="0"/>
              <a:t>Contribuciones </a:t>
            </a:r>
            <a:r>
              <a:rPr lang="es-ES" sz="2200" b="1" i="0" dirty="0"/>
              <a:t>de mejoras</a:t>
            </a:r>
            <a:r>
              <a:rPr lang="es-ES" sz="2200" i="0" dirty="0"/>
              <a:t> son las establecidas en Ley a cargo de las personas físicas y morales que se beneficien de manera directa por obras públicas.</a:t>
            </a:r>
            <a:endParaRPr lang="es-MX" sz="2200" i="0" dirty="0"/>
          </a:p>
          <a:p>
            <a:pPr indent="0" algn="just">
              <a:buNone/>
            </a:pPr>
            <a:endParaRPr lang="es-MX" sz="2200" i="0" dirty="0"/>
          </a:p>
          <a:p>
            <a:pPr indent="0" algn="just">
              <a:buNone/>
            </a:pPr>
            <a:r>
              <a:rPr lang="es-ES" sz="2200" b="1" i="0" dirty="0"/>
              <a:t>IV. </a:t>
            </a:r>
            <a:r>
              <a:rPr lang="es-ES" sz="2200" b="1" i="0" dirty="0" smtClean="0"/>
              <a:t>Derechos</a:t>
            </a:r>
            <a:r>
              <a:rPr lang="es-ES" sz="2200" i="0" dirty="0" smtClean="0"/>
              <a:t> </a:t>
            </a:r>
            <a:r>
              <a:rPr lang="es-ES" sz="2200" i="0" dirty="0"/>
              <a:t>son las contribuciones establecidas en Ley por el uso o aprovechamiento de los bienes del dominio público de la Nación, así como por recibir servicios que presta el Estado en sus funciones de derecho público, excepto cuando se presten por organismos descentralizados u órganos desconcentrados cuando en este último caso, se trate de contraprestaciones que no se encuentren previstas en la Ley Federal de Derechos. También son derechos las contribuciones a cargo de los organismos públicos descentralizados por prestar servicios exclusivos del Estado.</a:t>
            </a:r>
            <a:endParaRPr lang="es-MX" sz="2200" i="0" dirty="0"/>
          </a:p>
          <a:p>
            <a:pPr marL="0" algn="just" defTabSz="914400" eaLnBrk="0" fontAlgn="base" hangingPunct="0">
              <a:lnSpc>
                <a:spcPct val="100000"/>
              </a:lnSpc>
              <a:spcBef>
                <a:spcPct val="0"/>
              </a:spcBef>
              <a:spcAft>
                <a:spcPct val="0"/>
              </a:spcAft>
              <a:buFontTx/>
              <a:buNone/>
            </a:pPr>
            <a:endParaRPr lang="es-ES" altLang="es-MX" sz="2200" i="0" dirty="0" smtClean="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098846356"/>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67544" y="188640"/>
            <a:ext cx="8229600" cy="792163"/>
          </a:xfrm>
          <a:prstGeom prst="rect">
            <a:avLst/>
          </a:prstGeom>
          <a:noFill/>
          <a:ln w="9525">
            <a:noFill/>
            <a:miter lim="800000"/>
            <a:headEnd/>
            <a:tailEnd/>
          </a:ln>
        </p:spPr>
        <p:txBody>
          <a:bodyPr anchor="ctr"/>
          <a:lstStyle/>
          <a:p>
            <a:r>
              <a:rPr lang="es-MX" sz="3000" b="1" dirty="0" smtClean="0">
                <a:solidFill>
                  <a:srgbClr val="C00000"/>
                </a:solidFill>
              </a:rPr>
              <a:t>Aprovechamientos y Productos en el Código Fiscal de la Federación</a:t>
            </a:r>
            <a:endParaRPr lang="es-MX" sz="30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1"/>
          <p:cNvSpPr>
            <a:spLocks noGrp="1" noChangeArrowheads="1"/>
          </p:cNvSpPr>
          <p:nvPr>
            <p:ph type="body" idx="4294967295"/>
          </p:nvPr>
        </p:nvSpPr>
        <p:spPr bwMode="auto">
          <a:xfrm>
            <a:off x="394221" y="1463293"/>
            <a:ext cx="8376246"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82563"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2563" algn="just" defTabSz="914400" rtl="0" eaLnBrk="0" fontAlgn="base" latinLnBrk="0" hangingPunct="0">
              <a:lnSpc>
                <a:spcPct val="100000"/>
              </a:lnSpc>
              <a:spcBef>
                <a:spcPct val="0"/>
              </a:spcBef>
              <a:spcAft>
                <a:spcPct val="0"/>
              </a:spcAft>
              <a:buClrTx/>
              <a:buSzTx/>
              <a:buFontTx/>
              <a:buNone/>
              <a:tabLst/>
            </a:pPr>
            <a:r>
              <a:rPr kumimoji="0" lang="es-ES" altLang="es-MX" sz="2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Artículo 3o.</a:t>
            </a:r>
            <a:r>
              <a:rPr kumimoji="0" lang="es-ES" altLang="es-MX" sz="2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Son</a:t>
            </a:r>
            <a:r>
              <a:rPr kumimoji="0" lang="es-ES" altLang="es-MX" sz="2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 aprovech</a:t>
            </a:r>
            <a:r>
              <a:rPr kumimoji="0" lang="es-ES" altLang="es-MX" sz="2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amientos los ingresos que percibe el Estado por funciones de derecho público distintos de las contribuciones, de los ingresos derivados de financiamientos y de los que obtengan los organismos descentralizados y las empresas</a:t>
            </a:r>
            <a:r>
              <a:rPr kumimoji="0" lang="es-ES" altLang="es-MX" sz="2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 de participación estatal.</a:t>
            </a:r>
          </a:p>
          <a:p>
            <a:pPr marL="0" marR="0" lvl="0" indent="182563" algn="just" defTabSz="914400" rtl="0" eaLnBrk="0" fontAlgn="base" latinLnBrk="0" hangingPunct="0">
              <a:lnSpc>
                <a:spcPct val="100000"/>
              </a:lnSpc>
              <a:spcBef>
                <a:spcPct val="0"/>
              </a:spcBef>
              <a:spcAft>
                <a:spcPct val="0"/>
              </a:spcAft>
              <a:buClrTx/>
              <a:buSzTx/>
              <a:buFontTx/>
              <a:buNone/>
              <a:tabLst/>
            </a:pPr>
            <a:endParaRPr lang="es-ES" altLang="es-MX" sz="2200" dirty="0">
              <a:ea typeface="Times New Roman" panose="02020603050405020304" pitchFamily="18" charset="0"/>
              <a:cs typeface="Arial" panose="020B0604020202020204" pitchFamily="34" charset="0"/>
            </a:endParaRPr>
          </a:p>
          <a:p>
            <a:pPr marL="0" marR="0" lvl="0" indent="182563" algn="just" defTabSz="914400" rtl="0" eaLnBrk="0" fontAlgn="base" latinLnBrk="0" hangingPunct="0">
              <a:lnSpc>
                <a:spcPct val="100000"/>
              </a:lnSpc>
              <a:spcBef>
                <a:spcPct val="0"/>
              </a:spcBef>
              <a:spcAft>
                <a:spcPct val="0"/>
              </a:spcAft>
              <a:buClrTx/>
              <a:buSzTx/>
              <a:buFontTx/>
              <a:buNone/>
              <a:tabLst/>
            </a:pPr>
            <a:r>
              <a:rPr kumimoji="0" lang="es-ES" altLang="es-MX" sz="2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Son productos las contraprestaciones por los servicios que preste el Estado en sus funciones de derecho privado, así como por el uso, aprovechamiento o enajenación de bienes del dominio privado.</a:t>
            </a:r>
          </a:p>
        </p:txBody>
      </p:sp>
    </p:spTree>
    <p:extLst>
      <p:ext uri="{BB962C8B-B14F-4D97-AF65-F5344CB8AC3E}">
        <p14:creationId xmlns:p14="http://schemas.microsoft.com/office/powerpoint/2010/main" val="1201030141"/>
      </p:ext>
    </p:extLst>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50000">
              <a:schemeClr val="bg1">
                <a:tint val="98000"/>
                <a:satMod val="130000"/>
                <a:shade val="90000"/>
                <a:lumMod val="103000"/>
              </a:schemeClr>
            </a:gs>
            <a:gs pos="100000">
              <a:schemeClr val="bg1">
                <a:shade val="63000"/>
                <a:satMod val="120000"/>
              </a:schemeClr>
            </a:gs>
          </a:gsLst>
          <a:lin ang="16200000" scaled="1"/>
          <a:tileRect/>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28848" y="1268760"/>
            <a:ext cx="7975600" cy="3528392"/>
          </a:xfrm>
        </p:spPr>
        <p:txBody>
          <a:bodyPr>
            <a:noAutofit/>
          </a:bodyPr>
          <a:lstStyle/>
          <a:p>
            <a:pPr lvl="0" indent="450850" algn="ctr" defTabSz="914400" eaLnBrk="0" fontAlgn="base" hangingPunct="0">
              <a:spcAft>
                <a:spcPct val="0"/>
              </a:spcAft>
            </a:pPr>
            <a:r>
              <a:rPr lang="es-ES" sz="3200" b="1" dirty="0" smtClean="0">
                <a:solidFill>
                  <a:schemeClr val="tx1"/>
                </a:solidFill>
                <a:latin typeface="Arial" panose="020B0604020202020204" pitchFamily="34" charset="0"/>
                <a:cs typeface="Arial" panose="020B0604020202020204" pitchFamily="34" charset="0"/>
              </a:rPr>
              <a:t>IMPUESTOS</a:t>
            </a:r>
          </a:p>
        </p:txBody>
      </p:sp>
      <p:sp>
        <p:nvSpPr>
          <p:cNvPr id="7" name="Rectangle 2"/>
          <p:cNvSpPr txBox="1">
            <a:spLocks noChangeArrowheads="1"/>
          </p:cNvSpPr>
          <p:nvPr/>
        </p:nvSpPr>
        <p:spPr>
          <a:xfrm>
            <a:off x="611560" y="3215109"/>
            <a:ext cx="7561262" cy="187007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pPr>
            <a:endParaRPr lang="es-ES" sz="5400" b="1" i="0" dirty="0" smtClean="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83568" y="1124744"/>
            <a:ext cx="7967663" cy="5256213"/>
          </a:xfrm>
        </p:spPr>
        <p:txBody>
          <a:bodyPr>
            <a:noAutofit/>
          </a:bodyPr>
          <a:lstStyle/>
          <a:p>
            <a:pPr marL="0" indent="0" algn="ctr">
              <a:buNone/>
            </a:pPr>
            <a:endParaRPr lang="es-MX" sz="2800" dirty="0" smtClean="0"/>
          </a:p>
          <a:p>
            <a:pPr marL="0" indent="0" algn="ctr">
              <a:buNone/>
            </a:pPr>
            <a:r>
              <a:rPr lang="es-MX" sz="2800" dirty="0" smtClean="0"/>
              <a:t>En este sentido, se busca que el alumno desarrolle la capacidad para destacar la forma en que se determina el cálculo de los </a:t>
            </a:r>
            <a:r>
              <a:rPr lang="es-MX" sz="2800" b="1" dirty="0" smtClean="0"/>
              <a:t>ingresos en materia de impuestos federales</a:t>
            </a:r>
            <a:r>
              <a:rPr lang="es-MX" sz="2800" dirty="0" smtClean="0"/>
              <a:t>, estatales y municipales.</a:t>
            </a:r>
          </a:p>
          <a:p>
            <a:pPr marL="0" indent="0" algn="ctr">
              <a:buNone/>
            </a:pPr>
            <a:endParaRPr lang="es-MX" sz="2800" dirty="0"/>
          </a:p>
          <a:p>
            <a:pPr marL="0" indent="0" algn="ctr">
              <a:buNone/>
            </a:pPr>
            <a:r>
              <a:rPr lang="es-MX" sz="2800" dirty="0" smtClean="0"/>
              <a:t>Para lo cuál en principio es necesario, conocer la naturaleza de las contribuciones, consideradas como una de las principales fuentes de ingresos.</a:t>
            </a:r>
          </a:p>
        </p:txBody>
      </p:sp>
      <p:sp>
        <p:nvSpPr>
          <p:cNvPr id="3" name="Rectangle 2"/>
          <p:cNvSpPr>
            <a:spLocks noChangeArrowheads="1"/>
          </p:cNvSpPr>
          <p:nvPr/>
        </p:nvSpPr>
        <p:spPr bwMode="auto">
          <a:xfrm>
            <a:off x="467544" y="188640"/>
            <a:ext cx="8229600" cy="792163"/>
          </a:xfrm>
          <a:prstGeom prst="rect">
            <a:avLst/>
          </a:prstGeom>
          <a:noFill/>
          <a:ln w="9525">
            <a:noFill/>
            <a:miter lim="800000"/>
            <a:headEnd/>
            <a:tailEnd/>
          </a:ln>
        </p:spPr>
        <p:txBody>
          <a:bodyPr anchor="ctr"/>
          <a:lstStyle/>
          <a:p>
            <a:r>
              <a:rPr lang="es-MX" sz="3200" b="1" dirty="0" smtClean="0"/>
              <a:t>Respecto a las Competencias genéricas</a:t>
            </a:r>
            <a:endParaRPr lang="es-MX" sz="3200" dirty="0"/>
          </a:p>
        </p:txBody>
      </p:sp>
    </p:spTree>
    <p:extLst>
      <p:ext uri="{BB962C8B-B14F-4D97-AF65-F5344CB8AC3E}">
        <p14:creationId xmlns:p14="http://schemas.microsoft.com/office/powerpoint/2010/main" val="23423637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1475656" y="1484784"/>
            <a:ext cx="6329379" cy="4536504"/>
          </a:xfrm>
        </p:spPr>
        <p:txBody>
          <a:bodyPr>
            <a:normAutofit lnSpcReduction="10000"/>
          </a:bodyPr>
          <a:lstStyle/>
          <a:p>
            <a:pPr marL="0" indent="0" algn="ctr">
              <a:buNone/>
            </a:pPr>
            <a:r>
              <a:rPr lang="es-ES" sz="2800" dirty="0" smtClean="0"/>
              <a:t>Adam Smith, propuso:</a:t>
            </a:r>
          </a:p>
          <a:p>
            <a:pPr marL="0" indent="0" algn="ctr">
              <a:buNone/>
            </a:pPr>
            <a:endParaRPr lang="es-ES" sz="2800" dirty="0"/>
          </a:p>
          <a:p>
            <a:pPr marL="0" indent="0" algn="ctr">
              <a:buNone/>
            </a:pPr>
            <a:r>
              <a:rPr lang="es-ES" sz="2800" dirty="0" smtClean="0"/>
              <a:t>Justicia, que se divide en generalidad y uniformidad</a:t>
            </a:r>
          </a:p>
          <a:p>
            <a:pPr marL="0" indent="0" algn="ctr">
              <a:buNone/>
            </a:pPr>
            <a:endParaRPr lang="es-ES" sz="2800" dirty="0"/>
          </a:p>
          <a:p>
            <a:pPr marL="0" indent="0" algn="ctr">
              <a:buNone/>
            </a:pPr>
            <a:r>
              <a:rPr lang="es-ES" sz="2800" dirty="0" smtClean="0"/>
              <a:t>Certidumbre</a:t>
            </a:r>
          </a:p>
          <a:p>
            <a:pPr marL="0" indent="0" algn="ctr">
              <a:buNone/>
            </a:pPr>
            <a:endParaRPr lang="es-ES" sz="2800" dirty="0" smtClean="0"/>
          </a:p>
          <a:p>
            <a:pPr marL="0" indent="0" algn="ctr">
              <a:buNone/>
            </a:pPr>
            <a:r>
              <a:rPr lang="es-ES" sz="2800" dirty="0" smtClean="0"/>
              <a:t>Comodidad</a:t>
            </a:r>
          </a:p>
          <a:p>
            <a:pPr marL="0" indent="0" algn="ctr">
              <a:buNone/>
            </a:pPr>
            <a:endParaRPr lang="es-ES" sz="2800" dirty="0" smtClean="0"/>
          </a:p>
          <a:p>
            <a:pPr marL="0" indent="0" algn="ctr">
              <a:buNone/>
            </a:pPr>
            <a:r>
              <a:rPr lang="es-ES" sz="2800" dirty="0" smtClean="0"/>
              <a:t>Economía</a:t>
            </a:r>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000" b="1" dirty="0" smtClean="0">
                <a:solidFill>
                  <a:srgbClr val="0070C0"/>
                </a:solidFill>
              </a:rPr>
              <a:t>Principios teóricos de los Impuestos</a:t>
            </a: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0381351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322583"/>
            <a:ext cx="6613995" cy="6202762"/>
          </a:xfrm>
          <a:prstGeom prst="rect">
            <a:avLst/>
          </a:prstGeom>
        </p:spPr>
      </p:pic>
    </p:spTree>
    <p:extLst>
      <p:ext uri="{BB962C8B-B14F-4D97-AF65-F5344CB8AC3E}">
        <p14:creationId xmlns:p14="http://schemas.microsoft.com/office/powerpoint/2010/main" val="367976268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lnSpcReduction="10000"/>
          </a:bodyPr>
          <a:lstStyle/>
          <a:p>
            <a:pPr marL="0" indent="0" algn="just">
              <a:buNone/>
            </a:pPr>
            <a:r>
              <a:rPr lang="es-ES" sz="2400" b="1" dirty="0"/>
              <a:t>Artículo </a:t>
            </a:r>
            <a:r>
              <a:rPr lang="es-ES" sz="2400" b="1" dirty="0" smtClean="0"/>
              <a:t>1o.</a:t>
            </a:r>
            <a:r>
              <a:rPr lang="es-ES" sz="2400" dirty="0" smtClean="0"/>
              <a:t> </a:t>
            </a:r>
            <a:r>
              <a:rPr lang="es-ES" sz="2400" dirty="0"/>
              <a:t>Las personas físicas y las morales están obligadas al pago del impuesto sobre la renta en los siguientes casos:</a:t>
            </a:r>
            <a:endParaRPr lang="es-MX" sz="2400" dirty="0"/>
          </a:p>
          <a:p>
            <a:pPr marL="0" indent="0" algn="just">
              <a:buNone/>
            </a:pPr>
            <a:r>
              <a:rPr lang="es-ES" sz="2400" dirty="0"/>
              <a:t> </a:t>
            </a:r>
            <a:endParaRPr lang="es-MX" sz="2400" dirty="0"/>
          </a:p>
          <a:p>
            <a:pPr marL="0" indent="0" algn="just">
              <a:buNone/>
            </a:pPr>
            <a:r>
              <a:rPr lang="es-ES" sz="2400" b="1" dirty="0"/>
              <a:t>I.	</a:t>
            </a:r>
            <a:r>
              <a:rPr lang="es-ES" sz="2400" dirty="0"/>
              <a:t>Las residentes en México, respecto de todos sus ingresos, cualquiera que sea la ubicación de la fuente de riqueza de donde procedan.</a:t>
            </a:r>
            <a:endParaRPr lang="es-MX" sz="2400" dirty="0"/>
          </a:p>
          <a:p>
            <a:pPr marL="0" indent="0" algn="just">
              <a:buNone/>
            </a:pPr>
            <a:r>
              <a:rPr lang="es-ES" sz="2400" b="1" dirty="0"/>
              <a:t> </a:t>
            </a:r>
            <a:endParaRPr lang="es-MX" sz="2400" dirty="0"/>
          </a:p>
          <a:p>
            <a:pPr marL="0" indent="0" algn="just">
              <a:buNone/>
            </a:pPr>
            <a:r>
              <a:rPr lang="es-ES" sz="2400" b="1" dirty="0"/>
              <a:t>II.	</a:t>
            </a:r>
            <a:r>
              <a:rPr lang="es-ES" sz="2400" dirty="0"/>
              <a:t>Los residentes en el extranjero que tengan un establecimiento permanente en el país, respecto de los ingresos atribuibles a dicho establecimiento permanente.</a:t>
            </a:r>
            <a:endParaRPr lang="es-MX" sz="2400" dirty="0"/>
          </a:p>
          <a:p>
            <a:pPr marL="0" indent="0" algn="just">
              <a:buNone/>
            </a:pPr>
            <a:r>
              <a:rPr lang="es-ES" sz="2400" dirty="0"/>
              <a:t> </a:t>
            </a:r>
            <a:endParaRPr lang="es-MX" sz="2400" dirty="0"/>
          </a:p>
          <a:p>
            <a:pPr marL="0" indent="0" algn="just">
              <a:buNone/>
            </a:pPr>
            <a:r>
              <a:rPr lang="es-ES" sz="2400" b="1" dirty="0"/>
              <a:t>III.	</a:t>
            </a:r>
            <a:r>
              <a:rPr lang="es-ES" sz="2400" dirty="0"/>
              <a:t>Los residentes en el extranjero, respecto de los ingresos procedentes de fuentes de riqueza situadas en territorio nacional, cuando no tengan un establecimiento permanente en el país, o cuando teniéndolo, dichos ingresos no sean atribuibles a éste</a:t>
            </a:r>
            <a:r>
              <a:rPr lang="es-ES" sz="2400" dirty="0" smtClean="0"/>
              <a:t>.</a:t>
            </a:r>
            <a:endParaRPr lang="es-MX" sz="24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000" b="1" dirty="0" smtClean="0">
                <a:solidFill>
                  <a:srgbClr val="C00000"/>
                </a:solidFill>
              </a:rPr>
              <a:t>Impuesto Sobre la Renta</a:t>
            </a:r>
            <a:endParaRPr lang="es-MX" sz="30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569691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lnSpcReduction="10000"/>
          </a:bodyPr>
          <a:lstStyle/>
          <a:p>
            <a:pPr marL="0" indent="0" algn="just">
              <a:buNone/>
            </a:pPr>
            <a:r>
              <a:rPr lang="x-none" sz="2400" b="1" dirty="0" smtClean="0"/>
              <a:t>Artículo </a:t>
            </a:r>
            <a:r>
              <a:rPr lang="x-none" sz="2400" b="1" dirty="0"/>
              <a:t>1o</a:t>
            </a:r>
            <a:r>
              <a:rPr lang="x-none" sz="2400" b="1" dirty="0" smtClean="0"/>
              <a:t>. </a:t>
            </a:r>
            <a:r>
              <a:rPr lang="x-none" sz="2400" dirty="0"/>
              <a:t>Están obligadas al pago del impuesto al valor agregado establecido en esta Ley, las personas físicas y las morales que, en territorio nacional, realicen los actos o actividades siguientes:</a:t>
            </a:r>
            <a:endParaRPr lang="es-MX" sz="2400" dirty="0"/>
          </a:p>
          <a:p>
            <a:pPr marL="0" indent="0" algn="just">
              <a:buNone/>
            </a:pPr>
            <a:r>
              <a:rPr lang="x-none" sz="2400" b="1" dirty="0" smtClean="0"/>
              <a:t>I</a:t>
            </a:r>
            <a:r>
              <a:rPr lang="x-none" sz="2400" b="1" dirty="0"/>
              <a:t>.- 	</a:t>
            </a:r>
            <a:r>
              <a:rPr lang="x-none" sz="2400" dirty="0"/>
              <a:t>Enajenen bienes.</a:t>
            </a:r>
            <a:endParaRPr lang="es-MX" sz="2400" dirty="0"/>
          </a:p>
          <a:p>
            <a:pPr marL="0" indent="0" algn="just">
              <a:buNone/>
            </a:pPr>
            <a:r>
              <a:rPr lang="x-none" sz="2400" dirty="0"/>
              <a:t> </a:t>
            </a:r>
            <a:endParaRPr lang="es-MX" sz="2400" dirty="0"/>
          </a:p>
          <a:p>
            <a:pPr marL="0" indent="0" algn="just">
              <a:buNone/>
            </a:pPr>
            <a:r>
              <a:rPr lang="x-none" sz="2400" b="1" dirty="0"/>
              <a:t>II.- 	</a:t>
            </a:r>
            <a:r>
              <a:rPr lang="x-none" sz="2400" dirty="0"/>
              <a:t>Presten servicios independientes.</a:t>
            </a:r>
            <a:endParaRPr lang="es-MX" sz="2400" dirty="0"/>
          </a:p>
          <a:p>
            <a:pPr marL="0" indent="0" algn="just">
              <a:buNone/>
            </a:pPr>
            <a:r>
              <a:rPr lang="x-none" sz="2400" dirty="0"/>
              <a:t> </a:t>
            </a:r>
            <a:endParaRPr lang="es-MX" sz="2400" dirty="0"/>
          </a:p>
          <a:p>
            <a:pPr marL="0" indent="0" algn="just">
              <a:buNone/>
            </a:pPr>
            <a:r>
              <a:rPr lang="x-none" sz="2400" b="1" dirty="0"/>
              <a:t>III.- 	</a:t>
            </a:r>
            <a:r>
              <a:rPr lang="x-none" sz="2400" dirty="0"/>
              <a:t>Otorguen el uso o goce temporal de bienes.</a:t>
            </a:r>
            <a:endParaRPr lang="es-MX" sz="2400" dirty="0"/>
          </a:p>
          <a:p>
            <a:pPr marL="0" indent="0" algn="just">
              <a:buNone/>
            </a:pPr>
            <a:r>
              <a:rPr lang="x-none" sz="2400" dirty="0"/>
              <a:t> </a:t>
            </a:r>
            <a:endParaRPr lang="es-MX" sz="2400" dirty="0"/>
          </a:p>
          <a:p>
            <a:pPr marL="0" indent="0" algn="just">
              <a:buNone/>
            </a:pPr>
            <a:r>
              <a:rPr lang="x-none" sz="2400" b="1" dirty="0"/>
              <a:t>IV.- 	</a:t>
            </a:r>
            <a:r>
              <a:rPr lang="x-none" sz="2400" dirty="0"/>
              <a:t>Importen bienes o servicios.</a:t>
            </a:r>
            <a:endParaRPr lang="es-MX" sz="2400" dirty="0"/>
          </a:p>
          <a:p>
            <a:pPr marL="0" indent="0" algn="just">
              <a:buNone/>
            </a:pPr>
            <a:r>
              <a:rPr lang="x-none" sz="2400" dirty="0"/>
              <a:t> </a:t>
            </a:r>
            <a:endParaRPr lang="es-MX" sz="2400" dirty="0"/>
          </a:p>
          <a:p>
            <a:pPr marL="0" indent="0" algn="just">
              <a:buNone/>
            </a:pPr>
            <a:r>
              <a:rPr lang="es-ES" sz="2400" dirty="0"/>
              <a:t>El impuesto se calculará aplicando a los valores que señala esta Ley, la tasa del 16%. El impuesto al valor agregado en ningún caso se considerará que forma parte de dichos valores.</a:t>
            </a:r>
            <a:endParaRPr lang="es-MX" sz="2400" dirty="0"/>
          </a:p>
          <a:p>
            <a:pPr marL="0" indent="0" algn="just">
              <a:buNone/>
            </a:pPr>
            <a:endParaRPr lang="es-MX" sz="24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000" b="1" dirty="0" smtClean="0">
                <a:solidFill>
                  <a:srgbClr val="C00000"/>
                </a:solidFill>
              </a:rPr>
              <a:t>Impuesto al Valor Agregado</a:t>
            </a:r>
            <a:endParaRPr lang="es-MX" sz="30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797460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269525"/>
            <a:ext cx="7967663" cy="5327828"/>
          </a:xfrm>
        </p:spPr>
        <p:txBody>
          <a:bodyPr>
            <a:noAutofit/>
          </a:bodyPr>
          <a:lstStyle/>
          <a:p>
            <a:pPr marL="0" indent="0" algn="just">
              <a:buNone/>
            </a:pPr>
            <a:r>
              <a:rPr lang="es-ES" sz="2200" b="1" dirty="0"/>
              <a:t>Artículo 1o</a:t>
            </a:r>
            <a:r>
              <a:rPr lang="es-ES" sz="2200" dirty="0" smtClean="0"/>
              <a:t>. </a:t>
            </a:r>
            <a:r>
              <a:rPr lang="es-ES" sz="2200" dirty="0"/>
              <a:t>Están obligadas al pago del impuesto establecido en esta Ley, las personas físicas y las morales que realicen los actos o actividades siguientes:</a:t>
            </a:r>
            <a:endParaRPr lang="es-MX" sz="2200" dirty="0"/>
          </a:p>
          <a:p>
            <a:pPr marL="0" indent="0" algn="just">
              <a:buNone/>
            </a:pPr>
            <a:r>
              <a:rPr lang="es-ES" sz="2200" dirty="0"/>
              <a:t> </a:t>
            </a:r>
            <a:endParaRPr lang="es-MX" sz="2200" dirty="0"/>
          </a:p>
          <a:p>
            <a:pPr marL="0" indent="0" algn="just">
              <a:buNone/>
            </a:pPr>
            <a:r>
              <a:rPr lang="es-ES" sz="2200" b="1" dirty="0"/>
              <a:t>I.	</a:t>
            </a:r>
            <a:r>
              <a:rPr lang="es-ES" sz="2200" dirty="0"/>
              <a:t>La enajenación en territorio nacional o, en su caso, la importación de los bienes señalados en esta Ley. Para efectos de la presente Ley se considera importación la introducción al país de bienes.</a:t>
            </a:r>
            <a:endParaRPr lang="es-MX" sz="2200" dirty="0"/>
          </a:p>
          <a:p>
            <a:pPr marL="0" indent="0" algn="just">
              <a:buNone/>
            </a:pPr>
            <a:r>
              <a:rPr lang="es-ES" sz="2200" dirty="0"/>
              <a:t> </a:t>
            </a:r>
            <a:endParaRPr lang="es-MX" sz="2200" dirty="0"/>
          </a:p>
          <a:p>
            <a:pPr marL="0" indent="0" algn="just">
              <a:buNone/>
            </a:pPr>
            <a:r>
              <a:rPr lang="es-ES" sz="2200" b="1" dirty="0"/>
              <a:t>II. 	</a:t>
            </a:r>
            <a:r>
              <a:rPr lang="es-ES" sz="2200" dirty="0"/>
              <a:t>La prestación de los servicios señalados en esta Ley.</a:t>
            </a:r>
            <a:endParaRPr lang="es-MX" sz="2200" dirty="0"/>
          </a:p>
          <a:p>
            <a:pPr marL="0" indent="0" algn="just">
              <a:buNone/>
            </a:pPr>
            <a:r>
              <a:rPr lang="es-ES" sz="2200" dirty="0"/>
              <a:t> </a:t>
            </a:r>
            <a:endParaRPr lang="es-MX" sz="2200" dirty="0"/>
          </a:p>
          <a:p>
            <a:pPr marL="0" indent="0" algn="just">
              <a:buNone/>
            </a:pPr>
            <a:r>
              <a:rPr lang="es-ES" sz="2200" dirty="0"/>
              <a:t>El impuesto se calculará aplicando a los valores a que se refiere este ordenamiento, la tasa que para cada bien o servicio establece el artículo 2o. del mismo o, en su caso, la cuota establecida en esta Ley</a:t>
            </a:r>
            <a:r>
              <a:rPr lang="es-ES" sz="2200" dirty="0" smtClean="0"/>
              <a:t>.</a:t>
            </a:r>
            <a:endParaRPr lang="es-MX" sz="22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000" b="1" dirty="0" smtClean="0">
                <a:solidFill>
                  <a:srgbClr val="C00000"/>
                </a:solidFill>
              </a:rPr>
              <a:t>Impuesto Especial Sobre Producción y Servicios</a:t>
            </a:r>
            <a:endParaRPr lang="es-MX" sz="30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15695093"/>
      </p:ext>
    </p:extLst>
  </p:cSld>
  <p:clrMapOvr>
    <a:masterClrMapping/>
  </p:clrMapOvr>
  <p:transition spd="slow">
    <p:wheel spokes="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31573" t="18081" r="32045" b="7160"/>
          <a:stretch/>
        </p:blipFill>
        <p:spPr>
          <a:xfrm>
            <a:off x="1763688" y="260648"/>
            <a:ext cx="5544616" cy="6408712"/>
          </a:xfrm>
          <a:prstGeom prst="rect">
            <a:avLst/>
          </a:prstGeom>
        </p:spPr>
      </p:pic>
    </p:spTree>
    <p:extLst>
      <p:ext uri="{BB962C8B-B14F-4D97-AF65-F5344CB8AC3E}">
        <p14:creationId xmlns:p14="http://schemas.microsoft.com/office/powerpoint/2010/main" val="34442276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124745"/>
            <a:ext cx="7967663" cy="5472608"/>
          </a:xfrm>
        </p:spPr>
        <p:txBody>
          <a:bodyPr>
            <a:normAutofit fontScale="85000" lnSpcReduction="20000"/>
          </a:bodyPr>
          <a:lstStyle/>
          <a:p>
            <a:pPr marL="0" indent="0" algn="just">
              <a:buNone/>
            </a:pPr>
            <a:r>
              <a:rPr lang="es-ES_tradnl" sz="2600" b="1" dirty="0"/>
              <a:t>Artículo 1o</a:t>
            </a:r>
            <a:r>
              <a:rPr lang="es-ES_tradnl" sz="2600" b="1" dirty="0" smtClean="0"/>
              <a:t>. </a:t>
            </a:r>
            <a:r>
              <a:rPr lang="es-ES_tradnl" sz="2600" dirty="0"/>
              <a:t>Están obligados al pago del impuesto sobre automóviles nuevos establecido en esta Ley, las personas físicas y las morales que realicen los actos siguientes:</a:t>
            </a:r>
            <a:endParaRPr lang="es-MX" sz="2600" dirty="0"/>
          </a:p>
          <a:p>
            <a:pPr marL="0" indent="0" algn="just">
              <a:buNone/>
            </a:pPr>
            <a:r>
              <a:rPr lang="es-ES_tradnl" sz="2600" dirty="0"/>
              <a:t> </a:t>
            </a:r>
            <a:endParaRPr lang="es-MX" sz="2600" dirty="0"/>
          </a:p>
          <a:p>
            <a:pPr marL="0" indent="0" algn="just">
              <a:buNone/>
            </a:pPr>
            <a:r>
              <a:rPr lang="es-ES" sz="2600" b="1" dirty="0" smtClean="0"/>
              <a:t>I. </a:t>
            </a:r>
            <a:r>
              <a:rPr lang="es-ES" sz="2600" dirty="0" smtClean="0"/>
              <a:t>Enajenen </a:t>
            </a:r>
            <a:r>
              <a:rPr lang="es-ES" sz="2600" dirty="0"/>
              <a:t>automóviles nuevos. Se entiende por automóvil nuevo el que se enajena por primera vez al consumidor por el fabricante, ensamblador, distribuidor autorizado o comerciante en el ramo de vehículos</a:t>
            </a:r>
            <a:r>
              <a:rPr lang="es-ES" sz="2600" dirty="0" smtClean="0"/>
              <a:t>.</a:t>
            </a:r>
          </a:p>
          <a:p>
            <a:pPr marL="0" indent="0" algn="just">
              <a:buNone/>
            </a:pPr>
            <a:endParaRPr lang="es-ES" sz="2600" b="1" dirty="0" smtClean="0"/>
          </a:p>
          <a:p>
            <a:pPr marL="0" indent="0" algn="just">
              <a:buNone/>
            </a:pPr>
            <a:r>
              <a:rPr lang="es-ES" sz="2600" b="1" dirty="0" smtClean="0"/>
              <a:t>II</a:t>
            </a:r>
            <a:r>
              <a:rPr lang="es-ES" sz="2600" b="1" dirty="0"/>
              <a:t>. </a:t>
            </a:r>
            <a:r>
              <a:rPr lang="es-ES" sz="2600" dirty="0" smtClean="0"/>
              <a:t>Importen </a:t>
            </a:r>
            <a:r>
              <a:rPr lang="es-ES" sz="2600" dirty="0"/>
              <a:t>en definitiva al país automóviles, siempre que se trate de personas distintas al fabricante, ensamblador, distribuidor autorizado o comerciante en el ramo de vehículos.</a:t>
            </a:r>
            <a:endParaRPr lang="es-MX" sz="2600" dirty="0"/>
          </a:p>
          <a:p>
            <a:pPr marL="0" indent="0" algn="just">
              <a:buNone/>
            </a:pPr>
            <a:endParaRPr lang="es-ES" sz="2600" dirty="0" smtClean="0"/>
          </a:p>
          <a:p>
            <a:pPr marL="0" indent="0" algn="just">
              <a:buNone/>
            </a:pPr>
            <a:r>
              <a:rPr lang="es-ES" sz="2600" b="1" dirty="0" smtClean="0"/>
              <a:t>Artículo </a:t>
            </a:r>
            <a:r>
              <a:rPr lang="es-ES" sz="2600" b="1" dirty="0"/>
              <a:t>2o.</a:t>
            </a:r>
            <a:r>
              <a:rPr lang="es-ES" sz="2600" dirty="0"/>
              <a:t> El impuesto para automóviles nuevos se calculará aplicando la tarifa o tasa establecida en el artículo 3o. de esta Ley, según corresponda, al precio de enajenación del automóvil al consumidor por el fabricante, ensamblador, distribuidores autorizados o comerciantes en el ramo de vehículos, incluyendo el equipo opcional, común o de lujo, sin disminuir el monto de descuentos, rebajas o bonificaciones</a:t>
            </a:r>
            <a:r>
              <a:rPr lang="es-ES" sz="2600" dirty="0" smtClean="0"/>
              <a:t>.</a:t>
            </a:r>
            <a:endParaRPr lang="es-MX" sz="2600" dirty="0"/>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000" b="1" dirty="0" smtClean="0">
                <a:solidFill>
                  <a:srgbClr val="C00000"/>
                </a:solidFill>
              </a:rPr>
              <a:t>Impuesto Sobre Automóviles Nuevos</a:t>
            </a: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567702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29682" t="31520" r="30628" b="35720"/>
          <a:stretch/>
        </p:blipFill>
        <p:spPr>
          <a:xfrm>
            <a:off x="611560" y="1124744"/>
            <a:ext cx="8064896" cy="3744416"/>
          </a:xfrm>
          <a:prstGeom prst="rect">
            <a:avLst/>
          </a:prstGeom>
        </p:spPr>
      </p:pic>
    </p:spTree>
    <p:extLst>
      <p:ext uri="{BB962C8B-B14F-4D97-AF65-F5344CB8AC3E}">
        <p14:creationId xmlns:p14="http://schemas.microsoft.com/office/powerpoint/2010/main" val="3748328954"/>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340769"/>
            <a:ext cx="7967663" cy="5256584"/>
          </a:xfrm>
        </p:spPr>
        <p:txBody>
          <a:bodyPr>
            <a:normAutofit/>
          </a:bodyPr>
          <a:lstStyle/>
          <a:p>
            <a:pPr marL="0" indent="0" algn="just">
              <a:buNone/>
            </a:pPr>
            <a:r>
              <a:rPr lang="es-ES" sz="2400" b="1" dirty="0" smtClean="0"/>
              <a:t>Artículo 1o</a:t>
            </a:r>
            <a:r>
              <a:rPr lang="es-ES" sz="2400" dirty="0" smtClean="0"/>
              <a:t>. Los Impuestos Generales de Importación y de Exportación se causarán, según corresponda, de conformidad con la siguiente: Tarifa</a:t>
            </a:r>
          </a:p>
          <a:p>
            <a:pPr marL="0" indent="0" algn="just">
              <a:buNone/>
            </a:pPr>
            <a:endParaRPr lang="es-ES" sz="2400" dirty="0"/>
          </a:p>
          <a:p>
            <a:pPr marL="0" indent="0" algn="ctr">
              <a:buNone/>
            </a:pPr>
            <a:r>
              <a:rPr lang="es-ES" sz="2400" dirty="0" smtClean="0"/>
              <a:t>Es de señalarse que la tarifa es un listado enorme que contempla a todas las mercancías que son susceptibles de comercializarse, por lo que sólo se reproduce el principio a manera de ejemplo, en el que se aprecia se encuentra clasificada aduaneramente.</a:t>
            </a:r>
          </a:p>
          <a:p>
            <a:pPr marL="0" indent="0" algn="ctr">
              <a:buNone/>
            </a:pPr>
            <a:endParaRPr lang="es-ES" sz="2400" dirty="0"/>
          </a:p>
          <a:p>
            <a:pPr marL="0" indent="0" algn="ctr">
              <a:buNone/>
            </a:pPr>
            <a:r>
              <a:rPr lang="es-ES" sz="2400" dirty="0" smtClean="0"/>
              <a:t>De acuerdo a la clasificación aduanera se le asigna una fracción arancelaria a cada mercancía, en la que se determinará su tasa o tarifa, entre otras regulaciones arancelarias y no arancelarias.</a:t>
            </a:r>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000" b="1" dirty="0" smtClean="0">
                <a:solidFill>
                  <a:srgbClr val="C00000"/>
                </a:solidFill>
              </a:rPr>
              <a:t>Impuestos Generales de Importación y de Exportación</a:t>
            </a:r>
            <a:endParaRPr lang="es-MX" sz="30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6272698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28738" t="17241" r="30155" b="6321"/>
          <a:stretch/>
        </p:blipFill>
        <p:spPr>
          <a:xfrm>
            <a:off x="1475656" y="116632"/>
            <a:ext cx="6264696" cy="6552728"/>
          </a:xfrm>
          <a:prstGeom prst="rect">
            <a:avLst/>
          </a:prstGeom>
        </p:spPr>
      </p:pic>
    </p:spTree>
    <p:extLst>
      <p:ext uri="{BB962C8B-B14F-4D97-AF65-F5344CB8AC3E}">
        <p14:creationId xmlns:p14="http://schemas.microsoft.com/office/powerpoint/2010/main" val="2151365104"/>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83568" y="548680"/>
            <a:ext cx="7967663" cy="5832277"/>
          </a:xfrm>
        </p:spPr>
        <p:txBody>
          <a:bodyPr>
            <a:noAutofit/>
          </a:bodyPr>
          <a:lstStyle/>
          <a:p>
            <a:pPr marL="0" indent="0" algn="ctr">
              <a:buNone/>
            </a:pPr>
            <a:r>
              <a:rPr lang="es-MX" sz="3000" dirty="0"/>
              <a:t>Para </a:t>
            </a:r>
            <a:r>
              <a:rPr lang="es-MX" sz="3000" dirty="0" smtClean="0"/>
              <a:t>que el alumno cumpla con las partes indicadas en el propósito de la unidad de aprendizaje y las competencias genéricas, este </a:t>
            </a:r>
            <a:r>
              <a:rPr lang="es-MX" sz="3000" dirty="0"/>
              <a:t>material </a:t>
            </a:r>
            <a:r>
              <a:rPr lang="es-MX" sz="3000" dirty="0" smtClean="0"/>
              <a:t>se concretará al </a:t>
            </a:r>
            <a:r>
              <a:rPr lang="es-MX" sz="3000" dirty="0"/>
              <a:t>estudio </a:t>
            </a:r>
            <a:r>
              <a:rPr lang="es-MX" sz="3000" dirty="0" smtClean="0"/>
              <a:t>de la:</a:t>
            </a:r>
          </a:p>
          <a:p>
            <a:pPr algn="ctr"/>
            <a:endParaRPr lang="es-MX" sz="3000" dirty="0" smtClean="0"/>
          </a:p>
          <a:p>
            <a:pPr algn="ctr">
              <a:buFont typeface="Wingdings" panose="05000000000000000000" pitchFamily="2" charset="2"/>
              <a:buChar char="§"/>
            </a:pPr>
            <a:r>
              <a:rPr lang="es-MX" sz="3000" dirty="0" smtClean="0"/>
              <a:t>Unidad de competencia I. </a:t>
            </a:r>
            <a:r>
              <a:rPr lang="es-MX" sz="3000" b="1" dirty="0" smtClean="0"/>
              <a:t>Ingresos públicos en materia federal</a:t>
            </a:r>
            <a:r>
              <a:rPr lang="es-MX" sz="3000" dirty="0" smtClean="0"/>
              <a:t>.</a:t>
            </a:r>
            <a:endParaRPr lang="es-MX" sz="3000" b="1" dirty="0" smtClean="0"/>
          </a:p>
          <a:p>
            <a:pPr algn="ctr"/>
            <a:endParaRPr lang="es-MX" sz="3000" b="1" dirty="0" smtClean="0"/>
          </a:p>
          <a:p>
            <a:pPr algn="ctr">
              <a:buFont typeface="Wingdings" panose="05000000000000000000" pitchFamily="2" charset="2"/>
              <a:buChar char="ü"/>
            </a:pPr>
            <a:r>
              <a:rPr lang="es-MX" sz="3000" dirty="0" smtClean="0"/>
              <a:t>Lo que permitirá comprender las siguientes unidades de competencia, correspondientes a los ingresos estatales y municipales.</a:t>
            </a:r>
          </a:p>
        </p:txBody>
      </p:sp>
    </p:spTree>
    <p:extLst>
      <p:ext uri="{BB962C8B-B14F-4D97-AF65-F5344CB8AC3E}">
        <p14:creationId xmlns:p14="http://schemas.microsoft.com/office/powerpoint/2010/main" val="373614147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50000">
              <a:schemeClr val="bg1">
                <a:tint val="98000"/>
                <a:satMod val="130000"/>
                <a:shade val="90000"/>
                <a:lumMod val="103000"/>
              </a:schemeClr>
            </a:gs>
            <a:gs pos="100000">
              <a:schemeClr val="bg1">
                <a:shade val="63000"/>
                <a:satMod val="120000"/>
              </a:schemeClr>
            </a:gs>
          </a:gsLst>
          <a:lin ang="16200000" scaled="1"/>
          <a:tileRect/>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28848" y="1268760"/>
            <a:ext cx="7975600" cy="3528392"/>
          </a:xfrm>
        </p:spPr>
        <p:txBody>
          <a:bodyPr>
            <a:noAutofit/>
          </a:bodyPr>
          <a:lstStyle/>
          <a:p>
            <a:pPr lvl="0" indent="450850" algn="ctr" defTabSz="914400" eaLnBrk="0" fontAlgn="base" hangingPunct="0">
              <a:spcAft>
                <a:spcPct val="0"/>
              </a:spcAft>
            </a:pPr>
            <a:r>
              <a:rPr lang="es-ES" sz="3200" b="1" dirty="0" smtClean="0">
                <a:solidFill>
                  <a:schemeClr val="tx1"/>
                </a:solidFill>
                <a:latin typeface="Arial" panose="020B0604020202020204" pitchFamily="34" charset="0"/>
                <a:cs typeface="Arial" panose="020B0604020202020204" pitchFamily="34" charset="0"/>
              </a:rPr>
              <a:t>APORTACIONES DE SEGURIDAD SOCIAL</a:t>
            </a:r>
            <a:br>
              <a:rPr lang="es-ES" sz="3200" b="1" dirty="0" smtClean="0">
                <a:solidFill>
                  <a:schemeClr val="tx1"/>
                </a:solidFill>
                <a:latin typeface="Arial" panose="020B0604020202020204" pitchFamily="34" charset="0"/>
                <a:cs typeface="Arial" panose="020B0604020202020204" pitchFamily="34" charset="0"/>
              </a:rPr>
            </a:br>
            <a:r>
              <a:rPr lang="es-ES" sz="3200" b="1" dirty="0" smtClean="0">
                <a:solidFill>
                  <a:schemeClr val="tx1"/>
                </a:solidFill>
                <a:latin typeface="Arial" panose="020B0604020202020204" pitchFamily="34" charset="0"/>
                <a:cs typeface="Arial" panose="020B0604020202020204" pitchFamily="34" charset="0"/>
              </a:rPr>
              <a:t>Y </a:t>
            </a:r>
            <a:r>
              <a:rPr lang="es-ES" sz="3200" b="1" dirty="0" smtClean="0">
                <a:latin typeface="Arial" panose="020B0604020202020204" pitchFamily="34" charset="0"/>
                <a:cs typeface="Arial" panose="020B0604020202020204" pitchFamily="34" charset="0"/>
              </a:rPr>
              <a:t>CONTRIBUCIONES DE MEJORAS</a:t>
            </a:r>
            <a:endParaRPr lang="es-ES" sz="3200" b="1" dirty="0" smtClean="0">
              <a:solidFill>
                <a:schemeClr val="tx1"/>
              </a:solidFill>
              <a:latin typeface="Arial" panose="020B0604020202020204" pitchFamily="34" charset="0"/>
              <a:cs typeface="Arial" panose="020B0604020202020204" pitchFamily="34" charset="0"/>
            </a:endParaRPr>
          </a:p>
        </p:txBody>
      </p:sp>
      <p:sp>
        <p:nvSpPr>
          <p:cNvPr id="7" name="Rectangle 2"/>
          <p:cNvSpPr txBox="1">
            <a:spLocks noChangeArrowheads="1"/>
          </p:cNvSpPr>
          <p:nvPr/>
        </p:nvSpPr>
        <p:spPr>
          <a:xfrm>
            <a:off x="611560" y="3215109"/>
            <a:ext cx="7561262" cy="187007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pPr>
            <a:endParaRPr lang="es-ES" sz="5400" b="1" i="0" dirty="0" smtClean="0">
              <a:solidFill>
                <a:schemeClr val="tx1"/>
              </a:solidFill>
            </a:endParaRPr>
          </a:p>
        </p:txBody>
      </p:sp>
    </p:spTree>
    <p:extLst>
      <p:ext uri="{BB962C8B-B14F-4D97-AF65-F5344CB8AC3E}">
        <p14:creationId xmlns:p14="http://schemas.microsoft.com/office/powerpoint/2010/main" val="11532214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268760"/>
            <a:ext cx="7967663" cy="5256583"/>
          </a:xfrm>
        </p:spPr>
        <p:txBody>
          <a:bodyPr>
            <a:noAutofit/>
          </a:bodyPr>
          <a:lstStyle/>
          <a:p>
            <a:pPr marL="0" indent="0" algn="just">
              <a:buNone/>
            </a:pPr>
            <a:r>
              <a:rPr lang="es-MX" sz="2400" b="1" dirty="0" smtClean="0"/>
              <a:t>ART. 5 A. </a:t>
            </a:r>
            <a:r>
              <a:rPr lang="es-MX" sz="2400" dirty="0" smtClean="0"/>
              <a:t>Para los efectos de esta Ley, se entenderá por:</a:t>
            </a:r>
          </a:p>
          <a:p>
            <a:pPr marL="0" indent="0" algn="just">
              <a:buNone/>
            </a:pPr>
            <a:r>
              <a:rPr lang="es-MX" sz="2400" dirty="0" smtClean="0"/>
              <a:t>XV. Cuotas obrero patronales o cuotas: las aportaciones de seguridad social establecidas en la Ley a cargo del patrón, trabajador y sujetos obligados;</a:t>
            </a:r>
          </a:p>
          <a:p>
            <a:pPr marL="0" indent="0" algn="just">
              <a:buNone/>
            </a:pPr>
            <a:endParaRPr lang="es-MX" sz="2400" dirty="0" smtClean="0"/>
          </a:p>
          <a:p>
            <a:pPr marL="0" indent="0" algn="just">
              <a:buNone/>
            </a:pPr>
            <a:r>
              <a:rPr lang="es-MX" sz="2400" b="1" dirty="0" smtClean="0"/>
              <a:t>Art. </a:t>
            </a:r>
            <a:r>
              <a:rPr lang="es-MX" sz="2400" b="1" dirty="0"/>
              <a:t>39.</a:t>
            </a:r>
            <a:r>
              <a:rPr lang="es-MX" sz="2400" dirty="0"/>
              <a:t> Las cuotas obrero patronales se causan por mensualidades vencidas y el patrón está obligado a determinar sus importes en los formatos impresos o usando el programa informático, autorizado por el Instituto. Asimismo, el patrón deberá presentar ante el Instituto las cédulas de determinación de cuotas del mes de que se trate, y realizar el pago respectivo, a más tardar el día diecisiete del mes inmediato siguiente</a:t>
            </a:r>
            <a:r>
              <a:rPr lang="es-MX" sz="2400" dirty="0" smtClean="0"/>
              <a:t>.</a:t>
            </a:r>
          </a:p>
        </p:txBody>
      </p:sp>
      <p:sp>
        <p:nvSpPr>
          <p:cNvPr id="3" name="Rectangle 2"/>
          <p:cNvSpPr>
            <a:spLocks noChangeArrowheads="1"/>
          </p:cNvSpPr>
          <p:nvPr/>
        </p:nvSpPr>
        <p:spPr bwMode="auto">
          <a:xfrm>
            <a:off x="467544" y="332656"/>
            <a:ext cx="8229600" cy="792163"/>
          </a:xfrm>
          <a:prstGeom prst="rect">
            <a:avLst/>
          </a:prstGeom>
          <a:noFill/>
          <a:ln w="9525">
            <a:noFill/>
            <a:miter lim="800000"/>
            <a:headEnd/>
            <a:tailEnd/>
          </a:ln>
        </p:spPr>
        <p:txBody>
          <a:bodyPr anchor="ctr"/>
          <a:lstStyle/>
          <a:p>
            <a:r>
              <a:rPr lang="es-MX" sz="2800" b="1" dirty="0" smtClean="0">
                <a:solidFill>
                  <a:srgbClr val="C00000"/>
                </a:solidFill>
              </a:rPr>
              <a:t>Ley del Seguro Social</a:t>
            </a: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351633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772816"/>
            <a:ext cx="7967663" cy="4464496"/>
          </a:xfrm>
        </p:spPr>
        <p:txBody>
          <a:bodyPr>
            <a:noAutofit/>
          </a:bodyPr>
          <a:lstStyle/>
          <a:p>
            <a:pPr marL="0" indent="0" algn="just">
              <a:buNone/>
            </a:pPr>
            <a:r>
              <a:rPr lang="es-MX" sz="2600" b="1" dirty="0" smtClean="0"/>
              <a:t>ART. </a:t>
            </a:r>
            <a:r>
              <a:rPr lang="es-MX" sz="2600" b="1" dirty="0"/>
              <a:t>6</a:t>
            </a:r>
            <a:r>
              <a:rPr lang="es-MX" sz="2600" b="1" dirty="0" smtClean="0"/>
              <a:t>o. </a:t>
            </a:r>
            <a:r>
              <a:rPr lang="es-MX" sz="2600" dirty="0" smtClean="0"/>
              <a:t>Para los efectos de esta Ley, se entenderá por:</a:t>
            </a:r>
          </a:p>
          <a:p>
            <a:pPr marL="0" indent="0" algn="just">
              <a:buNone/>
            </a:pPr>
            <a:r>
              <a:rPr lang="es-MX" sz="2600" dirty="0" smtClean="0"/>
              <a:t>II. Aportaciones, los enteros de recursos que cubran las Dependencias y Entidades en cumplimiento de las obligaciones que respecto de sus Trabajadores les impone esta Ley;</a:t>
            </a:r>
          </a:p>
          <a:p>
            <a:pPr marL="0" indent="0" algn="just">
              <a:buNone/>
            </a:pPr>
            <a:endParaRPr lang="es-MX" sz="2600" dirty="0" smtClean="0"/>
          </a:p>
          <a:p>
            <a:pPr marL="0" indent="0" algn="just">
              <a:buNone/>
            </a:pPr>
            <a:r>
              <a:rPr lang="es-MX" sz="2600" b="1" dirty="0" smtClean="0"/>
              <a:t>Art. </a:t>
            </a:r>
            <a:r>
              <a:rPr lang="es-MX" sz="2600" b="1" dirty="0"/>
              <a:t>12.</a:t>
            </a:r>
            <a:r>
              <a:rPr lang="es-MX" sz="2600" dirty="0"/>
              <a:t> Las Dependencias o Entidades deberán enterar al Instituto las Cuotas y Aportaciones tomando como Sueldo Básico mínimo el límite inferior previsto en el artículo 17 de esta Ley, aun en el caso de Trabajadores que tengan un ingreso inferior a dicho límite.</a:t>
            </a:r>
          </a:p>
          <a:p>
            <a:pPr marL="0" indent="0" algn="just">
              <a:buNone/>
            </a:pPr>
            <a:endParaRPr lang="es-MX" sz="2600" dirty="0"/>
          </a:p>
        </p:txBody>
      </p:sp>
      <p:sp>
        <p:nvSpPr>
          <p:cNvPr id="3" name="Rectangle 2"/>
          <p:cNvSpPr>
            <a:spLocks noChangeArrowheads="1"/>
          </p:cNvSpPr>
          <p:nvPr/>
        </p:nvSpPr>
        <p:spPr bwMode="auto">
          <a:xfrm>
            <a:off x="467544" y="548605"/>
            <a:ext cx="8229600" cy="792163"/>
          </a:xfrm>
          <a:prstGeom prst="rect">
            <a:avLst/>
          </a:prstGeom>
          <a:noFill/>
          <a:ln w="9525">
            <a:noFill/>
            <a:miter lim="800000"/>
            <a:headEnd/>
            <a:tailEnd/>
          </a:ln>
        </p:spPr>
        <p:txBody>
          <a:bodyPr anchor="ctr"/>
          <a:lstStyle/>
          <a:p>
            <a:r>
              <a:rPr lang="es-MX" sz="2800" b="1" dirty="0" smtClean="0">
                <a:solidFill>
                  <a:srgbClr val="C00000"/>
                </a:solidFill>
              </a:rPr>
              <a:t>Ley del Instituto de Seguridad y Servicios Sociales de los Trabajadores del Estado</a:t>
            </a:r>
            <a:endParaRPr lang="es-MX" sz="28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901590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772816"/>
            <a:ext cx="7967663" cy="4464496"/>
          </a:xfrm>
        </p:spPr>
        <p:txBody>
          <a:bodyPr>
            <a:noAutofit/>
          </a:bodyPr>
          <a:lstStyle/>
          <a:p>
            <a:pPr marL="0" indent="0" algn="just">
              <a:buNone/>
            </a:pPr>
            <a:r>
              <a:rPr lang="es-MX" sz="2600" b="1" dirty="0" smtClean="0"/>
              <a:t>ART. </a:t>
            </a:r>
            <a:r>
              <a:rPr lang="es-MX" sz="2600" b="1" dirty="0"/>
              <a:t>1o</a:t>
            </a:r>
            <a:r>
              <a:rPr lang="es-MX" sz="2600" b="1" dirty="0" smtClean="0"/>
              <a:t>. </a:t>
            </a:r>
            <a:r>
              <a:rPr lang="es-MX" sz="2600" dirty="0"/>
              <a:t>Es objeto de la presente Ley las mejoras por obras públicas federales de infraestructura hidráulica construidas por dependencias o entidades de la Administración Pública Federal, que benefician en forma directa a personas físicas o morales.</a:t>
            </a:r>
          </a:p>
          <a:p>
            <a:pPr marL="0" indent="0" algn="just">
              <a:buNone/>
            </a:pPr>
            <a:r>
              <a:rPr lang="es-MX" sz="2600" dirty="0"/>
              <a:t> </a:t>
            </a:r>
          </a:p>
          <a:p>
            <a:pPr marL="0" indent="0" algn="just">
              <a:buNone/>
            </a:pPr>
            <a:r>
              <a:rPr lang="es-MX" sz="2600" dirty="0"/>
              <a:t>Las obras públicas a que se refiere esta Ley, son las que permiten usar, aprovechar, explotar, distribuir o descargar aguas nacionales, sean superficiales o del subsuelo, así como la reparación, terminación, ampliación y modernización de las mismas</a:t>
            </a:r>
            <a:r>
              <a:rPr lang="es-MX" sz="2600" dirty="0" smtClean="0"/>
              <a:t>.</a:t>
            </a:r>
            <a:endParaRPr lang="es-MX" sz="2600" dirty="0"/>
          </a:p>
        </p:txBody>
      </p:sp>
      <p:sp>
        <p:nvSpPr>
          <p:cNvPr id="3" name="Rectangle 2"/>
          <p:cNvSpPr>
            <a:spLocks noChangeArrowheads="1"/>
          </p:cNvSpPr>
          <p:nvPr/>
        </p:nvSpPr>
        <p:spPr bwMode="auto">
          <a:xfrm>
            <a:off x="467544" y="548605"/>
            <a:ext cx="8229600" cy="792163"/>
          </a:xfrm>
          <a:prstGeom prst="rect">
            <a:avLst/>
          </a:prstGeom>
          <a:noFill/>
          <a:ln w="9525">
            <a:noFill/>
            <a:miter lim="800000"/>
            <a:headEnd/>
            <a:tailEnd/>
          </a:ln>
        </p:spPr>
        <p:txBody>
          <a:bodyPr anchor="ctr"/>
          <a:lstStyle/>
          <a:p>
            <a:r>
              <a:rPr lang="es-MX" sz="2800" b="1" dirty="0" smtClean="0">
                <a:solidFill>
                  <a:srgbClr val="C00000"/>
                </a:solidFill>
              </a:rPr>
              <a:t>Ley de Contribuciones de Mejoras por Obras Públicas Federales de Infraestructura Hidráulica</a:t>
            </a:r>
            <a:endParaRPr lang="es-MX" sz="28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4662415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620688"/>
            <a:ext cx="7967663" cy="5688631"/>
          </a:xfrm>
        </p:spPr>
        <p:txBody>
          <a:bodyPr>
            <a:noAutofit/>
          </a:bodyPr>
          <a:lstStyle/>
          <a:p>
            <a:pPr marL="0" indent="0" algn="just">
              <a:buNone/>
            </a:pPr>
            <a:r>
              <a:rPr lang="es-MX" sz="2600" b="1" dirty="0" smtClean="0"/>
              <a:t>ART. </a:t>
            </a:r>
            <a:r>
              <a:rPr lang="es-MX" sz="2600" b="1" dirty="0"/>
              <a:t>2o</a:t>
            </a:r>
            <a:r>
              <a:rPr lang="es-MX" sz="2600" b="1" dirty="0" smtClean="0"/>
              <a:t>. </a:t>
            </a:r>
            <a:r>
              <a:rPr lang="es-MX" sz="2600" dirty="0"/>
              <a:t>Los sujetos obligados al pago de la contribución de mejoras establecidas en esta Ley, son las personas físicas o morales que se beneficien en forma directa por las obras públicas federales de infraestructura hidráulica construidas en los términos del artículo anterior.</a:t>
            </a:r>
          </a:p>
          <a:p>
            <a:pPr marL="0" indent="0" algn="just">
              <a:buNone/>
            </a:pPr>
            <a:r>
              <a:rPr lang="es-MX" sz="2600" dirty="0"/>
              <a:t> </a:t>
            </a:r>
          </a:p>
          <a:p>
            <a:pPr marL="0" indent="0" algn="just">
              <a:buNone/>
            </a:pPr>
            <a:r>
              <a:rPr lang="es-MX" sz="2600" dirty="0"/>
              <a:t>Se entiende que las personas se benefician en forma directa de las obras públicas federales, cuando pueden usar, aprovechar, explotar, distribuir o descargar aguas nacionales, al utilizarse dichas obras</a:t>
            </a:r>
            <a:r>
              <a:rPr lang="es-MX" sz="2600" dirty="0" smtClean="0"/>
              <a:t>.</a:t>
            </a:r>
          </a:p>
          <a:p>
            <a:pPr marL="0" indent="0" algn="just">
              <a:buNone/>
            </a:pPr>
            <a:endParaRPr lang="es-MX" sz="2600" b="1" dirty="0" smtClean="0"/>
          </a:p>
          <a:p>
            <a:pPr marL="0" indent="0" algn="just">
              <a:buNone/>
            </a:pPr>
            <a:r>
              <a:rPr lang="es-MX" sz="2600" b="1" dirty="0" smtClean="0"/>
              <a:t>ART. </a:t>
            </a:r>
            <a:r>
              <a:rPr lang="es-MX" sz="2600" b="1" dirty="0"/>
              <a:t>3o</a:t>
            </a:r>
            <a:r>
              <a:rPr lang="es-MX" sz="2600" b="1" dirty="0" smtClean="0"/>
              <a:t>. </a:t>
            </a:r>
            <a:r>
              <a:rPr lang="es-MX" sz="2600" dirty="0"/>
              <a:t>La base de la contribución será el valor recuperable de la obra pública federal determinado y actualizado en los términos del presente artículo.</a:t>
            </a:r>
          </a:p>
          <a:p>
            <a:pPr marL="0" indent="0" algn="just">
              <a:buNone/>
            </a:pPr>
            <a:endParaRPr lang="es-MX" sz="2600" dirty="0"/>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453062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50000">
              <a:schemeClr val="bg1">
                <a:tint val="98000"/>
                <a:satMod val="130000"/>
                <a:shade val="90000"/>
                <a:lumMod val="103000"/>
              </a:schemeClr>
            </a:gs>
            <a:gs pos="100000">
              <a:schemeClr val="bg1">
                <a:shade val="63000"/>
                <a:satMod val="120000"/>
              </a:schemeClr>
            </a:gs>
          </a:gsLst>
          <a:lin ang="16200000" scaled="1"/>
          <a:tileRect/>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28848" y="1268760"/>
            <a:ext cx="7975600" cy="3528392"/>
          </a:xfrm>
        </p:spPr>
        <p:txBody>
          <a:bodyPr>
            <a:noAutofit/>
          </a:bodyPr>
          <a:lstStyle/>
          <a:p>
            <a:pPr lvl="0" indent="450850" algn="ctr" defTabSz="914400" eaLnBrk="0" fontAlgn="base" hangingPunct="0">
              <a:spcAft>
                <a:spcPct val="0"/>
              </a:spcAft>
            </a:pPr>
            <a:r>
              <a:rPr lang="es-ES" sz="3200" b="1" dirty="0" smtClean="0">
                <a:solidFill>
                  <a:schemeClr val="tx1"/>
                </a:solidFill>
                <a:latin typeface="Arial" panose="020B0604020202020204" pitchFamily="34" charset="0"/>
                <a:cs typeface="Arial" panose="020B0604020202020204" pitchFamily="34" charset="0"/>
              </a:rPr>
              <a:t>DERECHOS</a:t>
            </a:r>
          </a:p>
        </p:txBody>
      </p:sp>
      <p:sp>
        <p:nvSpPr>
          <p:cNvPr id="7" name="Rectangle 2"/>
          <p:cNvSpPr txBox="1">
            <a:spLocks noChangeArrowheads="1"/>
          </p:cNvSpPr>
          <p:nvPr/>
        </p:nvSpPr>
        <p:spPr>
          <a:xfrm>
            <a:off x="611560" y="3215109"/>
            <a:ext cx="7561262" cy="187007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pPr>
            <a:endParaRPr lang="es-ES" sz="5400" b="1" i="0" dirty="0" smtClean="0">
              <a:solidFill>
                <a:schemeClr val="tx1"/>
              </a:solidFill>
            </a:endParaRPr>
          </a:p>
        </p:txBody>
      </p:sp>
    </p:spTree>
    <p:extLst>
      <p:ext uri="{BB962C8B-B14F-4D97-AF65-F5344CB8AC3E}">
        <p14:creationId xmlns:p14="http://schemas.microsoft.com/office/powerpoint/2010/main" val="103009322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36785" y="1556791"/>
            <a:ext cx="7967663" cy="4392489"/>
          </a:xfrm>
        </p:spPr>
        <p:txBody>
          <a:bodyPr>
            <a:normAutofit/>
          </a:bodyPr>
          <a:lstStyle/>
          <a:p>
            <a:pPr marL="0" indent="0" algn="just">
              <a:buNone/>
            </a:pPr>
            <a:r>
              <a:rPr lang="es-ES" sz="2600" b="1" dirty="0"/>
              <a:t>Artículo </a:t>
            </a:r>
            <a:r>
              <a:rPr lang="es-ES" sz="2600" b="1" dirty="0" smtClean="0"/>
              <a:t>1o.</a:t>
            </a:r>
            <a:r>
              <a:rPr lang="es-ES" sz="2600" dirty="0" smtClean="0"/>
              <a:t> Los derechos que establece esta Ley, se pagarán por el uso o aprovechamiento de los bienes del dominio público de la Nación, así como por recibir servicios que presta el Estado en sus funciones de derecho público, excepto cuando se presten por organismos descentralizados u órganos desconcentrados y en este último caso, cuando se trate de contraprestaciones que no se encuentren previstas en esta Ley. También son derechos las contribuciones a cargo de los organismos públicos descentralizados por prestar servicios exclusivos del Estado.</a:t>
            </a:r>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r>
              <a:rPr lang="es-MX" sz="3000" b="1" dirty="0" smtClean="0">
                <a:solidFill>
                  <a:srgbClr val="C00000"/>
                </a:solidFill>
              </a:rPr>
              <a:t>Ley Federal de Derechos</a:t>
            </a:r>
            <a:endParaRPr lang="es-MX" sz="30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1213121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588168" y="620689"/>
            <a:ext cx="7967663" cy="1368151"/>
          </a:xfrm>
        </p:spPr>
        <p:txBody>
          <a:bodyPr>
            <a:normAutofit/>
          </a:bodyPr>
          <a:lstStyle/>
          <a:p>
            <a:pPr marL="0" indent="0" algn="just">
              <a:buNone/>
            </a:pPr>
            <a:r>
              <a:rPr lang="es-ES" sz="2400" b="1" dirty="0"/>
              <a:t>Artículo </a:t>
            </a:r>
            <a:r>
              <a:rPr lang="es-ES" sz="2400" b="1" dirty="0" smtClean="0"/>
              <a:t>2o.</a:t>
            </a:r>
            <a:r>
              <a:rPr lang="es-ES" sz="2400" dirty="0" smtClean="0"/>
              <a:t> Los derechos que se establecen en esta Ley se pagarán en el monto, forma, lugar y época de pago que en cada capítulo se señalan.</a:t>
            </a:r>
          </a:p>
        </p:txBody>
      </p:sp>
      <p:sp>
        <p:nvSpPr>
          <p:cNvPr id="3" name="Rectangle 2"/>
          <p:cNvSpPr>
            <a:spLocks noChangeArrowheads="1"/>
          </p:cNvSpPr>
          <p:nvPr/>
        </p:nvSpPr>
        <p:spPr bwMode="auto">
          <a:xfrm>
            <a:off x="467544" y="260648"/>
            <a:ext cx="8229600" cy="792163"/>
          </a:xfrm>
          <a:prstGeom prst="rect">
            <a:avLst/>
          </a:prstGeom>
          <a:noFill/>
          <a:ln w="9525">
            <a:noFill/>
            <a:miter lim="800000"/>
            <a:headEnd/>
            <a:tailEnd/>
          </a:ln>
        </p:spPr>
        <p:txBody>
          <a:bodyPr anchor="ctr"/>
          <a:lstStyle/>
          <a:p>
            <a:endParaRPr lang="es-MX" sz="3000" dirty="0"/>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2" name="Imagen 1"/>
          <p:cNvPicPr>
            <a:picLocks noChangeAspect="1"/>
          </p:cNvPicPr>
          <p:nvPr/>
        </p:nvPicPr>
        <p:blipFill rotWithShape="1">
          <a:blip r:embed="rId3"/>
          <a:srcRect l="28821" t="23520" r="30072" b="37000"/>
          <a:stretch/>
        </p:blipFill>
        <p:spPr>
          <a:xfrm>
            <a:off x="484396" y="1916831"/>
            <a:ext cx="8264068" cy="4464497"/>
          </a:xfrm>
          <a:prstGeom prst="rect">
            <a:avLst/>
          </a:prstGeom>
        </p:spPr>
      </p:pic>
    </p:spTree>
    <p:extLst>
      <p:ext uri="{BB962C8B-B14F-4D97-AF65-F5344CB8AC3E}">
        <p14:creationId xmlns:p14="http://schemas.microsoft.com/office/powerpoint/2010/main" val="389936295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729481" y="1053428"/>
            <a:ext cx="7967663" cy="5543924"/>
          </a:xfrm>
        </p:spPr>
        <p:txBody>
          <a:bodyPr>
            <a:normAutofit fontScale="55000" lnSpcReduction="20000"/>
          </a:bodyPr>
          <a:lstStyle/>
          <a:p>
            <a:pPr algn="just"/>
            <a:r>
              <a:rPr lang="es-MX" sz="2400" dirty="0" smtClean="0"/>
              <a:t>DELGADILLO </a:t>
            </a:r>
            <a:r>
              <a:rPr lang="es-MX" sz="2400" dirty="0"/>
              <a:t>GUTIÉRREZ, Luis Humberto, </a:t>
            </a:r>
            <a:r>
              <a:rPr lang="es-MX" sz="2400" i="1" dirty="0"/>
              <a:t>Principios de Derecho Tributario</a:t>
            </a:r>
            <a:r>
              <a:rPr lang="es-MX" sz="2400" dirty="0"/>
              <a:t>, 3ª ed., México, </a:t>
            </a:r>
            <a:r>
              <a:rPr lang="es-MX" sz="2400" dirty="0" err="1"/>
              <a:t>Limusa</a:t>
            </a:r>
            <a:r>
              <a:rPr lang="es-MX" sz="2400" dirty="0"/>
              <a:t>, 1995.</a:t>
            </a:r>
          </a:p>
          <a:p>
            <a:pPr algn="just"/>
            <a:r>
              <a:rPr lang="es-MX" sz="2400" i="1" dirty="0"/>
              <a:t>Diccionario de la lengua española de la Real Academia Española</a:t>
            </a:r>
            <a:r>
              <a:rPr lang="es-MX" sz="2400" dirty="0"/>
              <a:t>, 22ª ed., Madrid,  Espasa-Calpe, 2001, t. 2.</a:t>
            </a:r>
          </a:p>
          <a:p>
            <a:pPr algn="just"/>
            <a:r>
              <a:rPr lang="es-MX" sz="2400" i="1" dirty="0"/>
              <a:t>Enciclopedia jurídica mexicana</a:t>
            </a:r>
            <a:r>
              <a:rPr lang="es-MX" sz="2400" dirty="0"/>
              <a:t>, 2ª ed., México, Porrúa-UNAM, 2004, t. IV.</a:t>
            </a:r>
          </a:p>
          <a:p>
            <a:pPr algn="just"/>
            <a:r>
              <a:rPr lang="es-MX" sz="2400" dirty="0" smtClean="0"/>
              <a:t>GONZÁLEZ GALINDO, Gustavo, </a:t>
            </a:r>
            <a:r>
              <a:rPr lang="es-MX" sz="2400" i="1" dirty="0" smtClean="0"/>
              <a:t>Derecho Contributivo Mexicano</a:t>
            </a:r>
            <a:r>
              <a:rPr lang="es-MX" sz="2400" dirty="0" smtClean="0"/>
              <a:t>, México, Porrúa, 2014.</a:t>
            </a:r>
          </a:p>
          <a:p>
            <a:pPr algn="just"/>
            <a:r>
              <a:rPr lang="es-MX" sz="2400" dirty="0" smtClean="0"/>
              <a:t>MARGÁIN </a:t>
            </a:r>
            <a:r>
              <a:rPr lang="es-MX" sz="2400" dirty="0"/>
              <a:t>MANAUTOU, Emilio, </a:t>
            </a:r>
            <a:r>
              <a:rPr lang="es-MX" sz="2400" i="1" dirty="0"/>
              <a:t>Introducción al estudio del Derecho Tributario Mexicano</a:t>
            </a:r>
            <a:r>
              <a:rPr lang="es-MX" sz="2400" dirty="0"/>
              <a:t>, 21ª ed., México, Porrúa, 2011.</a:t>
            </a:r>
          </a:p>
          <a:p>
            <a:pPr algn="just"/>
            <a:r>
              <a:rPr lang="es-MX" sz="2400" dirty="0" smtClean="0"/>
              <a:t>RODRÍGUEZ </a:t>
            </a:r>
            <a:r>
              <a:rPr lang="es-MX" sz="2400" dirty="0"/>
              <a:t>LOBATO, Raúl, </a:t>
            </a:r>
            <a:r>
              <a:rPr lang="es-MX" sz="2400" i="1" dirty="0"/>
              <a:t>Derecho Fiscal</a:t>
            </a:r>
            <a:r>
              <a:rPr lang="es-MX" sz="2400" dirty="0"/>
              <a:t>, 2ª ed., México, Oxford, 2007.</a:t>
            </a:r>
          </a:p>
          <a:p>
            <a:pPr algn="just"/>
            <a:r>
              <a:rPr lang="es-MX" sz="2400" dirty="0"/>
              <a:t>SÁNCHEZ GÓMEZ, Narciso, </a:t>
            </a:r>
            <a:r>
              <a:rPr lang="es-MX" sz="2400" i="1" dirty="0"/>
              <a:t>Derecho Fiscal Mexicano</a:t>
            </a:r>
            <a:r>
              <a:rPr lang="es-MX" sz="2400" dirty="0"/>
              <a:t>, 7ª ed., México, Porrúa, 2009.</a:t>
            </a:r>
          </a:p>
          <a:p>
            <a:pPr algn="just"/>
            <a:r>
              <a:rPr lang="es-MX" sz="2400" dirty="0" smtClean="0"/>
              <a:t>SMITH, Adam, </a:t>
            </a:r>
            <a:r>
              <a:rPr lang="es-MX" sz="2400" i="1" dirty="0" smtClean="0"/>
              <a:t>Investigación sobre la naturaleza y causas de la riqueza de las naciones</a:t>
            </a:r>
            <a:r>
              <a:rPr lang="es-MX" sz="2400" dirty="0" smtClean="0"/>
              <a:t>, 2ª ed. en español, trad. de Gabriel Franco, México, Fondo de Cultura Económica, 1997.</a:t>
            </a:r>
          </a:p>
          <a:p>
            <a:pPr marL="0" indent="0" algn="just">
              <a:buNone/>
            </a:pPr>
            <a:endParaRPr lang="es-MX" sz="2400" dirty="0"/>
          </a:p>
          <a:p>
            <a:r>
              <a:rPr lang="es-ES" sz="2400" i="1" dirty="0" smtClean="0"/>
              <a:t>Código </a:t>
            </a:r>
            <a:r>
              <a:rPr lang="es-ES" sz="2400" i="1" dirty="0"/>
              <a:t>Fiscal de la </a:t>
            </a:r>
            <a:r>
              <a:rPr lang="es-ES" sz="2400" i="1" dirty="0" smtClean="0"/>
              <a:t>Federación</a:t>
            </a:r>
          </a:p>
          <a:p>
            <a:r>
              <a:rPr lang="es-ES" sz="2400" i="1" dirty="0"/>
              <a:t>Constitución Política de los Estados Unidos Mexicanos</a:t>
            </a:r>
            <a:endParaRPr lang="es-ES" sz="2400" dirty="0"/>
          </a:p>
          <a:p>
            <a:r>
              <a:rPr lang="es-ES" sz="2400" i="1" dirty="0"/>
              <a:t>Ley de Contribuciones de Mejoras por Obras Públicas Federales de Infraestructura Hidráulica</a:t>
            </a:r>
          </a:p>
          <a:p>
            <a:r>
              <a:rPr lang="es-ES" sz="2400" i="1" dirty="0" smtClean="0"/>
              <a:t>Ley </a:t>
            </a:r>
            <a:r>
              <a:rPr lang="es-ES" sz="2400" i="1" dirty="0"/>
              <a:t>de Ingresos de la Federación para el ejercicio fiscal </a:t>
            </a:r>
            <a:r>
              <a:rPr lang="es-ES" sz="2400" i="1" dirty="0" smtClean="0"/>
              <a:t>2017</a:t>
            </a:r>
            <a:endParaRPr lang="es-MX" sz="2400" dirty="0"/>
          </a:p>
          <a:p>
            <a:r>
              <a:rPr lang="es-ES" sz="2400" i="1" dirty="0"/>
              <a:t>Ley del Impuesto al Valor Agregado</a:t>
            </a:r>
          </a:p>
          <a:p>
            <a:r>
              <a:rPr lang="es-ES" sz="2400" i="1" dirty="0" smtClean="0"/>
              <a:t>Ley </a:t>
            </a:r>
            <a:r>
              <a:rPr lang="es-ES" sz="2400" i="1" dirty="0"/>
              <a:t>del Impuesto Sobre la </a:t>
            </a:r>
            <a:r>
              <a:rPr lang="es-ES" sz="2400" i="1" dirty="0" smtClean="0"/>
              <a:t>Renta</a:t>
            </a:r>
          </a:p>
          <a:p>
            <a:r>
              <a:rPr lang="es-ES" sz="2400" i="1" dirty="0" smtClean="0"/>
              <a:t>Ley del Impuesto Sobre Automóviles Nuevos</a:t>
            </a:r>
          </a:p>
          <a:p>
            <a:r>
              <a:rPr lang="es-ES" sz="2400" i="1" dirty="0"/>
              <a:t>Ley del Impuesto Sobre Producción y Servicios</a:t>
            </a:r>
          </a:p>
          <a:p>
            <a:r>
              <a:rPr lang="es-ES" sz="2400" i="1" dirty="0"/>
              <a:t>Ley del Instituto de Seguridad y Servicios Sociales de los Trabajadores del Estado</a:t>
            </a:r>
          </a:p>
          <a:p>
            <a:r>
              <a:rPr lang="es-ES" sz="2400" i="1" dirty="0" smtClean="0"/>
              <a:t>Ley </a:t>
            </a:r>
            <a:r>
              <a:rPr lang="es-ES" sz="2400" i="1" dirty="0"/>
              <a:t>del Seguro Social</a:t>
            </a:r>
          </a:p>
          <a:p>
            <a:r>
              <a:rPr lang="es-ES" sz="2400" i="1" dirty="0" smtClean="0"/>
              <a:t>Ley de los Impuestos Generales de Importación y Exportación</a:t>
            </a:r>
          </a:p>
          <a:p>
            <a:r>
              <a:rPr lang="es-ES" sz="2400" i="1" dirty="0" smtClean="0"/>
              <a:t>Ley Federal de Derechos</a:t>
            </a:r>
          </a:p>
        </p:txBody>
      </p:sp>
      <p:sp>
        <p:nvSpPr>
          <p:cNvPr id="3" name="Rectangle 2"/>
          <p:cNvSpPr>
            <a:spLocks noChangeArrowheads="1"/>
          </p:cNvSpPr>
          <p:nvPr/>
        </p:nvSpPr>
        <p:spPr bwMode="auto">
          <a:xfrm>
            <a:off x="467544" y="260649"/>
            <a:ext cx="8229600" cy="576064"/>
          </a:xfrm>
          <a:prstGeom prst="rect">
            <a:avLst/>
          </a:prstGeom>
          <a:noFill/>
          <a:ln w="9525">
            <a:noFill/>
            <a:miter lim="800000"/>
            <a:headEnd/>
            <a:tailEnd/>
          </a:ln>
        </p:spPr>
        <p:txBody>
          <a:bodyPr anchor="ctr"/>
          <a:lstStyle/>
          <a:p>
            <a:r>
              <a:rPr lang="es-MX" sz="3200" b="1" dirty="0" smtClean="0"/>
              <a:t>Referencias</a:t>
            </a:r>
            <a:endParaRPr lang="es-MX" sz="3200" dirty="0"/>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24069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83568" y="548680"/>
            <a:ext cx="7967663" cy="5832277"/>
          </a:xfrm>
        </p:spPr>
        <p:txBody>
          <a:bodyPr>
            <a:noAutofit/>
          </a:bodyPr>
          <a:lstStyle/>
          <a:p>
            <a:pPr marL="0" indent="0" algn="ctr">
              <a:buNone/>
            </a:pPr>
            <a:r>
              <a:rPr lang="es-MX" sz="3000" dirty="0" smtClean="0"/>
              <a:t>El material comienza con las facultades del Estado para percibir recursos, </a:t>
            </a:r>
          </a:p>
          <a:p>
            <a:pPr marL="0" indent="0" algn="ctr">
              <a:buNone/>
            </a:pPr>
            <a:r>
              <a:rPr lang="es-MX" sz="3000" dirty="0"/>
              <a:t>Al ser tantos los </a:t>
            </a:r>
            <a:r>
              <a:rPr lang="es-MX" sz="3000" dirty="0" smtClean="0"/>
              <a:t>ingresos</a:t>
            </a:r>
            <a:r>
              <a:rPr lang="es-MX" sz="3000" dirty="0"/>
              <a:t>, se </a:t>
            </a:r>
            <a:r>
              <a:rPr lang="es-MX" sz="3000" dirty="0" smtClean="0"/>
              <a:t>justifica la </a:t>
            </a:r>
            <a:r>
              <a:rPr lang="es-MX" sz="3000" dirty="0"/>
              <a:t>necesidad de clasificarlos, para identificar y ubicar a los coactivos, que se encabezan por </a:t>
            </a:r>
            <a:r>
              <a:rPr lang="es-MX" sz="3000" dirty="0" smtClean="0"/>
              <a:t>las contribuciones</a:t>
            </a:r>
            <a:r>
              <a:rPr lang="es-MX" sz="3000" dirty="0"/>
              <a:t>.</a:t>
            </a:r>
          </a:p>
          <a:p>
            <a:pPr marL="0" indent="0" algn="ctr">
              <a:buNone/>
            </a:pPr>
            <a:r>
              <a:rPr lang="es-MX" sz="3000" dirty="0" smtClean="0"/>
              <a:t>Sustentándose en teorías y posteriormente en leyes.</a:t>
            </a:r>
          </a:p>
          <a:p>
            <a:pPr marL="0" indent="0" algn="ctr">
              <a:buNone/>
            </a:pPr>
            <a:r>
              <a:rPr lang="es-MX" sz="3000" dirty="0" smtClean="0"/>
              <a:t>Donde el género le corresponde a las contribuciones, que se divide y clasifica en especies, siendo la más importante los impuestos.</a:t>
            </a:r>
          </a:p>
          <a:p>
            <a:pPr marL="0" indent="0" algn="ctr">
              <a:buNone/>
            </a:pPr>
            <a:r>
              <a:rPr lang="es-MX" sz="3000" dirty="0" smtClean="0"/>
              <a:t>En este sentido se estudiarán cada una de estas especies.</a:t>
            </a:r>
          </a:p>
        </p:txBody>
      </p:sp>
    </p:spTree>
    <p:extLst>
      <p:ext uri="{BB962C8B-B14F-4D97-AF65-F5344CB8AC3E}">
        <p14:creationId xmlns:p14="http://schemas.microsoft.com/office/powerpoint/2010/main" val="71662011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50000">
              <a:schemeClr val="bg1">
                <a:tint val="98000"/>
                <a:satMod val="130000"/>
                <a:shade val="90000"/>
                <a:lumMod val="103000"/>
              </a:schemeClr>
            </a:gs>
            <a:gs pos="100000">
              <a:schemeClr val="bg1">
                <a:shade val="63000"/>
                <a:satMod val="120000"/>
              </a:schemeClr>
            </a:gs>
          </a:gsLst>
          <a:lin ang="16200000" scaled="1"/>
          <a:tileRect/>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28848" y="1268760"/>
            <a:ext cx="7975600" cy="3528392"/>
          </a:xfrm>
        </p:spPr>
        <p:txBody>
          <a:bodyPr>
            <a:noAutofit/>
          </a:bodyPr>
          <a:lstStyle/>
          <a:p>
            <a:pPr lvl="0" indent="450850" algn="ctr" defTabSz="914400" eaLnBrk="0" fontAlgn="base" hangingPunct="0">
              <a:spcAft>
                <a:spcPct val="0"/>
              </a:spcAft>
            </a:pPr>
            <a:r>
              <a:rPr lang="es-ES" sz="3200" b="1" dirty="0" smtClean="0">
                <a:solidFill>
                  <a:schemeClr val="tx1"/>
                </a:solidFill>
                <a:latin typeface="Arial" panose="020B0604020202020204" pitchFamily="34" charset="0"/>
                <a:cs typeface="Arial" panose="020B0604020202020204" pitchFamily="34" charset="0"/>
              </a:rPr>
              <a:t>FUNDAMENTO Y CLASIFICACIÓN DE LOS INGRESOS FEDERALES</a:t>
            </a:r>
          </a:p>
        </p:txBody>
      </p:sp>
      <p:sp>
        <p:nvSpPr>
          <p:cNvPr id="7" name="Rectangle 2"/>
          <p:cNvSpPr txBox="1">
            <a:spLocks noChangeArrowheads="1"/>
          </p:cNvSpPr>
          <p:nvPr/>
        </p:nvSpPr>
        <p:spPr>
          <a:xfrm>
            <a:off x="611560" y="3215109"/>
            <a:ext cx="7561262" cy="187007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pPr>
            <a:endParaRPr lang="es-ES" sz="5400" b="1" i="0" dirty="0" smtClean="0">
              <a:solidFill>
                <a:schemeClr val="tx1"/>
              </a:solidFill>
            </a:endParaRPr>
          </a:p>
        </p:txBody>
      </p:sp>
    </p:spTree>
    <p:extLst>
      <p:ext uri="{BB962C8B-B14F-4D97-AF65-F5344CB8AC3E}">
        <p14:creationId xmlns:p14="http://schemas.microsoft.com/office/powerpoint/2010/main" val="2767845441"/>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67544" y="116632"/>
            <a:ext cx="8229600" cy="792163"/>
          </a:xfrm>
          <a:prstGeom prst="rect">
            <a:avLst/>
          </a:prstGeom>
          <a:noFill/>
          <a:ln w="9525">
            <a:noFill/>
            <a:miter lim="800000"/>
            <a:headEnd/>
            <a:tailEnd/>
          </a:ln>
        </p:spPr>
        <p:txBody>
          <a:bodyPr anchor="ctr"/>
          <a:lstStyle/>
          <a:p>
            <a:r>
              <a:rPr lang="es-MX" sz="3000" b="1" dirty="0" smtClean="0">
                <a:solidFill>
                  <a:srgbClr val="C00000"/>
                </a:solidFill>
              </a:rPr>
              <a:t>Ley de ingresos de la Federación</a:t>
            </a:r>
            <a:endParaRPr lang="es-MX" sz="3000" dirty="0">
              <a:solidFill>
                <a:srgbClr val="C00000"/>
              </a:solidFill>
            </a:endParaRPr>
          </a:p>
        </p:txBody>
      </p:sp>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1"/>
          <p:cNvSpPr>
            <a:spLocks noGrp="1" noChangeArrowheads="1"/>
          </p:cNvSpPr>
          <p:nvPr>
            <p:ph type="body" idx="4294967295"/>
          </p:nvPr>
        </p:nvSpPr>
        <p:spPr bwMode="auto">
          <a:xfrm>
            <a:off x="467544" y="764704"/>
            <a:ext cx="837624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82563"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2563" algn="just" defTabSz="914400" rtl="0" eaLnBrk="0" fontAlgn="base" latinLnBrk="0" hangingPunct="0">
              <a:lnSpc>
                <a:spcPct val="100000"/>
              </a:lnSpc>
              <a:spcBef>
                <a:spcPct val="0"/>
              </a:spcBef>
              <a:spcAft>
                <a:spcPct val="0"/>
              </a:spcAft>
              <a:buClrTx/>
              <a:buSzTx/>
              <a:buFontTx/>
              <a:buNone/>
              <a:tabLst/>
            </a:pPr>
            <a:r>
              <a:rPr kumimoji="0" lang="es-ES" altLang="es-MX" sz="24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Artículo 1o.</a:t>
            </a:r>
            <a:r>
              <a:rPr kumimoji="0" lang="es-ES"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En el ejercicio fiscal de 2017, la Federación percibirá los ingresos provenientes de los conceptos y en las cantidades estimadas que a continuación se enumeran:</a:t>
            </a:r>
            <a:endParaRPr kumimoji="0" lang="es-MX" altLang="es-MX" sz="2400" b="0" i="0" u="none" strike="noStrike" cap="none" normalizeH="0" baseline="0" dirty="0" smtClean="0">
              <a:ln>
                <a:noFill/>
              </a:ln>
              <a:solidFill>
                <a:schemeClr val="tx1"/>
              </a:solidFill>
              <a:effectLst/>
            </a:endParaRPr>
          </a:p>
        </p:txBody>
      </p:sp>
      <p:sp>
        <p:nvSpPr>
          <p:cNvPr id="7" name="Rectangle 1"/>
          <p:cNvSpPr txBox="1">
            <a:spLocks noChangeArrowheads="1"/>
          </p:cNvSpPr>
          <p:nvPr/>
        </p:nvSpPr>
        <p:spPr bwMode="auto">
          <a:xfrm>
            <a:off x="444226" y="2060847"/>
            <a:ext cx="8376246"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marL="171450" indent="182563"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5pPr>
            <a:lvl6pPr marL="18859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6pPr>
            <a:lvl7pPr marL="22288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7pPr>
            <a:lvl8pPr marL="25717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8pPr>
            <a:lvl9pPr marL="29146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9pPr>
          </a:lstStyle>
          <a:p>
            <a:pPr marL="457200" indent="-457200" algn="just" defTabSz="914400" eaLnBrk="0" fontAlgn="base" hangingPunct="0">
              <a:lnSpc>
                <a:spcPct val="100000"/>
              </a:lnSpc>
              <a:spcBef>
                <a:spcPct val="0"/>
              </a:spcBef>
              <a:spcAft>
                <a:spcPct val="0"/>
              </a:spcAft>
              <a:buFontTx/>
              <a:buAutoNum type="arabicPeriod"/>
            </a:pPr>
            <a:r>
              <a:rPr lang="es-ES" altLang="es-MX" sz="1800" b="1" i="0" dirty="0" smtClean="0">
                <a:ea typeface="Times New Roman" panose="02020603050405020304" pitchFamily="18" charset="0"/>
                <a:cs typeface="Arial" panose="020B0604020202020204" pitchFamily="34" charset="0"/>
              </a:rPr>
              <a:t>Impuestos</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Impuestos sobre los ingresos: Impuesto sobre la renta</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Impuestos sobre el patrimonio</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Impuestos sobre la producción, el consumo y las transacciones: impuesto al valor agregado, impuesto especial sobre producción y servicios, impuesto sobre automóviles nuevos.</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Impuestos al comercio exterior: Importación y exportación</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Impuestos sobre nóminas y asimilables</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Impuestos ecológicos</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Accesorios</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Otros impuestos: impuesto por la actividad de exploración y extracción de hidrocarburos, impuestos sobre servicios expresamente declarados de interés público por ley, en los que intervengan empresas concesionarias de bienes del dominio directo de la Nación.</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Impuestos no comprendidos en las fracciones de la Ley de Ingresos causados en ejercicios fiscales anteriores pendientes de liquidación o pago. </a:t>
            </a:r>
          </a:p>
        </p:txBody>
      </p:sp>
    </p:spTree>
    <p:extLst>
      <p:ext uri="{BB962C8B-B14F-4D97-AF65-F5344CB8AC3E}">
        <p14:creationId xmlns:p14="http://schemas.microsoft.com/office/powerpoint/2010/main" val="347621494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1"/>
          <p:cNvSpPr txBox="1">
            <a:spLocks noChangeArrowheads="1"/>
          </p:cNvSpPr>
          <p:nvPr/>
        </p:nvSpPr>
        <p:spPr bwMode="auto">
          <a:xfrm>
            <a:off x="394221" y="338454"/>
            <a:ext cx="8376246"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marL="171450" indent="182563"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5pPr>
            <a:lvl6pPr marL="18859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6pPr>
            <a:lvl7pPr marL="22288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7pPr>
            <a:lvl8pPr marL="25717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8pPr>
            <a:lvl9pPr marL="29146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9pPr>
          </a:lstStyle>
          <a:p>
            <a:pPr marL="0" indent="0" algn="just" defTabSz="914400" eaLnBrk="0" fontAlgn="base" hangingPunct="0">
              <a:lnSpc>
                <a:spcPct val="100000"/>
              </a:lnSpc>
              <a:spcBef>
                <a:spcPct val="0"/>
              </a:spcBef>
              <a:spcAft>
                <a:spcPct val="0"/>
              </a:spcAft>
              <a:buNone/>
            </a:pPr>
            <a:r>
              <a:rPr lang="es-ES" altLang="es-MX" sz="1800" b="1" i="0" dirty="0" smtClean="0">
                <a:ea typeface="Times New Roman" panose="02020603050405020304" pitchFamily="18" charset="0"/>
                <a:cs typeface="Arial" panose="020B0604020202020204" pitchFamily="34" charset="0"/>
              </a:rPr>
              <a:t>2. Cuotas y aportaciones de seguridad social</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Aportaciones para fondos de vivienda</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Cuotas para el seguro social</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Cuotas de ahorro para el retiro</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Otras cuotas y aportaciones para la seguridad social: Cuotas para el ISSSTE y Cuotas para el ISSFAM.</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Accesorios.</a:t>
            </a:r>
          </a:p>
          <a:p>
            <a:pPr marL="0" indent="0" algn="just" defTabSz="914400" eaLnBrk="0" fontAlgn="base" hangingPunct="0">
              <a:lnSpc>
                <a:spcPct val="100000"/>
              </a:lnSpc>
              <a:spcBef>
                <a:spcPct val="0"/>
              </a:spcBef>
              <a:spcAft>
                <a:spcPct val="0"/>
              </a:spcAft>
              <a:buNone/>
            </a:pPr>
            <a:endParaRPr lang="es-ES" altLang="es-MX" sz="1800" i="0" dirty="0" smtClean="0">
              <a:ea typeface="Times New Roman" panose="02020603050405020304" pitchFamily="18" charset="0"/>
              <a:cs typeface="Arial" panose="020B0604020202020204" pitchFamily="34" charset="0"/>
            </a:endParaRPr>
          </a:p>
          <a:p>
            <a:pPr marL="0" indent="0" algn="just" defTabSz="914400" eaLnBrk="0" fontAlgn="base" hangingPunct="0">
              <a:lnSpc>
                <a:spcPct val="100000"/>
              </a:lnSpc>
              <a:spcBef>
                <a:spcPct val="0"/>
              </a:spcBef>
              <a:spcAft>
                <a:spcPct val="0"/>
              </a:spcAft>
              <a:buNone/>
            </a:pPr>
            <a:r>
              <a:rPr lang="es-ES" altLang="es-MX" sz="1800" b="1" i="0" dirty="0" smtClean="0">
                <a:ea typeface="Times New Roman" panose="02020603050405020304" pitchFamily="18" charset="0"/>
                <a:cs typeface="Arial" panose="020B0604020202020204" pitchFamily="34" charset="0"/>
              </a:rPr>
              <a:t>3. Contribuciones de mejoras</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Contribución de mejoras por obras públicas</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Contribuciones de mejoras no comprendidas en las fracciones de la Ley de ingresos causados en ejercicios fiscales anteriores pendientes de liquidación o pago.</a:t>
            </a:r>
          </a:p>
          <a:p>
            <a:pPr marL="0" indent="0" algn="just" defTabSz="914400" eaLnBrk="0" fontAlgn="base" hangingPunct="0">
              <a:lnSpc>
                <a:spcPct val="100000"/>
              </a:lnSpc>
              <a:spcBef>
                <a:spcPct val="0"/>
              </a:spcBef>
              <a:spcAft>
                <a:spcPct val="0"/>
              </a:spcAft>
              <a:buNone/>
            </a:pPr>
            <a:endParaRPr lang="es-ES" altLang="es-MX" sz="1800" i="0" dirty="0">
              <a:ea typeface="Times New Roman" panose="02020603050405020304" pitchFamily="18" charset="0"/>
              <a:cs typeface="Arial" panose="020B0604020202020204" pitchFamily="34" charset="0"/>
            </a:endParaRPr>
          </a:p>
          <a:p>
            <a:pPr marL="0" indent="0" algn="just" defTabSz="914400" eaLnBrk="0" hangingPunct="0">
              <a:lnSpc>
                <a:spcPct val="100000"/>
              </a:lnSpc>
              <a:spcBef>
                <a:spcPct val="0"/>
              </a:spcBef>
              <a:buNone/>
            </a:pPr>
            <a:r>
              <a:rPr lang="es-ES" altLang="es-MX" sz="1800" b="1" i="0" dirty="0">
                <a:ea typeface="Times New Roman" panose="02020603050405020304" pitchFamily="18" charset="0"/>
                <a:cs typeface="Arial" panose="020B0604020202020204" pitchFamily="34" charset="0"/>
              </a:rPr>
              <a:t>4. Derechos</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Derechos </a:t>
            </a:r>
            <a:r>
              <a:rPr lang="es-ES" altLang="es-MX" sz="1800" i="0" dirty="0">
                <a:ea typeface="Times New Roman" panose="02020603050405020304" pitchFamily="18" charset="0"/>
                <a:cs typeface="Arial" panose="020B0604020202020204" pitchFamily="34" charset="0"/>
              </a:rPr>
              <a:t>por el uso, goce, aprovechamiento o explotación de bienes de dominio público (Secretarías)</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Derechos </a:t>
            </a:r>
            <a:r>
              <a:rPr lang="es-ES" altLang="es-MX" sz="1800" i="0" dirty="0">
                <a:ea typeface="Times New Roman" panose="02020603050405020304" pitchFamily="18" charset="0"/>
                <a:cs typeface="Arial" panose="020B0604020202020204" pitchFamily="34" charset="0"/>
              </a:rPr>
              <a:t>por prestación de servicios (Secretarías)</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Otros </a:t>
            </a:r>
            <a:r>
              <a:rPr lang="es-ES" altLang="es-MX" sz="1800" i="0" dirty="0">
                <a:ea typeface="Times New Roman" panose="02020603050405020304" pitchFamily="18" charset="0"/>
                <a:cs typeface="Arial" panose="020B0604020202020204" pitchFamily="34" charset="0"/>
              </a:rPr>
              <a:t>Derechos</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Accesorios</a:t>
            </a:r>
            <a:endParaRPr lang="es-ES" altLang="es-MX" sz="1800" i="0" dirty="0">
              <a:ea typeface="Times New Roman" panose="02020603050405020304" pitchFamily="18" charset="0"/>
              <a:cs typeface="Arial" panose="020B0604020202020204" pitchFamily="34" charset="0"/>
            </a:endParaRP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Derechos </a:t>
            </a:r>
            <a:r>
              <a:rPr lang="es-ES" altLang="es-MX" sz="1800" i="0" dirty="0">
                <a:ea typeface="Times New Roman" panose="02020603050405020304" pitchFamily="18" charset="0"/>
                <a:cs typeface="Arial" panose="020B0604020202020204" pitchFamily="34" charset="0"/>
              </a:rPr>
              <a:t>no comprendidos en las fracciones de la Ley de Ingresos causados en ejercicios fiscales anteriores pendientes de liquidación o pago</a:t>
            </a:r>
            <a:r>
              <a:rPr lang="es-ES" altLang="es-MX" sz="1800" i="0" dirty="0" smtClean="0">
                <a:ea typeface="Times New Roman" panose="02020603050405020304" pitchFamily="18" charset="0"/>
                <a:cs typeface="Arial" panose="020B0604020202020204" pitchFamily="34" charset="0"/>
              </a:rPr>
              <a:t>.</a:t>
            </a:r>
          </a:p>
        </p:txBody>
      </p:sp>
    </p:spTree>
    <p:extLst>
      <p:ext uri="{BB962C8B-B14F-4D97-AF65-F5344CB8AC3E}">
        <p14:creationId xmlns:p14="http://schemas.microsoft.com/office/powerpoint/2010/main" val="153189253"/>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386693" y="43934"/>
            <a:ext cx="37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a:defRPr>
                <a:solidFill>
                  <a:schemeClr val="tx1"/>
                </a:solidFill>
                <a:latin typeface="Arial" panose="020B0604020202020204" pitchFamily="34" charset="0"/>
              </a:defRPr>
            </a:lvl1pPr>
            <a:lvl2pPr algn="l">
              <a:defRPr>
                <a:solidFill>
                  <a:schemeClr val="tx1"/>
                </a:solidFill>
                <a:latin typeface="Arial" panose="020B0604020202020204" pitchFamily="34" charset="0"/>
              </a:defRPr>
            </a:lvl2pPr>
            <a:lvl3pPr algn="l">
              <a:defRPr>
                <a:solidFill>
                  <a:schemeClr val="tx1"/>
                </a:solidFill>
                <a:latin typeface="Arial" panose="020B0604020202020204" pitchFamily="34" charset="0"/>
              </a:defRPr>
            </a:lvl3pPr>
            <a:lvl4pPr algn="l">
              <a:defRPr>
                <a:solidFill>
                  <a:schemeClr val="tx1"/>
                </a:solidFill>
                <a:latin typeface="Arial" panose="020B0604020202020204" pitchFamily="34" charset="0"/>
              </a:defRPr>
            </a:lvl4pPr>
            <a:lvl5pPr algn="l">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415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1"/>
          <p:cNvSpPr txBox="1">
            <a:spLocks noChangeArrowheads="1"/>
          </p:cNvSpPr>
          <p:nvPr/>
        </p:nvSpPr>
        <p:spPr bwMode="auto">
          <a:xfrm>
            <a:off x="394221" y="548960"/>
            <a:ext cx="8376246"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marL="171450" indent="182563"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5pPr>
            <a:lvl6pPr marL="18859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6pPr>
            <a:lvl7pPr marL="22288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7pPr>
            <a:lvl8pPr marL="25717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8pPr>
            <a:lvl9pPr marL="2914650" indent="-171450" algn="l" defTabSz="685800" rtl="0" eaLnBrk="0" fontAlgn="base" latinLnBrk="0" hangingPunct="0">
              <a:lnSpc>
                <a:spcPct val="90000"/>
              </a:lnSpc>
              <a:spcBef>
                <a:spcPct val="0"/>
              </a:spcBef>
              <a:spcAft>
                <a:spcPct val="0"/>
              </a:spcAft>
              <a:buFont typeface="Arial" panose="020B0604020202020204" pitchFamily="34" charset="0"/>
              <a:buChar char="•"/>
              <a:defRPr sz="1350" kern="1200">
                <a:solidFill>
                  <a:schemeClr val="tx1"/>
                </a:solidFill>
                <a:latin typeface="Arial" panose="020B0604020202020204" pitchFamily="34" charset="0"/>
                <a:ea typeface="+mn-ea"/>
                <a:cs typeface="+mn-cs"/>
              </a:defRPr>
            </a:lvl9pPr>
          </a:lstStyle>
          <a:p>
            <a:pPr marL="0" indent="0" algn="just" defTabSz="914400" eaLnBrk="0" fontAlgn="base" hangingPunct="0">
              <a:lnSpc>
                <a:spcPct val="100000"/>
              </a:lnSpc>
              <a:spcBef>
                <a:spcPct val="0"/>
              </a:spcBef>
              <a:spcAft>
                <a:spcPct val="0"/>
              </a:spcAft>
              <a:buNone/>
            </a:pPr>
            <a:r>
              <a:rPr lang="es-ES" altLang="es-MX" sz="1800" b="1" i="0" dirty="0" smtClean="0">
                <a:ea typeface="Times New Roman" panose="02020603050405020304" pitchFamily="18" charset="0"/>
                <a:cs typeface="Arial" panose="020B0604020202020204" pitchFamily="34" charset="0"/>
              </a:rPr>
              <a:t>5. Productos</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Productos de tipo corriente: Por los servicios que no correspondan a funciones de derecho público</a:t>
            </a:r>
          </a:p>
          <a:p>
            <a:pPr marL="0" indent="0" algn="just" defTabSz="914400" eaLnBrk="0" fontAlgn="base" hangingPunct="0">
              <a:lnSpc>
                <a:spcPct val="100000"/>
              </a:lnSpc>
              <a:spcBef>
                <a:spcPct val="0"/>
              </a:spcBef>
              <a:spcAft>
                <a:spcPct val="0"/>
              </a:spcAft>
              <a:buNone/>
            </a:pPr>
            <a:r>
              <a:rPr lang="es-ES" altLang="es-MX" sz="1800" i="0" dirty="0" smtClean="0">
                <a:ea typeface="Times New Roman" panose="02020603050405020304" pitchFamily="18" charset="0"/>
                <a:cs typeface="Arial" panose="020B0604020202020204" pitchFamily="34" charset="0"/>
              </a:rPr>
              <a:t>Productos de capital: Derivados del uso, aprovechamiento o enajenación de bienes no sujetos al régimen de dominio público.</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Productos no comprendidos </a:t>
            </a:r>
            <a:r>
              <a:rPr lang="es-ES" altLang="es-MX" sz="1800" i="0" dirty="0">
                <a:ea typeface="Times New Roman" panose="02020603050405020304" pitchFamily="18" charset="0"/>
                <a:cs typeface="Arial" panose="020B0604020202020204" pitchFamily="34" charset="0"/>
              </a:rPr>
              <a:t>en las fracciones de la Ley de </a:t>
            </a:r>
            <a:r>
              <a:rPr lang="es-ES" altLang="es-MX" sz="1800" i="0" dirty="0" smtClean="0">
                <a:ea typeface="Times New Roman" panose="02020603050405020304" pitchFamily="18" charset="0"/>
                <a:cs typeface="Arial" panose="020B0604020202020204" pitchFamily="34" charset="0"/>
              </a:rPr>
              <a:t>Ingresos causados </a:t>
            </a:r>
            <a:r>
              <a:rPr lang="es-ES" altLang="es-MX" sz="1800" i="0" dirty="0">
                <a:ea typeface="Times New Roman" panose="02020603050405020304" pitchFamily="18" charset="0"/>
                <a:cs typeface="Arial" panose="020B0604020202020204" pitchFamily="34" charset="0"/>
              </a:rPr>
              <a:t>en ejercicios fiscales anteriores pendientes de liquidación o pago</a:t>
            </a:r>
            <a:r>
              <a:rPr lang="es-ES" altLang="es-MX" sz="1800" i="0" dirty="0" smtClean="0">
                <a:ea typeface="Times New Roman" panose="02020603050405020304" pitchFamily="18" charset="0"/>
                <a:cs typeface="Arial" panose="020B0604020202020204" pitchFamily="34" charset="0"/>
              </a:rPr>
              <a:t>.</a:t>
            </a:r>
          </a:p>
          <a:p>
            <a:pPr marL="0" indent="0" algn="just" defTabSz="914400" eaLnBrk="0" hangingPunct="0">
              <a:lnSpc>
                <a:spcPct val="100000"/>
              </a:lnSpc>
              <a:spcBef>
                <a:spcPct val="0"/>
              </a:spcBef>
              <a:buNone/>
            </a:pPr>
            <a:endParaRPr lang="es-ES" altLang="es-MX" sz="1800" i="0" dirty="0">
              <a:ea typeface="Times New Roman" panose="02020603050405020304" pitchFamily="18" charset="0"/>
              <a:cs typeface="Arial" panose="020B0604020202020204" pitchFamily="34" charset="0"/>
            </a:endParaRPr>
          </a:p>
          <a:p>
            <a:pPr marL="0" indent="0" algn="just" defTabSz="914400" eaLnBrk="0" hangingPunct="0">
              <a:lnSpc>
                <a:spcPct val="100000"/>
              </a:lnSpc>
              <a:spcBef>
                <a:spcPct val="0"/>
              </a:spcBef>
              <a:buNone/>
            </a:pPr>
            <a:r>
              <a:rPr lang="es-ES" altLang="es-MX" sz="1800" b="1" i="0" dirty="0" smtClean="0">
                <a:ea typeface="Times New Roman" panose="02020603050405020304" pitchFamily="18" charset="0"/>
                <a:cs typeface="Arial" panose="020B0604020202020204" pitchFamily="34" charset="0"/>
              </a:rPr>
              <a:t>6. Aprovechamientos</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Aprovechamientos de tipo corriente</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Aprovechamientos de capital</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Accesorios</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Aprovechamientos no </a:t>
            </a:r>
            <a:r>
              <a:rPr lang="es-ES" altLang="es-MX" sz="1800" i="0" dirty="0">
                <a:ea typeface="Times New Roman" panose="02020603050405020304" pitchFamily="18" charset="0"/>
                <a:cs typeface="Arial" panose="020B0604020202020204" pitchFamily="34" charset="0"/>
              </a:rPr>
              <a:t>comprendidas en las fracciones de la Ley de </a:t>
            </a:r>
            <a:r>
              <a:rPr lang="es-ES" altLang="es-MX" sz="1800" i="0" dirty="0" smtClean="0">
                <a:ea typeface="Times New Roman" panose="02020603050405020304" pitchFamily="18" charset="0"/>
                <a:cs typeface="Arial" panose="020B0604020202020204" pitchFamily="34" charset="0"/>
              </a:rPr>
              <a:t>Ingresos causados </a:t>
            </a:r>
            <a:r>
              <a:rPr lang="es-ES" altLang="es-MX" sz="1800" i="0" dirty="0">
                <a:ea typeface="Times New Roman" panose="02020603050405020304" pitchFamily="18" charset="0"/>
                <a:cs typeface="Arial" panose="020B0604020202020204" pitchFamily="34" charset="0"/>
              </a:rPr>
              <a:t>en ejercicios fiscales anteriores pendientes de liquidación o pago</a:t>
            </a:r>
            <a:r>
              <a:rPr lang="es-ES" altLang="es-MX" sz="1800" i="0" dirty="0" smtClean="0">
                <a:ea typeface="Times New Roman" panose="02020603050405020304" pitchFamily="18" charset="0"/>
                <a:cs typeface="Arial" panose="020B0604020202020204" pitchFamily="34" charset="0"/>
              </a:rPr>
              <a:t>.</a:t>
            </a:r>
          </a:p>
          <a:p>
            <a:pPr marL="0" indent="0" algn="just" defTabSz="914400" eaLnBrk="0" hangingPunct="0">
              <a:lnSpc>
                <a:spcPct val="100000"/>
              </a:lnSpc>
              <a:spcBef>
                <a:spcPct val="0"/>
              </a:spcBef>
              <a:buNone/>
            </a:pPr>
            <a:endParaRPr lang="es-ES" altLang="es-MX" sz="1800" i="0" dirty="0">
              <a:ea typeface="Times New Roman" panose="02020603050405020304" pitchFamily="18" charset="0"/>
              <a:cs typeface="Arial" panose="020B0604020202020204" pitchFamily="34" charset="0"/>
            </a:endParaRPr>
          </a:p>
          <a:p>
            <a:pPr marL="0" indent="0" algn="just" defTabSz="914400" eaLnBrk="0" hangingPunct="0">
              <a:lnSpc>
                <a:spcPct val="100000"/>
              </a:lnSpc>
              <a:spcBef>
                <a:spcPct val="0"/>
              </a:spcBef>
              <a:buNone/>
            </a:pPr>
            <a:r>
              <a:rPr lang="es-ES" altLang="es-MX" sz="1800" b="1" i="0" dirty="0" smtClean="0">
                <a:ea typeface="Times New Roman" panose="02020603050405020304" pitchFamily="18" charset="0"/>
                <a:cs typeface="Arial" panose="020B0604020202020204" pitchFamily="34" charset="0"/>
              </a:rPr>
              <a:t>7. Ingresos por ventas de bienes y servicios</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Ingresos por ventas de bienes y servicios de organismos descentralizados</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Ingresos de operación de empresas productivas del Estado</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Ingresos de empresas de participación estatal</a:t>
            </a:r>
          </a:p>
          <a:p>
            <a:pPr marL="0" indent="0" algn="just" defTabSz="914400" eaLnBrk="0" hangingPunct="0">
              <a:lnSpc>
                <a:spcPct val="100000"/>
              </a:lnSpc>
              <a:spcBef>
                <a:spcPct val="0"/>
              </a:spcBef>
              <a:buNone/>
            </a:pPr>
            <a:r>
              <a:rPr lang="es-ES" altLang="es-MX" sz="1800" i="0" dirty="0" smtClean="0">
                <a:ea typeface="Times New Roman" panose="02020603050405020304" pitchFamily="18" charset="0"/>
                <a:cs typeface="Arial" panose="020B0604020202020204" pitchFamily="34" charset="0"/>
              </a:rPr>
              <a:t>Ingresos por ventas de bienes y servicios producidos en establecimientos del Gobierno Central.</a:t>
            </a:r>
          </a:p>
        </p:txBody>
      </p:sp>
    </p:spTree>
    <p:extLst>
      <p:ext uri="{BB962C8B-B14F-4D97-AF65-F5344CB8AC3E}">
        <p14:creationId xmlns:p14="http://schemas.microsoft.com/office/powerpoint/2010/main" val="3886988048"/>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Tema de Office">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6961</TotalTime>
  <Words>3399</Words>
  <Application>Microsoft Office PowerPoint</Application>
  <PresentationFormat>Presentación en pantalla (4:3)</PresentationFormat>
  <Paragraphs>335</Paragraphs>
  <Slides>48</Slides>
  <Notes>43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48</vt:i4>
      </vt:variant>
    </vt:vector>
  </HeadingPairs>
  <TitlesOfParts>
    <vt:vector size="54" baseType="lpstr">
      <vt:lpstr>Arial</vt:lpstr>
      <vt:lpstr>Calibri</vt:lpstr>
      <vt:lpstr>Calibri Light</vt:lpstr>
      <vt:lpstr>Times New Roman</vt:lpstr>
      <vt:lpstr>Wingdings</vt:lpstr>
      <vt:lpstr>Tema de Office</vt:lpstr>
      <vt:lpstr> UNIVERSIDAD AUTÓNOMA DEL ESTADO DE MÉXICO CENTRO UNIVERSITARIO UAEM VALLE DE CHALCO   LICENCIATURA EN DERECHO  DERECHO FISCAL            INGRESOS PÚBLICOS EN MATERIA FEDERAL          RESPONSABLE: DR. GUSTAVO GONZÁLEZ GALINDO</vt:lpstr>
      <vt:lpstr>Presentación de PowerPoint</vt:lpstr>
      <vt:lpstr>Presentación de PowerPoint</vt:lpstr>
      <vt:lpstr>Presentación de PowerPoint</vt:lpstr>
      <vt:lpstr>Presentación de PowerPoint</vt:lpstr>
      <vt:lpstr>FUNDAMENTO Y CLASIFICACIÓN DE LOS INGRESOS FEDERALES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CONTRIBUCIONES  (INGRESOS COACTIVOS)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IMPUESTOS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APORTACIONES DE SEGURIDAD SOCIAL Y CONTRIBUCIONES DE MEJORAS</vt:lpstr>
      <vt:lpstr>Presentación de PowerPoint</vt:lpstr>
      <vt:lpstr>Presentación de PowerPoint</vt:lpstr>
      <vt:lpstr>Presentación de PowerPoint</vt:lpstr>
      <vt:lpstr>Presentación de PowerPoint</vt:lpstr>
      <vt:lpstr>DERECHOS</vt:lpstr>
      <vt:lpstr>Presentación de PowerPoint</vt:lpstr>
      <vt:lpstr>Presentación de PowerPoint</vt:lpstr>
      <vt:lpstr>Presentación de PowerPoint</vt:lpstr>
    </vt:vector>
  </TitlesOfParts>
  <Company>GGG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Violación a los límites establecidos en los artículos 6º y 9º Constitucionales: causa de ingobernabilidad en México.</dc:title>
  <dc:creator>Gustavo</dc:creator>
  <cp:lastModifiedBy>USUARIO</cp:lastModifiedBy>
  <cp:revision>442</cp:revision>
  <dcterms:created xsi:type="dcterms:W3CDTF">2009-07-13T02:52:38Z</dcterms:created>
  <dcterms:modified xsi:type="dcterms:W3CDTF">2017-10-04T01:17:13Z</dcterms:modified>
  <cp:contentStatus/>
</cp:coreProperties>
</file>