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62" r:id="rId2"/>
    <p:sldId id="281" r:id="rId3"/>
    <p:sldId id="263" r:id="rId4"/>
    <p:sldId id="264" r:id="rId5"/>
    <p:sldId id="312" r:id="rId6"/>
    <p:sldId id="313" r:id="rId7"/>
    <p:sldId id="314" r:id="rId8"/>
    <p:sldId id="311" r:id="rId9"/>
    <p:sldId id="315" r:id="rId10"/>
    <p:sldId id="289" r:id="rId11"/>
    <p:sldId id="265" r:id="rId12"/>
    <p:sldId id="282" r:id="rId13"/>
    <p:sldId id="283" r:id="rId14"/>
    <p:sldId id="284" r:id="rId15"/>
    <p:sldId id="285" r:id="rId16"/>
    <p:sldId id="286" r:id="rId17"/>
    <p:sldId id="287" r:id="rId18"/>
    <p:sldId id="291" r:id="rId19"/>
    <p:sldId id="293" r:id="rId20"/>
    <p:sldId id="294" r:id="rId21"/>
    <p:sldId id="296" r:id="rId22"/>
    <p:sldId id="297" r:id="rId23"/>
    <p:sldId id="298" r:id="rId24"/>
    <p:sldId id="299" r:id="rId25"/>
    <p:sldId id="300" r:id="rId26"/>
    <p:sldId id="301" r:id="rId27"/>
    <p:sldId id="302" r:id="rId28"/>
    <p:sldId id="303" r:id="rId29"/>
    <p:sldId id="304" r:id="rId30"/>
    <p:sldId id="317" r:id="rId31"/>
    <p:sldId id="295" r:id="rId32"/>
    <p:sldId id="318" r:id="rId33"/>
    <p:sldId id="306" r:id="rId34"/>
    <p:sldId id="307" r:id="rId35"/>
    <p:sldId id="308" r:id="rId36"/>
    <p:sldId id="309" r:id="rId37"/>
    <p:sldId id="310" r:id="rId38"/>
    <p:sldId id="319" r:id="rId39"/>
    <p:sldId id="316"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18" autoAdjust="0"/>
    <p:restoredTop sz="94660" autoAdjust="0"/>
  </p:normalViewPr>
  <p:slideViewPr>
    <p:cSldViewPr snapToGrid="0">
      <p:cViewPr varScale="1">
        <p:scale>
          <a:sx n="74" d="100"/>
          <a:sy n="74" d="100"/>
        </p:scale>
        <p:origin x="1116" y="90"/>
      </p:cViewPr>
      <p:guideLst>
        <p:guide orient="horz" pos="2160"/>
        <p:guide pos="2880"/>
      </p:guideLst>
    </p:cSldViewPr>
  </p:slideViewPr>
  <p:outlineViewPr>
    <p:cViewPr>
      <p:scale>
        <a:sx n="33" d="100"/>
        <a:sy n="33" d="100"/>
      </p:scale>
      <p:origin x="0" y="136"/>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071A2E-2804-49DC-8BFD-8E01F3CA60BC}" type="datetimeFigureOut">
              <a:rPr lang="es-MX" smtClean="0"/>
              <a:t>18/10/2017</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041EBA-E8F8-4780-BBEF-1E0130400C0A}" type="slidenum">
              <a:rPr lang="es-MX" smtClean="0"/>
              <a:t>‹Nº›</a:t>
            </a:fld>
            <a:endParaRPr lang="es-MX"/>
          </a:p>
        </p:txBody>
      </p:sp>
    </p:spTree>
    <p:extLst>
      <p:ext uri="{BB962C8B-B14F-4D97-AF65-F5344CB8AC3E}">
        <p14:creationId xmlns:p14="http://schemas.microsoft.com/office/powerpoint/2010/main" val="48657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1506"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1507"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144928AE-3F69-4640-A538-E0D004414C14}" type="slidenum">
              <a:rPr lang="es-ES_tradnl" altLang="es-MX" sz="1200"/>
              <a:pPr eaLnBrk="1" hangingPunct="1"/>
              <a:t>1</a:t>
            </a:fld>
            <a:endParaRPr lang="es-ES_tradnl" altLang="es-MX" sz="1200"/>
          </a:p>
        </p:txBody>
      </p:sp>
    </p:spTree>
    <p:extLst>
      <p:ext uri="{BB962C8B-B14F-4D97-AF65-F5344CB8AC3E}">
        <p14:creationId xmlns:p14="http://schemas.microsoft.com/office/powerpoint/2010/main" val="3073751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10</a:t>
            </a:fld>
            <a:endParaRPr lang="es-ES_tradnl" altLang="es-MX" sz="1200"/>
          </a:p>
        </p:txBody>
      </p:sp>
    </p:spTree>
    <p:extLst>
      <p:ext uri="{BB962C8B-B14F-4D97-AF65-F5344CB8AC3E}">
        <p14:creationId xmlns:p14="http://schemas.microsoft.com/office/powerpoint/2010/main" val="2385302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11</a:t>
            </a:fld>
            <a:endParaRPr lang="es-ES_tradnl" altLang="es-MX" sz="1200"/>
          </a:p>
        </p:txBody>
      </p:sp>
    </p:spTree>
    <p:extLst>
      <p:ext uri="{BB962C8B-B14F-4D97-AF65-F5344CB8AC3E}">
        <p14:creationId xmlns:p14="http://schemas.microsoft.com/office/powerpoint/2010/main" val="1011489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12</a:t>
            </a:fld>
            <a:endParaRPr lang="es-ES_tradnl" altLang="es-MX" sz="1200"/>
          </a:p>
        </p:txBody>
      </p:sp>
    </p:spTree>
    <p:extLst>
      <p:ext uri="{BB962C8B-B14F-4D97-AF65-F5344CB8AC3E}">
        <p14:creationId xmlns:p14="http://schemas.microsoft.com/office/powerpoint/2010/main" val="3146688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13</a:t>
            </a:fld>
            <a:endParaRPr lang="es-ES_tradnl" altLang="es-MX" sz="1200"/>
          </a:p>
        </p:txBody>
      </p:sp>
    </p:spTree>
    <p:extLst>
      <p:ext uri="{BB962C8B-B14F-4D97-AF65-F5344CB8AC3E}">
        <p14:creationId xmlns:p14="http://schemas.microsoft.com/office/powerpoint/2010/main" val="1485864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14</a:t>
            </a:fld>
            <a:endParaRPr lang="es-ES_tradnl" altLang="es-MX" sz="1200"/>
          </a:p>
        </p:txBody>
      </p:sp>
    </p:spTree>
    <p:extLst>
      <p:ext uri="{BB962C8B-B14F-4D97-AF65-F5344CB8AC3E}">
        <p14:creationId xmlns:p14="http://schemas.microsoft.com/office/powerpoint/2010/main" val="23588191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15</a:t>
            </a:fld>
            <a:endParaRPr lang="es-ES_tradnl" altLang="es-MX" sz="1200"/>
          </a:p>
        </p:txBody>
      </p:sp>
    </p:spTree>
    <p:extLst>
      <p:ext uri="{BB962C8B-B14F-4D97-AF65-F5344CB8AC3E}">
        <p14:creationId xmlns:p14="http://schemas.microsoft.com/office/powerpoint/2010/main" val="1646423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16</a:t>
            </a:fld>
            <a:endParaRPr lang="es-ES_tradnl" altLang="es-MX" sz="1200"/>
          </a:p>
        </p:txBody>
      </p:sp>
    </p:spTree>
    <p:extLst>
      <p:ext uri="{BB962C8B-B14F-4D97-AF65-F5344CB8AC3E}">
        <p14:creationId xmlns:p14="http://schemas.microsoft.com/office/powerpoint/2010/main" val="19736258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17</a:t>
            </a:fld>
            <a:endParaRPr lang="es-ES_tradnl" altLang="es-MX" sz="1200"/>
          </a:p>
        </p:txBody>
      </p:sp>
    </p:spTree>
    <p:extLst>
      <p:ext uri="{BB962C8B-B14F-4D97-AF65-F5344CB8AC3E}">
        <p14:creationId xmlns:p14="http://schemas.microsoft.com/office/powerpoint/2010/main" val="1521063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18</a:t>
            </a:fld>
            <a:endParaRPr lang="es-ES_tradnl" altLang="es-MX" sz="1200"/>
          </a:p>
        </p:txBody>
      </p:sp>
    </p:spTree>
    <p:extLst>
      <p:ext uri="{BB962C8B-B14F-4D97-AF65-F5344CB8AC3E}">
        <p14:creationId xmlns:p14="http://schemas.microsoft.com/office/powerpoint/2010/main" val="3374713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19</a:t>
            </a:fld>
            <a:endParaRPr lang="es-ES_tradnl" altLang="es-MX" sz="1200"/>
          </a:p>
        </p:txBody>
      </p:sp>
    </p:spTree>
    <p:extLst>
      <p:ext uri="{BB962C8B-B14F-4D97-AF65-F5344CB8AC3E}">
        <p14:creationId xmlns:p14="http://schemas.microsoft.com/office/powerpoint/2010/main" val="2048262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3554"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3555"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6B8C5E0F-378A-4175-8977-9A86FDBAD8D6}" type="slidenum">
              <a:rPr lang="es-ES_tradnl" altLang="es-MX" sz="1200"/>
              <a:pPr eaLnBrk="1" hangingPunct="1"/>
              <a:t>2</a:t>
            </a:fld>
            <a:endParaRPr lang="es-ES_tradnl" altLang="es-MX" sz="1200"/>
          </a:p>
        </p:txBody>
      </p:sp>
    </p:spTree>
    <p:extLst>
      <p:ext uri="{BB962C8B-B14F-4D97-AF65-F5344CB8AC3E}">
        <p14:creationId xmlns:p14="http://schemas.microsoft.com/office/powerpoint/2010/main" val="2245492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20</a:t>
            </a:fld>
            <a:endParaRPr lang="es-ES_tradnl" altLang="es-MX" sz="1200"/>
          </a:p>
        </p:txBody>
      </p:sp>
    </p:spTree>
    <p:extLst>
      <p:ext uri="{BB962C8B-B14F-4D97-AF65-F5344CB8AC3E}">
        <p14:creationId xmlns:p14="http://schemas.microsoft.com/office/powerpoint/2010/main" val="18394089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21</a:t>
            </a:fld>
            <a:endParaRPr lang="es-ES_tradnl" altLang="es-MX" sz="1200"/>
          </a:p>
        </p:txBody>
      </p:sp>
    </p:spTree>
    <p:extLst>
      <p:ext uri="{BB962C8B-B14F-4D97-AF65-F5344CB8AC3E}">
        <p14:creationId xmlns:p14="http://schemas.microsoft.com/office/powerpoint/2010/main" val="8987332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22</a:t>
            </a:fld>
            <a:endParaRPr lang="es-ES_tradnl" altLang="es-MX" sz="1200"/>
          </a:p>
        </p:txBody>
      </p:sp>
    </p:spTree>
    <p:extLst>
      <p:ext uri="{BB962C8B-B14F-4D97-AF65-F5344CB8AC3E}">
        <p14:creationId xmlns:p14="http://schemas.microsoft.com/office/powerpoint/2010/main" val="25684714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23</a:t>
            </a:fld>
            <a:endParaRPr lang="es-ES_tradnl" altLang="es-MX" sz="1200"/>
          </a:p>
        </p:txBody>
      </p:sp>
    </p:spTree>
    <p:extLst>
      <p:ext uri="{BB962C8B-B14F-4D97-AF65-F5344CB8AC3E}">
        <p14:creationId xmlns:p14="http://schemas.microsoft.com/office/powerpoint/2010/main" val="3512837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24</a:t>
            </a:fld>
            <a:endParaRPr lang="es-ES_tradnl" altLang="es-MX" sz="1200"/>
          </a:p>
        </p:txBody>
      </p:sp>
    </p:spTree>
    <p:extLst>
      <p:ext uri="{BB962C8B-B14F-4D97-AF65-F5344CB8AC3E}">
        <p14:creationId xmlns:p14="http://schemas.microsoft.com/office/powerpoint/2010/main" val="11885590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25</a:t>
            </a:fld>
            <a:endParaRPr lang="es-ES_tradnl" altLang="es-MX" sz="1200"/>
          </a:p>
        </p:txBody>
      </p:sp>
    </p:spTree>
    <p:extLst>
      <p:ext uri="{BB962C8B-B14F-4D97-AF65-F5344CB8AC3E}">
        <p14:creationId xmlns:p14="http://schemas.microsoft.com/office/powerpoint/2010/main" val="2379941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26</a:t>
            </a:fld>
            <a:endParaRPr lang="es-ES_tradnl" altLang="es-MX" sz="1200"/>
          </a:p>
        </p:txBody>
      </p:sp>
    </p:spTree>
    <p:extLst>
      <p:ext uri="{BB962C8B-B14F-4D97-AF65-F5344CB8AC3E}">
        <p14:creationId xmlns:p14="http://schemas.microsoft.com/office/powerpoint/2010/main" val="2248457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27</a:t>
            </a:fld>
            <a:endParaRPr lang="es-ES_tradnl" altLang="es-MX" sz="1200"/>
          </a:p>
        </p:txBody>
      </p:sp>
    </p:spTree>
    <p:extLst>
      <p:ext uri="{BB962C8B-B14F-4D97-AF65-F5344CB8AC3E}">
        <p14:creationId xmlns:p14="http://schemas.microsoft.com/office/powerpoint/2010/main" val="32258239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28</a:t>
            </a:fld>
            <a:endParaRPr lang="es-ES_tradnl" altLang="es-MX" sz="1200"/>
          </a:p>
        </p:txBody>
      </p:sp>
    </p:spTree>
    <p:extLst>
      <p:ext uri="{BB962C8B-B14F-4D97-AF65-F5344CB8AC3E}">
        <p14:creationId xmlns:p14="http://schemas.microsoft.com/office/powerpoint/2010/main" val="9695165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29</a:t>
            </a:fld>
            <a:endParaRPr lang="es-ES_tradnl" altLang="es-MX" sz="1200"/>
          </a:p>
        </p:txBody>
      </p:sp>
    </p:spTree>
    <p:extLst>
      <p:ext uri="{BB962C8B-B14F-4D97-AF65-F5344CB8AC3E}">
        <p14:creationId xmlns:p14="http://schemas.microsoft.com/office/powerpoint/2010/main" val="764177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3554"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3555"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6B8C5E0F-378A-4175-8977-9A86FDBAD8D6}" type="slidenum">
              <a:rPr lang="es-ES_tradnl" altLang="es-MX" sz="1200"/>
              <a:pPr eaLnBrk="1" hangingPunct="1"/>
              <a:t>3</a:t>
            </a:fld>
            <a:endParaRPr lang="es-ES_tradnl" altLang="es-MX" sz="1200"/>
          </a:p>
        </p:txBody>
      </p:sp>
    </p:spTree>
    <p:extLst>
      <p:ext uri="{BB962C8B-B14F-4D97-AF65-F5344CB8AC3E}">
        <p14:creationId xmlns:p14="http://schemas.microsoft.com/office/powerpoint/2010/main" val="13252512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30</a:t>
            </a:fld>
            <a:endParaRPr lang="es-ES_tradnl" altLang="es-MX" sz="1200"/>
          </a:p>
        </p:txBody>
      </p:sp>
    </p:spTree>
    <p:extLst>
      <p:ext uri="{BB962C8B-B14F-4D97-AF65-F5344CB8AC3E}">
        <p14:creationId xmlns:p14="http://schemas.microsoft.com/office/powerpoint/2010/main" val="4431841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31</a:t>
            </a:fld>
            <a:endParaRPr lang="es-ES_tradnl" altLang="es-MX" sz="1200"/>
          </a:p>
        </p:txBody>
      </p:sp>
    </p:spTree>
    <p:extLst>
      <p:ext uri="{BB962C8B-B14F-4D97-AF65-F5344CB8AC3E}">
        <p14:creationId xmlns:p14="http://schemas.microsoft.com/office/powerpoint/2010/main" val="32995585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32</a:t>
            </a:fld>
            <a:endParaRPr lang="es-ES_tradnl" altLang="es-MX" sz="1200"/>
          </a:p>
        </p:txBody>
      </p:sp>
    </p:spTree>
    <p:extLst>
      <p:ext uri="{BB962C8B-B14F-4D97-AF65-F5344CB8AC3E}">
        <p14:creationId xmlns:p14="http://schemas.microsoft.com/office/powerpoint/2010/main" val="4431841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33</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34</a:t>
            </a:fld>
            <a:endParaRPr lang="es-ES_tradnl" altLang="es-MX" sz="1200"/>
          </a:p>
        </p:txBody>
      </p:sp>
    </p:spTree>
    <p:extLst>
      <p:ext uri="{BB962C8B-B14F-4D97-AF65-F5344CB8AC3E}">
        <p14:creationId xmlns:p14="http://schemas.microsoft.com/office/powerpoint/2010/main" val="20191990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35</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36</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37</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38</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39</a:t>
            </a:fld>
            <a:endParaRPr lang="es-ES_tradnl" altLang="es-MX" sz="1200"/>
          </a:p>
        </p:txBody>
      </p:sp>
    </p:spTree>
    <p:extLst>
      <p:ext uri="{BB962C8B-B14F-4D97-AF65-F5344CB8AC3E}">
        <p14:creationId xmlns:p14="http://schemas.microsoft.com/office/powerpoint/2010/main" val="1434951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4</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5</a:t>
            </a:fld>
            <a:endParaRPr lang="es-ES_tradnl" altLang="es-MX" sz="1200"/>
          </a:p>
        </p:txBody>
      </p:sp>
    </p:spTree>
    <p:extLst>
      <p:ext uri="{BB962C8B-B14F-4D97-AF65-F5344CB8AC3E}">
        <p14:creationId xmlns:p14="http://schemas.microsoft.com/office/powerpoint/2010/main" val="1215095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6</a:t>
            </a:fld>
            <a:endParaRPr lang="es-ES_tradnl" altLang="es-MX" sz="1200"/>
          </a:p>
        </p:txBody>
      </p:sp>
    </p:spTree>
    <p:extLst>
      <p:ext uri="{BB962C8B-B14F-4D97-AF65-F5344CB8AC3E}">
        <p14:creationId xmlns:p14="http://schemas.microsoft.com/office/powerpoint/2010/main" val="2810773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2"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5603"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EF3C0024-02D1-4CD0-B6CD-37FC67B3CF1B}" type="slidenum">
              <a:rPr lang="es-ES_tradnl" altLang="es-MX" sz="1200"/>
              <a:pPr eaLnBrk="1" hangingPunct="1"/>
              <a:t>7</a:t>
            </a:fld>
            <a:endParaRPr lang="es-ES_tradnl" altLang="es-MX" sz="1200"/>
          </a:p>
        </p:txBody>
      </p:sp>
    </p:spTree>
    <p:extLst>
      <p:ext uri="{BB962C8B-B14F-4D97-AF65-F5344CB8AC3E}">
        <p14:creationId xmlns:p14="http://schemas.microsoft.com/office/powerpoint/2010/main" val="3933143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8</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Marcador de imagen d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0" name="Marcador de nota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s-MX" altLang="es-MX" smtClean="0"/>
          </a:p>
        </p:txBody>
      </p:sp>
      <p:sp>
        <p:nvSpPr>
          <p:cNvPr id="27651" name="Marcador de número de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fld id="{07139F6D-F366-4EED-8D2E-31BBE21B061D}" type="slidenum">
              <a:rPr lang="es-ES_tradnl" altLang="es-MX" sz="1200"/>
              <a:pPr eaLnBrk="1" hangingPunct="1"/>
              <a:t>9</a:t>
            </a:fld>
            <a:endParaRPr lang="es-ES_tradnl" altLang="es-MX" sz="1200"/>
          </a:p>
        </p:txBody>
      </p:sp>
    </p:spTree>
    <p:extLst>
      <p:ext uri="{BB962C8B-B14F-4D97-AF65-F5344CB8AC3E}">
        <p14:creationId xmlns:p14="http://schemas.microsoft.com/office/powerpoint/2010/main" val="1327826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4BD2649-DEA1-4EA5-B5CB-DAE130B33C0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3335678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BD2649-DEA1-4EA5-B5CB-DAE130B33C0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3250886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BD2649-DEA1-4EA5-B5CB-DAE130B33C0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1593642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4BD2649-DEA1-4EA5-B5CB-DAE130B33C0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890375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4BD2649-DEA1-4EA5-B5CB-DAE130B33C05}" type="datetimeFigureOut">
              <a:rPr lang="es-MX" smtClean="0"/>
              <a:t>18/10/2017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3509391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4BD2649-DEA1-4EA5-B5CB-DAE130B33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1612914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4BD2649-DEA1-4EA5-B5CB-DAE130B33C05}" type="datetimeFigureOut">
              <a:rPr lang="es-MX" smtClean="0"/>
              <a:t>18/10/2017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17957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4BD2649-DEA1-4EA5-B5CB-DAE130B33C05}" type="datetimeFigureOut">
              <a:rPr lang="es-MX" smtClean="0"/>
              <a:t>18/10/2017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3528752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BD2649-DEA1-4EA5-B5CB-DAE130B33C05}" type="datetimeFigureOut">
              <a:rPr lang="es-MX" smtClean="0"/>
              <a:t>18/10/2017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3605307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BD2649-DEA1-4EA5-B5CB-DAE130B33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2327692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BD2649-DEA1-4EA5-B5CB-DAE130B33C05}" type="datetimeFigureOut">
              <a:rPr lang="es-MX" smtClean="0"/>
              <a:t>18/10/2017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8F568F2-5846-47C9-8DC6-8E4059DE1120}" type="slidenum">
              <a:rPr lang="es-MX" smtClean="0"/>
              <a:t>‹Nº›</a:t>
            </a:fld>
            <a:endParaRPr lang="es-MX"/>
          </a:p>
        </p:txBody>
      </p:sp>
    </p:spTree>
    <p:extLst>
      <p:ext uri="{BB962C8B-B14F-4D97-AF65-F5344CB8AC3E}">
        <p14:creationId xmlns:p14="http://schemas.microsoft.com/office/powerpoint/2010/main" val="935967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BD2649-DEA1-4EA5-B5CB-DAE130B33C05}" type="datetimeFigureOut">
              <a:rPr lang="es-MX" smtClean="0"/>
              <a:t>18/10/2017</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F568F2-5846-47C9-8DC6-8E4059DE1120}" type="slidenum">
              <a:rPr lang="es-MX" smtClean="0"/>
              <a:t>‹Nº›</a:t>
            </a:fld>
            <a:endParaRPr lang="es-MX"/>
          </a:p>
        </p:txBody>
      </p:sp>
    </p:spTree>
    <p:extLst>
      <p:ext uri="{BB962C8B-B14F-4D97-AF65-F5344CB8AC3E}">
        <p14:creationId xmlns:p14="http://schemas.microsoft.com/office/powerpoint/2010/main" val="22200950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3.pn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14.jpeg"/><Relationship Id="rId7" Type="http://schemas.openxmlformats.org/officeDocument/2006/relationships/hyperlink" Target="http://www.google.com.mx/search?q=observaci%C3%B3n+de+la"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hyperlink" Target="http://www.google.com.mx/search?q=observaci%C3%B3n+de+la"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m.mx/search?q=observaci%C3%B3n+de+la" TargetMode="External"/><Relationship Id="rId7"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google.com.mx/search?q=observaci%C3%B3n+de+la"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23.jpe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google.com.mx/search?q=observaci%C3%B3n+de+la"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hyperlink" Target="http://www.google.com.mx/search?q=observaci%C3%B3n+de+la" TargetMode="Externa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hyperlink" Target="http://www.google.com.mx/search?q=observaci%C3%B3n+de+la" TargetMode="Externa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jpeg"/><Relationship Id="rId7"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hyperlink" Target="http://www.google.com.mx/search?q=observaci%C3%B3n+de+la" TargetMode="External"/><Relationship Id="rId4" Type="http://schemas.openxmlformats.org/officeDocument/2006/relationships/image" Target="../media/image3.png"/><Relationship Id="rId9"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www.google.com.mx/search?q=observaci%C3%B3n+de+la" TargetMode="External"/><Relationship Id="rId5" Type="http://schemas.openxmlformats.org/officeDocument/2006/relationships/image" Target="../media/image34.jpe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google.com.mx/search?q=observaci%C3%B3n+de+la"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2.jpeg"/><Relationship Id="rId7" Type="http://schemas.openxmlformats.org/officeDocument/2006/relationships/hyperlink" Target="http://www.google.com.mx/search?q=observaci%C3%B3n+de+la"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png"/><Relationship Id="rId9"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hyperlink" Target="http://www.google.com.mx/search?q=observaci%C3%B3n+de+la" TargetMode="External"/><Relationship Id="rId5" Type="http://schemas.openxmlformats.org/officeDocument/2006/relationships/image" Target="../media/image41.jpe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43.jpe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42.jpeg"/><Relationship Id="rId5" Type="http://schemas.openxmlformats.org/officeDocument/2006/relationships/hyperlink" Target="http://www.google.com.mx/search?q=observaci%C3%B3n+de+la" TargetMode="Externa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www.google.com.mx/search?q=observaci%C3%B3n+de+la"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hyperlink" Target="http://www.google.com.mx/search?q=observaci%C3%B3n+de+la" TargetMode="External"/><Relationship Id="rId5" Type="http://schemas.openxmlformats.org/officeDocument/2006/relationships/image" Target="../media/image46.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48.jpe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47.jpeg"/><Relationship Id="rId5" Type="http://schemas.openxmlformats.org/officeDocument/2006/relationships/hyperlink" Target="http://www.google.com.mx/search?q=observaci%C3%B3n+de+la" TargetMode="Externa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49.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hyperlink" Target="http://www.google.com.mx/search?q=observaci%C3%B3n+de+la" TargetMode="External"/><Relationship Id="rId5" Type="http://schemas.openxmlformats.org/officeDocument/2006/relationships/image" Target="../media/image50.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hyperlink" Target="http://www.google.com.mx/search?q=observaci%C3%B3n+de+la" TargetMode="Externa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hyperlink" Target="http://www.google.com.mx/search?q=observaci%C3%B3n+de+la" TargetMode="Externa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www.google.com.mx/search?q=observaci%C3%B3n+de+la" TargetMode="External"/><Relationship Id="rId5" Type="http://schemas.openxmlformats.org/officeDocument/2006/relationships/image" Target="../media/image6.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Resultado de imagen para 創造的な画像"/>
          <p:cNvPicPr>
            <a:picLocks noChangeAspect="1" noChangeArrowheads="1"/>
          </p:cNvPicPr>
          <p:nvPr/>
        </p:nvPicPr>
        <p:blipFill rotWithShape="1">
          <a:blip r:embed="rId3">
            <a:extLst>
              <a:ext uri="{28A0092B-C50C-407E-A947-70E740481C1C}">
                <a14:useLocalDpi xmlns:a14="http://schemas.microsoft.com/office/drawing/2010/main" val="0"/>
              </a:ext>
            </a:extLst>
          </a:blip>
          <a:srcRect l="64535" b="21668"/>
          <a:stretch/>
        </p:blipFill>
        <p:spPr bwMode="auto">
          <a:xfrm rot="10800000">
            <a:off x="430270" y="2182230"/>
            <a:ext cx="4834503" cy="450415"/>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Rectángulo 18"/>
          <p:cNvSpPr/>
          <p:nvPr/>
        </p:nvSpPr>
        <p:spPr>
          <a:xfrm>
            <a:off x="0" y="6618525"/>
            <a:ext cx="9144000" cy="168228"/>
          </a:xfrm>
          <a:prstGeom prst="rect">
            <a:avLst/>
          </a:prstGeom>
          <a:gradFill flip="none" rotWithShape="1">
            <a:gsLst>
              <a:gs pos="0">
                <a:srgbClr val="92D050">
                  <a:shade val="30000"/>
                  <a:satMod val="115000"/>
                </a:srgbClr>
              </a:gs>
              <a:gs pos="23000">
                <a:schemeClr val="accent6">
                  <a:lumMod val="60000"/>
                  <a:lumOff val="40000"/>
                </a:schemeClr>
              </a:gs>
              <a:gs pos="100000">
                <a:srgbClr val="92D050">
                  <a:shade val="100000"/>
                  <a:satMod val="115000"/>
                </a:srgb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solidFill>
                <a:schemeClr val="accent3"/>
              </a:solidFill>
            </a:endParaRPr>
          </a:p>
        </p:txBody>
      </p:sp>
      <p:sp>
        <p:nvSpPr>
          <p:cNvPr id="20488" name="Text Box 11"/>
          <p:cNvSpPr txBox="1">
            <a:spLocks noChangeArrowheads="1"/>
          </p:cNvSpPr>
          <p:nvPr/>
        </p:nvSpPr>
        <p:spPr bwMode="auto">
          <a:xfrm>
            <a:off x="485539" y="1207235"/>
            <a:ext cx="4914862" cy="1661993"/>
          </a:xfrm>
          <a:prstGeom prst="rect">
            <a:avLst/>
          </a:prstGeom>
          <a:noFill/>
          <a:ln>
            <a:noFill/>
          </a:ln>
          <a:effectLst>
            <a:outerShdw blurRad="152400" dist="317500" dir="5400000" sx="90000" sy="-19000" rotWithShape="0">
              <a:prstClr val="black">
                <a:alpha val="15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400" b="1" u="sng" dirty="0">
                <a:solidFill>
                  <a:srgbClr val="00B0F0"/>
                </a:solidFill>
                <a:latin typeface="+mn-lt"/>
                <a:cs typeface="Arial" panose="020B0604020202020204" pitchFamily="34" charset="0"/>
              </a:rPr>
              <a:t> </a:t>
            </a:r>
            <a:endParaRPr lang="es-ES_tradnl" altLang="es-MX" sz="1400" b="1" u="sng" dirty="0" smtClean="0">
              <a:solidFill>
                <a:srgbClr val="00B0F0"/>
              </a:solidFill>
              <a:latin typeface="+mn-lt"/>
              <a:cs typeface="Arial" panose="020B0604020202020204" pitchFamily="34" charset="0"/>
            </a:endParaRPr>
          </a:p>
          <a:p>
            <a:pPr eaLnBrk="1" hangingPunct="1"/>
            <a:r>
              <a:rPr lang="es-ES_tradnl" altLang="es-MX" sz="2800" b="1" u="sng" dirty="0" smtClean="0">
                <a:solidFill>
                  <a:srgbClr val="008000"/>
                </a:solidFill>
                <a:latin typeface="+mn-lt"/>
                <a:cs typeface="Arial" panose="020B0604020202020204" pitchFamily="34" charset="0"/>
              </a:rPr>
              <a:t>TITULO</a:t>
            </a:r>
            <a:r>
              <a:rPr lang="es-ES_tradnl" altLang="es-MX" sz="2800" b="1" u="sng" dirty="0">
                <a:solidFill>
                  <a:srgbClr val="008000"/>
                </a:solidFill>
                <a:latin typeface="+mn-lt"/>
                <a:cs typeface="Arial" panose="020B0604020202020204" pitchFamily="34" charset="0"/>
              </a:rPr>
              <a:t>: </a:t>
            </a:r>
            <a:r>
              <a:rPr lang="es-ES_tradnl" altLang="es-MX" sz="2800" b="1" u="sng" dirty="0" smtClean="0">
                <a:solidFill>
                  <a:srgbClr val="000000"/>
                </a:solidFill>
                <a:latin typeface="+mn-lt"/>
                <a:cs typeface="Arial" panose="020B0604020202020204" pitchFamily="34" charset="0"/>
              </a:rPr>
              <a:t>FASE CREATIVA </a:t>
            </a:r>
            <a:endParaRPr lang="es-ES_tradnl" altLang="es-MX" sz="2800" b="1" u="sng" dirty="0">
              <a:solidFill>
                <a:srgbClr val="000000"/>
              </a:solidFill>
              <a:latin typeface="+mn-lt"/>
              <a:cs typeface="Arial" panose="020B0604020202020204" pitchFamily="34" charset="0"/>
            </a:endParaRPr>
          </a:p>
          <a:p>
            <a:pPr eaLnBrk="1" hangingPunct="1"/>
            <a:r>
              <a:rPr lang="es-ES_tradnl" altLang="es-MX" sz="1800" dirty="0" smtClean="0">
                <a:solidFill>
                  <a:srgbClr val="161616"/>
                </a:solidFill>
                <a:latin typeface="+mn-lt"/>
                <a:cs typeface="Arial" panose="020B0604020202020204" pitchFamily="34" charset="0"/>
              </a:rPr>
              <a:t> </a:t>
            </a:r>
            <a:r>
              <a:rPr lang="es-ES_tradnl" altLang="es-MX" sz="2000" b="1" dirty="0" smtClean="0">
                <a:latin typeface="+mn-lt"/>
                <a:cs typeface="Arial" panose="020B0604020202020204" pitchFamily="34" charset="0"/>
              </a:rPr>
              <a:t>Unidad </a:t>
            </a:r>
            <a:r>
              <a:rPr lang="es-ES_tradnl" altLang="es-MX" sz="2000" b="1" dirty="0">
                <a:latin typeface="+mn-lt"/>
                <a:cs typeface="Arial" panose="020B0604020202020204" pitchFamily="34" charset="0"/>
              </a:rPr>
              <a:t>de aprendizaje: </a:t>
            </a:r>
            <a:endParaRPr lang="es-ES_tradnl" altLang="es-MX" sz="2000" b="1" dirty="0">
              <a:solidFill>
                <a:schemeClr val="accent3">
                  <a:lumMod val="20000"/>
                  <a:lumOff val="80000"/>
                </a:schemeClr>
              </a:solidFill>
              <a:latin typeface="+mn-lt"/>
              <a:cs typeface="Arial" panose="020B0604020202020204" pitchFamily="34" charset="0"/>
            </a:endParaRPr>
          </a:p>
          <a:p>
            <a:pPr eaLnBrk="1" hangingPunct="1"/>
            <a:r>
              <a:rPr lang="es-ES_tradnl" altLang="es-MX" sz="2000" b="1" dirty="0" smtClean="0">
                <a:solidFill>
                  <a:schemeClr val="accent3">
                    <a:lumMod val="20000"/>
                    <a:lumOff val="80000"/>
                  </a:schemeClr>
                </a:solidFill>
                <a:latin typeface="+mn-lt"/>
                <a:cs typeface="Arial" panose="020B0604020202020204" pitchFamily="34" charset="0"/>
              </a:rPr>
              <a:t>DISEÑO DE PRODUCTOS ESPECIALIZADOS</a:t>
            </a:r>
            <a:endParaRPr lang="es-ES_tradnl" altLang="es-MX" sz="2000" b="1" dirty="0" smtClean="0">
              <a:latin typeface="+mn-lt"/>
              <a:cs typeface="Arial" panose="020B0604020202020204" pitchFamily="34" charset="0"/>
            </a:endParaRPr>
          </a:p>
          <a:p>
            <a:pPr eaLnBrk="1" hangingPunct="1"/>
            <a:endParaRPr lang="es-ES_tradnl" altLang="es-MX" sz="2000" b="1" dirty="0">
              <a:latin typeface="+mn-lt"/>
              <a:cs typeface="Arial" panose="020B0604020202020204" pitchFamily="34" charset="0"/>
            </a:endParaRPr>
          </a:p>
        </p:txBody>
      </p:sp>
      <p:sp>
        <p:nvSpPr>
          <p:cNvPr id="20489" name="Text Box 7"/>
          <p:cNvSpPr txBox="1">
            <a:spLocks noChangeArrowheads="1"/>
          </p:cNvSpPr>
          <p:nvPr/>
        </p:nvSpPr>
        <p:spPr bwMode="auto">
          <a:xfrm>
            <a:off x="3452112" y="6130816"/>
            <a:ext cx="557220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b="1" dirty="0" smtClean="0">
                <a:latin typeface="+mn-lt"/>
              </a:rPr>
              <a:t>Autor: Dr. </a:t>
            </a:r>
            <a:r>
              <a:rPr lang="es-ES_tradnl" altLang="es-MX" b="1" dirty="0">
                <a:latin typeface="+mn-lt"/>
              </a:rPr>
              <a:t>Omar Eduardo Sánchez Estrada</a:t>
            </a:r>
            <a:r>
              <a:rPr lang="es-ES_tradnl" altLang="es-MX" sz="1600" dirty="0">
                <a:latin typeface="+mn-lt"/>
              </a:rPr>
              <a:t>.</a:t>
            </a:r>
            <a:endParaRPr lang="es-ES" altLang="es-MX" sz="1600" b="1" dirty="0">
              <a:latin typeface="+mn-lt"/>
            </a:endParaRPr>
          </a:p>
        </p:txBody>
      </p:sp>
      <p:sp>
        <p:nvSpPr>
          <p:cNvPr id="20490" name="Text Box 8"/>
          <p:cNvSpPr txBox="1">
            <a:spLocks noChangeArrowheads="1"/>
          </p:cNvSpPr>
          <p:nvPr/>
        </p:nvSpPr>
        <p:spPr bwMode="auto">
          <a:xfrm>
            <a:off x="1065332" y="3664460"/>
            <a:ext cx="2275816"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dirty="0">
                <a:latin typeface="+mn-lt"/>
                <a:cs typeface="Arial" panose="020B0604020202020204" pitchFamily="34" charset="0"/>
              </a:rPr>
              <a:t>Programa educativo: </a:t>
            </a:r>
            <a:endParaRPr lang="es-MX" altLang="es-MX" sz="1600" dirty="0" smtClean="0">
              <a:latin typeface="+mn-lt"/>
              <a:cs typeface="Arial" panose="020B0604020202020204" pitchFamily="34" charset="0"/>
            </a:endParaRPr>
          </a:p>
          <a:p>
            <a:pPr eaLnBrk="1" hangingPunct="1"/>
            <a:r>
              <a:rPr lang="es-MX" altLang="es-MX" sz="1600" b="1" dirty="0" smtClean="0">
                <a:latin typeface="+mn-lt"/>
                <a:cs typeface="Arial" panose="020B0604020202020204" pitchFamily="34" charset="0"/>
              </a:rPr>
              <a:t>Diseño </a:t>
            </a:r>
            <a:r>
              <a:rPr lang="es-MX" altLang="es-MX" sz="1600" b="1" dirty="0">
                <a:latin typeface="+mn-lt"/>
                <a:cs typeface="Arial" panose="020B0604020202020204" pitchFamily="34" charset="0"/>
              </a:rPr>
              <a:t>Industrial</a:t>
            </a:r>
            <a:endParaRPr lang="es-ES" altLang="es-MX" sz="1600" b="1" dirty="0">
              <a:latin typeface="+mn-lt"/>
              <a:cs typeface="Arial" panose="020B0604020202020204" pitchFamily="34" charset="0"/>
            </a:endParaRPr>
          </a:p>
          <a:p>
            <a:pPr eaLnBrk="1" hangingPunct="1"/>
            <a:r>
              <a:rPr lang="es-ES" altLang="es-MX" sz="1600" b="1" dirty="0">
                <a:latin typeface="+mn-lt"/>
                <a:cs typeface="Arial" panose="020B0604020202020204" pitchFamily="34" charset="0"/>
              </a:rPr>
              <a:t>PLAN DE ESTUDIOS 2015</a:t>
            </a:r>
            <a:endParaRPr lang="es-ES" altLang="es-MX" sz="1600" dirty="0">
              <a:latin typeface="+mn-lt"/>
              <a:cs typeface="Arial" panose="020B0604020202020204" pitchFamily="34" charset="0"/>
            </a:endParaRPr>
          </a:p>
        </p:txBody>
      </p:sp>
      <p:sp>
        <p:nvSpPr>
          <p:cNvPr id="20491" name="CuadroTexto 1"/>
          <p:cNvSpPr txBox="1">
            <a:spLocks noChangeArrowheads="1"/>
          </p:cNvSpPr>
          <p:nvPr/>
        </p:nvSpPr>
        <p:spPr bwMode="auto">
          <a:xfrm>
            <a:off x="6155531" y="1983681"/>
            <a:ext cx="403383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2000" b="1" i="1" dirty="0">
                <a:latin typeface="Arial Narrow" panose="020B0606020202030204" pitchFamily="34" charset="0"/>
              </a:rPr>
              <a:t>Solo visión </a:t>
            </a:r>
            <a:r>
              <a:rPr lang="es-ES" altLang="es-MX" sz="2000" b="1" i="1" dirty="0" smtClean="0">
                <a:latin typeface="Arial Narrow" panose="020B0606020202030204" pitchFamily="34" charset="0"/>
              </a:rPr>
              <a:t>proyectables </a:t>
            </a:r>
            <a:endParaRPr lang="es-ES" altLang="es-MX" sz="2000" b="1" i="1" dirty="0">
              <a:latin typeface="Arial Narrow" panose="020B0606020202030204" pitchFamily="34" charset="0"/>
            </a:endParaRPr>
          </a:p>
        </p:txBody>
      </p:sp>
      <p:sp>
        <p:nvSpPr>
          <p:cNvPr id="20492" name="CuadroTexto 2"/>
          <p:cNvSpPr txBox="1">
            <a:spLocks noChangeArrowheads="1"/>
          </p:cNvSpPr>
          <p:nvPr/>
        </p:nvSpPr>
        <p:spPr bwMode="auto">
          <a:xfrm>
            <a:off x="3680090" y="3497269"/>
            <a:ext cx="4716778" cy="2616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400" b="1" dirty="0">
                <a:latin typeface="+mn-lt"/>
                <a:cs typeface="Arial" panose="020B0604020202020204" pitchFamily="34" charset="0"/>
              </a:rPr>
              <a:t>Tipo de Unidad de aprendizaje</a:t>
            </a:r>
            <a:r>
              <a:rPr lang="es-ES" altLang="es-MX" sz="1400" dirty="0">
                <a:latin typeface="+mn-lt"/>
                <a:cs typeface="Arial" panose="020B0604020202020204" pitchFamily="34" charset="0"/>
              </a:rPr>
              <a:t>: curso taller</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Carácter de la Unidad de Aprendizaje</a:t>
            </a:r>
            <a:r>
              <a:rPr lang="es-ES" altLang="es-MX" sz="1400" dirty="0">
                <a:latin typeface="+mn-lt"/>
                <a:cs typeface="Arial" panose="020B0604020202020204" pitchFamily="34" charset="0"/>
              </a:rPr>
              <a:t>: obligatoria</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Núcleo de Formación: </a:t>
            </a:r>
            <a:r>
              <a:rPr lang="es-ES_tradnl" altLang="es-MX" sz="1400" dirty="0" smtClean="0">
                <a:latin typeface="+mn-lt"/>
                <a:cs typeface="Arial" panose="020B0604020202020204" pitchFamily="34" charset="0"/>
              </a:rPr>
              <a:t>sustantivo</a:t>
            </a:r>
            <a:endParaRPr lang="es-ES_tradnl" altLang="es-MX" sz="1400" dirty="0">
              <a:latin typeface="+mn-lt"/>
              <a:cs typeface="Arial" panose="020B0604020202020204" pitchFamily="34" charset="0"/>
            </a:endParaRPr>
          </a:p>
          <a:p>
            <a:pPr eaLnBrk="1" hangingPunct="1"/>
            <a:r>
              <a:rPr lang="es-ES" altLang="es-MX" sz="1400" b="1" dirty="0" smtClean="0">
                <a:latin typeface="+mn-lt"/>
                <a:cs typeface="Arial" panose="020B0604020202020204" pitchFamily="34" charset="0"/>
              </a:rPr>
              <a:t>Modalidad educativa: </a:t>
            </a:r>
            <a:r>
              <a:rPr lang="es-ES" altLang="es-MX" sz="1400" dirty="0">
                <a:latin typeface="+mn-lt"/>
                <a:cs typeface="Arial" panose="020B0604020202020204" pitchFamily="34" charset="0"/>
              </a:rPr>
              <a:t>e</a:t>
            </a:r>
            <a:r>
              <a:rPr lang="es-ES" altLang="es-MX" sz="1400" dirty="0" smtClean="0">
                <a:latin typeface="+mn-lt"/>
                <a:cs typeface="Arial" panose="020B0604020202020204" pitchFamily="34" charset="0"/>
              </a:rPr>
              <a:t>scolarizada.</a:t>
            </a:r>
          </a:p>
          <a:p>
            <a:pPr eaLnBrk="1" hangingPunct="1"/>
            <a:r>
              <a:rPr lang="es-ES" altLang="es-MX" sz="1400" dirty="0">
                <a:latin typeface="+mn-lt"/>
                <a:cs typeface="Arial" panose="020B0604020202020204" pitchFamily="34" charset="0"/>
              </a:rPr>
              <a:t>S</a:t>
            </a:r>
            <a:r>
              <a:rPr lang="es-ES" altLang="es-MX" sz="1400" dirty="0" smtClean="0">
                <a:latin typeface="+mn-lt"/>
                <a:cs typeface="Arial" panose="020B0604020202020204" pitchFamily="34" charset="0"/>
              </a:rPr>
              <a:t>istema flexible.</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Prerrequisitos: </a:t>
            </a:r>
            <a:r>
              <a:rPr lang="es-ES" altLang="es-MX" sz="1400" dirty="0">
                <a:latin typeface="+mn-lt"/>
                <a:cs typeface="Arial" panose="020B0604020202020204" pitchFamily="34" charset="0"/>
              </a:rPr>
              <a:t>ninguno.</a:t>
            </a:r>
            <a:endParaRPr lang="es-ES_tradnl" altLang="es-MX" sz="1400"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Programas educativos en donde se imparte:</a:t>
            </a:r>
            <a:endParaRPr lang="es-ES_tradnl" altLang="es-MX" sz="1400" b="1" dirty="0">
              <a:latin typeface="+mn-lt"/>
              <a:cs typeface="Arial" panose="020B0604020202020204" pitchFamily="34" charset="0"/>
            </a:endParaRPr>
          </a:p>
          <a:p>
            <a:pPr eaLnBrk="1" hangingPunct="1"/>
            <a:r>
              <a:rPr lang="es-ES" altLang="es-MX" sz="1400" b="1" dirty="0">
                <a:latin typeface="+mn-lt"/>
                <a:cs typeface="Arial" panose="020B0604020202020204" pitchFamily="34" charset="0"/>
              </a:rPr>
              <a:t>Licenciatura en Diseño </a:t>
            </a:r>
            <a:r>
              <a:rPr lang="es-ES" altLang="es-MX" sz="1400" b="1" dirty="0" smtClean="0">
                <a:latin typeface="+mn-lt"/>
                <a:cs typeface="Arial" panose="020B0604020202020204" pitchFamily="34" charset="0"/>
              </a:rPr>
              <a:t>Industrial </a:t>
            </a:r>
          </a:p>
          <a:p>
            <a:pPr eaLnBrk="1" hangingPunct="1"/>
            <a:r>
              <a:rPr lang="es-ES" altLang="es-MX" sz="1400" dirty="0" smtClean="0">
                <a:latin typeface="+mn-lt"/>
                <a:cs typeface="Arial" panose="020B0604020202020204" pitchFamily="34" charset="0"/>
              </a:rPr>
              <a:t>Facultad </a:t>
            </a:r>
            <a:r>
              <a:rPr lang="es-ES" altLang="es-MX" sz="1400" dirty="0">
                <a:latin typeface="+mn-lt"/>
                <a:cs typeface="Arial" panose="020B0604020202020204" pitchFamily="34" charset="0"/>
              </a:rPr>
              <a:t>de Arquitectura y </a:t>
            </a:r>
            <a:r>
              <a:rPr lang="es-ES" altLang="es-MX" sz="1400" dirty="0" smtClean="0">
                <a:latin typeface="+mn-lt"/>
                <a:cs typeface="Arial" panose="020B0604020202020204" pitchFamily="34" charset="0"/>
              </a:rPr>
              <a:t>Diseño</a:t>
            </a:r>
          </a:p>
          <a:p>
            <a:pPr eaLnBrk="1" hangingPunct="1"/>
            <a:r>
              <a:rPr lang="es-ES" altLang="es-MX" sz="1400" dirty="0" smtClean="0">
                <a:latin typeface="+mn-lt"/>
                <a:cs typeface="Arial" panose="020B0604020202020204" pitchFamily="34" charset="0"/>
              </a:rPr>
              <a:t>Centro </a:t>
            </a:r>
            <a:r>
              <a:rPr lang="es-ES" altLang="es-MX" sz="1400" dirty="0">
                <a:latin typeface="+mn-lt"/>
                <a:cs typeface="Arial" panose="020B0604020202020204" pitchFamily="34" charset="0"/>
              </a:rPr>
              <a:t>Universitario UAEM Valle de Chalco y Zumpango.</a:t>
            </a:r>
            <a:endParaRPr lang="es-ES_tradnl" altLang="es-MX" sz="1400" dirty="0">
              <a:latin typeface="+mn-lt"/>
              <a:cs typeface="Arial" panose="020B0604020202020204" pitchFamily="34" charset="0"/>
            </a:endParaRPr>
          </a:p>
          <a:p>
            <a:pPr eaLnBrk="1" hangingPunct="1"/>
            <a:r>
              <a:rPr lang="es-ES" altLang="es-MX" sz="1200" dirty="0">
                <a:latin typeface="+mn-lt"/>
                <a:cs typeface="Arial" panose="020B0604020202020204" pitchFamily="34" charset="0"/>
              </a:rPr>
              <a:t> </a:t>
            </a:r>
            <a:endParaRPr lang="es-ES_tradnl" altLang="es-MX" sz="1200" dirty="0">
              <a:latin typeface="+mn-lt"/>
              <a:cs typeface="Arial" panose="020B0604020202020204" pitchFamily="34" charset="0"/>
            </a:endParaRPr>
          </a:p>
          <a:p>
            <a:pPr eaLnBrk="1" hangingPunct="1"/>
            <a:endParaRPr lang="es-ES" altLang="es-MX" sz="1200" dirty="0">
              <a:latin typeface="+mn-lt"/>
            </a:endParaRPr>
          </a:p>
        </p:txBody>
      </p:sp>
      <p:sp>
        <p:nvSpPr>
          <p:cNvPr id="20493" name="Text Box 6"/>
          <p:cNvSpPr txBox="1">
            <a:spLocks noChangeArrowheads="1"/>
          </p:cNvSpPr>
          <p:nvPr/>
        </p:nvSpPr>
        <p:spPr bwMode="auto">
          <a:xfrm>
            <a:off x="2332508" y="430732"/>
            <a:ext cx="4478983" cy="89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08090B"/>
                </a:solidFill>
                <a:latin typeface="Arial Narrow" panose="020B0606020202030204" pitchFamily="34" charset="0"/>
                <a:cs typeface="Arial" panose="020B0604020202020204" pitchFamily="34" charset="0"/>
              </a:rPr>
              <a:t>UNIVERSIDAD AUTÓNOMA DEL ESTADO DE MÉXICO</a:t>
            </a:r>
          </a:p>
          <a:p>
            <a:pPr eaLnBrk="1" hangingPunct="1"/>
            <a:r>
              <a:rPr lang="es-MX" altLang="es-MX" sz="1600" b="1" dirty="0">
                <a:solidFill>
                  <a:srgbClr val="08090B"/>
                </a:solidFill>
                <a:latin typeface="Arial Narrow" panose="020B060602020203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pic>
        <p:nvPicPr>
          <p:cNvPr id="20494"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5" name="Picture 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Agrupar 41"/>
          <p:cNvGrpSpPr/>
          <p:nvPr/>
        </p:nvGrpSpPr>
        <p:grpSpPr>
          <a:xfrm>
            <a:off x="438912" y="5352288"/>
            <a:ext cx="695092" cy="1327632"/>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Tree>
    <p:extLst>
      <p:ext uri="{BB962C8B-B14F-4D97-AF65-F5344CB8AC3E}">
        <p14:creationId xmlns:p14="http://schemas.microsoft.com/office/powerpoint/2010/main" val="29387080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7-10-17 a las 17.27.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6745" y="3267181"/>
            <a:ext cx="3382024" cy="3035783"/>
          </a:xfrm>
          <a:prstGeom prst="rect">
            <a:avLst/>
          </a:prstGeom>
        </p:spPr>
      </p:pic>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a:latin typeface="Arial" panose="020B0604020202020204" pitchFamily="34" charset="0"/>
              <a:cs typeface="Arial" panose="020B0604020202020204" pitchFamily="34" charset="0"/>
            </a:endParaRPr>
          </a:p>
        </p:txBody>
      </p:sp>
      <p:sp>
        <p:nvSpPr>
          <p:cNvPr id="26636" name="CuadroTexto 5"/>
          <p:cNvSpPr txBox="1">
            <a:spLocks noChangeArrowheads="1"/>
          </p:cNvSpPr>
          <p:nvPr/>
        </p:nvSpPr>
        <p:spPr bwMode="auto">
          <a:xfrm>
            <a:off x="361950" y="1202491"/>
            <a:ext cx="360045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800" b="1" dirty="0" smtClean="0">
                <a:latin typeface="+mn-lt"/>
                <a:cs typeface="Tahoma" panose="020B0604030504040204" pitchFamily="34" charset="0"/>
              </a:rPr>
              <a:t>1.1 Habilidades del pensamiento para el boceto</a:t>
            </a:r>
            <a:endParaRPr lang="es-ES" altLang="es-MX" sz="1800" b="1" dirty="0">
              <a:latin typeface="+mn-lt"/>
              <a:cs typeface="Tahoma" panose="020B0604030504040204" pitchFamily="34" charset="0"/>
            </a:endParaRPr>
          </a:p>
        </p:txBody>
      </p:sp>
      <p:sp>
        <p:nvSpPr>
          <p:cNvPr id="3" name="CuadroTexto 2"/>
          <p:cNvSpPr txBox="1"/>
          <p:nvPr/>
        </p:nvSpPr>
        <p:spPr>
          <a:xfrm>
            <a:off x="3407206" y="1553594"/>
            <a:ext cx="2646668" cy="2031325"/>
          </a:xfrm>
          <a:prstGeom prst="rect">
            <a:avLst/>
          </a:prstGeom>
          <a:noFill/>
        </p:spPr>
        <p:txBody>
          <a:bodyPr wrap="square" rtlCol="0">
            <a:spAutoFit/>
          </a:bodyPr>
          <a:lstStyle/>
          <a:p>
            <a:pPr algn="just"/>
            <a:r>
              <a:rPr lang="es-MX" dirty="0">
                <a:ea typeface="Tahoma" panose="020B0604030504040204" pitchFamily="34" charset="0"/>
                <a:cs typeface="Arial" panose="020B0604020202020204" pitchFamily="34" charset="0"/>
              </a:rPr>
              <a:t>C</a:t>
            </a:r>
            <a:r>
              <a:rPr lang="es-MX" dirty="0" smtClean="0">
                <a:ea typeface="Tahoma" panose="020B0604030504040204" pitchFamily="34" charset="0"/>
                <a:cs typeface="Arial" panose="020B0604020202020204" pitchFamily="34" charset="0"/>
              </a:rPr>
              <a:t>apacidades y disposiciones para hacer representaciones de las prefiguraciones del concepto de diseño.</a:t>
            </a:r>
            <a:endParaRPr lang="es-MX" dirty="0">
              <a:ea typeface="Tahoma" panose="020B0604030504040204" pitchFamily="34" charset="0"/>
              <a:cs typeface="Arial" panose="020B0604020202020204" pitchFamily="34" charset="0"/>
            </a:endParaRPr>
          </a:p>
          <a:p>
            <a:pPr algn="just"/>
            <a:r>
              <a:rPr lang="es-MX" dirty="0" smtClean="0">
                <a:ea typeface="Tahoma" panose="020B0604030504040204" pitchFamily="34" charset="0"/>
                <a:cs typeface="Arial" panose="020B0604020202020204" pitchFamily="34" charset="0"/>
              </a:rPr>
              <a:t>Destreza,  inteligencia, talento o forma de actuar.</a:t>
            </a:r>
            <a:endParaRPr lang="es-MX" dirty="0"/>
          </a:p>
        </p:txBody>
      </p:sp>
      <p:pic>
        <p:nvPicPr>
          <p:cNvPr id="17"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CuadroTexto 3"/>
          <p:cNvSpPr txBox="1"/>
          <p:nvPr/>
        </p:nvSpPr>
        <p:spPr>
          <a:xfrm>
            <a:off x="354911" y="3519555"/>
            <a:ext cx="1913749" cy="2031325"/>
          </a:xfrm>
          <a:prstGeom prst="rect">
            <a:avLst/>
          </a:prstGeom>
          <a:noFill/>
        </p:spPr>
        <p:txBody>
          <a:bodyPr wrap="square" rtlCol="0">
            <a:spAutoFit/>
          </a:bodyPr>
          <a:lstStyle/>
          <a:p>
            <a:pPr algn="just"/>
            <a:r>
              <a:rPr lang="es-MX" dirty="0"/>
              <a:t>P</a:t>
            </a:r>
            <a:r>
              <a:rPr lang="es-MX" dirty="0" smtClean="0"/>
              <a:t>ensar bien. </a:t>
            </a:r>
          </a:p>
          <a:p>
            <a:pPr algn="just"/>
            <a:r>
              <a:rPr lang="es-MX" dirty="0"/>
              <a:t>O</a:t>
            </a:r>
            <a:r>
              <a:rPr lang="es-MX" dirty="0" smtClean="0"/>
              <a:t>ptimización de factores como: memoria,  comprensión, análisis  y  síntesis entre otras.  </a:t>
            </a:r>
            <a:endParaRPr lang="es-MX" dirty="0"/>
          </a:p>
        </p:txBody>
      </p:sp>
      <p:sp>
        <p:nvSpPr>
          <p:cNvPr id="5" name="Flecha derecha 4"/>
          <p:cNvSpPr/>
          <p:nvPr/>
        </p:nvSpPr>
        <p:spPr>
          <a:xfrm>
            <a:off x="2291885" y="4392080"/>
            <a:ext cx="519284" cy="1080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CuadroTexto 12"/>
          <p:cNvSpPr txBox="1"/>
          <p:nvPr/>
        </p:nvSpPr>
        <p:spPr>
          <a:xfrm>
            <a:off x="2897059" y="4040542"/>
            <a:ext cx="2318395" cy="1754327"/>
          </a:xfrm>
          <a:prstGeom prst="rect">
            <a:avLst/>
          </a:prstGeom>
          <a:noFill/>
        </p:spPr>
        <p:txBody>
          <a:bodyPr wrap="square" rtlCol="0">
            <a:spAutoFit/>
          </a:bodyPr>
          <a:lstStyle/>
          <a:p>
            <a:pPr algn="just"/>
            <a:r>
              <a:rPr lang="es-MX" dirty="0"/>
              <a:t>H</a:t>
            </a:r>
            <a:r>
              <a:rPr lang="es-MX" dirty="0" smtClean="0"/>
              <a:t>abilidades del pensamiento facilitan al diseñador presentar bocetos con </a:t>
            </a:r>
            <a:r>
              <a:rPr lang="es-MX" b="1" dirty="0" smtClean="0"/>
              <a:t>originalidad y creatividad</a:t>
            </a:r>
            <a:r>
              <a:rPr lang="es-MX" dirty="0" smtClean="0"/>
              <a:t>.</a:t>
            </a:r>
            <a:endParaRPr lang="es-MX" dirty="0"/>
          </a:p>
        </p:txBody>
      </p:sp>
      <p:pic>
        <p:nvPicPr>
          <p:cNvPr id="3074" name="Picture 2" descr="Resultado de imagen para personas con habilidades del pensamiento"/>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341903" y="1800033"/>
            <a:ext cx="1043557" cy="1359051"/>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CuadroTexto 18"/>
          <p:cNvSpPr txBox="1"/>
          <p:nvPr/>
        </p:nvSpPr>
        <p:spPr>
          <a:xfrm>
            <a:off x="2141880" y="3119177"/>
            <a:ext cx="1458388" cy="769441"/>
          </a:xfrm>
          <a:prstGeom prst="rect">
            <a:avLst/>
          </a:prstGeom>
          <a:noFill/>
        </p:spPr>
        <p:txBody>
          <a:bodyPr wrap="square" rtlCol="0">
            <a:spAutoFit/>
          </a:bodyPr>
          <a:lstStyle/>
          <a:p>
            <a:r>
              <a:rPr lang="es-MX" sz="1100" dirty="0" smtClean="0"/>
              <a:t>Imagen tomada con fines didácticos </a:t>
            </a:r>
          </a:p>
          <a:p>
            <a:r>
              <a:rPr lang="es-MX" sz="1100" dirty="0" err="1" smtClean="0"/>
              <a:t>de:www.searchhabilidadesdelpensamiento</a:t>
            </a:r>
            <a:r>
              <a:rPr lang="es-MX" sz="1100" dirty="0" smtClean="0"/>
              <a:t> </a:t>
            </a:r>
            <a:endParaRPr lang="es-MX" sz="1100" dirty="0"/>
          </a:p>
        </p:txBody>
      </p:sp>
      <p:sp>
        <p:nvSpPr>
          <p:cNvPr id="16" name="CuadroTexto 15"/>
          <p:cNvSpPr txBox="1"/>
          <p:nvPr/>
        </p:nvSpPr>
        <p:spPr>
          <a:xfrm>
            <a:off x="4390323" y="6193547"/>
            <a:ext cx="2967479" cy="430887"/>
          </a:xfrm>
          <a:prstGeom prst="rect">
            <a:avLst/>
          </a:prstGeom>
          <a:noFill/>
        </p:spPr>
        <p:txBody>
          <a:bodyPr wrap="none" rtlCol="0">
            <a:spAutoFit/>
          </a:bodyPr>
          <a:lstStyle/>
          <a:p>
            <a:r>
              <a:rPr lang="es-MX" sz="1100" dirty="0" smtClean="0"/>
              <a:t>Imagen tomada con fines didácticos </a:t>
            </a:r>
          </a:p>
          <a:p>
            <a:r>
              <a:rPr lang="es-ES" sz="1100" dirty="0" smtClean="0"/>
              <a:t>D</a:t>
            </a:r>
            <a:r>
              <a:rPr lang="es-MX" sz="1100" dirty="0" smtClean="0"/>
              <a:t>e:</a:t>
            </a:r>
            <a:r>
              <a:rPr lang="en-US" sz="1100" dirty="0"/>
              <a:t>http://</a:t>
            </a:r>
            <a:r>
              <a:rPr lang="en-US" sz="1100" dirty="0" err="1"/>
              <a:t>www.sketch</a:t>
            </a:r>
            <a:r>
              <a:rPr lang="en-US" sz="1100" dirty="0"/>
              <a:t>-a-</a:t>
            </a:r>
            <a:r>
              <a:rPr lang="en-US" sz="1100" dirty="0" err="1"/>
              <a:t>day.com</a:t>
            </a:r>
            <a:r>
              <a:rPr lang="en-US" sz="1100" dirty="0"/>
              <a:t>/posts/</a:t>
            </a:r>
            <a:r>
              <a:rPr lang="en-US" sz="1100" dirty="0" smtClean="0"/>
              <a:t>sketch/</a:t>
            </a:r>
            <a:endParaRPr lang="es-MX" sz="1100" dirty="0"/>
          </a:p>
        </p:txBody>
      </p:sp>
    </p:spTree>
    <p:extLst>
      <p:ext uri="{BB962C8B-B14F-4D97-AF65-F5344CB8AC3E}">
        <p14:creationId xmlns:p14="http://schemas.microsoft.com/office/powerpoint/2010/main" val="3774258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Observación del diseñad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971" y="2071479"/>
            <a:ext cx="2633377" cy="2038559"/>
          </a:xfrm>
          <a:prstGeom prst="rect">
            <a:avLst/>
          </a:prstGeom>
          <a:noFill/>
          <a:extLst>
            <a:ext uri="{909E8E84-426E-40dd-AFC4-6F175D3DCCD1}">
              <a14:hiddenFill xmlns:a14="http://schemas.microsoft.com/office/drawing/2010/main" xmlns="">
                <a:solidFill>
                  <a:srgbClr val="FFFFFF"/>
                </a:solidFill>
              </a14:hiddenFill>
            </a:ext>
          </a:extLst>
        </p:spPr>
      </p:pic>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grpSp>
        <p:nvGrpSpPr>
          <p:cNvPr id="20" name="Agrupar 41"/>
          <p:cNvGrpSpPr/>
          <p:nvPr/>
        </p:nvGrpSpPr>
        <p:grpSpPr>
          <a:xfrm>
            <a:off x="251520" y="5805264"/>
            <a:ext cx="576064" cy="874656"/>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24588" name="CuadroTexto 7"/>
          <p:cNvSpPr txBox="1">
            <a:spLocks noChangeArrowheads="1"/>
          </p:cNvSpPr>
          <p:nvPr/>
        </p:nvSpPr>
        <p:spPr bwMode="auto">
          <a:xfrm>
            <a:off x="568588" y="1399725"/>
            <a:ext cx="3694537" cy="36933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800" b="1" dirty="0" smtClean="0">
                <a:solidFill>
                  <a:srgbClr val="000000"/>
                </a:solidFill>
                <a:latin typeface="+mn-lt"/>
                <a:cs typeface="Arial" panose="020B0604020202020204" pitchFamily="34" charset="0"/>
              </a:rPr>
              <a:t>1.2  Observación</a:t>
            </a:r>
            <a:r>
              <a:rPr lang="es-MX" altLang="es-MX" sz="1800" dirty="0" smtClean="0">
                <a:solidFill>
                  <a:srgbClr val="000000"/>
                </a:solidFill>
                <a:latin typeface="+mn-lt"/>
                <a:cs typeface="Arial" panose="020B0604020202020204" pitchFamily="34" charset="0"/>
              </a:rPr>
              <a:t>: una de las técnicas más antigua y demasiado utilizada en el dibujo y la representación.</a:t>
            </a:r>
          </a:p>
          <a:p>
            <a:pPr algn="just"/>
            <a:endParaRPr lang="es-MX" altLang="es-MX" sz="1800" dirty="0">
              <a:solidFill>
                <a:srgbClr val="000000"/>
              </a:solidFill>
              <a:latin typeface="+mn-lt"/>
              <a:cs typeface="Arial" panose="020B0604020202020204" pitchFamily="34" charset="0"/>
            </a:endParaRPr>
          </a:p>
          <a:p>
            <a:pPr algn="just"/>
            <a:r>
              <a:rPr lang="es-MX" altLang="es-MX" sz="1800" dirty="0" smtClean="0">
                <a:solidFill>
                  <a:srgbClr val="000000"/>
                </a:solidFill>
                <a:latin typeface="+mn-lt"/>
                <a:cs typeface="Arial" panose="020B0604020202020204" pitchFamily="34" charset="0"/>
              </a:rPr>
              <a:t>Observación: recoger información, acumular e interpretar las actuaciones, comportamientos y hechos de las personas u objetos. Contemplar y analizar en forma detenida y sistemática como se componen  o desarrollan todos los elementos que conforman un contexto.</a:t>
            </a:r>
            <a:endParaRPr lang="es-MX" altLang="es-MX" sz="1600" dirty="0">
              <a:solidFill>
                <a:srgbClr val="9BBB59"/>
              </a:solidFill>
              <a:latin typeface="+mn-lt"/>
              <a:cs typeface="Tahoma" panose="020B0604030504040204" pitchFamily="34" charset="0"/>
            </a:endParaRPr>
          </a:p>
        </p:txBody>
      </p:sp>
      <p:sp>
        <p:nvSpPr>
          <p:cNvPr id="2" name="CuadroTexto 1"/>
          <p:cNvSpPr txBox="1"/>
          <p:nvPr/>
        </p:nvSpPr>
        <p:spPr>
          <a:xfrm>
            <a:off x="6080963" y="3735082"/>
            <a:ext cx="1403718" cy="369332"/>
          </a:xfrm>
          <a:prstGeom prst="rect">
            <a:avLst/>
          </a:prstGeom>
          <a:noFill/>
        </p:spPr>
        <p:txBody>
          <a:bodyPr wrap="none" rtlCol="0">
            <a:spAutoFit/>
          </a:bodyPr>
          <a:lstStyle/>
          <a:p>
            <a:r>
              <a:rPr lang="es-MX" dirty="0" smtClean="0"/>
              <a:t>Observación </a:t>
            </a:r>
            <a:endParaRPr lang="es-MX" dirty="0"/>
          </a:p>
        </p:txBody>
      </p:sp>
      <p:sp>
        <p:nvSpPr>
          <p:cNvPr id="17" name="CuadroTexto 16"/>
          <p:cNvSpPr txBox="1"/>
          <p:nvPr/>
        </p:nvSpPr>
        <p:spPr>
          <a:xfrm>
            <a:off x="4990490" y="3579687"/>
            <a:ext cx="929806" cy="369332"/>
          </a:xfrm>
          <a:prstGeom prst="rect">
            <a:avLst/>
          </a:prstGeom>
          <a:noFill/>
        </p:spPr>
        <p:txBody>
          <a:bodyPr wrap="none" rtlCol="0">
            <a:spAutoFit/>
          </a:bodyPr>
          <a:lstStyle/>
          <a:p>
            <a:r>
              <a:rPr lang="es-MX" dirty="0" smtClean="0"/>
              <a:t>Objeto  </a:t>
            </a:r>
            <a:endParaRPr lang="es-MX" dirty="0"/>
          </a:p>
        </p:txBody>
      </p:sp>
      <p:sp>
        <p:nvSpPr>
          <p:cNvPr id="19" name="CuadroTexto 18"/>
          <p:cNvSpPr txBox="1"/>
          <p:nvPr/>
        </p:nvSpPr>
        <p:spPr>
          <a:xfrm>
            <a:off x="5011971" y="1724848"/>
            <a:ext cx="1388522" cy="646331"/>
          </a:xfrm>
          <a:prstGeom prst="rect">
            <a:avLst/>
          </a:prstGeom>
          <a:noFill/>
        </p:spPr>
        <p:txBody>
          <a:bodyPr wrap="none" rtlCol="0">
            <a:spAutoFit/>
          </a:bodyPr>
          <a:lstStyle/>
          <a:p>
            <a:r>
              <a:rPr lang="es-MX" dirty="0" smtClean="0"/>
              <a:t>Observador</a:t>
            </a:r>
          </a:p>
          <a:p>
            <a:r>
              <a:rPr lang="es-MX" b="1" dirty="0" smtClean="0"/>
              <a:t>DISEÑADOR</a:t>
            </a:r>
            <a:r>
              <a:rPr lang="es-MX" dirty="0" smtClean="0"/>
              <a:t> </a:t>
            </a:r>
            <a:endParaRPr lang="es-MX" dirty="0"/>
          </a:p>
        </p:txBody>
      </p:sp>
      <p:sp>
        <p:nvSpPr>
          <p:cNvPr id="3" name="CuadroTexto 2"/>
          <p:cNvSpPr txBox="1"/>
          <p:nvPr/>
        </p:nvSpPr>
        <p:spPr>
          <a:xfrm>
            <a:off x="1217673" y="5086003"/>
            <a:ext cx="2880756" cy="1477328"/>
          </a:xfrm>
          <a:prstGeom prst="rect">
            <a:avLst/>
          </a:prstGeom>
          <a:noFill/>
        </p:spPr>
        <p:txBody>
          <a:bodyPr wrap="square" rtlCol="0">
            <a:spAutoFit/>
          </a:bodyPr>
          <a:lstStyle/>
          <a:p>
            <a:r>
              <a:rPr lang="es-MX" dirty="0" smtClean="0"/>
              <a:t>Actitud de receptividad y sensibilidad. </a:t>
            </a:r>
            <a:r>
              <a:rPr lang="es-MX" dirty="0"/>
              <a:t>C</a:t>
            </a:r>
            <a:r>
              <a:rPr lang="es-MX" dirty="0" smtClean="0"/>
              <a:t>ompetencia para captar y dar significado a lo observado.</a:t>
            </a:r>
          </a:p>
          <a:p>
            <a:r>
              <a:rPr lang="es-MX" dirty="0" smtClean="0"/>
              <a:t>  </a:t>
            </a:r>
            <a:endParaRPr lang="es-MX" dirty="0"/>
          </a:p>
        </p:txBody>
      </p:sp>
      <p:cxnSp>
        <p:nvCxnSpPr>
          <p:cNvPr id="5" name="Conector recto de flecha 4"/>
          <p:cNvCxnSpPr/>
          <p:nvPr/>
        </p:nvCxnSpPr>
        <p:spPr>
          <a:xfrm>
            <a:off x="5613663" y="3445363"/>
            <a:ext cx="520480" cy="4587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a:off x="5099748" y="2418473"/>
            <a:ext cx="12598" cy="3655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CuadroTexto 25"/>
          <p:cNvSpPr txBox="1"/>
          <p:nvPr/>
        </p:nvSpPr>
        <p:spPr>
          <a:xfrm>
            <a:off x="4928828" y="4157332"/>
            <a:ext cx="2335896" cy="430887"/>
          </a:xfrm>
          <a:prstGeom prst="rect">
            <a:avLst/>
          </a:prstGeom>
          <a:noFill/>
        </p:spPr>
        <p:txBody>
          <a:bodyPr wrap="none" rtlCol="0">
            <a:spAutoFit/>
          </a:bodyPr>
          <a:lstStyle/>
          <a:p>
            <a:r>
              <a:rPr lang="es-MX" sz="1100" dirty="0" smtClean="0"/>
              <a:t>Imagen tomada con fines didácticos </a:t>
            </a:r>
          </a:p>
          <a:p>
            <a:r>
              <a:rPr lang="es-MX" sz="1100" dirty="0" err="1" smtClean="0"/>
              <a:t>de:www.gatovolante.wordpress.com</a:t>
            </a:r>
            <a:r>
              <a:rPr lang="es-MX" sz="1100" dirty="0" smtClean="0"/>
              <a:t> </a:t>
            </a:r>
            <a:endParaRPr lang="es-MX" sz="1100" dirty="0"/>
          </a:p>
        </p:txBody>
      </p:sp>
      <p:pic>
        <p:nvPicPr>
          <p:cNvPr id="27"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8" name="Picture 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 name="Text Box 7"/>
          <p:cNvSpPr txBox="1">
            <a:spLocks noChangeArrowheads="1"/>
          </p:cNvSpPr>
          <p:nvPr/>
        </p:nvSpPr>
        <p:spPr bwMode="auto">
          <a:xfrm>
            <a:off x="7046943" y="6248387"/>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4" name="Imagen 3"/>
          <p:cNvPicPr>
            <a:picLocks noChangeAspect="1"/>
          </p:cNvPicPr>
          <p:nvPr/>
        </p:nvPicPr>
        <p:blipFill>
          <a:blip r:embed="rId6"/>
          <a:stretch>
            <a:fillRect/>
          </a:stretch>
        </p:blipFill>
        <p:spPr>
          <a:xfrm>
            <a:off x="4438685" y="4746659"/>
            <a:ext cx="1893213" cy="1363953"/>
          </a:xfrm>
          <a:prstGeom prst="rect">
            <a:avLst/>
          </a:prstGeom>
        </p:spPr>
      </p:pic>
      <p:sp>
        <p:nvSpPr>
          <p:cNvPr id="30" name="CuadroTexto 29"/>
          <p:cNvSpPr txBox="1"/>
          <p:nvPr/>
        </p:nvSpPr>
        <p:spPr>
          <a:xfrm>
            <a:off x="3959227" y="6060449"/>
            <a:ext cx="2313454" cy="600164"/>
          </a:xfrm>
          <a:prstGeom prst="rect">
            <a:avLst/>
          </a:prstGeom>
          <a:noFill/>
        </p:spPr>
        <p:txBody>
          <a:bodyPr wrap="none" rtlCol="0">
            <a:spAutoFit/>
          </a:bodyPr>
          <a:lstStyle/>
          <a:p>
            <a:r>
              <a:rPr lang="es-MX" sz="1100" dirty="0" smtClean="0"/>
              <a:t>Imagen tomada con fines didácticos </a:t>
            </a:r>
          </a:p>
          <a:p>
            <a:r>
              <a:rPr lang="es-ES" sz="1100" dirty="0"/>
              <a:t>d</a:t>
            </a:r>
            <a:r>
              <a:rPr lang="es-MX" sz="1100" dirty="0" smtClean="0"/>
              <a:t>e:</a:t>
            </a:r>
            <a:r>
              <a:rPr lang="en-US" sz="1100" dirty="0" smtClean="0"/>
              <a:t>http</a:t>
            </a:r>
            <a:r>
              <a:rPr lang="en-US" sz="1100" dirty="0"/>
              <a:t>://</a:t>
            </a:r>
            <a:r>
              <a:rPr lang="en-US" sz="1100" dirty="0" err="1"/>
              <a:t>www.connectingbrains.es</a:t>
            </a:r>
            <a:r>
              <a:rPr lang="en-US" sz="1100" dirty="0"/>
              <a:t>/</a:t>
            </a:r>
            <a:endParaRPr lang="es-ES" sz="1100" dirty="0"/>
          </a:p>
          <a:p>
            <a:endParaRPr lang="es-MX" sz="1100" dirty="0"/>
          </a:p>
        </p:txBody>
      </p:sp>
    </p:spTree>
    <p:extLst>
      <p:ext uri="{BB962C8B-B14F-4D97-AF65-F5344CB8AC3E}">
        <p14:creationId xmlns:p14="http://schemas.microsoft.com/office/powerpoint/2010/main" val="32104737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sp>
        <p:nvSpPr>
          <p:cNvPr id="24588" name="CuadroTexto 7"/>
          <p:cNvSpPr txBox="1">
            <a:spLocks noChangeArrowheads="1"/>
          </p:cNvSpPr>
          <p:nvPr/>
        </p:nvSpPr>
        <p:spPr bwMode="auto">
          <a:xfrm>
            <a:off x="3082680" y="908472"/>
            <a:ext cx="2950130"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600" b="1" dirty="0" smtClean="0">
                <a:solidFill>
                  <a:schemeClr val="accent6">
                    <a:lumMod val="75000"/>
                  </a:schemeClr>
                </a:solidFill>
                <a:latin typeface="+mn-lt"/>
                <a:cs typeface="Arial" panose="020B0604020202020204" pitchFamily="34" charset="0"/>
              </a:rPr>
              <a:t>Observación</a:t>
            </a:r>
            <a:r>
              <a:rPr lang="es-MX" altLang="es-MX" sz="1600" b="1" dirty="0">
                <a:solidFill>
                  <a:schemeClr val="accent6">
                    <a:lumMod val="75000"/>
                  </a:schemeClr>
                </a:solidFill>
                <a:latin typeface="+mn-lt"/>
                <a:cs typeface="Arial" panose="020B0604020202020204" pitchFamily="34" charset="0"/>
              </a:rPr>
              <a:t> </a:t>
            </a:r>
            <a:r>
              <a:rPr lang="es-MX" altLang="es-MX" sz="1600" b="1" dirty="0" smtClean="0">
                <a:solidFill>
                  <a:schemeClr val="accent6">
                    <a:lumMod val="75000"/>
                  </a:schemeClr>
                </a:solidFill>
                <a:latin typeface="+mn-lt"/>
                <a:cs typeface="Arial" panose="020B0604020202020204" pitchFamily="34" charset="0"/>
              </a:rPr>
              <a:t>casual</a:t>
            </a:r>
            <a:r>
              <a:rPr lang="es-MX" altLang="es-MX" sz="1600" dirty="0" smtClean="0">
                <a:solidFill>
                  <a:srgbClr val="000000"/>
                </a:solidFill>
                <a:latin typeface="+mn-lt"/>
                <a:cs typeface="Arial" panose="020B0604020202020204" pitchFamily="34" charset="0"/>
              </a:rPr>
              <a:t>: Incidental, al azar en cualquier momento cotidiano. </a:t>
            </a:r>
            <a:r>
              <a:rPr lang="es-MX" altLang="es-MX" sz="1600" b="1" dirty="0">
                <a:solidFill>
                  <a:schemeClr val="accent6">
                    <a:lumMod val="75000"/>
                  </a:schemeClr>
                </a:solidFill>
                <a:latin typeface="+mn-lt"/>
                <a:cs typeface="Arial" panose="020B0604020202020204" pitchFamily="34" charset="0"/>
              </a:rPr>
              <a:t>E</a:t>
            </a:r>
            <a:r>
              <a:rPr lang="es-MX" altLang="es-MX" sz="1600" b="1" dirty="0" smtClean="0">
                <a:solidFill>
                  <a:schemeClr val="accent6">
                    <a:lumMod val="75000"/>
                  </a:schemeClr>
                </a:solidFill>
                <a:latin typeface="+mn-lt"/>
                <a:cs typeface="Arial" panose="020B0604020202020204" pitchFamily="34" charset="0"/>
              </a:rPr>
              <a:t>l diseñador debe hacer de la observación un ejercicio para dotarse de imágenes en su memoria</a:t>
            </a:r>
            <a:r>
              <a:rPr lang="es-MX" altLang="es-MX" sz="1600" dirty="0" smtClean="0">
                <a:solidFill>
                  <a:schemeClr val="accent6">
                    <a:lumMod val="75000"/>
                  </a:schemeClr>
                </a:solidFill>
                <a:latin typeface="+mn-lt"/>
                <a:cs typeface="Arial" panose="020B0604020202020204" pitchFamily="34" charset="0"/>
              </a:rPr>
              <a:t>.</a:t>
            </a:r>
            <a:endParaRPr lang="es-MX" altLang="es-MX" sz="1600" dirty="0">
              <a:solidFill>
                <a:schemeClr val="accent6">
                  <a:lumMod val="75000"/>
                </a:schemeClr>
              </a:solidFill>
              <a:latin typeface="+mn-lt"/>
              <a:cs typeface="Tahoma" panose="020B0604030504040204" pitchFamily="34" charset="0"/>
            </a:endParaRPr>
          </a:p>
        </p:txBody>
      </p:sp>
      <p:sp>
        <p:nvSpPr>
          <p:cNvPr id="16" name="CuadroTexto 7"/>
          <p:cNvSpPr txBox="1">
            <a:spLocks noChangeArrowheads="1"/>
          </p:cNvSpPr>
          <p:nvPr/>
        </p:nvSpPr>
        <p:spPr bwMode="auto">
          <a:xfrm>
            <a:off x="545076" y="1309385"/>
            <a:ext cx="2399564"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600" b="1" dirty="0" smtClean="0">
                <a:solidFill>
                  <a:schemeClr val="accent6">
                    <a:lumMod val="75000"/>
                  </a:schemeClr>
                </a:solidFill>
                <a:latin typeface="+mn-lt"/>
                <a:cs typeface="Arial" panose="020B0604020202020204" pitchFamily="34" charset="0"/>
              </a:rPr>
              <a:t>Observación</a:t>
            </a:r>
            <a:r>
              <a:rPr lang="es-MX" altLang="es-MX" sz="1600" b="1" dirty="0">
                <a:solidFill>
                  <a:schemeClr val="accent6">
                    <a:lumMod val="75000"/>
                  </a:schemeClr>
                </a:solidFill>
                <a:latin typeface="+mn-lt"/>
                <a:cs typeface="Arial" panose="020B0604020202020204" pitchFamily="34" charset="0"/>
              </a:rPr>
              <a:t> </a:t>
            </a:r>
            <a:r>
              <a:rPr lang="es-MX" altLang="es-MX" sz="1600" b="1" dirty="0" smtClean="0">
                <a:solidFill>
                  <a:schemeClr val="accent6">
                    <a:lumMod val="75000"/>
                  </a:schemeClr>
                </a:solidFill>
                <a:latin typeface="+mn-lt"/>
                <a:cs typeface="Arial" panose="020B0604020202020204" pitchFamily="34" charset="0"/>
              </a:rPr>
              <a:t>deliberada naturalista</a:t>
            </a:r>
            <a:r>
              <a:rPr lang="es-MX" altLang="es-MX" sz="1600" b="1" dirty="0" smtClean="0">
                <a:solidFill>
                  <a:srgbClr val="000000"/>
                </a:solidFill>
                <a:latin typeface="+mn-lt"/>
                <a:cs typeface="Arial" panose="020B0604020202020204" pitchFamily="34" charset="0"/>
              </a:rPr>
              <a:t>: </a:t>
            </a:r>
            <a:r>
              <a:rPr lang="es-MX" altLang="es-MX" sz="1600" dirty="0" smtClean="0">
                <a:solidFill>
                  <a:srgbClr val="000000"/>
                </a:solidFill>
                <a:latin typeface="+mn-lt"/>
                <a:cs typeface="Arial" panose="020B0604020202020204" pitchFamily="34" charset="0"/>
              </a:rPr>
              <a:t>planificada y organizada sin interferir en los procesos naturales   </a:t>
            </a:r>
            <a:endParaRPr lang="es-MX" altLang="es-MX" sz="1600" dirty="0">
              <a:solidFill>
                <a:srgbClr val="9BBB59"/>
              </a:solidFill>
              <a:latin typeface="+mn-lt"/>
              <a:cs typeface="Tahoma" panose="020B0604030504040204" pitchFamily="34" charset="0"/>
            </a:endParaRPr>
          </a:p>
        </p:txBody>
      </p:sp>
      <p:sp>
        <p:nvSpPr>
          <p:cNvPr id="18" name="CuadroTexto 7"/>
          <p:cNvSpPr txBox="1">
            <a:spLocks noChangeArrowheads="1"/>
          </p:cNvSpPr>
          <p:nvPr/>
        </p:nvSpPr>
        <p:spPr bwMode="auto">
          <a:xfrm>
            <a:off x="518107" y="2546239"/>
            <a:ext cx="2547436"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600" b="1" dirty="0" smtClean="0">
                <a:solidFill>
                  <a:schemeClr val="accent6">
                    <a:lumMod val="75000"/>
                  </a:schemeClr>
                </a:solidFill>
                <a:latin typeface="+mn-lt"/>
                <a:cs typeface="Arial" panose="020B0604020202020204" pitchFamily="34" charset="0"/>
              </a:rPr>
              <a:t>Observación</a:t>
            </a:r>
            <a:r>
              <a:rPr lang="es-MX" altLang="es-MX" sz="1600" b="1" dirty="0">
                <a:solidFill>
                  <a:schemeClr val="accent6">
                    <a:lumMod val="75000"/>
                  </a:schemeClr>
                </a:solidFill>
                <a:latin typeface="+mn-lt"/>
                <a:cs typeface="Arial" panose="020B0604020202020204" pitchFamily="34" charset="0"/>
              </a:rPr>
              <a:t> </a:t>
            </a:r>
            <a:r>
              <a:rPr lang="es-MX" altLang="es-MX" sz="1600" b="1" dirty="0" smtClean="0">
                <a:solidFill>
                  <a:schemeClr val="accent6">
                    <a:lumMod val="75000"/>
                  </a:schemeClr>
                </a:solidFill>
                <a:latin typeface="+mn-lt"/>
                <a:cs typeface="Arial" panose="020B0604020202020204" pitchFamily="34" charset="0"/>
              </a:rPr>
              <a:t>focalizada</a:t>
            </a:r>
            <a:r>
              <a:rPr lang="es-MX" altLang="es-MX" sz="1600" dirty="0" smtClean="0">
                <a:solidFill>
                  <a:srgbClr val="000000"/>
                </a:solidFill>
                <a:latin typeface="+mn-lt"/>
                <a:cs typeface="Arial" panose="020B0604020202020204" pitchFamily="34" charset="0"/>
              </a:rPr>
              <a:t>: relacionada con un aspecto determinado. Con un foco de interés. </a:t>
            </a:r>
            <a:endParaRPr lang="es-MX" altLang="es-MX" sz="1600" dirty="0">
              <a:solidFill>
                <a:srgbClr val="9BBB59"/>
              </a:solidFill>
              <a:latin typeface="+mn-lt"/>
              <a:cs typeface="Tahoma" panose="020B0604030504040204" pitchFamily="34" charset="0"/>
            </a:endParaRPr>
          </a:p>
        </p:txBody>
      </p:sp>
      <p:sp>
        <p:nvSpPr>
          <p:cNvPr id="26" name="CuadroTexto 7"/>
          <p:cNvSpPr txBox="1">
            <a:spLocks noChangeArrowheads="1"/>
          </p:cNvSpPr>
          <p:nvPr/>
        </p:nvSpPr>
        <p:spPr bwMode="auto">
          <a:xfrm>
            <a:off x="470023" y="3756931"/>
            <a:ext cx="2549669"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600" b="1" dirty="0" smtClean="0">
                <a:solidFill>
                  <a:schemeClr val="accent6">
                    <a:lumMod val="75000"/>
                  </a:schemeClr>
                </a:solidFill>
                <a:latin typeface="+mn-lt"/>
                <a:cs typeface="Arial" panose="020B0604020202020204" pitchFamily="34" charset="0"/>
              </a:rPr>
              <a:t>Observación</a:t>
            </a:r>
            <a:r>
              <a:rPr lang="es-MX" altLang="es-MX" sz="1600" b="1" dirty="0">
                <a:solidFill>
                  <a:schemeClr val="accent6">
                    <a:lumMod val="75000"/>
                  </a:schemeClr>
                </a:solidFill>
                <a:latin typeface="+mn-lt"/>
                <a:cs typeface="Arial" panose="020B0604020202020204" pitchFamily="34" charset="0"/>
              </a:rPr>
              <a:t> </a:t>
            </a:r>
            <a:r>
              <a:rPr lang="es-MX" altLang="es-MX" sz="1600" b="1" dirty="0" smtClean="0">
                <a:solidFill>
                  <a:schemeClr val="accent6">
                    <a:lumMod val="75000"/>
                  </a:schemeClr>
                </a:solidFill>
                <a:latin typeface="+mn-lt"/>
                <a:cs typeface="Arial" panose="020B0604020202020204" pitchFamily="34" charset="0"/>
              </a:rPr>
              <a:t>participativa</a:t>
            </a:r>
            <a:r>
              <a:rPr lang="es-MX" altLang="es-MX" sz="1600" dirty="0" smtClean="0">
                <a:solidFill>
                  <a:srgbClr val="000000"/>
                </a:solidFill>
                <a:latin typeface="+mn-lt"/>
                <a:cs typeface="Arial" panose="020B0604020202020204" pitchFamily="34" charset="0"/>
              </a:rPr>
              <a:t>: interacción con el fenómeno para comprender procesos específicos  </a:t>
            </a:r>
            <a:endParaRPr lang="es-MX" altLang="es-MX" sz="1600" dirty="0">
              <a:solidFill>
                <a:srgbClr val="9BBB59"/>
              </a:solidFill>
              <a:latin typeface="+mn-lt"/>
              <a:cs typeface="Tahoma" panose="020B0604030504040204" pitchFamily="34" charset="0"/>
            </a:endParaRPr>
          </a:p>
        </p:txBody>
      </p:sp>
      <p:sp>
        <p:nvSpPr>
          <p:cNvPr id="28" name="CuadroTexto 7"/>
          <p:cNvSpPr txBox="1">
            <a:spLocks noChangeArrowheads="1"/>
          </p:cNvSpPr>
          <p:nvPr/>
        </p:nvSpPr>
        <p:spPr bwMode="auto">
          <a:xfrm>
            <a:off x="3394094" y="5319262"/>
            <a:ext cx="2511388"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600" b="1" dirty="0" smtClean="0">
                <a:solidFill>
                  <a:schemeClr val="accent6">
                    <a:lumMod val="75000"/>
                  </a:schemeClr>
                </a:solidFill>
                <a:latin typeface="+mn-lt"/>
                <a:cs typeface="Arial" panose="020B0604020202020204" pitchFamily="34" charset="0"/>
              </a:rPr>
              <a:t>Observación</a:t>
            </a:r>
            <a:r>
              <a:rPr lang="es-MX" altLang="es-MX" sz="1600" b="1" dirty="0">
                <a:solidFill>
                  <a:schemeClr val="accent6">
                    <a:lumMod val="75000"/>
                  </a:schemeClr>
                </a:solidFill>
                <a:latin typeface="+mn-lt"/>
                <a:cs typeface="Arial" panose="020B0604020202020204" pitchFamily="34" charset="0"/>
              </a:rPr>
              <a:t> </a:t>
            </a:r>
            <a:r>
              <a:rPr lang="es-MX" altLang="es-MX" sz="1600" b="1" dirty="0" smtClean="0">
                <a:solidFill>
                  <a:schemeClr val="accent6">
                    <a:lumMod val="75000"/>
                  </a:schemeClr>
                </a:solidFill>
                <a:latin typeface="+mn-lt"/>
                <a:cs typeface="Arial" panose="020B0604020202020204" pitchFamily="34" charset="0"/>
              </a:rPr>
              <a:t>directa: </a:t>
            </a:r>
            <a:r>
              <a:rPr lang="es-MX" altLang="es-MX" sz="1600" dirty="0" smtClean="0">
                <a:solidFill>
                  <a:srgbClr val="000000"/>
                </a:solidFill>
                <a:latin typeface="+mn-lt"/>
                <a:cs typeface="Arial" panose="020B0604020202020204" pitchFamily="34" charset="0"/>
              </a:rPr>
              <a:t>contacto directo con el hecho o fenómeno.   </a:t>
            </a:r>
            <a:endParaRPr lang="es-MX" altLang="es-MX" sz="1600" dirty="0">
              <a:solidFill>
                <a:srgbClr val="9BBB59"/>
              </a:solidFill>
              <a:latin typeface="+mn-lt"/>
              <a:cs typeface="Tahoma" panose="020B0604030504040204" pitchFamily="34" charset="0"/>
            </a:endParaRPr>
          </a:p>
        </p:txBody>
      </p:sp>
      <p:sp>
        <p:nvSpPr>
          <p:cNvPr id="29" name="CuadroTexto 7"/>
          <p:cNvSpPr txBox="1">
            <a:spLocks noChangeArrowheads="1"/>
          </p:cNvSpPr>
          <p:nvPr/>
        </p:nvSpPr>
        <p:spPr bwMode="auto">
          <a:xfrm>
            <a:off x="435454" y="4937385"/>
            <a:ext cx="2702105"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600" b="1" dirty="0" smtClean="0">
                <a:solidFill>
                  <a:schemeClr val="accent6">
                    <a:lumMod val="75000"/>
                  </a:schemeClr>
                </a:solidFill>
                <a:latin typeface="+mn-lt"/>
                <a:cs typeface="Arial" panose="020B0604020202020204" pitchFamily="34" charset="0"/>
              </a:rPr>
              <a:t>Observación</a:t>
            </a:r>
            <a:r>
              <a:rPr lang="es-MX" altLang="es-MX" sz="1600" b="1" dirty="0">
                <a:solidFill>
                  <a:schemeClr val="accent6">
                    <a:lumMod val="75000"/>
                  </a:schemeClr>
                </a:solidFill>
                <a:latin typeface="+mn-lt"/>
                <a:cs typeface="Arial" panose="020B0604020202020204" pitchFamily="34" charset="0"/>
              </a:rPr>
              <a:t> </a:t>
            </a:r>
            <a:r>
              <a:rPr lang="es-MX" altLang="es-MX" sz="1600" b="1" dirty="0" smtClean="0">
                <a:solidFill>
                  <a:schemeClr val="accent6">
                    <a:lumMod val="75000"/>
                  </a:schemeClr>
                </a:solidFill>
                <a:latin typeface="+mn-lt"/>
                <a:cs typeface="Arial" panose="020B0604020202020204" pitchFamily="34" charset="0"/>
              </a:rPr>
              <a:t>no participativa</a:t>
            </a:r>
            <a:r>
              <a:rPr lang="es-MX" altLang="es-MX" sz="1600" b="1" dirty="0" smtClean="0">
                <a:solidFill>
                  <a:srgbClr val="000000"/>
                </a:solidFill>
                <a:latin typeface="+mn-lt"/>
                <a:cs typeface="Arial" panose="020B0604020202020204" pitchFamily="34" charset="0"/>
              </a:rPr>
              <a:t>:</a:t>
            </a:r>
          </a:p>
          <a:p>
            <a:pPr algn="just"/>
            <a:r>
              <a:rPr lang="es-MX" altLang="es-MX" sz="1600" dirty="0" smtClean="0">
                <a:solidFill>
                  <a:srgbClr val="000000"/>
                </a:solidFill>
                <a:latin typeface="+mn-lt"/>
                <a:cs typeface="Arial" panose="020B0604020202020204" pitchFamily="34" charset="0"/>
              </a:rPr>
              <a:t>Recolección de información desde afuera sin intervenir en el proceso, hecho o fenómeno </a:t>
            </a:r>
            <a:endParaRPr lang="es-MX" altLang="es-MX" sz="1600" dirty="0">
              <a:solidFill>
                <a:srgbClr val="9BBB59"/>
              </a:solidFill>
              <a:latin typeface="+mn-lt"/>
              <a:cs typeface="Tahoma" panose="020B0604030504040204" pitchFamily="34" charset="0"/>
            </a:endParaRPr>
          </a:p>
        </p:txBody>
      </p:sp>
      <p:sp>
        <p:nvSpPr>
          <p:cNvPr id="31" name="CuadroTexto 7"/>
          <p:cNvSpPr txBox="1">
            <a:spLocks noChangeArrowheads="1"/>
          </p:cNvSpPr>
          <p:nvPr/>
        </p:nvSpPr>
        <p:spPr bwMode="auto">
          <a:xfrm>
            <a:off x="6100879" y="4758884"/>
            <a:ext cx="2511388"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600" b="1" dirty="0" smtClean="0">
                <a:solidFill>
                  <a:schemeClr val="accent6">
                    <a:lumMod val="75000"/>
                  </a:schemeClr>
                </a:solidFill>
                <a:latin typeface="+mn-lt"/>
                <a:cs typeface="Arial" panose="020B0604020202020204" pitchFamily="34" charset="0"/>
              </a:rPr>
              <a:t>Observación</a:t>
            </a:r>
            <a:r>
              <a:rPr lang="es-MX" altLang="es-MX" sz="1600" b="1" dirty="0">
                <a:solidFill>
                  <a:schemeClr val="accent6">
                    <a:lumMod val="75000"/>
                  </a:schemeClr>
                </a:solidFill>
                <a:latin typeface="+mn-lt"/>
                <a:cs typeface="Arial" panose="020B0604020202020204" pitchFamily="34" charset="0"/>
              </a:rPr>
              <a:t> </a:t>
            </a:r>
            <a:r>
              <a:rPr lang="es-MX" altLang="es-MX" sz="1600" b="1" dirty="0" smtClean="0">
                <a:solidFill>
                  <a:schemeClr val="accent6">
                    <a:lumMod val="75000"/>
                  </a:schemeClr>
                </a:solidFill>
                <a:latin typeface="+mn-lt"/>
                <a:cs typeface="Arial" panose="020B0604020202020204" pitchFamily="34" charset="0"/>
              </a:rPr>
              <a:t>indirecta: </a:t>
            </a:r>
            <a:r>
              <a:rPr lang="es-MX" altLang="es-MX" sz="1600" dirty="0" smtClean="0">
                <a:solidFill>
                  <a:srgbClr val="000000"/>
                </a:solidFill>
                <a:latin typeface="+mn-lt"/>
                <a:cs typeface="Arial" panose="020B0604020202020204" pitchFamily="34" charset="0"/>
              </a:rPr>
              <a:t>contacto a través de la observación de otros observadores.</a:t>
            </a:r>
            <a:endParaRPr lang="es-MX" altLang="es-MX" sz="1600" dirty="0">
              <a:solidFill>
                <a:srgbClr val="9BBB59"/>
              </a:solidFill>
              <a:latin typeface="+mn-lt"/>
              <a:cs typeface="Tahoma" panose="020B0604030504040204" pitchFamily="34" charset="0"/>
            </a:endParaRPr>
          </a:p>
        </p:txBody>
      </p:sp>
      <p:sp>
        <p:nvSpPr>
          <p:cNvPr id="5" name="Elipse 4"/>
          <p:cNvSpPr/>
          <p:nvPr/>
        </p:nvSpPr>
        <p:spPr>
          <a:xfrm>
            <a:off x="3232785" y="2662798"/>
            <a:ext cx="2569002" cy="2449021"/>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a:p>
        </p:txBody>
      </p:sp>
      <p:sp>
        <p:nvSpPr>
          <p:cNvPr id="6" name="CuadroTexto 5"/>
          <p:cNvSpPr txBox="1"/>
          <p:nvPr/>
        </p:nvSpPr>
        <p:spPr>
          <a:xfrm>
            <a:off x="4286015" y="3824165"/>
            <a:ext cx="2885790" cy="830997"/>
          </a:xfrm>
          <a:prstGeom prst="rect">
            <a:avLst/>
          </a:prstGeom>
          <a:noFill/>
        </p:spPr>
        <p:txBody>
          <a:bodyPr wrap="none" rtlCol="0">
            <a:spAutoFit/>
          </a:bodyPr>
          <a:lstStyle/>
          <a:p>
            <a:r>
              <a:rPr lang="es-MX" sz="4800" dirty="0" smtClean="0"/>
              <a:t>bservación</a:t>
            </a:r>
            <a:endParaRPr lang="es-MX" sz="4800" dirty="0"/>
          </a:p>
        </p:txBody>
      </p:sp>
      <p:pic>
        <p:nvPicPr>
          <p:cNvPr id="2050" name="Picture 2" descr="Resultado de imagen para oj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59143" y="3940385"/>
            <a:ext cx="627558" cy="643080"/>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CuadroTexto 7"/>
          <p:cNvSpPr txBox="1">
            <a:spLocks noChangeArrowheads="1"/>
          </p:cNvSpPr>
          <p:nvPr/>
        </p:nvSpPr>
        <p:spPr bwMode="auto">
          <a:xfrm>
            <a:off x="6100879" y="2765185"/>
            <a:ext cx="2511388"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600" b="1" dirty="0" smtClean="0">
                <a:solidFill>
                  <a:schemeClr val="accent6">
                    <a:lumMod val="75000"/>
                  </a:schemeClr>
                </a:solidFill>
                <a:latin typeface="+mn-lt"/>
                <a:cs typeface="Arial" panose="020B0604020202020204" pitchFamily="34" charset="0"/>
              </a:rPr>
              <a:t>Observación</a:t>
            </a:r>
            <a:r>
              <a:rPr lang="es-MX" altLang="es-MX" sz="1600" b="1" dirty="0">
                <a:solidFill>
                  <a:schemeClr val="accent6">
                    <a:lumMod val="75000"/>
                  </a:schemeClr>
                </a:solidFill>
                <a:latin typeface="+mn-lt"/>
                <a:cs typeface="Arial" panose="020B0604020202020204" pitchFamily="34" charset="0"/>
              </a:rPr>
              <a:t> </a:t>
            </a:r>
            <a:r>
              <a:rPr lang="es-MX" altLang="es-MX" sz="1600" b="1" dirty="0" smtClean="0">
                <a:solidFill>
                  <a:schemeClr val="accent6">
                    <a:lumMod val="75000"/>
                  </a:schemeClr>
                </a:solidFill>
                <a:latin typeface="+mn-lt"/>
                <a:cs typeface="Arial" panose="020B0604020202020204" pitchFamily="34" charset="0"/>
              </a:rPr>
              <a:t>Individual: </a:t>
            </a:r>
            <a:r>
              <a:rPr lang="es-MX" altLang="es-MX" sz="1600" dirty="0" smtClean="0">
                <a:latin typeface="+mn-lt"/>
                <a:cs typeface="Arial" panose="020B0604020202020204" pitchFamily="34" charset="0"/>
              </a:rPr>
              <a:t>un observador, por iniciativa </a:t>
            </a:r>
          </a:p>
          <a:p>
            <a:pPr algn="just"/>
            <a:r>
              <a:rPr lang="es-MX" altLang="es-MX" sz="1600" dirty="0">
                <a:latin typeface="+mn-lt"/>
                <a:cs typeface="Arial" panose="020B0604020202020204" pitchFamily="34" charset="0"/>
              </a:rPr>
              <a:t>p</a:t>
            </a:r>
            <a:r>
              <a:rPr lang="es-MX" altLang="es-MX" sz="1600" dirty="0" smtClean="0">
                <a:latin typeface="+mn-lt"/>
                <a:cs typeface="Arial" panose="020B0604020202020204" pitchFamily="34" charset="0"/>
              </a:rPr>
              <a:t>ropia o por encargo  del grupo.</a:t>
            </a:r>
            <a:endParaRPr lang="es-MX" altLang="es-MX" sz="1600" dirty="0">
              <a:latin typeface="+mn-lt"/>
              <a:cs typeface="Tahoma" panose="020B0604030504040204" pitchFamily="34" charset="0"/>
            </a:endParaRPr>
          </a:p>
        </p:txBody>
      </p:sp>
      <p:sp>
        <p:nvSpPr>
          <p:cNvPr id="33" name="CuadroTexto 7"/>
          <p:cNvSpPr txBox="1">
            <a:spLocks noChangeArrowheads="1"/>
          </p:cNvSpPr>
          <p:nvPr/>
        </p:nvSpPr>
        <p:spPr bwMode="auto">
          <a:xfrm>
            <a:off x="6135864" y="1415148"/>
            <a:ext cx="2441417"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just"/>
            <a:r>
              <a:rPr lang="es-MX" altLang="es-MX" sz="1600" b="1" dirty="0" smtClean="0">
                <a:solidFill>
                  <a:schemeClr val="accent6">
                    <a:lumMod val="75000"/>
                  </a:schemeClr>
                </a:solidFill>
                <a:latin typeface="+mn-lt"/>
                <a:cs typeface="Arial" panose="020B0604020202020204" pitchFamily="34" charset="0"/>
              </a:rPr>
              <a:t>Observación</a:t>
            </a:r>
            <a:r>
              <a:rPr lang="es-MX" altLang="es-MX" sz="1600" b="1" dirty="0">
                <a:solidFill>
                  <a:schemeClr val="accent6">
                    <a:lumMod val="75000"/>
                  </a:schemeClr>
                </a:solidFill>
                <a:latin typeface="+mn-lt"/>
                <a:cs typeface="Arial" panose="020B0604020202020204" pitchFamily="34" charset="0"/>
              </a:rPr>
              <a:t> </a:t>
            </a:r>
            <a:r>
              <a:rPr lang="es-MX" altLang="es-MX" sz="1600" b="1" dirty="0" smtClean="0">
                <a:solidFill>
                  <a:schemeClr val="accent6">
                    <a:lumMod val="75000"/>
                  </a:schemeClr>
                </a:solidFill>
                <a:latin typeface="+mn-lt"/>
                <a:cs typeface="Arial" panose="020B0604020202020204" pitchFamily="34" charset="0"/>
              </a:rPr>
              <a:t>de equipo </a:t>
            </a:r>
          </a:p>
          <a:p>
            <a:pPr algn="just"/>
            <a:r>
              <a:rPr lang="es-MX" altLang="es-MX" sz="1600" b="1" dirty="0" smtClean="0">
                <a:solidFill>
                  <a:schemeClr val="accent6">
                    <a:lumMod val="75000"/>
                  </a:schemeClr>
                </a:solidFill>
                <a:latin typeface="+mn-lt"/>
                <a:cs typeface="Arial" panose="020B0604020202020204" pitchFamily="34" charset="0"/>
              </a:rPr>
              <a:t>o de grupo: </a:t>
            </a:r>
            <a:r>
              <a:rPr lang="es-MX" altLang="es-MX" sz="1600" dirty="0" smtClean="0">
                <a:solidFill>
                  <a:srgbClr val="000000"/>
                </a:solidFill>
                <a:latin typeface="+mn-lt"/>
                <a:cs typeface="Arial" panose="020B0604020202020204" pitchFamily="34" charset="0"/>
              </a:rPr>
              <a:t>varios </a:t>
            </a:r>
          </a:p>
          <a:p>
            <a:pPr algn="just"/>
            <a:r>
              <a:rPr lang="es-MX" altLang="es-MX" sz="1600" dirty="0" smtClean="0">
                <a:solidFill>
                  <a:srgbClr val="000000"/>
                </a:solidFill>
                <a:latin typeface="+mn-lt"/>
                <a:cs typeface="Arial" panose="020B0604020202020204" pitchFamily="34" charset="0"/>
              </a:rPr>
              <a:t>observadores que integran </a:t>
            </a:r>
          </a:p>
          <a:p>
            <a:pPr algn="just"/>
            <a:r>
              <a:rPr lang="es-MX" altLang="es-MX" sz="1600" dirty="0" smtClean="0">
                <a:solidFill>
                  <a:srgbClr val="000000"/>
                </a:solidFill>
                <a:latin typeface="+mn-lt"/>
                <a:cs typeface="Arial" panose="020B0604020202020204" pitchFamily="34" charset="0"/>
              </a:rPr>
              <a:t>un equipo     </a:t>
            </a:r>
            <a:endParaRPr lang="es-MX" altLang="es-MX" sz="1600" dirty="0">
              <a:solidFill>
                <a:srgbClr val="9BBB59"/>
              </a:solidFill>
              <a:latin typeface="+mn-lt"/>
              <a:cs typeface="Tahoma" panose="020B0604030504040204" pitchFamily="34" charset="0"/>
            </a:endParaRPr>
          </a:p>
        </p:txBody>
      </p:sp>
      <p:sp>
        <p:nvSpPr>
          <p:cNvPr id="7" name="CuadroTexto 6"/>
          <p:cNvSpPr txBox="1"/>
          <p:nvPr/>
        </p:nvSpPr>
        <p:spPr>
          <a:xfrm>
            <a:off x="513335" y="5934712"/>
            <a:ext cx="2765964" cy="338554"/>
          </a:xfrm>
          <a:prstGeom prst="rect">
            <a:avLst/>
          </a:prstGeom>
          <a:noFill/>
        </p:spPr>
        <p:txBody>
          <a:bodyPr wrap="square" rtlCol="0">
            <a:spAutoFit/>
          </a:bodyPr>
          <a:lstStyle/>
          <a:p>
            <a:r>
              <a:rPr lang="es-MX" sz="1600" dirty="0" smtClean="0"/>
              <a:t>(Tamayo, 2004</a:t>
            </a:r>
            <a:r>
              <a:rPr lang="es-MX" sz="1200" dirty="0" smtClean="0"/>
              <a:t>)</a:t>
            </a:r>
            <a:endParaRPr lang="es-MX" sz="1200" dirty="0"/>
          </a:p>
        </p:txBody>
      </p:sp>
      <p:pic>
        <p:nvPicPr>
          <p:cNvPr id="27"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 name="Picture 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Text Box 7"/>
          <p:cNvSpPr txBox="1">
            <a:spLocks noChangeArrowheads="1"/>
          </p:cNvSpPr>
          <p:nvPr/>
        </p:nvSpPr>
        <p:spPr bwMode="auto">
          <a:xfrm>
            <a:off x="6923645" y="6248387"/>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37300198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grpSp>
        <p:nvGrpSpPr>
          <p:cNvPr id="20" name="Agrupar 41"/>
          <p:cNvGrpSpPr/>
          <p:nvPr/>
        </p:nvGrpSpPr>
        <p:grpSpPr>
          <a:xfrm>
            <a:off x="251520" y="5805264"/>
            <a:ext cx="576064" cy="874656"/>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pic>
        <p:nvPicPr>
          <p:cNvPr id="3074" name="Picture 2" descr="Resultado de imagen para OBSERVACIÓN DE LA NATURALEZA"/>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42315" y="2035319"/>
            <a:ext cx="2039477" cy="1387145"/>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Resultado de imagen para OBSERVACIÓN DEL INTERIOR DEL CUERPO HUMANO"/>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722096" y="2035319"/>
            <a:ext cx="2162248" cy="1387145"/>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Resultado de imagen para OBSERVACIÓN DEL FUEGO"/>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05407" y="2035319"/>
            <a:ext cx="1405721" cy="1405722"/>
          </a:xfrm>
          <a:prstGeom prst="rect">
            <a:avLst/>
          </a:prstGeom>
          <a:noFill/>
          <a:extLst>
            <a:ext uri="{909E8E84-426E-40dd-AFC4-6F175D3DCCD1}">
              <a14:hiddenFill xmlns:a14="http://schemas.microsoft.com/office/drawing/2010/main" xmlns="">
                <a:solidFill>
                  <a:srgbClr val="FFFFFF"/>
                </a:solidFill>
              </a14:hiddenFill>
            </a:ext>
          </a:extLst>
        </p:spPr>
      </p:pic>
      <p:pic>
        <p:nvPicPr>
          <p:cNvPr id="3080" name="Picture 8" descr="Resultado de imagen para OBSERVACIÓN DE LA NATURALEZA"/>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6165" y="2035319"/>
            <a:ext cx="2092085" cy="138714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CuadroTexto 1"/>
          <p:cNvSpPr txBox="1"/>
          <p:nvPr/>
        </p:nvSpPr>
        <p:spPr>
          <a:xfrm>
            <a:off x="2167884" y="3985020"/>
            <a:ext cx="5065940" cy="1477328"/>
          </a:xfrm>
          <a:prstGeom prst="rect">
            <a:avLst/>
          </a:prstGeom>
          <a:noFill/>
        </p:spPr>
        <p:txBody>
          <a:bodyPr wrap="square" rtlCol="0">
            <a:spAutoFit/>
          </a:bodyPr>
          <a:lstStyle/>
          <a:p>
            <a:r>
              <a:rPr lang="es-MX" dirty="0" smtClean="0"/>
              <a:t>El diseñador debe tener la capacidad de interpretar </a:t>
            </a:r>
          </a:p>
          <a:p>
            <a:r>
              <a:rPr lang="es-MX" dirty="0"/>
              <a:t>f</a:t>
            </a:r>
            <a:r>
              <a:rPr lang="es-MX" dirty="0" smtClean="0"/>
              <a:t>ormas, colores, olores, texturas y todo aquello que le facilite la </a:t>
            </a:r>
            <a:r>
              <a:rPr lang="es-MX" dirty="0"/>
              <a:t>práctica cotidiana de acciones </a:t>
            </a:r>
            <a:r>
              <a:rPr lang="es-MX" dirty="0" smtClean="0"/>
              <a:t>creativas para posteriormente </a:t>
            </a:r>
            <a:r>
              <a:rPr lang="es-ES_tradnl" dirty="0"/>
              <a:t>figurar en </a:t>
            </a:r>
            <a:r>
              <a:rPr lang="es-ES_tradnl" dirty="0" smtClean="0"/>
              <a:t>forma el </a:t>
            </a:r>
            <a:r>
              <a:rPr lang="es-ES_tradnl" i="1" dirty="0" smtClean="0"/>
              <a:t>Diseño de Productos </a:t>
            </a:r>
            <a:r>
              <a:rPr lang="es-ES_tradnl" i="1" dirty="0"/>
              <a:t>E</a:t>
            </a:r>
            <a:r>
              <a:rPr lang="es-ES_tradnl" i="1" dirty="0" smtClean="0"/>
              <a:t>specializados.</a:t>
            </a:r>
            <a:endParaRPr lang="es-MX" i="1" dirty="0"/>
          </a:p>
        </p:txBody>
      </p:sp>
      <p:sp>
        <p:nvSpPr>
          <p:cNvPr id="17" name="CuadroTexto 16"/>
          <p:cNvSpPr txBox="1"/>
          <p:nvPr/>
        </p:nvSpPr>
        <p:spPr>
          <a:xfrm>
            <a:off x="461288" y="3451868"/>
            <a:ext cx="2376785" cy="646331"/>
          </a:xfrm>
          <a:prstGeom prst="rect">
            <a:avLst/>
          </a:prstGeom>
          <a:noFill/>
        </p:spPr>
        <p:txBody>
          <a:bodyPr wrap="none" rtlCol="0">
            <a:spAutoFit/>
          </a:bodyPr>
          <a:lstStyle/>
          <a:p>
            <a:r>
              <a:rPr lang="es-MX" sz="900" dirty="0" smtClean="0">
                <a:solidFill>
                  <a:srgbClr val="000000"/>
                </a:solidFill>
              </a:rPr>
              <a:t>Imagenes tomadas con fines </a:t>
            </a:r>
          </a:p>
          <a:p>
            <a:r>
              <a:rPr lang="es-MX" sz="900" dirty="0" smtClean="0">
                <a:solidFill>
                  <a:srgbClr val="000000"/>
                </a:solidFill>
              </a:rPr>
              <a:t>didácticos de:</a:t>
            </a:r>
            <a:r>
              <a:rPr lang="es-MX" sz="900" dirty="0">
                <a:solidFill>
                  <a:srgbClr val="000000"/>
                </a:solidFill>
              </a:rPr>
              <a:t> </a:t>
            </a:r>
            <a:r>
              <a:rPr lang="es-MX" sz="900" dirty="0" smtClean="0">
                <a:solidFill>
                  <a:srgbClr val="000000"/>
                </a:solidFill>
              </a:rPr>
              <a:t>www.google.com/q-observation</a:t>
            </a:r>
          </a:p>
          <a:p>
            <a:endParaRPr lang="es-MX" sz="900" dirty="0" smtClean="0">
              <a:solidFill>
                <a:srgbClr val="000000"/>
              </a:solidFill>
            </a:endParaRPr>
          </a:p>
          <a:p>
            <a:endParaRPr lang="es-MX" sz="900" dirty="0">
              <a:solidFill>
                <a:srgbClr val="000000"/>
              </a:solidFill>
              <a:hlinkClick r:id="rId7"/>
            </a:endParaRPr>
          </a:p>
        </p:txBody>
      </p:sp>
      <p:pic>
        <p:nvPicPr>
          <p:cNvPr id="18" name="Picture 15"/>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 name="Picture 1"/>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 name="Text Box 7"/>
          <p:cNvSpPr txBox="1">
            <a:spLocks noChangeArrowheads="1"/>
          </p:cNvSpPr>
          <p:nvPr/>
        </p:nvSpPr>
        <p:spPr bwMode="auto">
          <a:xfrm>
            <a:off x="6997624" y="6162084"/>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23106978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lmacenamiento de acceso secuencial 3"/>
          <p:cNvSpPr/>
          <p:nvPr/>
        </p:nvSpPr>
        <p:spPr>
          <a:xfrm rot="7744778">
            <a:off x="4692903" y="1331812"/>
            <a:ext cx="4285108" cy="3983782"/>
          </a:xfrm>
          <a:prstGeom prst="flowChartMagneticTap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isometricOffAxis1Left"/>
              <a:lightRig rig="threePt" dir="t"/>
            </a:scene3d>
          </a:bodyPr>
          <a:lstStyle/>
          <a:p>
            <a:pPr algn="ctr"/>
            <a:endParaRPr lang="es-MX">
              <a:effectLst>
                <a:glow rad="228600">
                  <a:schemeClr val="accent6">
                    <a:satMod val="175000"/>
                    <a:alpha val="40000"/>
                  </a:schemeClr>
                </a:glow>
              </a:effectLst>
            </a:endParaRPr>
          </a:p>
        </p:txBody>
      </p:sp>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grpSp>
        <p:nvGrpSpPr>
          <p:cNvPr id="20" name="Agrupar 41"/>
          <p:cNvGrpSpPr/>
          <p:nvPr/>
        </p:nvGrpSpPr>
        <p:grpSpPr>
          <a:xfrm>
            <a:off x="251520" y="5805264"/>
            <a:ext cx="576064" cy="874656"/>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3" name="CuadroTexto 2"/>
          <p:cNvSpPr txBox="1"/>
          <p:nvPr/>
        </p:nvSpPr>
        <p:spPr>
          <a:xfrm>
            <a:off x="5454623" y="1754042"/>
            <a:ext cx="2761668" cy="3416320"/>
          </a:xfrm>
          <a:prstGeom prst="rect">
            <a:avLst/>
          </a:prstGeom>
          <a:noFill/>
        </p:spPr>
        <p:txBody>
          <a:bodyPr wrap="square" rtlCol="0">
            <a:spAutoFit/>
          </a:bodyPr>
          <a:lstStyle/>
          <a:p>
            <a:pPr algn="just"/>
            <a:r>
              <a:rPr lang="es-MX" b="1" dirty="0" smtClean="0"/>
              <a:t>1.3 Análisis: </a:t>
            </a:r>
            <a:r>
              <a:rPr lang="es-MX" dirty="0"/>
              <a:t>e</a:t>
            </a:r>
            <a:r>
              <a:rPr lang="es-MX" dirty="0" smtClean="0"/>
              <a:t>l diseñador realizará un Examen </a:t>
            </a:r>
            <a:r>
              <a:rPr lang="es-MX" dirty="0"/>
              <a:t>detallado de </a:t>
            </a:r>
            <a:r>
              <a:rPr lang="es-MX" dirty="0" smtClean="0"/>
              <a:t>un hecho. </a:t>
            </a:r>
            <a:r>
              <a:rPr lang="es-ES_tradnl" dirty="0" smtClean="0"/>
              <a:t>Deberá </a:t>
            </a:r>
            <a:r>
              <a:rPr lang="es-MX" dirty="0" smtClean="0"/>
              <a:t>conocer las características, cualidades y estado </a:t>
            </a:r>
            <a:r>
              <a:rPr lang="es-ES" dirty="0"/>
              <a:t>d</a:t>
            </a:r>
            <a:r>
              <a:rPr lang="es-MX" dirty="0" smtClean="0"/>
              <a:t>e un determinado fenómeno para generar conclusiones </a:t>
            </a:r>
            <a:r>
              <a:rPr lang="es-MX" dirty="0"/>
              <a:t>que se </a:t>
            </a:r>
            <a:r>
              <a:rPr lang="es-MX" dirty="0" smtClean="0"/>
              <a:t>obtienen, </a:t>
            </a:r>
            <a:r>
              <a:rPr lang="es-MX" dirty="0"/>
              <a:t>separando o </a:t>
            </a:r>
            <a:r>
              <a:rPr lang="es-MX" dirty="0" smtClean="0"/>
              <a:t>considerando </a:t>
            </a:r>
            <a:r>
              <a:rPr lang="es-MX" dirty="0"/>
              <a:t>por </a:t>
            </a:r>
            <a:r>
              <a:rPr lang="es-MX" dirty="0" smtClean="0"/>
              <a:t>unidades específicas </a:t>
            </a:r>
            <a:r>
              <a:rPr lang="es-MX" dirty="0"/>
              <a:t>las partes que </a:t>
            </a:r>
            <a:r>
              <a:rPr lang="es-MX" dirty="0" smtClean="0"/>
              <a:t>lo </a:t>
            </a:r>
            <a:r>
              <a:rPr lang="es-MX" dirty="0"/>
              <a:t>constituyen.</a:t>
            </a:r>
            <a:r>
              <a:rPr lang="es-MX" b="1" dirty="0" smtClean="0"/>
              <a:t>   </a:t>
            </a:r>
            <a:endParaRPr lang="es-MX" b="1" dirty="0"/>
          </a:p>
        </p:txBody>
      </p:sp>
      <p:pic>
        <p:nvPicPr>
          <p:cNvPr id="4098" name="Picture 2" descr="Resultado de imagen para anális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624" y="2191165"/>
            <a:ext cx="3459613" cy="2302217"/>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CuadroTexto 15"/>
          <p:cNvSpPr txBox="1"/>
          <p:nvPr/>
        </p:nvSpPr>
        <p:spPr>
          <a:xfrm>
            <a:off x="1081057" y="4516100"/>
            <a:ext cx="3285124" cy="507831"/>
          </a:xfrm>
          <a:prstGeom prst="rect">
            <a:avLst/>
          </a:prstGeom>
          <a:noFill/>
        </p:spPr>
        <p:txBody>
          <a:bodyPr wrap="none" rtlCol="0">
            <a:spAutoFit/>
          </a:bodyPr>
          <a:lstStyle/>
          <a:p>
            <a:r>
              <a:rPr lang="es-MX" sz="900" dirty="0" smtClean="0">
                <a:solidFill>
                  <a:srgbClr val="000000"/>
                </a:solidFill>
              </a:rPr>
              <a:t>Imagen usada con fines didácticos de:</a:t>
            </a:r>
            <a:r>
              <a:rPr lang="es-MX" sz="900" dirty="0">
                <a:solidFill>
                  <a:srgbClr val="000000"/>
                </a:solidFill>
              </a:rPr>
              <a:t> </a:t>
            </a:r>
            <a:r>
              <a:rPr lang="es-MX" sz="900" dirty="0" smtClean="0">
                <a:solidFill>
                  <a:srgbClr val="000000"/>
                </a:solidFill>
              </a:rPr>
              <a:t>www.google.com/q-analisis</a:t>
            </a:r>
          </a:p>
          <a:p>
            <a:endParaRPr lang="es-MX" sz="900" dirty="0" smtClean="0">
              <a:solidFill>
                <a:srgbClr val="000000"/>
              </a:solidFill>
            </a:endParaRPr>
          </a:p>
          <a:p>
            <a:endParaRPr lang="es-MX" sz="900" dirty="0">
              <a:solidFill>
                <a:srgbClr val="000000"/>
              </a:solidFill>
              <a:hlinkClick r:id="rId4"/>
            </a:endParaRPr>
          </a:p>
        </p:txBody>
      </p:sp>
      <p:pic>
        <p:nvPicPr>
          <p:cNvPr id="17" name="Picture 1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Text Box 7"/>
          <p:cNvSpPr txBox="1">
            <a:spLocks noChangeArrowheads="1"/>
          </p:cNvSpPr>
          <p:nvPr/>
        </p:nvSpPr>
        <p:spPr bwMode="auto">
          <a:xfrm>
            <a:off x="7160807" y="6112768"/>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35973806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grpSp>
        <p:nvGrpSpPr>
          <p:cNvPr id="20" name="Agrupar 41"/>
          <p:cNvGrpSpPr/>
          <p:nvPr/>
        </p:nvGrpSpPr>
        <p:grpSpPr>
          <a:xfrm>
            <a:off x="251520" y="5805264"/>
            <a:ext cx="576064" cy="874656"/>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sp>
        <p:nvSpPr>
          <p:cNvPr id="3" name="CuadroTexto 2"/>
          <p:cNvSpPr txBox="1"/>
          <p:nvPr/>
        </p:nvSpPr>
        <p:spPr>
          <a:xfrm>
            <a:off x="644719" y="1467000"/>
            <a:ext cx="2651596" cy="369332"/>
          </a:xfrm>
          <a:prstGeom prst="rect">
            <a:avLst/>
          </a:prstGeom>
          <a:noFill/>
        </p:spPr>
        <p:txBody>
          <a:bodyPr wrap="square" rtlCol="0">
            <a:spAutoFit/>
          </a:bodyPr>
          <a:lstStyle/>
          <a:p>
            <a:r>
              <a:rPr lang="es-MX" b="1" dirty="0" smtClean="0"/>
              <a:t>1.4 Percepción visual </a:t>
            </a:r>
            <a:endParaRPr lang="es-MX" b="1" dirty="0"/>
          </a:p>
        </p:txBody>
      </p:sp>
      <p:sp>
        <p:nvSpPr>
          <p:cNvPr id="4" name="Rectángulo 3"/>
          <p:cNvSpPr/>
          <p:nvPr/>
        </p:nvSpPr>
        <p:spPr>
          <a:xfrm>
            <a:off x="591825" y="2786788"/>
            <a:ext cx="2552888" cy="1815882"/>
          </a:xfrm>
          <a:prstGeom prst="rect">
            <a:avLst/>
          </a:prstGeom>
        </p:spPr>
        <p:txBody>
          <a:bodyPr wrap="square">
            <a:spAutoFit/>
          </a:bodyPr>
          <a:lstStyle/>
          <a:p>
            <a:pPr algn="just"/>
            <a:r>
              <a:rPr lang="es-ES_tradnl" sz="1600" dirty="0" smtClean="0"/>
              <a:t>“Interpretación </a:t>
            </a:r>
            <a:r>
              <a:rPr lang="es-ES_tradnl" sz="1600" dirty="0"/>
              <a:t>o discriminación de los estímulos externos visuales relacionados con el conocimiento previo y el estado emocional del </a:t>
            </a:r>
            <a:r>
              <a:rPr lang="es-ES_tradnl" sz="1600" dirty="0" smtClean="0"/>
              <a:t>individuo” </a:t>
            </a:r>
          </a:p>
        </p:txBody>
      </p:sp>
      <p:sp>
        <p:nvSpPr>
          <p:cNvPr id="6" name="Rectángulo 5"/>
          <p:cNvSpPr/>
          <p:nvPr/>
        </p:nvSpPr>
        <p:spPr>
          <a:xfrm>
            <a:off x="5657947" y="3768165"/>
            <a:ext cx="2724172" cy="2554545"/>
          </a:xfrm>
          <a:prstGeom prst="rect">
            <a:avLst/>
          </a:prstGeom>
        </p:spPr>
        <p:txBody>
          <a:bodyPr wrap="square">
            <a:spAutoFit/>
          </a:bodyPr>
          <a:lstStyle/>
          <a:p>
            <a:pPr algn="just"/>
            <a:r>
              <a:rPr lang="es-ES_tradnl" sz="1600" dirty="0"/>
              <a:t>C</a:t>
            </a:r>
            <a:r>
              <a:rPr lang="es-ES_tradnl" sz="1600" dirty="0" smtClean="0"/>
              <a:t>apacidad </a:t>
            </a:r>
            <a:r>
              <a:rPr lang="es-ES_tradnl" sz="1600" dirty="0"/>
              <a:t>de interpretar la información y el entorno de los efectos de la luz visible (efecto óptico) que llega al </a:t>
            </a:r>
            <a:r>
              <a:rPr lang="es-ES_tradnl" sz="1600" dirty="0" smtClean="0"/>
              <a:t>ojo para posteriormente aplicar la información en la prefiguración y figuración de entornos y objetos. </a:t>
            </a:r>
            <a:r>
              <a:rPr lang="es-ES" sz="1600" dirty="0"/>
              <a:t>(Alonso, </a:t>
            </a:r>
            <a:r>
              <a:rPr lang="es-ES" sz="1600" dirty="0" smtClean="0"/>
              <a:t>1985)</a:t>
            </a:r>
            <a:endParaRPr lang="es-ES" sz="1600" dirty="0"/>
          </a:p>
          <a:p>
            <a:pPr algn="just"/>
            <a:endParaRPr lang="es-ES" sz="1600" dirty="0"/>
          </a:p>
        </p:txBody>
      </p:sp>
      <p:sp>
        <p:nvSpPr>
          <p:cNvPr id="18" name="CuadroTexto 17"/>
          <p:cNvSpPr txBox="1"/>
          <p:nvPr/>
        </p:nvSpPr>
        <p:spPr>
          <a:xfrm>
            <a:off x="3618743" y="3643246"/>
            <a:ext cx="1928251" cy="646331"/>
          </a:xfrm>
          <a:prstGeom prst="rect">
            <a:avLst/>
          </a:prstGeom>
          <a:noFill/>
        </p:spPr>
        <p:txBody>
          <a:bodyPr wrap="none" rtlCol="0">
            <a:spAutoFit/>
          </a:bodyPr>
          <a:lstStyle/>
          <a:p>
            <a:r>
              <a:rPr lang="es-MX" sz="900" dirty="0" smtClean="0">
                <a:solidFill>
                  <a:srgbClr val="000000"/>
                </a:solidFill>
              </a:rPr>
              <a:t>Imagenes usadas con fines didácticos </a:t>
            </a:r>
          </a:p>
          <a:p>
            <a:r>
              <a:rPr lang="es-MX" sz="900" dirty="0" smtClean="0">
                <a:solidFill>
                  <a:srgbClr val="000000"/>
                </a:solidFill>
              </a:rPr>
              <a:t>de:</a:t>
            </a:r>
            <a:r>
              <a:rPr lang="es-MX" sz="900" dirty="0">
                <a:solidFill>
                  <a:srgbClr val="000000"/>
                </a:solidFill>
              </a:rPr>
              <a:t> </a:t>
            </a:r>
            <a:r>
              <a:rPr lang="es-MX" sz="900" dirty="0" smtClean="0">
                <a:solidFill>
                  <a:srgbClr val="000000"/>
                </a:solidFill>
              </a:rPr>
              <a:t>www.elojomagicomfnanda</a:t>
            </a:r>
          </a:p>
          <a:p>
            <a:endParaRPr lang="es-MX" sz="900" dirty="0" smtClean="0">
              <a:solidFill>
                <a:srgbClr val="000000"/>
              </a:solidFill>
            </a:endParaRPr>
          </a:p>
          <a:p>
            <a:endParaRPr lang="es-MX" sz="900" dirty="0">
              <a:solidFill>
                <a:srgbClr val="000000"/>
              </a:solidFill>
              <a:hlinkClick r:id="rId3"/>
            </a:endParaRPr>
          </a:p>
        </p:txBody>
      </p:sp>
      <p:pic>
        <p:nvPicPr>
          <p:cNvPr id="8" name="Imagen 7" descr="Captura de pantalla 2016-10-10 a las 15.40.06.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54414" y="1296136"/>
            <a:ext cx="2342976" cy="2318209"/>
          </a:xfrm>
          <a:prstGeom prst="rect">
            <a:avLst/>
          </a:prstGeom>
        </p:spPr>
      </p:pic>
      <p:pic>
        <p:nvPicPr>
          <p:cNvPr id="9" name="Imagen 8"/>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170963" y="1560547"/>
            <a:ext cx="1500865" cy="1814630"/>
          </a:xfrm>
          <a:prstGeom prst="rect">
            <a:avLst/>
          </a:prstGeom>
        </p:spPr>
      </p:pic>
      <p:pic>
        <p:nvPicPr>
          <p:cNvPr id="19" name="Picture 1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 name="Picture 1"/>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 name="Text Box 7"/>
          <p:cNvSpPr txBox="1">
            <a:spLocks noChangeArrowheads="1"/>
          </p:cNvSpPr>
          <p:nvPr/>
        </p:nvSpPr>
        <p:spPr bwMode="auto">
          <a:xfrm>
            <a:off x="7160807" y="6297703"/>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19490780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sp>
        <p:nvSpPr>
          <p:cNvPr id="5" name="CuadroTexto 4"/>
          <p:cNvSpPr txBox="1"/>
          <p:nvPr/>
        </p:nvSpPr>
        <p:spPr>
          <a:xfrm>
            <a:off x="671513" y="3550645"/>
            <a:ext cx="3329551" cy="2539157"/>
          </a:xfrm>
          <a:prstGeom prst="rect">
            <a:avLst/>
          </a:prstGeom>
          <a:noFill/>
        </p:spPr>
        <p:txBody>
          <a:bodyPr wrap="square" rtlCol="0">
            <a:spAutoFit/>
          </a:bodyPr>
          <a:lstStyle/>
          <a:p>
            <a:pPr algn="just"/>
            <a:r>
              <a:rPr lang="es-ES" sz="1600" dirty="0" smtClean="0"/>
              <a:t>Las funciones de la percepción del color</a:t>
            </a:r>
          </a:p>
          <a:p>
            <a:pPr algn="just"/>
            <a:endParaRPr lang="es-ES" sz="1600" dirty="0" smtClean="0"/>
          </a:p>
          <a:p>
            <a:pPr marL="285750" indent="-285750" algn="just">
              <a:buFont typeface="Wingdings" charset="2"/>
              <a:buChar char="§"/>
            </a:pPr>
            <a:r>
              <a:rPr lang="es-ES" sz="1600" dirty="0" smtClean="0"/>
              <a:t>Estética</a:t>
            </a:r>
          </a:p>
          <a:p>
            <a:pPr marL="285750" indent="-285750" algn="just">
              <a:buFont typeface="Wingdings" charset="2"/>
              <a:buChar char="§"/>
            </a:pPr>
            <a:endParaRPr lang="es-ES" sz="1600" dirty="0" smtClean="0"/>
          </a:p>
          <a:p>
            <a:pPr marL="285750" indent="-285750" algn="just">
              <a:lnSpc>
                <a:spcPct val="80000"/>
              </a:lnSpc>
              <a:buFont typeface="Wingdings" charset="2"/>
              <a:buChar char="§"/>
            </a:pPr>
            <a:r>
              <a:rPr lang="es-ES" sz="1600" dirty="0" smtClean="0"/>
              <a:t>Organización perceptiva-organizar las cosas en un sistema  </a:t>
            </a:r>
          </a:p>
          <a:p>
            <a:pPr algn="just">
              <a:lnSpc>
                <a:spcPct val="80000"/>
              </a:lnSpc>
            </a:pPr>
            <a:r>
              <a:rPr lang="es-ES" sz="1600" dirty="0" smtClean="0"/>
              <a:t> </a:t>
            </a:r>
          </a:p>
          <a:p>
            <a:pPr algn="just">
              <a:lnSpc>
                <a:spcPct val="80000"/>
              </a:lnSpc>
            </a:pPr>
            <a:r>
              <a:rPr lang="es-ES" sz="1600" dirty="0" smtClean="0"/>
              <a:t>     El color se presenta como una característica</a:t>
            </a:r>
          </a:p>
          <a:p>
            <a:pPr algn="just">
              <a:lnSpc>
                <a:spcPct val="80000"/>
              </a:lnSpc>
            </a:pPr>
            <a:r>
              <a:rPr lang="es-ES" sz="1600" dirty="0" smtClean="0"/>
              <a:t>      de la respuesta perceptiva</a:t>
            </a:r>
            <a:r>
              <a:rPr lang="es-ES" dirty="0" smtClean="0"/>
              <a:t>. </a:t>
            </a:r>
            <a:endParaRPr lang="es-ES" dirty="0"/>
          </a:p>
        </p:txBody>
      </p:sp>
      <p:sp>
        <p:nvSpPr>
          <p:cNvPr id="7" name="Rectángulo 6"/>
          <p:cNvSpPr/>
          <p:nvPr/>
        </p:nvSpPr>
        <p:spPr>
          <a:xfrm>
            <a:off x="4672900" y="3494490"/>
            <a:ext cx="1927440" cy="1477328"/>
          </a:xfrm>
          <a:prstGeom prst="rect">
            <a:avLst/>
          </a:prstGeom>
        </p:spPr>
        <p:txBody>
          <a:bodyPr wrap="square">
            <a:spAutoFit/>
          </a:bodyPr>
          <a:lstStyle/>
          <a:p>
            <a:pPr algn="just"/>
            <a:r>
              <a:rPr lang="es-ES_tradnl" dirty="0" smtClean="0"/>
              <a:t>Tipos:</a:t>
            </a:r>
            <a:endParaRPr lang="es-ES_tradnl" dirty="0"/>
          </a:p>
          <a:p>
            <a:pPr algn="just"/>
            <a:r>
              <a:rPr lang="es-ES_tradnl" dirty="0" smtClean="0"/>
              <a:t>Cromáticos: </a:t>
            </a:r>
            <a:r>
              <a:rPr lang="es-ES_tradnl" dirty="0"/>
              <a:t>con matiz (azul, rojo, verde...)</a:t>
            </a:r>
          </a:p>
          <a:p>
            <a:pPr algn="just"/>
            <a:endParaRPr lang="es-ES" dirty="0"/>
          </a:p>
        </p:txBody>
      </p:sp>
      <p:sp>
        <p:nvSpPr>
          <p:cNvPr id="8" name="CuadroTexto 7"/>
          <p:cNvSpPr txBox="1"/>
          <p:nvPr/>
        </p:nvSpPr>
        <p:spPr>
          <a:xfrm>
            <a:off x="1073944" y="1459435"/>
            <a:ext cx="5108787" cy="1754326"/>
          </a:xfrm>
          <a:prstGeom prst="rect">
            <a:avLst/>
          </a:prstGeom>
          <a:noFill/>
        </p:spPr>
        <p:txBody>
          <a:bodyPr wrap="square" rtlCol="0">
            <a:spAutoFit/>
          </a:bodyPr>
          <a:lstStyle/>
          <a:p>
            <a:pPr algn="just"/>
            <a:r>
              <a:rPr lang="es-ES" b="1" dirty="0" smtClean="0">
                <a:solidFill>
                  <a:srgbClr val="548235"/>
                </a:solidFill>
              </a:rPr>
              <a:t>¿</a:t>
            </a:r>
            <a:r>
              <a:rPr lang="es-ES" b="1" dirty="0" smtClean="0">
                <a:solidFill>
                  <a:schemeClr val="accent6">
                    <a:lumMod val="75000"/>
                  </a:schemeClr>
                </a:solidFill>
              </a:rPr>
              <a:t>Qué es el color?</a:t>
            </a:r>
          </a:p>
          <a:p>
            <a:pPr algn="just"/>
            <a:r>
              <a:rPr lang="es-ES" dirty="0" smtClean="0"/>
              <a:t>Impresión que producen en la retina los rayos de luz reflejados y absorbidos  por un cuerpo según la longitud de onda de estos rayos. Experiencia perceptiva individual y subjetiva. El diseñador deberá interpretar:</a:t>
            </a:r>
            <a:endParaRPr lang="es-ES" dirty="0"/>
          </a:p>
        </p:txBody>
      </p:sp>
      <p:pic>
        <p:nvPicPr>
          <p:cNvPr id="16"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CuadroTexto 1"/>
          <p:cNvSpPr txBox="1"/>
          <p:nvPr/>
        </p:nvSpPr>
        <p:spPr>
          <a:xfrm>
            <a:off x="575475" y="1134936"/>
            <a:ext cx="2476196" cy="369332"/>
          </a:xfrm>
          <a:prstGeom prst="rect">
            <a:avLst/>
          </a:prstGeom>
          <a:noFill/>
        </p:spPr>
        <p:txBody>
          <a:bodyPr wrap="none" rtlCol="0">
            <a:spAutoFit/>
          </a:bodyPr>
          <a:lstStyle/>
          <a:p>
            <a:r>
              <a:rPr lang="es-MX" b="1" dirty="0" smtClean="0"/>
              <a:t>1.5 Percepción del color</a:t>
            </a:r>
            <a:endParaRPr lang="es-MX" b="1" dirty="0"/>
          </a:p>
        </p:txBody>
      </p:sp>
      <p:pic>
        <p:nvPicPr>
          <p:cNvPr id="1026" name="Picture 2" descr="Resultado de imagen para COLORES ACROMÁTICO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1139" y="4839048"/>
            <a:ext cx="781311" cy="128921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CuadroTexto 3"/>
          <p:cNvSpPr txBox="1"/>
          <p:nvPr/>
        </p:nvSpPr>
        <p:spPr>
          <a:xfrm>
            <a:off x="6635194" y="2555874"/>
            <a:ext cx="2363815" cy="2031325"/>
          </a:xfrm>
          <a:prstGeom prst="rect">
            <a:avLst/>
          </a:prstGeom>
          <a:noFill/>
        </p:spPr>
        <p:txBody>
          <a:bodyPr wrap="square" rtlCol="0">
            <a:spAutoFit/>
          </a:bodyPr>
          <a:lstStyle/>
          <a:p>
            <a:pPr algn="just"/>
            <a:r>
              <a:rPr lang="es-ES_tradnl" dirty="0" smtClean="0"/>
              <a:t>Acromáticos: </a:t>
            </a:r>
            <a:r>
              <a:rPr lang="es-ES_tradnl" dirty="0"/>
              <a:t>sin matiz (negro, blanco y grises)</a:t>
            </a:r>
          </a:p>
          <a:p>
            <a:pPr algn="just"/>
            <a:r>
              <a:rPr lang="es-ES_tradnl" dirty="0"/>
              <a:t>Receptores: </a:t>
            </a:r>
            <a:r>
              <a:rPr lang="es-ES_tradnl" dirty="0" smtClean="0"/>
              <a:t>bastones prácticamente combinan con todo.</a:t>
            </a:r>
          </a:p>
          <a:p>
            <a:pPr algn="just"/>
            <a:r>
              <a:rPr lang="es-ES_tradnl" dirty="0" smtClean="0"/>
              <a:t>(Muñoz, 2013)</a:t>
            </a:r>
            <a:endParaRPr lang="es-ES_tradnl" dirty="0"/>
          </a:p>
          <a:p>
            <a:endParaRPr lang="es-MX" dirty="0"/>
          </a:p>
        </p:txBody>
      </p:sp>
      <p:pic>
        <p:nvPicPr>
          <p:cNvPr id="1028" name="Picture 4" descr="Resultado de imagen para colores cromáticos"/>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930576" y="4965691"/>
            <a:ext cx="1271194" cy="1271194"/>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Text Box 7"/>
          <p:cNvSpPr txBox="1">
            <a:spLocks noChangeArrowheads="1"/>
          </p:cNvSpPr>
          <p:nvPr/>
        </p:nvSpPr>
        <p:spPr bwMode="auto">
          <a:xfrm>
            <a:off x="6948305" y="6285374"/>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23551366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grpSp>
        <p:nvGrpSpPr>
          <p:cNvPr id="20" name="Agrupar 41"/>
          <p:cNvGrpSpPr/>
          <p:nvPr/>
        </p:nvGrpSpPr>
        <p:grpSpPr>
          <a:xfrm>
            <a:off x="251520" y="5805264"/>
            <a:ext cx="576064" cy="874656"/>
            <a:chOff x="7916914" y="3392213"/>
            <a:chExt cx="914688" cy="1696571"/>
          </a:xfrm>
          <a:effectLst>
            <a:outerShdw blurRad="50800" dist="38100" dir="2700000" algn="tl" rotWithShape="0">
              <a:prstClr val="black">
                <a:alpha val="40000"/>
              </a:prstClr>
            </a:outerShdw>
          </a:effectLst>
        </p:grpSpPr>
        <p:sp>
          <p:nvSpPr>
            <p:cNvPr id="21" name="Forma libre 20"/>
            <p:cNvSpPr/>
            <p:nvPr/>
          </p:nvSpPr>
          <p:spPr>
            <a:xfrm>
              <a:off x="8417985" y="3812948"/>
              <a:ext cx="413617" cy="1275836"/>
            </a:xfrm>
            <a:custGeom>
              <a:avLst/>
              <a:gdLst>
                <a:gd name="connsiteX0" fmla="*/ 0 w 413617"/>
                <a:gd name="connsiteY0" fmla="*/ 0 h 1240819"/>
                <a:gd name="connsiteX1" fmla="*/ 192245 w 413617"/>
                <a:gd name="connsiteY1" fmla="*/ 0 h 1240819"/>
                <a:gd name="connsiteX2" fmla="*/ 413617 w 413617"/>
                <a:gd name="connsiteY2" fmla="*/ 1147612 h 1240819"/>
                <a:gd name="connsiteX3" fmla="*/ 396141 w 413617"/>
                <a:gd name="connsiteY3" fmla="*/ 1240819 h 1240819"/>
                <a:gd name="connsiteX4" fmla="*/ 355362 w 413617"/>
                <a:gd name="connsiteY4" fmla="*/ 1211692 h 1240819"/>
                <a:gd name="connsiteX5" fmla="*/ 337885 w 413617"/>
                <a:gd name="connsiteY5" fmla="*/ 1101009 h 1240819"/>
                <a:gd name="connsiteX6" fmla="*/ 192245 w 413617"/>
                <a:gd name="connsiteY6" fmla="*/ 0 h 1240819"/>
                <a:gd name="connsiteX7" fmla="*/ 0 w 413617"/>
                <a:gd name="connsiteY7" fmla="*/ 0 h 1240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617" h="1240819">
                  <a:moveTo>
                    <a:pt x="0" y="0"/>
                  </a:moveTo>
                  <a:lnTo>
                    <a:pt x="192245" y="0"/>
                  </a:lnTo>
                  <a:lnTo>
                    <a:pt x="413617" y="1147612"/>
                  </a:lnTo>
                  <a:lnTo>
                    <a:pt x="396141" y="1240819"/>
                  </a:lnTo>
                  <a:lnTo>
                    <a:pt x="355362" y="1211692"/>
                  </a:lnTo>
                  <a:lnTo>
                    <a:pt x="337885" y="1101009"/>
                  </a:lnTo>
                  <a:lnTo>
                    <a:pt x="192245" y="0"/>
                  </a:lnTo>
                  <a:lnTo>
                    <a:pt x="0" y="0"/>
                  </a:lnTo>
                  <a:close/>
                </a:path>
              </a:pathLst>
            </a:custGeom>
            <a:solidFill>
              <a:srgbClr val="FFFFFF"/>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2" name="Conector recto 21"/>
            <p:cNvCxnSpPr/>
            <p:nvPr/>
          </p:nvCxnSpPr>
          <p:spPr>
            <a:xfrm flipV="1">
              <a:off x="8395605" y="3912928"/>
              <a:ext cx="233024" cy="1"/>
            </a:xfrm>
            <a:prstGeom prst="line">
              <a:avLst/>
            </a:prstGeom>
            <a:ln w="1905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3" name="Elipse 22"/>
            <p:cNvSpPr/>
            <p:nvPr/>
          </p:nvSpPr>
          <p:spPr>
            <a:xfrm>
              <a:off x="8541245" y="3678959"/>
              <a:ext cx="87384" cy="76682"/>
            </a:xfrm>
            <a:prstGeom prst="ellipse">
              <a:avLst/>
            </a:pr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cxnSp>
          <p:nvCxnSpPr>
            <p:cNvPr id="24" name="Conector recto 23"/>
            <p:cNvCxnSpPr/>
            <p:nvPr/>
          </p:nvCxnSpPr>
          <p:spPr>
            <a:xfrm flipV="1">
              <a:off x="8383029" y="3842078"/>
              <a:ext cx="233024" cy="1"/>
            </a:xfrm>
            <a:prstGeom prst="line">
              <a:avLst/>
            </a:prstGeom>
            <a:ln w="38100" cmpd="sng">
              <a:solidFill>
                <a:schemeClr val="bg1"/>
              </a:solidFill>
            </a:ln>
            <a:scene3d>
              <a:camera prst="orthographicFront"/>
              <a:lightRig rig="threePt" dir="t"/>
            </a:scene3d>
            <a:sp3d>
              <a:bevelT w="165100" prst="coolSlant"/>
            </a:sp3d>
          </p:spPr>
          <p:style>
            <a:lnRef idx="2">
              <a:schemeClr val="accent1"/>
            </a:lnRef>
            <a:fillRef idx="0">
              <a:schemeClr val="accent1"/>
            </a:fillRef>
            <a:effectRef idx="1">
              <a:schemeClr val="accent1"/>
            </a:effectRef>
            <a:fontRef idx="minor">
              <a:schemeClr val="tx1"/>
            </a:fontRef>
          </p:style>
        </p:cxnSp>
        <p:sp>
          <p:nvSpPr>
            <p:cNvPr id="25" name="Forma libre 24"/>
            <p:cNvSpPr/>
            <p:nvPr/>
          </p:nvSpPr>
          <p:spPr>
            <a:xfrm>
              <a:off x="7916914" y="3392213"/>
              <a:ext cx="502413" cy="1696571"/>
            </a:xfrm>
            <a:custGeom>
              <a:avLst/>
              <a:gdLst>
                <a:gd name="connsiteX0" fmla="*/ 70 w 502413"/>
                <a:gd name="connsiteY0" fmla="*/ 1301 h 1696571"/>
                <a:gd name="connsiteX1" fmla="*/ 326303 w 502413"/>
                <a:gd name="connsiteY1" fmla="*/ 216842 h 1696571"/>
                <a:gd name="connsiteX2" fmla="*/ 489420 w 502413"/>
                <a:gd name="connsiteY2" fmla="*/ 420733 h 1696571"/>
                <a:gd name="connsiteX3" fmla="*/ 489420 w 502413"/>
                <a:gd name="connsiteY3" fmla="*/ 508114 h 1696571"/>
                <a:gd name="connsiteX4" fmla="*/ 466118 w 502413"/>
                <a:gd name="connsiteY4" fmla="*/ 712005 h 1696571"/>
                <a:gd name="connsiteX5" fmla="*/ 378734 w 502413"/>
                <a:gd name="connsiteY5" fmla="*/ 991626 h 1696571"/>
                <a:gd name="connsiteX6" fmla="*/ 203966 w 502413"/>
                <a:gd name="connsiteY6" fmla="*/ 1381930 h 1696571"/>
                <a:gd name="connsiteX7" fmla="*/ 40849 w 502413"/>
                <a:gd name="connsiteY7" fmla="*/ 1696504 h 1696571"/>
                <a:gd name="connsiteX8" fmla="*/ 122408 w 502413"/>
                <a:gd name="connsiteY8" fmla="*/ 1405232 h 1696571"/>
                <a:gd name="connsiteX9" fmla="*/ 268047 w 502413"/>
                <a:gd name="connsiteY9" fmla="*/ 915895 h 1696571"/>
                <a:gd name="connsiteX10" fmla="*/ 355431 w 502413"/>
                <a:gd name="connsiteY10" fmla="*/ 618798 h 1696571"/>
                <a:gd name="connsiteX11" fmla="*/ 361257 w 502413"/>
                <a:gd name="connsiteY11" fmla="*/ 490638 h 1696571"/>
                <a:gd name="connsiteX12" fmla="*/ 297175 w 502413"/>
                <a:gd name="connsiteY12" fmla="*/ 321700 h 1696571"/>
                <a:gd name="connsiteX13" fmla="*/ 70 w 502413"/>
                <a:gd name="connsiteY13" fmla="*/ 1301 h 169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2413" h="1696571">
                  <a:moveTo>
                    <a:pt x="70" y="1301"/>
                  </a:moveTo>
                  <a:cubicBezTo>
                    <a:pt x="4925" y="-16175"/>
                    <a:pt x="244745" y="146937"/>
                    <a:pt x="326303" y="216842"/>
                  </a:cubicBezTo>
                  <a:cubicBezTo>
                    <a:pt x="407861" y="286747"/>
                    <a:pt x="462234" y="372188"/>
                    <a:pt x="489420" y="420733"/>
                  </a:cubicBezTo>
                  <a:cubicBezTo>
                    <a:pt x="516606" y="469278"/>
                    <a:pt x="493304" y="459569"/>
                    <a:pt x="489420" y="508114"/>
                  </a:cubicBezTo>
                  <a:cubicBezTo>
                    <a:pt x="485536" y="556659"/>
                    <a:pt x="484566" y="631420"/>
                    <a:pt x="466118" y="712005"/>
                  </a:cubicBezTo>
                  <a:cubicBezTo>
                    <a:pt x="447670" y="792590"/>
                    <a:pt x="422426" y="879972"/>
                    <a:pt x="378734" y="991626"/>
                  </a:cubicBezTo>
                  <a:cubicBezTo>
                    <a:pt x="335042" y="1103280"/>
                    <a:pt x="260280" y="1264450"/>
                    <a:pt x="203966" y="1381930"/>
                  </a:cubicBezTo>
                  <a:cubicBezTo>
                    <a:pt x="147652" y="1499410"/>
                    <a:pt x="54442" y="1692620"/>
                    <a:pt x="40849" y="1696504"/>
                  </a:cubicBezTo>
                  <a:cubicBezTo>
                    <a:pt x="27256" y="1700388"/>
                    <a:pt x="84542" y="1535334"/>
                    <a:pt x="122408" y="1405232"/>
                  </a:cubicBezTo>
                  <a:cubicBezTo>
                    <a:pt x="160274" y="1275131"/>
                    <a:pt x="229210" y="1046967"/>
                    <a:pt x="268047" y="915895"/>
                  </a:cubicBezTo>
                  <a:cubicBezTo>
                    <a:pt x="306884" y="784823"/>
                    <a:pt x="339896" y="689674"/>
                    <a:pt x="355431" y="618798"/>
                  </a:cubicBezTo>
                  <a:cubicBezTo>
                    <a:pt x="370966" y="547922"/>
                    <a:pt x="370966" y="540154"/>
                    <a:pt x="361257" y="490638"/>
                  </a:cubicBezTo>
                  <a:cubicBezTo>
                    <a:pt x="351548" y="441122"/>
                    <a:pt x="353489" y="402285"/>
                    <a:pt x="297175" y="321700"/>
                  </a:cubicBezTo>
                  <a:cubicBezTo>
                    <a:pt x="240861" y="241115"/>
                    <a:pt x="-4785" y="18777"/>
                    <a:pt x="70" y="1301"/>
                  </a:cubicBezTo>
                  <a:close/>
                </a:path>
              </a:pathLst>
            </a:custGeom>
            <a:solidFill>
              <a:schemeClr val="bg1"/>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grpSp>
      <p:pic>
        <p:nvPicPr>
          <p:cNvPr id="14"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0" name="Picture 2" descr="9"/>
          <p:cNvPicPr>
            <a:picLocks noChangeAspect="1" noChangeArrowheads="1"/>
          </p:cNvPicPr>
          <p:nvPr/>
        </p:nvPicPr>
        <p:blipFill rotWithShape="1">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l="16454" t="15060" r="3495"/>
          <a:stretch/>
        </p:blipFill>
        <p:spPr bwMode="auto">
          <a:xfrm>
            <a:off x="644719" y="2165201"/>
            <a:ext cx="3585122" cy="280774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uadroTexto 2"/>
          <p:cNvSpPr txBox="1"/>
          <p:nvPr/>
        </p:nvSpPr>
        <p:spPr>
          <a:xfrm>
            <a:off x="4367604" y="2043953"/>
            <a:ext cx="3485477" cy="2831544"/>
          </a:xfrm>
          <a:prstGeom prst="rect">
            <a:avLst/>
          </a:prstGeom>
          <a:noFill/>
        </p:spPr>
        <p:txBody>
          <a:bodyPr wrap="square" rtlCol="0">
            <a:spAutoFit/>
          </a:bodyPr>
          <a:lstStyle/>
          <a:p>
            <a:pPr lvl="0" algn="just" eaLnBrk="0" fontAlgn="base" hangingPunct="0">
              <a:spcBef>
                <a:spcPct val="0"/>
              </a:spcBef>
              <a:spcAft>
                <a:spcPct val="0"/>
              </a:spcAft>
              <a:buFontTx/>
              <a:buChar char="•"/>
            </a:pPr>
            <a:r>
              <a:rPr lang="es-MX" sz="1600" b="1" dirty="0"/>
              <a:t>C</a:t>
            </a:r>
            <a:r>
              <a:rPr lang="es-MX" sz="1600" b="1" dirty="0" smtClean="0"/>
              <a:t>irculo cromático </a:t>
            </a:r>
          </a:p>
          <a:p>
            <a:pPr lvl="0" algn="just" eaLnBrk="0" fontAlgn="base" hangingPunct="0">
              <a:spcBef>
                <a:spcPct val="0"/>
              </a:spcBef>
              <a:spcAft>
                <a:spcPct val="0"/>
              </a:spcAft>
            </a:pPr>
            <a:r>
              <a:rPr lang="es-MX" dirty="0" smtClean="0"/>
              <a:t>Se </a:t>
            </a:r>
            <a:r>
              <a:rPr lang="es-MX" dirty="0"/>
              <a:t>genera a partir de tres pigmentos o </a:t>
            </a:r>
            <a:r>
              <a:rPr lang="es-MX" dirty="0" smtClean="0"/>
              <a:t>colores </a:t>
            </a:r>
            <a:r>
              <a:rPr lang="es-MX" altLang="es-MX" dirty="0"/>
              <a:t>puros. </a:t>
            </a:r>
          </a:p>
          <a:p>
            <a:pPr lvl="0" algn="just" eaLnBrk="0" fontAlgn="base" hangingPunct="0">
              <a:spcBef>
                <a:spcPct val="0"/>
              </a:spcBef>
              <a:spcAft>
                <a:spcPct val="0"/>
              </a:spcAft>
            </a:pPr>
            <a:r>
              <a:rPr lang="es-MX" altLang="es-MX" dirty="0"/>
              <a:t>Los colores primarios, secundarios, intermedios o terciarios, son aquellos que están dispuestos entre sí de tal manera que dan una impresión agradable </a:t>
            </a:r>
            <a:r>
              <a:rPr lang="es-MX" altLang="es-MX" dirty="0" smtClean="0"/>
              <a:t>ante su percepción. </a:t>
            </a:r>
            <a:endParaRPr lang="es-MX" altLang="es-MX" dirty="0"/>
          </a:p>
          <a:p>
            <a:r>
              <a:rPr lang="es-MX" dirty="0" smtClean="0"/>
              <a:t> </a:t>
            </a:r>
            <a:endParaRPr lang="es-MX" dirty="0"/>
          </a:p>
        </p:txBody>
      </p:sp>
      <p:sp>
        <p:nvSpPr>
          <p:cNvPr id="26" name="CuadroTexto 25"/>
          <p:cNvSpPr txBox="1"/>
          <p:nvPr/>
        </p:nvSpPr>
        <p:spPr>
          <a:xfrm>
            <a:off x="827584" y="4984336"/>
            <a:ext cx="1952779" cy="646331"/>
          </a:xfrm>
          <a:prstGeom prst="rect">
            <a:avLst/>
          </a:prstGeom>
          <a:noFill/>
        </p:spPr>
        <p:txBody>
          <a:bodyPr wrap="none" rtlCol="0">
            <a:spAutoFit/>
          </a:bodyPr>
          <a:lstStyle/>
          <a:p>
            <a:r>
              <a:rPr lang="es-MX" sz="900" dirty="0" smtClean="0">
                <a:solidFill>
                  <a:srgbClr val="000000"/>
                </a:solidFill>
              </a:rPr>
              <a:t>Imagenes usadas con fines didácticos </a:t>
            </a:r>
          </a:p>
          <a:p>
            <a:r>
              <a:rPr lang="es-MX" sz="900" dirty="0" smtClean="0">
                <a:solidFill>
                  <a:srgbClr val="000000"/>
                </a:solidFill>
              </a:rPr>
              <a:t>de:</a:t>
            </a:r>
            <a:r>
              <a:rPr lang="es-MX" sz="900" dirty="0">
                <a:solidFill>
                  <a:srgbClr val="000000"/>
                </a:solidFill>
              </a:rPr>
              <a:t> </a:t>
            </a:r>
            <a:r>
              <a:rPr lang="es-MX" sz="900" dirty="0" smtClean="0">
                <a:solidFill>
                  <a:srgbClr val="000000"/>
                </a:solidFill>
              </a:rPr>
              <a:t>www.humansubilete.wordpress</a:t>
            </a:r>
          </a:p>
          <a:p>
            <a:endParaRPr lang="es-MX" sz="900" dirty="0" smtClean="0">
              <a:solidFill>
                <a:srgbClr val="000000"/>
              </a:solidFill>
            </a:endParaRPr>
          </a:p>
          <a:p>
            <a:endParaRPr lang="es-MX" sz="900" dirty="0">
              <a:solidFill>
                <a:srgbClr val="000000"/>
              </a:solidFill>
              <a:hlinkClick r:id="rId7"/>
            </a:endParaRPr>
          </a:p>
        </p:txBody>
      </p:sp>
      <p:sp>
        <p:nvSpPr>
          <p:cNvPr id="17" name="Text Box 7"/>
          <p:cNvSpPr txBox="1">
            <a:spLocks noChangeArrowheads="1"/>
          </p:cNvSpPr>
          <p:nvPr/>
        </p:nvSpPr>
        <p:spPr bwMode="auto">
          <a:xfrm>
            <a:off x="6886657" y="6149755"/>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42333818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ángulo 2"/>
          <p:cNvSpPr/>
          <p:nvPr/>
        </p:nvSpPr>
        <p:spPr>
          <a:xfrm>
            <a:off x="841780" y="1572247"/>
            <a:ext cx="6626622" cy="369332"/>
          </a:xfrm>
          <a:prstGeom prst="rect">
            <a:avLst/>
          </a:prstGeom>
        </p:spPr>
        <p:txBody>
          <a:bodyPr wrap="square">
            <a:spAutoFit/>
          </a:bodyPr>
          <a:lstStyle/>
          <a:p>
            <a:r>
              <a:rPr lang="es-ES" altLang="es-MX" b="1" dirty="0" smtClean="0">
                <a:cs typeface="Tahoma" panose="020B0604030504040204" pitchFamily="34" charset="0"/>
              </a:rPr>
              <a:t>Estrategias del pensamiento para el desarrollo de alternativas </a:t>
            </a:r>
            <a:endParaRPr lang="es-ES" altLang="es-MX" b="1" dirty="0">
              <a:cs typeface="Tahoma" panose="020B0604030504040204" pitchFamily="34" charset="0"/>
            </a:endParaRPr>
          </a:p>
        </p:txBody>
      </p:sp>
      <p:sp>
        <p:nvSpPr>
          <p:cNvPr id="4" name="CuadroTexto 3"/>
          <p:cNvSpPr txBox="1"/>
          <p:nvPr/>
        </p:nvSpPr>
        <p:spPr>
          <a:xfrm>
            <a:off x="409609" y="2410371"/>
            <a:ext cx="3655160" cy="4524316"/>
          </a:xfrm>
          <a:prstGeom prst="rect">
            <a:avLst/>
          </a:prstGeom>
          <a:noFill/>
        </p:spPr>
        <p:txBody>
          <a:bodyPr wrap="square" rtlCol="0">
            <a:spAutoFit/>
          </a:bodyPr>
          <a:lstStyle/>
          <a:p>
            <a:r>
              <a:rPr lang="es-MX" b="1" dirty="0"/>
              <a:t> </a:t>
            </a:r>
            <a:r>
              <a:rPr lang="es-MX" b="1" dirty="0" smtClean="0"/>
              <a:t>      2.1 Carta blanca </a:t>
            </a:r>
          </a:p>
          <a:p>
            <a:endParaRPr lang="es-MX" b="1" dirty="0"/>
          </a:p>
          <a:p>
            <a:pPr marL="285750" indent="-285750" algn="just">
              <a:buFont typeface="Arial" panose="020B0604020202020204" pitchFamily="34" charset="0"/>
              <a:buChar char="•"/>
            </a:pPr>
            <a:r>
              <a:rPr lang="es-MX" dirty="0" smtClean="0"/>
              <a:t>Dar carta blanca a la imaginación y suspender provisionalmente el juicio promueve la generación de alternativas de diseño.</a:t>
            </a:r>
          </a:p>
          <a:p>
            <a:pPr algn="just"/>
            <a:r>
              <a:rPr lang="es-MX" dirty="0" smtClean="0"/>
              <a:t> </a:t>
            </a:r>
          </a:p>
          <a:p>
            <a:pPr marL="285750" indent="-285750" algn="just">
              <a:buFont typeface="Arial" panose="020B0604020202020204" pitchFamily="34" charset="0"/>
              <a:buChar char="•"/>
            </a:pPr>
            <a:r>
              <a:rPr lang="es-MX" dirty="0" smtClean="0"/>
              <a:t>Pensar libremente y recibir todas las ideas generadas sin el más mínimo comentario. </a:t>
            </a:r>
            <a:r>
              <a:rPr lang="es-ES" dirty="0" smtClean="0"/>
              <a:t>L</a:t>
            </a:r>
            <a:r>
              <a:rPr lang="es-MX" dirty="0" smtClean="0"/>
              <a:t>a generación de diferentes opciones depende de la apertura de candados mentales imouestos por el propio diseñador.</a:t>
            </a:r>
          </a:p>
          <a:p>
            <a:pPr marL="285750" indent="-285750" algn="just">
              <a:buFont typeface="Arial" panose="020B0604020202020204" pitchFamily="34" charset="0"/>
              <a:buChar char="•"/>
            </a:pPr>
            <a:endParaRPr lang="es-MX" dirty="0" smtClean="0"/>
          </a:p>
          <a:p>
            <a:pPr algn="just"/>
            <a:endParaRPr lang="es-MX" dirty="0" smtClean="0"/>
          </a:p>
        </p:txBody>
      </p:sp>
      <p:pic>
        <p:nvPicPr>
          <p:cNvPr id="1026" name="Picture 2" descr="Resultado de imagen para carta blanca, creativida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1772" y="2062627"/>
            <a:ext cx="2428971" cy="161637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CuadroTexto 1"/>
          <p:cNvSpPr txBox="1"/>
          <p:nvPr/>
        </p:nvSpPr>
        <p:spPr>
          <a:xfrm>
            <a:off x="4750420" y="3869473"/>
            <a:ext cx="3713356" cy="2308324"/>
          </a:xfrm>
          <a:prstGeom prst="rect">
            <a:avLst/>
          </a:prstGeom>
          <a:noFill/>
        </p:spPr>
        <p:txBody>
          <a:bodyPr wrap="square" rtlCol="0">
            <a:spAutoFit/>
          </a:bodyPr>
          <a:lstStyle/>
          <a:p>
            <a:pPr algn="just"/>
            <a:r>
              <a:rPr lang="es-MX" dirty="0"/>
              <a:t>No son viables ningún tipo de autoritarismos, filtros o censuras para inhibir las posibles asociaciones que puedan estimular </a:t>
            </a:r>
            <a:r>
              <a:rPr lang="es-MX" dirty="0" smtClean="0"/>
              <a:t>las soluciones </a:t>
            </a:r>
            <a:r>
              <a:rPr lang="es-MX" dirty="0"/>
              <a:t>y de esta manera encontrar el efecto </a:t>
            </a:r>
            <a:r>
              <a:rPr lang="es-MX" dirty="0" smtClean="0"/>
              <a:t>multiplicador. </a:t>
            </a:r>
            <a:r>
              <a:rPr lang="es-MX" dirty="0"/>
              <a:t>C</a:t>
            </a:r>
            <a:r>
              <a:rPr lang="es-MX" dirty="0" smtClean="0"/>
              <a:t>ombinación de 2 o más en una sola.</a:t>
            </a:r>
          </a:p>
          <a:p>
            <a:pPr algn="just"/>
            <a:r>
              <a:rPr lang="es-ES_tradnl" sz="1400" dirty="0" smtClean="0"/>
              <a:t>(</a:t>
            </a:r>
            <a:r>
              <a:rPr lang="es-ES_tradnl" sz="1400" dirty="0" err="1" smtClean="0"/>
              <a:t>Guilera</a:t>
            </a:r>
            <a:r>
              <a:rPr lang="es-ES_tradnl" sz="1400" dirty="0"/>
              <a:t>, </a:t>
            </a:r>
            <a:r>
              <a:rPr lang="es-ES_tradnl" sz="1400" dirty="0" smtClean="0"/>
              <a:t>2011</a:t>
            </a:r>
            <a:r>
              <a:rPr lang="es-ES_tradnl" sz="1400" dirty="0"/>
              <a:t>)</a:t>
            </a:r>
            <a:endParaRPr lang="es-MX" sz="1400" dirty="0"/>
          </a:p>
        </p:txBody>
      </p:sp>
      <p:sp>
        <p:nvSpPr>
          <p:cNvPr id="10" name="Text Box 7"/>
          <p:cNvSpPr txBox="1">
            <a:spLocks noChangeArrowheads="1"/>
          </p:cNvSpPr>
          <p:nvPr/>
        </p:nvSpPr>
        <p:spPr bwMode="auto">
          <a:xfrm>
            <a:off x="6886657" y="6186742"/>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11" name="CuadroTexto 5"/>
          <p:cNvSpPr txBox="1">
            <a:spLocks noChangeArrowheads="1"/>
          </p:cNvSpPr>
          <p:nvPr/>
        </p:nvSpPr>
        <p:spPr bwMode="auto">
          <a:xfrm>
            <a:off x="4649788" y="1079437"/>
            <a:ext cx="3600450" cy="1200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2800" b="1" dirty="0" smtClean="0">
                <a:solidFill>
                  <a:srgbClr val="008000"/>
                </a:solidFill>
                <a:latin typeface="+mn-lt"/>
              </a:rPr>
              <a:t>2. ALTERNATIVAS</a:t>
            </a:r>
          </a:p>
          <a:p>
            <a:pPr eaLnBrk="1" hangingPunct="1"/>
            <a:endParaRPr lang="es-ES_tradnl" altLang="es-MX" sz="2800" b="1" dirty="0">
              <a:solidFill>
                <a:srgbClr val="008000"/>
              </a:solidFill>
              <a:latin typeface="+mn-lt"/>
            </a:endParaRPr>
          </a:p>
          <a:p>
            <a:pPr eaLnBrk="1" hangingPunct="1"/>
            <a:endParaRPr lang="es-ES" altLang="es-MX" sz="1600" dirty="0">
              <a:solidFill>
                <a:srgbClr val="E4988A"/>
              </a:solidFill>
              <a:latin typeface="+mn-lt"/>
              <a:cs typeface="Tahoma" panose="020B0604030504040204" pitchFamily="34" charset="0"/>
            </a:endParaRPr>
          </a:p>
        </p:txBody>
      </p:sp>
    </p:spTree>
    <p:extLst>
      <p:ext uri="{BB962C8B-B14F-4D97-AF65-F5344CB8AC3E}">
        <p14:creationId xmlns:p14="http://schemas.microsoft.com/office/powerpoint/2010/main" val="19304012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CuadroTexto 3"/>
          <p:cNvSpPr txBox="1"/>
          <p:nvPr/>
        </p:nvSpPr>
        <p:spPr>
          <a:xfrm>
            <a:off x="671513" y="1300946"/>
            <a:ext cx="2896834" cy="369332"/>
          </a:xfrm>
          <a:prstGeom prst="rect">
            <a:avLst/>
          </a:prstGeom>
          <a:noFill/>
        </p:spPr>
        <p:txBody>
          <a:bodyPr wrap="none" rtlCol="0">
            <a:spAutoFit/>
          </a:bodyPr>
          <a:lstStyle/>
          <a:p>
            <a:r>
              <a:rPr lang="es-MX" b="1" dirty="0" smtClean="0"/>
              <a:t>2.2 Pensamiento metafórico </a:t>
            </a:r>
            <a:r>
              <a:rPr lang="es-MX" dirty="0" smtClean="0"/>
              <a:t> </a:t>
            </a:r>
          </a:p>
        </p:txBody>
      </p:sp>
      <p:sp>
        <p:nvSpPr>
          <p:cNvPr id="2" name="CuadroTexto 1"/>
          <p:cNvSpPr txBox="1"/>
          <p:nvPr/>
        </p:nvSpPr>
        <p:spPr>
          <a:xfrm>
            <a:off x="765107" y="2640182"/>
            <a:ext cx="2234600" cy="2308324"/>
          </a:xfrm>
          <a:prstGeom prst="rect">
            <a:avLst/>
          </a:prstGeom>
          <a:noFill/>
        </p:spPr>
        <p:txBody>
          <a:bodyPr wrap="square" rtlCol="0">
            <a:spAutoFit/>
          </a:bodyPr>
          <a:lstStyle/>
          <a:p>
            <a:pPr algn="just"/>
            <a:r>
              <a:rPr lang="es-MX" dirty="0" smtClean="0"/>
              <a:t>Unión de conceptos, desconocido con otro familiar con el propósito de ayudar a la comprensión del </a:t>
            </a:r>
          </a:p>
          <a:p>
            <a:pPr algn="just"/>
            <a:r>
              <a:rPr lang="es-MX" dirty="0"/>
              <a:t>p</a:t>
            </a:r>
            <a:r>
              <a:rPr lang="es-MX" dirty="0" smtClean="0"/>
              <a:t>rimero.</a:t>
            </a:r>
          </a:p>
          <a:p>
            <a:endParaRPr lang="es-MX" dirty="0"/>
          </a:p>
          <a:p>
            <a:endParaRPr lang="es-MX" dirty="0" smtClean="0"/>
          </a:p>
        </p:txBody>
      </p:sp>
      <p:sp>
        <p:nvSpPr>
          <p:cNvPr id="3" name="CuadroTexto 2"/>
          <p:cNvSpPr txBox="1"/>
          <p:nvPr/>
        </p:nvSpPr>
        <p:spPr>
          <a:xfrm>
            <a:off x="3249936" y="1880371"/>
            <a:ext cx="2816642" cy="646331"/>
          </a:xfrm>
          <a:prstGeom prst="rect">
            <a:avLst/>
          </a:prstGeom>
          <a:noFill/>
        </p:spPr>
        <p:txBody>
          <a:bodyPr wrap="square" rtlCol="0">
            <a:spAutoFit/>
          </a:bodyPr>
          <a:lstStyle/>
          <a:p>
            <a:pPr algn="just"/>
            <a:r>
              <a:rPr lang="es-MX" dirty="0"/>
              <a:t>Profundizar sobre el conocimiento de las </a:t>
            </a:r>
            <a:r>
              <a:rPr lang="es-MX" dirty="0" smtClean="0"/>
              <a:t>cosas.</a:t>
            </a:r>
            <a:endParaRPr lang="es-MX" dirty="0"/>
          </a:p>
        </p:txBody>
      </p:sp>
      <p:sp>
        <p:nvSpPr>
          <p:cNvPr id="5" name="CuadroTexto 4"/>
          <p:cNvSpPr txBox="1"/>
          <p:nvPr/>
        </p:nvSpPr>
        <p:spPr>
          <a:xfrm>
            <a:off x="3327197" y="4476558"/>
            <a:ext cx="2928637" cy="2585323"/>
          </a:xfrm>
          <a:prstGeom prst="rect">
            <a:avLst/>
          </a:prstGeom>
          <a:noFill/>
        </p:spPr>
        <p:txBody>
          <a:bodyPr wrap="square" rtlCol="0">
            <a:spAutoFit/>
          </a:bodyPr>
          <a:lstStyle/>
          <a:p>
            <a:r>
              <a:rPr lang="es-MX" dirty="0" smtClean="0"/>
              <a:t>Para generar una metáfora hay que atenerse a </a:t>
            </a:r>
            <a:r>
              <a:rPr lang="es-MX" b="1" dirty="0" smtClean="0">
                <a:solidFill>
                  <a:schemeClr val="accent6">
                    <a:lumMod val="75000"/>
                  </a:schemeClr>
                </a:solidFill>
              </a:rPr>
              <a:t>dos preguntas</a:t>
            </a:r>
          </a:p>
          <a:p>
            <a:endParaRPr lang="es-MX" dirty="0"/>
          </a:p>
          <a:p>
            <a:pPr marL="342900" indent="-342900">
              <a:buAutoNum type="arabicPeriod"/>
            </a:pPr>
            <a:r>
              <a:rPr lang="es-MX" dirty="0" smtClean="0"/>
              <a:t>¿Que otra cosa me recuerda que se le parezca? .</a:t>
            </a:r>
          </a:p>
          <a:p>
            <a:pPr algn="just"/>
            <a:r>
              <a:rPr lang="es-ES_tradnl" dirty="0"/>
              <a:t> </a:t>
            </a:r>
            <a:r>
              <a:rPr lang="es-ES_tradnl" dirty="0" smtClean="0"/>
              <a:t>      </a:t>
            </a:r>
            <a:r>
              <a:rPr lang="es-ES_tradnl" dirty="0" smtClean="0"/>
              <a:t>(</a:t>
            </a:r>
            <a:r>
              <a:rPr lang="es-ES_tradnl" dirty="0" err="1" smtClean="0"/>
              <a:t>Guilera</a:t>
            </a:r>
            <a:r>
              <a:rPr lang="es-ES_tradnl" dirty="0"/>
              <a:t>, 2011)</a:t>
            </a:r>
            <a:endParaRPr lang="es-MX" dirty="0"/>
          </a:p>
          <a:p>
            <a:pPr marL="342900" indent="-342900">
              <a:buAutoNum type="arabicPeriod"/>
            </a:pPr>
            <a:endParaRPr lang="es-MX" dirty="0"/>
          </a:p>
        </p:txBody>
      </p:sp>
      <p:sp>
        <p:nvSpPr>
          <p:cNvPr id="10" name="CuadroTexto 9"/>
          <p:cNvSpPr txBox="1"/>
          <p:nvPr/>
        </p:nvSpPr>
        <p:spPr>
          <a:xfrm>
            <a:off x="6460586" y="2490751"/>
            <a:ext cx="2426349" cy="1200329"/>
          </a:xfrm>
          <a:prstGeom prst="rect">
            <a:avLst/>
          </a:prstGeom>
          <a:noFill/>
        </p:spPr>
        <p:txBody>
          <a:bodyPr wrap="square" rtlCol="0">
            <a:spAutoFit/>
          </a:bodyPr>
          <a:lstStyle/>
          <a:p>
            <a:endParaRPr lang="es-MX" dirty="0"/>
          </a:p>
          <a:p>
            <a:r>
              <a:rPr lang="es-MX" dirty="0"/>
              <a:t>2</a:t>
            </a:r>
            <a:r>
              <a:rPr lang="es-MX" dirty="0" smtClean="0"/>
              <a:t>. </a:t>
            </a:r>
            <a:r>
              <a:rPr lang="es-MX" dirty="0"/>
              <a:t>¿</a:t>
            </a:r>
            <a:r>
              <a:rPr lang="es-MX" dirty="0" smtClean="0"/>
              <a:t>Con que otra cosa no hay que confundirla?</a:t>
            </a:r>
            <a:endParaRPr lang="es-MX" dirty="0"/>
          </a:p>
        </p:txBody>
      </p:sp>
      <p:pic>
        <p:nvPicPr>
          <p:cNvPr id="2050" name="Picture 2" descr="Resultado de imagen para pensamiento metaforic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3944" y="2837405"/>
            <a:ext cx="2028627" cy="1367280"/>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Text Box 7"/>
          <p:cNvSpPr txBox="1">
            <a:spLocks noChangeArrowheads="1"/>
          </p:cNvSpPr>
          <p:nvPr/>
        </p:nvSpPr>
        <p:spPr bwMode="auto">
          <a:xfrm>
            <a:off x="7059271" y="6273045"/>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17767959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7"/>
          <p:cNvSpPr txBox="1">
            <a:spLocks noChangeArrowheads="1"/>
          </p:cNvSpPr>
          <p:nvPr/>
        </p:nvSpPr>
        <p:spPr bwMode="auto">
          <a:xfrm>
            <a:off x="7022283" y="6396335"/>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22533" name="Text Box 6"/>
          <p:cNvSpPr txBox="1">
            <a:spLocks noChangeArrowheads="1"/>
          </p:cNvSpPr>
          <p:nvPr/>
        </p:nvSpPr>
        <p:spPr bwMode="auto">
          <a:xfrm>
            <a:off x="1863725" y="380377"/>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 name="CuadroTexto 1"/>
          <p:cNvSpPr txBox="1"/>
          <p:nvPr/>
        </p:nvSpPr>
        <p:spPr>
          <a:xfrm>
            <a:off x="2889043" y="1846323"/>
            <a:ext cx="2166729" cy="3293209"/>
          </a:xfrm>
          <a:prstGeom prst="rect">
            <a:avLst/>
          </a:prstGeom>
          <a:noFill/>
        </p:spPr>
        <p:txBody>
          <a:bodyPr wrap="square" rtlCol="0">
            <a:spAutoFit/>
          </a:bodyPr>
          <a:lstStyle/>
          <a:p>
            <a:r>
              <a:rPr lang="es-MX" sz="1600" dirty="0" smtClean="0"/>
              <a:t>“ Crear </a:t>
            </a:r>
            <a:r>
              <a:rPr lang="es-MX" sz="1600" dirty="0"/>
              <a:t>algo es siempre una fiesta para </a:t>
            </a:r>
            <a:r>
              <a:rPr lang="es-MX" sz="1600" dirty="0" smtClean="0"/>
              <a:t>el espíritu</a:t>
            </a:r>
            <a:r>
              <a:rPr lang="es-MX" sz="1600" dirty="0"/>
              <a:t>, un auténtico placer que </a:t>
            </a:r>
            <a:r>
              <a:rPr lang="es-MX" sz="1600" dirty="0" smtClean="0"/>
              <a:t>crece </a:t>
            </a:r>
            <a:r>
              <a:rPr lang="es-MX" sz="1600" dirty="0"/>
              <a:t>a medida que vas superando </a:t>
            </a:r>
            <a:r>
              <a:rPr lang="es-MX" sz="1600" dirty="0" smtClean="0"/>
              <a:t>barreras entre </a:t>
            </a:r>
            <a:r>
              <a:rPr lang="es-MX" sz="1600" dirty="0"/>
              <a:t>sudores y angustias, especialmente cuando, finalmente, logras </a:t>
            </a:r>
            <a:r>
              <a:rPr lang="es-MX" sz="1600" dirty="0" smtClean="0"/>
              <a:t>culminar tu objetivo” </a:t>
            </a:r>
          </a:p>
          <a:p>
            <a:pPr algn="just"/>
            <a:endParaRPr lang="es-MX" sz="1600" b="1" i="1" dirty="0" smtClean="0"/>
          </a:p>
          <a:p>
            <a:pPr algn="just"/>
            <a:r>
              <a:rPr lang="es-MX" sz="1600" b="1" i="1" dirty="0" err="1" smtClean="0"/>
              <a:t>Llorenç</a:t>
            </a:r>
            <a:r>
              <a:rPr lang="es-MX" sz="1600" b="1" i="1" dirty="0" smtClean="0"/>
              <a:t> </a:t>
            </a:r>
            <a:r>
              <a:rPr lang="es-MX" sz="1600" b="1" i="1" dirty="0" err="1"/>
              <a:t>Guilera</a:t>
            </a:r>
            <a:r>
              <a:rPr lang="es-MX" sz="1600" b="1" i="1" dirty="0"/>
              <a:t> </a:t>
            </a:r>
            <a:r>
              <a:rPr lang="es-MX" sz="1600" b="1" i="1" dirty="0" smtClean="0"/>
              <a:t>Agüera</a:t>
            </a:r>
            <a:endParaRPr lang="es-MX" sz="1600" b="1" dirty="0"/>
          </a:p>
        </p:txBody>
      </p:sp>
      <p:pic>
        <p:nvPicPr>
          <p:cNvPr id="1026" name="Picture 2" descr="Resultado de imagen para 創造的な画像"/>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055773" y="1624658"/>
            <a:ext cx="1769235" cy="3736537"/>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15168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CuadroTexto 3"/>
          <p:cNvSpPr txBox="1"/>
          <p:nvPr/>
        </p:nvSpPr>
        <p:spPr>
          <a:xfrm>
            <a:off x="671513" y="1300946"/>
            <a:ext cx="1467068" cy="369332"/>
          </a:xfrm>
          <a:prstGeom prst="rect">
            <a:avLst/>
          </a:prstGeom>
          <a:noFill/>
        </p:spPr>
        <p:txBody>
          <a:bodyPr wrap="none" rtlCol="0">
            <a:spAutoFit/>
          </a:bodyPr>
          <a:lstStyle/>
          <a:p>
            <a:r>
              <a:rPr lang="es-MX" b="1" dirty="0" smtClean="0"/>
              <a:t>2.3 Analogías </a:t>
            </a:r>
            <a:r>
              <a:rPr lang="es-MX" dirty="0" smtClean="0"/>
              <a:t> </a:t>
            </a:r>
          </a:p>
        </p:txBody>
      </p:sp>
      <p:sp>
        <p:nvSpPr>
          <p:cNvPr id="6" name="CuadroTexto 5"/>
          <p:cNvSpPr txBox="1"/>
          <p:nvPr/>
        </p:nvSpPr>
        <p:spPr>
          <a:xfrm>
            <a:off x="2143474" y="1658941"/>
            <a:ext cx="2710481" cy="4154984"/>
          </a:xfrm>
          <a:prstGeom prst="rect">
            <a:avLst/>
          </a:prstGeom>
          <a:noFill/>
        </p:spPr>
        <p:txBody>
          <a:bodyPr wrap="square" rtlCol="0">
            <a:spAutoFit/>
          </a:bodyPr>
          <a:lstStyle/>
          <a:p>
            <a:pPr algn="just"/>
            <a:r>
              <a:rPr lang="es-MX" dirty="0" smtClean="0"/>
              <a:t>Resolución de problemas mediante la similitud estructural con problemas similares ya resueltos en otros dominios de conocimiento.</a:t>
            </a:r>
          </a:p>
          <a:p>
            <a:pPr algn="just"/>
            <a:endParaRPr lang="es-MX" dirty="0"/>
          </a:p>
          <a:p>
            <a:pPr algn="just"/>
            <a:endParaRPr lang="es-MX" dirty="0" smtClean="0"/>
          </a:p>
          <a:p>
            <a:pPr algn="just"/>
            <a:r>
              <a:rPr lang="es-MX" dirty="0" smtClean="0"/>
              <a:t>Un problema de diseño se intenta resolver buscando algún problema análogo en otras disciplinas, en la biología, historia o deporte colectivo.</a:t>
            </a:r>
          </a:p>
          <a:p>
            <a:pPr algn="just"/>
            <a:r>
              <a:rPr lang="es-ES" sz="1200" dirty="0" smtClean="0"/>
              <a:t>(E</a:t>
            </a:r>
            <a:r>
              <a:rPr lang="es-MX" sz="1200" dirty="0" smtClean="0"/>
              <a:t>scola Superior de Disseny, 2011)</a:t>
            </a:r>
            <a:endParaRPr lang="es-MX" sz="1200" dirty="0"/>
          </a:p>
        </p:txBody>
      </p:sp>
      <p:pic>
        <p:nvPicPr>
          <p:cNvPr id="1030" name="Picture 6" descr="Resultado de imagen para analogía"/>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50600" y="1772858"/>
            <a:ext cx="1974135" cy="1563672"/>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Resultado de imagen para analogía"/>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976775" y="3746624"/>
            <a:ext cx="1919479" cy="1437757"/>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CuadroTexto 13"/>
          <p:cNvSpPr txBox="1"/>
          <p:nvPr/>
        </p:nvSpPr>
        <p:spPr>
          <a:xfrm>
            <a:off x="4950599" y="5184381"/>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www.analogiasclient.wordpress</a:t>
            </a:r>
          </a:p>
          <a:p>
            <a:endParaRPr lang="es-MX" sz="900" dirty="0" smtClean="0">
              <a:solidFill>
                <a:srgbClr val="000000"/>
              </a:solidFill>
            </a:endParaRPr>
          </a:p>
          <a:p>
            <a:endParaRPr lang="es-MX" sz="900" dirty="0">
              <a:solidFill>
                <a:srgbClr val="000000"/>
              </a:solidFill>
              <a:hlinkClick r:id="rId7"/>
            </a:endParaRPr>
          </a:p>
        </p:txBody>
      </p:sp>
      <p:sp>
        <p:nvSpPr>
          <p:cNvPr id="17" name="CuadroTexto 16"/>
          <p:cNvSpPr txBox="1"/>
          <p:nvPr/>
        </p:nvSpPr>
        <p:spPr>
          <a:xfrm>
            <a:off x="4937957" y="3251732"/>
            <a:ext cx="2454518" cy="646331"/>
          </a:xfrm>
          <a:prstGeom prst="rect">
            <a:avLst/>
          </a:prstGeom>
          <a:noFill/>
        </p:spPr>
        <p:txBody>
          <a:bodyPr wrap="none" rtlCol="0">
            <a:spAutoFit/>
          </a:bodyPr>
          <a:lstStyle/>
          <a:p>
            <a:r>
              <a:rPr lang="es-MX" sz="900" dirty="0" smtClean="0"/>
              <a:t>Imagen tomada con fines didácticos </a:t>
            </a:r>
          </a:p>
          <a:p>
            <a:r>
              <a:rPr lang="es-MX" sz="900" dirty="0" smtClean="0"/>
              <a:t>de:</a:t>
            </a:r>
            <a:r>
              <a:rPr lang="es-MX" sz="900" dirty="0"/>
              <a:t> </a:t>
            </a:r>
            <a:r>
              <a:rPr lang="es-MX" sz="900" dirty="0" smtClean="0"/>
              <a:t>www.habilidadesdelpensamiento.wordpress</a:t>
            </a:r>
          </a:p>
          <a:p>
            <a:endParaRPr lang="es-MX" sz="900" dirty="0" smtClean="0">
              <a:solidFill>
                <a:srgbClr val="000000"/>
              </a:solidFill>
            </a:endParaRPr>
          </a:p>
          <a:p>
            <a:endParaRPr lang="es-MX" sz="900" dirty="0">
              <a:solidFill>
                <a:srgbClr val="000000"/>
              </a:solidFill>
              <a:hlinkClick r:id="rId7"/>
            </a:endParaRPr>
          </a:p>
        </p:txBody>
      </p:sp>
      <p:sp>
        <p:nvSpPr>
          <p:cNvPr id="18" name="Text Box 7"/>
          <p:cNvSpPr txBox="1">
            <a:spLocks noChangeArrowheads="1"/>
          </p:cNvSpPr>
          <p:nvPr/>
        </p:nvSpPr>
        <p:spPr bwMode="auto">
          <a:xfrm>
            <a:off x="7034613" y="6248387"/>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19475281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CuadroTexto 3"/>
          <p:cNvSpPr txBox="1"/>
          <p:nvPr/>
        </p:nvSpPr>
        <p:spPr>
          <a:xfrm>
            <a:off x="1753338" y="1406672"/>
            <a:ext cx="2833603" cy="369332"/>
          </a:xfrm>
          <a:prstGeom prst="rect">
            <a:avLst/>
          </a:prstGeom>
          <a:noFill/>
        </p:spPr>
        <p:txBody>
          <a:bodyPr wrap="none" rtlCol="0">
            <a:spAutoFit/>
          </a:bodyPr>
          <a:lstStyle/>
          <a:p>
            <a:r>
              <a:rPr lang="es-MX" b="1" dirty="0" smtClean="0"/>
              <a:t>2.4 Definición del problema </a:t>
            </a:r>
            <a:r>
              <a:rPr lang="es-MX" dirty="0" smtClean="0"/>
              <a:t> </a:t>
            </a:r>
          </a:p>
        </p:txBody>
      </p:sp>
      <p:sp>
        <p:nvSpPr>
          <p:cNvPr id="14" name="CuadroTexto 13"/>
          <p:cNvSpPr txBox="1"/>
          <p:nvPr/>
        </p:nvSpPr>
        <p:spPr>
          <a:xfrm>
            <a:off x="4204816" y="6056496"/>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www.analogiasclient.wordpress</a:t>
            </a:r>
          </a:p>
          <a:p>
            <a:endParaRPr lang="es-MX" sz="900" dirty="0" smtClean="0">
              <a:solidFill>
                <a:srgbClr val="000000"/>
              </a:solidFill>
            </a:endParaRPr>
          </a:p>
          <a:p>
            <a:endParaRPr lang="es-MX" sz="900" dirty="0">
              <a:solidFill>
                <a:srgbClr val="000000"/>
              </a:solidFill>
              <a:hlinkClick r:id="rId5"/>
            </a:endParaRPr>
          </a:p>
        </p:txBody>
      </p:sp>
      <p:sp>
        <p:nvSpPr>
          <p:cNvPr id="2" name="CuadroTexto 1"/>
          <p:cNvSpPr txBox="1"/>
          <p:nvPr/>
        </p:nvSpPr>
        <p:spPr>
          <a:xfrm>
            <a:off x="1753338" y="1950971"/>
            <a:ext cx="2807594" cy="1477328"/>
          </a:xfrm>
          <a:prstGeom prst="rect">
            <a:avLst/>
          </a:prstGeom>
          <a:noFill/>
        </p:spPr>
        <p:txBody>
          <a:bodyPr wrap="square" rtlCol="0">
            <a:spAutoFit/>
          </a:bodyPr>
          <a:lstStyle/>
          <a:p>
            <a:pPr algn="just"/>
            <a:r>
              <a:rPr lang="es-MX" dirty="0" smtClean="0"/>
              <a:t>Plantear el problema desde distintas representaciones abstractas, visuales o del tipo que se quiera del mismo problema.</a:t>
            </a:r>
            <a:endParaRPr lang="es-MX" dirty="0"/>
          </a:p>
        </p:txBody>
      </p:sp>
      <p:sp>
        <p:nvSpPr>
          <p:cNvPr id="3" name="CuadroTexto 2"/>
          <p:cNvSpPr txBox="1"/>
          <p:nvPr/>
        </p:nvSpPr>
        <p:spPr>
          <a:xfrm>
            <a:off x="1753338" y="3603266"/>
            <a:ext cx="2624009" cy="1477328"/>
          </a:xfrm>
          <a:prstGeom prst="rect">
            <a:avLst/>
          </a:prstGeom>
          <a:noFill/>
        </p:spPr>
        <p:txBody>
          <a:bodyPr wrap="square" rtlCol="0">
            <a:spAutoFit/>
          </a:bodyPr>
          <a:lstStyle/>
          <a:p>
            <a:r>
              <a:rPr lang="es-MX" dirty="0" smtClean="0"/>
              <a:t>Cada representación distinta del problema será una oportunidad de descubrir caminos a explorar.</a:t>
            </a:r>
            <a:endParaRPr lang="es-MX" dirty="0"/>
          </a:p>
        </p:txBody>
      </p:sp>
      <p:pic>
        <p:nvPicPr>
          <p:cNvPr id="3074" name="Picture 2" descr="Resultado de imagen para planteamientos del problema"/>
          <p:cNvPicPr>
            <a:picLocks noChangeAspect="1" noChangeArrowheads="1"/>
          </p:cNvPicPr>
          <p:nvPr/>
        </p:nvPicPr>
        <p:blipFill rotWithShape="1">
          <a:blip r:embed="rId6">
            <a:extLst>
              <a:ext uri="{28A0092B-C50C-407E-A947-70E740481C1C}">
                <a14:useLocalDpi xmlns:a14="http://schemas.microsoft.com/office/drawing/2010/main" val="0"/>
              </a:ext>
            </a:extLst>
          </a:blip>
          <a:srcRect l="64963"/>
          <a:stretch/>
        </p:blipFill>
        <p:spPr bwMode="auto">
          <a:xfrm>
            <a:off x="5280338" y="1531306"/>
            <a:ext cx="2034861" cy="4350223"/>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xt Box 7"/>
          <p:cNvSpPr txBox="1">
            <a:spLocks noChangeArrowheads="1"/>
          </p:cNvSpPr>
          <p:nvPr/>
        </p:nvSpPr>
        <p:spPr bwMode="auto">
          <a:xfrm>
            <a:off x="6837338" y="6174413"/>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12182172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CuadroTexto 13"/>
          <p:cNvSpPr txBox="1"/>
          <p:nvPr/>
        </p:nvSpPr>
        <p:spPr>
          <a:xfrm>
            <a:off x="5733696" y="3442751"/>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www.analogiasclient.wordpress</a:t>
            </a:r>
          </a:p>
          <a:p>
            <a:endParaRPr lang="es-MX" sz="900" dirty="0" smtClean="0">
              <a:solidFill>
                <a:srgbClr val="000000"/>
              </a:solidFill>
            </a:endParaRPr>
          </a:p>
          <a:p>
            <a:endParaRPr lang="es-MX" sz="900" dirty="0">
              <a:solidFill>
                <a:srgbClr val="000000"/>
              </a:solidFill>
              <a:hlinkClick r:id="rId5"/>
            </a:endParaRPr>
          </a:p>
        </p:txBody>
      </p:sp>
      <p:sp>
        <p:nvSpPr>
          <p:cNvPr id="11" name="CuadroTexto 10"/>
          <p:cNvSpPr txBox="1"/>
          <p:nvPr/>
        </p:nvSpPr>
        <p:spPr>
          <a:xfrm>
            <a:off x="671513" y="1406672"/>
            <a:ext cx="2575044" cy="369332"/>
          </a:xfrm>
          <a:prstGeom prst="rect">
            <a:avLst/>
          </a:prstGeom>
          <a:noFill/>
        </p:spPr>
        <p:txBody>
          <a:bodyPr wrap="none" rtlCol="0">
            <a:spAutoFit/>
          </a:bodyPr>
          <a:lstStyle/>
          <a:p>
            <a:r>
              <a:rPr lang="es-MX" b="1" dirty="0" smtClean="0"/>
              <a:t>2.5 Estímulos sensoriales</a:t>
            </a:r>
            <a:endParaRPr lang="es-MX" dirty="0" smtClean="0"/>
          </a:p>
        </p:txBody>
      </p:sp>
      <p:sp>
        <p:nvSpPr>
          <p:cNvPr id="5" name="CuadroTexto 4"/>
          <p:cNvSpPr txBox="1"/>
          <p:nvPr/>
        </p:nvSpPr>
        <p:spPr>
          <a:xfrm>
            <a:off x="730418" y="1970606"/>
            <a:ext cx="3622641" cy="1754326"/>
          </a:xfrm>
          <a:prstGeom prst="rect">
            <a:avLst/>
          </a:prstGeom>
          <a:noFill/>
        </p:spPr>
        <p:txBody>
          <a:bodyPr wrap="square" rtlCol="0">
            <a:spAutoFit/>
          </a:bodyPr>
          <a:lstStyle/>
          <a:p>
            <a:pPr algn="just"/>
            <a:r>
              <a:rPr lang="es-MX" dirty="0" smtClean="0"/>
              <a:t>Se trata de ayudar a nuestra mente racional con la mente instintiva, emocional e intuitiva. </a:t>
            </a:r>
          </a:p>
          <a:p>
            <a:pPr algn="just"/>
            <a:endParaRPr lang="es-MX" dirty="0"/>
          </a:p>
          <a:p>
            <a:pPr algn="just"/>
            <a:r>
              <a:rPr lang="es-MX" dirty="0" smtClean="0"/>
              <a:t>Para </a:t>
            </a:r>
            <a:r>
              <a:rPr lang="es-MX" dirty="0" err="1" smtClean="0"/>
              <a:t>Guilford</a:t>
            </a:r>
            <a:r>
              <a:rPr lang="es-MX" dirty="0" smtClean="0"/>
              <a:t> “La creatividad es la inteligencia de los sentidos”</a:t>
            </a:r>
            <a:endParaRPr lang="es-MX" dirty="0"/>
          </a:p>
        </p:txBody>
      </p:sp>
      <p:sp>
        <p:nvSpPr>
          <p:cNvPr id="6" name="CuadroTexto 5"/>
          <p:cNvSpPr txBox="1"/>
          <p:nvPr/>
        </p:nvSpPr>
        <p:spPr>
          <a:xfrm>
            <a:off x="730418" y="4198513"/>
            <a:ext cx="3474398" cy="1200329"/>
          </a:xfrm>
          <a:prstGeom prst="rect">
            <a:avLst/>
          </a:prstGeom>
          <a:noFill/>
        </p:spPr>
        <p:txBody>
          <a:bodyPr wrap="square" rtlCol="0">
            <a:spAutoFit/>
          </a:bodyPr>
          <a:lstStyle/>
          <a:p>
            <a:r>
              <a:rPr lang="es-MX" dirty="0" smtClean="0"/>
              <a:t>Los estímulos sensoriales aportan mucha información de todo lo que hemos vivido </a:t>
            </a:r>
            <a:r>
              <a:rPr lang="es-ES_tradnl" dirty="0" smtClean="0"/>
              <a:t>(</a:t>
            </a:r>
            <a:r>
              <a:rPr lang="es-ES_tradnl" dirty="0" err="1"/>
              <a:t>Guilera</a:t>
            </a:r>
            <a:r>
              <a:rPr lang="es-ES_tradnl" dirty="0"/>
              <a:t>, 2011)</a:t>
            </a:r>
            <a:endParaRPr lang="es-MX" dirty="0"/>
          </a:p>
          <a:p>
            <a:endParaRPr lang="es-MX" dirty="0"/>
          </a:p>
        </p:txBody>
      </p:sp>
      <p:pic>
        <p:nvPicPr>
          <p:cNvPr id="4098" name="Picture 2" descr="Resultado de imagen para estimulos sensorial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01861" y="1977753"/>
            <a:ext cx="1786200" cy="1941974"/>
          </a:xfrm>
          <a:prstGeom prst="rect">
            <a:avLst/>
          </a:prstGeom>
          <a:noFill/>
          <a:extLst>
            <a:ext uri="{909E8E84-426E-40dd-AFC4-6F175D3DCCD1}">
              <a14:hiddenFill xmlns:a14="http://schemas.microsoft.com/office/drawing/2010/main" xmlns="">
                <a:solidFill>
                  <a:srgbClr val="FFFFFF"/>
                </a:solidFill>
              </a14:hiddenFill>
            </a:ext>
          </a:extLst>
        </p:spPr>
      </p:pic>
      <p:sp>
        <p:nvSpPr>
          <p:cNvPr id="7" name="CuadroTexto 6"/>
          <p:cNvSpPr txBox="1"/>
          <p:nvPr/>
        </p:nvSpPr>
        <p:spPr>
          <a:xfrm>
            <a:off x="5663991" y="4453354"/>
            <a:ext cx="3213524" cy="1200329"/>
          </a:xfrm>
          <a:prstGeom prst="rect">
            <a:avLst/>
          </a:prstGeom>
          <a:noFill/>
        </p:spPr>
        <p:txBody>
          <a:bodyPr wrap="square" rtlCol="0">
            <a:spAutoFit/>
          </a:bodyPr>
          <a:lstStyle/>
          <a:p>
            <a:pPr algn="just"/>
            <a:r>
              <a:rPr lang="es-MX" dirty="0" smtClean="0"/>
              <a:t>El diseñador debe tener en cuenta en su proceso creador </a:t>
            </a:r>
          </a:p>
          <a:p>
            <a:pPr algn="just"/>
            <a:r>
              <a:rPr lang="es-MX" dirty="0"/>
              <a:t>t</a:t>
            </a:r>
            <a:r>
              <a:rPr lang="es-MX" dirty="0" smtClean="0"/>
              <a:t>oda la información que recibe</a:t>
            </a:r>
          </a:p>
          <a:p>
            <a:pPr algn="just"/>
            <a:r>
              <a:rPr lang="es-MX" dirty="0" smtClean="0"/>
              <a:t>de los estímulos sensoriales. </a:t>
            </a:r>
          </a:p>
        </p:txBody>
      </p:sp>
      <p:sp>
        <p:nvSpPr>
          <p:cNvPr id="16" name="Text Box 7"/>
          <p:cNvSpPr txBox="1">
            <a:spLocks noChangeArrowheads="1"/>
          </p:cNvSpPr>
          <p:nvPr/>
        </p:nvSpPr>
        <p:spPr bwMode="auto">
          <a:xfrm>
            <a:off x="6874327" y="6223729"/>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25511003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CuadroTexto 13"/>
          <p:cNvSpPr txBox="1"/>
          <p:nvPr/>
        </p:nvSpPr>
        <p:spPr>
          <a:xfrm>
            <a:off x="6677559" y="4674493"/>
            <a:ext cx="2717025" cy="646331"/>
          </a:xfrm>
          <a:prstGeom prst="rect">
            <a:avLst/>
          </a:prstGeom>
          <a:noFill/>
        </p:spPr>
        <p:txBody>
          <a:bodyPr wrap="square" rtlCol="0">
            <a:spAutoFit/>
          </a:bodyPr>
          <a:lstStyle/>
          <a:p>
            <a:r>
              <a:rPr lang="es-MX" sz="900" dirty="0" smtClean="0"/>
              <a:t>Imágenes tomadas con fines didácticos </a:t>
            </a:r>
          </a:p>
          <a:p>
            <a:r>
              <a:rPr lang="es-MX" sz="900" dirty="0" smtClean="0"/>
              <a:t>de:</a:t>
            </a:r>
            <a:r>
              <a:rPr lang="es-MX" sz="900" dirty="0"/>
              <a:t> </a:t>
            </a:r>
            <a:r>
              <a:rPr lang="es-MX" sz="900" dirty="0" smtClean="0"/>
              <a:t>www.firefoxclient.wordpress</a:t>
            </a:r>
          </a:p>
          <a:p>
            <a:endParaRPr lang="es-MX" sz="900" dirty="0" smtClean="0">
              <a:solidFill>
                <a:srgbClr val="000000"/>
              </a:solidFill>
            </a:endParaRPr>
          </a:p>
          <a:p>
            <a:endParaRPr lang="es-MX" sz="900" dirty="0">
              <a:solidFill>
                <a:srgbClr val="000000"/>
              </a:solidFill>
              <a:hlinkClick r:id="rId5"/>
            </a:endParaRPr>
          </a:p>
        </p:txBody>
      </p:sp>
      <p:pic>
        <p:nvPicPr>
          <p:cNvPr id="5124" name="Picture 4" descr="Resultado de imagen para silla de hielo"/>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129565" y="3118566"/>
            <a:ext cx="1893196" cy="1179915"/>
          </a:xfrm>
          <a:prstGeom prst="rect">
            <a:avLst/>
          </a:prstGeom>
          <a:noFill/>
          <a:extLst>
            <a:ext uri="{909E8E84-426E-40dd-AFC4-6F175D3DCCD1}">
              <a14:hiddenFill xmlns:a14="http://schemas.microsoft.com/office/drawing/2010/main" xmlns="">
                <a:solidFill>
                  <a:srgbClr val="FFFFFF"/>
                </a:solidFill>
              </a14:hiddenFill>
            </a:ext>
          </a:extLst>
        </p:spPr>
      </p:pic>
      <p:pic>
        <p:nvPicPr>
          <p:cNvPr id="5126" name="Picture 6" descr="Resultado de imagen para herramientas ruidosas"/>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400029" y="3116688"/>
            <a:ext cx="1020133" cy="1181794"/>
          </a:xfrm>
          <a:prstGeom prst="rect">
            <a:avLst/>
          </a:prstGeom>
          <a:noFill/>
          <a:extLst>
            <a:ext uri="{909E8E84-426E-40dd-AFC4-6F175D3DCCD1}">
              <a14:hiddenFill xmlns:a14="http://schemas.microsoft.com/office/drawing/2010/main" xmlns="">
                <a:solidFill>
                  <a:srgbClr val="FFFFFF"/>
                </a:solidFill>
              </a14:hiddenFill>
            </a:ext>
          </a:extLst>
        </p:spPr>
      </p:pic>
      <p:pic>
        <p:nvPicPr>
          <p:cNvPr id="5128" name="Picture 8" descr="Resultado de imagen para objetos comibles"/>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34988" y="3116687"/>
            <a:ext cx="2407321" cy="1163788"/>
          </a:xfrm>
          <a:prstGeom prst="rect">
            <a:avLst/>
          </a:prstGeom>
          <a:noFill/>
          <a:extLst>
            <a:ext uri="{909E8E84-426E-40dd-AFC4-6F175D3DCCD1}">
              <a14:hiddenFill xmlns:a14="http://schemas.microsoft.com/office/drawing/2010/main" xmlns="">
                <a:solidFill>
                  <a:srgbClr val="FFFFFF"/>
                </a:solidFill>
              </a14:hiddenFill>
            </a:ext>
          </a:extLst>
        </p:spPr>
      </p:pic>
      <p:pic>
        <p:nvPicPr>
          <p:cNvPr id="5130" name="Picture 10" descr="Resultado de imagen para olores cafe"/>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567486" y="3116686"/>
            <a:ext cx="1954046" cy="121783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CuadroTexto 1"/>
          <p:cNvSpPr txBox="1"/>
          <p:nvPr/>
        </p:nvSpPr>
        <p:spPr>
          <a:xfrm>
            <a:off x="671513" y="2368170"/>
            <a:ext cx="7850019" cy="369332"/>
          </a:xfrm>
          <a:prstGeom prst="rect">
            <a:avLst/>
          </a:prstGeom>
          <a:noFill/>
        </p:spPr>
        <p:txBody>
          <a:bodyPr wrap="square" rtlCol="0">
            <a:spAutoFit/>
          </a:bodyPr>
          <a:lstStyle/>
          <a:p>
            <a:r>
              <a:rPr lang="es-MX" dirty="0" smtClean="0"/>
              <a:t>Gusto                                              vista                            oído                        olfato</a:t>
            </a:r>
            <a:endParaRPr lang="es-MX" dirty="0"/>
          </a:p>
        </p:txBody>
      </p:sp>
      <p:sp>
        <p:nvSpPr>
          <p:cNvPr id="16" name="Text Box 7"/>
          <p:cNvSpPr txBox="1">
            <a:spLocks noChangeArrowheads="1"/>
          </p:cNvSpPr>
          <p:nvPr/>
        </p:nvSpPr>
        <p:spPr bwMode="auto">
          <a:xfrm>
            <a:off x="6911316" y="6112768"/>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19683479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CuadroTexto 15"/>
          <p:cNvSpPr txBox="1"/>
          <p:nvPr/>
        </p:nvSpPr>
        <p:spPr>
          <a:xfrm>
            <a:off x="444039" y="1406672"/>
            <a:ext cx="2725739" cy="369332"/>
          </a:xfrm>
          <a:prstGeom prst="rect">
            <a:avLst/>
          </a:prstGeom>
          <a:noFill/>
        </p:spPr>
        <p:txBody>
          <a:bodyPr wrap="none" rtlCol="0">
            <a:spAutoFit/>
          </a:bodyPr>
          <a:lstStyle/>
          <a:p>
            <a:r>
              <a:rPr lang="es-MX" b="1" dirty="0" smtClean="0"/>
              <a:t>2.6 Pensamiento contrario</a:t>
            </a:r>
            <a:endParaRPr lang="es-MX" dirty="0" smtClean="0"/>
          </a:p>
        </p:txBody>
      </p:sp>
      <p:sp>
        <p:nvSpPr>
          <p:cNvPr id="3" name="CuadroTexto 2"/>
          <p:cNvSpPr txBox="1"/>
          <p:nvPr/>
        </p:nvSpPr>
        <p:spPr>
          <a:xfrm>
            <a:off x="369891" y="1947601"/>
            <a:ext cx="2656370" cy="2031325"/>
          </a:xfrm>
          <a:prstGeom prst="rect">
            <a:avLst/>
          </a:prstGeom>
          <a:noFill/>
        </p:spPr>
        <p:txBody>
          <a:bodyPr wrap="square" rtlCol="0">
            <a:spAutoFit/>
          </a:bodyPr>
          <a:lstStyle/>
          <a:p>
            <a:pPr algn="just"/>
            <a:r>
              <a:rPr lang="es-MX" dirty="0" smtClean="0"/>
              <a:t>Mirar el problema o situación e invertir el sentido de algunos de sus </a:t>
            </a:r>
          </a:p>
          <a:p>
            <a:pPr algn="just"/>
            <a:r>
              <a:rPr lang="es-MX" dirty="0" smtClean="0"/>
              <a:t>elementos principales para ver si de esta manera podemos acceder a la solución que buscamos.</a:t>
            </a:r>
            <a:endParaRPr lang="es-MX" dirty="0"/>
          </a:p>
        </p:txBody>
      </p:sp>
      <p:sp>
        <p:nvSpPr>
          <p:cNvPr id="4" name="CuadroTexto 3"/>
          <p:cNvSpPr txBox="1"/>
          <p:nvPr/>
        </p:nvSpPr>
        <p:spPr>
          <a:xfrm>
            <a:off x="6336405" y="1778895"/>
            <a:ext cx="2150772" cy="1754327"/>
          </a:xfrm>
          <a:prstGeom prst="rect">
            <a:avLst/>
          </a:prstGeom>
          <a:noFill/>
        </p:spPr>
        <p:txBody>
          <a:bodyPr wrap="square" rtlCol="0">
            <a:spAutoFit/>
          </a:bodyPr>
          <a:lstStyle/>
          <a:p>
            <a:pPr algn="just"/>
            <a:r>
              <a:rPr lang="es-MX" dirty="0" smtClean="0"/>
              <a:t>Aplicar el principio de negar la negación equivale a una afirmación </a:t>
            </a:r>
            <a:r>
              <a:rPr lang="es-ES_tradnl" dirty="0"/>
              <a:t>(</a:t>
            </a:r>
            <a:r>
              <a:rPr lang="es-ES_tradnl" dirty="0" err="1"/>
              <a:t>Guilera</a:t>
            </a:r>
            <a:r>
              <a:rPr lang="es-ES_tradnl" dirty="0"/>
              <a:t>, 2011)</a:t>
            </a:r>
            <a:endParaRPr lang="es-MX" dirty="0"/>
          </a:p>
          <a:p>
            <a:pPr algn="just"/>
            <a:endParaRPr lang="es-MX" dirty="0"/>
          </a:p>
        </p:txBody>
      </p:sp>
      <p:pic>
        <p:nvPicPr>
          <p:cNvPr id="6146" name="Picture 2" descr="Resultado de imagen para utilizar el veneno para cura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2582" y="2707157"/>
            <a:ext cx="2857500" cy="16002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CuadroTexto 4"/>
          <p:cNvSpPr txBox="1"/>
          <p:nvPr/>
        </p:nvSpPr>
        <p:spPr>
          <a:xfrm>
            <a:off x="3112568" y="4401690"/>
            <a:ext cx="3779433" cy="369332"/>
          </a:xfrm>
          <a:prstGeom prst="rect">
            <a:avLst/>
          </a:prstGeom>
          <a:noFill/>
        </p:spPr>
        <p:txBody>
          <a:bodyPr wrap="none" rtlCol="0">
            <a:spAutoFit/>
          </a:bodyPr>
          <a:lstStyle/>
          <a:p>
            <a:r>
              <a:rPr lang="es-MX" dirty="0" smtClean="0"/>
              <a:t>Utilizar el veneno para hacer antídoto.</a:t>
            </a:r>
            <a:endParaRPr lang="es-MX" dirty="0"/>
          </a:p>
        </p:txBody>
      </p:sp>
      <p:sp>
        <p:nvSpPr>
          <p:cNvPr id="17" name="CuadroTexto 16"/>
          <p:cNvSpPr txBox="1"/>
          <p:nvPr/>
        </p:nvSpPr>
        <p:spPr>
          <a:xfrm>
            <a:off x="6053278" y="3746099"/>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www.veoverde.com</a:t>
            </a:r>
          </a:p>
          <a:p>
            <a:endParaRPr lang="es-MX" sz="900" dirty="0" smtClean="0">
              <a:solidFill>
                <a:srgbClr val="000000"/>
              </a:solidFill>
            </a:endParaRPr>
          </a:p>
          <a:p>
            <a:endParaRPr lang="es-MX" sz="900" dirty="0">
              <a:solidFill>
                <a:srgbClr val="000000"/>
              </a:solidFill>
              <a:hlinkClick r:id="rId6"/>
            </a:endParaRPr>
          </a:p>
        </p:txBody>
      </p:sp>
      <p:sp>
        <p:nvSpPr>
          <p:cNvPr id="14" name="Text Box 7"/>
          <p:cNvSpPr txBox="1">
            <a:spLocks noChangeArrowheads="1"/>
          </p:cNvSpPr>
          <p:nvPr/>
        </p:nvSpPr>
        <p:spPr bwMode="auto">
          <a:xfrm>
            <a:off x="6861997" y="6051124"/>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6169398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CuadroTexto 15"/>
          <p:cNvSpPr txBox="1"/>
          <p:nvPr/>
        </p:nvSpPr>
        <p:spPr>
          <a:xfrm>
            <a:off x="671513" y="1406672"/>
            <a:ext cx="2877711" cy="369332"/>
          </a:xfrm>
          <a:prstGeom prst="rect">
            <a:avLst/>
          </a:prstGeom>
          <a:noFill/>
        </p:spPr>
        <p:txBody>
          <a:bodyPr wrap="none" rtlCol="0">
            <a:spAutoFit/>
          </a:bodyPr>
          <a:lstStyle/>
          <a:p>
            <a:r>
              <a:rPr lang="es-MX" b="1" dirty="0" smtClean="0"/>
              <a:t>2.7 Pensamiento divergente</a:t>
            </a:r>
            <a:endParaRPr lang="es-MX" dirty="0" smtClean="0"/>
          </a:p>
        </p:txBody>
      </p:sp>
      <p:sp>
        <p:nvSpPr>
          <p:cNvPr id="4" name="CuadroTexto 3"/>
          <p:cNvSpPr txBox="1"/>
          <p:nvPr/>
        </p:nvSpPr>
        <p:spPr>
          <a:xfrm>
            <a:off x="592540" y="1774456"/>
            <a:ext cx="7733451" cy="2031325"/>
          </a:xfrm>
          <a:prstGeom prst="rect">
            <a:avLst/>
          </a:prstGeom>
          <a:noFill/>
        </p:spPr>
        <p:txBody>
          <a:bodyPr wrap="square" rtlCol="0">
            <a:spAutoFit/>
          </a:bodyPr>
          <a:lstStyle/>
          <a:p>
            <a:pPr marL="285750" indent="-285750" algn="just">
              <a:buFont typeface="Arial" panose="020B0604020202020204" pitchFamily="34" charset="0"/>
              <a:buChar char="•"/>
            </a:pPr>
            <a:r>
              <a:rPr lang="es-MX" dirty="0" smtClean="0"/>
              <a:t>Buscar soluciones en las vías menos transitadas</a:t>
            </a:r>
          </a:p>
          <a:p>
            <a:pPr marL="285750" indent="-285750" algn="just">
              <a:buFont typeface="Arial" panose="020B0604020202020204" pitchFamily="34" charset="0"/>
              <a:buChar char="•"/>
            </a:pPr>
            <a:r>
              <a:rPr lang="es-MX" dirty="0" smtClean="0"/>
              <a:t>Evitar las vías obvias y evidentes</a:t>
            </a:r>
          </a:p>
          <a:p>
            <a:pPr marL="285750" indent="-285750" algn="just">
              <a:buFont typeface="Arial" panose="020B0604020202020204" pitchFamily="34" charset="0"/>
              <a:buChar char="•"/>
            </a:pPr>
            <a:r>
              <a:rPr lang="es-MX" dirty="0" smtClean="0"/>
              <a:t>Buscar en lugares poco comunes</a:t>
            </a:r>
          </a:p>
          <a:p>
            <a:pPr marL="285750" indent="-285750" algn="just">
              <a:buFont typeface="Arial" panose="020B0604020202020204" pitchFamily="34" charset="0"/>
              <a:buChar char="•"/>
            </a:pPr>
            <a:r>
              <a:rPr lang="es-MX" dirty="0" smtClean="0"/>
              <a:t>Buscar la reestructuración imaginativa de los conceptos que intervienen en el problema.</a:t>
            </a:r>
          </a:p>
          <a:p>
            <a:pPr marL="285750" indent="-285750" algn="just">
              <a:buFont typeface="Arial" panose="020B0604020202020204" pitchFamily="34" charset="0"/>
              <a:buChar char="•"/>
            </a:pPr>
            <a:r>
              <a:rPr lang="es-MX" dirty="0" smtClean="0"/>
              <a:t>Superar los bloqueos mentales con vías alternativas </a:t>
            </a:r>
            <a:r>
              <a:rPr lang="es-ES_tradnl" dirty="0" smtClean="0"/>
              <a:t>(</a:t>
            </a:r>
            <a:r>
              <a:rPr lang="es-ES_tradnl" dirty="0" err="1"/>
              <a:t>Guilera</a:t>
            </a:r>
            <a:r>
              <a:rPr lang="es-ES_tradnl" dirty="0"/>
              <a:t>, 2011</a:t>
            </a:r>
            <a:r>
              <a:rPr lang="es-ES_tradnl" dirty="0" smtClean="0"/>
              <a:t>).</a:t>
            </a:r>
            <a:endParaRPr lang="es-MX" dirty="0"/>
          </a:p>
          <a:p>
            <a:pPr marL="285750" indent="-285750" algn="just">
              <a:buFont typeface="Arial" panose="020B0604020202020204" pitchFamily="34" charset="0"/>
              <a:buChar char="•"/>
            </a:pPr>
            <a:endParaRPr lang="es-MX" dirty="0"/>
          </a:p>
        </p:txBody>
      </p:sp>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174" name="Picture 6" descr="Resultado de imagen para silla convencionales"/>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24400" y="4149339"/>
            <a:ext cx="2943225" cy="1552576"/>
          </a:xfrm>
          <a:prstGeom prst="rect">
            <a:avLst/>
          </a:prstGeom>
          <a:noFill/>
          <a:extLst>
            <a:ext uri="{909E8E84-426E-40dd-AFC4-6F175D3DCCD1}">
              <a14:hiddenFill xmlns:a14="http://schemas.microsoft.com/office/drawing/2010/main" xmlns="">
                <a:solidFill>
                  <a:srgbClr val="FFFFFF"/>
                </a:solidFill>
              </a14:hiddenFill>
            </a:ext>
          </a:extLst>
        </p:spPr>
      </p:pic>
      <p:pic>
        <p:nvPicPr>
          <p:cNvPr id="7176" name="Picture 8" descr="Resultado de imagen para silla convencionale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44440" y="4149339"/>
            <a:ext cx="1616124" cy="1616124"/>
          </a:xfrm>
          <a:prstGeom prst="rect">
            <a:avLst/>
          </a:prstGeom>
          <a:noFill/>
          <a:extLst>
            <a:ext uri="{909E8E84-426E-40dd-AFC4-6F175D3DCCD1}">
              <a14:hiddenFill xmlns:a14="http://schemas.microsoft.com/office/drawing/2010/main" xmlns="">
                <a:solidFill>
                  <a:srgbClr val="FFFFFF"/>
                </a:solidFill>
              </a14:hiddenFill>
            </a:ext>
          </a:extLst>
        </p:spPr>
      </p:pic>
      <p:sp>
        <p:nvSpPr>
          <p:cNvPr id="7" name="Flecha derecha 6"/>
          <p:cNvSpPr/>
          <p:nvPr/>
        </p:nvSpPr>
        <p:spPr>
          <a:xfrm>
            <a:off x="2560564" y="4809995"/>
            <a:ext cx="1898702" cy="1474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CuadroTexto 17"/>
          <p:cNvSpPr txBox="1"/>
          <p:nvPr/>
        </p:nvSpPr>
        <p:spPr>
          <a:xfrm>
            <a:off x="944440" y="5831502"/>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www.todooficina.com</a:t>
            </a:r>
          </a:p>
          <a:p>
            <a:endParaRPr lang="es-MX" sz="900" dirty="0" smtClean="0">
              <a:solidFill>
                <a:srgbClr val="000000"/>
              </a:solidFill>
            </a:endParaRPr>
          </a:p>
          <a:p>
            <a:endParaRPr lang="es-MX" sz="900" dirty="0">
              <a:solidFill>
                <a:srgbClr val="000000"/>
              </a:solidFill>
              <a:hlinkClick r:id="rId7"/>
            </a:endParaRPr>
          </a:p>
        </p:txBody>
      </p:sp>
      <p:sp>
        <p:nvSpPr>
          <p:cNvPr id="14" name="Text Box 7"/>
          <p:cNvSpPr txBox="1">
            <a:spLocks noChangeArrowheads="1"/>
          </p:cNvSpPr>
          <p:nvPr/>
        </p:nvSpPr>
        <p:spPr bwMode="auto">
          <a:xfrm>
            <a:off x="7009953" y="6248387"/>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12277716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CuadroTexto 5"/>
          <p:cNvSpPr txBox="1">
            <a:spLocks noChangeArrowheads="1"/>
          </p:cNvSpPr>
          <p:nvPr/>
        </p:nvSpPr>
        <p:spPr bwMode="auto">
          <a:xfrm>
            <a:off x="3439766" y="1918446"/>
            <a:ext cx="3600450"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800" b="1" dirty="0">
                <a:latin typeface="+mn-lt"/>
              </a:rPr>
              <a:t>V</a:t>
            </a:r>
            <a:r>
              <a:rPr lang="es-ES_tradnl" altLang="es-MX" sz="1800" b="1" dirty="0" smtClean="0">
                <a:latin typeface="+mn-lt"/>
              </a:rPr>
              <a:t>ías para la creatividad </a:t>
            </a:r>
          </a:p>
          <a:p>
            <a:pPr eaLnBrk="1" hangingPunct="1"/>
            <a:endParaRPr lang="es-ES" altLang="es-MX" sz="1600" dirty="0">
              <a:solidFill>
                <a:srgbClr val="E4988A"/>
              </a:solidFill>
              <a:latin typeface="+mn-lt"/>
              <a:cs typeface="Tahoma" panose="020B0604030504040204" pitchFamily="34" charset="0"/>
            </a:endParaRPr>
          </a:p>
        </p:txBody>
      </p:sp>
      <p:sp>
        <p:nvSpPr>
          <p:cNvPr id="3" name="CuadroTexto 2"/>
          <p:cNvSpPr txBox="1"/>
          <p:nvPr/>
        </p:nvSpPr>
        <p:spPr>
          <a:xfrm>
            <a:off x="576611" y="1806228"/>
            <a:ext cx="5554059" cy="4801315"/>
          </a:xfrm>
          <a:prstGeom prst="rect">
            <a:avLst/>
          </a:prstGeom>
          <a:noFill/>
        </p:spPr>
        <p:txBody>
          <a:bodyPr wrap="square" rtlCol="0">
            <a:spAutoFit/>
          </a:bodyPr>
          <a:lstStyle/>
          <a:p>
            <a:r>
              <a:rPr lang="es-MX" b="1" dirty="0"/>
              <a:t>3</a:t>
            </a:r>
            <a:r>
              <a:rPr lang="es-MX" b="1" dirty="0" smtClean="0"/>
              <a:t>.1 Evolución</a:t>
            </a:r>
            <a:r>
              <a:rPr lang="es-MX" dirty="0" smtClean="0"/>
              <a:t>  </a:t>
            </a:r>
          </a:p>
          <a:p>
            <a:endParaRPr lang="es-MX" dirty="0" smtClean="0"/>
          </a:p>
          <a:p>
            <a:pPr algn="just"/>
            <a:r>
              <a:rPr lang="es-MX" dirty="0" smtClean="0"/>
              <a:t>Cada problema que se responde, puede ser resuelto  de una mejor manera. Los modelos de transición desarrollados por el diseñador le permite  reconocer, evaluar y determinar los posibles requerimientos de diseño. Por ejemplo, la mejora incremental a través de la evolución de un producrto especializado se puede dar por los diferentes modelos de transición expuestos.</a:t>
            </a:r>
          </a:p>
          <a:p>
            <a:pPr algn="just"/>
            <a:endParaRPr lang="es-MX" b="1" dirty="0" smtClean="0">
              <a:solidFill>
                <a:schemeClr val="accent6">
                  <a:lumMod val="75000"/>
                </a:schemeClr>
              </a:solidFill>
            </a:endParaRPr>
          </a:p>
          <a:p>
            <a:pPr algn="just"/>
            <a:endParaRPr lang="es-MX" b="1" dirty="0" smtClean="0">
              <a:solidFill>
                <a:schemeClr val="accent6">
                  <a:lumMod val="75000"/>
                </a:schemeClr>
              </a:solidFill>
            </a:endParaRPr>
          </a:p>
          <a:p>
            <a:pPr algn="just"/>
            <a:endParaRPr lang="es-MX" b="1" dirty="0" smtClean="0">
              <a:solidFill>
                <a:schemeClr val="accent6">
                  <a:lumMod val="75000"/>
                </a:schemeClr>
              </a:solidFill>
            </a:endParaRPr>
          </a:p>
          <a:p>
            <a:pPr algn="just"/>
            <a:endParaRPr lang="es-MX" dirty="0"/>
          </a:p>
          <a:p>
            <a:pPr algn="just"/>
            <a:endParaRPr lang="es-MX" dirty="0" smtClean="0"/>
          </a:p>
          <a:p>
            <a:pPr algn="just"/>
            <a:r>
              <a:rPr lang="es-MX" dirty="0" smtClean="0"/>
              <a:t>Las nuevas soluciones están inspiradas en las pequeñas mejoras de las anteriores</a:t>
            </a:r>
            <a:r>
              <a:rPr lang="es-ES_tradnl" dirty="0" smtClean="0"/>
              <a:t> </a:t>
            </a:r>
            <a:r>
              <a:rPr lang="es-ES_tradnl" sz="1200" dirty="0"/>
              <a:t>(</a:t>
            </a:r>
            <a:r>
              <a:rPr lang="es-ES_tradnl" sz="1200" dirty="0" err="1"/>
              <a:t>Guilera</a:t>
            </a:r>
            <a:r>
              <a:rPr lang="es-ES_tradnl" sz="1200" dirty="0"/>
              <a:t>, 2011)</a:t>
            </a:r>
            <a:endParaRPr lang="es-MX" sz="1200" dirty="0"/>
          </a:p>
          <a:p>
            <a:pPr algn="just"/>
            <a:endParaRPr lang="es-MX" dirty="0"/>
          </a:p>
        </p:txBody>
      </p:sp>
      <p:pic>
        <p:nvPicPr>
          <p:cNvPr id="8194" name="Picture 2" descr="Resultado de imagen para vw sedan 196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69974" y="2336871"/>
            <a:ext cx="1979342" cy="1482597"/>
          </a:xfrm>
          <a:prstGeom prst="rect">
            <a:avLst/>
          </a:prstGeom>
          <a:noFill/>
          <a:extLst>
            <a:ext uri="{909E8E84-426E-40dd-AFC4-6F175D3DCCD1}">
              <a14:hiddenFill xmlns:a14="http://schemas.microsoft.com/office/drawing/2010/main" xmlns="">
                <a:solidFill>
                  <a:srgbClr val="FFFFFF"/>
                </a:solidFill>
              </a14:hiddenFill>
            </a:ext>
          </a:extLst>
        </p:spPr>
      </p:pic>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202" name="Picture 10" descr="Resultado de imagen para vw sedan 201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743622" y="3865666"/>
            <a:ext cx="1979342" cy="1482597"/>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CuadroTexto 18"/>
          <p:cNvSpPr txBox="1"/>
          <p:nvPr/>
        </p:nvSpPr>
        <p:spPr>
          <a:xfrm>
            <a:off x="6426975" y="5373405"/>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www.motorpasion.com</a:t>
            </a:r>
          </a:p>
          <a:p>
            <a:endParaRPr lang="es-MX" sz="900" dirty="0" smtClean="0">
              <a:solidFill>
                <a:srgbClr val="000000"/>
              </a:solidFill>
            </a:endParaRPr>
          </a:p>
          <a:p>
            <a:endParaRPr lang="es-MX" sz="900" dirty="0">
              <a:solidFill>
                <a:srgbClr val="000000"/>
              </a:solidFill>
              <a:hlinkClick r:id="rId7"/>
            </a:endParaRPr>
          </a:p>
        </p:txBody>
      </p:sp>
      <p:sp>
        <p:nvSpPr>
          <p:cNvPr id="16" name="Text Box 7"/>
          <p:cNvSpPr txBox="1">
            <a:spLocks noChangeArrowheads="1"/>
          </p:cNvSpPr>
          <p:nvPr/>
        </p:nvSpPr>
        <p:spPr bwMode="auto">
          <a:xfrm>
            <a:off x="6997624" y="6199071"/>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15" name="CuadroTexto 5"/>
          <p:cNvSpPr txBox="1">
            <a:spLocks noChangeArrowheads="1"/>
          </p:cNvSpPr>
          <p:nvPr/>
        </p:nvSpPr>
        <p:spPr bwMode="auto">
          <a:xfrm>
            <a:off x="4649788" y="1079437"/>
            <a:ext cx="3600450"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2800" b="1" dirty="0">
                <a:solidFill>
                  <a:srgbClr val="008000"/>
                </a:solidFill>
                <a:latin typeface="+mn-lt"/>
              </a:rPr>
              <a:t>3</a:t>
            </a:r>
            <a:r>
              <a:rPr lang="es-ES_tradnl" altLang="es-MX" sz="2800" b="1" dirty="0" smtClean="0">
                <a:solidFill>
                  <a:srgbClr val="008000"/>
                </a:solidFill>
                <a:latin typeface="+mn-lt"/>
              </a:rPr>
              <a:t>. </a:t>
            </a:r>
            <a:r>
              <a:rPr lang="es-ES" altLang="es-MX" sz="2800" b="1" dirty="0" smtClean="0">
                <a:solidFill>
                  <a:srgbClr val="008000"/>
                </a:solidFill>
                <a:latin typeface="+mn-lt"/>
              </a:rPr>
              <a:t>M</a:t>
            </a:r>
            <a:r>
              <a:rPr lang="es-ES_tradnl" altLang="es-MX" sz="2800" b="1" dirty="0" smtClean="0">
                <a:solidFill>
                  <a:srgbClr val="008000"/>
                </a:solidFill>
                <a:latin typeface="+mn-lt"/>
              </a:rPr>
              <a:t>ODELOS DE TRANSICIÓN </a:t>
            </a:r>
          </a:p>
          <a:p>
            <a:pPr eaLnBrk="1" hangingPunct="1"/>
            <a:endParaRPr lang="es-ES_tradnl" altLang="es-MX" sz="2800" b="1" dirty="0">
              <a:solidFill>
                <a:srgbClr val="008000"/>
              </a:solidFill>
              <a:latin typeface="+mn-lt"/>
            </a:endParaRPr>
          </a:p>
          <a:p>
            <a:pPr eaLnBrk="1" hangingPunct="1"/>
            <a:endParaRPr lang="es-ES" altLang="es-MX" sz="1600" dirty="0">
              <a:solidFill>
                <a:srgbClr val="E4988A"/>
              </a:solidFill>
              <a:latin typeface="+mn-lt"/>
              <a:cs typeface="Tahoma" panose="020B0604030504040204" pitchFamily="34" charset="0"/>
            </a:endParaRPr>
          </a:p>
        </p:txBody>
      </p:sp>
      <p:pic>
        <p:nvPicPr>
          <p:cNvPr id="4" name="Imagen 3" descr="Captura de pantalla 2017-10-18 a las 8.13.42.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13893" y="4623371"/>
            <a:ext cx="1948089" cy="937003"/>
          </a:xfrm>
          <a:prstGeom prst="rect">
            <a:avLst/>
          </a:prstGeom>
        </p:spPr>
      </p:pic>
      <p:sp>
        <p:nvSpPr>
          <p:cNvPr id="17" name="CuadroTexto 16"/>
          <p:cNvSpPr txBox="1"/>
          <p:nvPr/>
        </p:nvSpPr>
        <p:spPr>
          <a:xfrm>
            <a:off x="4655945" y="4465512"/>
            <a:ext cx="2717025" cy="5078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httpps</a:t>
            </a:r>
            <a:r>
              <a:rPr lang="pt-BR" sz="900" dirty="0" smtClean="0"/>
              <a:t>:</a:t>
            </a:r>
            <a:r>
              <a:rPr lang="pt-BR" sz="900" dirty="0"/>
              <a:t>//www.forocoches.com/</a:t>
            </a:r>
            <a:endParaRPr lang="es-MX" sz="900" dirty="0" smtClean="0">
              <a:solidFill>
                <a:srgbClr val="000000"/>
              </a:solidFill>
            </a:endParaRPr>
          </a:p>
          <a:p>
            <a:endParaRPr lang="es-MX" sz="900" dirty="0">
              <a:solidFill>
                <a:srgbClr val="000000"/>
              </a:solidFill>
              <a:hlinkClick r:id="rId7"/>
            </a:endParaRPr>
          </a:p>
        </p:txBody>
      </p:sp>
      <p:pic>
        <p:nvPicPr>
          <p:cNvPr id="5" name="Imagen 4" descr="Captura de pantalla 2017-10-18 a las 8.16.45.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43125" y="4519823"/>
            <a:ext cx="1462526" cy="1080620"/>
          </a:xfrm>
          <a:prstGeom prst="rect">
            <a:avLst/>
          </a:prstGeom>
        </p:spPr>
      </p:pic>
    </p:spTree>
    <p:extLst>
      <p:ext uri="{BB962C8B-B14F-4D97-AF65-F5344CB8AC3E}">
        <p14:creationId xmlns:p14="http://schemas.microsoft.com/office/powerpoint/2010/main" val="3319009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CuadroTexto 2"/>
          <p:cNvSpPr txBox="1"/>
          <p:nvPr/>
        </p:nvSpPr>
        <p:spPr>
          <a:xfrm>
            <a:off x="4061898" y="1481905"/>
            <a:ext cx="4110552" cy="2308324"/>
          </a:xfrm>
          <a:prstGeom prst="rect">
            <a:avLst/>
          </a:prstGeom>
          <a:noFill/>
        </p:spPr>
        <p:txBody>
          <a:bodyPr wrap="square" rtlCol="0">
            <a:spAutoFit/>
          </a:bodyPr>
          <a:lstStyle/>
          <a:p>
            <a:r>
              <a:rPr lang="es-MX" b="1" dirty="0"/>
              <a:t>3</a:t>
            </a:r>
            <a:r>
              <a:rPr lang="es-MX" b="1" dirty="0" smtClean="0"/>
              <a:t>.2 Síntesis</a:t>
            </a:r>
          </a:p>
          <a:p>
            <a:endParaRPr lang="es-MX" b="1" dirty="0"/>
          </a:p>
          <a:p>
            <a:pPr algn="just"/>
            <a:r>
              <a:rPr lang="es-MX" dirty="0" smtClean="0"/>
              <a:t>Fusión de dos o más ideas, conceptos, prestaciones, atributos, materiales, tipos de clientes o cualquier otra característica del problema, </a:t>
            </a:r>
            <a:r>
              <a:rPr lang="es-MX" dirty="0"/>
              <a:t>a</a:t>
            </a:r>
            <a:r>
              <a:rPr lang="es-MX" dirty="0" smtClean="0"/>
              <a:t>porta una nueva visión de gran valor y utilidad.    </a:t>
            </a:r>
          </a:p>
          <a:p>
            <a:endParaRPr lang="es-MX" dirty="0" smtClean="0"/>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CuadroTexto 3"/>
          <p:cNvSpPr txBox="1"/>
          <p:nvPr/>
        </p:nvSpPr>
        <p:spPr>
          <a:xfrm>
            <a:off x="923926" y="2035903"/>
            <a:ext cx="2578531" cy="1200329"/>
          </a:xfrm>
          <a:prstGeom prst="rect">
            <a:avLst/>
          </a:prstGeom>
          <a:noFill/>
        </p:spPr>
        <p:txBody>
          <a:bodyPr wrap="square" rtlCol="0">
            <a:spAutoFit/>
          </a:bodyPr>
          <a:lstStyle/>
          <a:p>
            <a:pPr algn="just"/>
            <a:r>
              <a:rPr lang="es-MX" dirty="0" smtClean="0"/>
              <a:t>Unión de dos o más ideas aparentemente dispares. El creador genera una nueva idea que no existía</a:t>
            </a:r>
            <a:endParaRPr lang="es-MX" dirty="0"/>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9220" name="Picture 4" descr="Resultado de imagen para cena baile show"/>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090226" y="3704149"/>
            <a:ext cx="2943225" cy="1325020"/>
          </a:xfrm>
          <a:prstGeom prst="rect">
            <a:avLst/>
          </a:prstGeom>
          <a:noFill/>
          <a:extLst>
            <a:ext uri="{909E8E84-426E-40dd-AFC4-6F175D3DCCD1}">
              <a14:hiddenFill xmlns:a14="http://schemas.microsoft.com/office/drawing/2010/main" xmlns="">
                <a:solidFill>
                  <a:srgbClr val="FFFFFF"/>
                </a:solidFill>
              </a14:hiddenFill>
            </a:ext>
          </a:extLst>
        </p:spPr>
      </p:pic>
      <p:sp>
        <p:nvSpPr>
          <p:cNvPr id="9" name="CuadroTexto 8"/>
          <p:cNvSpPr txBox="1"/>
          <p:nvPr/>
        </p:nvSpPr>
        <p:spPr>
          <a:xfrm>
            <a:off x="865188" y="3588120"/>
            <a:ext cx="2479460" cy="2585323"/>
          </a:xfrm>
          <a:prstGeom prst="rect">
            <a:avLst/>
          </a:prstGeom>
          <a:noFill/>
        </p:spPr>
        <p:txBody>
          <a:bodyPr wrap="square" rtlCol="0">
            <a:spAutoFit/>
          </a:bodyPr>
          <a:lstStyle/>
          <a:p>
            <a:pPr algn="just"/>
            <a:r>
              <a:rPr lang="es-MX" dirty="0" smtClean="0"/>
              <a:t>Combinación de tres ideas  cenar, espectáculo y baile</a:t>
            </a:r>
          </a:p>
          <a:p>
            <a:pPr algn="just"/>
            <a:r>
              <a:rPr lang="es-MX" dirty="0"/>
              <a:t>a</a:t>
            </a:r>
            <a:r>
              <a:rPr lang="es-MX" dirty="0" smtClean="0"/>
              <a:t>l mismo tiempo. </a:t>
            </a:r>
          </a:p>
          <a:p>
            <a:pPr algn="just"/>
            <a:endParaRPr lang="es-MX" dirty="0"/>
          </a:p>
          <a:p>
            <a:pPr algn="just"/>
            <a:r>
              <a:rPr lang="es-MX" dirty="0" smtClean="0"/>
              <a:t>En lugar de cenar, asistir al teatro y bailar por separado </a:t>
            </a:r>
            <a:r>
              <a:rPr lang="es-ES_tradnl" sz="1200" dirty="0"/>
              <a:t>(</a:t>
            </a:r>
            <a:r>
              <a:rPr lang="es-ES_tradnl" sz="1200" dirty="0" err="1"/>
              <a:t>Guilera</a:t>
            </a:r>
            <a:r>
              <a:rPr lang="es-ES_tradnl" sz="1200" dirty="0"/>
              <a:t>, 2011)</a:t>
            </a:r>
            <a:endParaRPr lang="es-MX" sz="1200" dirty="0"/>
          </a:p>
          <a:p>
            <a:pPr algn="just"/>
            <a:endParaRPr lang="es-MX" dirty="0"/>
          </a:p>
        </p:txBody>
      </p:sp>
      <p:sp>
        <p:nvSpPr>
          <p:cNvPr id="18" name="CuadroTexto 17"/>
          <p:cNvSpPr txBox="1"/>
          <p:nvPr/>
        </p:nvSpPr>
        <p:spPr>
          <a:xfrm>
            <a:off x="4061898" y="5137698"/>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www.eltoquemagico.com</a:t>
            </a:r>
          </a:p>
          <a:p>
            <a:endParaRPr lang="es-MX" sz="900" dirty="0" smtClean="0">
              <a:solidFill>
                <a:srgbClr val="000000"/>
              </a:solidFill>
            </a:endParaRPr>
          </a:p>
          <a:p>
            <a:endParaRPr lang="es-MX" sz="900" dirty="0">
              <a:solidFill>
                <a:srgbClr val="000000"/>
              </a:solidFill>
              <a:hlinkClick r:id="rId6"/>
            </a:endParaRPr>
          </a:p>
        </p:txBody>
      </p:sp>
      <p:sp>
        <p:nvSpPr>
          <p:cNvPr id="14" name="Text Box 7"/>
          <p:cNvSpPr txBox="1">
            <a:spLocks noChangeArrowheads="1"/>
          </p:cNvSpPr>
          <p:nvPr/>
        </p:nvSpPr>
        <p:spPr bwMode="auto">
          <a:xfrm>
            <a:off x="6812678" y="6285374"/>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23658896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CuadroTexto 2"/>
          <p:cNvSpPr txBox="1"/>
          <p:nvPr/>
        </p:nvSpPr>
        <p:spPr>
          <a:xfrm>
            <a:off x="612775" y="1269282"/>
            <a:ext cx="2377168" cy="2585323"/>
          </a:xfrm>
          <a:prstGeom prst="rect">
            <a:avLst/>
          </a:prstGeom>
          <a:noFill/>
        </p:spPr>
        <p:txBody>
          <a:bodyPr wrap="square" rtlCol="0">
            <a:spAutoFit/>
          </a:bodyPr>
          <a:lstStyle/>
          <a:p>
            <a:r>
              <a:rPr lang="es-MX" b="1" dirty="0"/>
              <a:t>3</a:t>
            </a:r>
            <a:r>
              <a:rPr lang="es-MX" b="1" dirty="0" smtClean="0"/>
              <a:t>.3 Revolución </a:t>
            </a:r>
          </a:p>
          <a:p>
            <a:pPr algn="just"/>
            <a:endParaRPr lang="es-MX" b="1" dirty="0" smtClean="0"/>
          </a:p>
          <a:p>
            <a:pPr algn="just"/>
            <a:r>
              <a:rPr lang="es-MX" dirty="0" smtClean="0"/>
              <a:t>Cuando las propuestas no resultaron se requiere de cambios significativos en estructura, tecnología, materiales, procedimientos, etc.</a:t>
            </a:r>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CuadroTexto 17"/>
          <p:cNvSpPr txBox="1"/>
          <p:nvPr/>
        </p:nvSpPr>
        <p:spPr>
          <a:xfrm>
            <a:off x="5203012" y="4965171"/>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www.davidjose.com</a:t>
            </a:r>
          </a:p>
          <a:p>
            <a:endParaRPr lang="es-MX" sz="900" dirty="0" smtClean="0">
              <a:solidFill>
                <a:srgbClr val="000000"/>
              </a:solidFill>
            </a:endParaRPr>
          </a:p>
          <a:p>
            <a:endParaRPr lang="es-MX" sz="900" dirty="0">
              <a:solidFill>
                <a:srgbClr val="000000"/>
              </a:solidFill>
              <a:hlinkClick r:id="rId5"/>
            </a:endParaRPr>
          </a:p>
        </p:txBody>
      </p:sp>
      <p:sp>
        <p:nvSpPr>
          <p:cNvPr id="5" name="CuadroTexto 4"/>
          <p:cNvSpPr txBox="1"/>
          <p:nvPr/>
        </p:nvSpPr>
        <p:spPr>
          <a:xfrm>
            <a:off x="1886110" y="4260533"/>
            <a:ext cx="2377168" cy="1661993"/>
          </a:xfrm>
          <a:prstGeom prst="rect">
            <a:avLst/>
          </a:prstGeom>
          <a:noFill/>
        </p:spPr>
        <p:txBody>
          <a:bodyPr wrap="square" rtlCol="0">
            <a:spAutoFit/>
          </a:bodyPr>
          <a:lstStyle/>
          <a:p>
            <a:pPr algn="just"/>
            <a:r>
              <a:rPr lang="es-MX" dirty="0" smtClean="0"/>
              <a:t>Asumir o descubrir una nueva idea, material, forma o tecnología radicalmente diferente.</a:t>
            </a:r>
            <a:r>
              <a:rPr lang="es-ES_tradnl" dirty="0"/>
              <a:t> </a:t>
            </a:r>
            <a:r>
              <a:rPr lang="es-ES_tradnl" sz="1200" dirty="0"/>
              <a:t>(</a:t>
            </a:r>
            <a:r>
              <a:rPr lang="es-ES_tradnl" sz="1200" dirty="0" err="1"/>
              <a:t>Guilera</a:t>
            </a:r>
            <a:r>
              <a:rPr lang="es-ES_tradnl" sz="1200" dirty="0"/>
              <a:t>, 2011)</a:t>
            </a:r>
            <a:endParaRPr lang="es-MX" sz="1200" dirty="0"/>
          </a:p>
          <a:p>
            <a:pPr algn="just"/>
            <a:endParaRPr lang="es-MX" dirty="0"/>
          </a:p>
        </p:txBody>
      </p:sp>
      <p:pic>
        <p:nvPicPr>
          <p:cNvPr id="10242" name="Picture 2" descr="Resultado de imagen para innovación radical"/>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602038" y="1961991"/>
            <a:ext cx="2095500" cy="1571626"/>
          </a:xfrm>
          <a:prstGeom prst="rect">
            <a:avLst/>
          </a:prstGeom>
          <a:noFill/>
          <a:extLst>
            <a:ext uri="{909E8E84-426E-40dd-AFC4-6F175D3DCCD1}">
              <a14:hiddenFill xmlns:a14="http://schemas.microsoft.com/office/drawing/2010/main" xmlns="">
                <a:solidFill>
                  <a:srgbClr val="FFFFFF"/>
                </a:solidFill>
              </a14:hiddenFill>
            </a:ext>
          </a:extLst>
        </p:spPr>
      </p:pic>
      <p:pic>
        <p:nvPicPr>
          <p:cNvPr id="10244" name="Picture 4" descr="Resultado de imagen para telefonos ultramoderno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00712" y="2989795"/>
            <a:ext cx="2219325" cy="2066925"/>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Text Box 7"/>
          <p:cNvSpPr txBox="1">
            <a:spLocks noChangeArrowheads="1"/>
          </p:cNvSpPr>
          <p:nvPr/>
        </p:nvSpPr>
        <p:spPr bwMode="auto">
          <a:xfrm>
            <a:off x="6948305" y="6162084"/>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19751342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CuadroTexto 2"/>
          <p:cNvSpPr txBox="1"/>
          <p:nvPr/>
        </p:nvSpPr>
        <p:spPr>
          <a:xfrm>
            <a:off x="1476375" y="1783467"/>
            <a:ext cx="2377168" cy="3693319"/>
          </a:xfrm>
          <a:prstGeom prst="rect">
            <a:avLst/>
          </a:prstGeom>
          <a:noFill/>
        </p:spPr>
        <p:txBody>
          <a:bodyPr wrap="square" rtlCol="0">
            <a:spAutoFit/>
          </a:bodyPr>
          <a:lstStyle/>
          <a:p>
            <a:r>
              <a:rPr lang="es-MX" b="1" dirty="0"/>
              <a:t>3</a:t>
            </a:r>
            <a:r>
              <a:rPr lang="es-MX" b="1" dirty="0" smtClean="0"/>
              <a:t>.4 Reutilización</a:t>
            </a:r>
          </a:p>
          <a:p>
            <a:pPr algn="just"/>
            <a:endParaRPr lang="es-MX" b="1" dirty="0" smtClean="0"/>
          </a:p>
          <a:p>
            <a:pPr algn="just"/>
            <a:r>
              <a:rPr lang="es-MX" dirty="0" smtClean="0"/>
              <a:t>Cualquier solución que ha dejado de utilizarse puede tener otras aplicaciones </a:t>
            </a:r>
          </a:p>
          <a:p>
            <a:pPr algn="just"/>
            <a:endParaRPr lang="es-MX" dirty="0"/>
          </a:p>
          <a:p>
            <a:pPr algn="just"/>
            <a:r>
              <a:rPr lang="es-MX" dirty="0" smtClean="0"/>
              <a:t>Es necesario superar los bloqueos por fijación funcional  y abrir la mente a cualquier estimulo externo revelador.</a:t>
            </a:r>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266" name="Picture 2" descr="Resultado de imagen para reutilización"/>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554582" y="2268214"/>
            <a:ext cx="2638425" cy="1733551"/>
          </a:xfrm>
          <a:prstGeom prst="rect">
            <a:avLst/>
          </a:prstGeom>
          <a:noFill/>
          <a:extLst>
            <a:ext uri="{909E8E84-426E-40dd-AFC4-6F175D3DCCD1}">
              <a14:hiddenFill xmlns:a14="http://schemas.microsoft.com/office/drawing/2010/main" xmlns="">
                <a:solidFill>
                  <a:srgbClr val="FFFFFF"/>
                </a:solidFill>
              </a14:hiddenFill>
            </a:ext>
          </a:extLst>
        </p:spPr>
      </p:pic>
      <p:pic>
        <p:nvPicPr>
          <p:cNvPr id="11268" name="Picture 4" descr="Resultado de imagen para reutilizació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54582" y="4163366"/>
            <a:ext cx="2619375" cy="1743076"/>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CuadroTexto 15"/>
          <p:cNvSpPr txBox="1"/>
          <p:nvPr/>
        </p:nvSpPr>
        <p:spPr>
          <a:xfrm>
            <a:off x="4554582" y="6068043"/>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www.recursosparaeldeporte.com</a:t>
            </a:r>
          </a:p>
          <a:p>
            <a:endParaRPr lang="es-MX" sz="900" dirty="0" smtClean="0">
              <a:solidFill>
                <a:srgbClr val="000000"/>
              </a:solidFill>
            </a:endParaRPr>
          </a:p>
          <a:p>
            <a:endParaRPr lang="es-MX" sz="900" dirty="0">
              <a:solidFill>
                <a:srgbClr val="000000"/>
              </a:solidFill>
              <a:hlinkClick r:id="rId7"/>
            </a:endParaRPr>
          </a:p>
        </p:txBody>
      </p:sp>
      <p:sp>
        <p:nvSpPr>
          <p:cNvPr id="14" name="Text Box 7"/>
          <p:cNvSpPr txBox="1">
            <a:spLocks noChangeArrowheads="1"/>
          </p:cNvSpPr>
          <p:nvPr/>
        </p:nvSpPr>
        <p:spPr bwMode="auto">
          <a:xfrm>
            <a:off x="6825009" y="6248387"/>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888176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Text Box 6"/>
          <p:cNvSpPr txBox="1">
            <a:spLocks noChangeArrowheads="1"/>
          </p:cNvSpPr>
          <p:nvPr/>
        </p:nvSpPr>
        <p:spPr bwMode="auto">
          <a:xfrm>
            <a:off x="1863725" y="380377"/>
            <a:ext cx="5416550"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6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6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26" name="Text Box 4"/>
          <p:cNvSpPr txBox="1">
            <a:spLocks noChangeArrowheads="1"/>
          </p:cNvSpPr>
          <p:nvPr/>
        </p:nvSpPr>
        <p:spPr bwMode="auto">
          <a:xfrm>
            <a:off x="1569067" y="1561829"/>
            <a:ext cx="5585345" cy="63094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2">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400" b="1" dirty="0">
                <a:solidFill>
                  <a:srgbClr val="000000"/>
                </a:solidFill>
                <a:cs typeface="Arial" panose="020B0604020202020204" pitchFamily="34" charset="0"/>
              </a:rPr>
              <a:t>FASE </a:t>
            </a:r>
            <a:r>
              <a:rPr lang="es-ES" altLang="es-MX" sz="1400" b="1" dirty="0" smtClean="0">
                <a:solidFill>
                  <a:srgbClr val="000000"/>
                </a:solidFill>
                <a:cs typeface="Arial" panose="020B0604020202020204" pitchFamily="34" charset="0"/>
              </a:rPr>
              <a:t>CREATIVA</a:t>
            </a:r>
            <a:endParaRPr lang="es-ES" altLang="es-MX" sz="1400" b="1" dirty="0" smtClean="0">
              <a:solidFill>
                <a:srgbClr val="000000"/>
              </a:solidFill>
              <a:latin typeface="+mn-lt"/>
              <a:cs typeface="Arial" panose="020B0604020202020204" pitchFamily="34" charset="0"/>
            </a:endParaRPr>
          </a:p>
          <a:p>
            <a:pPr eaLnBrk="1" hangingPunct="1"/>
            <a:r>
              <a:rPr lang="es-ES" altLang="es-MX" sz="1400" b="1" dirty="0" smtClean="0">
                <a:latin typeface="+mn-lt"/>
                <a:cs typeface="Arial" panose="020B0604020202020204" pitchFamily="34" charset="0"/>
              </a:rPr>
              <a:t>INFORMACIÓN GENERAL </a:t>
            </a:r>
          </a:p>
          <a:p>
            <a:pPr eaLnBrk="1" hangingPunct="1"/>
            <a:r>
              <a:rPr lang="es-ES" altLang="es-MX" sz="1400" b="1" dirty="0" smtClean="0">
                <a:latin typeface="+mn-lt"/>
                <a:cs typeface="Arial" panose="020B0604020202020204" pitchFamily="34" charset="0"/>
              </a:rPr>
              <a:t>CREATIVIDAD</a:t>
            </a:r>
          </a:p>
          <a:p>
            <a:pPr eaLnBrk="1" hangingPunct="1"/>
            <a:r>
              <a:rPr lang="es-ES" altLang="es-MX" sz="1600" b="1" dirty="0" smtClean="0">
                <a:solidFill>
                  <a:srgbClr val="008000"/>
                </a:solidFill>
                <a:latin typeface="+mn-lt"/>
                <a:cs typeface="Arial" panose="020B0604020202020204" pitchFamily="34" charset="0"/>
              </a:rPr>
              <a:t>1. BOCETOS </a:t>
            </a:r>
          </a:p>
          <a:p>
            <a:pPr eaLnBrk="1" hangingPunct="1"/>
            <a:r>
              <a:rPr lang="es-ES" altLang="es-MX" sz="1400" b="1" dirty="0">
                <a:latin typeface="+mn-lt"/>
                <a:cs typeface="Arial" panose="020B0604020202020204" pitchFamily="34" charset="0"/>
              </a:rPr>
              <a:t>F</a:t>
            </a:r>
            <a:r>
              <a:rPr lang="es-ES" altLang="es-MX" sz="1400" b="1" dirty="0" smtClean="0">
                <a:latin typeface="+mn-lt"/>
                <a:cs typeface="Arial" panose="020B0604020202020204" pitchFamily="34" charset="0"/>
              </a:rPr>
              <a:t>iguración de la forma</a:t>
            </a:r>
          </a:p>
          <a:p>
            <a:pPr lvl="1" eaLnBrk="1" hangingPunct="1"/>
            <a:r>
              <a:rPr lang="es-ES" altLang="es-MX" sz="1400" dirty="0" smtClean="0">
                <a:latin typeface="+mn-lt"/>
                <a:cs typeface="Arial" panose="020B0604020202020204" pitchFamily="34" charset="0"/>
              </a:rPr>
              <a:t>1.1 Habilidades del pensamiento para el boceto                     </a:t>
            </a:r>
          </a:p>
          <a:p>
            <a:pPr lvl="1" eaLnBrk="1" hangingPunct="1"/>
            <a:r>
              <a:rPr lang="es-ES" altLang="es-MX" sz="1400" dirty="0" smtClean="0">
                <a:latin typeface="+mn-lt"/>
                <a:cs typeface="Arial" panose="020B0604020202020204" pitchFamily="34" charset="0"/>
              </a:rPr>
              <a:t>1.</a:t>
            </a:r>
            <a:r>
              <a:rPr lang="es-ES" altLang="es-MX" sz="1400" dirty="0">
                <a:latin typeface="+mn-lt"/>
                <a:cs typeface="Arial" panose="020B0604020202020204" pitchFamily="34" charset="0"/>
              </a:rPr>
              <a:t>2</a:t>
            </a:r>
            <a:r>
              <a:rPr lang="es-ES" altLang="es-MX" sz="1400" dirty="0" smtClean="0">
                <a:latin typeface="+mn-lt"/>
                <a:cs typeface="Arial" panose="020B0604020202020204" pitchFamily="34" charset="0"/>
              </a:rPr>
              <a:t> Observación </a:t>
            </a:r>
            <a:endParaRPr lang="es-ES" altLang="es-MX" sz="1400" dirty="0">
              <a:latin typeface="+mn-lt"/>
              <a:cs typeface="Arial" panose="020B0604020202020204" pitchFamily="34" charset="0"/>
            </a:endParaRPr>
          </a:p>
          <a:p>
            <a:pPr lvl="1" eaLnBrk="1" hangingPunct="1"/>
            <a:r>
              <a:rPr lang="es-ES" altLang="es-MX" sz="1400" dirty="0" smtClean="0">
                <a:latin typeface="+mn-lt"/>
                <a:cs typeface="Arial" panose="020B0604020202020204" pitchFamily="34" charset="0"/>
              </a:rPr>
              <a:t>1.3 Análisis </a:t>
            </a:r>
            <a:endParaRPr lang="es-ES" altLang="es-MX" sz="1400" dirty="0">
              <a:latin typeface="+mn-lt"/>
              <a:cs typeface="Arial" panose="020B0604020202020204" pitchFamily="34" charset="0"/>
            </a:endParaRPr>
          </a:p>
          <a:p>
            <a:pPr lvl="1" eaLnBrk="1" hangingPunct="1"/>
            <a:r>
              <a:rPr lang="es-ES" altLang="es-MX" sz="1400" dirty="0" smtClean="0">
                <a:latin typeface="+mn-lt"/>
                <a:cs typeface="Arial" panose="020B0604020202020204" pitchFamily="34" charset="0"/>
              </a:rPr>
              <a:t>1.4  Percepción visual</a:t>
            </a:r>
          </a:p>
          <a:p>
            <a:pPr lvl="1" eaLnBrk="1" hangingPunct="1"/>
            <a:r>
              <a:rPr lang="es-ES" sz="1400" dirty="0" smtClean="0">
                <a:latin typeface="+mn-lt"/>
                <a:cs typeface="Arial" panose="020B0604020202020204" pitchFamily="34" charset="0"/>
              </a:rPr>
              <a:t>1.5 Percepción del color</a:t>
            </a:r>
            <a:endParaRPr lang="es-ES" altLang="es-MX" sz="1400" b="1" dirty="0" smtClean="0">
              <a:cs typeface="Arial" panose="020B0604020202020204" pitchFamily="34" charset="0"/>
            </a:endParaRPr>
          </a:p>
          <a:p>
            <a:pPr eaLnBrk="1" hangingPunct="1"/>
            <a:r>
              <a:rPr lang="es-ES" altLang="es-MX" sz="1400" b="1" dirty="0" smtClean="0">
                <a:solidFill>
                  <a:srgbClr val="008000"/>
                </a:solidFill>
                <a:latin typeface="+mn-lt"/>
                <a:cs typeface="Arial" panose="020B0604020202020204" pitchFamily="34" charset="0"/>
              </a:rPr>
              <a:t>2. ALTERNATIVAS  </a:t>
            </a:r>
            <a:endParaRPr lang="es-ES" altLang="es-MX" sz="1400" b="1" dirty="0">
              <a:solidFill>
                <a:srgbClr val="008000"/>
              </a:solidFill>
              <a:latin typeface="+mn-lt"/>
              <a:cs typeface="Arial" panose="020B0604020202020204" pitchFamily="34" charset="0"/>
            </a:endParaRPr>
          </a:p>
          <a:p>
            <a:pPr eaLnBrk="1" hangingPunct="1"/>
            <a:r>
              <a:rPr lang="es-ES" altLang="es-MX" sz="1400" b="1" dirty="0" smtClean="0">
                <a:latin typeface="+mn-lt"/>
                <a:cs typeface="Tahoma" panose="020B0604030504040204" pitchFamily="34" charset="0"/>
              </a:rPr>
              <a:t>Estrategias del pensamiento para el desarrollo de alternativas </a:t>
            </a:r>
          </a:p>
          <a:p>
            <a:pPr lvl="1" eaLnBrk="1" hangingPunct="1"/>
            <a:r>
              <a:rPr lang="es-ES" altLang="es-MX" sz="1400" dirty="0" smtClean="0">
                <a:latin typeface="+mn-lt"/>
                <a:cs typeface="Tahoma" panose="020B0604030504040204" pitchFamily="34" charset="0"/>
              </a:rPr>
              <a:t>2.1 Carta blanca</a:t>
            </a:r>
          </a:p>
          <a:p>
            <a:pPr lvl="1" eaLnBrk="1" hangingPunct="1"/>
            <a:r>
              <a:rPr lang="es-ES" altLang="es-MX" sz="1400" dirty="0" smtClean="0">
                <a:latin typeface="+mn-lt"/>
                <a:cs typeface="Arial" panose="020B0604020202020204" pitchFamily="34" charset="0"/>
              </a:rPr>
              <a:t>2.2  Pensamiento metafórico</a:t>
            </a:r>
          </a:p>
          <a:p>
            <a:pPr lvl="1" eaLnBrk="1" hangingPunct="1"/>
            <a:r>
              <a:rPr lang="es-ES" altLang="es-MX" sz="1400" dirty="0" smtClean="0">
                <a:latin typeface="+mn-lt"/>
                <a:cs typeface="Arial" panose="020B0604020202020204" pitchFamily="34" charset="0"/>
              </a:rPr>
              <a:t>2.3  Analogías</a:t>
            </a:r>
          </a:p>
          <a:p>
            <a:pPr lvl="1" eaLnBrk="1" hangingPunct="1"/>
            <a:r>
              <a:rPr lang="es-ES" altLang="es-MX" sz="1400" dirty="0" smtClean="0">
                <a:latin typeface="+mn-lt"/>
                <a:cs typeface="Arial" panose="020B0604020202020204" pitchFamily="34" charset="0"/>
              </a:rPr>
              <a:t>2.4  Definición del problema </a:t>
            </a:r>
          </a:p>
          <a:p>
            <a:pPr lvl="1" eaLnBrk="1" hangingPunct="1"/>
            <a:r>
              <a:rPr lang="es-ES" altLang="es-MX" sz="1400" dirty="0" smtClean="0">
                <a:latin typeface="+mn-lt"/>
                <a:cs typeface="Arial" panose="020B0604020202020204" pitchFamily="34" charset="0"/>
              </a:rPr>
              <a:t>2.5  Estímulos sensoriales</a:t>
            </a:r>
          </a:p>
          <a:p>
            <a:pPr lvl="1" eaLnBrk="1" hangingPunct="1"/>
            <a:r>
              <a:rPr lang="es-ES" altLang="es-MX" sz="1400" dirty="0" smtClean="0">
                <a:latin typeface="+mn-lt"/>
                <a:cs typeface="Arial" panose="020B0604020202020204" pitchFamily="34" charset="0"/>
              </a:rPr>
              <a:t>2.6  </a:t>
            </a:r>
            <a:r>
              <a:rPr lang="es-ES" altLang="es-MX" sz="1400" dirty="0">
                <a:latin typeface="+mn-lt"/>
                <a:cs typeface="Arial" panose="020B0604020202020204" pitchFamily="34" charset="0"/>
              </a:rPr>
              <a:t>P</a:t>
            </a:r>
            <a:r>
              <a:rPr lang="es-ES" altLang="es-MX" sz="1400" dirty="0" smtClean="0">
                <a:latin typeface="+mn-lt"/>
                <a:cs typeface="Arial" panose="020B0604020202020204" pitchFamily="34" charset="0"/>
              </a:rPr>
              <a:t>ensamiento contrario</a:t>
            </a:r>
          </a:p>
          <a:p>
            <a:pPr lvl="1" eaLnBrk="1" hangingPunct="1"/>
            <a:r>
              <a:rPr lang="es-ES" altLang="es-MX" sz="1400" dirty="0" smtClean="0">
                <a:latin typeface="+mn-lt"/>
                <a:cs typeface="Arial" panose="020B0604020202020204" pitchFamily="34" charset="0"/>
              </a:rPr>
              <a:t>2.7  Pensamiento divergente</a:t>
            </a:r>
            <a:endParaRPr lang="es-ES" altLang="es-MX" sz="1400" dirty="0">
              <a:latin typeface="+mn-lt"/>
              <a:cs typeface="Arial" panose="020B0604020202020204" pitchFamily="34" charset="0"/>
            </a:endParaRPr>
          </a:p>
          <a:p>
            <a:pPr eaLnBrk="1" hangingPunct="1"/>
            <a:endParaRPr lang="es-ES" altLang="es-MX" sz="1000" b="1" dirty="0" smtClean="0">
              <a:latin typeface="+mn-lt"/>
              <a:cs typeface="Arial" panose="020B0604020202020204" pitchFamily="34" charset="0"/>
            </a:endParaRPr>
          </a:p>
          <a:p>
            <a:pPr eaLnBrk="1" hangingPunct="1"/>
            <a:r>
              <a:rPr lang="es-ES" altLang="es-MX" sz="1000" dirty="0" smtClean="0">
                <a:latin typeface="+mn-lt"/>
                <a:cs typeface="Arial" panose="020B0604020202020204" pitchFamily="34" charset="0"/>
              </a:rPr>
              <a:t>  </a:t>
            </a:r>
          </a:p>
          <a:p>
            <a:pPr eaLnBrk="1" hangingPunct="1"/>
            <a:endParaRPr lang="es-ES" altLang="es-MX" sz="1000" b="1" dirty="0" smtClean="0">
              <a:latin typeface="+mn-lt"/>
              <a:cs typeface="Tahoma" panose="020B0604030504040204" pitchFamily="34" charset="0"/>
            </a:endParaRPr>
          </a:p>
          <a:p>
            <a:pPr eaLnBrk="1" hangingPunct="1">
              <a:buFontTx/>
              <a:buAutoNum type="alphaLcParenR"/>
            </a:pPr>
            <a:endParaRPr lang="es-ES" altLang="es-MX" sz="1000" b="1" dirty="0" smtClean="0">
              <a:latin typeface="+mn-lt"/>
              <a:cs typeface="Tahoma" panose="020B0604030504040204" pitchFamily="34" charset="0"/>
            </a:endParaRPr>
          </a:p>
          <a:p>
            <a:pPr eaLnBrk="1" hangingPunct="1">
              <a:buFontTx/>
              <a:buAutoNum type="alphaLcParenR"/>
            </a:pPr>
            <a:endParaRPr lang="es-ES" altLang="es-MX" sz="1000" b="1" dirty="0" smtClean="0">
              <a:latin typeface="+mn-lt"/>
              <a:cs typeface="Tahoma" panose="020B0604030504040204" pitchFamily="34" charset="0"/>
            </a:endParaRPr>
          </a:p>
          <a:p>
            <a:pPr eaLnBrk="1" hangingPunct="1">
              <a:buFontTx/>
              <a:buAutoNum type="alphaLcParenR"/>
            </a:pPr>
            <a:endParaRPr lang="es-ES" altLang="es-MX" sz="1000" b="1" dirty="0" smtClean="0">
              <a:cs typeface="Tahoma" panose="020B0604030504040204" pitchFamily="34" charset="0"/>
            </a:endParaRPr>
          </a:p>
          <a:p>
            <a:pPr eaLnBrk="1" hangingPunct="1"/>
            <a:endParaRPr lang="es-ES_tradnl" altLang="es-MX" sz="1000" b="1" dirty="0" smtClean="0">
              <a:cs typeface="Tahoma" panose="020B0604030504040204" pitchFamily="34" charset="0"/>
            </a:endParaRPr>
          </a:p>
          <a:p>
            <a:pPr eaLnBrk="1" hangingPunct="1"/>
            <a:endParaRPr lang="es-ES_tradnl" altLang="es-MX" sz="1000" b="1" dirty="0" smtClean="0">
              <a:cs typeface="Tahoma" panose="020B0604030504040204" pitchFamily="34" charset="0"/>
            </a:endParaRPr>
          </a:p>
          <a:p>
            <a:pPr eaLnBrk="1" hangingPunct="1"/>
            <a:endParaRPr lang="es-ES" altLang="es-MX" sz="1000" dirty="0" smtClean="0">
              <a:solidFill>
                <a:srgbClr val="7DA176"/>
              </a:solidFill>
              <a:latin typeface="Arial" panose="020B0604020202020204" pitchFamily="34" charset="0"/>
              <a:cs typeface="Arial" panose="020B0604020202020204" pitchFamily="34" charset="0"/>
            </a:endParaRPr>
          </a:p>
          <a:p>
            <a:pPr eaLnBrk="1" hangingPunct="1"/>
            <a:endParaRPr lang="es-ES" altLang="es-MX" sz="1000" dirty="0"/>
          </a:p>
        </p:txBody>
      </p:sp>
      <p:sp>
        <p:nvSpPr>
          <p:cNvPr id="2" name="CuadroTexto 1"/>
          <p:cNvSpPr txBox="1"/>
          <p:nvPr/>
        </p:nvSpPr>
        <p:spPr>
          <a:xfrm>
            <a:off x="5400409" y="1027865"/>
            <a:ext cx="3505651" cy="707886"/>
          </a:xfrm>
          <a:prstGeom prst="rect">
            <a:avLst/>
          </a:prstGeom>
          <a:noFill/>
        </p:spPr>
        <p:txBody>
          <a:bodyPr wrap="square" rtlCol="0">
            <a:spAutoFit/>
          </a:bodyPr>
          <a:lstStyle/>
          <a:p>
            <a:r>
              <a:rPr lang="es-MX" sz="2000" b="1" dirty="0" smtClean="0">
                <a:solidFill>
                  <a:srgbClr val="000000"/>
                </a:solidFill>
              </a:rPr>
              <a:t>CONTENIDO DE </a:t>
            </a:r>
          </a:p>
          <a:p>
            <a:r>
              <a:rPr lang="es-MX" sz="2000" b="1" dirty="0" smtClean="0">
                <a:solidFill>
                  <a:srgbClr val="000000"/>
                </a:solidFill>
              </a:rPr>
              <a:t>LA PRESENTACIÓN</a:t>
            </a:r>
            <a:endParaRPr lang="es-MX" sz="2000" b="1" dirty="0">
              <a:solidFill>
                <a:srgbClr val="000000"/>
              </a:solidFill>
            </a:endParaRPr>
          </a:p>
        </p:txBody>
      </p:sp>
      <p:sp>
        <p:nvSpPr>
          <p:cNvPr id="15" name="Text Box 4"/>
          <p:cNvSpPr txBox="1">
            <a:spLocks noChangeArrowheads="1"/>
          </p:cNvSpPr>
          <p:nvPr/>
        </p:nvSpPr>
        <p:spPr bwMode="auto">
          <a:xfrm>
            <a:off x="4726122" y="1940969"/>
            <a:ext cx="5788952" cy="37394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2">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400" b="1" dirty="0">
                <a:solidFill>
                  <a:srgbClr val="008000"/>
                </a:solidFill>
                <a:cs typeface="Arial" panose="020B0604020202020204" pitchFamily="34" charset="0"/>
              </a:rPr>
              <a:t>3. </a:t>
            </a:r>
            <a:r>
              <a:rPr lang="es-ES" altLang="es-MX" sz="1400" b="1" dirty="0">
                <a:solidFill>
                  <a:srgbClr val="008000"/>
                </a:solidFill>
                <a:latin typeface="+mn-lt"/>
                <a:cs typeface="Arial" panose="020B0604020202020204" pitchFamily="34" charset="0"/>
              </a:rPr>
              <a:t>MODELOS DE TRANSICIÓN  </a:t>
            </a:r>
          </a:p>
          <a:p>
            <a:pPr eaLnBrk="1" hangingPunct="1"/>
            <a:r>
              <a:rPr lang="es-ES" altLang="es-MX" sz="1400" b="1" dirty="0">
                <a:latin typeface="+mn-lt"/>
                <a:cs typeface="Tahoma" panose="020B0604030504040204" pitchFamily="34" charset="0"/>
              </a:rPr>
              <a:t>Vías para la creatividad</a:t>
            </a:r>
          </a:p>
          <a:p>
            <a:pPr lvl="1" eaLnBrk="1" hangingPunct="1"/>
            <a:r>
              <a:rPr lang="es-ES" altLang="es-MX" sz="1200" dirty="0">
                <a:cs typeface="Arial" panose="020B0604020202020204" pitchFamily="34" charset="0"/>
              </a:rPr>
              <a:t>3.1  Evolución</a:t>
            </a:r>
          </a:p>
          <a:p>
            <a:pPr lvl="1" eaLnBrk="1" hangingPunct="1"/>
            <a:r>
              <a:rPr lang="es-ES" altLang="es-MX" sz="1200" dirty="0" smtClean="0">
                <a:cs typeface="Arial" panose="020B0604020202020204" pitchFamily="34" charset="0"/>
              </a:rPr>
              <a:t>3.2 </a:t>
            </a:r>
            <a:r>
              <a:rPr lang="es-ES" altLang="es-MX" sz="1200" dirty="0">
                <a:cs typeface="Arial" panose="020B0604020202020204" pitchFamily="34" charset="0"/>
              </a:rPr>
              <a:t>Síntesis</a:t>
            </a:r>
          </a:p>
          <a:p>
            <a:pPr lvl="1" eaLnBrk="1" hangingPunct="1"/>
            <a:r>
              <a:rPr lang="es-ES" altLang="es-MX" sz="1200" dirty="0">
                <a:solidFill>
                  <a:srgbClr val="000000"/>
                </a:solidFill>
                <a:cs typeface="Arial" panose="020B0604020202020204" pitchFamily="34" charset="0"/>
              </a:rPr>
              <a:t>3.3 Revolución</a:t>
            </a:r>
          </a:p>
          <a:p>
            <a:pPr lvl="1" eaLnBrk="1" hangingPunct="1"/>
            <a:r>
              <a:rPr lang="es-ES" altLang="es-MX" sz="1200" dirty="0">
                <a:solidFill>
                  <a:srgbClr val="000000"/>
                </a:solidFill>
                <a:cs typeface="Arial" panose="020B0604020202020204" pitchFamily="34" charset="0"/>
              </a:rPr>
              <a:t>3.4 </a:t>
            </a:r>
            <a:r>
              <a:rPr lang="es-ES" altLang="es-MX" sz="1200" dirty="0" smtClean="0">
                <a:solidFill>
                  <a:srgbClr val="000000"/>
                </a:solidFill>
                <a:cs typeface="Arial" panose="020B0604020202020204" pitchFamily="34" charset="0"/>
              </a:rPr>
              <a:t>Reutilización</a:t>
            </a:r>
            <a:endParaRPr lang="es-ES" altLang="es-MX" sz="1200" b="1" dirty="0">
              <a:solidFill>
                <a:srgbClr val="000000"/>
              </a:solidFill>
              <a:cs typeface="Arial" panose="020B0604020202020204" pitchFamily="34" charset="0"/>
            </a:endParaRPr>
          </a:p>
          <a:p>
            <a:pPr eaLnBrk="1" hangingPunct="1"/>
            <a:r>
              <a:rPr lang="es-ES" altLang="es-MX" sz="1400" b="1" dirty="0" smtClean="0">
                <a:solidFill>
                  <a:srgbClr val="008000"/>
                </a:solidFill>
                <a:latin typeface="+mn-lt"/>
                <a:cs typeface="Arial" panose="020B0604020202020204" pitchFamily="34" charset="0"/>
              </a:rPr>
              <a:t>4. ALTERNATIVA FINAL</a:t>
            </a:r>
            <a:endParaRPr lang="es-ES" altLang="es-MX" sz="1400" b="1" dirty="0">
              <a:solidFill>
                <a:srgbClr val="008000"/>
              </a:solidFill>
              <a:latin typeface="+mn-lt"/>
              <a:cs typeface="Arial" panose="020B0604020202020204" pitchFamily="34" charset="0"/>
            </a:endParaRPr>
          </a:p>
          <a:p>
            <a:r>
              <a:rPr lang="es-ES" altLang="es-MX" sz="1400" b="1" dirty="0">
                <a:latin typeface="+mn-lt"/>
                <a:cs typeface="Arial" panose="020B0604020202020204" pitchFamily="34" charset="0"/>
              </a:rPr>
              <a:t>Aportación de las técnicas </a:t>
            </a:r>
            <a:r>
              <a:rPr lang="es-ES" altLang="es-MX" sz="1400" b="1" dirty="0" smtClean="0">
                <a:latin typeface="+mn-lt"/>
                <a:cs typeface="Arial" panose="020B0604020202020204" pitchFamily="34" charset="0"/>
              </a:rPr>
              <a:t>de creatividad </a:t>
            </a:r>
            <a:r>
              <a:rPr lang="es-ES" altLang="es-MX" sz="1400" b="1" dirty="0">
                <a:latin typeface="+mn-lt"/>
                <a:cs typeface="Arial" panose="020B0604020202020204" pitchFamily="34" charset="0"/>
              </a:rPr>
              <a:t>para la definición de la  alternativa final  </a:t>
            </a:r>
          </a:p>
          <a:p>
            <a:pPr lvl="1" eaLnBrk="1" hangingPunct="1"/>
            <a:r>
              <a:rPr lang="es-ES" altLang="es-MX" sz="1200" dirty="0" smtClean="0">
                <a:cs typeface="Arial" panose="020B0604020202020204" pitchFamily="34" charset="0"/>
              </a:rPr>
              <a:t>4.1 </a:t>
            </a:r>
            <a:r>
              <a:rPr lang="es-ES" altLang="es-MX" sz="1200" dirty="0">
                <a:cs typeface="Arial" panose="020B0604020202020204" pitchFamily="34" charset="0"/>
              </a:rPr>
              <a:t>Evaluación de Alternativas</a:t>
            </a:r>
            <a:endParaRPr lang="es-ES" altLang="es-MX" sz="1200" dirty="0" smtClean="0">
              <a:latin typeface="+mn-lt"/>
              <a:cs typeface="Arial" panose="020B0604020202020204" pitchFamily="34" charset="0"/>
            </a:endParaRPr>
          </a:p>
          <a:p>
            <a:pPr lvl="1" eaLnBrk="1" hangingPunct="1"/>
            <a:r>
              <a:rPr lang="es-ES" altLang="es-MX" sz="1400" dirty="0" smtClean="0">
                <a:latin typeface="+mn-lt"/>
                <a:cs typeface="Arial" panose="020B0604020202020204" pitchFamily="34" charset="0"/>
              </a:rPr>
              <a:t>4.2 Matriz de selección</a:t>
            </a:r>
          </a:p>
          <a:p>
            <a:pPr lvl="1" eaLnBrk="1" hangingPunct="1"/>
            <a:r>
              <a:rPr lang="es-ES" altLang="es-MX" sz="1400" dirty="0" smtClean="0">
                <a:latin typeface="+mn-lt"/>
                <a:cs typeface="Arial" panose="020B0604020202020204" pitchFamily="34" charset="0"/>
              </a:rPr>
              <a:t>4.3 Scamper</a:t>
            </a:r>
          </a:p>
          <a:p>
            <a:pPr lvl="1" eaLnBrk="1" hangingPunct="1"/>
            <a:r>
              <a:rPr lang="es-ES" altLang="es-MX" sz="1400" dirty="0" smtClean="0">
                <a:latin typeface="+mn-lt"/>
                <a:cs typeface="Arial" panose="020B0604020202020204" pitchFamily="34" charset="0"/>
              </a:rPr>
              <a:t>4.4  El arte de preguntar </a:t>
            </a:r>
          </a:p>
          <a:p>
            <a:pPr lvl="1" eaLnBrk="1" hangingPunct="1"/>
            <a:r>
              <a:rPr lang="es-ES" altLang="es-MX" sz="1400" dirty="0" smtClean="0">
                <a:latin typeface="+mn-lt"/>
                <a:cs typeface="Arial" panose="020B0604020202020204" pitchFamily="34" charset="0"/>
              </a:rPr>
              <a:t>4.5 Relaciones forzadas</a:t>
            </a:r>
          </a:p>
          <a:p>
            <a:pPr lvl="1" eaLnBrk="1" hangingPunct="1"/>
            <a:r>
              <a:rPr lang="es-ES" altLang="es-MX" sz="1400" dirty="0" smtClean="0">
                <a:latin typeface="+mn-lt"/>
                <a:cs typeface="Arial" panose="020B0604020202020204" pitchFamily="34" charset="0"/>
              </a:rPr>
              <a:t>4.6 Combinación de atributos</a:t>
            </a:r>
          </a:p>
          <a:p>
            <a:pPr lvl="1" eaLnBrk="1" hangingPunct="1"/>
            <a:r>
              <a:rPr lang="es-ES" altLang="es-MX" sz="1400" dirty="0" smtClean="0">
                <a:latin typeface="+mn-lt"/>
                <a:cs typeface="Arial" panose="020B0604020202020204" pitchFamily="34" charset="0"/>
              </a:rPr>
              <a:t>4.7 Dormir para escribir</a:t>
            </a:r>
          </a:p>
          <a:p>
            <a:pPr eaLnBrk="1" hangingPunct="1"/>
            <a:endParaRPr lang="es-ES" altLang="es-MX" sz="1400" b="1" dirty="0" smtClean="0">
              <a:latin typeface="+mn-lt"/>
              <a:cs typeface="Arial" panose="020B0604020202020204" pitchFamily="34" charset="0"/>
            </a:endParaRPr>
          </a:p>
          <a:p>
            <a:pPr eaLnBrk="1" hangingPunct="1"/>
            <a:r>
              <a:rPr lang="es-ES" altLang="es-MX" sz="1200" b="1" dirty="0" smtClean="0">
                <a:latin typeface="+mn-lt"/>
                <a:cs typeface="Arial" panose="020B0604020202020204" pitchFamily="34" charset="0"/>
              </a:rPr>
              <a:t>8. CONCLUSIONES </a:t>
            </a:r>
          </a:p>
          <a:p>
            <a:pPr eaLnBrk="1" hangingPunct="1"/>
            <a:r>
              <a:rPr lang="es-ES" altLang="es-MX" sz="1200" b="1" dirty="0" smtClean="0">
                <a:latin typeface="+mn-lt"/>
                <a:cs typeface="Arial" panose="020B0604020202020204" pitchFamily="34" charset="0"/>
              </a:rPr>
              <a:t>9. REFERENCIAS</a:t>
            </a:r>
          </a:p>
          <a:p>
            <a:pPr eaLnBrk="1" hangingPunct="1"/>
            <a:endParaRPr lang="es-ES" altLang="es-MX" sz="1200" dirty="0">
              <a:latin typeface="+mn-lt"/>
              <a:cs typeface="Arial" panose="020B0604020202020204" pitchFamily="34" charset="0"/>
            </a:endParaRPr>
          </a:p>
          <a:p>
            <a:pPr eaLnBrk="1" hangingPunct="1"/>
            <a:endParaRPr lang="es-ES" altLang="es-MX" sz="1200" dirty="0" smtClean="0">
              <a:latin typeface="+mn-lt"/>
              <a:cs typeface="Arial" panose="020B0604020202020204" pitchFamily="34" charset="0"/>
            </a:endParaRPr>
          </a:p>
          <a:p>
            <a:pPr eaLnBrk="1" hangingPunct="1"/>
            <a:endParaRPr lang="es-ES" altLang="es-MX" sz="1200" dirty="0">
              <a:latin typeface="+mn-lt"/>
              <a:cs typeface="Arial" panose="020B0604020202020204" pitchFamily="34" charset="0"/>
            </a:endParaRPr>
          </a:p>
          <a:p>
            <a:pPr eaLnBrk="1" hangingPunct="1"/>
            <a:endParaRPr lang="es-ES" altLang="es-MX" sz="1200" dirty="0" smtClean="0">
              <a:latin typeface="+mn-lt"/>
              <a:cs typeface="Arial" panose="020B0604020202020204" pitchFamily="34" charset="0"/>
            </a:endParaRPr>
          </a:p>
          <a:p>
            <a:pPr eaLnBrk="1" hangingPunct="1"/>
            <a:endParaRPr lang="es-ES" altLang="es-MX" sz="1200" dirty="0">
              <a:latin typeface="+mn-lt"/>
              <a:cs typeface="Arial" panose="020B0604020202020204" pitchFamily="34" charset="0"/>
            </a:endParaRPr>
          </a:p>
          <a:p>
            <a:pPr eaLnBrk="1" hangingPunct="1"/>
            <a:endParaRPr lang="es-ES" altLang="es-MX" sz="1200" dirty="0" smtClean="0">
              <a:latin typeface="+mn-lt"/>
              <a:cs typeface="Arial" panose="020B0604020202020204" pitchFamily="34" charset="0"/>
            </a:endParaRPr>
          </a:p>
          <a:p>
            <a:pPr eaLnBrk="1" hangingPunct="1"/>
            <a:endParaRPr lang="es-ES" altLang="es-MX" sz="1200" dirty="0" smtClean="0">
              <a:latin typeface="+mn-lt"/>
              <a:cs typeface="Arial" panose="020B0604020202020204" pitchFamily="34" charset="0"/>
            </a:endParaRPr>
          </a:p>
          <a:p>
            <a:pPr eaLnBrk="1" hangingPunct="1"/>
            <a:endParaRPr lang="es-ES" altLang="es-MX" sz="1200" dirty="0" smtClean="0">
              <a:latin typeface="+mn-lt"/>
              <a:cs typeface="Arial" panose="020B0604020202020204" pitchFamily="34" charset="0"/>
            </a:endParaRPr>
          </a:p>
          <a:p>
            <a:pPr eaLnBrk="1" hangingPunct="1"/>
            <a:r>
              <a:rPr lang="es-ES" altLang="es-MX" sz="1200" dirty="0" smtClean="0">
                <a:latin typeface="+mn-lt"/>
                <a:cs typeface="Arial" panose="020B0604020202020204" pitchFamily="34" charset="0"/>
              </a:rPr>
              <a:t>    </a:t>
            </a:r>
            <a:endParaRPr lang="es-ES" altLang="es-MX" sz="1600" dirty="0"/>
          </a:p>
        </p:txBody>
      </p:sp>
      <p:pic>
        <p:nvPicPr>
          <p:cNvPr id="16"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 Box 7"/>
          <p:cNvSpPr txBox="1">
            <a:spLocks noChangeArrowheads="1"/>
          </p:cNvSpPr>
          <p:nvPr/>
        </p:nvSpPr>
        <p:spPr bwMode="auto">
          <a:xfrm>
            <a:off x="7022283" y="6396335"/>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1778529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Text Box 7"/>
          <p:cNvSpPr txBox="1">
            <a:spLocks noChangeArrowheads="1"/>
          </p:cNvSpPr>
          <p:nvPr/>
        </p:nvSpPr>
        <p:spPr bwMode="auto">
          <a:xfrm>
            <a:off x="7160807" y="6191943"/>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18" name="CuadroTexto 5"/>
          <p:cNvSpPr txBox="1">
            <a:spLocks noChangeArrowheads="1"/>
          </p:cNvSpPr>
          <p:nvPr/>
        </p:nvSpPr>
        <p:spPr bwMode="auto">
          <a:xfrm>
            <a:off x="3738191" y="859004"/>
            <a:ext cx="3600450" cy="1200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2800" b="1" dirty="0" smtClean="0">
                <a:solidFill>
                  <a:srgbClr val="008000"/>
                </a:solidFill>
                <a:latin typeface="+mn-lt"/>
              </a:rPr>
              <a:t>4. ALTERNATIVA FINAL</a:t>
            </a:r>
          </a:p>
          <a:p>
            <a:pPr eaLnBrk="1" hangingPunct="1"/>
            <a:endParaRPr lang="es-ES_tradnl" altLang="es-MX" sz="2800" b="1" dirty="0" smtClean="0">
              <a:solidFill>
                <a:srgbClr val="008000"/>
              </a:solidFill>
              <a:latin typeface="+mn-lt"/>
            </a:endParaRPr>
          </a:p>
          <a:p>
            <a:pPr eaLnBrk="1" hangingPunct="1"/>
            <a:endParaRPr lang="es-ES" altLang="es-MX" sz="1600" dirty="0">
              <a:solidFill>
                <a:srgbClr val="E4988A"/>
              </a:solidFill>
              <a:latin typeface="+mn-lt"/>
              <a:cs typeface="Tahoma" panose="020B0604030504040204" pitchFamily="34" charset="0"/>
            </a:endParaRPr>
          </a:p>
        </p:txBody>
      </p:sp>
      <p:sp>
        <p:nvSpPr>
          <p:cNvPr id="20" name="Rectángulo 19"/>
          <p:cNvSpPr/>
          <p:nvPr/>
        </p:nvSpPr>
        <p:spPr>
          <a:xfrm>
            <a:off x="509694" y="1419900"/>
            <a:ext cx="7894446" cy="369332"/>
          </a:xfrm>
          <a:prstGeom prst="rect">
            <a:avLst/>
          </a:prstGeom>
        </p:spPr>
        <p:txBody>
          <a:bodyPr wrap="none">
            <a:spAutoFit/>
          </a:bodyPr>
          <a:lstStyle/>
          <a:p>
            <a:r>
              <a:rPr lang="es-ES" altLang="es-MX" b="1" dirty="0">
                <a:cs typeface="Arial" panose="020B0604020202020204" pitchFamily="34" charset="0"/>
              </a:rPr>
              <a:t>A</a:t>
            </a:r>
            <a:r>
              <a:rPr lang="es-ES" altLang="es-MX" b="1" dirty="0" smtClean="0">
                <a:cs typeface="Arial" panose="020B0604020202020204" pitchFamily="34" charset="0"/>
              </a:rPr>
              <a:t>portación de las técnicas de creatividad para la definición de la  alternativa final  </a:t>
            </a:r>
            <a:endParaRPr lang="es-ES" altLang="es-MX" b="1" dirty="0">
              <a:cs typeface="Arial" panose="020B0604020202020204" pitchFamily="34" charset="0"/>
            </a:endParaRPr>
          </a:p>
        </p:txBody>
      </p:sp>
      <p:pic>
        <p:nvPicPr>
          <p:cNvPr id="21" name="Imagen 20"/>
          <p:cNvPicPr>
            <a:picLocks noChangeAspect="1"/>
          </p:cNvPicPr>
          <p:nvPr/>
        </p:nvPicPr>
        <p:blipFill rotWithShape="1">
          <a:blip r:embed="rId5">
            <a:extLst>
              <a:ext uri="{28A0092B-C50C-407E-A947-70E740481C1C}">
                <a14:useLocalDpi xmlns:a14="http://schemas.microsoft.com/office/drawing/2010/main" val="0"/>
              </a:ext>
            </a:extLst>
          </a:blip>
          <a:srcRect l="59875" t="13093" r="12625" b="39592"/>
          <a:stretch/>
        </p:blipFill>
        <p:spPr>
          <a:xfrm>
            <a:off x="1810855" y="1796032"/>
            <a:ext cx="4369167" cy="4226381"/>
          </a:xfrm>
          <a:prstGeom prst="rect">
            <a:avLst/>
          </a:prstGeom>
        </p:spPr>
      </p:pic>
      <p:sp>
        <p:nvSpPr>
          <p:cNvPr id="22" name="CuadroTexto 21"/>
          <p:cNvSpPr txBox="1"/>
          <p:nvPr/>
        </p:nvSpPr>
        <p:spPr>
          <a:xfrm>
            <a:off x="6546923" y="2508519"/>
            <a:ext cx="1924637" cy="1354217"/>
          </a:xfrm>
          <a:prstGeom prst="rect">
            <a:avLst/>
          </a:prstGeom>
          <a:noFill/>
        </p:spPr>
        <p:txBody>
          <a:bodyPr wrap="square" rtlCol="0">
            <a:spAutoFit/>
          </a:bodyPr>
          <a:lstStyle/>
          <a:p>
            <a:r>
              <a:rPr lang="es-ES" sz="1400" dirty="0" smtClean="0"/>
              <a:t>Posterior al desarrollo de las técnicas de creatividad se sugiere desarrollar una matriz de selección. </a:t>
            </a:r>
          </a:p>
          <a:p>
            <a:endParaRPr lang="es-ES" sz="1200" dirty="0"/>
          </a:p>
        </p:txBody>
      </p:sp>
      <p:sp>
        <p:nvSpPr>
          <p:cNvPr id="23" name="CuadroTexto 22"/>
          <p:cNvSpPr txBox="1"/>
          <p:nvPr/>
        </p:nvSpPr>
        <p:spPr>
          <a:xfrm>
            <a:off x="1986662" y="6057781"/>
            <a:ext cx="6850252" cy="800219"/>
          </a:xfrm>
          <a:prstGeom prst="rect">
            <a:avLst/>
          </a:prstGeom>
          <a:noFill/>
        </p:spPr>
        <p:txBody>
          <a:bodyPr wrap="square" rtlCol="0">
            <a:spAutoFit/>
          </a:bodyPr>
          <a:lstStyle/>
          <a:p>
            <a:r>
              <a:rPr lang="es-MX" sz="1400" dirty="0" smtClean="0"/>
              <a:t>Tabla de principales técnicas para la estimulación de ideas. </a:t>
            </a:r>
          </a:p>
          <a:p>
            <a:pPr algn="just"/>
            <a:r>
              <a:rPr lang="es-MX" sz="1400" dirty="0" smtClean="0"/>
              <a:t>Anatomía de la creatividad </a:t>
            </a:r>
            <a:r>
              <a:rPr lang="es-ES_tradnl" sz="1400" dirty="0"/>
              <a:t>(</a:t>
            </a:r>
            <a:r>
              <a:rPr lang="es-ES_tradnl" sz="1400" dirty="0" err="1"/>
              <a:t>Guilera</a:t>
            </a:r>
            <a:r>
              <a:rPr lang="es-ES_tradnl" sz="1400" dirty="0"/>
              <a:t>, 2011)</a:t>
            </a:r>
            <a:endParaRPr lang="es-MX" sz="1400" dirty="0"/>
          </a:p>
          <a:p>
            <a:endParaRPr lang="es-MX" sz="900" dirty="0" smtClean="0">
              <a:solidFill>
                <a:srgbClr val="000000"/>
              </a:solidFill>
            </a:endParaRPr>
          </a:p>
          <a:p>
            <a:endParaRPr lang="es-MX" sz="900" dirty="0">
              <a:solidFill>
                <a:srgbClr val="000000"/>
              </a:solidFill>
              <a:hlinkClick r:id="rId6"/>
            </a:endParaRPr>
          </a:p>
        </p:txBody>
      </p:sp>
    </p:spTree>
    <p:extLst>
      <p:ext uri="{BB962C8B-B14F-4D97-AF65-F5344CB8AC3E}">
        <p14:creationId xmlns:p14="http://schemas.microsoft.com/office/powerpoint/2010/main" val="28494646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CuadroTexto 3"/>
          <p:cNvSpPr txBox="1"/>
          <p:nvPr/>
        </p:nvSpPr>
        <p:spPr>
          <a:xfrm>
            <a:off x="1895006" y="1316248"/>
            <a:ext cx="3045613" cy="369332"/>
          </a:xfrm>
          <a:prstGeom prst="rect">
            <a:avLst/>
          </a:prstGeom>
          <a:noFill/>
        </p:spPr>
        <p:txBody>
          <a:bodyPr wrap="none" rtlCol="0">
            <a:spAutoFit/>
          </a:bodyPr>
          <a:lstStyle/>
          <a:p>
            <a:r>
              <a:rPr lang="es-MX" b="1" dirty="0" smtClean="0"/>
              <a:t>4.1 Evaluación de alternativas </a:t>
            </a:r>
            <a:r>
              <a:rPr lang="es-MX" dirty="0" smtClean="0"/>
              <a:t> </a:t>
            </a:r>
          </a:p>
        </p:txBody>
      </p:sp>
      <p:sp>
        <p:nvSpPr>
          <p:cNvPr id="6" name="CuadroTexto 5"/>
          <p:cNvSpPr txBox="1"/>
          <p:nvPr/>
        </p:nvSpPr>
        <p:spPr>
          <a:xfrm>
            <a:off x="1895006" y="1737895"/>
            <a:ext cx="3309472" cy="4247317"/>
          </a:xfrm>
          <a:prstGeom prst="rect">
            <a:avLst/>
          </a:prstGeom>
          <a:noFill/>
        </p:spPr>
        <p:txBody>
          <a:bodyPr wrap="square" rtlCol="0">
            <a:spAutoFit/>
          </a:bodyPr>
          <a:lstStyle/>
          <a:p>
            <a:pPr algn="just"/>
            <a:r>
              <a:rPr lang="es-MX" dirty="0" smtClean="0"/>
              <a:t>Ensayar y evaluar ordenadamente las alternativas que se presentan en cada etapa, permite al diseñador hacer una priorización de las posibles soluciones.</a:t>
            </a:r>
          </a:p>
          <a:p>
            <a:pPr algn="just"/>
            <a:endParaRPr lang="es-MX" dirty="0" smtClean="0"/>
          </a:p>
          <a:p>
            <a:pPr algn="just"/>
            <a:r>
              <a:rPr lang="es-MX" dirty="0" smtClean="0"/>
              <a:t>Como a Edison cada alternativa frustrada lo acercaba más a la solución.</a:t>
            </a:r>
          </a:p>
          <a:p>
            <a:pPr algn="just"/>
            <a:endParaRPr lang="es-MX" dirty="0"/>
          </a:p>
          <a:p>
            <a:pPr algn="just"/>
            <a:r>
              <a:rPr lang="es-MX" dirty="0" smtClean="0"/>
              <a:t>Lograr entretejer diferentes propuestas para obtener resultados extraordinarios y determinar la alternativa final.</a:t>
            </a:r>
          </a:p>
        </p:txBody>
      </p:sp>
      <p:sp>
        <p:nvSpPr>
          <p:cNvPr id="14" name="CuadroTexto 13"/>
          <p:cNvSpPr txBox="1"/>
          <p:nvPr/>
        </p:nvSpPr>
        <p:spPr>
          <a:xfrm>
            <a:off x="5389672" y="5724191"/>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www.analogiasclient.wordpress</a:t>
            </a:r>
          </a:p>
          <a:p>
            <a:endParaRPr lang="es-MX" sz="900" dirty="0" smtClean="0">
              <a:solidFill>
                <a:srgbClr val="000000"/>
              </a:solidFill>
            </a:endParaRPr>
          </a:p>
          <a:p>
            <a:endParaRPr lang="es-MX" sz="900" dirty="0">
              <a:solidFill>
                <a:srgbClr val="000000"/>
              </a:solidFill>
              <a:hlinkClick r:id="rId5"/>
            </a:endParaRPr>
          </a:p>
        </p:txBody>
      </p:sp>
      <p:pic>
        <p:nvPicPr>
          <p:cNvPr id="2050" name="Picture 2" descr="Resultado de imagen para diseños extraordinarios"/>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89672" y="4241195"/>
            <a:ext cx="1898943" cy="1419598"/>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Resultado de imagen para diseños extraordinario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89672" y="1316248"/>
            <a:ext cx="1898943" cy="2538383"/>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xt Box 7"/>
          <p:cNvSpPr txBox="1">
            <a:spLocks noChangeArrowheads="1"/>
          </p:cNvSpPr>
          <p:nvPr/>
        </p:nvSpPr>
        <p:spPr bwMode="auto">
          <a:xfrm>
            <a:off x="6911316" y="6248387"/>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37383492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Text Box 7"/>
          <p:cNvSpPr txBox="1">
            <a:spLocks noChangeArrowheads="1"/>
          </p:cNvSpPr>
          <p:nvPr/>
        </p:nvSpPr>
        <p:spPr bwMode="auto">
          <a:xfrm>
            <a:off x="172251" y="6107276"/>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6" name="CuadroTexto 5"/>
          <p:cNvSpPr txBox="1"/>
          <p:nvPr/>
        </p:nvSpPr>
        <p:spPr>
          <a:xfrm>
            <a:off x="189462" y="2162367"/>
            <a:ext cx="2058731" cy="1200329"/>
          </a:xfrm>
          <a:prstGeom prst="rect">
            <a:avLst/>
          </a:prstGeom>
          <a:noFill/>
        </p:spPr>
        <p:txBody>
          <a:bodyPr wrap="square" rtlCol="0">
            <a:spAutoFit/>
          </a:bodyPr>
          <a:lstStyle/>
          <a:p>
            <a:r>
              <a:rPr lang="es-ES" dirty="0" smtClean="0"/>
              <a:t>Ejemplo de “matriz de selección de alternativa final-simple” </a:t>
            </a:r>
            <a:endParaRPr lang="es-ES" dirty="0"/>
          </a:p>
        </p:txBody>
      </p:sp>
      <p:graphicFrame>
        <p:nvGraphicFramePr>
          <p:cNvPr id="11" name="Tabla 10"/>
          <p:cNvGraphicFramePr>
            <a:graphicFrameLocks noGrp="1"/>
          </p:cNvGraphicFramePr>
          <p:nvPr>
            <p:extLst>
              <p:ext uri="{D42A27DB-BD31-4B8C-83A1-F6EECF244321}">
                <p14:modId xmlns:p14="http://schemas.microsoft.com/office/powerpoint/2010/main" val="2679023834"/>
              </p:ext>
            </p:extLst>
          </p:nvPr>
        </p:nvGraphicFramePr>
        <p:xfrm>
          <a:off x="2243667" y="1467556"/>
          <a:ext cx="6350000" cy="4541520"/>
        </p:xfrm>
        <a:graphic>
          <a:graphicData uri="http://schemas.openxmlformats.org/drawingml/2006/table">
            <a:tbl>
              <a:tblPr firstRow="1" bandRow="1">
                <a:tableStyleId>{5C22544A-7EE6-4342-B048-85BDC9FD1C3A}</a:tableStyleId>
              </a:tblPr>
              <a:tblGrid>
                <a:gridCol w="1093856"/>
                <a:gridCol w="997878"/>
                <a:gridCol w="1265500"/>
                <a:gridCol w="1160912"/>
                <a:gridCol w="1831854"/>
              </a:tblGrid>
              <a:tr h="291006">
                <a:tc>
                  <a:txBody>
                    <a:bodyPr/>
                    <a:lstStyle/>
                    <a:p>
                      <a:endParaRPr lang="es-ES" dirty="0"/>
                    </a:p>
                  </a:txBody>
                  <a:tcPr>
                    <a:lnR w="12700" cap="flat" cmpd="sng" algn="ctr">
                      <a:solidFill>
                        <a:scrgbClr r="0" g="0" b="0"/>
                      </a:solidFill>
                      <a:prstDash val="solid"/>
                      <a:round/>
                      <a:headEnd type="none" w="med" len="med"/>
                      <a:tailEnd type="none" w="med" len="med"/>
                    </a:lnR>
                  </a:tcPr>
                </a:tc>
                <a:tc gridSpan="3">
                  <a:txBody>
                    <a:bodyPr/>
                    <a:lstStyle/>
                    <a:p>
                      <a:r>
                        <a:rPr lang="es-ES" dirty="0" smtClean="0"/>
                        <a:t>Alternativas</a:t>
                      </a:r>
                      <a:endParaRPr lang="es-ES" dirty="0"/>
                    </a:p>
                  </a:txBody>
                  <a:tcPr>
                    <a:lnL w="12700" cap="flat" cmpd="sng" algn="ctr">
                      <a:solidFill>
                        <a:scrgbClr r="0" g="0" b="0"/>
                      </a:solidFill>
                      <a:prstDash val="solid"/>
                      <a:round/>
                      <a:headEnd type="none" w="med" len="med"/>
                      <a:tailEnd type="none" w="med" len="med"/>
                    </a:lnL>
                  </a:tcPr>
                </a:tc>
                <a:tc hMerge="1">
                  <a:txBody>
                    <a:bodyPr/>
                    <a:lstStyle/>
                    <a:p>
                      <a:endParaRPr lang="es-ES" dirty="0"/>
                    </a:p>
                  </a:txBody>
                  <a:tcPr/>
                </a:tc>
                <a:tc hMerge="1">
                  <a:txBody>
                    <a:bodyPr/>
                    <a:lstStyle/>
                    <a:p>
                      <a:endParaRPr lang="es-ES" dirty="0"/>
                    </a:p>
                  </a:txBody>
                  <a:tcPr/>
                </a:tc>
                <a:tc>
                  <a:txBody>
                    <a:bodyPr/>
                    <a:lstStyle/>
                    <a:p>
                      <a:endParaRPr lang="es-ES" dirty="0"/>
                    </a:p>
                  </a:txBody>
                  <a:tcPr/>
                </a:tc>
              </a:tr>
              <a:tr h="502285">
                <a:tc>
                  <a:txBody>
                    <a:bodyPr/>
                    <a:lstStyle/>
                    <a:p>
                      <a:endParaRPr lang="es-ES" dirty="0"/>
                    </a:p>
                  </a:txBody>
                  <a:tcPr>
                    <a:lnR w="12700" cap="flat" cmpd="sng" algn="ctr">
                      <a:solidFill>
                        <a:scrgbClr r="0" g="0" b="0"/>
                      </a:solidFill>
                      <a:prstDash val="solid"/>
                      <a:round/>
                      <a:headEnd type="none" w="med" len="med"/>
                      <a:tailEnd type="none" w="med" len="med"/>
                    </a:lnR>
                  </a:tcPr>
                </a:tc>
                <a:tc>
                  <a:txBody>
                    <a:bodyPr/>
                    <a:lstStyle/>
                    <a:p>
                      <a:r>
                        <a:rPr lang="es-ES" dirty="0" smtClean="0"/>
                        <a:t>Alternativa</a:t>
                      </a:r>
                      <a:r>
                        <a:rPr lang="es-ES" baseline="0" dirty="0" smtClean="0"/>
                        <a:t> 1</a:t>
                      </a:r>
                      <a:endParaRPr lang="es-ES" dirty="0"/>
                    </a:p>
                  </a:txBody>
                  <a:tcPr>
                    <a:lnL w="12700" cap="flat" cmpd="sng" algn="ctr">
                      <a:solidFill>
                        <a:scrgbClr r="0" g="0" b="0"/>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Alternativa</a:t>
                      </a:r>
                      <a:r>
                        <a:rPr lang="es-ES" baseline="0" dirty="0" smtClean="0"/>
                        <a:t> 2</a:t>
                      </a:r>
                      <a:endParaRPr lang="es-ES" dirty="0" smtClean="0"/>
                    </a:p>
                    <a:p>
                      <a:endParaRPr lang="es-ES" dirty="0"/>
                    </a:p>
                  </a:txBody>
                  <a:tcPr>
                    <a:solidFill>
                      <a:srgbClr val="70AD4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Alternativa</a:t>
                      </a:r>
                      <a:r>
                        <a:rPr lang="es-ES" baseline="0" dirty="0" smtClean="0"/>
                        <a:t> 3</a:t>
                      </a:r>
                      <a:endParaRPr lang="es-ES" dirty="0" smtClean="0"/>
                    </a:p>
                    <a:p>
                      <a:endParaRPr lang="es-ES" dirty="0"/>
                    </a:p>
                  </a:txBody>
                  <a:tcPr/>
                </a:tc>
                <a:tc>
                  <a:txBody>
                    <a:bodyPr/>
                    <a:lstStyle/>
                    <a:p>
                      <a:r>
                        <a:rPr lang="es-ES" dirty="0" smtClean="0"/>
                        <a:t>Observaciones </a:t>
                      </a:r>
                      <a:endParaRPr lang="es-ES" dirty="0"/>
                    </a:p>
                  </a:txBody>
                  <a:tcPr/>
                </a:tc>
              </a:tr>
              <a:tr h="291006">
                <a:tc>
                  <a:txBody>
                    <a:bodyPr/>
                    <a:lstStyle/>
                    <a:p>
                      <a:r>
                        <a:rPr lang="es-ES" sz="1200" dirty="0" smtClean="0"/>
                        <a:t>Innovación</a:t>
                      </a:r>
                      <a:endParaRPr lang="es-ES" sz="1200" dirty="0"/>
                    </a:p>
                  </a:txBody>
                  <a:tcPr/>
                </a:tc>
                <a:tc>
                  <a:txBody>
                    <a:bodyPr/>
                    <a:lstStyle/>
                    <a:p>
                      <a:r>
                        <a:rPr lang="es-ES" dirty="0" smtClean="0"/>
                        <a:t>0</a:t>
                      </a:r>
                      <a:endParaRPr lang="es-ES" dirty="0"/>
                    </a:p>
                  </a:txBody>
                  <a:tcPr/>
                </a:tc>
                <a:tc>
                  <a:txBody>
                    <a:bodyPr/>
                    <a:lstStyle/>
                    <a:p>
                      <a:r>
                        <a:rPr lang="es-ES" dirty="0" smtClean="0"/>
                        <a:t>+1</a:t>
                      </a:r>
                      <a:endParaRPr lang="es-ES" dirty="0"/>
                    </a:p>
                  </a:txBody>
                  <a:tcPr/>
                </a:tc>
                <a:tc>
                  <a:txBody>
                    <a:bodyPr/>
                    <a:lstStyle/>
                    <a:p>
                      <a:r>
                        <a:rPr lang="es-ES" dirty="0" smtClean="0"/>
                        <a:t>0</a:t>
                      </a:r>
                      <a:endParaRPr lang="es-ES" dirty="0"/>
                    </a:p>
                  </a:txBody>
                  <a:tcPr/>
                </a:tc>
                <a:tc>
                  <a:txBody>
                    <a:bodyPr/>
                    <a:lstStyle/>
                    <a:p>
                      <a:endParaRPr lang="es-ES"/>
                    </a:p>
                  </a:txBody>
                  <a:tcPr/>
                </a:tc>
              </a:tr>
              <a:tr h="2910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t>Función</a:t>
                      </a:r>
                    </a:p>
                  </a:txBody>
                  <a:tcPr/>
                </a:tc>
                <a:tc>
                  <a:txBody>
                    <a:bodyPr/>
                    <a:lstStyle/>
                    <a:p>
                      <a:r>
                        <a:rPr lang="es-ES" dirty="0" smtClean="0"/>
                        <a:t>-1</a:t>
                      </a:r>
                      <a:endParaRPr lang="es-ES" dirty="0"/>
                    </a:p>
                  </a:txBody>
                  <a:tcPr/>
                </a:tc>
                <a:tc>
                  <a:txBody>
                    <a:bodyPr/>
                    <a:lstStyle/>
                    <a:p>
                      <a:r>
                        <a:rPr lang="es-ES" dirty="0" smtClean="0"/>
                        <a:t>+1</a:t>
                      </a:r>
                      <a:endParaRPr lang="es-ES" dirty="0"/>
                    </a:p>
                  </a:txBody>
                  <a:tcPr/>
                </a:tc>
                <a:tc>
                  <a:txBody>
                    <a:bodyPr/>
                    <a:lstStyle/>
                    <a:p>
                      <a:r>
                        <a:rPr lang="es-ES" dirty="0" smtClean="0"/>
                        <a:t>0</a:t>
                      </a:r>
                      <a:endParaRPr lang="es-ES" dirty="0"/>
                    </a:p>
                  </a:txBody>
                  <a:tcPr/>
                </a:tc>
                <a:tc>
                  <a:txBody>
                    <a:bodyPr/>
                    <a:lstStyle/>
                    <a:p>
                      <a:endParaRPr lang="es-ES"/>
                    </a:p>
                  </a:txBody>
                  <a:tcPr/>
                </a:tc>
              </a:tr>
              <a:tr h="291006">
                <a:tc>
                  <a:txBody>
                    <a:bodyPr/>
                    <a:lstStyle/>
                    <a:p>
                      <a:r>
                        <a:rPr lang="es-ES" sz="1200" baseline="0" dirty="0" smtClean="0"/>
                        <a:t>Composición</a:t>
                      </a:r>
                      <a:endParaRPr lang="es-ES" sz="1200" dirty="0"/>
                    </a:p>
                  </a:txBody>
                  <a:tcPr/>
                </a:tc>
                <a:tc>
                  <a:txBody>
                    <a:bodyPr/>
                    <a:lstStyle/>
                    <a:p>
                      <a:r>
                        <a:rPr lang="es-ES" dirty="0" smtClean="0"/>
                        <a:t>+1</a:t>
                      </a:r>
                      <a:endParaRPr lang="es-ES" dirty="0"/>
                    </a:p>
                  </a:txBody>
                  <a:tcPr/>
                </a:tc>
                <a:tc>
                  <a:txBody>
                    <a:bodyPr/>
                    <a:lstStyle/>
                    <a:p>
                      <a:r>
                        <a:rPr lang="es-ES" dirty="0" smtClean="0"/>
                        <a:t>+1</a:t>
                      </a:r>
                      <a:endParaRPr lang="es-ES" dirty="0"/>
                    </a:p>
                  </a:txBody>
                  <a:tcPr/>
                </a:tc>
                <a:tc>
                  <a:txBody>
                    <a:bodyPr/>
                    <a:lstStyle/>
                    <a:p>
                      <a:r>
                        <a:rPr lang="es-ES" dirty="0" smtClean="0"/>
                        <a:t>-1</a:t>
                      </a:r>
                      <a:endParaRPr lang="es-ES" dirty="0"/>
                    </a:p>
                  </a:txBody>
                  <a:tcPr/>
                </a:tc>
                <a:tc>
                  <a:txBody>
                    <a:bodyPr/>
                    <a:lstStyle/>
                    <a:p>
                      <a:endParaRPr lang="es-ES"/>
                    </a:p>
                  </a:txBody>
                  <a:tcPr/>
                </a:tc>
              </a:tr>
              <a:tr h="291006">
                <a:tc>
                  <a:txBody>
                    <a:bodyPr/>
                    <a:lstStyle/>
                    <a:p>
                      <a:r>
                        <a:rPr lang="es-ES" sz="1200" dirty="0" smtClean="0"/>
                        <a:t>Ergonomía</a:t>
                      </a:r>
                      <a:endParaRPr lang="es-ES" sz="1200" dirty="0"/>
                    </a:p>
                  </a:txBody>
                  <a:tcPr/>
                </a:tc>
                <a:tc>
                  <a:txBody>
                    <a:bodyPr/>
                    <a:lstStyle/>
                    <a:p>
                      <a:r>
                        <a:rPr lang="es-ES" dirty="0" smtClean="0"/>
                        <a:t>0</a:t>
                      </a:r>
                      <a:endParaRPr lang="es-ES" dirty="0"/>
                    </a:p>
                  </a:txBody>
                  <a:tcPr/>
                </a:tc>
                <a:tc>
                  <a:txBody>
                    <a:bodyPr/>
                    <a:lstStyle/>
                    <a:p>
                      <a:r>
                        <a:rPr lang="es-ES" dirty="0" smtClean="0"/>
                        <a:t>0</a:t>
                      </a:r>
                      <a:endParaRPr lang="es-ES" dirty="0"/>
                    </a:p>
                  </a:txBody>
                  <a:tcPr/>
                </a:tc>
                <a:tc>
                  <a:txBody>
                    <a:bodyPr/>
                    <a:lstStyle/>
                    <a:p>
                      <a:r>
                        <a:rPr lang="es-ES" dirty="0" smtClean="0"/>
                        <a:t>-1</a:t>
                      </a:r>
                      <a:endParaRPr lang="es-ES" dirty="0"/>
                    </a:p>
                  </a:txBody>
                  <a:tcPr/>
                </a:tc>
                <a:tc>
                  <a:txBody>
                    <a:bodyPr/>
                    <a:lstStyle/>
                    <a:p>
                      <a:endParaRPr lang="es-ES"/>
                    </a:p>
                  </a:txBody>
                  <a:tcPr/>
                </a:tc>
              </a:tr>
              <a:tr h="358775">
                <a:tc>
                  <a:txBody>
                    <a:bodyPr/>
                    <a:lstStyle/>
                    <a:p>
                      <a:r>
                        <a:rPr lang="es-ES" sz="1200" dirty="0" smtClean="0"/>
                        <a:t>Viabilidad </a:t>
                      </a:r>
                    </a:p>
                    <a:p>
                      <a:r>
                        <a:rPr lang="es-ES" sz="1200" dirty="0" smtClean="0"/>
                        <a:t>productiva</a:t>
                      </a:r>
                      <a:endParaRPr lang="es-ES" sz="1200" dirty="0"/>
                    </a:p>
                  </a:txBody>
                  <a:tcPr/>
                </a:tc>
                <a:tc>
                  <a:txBody>
                    <a:bodyPr/>
                    <a:lstStyle/>
                    <a:p>
                      <a:r>
                        <a:rPr lang="es-ES" dirty="0" smtClean="0"/>
                        <a:t>-1</a:t>
                      </a:r>
                      <a:endParaRPr lang="es-ES" dirty="0"/>
                    </a:p>
                  </a:txBody>
                  <a:tcPr/>
                </a:tc>
                <a:tc>
                  <a:txBody>
                    <a:bodyPr/>
                    <a:lstStyle/>
                    <a:p>
                      <a:r>
                        <a:rPr lang="es-ES" dirty="0" smtClean="0"/>
                        <a:t>+1</a:t>
                      </a:r>
                      <a:endParaRPr lang="es-ES" dirty="0"/>
                    </a:p>
                  </a:txBody>
                  <a:tcPr/>
                </a:tc>
                <a:tc>
                  <a:txBody>
                    <a:bodyPr/>
                    <a:lstStyle/>
                    <a:p>
                      <a:r>
                        <a:rPr lang="es-ES" dirty="0" smtClean="0"/>
                        <a:t>+1</a:t>
                      </a:r>
                      <a:endParaRPr lang="es-ES" dirty="0"/>
                    </a:p>
                  </a:txBody>
                  <a:tcPr/>
                </a:tc>
                <a:tc>
                  <a:txBody>
                    <a:bodyPr/>
                    <a:lstStyle/>
                    <a:p>
                      <a:endParaRPr lang="es-ES"/>
                    </a:p>
                  </a:txBody>
                  <a:tcPr/>
                </a:tc>
              </a:tr>
              <a:tr h="291006">
                <a:tc>
                  <a:txBody>
                    <a:bodyPr/>
                    <a:lstStyle/>
                    <a:p>
                      <a:r>
                        <a:rPr lang="es-ES" sz="1200" dirty="0" smtClean="0"/>
                        <a:t>Equilibrio visual</a:t>
                      </a:r>
                      <a:endParaRPr lang="es-ES" sz="1200" dirty="0"/>
                    </a:p>
                  </a:txBody>
                  <a:tcPr/>
                </a:tc>
                <a:tc>
                  <a:txBody>
                    <a:bodyPr/>
                    <a:lstStyle/>
                    <a:p>
                      <a:r>
                        <a:rPr lang="es-ES" dirty="0" smtClean="0"/>
                        <a:t>+1</a:t>
                      </a:r>
                      <a:endParaRPr lang="es-ES" dirty="0"/>
                    </a:p>
                  </a:txBody>
                  <a:tcPr/>
                </a:tc>
                <a:tc>
                  <a:txBody>
                    <a:bodyPr/>
                    <a:lstStyle/>
                    <a:p>
                      <a:r>
                        <a:rPr lang="es-ES" dirty="0" smtClean="0"/>
                        <a:t>0</a:t>
                      </a:r>
                      <a:endParaRPr lang="es-ES" dirty="0"/>
                    </a:p>
                  </a:txBody>
                  <a:tcPr/>
                </a:tc>
                <a:tc>
                  <a:txBody>
                    <a:bodyPr/>
                    <a:lstStyle/>
                    <a:p>
                      <a:r>
                        <a:rPr lang="es-ES" dirty="0" smtClean="0"/>
                        <a:t>-1</a:t>
                      </a:r>
                      <a:endParaRPr lang="es-ES" dirty="0"/>
                    </a:p>
                  </a:txBody>
                  <a:tcPr/>
                </a:tc>
                <a:tc>
                  <a:txBody>
                    <a:bodyPr/>
                    <a:lstStyle/>
                    <a:p>
                      <a:endParaRPr lang="es-ES"/>
                    </a:p>
                  </a:txBody>
                  <a:tcPr/>
                </a:tc>
              </a:tr>
              <a:tr h="2910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dirty="0" smtClean="0"/>
                        <a:t>Total </a:t>
                      </a:r>
                    </a:p>
                    <a:p>
                      <a:endParaRPr lang="es-ES" sz="1200" dirty="0"/>
                    </a:p>
                  </a:txBody>
                  <a:tcPr/>
                </a:tc>
                <a:tc>
                  <a:txBody>
                    <a:bodyPr/>
                    <a:lstStyle/>
                    <a:p>
                      <a:r>
                        <a:rPr lang="es-ES" dirty="0" smtClean="0"/>
                        <a:t>0</a:t>
                      </a:r>
                      <a:endParaRPr lang="es-ES" dirty="0"/>
                    </a:p>
                  </a:txBody>
                  <a:tcPr/>
                </a:tc>
                <a:tc>
                  <a:txBody>
                    <a:bodyPr/>
                    <a:lstStyle/>
                    <a:p>
                      <a:r>
                        <a:rPr lang="es-ES" dirty="0" smtClean="0"/>
                        <a:t>4</a:t>
                      </a:r>
                      <a:endParaRPr lang="es-ES" dirty="0"/>
                    </a:p>
                  </a:txBody>
                  <a:tcPr>
                    <a:solidFill>
                      <a:schemeClr val="accent6"/>
                    </a:solidFill>
                  </a:tcPr>
                </a:tc>
                <a:tc>
                  <a:txBody>
                    <a:bodyPr/>
                    <a:lstStyle/>
                    <a:p>
                      <a:r>
                        <a:rPr lang="es-ES" dirty="0" smtClean="0"/>
                        <a:t>-2</a:t>
                      </a:r>
                      <a:endParaRPr lang="es-ES" dirty="0"/>
                    </a:p>
                  </a:txBody>
                  <a:tcPr/>
                </a:tc>
                <a:tc>
                  <a:txBody>
                    <a:bodyPr/>
                    <a:lstStyle/>
                    <a:p>
                      <a:endParaRPr lang="es-ES"/>
                    </a:p>
                  </a:txBody>
                  <a:tcPr/>
                </a:tc>
              </a:tr>
              <a:tr h="291006">
                <a:tc>
                  <a:txBody>
                    <a:bodyPr/>
                    <a:lstStyle/>
                    <a:p>
                      <a:r>
                        <a:rPr lang="es-ES" dirty="0" smtClean="0"/>
                        <a:t>Valores</a:t>
                      </a:r>
                      <a:r>
                        <a:rPr lang="es-ES" baseline="0" dirty="0" smtClean="0"/>
                        <a:t> </a:t>
                      </a:r>
                      <a:endParaRPr lang="es-ES" dirty="0"/>
                    </a:p>
                  </a:txBody>
                  <a:tcPr/>
                </a:tc>
                <a:tc>
                  <a:txBody>
                    <a:bodyPr/>
                    <a:lstStyle/>
                    <a:p>
                      <a:r>
                        <a:rPr lang="es-ES" dirty="0" smtClean="0"/>
                        <a:t>-1</a:t>
                      </a:r>
                      <a:endParaRPr lang="es-ES" dirty="0"/>
                    </a:p>
                  </a:txBody>
                  <a:tcPr/>
                </a:tc>
                <a:tc>
                  <a:txBody>
                    <a:bodyPr/>
                    <a:lstStyle/>
                    <a:p>
                      <a:r>
                        <a:rPr lang="es-ES" dirty="0" smtClean="0"/>
                        <a:t>0</a:t>
                      </a:r>
                      <a:endParaRPr lang="es-ES" dirty="0"/>
                    </a:p>
                  </a:txBody>
                  <a:tcPr/>
                </a:tc>
                <a:tc>
                  <a:txBody>
                    <a:bodyPr/>
                    <a:lstStyle/>
                    <a:p>
                      <a:r>
                        <a:rPr lang="es-ES" dirty="0" smtClean="0"/>
                        <a:t>+1</a:t>
                      </a:r>
                      <a:endParaRPr lang="es-ES" dirty="0"/>
                    </a:p>
                  </a:txBody>
                  <a:tcPr/>
                </a:tc>
                <a:tc>
                  <a:txBody>
                    <a:bodyPr/>
                    <a:lstStyle/>
                    <a:p>
                      <a:endParaRPr lang="es-ES" dirty="0"/>
                    </a:p>
                  </a:txBody>
                  <a:tcPr/>
                </a:tc>
              </a:tr>
            </a:tbl>
          </a:graphicData>
        </a:graphic>
      </p:graphicFrame>
      <p:sp>
        <p:nvSpPr>
          <p:cNvPr id="15" name="Rectángulo 14"/>
          <p:cNvSpPr/>
          <p:nvPr/>
        </p:nvSpPr>
        <p:spPr>
          <a:xfrm>
            <a:off x="460375" y="1137970"/>
            <a:ext cx="2382195" cy="369332"/>
          </a:xfrm>
          <a:prstGeom prst="rect">
            <a:avLst/>
          </a:prstGeom>
        </p:spPr>
        <p:txBody>
          <a:bodyPr wrap="none">
            <a:spAutoFit/>
          </a:bodyPr>
          <a:lstStyle/>
          <a:p>
            <a:r>
              <a:rPr lang="es-ES" altLang="es-MX" b="1" dirty="0" smtClean="0">
                <a:cs typeface="Arial" panose="020B0604020202020204" pitchFamily="34" charset="0"/>
              </a:rPr>
              <a:t>4.2 Matriz de selección</a:t>
            </a:r>
            <a:endParaRPr lang="es-ES" altLang="es-MX" b="1" dirty="0">
              <a:cs typeface="Arial" panose="020B0604020202020204" pitchFamily="34" charset="0"/>
            </a:endParaRPr>
          </a:p>
        </p:txBody>
      </p:sp>
    </p:spTree>
    <p:extLst>
      <p:ext uri="{BB962C8B-B14F-4D97-AF65-F5344CB8AC3E}">
        <p14:creationId xmlns:p14="http://schemas.microsoft.com/office/powerpoint/2010/main" val="21174629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Rectángulo 3"/>
          <p:cNvSpPr/>
          <p:nvPr/>
        </p:nvSpPr>
        <p:spPr>
          <a:xfrm>
            <a:off x="460375" y="1335524"/>
            <a:ext cx="1362047" cy="369332"/>
          </a:xfrm>
          <a:prstGeom prst="rect">
            <a:avLst/>
          </a:prstGeom>
        </p:spPr>
        <p:txBody>
          <a:bodyPr wrap="none">
            <a:spAutoFit/>
          </a:bodyPr>
          <a:lstStyle/>
          <a:p>
            <a:r>
              <a:rPr lang="es-ES" altLang="es-MX" b="1" dirty="0" smtClean="0">
                <a:cs typeface="Arial" panose="020B0604020202020204" pitchFamily="34" charset="0"/>
              </a:rPr>
              <a:t>4.3 Scamper</a:t>
            </a:r>
            <a:endParaRPr lang="es-ES" altLang="es-MX" b="1" dirty="0">
              <a:cs typeface="Arial" panose="020B0604020202020204" pitchFamily="34" charset="0"/>
            </a:endParaRPr>
          </a:p>
        </p:txBody>
      </p:sp>
      <p:pic>
        <p:nvPicPr>
          <p:cNvPr id="13314" name="Picture 2" descr="Resultado de imagen para Lista de preguntas propuestas por Osborn."/>
          <p:cNvPicPr>
            <a:picLocks noChangeAspect="1" noChangeArrowheads="1"/>
          </p:cNvPicPr>
          <p:nvPr/>
        </p:nvPicPr>
        <p:blipFill rotWithShape="1">
          <a:blip r:embed="rId5">
            <a:extLst>
              <a:ext uri="{BEBA8EAE-BF5A-486C-A8C5-ECC9F3942E4B}">
                <a14:imgProps xmlns:a14="http://schemas.microsoft.com/office/drawing/2010/main">
                  <a14:imgLayer r:embed="rId6">
                    <a14:imgEffect>
                      <a14:sharpenSoften amount="52000"/>
                    </a14:imgEffect>
                    <a14:imgEffect>
                      <a14:brightnessContrast contrast="-39000"/>
                    </a14:imgEffect>
                  </a14:imgLayer>
                </a14:imgProps>
              </a:ext>
              <a:ext uri="{28A0092B-C50C-407E-A947-70E740481C1C}">
                <a14:useLocalDpi xmlns:a14="http://schemas.microsoft.com/office/drawing/2010/main" val="0"/>
              </a:ext>
            </a:extLst>
          </a:blip>
          <a:srcRect l="24155" t="13153" b="6413"/>
          <a:stretch/>
        </p:blipFill>
        <p:spPr bwMode="auto">
          <a:xfrm>
            <a:off x="3179726" y="1704856"/>
            <a:ext cx="4261203" cy="3392924"/>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CuadroTexto 13"/>
          <p:cNvSpPr txBox="1"/>
          <p:nvPr/>
        </p:nvSpPr>
        <p:spPr>
          <a:xfrm>
            <a:off x="2268538" y="5097780"/>
            <a:ext cx="2717025" cy="5078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www.slideplayer.es</a:t>
            </a:r>
          </a:p>
          <a:p>
            <a:endParaRPr lang="es-MX" sz="900" dirty="0" smtClean="0">
              <a:solidFill>
                <a:srgbClr val="000000"/>
              </a:solidFill>
            </a:endParaRPr>
          </a:p>
        </p:txBody>
      </p:sp>
      <p:sp>
        <p:nvSpPr>
          <p:cNvPr id="3" name="CuadroTexto 2"/>
          <p:cNvSpPr txBox="1"/>
          <p:nvPr/>
        </p:nvSpPr>
        <p:spPr>
          <a:xfrm>
            <a:off x="2732007" y="1671959"/>
            <a:ext cx="1845703" cy="3402983"/>
          </a:xfrm>
          <a:prstGeom prst="rect">
            <a:avLst/>
          </a:prstGeom>
          <a:noFill/>
        </p:spPr>
        <p:txBody>
          <a:bodyPr wrap="square" rtlCol="0">
            <a:spAutoFit/>
          </a:bodyPr>
          <a:lstStyle/>
          <a:p>
            <a:pPr>
              <a:lnSpc>
                <a:spcPct val="110000"/>
              </a:lnSpc>
            </a:pPr>
            <a:r>
              <a:rPr lang="es-ES" sz="2800" dirty="0" smtClean="0"/>
              <a:t>S</a:t>
            </a:r>
          </a:p>
          <a:p>
            <a:pPr>
              <a:lnSpc>
                <a:spcPct val="110000"/>
              </a:lnSpc>
            </a:pPr>
            <a:r>
              <a:rPr lang="es-ES" sz="2800" dirty="0" smtClean="0"/>
              <a:t>C</a:t>
            </a:r>
          </a:p>
          <a:p>
            <a:pPr>
              <a:lnSpc>
                <a:spcPct val="110000"/>
              </a:lnSpc>
            </a:pPr>
            <a:r>
              <a:rPr lang="es-ES" sz="2800" dirty="0" smtClean="0"/>
              <a:t>A</a:t>
            </a:r>
          </a:p>
          <a:p>
            <a:pPr>
              <a:lnSpc>
                <a:spcPct val="110000"/>
              </a:lnSpc>
            </a:pPr>
            <a:r>
              <a:rPr lang="es-ES" sz="2800" dirty="0" smtClean="0"/>
              <a:t>M</a:t>
            </a:r>
          </a:p>
          <a:p>
            <a:pPr>
              <a:lnSpc>
                <a:spcPct val="110000"/>
              </a:lnSpc>
            </a:pPr>
            <a:r>
              <a:rPr lang="es-ES" sz="2800" dirty="0" smtClean="0"/>
              <a:t>P</a:t>
            </a:r>
          </a:p>
          <a:p>
            <a:pPr>
              <a:lnSpc>
                <a:spcPct val="110000"/>
              </a:lnSpc>
            </a:pPr>
            <a:r>
              <a:rPr lang="es-ES" sz="2800" dirty="0" smtClean="0"/>
              <a:t>E</a:t>
            </a:r>
          </a:p>
          <a:p>
            <a:pPr>
              <a:lnSpc>
                <a:spcPct val="110000"/>
              </a:lnSpc>
            </a:pPr>
            <a:r>
              <a:rPr lang="es-ES" sz="2800" dirty="0"/>
              <a:t>R</a:t>
            </a:r>
          </a:p>
        </p:txBody>
      </p:sp>
      <p:sp>
        <p:nvSpPr>
          <p:cNvPr id="16" name="Text Box 7"/>
          <p:cNvSpPr txBox="1">
            <a:spLocks noChangeArrowheads="1"/>
          </p:cNvSpPr>
          <p:nvPr/>
        </p:nvSpPr>
        <p:spPr bwMode="auto">
          <a:xfrm>
            <a:off x="6861997" y="6162084"/>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5" name="Rectángulo 4"/>
          <p:cNvSpPr/>
          <p:nvPr/>
        </p:nvSpPr>
        <p:spPr>
          <a:xfrm>
            <a:off x="4148984" y="5082927"/>
            <a:ext cx="1026468" cy="276999"/>
          </a:xfrm>
          <a:prstGeom prst="rect">
            <a:avLst/>
          </a:prstGeom>
        </p:spPr>
        <p:txBody>
          <a:bodyPr wrap="none">
            <a:spAutoFit/>
          </a:bodyPr>
          <a:lstStyle/>
          <a:p>
            <a:r>
              <a:rPr lang="en-US" sz="1200" dirty="0" smtClean="0"/>
              <a:t>(Eberle,2008) </a:t>
            </a:r>
            <a:endParaRPr lang="es-ES" sz="1200" dirty="0"/>
          </a:p>
        </p:txBody>
      </p:sp>
    </p:spTree>
    <p:extLst>
      <p:ext uri="{BB962C8B-B14F-4D97-AF65-F5344CB8AC3E}">
        <p14:creationId xmlns:p14="http://schemas.microsoft.com/office/powerpoint/2010/main" val="5280459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CuadroTexto 2"/>
          <p:cNvSpPr txBox="1"/>
          <p:nvPr/>
        </p:nvSpPr>
        <p:spPr>
          <a:xfrm>
            <a:off x="1376370" y="2370423"/>
            <a:ext cx="4525233" cy="3139321"/>
          </a:xfrm>
          <a:prstGeom prst="rect">
            <a:avLst/>
          </a:prstGeom>
          <a:noFill/>
        </p:spPr>
        <p:txBody>
          <a:bodyPr wrap="square" rtlCol="0">
            <a:spAutoFit/>
          </a:bodyPr>
          <a:lstStyle/>
          <a:p>
            <a:r>
              <a:rPr lang="es-MX" dirty="0" smtClean="0"/>
              <a:t>Hacerse preguntas agudas sobre el contexto y los elementos que vayan surgiendo. </a:t>
            </a:r>
          </a:p>
          <a:p>
            <a:endParaRPr lang="es-MX" i="1" dirty="0"/>
          </a:p>
          <a:p>
            <a:pPr algn="just"/>
            <a:r>
              <a:rPr lang="es-MX" dirty="0" smtClean="0"/>
              <a:t>Lista </a:t>
            </a:r>
            <a:r>
              <a:rPr lang="es-MX" dirty="0"/>
              <a:t>de preguntas propuestas por Osborn.</a:t>
            </a:r>
          </a:p>
          <a:p>
            <a:pPr algn="just"/>
            <a:r>
              <a:rPr lang="es-MX" dirty="0"/>
              <a:t>¿Cuándo? ¿De qué clase? ¿Con qué?</a:t>
            </a:r>
          </a:p>
          <a:p>
            <a:pPr algn="just"/>
            <a:r>
              <a:rPr lang="es-MX" dirty="0"/>
              <a:t>¿Por qué? ¿Cuáles? ¿En qué?</a:t>
            </a:r>
          </a:p>
          <a:p>
            <a:pPr algn="just"/>
            <a:r>
              <a:rPr lang="es-MX" dirty="0"/>
              <a:t>¿Qué? ¿Para cuál? ¿Acerca de qué?</a:t>
            </a:r>
          </a:p>
          <a:p>
            <a:pPr algn="just"/>
            <a:r>
              <a:rPr lang="es-MX" dirty="0"/>
              <a:t>¿Por medio de qué? ¿Con quién? ¿De qué?</a:t>
            </a:r>
          </a:p>
          <a:p>
            <a:pPr algn="just"/>
            <a:r>
              <a:rPr lang="es-MX" dirty="0"/>
              <a:t>¿De dónde? ¿Hacia dónde? ¿Por dónde?</a:t>
            </a:r>
          </a:p>
          <a:p>
            <a:pPr algn="just"/>
            <a:r>
              <a:rPr lang="es-MX" dirty="0"/>
              <a:t>¿Para qué? ¿Por qué causa? ¿Por cuánto tiempo?</a:t>
            </a:r>
          </a:p>
        </p:txBody>
      </p:sp>
      <p:sp>
        <p:nvSpPr>
          <p:cNvPr id="5" name="CuadroTexto 4"/>
          <p:cNvSpPr txBox="1"/>
          <p:nvPr/>
        </p:nvSpPr>
        <p:spPr>
          <a:xfrm>
            <a:off x="4655541" y="1790290"/>
            <a:ext cx="2445990" cy="369332"/>
          </a:xfrm>
          <a:prstGeom prst="rect">
            <a:avLst/>
          </a:prstGeom>
          <a:noFill/>
        </p:spPr>
        <p:txBody>
          <a:bodyPr wrap="none" rtlCol="0">
            <a:spAutoFit/>
          </a:bodyPr>
          <a:lstStyle/>
          <a:p>
            <a:r>
              <a:rPr lang="es-ES" b="1" dirty="0" smtClean="0"/>
              <a:t>4.4 El arte de preguntar</a:t>
            </a:r>
            <a:endParaRPr lang="es-ES" b="1" dirty="0"/>
          </a:p>
        </p:txBody>
      </p:sp>
      <p:sp>
        <p:nvSpPr>
          <p:cNvPr id="14" name="Text Box 7"/>
          <p:cNvSpPr txBox="1">
            <a:spLocks noChangeArrowheads="1"/>
          </p:cNvSpPr>
          <p:nvPr/>
        </p:nvSpPr>
        <p:spPr bwMode="auto">
          <a:xfrm>
            <a:off x="6751030" y="6162084"/>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42654674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6" name="CuadroTexto 15"/>
          <p:cNvSpPr txBox="1"/>
          <p:nvPr/>
        </p:nvSpPr>
        <p:spPr>
          <a:xfrm>
            <a:off x="712698" y="1343049"/>
            <a:ext cx="2428870" cy="369332"/>
          </a:xfrm>
          <a:prstGeom prst="rect">
            <a:avLst/>
          </a:prstGeom>
          <a:noFill/>
        </p:spPr>
        <p:txBody>
          <a:bodyPr wrap="none" rtlCol="0">
            <a:spAutoFit/>
          </a:bodyPr>
          <a:lstStyle/>
          <a:p>
            <a:r>
              <a:rPr lang="es-ES" b="1" dirty="0" smtClean="0"/>
              <a:t>4.5 Relaciones forzadas </a:t>
            </a:r>
            <a:endParaRPr lang="es-ES" b="1" dirty="0"/>
          </a:p>
        </p:txBody>
      </p:sp>
      <p:sp>
        <p:nvSpPr>
          <p:cNvPr id="3" name="CuadroTexto 2"/>
          <p:cNvSpPr txBox="1"/>
          <p:nvPr/>
        </p:nvSpPr>
        <p:spPr>
          <a:xfrm>
            <a:off x="524446" y="1961131"/>
            <a:ext cx="2512716" cy="2585323"/>
          </a:xfrm>
          <a:prstGeom prst="rect">
            <a:avLst/>
          </a:prstGeom>
          <a:noFill/>
        </p:spPr>
        <p:txBody>
          <a:bodyPr wrap="square" rtlCol="0">
            <a:spAutoFit/>
          </a:bodyPr>
          <a:lstStyle/>
          <a:p>
            <a:pPr algn="just"/>
            <a:r>
              <a:rPr lang="es-ES" dirty="0" smtClean="0"/>
              <a:t>Combinar lo conocido con lo desconocido</a:t>
            </a:r>
          </a:p>
          <a:p>
            <a:pPr algn="just"/>
            <a:r>
              <a:rPr lang="es-ES" dirty="0"/>
              <a:t>p</a:t>
            </a:r>
            <a:r>
              <a:rPr lang="es-ES" dirty="0" smtClean="0"/>
              <a:t>ara encontrar nuevas alternativas </a:t>
            </a:r>
          </a:p>
          <a:p>
            <a:pPr algn="just"/>
            <a:endParaRPr lang="es-ES" dirty="0"/>
          </a:p>
          <a:p>
            <a:pPr algn="just"/>
            <a:r>
              <a:rPr lang="es-ES" dirty="0" smtClean="0"/>
              <a:t>Palabras o elementos escogidos al azar</a:t>
            </a:r>
          </a:p>
          <a:p>
            <a:pPr algn="just"/>
            <a:r>
              <a:rPr lang="es-ES" dirty="0"/>
              <a:t>e</a:t>
            </a:r>
            <a:r>
              <a:rPr lang="es-ES" dirty="0" smtClean="0"/>
              <a:t>s utilizada mucho en la fase de búsqueda.</a:t>
            </a:r>
            <a:endParaRPr lang="es-ES" dirty="0"/>
          </a:p>
        </p:txBody>
      </p:sp>
      <p:sp>
        <p:nvSpPr>
          <p:cNvPr id="5" name="CuadroTexto 4"/>
          <p:cNvSpPr txBox="1"/>
          <p:nvPr/>
        </p:nvSpPr>
        <p:spPr>
          <a:xfrm>
            <a:off x="3360261" y="1970268"/>
            <a:ext cx="2384796" cy="3139321"/>
          </a:xfrm>
          <a:prstGeom prst="rect">
            <a:avLst/>
          </a:prstGeom>
          <a:noFill/>
        </p:spPr>
        <p:txBody>
          <a:bodyPr wrap="square" rtlCol="0">
            <a:spAutoFit/>
          </a:bodyPr>
          <a:lstStyle/>
          <a:p>
            <a:r>
              <a:rPr lang="es-ES" dirty="0" smtClean="0"/>
              <a:t>Ejemplo de conexiones neuronales</a:t>
            </a:r>
          </a:p>
          <a:p>
            <a:endParaRPr lang="es-ES" dirty="0"/>
          </a:p>
          <a:p>
            <a:r>
              <a:rPr lang="es-ES" dirty="0" smtClean="0"/>
              <a:t>Conferencias y cursos sobre diseño</a:t>
            </a:r>
          </a:p>
          <a:p>
            <a:r>
              <a:rPr lang="es-ES" dirty="0" smtClean="0"/>
              <a:t>Materiales biocompuestos</a:t>
            </a:r>
          </a:p>
          <a:p>
            <a:r>
              <a:rPr lang="es-ES" dirty="0" smtClean="0"/>
              <a:t>Taller de manualidades</a:t>
            </a:r>
          </a:p>
          <a:p>
            <a:r>
              <a:rPr lang="es-ES" dirty="0" smtClean="0"/>
              <a:t>Cursos de pailería</a:t>
            </a:r>
          </a:p>
          <a:p>
            <a:r>
              <a:rPr lang="es-ES" dirty="0" smtClean="0"/>
              <a:t>Espectáculos de video</a:t>
            </a:r>
          </a:p>
          <a:p>
            <a:endParaRPr lang="es-ES" dirty="0"/>
          </a:p>
        </p:txBody>
      </p:sp>
      <p:sp>
        <p:nvSpPr>
          <p:cNvPr id="17" name="Text Box 7"/>
          <p:cNvSpPr txBox="1">
            <a:spLocks noChangeArrowheads="1"/>
          </p:cNvSpPr>
          <p:nvPr/>
        </p:nvSpPr>
        <p:spPr bwMode="auto">
          <a:xfrm>
            <a:off x="6701711" y="6038795"/>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4" name="Imagen 3"/>
          <p:cNvPicPr>
            <a:picLocks noChangeAspect="1"/>
          </p:cNvPicPr>
          <p:nvPr/>
        </p:nvPicPr>
        <p:blipFill>
          <a:blip r:embed="rId5"/>
          <a:stretch>
            <a:fillRect/>
          </a:stretch>
        </p:blipFill>
        <p:spPr>
          <a:xfrm>
            <a:off x="5880335" y="1972637"/>
            <a:ext cx="2832126" cy="1884651"/>
          </a:xfrm>
          <a:prstGeom prst="rect">
            <a:avLst/>
          </a:prstGeom>
        </p:spPr>
      </p:pic>
      <p:sp>
        <p:nvSpPr>
          <p:cNvPr id="15" name="CuadroTexto 14"/>
          <p:cNvSpPr txBox="1"/>
          <p:nvPr/>
        </p:nvSpPr>
        <p:spPr>
          <a:xfrm>
            <a:off x="5856476" y="3889539"/>
            <a:ext cx="2717025" cy="646331"/>
          </a:xfrm>
          <a:prstGeom prst="rect">
            <a:avLst/>
          </a:prstGeom>
          <a:noFill/>
        </p:spPr>
        <p:txBody>
          <a:bodyPr wrap="square" rtlCol="0">
            <a:spAutoFit/>
          </a:bodyPr>
          <a:lstStyle/>
          <a:p>
            <a:r>
              <a:rPr lang="es-MX" sz="900" dirty="0" smtClean="0"/>
              <a:t>Imagen tomada con fines didácticos </a:t>
            </a:r>
          </a:p>
          <a:p>
            <a:r>
              <a:rPr lang="es-MX" sz="900" dirty="0" smtClean="0"/>
              <a:t>de:</a:t>
            </a:r>
            <a:r>
              <a:rPr lang="es-MX" sz="900" dirty="0"/>
              <a:t> </a:t>
            </a:r>
            <a:r>
              <a:rPr lang="es-MX" sz="900" dirty="0" smtClean="0"/>
              <a:t>www.</a:t>
            </a:r>
            <a:r>
              <a:rPr lang="es-ES_tradnl" sz="900" dirty="0"/>
              <a:t> http://</a:t>
            </a:r>
            <a:r>
              <a:rPr lang="es-ES_tradnl" sz="900" dirty="0" err="1"/>
              <a:t>museodelcomercio.es</a:t>
            </a:r>
            <a:r>
              <a:rPr lang="es-ES_tradnl" sz="900" dirty="0"/>
              <a:t>/</a:t>
            </a:r>
            <a:endParaRPr lang="es-MX" sz="900" dirty="0" smtClean="0"/>
          </a:p>
          <a:p>
            <a:endParaRPr lang="es-MX" sz="900" dirty="0" smtClean="0">
              <a:solidFill>
                <a:srgbClr val="000000"/>
              </a:solidFill>
            </a:endParaRPr>
          </a:p>
          <a:p>
            <a:endParaRPr lang="es-MX" sz="900" dirty="0">
              <a:solidFill>
                <a:srgbClr val="000000"/>
              </a:solidFill>
              <a:hlinkClick r:id="rId6"/>
            </a:endParaRPr>
          </a:p>
        </p:txBody>
      </p:sp>
    </p:spTree>
    <p:extLst>
      <p:ext uri="{BB962C8B-B14F-4D97-AF65-F5344CB8AC3E}">
        <p14:creationId xmlns:p14="http://schemas.microsoft.com/office/powerpoint/2010/main" val="1640393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CuadroTexto 13"/>
          <p:cNvSpPr txBox="1"/>
          <p:nvPr/>
        </p:nvSpPr>
        <p:spPr>
          <a:xfrm>
            <a:off x="3724824" y="5234758"/>
            <a:ext cx="2717025" cy="507831"/>
          </a:xfrm>
          <a:prstGeom prst="rect">
            <a:avLst/>
          </a:prstGeom>
          <a:noFill/>
        </p:spPr>
        <p:txBody>
          <a:bodyPr wrap="square" rtlCol="0">
            <a:spAutoFit/>
          </a:bodyPr>
          <a:lstStyle/>
          <a:p>
            <a:r>
              <a:rPr lang="es-MX" sz="900" dirty="0" smtClean="0"/>
              <a:t>Imagen tomada con fines didácticos </a:t>
            </a:r>
          </a:p>
          <a:p>
            <a:r>
              <a:rPr lang="es-ES" sz="900" dirty="0" smtClean="0"/>
              <a:t>D</a:t>
            </a:r>
            <a:r>
              <a:rPr lang="es-MX" sz="900" dirty="0" smtClean="0"/>
              <a:t>e:</a:t>
            </a:r>
            <a:r>
              <a:rPr lang="en-US" sz="900" dirty="0" smtClean="0"/>
              <a:t> </a:t>
            </a:r>
            <a:r>
              <a:rPr lang="en-US" sz="900" dirty="0"/>
              <a:t>http://</a:t>
            </a:r>
            <a:r>
              <a:rPr lang="en-US" sz="900" dirty="0" err="1"/>
              <a:t>cedconsultoria.net</a:t>
            </a:r>
            <a:r>
              <a:rPr lang="en-US" sz="900" dirty="0"/>
              <a:t>/</a:t>
            </a:r>
            <a:endParaRPr lang="es-MX" sz="900" dirty="0" smtClean="0">
              <a:solidFill>
                <a:srgbClr val="000000"/>
              </a:solidFill>
            </a:endParaRPr>
          </a:p>
          <a:p>
            <a:endParaRPr lang="es-MX" sz="900" dirty="0">
              <a:solidFill>
                <a:srgbClr val="000000"/>
              </a:solidFill>
              <a:hlinkClick r:id="rId5"/>
            </a:endParaRPr>
          </a:p>
        </p:txBody>
      </p:sp>
      <p:sp>
        <p:nvSpPr>
          <p:cNvPr id="16" name="CuadroTexto 15"/>
          <p:cNvSpPr txBox="1"/>
          <p:nvPr/>
        </p:nvSpPr>
        <p:spPr>
          <a:xfrm>
            <a:off x="712698" y="1343049"/>
            <a:ext cx="3007291" cy="369332"/>
          </a:xfrm>
          <a:prstGeom prst="rect">
            <a:avLst/>
          </a:prstGeom>
          <a:noFill/>
        </p:spPr>
        <p:txBody>
          <a:bodyPr wrap="none" rtlCol="0">
            <a:spAutoFit/>
          </a:bodyPr>
          <a:lstStyle/>
          <a:p>
            <a:r>
              <a:rPr lang="es-ES" b="1" dirty="0" smtClean="0"/>
              <a:t>4.6 Combinación de atributos</a:t>
            </a:r>
            <a:endParaRPr lang="es-ES" b="1" dirty="0"/>
          </a:p>
        </p:txBody>
      </p:sp>
      <p:sp>
        <p:nvSpPr>
          <p:cNvPr id="4" name="CuadroTexto 3"/>
          <p:cNvSpPr txBox="1"/>
          <p:nvPr/>
        </p:nvSpPr>
        <p:spPr>
          <a:xfrm>
            <a:off x="1407121" y="2064823"/>
            <a:ext cx="3947247" cy="1200329"/>
          </a:xfrm>
          <a:prstGeom prst="rect">
            <a:avLst/>
          </a:prstGeom>
          <a:noFill/>
        </p:spPr>
        <p:txBody>
          <a:bodyPr wrap="square" rtlCol="0">
            <a:spAutoFit/>
          </a:bodyPr>
          <a:lstStyle/>
          <a:p>
            <a:pPr algn="just"/>
            <a:r>
              <a:rPr lang="es-ES" dirty="0" smtClean="0"/>
              <a:t>Asociación de atributos de dos objetos cuanto más diferentes mejor  </a:t>
            </a:r>
            <a:r>
              <a:rPr lang="tr-TR" dirty="0" smtClean="0"/>
              <a:t>y </a:t>
            </a:r>
            <a:r>
              <a:rPr lang="tr-TR" dirty="0" err="1" smtClean="0"/>
              <a:t>diseñar</a:t>
            </a:r>
            <a:r>
              <a:rPr lang="tr-TR" dirty="0" smtClean="0"/>
              <a:t> un </a:t>
            </a:r>
            <a:r>
              <a:rPr lang="tr-TR" dirty="0" err="1" smtClean="0"/>
              <a:t>nuevo</a:t>
            </a:r>
            <a:r>
              <a:rPr lang="tr-TR" dirty="0" smtClean="0"/>
              <a:t> </a:t>
            </a:r>
            <a:r>
              <a:rPr lang="tr-TR" dirty="0" err="1" smtClean="0"/>
              <a:t>objeto</a:t>
            </a:r>
            <a:r>
              <a:rPr lang="tr-TR" dirty="0" smtClean="0"/>
              <a:t> </a:t>
            </a:r>
            <a:r>
              <a:rPr lang="tr-TR" dirty="0" err="1" smtClean="0"/>
              <a:t>que</a:t>
            </a:r>
            <a:r>
              <a:rPr lang="tr-TR" dirty="0" smtClean="0"/>
              <a:t> </a:t>
            </a:r>
            <a:r>
              <a:rPr lang="tr-TR" dirty="0" err="1" smtClean="0"/>
              <a:t>contenga</a:t>
            </a:r>
            <a:r>
              <a:rPr lang="tr-TR" dirty="0" smtClean="0"/>
              <a:t> </a:t>
            </a:r>
            <a:r>
              <a:rPr lang="tr-TR" dirty="0" err="1" smtClean="0"/>
              <a:t>esos</a:t>
            </a:r>
            <a:r>
              <a:rPr lang="tr-TR" dirty="0" smtClean="0"/>
              <a:t> </a:t>
            </a:r>
            <a:r>
              <a:rPr lang="tr-TR" dirty="0" err="1" smtClean="0"/>
              <a:t>atributos</a:t>
            </a:r>
            <a:r>
              <a:rPr lang="tr-TR" dirty="0"/>
              <a:t>.</a:t>
            </a:r>
            <a:endParaRPr lang="es-ES" dirty="0"/>
          </a:p>
        </p:txBody>
      </p:sp>
      <p:sp>
        <p:nvSpPr>
          <p:cNvPr id="17" name="Text Box 7"/>
          <p:cNvSpPr txBox="1">
            <a:spLocks noChangeArrowheads="1"/>
          </p:cNvSpPr>
          <p:nvPr/>
        </p:nvSpPr>
        <p:spPr bwMode="auto">
          <a:xfrm>
            <a:off x="6701711" y="6014137"/>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3" name="Imagen 2" descr="Captura de pantalla 2017-10-18 a las 17.10.1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10605" y="3123322"/>
            <a:ext cx="3938224" cy="2234610"/>
          </a:xfrm>
          <a:prstGeom prst="rect">
            <a:avLst/>
          </a:prstGeom>
        </p:spPr>
      </p:pic>
    </p:spTree>
    <p:extLst>
      <p:ext uri="{BB962C8B-B14F-4D97-AF65-F5344CB8AC3E}">
        <p14:creationId xmlns:p14="http://schemas.microsoft.com/office/powerpoint/2010/main" val="34330773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4" name="CuadroTexto 13"/>
          <p:cNvSpPr txBox="1"/>
          <p:nvPr/>
        </p:nvSpPr>
        <p:spPr>
          <a:xfrm>
            <a:off x="862292" y="5504755"/>
            <a:ext cx="2717025" cy="646331"/>
          </a:xfrm>
          <a:prstGeom prst="rect">
            <a:avLst/>
          </a:prstGeom>
          <a:noFill/>
        </p:spPr>
        <p:txBody>
          <a:bodyPr wrap="square" rtlCol="0">
            <a:spAutoFit/>
          </a:bodyPr>
          <a:lstStyle/>
          <a:p>
            <a:r>
              <a:rPr lang="es-MX" sz="900" dirty="0" smtClean="0"/>
              <a:t>Imagen tomada con fines didácticos </a:t>
            </a:r>
          </a:p>
          <a:p>
            <a:r>
              <a:rPr lang="es-ES" sz="900" dirty="0" smtClean="0"/>
              <a:t>D</a:t>
            </a:r>
            <a:r>
              <a:rPr lang="es-MX" sz="900" dirty="0" smtClean="0"/>
              <a:t>e:</a:t>
            </a:r>
            <a:r>
              <a:rPr lang="es-MX" sz="900" dirty="0"/>
              <a:t> </a:t>
            </a:r>
            <a:r>
              <a:rPr lang="es-ES_tradnl" sz="900" dirty="0" smtClean="0"/>
              <a:t>http</a:t>
            </a:r>
            <a:r>
              <a:rPr lang="es-ES_tradnl" sz="900" dirty="0"/>
              <a:t>://</a:t>
            </a:r>
            <a:r>
              <a:rPr lang="es-ES_tradnl" sz="900" dirty="0" err="1"/>
              <a:t>soscurioso.com</a:t>
            </a:r>
            <a:r>
              <a:rPr lang="es-ES_tradnl" sz="900" dirty="0"/>
              <a:t>/</a:t>
            </a:r>
            <a:endParaRPr lang="es-MX" sz="900" dirty="0" smtClean="0"/>
          </a:p>
          <a:p>
            <a:endParaRPr lang="es-MX" sz="900" dirty="0" smtClean="0">
              <a:solidFill>
                <a:srgbClr val="000000"/>
              </a:solidFill>
            </a:endParaRPr>
          </a:p>
          <a:p>
            <a:endParaRPr lang="es-MX" sz="900" dirty="0">
              <a:solidFill>
                <a:srgbClr val="000000"/>
              </a:solidFill>
              <a:hlinkClick r:id="rId5"/>
            </a:endParaRPr>
          </a:p>
        </p:txBody>
      </p:sp>
      <p:sp>
        <p:nvSpPr>
          <p:cNvPr id="16" name="CuadroTexto 15"/>
          <p:cNvSpPr txBox="1"/>
          <p:nvPr/>
        </p:nvSpPr>
        <p:spPr>
          <a:xfrm>
            <a:off x="712698" y="1343049"/>
            <a:ext cx="2455119" cy="369332"/>
          </a:xfrm>
          <a:prstGeom prst="rect">
            <a:avLst/>
          </a:prstGeom>
          <a:noFill/>
        </p:spPr>
        <p:txBody>
          <a:bodyPr wrap="none" rtlCol="0">
            <a:spAutoFit/>
          </a:bodyPr>
          <a:lstStyle/>
          <a:p>
            <a:r>
              <a:rPr lang="es-ES" b="1" dirty="0" smtClean="0"/>
              <a:t>4.7 Dormir para escribir </a:t>
            </a:r>
            <a:endParaRPr lang="es-ES" b="1" dirty="0"/>
          </a:p>
        </p:txBody>
      </p:sp>
      <p:sp>
        <p:nvSpPr>
          <p:cNvPr id="4" name="CuadroTexto 3"/>
          <p:cNvSpPr txBox="1"/>
          <p:nvPr/>
        </p:nvSpPr>
        <p:spPr>
          <a:xfrm>
            <a:off x="264122" y="2248268"/>
            <a:ext cx="2318211" cy="1754327"/>
          </a:xfrm>
          <a:prstGeom prst="rect">
            <a:avLst/>
          </a:prstGeom>
          <a:noFill/>
        </p:spPr>
        <p:txBody>
          <a:bodyPr wrap="square" rtlCol="0">
            <a:spAutoFit/>
          </a:bodyPr>
          <a:lstStyle/>
          <a:p>
            <a:pPr algn="just"/>
            <a:r>
              <a:rPr lang="es-ES_tradnl" dirty="0" smtClean="0"/>
              <a:t>Dejar que el subconsciente cognitivo genere ideas e implementar en las acciones el acto multiplicador.</a:t>
            </a:r>
            <a:endParaRPr lang="es-ES" dirty="0"/>
          </a:p>
        </p:txBody>
      </p:sp>
      <p:sp>
        <p:nvSpPr>
          <p:cNvPr id="17" name="Text Box 7"/>
          <p:cNvSpPr txBox="1">
            <a:spLocks noChangeArrowheads="1"/>
          </p:cNvSpPr>
          <p:nvPr/>
        </p:nvSpPr>
        <p:spPr bwMode="auto">
          <a:xfrm>
            <a:off x="6788019" y="6149755"/>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3" name="Imagen 2" descr="Captura de pantalla 2017-10-18 a las 16.32.21.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4742" y="1842964"/>
            <a:ext cx="5772420" cy="4195564"/>
          </a:xfrm>
          <a:prstGeom prst="rect">
            <a:avLst/>
          </a:prstGeom>
        </p:spPr>
      </p:pic>
    </p:spTree>
    <p:extLst>
      <p:ext uri="{BB962C8B-B14F-4D97-AF65-F5344CB8AC3E}">
        <p14:creationId xmlns:p14="http://schemas.microsoft.com/office/powerpoint/2010/main" val="32400264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Text Box 7"/>
          <p:cNvSpPr txBox="1">
            <a:spLocks noChangeArrowheads="1"/>
          </p:cNvSpPr>
          <p:nvPr/>
        </p:nvSpPr>
        <p:spPr bwMode="auto">
          <a:xfrm>
            <a:off x="6788019" y="6149755"/>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6" name="CuadroTexto 5"/>
          <p:cNvSpPr txBox="1"/>
          <p:nvPr/>
        </p:nvSpPr>
        <p:spPr>
          <a:xfrm>
            <a:off x="987693" y="1693430"/>
            <a:ext cx="7274438" cy="3508653"/>
          </a:xfrm>
          <a:prstGeom prst="rect">
            <a:avLst/>
          </a:prstGeom>
          <a:noFill/>
        </p:spPr>
        <p:txBody>
          <a:bodyPr wrap="square" rtlCol="0">
            <a:spAutoFit/>
          </a:bodyPr>
          <a:lstStyle/>
          <a:p>
            <a:r>
              <a:rPr lang="es-ES" sz="2400" b="1" dirty="0" smtClean="0"/>
              <a:t>Conclusiones</a:t>
            </a:r>
            <a:r>
              <a:rPr lang="es-ES" dirty="0" smtClean="0"/>
              <a:t> </a:t>
            </a:r>
          </a:p>
          <a:p>
            <a:endParaRPr lang="es-ES" dirty="0"/>
          </a:p>
          <a:p>
            <a:pPr algn="just"/>
            <a:r>
              <a:rPr lang="es-ES" sz="2000" dirty="0" smtClean="0"/>
              <a:t>El diseñador como un desarrollador de ideas debe trabajar hacia la práctica cotidiana de la creatividad. Sin embargo, no se trata de hacer sin entender, sino de reconocer como llevar un estilo de vida con base en prácticas creativas. De manera que las actividades propias de su formación permitirán construir nuevas formas para ejercitar cotidianamente los estímulos de la creatividad. Ahora bien el pensamiento creativo como una estrategia para la resolución de problemas complejos definen al diseñador como el encantador de ambientes naturales y artificiales.</a:t>
            </a:r>
            <a:endParaRPr lang="es-ES" sz="2000" dirty="0"/>
          </a:p>
        </p:txBody>
      </p:sp>
    </p:spTree>
    <p:extLst>
      <p:ext uri="{BB962C8B-B14F-4D97-AF65-F5344CB8AC3E}">
        <p14:creationId xmlns:p14="http://schemas.microsoft.com/office/powerpoint/2010/main" val="25257709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AutoShape 2" descr="Resultado de imagen para silla convenciona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Resultado de imagen para vw sedan 201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2" descr="Resultado de imagen para cena baile sho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Text Box 7"/>
          <p:cNvSpPr txBox="1">
            <a:spLocks noChangeArrowheads="1"/>
          </p:cNvSpPr>
          <p:nvPr/>
        </p:nvSpPr>
        <p:spPr bwMode="auto">
          <a:xfrm>
            <a:off x="6788019" y="6149755"/>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3" name="Rectángulo 2"/>
          <p:cNvSpPr/>
          <p:nvPr/>
        </p:nvSpPr>
        <p:spPr>
          <a:xfrm>
            <a:off x="561456" y="1383664"/>
            <a:ext cx="7637963" cy="523220"/>
          </a:xfrm>
          <a:prstGeom prst="rect">
            <a:avLst/>
          </a:prstGeom>
        </p:spPr>
        <p:txBody>
          <a:bodyPr wrap="square">
            <a:spAutoFit/>
          </a:bodyPr>
          <a:lstStyle/>
          <a:p>
            <a:r>
              <a:rPr lang="es-ES_tradnl" sz="1400" dirty="0" err="1"/>
              <a:t>Guilera</a:t>
            </a:r>
            <a:r>
              <a:rPr lang="es-ES_tradnl" sz="1400" dirty="0"/>
              <a:t>, L. (2011). Anatomía de la creatividad. Sabadell. FUNDIT.(disponible </a:t>
            </a:r>
            <a:r>
              <a:rPr lang="es-ES_tradnl" sz="1400" dirty="0" err="1"/>
              <a:t>pdf</a:t>
            </a:r>
            <a:r>
              <a:rPr lang="es-ES_tradnl" sz="1400" dirty="0"/>
              <a:t> en </a:t>
            </a:r>
            <a:r>
              <a:rPr lang="es-ES_tradnl" sz="1400" dirty="0" err="1"/>
              <a:t>www</a:t>
            </a:r>
            <a:r>
              <a:rPr lang="es-ES_tradnl" sz="1400" dirty="0"/>
              <a:t>. </a:t>
            </a:r>
            <a:r>
              <a:rPr lang="es-ES_tradnl" sz="1400" dirty="0" err="1"/>
              <a:t>esdi</a:t>
            </a:r>
            <a:r>
              <a:rPr lang="es-ES_tradnl" sz="1400" dirty="0"/>
              <a:t>. es/</a:t>
            </a:r>
            <a:r>
              <a:rPr lang="es-ES_tradnl" sz="1400" dirty="0" err="1"/>
              <a:t>public</a:t>
            </a:r>
            <a:r>
              <a:rPr lang="es-ES_tradnl" sz="1400" dirty="0"/>
              <a:t>/</a:t>
            </a:r>
            <a:r>
              <a:rPr lang="es-ES_tradnl" sz="1400" dirty="0" err="1"/>
              <a:t>docs</a:t>
            </a:r>
            <a:r>
              <a:rPr lang="es-ES_tradnl" sz="1400" dirty="0"/>
              <a:t>//</a:t>
            </a:r>
            <a:r>
              <a:rPr lang="es-ES_tradnl" sz="1400" dirty="0" err="1"/>
              <a:t>zjqbvkem</a:t>
            </a:r>
            <a:r>
              <a:rPr lang="es-ES_tradnl" sz="1400" dirty="0"/>
              <a:t>. </a:t>
            </a:r>
            <a:r>
              <a:rPr lang="es-ES_tradnl" sz="1400" dirty="0" err="1"/>
              <a:t>pdf</a:t>
            </a:r>
            <a:r>
              <a:rPr lang="es-ES_tradnl" sz="1400" dirty="0"/>
              <a:t>).</a:t>
            </a:r>
            <a:endParaRPr lang="es-ES" sz="1400" dirty="0"/>
          </a:p>
        </p:txBody>
      </p:sp>
      <p:sp>
        <p:nvSpPr>
          <p:cNvPr id="4" name="CuadroTexto 3"/>
          <p:cNvSpPr txBox="1"/>
          <p:nvPr/>
        </p:nvSpPr>
        <p:spPr>
          <a:xfrm>
            <a:off x="564395" y="1019195"/>
            <a:ext cx="4671945" cy="369332"/>
          </a:xfrm>
          <a:prstGeom prst="rect">
            <a:avLst/>
          </a:prstGeom>
          <a:noFill/>
        </p:spPr>
        <p:txBody>
          <a:bodyPr wrap="square" rtlCol="0">
            <a:spAutoFit/>
          </a:bodyPr>
          <a:lstStyle/>
          <a:p>
            <a:r>
              <a:rPr lang="es-ES" dirty="0" smtClean="0"/>
              <a:t>REFERENCIAS</a:t>
            </a:r>
            <a:endParaRPr lang="es-ES" dirty="0"/>
          </a:p>
        </p:txBody>
      </p:sp>
      <p:sp>
        <p:nvSpPr>
          <p:cNvPr id="5" name="Rectángulo 4"/>
          <p:cNvSpPr/>
          <p:nvPr/>
        </p:nvSpPr>
        <p:spPr>
          <a:xfrm>
            <a:off x="559208" y="1932154"/>
            <a:ext cx="7554048" cy="523220"/>
          </a:xfrm>
          <a:prstGeom prst="rect">
            <a:avLst/>
          </a:prstGeom>
        </p:spPr>
        <p:txBody>
          <a:bodyPr wrap="square">
            <a:spAutoFit/>
          </a:bodyPr>
          <a:lstStyle/>
          <a:p>
            <a:r>
              <a:rPr lang="es-ES_tradnl" sz="1400" dirty="0"/>
              <a:t>Corbalán </a:t>
            </a:r>
            <a:r>
              <a:rPr lang="es-ES_tradnl" sz="1400" dirty="0" err="1"/>
              <a:t>Berná</a:t>
            </a:r>
            <a:r>
              <a:rPr lang="es-ES_tradnl" sz="1400" dirty="0"/>
              <a:t>, J. (2008). ¿ De qué se habla cuando hablamos de creatividad?. Cuadernos de la Facultad de Humanidades y Ciencias Sociales. Universidad Nacional de Jujuy, (35), 11-21</a:t>
            </a:r>
            <a:endParaRPr lang="es-ES" sz="1400" dirty="0"/>
          </a:p>
        </p:txBody>
      </p:sp>
      <p:sp>
        <p:nvSpPr>
          <p:cNvPr id="6" name="Rectángulo 5"/>
          <p:cNvSpPr/>
          <p:nvPr/>
        </p:nvSpPr>
        <p:spPr>
          <a:xfrm>
            <a:off x="551508" y="2493471"/>
            <a:ext cx="7410100" cy="523220"/>
          </a:xfrm>
          <a:prstGeom prst="rect">
            <a:avLst/>
          </a:prstGeom>
        </p:spPr>
        <p:txBody>
          <a:bodyPr wrap="square">
            <a:spAutoFit/>
          </a:bodyPr>
          <a:lstStyle/>
          <a:p>
            <a:r>
              <a:rPr lang="es-ES_tradnl" sz="1400" dirty="0"/>
              <a:t>GHERSI, I., &amp; MIRALLES, M. El desarrollo del pensamiento creativo en estudiantes de ingeniería¿ formados para crear?.</a:t>
            </a:r>
            <a:endParaRPr lang="es-ES" sz="1400" dirty="0"/>
          </a:p>
        </p:txBody>
      </p:sp>
      <p:sp>
        <p:nvSpPr>
          <p:cNvPr id="16" name="CuadroTexto 15"/>
          <p:cNvSpPr txBox="1"/>
          <p:nvPr/>
        </p:nvSpPr>
        <p:spPr>
          <a:xfrm>
            <a:off x="578164" y="3023254"/>
            <a:ext cx="7648829" cy="523220"/>
          </a:xfrm>
          <a:prstGeom prst="rect">
            <a:avLst/>
          </a:prstGeom>
          <a:noFill/>
        </p:spPr>
        <p:txBody>
          <a:bodyPr wrap="square" rtlCol="0">
            <a:spAutoFit/>
          </a:bodyPr>
          <a:lstStyle/>
          <a:p>
            <a:r>
              <a:rPr lang="es-ES_tradnl" sz="1400" dirty="0" smtClean="0"/>
              <a:t>Rodríguez Aranda, S. E. (2009). El </a:t>
            </a:r>
            <a:r>
              <a:rPr lang="es-ES_tradnl" sz="1400" dirty="0"/>
              <a:t>boceto entre el diseño y la abstracción. Discrepancias y concordancias en la interpretación gráfico-plástica de la idea.</a:t>
            </a:r>
            <a:endParaRPr lang="es-ES" sz="1400" dirty="0"/>
          </a:p>
        </p:txBody>
      </p:sp>
      <p:sp>
        <p:nvSpPr>
          <p:cNvPr id="9" name="Rectángulo 8"/>
          <p:cNvSpPr/>
          <p:nvPr/>
        </p:nvSpPr>
        <p:spPr>
          <a:xfrm>
            <a:off x="570462" y="3636564"/>
            <a:ext cx="7353232" cy="307777"/>
          </a:xfrm>
          <a:prstGeom prst="rect">
            <a:avLst/>
          </a:prstGeom>
        </p:spPr>
        <p:txBody>
          <a:bodyPr wrap="square">
            <a:spAutoFit/>
          </a:bodyPr>
          <a:lstStyle/>
          <a:p>
            <a:r>
              <a:rPr lang="es-ES_tradnl" sz="1400" dirty="0"/>
              <a:t>Tamayo, M. (2004). El proceso de la investigación científica. Editorial </a:t>
            </a:r>
            <a:r>
              <a:rPr lang="es-ES_tradnl" sz="1400" dirty="0" err="1"/>
              <a:t>Limusa</a:t>
            </a:r>
            <a:r>
              <a:rPr lang="es-ES_tradnl" sz="1400" dirty="0"/>
              <a:t>.</a:t>
            </a:r>
            <a:endParaRPr lang="es-ES" sz="1400" dirty="0"/>
          </a:p>
        </p:txBody>
      </p:sp>
      <p:sp>
        <p:nvSpPr>
          <p:cNvPr id="10" name="Rectángulo 9"/>
          <p:cNvSpPr/>
          <p:nvPr/>
        </p:nvSpPr>
        <p:spPr>
          <a:xfrm>
            <a:off x="560985" y="4032450"/>
            <a:ext cx="7609140" cy="523220"/>
          </a:xfrm>
          <a:prstGeom prst="rect">
            <a:avLst/>
          </a:prstGeom>
        </p:spPr>
        <p:txBody>
          <a:bodyPr wrap="square">
            <a:spAutoFit/>
          </a:bodyPr>
          <a:lstStyle/>
          <a:p>
            <a:r>
              <a:rPr lang="es-ES_tradnl" sz="1400" dirty="0"/>
              <a:t>Alonso, C., &amp; </a:t>
            </a:r>
            <a:r>
              <a:rPr lang="es-ES_tradnl" sz="1400" dirty="0" err="1"/>
              <a:t>Berná</a:t>
            </a:r>
            <a:r>
              <a:rPr lang="es-ES_tradnl" sz="1400" dirty="0"/>
              <a:t>, F. J. C. (1985). Percepción visual y auditiva y comportamientos creativos. Anales de Psicología/</a:t>
            </a:r>
            <a:r>
              <a:rPr lang="es-ES_tradnl" sz="1400" dirty="0" err="1"/>
              <a:t>Annals</a:t>
            </a:r>
            <a:r>
              <a:rPr lang="es-ES_tradnl" sz="1400" dirty="0"/>
              <a:t> of </a:t>
            </a:r>
            <a:r>
              <a:rPr lang="es-ES_tradnl" sz="1400" dirty="0" err="1"/>
              <a:t>Psychology</a:t>
            </a:r>
            <a:r>
              <a:rPr lang="es-ES_tradnl" sz="1400" dirty="0"/>
              <a:t>, 2, 5-18.</a:t>
            </a:r>
            <a:endParaRPr lang="es-ES" sz="1400" dirty="0"/>
          </a:p>
        </p:txBody>
      </p:sp>
      <p:sp>
        <p:nvSpPr>
          <p:cNvPr id="11" name="Rectángulo 10"/>
          <p:cNvSpPr/>
          <p:nvPr/>
        </p:nvSpPr>
        <p:spPr>
          <a:xfrm>
            <a:off x="532550" y="4593768"/>
            <a:ext cx="7334275" cy="307777"/>
          </a:xfrm>
          <a:prstGeom prst="rect">
            <a:avLst/>
          </a:prstGeom>
        </p:spPr>
        <p:txBody>
          <a:bodyPr wrap="square">
            <a:spAutoFit/>
          </a:bodyPr>
          <a:lstStyle/>
          <a:p>
            <a:r>
              <a:rPr lang="es-ES_tradnl" sz="1400" dirty="0"/>
              <a:t>Muñoz, A. V. (2013). Principios de color y </a:t>
            </a:r>
            <a:r>
              <a:rPr lang="es-ES_tradnl" sz="1400" dirty="0" err="1"/>
              <a:t>holopintura</a:t>
            </a:r>
            <a:r>
              <a:rPr lang="es-ES_tradnl" sz="1400" dirty="0"/>
              <a:t>. Editorial Club Universitario.</a:t>
            </a:r>
            <a:endParaRPr lang="es-ES" sz="1400" dirty="0"/>
          </a:p>
        </p:txBody>
      </p:sp>
      <p:sp>
        <p:nvSpPr>
          <p:cNvPr id="14" name="Rectángulo 13"/>
          <p:cNvSpPr/>
          <p:nvPr/>
        </p:nvSpPr>
        <p:spPr>
          <a:xfrm>
            <a:off x="551507" y="4929133"/>
            <a:ext cx="7182624" cy="276999"/>
          </a:xfrm>
          <a:prstGeom prst="rect">
            <a:avLst/>
          </a:prstGeom>
        </p:spPr>
        <p:txBody>
          <a:bodyPr wrap="square">
            <a:spAutoFit/>
          </a:bodyPr>
          <a:lstStyle/>
          <a:p>
            <a:r>
              <a:rPr lang="en-US" sz="1200" dirty="0" err="1"/>
              <a:t>Eberle</a:t>
            </a:r>
            <a:r>
              <a:rPr lang="en-US" sz="1200" dirty="0"/>
              <a:t>, B. (2008). Scamper: Creative games and activities for imagination development. </a:t>
            </a:r>
            <a:r>
              <a:rPr lang="en-US" sz="1200" dirty="0" err="1"/>
              <a:t>Prufrock</a:t>
            </a:r>
            <a:r>
              <a:rPr lang="en-US" sz="1200" dirty="0"/>
              <a:t> Press.</a:t>
            </a:r>
            <a:endParaRPr lang="es-ES" sz="1200" dirty="0"/>
          </a:p>
        </p:txBody>
      </p:sp>
    </p:spTree>
    <p:extLst>
      <p:ext uri="{BB962C8B-B14F-4D97-AF65-F5344CB8AC3E}">
        <p14:creationId xmlns:p14="http://schemas.microsoft.com/office/powerpoint/2010/main" val="32718264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創造的な画像"/>
          <p:cNvPicPr>
            <a:picLocks noChangeAspect="1" noChangeArrowheads="1"/>
          </p:cNvPicPr>
          <p:nvPr/>
        </p:nvPicPr>
        <p:blipFill rotWithShape="1">
          <a:blip r:embed="rId3" cstate="print">
            <a:biLevel thresh="25000"/>
            <a:extLst>
              <a:ext uri="{28A0092B-C50C-407E-A947-70E740481C1C}">
                <a14:useLocalDpi xmlns:a14="http://schemas.microsoft.com/office/drawing/2010/main" val="0"/>
              </a:ext>
            </a:extLst>
          </a:blip>
          <a:srcRect/>
          <a:stretch/>
        </p:blipFill>
        <p:spPr bwMode="auto">
          <a:xfrm>
            <a:off x="1808548" y="4445121"/>
            <a:ext cx="1027279" cy="2018352"/>
          </a:xfrm>
          <a:prstGeom prst="rect">
            <a:avLst/>
          </a:prstGeom>
          <a:noFill/>
          <a:extLst>
            <a:ext uri="{909E8E84-426E-40dd-AFC4-6F175D3DCCD1}">
              <a14:hiddenFill xmlns:a14="http://schemas.microsoft.com/office/drawing/2010/main" xmlns="">
                <a:solidFill>
                  <a:srgbClr val="FFFFFF"/>
                </a:solidFill>
              </a14:hiddenFill>
            </a:ext>
          </a:extLst>
        </p:spPr>
      </p:pic>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a:latin typeface="Arial" panose="020B0604020202020204" pitchFamily="34" charset="0"/>
              <a:cs typeface="Arial" panose="020B0604020202020204" pitchFamily="34" charset="0"/>
            </a:endParaRPr>
          </a:p>
        </p:txBody>
      </p:sp>
      <p:sp>
        <p:nvSpPr>
          <p:cNvPr id="26636" name="CuadroTexto 5"/>
          <p:cNvSpPr txBox="1">
            <a:spLocks noChangeArrowheads="1"/>
          </p:cNvSpPr>
          <p:nvPr/>
        </p:nvSpPr>
        <p:spPr bwMode="auto">
          <a:xfrm>
            <a:off x="4600469" y="1313688"/>
            <a:ext cx="3600450" cy="984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b="1" dirty="0" smtClean="0">
                <a:latin typeface="+mn-lt"/>
              </a:rPr>
              <a:t>FASE CREATIVA </a:t>
            </a:r>
          </a:p>
          <a:p>
            <a:pPr eaLnBrk="1" hangingPunct="1"/>
            <a:r>
              <a:rPr lang="es-ES_tradnl" altLang="es-MX" sz="1800" b="1" dirty="0" smtClean="0">
                <a:latin typeface="+mn-lt"/>
              </a:rPr>
              <a:t>INFORMACIÓN GENERAL </a:t>
            </a:r>
            <a:endParaRPr lang="es-ES_tradnl" altLang="es-MX" sz="1800" b="1" dirty="0">
              <a:latin typeface="+mn-lt"/>
            </a:endParaRPr>
          </a:p>
          <a:p>
            <a:pPr eaLnBrk="1" hangingPunct="1"/>
            <a:endParaRPr lang="es-ES" altLang="es-MX" sz="1600" dirty="0">
              <a:solidFill>
                <a:srgbClr val="E4988A"/>
              </a:solidFill>
              <a:latin typeface="+mn-lt"/>
              <a:cs typeface="Tahoma" panose="020B0604030504040204" pitchFamily="34" charset="0"/>
            </a:endParaRPr>
          </a:p>
        </p:txBody>
      </p:sp>
      <p:pic>
        <p:nvPicPr>
          <p:cNvPr id="16" name="Picture 2" descr="Resultado de imagen para 創造的な画像"/>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rot="16200000">
            <a:off x="4582313" y="1760362"/>
            <a:ext cx="1294593" cy="254356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uadroTexto 2"/>
          <p:cNvSpPr txBox="1"/>
          <p:nvPr/>
        </p:nvSpPr>
        <p:spPr>
          <a:xfrm>
            <a:off x="951239" y="1638075"/>
            <a:ext cx="2990850" cy="3077765"/>
          </a:xfrm>
          <a:prstGeom prst="rect">
            <a:avLst/>
          </a:prstGeom>
          <a:noFill/>
        </p:spPr>
        <p:txBody>
          <a:bodyPr wrap="square" rtlCol="0">
            <a:spAutoFit/>
          </a:bodyPr>
          <a:lstStyle/>
          <a:p>
            <a:pPr algn="just"/>
            <a:r>
              <a:rPr lang="es-MX" sz="1600" dirty="0">
                <a:ea typeface="Tahoma" panose="020B0604030504040204" pitchFamily="34" charset="0"/>
                <a:cs typeface="Arial" panose="020B0604020202020204" pitchFamily="34" charset="0"/>
              </a:rPr>
              <a:t>El presente trabajo tiene como propósito dar a </a:t>
            </a:r>
            <a:r>
              <a:rPr lang="es-MX" sz="1600" dirty="0" smtClean="0">
                <a:ea typeface="Tahoma" panose="020B0604030504040204" pitchFamily="34" charset="0"/>
                <a:cs typeface="Arial" panose="020B0604020202020204" pitchFamily="34" charset="0"/>
              </a:rPr>
              <a:t>conocer como a través de la creatividad es posible </a:t>
            </a:r>
            <a:r>
              <a:rPr lang="es-ES_tradnl" sz="1600" dirty="0" smtClean="0"/>
              <a:t>figurar </a:t>
            </a:r>
            <a:r>
              <a:rPr lang="es-ES_tradnl" sz="1600" dirty="0"/>
              <a:t>en forma, </a:t>
            </a:r>
            <a:r>
              <a:rPr lang="es-ES_tradnl" sz="1600" dirty="0" smtClean="0"/>
              <a:t>función, </a:t>
            </a:r>
            <a:r>
              <a:rPr lang="es-ES_tradnl" sz="1600" dirty="0"/>
              <a:t>uso, </a:t>
            </a:r>
            <a:r>
              <a:rPr lang="es-ES_tradnl" sz="1600" dirty="0" smtClean="0"/>
              <a:t>tecnología </a:t>
            </a:r>
            <a:r>
              <a:rPr lang="es-ES_tradnl" sz="1600" dirty="0"/>
              <a:t>y detalles, productos de </a:t>
            </a:r>
            <a:r>
              <a:rPr lang="es-ES_tradnl" sz="1600" dirty="0" smtClean="0"/>
              <a:t>diseño </a:t>
            </a:r>
            <a:r>
              <a:rPr lang="es-ES_tradnl" sz="1600" dirty="0"/>
              <a:t>especializados que solucionen de manera eficiente las </a:t>
            </a:r>
            <a:r>
              <a:rPr lang="es-ES_tradnl" sz="1600" dirty="0" smtClean="0"/>
              <a:t>problemáticas </a:t>
            </a:r>
            <a:r>
              <a:rPr lang="es-ES_tradnl" sz="1600" dirty="0"/>
              <a:t>y necesidades identificadas en la </a:t>
            </a:r>
            <a:r>
              <a:rPr lang="es-ES_tradnl" sz="1600" dirty="0" smtClean="0"/>
              <a:t>fase </a:t>
            </a:r>
            <a:r>
              <a:rPr lang="es-ES_tradnl" sz="1600" dirty="0"/>
              <a:t>de </a:t>
            </a:r>
            <a:r>
              <a:rPr lang="es-ES_tradnl" sz="1600" dirty="0" smtClean="0"/>
              <a:t>análisis </a:t>
            </a:r>
            <a:r>
              <a:rPr lang="es-ES_tradnl" sz="1600" dirty="0"/>
              <a:t>a partir de los requerimientos de </a:t>
            </a:r>
            <a:r>
              <a:rPr lang="es-ES_tradnl" sz="1600" dirty="0" smtClean="0"/>
              <a:t>diseño </a:t>
            </a:r>
            <a:r>
              <a:rPr lang="es-ES_tradnl" sz="1600" dirty="0"/>
              <a:t>de la </a:t>
            </a:r>
            <a:r>
              <a:rPr lang="es-ES_tradnl" sz="1600" dirty="0" smtClean="0"/>
              <a:t>fase </a:t>
            </a:r>
            <a:r>
              <a:rPr lang="es-ES_tradnl" sz="1600" dirty="0"/>
              <a:t>de </a:t>
            </a:r>
            <a:r>
              <a:rPr lang="es-ES_tradnl" sz="1600" dirty="0" smtClean="0"/>
              <a:t>síntesis. </a:t>
            </a:r>
            <a:endParaRPr lang="es-ES_tradnl" sz="1600" dirty="0"/>
          </a:p>
          <a:p>
            <a:pPr algn="just"/>
            <a:endParaRPr lang="es-MX" dirty="0"/>
          </a:p>
        </p:txBody>
      </p:sp>
      <p:pic>
        <p:nvPicPr>
          <p:cNvPr id="17"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 Box 7"/>
          <p:cNvSpPr txBox="1">
            <a:spLocks noChangeArrowheads="1"/>
          </p:cNvSpPr>
          <p:nvPr/>
        </p:nvSpPr>
        <p:spPr bwMode="auto">
          <a:xfrm>
            <a:off x="6861997" y="6186742"/>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32494524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sp>
        <p:nvSpPr>
          <p:cNvPr id="15" name="Text Box 7"/>
          <p:cNvSpPr txBox="1">
            <a:spLocks noChangeArrowheads="1"/>
          </p:cNvSpPr>
          <p:nvPr/>
        </p:nvSpPr>
        <p:spPr bwMode="auto">
          <a:xfrm>
            <a:off x="6825008" y="6396335"/>
            <a:ext cx="222849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Pensamiento creativo para el diseño</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CuadroTexto 2"/>
          <p:cNvSpPr txBox="1"/>
          <p:nvPr/>
        </p:nvSpPr>
        <p:spPr>
          <a:xfrm>
            <a:off x="4359117" y="1143238"/>
            <a:ext cx="3827792" cy="3600986"/>
          </a:xfrm>
          <a:prstGeom prst="rect">
            <a:avLst/>
          </a:prstGeom>
          <a:noFill/>
        </p:spPr>
        <p:txBody>
          <a:bodyPr wrap="square" rtlCol="0">
            <a:spAutoFit/>
          </a:bodyPr>
          <a:lstStyle/>
          <a:p>
            <a:pPr algn="just"/>
            <a:r>
              <a:rPr lang="es-MX" sz="2000" b="1" dirty="0" smtClean="0"/>
              <a:t>CREATIVIDAD</a:t>
            </a:r>
            <a:r>
              <a:rPr lang="es-MX" sz="2000" dirty="0" smtClean="0"/>
              <a:t> </a:t>
            </a:r>
            <a:endParaRPr lang="es-MX" sz="2000" dirty="0"/>
          </a:p>
          <a:p>
            <a:pPr algn="just"/>
            <a:r>
              <a:rPr lang="es-MX" dirty="0" smtClean="0"/>
              <a:t> </a:t>
            </a:r>
          </a:p>
          <a:p>
            <a:pPr algn="just"/>
            <a:r>
              <a:rPr lang="es-MX" dirty="0"/>
              <a:t>P</a:t>
            </a:r>
            <a:r>
              <a:rPr lang="es-MX" dirty="0" smtClean="0"/>
              <a:t>ercibir, idear, expresar y convertir en realidad algo nuevo y valioso</a:t>
            </a:r>
          </a:p>
          <a:p>
            <a:pPr algn="just"/>
            <a:r>
              <a:rPr lang="es-MX" sz="1400" dirty="0" smtClean="0"/>
              <a:t>(Diccionario de la Real Academia Española, 1984)</a:t>
            </a:r>
          </a:p>
          <a:p>
            <a:endParaRPr lang="es-MX" sz="1400" dirty="0"/>
          </a:p>
          <a:p>
            <a:pPr algn="just"/>
            <a:r>
              <a:rPr lang="es-MX" dirty="0" smtClean="0"/>
              <a:t>La creatividad se encuentra entre las condiciones más complejas; está influida por una amplia serie de  experiencias evolutivas, sociales y educativas, manifestándose de manera diferente en cada dominio de conocimiento (</a:t>
            </a:r>
            <a:r>
              <a:rPr lang="es-ES_tradnl" dirty="0" smtClean="0"/>
              <a:t>Corbalán, 2008</a:t>
            </a:r>
            <a:r>
              <a:rPr lang="es-ES_tradnl" dirty="0"/>
              <a:t>)</a:t>
            </a:r>
            <a:endParaRPr lang="es-MX" dirty="0"/>
          </a:p>
        </p:txBody>
      </p:sp>
      <p:sp>
        <p:nvSpPr>
          <p:cNvPr id="4" name="CuadroTexto 3"/>
          <p:cNvSpPr txBox="1"/>
          <p:nvPr/>
        </p:nvSpPr>
        <p:spPr>
          <a:xfrm>
            <a:off x="1182499" y="2377666"/>
            <a:ext cx="2730789" cy="3139321"/>
          </a:xfrm>
          <a:prstGeom prst="rect">
            <a:avLst/>
          </a:prstGeom>
          <a:noFill/>
        </p:spPr>
        <p:txBody>
          <a:bodyPr wrap="square" rtlCol="0">
            <a:spAutoFit/>
          </a:bodyPr>
          <a:lstStyle/>
          <a:p>
            <a:pPr algn="just"/>
            <a:r>
              <a:rPr lang="es-MX" dirty="0" smtClean="0"/>
              <a:t>Algunos principios teóricos afirman que la mayoría de las definiciones abarcan siempre uno o más de los 4 siguientes enfoques parciales:</a:t>
            </a:r>
          </a:p>
          <a:p>
            <a:pPr algn="just"/>
            <a:endParaRPr lang="es-MX" dirty="0"/>
          </a:p>
          <a:p>
            <a:pPr algn="ctr"/>
            <a:r>
              <a:rPr lang="es-MX" dirty="0" smtClean="0"/>
              <a:t>Autor</a:t>
            </a:r>
          </a:p>
          <a:p>
            <a:pPr algn="ctr"/>
            <a:r>
              <a:rPr lang="es-MX" dirty="0" smtClean="0"/>
              <a:t>Producto</a:t>
            </a:r>
          </a:p>
          <a:p>
            <a:pPr algn="ctr"/>
            <a:r>
              <a:rPr lang="es-MX" dirty="0" smtClean="0"/>
              <a:t>Proceso </a:t>
            </a:r>
          </a:p>
          <a:p>
            <a:pPr algn="ctr"/>
            <a:r>
              <a:rPr lang="es-MX" dirty="0" smtClean="0"/>
              <a:t>Dimensión social o cultural </a:t>
            </a:r>
            <a:endParaRPr lang="es-MX" dirty="0"/>
          </a:p>
        </p:txBody>
      </p:sp>
    </p:spTree>
    <p:extLst>
      <p:ext uri="{BB962C8B-B14F-4D97-AF65-F5344CB8AC3E}">
        <p14:creationId xmlns:p14="http://schemas.microsoft.com/office/powerpoint/2010/main" val="12210742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CuadroTexto 5"/>
          <p:cNvSpPr txBox="1">
            <a:spLocks noChangeArrowheads="1"/>
          </p:cNvSpPr>
          <p:nvPr/>
        </p:nvSpPr>
        <p:spPr bwMode="auto">
          <a:xfrm>
            <a:off x="720830" y="1567958"/>
            <a:ext cx="5961857" cy="89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800" i="1" dirty="0" smtClean="0">
                <a:latin typeface="+mn-lt"/>
              </a:rPr>
              <a:t>Reconocimiento de la creatividad para figurar la forma </a:t>
            </a:r>
          </a:p>
          <a:p>
            <a:pPr eaLnBrk="1" hangingPunct="1"/>
            <a:r>
              <a:rPr lang="es-ES_tradnl" altLang="es-MX" sz="1800" b="1" dirty="0" smtClean="0">
                <a:latin typeface="+mn-lt"/>
              </a:rPr>
              <a:t> </a:t>
            </a:r>
            <a:endParaRPr lang="es-ES_tradnl" altLang="es-MX" sz="1800" b="1" dirty="0">
              <a:latin typeface="+mn-lt"/>
            </a:endParaRPr>
          </a:p>
          <a:p>
            <a:pPr eaLnBrk="1" hangingPunct="1"/>
            <a:endParaRPr lang="es-ES" altLang="es-MX" sz="1600" dirty="0">
              <a:solidFill>
                <a:srgbClr val="E4988A"/>
              </a:solidFill>
              <a:latin typeface="+mn-lt"/>
              <a:cs typeface="Tahoma" panose="020B0604030504040204" pitchFamily="34" charset="0"/>
            </a:endParaRPr>
          </a:p>
        </p:txBody>
      </p:sp>
      <p:sp>
        <p:nvSpPr>
          <p:cNvPr id="2" name="CuadroTexto 1"/>
          <p:cNvSpPr txBox="1"/>
          <p:nvPr/>
        </p:nvSpPr>
        <p:spPr>
          <a:xfrm>
            <a:off x="790421" y="3089557"/>
            <a:ext cx="1799082" cy="369332"/>
          </a:xfrm>
          <a:prstGeom prst="rect">
            <a:avLst/>
          </a:prstGeom>
          <a:noFill/>
        </p:spPr>
        <p:txBody>
          <a:bodyPr wrap="none" rtlCol="0">
            <a:spAutoFit/>
          </a:bodyPr>
          <a:lstStyle/>
          <a:p>
            <a:r>
              <a:rPr lang="es-MX" dirty="0" smtClean="0"/>
              <a:t>Condicionantes: </a:t>
            </a:r>
            <a:endParaRPr lang="es-MX" dirty="0"/>
          </a:p>
        </p:txBody>
      </p:sp>
      <p:sp>
        <p:nvSpPr>
          <p:cNvPr id="3" name="CuadroTexto 2"/>
          <p:cNvSpPr txBox="1"/>
          <p:nvPr/>
        </p:nvSpPr>
        <p:spPr>
          <a:xfrm>
            <a:off x="2534335" y="2178907"/>
            <a:ext cx="4056408" cy="3970318"/>
          </a:xfrm>
          <a:prstGeom prst="rect">
            <a:avLst/>
          </a:prstGeom>
          <a:noFill/>
        </p:spPr>
        <p:txBody>
          <a:bodyPr wrap="square" rtlCol="0">
            <a:spAutoFit/>
          </a:bodyPr>
          <a:lstStyle/>
          <a:p>
            <a:pPr marL="342900" indent="-342900" algn="just">
              <a:buAutoNum type="arabicPeriod"/>
            </a:pPr>
            <a:r>
              <a:rPr lang="es-MX" dirty="0" smtClean="0"/>
              <a:t>Una idea o respuesta de diseño debe ser producida.</a:t>
            </a:r>
          </a:p>
          <a:p>
            <a:pPr marL="342900" indent="-342900" algn="just">
              <a:buAutoNum type="arabicPeriod"/>
            </a:pPr>
            <a:r>
              <a:rPr lang="es-MX" dirty="0" smtClean="0"/>
              <a:t>Es necesario alcanzar una solución, respuesta o meta para el producto de diseño.</a:t>
            </a:r>
          </a:p>
          <a:p>
            <a:pPr marL="342900" indent="-342900" algn="just">
              <a:buAutoNum type="arabicPeriod"/>
            </a:pPr>
            <a:r>
              <a:rPr lang="es-MX" dirty="0" smtClean="0"/>
              <a:t>La generación del conocimiento para proponer soluciones de diseño debe mantenerse y desarrollarse al máximo.</a:t>
            </a:r>
          </a:p>
          <a:p>
            <a:pPr algn="just"/>
            <a:endParaRPr lang="es-MX" dirty="0" smtClean="0"/>
          </a:p>
          <a:p>
            <a:pPr algn="just"/>
            <a:r>
              <a:rPr lang="es-MX" dirty="0" smtClean="0"/>
              <a:t>Imposición de un nuevo orden sobre el medio ambiente se considera una conducta creadora y puede o no suponer la creación de una estructura organizada. </a:t>
            </a:r>
            <a:endParaRPr lang="es-MX" dirty="0"/>
          </a:p>
        </p:txBody>
      </p:sp>
      <p:sp>
        <p:nvSpPr>
          <p:cNvPr id="9" name="Text Box 7"/>
          <p:cNvSpPr txBox="1">
            <a:spLocks noChangeArrowheads="1"/>
          </p:cNvSpPr>
          <p:nvPr/>
        </p:nvSpPr>
        <p:spPr bwMode="auto">
          <a:xfrm>
            <a:off x="6935975" y="6112768"/>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Tree>
    <p:extLst>
      <p:ext uri="{BB962C8B-B14F-4D97-AF65-F5344CB8AC3E}">
        <p14:creationId xmlns:p14="http://schemas.microsoft.com/office/powerpoint/2010/main" val="3911681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3"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dirty="0">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dirty="0">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i="1" dirty="0">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CuadroTexto 1"/>
          <p:cNvSpPr txBox="1"/>
          <p:nvPr/>
        </p:nvSpPr>
        <p:spPr>
          <a:xfrm>
            <a:off x="1361974" y="1201288"/>
            <a:ext cx="4026096" cy="5170647"/>
          </a:xfrm>
          <a:prstGeom prst="rect">
            <a:avLst/>
          </a:prstGeom>
          <a:noFill/>
        </p:spPr>
        <p:txBody>
          <a:bodyPr wrap="square" rtlCol="0">
            <a:spAutoFit/>
          </a:bodyPr>
          <a:lstStyle/>
          <a:p>
            <a:r>
              <a:rPr lang="es-MX" dirty="0" smtClean="0"/>
              <a:t>La creatividad se da en los límites expuestos por el diseñador y no en su propia capacidad.</a:t>
            </a:r>
          </a:p>
          <a:p>
            <a:endParaRPr lang="es-MX" dirty="0"/>
          </a:p>
          <a:p>
            <a:r>
              <a:rPr lang="es-MX" dirty="0" smtClean="0"/>
              <a:t>La creatividad requiere al  diseñador como juez para evaluar y no uno externo.</a:t>
            </a:r>
          </a:p>
          <a:p>
            <a:endParaRPr lang="es-MX" dirty="0"/>
          </a:p>
          <a:p>
            <a:r>
              <a:rPr lang="es-MX" dirty="0" smtClean="0"/>
              <a:t>La iniciativa para reformular ideas, soluciones o alternativas de diseño deberá estar muy presente en el acto creador.</a:t>
            </a:r>
          </a:p>
          <a:p>
            <a:endParaRPr lang="es-MX" dirty="0"/>
          </a:p>
          <a:p>
            <a:r>
              <a:rPr lang="es-MX" dirty="0" smtClean="0"/>
              <a:t>La creatividad requiere de tiempos para reflexionar e intercambiar la intensidad </a:t>
            </a:r>
          </a:p>
          <a:p>
            <a:r>
              <a:rPr lang="es-MX" dirty="0"/>
              <a:t>p</a:t>
            </a:r>
            <a:r>
              <a:rPr lang="es-MX" dirty="0" smtClean="0"/>
              <a:t>or nuevas y relajadas reflexiones. </a:t>
            </a:r>
          </a:p>
          <a:p>
            <a:endParaRPr lang="es-MX" sz="1400" dirty="0" smtClean="0"/>
          </a:p>
          <a:p>
            <a:endParaRPr lang="es-MX" sz="1400" dirty="0"/>
          </a:p>
          <a:p>
            <a:r>
              <a:rPr lang="es-MX" sz="1400" dirty="0" smtClean="0"/>
              <a:t> </a:t>
            </a:r>
            <a:endParaRPr lang="es-MX" sz="1400" dirty="0"/>
          </a:p>
        </p:txBody>
      </p:sp>
      <p:pic>
        <p:nvPicPr>
          <p:cNvPr id="4098" name="Picture 2" descr="Resultado de imagen para creativity images"/>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534298" y="1491407"/>
            <a:ext cx="2970754" cy="2984016"/>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CuadroTexto 9"/>
          <p:cNvSpPr txBox="1"/>
          <p:nvPr/>
        </p:nvSpPr>
        <p:spPr>
          <a:xfrm>
            <a:off x="5476019" y="4504837"/>
            <a:ext cx="2454518" cy="646331"/>
          </a:xfrm>
          <a:prstGeom prst="rect">
            <a:avLst/>
          </a:prstGeom>
          <a:noFill/>
        </p:spPr>
        <p:txBody>
          <a:bodyPr wrap="none" rtlCol="0">
            <a:spAutoFit/>
          </a:bodyPr>
          <a:lstStyle/>
          <a:p>
            <a:r>
              <a:rPr lang="es-MX" sz="900" dirty="0" smtClean="0"/>
              <a:t>Imagen tomada con fines didácticos </a:t>
            </a:r>
          </a:p>
          <a:p>
            <a:r>
              <a:rPr lang="es-MX" sz="900" dirty="0" smtClean="0"/>
              <a:t>de:</a:t>
            </a:r>
            <a:r>
              <a:rPr lang="es-MX" sz="900" dirty="0"/>
              <a:t> </a:t>
            </a:r>
            <a:r>
              <a:rPr lang="es-MX" sz="900" dirty="0" smtClean="0"/>
              <a:t>www.habilidadesdelpensamiento.wordpress</a:t>
            </a:r>
          </a:p>
          <a:p>
            <a:endParaRPr lang="es-MX" sz="900" dirty="0" smtClean="0">
              <a:solidFill>
                <a:srgbClr val="000000"/>
              </a:solidFill>
            </a:endParaRPr>
          </a:p>
          <a:p>
            <a:endParaRPr lang="es-MX" sz="900" dirty="0">
              <a:solidFill>
                <a:srgbClr val="000000"/>
              </a:solidFill>
              <a:hlinkClick r:id="rId6"/>
            </a:endParaRPr>
          </a:p>
        </p:txBody>
      </p:sp>
      <p:sp>
        <p:nvSpPr>
          <p:cNvPr id="9" name="Text Box 7"/>
          <p:cNvSpPr txBox="1">
            <a:spLocks noChangeArrowheads="1"/>
          </p:cNvSpPr>
          <p:nvPr/>
        </p:nvSpPr>
        <p:spPr bwMode="auto">
          <a:xfrm>
            <a:off x="6935975" y="6162084"/>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11" name="Rectángulo 10"/>
          <p:cNvSpPr/>
          <p:nvPr/>
        </p:nvSpPr>
        <p:spPr>
          <a:xfrm>
            <a:off x="1395058" y="5715749"/>
            <a:ext cx="7410100" cy="369332"/>
          </a:xfrm>
          <a:prstGeom prst="rect">
            <a:avLst/>
          </a:prstGeom>
        </p:spPr>
        <p:txBody>
          <a:bodyPr wrap="square">
            <a:spAutoFit/>
          </a:bodyPr>
          <a:lstStyle/>
          <a:p>
            <a:r>
              <a:rPr lang="es-ES_tradnl" dirty="0" smtClean="0"/>
              <a:t>(Ghersi y Miralles, 2014)</a:t>
            </a:r>
            <a:endParaRPr lang="es-ES" dirty="0"/>
          </a:p>
        </p:txBody>
      </p:sp>
    </p:spTree>
    <p:extLst>
      <p:ext uri="{BB962C8B-B14F-4D97-AF65-F5344CB8AC3E}">
        <p14:creationId xmlns:p14="http://schemas.microsoft.com/office/powerpoint/2010/main" val="111318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a:latin typeface="Arial" panose="020B0604020202020204" pitchFamily="34" charset="0"/>
              <a:cs typeface="Arial" panose="020B0604020202020204" pitchFamily="34" charset="0"/>
            </a:endParaRPr>
          </a:p>
        </p:txBody>
      </p:sp>
      <p:sp>
        <p:nvSpPr>
          <p:cNvPr id="26636" name="CuadroTexto 5"/>
          <p:cNvSpPr txBox="1">
            <a:spLocks noChangeArrowheads="1"/>
          </p:cNvSpPr>
          <p:nvPr/>
        </p:nvSpPr>
        <p:spPr bwMode="auto">
          <a:xfrm>
            <a:off x="4649788" y="1079437"/>
            <a:ext cx="3600450" cy="1046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marL="514350" indent="-514350" eaLnBrk="1" hangingPunct="1">
              <a:buAutoNum type="arabicPeriod"/>
            </a:pPr>
            <a:r>
              <a:rPr lang="es-ES_tradnl" altLang="es-MX" sz="2800" b="1" dirty="0" smtClean="0">
                <a:solidFill>
                  <a:srgbClr val="008000"/>
                </a:solidFill>
                <a:latin typeface="+mn-lt"/>
              </a:rPr>
              <a:t>BOCETOS</a:t>
            </a:r>
          </a:p>
          <a:p>
            <a:pPr eaLnBrk="1" hangingPunct="1"/>
            <a:r>
              <a:rPr lang="es-ES_tradnl" altLang="es-MX" sz="1800" b="1" dirty="0" smtClean="0">
                <a:solidFill>
                  <a:srgbClr val="000000"/>
                </a:solidFill>
                <a:latin typeface="+mn-lt"/>
              </a:rPr>
              <a:t>Figuración de la forma</a:t>
            </a:r>
            <a:endParaRPr lang="es-ES_tradnl" altLang="es-MX" sz="1800" b="1" dirty="0">
              <a:solidFill>
                <a:srgbClr val="000000"/>
              </a:solidFill>
              <a:latin typeface="+mn-lt"/>
            </a:endParaRPr>
          </a:p>
          <a:p>
            <a:pPr eaLnBrk="1" hangingPunct="1"/>
            <a:endParaRPr lang="es-ES" altLang="es-MX" sz="1600" dirty="0">
              <a:solidFill>
                <a:srgbClr val="E4988A"/>
              </a:solidFill>
              <a:latin typeface="+mn-lt"/>
              <a:cs typeface="Tahoma" panose="020B060403050404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 Box 7"/>
          <p:cNvSpPr txBox="1">
            <a:spLocks noChangeArrowheads="1"/>
          </p:cNvSpPr>
          <p:nvPr/>
        </p:nvSpPr>
        <p:spPr bwMode="auto">
          <a:xfrm>
            <a:off x="6861997" y="6186742"/>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2" name="CuadroTexto 1"/>
          <p:cNvSpPr txBox="1"/>
          <p:nvPr/>
        </p:nvSpPr>
        <p:spPr>
          <a:xfrm>
            <a:off x="567166" y="1602769"/>
            <a:ext cx="3760552" cy="4523288"/>
          </a:xfrm>
          <a:prstGeom prst="rect">
            <a:avLst/>
          </a:prstGeom>
          <a:noFill/>
        </p:spPr>
        <p:txBody>
          <a:bodyPr wrap="square" rtlCol="0">
            <a:spAutoFit/>
          </a:bodyPr>
          <a:lstStyle/>
          <a:p>
            <a:pPr algn="just"/>
            <a:r>
              <a:rPr lang="es-ES_tradnl" sz="2800" baseline="30000" dirty="0"/>
              <a:t>De acuerdo al Diccionario del Arte la definición de boceto es: término de origen italiano “</a:t>
            </a:r>
            <a:r>
              <a:rPr lang="es-ES_tradnl" sz="2800" i="1" baseline="30000" dirty="0"/>
              <a:t>bozzetto</a:t>
            </a:r>
            <a:r>
              <a:rPr lang="es-ES_tradnl" sz="2800" baseline="30000" dirty="0"/>
              <a:t>” </a:t>
            </a:r>
            <a:r>
              <a:rPr lang="es-ES_tradnl" sz="2800" baseline="30000" dirty="0" smtClean="0"/>
              <a:t> (bloque </a:t>
            </a:r>
            <a:r>
              <a:rPr lang="es-ES_tradnl" sz="2800" baseline="30000" dirty="0"/>
              <a:t>de piedra sin </a:t>
            </a:r>
            <a:r>
              <a:rPr lang="es-ES_tradnl" sz="2800" baseline="30000" dirty="0" smtClean="0"/>
              <a:t>desbastar)</a:t>
            </a:r>
          </a:p>
          <a:p>
            <a:pPr algn="just"/>
            <a:endParaRPr lang="es-ES_tradnl" sz="2800" baseline="30000" dirty="0"/>
          </a:p>
          <a:p>
            <a:pPr algn="just">
              <a:lnSpc>
                <a:spcPct val="110000"/>
              </a:lnSpc>
            </a:pPr>
            <a:r>
              <a:rPr lang="es-ES_tradnl" sz="2800" baseline="30000" dirty="0"/>
              <a:t>E</a:t>
            </a:r>
            <a:r>
              <a:rPr lang="es-ES_tradnl" sz="2800" baseline="30000" dirty="0" smtClean="0"/>
              <a:t>l diseñador Industrial puede considerar un boceto, como el espacio de representación de pruebas para el uso de calidades de línea, colores, tonalidades, texturas, formas, o elementos de composición que posteriormente pueden formar la base para la materialización de un objeto de diseño.</a:t>
            </a:r>
            <a:r>
              <a:rPr lang="es-ES_tradnl" sz="2800" dirty="0" smtClean="0"/>
              <a:t> </a:t>
            </a:r>
            <a:endParaRPr lang="es-ES" sz="2400" dirty="0"/>
          </a:p>
        </p:txBody>
      </p:sp>
      <p:pic>
        <p:nvPicPr>
          <p:cNvPr id="4" name="Imagen 3" descr="concepto.JPG"/>
          <p:cNvPicPr>
            <a:picLocks noChangeAspect="1"/>
          </p:cNvPicPr>
          <p:nvPr/>
        </p:nvPicPr>
        <p:blipFill rotWithShape="1">
          <a:blip r:embed="rId5" cstate="print">
            <a:extLst>
              <a:ext uri="{28A0092B-C50C-407E-A947-70E740481C1C}">
                <a14:useLocalDpi xmlns:a14="http://schemas.microsoft.com/office/drawing/2010/main" val="0"/>
              </a:ext>
            </a:extLst>
          </a:blip>
          <a:srcRect l="7011" t="10967" b="23595"/>
          <a:stretch/>
        </p:blipFill>
        <p:spPr>
          <a:xfrm>
            <a:off x="4759257" y="2515113"/>
            <a:ext cx="4216751" cy="2034283"/>
          </a:xfrm>
          <a:prstGeom prst="rect">
            <a:avLst/>
          </a:prstGeom>
        </p:spPr>
      </p:pic>
      <p:sp>
        <p:nvSpPr>
          <p:cNvPr id="5" name="CuadroTexto 4"/>
          <p:cNvSpPr txBox="1"/>
          <p:nvPr/>
        </p:nvSpPr>
        <p:spPr>
          <a:xfrm>
            <a:off x="5005851" y="4598713"/>
            <a:ext cx="3267366" cy="646331"/>
          </a:xfrm>
          <a:prstGeom prst="rect">
            <a:avLst/>
          </a:prstGeom>
          <a:noFill/>
        </p:spPr>
        <p:txBody>
          <a:bodyPr wrap="square" rtlCol="0">
            <a:spAutoFit/>
          </a:bodyPr>
          <a:lstStyle/>
          <a:p>
            <a:r>
              <a:rPr lang="es-ES" sz="1200" dirty="0" smtClean="0"/>
              <a:t>Boceto: Estudiante de tercer </a:t>
            </a:r>
            <a:r>
              <a:rPr lang="es-ES" sz="1200" dirty="0"/>
              <a:t>semestre </a:t>
            </a:r>
            <a:r>
              <a:rPr lang="es-ES" sz="1200" dirty="0" smtClean="0"/>
              <a:t>de  la Licenciatura en Diseño Industrial :  Jazmín de los Santos López. </a:t>
            </a:r>
          </a:p>
        </p:txBody>
      </p:sp>
    </p:spTree>
    <p:extLst>
      <p:ext uri="{BB962C8B-B14F-4D97-AF65-F5344CB8AC3E}">
        <p14:creationId xmlns:p14="http://schemas.microsoft.com/office/powerpoint/2010/main" val="22856908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Text Box 6"/>
          <p:cNvSpPr txBox="1">
            <a:spLocks noChangeArrowheads="1"/>
          </p:cNvSpPr>
          <p:nvPr/>
        </p:nvSpPr>
        <p:spPr bwMode="auto">
          <a:xfrm>
            <a:off x="2268538" y="404813"/>
            <a:ext cx="476250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400" b="1">
                <a:solidFill>
                  <a:srgbClr val="08090B"/>
                </a:solidFill>
                <a:latin typeface="Arial" panose="020B0604020202020204" pitchFamily="34" charset="0"/>
                <a:cs typeface="Arial" panose="020B0604020202020204" pitchFamily="34" charset="0"/>
              </a:rPr>
              <a:t>UNIVERSIDAD AUTÓNOMA DEL ESTADO DE MÉXICO</a:t>
            </a:r>
          </a:p>
          <a:p>
            <a:pPr eaLnBrk="1" hangingPunct="1"/>
            <a:r>
              <a:rPr lang="es-MX" altLang="es-MX" sz="1400" b="1">
                <a:solidFill>
                  <a:srgbClr val="08090B"/>
                </a:solidFill>
                <a:latin typeface="Arial" panose="020B0604020202020204" pitchFamily="34" charset="0"/>
                <a:cs typeface="Arial" panose="020B0604020202020204" pitchFamily="34" charset="0"/>
              </a:rPr>
              <a:t>      Centro Universitario UAEM Valle de Chalco. </a:t>
            </a:r>
          </a:p>
          <a:p>
            <a:pPr eaLnBrk="1" hangingPunct="1"/>
            <a:endParaRPr lang="es-ES" altLang="es-MX" sz="2000" b="1" i="1">
              <a:latin typeface="Arial" panose="020B0604020202020204" pitchFamily="34" charset="0"/>
              <a:cs typeface="Arial" panose="020B0604020202020204" pitchFamily="34" charset="0"/>
            </a:endParaRPr>
          </a:p>
        </p:txBody>
      </p:sp>
      <p:pic>
        <p:nvPicPr>
          <p:cNvPr id="17"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3" y="260350"/>
            <a:ext cx="804862" cy="71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67625" y="333375"/>
            <a:ext cx="504825" cy="647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 Box 7"/>
          <p:cNvSpPr txBox="1">
            <a:spLocks noChangeArrowheads="1"/>
          </p:cNvSpPr>
          <p:nvPr/>
        </p:nvSpPr>
        <p:spPr bwMode="auto">
          <a:xfrm>
            <a:off x="6861997" y="6186742"/>
            <a:ext cx="198319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_tradnl" altLang="es-MX" sz="1200" i="1" dirty="0" smtClean="0">
                <a:solidFill>
                  <a:schemeClr val="accent6">
                    <a:lumMod val="75000"/>
                  </a:schemeClr>
                </a:solidFill>
                <a:latin typeface="Arial Narrow" panose="020B0606020202030204" pitchFamily="34" charset="0"/>
                <a:ea typeface="FangSong" panose="02010609060101010101" pitchFamily="49" charset="-122"/>
              </a:rPr>
              <a:t>Fase creativa</a:t>
            </a:r>
            <a:endParaRPr lang="es-ES_tradnl" altLang="es-MX" sz="1200" i="1" dirty="0" smtClean="0">
              <a:solidFill>
                <a:schemeClr val="accent6">
                  <a:lumMod val="75000"/>
                </a:schemeClr>
              </a:solidFill>
              <a:latin typeface="Arial Narrow" panose="020B0606020202030204" pitchFamily="34" charset="0"/>
            </a:endParaRPr>
          </a:p>
          <a:p>
            <a:pPr eaLnBrk="1" hangingPunct="1"/>
            <a:r>
              <a:rPr lang="es-ES_tradnl" altLang="es-MX" sz="1200" i="1" dirty="0" smtClean="0">
                <a:solidFill>
                  <a:schemeClr val="accent6">
                    <a:lumMod val="75000"/>
                  </a:schemeClr>
                </a:solidFill>
                <a:latin typeface="Arial Narrow" panose="020B0606020202030204" pitchFamily="34" charset="0"/>
              </a:rPr>
              <a:t> Dr. Omar Eduardo Sánchez E.</a:t>
            </a:r>
            <a:endParaRPr lang="es-ES" altLang="es-MX" sz="1200" b="1" i="1" dirty="0">
              <a:solidFill>
                <a:schemeClr val="accent6">
                  <a:lumMod val="75000"/>
                </a:schemeClr>
              </a:solidFill>
              <a:latin typeface="Arial Narrow" panose="020B0606020202030204" pitchFamily="34" charset="0"/>
            </a:endParaRPr>
          </a:p>
        </p:txBody>
      </p:sp>
      <p:sp>
        <p:nvSpPr>
          <p:cNvPr id="10" name="2 Marcador de contenido"/>
          <p:cNvSpPr>
            <a:spLocks noGrp="1"/>
          </p:cNvSpPr>
          <p:nvPr/>
        </p:nvSpPr>
        <p:spPr>
          <a:xfrm>
            <a:off x="1232622" y="1736697"/>
            <a:ext cx="4069141" cy="48310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1800" kern="1200" dirty="0" smtClean="0"/>
              <a:t>El boceto </a:t>
            </a:r>
            <a:r>
              <a:rPr lang="es-MX" sz="1800" dirty="0" smtClean="0"/>
              <a:t>desarrollado por el diseñador </a:t>
            </a:r>
            <a:r>
              <a:rPr lang="es-MX" sz="1800" kern="1200" dirty="0" smtClean="0"/>
              <a:t>capta la esencia del pensamiento, es decir, la idea</a:t>
            </a:r>
            <a:r>
              <a:rPr lang="es-MX" sz="1800" dirty="0"/>
              <a:t> </a:t>
            </a:r>
            <a:r>
              <a:rPr lang="es-MX" sz="1800" dirty="0" smtClean="0"/>
              <a:t>se</a:t>
            </a:r>
            <a:r>
              <a:rPr lang="es-MX" sz="1800" kern="1200" dirty="0" smtClean="0"/>
              <a:t> transmite de un modo grafico-plástico, directamente al espacio bidimensional, formalizándose mediante grafismos o esquemas gráficos a través de la naturalidad de la mano, permitiendo su corrección inmediata sin necesidad de ningún tipo de filtros externo</a:t>
            </a:r>
            <a:r>
              <a:rPr lang="es-MX" sz="1800" dirty="0" smtClean="0"/>
              <a:t> (</a:t>
            </a:r>
            <a:r>
              <a:rPr lang="es-ES_tradnl" sz="1800" dirty="0" smtClean="0"/>
              <a:t>Rodríguez, 2009</a:t>
            </a:r>
            <a:r>
              <a:rPr lang="es-ES_tradnl" sz="1800" dirty="0"/>
              <a:t>). </a:t>
            </a:r>
            <a:endParaRPr lang="es-MX" sz="1800" kern="1200" dirty="0" smtClean="0">
              <a:solidFill>
                <a:srgbClr val="000000"/>
              </a:solidFill>
            </a:endParaRPr>
          </a:p>
          <a:p>
            <a:pPr marL="0" indent="0" algn="just">
              <a:buNone/>
            </a:pPr>
            <a:r>
              <a:rPr lang="es-MX" sz="2000" kern="1200" dirty="0" smtClean="0">
                <a:solidFill>
                  <a:srgbClr val="000000"/>
                </a:solidFill>
              </a:rPr>
              <a:t> </a:t>
            </a:r>
            <a:endParaRPr lang="es-MX" sz="2000" kern="1200" dirty="0">
              <a:solidFill>
                <a:srgbClr val="000000"/>
              </a:solidFill>
            </a:endParaRPr>
          </a:p>
        </p:txBody>
      </p:sp>
      <p:pic>
        <p:nvPicPr>
          <p:cNvPr id="12" name="Picture 2"/>
          <p:cNvPicPr>
            <a:picLocks noChangeAspect="1" noChangeArrowheads="1"/>
          </p:cNvPicPr>
          <p:nvPr/>
        </p:nvPicPr>
        <p:blipFill>
          <a:blip r:embed="rId5" cstate="print"/>
          <a:srcRect l="53617" t="20944" r="31862" b="44149"/>
          <a:stretch>
            <a:fillRect/>
          </a:stretch>
        </p:blipFill>
        <p:spPr bwMode="auto">
          <a:xfrm>
            <a:off x="6184515" y="1478328"/>
            <a:ext cx="1834764" cy="3528392"/>
          </a:xfrm>
          <a:prstGeom prst="rect">
            <a:avLst/>
          </a:prstGeom>
          <a:noFill/>
          <a:ln w="9525">
            <a:noFill/>
            <a:miter lim="800000"/>
            <a:headEnd/>
            <a:tailEnd/>
          </a:ln>
        </p:spPr>
      </p:pic>
      <p:sp>
        <p:nvSpPr>
          <p:cNvPr id="13" name="4 CuadroTexto"/>
          <p:cNvSpPr txBox="1"/>
          <p:nvPr/>
        </p:nvSpPr>
        <p:spPr>
          <a:xfrm>
            <a:off x="6117017" y="4924908"/>
            <a:ext cx="2664296" cy="307777"/>
          </a:xfrm>
          <a:prstGeom prst="rect">
            <a:avLst/>
          </a:prstGeom>
          <a:noFill/>
        </p:spPr>
        <p:txBody>
          <a:bodyPr wrap="square" rtlCol="0">
            <a:spAutoFit/>
          </a:bodyPr>
          <a:lstStyle/>
          <a:p>
            <a:r>
              <a:rPr lang="es-MX" sz="700" dirty="0" smtClean="0">
                <a:latin typeface="Arial" pitchFamily="34" charset="0"/>
                <a:cs typeface="Arial" pitchFamily="34" charset="0"/>
              </a:rPr>
              <a:t>imagen utilizada para fines didacticos</a:t>
            </a:r>
          </a:p>
          <a:p>
            <a:r>
              <a:rPr lang="es-MX" sz="700" dirty="0" smtClean="0">
                <a:latin typeface="Arial" pitchFamily="34" charset="0"/>
                <a:cs typeface="Arial" pitchFamily="34" charset="0"/>
              </a:rPr>
              <a:t>fuente: https://hera.ugr.es/tesisugr/18022467.pdf</a:t>
            </a:r>
            <a:endParaRPr lang="es-MX" sz="700" dirty="0">
              <a:latin typeface="Arial" pitchFamily="34" charset="0"/>
              <a:cs typeface="Arial" pitchFamily="34" charset="0"/>
            </a:endParaRPr>
          </a:p>
        </p:txBody>
      </p:sp>
    </p:spTree>
    <p:extLst>
      <p:ext uri="{BB962C8B-B14F-4D97-AF65-F5344CB8AC3E}">
        <p14:creationId xmlns:p14="http://schemas.microsoft.com/office/powerpoint/2010/main" val="12322817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4111</TotalTime>
  <Words>3907</Words>
  <Application>Microsoft Office PowerPoint</Application>
  <PresentationFormat>Presentación en pantalla (4:3)</PresentationFormat>
  <Paragraphs>598</Paragraphs>
  <Slides>39</Slides>
  <Notes>39</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39</vt:i4>
      </vt:variant>
    </vt:vector>
  </HeadingPairs>
  <TitlesOfParts>
    <vt:vector size="48" baseType="lpstr">
      <vt:lpstr>MS PGothic</vt:lpstr>
      <vt:lpstr>Arial</vt:lpstr>
      <vt:lpstr>Arial Narrow</vt:lpstr>
      <vt:lpstr>Calibri</vt:lpstr>
      <vt:lpstr>Calibri Light</vt:lpstr>
      <vt:lpstr>FangSong</vt:lpstr>
      <vt:lpstr>Tahoma</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EDUARDO SÁNCHEZ</dc:creator>
  <cp:lastModifiedBy>EDUARDO SÁNCHEZ</cp:lastModifiedBy>
  <cp:revision>198</cp:revision>
  <dcterms:created xsi:type="dcterms:W3CDTF">2015-09-29T10:35:09Z</dcterms:created>
  <dcterms:modified xsi:type="dcterms:W3CDTF">2017-10-19T01:17:29Z</dcterms:modified>
</cp:coreProperties>
</file>