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95" r:id="rId1"/>
  </p:sldMasterIdLst>
  <p:notesMasterIdLst>
    <p:notesMasterId r:id="rId41"/>
  </p:notesMasterIdLst>
  <p:handoutMasterIdLst>
    <p:handoutMasterId r:id="rId42"/>
  </p:handoutMasterIdLst>
  <p:sldIdLst>
    <p:sldId id="256" r:id="rId2"/>
    <p:sldId id="302" r:id="rId3"/>
    <p:sldId id="334" r:id="rId4"/>
    <p:sldId id="346" r:id="rId5"/>
    <p:sldId id="335" r:id="rId6"/>
    <p:sldId id="304" r:id="rId7"/>
    <p:sldId id="338" r:id="rId8"/>
    <p:sldId id="340" r:id="rId9"/>
    <p:sldId id="339" r:id="rId10"/>
    <p:sldId id="341" r:id="rId11"/>
    <p:sldId id="342" r:id="rId12"/>
    <p:sldId id="305" r:id="rId13"/>
    <p:sldId id="343" r:id="rId14"/>
    <p:sldId id="306" r:id="rId15"/>
    <p:sldId id="344" r:id="rId16"/>
    <p:sldId id="345" r:id="rId17"/>
    <p:sldId id="327" r:id="rId18"/>
    <p:sldId id="310" r:id="rId19"/>
    <p:sldId id="347" r:id="rId20"/>
    <p:sldId id="348" r:id="rId21"/>
    <p:sldId id="311" r:id="rId22"/>
    <p:sldId id="312" r:id="rId23"/>
    <p:sldId id="313" r:id="rId24"/>
    <p:sldId id="315" r:id="rId25"/>
    <p:sldId id="349" r:id="rId26"/>
    <p:sldId id="350" r:id="rId27"/>
    <p:sldId id="351" r:id="rId28"/>
    <p:sldId id="352" r:id="rId29"/>
    <p:sldId id="316" r:id="rId30"/>
    <p:sldId id="330" r:id="rId31"/>
    <p:sldId id="317" r:id="rId32"/>
    <p:sldId id="333" r:id="rId33"/>
    <p:sldId id="353" r:id="rId34"/>
    <p:sldId id="318" r:id="rId35"/>
    <p:sldId id="321" r:id="rId36"/>
    <p:sldId id="332" r:id="rId37"/>
    <p:sldId id="355" r:id="rId38"/>
    <p:sldId id="336" r:id="rId39"/>
    <p:sldId id="326" r:id="rId40"/>
  </p:sldIdLst>
  <p:sldSz cx="9144000" cy="6858000" type="screen4x3"/>
  <p:notesSz cx="6858000" cy="9144000"/>
  <p:defaultTextStyle>
    <a:defPPr>
      <a:defRPr lang="es-ES"/>
    </a:defPPr>
    <a:lvl1pPr algn="l" rtl="0" fontAlgn="base">
      <a:spcBef>
        <a:spcPct val="0"/>
      </a:spcBef>
      <a:spcAft>
        <a:spcPct val="0"/>
      </a:spcAft>
      <a:defRPr sz="2400" kern="1200">
        <a:solidFill>
          <a:schemeClr val="tx1"/>
        </a:solidFill>
        <a:latin typeface="Tahoma" pitchFamily="34" charset="0"/>
        <a:ea typeface="MS PGothic" pitchFamily="34" charset="-128"/>
        <a:cs typeface="+mn-cs"/>
      </a:defRPr>
    </a:lvl1pPr>
    <a:lvl2pPr marL="457200" algn="l" rtl="0" fontAlgn="base">
      <a:spcBef>
        <a:spcPct val="0"/>
      </a:spcBef>
      <a:spcAft>
        <a:spcPct val="0"/>
      </a:spcAft>
      <a:defRPr sz="2400" kern="1200">
        <a:solidFill>
          <a:schemeClr val="tx1"/>
        </a:solidFill>
        <a:latin typeface="Tahoma" pitchFamily="34" charset="0"/>
        <a:ea typeface="MS PGothic" pitchFamily="34" charset="-128"/>
        <a:cs typeface="+mn-cs"/>
      </a:defRPr>
    </a:lvl2pPr>
    <a:lvl3pPr marL="914400" algn="l" rtl="0" fontAlgn="base">
      <a:spcBef>
        <a:spcPct val="0"/>
      </a:spcBef>
      <a:spcAft>
        <a:spcPct val="0"/>
      </a:spcAft>
      <a:defRPr sz="2400" kern="1200">
        <a:solidFill>
          <a:schemeClr val="tx1"/>
        </a:solidFill>
        <a:latin typeface="Tahoma" pitchFamily="34" charset="0"/>
        <a:ea typeface="MS PGothic" pitchFamily="34" charset="-128"/>
        <a:cs typeface="+mn-cs"/>
      </a:defRPr>
    </a:lvl3pPr>
    <a:lvl4pPr marL="1371600" algn="l" rtl="0" fontAlgn="base">
      <a:spcBef>
        <a:spcPct val="0"/>
      </a:spcBef>
      <a:spcAft>
        <a:spcPct val="0"/>
      </a:spcAft>
      <a:defRPr sz="2400" kern="1200">
        <a:solidFill>
          <a:schemeClr val="tx1"/>
        </a:solidFill>
        <a:latin typeface="Tahoma" pitchFamily="34" charset="0"/>
        <a:ea typeface="MS PGothic" pitchFamily="34" charset="-128"/>
        <a:cs typeface="+mn-cs"/>
      </a:defRPr>
    </a:lvl4pPr>
    <a:lvl5pPr marL="1828800" algn="l" rtl="0" fontAlgn="base">
      <a:spcBef>
        <a:spcPct val="0"/>
      </a:spcBef>
      <a:spcAft>
        <a:spcPct val="0"/>
      </a:spcAft>
      <a:defRPr sz="2400" kern="1200">
        <a:solidFill>
          <a:schemeClr val="tx1"/>
        </a:solidFill>
        <a:latin typeface="Tahoma" pitchFamily="34" charset="0"/>
        <a:ea typeface="MS PGothic" pitchFamily="34" charset="-128"/>
        <a:cs typeface="+mn-cs"/>
      </a:defRPr>
    </a:lvl5pPr>
    <a:lvl6pPr marL="2286000" algn="l" defTabSz="914400" rtl="0" eaLnBrk="1" latinLnBrk="0" hangingPunct="1">
      <a:defRPr sz="2400" kern="1200">
        <a:solidFill>
          <a:schemeClr val="tx1"/>
        </a:solidFill>
        <a:latin typeface="Tahoma" pitchFamily="34" charset="0"/>
        <a:ea typeface="MS PGothic" pitchFamily="34" charset="-128"/>
        <a:cs typeface="+mn-cs"/>
      </a:defRPr>
    </a:lvl6pPr>
    <a:lvl7pPr marL="2743200" algn="l" defTabSz="914400" rtl="0" eaLnBrk="1" latinLnBrk="0" hangingPunct="1">
      <a:defRPr sz="2400" kern="1200">
        <a:solidFill>
          <a:schemeClr val="tx1"/>
        </a:solidFill>
        <a:latin typeface="Tahoma" pitchFamily="34" charset="0"/>
        <a:ea typeface="MS PGothic" pitchFamily="34" charset="-128"/>
        <a:cs typeface="+mn-cs"/>
      </a:defRPr>
    </a:lvl7pPr>
    <a:lvl8pPr marL="3200400" algn="l" defTabSz="914400" rtl="0" eaLnBrk="1" latinLnBrk="0" hangingPunct="1">
      <a:defRPr sz="2400" kern="1200">
        <a:solidFill>
          <a:schemeClr val="tx1"/>
        </a:solidFill>
        <a:latin typeface="Tahoma" pitchFamily="34" charset="0"/>
        <a:ea typeface="MS PGothic" pitchFamily="34" charset="-128"/>
        <a:cs typeface="+mn-cs"/>
      </a:defRPr>
    </a:lvl8pPr>
    <a:lvl9pPr marL="3657600" algn="l" defTabSz="914400" rtl="0" eaLnBrk="1" latinLnBrk="0" hangingPunct="1">
      <a:defRPr sz="2400" kern="1200">
        <a:solidFill>
          <a:schemeClr val="tx1"/>
        </a:solidFill>
        <a:latin typeface="Tahoma" pitchFamily="34" charset="0"/>
        <a:ea typeface="MS PGothic"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EB997"/>
    <a:srgbClr val="3C5F79"/>
    <a:srgbClr val="4E8D5B"/>
    <a:srgbClr val="7DA176"/>
    <a:srgbClr val="7A0000"/>
    <a:srgbClr val="97866B"/>
    <a:srgbClr val="66716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868" autoAdjust="0"/>
    <p:restoredTop sz="94660"/>
  </p:normalViewPr>
  <p:slideViewPr>
    <p:cSldViewPr>
      <p:cViewPr>
        <p:scale>
          <a:sx n="64" d="100"/>
          <a:sy n="64" d="100"/>
        </p:scale>
        <p:origin x="1470" y="204"/>
      </p:cViewPr>
      <p:guideLst>
        <p:guide orient="horz" pos="2160"/>
        <p:guide pos="2880"/>
      </p:guideLst>
    </p:cSldViewPr>
  </p:slideViewPr>
  <p:outlineViewPr>
    <p:cViewPr>
      <p:scale>
        <a:sx n="100" d="100"/>
        <a:sy n="100" d="100"/>
      </p:scale>
      <p:origin x="0" y="0"/>
    </p:cViewPr>
  </p:outlin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handoutMaster" Target="handoutMasters/handout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atin typeface="Tahoma" charset="0"/>
                <a:ea typeface="ＭＳ Ｐゴシック" charset="0"/>
                <a:cs typeface="ＭＳ Ｐゴシック" charset="0"/>
              </a:defRPr>
            </a:lvl1pPr>
          </a:lstStyle>
          <a:p>
            <a:pPr>
              <a:defRPr/>
            </a:pPr>
            <a:endParaRPr lang="es-ES"/>
          </a:p>
        </p:txBody>
      </p:sp>
      <p:sp>
        <p:nvSpPr>
          <p:cNvPr id="3" name="Marcador de fecha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710A7BD0-7973-4587-A344-234A787E6AEE}" type="datetime1">
              <a:rPr lang="es-ES"/>
              <a:pPr/>
              <a:t>20/10/2017</a:t>
            </a:fld>
            <a:endParaRPr lang="es-ES"/>
          </a:p>
        </p:txBody>
      </p:sp>
      <p:sp>
        <p:nvSpPr>
          <p:cNvPr id="4" name="Marcador de pie de página 3"/>
          <p:cNvSpPr>
            <a:spLocks noGrp="1"/>
          </p:cNvSpPr>
          <p:nvPr>
            <p:ph type="ftr" sz="quarter" idx="2"/>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atin typeface="Tahoma" charset="0"/>
                <a:ea typeface="ＭＳ Ｐゴシック" charset="0"/>
                <a:cs typeface="ＭＳ Ｐゴシック" charset="0"/>
              </a:defRPr>
            </a:lvl1pPr>
          </a:lstStyle>
          <a:p>
            <a:pPr>
              <a:defRPr/>
            </a:pPr>
            <a:endParaRPr lang="es-ES"/>
          </a:p>
        </p:txBody>
      </p:sp>
      <p:sp>
        <p:nvSpPr>
          <p:cNvPr id="5" name="Marcador de número de diapositiva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C1748621-8599-42D8-8C74-7BCE3A849120}" type="slidenum">
              <a:rPr lang="es-ES"/>
              <a:pPr/>
              <a:t>‹Nº›</a:t>
            </a:fld>
            <a:endParaRPr lang="es-ES"/>
          </a:p>
        </p:txBody>
      </p:sp>
    </p:spTree>
    <p:extLst>
      <p:ext uri="{BB962C8B-B14F-4D97-AF65-F5344CB8AC3E}">
        <p14:creationId xmlns:p14="http://schemas.microsoft.com/office/powerpoint/2010/main" val="129691536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atin typeface="Tahoma" charset="0"/>
                <a:ea typeface="ＭＳ Ｐゴシック" charset="0"/>
                <a:cs typeface="ＭＳ Ｐゴシック" charset="0"/>
              </a:defRPr>
            </a:lvl1pPr>
          </a:lstStyle>
          <a:p>
            <a:pPr>
              <a:defRPr/>
            </a:pPr>
            <a:endParaRPr lang="es-ES_tradnl"/>
          </a:p>
        </p:txBody>
      </p:sp>
      <p:sp>
        <p:nvSpPr>
          <p:cNvPr id="3" name="Marcador de fecha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88C2F9B9-F78E-48C9-B665-C9AC2BFF55AE}" type="datetime1">
              <a:rPr lang="es-ES_tradnl"/>
              <a:pPr/>
              <a:t>20/10/2017</a:t>
            </a:fld>
            <a:endParaRPr lang="es-ES_tradnl"/>
          </a:p>
        </p:txBody>
      </p:sp>
      <p:sp>
        <p:nvSpPr>
          <p:cNvPr id="4" name="Marcador de imagen d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wrap="square" lIns="91440" tIns="45720" rIns="91440" bIns="45720" numCol="1" anchor="ctr" anchorCtr="0" compatLnSpc="1">
            <a:prstTxWarp prst="textNoShape">
              <a:avLst/>
            </a:prstTxWarp>
          </a:bodyPr>
          <a:lstStyle/>
          <a:p>
            <a:pPr lvl="0"/>
            <a:endParaRPr lang="es-ES_tradnl" noProof="0"/>
          </a:p>
        </p:txBody>
      </p:sp>
      <p:sp>
        <p:nvSpPr>
          <p:cNvPr id="5" name="Marcador de notas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p>
        </p:txBody>
      </p:sp>
      <p:sp>
        <p:nvSpPr>
          <p:cNvPr id="6" name="Marcador de pie de página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atin typeface="Tahoma" charset="0"/>
                <a:ea typeface="ＭＳ Ｐゴシック" charset="0"/>
                <a:cs typeface="ＭＳ Ｐゴシック" charset="0"/>
              </a:defRPr>
            </a:lvl1pPr>
          </a:lstStyle>
          <a:p>
            <a:pPr>
              <a:defRPr/>
            </a:pPr>
            <a:endParaRPr lang="es-ES_tradnl"/>
          </a:p>
        </p:txBody>
      </p:sp>
      <p:sp>
        <p:nvSpPr>
          <p:cNvPr id="7" name="Marcador de número de diapositiva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50582986-0999-41B0-960E-239356AB504A}" type="slidenum">
              <a:rPr lang="es-ES_tradnl"/>
              <a:pPr/>
              <a:t>‹Nº›</a:t>
            </a:fld>
            <a:endParaRPr lang="es-ES_tradnl"/>
          </a:p>
        </p:txBody>
      </p:sp>
    </p:spTree>
    <p:extLst>
      <p:ext uri="{BB962C8B-B14F-4D97-AF65-F5344CB8AC3E}">
        <p14:creationId xmlns:p14="http://schemas.microsoft.com/office/powerpoint/2010/main" val="1608305458"/>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mn-lt"/>
        <a:ea typeface="MS PGothic" pitchFamily="34" charset="-128"/>
        <a:cs typeface="ＭＳ Ｐゴシック" pitchFamily="-107" charset="-128"/>
      </a:defRPr>
    </a:lvl1pPr>
    <a:lvl2pPr marL="457200" algn="l" defTabSz="457200" rtl="0" eaLnBrk="0" fontAlgn="base" hangingPunct="0">
      <a:spcBef>
        <a:spcPct val="30000"/>
      </a:spcBef>
      <a:spcAft>
        <a:spcPct val="0"/>
      </a:spcAft>
      <a:defRPr sz="1200" kern="1200">
        <a:solidFill>
          <a:schemeClr val="tx1"/>
        </a:solidFill>
        <a:latin typeface="+mn-lt"/>
        <a:ea typeface="MS PGothic" pitchFamily="34"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MS PGothic" pitchFamily="34"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MS PGothic" pitchFamily="34"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MS PGothic" pitchFamily="34"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Marcador de imagen de diapositiva 1"/>
          <p:cNvSpPr>
            <a:spLocks noGrp="1" noRot="1" noChangeAspect="1"/>
          </p:cNvSpPr>
          <p:nvPr>
            <p:ph type="sldImg"/>
          </p:nvPr>
        </p:nvSpPr>
        <p:spPr bwMode="auto">
          <a:noFill/>
          <a:ln>
            <a:solidFill>
              <a:srgbClr val="000000"/>
            </a:solidFill>
            <a:miter lim="800000"/>
            <a:headEnd/>
            <a:tailEnd/>
          </a:ln>
        </p:spPr>
      </p:sp>
      <p:sp>
        <p:nvSpPr>
          <p:cNvPr id="16386" name="Marcador de notas 2"/>
          <p:cNvSpPr>
            <a:spLocks noGrp="1"/>
          </p:cNvSpPr>
          <p:nvPr>
            <p:ph type="body" idx="1"/>
          </p:nvPr>
        </p:nvSpPr>
        <p:spPr bwMode="auto">
          <a:noFill/>
        </p:spPr>
        <p:txBody>
          <a:bodyPr/>
          <a:lstStyle/>
          <a:p>
            <a:endParaRPr lang="es-MX" smtClean="0"/>
          </a:p>
        </p:txBody>
      </p:sp>
      <p:sp>
        <p:nvSpPr>
          <p:cNvPr id="16387" name="Marcador de número de diapositiva 3"/>
          <p:cNvSpPr>
            <a:spLocks noGrp="1"/>
          </p:cNvSpPr>
          <p:nvPr>
            <p:ph type="sldNum" sz="quarter" idx="5"/>
          </p:nvPr>
        </p:nvSpPr>
        <p:spPr bwMode="auto">
          <a:noFill/>
          <a:ln>
            <a:miter lim="800000"/>
            <a:headEnd/>
            <a:tailEnd/>
          </a:ln>
        </p:spPr>
        <p:txBody>
          <a:bodyPr/>
          <a:lstStyle/>
          <a:p>
            <a:fld id="{ECFBED1B-2703-484E-890C-4E78D13A2031}" type="slidenum">
              <a:rPr lang="es-ES_tradnl"/>
              <a:pPr/>
              <a:t>1</a:t>
            </a:fld>
            <a:endParaRPr lang="es-ES_tradnl"/>
          </a:p>
        </p:txBody>
      </p:sp>
    </p:spTree>
    <p:extLst>
      <p:ext uri="{BB962C8B-B14F-4D97-AF65-F5344CB8AC3E}">
        <p14:creationId xmlns:p14="http://schemas.microsoft.com/office/powerpoint/2010/main" val="82423298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Marcador de imagen de diapositiva 1"/>
          <p:cNvSpPr>
            <a:spLocks noGrp="1" noRot="1" noChangeAspect="1"/>
          </p:cNvSpPr>
          <p:nvPr>
            <p:ph type="sldImg"/>
          </p:nvPr>
        </p:nvSpPr>
        <p:spPr bwMode="auto">
          <a:noFill/>
          <a:ln>
            <a:solidFill>
              <a:srgbClr val="000000"/>
            </a:solidFill>
            <a:miter lim="800000"/>
            <a:headEnd/>
            <a:tailEnd/>
          </a:ln>
        </p:spPr>
      </p:sp>
      <p:sp>
        <p:nvSpPr>
          <p:cNvPr id="22530" name="Marcador de notas 2"/>
          <p:cNvSpPr>
            <a:spLocks noGrp="1"/>
          </p:cNvSpPr>
          <p:nvPr>
            <p:ph type="body" idx="1"/>
          </p:nvPr>
        </p:nvSpPr>
        <p:spPr bwMode="auto">
          <a:noFill/>
        </p:spPr>
        <p:txBody>
          <a:bodyPr/>
          <a:lstStyle/>
          <a:p>
            <a:endParaRPr lang="es-MX" smtClean="0"/>
          </a:p>
        </p:txBody>
      </p:sp>
      <p:sp>
        <p:nvSpPr>
          <p:cNvPr id="22531" name="Marcador de número de diapositiva 3"/>
          <p:cNvSpPr>
            <a:spLocks noGrp="1"/>
          </p:cNvSpPr>
          <p:nvPr>
            <p:ph type="sldNum" sz="quarter" idx="5"/>
          </p:nvPr>
        </p:nvSpPr>
        <p:spPr bwMode="auto">
          <a:noFill/>
          <a:ln>
            <a:miter lim="800000"/>
            <a:headEnd/>
            <a:tailEnd/>
          </a:ln>
        </p:spPr>
        <p:txBody>
          <a:bodyPr/>
          <a:lstStyle/>
          <a:p>
            <a:fld id="{8E81DDF7-5D59-414D-8E78-8411A5FF8CC2}" type="slidenum">
              <a:rPr lang="es-ES_tradnl"/>
              <a:pPr/>
              <a:t>10</a:t>
            </a:fld>
            <a:endParaRPr lang="es-ES_tradnl"/>
          </a:p>
        </p:txBody>
      </p:sp>
    </p:spTree>
    <p:extLst>
      <p:ext uri="{BB962C8B-B14F-4D97-AF65-F5344CB8AC3E}">
        <p14:creationId xmlns:p14="http://schemas.microsoft.com/office/powerpoint/2010/main" val="13908852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Marcador de imagen de diapositiva 1"/>
          <p:cNvSpPr>
            <a:spLocks noGrp="1" noRot="1" noChangeAspect="1"/>
          </p:cNvSpPr>
          <p:nvPr>
            <p:ph type="sldImg"/>
          </p:nvPr>
        </p:nvSpPr>
        <p:spPr bwMode="auto">
          <a:noFill/>
          <a:ln>
            <a:solidFill>
              <a:srgbClr val="000000"/>
            </a:solidFill>
            <a:miter lim="800000"/>
            <a:headEnd/>
            <a:tailEnd/>
          </a:ln>
        </p:spPr>
      </p:sp>
      <p:sp>
        <p:nvSpPr>
          <p:cNvPr id="22530" name="Marcador de notas 2"/>
          <p:cNvSpPr>
            <a:spLocks noGrp="1"/>
          </p:cNvSpPr>
          <p:nvPr>
            <p:ph type="body" idx="1"/>
          </p:nvPr>
        </p:nvSpPr>
        <p:spPr bwMode="auto">
          <a:noFill/>
        </p:spPr>
        <p:txBody>
          <a:bodyPr/>
          <a:lstStyle/>
          <a:p>
            <a:endParaRPr lang="es-MX" smtClean="0"/>
          </a:p>
        </p:txBody>
      </p:sp>
      <p:sp>
        <p:nvSpPr>
          <p:cNvPr id="22531" name="Marcador de número de diapositiva 3"/>
          <p:cNvSpPr>
            <a:spLocks noGrp="1"/>
          </p:cNvSpPr>
          <p:nvPr>
            <p:ph type="sldNum" sz="quarter" idx="5"/>
          </p:nvPr>
        </p:nvSpPr>
        <p:spPr bwMode="auto">
          <a:noFill/>
          <a:ln>
            <a:miter lim="800000"/>
            <a:headEnd/>
            <a:tailEnd/>
          </a:ln>
        </p:spPr>
        <p:txBody>
          <a:bodyPr/>
          <a:lstStyle/>
          <a:p>
            <a:fld id="{8E81DDF7-5D59-414D-8E78-8411A5FF8CC2}" type="slidenum">
              <a:rPr lang="es-ES_tradnl"/>
              <a:pPr/>
              <a:t>11</a:t>
            </a:fld>
            <a:endParaRPr lang="es-ES_tradnl"/>
          </a:p>
        </p:txBody>
      </p:sp>
    </p:spTree>
    <p:extLst>
      <p:ext uri="{BB962C8B-B14F-4D97-AF65-F5344CB8AC3E}">
        <p14:creationId xmlns:p14="http://schemas.microsoft.com/office/powerpoint/2010/main" val="77566443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Marcador de imagen de diapositiva 1"/>
          <p:cNvSpPr>
            <a:spLocks noGrp="1" noRot="1" noChangeAspect="1"/>
          </p:cNvSpPr>
          <p:nvPr>
            <p:ph type="sldImg"/>
          </p:nvPr>
        </p:nvSpPr>
        <p:spPr bwMode="auto">
          <a:noFill/>
          <a:ln>
            <a:solidFill>
              <a:srgbClr val="000000"/>
            </a:solidFill>
            <a:miter lim="800000"/>
            <a:headEnd/>
            <a:tailEnd/>
          </a:ln>
        </p:spPr>
      </p:sp>
      <p:sp>
        <p:nvSpPr>
          <p:cNvPr id="24578" name="Marcador de notas 2"/>
          <p:cNvSpPr>
            <a:spLocks noGrp="1"/>
          </p:cNvSpPr>
          <p:nvPr>
            <p:ph type="body" idx="1"/>
          </p:nvPr>
        </p:nvSpPr>
        <p:spPr bwMode="auto">
          <a:noFill/>
        </p:spPr>
        <p:txBody>
          <a:bodyPr/>
          <a:lstStyle/>
          <a:p>
            <a:endParaRPr lang="es-MX" smtClean="0"/>
          </a:p>
        </p:txBody>
      </p:sp>
      <p:sp>
        <p:nvSpPr>
          <p:cNvPr id="24579" name="Marcador de número de diapositiva 3"/>
          <p:cNvSpPr>
            <a:spLocks noGrp="1"/>
          </p:cNvSpPr>
          <p:nvPr>
            <p:ph type="sldNum" sz="quarter" idx="5"/>
          </p:nvPr>
        </p:nvSpPr>
        <p:spPr bwMode="auto">
          <a:noFill/>
          <a:ln>
            <a:miter lim="800000"/>
            <a:headEnd/>
            <a:tailEnd/>
          </a:ln>
        </p:spPr>
        <p:txBody>
          <a:bodyPr/>
          <a:lstStyle/>
          <a:p>
            <a:fld id="{FA283656-CF28-41B6-980F-82F3F5872BB8}" type="slidenum">
              <a:rPr lang="es-ES_tradnl"/>
              <a:pPr/>
              <a:t>12</a:t>
            </a:fld>
            <a:endParaRPr lang="es-ES_tradnl"/>
          </a:p>
        </p:txBody>
      </p:sp>
    </p:spTree>
    <p:extLst>
      <p:ext uri="{BB962C8B-B14F-4D97-AF65-F5344CB8AC3E}">
        <p14:creationId xmlns:p14="http://schemas.microsoft.com/office/powerpoint/2010/main" val="194252334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Marcador de imagen de diapositiva 1"/>
          <p:cNvSpPr>
            <a:spLocks noGrp="1" noRot="1" noChangeAspect="1"/>
          </p:cNvSpPr>
          <p:nvPr>
            <p:ph type="sldImg"/>
          </p:nvPr>
        </p:nvSpPr>
        <p:spPr bwMode="auto">
          <a:noFill/>
          <a:ln>
            <a:solidFill>
              <a:srgbClr val="000000"/>
            </a:solidFill>
            <a:miter lim="800000"/>
            <a:headEnd/>
            <a:tailEnd/>
          </a:ln>
        </p:spPr>
      </p:sp>
      <p:sp>
        <p:nvSpPr>
          <p:cNvPr id="24578" name="Marcador de notas 2"/>
          <p:cNvSpPr>
            <a:spLocks noGrp="1"/>
          </p:cNvSpPr>
          <p:nvPr>
            <p:ph type="body" idx="1"/>
          </p:nvPr>
        </p:nvSpPr>
        <p:spPr bwMode="auto">
          <a:noFill/>
        </p:spPr>
        <p:txBody>
          <a:bodyPr/>
          <a:lstStyle/>
          <a:p>
            <a:endParaRPr lang="es-MX" smtClean="0"/>
          </a:p>
        </p:txBody>
      </p:sp>
      <p:sp>
        <p:nvSpPr>
          <p:cNvPr id="24579" name="Marcador de número de diapositiva 3"/>
          <p:cNvSpPr>
            <a:spLocks noGrp="1"/>
          </p:cNvSpPr>
          <p:nvPr>
            <p:ph type="sldNum" sz="quarter" idx="5"/>
          </p:nvPr>
        </p:nvSpPr>
        <p:spPr bwMode="auto">
          <a:noFill/>
          <a:ln>
            <a:miter lim="800000"/>
            <a:headEnd/>
            <a:tailEnd/>
          </a:ln>
        </p:spPr>
        <p:txBody>
          <a:bodyPr/>
          <a:lstStyle/>
          <a:p>
            <a:fld id="{FA283656-CF28-41B6-980F-82F3F5872BB8}" type="slidenum">
              <a:rPr lang="es-ES_tradnl"/>
              <a:pPr/>
              <a:t>13</a:t>
            </a:fld>
            <a:endParaRPr lang="es-ES_tradnl"/>
          </a:p>
        </p:txBody>
      </p:sp>
    </p:spTree>
    <p:extLst>
      <p:ext uri="{BB962C8B-B14F-4D97-AF65-F5344CB8AC3E}">
        <p14:creationId xmlns:p14="http://schemas.microsoft.com/office/powerpoint/2010/main" val="312651905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sz="1000" dirty="0"/>
          </a:p>
        </p:txBody>
      </p:sp>
      <p:sp>
        <p:nvSpPr>
          <p:cNvPr id="4" name="Marcador de número de diapositiva 3"/>
          <p:cNvSpPr>
            <a:spLocks noGrp="1"/>
          </p:cNvSpPr>
          <p:nvPr>
            <p:ph type="sldNum" sz="quarter" idx="10"/>
          </p:nvPr>
        </p:nvSpPr>
        <p:spPr/>
        <p:txBody>
          <a:bodyPr/>
          <a:lstStyle/>
          <a:p>
            <a:fld id="{50582986-0999-41B0-960E-239356AB504A}" type="slidenum">
              <a:rPr lang="es-ES_tradnl" smtClean="0"/>
              <a:pPr/>
              <a:t>28</a:t>
            </a:fld>
            <a:endParaRPr lang="es-ES_tradnl"/>
          </a:p>
        </p:txBody>
      </p:sp>
    </p:spTree>
    <p:extLst>
      <p:ext uri="{BB962C8B-B14F-4D97-AF65-F5344CB8AC3E}">
        <p14:creationId xmlns:p14="http://schemas.microsoft.com/office/powerpoint/2010/main" val="42227643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Marcador de imagen de diapositiva 1"/>
          <p:cNvSpPr>
            <a:spLocks noGrp="1" noRot="1" noChangeAspect="1"/>
          </p:cNvSpPr>
          <p:nvPr>
            <p:ph type="sldImg"/>
          </p:nvPr>
        </p:nvSpPr>
        <p:spPr bwMode="auto">
          <a:noFill/>
          <a:ln>
            <a:solidFill>
              <a:srgbClr val="000000"/>
            </a:solidFill>
            <a:miter lim="800000"/>
            <a:headEnd/>
            <a:tailEnd/>
          </a:ln>
        </p:spPr>
      </p:sp>
      <p:sp>
        <p:nvSpPr>
          <p:cNvPr id="18434" name="Marcador de notas 2"/>
          <p:cNvSpPr>
            <a:spLocks noGrp="1"/>
          </p:cNvSpPr>
          <p:nvPr>
            <p:ph type="body" idx="1"/>
          </p:nvPr>
        </p:nvSpPr>
        <p:spPr bwMode="auto">
          <a:noFill/>
        </p:spPr>
        <p:txBody>
          <a:bodyPr/>
          <a:lstStyle/>
          <a:p>
            <a:endParaRPr lang="es-MX" smtClean="0"/>
          </a:p>
        </p:txBody>
      </p:sp>
      <p:sp>
        <p:nvSpPr>
          <p:cNvPr id="18435" name="Marcador de número de diapositiva 3"/>
          <p:cNvSpPr>
            <a:spLocks noGrp="1"/>
          </p:cNvSpPr>
          <p:nvPr>
            <p:ph type="sldNum" sz="quarter" idx="5"/>
          </p:nvPr>
        </p:nvSpPr>
        <p:spPr bwMode="auto">
          <a:noFill/>
          <a:ln>
            <a:miter lim="800000"/>
            <a:headEnd/>
            <a:tailEnd/>
          </a:ln>
        </p:spPr>
        <p:txBody>
          <a:bodyPr/>
          <a:lstStyle/>
          <a:p>
            <a:fld id="{8ACAD60C-142E-4A5A-9960-6B4A96E8A82C}" type="slidenum">
              <a:rPr lang="es-ES_tradnl"/>
              <a:pPr/>
              <a:t>2</a:t>
            </a:fld>
            <a:endParaRPr lang="es-ES_tradnl"/>
          </a:p>
        </p:txBody>
      </p:sp>
    </p:spTree>
    <p:extLst>
      <p:ext uri="{BB962C8B-B14F-4D97-AF65-F5344CB8AC3E}">
        <p14:creationId xmlns:p14="http://schemas.microsoft.com/office/powerpoint/2010/main" val="31149716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Marcador de imagen de diapositiva 1"/>
          <p:cNvSpPr>
            <a:spLocks noGrp="1" noRot="1" noChangeAspect="1"/>
          </p:cNvSpPr>
          <p:nvPr>
            <p:ph type="sldImg"/>
          </p:nvPr>
        </p:nvSpPr>
        <p:spPr bwMode="auto">
          <a:noFill/>
          <a:ln>
            <a:solidFill>
              <a:srgbClr val="000000"/>
            </a:solidFill>
            <a:miter lim="800000"/>
            <a:headEnd/>
            <a:tailEnd/>
          </a:ln>
        </p:spPr>
      </p:sp>
      <p:sp>
        <p:nvSpPr>
          <p:cNvPr id="20482" name="Marcador de notas 2"/>
          <p:cNvSpPr>
            <a:spLocks noGrp="1"/>
          </p:cNvSpPr>
          <p:nvPr>
            <p:ph type="body" idx="1"/>
          </p:nvPr>
        </p:nvSpPr>
        <p:spPr bwMode="auto">
          <a:noFill/>
        </p:spPr>
        <p:txBody>
          <a:bodyPr/>
          <a:lstStyle/>
          <a:p>
            <a:endParaRPr lang="es-MX" smtClean="0"/>
          </a:p>
        </p:txBody>
      </p:sp>
      <p:sp>
        <p:nvSpPr>
          <p:cNvPr id="20483" name="Marcador de número de diapositiva 3"/>
          <p:cNvSpPr>
            <a:spLocks noGrp="1"/>
          </p:cNvSpPr>
          <p:nvPr>
            <p:ph type="sldNum" sz="quarter" idx="5"/>
          </p:nvPr>
        </p:nvSpPr>
        <p:spPr bwMode="auto">
          <a:noFill/>
          <a:ln>
            <a:miter lim="800000"/>
            <a:headEnd/>
            <a:tailEnd/>
          </a:ln>
        </p:spPr>
        <p:txBody>
          <a:bodyPr/>
          <a:lstStyle/>
          <a:p>
            <a:fld id="{450060E3-B436-4A72-B2D9-73FB100966F5}" type="slidenum">
              <a:rPr lang="es-ES_tradnl"/>
              <a:pPr/>
              <a:t>3</a:t>
            </a:fld>
            <a:endParaRPr lang="es-ES_tradnl"/>
          </a:p>
        </p:txBody>
      </p:sp>
    </p:spTree>
    <p:extLst>
      <p:ext uri="{BB962C8B-B14F-4D97-AF65-F5344CB8AC3E}">
        <p14:creationId xmlns:p14="http://schemas.microsoft.com/office/powerpoint/2010/main" val="20393329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Marcador de imagen de diapositiva 1"/>
          <p:cNvSpPr>
            <a:spLocks noGrp="1" noRot="1" noChangeAspect="1"/>
          </p:cNvSpPr>
          <p:nvPr>
            <p:ph type="sldImg"/>
          </p:nvPr>
        </p:nvSpPr>
        <p:spPr bwMode="auto">
          <a:noFill/>
          <a:ln>
            <a:solidFill>
              <a:srgbClr val="000000"/>
            </a:solidFill>
            <a:miter lim="800000"/>
            <a:headEnd/>
            <a:tailEnd/>
          </a:ln>
        </p:spPr>
      </p:sp>
      <p:sp>
        <p:nvSpPr>
          <p:cNvPr id="20482" name="Marcador de notas 2"/>
          <p:cNvSpPr>
            <a:spLocks noGrp="1"/>
          </p:cNvSpPr>
          <p:nvPr>
            <p:ph type="body" idx="1"/>
          </p:nvPr>
        </p:nvSpPr>
        <p:spPr bwMode="auto">
          <a:noFill/>
        </p:spPr>
        <p:txBody>
          <a:bodyPr/>
          <a:lstStyle/>
          <a:p>
            <a:endParaRPr lang="es-MX" smtClean="0"/>
          </a:p>
        </p:txBody>
      </p:sp>
      <p:sp>
        <p:nvSpPr>
          <p:cNvPr id="20483" name="Marcador de número de diapositiva 3"/>
          <p:cNvSpPr>
            <a:spLocks noGrp="1"/>
          </p:cNvSpPr>
          <p:nvPr>
            <p:ph type="sldNum" sz="quarter" idx="5"/>
          </p:nvPr>
        </p:nvSpPr>
        <p:spPr bwMode="auto">
          <a:noFill/>
          <a:ln>
            <a:miter lim="800000"/>
            <a:headEnd/>
            <a:tailEnd/>
          </a:ln>
        </p:spPr>
        <p:txBody>
          <a:bodyPr/>
          <a:lstStyle/>
          <a:p>
            <a:fld id="{450060E3-B436-4A72-B2D9-73FB100966F5}" type="slidenum">
              <a:rPr lang="es-ES_tradnl"/>
              <a:pPr/>
              <a:t>4</a:t>
            </a:fld>
            <a:endParaRPr lang="es-ES_tradnl"/>
          </a:p>
        </p:txBody>
      </p:sp>
    </p:spTree>
    <p:extLst>
      <p:ext uri="{BB962C8B-B14F-4D97-AF65-F5344CB8AC3E}">
        <p14:creationId xmlns:p14="http://schemas.microsoft.com/office/powerpoint/2010/main" val="20815680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Marcador de imagen de diapositiva 1"/>
          <p:cNvSpPr>
            <a:spLocks noGrp="1" noRot="1" noChangeAspect="1"/>
          </p:cNvSpPr>
          <p:nvPr>
            <p:ph type="sldImg"/>
          </p:nvPr>
        </p:nvSpPr>
        <p:spPr bwMode="auto">
          <a:noFill/>
          <a:ln>
            <a:solidFill>
              <a:srgbClr val="000000"/>
            </a:solidFill>
            <a:miter lim="800000"/>
            <a:headEnd/>
            <a:tailEnd/>
          </a:ln>
        </p:spPr>
      </p:sp>
      <p:sp>
        <p:nvSpPr>
          <p:cNvPr id="22530" name="Marcador de notas 2"/>
          <p:cNvSpPr>
            <a:spLocks noGrp="1"/>
          </p:cNvSpPr>
          <p:nvPr>
            <p:ph type="body" idx="1"/>
          </p:nvPr>
        </p:nvSpPr>
        <p:spPr bwMode="auto">
          <a:noFill/>
        </p:spPr>
        <p:txBody>
          <a:bodyPr/>
          <a:lstStyle/>
          <a:p>
            <a:endParaRPr lang="es-MX" smtClean="0"/>
          </a:p>
        </p:txBody>
      </p:sp>
      <p:sp>
        <p:nvSpPr>
          <p:cNvPr id="22531" name="Marcador de número de diapositiva 3"/>
          <p:cNvSpPr>
            <a:spLocks noGrp="1"/>
          </p:cNvSpPr>
          <p:nvPr>
            <p:ph type="sldNum" sz="quarter" idx="5"/>
          </p:nvPr>
        </p:nvSpPr>
        <p:spPr bwMode="auto">
          <a:noFill/>
          <a:ln>
            <a:miter lim="800000"/>
            <a:headEnd/>
            <a:tailEnd/>
          </a:ln>
        </p:spPr>
        <p:txBody>
          <a:bodyPr/>
          <a:lstStyle/>
          <a:p>
            <a:fld id="{8E81DDF7-5D59-414D-8E78-8411A5FF8CC2}" type="slidenum">
              <a:rPr lang="es-ES_tradnl"/>
              <a:pPr/>
              <a:t>5</a:t>
            </a:fld>
            <a:endParaRPr lang="es-ES_tradnl"/>
          </a:p>
        </p:txBody>
      </p:sp>
    </p:spTree>
    <p:extLst>
      <p:ext uri="{BB962C8B-B14F-4D97-AF65-F5344CB8AC3E}">
        <p14:creationId xmlns:p14="http://schemas.microsoft.com/office/powerpoint/2010/main" val="25256188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Marcador de imagen de diapositiva 1"/>
          <p:cNvSpPr>
            <a:spLocks noGrp="1" noRot="1" noChangeAspect="1"/>
          </p:cNvSpPr>
          <p:nvPr>
            <p:ph type="sldImg"/>
          </p:nvPr>
        </p:nvSpPr>
        <p:spPr bwMode="auto">
          <a:noFill/>
          <a:ln>
            <a:solidFill>
              <a:srgbClr val="000000"/>
            </a:solidFill>
            <a:miter lim="800000"/>
            <a:headEnd/>
            <a:tailEnd/>
          </a:ln>
        </p:spPr>
      </p:sp>
      <p:sp>
        <p:nvSpPr>
          <p:cNvPr id="22530" name="Marcador de notas 2"/>
          <p:cNvSpPr>
            <a:spLocks noGrp="1"/>
          </p:cNvSpPr>
          <p:nvPr>
            <p:ph type="body" idx="1"/>
          </p:nvPr>
        </p:nvSpPr>
        <p:spPr bwMode="auto">
          <a:noFill/>
        </p:spPr>
        <p:txBody>
          <a:bodyPr/>
          <a:lstStyle/>
          <a:p>
            <a:endParaRPr lang="es-MX" smtClean="0"/>
          </a:p>
        </p:txBody>
      </p:sp>
      <p:sp>
        <p:nvSpPr>
          <p:cNvPr id="22531" name="Marcador de número de diapositiva 3"/>
          <p:cNvSpPr>
            <a:spLocks noGrp="1"/>
          </p:cNvSpPr>
          <p:nvPr>
            <p:ph type="sldNum" sz="quarter" idx="5"/>
          </p:nvPr>
        </p:nvSpPr>
        <p:spPr bwMode="auto">
          <a:noFill/>
          <a:ln>
            <a:miter lim="800000"/>
            <a:headEnd/>
            <a:tailEnd/>
          </a:ln>
        </p:spPr>
        <p:txBody>
          <a:bodyPr/>
          <a:lstStyle/>
          <a:p>
            <a:fld id="{8E81DDF7-5D59-414D-8E78-8411A5FF8CC2}" type="slidenum">
              <a:rPr lang="es-ES_tradnl"/>
              <a:pPr/>
              <a:t>6</a:t>
            </a:fld>
            <a:endParaRPr lang="es-ES_tradnl"/>
          </a:p>
        </p:txBody>
      </p:sp>
    </p:spTree>
    <p:extLst>
      <p:ext uri="{BB962C8B-B14F-4D97-AF65-F5344CB8AC3E}">
        <p14:creationId xmlns:p14="http://schemas.microsoft.com/office/powerpoint/2010/main" val="36644653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Marcador de imagen de diapositiva 1"/>
          <p:cNvSpPr>
            <a:spLocks noGrp="1" noRot="1" noChangeAspect="1"/>
          </p:cNvSpPr>
          <p:nvPr>
            <p:ph type="sldImg"/>
          </p:nvPr>
        </p:nvSpPr>
        <p:spPr bwMode="auto">
          <a:noFill/>
          <a:ln>
            <a:solidFill>
              <a:srgbClr val="000000"/>
            </a:solidFill>
            <a:miter lim="800000"/>
            <a:headEnd/>
            <a:tailEnd/>
          </a:ln>
        </p:spPr>
      </p:sp>
      <p:sp>
        <p:nvSpPr>
          <p:cNvPr id="22530" name="Marcador de notas 2"/>
          <p:cNvSpPr>
            <a:spLocks noGrp="1"/>
          </p:cNvSpPr>
          <p:nvPr>
            <p:ph type="body" idx="1"/>
          </p:nvPr>
        </p:nvSpPr>
        <p:spPr bwMode="auto">
          <a:noFill/>
        </p:spPr>
        <p:txBody>
          <a:bodyPr/>
          <a:lstStyle/>
          <a:p>
            <a:endParaRPr lang="es-MX" smtClean="0"/>
          </a:p>
        </p:txBody>
      </p:sp>
      <p:sp>
        <p:nvSpPr>
          <p:cNvPr id="22531" name="Marcador de número de diapositiva 3"/>
          <p:cNvSpPr>
            <a:spLocks noGrp="1"/>
          </p:cNvSpPr>
          <p:nvPr>
            <p:ph type="sldNum" sz="quarter" idx="5"/>
          </p:nvPr>
        </p:nvSpPr>
        <p:spPr bwMode="auto">
          <a:noFill/>
          <a:ln>
            <a:miter lim="800000"/>
            <a:headEnd/>
            <a:tailEnd/>
          </a:ln>
        </p:spPr>
        <p:txBody>
          <a:bodyPr/>
          <a:lstStyle/>
          <a:p>
            <a:fld id="{8E81DDF7-5D59-414D-8E78-8411A5FF8CC2}" type="slidenum">
              <a:rPr lang="es-ES_tradnl"/>
              <a:pPr/>
              <a:t>7</a:t>
            </a:fld>
            <a:endParaRPr lang="es-ES_tradnl"/>
          </a:p>
        </p:txBody>
      </p:sp>
    </p:spTree>
    <p:extLst>
      <p:ext uri="{BB962C8B-B14F-4D97-AF65-F5344CB8AC3E}">
        <p14:creationId xmlns:p14="http://schemas.microsoft.com/office/powerpoint/2010/main" val="19349184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Marcador de imagen de diapositiva 1"/>
          <p:cNvSpPr>
            <a:spLocks noGrp="1" noRot="1" noChangeAspect="1"/>
          </p:cNvSpPr>
          <p:nvPr>
            <p:ph type="sldImg"/>
          </p:nvPr>
        </p:nvSpPr>
        <p:spPr bwMode="auto">
          <a:noFill/>
          <a:ln>
            <a:solidFill>
              <a:srgbClr val="000000"/>
            </a:solidFill>
            <a:miter lim="800000"/>
            <a:headEnd/>
            <a:tailEnd/>
          </a:ln>
        </p:spPr>
      </p:sp>
      <p:sp>
        <p:nvSpPr>
          <p:cNvPr id="22530" name="Marcador de notas 2"/>
          <p:cNvSpPr>
            <a:spLocks noGrp="1"/>
          </p:cNvSpPr>
          <p:nvPr>
            <p:ph type="body" idx="1"/>
          </p:nvPr>
        </p:nvSpPr>
        <p:spPr bwMode="auto">
          <a:noFill/>
        </p:spPr>
        <p:txBody>
          <a:bodyPr/>
          <a:lstStyle/>
          <a:p>
            <a:endParaRPr lang="es-MX" smtClean="0"/>
          </a:p>
        </p:txBody>
      </p:sp>
      <p:sp>
        <p:nvSpPr>
          <p:cNvPr id="22531" name="Marcador de número de diapositiva 3"/>
          <p:cNvSpPr>
            <a:spLocks noGrp="1"/>
          </p:cNvSpPr>
          <p:nvPr>
            <p:ph type="sldNum" sz="quarter" idx="5"/>
          </p:nvPr>
        </p:nvSpPr>
        <p:spPr bwMode="auto">
          <a:noFill/>
          <a:ln>
            <a:miter lim="800000"/>
            <a:headEnd/>
            <a:tailEnd/>
          </a:ln>
        </p:spPr>
        <p:txBody>
          <a:bodyPr/>
          <a:lstStyle/>
          <a:p>
            <a:fld id="{8E81DDF7-5D59-414D-8E78-8411A5FF8CC2}" type="slidenum">
              <a:rPr lang="es-ES_tradnl"/>
              <a:pPr/>
              <a:t>8</a:t>
            </a:fld>
            <a:endParaRPr lang="es-ES_tradnl"/>
          </a:p>
        </p:txBody>
      </p:sp>
    </p:spTree>
    <p:extLst>
      <p:ext uri="{BB962C8B-B14F-4D97-AF65-F5344CB8AC3E}">
        <p14:creationId xmlns:p14="http://schemas.microsoft.com/office/powerpoint/2010/main" val="34385140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Marcador de imagen de diapositiva 1"/>
          <p:cNvSpPr>
            <a:spLocks noGrp="1" noRot="1" noChangeAspect="1"/>
          </p:cNvSpPr>
          <p:nvPr>
            <p:ph type="sldImg"/>
          </p:nvPr>
        </p:nvSpPr>
        <p:spPr bwMode="auto">
          <a:noFill/>
          <a:ln>
            <a:solidFill>
              <a:srgbClr val="000000"/>
            </a:solidFill>
            <a:miter lim="800000"/>
            <a:headEnd/>
            <a:tailEnd/>
          </a:ln>
        </p:spPr>
      </p:sp>
      <p:sp>
        <p:nvSpPr>
          <p:cNvPr id="22530" name="Marcador de notas 2"/>
          <p:cNvSpPr>
            <a:spLocks noGrp="1"/>
          </p:cNvSpPr>
          <p:nvPr>
            <p:ph type="body" idx="1"/>
          </p:nvPr>
        </p:nvSpPr>
        <p:spPr bwMode="auto">
          <a:noFill/>
        </p:spPr>
        <p:txBody>
          <a:bodyPr/>
          <a:lstStyle/>
          <a:p>
            <a:endParaRPr lang="es-MX" smtClean="0"/>
          </a:p>
        </p:txBody>
      </p:sp>
      <p:sp>
        <p:nvSpPr>
          <p:cNvPr id="22531" name="Marcador de número de diapositiva 3"/>
          <p:cNvSpPr>
            <a:spLocks noGrp="1"/>
          </p:cNvSpPr>
          <p:nvPr>
            <p:ph type="sldNum" sz="quarter" idx="5"/>
          </p:nvPr>
        </p:nvSpPr>
        <p:spPr bwMode="auto">
          <a:noFill/>
          <a:ln>
            <a:miter lim="800000"/>
            <a:headEnd/>
            <a:tailEnd/>
          </a:ln>
        </p:spPr>
        <p:txBody>
          <a:bodyPr/>
          <a:lstStyle/>
          <a:p>
            <a:fld id="{8E81DDF7-5D59-414D-8E78-8411A5FF8CC2}" type="slidenum">
              <a:rPr lang="es-ES_tradnl"/>
              <a:pPr/>
              <a:t>9</a:t>
            </a:fld>
            <a:endParaRPr lang="es-ES_tradnl"/>
          </a:p>
        </p:txBody>
      </p:sp>
    </p:spTree>
    <p:extLst>
      <p:ext uri="{BB962C8B-B14F-4D97-AF65-F5344CB8AC3E}">
        <p14:creationId xmlns:p14="http://schemas.microsoft.com/office/powerpoint/2010/main" val="22796307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es-ES_tradnl" smtClean="0"/>
              <a:t>Clic para editar título</a:t>
            </a:r>
            <a:endParaRPr lang="es-ES"/>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lang="es-ES"/>
          </a:p>
        </p:txBody>
      </p:sp>
      <p:sp>
        <p:nvSpPr>
          <p:cNvPr id="4" name="Marcador de fecha 3"/>
          <p:cNvSpPr>
            <a:spLocks noGrp="1"/>
          </p:cNvSpPr>
          <p:nvPr>
            <p:ph type="dt" sz="half" idx="10"/>
          </p:nvPr>
        </p:nvSpPr>
        <p:spPr/>
        <p:txBody>
          <a:bodyPr/>
          <a:lstStyle>
            <a:lvl1pPr>
              <a:defRPr/>
            </a:lvl1pPr>
          </a:lstStyle>
          <a:p>
            <a:fld id="{DBD53725-FB1B-44AB-8C2F-329C832C22AB}" type="datetime1">
              <a:rPr lang="es-MX"/>
              <a:pPr/>
              <a:t>20/10/2017</a:t>
            </a:fld>
            <a:endParaRPr lang="es-ES"/>
          </a:p>
        </p:txBody>
      </p:sp>
      <p:sp>
        <p:nvSpPr>
          <p:cNvPr id="5" name="Marcador de pie de página 4"/>
          <p:cNvSpPr>
            <a:spLocks noGrp="1"/>
          </p:cNvSpPr>
          <p:nvPr>
            <p:ph type="ftr" sz="quarter" idx="11"/>
          </p:nvPr>
        </p:nvSpPr>
        <p:spPr/>
        <p:txBody>
          <a:bodyPr/>
          <a:lstStyle>
            <a:lvl1pPr>
              <a:defRPr/>
            </a:lvl1pPr>
          </a:lstStyle>
          <a:p>
            <a:pPr>
              <a:defRPr/>
            </a:pPr>
            <a:endParaRPr lang="es-ES"/>
          </a:p>
        </p:txBody>
      </p:sp>
      <p:sp>
        <p:nvSpPr>
          <p:cNvPr id="6" name="Marcador de número de diapositiva 5"/>
          <p:cNvSpPr>
            <a:spLocks noGrp="1"/>
          </p:cNvSpPr>
          <p:nvPr>
            <p:ph type="sldNum" sz="quarter" idx="12"/>
          </p:nvPr>
        </p:nvSpPr>
        <p:spPr/>
        <p:txBody>
          <a:bodyPr/>
          <a:lstStyle>
            <a:lvl1pPr>
              <a:defRPr/>
            </a:lvl1pPr>
          </a:lstStyle>
          <a:p>
            <a:fld id="{7F166667-1191-4DEB-B300-FABB73F6A02C}" type="slidenum">
              <a:rPr lang="es-ES"/>
              <a:pPr/>
              <a:t>‹Nº›</a:t>
            </a:fld>
            <a:endParaRPr lang="es-ES"/>
          </a:p>
        </p:txBody>
      </p:sp>
    </p:spTree>
  </p:cSld>
  <p:clrMapOvr>
    <a:masterClrMapping/>
  </p:clrMapOvr>
  <p:transition spd="med">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texto vertical 2"/>
          <p:cNvSpPr>
            <a:spLocks noGrp="1"/>
          </p:cNvSpPr>
          <p:nvPr>
            <p:ph type="body" orient="vert" idx="1"/>
          </p:nvPr>
        </p:nvSpPr>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lvl1pPr>
              <a:defRPr/>
            </a:lvl1pPr>
          </a:lstStyle>
          <a:p>
            <a:fld id="{181C9C1F-3AEE-433F-AE16-03CA4DA45EFB}" type="datetime1">
              <a:rPr lang="es-MX"/>
              <a:pPr/>
              <a:t>20/10/2017</a:t>
            </a:fld>
            <a:endParaRPr lang="es-ES"/>
          </a:p>
        </p:txBody>
      </p:sp>
      <p:sp>
        <p:nvSpPr>
          <p:cNvPr id="5" name="Marcador de pie de página 4"/>
          <p:cNvSpPr>
            <a:spLocks noGrp="1"/>
          </p:cNvSpPr>
          <p:nvPr>
            <p:ph type="ftr" sz="quarter" idx="11"/>
          </p:nvPr>
        </p:nvSpPr>
        <p:spPr/>
        <p:txBody>
          <a:bodyPr/>
          <a:lstStyle>
            <a:lvl1pPr>
              <a:defRPr/>
            </a:lvl1pPr>
          </a:lstStyle>
          <a:p>
            <a:pPr>
              <a:defRPr/>
            </a:pPr>
            <a:endParaRPr lang="es-ES"/>
          </a:p>
        </p:txBody>
      </p:sp>
      <p:sp>
        <p:nvSpPr>
          <p:cNvPr id="6" name="Marcador de número de diapositiva 5"/>
          <p:cNvSpPr>
            <a:spLocks noGrp="1"/>
          </p:cNvSpPr>
          <p:nvPr>
            <p:ph type="sldNum" sz="quarter" idx="12"/>
          </p:nvPr>
        </p:nvSpPr>
        <p:spPr/>
        <p:txBody>
          <a:bodyPr/>
          <a:lstStyle>
            <a:lvl1pPr>
              <a:defRPr/>
            </a:lvl1pPr>
          </a:lstStyle>
          <a:p>
            <a:fld id="{4BA22FED-9A41-4F4D-A371-F8CE1EEA8778}" type="slidenum">
              <a:rPr lang="es-ES"/>
              <a:pPr/>
              <a:t>‹Nº›</a:t>
            </a:fld>
            <a:endParaRPr lang="es-ES"/>
          </a:p>
        </p:txBody>
      </p:sp>
    </p:spTree>
  </p:cSld>
  <p:clrMapOvr>
    <a:masterClrMapping/>
  </p:clrMapOvr>
  <p:transition spd="med">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es-ES_tradnl" smtClean="0"/>
              <a:t>Clic para editar título</a:t>
            </a:r>
            <a:endParaRPr lang="es-ES"/>
          </a:p>
        </p:txBody>
      </p:sp>
      <p:sp>
        <p:nvSpPr>
          <p:cNvPr id="3" name="Marcador de texto vertical 2"/>
          <p:cNvSpPr>
            <a:spLocks noGrp="1"/>
          </p:cNvSpPr>
          <p:nvPr>
            <p:ph type="body" orient="vert" idx="1"/>
          </p:nvPr>
        </p:nvSpPr>
        <p:spPr>
          <a:xfrm>
            <a:off x="457200" y="274638"/>
            <a:ext cx="6019800" cy="5851525"/>
          </a:xfrm>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lvl1pPr>
              <a:defRPr/>
            </a:lvl1pPr>
          </a:lstStyle>
          <a:p>
            <a:fld id="{5A763FFC-73E6-4D6A-9F97-BB30794731B1}" type="datetime1">
              <a:rPr lang="es-MX"/>
              <a:pPr/>
              <a:t>20/10/2017</a:t>
            </a:fld>
            <a:endParaRPr lang="es-ES"/>
          </a:p>
        </p:txBody>
      </p:sp>
      <p:sp>
        <p:nvSpPr>
          <p:cNvPr id="5" name="Marcador de pie de página 4"/>
          <p:cNvSpPr>
            <a:spLocks noGrp="1"/>
          </p:cNvSpPr>
          <p:nvPr>
            <p:ph type="ftr" sz="quarter" idx="11"/>
          </p:nvPr>
        </p:nvSpPr>
        <p:spPr/>
        <p:txBody>
          <a:bodyPr/>
          <a:lstStyle>
            <a:lvl1pPr>
              <a:defRPr/>
            </a:lvl1pPr>
          </a:lstStyle>
          <a:p>
            <a:pPr>
              <a:defRPr/>
            </a:pPr>
            <a:endParaRPr lang="es-ES"/>
          </a:p>
        </p:txBody>
      </p:sp>
      <p:sp>
        <p:nvSpPr>
          <p:cNvPr id="6" name="Marcador de número de diapositiva 5"/>
          <p:cNvSpPr>
            <a:spLocks noGrp="1"/>
          </p:cNvSpPr>
          <p:nvPr>
            <p:ph type="sldNum" sz="quarter" idx="12"/>
          </p:nvPr>
        </p:nvSpPr>
        <p:spPr/>
        <p:txBody>
          <a:bodyPr/>
          <a:lstStyle>
            <a:lvl1pPr>
              <a:defRPr/>
            </a:lvl1pPr>
          </a:lstStyle>
          <a:p>
            <a:fld id="{DD398F2C-1F14-4CE6-A186-D56403A49AAA}" type="slidenum">
              <a:rPr lang="es-ES"/>
              <a:pPr/>
              <a:t>‹Nº›</a:t>
            </a:fld>
            <a:endParaRPr lang="es-ES"/>
          </a:p>
        </p:txBody>
      </p:sp>
    </p:spTree>
  </p:cSld>
  <p:clrMapOvr>
    <a:masterClrMapping/>
  </p:clrMapOvr>
  <p:transition spd="med">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contenido 2"/>
          <p:cNvSpPr>
            <a:spLocks noGrp="1"/>
          </p:cNvSpPr>
          <p:nvPr>
            <p:ph idx="1"/>
          </p:nvPr>
        </p:nvSpPr>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lvl1pPr>
              <a:defRPr/>
            </a:lvl1pPr>
          </a:lstStyle>
          <a:p>
            <a:fld id="{4027A251-DA09-4C4B-A26B-05916420BDCE}" type="datetime1">
              <a:rPr lang="es-MX"/>
              <a:pPr/>
              <a:t>20/10/2017</a:t>
            </a:fld>
            <a:endParaRPr lang="es-ES"/>
          </a:p>
        </p:txBody>
      </p:sp>
      <p:sp>
        <p:nvSpPr>
          <p:cNvPr id="5" name="Marcador de pie de página 4"/>
          <p:cNvSpPr>
            <a:spLocks noGrp="1"/>
          </p:cNvSpPr>
          <p:nvPr>
            <p:ph type="ftr" sz="quarter" idx="11"/>
          </p:nvPr>
        </p:nvSpPr>
        <p:spPr/>
        <p:txBody>
          <a:bodyPr/>
          <a:lstStyle>
            <a:lvl1pPr>
              <a:defRPr/>
            </a:lvl1pPr>
          </a:lstStyle>
          <a:p>
            <a:pPr>
              <a:defRPr/>
            </a:pPr>
            <a:endParaRPr lang="es-ES"/>
          </a:p>
        </p:txBody>
      </p:sp>
      <p:sp>
        <p:nvSpPr>
          <p:cNvPr id="6" name="Marcador de número de diapositiva 5"/>
          <p:cNvSpPr>
            <a:spLocks noGrp="1"/>
          </p:cNvSpPr>
          <p:nvPr>
            <p:ph type="sldNum" sz="quarter" idx="12"/>
          </p:nvPr>
        </p:nvSpPr>
        <p:spPr/>
        <p:txBody>
          <a:bodyPr/>
          <a:lstStyle>
            <a:lvl1pPr>
              <a:defRPr/>
            </a:lvl1pPr>
          </a:lstStyle>
          <a:p>
            <a:fld id="{FABA7471-6910-402C-A598-71DFB0F76AE8}" type="slidenum">
              <a:rPr lang="es-ES"/>
              <a:pPr/>
              <a:t>‹Nº›</a:t>
            </a:fld>
            <a:endParaRPr lang="es-ES"/>
          </a:p>
        </p:txBody>
      </p:sp>
    </p:spTree>
  </p:cSld>
  <p:clrMapOvr>
    <a:masterClrMapping/>
  </p:clrMapOvr>
  <p:transition spd="med">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es-ES_tradnl" smtClean="0"/>
              <a:t>Clic para editar título</a:t>
            </a:r>
            <a:endParaRPr lang="es-ES"/>
          </a:p>
        </p:txBody>
      </p:sp>
      <p:sp>
        <p:nvSpPr>
          <p:cNvPr id="3" name="Marcador de tex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4" name="Marcador de fecha 3"/>
          <p:cNvSpPr>
            <a:spLocks noGrp="1"/>
          </p:cNvSpPr>
          <p:nvPr>
            <p:ph type="dt" sz="half" idx="10"/>
          </p:nvPr>
        </p:nvSpPr>
        <p:spPr/>
        <p:txBody>
          <a:bodyPr/>
          <a:lstStyle>
            <a:lvl1pPr>
              <a:defRPr/>
            </a:lvl1pPr>
          </a:lstStyle>
          <a:p>
            <a:fld id="{DDABAE3E-F0B8-448E-9662-50DB2AD51F73}" type="datetime1">
              <a:rPr lang="es-MX"/>
              <a:pPr/>
              <a:t>20/10/2017</a:t>
            </a:fld>
            <a:endParaRPr lang="es-ES"/>
          </a:p>
        </p:txBody>
      </p:sp>
      <p:sp>
        <p:nvSpPr>
          <p:cNvPr id="5" name="Marcador de pie de página 4"/>
          <p:cNvSpPr>
            <a:spLocks noGrp="1"/>
          </p:cNvSpPr>
          <p:nvPr>
            <p:ph type="ftr" sz="quarter" idx="11"/>
          </p:nvPr>
        </p:nvSpPr>
        <p:spPr/>
        <p:txBody>
          <a:bodyPr/>
          <a:lstStyle>
            <a:lvl1pPr>
              <a:defRPr/>
            </a:lvl1pPr>
          </a:lstStyle>
          <a:p>
            <a:pPr>
              <a:defRPr/>
            </a:pPr>
            <a:endParaRPr lang="es-ES"/>
          </a:p>
        </p:txBody>
      </p:sp>
      <p:sp>
        <p:nvSpPr>
          <p:cNvPr id="6" name="Marcador de número de diapositiva 5"/>
          <p:cNvSpPr>
            <a:spLocks noGrp="1"/>
          </p:cNvSpPr>
          <p:nvPr>
            <p:ph type="sldNum" sz="quarter" idx="12"/>
          </p:nvPr>
        </p:nvSpPr>
        <p:spPr/>
        <p:txBody>
          <a:bodyPr/>
          <a:lstStyle>
            <a:lvl1pPr>
              <a:defRPr/>
            </a:lvl1pPr>
          </a:lstStyle>
          <a:p>
            <a:fld id="{C5852268-511E-4B52-9163-B11356FB7E3E}" type="slidenum">
              <a:rPr lang="es-ES"/>
              <a:pPr/>
              <a:t>‹Nº›</a:t>
            </a:fld>
            <a:endParaRPr lang="es-ES"/>
          </a:p>
        </p:txBody>
      </p:sp>
    </p:spTree>
  </p:cSld>
  <p:clrMapOvr>
    <a:masterClrMapping/>
  </p:clrMapOvr>
  <p:transition spd="med">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contenid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contenid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fecha 3"/>
          <p:cNvSpPr>
            <a:spLocks noGrp="1"/>
          </p:cNvSpPr>
          <p:nvPr>
            <p:ph type="dt" sz="half" idx="10"/>
          </p:nvPr>
        </p:nvSpPr>
        <p:spPr/>
        <p:txBody>
          <a:bodyPr/>
          <a:lstStyle>
            <a:lvl1pPr>
              <a:defRPr/>
            </a:lvl1pPr>
          </a:lstStyle>
          <a:p>
            <a:fld id="{D354EA1C-EB2E-44AC-8803-32CBBF6B952F}" type="datetime1">
              <a:rPr lang="es-MX"/>
              <a:pPr/>
              <a:t>20/10/2017</a:t>
            </a:fld>
            <a:endParaRPr lang="es-ES"/>
          </a:p>
        </p:txBody>
      </p:sp>
      <p:sp>
        <p:nvSpPr>
          <p:cNvPr id="6" name="Marcador de pie de página 4"/>
          <p:cNvSpPr>
            <a:spLocks noGrp="1"/>
          </p:cNvSpPr>
          <p:nvPr>
            <p:ph type="ftr" sz="quarter" idx="11"/>
          </p:nvPr>
        </p:nvSpPr>
        <p:spPr/>
        <p:txBody>
          <a:bodyPr/>
          <a:lstStyle>
            <a:lvl1pPr>
              <a:defRPr/>
            </a:lvl1pPr>
          </a:lstStyle>
          <a:p>
            <a:pPr>
              <a:defRPr/>
            </a:pPr>
            <a:endParaRPr lang="es-ES"/>
          </a:p>
        </p:txBody>
      </p:sp>
      <p:sp>
        <p:nvSpPr>
          <p:cNvPr id="7" name="Marcador de número de diapositiva 5"/>
          <p:cNvSpPr>
            <a:spLocks noGrp="1"/>
          </p:cNvSpPr>
          <p:nvPr>
            <p:ph type="sldNum" sz="quarter" idx="12"/>
          </p:nvPr>
        </p:nvSpPr>
        <p:spPr/>
        <p:txBody>
          <a:bodyPr/>
          <a:lstStyle>
            <a:lvl1pPr>
              <a:defRPr/>
            </a:lvl1pPr>
          </a:lstStyle>
          <a:p>
            <a:fld id="{8F05D886-E201-4182-B007-E9A08A1C9AF8}" type="slidenum">
              <a:rPr lang="es-ES"/>
              <a:pPr/>
              <a:t>‹Nº›</a:t>
            </a:fld>
            <a:endParaRPr lang="es-ES"/>
          </a:p>
        </p:txBody>
      </p:sp>
    </p:spTree>
  </p:cSld>
  <p:clrMapOvr>
    <a:masterClrMapping/>
  </p:clrMapOvr>
  <p:transition spd="med">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es-ES_tradnl" smtClean="0"/>
              <a:t>Clic para editar título</a:t>
            </a:r>
            <a:endParaRPr lang="es-ES"/>
          </a:p>
        </p:txBody>
      </p:sp>
      <p:sp>
        <p:nvSpPr>
          <p:cNvPr id="3" name="Marcador de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Marcador de conteni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Marcador de conteni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7" name="Marcador de fecha 3"/>
          <p:cNvSpPr>
            <a:spLocks noGrp="1"/>
          </p:cNvSpPr>
          <p:nvPr>
            <p:ph type="dt" sz="half" idx="10"/>
          </p:nvPr>
        </p:nvSpPr>
        <p:spPr/>
        <p:txBody>
          <a:bodyPr/>
          <a:lstStyle>
            <a:lvl1pPr>
              <a:defRPr/>
            </a:lvl1pPr>
          </a:lstStyle>
          <a:p>
            <a:fld id="{8E3E33CD-F7EB-4CCC-981A-2E2BCC220964}" type="datetime1">
              <a:rPr lang="es-MX"/>
              <a:pPr/>
              <a:t>20/10/2017</a:t>
            </a:fld>
            <a:endParaRPr lang="es-ES"/>
          </a:p>
        </p:txBody>
      </p:sp>
      <p:sp>
        <p:nvSpPr>
          <p:cNvPr id="8" name="Marcador de pie de página 4"/>
          <p:cNvSpPr>
            <a:spLocks noGrp="1"/>
          </p:cNvSpPr>
          <p:nvPr>
            <p:ph type="ftr" sz="quarter" idx="11"/>
          </p:nvPr>
        </p:nvSpPr>
        <p:spPr/>
        <p:txBody>
          <a:bodyPr/>
          <a:lstStyle>
            <a:lvl1pPr>
              <a:defRPr/>
            </a:lvl1pPr>
          </a:lstStyle>
          <a:p>
            <a:pPr>
              <a:defRPr/>
            </a:pPr>
            <a:endParaRPr lang="es-ES"/>
          </a:p>
        </p:txBody>
      </p:sp>
      <p:sp>
        <p:nvSpPr>
          <p:cNvPr id="9" name="Marcador de número de diapositiva 5"/>
          <p:cNvSpPr>
            <a:spLocks noGrp="1"/>
          </p:cNvSpPr>
          <p:nvPr>
            <p:ph type="sldNum" sz="quarter" idx="12"/>
          </p:nvPr>
        </p:nvSpPr>
        <p:spPr/>
        <p:txBody>
          <a:bodyPr/>
          <a:lstStyle>
            <a:lvl1pPr>
              <a:defRPr/>
            </a:lvl1pPr>
          </a:lstStyle>
          <a:p>
            <a:fld id="{AB4D5921-C210-416E-B2F3-9FAAB76F4F35}" type="slidenum">
              <a:rPr lang="es-ES"/>
              <a:pPr/>
              <a:t>‹Nº›</a:t>
            </a:fld>
            <a:endParaRPr lang="es-ES"/>
          </a:p>
        </p:txBody>
      </p:sp>
    </p:spTree>
  </p:cSld>
  <p:clrMapOvr>
    <a:masterClrMapping/>
  </p:clrMapOvr>
  <p:transition spd="med">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fecha 3"/>
          <p:cNvSpPr>
            <a:spLocks noGrp="1"/>
          </p:cNvSpPr>
          <p:nvPr>
            <p:ph type="dt" sz="half" idx="10"/>
          </p:nvPr>
        </p:nvSpPr>
        <p:spPr/>
        <p:txBody>
          <a:bodyPr/>
          <a:lstStyle>
            <a:lvl1pPr>
              <a:defRPr/>
            </a:lvl1pPr>
          </a:lstStyle>
          <a:p>
            <a:fld id="{663BE8FE-B220-48A0-A6CC-5BAFA9DD1561}" type="datetime1">
              <a:rPr lang="es-MX"/>
              <a:pPr/>
              <a:t>20/10/2017</a:t>
            </a:fld>
            <a:endParaRPr lang="es-ES"/>
          </a:p>
        </p:txBody>
      </p:sp>
      <p:sp>
        <p:nvSpPr>
          <p:cNvPr id="4" name="Marcador de pie de página 4"/>
          <p:cNvSpPr>
            <a:spLocks noGrp="1"/>
          </p:cNvSpPr>
          <p:nvPr>
            <p:ph type="ftr" sz="quarter" idx="11"/>
          </p:nvPr>
        </p:nvSpPr>
        <p:spPr/>
        <p:txBody>
          <a:bodyPr/>
          <a:lstStyle>
            <a:lvl1pPr>
              <a:defRPr/>
            </a:lvl1pPr>
          </a:lstStyle>
          <a:p>
            <a:pPr>
              <a:defRPr/>
            </a:pPr>
            <a:endParaRPr lang="es-ES"/>
          </a:p>
        </p:txBody>
      </p:sp>
      <p:sp>
        <p:nvSpPr>
          <p:cNvPr id="5" name="Marcador de número de diapositiva 5"/>
          <p:cNvSpPr>
            <a:spLocks noGrp="1"/>
          </p:cNvSpPr>
          <p:nvPr>
            <p:ph type="sldNum" sz="quarter" idx="12"/>
          </p:nvPr>
        </p:nvSpPr>
        <p:spPr/>
        <p:txBody>
          <a:bodyPr/>
          <a:lstStyle>
            <a:lvl1pPr>
              <a:defRPr/>
            </a:lvl1pPr>
          </a:lstStyle>
          <a:p>
            <a:fld id="{20C6467A-F818-4B87-9E15-2E802CBB4F26}" type="slidenum">
              <a:rPr lang="es-ES"/>
              <a:pPr/>
              <a:t>‹Nº›</a:t>
            </a:fld>
            <a:endParaRPr lang="es-ES"/>
          </a:p>
        </p:txBody>
      </p:sp>
    </p:spTree>
  </p:cSld>
  <p:clrMapOvr>
    <a:masterClrMapping/>
  </p:clrMapOvr>
  <p:transition spd="med">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3"/>
          <p:cNvSpPr>
            <a:spLocks noGrp="1"/>
          </p:cNvSpPr>
          <p:nvPr>
            <p:ph type="dt" sz="half" idx="10"/>
          </p:nvPr>
        </p:nvSpPr>
        <p:spPr/>
        <p:txBody>
          <a:bodyPr/>
          <a:lstStyle>
            <a:lvl1pPr>
              <a:defRPr/>
            </a:lvl1pPr>
          </a:lstStyle>
          <a:p>
            <a:fld id="{93147D66-9666-4D6C-A14A-E0C0531FFBAD}" type="datetime1">
              <a:rPr lang="es-MX"/>
              <a:pPr/>
              <a:t>20/10/2017</a:t>
            </a:fld>
            <a:endParaRPr lang="es-ES"/>
          </a:p>
        </p:txBody>
      </p:sp>
      <p:sp>
        <p:nvSpPr>
          <p:cNvPr id="3" name="Marcador de pie de página 4"/>
          <p:cNvSpPr>
            <a:spLocks noGrp="1"/>
          </p:cNvSpPr>
          <p:nvPr>
            <p:ph type="ftr" sz="quarter" idx="11"/>
          </p:nvPr>
        </p:nvSpPr>
        <p:spPr/>
        <p:txBody>
          <a:bodyPr/>
          <a:lstStyle>
            <a:lvl1pPr>
              <a:defRPr/>
            </a:lvl1pPr>
          </a:lstStyle>
          <a:p>
            <a:pPr>
              <a:defRPr/>
            </a:pPr>
            <a:endParaRPr lang="es-ES"/>
          </a:p>
        </p:txBody>
      </p:sp>
      <p:sp>
        <p:nvSpPr>
          <p:cNvPr id="4" name="Marcador de número de diapositiva 5"/>
          <p:cNvSpPr>
            <a:spLocks noGrp="1"/>
          </p:cNvSpPr>
          <p:nvPr>
            <p:ph type="sldNum" sz="quarter" idx="12"/>
          </p:nvPr>
        </p:nvSpPr>
        <p:spPr/>
        <p:txBody>
          <a:bodyPr/>
          <a:lstStyle>
            <a:lvl1pPr>
              <a:defRPr/>
            </a:lvl1pPr>
          </a:lstStyle>
          <a:p>
            <a:fld id="{5331694A-1C01-49C4-A79D-B1E68EA9462C}" type="slidenum">
              <a:rPr lang="es-ES"/>
              <a:pPr/>
              <a:t>‹Nº›</a:t>
            </a:fld>
            <a:endParaRPr lang="es-ES"/>
          </a:p>
        </p:txBody>
      </p:sp>
    </p:spTree>
  </p:cSld>
  <p:clrMapOvr>
    <a:masterClrMapping/>
  </p:clrMapOvr>
  <p:transition spd="med">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es-ES_tradnl" smtClean="0"/>
              <a:t>Clic para editar título</a:t>
            </a:r>
            <a:endParaRPr lang="es-ES"/>
          </a:p>
        </p:txBody>
      </p:sp>
      <p:sp>
        <p:nvSpPr>
          <p:cNvPr id="3" name="Marcador de conteni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3"/>
          <p:cNvSpPr>
            <a:spLocks noGrp="1"/>
          </p:cNvSpPr>
          <p:nvPr>
            <p:ph type="dt" sz="half" idx="10"/>
          </p:nvPr>
        </p:nvSpPr>
        <p:spPr/>
        <p:txBody>
          <a:bodyPr/>
          <a:lstStyle>
            <a:lvl1pPr>
              <a:defRPr/>
            </a:lvl1pPr>
          </a:lstStyle>
          <a:p>
            <a:fld id="{235488FB-BF7D-4E39-ADAF-E3326F3C1BD9}" type="datetime1">
              <a:rPr lang="es-MX"/>
              <a:pPr/>
              <a:t>20/10/2017</a:t>
            </a:fld>
            <a:endParaRPr lang="es-ES"/>
          </a:p>
        </p:txBody>
      </p:sp>
      <p:sp>
        <p:nvSpPr>
          <p:cNvPr id="6" name="Marcador de pie de página 4"/>
          <p:cNvSpPr>
            <a:spLocks noGrp="1"/>
          </p:cNvSpPr>
          <p:nvPr>
            <p:ph type="ftr" sz="quarter" idx="11"/>
          </p:nvPr>
        </p:nvSpPr>
        <p:spPr/>
        <p:txBody>
          <a:bodyPr/>
          <a:lstStyle>
            <a:lvl1pPr>
              <a:defRPr/>
            </a:lvl1pPr>
          </a:lstStyle>
          <a:p>
            <a:pPr>
              <a:defRPr/>
            </a:pPr>
            <a:endParaRPr lang="es-ES"/>
          </a:p>
        </p:txBody>
      </p:sp>
      <p:sp>
        <p:nvSpPr>
          <p:cNvPr id="7" name="Marcador de número de diapositiva 5"/>
          <p:cNvSpPr>
            <a:spLocks noGrp="1"/>
          </p:cNvSpPr>
          <p:nvPr>
            <p:ph type="sldNum" sz="quarter" idx="12"/>
          </p:nvPr>
        </p:nvSpPr>
        <p:spPr/>
        <p:txBody>
          <a:bodyPr/>
          <a:lstStyle>
            <a:lvl1pPr>
              <a:defRPr/>
            </a:lvl1pPr>
          </a:lstStyle>
          <a:p>
            <a:fld id="{5BED3057-37C1-4378-8DFA-EB7E203713E1}" type="slidenum">
              <a:rPr lang="es-ES"/>
              <a:pPr/>
              <a:t>‹Nº›</a:t>
            </a:fld>
            <a:endParaRPr lang="es-ES"/>
          </a:p>
        </p:txBody>
      </p:sp>
    </p:spTree>
  </p:cSld>
  <p:clrMapOvr>
    <a:masterClrMapping/>
  </p:clrMapOvr>
  <p:transition spd="med">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es-ES_tradnl" smtClean="0"/>
              <a:t>Clic para editar título</a:t>
            </a:r>
            <a:endParaRPr lang="es-ES"/>
          </a:p>
        </p:txBody>
      </p:sp>
      <p:sp>
        <p:nvSpPr>
          <p:cNvPr id="3" name="Marcador de posición de imagen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smtClean="0"/>
          </a:p>
        </p:txBody>
      </p:sp>
      <p:sp>
        <p:nvSpPr>
          <p:cNvPr id="4" name="Marcador de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3"/>
          <p:cNvSpPr>
            <a:spLocks noGrp="1"/>
          </p:cNvSpPr>
          <p:nvPr>
            <p:ph type="dt" sz="half" idx="10"/>
          </p:nvPr>
        </p:nvSpPr>
        <p:spPr/>
        <p:txBody>
          <a:bodyPr/>
          <a:lstStyle>
            <a:lvl1pPr>
              <a:defRPr/>
            </a:lvl1pPr>
          </a:lstStyle>
          <a:p>
            <a:fld id="{3F6EECA4-9D79-4D79-AAC8-7D4027513C45}" type="datetime1">
              <a:rPr lang="es-MX"/>
              <a:pPr/>
              <a:t>20/10/2017</a:t>
            </a:fld>
            <a:endParaRPr lang="es-ES"/>
          </a:p>
        </p:txBody>
      </p:sp>
      <p:sp>
        <p:nvSpPr>
          <p:cNvPr id="6" name="Marcador de pie de página 4"/>
          <p:cNvSpPr>
            <a:spLocks noGrp="1"/>
          </p:cNvSpPr>
          <p:nvPr>
            <p:ph type="ftr" sz="quarter" idx="11"/>
          </p:nvPr>
        </p:nvSpPr>
        <p:spPr/>
        <p:txBody>
          <a:bodyPr/>
          <a:lstStyle>
            <a:lvl1pPr>
              <a:defRPr/>
            </a:lvl1pPr>
          </a:lstStyle>
          <a:p>
            <a:pPr>
              <a:defRPr/>
            </a:pPr>
            <a:endParaRPr lang="es-ES"/>
          </a:p>
        </p:txBody>
      </p:sp>
      <p:sp>
        <p:nvSpPr>
          <p:cNvPr id="7" name="Marcador de número de diapositiva 5"/>
          <p:cNvSpPr>
            <a:spLocks noGrp="1"/>
          </p:cNvSpPr>
          <p:nvPr>
            <p:ph type="sldNum" sz="quarter" idx="12"/>
          </p:nvPr>
        </p:nvSpPr>
        <p:spPr/>
        <p:txBody>
          <a:bodyPr/>
          <a:lstStyle>
            <a:lvl1pPr>
              <a:defRPr/>
            </a:lvl1pPr>
          </a:lstStyle>
          <a:p>
            <a:fld id="{27207E52-97F7-4B02-87D5-A852C8B71197}" type="slidenum">
              <a:rPr lang="es-ES"/>
              <a:pPr/>
              <a:t>‹Nº›</a:t>
            </a:fld>
            <a:endParaRPr lang="es-ES"/>
          </a:p>
        </p:txBody>
      </p:sp>
    </p:spTree>
  </p:cSld>
  <p:clrMapOvr>
    <a:masterClrMapping/>
  </p:clrMapOvr>
  <p:transition spd="med">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Marcador de título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_tradnl" smtClean="0"/>
              <a:t>Clic para editar título</a:t>
            </a:r>
            <a:endParaRPr lang="es-ES" smtClean="0"/>
          </a:p>
        </p:txBody>
      </p:sp>
      <p:sp>
        <p:nvSpPr>
          <p:cNvPr id="1027" name="Marcador de texto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smtClean="0"/>
          </a:p>
        </p:txBody>
      </p:sp>
      <p:sp>
        <p:nvSpPr>
          <p:cNvPr id="4" name="Marcador de fecha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defRPr>
            </a:lvl1pPr>
          </a:lstStyle>
          <a:p>
            <a:fld id="{0AE5B407-4700-4053-AC63-04DF3E9E0057}" type="datetime1">
              <a:rPr lang="es-MX"/>
              <a:pPr/>
              <a:t>20/10/2017</a:t>
            </a:fld>
            <a:endParaRPr lang="es-ES"/>
          </a:p>
        </p:txBody>
      </p:sp>
      <p:sp>
        <p:nvSpPr>
          <p:cNvPr id="5" name="Marcador de pie de pá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latin typeface="Tahoma" charset="0"/>
                <a:ea typeface="ＭＳ Ｐゴシック" charset="0"/>
                <a:cs typeface="ＭＳ Ｐゴシック" charset="0"/>
              </a:defRPr>
            </a:lvl1pPr>
          </a:lstStyle>
          <a:p>
            <a:pPr>
              <a:defRPr/>
            </a:pPr>
            <a:endParaRPr lang="es-ES"/>
          </a:p>
        </p:txBody>
      </p:sp>
      <p:sp>
        <p:nvSpPr>
          <p:cNvPr id="6" name="Marcador de número de diapositiva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65054B8C-E24D-4BEE-9458-BE5C5B603ABD}" type="slidenum">
              <a:rPr lang="es-ES"/>
              <a:pPr/>
              <a:t>‹Nº›</a:t>
            </a:fld>
            <a:endParaRPr lang="es-ES"/>
          </a:p>
        </p:txBody>
      </p:sp>
    </p:spTree>
  </p:cSld>
  <p:clrMap bg1="lt1" tx1="dk1" bg2="lt2" tx2="dk2" accent1="accent1" accent2="accent2" accent3="accent3" accent4="accent4" accent5="accent5" accent6="accent6" hlink="hlink" folHlink="folHlink"/>
  <p:sldLayoutIdLst>
    <p:sldLayoutId id="2147483896" r:id="rId1"/>
    <p:sldLayoutId id="2147483897" r:id="rId2"/>
    <p:sldLayoutId id="2147483898" r:id="rId3"/>
    <p:sldLayoutId id="2147483899" r:id="rId4"/>
    <p:sldLayoutId id="2147483900" r:id="rId5"/>
    <p:sldLayoutId id="2147483901" r:id="rId6"/>
    <p:sldLayoutId id="2147483902" r:id="rId7"/>
    <p:sldLayoutId id="2147483903" r:id="rId8"/>
    <p:sldLayoutId id="2147483904" r:id="rId9"/>
    <p:sldLayoutId id="2147483905" r:id="rId10"/>
    <p:sldLayoutId id="2147483906" r:id="rId11"/>
  </p:sldLayoutIdLst>
  <p:transition spd="med">
    <p:wipe dir="r"/>
  </p:transition>
  <p:timing>
    <p:tnLst>
      <p:par>
        <p:cTn id="1" dur="indefinite" restart="never" nodeType="tmRoot"/>
      </p:par>
    </p:tnLst>
  </p:timing>
  <p:hf sldNum="0" hdr="0" ftr="0" dt="0"/>
  <p:txStyles>
    <p:titleStyle>
      <a:lvl1pPr algn="ctr" defTabSz="457200" rtl="0" eaLnBrk="0" fontAlgn="base" hangingPunct="0">
        <a:spcBef>
          <a:spcPct val="0"/>
        </a:spcBef>
        <a:spcAft>
          <a:spcPct val="0"/>
        </a:spcAft>
        <a:defRPr sz="4400" kern="1200">
          <a:solidFill>
            <a:schemeClr val="tx1"/>
          </a:solidFill>
          <a:latin typeface="+mj-lt"/>
          <a:ea typeface="MS PGothic" pitchFamily="34" charset="-128"/>
          <a:cs typeface="ＭＳ Ｐゴシック" charset="0"/>
        </a:defRPr>
      </a:lvl1pPr>
      <a:lvl2pPr algn="ctr" defTabSz="457200" rtl="0" eaLnBrk="0" fontAlgn="base" hangingPunct="0">
        <a:spcBef>
          <a:spcPct val="0"/>
        </a:spcBef>
        <a:spcAft>
          <a:spcPct val="0"/>
        </a:spcAft>
        <a:defRPr sz="4400">
          <a:solidFill>
            <a:schemeClr val="tx1"/>
          </a:solidFill>
          <a:latin typeface="Calibri" charset="0"/>
          <a:ea typeface="MS PGothic" pitchFamily="34" charset="-128"/>
          <a:cs typeface="ＭＳ Ｐゴシック" charset="0"/>
        </a:defRPr>
      </a:lvl2pPr>
      <a:lvl3pPr algn="ctr" defTabSz="457200" rtl="0" eaLnBrk="0" fontAlgn="base" hangingPunct="0">
        <a:spcBef>
          <a:spcPct val="0"/>
        </a:spcBef>
        <a:spcAft>
          <a:spcPct val="0"/>
        </a:spcAft>
        <a:defRPr sz="4400">
          <a:solidFill>
            <a:schemeClr val="tx1"/>
          </a:solidFill>
          <a:latin typeface="Calibri" charset="0"/>
          <a:ea typeface="MS PGothic" pitchFamily="34" charset="-128"/>
          <a:cs typeface="ＭＳ Ｐゴシック" charset="0"/>
        </a:defRPr>
      </a:lvl3pPr>
      <a:lvl4pPr algn="ctr" defTabSz="457200" rtl="0" eaLnBrk="0" fontAlgn="base" hangingPunct="0">
        <a:spcBef>
          <a:spcPct val="0"/>
        </a:spcBef>
        <a:spcAft>
          <a:spcPct val="0"/>
        </a:spcAft>
        <a:defRPr sz="4400">
          <a:solidFill>
            <a:schemeClr val="tx1"/>
          </a:solidFill>
          <a:latin typeface="Calibri" charset="0"/>
          <a:ea typeface="MS PGothic" pitchFamily="34" charset="-128"/>
          <a:cs typeface="ＭＳ Ｐゴシック" charset="0"/>
        </a:defRPr>
      </a:lvl4pPr>
      <a:lvl5pPr algn="ctr" defTabSz="457200" rtl="0" eaLnBrk="0" fontAlgn="base" hangingPunct="0">
        <a:spcBef>
          <a:spcPct val="0"/>
        </a:spcBef>
        <a:spcAft>
          <a:spcPct val="0"/>
        </a:spcAft>
        <a:defRPr sz="4400">
          <a:solidFill>
            <a:schemeClr val="tx1"/>
          </a:solidFill>
          <a:latin typeface="Calibri" charset="0"/>
          <a:ea typeface="MS PGothic" pitchFamily="34" charset="-128"/>
          <a:cs typeface="ＭＳ Ｐゴシック" charset="0"/>
        </a:defRPr>
      </a:lvl5pPr>
      <a:lvl6pPr marL="4572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MS PGothic" pitchFamily="34" charset="-128"/>
          <a:cs typeface="ＭＳ Ｐゴシック" charset="0"/>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MS PGothic" pitchFamily="34"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MS PGothic" pitchFamily="34"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MS PGothic" pitchFamily="34"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MS PGothic"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13.jpeg"/></Relationships>
</file>

<file path=ppt/slides/_rels/slide2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1.jpeg"/></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ángulo 27"/>
          <p:cNvSpPr>
            <a:spLocks noChangeArrowheads="1"/>
          </p:cNvSpPr>
          <p:nvPr/>
        </p:nvSpPr>
        <p:spPr bwMode="auto">
          <a:xfrm rot="-5400000">
            <a:off x="5871369" y="2893219"/>
            <a:ext cx="6149975" cy="395287"/>
          </a:xfrm>
          <a:prstGeom prst="rect">
            <a:avLst/>
          </a:prstGeom>
          <a:gradFill rotWithShape="1">
            <a:gsLst>
              <a:gs pos="0">
                <a:srgbClr val="628319"/>
              </a:gs>
              <a:gs pos="64000">
                <a:srgbClr val="628319"/>
              </a:gs>
              <a:gs pos="100000">
                <a:srgbClr val="FFFFFF"/>
              </a:gs>
            </a:gsLst>
            <a:path path="rect">
              <a:fillToRect l="100000" t="100000"/>
            </a:path>
          </a:gradFill>
          <a:ln w="9525">
            <a:noFill/>
            <a:miter lim="800000"/>
            <a:headEnd/>
            <a:tailEnd/>
          </a:ln>
          <a:effectLst>
            <a:outerShdw dist="23000" dir="5400000" rotWithShape="0">
              <a:srgbClr val="808080">
                <a:alpha val="34999"/>
              </a:srgbClr>
            </a:outerShdw>
          </a:effectLst>
        </p:spPr>
        <p:txBody>
          <a:bodyPr anchor="ctr"/>
          <a:lstStyle/>
          <a:p>
            <a:pPr algn="ctr">
              <a:defRPr/>
            </a:pPr>
            <a:endParaRPr lang="es-ES">
              <a:solidFill>
                <a:schemeClr val="lt1"/>
              </a:solidFill>
              <a:latin typeface="+mn-lt"/>
              <a:ea typeface="+mn-ea"/>
            </a:endParaRPr>
          </a:p>
        </p:txBody>
      </p:sp>
      <p:sp>
        <p:nvSpPr>
          <p:cNvPr id="19" name="Rectángulo 18"/>
          <p:cNvSpPr>
            <a:spLocks noChangeArrowheads="1"/>
          </p:cNvSpPr>
          <p:nvPr/>
        </p:nvSpPr>
        <p:spPr bwMode="auto">
          <a:xfrm>
            <a:off x="179388" y="5949950"/>
            <a:ext cx="8964612" cy="908050"/>
          </a:xfrm>
          <a:prstGeom prst="rect">
            <a:avLst/>
          </a:prstGeom>
          <a:gradFill rotWithShape="1">
            <a:gsLst>
              <a:gs pos="0">
                <a:srgbClr val="628319"/>
              </a:gs>
              <a:gs pos="64000">
                <a:srgbClr val="628319"/>
              </a:gs>
              <a:gs pos="100000">
                <a:srgbClr val="FFFFFF"/>
              </a:gs>
            </a:gsLst>
            <a:path path="rect">
              <a:fillToRect l="100000" t="100000"/>
            </a:path>
          </a:gradFill>
          <a:ln w="9525">
            <a:noFill/>
            <a:miter lim="800000"/>
            <a:headEnd/>
            <a:tailEnd/>
          </a:ln>
          <a:effectLst>
            <a:outerShdw dist="23000" dir="5400000" rotWithShape="0">
              <a:srgbClr val="808080">
                <a:alpha val="34999"/>
              </a:srgbClr>
            </a:outerShdw>
          </a:effectLst>
        </p:spPr>
        <p:txBody>
          <a:bodyPr anchor="ctr"/>
          <a:lstStyle/>
          <a:p>
            <a:pPr algn="ctr">
              <a:defRPr/>
            </a:pPr>
            <a:endParaRPr lang="es-ES">
              <a:solidFill>
                <a:schemeClr val="lt1"/>
              </a:solidFill>
              <a:latin typeface="+mn-lt"/>
              <a:ea typeface="+mn-ea"/>
            </a:endParaRPr>
          </a:p>
        </p:txBody>
      </p:sp>
      <p:sp>
        <p:nvSpPr>
          <p:cNvPr id="27" name="Rectángulo 26"/>
          <p:cNvSpPr>
            <a:spLocks noChangeArrowheads="1"/>
          </p:cNvSpPr>
          <p:nvPr/>
        </p:nvSpPr>
        <p:spPr bwMode="auto">
          <a:xfrm>
            <a:off x="0" y="0"/>
            <a:ext cx="250825" cy="6850063"/>
          </a:xfrm>
          <a:prstGeom prst="rect">
            <a:avLst/>
          </a:prstGeom>
          <a:solidFill>
            <a:srgbClr val="404040"/>
          </a:solidFill>
          <a:ln w="9525">
            <a:noFill/>
            <a:miter lim="800000"/>
            <a:headEnd/>
            <a:tailEnd/>
          </a:ln>
          <a:effectLst>
            <a:outerShdw dist="23000" dir="5400000" rotWithShape="0">
              <a:srgbClr val="808080">
                <a:alpha val="34999"/>
              </a:srgbClr>
            </a:outerShdw>
          </a:effectLst>
        </p:spPr>
        <p:txBody>
          <a:bodyPr anchor="ctr"/>
          <a:lstStyle/>
          <a:p>
            <a:pPr algn="ctr">
              <a:defRPr/>
            </a:pPr>
            <a:endParaRPr lang="es-ES">
              <a:solidFill>
                <a:schemeClr val="lt1"/>
              </a:solidFill>
              <a:latin typeface="+mn-lt"/>
              <a:ea typeface="+mn-ea"/>
            </a:endParaRPr>
          </a:p>
        </p:txBody>
      </p:sp>
      <p:sp>
        <p:nvSpPr>
          <p:cNvPr id="15364" name="Text Box 11"/>
          <p:cNvSpPr txBox="1">
            <a:spLocks noChangeArrowheads="1"/>
          </p:cNvSpPr>
          <p:nvPr/>
        </p:nvSpPr>
        <p:spPr bwMode="auto">
          <a:xfrm>
            <a:off x="683419" y="2650423"/>
            <a:ext cx="6121400" cy="1569660"/>
          </a:xfrm>
          <a:prstGeom prst="rect">
            <a:avLst/>
          </a:prstGeom>
          <a:noFill/>
          <a:ln w="9525">
            <a:noFill/>
            <a:miter lim="800000"/>
            <a:headEnd/>
            <a:tailEnd/>
          </a:ln>
        </p:spPr>
        <p:txBody>
          <a:bodyPr>
            <a:spAutoFit/>
          </a:bodyPr>
          <a:lstStyle/>
          <a:p>
            <a:r>
              <a:rPr lang="es-ES_tradnl" sz="1600" b="1" dirty="0">
                <a:solidFill>
                  <a:srgbClr val="161616"/>
                </a:solidFill>
                <a:latin typeface="Arial" pitchFamily="34" charset="0"/>
              </a:rPr>
              <a:t>TITULO</a:t>
            </a:r>
            <a:r>
              <a:rPr lang="es-ES_tradnl" sz="1600" b="1" dirty="0">
                <a:solidFill>
                  <a:srgbClr val="292934"/>
                </a:solidFill>
                <a:latin typeface="Arial" pitchFamily="34" charset="0"/>
              </a:rPr>
              <a:t>: </a:t>
            </a:r>
            <a:r>
              <a:rPr lang="es-ES_tradnl" sz="1600" b="1" dirty="0" smtClean="0">
                <a:solidFill>
                  <a:srgbClr val="292934"/>
                </a:solidFill>
                <a:latin typeface="Arial" pitchFamily="34" charset="0"/>
              </a:rPr>
              <a:t>COMPRENSIÓN DEL MÉTODO</a:t>
            </a:r>
          </a:p>
          <a:p>
            <a:r>
              <a:rPr lang="es-ES_tradnl" sz="1600" b="1" dirty="0" smtClean="0">
                <a:solidFill>
                  <a:srgbClr val="292934"/>
                </a:solidFill>
                <a:latin typeface="Arial" pitchFamily="34" charset="0"/>
              </a:rPr>
              <a:t>PARA EL DISEÑO INDUSTRIAL</a:t>
            </a:r>
            <a:endParaRPr lang="es-ES_tradnl" sz="1600" b="1" dirty="0" smtClean="0">
              <a:solidFill>
                <a:srgbClr val="292934"/>
              </a:solidFill>
              <a:latin typeface="Arial" pitchFamily="34" charset="0"/>
            </a:endParaRPr>
          </a:p>
          <a:p>
            <a:endParaRPr lang="es-ES_tradnl" sz="1600" b="1" dirty="0">
              <a:solidFill>
                <a:srgbClr val="292934"/>
              </a:solidFill>
              <a:latin typeface="Arial" pitchFamily="34" charset="0"/>
            </a:endParaRPr>
          </a:p>
          <a:p>
            <a:endParaRPr lang="es-ES_tradnl" sz="1600" b="1" i="1" dirty="0">
              <a:solidFill>
                <a:srgbClr val="161616"/>
              </a:solidFill>
              <a:latin typeface="Arial" pitchFamily="34" charset="0"/>
            </a:endParaRPr>
          </a:p>
          <a:p>
            <a:endParaRPr lang="es-ES_tradnl" sz="1600" b="1" i="1" dirty="0">
              <a:solidFill>
                <a:srgbClr val="161616"/>
              </a:solidFill>
              <a:latin typeface="Arial" pitchFamily="34" charset="0"/>
            </a:endParaRPr>
          </a:p>
          <a:p>
            <a:r>
              <a:rPr lang="es-ES_tradnl" sz="1600" dirty="0">
                <a:solidFill>
                  <a:srgbClr val="161616"/>
                </a:solidFill>
                <a:latin typeface="Arial" pitchFamily="34" charset="0"/>
              </a:rPr>
              <a:t>Unidad de aprendizaje: </a:t>
            </a:r>
            <a:r>
              <a:rPr lang="es-ES_tradnl" sz="1600" b="1" dirty="0">
                <a:latin typeface="Arial" pitchFamily="34" charset="0"/>
              </a:rPr>
              <a:t>Metodología</a:t>
            </a:r>
            <a:r>
              <a:rPr lang="es-ES_tradnl" sz="1600" dirty="0">
                <a:latin typeface="Arial" pitchFamily="34" charset="0"/>
              </a:rPr>
              <a:t> </a:t>
            </a:r>
            <a:endParaRPr lang="es-ES_tradnl" sz="1600" b="1" dirty="0">
              <a:latin typeface="Arial" pitchFamily="34" charset="0"/>
            </a:endParaRPr>
          </a:p>
        </p:txBody>
      </p:sp>
      <p:sp>
        <p:nvSpPr>
          <p:cNvPr id="15365" name="Text Box 7"/>
          <p:cNvSpPr txBox="1">
            <a:spLocks noChangeArrowheads="1"/>
          </p:cNvSpPr>
          <p:nvPr/>
        </p:nvSpPr>
        <p:spPr bwMode="auto">
          <a:xfrm>
            <a:off x="713357" y="4730326"/>
            <a:ext cx="4355551" cy="338554"/>
          </a:xfrm>
          <a:prstGeom prst="rect">
            <a:avLst/>
          </a:prstGeom>
          <a:noFill/>
          <a:ln w="9525">
            <a:noFill/>
            <a:miter lim="800000"/>
            <a:headEnd/>
            <a:tailEnd/>
          </a:ln>
        </p:spPr>
        <p:txBody>
          <a:bodyPr wrap="none">
            <a:spAutoFit/>
          </a:bodyPr>
          <a:lstStyle/>
          <a:p>
            <a:r>
              <a:rPr lang="es-ES_tradnl" sz="1600" b="1" dirty="0">
                <a:latin typeface="Arial" pitchFamily="34" charset="0"/>
              </a:rPr>
              <a:t>Autor: </a:t>
            </a:r>
            <a:r>
              <a:rPr lang="es-ES_tradnl" sz="1600" b="1" dirty="0" smtClean="0">
                <a:latin typeface="Arial" pitchFamily="34" charset="0"/>
              </a:rPr>
              <a:t>Dr.</a:t>
            </a:r>
            <a:r>
              <a:rPr lang="es-ES_tradnl" sz="1600" b="1" dirty="0" smtClean="0">
                <a:latin typeface="Arial" pitchFamily="34" charset="0"/>
              </a:rPr>
              <a:t> </a:t>
            </a:r>
            <a:r>
              <a:rPr lang="es-ES_tradnl" sz="1600" b="1" dirty="0">
                <a:latin typeface="Arial" pitchFamily="34" charset="0"/>
              </a:rPr>
              <a:t>Omar Eduardo Sánchez Estrada</a:t>
            </a:r>
            <a:r>
              <a:rPr lang="es-ES_tradnl" sz="1200" dirty="0">
                <a:latin typeface="Arial" pitchFamily="34" charset="0"/>
              </a:rPr>
              <a:t>.</a:t>
            </a:r>
            <a:endParaRPr lang="es-ES" sz="1200" b="1" dirty="0">
              <a:latin typeface="American Typewriter" pitchFamily="1" charset="0"/>
            </a:endParaRPr>
          </a:p>
        </p:txBody>
      </p:sp>
      <p:sp>
        <p:nvSpPr>
          <p:cNvPr id="15366" name="Text Box 8"/>
          <p:cNvSpPr txBox="1">
            <a:spLocks noChangeArrowheads="1"/>
          </p:cNvSpPr>
          <p:nvPr/>
        </p:nvSpPr>
        <p:spPr bwMode="auto">
          <a:xfrm>
            <a:off x="695576" y="3495156"/>
            <a:ext cx="3798887" cy="584200"/>
          </a:xfrm>
          <a:prstGeom prst="rect">
            <a:avLst/>
          </a:prstGeom>
          <a:noFill/>
          <a:ln w="9525">
            <a:noFill/>
            <a:miter lim="800000"/>
            <a:headEnd/>
            <a:tailEnd/>
          </a:ln>
        </p:spPr>
        <p:txBody>
          <a:bodyPr wrap="none">
            <a:spAutoFit/>
          </a:bodyPr>
          <a:lstStyle/>
          <a:p>
            <a:r>
              <a:rPr lang="es-MX" sz="1600" dirty="0">
                <a:solidFill>
                  <a:srgbClr val="161616"/>
                </a:solidFill>
                <a:latin typeface="Arial" pitchFamily="34" charset="0"/>
              </a:rPr>
              <a:t>Programa educativo: </a:t>
            </a:r>
            <a:r>
              <a:rPr lang="es-MX" sz="1600" b="1" dirty="0">
                <a:latin typeface="Arial" pitchFamily="34" charset="0"/>
              </a:rPr>
              <a:t>Diseño Industrial</a:t>
            </a:r>
            <a:r>
              <a:rPr lang="es-MX" sz="1600" b="1" dirty="0">
                <a:latin typeface="Arial Black" pitchFamily="34" charset="0"/>
              </a:rPr>
              <a:t> </a:t>
            </a:r>
            <a:r>
              <a:rPr lang="es-MX" sz="1600" dirty="0">
                <a:latin typeface="Arial Black" pitchFamily="34" charset="0"/>
              </a:rPr>
              <a:t/>
            </a:r>
            <a:br>
              <a:rPr lang="es-MX" sz="1600" dirty="0">
                <a:latin typeface="Arial Black" pitchFamily="34" charset="0"/>
              </a:rPr>
            </a:br>
            <a:endParaRPr lang="es-ES" sz="1600" dirty="0">
              <a:latin typeface="Arial Black" pitchFamily="34" charset="0"/>
            </a:endParaRPr>
          </a:p>
        </p:txBody>
      </p:sp>
      <p:sp>
        <p:nvSpPr>
          <p:cNvPr id="15367" name="CuadroTexto 1"/>
          <p:cNvSpPr txBox="1">
            <a:spLocks noChangeArrowheads="1"/>
          </p:cNvSpPr>
          <p:nvPr/>
        </p:nvSpPr>
        <p:spPr bwMode="auto">
          <a:xfrm>
            <a:off x="611188" y="1484313"/>
            <a:ext cx="4033837" cy="369887"/>
          </a:xfrm>
          <a:prstGeom prst="rect">
            <a:avLst/>
          </a:prstGeom>
          <a:noFill/>
          <a:ln w="9525">
            <a:noFill/>
            <a:miter lim="800000"/>
            <a:headEnd/>
            <a:tailEnd/>
          </a:ln>
        </p:spPr>
        <p:txBody>
          <a:bodyPr>
            <a:spAutoFit/>
          </a:bodyPr>
          <a:lstStyle/>
          <a:p>
            <a:r>
              <a:rPr lang="es-ES" sz="1800" b="1" i="1"/>
              <a:t>Solo visión proyectables. </a:t>
            </a:r>
          </a:p>
        </p:txBody>
      </p:sp>
      <p:sp>
        <p:nvSpPr>
          <p:cNvPr id="15368" name="CuadroTexto 2"/>
          <p:cNvSpPr txBox="1">
            <a:spLocks noChangeArrowheads="1"/>
          </p:cNvSpPr>
          <p:nvPr/>
        </p:nvSpPr>
        <p:spPr bwMode="auto">
          <a:xfrm>
            <a:off x="5795963" y="1700213"/>
            <a:ext cx="2376487" cy="3910012"/>
          </a:xfrm>
          <a:prstGeom prst="rect">
            <a:avLst/>
          </a:prstGeom>
          <a:noFill/>
          <a:ln w="9525">
            <a:noFill/>
            <a:miter lim="800000"/>
            <a:headEnd/>
            <a:tailEnd/>
          </a:ln>
        </p:spPr>
        <p:txBody>
          <a:bodyPr>
            <a:spAutoFit/>
          </a:bodyPr>
          <a:lstStyle/>
          <a:p>
            <a:r>
              <a:rPr lang="es-ES" sz="1400" b="1"/>
              <a:t>Tipo de Unidad de aprendizaje</a:t>
            </a:r>
            <a:r>
              <a:rPr lang="es-ES" sz="1400"/>
              <a:t>: curso</a:t>
            </a:r>
            <a:endParaRPr lang="es-ES_tradnl" sz="1400"/>
          </a:p>
          <a:p>
            <a:r>
              <a:rPr lang="es-ES" sz="1400" b="1"/>
              <a:t>Carácter de la Unidad de Aprendizaje</a:t>
            </a:r>
            <a:r>
              <a:rPr lang="es-ES" sz="1400"/>
              <a:t>: obligatoria</a:t>
            </a:r>
            <a:endParaRPr lang="es-ES_tradnl" sz="1400"/>
          </a:p>
          <a:p>
            <a:r>
              <a:rPr lang="es-ES" sz="1400" b="1"/>
              <a:t>Núcleo de Formación: </a:t>
            </a:r>
            <a:r>
              <a:rPr lang="es-ES_tradnl" sz="1400"/>
              <a:t>Básico</a:t>
            </a:r>
          </a:p>
          <a:p>
            <a:r>
              <a:rPr lang="es-ES" sz="1400" b="1"/>
              <a:t>Modalidad: </a:t>
            </a:r>
            <a:r>
              <a:rPr lang="es-ES" sz="1400"/>
              <a:t>presencial</a:t>
            </a:r>
            <a:endParaRPr lang="es-ES_tradnl" sz="1400"/>
          </a:p>
          <a:p>
            <a:r>
              <a:rPr lang="es-ES" sz="1400" b="1"/>
              <a:t>Prerrequisitos: </a:t>
            </a:r>
            <a:r>
              <a:rPr lang="es-ES" sz="1400"/>
              <a:t>ninguno.</a:t>
            </a:r>
            <a:endParaRPr lang="es-ES_tradnl" sz="1400"/>
          </a:p>
          <a:p>
            <a:r>
              <a:rPr lang="es-ES" sz="1400" b="1"/>
              <a:t>Programas educativos en donde se imparte:</a:t>
            </a:r>
            <a:endParaRPr lang="es-ES_tradnl" sz="1400" b="1"/>
          </a:p>
          <a:p>
            <a:r>
              <a:rPr lang="es-ES" sz="1400"/>
              <a:t>Licenciatura en Diseño Industrial Facultad de Arquitectura y Diseño, Centro Universitario UAEM Valle de Chalco y Zumpango.</a:t>
            </a:r>
            <a:endParaRPr lang="es-ES_tradnl" sz="1400"/>
          </a:p>
          <a:p>
            <a:r>
              <a:rPr lang="es-ES" sz="1200"/>
              <a:t> </a:t>
            </a:r>
            <a:endParaRPr lang="es-ES_tradnl" sz="1200"/>
          </a:p>
          <a:p>
            <a:endParaRPr lang="es-ES" sz="1200"/>
          </a:p>
        </p:txBody>
      </p:sp>
      <p:sp>
        <p:nvSpPr>
          <p:cNvPr id="15369" name="Text Box 6"/>
          <p:cNvSpPr txBox="1">
            <a:spLocks noChangeArrowheads="1"/>
          </p:cNvSpPr>
          <p:nvPr/>
        </p:nvSpPr>
        <p:spPr bwMode="auto">
          <a:xfrm>
            <a:off x="1890713" y="333375"/>
            <a:ext cx="5416550" cy="892175"/>
          </a:xfrm>
          <a:prstGeom prst="rect">
            <a:avLst/>
          </a:prstGeom>
          <a:noFill/>
          <a:ln w="9525">
            <a:noFill/>
            <a:miter lim="800000"/>
            <a:headEnd/>
            <a:tailEnd/>
          </a:ln>
        </p:spPr>
        <p:txBody>
          <a:bodyPr wrap="none">
            <a:spAutoFit/>
          </a:bodyPr>
          <a:lstStyle/>
          <a:p>
            <a:r>
              <a:rPr lang="es-MX" sz="1600" b="1">
                <a:solidFill>
                  <a:srgbClr val="08090B"/>
                </a:solidFill>
                <a:latin typeface="Arial" pitchFamily="34" charset="0"/>
                <a:cs typeface="Arial" pitchFamily="34" charset="0"/>
              </a:rPr>
              <a:t>UNIVERSIDAD AUTÓNOMA DEL ESTADO DE MÉXICO</a:t>
            </a:r>
          </a:p>
          <a:p>
            <a:r>
              <a:rPr lang="es-MX" sz="1600" b="1">
                <a:solidFill>
                  <a:srgbClr val="08090B"/>
                </a:solidFill>
                <a:latin typeface="Arial" pitchFamily="34" charset="0"/>
                <a:cs typeface="Arial" pitchFamily="34" charset="0"/>
              </a:rPr>
              <a:t>      Centro Universitario UAEM Valle de Chalco. </a:t>
            </a:r>
          </a:p>
          <a:p>
            <a:endParaRPr lang="es-ES" sz="2000" b="1" i="1">
              <a:latin typeface="Arial" pitchFamily="34" charset="0"/>
              <a:cs typeface="Arial" pitchFamily="34" charset="0"/>
            </a:endParaRPr>
          </a:p>
        </p:txBody>
      </p:sp>
      <p:pic>
        <p:nvPicPr>
          <p:cNvPr id="15370" name="Picture 15"/>
          <p:cNvPicPr>
            <a:picLocks noChangeAspect="1" noChangeArrowheads="1"/>
          </p:cNvPicPr>
          <p:nvPr/>
        </p:nvPicPr>
        <p:blipFill>
          <a:blip r:embed="rId3"/>
          <a:srcRect/>
          <a:stretch>
            <a:fillRect/>
          </a:stretch>
        </p:blipFill>
        <p:spPr bwMode="auto">
          <a:xfrm>
            <a:off x="671513" y="260350"/>
            <a:ext cx="804862" cy="719138"/>
          </a:xfrm>
          <a:prstGeom prst="rect">
            <a:avLst/>
          </a:prstGeom>
          <a:noFill/>
          <a:ln w="9525">
            <a:noFill/>
            <a:miter lim="800000"/>
            <a:headEnd/>
            <a:tailEnd/>
          </a:ln>
        </p:spPr>
      </p:pic>
      <p:grpSp>
        <p:nvGrpSpPr>
          <p:cNvPr id="20" name="Agrupar 41"/>
          <p:cNvGrpSpPr/>
          <p:nvPr/>
        </p:nvGrpSpPr>
        <p:grpSpPr>
          <a:xfrm>
            <a:off x="251520" y="5229200"/>
            <a:ext cx="882484" cy="1450720"/>
            <a:chOff x="7916914" y="3392213"/>
            <a:chExt cx="914688" cy="1696571"/>
          </a:xfrm>
          <a:effectLst>
            <a:outerShdw blurRad="50800" dist="38100" dir="2700000" algn="tl" rotWithShape="0">
              <a:prstClr val="black">
                <a:alpha val="40000"/>
              </a:prstClr>
            </a:outerShdw>
          </a:effectLst>
        </p:grpSpPr>
        <p:sp>
          <p:nvSpPr>
            <p:cNvPr id="21" name="Forma libre 20"/>
            <p:cNvSpPr/>
            <p:nvPr/>
          </p:nvSpPr>
          <p:spPr>
            <a:xfrm>
              <a:off x="8417985" y="3812948"/>
              <a:ext cx="413617" cy="1275836"/>
            </a:xfrm>
            <a:custGeom>
              <a:avLst/>
              <a:gdLst>
                <a:gd name="connsiteX0" fmla="*/ 0 w 413617"/>
                <a:gd name="connsiteY0" fmla="*/ 0 h 1240819"/>
                <a:gd name="connsiteX1" fmla="*/ 192245 w 413617"/>
                <a:gd name="connsiteY1" fmla="*/ 0 h 1240819"/>
                <a:gd name="connsiteX2" fmla="*/ 413617 w 413617"/>
                <a:gd name="connsiteY2" fmla="*/ 1147612 h 1240819"/>
                <a:gd name="connsiteX3" fmla="*/ 396141 w 413617"/>
                <a:gd name="connsiteY3" fmla="*/ 1240819 h 1240819"/>
                <a:gd name="connsiteX4" fmla="*/ 355362 w 413617"/>
                <a:gd name="connsiteY4" fmla="*/ 1211692 h 1240819"/>
                <a:gd name="connsiteX5" fmla="*/ 337885 w 413617"/>
                <a:gd name="connsiteY5" fmla="*/ 1101009 h 1240819"/>
                <a:gd name="connsiteX6" fmla="*/ 192245 w 413617"/>
                <a:gd name="connsiteY6" fmla="*/ 0 h 1240819"/>
                <a:gd name="connsiteX7" fmla="*/ 0 w 413617"/>
                <a:gd name="connsiteY7" fmla="*/ 0 h 1240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3617" h="1240819">
                  <a:moveTo>
                    <a:pt x="0" y="0"/>
                  </a:moveTo>
                  <a:lnTo>
                    <a:pt x="192245" y="0"/>
                  </a:lnTo>
                  <a:lnTo>
                    <a:pt x="413617" y="1147612"/>
                  </a:lnTo>
                  <a:lnTo>
                    <a:pt x="396141" y="1240819"/>
                  </a:lnTo>
                  <a:lnTo>
                    <a:pt x="355362" y="1211692"/>
                  </a:lnTo>
                  <a:lnTo>
                    <a:pt x="337885" y="1101009"/>
                  </a:lnTo>
                  <a:lnTo>
                    <a:pt x="192245" y="0"/>
                  </a:lnTo>
                  <a:lnTo>
                    <a:pt x="0" y="0"/>
                  </a:lnTo>
                  <a:close/>
                </a:path>
              </a:pathLst>
            </a:custGeom>
            <a:solidFill>
              <a:srgbClr val="FFFFFF"/>
            </a:solidFill>
            <a:ln>
              <a:noFill/>
            </a:ln>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a:p>
          </p:txBody>
        </p:sp>
        <p:cxnSp>
          <p:nvCxnSpPr>
            <p:cNvPr id="22" name="Conector recto 21"/>
            <p:cNvCxnSpPr/>
            <p:nvPr/>
          </p:nvCxnSpPr>
          <p:spPr>
            <a:xfrm flipV="1">
              <a:off x="8395605" y="3912928"/>
              <a:ext cx="233024" cy="1"/>
            </a:xfrm>
            <a:prstGeom prst="line">
              <a:avLst/>
            </a:prstGeom>
            <a:ln w="19050" cmpd="sng">
              <a:solidFill>
                <a:schemeClr val="bg1"/>
              </a:solidFill>
            </a:ln>
            <a:scene3d>
              <a:camera prst="orthographicFront"/>
              <a:lightRig rig="threePt" dir="t"/>
            </a:scene3d>
            <a:sp3d>
              <a:bevelT w="165100" prst="coolSlant"/>
            </a:sp3d>
          </p:spPr>
          <p:style>
            <a:lnRef idx="2">
              <a:schemeClr val="accent1"/>
            </a:lnRef>
            <a:fillRef idx="0">
              <a:schemeClr val="accent1"/>
            </a:fillRef>
            <a:effectRef idx="1">
              <a:schemeClr val="accent1"/>
            </a:effectRef>
            <a:fontRef idx="minor">
              <a:schemeClr val="tx1"/>
            </a:fontRef>
          </p:style>
        </p:cxnSp>
        <p:sp>
          <p:nvSpPr>
            <p:cNvPr id="23" name="Elipse 22"/>
            <p:cNvSpPr/>
            <p:nvPr/>
          </p:nvSpPr>
          <p:spPr>
            <a:xfrm>
              <a:off x="8541245" y="3678959"/>
              <a:ext cx="87384" cy="76682"/>
            </a:xfrm>
            <a:prstGeom prst="ellipse">
              <a:avLst/>
            </a:prstGeom>
            <a:solidFill>
              <a:schemeClr val="bg1"/>
            </a:solidFill>
            <a:ln>
              <a:noFill/>
            </a:ln>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a:p>
          </p:txBody>
        </p:sp>
        <p:cxnSp>
          <p:nvCxnSpPr>
            <p:cNvPr id="24" name="Conector recto 23"/>
            <p:cNvCxnSpPr/>
            <p:nvPr/>
          </p:nvCxnSpPr>
          <p:spPr>
            <a:xfrm flipV="1">
              <a:off x="8383029" y="3842078"/>
              <a:ext cx="233024" cy="1"/>
            </a:xfrm>
            <a:prstGeom prst="line">
              <a:avLst/>
            </a:prstGeom>
            <a:ln w="38100" cmpd="sng">
              <a:solidFill>
                <a:schemeClr val="bg1"/>
              </a:solidFill>
            </a:ln>
            <a:scene3d>
              <a:camera prst="orthographicFront"/>
              <a:lightRig rig="threePt" dir="t"/>
            </a:scene3d>
            <a:sp3d>
              <a:bevelT w="165100" prst="coolSlant"/>
            </a:sp3d>
          </p:spPr>
          <p:style>
            <a:lnRef idx="2">
              <a:schemeClr val="accent1"/>
            </a:lnRef>
            <a:fillRef idx="0">
              <a:schemeClr val="accent1"/>
            </a:fillRef>
            <a:effectRef idx="1">
              <a:schemeClr val="accent1"/>
            </a:effectRef>
            <a:fontRef idx="minor">
              <a:schemeClr val="tx1"/>
            </a:fontRef>
          </p:style>
        </p:cxnSp>
        <p:sp>
          <p:nvSpPr>
            <p:cNvPr id="25" name="Forma libre 24"/>
            <p:cNvSpPr/>
            <p:nvPr/>
          </p:nvSpPr>
          <p:spPr>
            <a:xfrm>
              <a:off x="7916914" y="3392213"/>
              <a:ext cx="502413" cy="1696571"/>
            </a:xfrm>
            <a:custGeom>
              <a:avLst/>
              <a:gdLst>
                <a:gd name="connsiteX0" fmla="*/ 70 w 502413"/>
                <a:gd name="connsiteY0" fmla="*/ 1301 h 1696571"/>
                <a:gd name="connsiteX1" fmla="*/ 326303 w 502413"/>
                <a:gd name="connsiteY1" fmla="*/ 216842 h 1696571"/>
                <a:gd name="connsiteX2" fmla="*/ 489420 w 502413"/>
                <a:gd name="connsiteY2" fmla="*/ 420733 h 1696571"/>
                <a:gd name="connsiteX3" fmla="*/ 489420 w 502413"/>
                <a:gd name="connsiteY3" fmla="*/ 508114 h 1696571"/>
                <a:gd name="connsiteX4" fmla="*/ 466118 w 502413"/>
                <a:gd name="connsiteY4" fmla="*/ 712005 h 1696571"/>
                <a:gd name="connsiteX5" fmla="*/ 378734 w 502413"/>
                <a:gd name="connsiteY5" fmla="*/ 991626 h 1696571"/>
                <a:gd name="connsiteX6" fmla="*/ 203966 w 502413"/>
                <a:gd name="connsiteY6" fmla="*/ 1381930 h 1696571"/>
                <a:gd name="connsiteX7" fmla="*/ 40849 w 502413"/>
                <a:gd name="connsiteY7" fmla="*/ 1696504 h 1696571"/>
                <a:gd name="connsiteX8" fmla="*/ 122408 w 502413"/>
                <a:gd name="connsiteY8" fmla="*/ 1405232 h 1696571"/>
                <a:gd name="connsiteX9" fmla="*/ 268047 w 502413"/>
                <a:gd name="connsiteY9" fmla="*/ 915895 h 1696571"/>
                <a:gd name="connsiteX10" fmla="*/ 355431 w 502413"/>
                <a:gd name="connsiteY10" fmla="*/ 618798 h 1696571"/>
                <a:gd name="connsiteX11" fmla="*/ 361257 w 502413"/>
                <a:gd name="connsiteY11" fmla="*/ 490638 h 1696571"/>
                <a:gd name="connsiteX12" fmla="*/ 297175 w 502413"/>
                <a:gd name="connsiteY12" fmla="*/ 321700 h 1696571"/>
                <a:gd name="connsiteX13" fmla="*/ 70 w 502413"/>
                <a:gd name="connsiteY13" fmla="*/ 1301 h 1696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02413" h="1696571">
                  <a:moveTo>
                    <a:pt x="70" y="1301"/>
                  </a:moveTo>
                  <a:cubicBezTo>
                    <a:pt x="4925" y="-16175"/>
                    <a:pt x="244745" y="146937"/>
                    <a:pt x="326303" y="216842"/>
                  </a:cubicBezTo>
                  <a:cubicBezTo>
                    <a:pt x="407861" y="286747"/>
                    <a:pt x="462234" y="372188"/>
                    <a:pt x="489420" y="420733"/>
                  </a:cubicBezTo>
                  <a:cubicBezTo>
                    <a:pt x="516606" y="469278"/>
                    <a:pt x="493304" y="459569"/>
                    <a:pt x="489420" y="508114"/>
                  </a:cubicBezTo>
                  <a:cubicBezTo>
                    <a:pt x="485536" y="556659"/>
                    <a:pt x="484566" y="631420"/>
                    <a:pt x="466118" y="712005"/>
                  </a:cubicBezTo>
                  <a:cubicBezTo>
                    <a:pt x="447670" y="792590"/>
                    <a:pt x="422426" y="879972"/>
                    <a:pt x="378734" y="991626"/>
                  </a:cubicBezTo>
                  <a:cubicBezTo>
                    <a:pt x="335042" y="1103280"/>
                    <a:pt x="260280" y="1264450"/>
                    <a:pt x="203966" y="1381930"/>
                  </a:cubicBezTo>
                  <a:cubicBezTo>
                    <a:pt x="147652" y="1499410"/>
                    <a:pt x="54442" y="1692620"/>
                    <a:pt x="40849" y="1696504"/>
                  </a:cubicBezTo>
                  <a:cubicBezTo>
                    <a:pt x="27256" y="1700388"/>
                    <a:pt x="84542" y="1535334"/>
                    <a:pt x="122408" y="1405232"/>
                  </a:cubicBezTo>
                  <a:cubicBezTo>
                    <a:pt x="160274" y="1275131"/>
                    <a:pt x="229210" y="1046967"/>
                    <a:pt x="268047" y="915895"/>
                  </a:cubicBezTo>
                  <a:cubicBezTo>
                    <a:pt x="306884" y="784823"/>
                    <a:pt x="339896" y="689674"/>
                    <a:pt x="355431" y="618798"/>
                  </a:cubicBezTo>
                  <a:cubicBezTo>
                    <a:pt x="370966" y="547922"/>
                    <a:pt x="370966" y="540154"/>
                    <a:pt x="361257" y="490638"/>
                  </a:cubicBezTo>
                  <a:cubicBezTo>
                    <a:pt x="351548" y="441122"/>
                    <a:pt x="353489" y="402285"/>
                    <a:pt x="297175" y="321700"/>
                  </a:cubicBezTo>
                  <a:cubicBezTo>
                    <a:pt x="240861" y="241115"/>
                    <a:pt x="-4785" y="18777"/>
                    <a:pt x="70" y="1301"/>
                  </a:cubicBezTo>
                  <a:close/>
                </a:path>
              </a:pathLst>
            </a:custGeom>
            <a:solidFill>
              <a:schemeClr val="bg1"/>
            </a:solidFill>
            <a:ln>
              <a:noFill/>
            </a:ln>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a:p>
          </p:txBody>
        </p:sp>
      </p:gr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ángulo 27"/>
          <p:cNvSpPr>
            <a:spLocks noChangeArrowheads="1"/>
          </p:cNvSpPr>
          <p:nvPr/>
        </p:nvSpPr>
        <p:spPr bwMode="auto">
          <a:xfrm rot="-5400000">
            <a:off x="5871369" y="2893219"/>
            <a:ext cx="6149975" cy="395287"/>
          </a:xfrm>
          <a:prstGeom prst="rect">
            <a:avLst/>
          </a:prstGeom>
          <a:gradFill rotWithShape="1">
            <a:gsLst>
              <a:gs pos="0">
                <a:srgbClr val="628319"/>
              </a:gs>
              <a:gs pos="64000">
                <a:srgbClr val="628319"/>
              </a:gs>
              <a:gs pos="100000">
                <a:srgbClr val="FFFFFF"/>
              </a:gs>
            </a:gsLst>
            <a:path path="rect">
              <a:fillToRect l="100000" t="100000"/>
            </a:path>
          </a:gradFill>
          <a:ln w="9525">
            <a:noFill/>
            <a:miter lim="800000"/>
            <a:headEnd/>
            <a:tailEnd/>
          </a:ln>
          <a:effectLst>
            <a:outerShdw dist="23000" dir="5400000" rotWithShape="0">
              <a:srgbClr val="808080">
                <a:alpha val="34999"/>
              </a:srgbClr>
            </a:outerShdw>
          </a:effectLst>
        </p:spPr>
        <p:txBody>
          <a:bodyPr anchor="ctr"/>
          <a:lstStyle/>
          <a:p>
            <a:pPr algn="ctr">
              <a:defRPr/>
            </a:pPr>
            <a:endParaRPr lang="es-ES">
              <a:solidFill>
                <a:schemeClr val="lt1"/>
              </a:solidFill>
              <a:latin typeface="+mn-lt"/>
              <a:ea typeface="+mn-ea"/>
            </a:endParaRPr>
          </a:p>
        </p:txBody>
      </p:sp>
      <p:sp>
        <p:nvSpPr>
          <p:cNvPr id="19" name="Rectángulo 18"/>
          <p:cNvSpPr>
            <a:spLocks noChangeArrowheads="1"/>
          </p:cNvSpPr>
          <p:nvPr/>
        </p:nvSpPr>
        <p:spPr bwMode="auto">
          <a:xfrm>
            <a:off x="179388" y="5949950"/>
            <a:ext cx="8964612" cy="908050"/>
          </a:xfrm>
          <a:prstGeom prst="rect">
            <a:avLst/>
          </a:prstGeom>
          <a:gradFill rotWithShape="1">
            <a:gsLst>
              <a:gs pos="0">
                <a:srgbClr val="628319"/>
              </a:gs>
              <a:gs pos="64000">
                <a:srgbClr val="628319"/>
              </a:gs>
              <a:gs pos="100000">
                <a:srgbClr val="FFFFFF"/>
              </a:gs>
            </a:gsLst>
            <a:path path="rect">
              <a:fillToRect l="100000" t="100000"/>
            </a:path>
          </a:gradFill>
          <a:ln w="9525">
            <a:noFill/>
            <a:miter lim="800000"/>
            <a:headEnd/>
            <a:tailEnd/>
          </a:ln>
          <a:effectLst>
            <a:outerShdw dist="23000" dir="5400000" rotWithShape="0">
              <a:srgbClr val="808080">
                <a:alpha val="34999"/>
              </a:srgbClr>
            </a:outerShdw>
          </a:effectLst>
        </p:spPr>
        <p:txBody>
          <a:bodyPr anchor="ctr"/>
          <a:lstStyle/>
          <a:p>
            <a:pPr algn="ctr">
              <a:defRPr/>
            </a:pPr>
            <a:endParaRPr lang="es-ES">
              <a:solidFill>
                <a:schemeClr val="lt1"/>
              </a:solidFill>
              <a:latin typeface="+mn-lt"/>
              <a:ea typeface="+mn-ea"/>
            </a:endParaRPr>
          </a:p>
        </p:txBody>
      </p:sp>
      <p:sp>
        <p:nvSpPr>
          <p:cNvPr id="27" name="Rectángulo 26"/>
          <p:cNvSpPr>
            <a:spLocks noChangeArrowheads="1"/>
          </p:cNvSpPr>
          <p:nvPr/>
        </p:nvSpPr>
        <p:spPr bwMode="auto">
          <a:xfrm>
            <a:off x="0" y="0"/>
            <a:ext cx="250825" cy="6850063"/>
          </a:xfrm>
          <a:prstGeom prst="rect">
            <a:avLst/>
          </a:prstGeom>
          <a:solidFill>
            <a:srgbClr val="404040"/>
          </a:solidFill>
          <a:ln w="9525">
            <a:noFill/>
            <a:miter lim="800000"/>
            <a:headEnd/>
            <a:tailEnd/>
          </a:ln>
          <a:effectLst>
            <a:outerShdw dist="23000" dir="5400000" rotWithShape="0">
              <a:srgbClr val="808080">
                <a:alpha val="34999"/>
              </a:srgbClr>
            </a:outerShdw>
          </a:effectLst>
        </p:spPr>
        <p:txBody>
          <a:bodyPr anchor="ctr"/>
          <a:lstStyle/>
          <a:p>
            <a:pPr algn="ctr">
              <a:defRPr/>
            </a:pPr>
            <a:endParaRPr lang="es-ES">
              <a:solidFill>
                <a:schemeClr val="lt1"/>
              </a:solidFill>
              <a:latin typeface="+mn-lt"/>
              <a:ea typeface="+mn-ea"/>
            </a:endParaRPr>
          </a:p>
        </p:txBody>
      </p:sp>
      <p:sp>
        <p:nvSpPr>
          <p:cNvPr id="21508" name="Text Box 6"/>
          <p:cNvSpPr txBox="1">
            <a:spLocks noChangeArrowheads="1"/>
          </p:cNvSpPr>
          <p:nvPr/>
        </p:nvSpPr>
        <p:spPr bwMode="auto">
          <a:xfrm>
            <a:off x="2268538" y="404813"/>
            <a:ext cx="4762500" cy="830262"/>
          </a:xfrm>
          <a:prstGeom prst="rect">
            <a:avLst/>
          </a:prstGeom>
          <a:noFill/>
          <a:ln w="9525">
            <a:noFill/>
            <a:miter lim="800000"/>
            <a:headEnd/>
            <a:tailEnd/>
          </a:ln>
        </p:spPr>
        <p:txBody>
          <a:bodyPr wrap="none">
            <a:spAutoFit/>
          </a:bodyPr>
          <a:lstStyle/>
          <a:p>
            <a:r>
              <a:rPr lang="es-MX" sz="1400" b="1" dirty="0">
                <a:solidFill>
                  <a:srgbClr val="08090B"/>
                </a:solidFill>
                <a:latin typeface="Arial" pitchFamily="34" charset="0"/>
                <a:cs typeface="Arial" pitchFamily="34" charset="0"/>
              </a:rPr>
              <a:t>UNIVERSIDAD AUTÓNOMA DEL ESTADO DE MÉXICO</a:t>
            </a:r>
          </a:p>
          <a:p>
            <a:r>
              <a:rPr lang="es-MX" sz="1400" b="1" dirty="0">
                <a:solidFill>
                  <a:srgbClr val="08090B"/>
                </a:solidFill>
                <a:latin typeface="Arial" pitchFamily="34" charset="0"/>
                <a:cs typeface="Arial" pitchFamily="34" charset="0"/>
              </a:rPr>
              <a:t>      Centro Universitario UAEM Valle de Chalco. </a:t>
            </a:r>
          </a:p>
          <a:p>
            <a:endParaRPr lang="es-ES" sz="2000" b="1" i="1" dirty="0">
              <a:latin typeface="Arial" pitchFamily="34" charset="0"/>
              <a:cs typeface="Arial" pitchFamily="34" charset="0"/>
            </a:endParaRPr>
          </a:p>
        </p:txBody>
      </p:sp>
      <p:pic>
        <p:nvPicPr>
          <p:cNvPr id="21509" name="Picture 15"/>
          <p:cNvPicPr>
            <a:picLocks noChangeAspect="1" noChangeArrowheads="1"/>
          </p:cNvPicPr>
          <p:nvPr/>
        </p:nvPicPr>
        <p:blipFill>
          <a:blip r:embed="rId3"/>
          <a:srcRect/>
          <a:stretch>
            <a:fillRect/>
          </a:stretch>
        </p:blipFill>
        <p:spPr bwMode="auto">
          <a:xfrm>
            <a:off x="671513" y="260350"/>
            <a:ext cx="804862" cy="719138"/>
          </a:xfrm>
          <a:prstGeom prst="rect">
            <a:avLst/>
          </a:prstGeom>
          <a:noFill/>
          <a:ln w="9525">
            <a:noFill/>
            <a:miter lim="800000"/>
            <a:headEnd/>
            <a:tailEnd/>
          </a:ln>
        </p:spPr>
      </p:pic>
      <p:grpSp>
        <p:nvGrpSpPr>
          <p:cNvPr id="20" name="Agrupar 41"/>
          <p:cNvGrpSpPr/>
          <p:nvPr/>
        </p:nvGrpSpPr>
        <p:grpSpPr>
          <a:xfrm>
            <a:off x="251520" y="5229200"/>
            <a:ext cx="882484" cy="1450720"/>
            <a:chOff x="7916914" y="3392213"/>
            <a:chExt cx="914688" cy="1696571"/>
          </a:xfrm>
          <a:effectLst>
            <a:outerShdw blurRad="50800" dist="38100" dir="2700000" algn="tl" rotWithShape="0">
              <a:prstClr val="black">
                <a:alpha val="40000"/>
              </a:prstClr>
            </a:outerShdw>
          </a:effectLst>
        </p:grpSpPr>
        <p:sp>
          <p:nvSpPr>
            <p:cNvPr id="21" name="Forma libre 20"/>
            <p:cNvSpPr/>
            <p:nvPr/>
          </p:nvSpPr>
          <p:spPr>
            <a:xfrm>
              <a:off x="8417985" y="3812948"/>
              <a:ext cx="413617" cy="1275836"/>
            </a:xfrm>
            <a:custGeom>
              <a:avLst/>
              <a:gdLst>
                <a:gd name="connsiteX0" fmla="*/ 0 w 413617"/>
                <a:gd name="connsiteY0" fmla="*/ 0 h 1240819"/>
                <a:gd name="connsiteX1" fmla="*/ 192245 w 413617"/>
                <a:gd name="connsiteY1" fmla="*/ 0 h 1240819"/>
                <a:gd name="connsiteX2" fmla="*/ 413617 w 413617"/>
                <a:gd name="connsiteY2" fmla="*/ 1147612 h 1240819"/>
                <a:gd name="connsiteX3" fmla="*/ 396141 w 413617"/>
                <a:gd name="connsiteY3" fmla="*/ 1240819 h 1240819"/>
                <a:gd name="connsiteX4" fmla="*/ 355362 w 413617"/>
                <a:gd name="connsiteY4" fmla="*/ 1211692 h 1240819"/>
                <a:gd name="connsiteX5" fmla="*/ 337885 w 413617"/>
                <a:gd name="connsiteY5" fmla="*/ 1101009 h 1240819"/>
                <a:gd name="connsiteX6" fmla="*/ 192245 w 413617"/>
                <a:gd name="connsiteY6" fmla="*/ 0 h 1240819"/>
                <a:gd name="connsiteX7" fmla="*/ 0 w 413617"/>
                <a:gd name="connsiteY7" fmla="*/ 0 h 1240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3617" h="1240819">
                  <a:moveTo>
                    <a:pt x="0" y="0"/>
                  </a:moveTo>
                  <a:lnTo>
                    <a:pt x="192245" y="0"/>
                  </a:lnTo>
                  <a:lnTo>
                    <a:pt x="413617" y="1147612"/>
                  </a:lnTo>
                  <a:lnTo>
                    <a:pt x="396141" y="1240819"/>
                  </a:lnTo>
                  <a:lnTo>
                    <a:pt x="355362" y="1211692"/>
                  </a:lnTo>
                  <a:lnTo>
                    <a:pt x="337885" y="1101009"/>
                  </a:lnTo>
                  <a:lnTo>
                    <a:pt x="192245" y="0"/>
                  </a:lnTo>
                  <a:lnTo>
                    <a:pt x="0" y="0"/>
                  </a:lnTo>
                  <a:close/>
                </a:path>
              </a:pathLst>
            </a:custGeom>
            <a:solidFill>
              <a:srgbClr val="FFFFFF"/>
            </a:solidFill>
            <a:ln>
              <a:noFill/>
            </a:ln>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a:p>
          </p:txBody>
        </p:sp>
        <p:cxnSp>
          <p:nvCxnSpPr>
            <p:cNvPr id="22" name="Conector recto 21"/>
            <p:cNvCxnSpPr/>
            <p:nvPr/>
          </p:nvCxnSpPr>
          <p:spPr>
            <a:xfrm flipV="1">
              <a:off x="8395605" y="3912928"/>
              <a:ext cx="233024" cy="1"/>
            </a:xfrm>
            <a:prstGeom prst="line">
              <a:avLst/>
            </a:prstGeom>
            <a:ln w="19050" cmpd="sng">
              <a:solidFill>
                <a:schemeClr val="bg1"/>
              </a:solidFill>
            </a:ln>
            <a:scene3d>
              <a:camera prst="orthographicFront"/>
              <a:lightRig rig="threePt" dir="t"/>
            </a:scene3d>
            <a:sp3d>
              <a:bevelT w="165100" prst="coolSlant"/>
            </a:sp3d>
          </p:spPr>
          <p:style>
            <a:lnRef idx="2">
              <a:schemeClr val="accent1"/>
            </a:lnRef>
            <a:fillRef idx="0">
              <a:schemeClr val="accent1"/>
            </a:fillRef>
            <a:effectRef idx="1">
              <a:schemeClr val="accent1"/>
            </a:effectRef>
            <a:fontRef idx="minor">
              <a:schemeClr val="tx1"/>
            </a:fontRef>
          </p:style>
        </p:cxnSp>
        <p:sp>
          <p:nvSpPr>
            <p:cNvPr id="23" name="Elipse 22"/>
            <p:cNvSpPr/>
            <p:nvPr/>
          </p:nvSpPr>
          <p:spPr>
            <a:xfrm>
              <a:off x="8541245" y="3678959"/>
              <a:ext cx="87384" cy="76682"/>
            </a:xfrm>
            <a:prstGeom prst="ellipse">
              <a:avLst/>
            </a:prstGeom>
            <a:solidFill>
              <a:schemeClr val="bg1"/>
            </a:solidFill>
            <a:ln>
              <a:noFill/>
            </a:ln>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a:p>
          </p:txBody>
        </p:sp>
        <p:cxnSp>
          <p:nvCxnSpPr>
            <p:cNvPr id="24" name="Conector recto 23"/>
            <p:cNvCxnSpPr/>
            <p:nvPr/>
          </p:nvCxnSpPr>
          <p:spPr>
            <a:xfrm flipV="1">
              <a:off x="8383029" y="3842078"/>
              <a:ext cx="233024" cy="1"/>
            </a:xfrm>
            <a:prstGeom prst="line">
              <a:avLst/>
            </a:prstGeom>
            <a:ln w="38100" cmpd="sng">
              <a:solidFill>
                <a:schemeClr val="bg1"/>
              </a:solidFill>
            </a:ln>
            <a:scene3d>
              <a:camera prst="orthographicFront"/>
              <a:lightRig rig="threePt" dir="t"/>
            </a:scene3d>
            <a:sp3d>
              <a:bevelT w="165100" prst="coolSlant"/>
            </a:sp3d>
          </p:spPr>
          <p:style>
            <a:lnRef idx="2">
              <a:schemeClr val="accent1"/>
            </a:lnRef>
            <a:fillRef idx="0">
              <a:schemeClr val="accent1"/>
            </a:fillRef>
            <a:effectRef idx="1">
              <a:schemeClr val="accent1"/>
            </a:effectRef>
            <a:fontRef idx="minor">
              <a:schemeClr val="tx1"/>
            </a:fontRef>
          </p:style>
        </p:cxnSp>
        <p:sp>
          <p:nvSpPr>
            <p:cNvPr id="25" name="Forma libre 24"/>
            <p:cNvSpPr/>
            <p:nvPr/>
          </p:nvSpPr>
          <p:spPr>
            <a:xfrm>
              <a:off x="7916914" y="3392213"/>
              <a:ext cx="502413" cy="1696571"/>
            </a:xfrm>
            <a:custGeom>
              <a:avLst/>
              <a:gdLst>
                <a:gd name="connsiteX0" fmla="*/ 70 w 502413"/>
                <a:gd name="connsiteY0" fmla="*/ 1301 h 1696571"/>
                <a:gd name="connsiteX1" fmla="*/ 326303 w 502413"/>
                <a:gd name="connsiteY1" fmla="*/ 216842 h 1696571"/>
                <a:gd name="connsiteX2" fmla="*/ 489420 w 502413"/>
                <a:gd name="connsiteY2" fmla="*/ 420733 h 1696571"/>
                <a:gd name="connsiteX3" fmla="*/ 489420 w 502413"/>
                <a:gd name="connsiteY3" fmla="*/ 508114 h 1696571"/>
                <a:gd name="connsiteX4" fmla="*/ 466118 w 502413"/>
                <a:gd name="connsiteY4" fmla="*/ 712005 h 1696571"/>
                <a:gd name="connsiteX5" fmla="*/ 378734 w 502413"/>
                <a:gd name="connsiteY5" fmla="*/ 991626 h 1696571"/>
                <a:gd name="connsiteX6" fmla="*/ 203966 w 502413"/>
                <a:gd name="connsiteY6" fmla="*/ 1381930 h 1696571"/>
                <a:gd name="connsiteX7" fmla="*/ 40849 w 502413"/>
                <a:gd name="connsiteY7" fmla="*/ 1696504 h 1696571"/>
                <a:gd name="connsiteX8" fmla="*/ 122408 w 502413"/>
                <a:gd name="connsiteY8" fmla="*/ 1405232 h 1696571"/>
                <a:gd name="connsiteX9" fmla="*/ 268047 w 502413"/>
                <a:gd name="connsiteY9" fmla="*/ 915895 h 1696571"/>
                <a:gd name="connsiteX10" fmla="*/ 355431 w 502413"/>
                <a:gd name="connsiteY10" fmla="*/ 618798 h 1696571"/>
                <a:gd name="connsiteX11" fmla="*/ 361257 w 502413"/>
                <a:gd name="connsiteY11" fmla="*/ 490638 h 1696571"/>
                <a:gd name="connsiteX12" fmla="*/ 297175 w 502413"/>
                <a:gd name="connsiteY12" fmla="*/ 321700 h 1696571"/>
                <a:gd name="connsiteX13" fmla="*/ 70 w 502413"/>
                <a:gd name="connsiteY13" fmla="*/ 1301 h 1696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02413" h="1696571">
                  <a:moveTo>
                    <a:pt x="70" y="1301"/>
                  </a:moveTo>
                  <a:cubicBezTo>
                    <a:pt x="4925" y="-16175"/>
                    <a:pt x="244745" y="146937"/>
                    <a:pt x="326303" y="216842"/>
                  </a:cubicBezTo>
                  <a:cubicBezTo>
                    <a:pt x="407861" y="286747"/>
                    <a:pt x="462234" y="372188"/>
                    <a:pt x="489420" y="420733"/>
                  </a:cubicBezTo>
                  <a:cubicBezTo>
                    <a:pt x="516606" y="469278"/>
                    <a:pt x="493304" y="459569"/>
                    <a:pt x="489420" y="508114"/>
                  </a:cubicBezTo>
                  <a:cubicBezTo>
                    <a:pt x="485536" y="556659"/>
                    <a:pt x="484566" y="631420"/>
                    <a:pt x="466118" y="712005"/>
                  </a:cubicBezTo>
                  <a:cubicBezTo>
                    <a:pt x="447670" y="792590"/>
                    <a:pt x="422426" y="879972"/>
                    <a:pt x="378734" y="991626"/>
                  </a:cubicBezTo>
                  <a:cubicBezTo>
                    <a:pt x="335042" y="1103280"/>
                    <a:pt x="260280" y="1264450"/>
                    <a:pt x="203966" y="1381930"/>
                  </a:cubicBezTo>
                  <a:cubicBezTo>
                    <a:pt x="147652" y="1499410"/>
                    <a:pt x="54442" y="1692620"/>
                    <a:pt x="40849" y="1696504"/>
                  </a:cubicBezTo>
                  <a:cubicBezTo>
                    <a:pt x="27256" y="1700388"/>
                    <a:pt x="84542" y="1535334"/>
                    <a:pt x="122408" y="1405232"/>
                  </a:cubicBezTo>
                  <a:cubicBezTo>
                    <a:pt x="160274" y="1275131"/>
                    <a:pt x="229210" y="1046967"/>
                    <a:pt x="268047" y="915895"/>
                  </a:cubicBezTo>
                  <a:cubicBezTo>
                    <a:pt x="306884" y="784823"/>
                    <a:pt x="339896" y="689674"/>
                    <a:pt x="355431" y="618798"/>
                  </a:cubicBezTo>
                  <a:cubicBezTo>
                    <a:pt x="370966" y="547922"/>
                    <a:pt x="370966" y="540154"/>
                    <a:pt x="361257" y="490638"/>
                  </a:cubicBezTo>
                  <a:cubicBezTo>
                    <a:pt x="351548" y="441122"/>
                    <a:pt x="353489" y="402285"/>
                    <a:pt x="297175" y="321700"/>
                  </a:cubicBezTo>
                  <a:cubicBezTo>
                    <a:pt x="240861" y="241115"/>
                    <a:pt x="-4785" y="18777"/>
                    <a:pt x="70" y="1301"/>
                  </a:cubicBezTo>
                  <a:close/>
                </a:path>
              </a:pathLst>
            </a:custGeom>
            <a:solidFill>
              <a:schemeClr val="bg1"/>
            </a:solidFill>
            <a:ln>
              <a:noFill/>
            </a:ln>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a:p>
          </p:txBody>
        </p:sp>
      </p:grpSp>
      <p:sp>
        <p:nvSpPr>
          <p:cNvPr id="31" name="CuadroTexto 30"/>
          <p:cNvSpPr txBox="1"/>
          <p:nvPr/>
        </p:nvSpPr>
        <p:spPr>
          <a:xfrm>
            <a:off x="1017299" y="1254979"/>
            <a:ext cx="3842733" cy="2031325"/>
          </a:xfrm>
          <a:prstGeom prst="rect">
            <a:avLst/>
          </a:prstGeom>
          <a:noFill/>
        </p:spPr>
        <p:txBody>
          <a:bodyPr wrap="square" rtlCol="0">
            <a:spAutoFit/>
          </a:bodyPr>
          <a:lstStyle/>
          <a:p>
            <a:r>
              <a:rPr lang="es-MX" sz="1800" b="1" dirty="0"/>
              <a:t>6</a:t>
            </a:r>
            <a:r>
              <a:rPr lang="es-MX" sz="1800" b="1" dirty="0" smtClean="0"/>
              <a:t>. Método sintético</a:t>
            </a:r>
          </a:p>
          <a:p>
            <a:endParaRPr lang="es-MX" sz="1800" b="1" dirty="0" smtClean="0"/>
          </a:p>
          <a:p>
            <a:r>
              <a:rPr lang="es-MX" sz="1800" dirty="0" smtClean="0"/>
              <a:t>Se basa en la reconstrucción de un todo  a partir de los elementos distinguidos por el análisis </a:t>
            </a:r>
          </a:p>
          <a:p>
            <a:endParaRPr lang="es-MX" sz="1800" b="1" dirty="0"/>
          </a:p>
          <a:p>
            <a:pPr lvl="1"/>
            <a:endParaRPr lang="es-MX" sz="1800" dirty="0"/>
          </a:p>
        </p:txBody>
      </p:sp>
      <p:sp>
        <p:nvSpPr>
          <p:cNvPr id="33" name="CuadroTexto 32"/>
          <p:cNvSpPr txBox="1"/>
          <p:nvPr/>
        </p:nvSpPr>
        <p:spPr>
          <a:xfrm>
            <a:off x="1134004" y="4624215"/>
            <a:ext cx="2668752" cy="369332"/>
          </a:xfrm>
          <a:prstGeom prst="rect">
            <a:avLst/>
          </a:prstGeom>
          <a:noFill/>
        </p:spPr>
        <p:txBody>
          <a:bodyPr wrap="square" rtlCol="0">
            <a:spAutoFit/>
          </a:bodyPr>
          <a:lstStyle/>
          <a:p>
            <a:r>
              <a:rPr lang="es-MX" sz="900" dirty="0" smtClean="0"/>
              <a:t>Imagen tomada con fines </a:t>
            </a:r>
            <a:r>
              <a:rPr lang="es-MX" sz="900" dirty="0"/>
              <a:t>didácticos </a:t>
            </a:r>
            <a:r>
              <a:rPr lang="es-MX" sz="900" dirty="0" err="1"/>
              <a:t>de:http</a:t>
            </a:r>
            <a:r>
              <a:rPr lang="es-MX" sz="900" dirty="0"/>
              <a:t>://www.paisdelosjuegos.com.ar</a:t>
            </a:r>
          </a:p>
        </p:txBody>
      </p:sp>
      <p:sp>
        <p:nvSpPr>
          <p:cNvPr id="4" name="CuadroTexto 3"/>
          <p:cNvSpPr txBox="1"/>
          <p:nvPr/>
        </p:nvSpPr>
        <p:spPr>
          <a:xfrm>
            <a:off x="4860032" y="3140968"/>
            <a:ext cx="3384376" cy="1015663"/>
          </a:xfrm>
          <a:prstGeom prst="rect">
            <a:avLst/>
          </a:prstGeom>
          <a:noFill/>
        </p:spPr>
        <p:txBody>
          <a:bodyPr wrap="square" rtlCol="0">
            <a:spAutoFit/>
          </a:bodyPr>
          <a:lstStyle/>
          <a:p>
            <a:pPr algn="just"/>
            <a:r>
              <a:rPr lang="es-MX" sz="2000" dirty="0" smtClean="0"/>
              <a:t>La comprensión de todo lo que ya conocemos en todas sus partes y particularidades</a:t>
            </a:r>
            <a:endParaRPr lang="es-MX" sz="2000" dirty="0"/>
          </a:p>
        </p:txBody>
      </p:sp>
      <p:cxnSp>
        <p:nvCxnSpPr>
          <p:cNvPr id="10" name="Conector recto 9"/>
          <p:cNvCxnSpPr/>
          <p:nvPr/>
        </p:nvCxnSpPr>
        <p:spPr>
          <a:xfrm>
            <a:off x="4860032" y="2342650"/>
            <a:ext cx="1296144" cy="6230"/>
          </a:xfrm>
          <a:prstGeom prst="line">
            <a:avLst/>
          </a:prstGeom>
        </p:spPr>
        <p:style>
          <a:lnRef idx="2">
            <a:schemeClr val="accent1"/>
          </a:lnRef>
          <a:fillRef idx="0">
            <a:schemeClr val="accent1"/>
          </a:fillRef>
          <a:effectRef idx="1">
            <a:schemeClr val="accent1"/>
          </a:effectRef>
          <a:fontRef idx="minor">
            <a:schemeClr val="tx1"/>
          </a:fontRef>
        </p:style>
      </p:cxnSp>
      <p:cxnSp>
        <p:nvCxnSpPr>
          <p:cNvPr id="13" name="Conector recto de flecha 12"/>
          <p:cNvCxnSpPr/>
          <p:nvPr/>
        </p:nvCxnSpPr>
        <p:spPr>
          <a:xfrm>
            <a:off x="6156176" y="2348880"/>
            <a:ext cx="0" cy="72008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9" name="CuadroTexto 2"/>
          <p:cNvSpPr txBox="1">
            <a:spLocks noChangeArrowheads="1"/>
          </p:cNvSpPr>
          <p:nvPr/>
        </p:nvSpPr>
        <p:spPr bwMode="auto">
          <a:xfrm>
            <a:off x="6588571" y="6213288"/>
            <a:ext cx="2447925" cy="523220"/>
          </a:xfrm>
          <a:prstGeom prst="rect">
            <a:avLst/>
          </a:prstGeom>
          <a:noFill/>
          <a:ln w="9525">
            <a:noFill/>
            <a:miter lim="800000"/>
            <a:headEnd/>
            <a:tailEnd/>
          </a:ln>
        </p:spPr>
        <p:txBody>
          <a:bodyPr>
            <a:spAutoFit/>
          </a:bodyPr>
          <a:lstStyle/>
          <a:p>
            <a:r>
              <a:rPr lang="es-ES_tradnl" sz="1400" b="1" i="1" dirty="0" smtClean="0">
                <a:solidFill>
                  <a:schemeClr val="bg1"/>
                </a:solidFill>
                <a:latin typeface="Abadi MT Condensed Light" pitchFamily="1" charset="0"/>
              </a:rPr>
              <a:t>Comprensión del método para el diseño </a:t>
            </a:r>
            <a:r>
              <a:rPr lang="es-ES_tradnl" sz="1400" b="1" i="1" dirty="0">
                <a:solidFill>
                  <a:schemeClr val="bg1"/>
                </a:solidFill>
                <a:latin typeface="Abadi MT Condensed Light" pitchFamily="1" charset="0"/>
              </a:rPr>
              <a:t>Industrial </a:t>
            </a:r>
          </a:p>
        </p:txBody>
      </p:sp>
      <p:pic>
        <p:nvPicPr>
          <p:cNvPr id="8196" name="Picture 4" descr="Resultado de imagen para tetri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58196" y="2953584"/>
            <a:ext cx="2765731" cy="16594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2308810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ángulo 27"/>
          <p:cNvSpPr>
            <a:spLocks noChangeArrowheads="1"/>
          </p:cNvSpPr>
          <p:nvPr/>
        </p:nvSpPr>
        <p:spPr bwMode="auto">
          <a:xfrm rot="-5400000">
            <a:off x="5871369" y="2893219"/>
            <a:ext cx="6149975" cy="395287"/>
          </a:xfrm>
          <a:prstGeom prst="rect">
            <a:avLst/>
          </a:prstGeom>
          <a:gradFill rotWithShape="1">
            <a:gsLst>
              <a:gs pos="0">
                <a:srgbClr val="628319"/>
              </a:gs>
              <a:gs pos="64000">
                <a:srgbClr val="628319"/>
              </a:gs>
              <a:gs pos="100000">
                <a:srgbClr val="FFFFFF"/>
              </a:gs>
            </a:gsLst>
            <a:path path="rect">
              <a:fillToRect l="100000" t="100000"/>
            </a:path>
          </a:gradFill>
          <a:ln w="9525">
            <a:noFill/>
            <a:miter lim="800000"/>
            <a:headEnd/>
            <a:tailEnd/>
          </a:ln>
          <a:effectLst>
            <a:outerShdw dist="23000" dir="5400000" rotWithShape="0">
              <a:srgbClr val="808080">
                <a:alpha val="34999"/>
              </a:srgbClr>
            </a:outerShdw>
          </a:effectLst>
        </p:spPr>
        <p:txBody>
          <a:bodyPr anchor="ctr"/>
          <a:lstStyle/>
          <a:p>
            <a:pPr algn="ctr">
              <a:defRPr/>
            </a:pPr>
            <a:endParaRPr lang="es-ES">
              <a:solidFill>
                <a:schemeClr val="lt1"/>
              </a:solidFill>
              <a:latin typeface="+mn-lt"/>
              <a:ea typeface="+mn-ea"/>
            </a:endParaRPr>
          </a:p>
        </p:txBody>
      </p:sp>
      <p:sp>
        <p:nvSpPr>
          <p:cNvPr id="19" name="Rectángulo 18"/>
          <p:cNvSpPr>
            <a:spLocks noChangeArrowheads="1"/>
          </p:cNvSpPr>
          <p:nvPr/>
        </p:nvSpPr>
        <p:spPr bwMode="auto">
          <a:xfrm>
            <a:off x="179388" y="5949950"/>
            <a:ext cx="8964612" cy="908050"/>
          </a:xfrm>
          <a:prstGeom prst="rect">
            <a:avLst/>
          </a:prstGeom>
          <a:gradFill rotWithShape="1">
            <a:gsLst>
              <a:gs pos="0">
                <a:srgbClr val="628319"/>
              </a:gs>
              <a:gs pos="64000">
                <a:srgbClr val="628319"/>
              </a:gs>
              <a:gs pos="100000">
                <a:srgbClr val="FFFFFF"/>
              </a:gs>
            </a:gsLst>
            <a:path path="rect">
              <a:fillToRect l="100000" t="100000"/>
            </a:path>
          </a:gradFill>
          <a:ln w="9525">
            <a:noFill/>
            <a:miter lim="800000"/>
            <a:headEnd/>
            <a:tailEnd/>
          </a:ln>
          <a:effectLst>
            <a:outerShdw dist="23000" dir="5400000" rotWithShape="0">
              <a:srgbClr val="808080">
                <a:alpha val="34999"/>
              </a:srgbClr>
            </a:outerShdw>
          </a:effectLst>
        </p:spPr>
        <p:txBody>
          <a:bodyPr anchor="ctr"/>
          <a:lstStyle/>
          <a:p>
            <a:pPr algn="ctr">
              <a:defRPr/>
            </a:pPr>
            <a:endParaRPr lang="es-ES">
              <a:solidFill>
                <a:schemeClr val="lt1"/>
              </a:solidFill>
              <a:latin typeface="+mn-lt"/>
              <a:ea typeface="+mn-ea"/>
            </a:endParaRPr>
          </a:p>
        </p:txBody>
      </p:sp>
      <p:sp>
        <p:nvSpPr>
          <p:cNvPr id="27" name="Rectángulo 26"/>
          <p:cNvSpPr>
            <a:spLocks noChangeArrowheads="1"/>
          </p:cNvSpPr>
          <p:nvPr/>
        </p:nvSpPr>
        <p:spPr bwMode="auto">
          <a:xfrm>
            <a:off x="0" y="0"/>
            <a:ext cx="250825" cy="6850063"/>
          </a:xfrm>
          <a:prstGeom prst="rect">
            <a:avLst/>
          </a:prstGeom>
          <a:solidFill>
            <a:srgbClr val="404040"/>
          </a:solidFill>
          <a:ln w="9525">
            <a:noFill/>
            <a:miter lim="800000"/>
            <a:headEnd/>
            <a:tailEnd/>
          </a:ln>
          <a:effectLst>
            <a:outerShdw dist="23000" dir="5400000" rotWithShape="0">
              <a:srgbClr val="808080">
                <a:alpha val="34999"/>
              </a:srgbClr>
            </a:outerShdw>
          </a:effectLst>
        </p:spPr>
        <p:txBody>
          <a:bodyPr anchor="ctr"/>
          <a:lstStyle/>
          <a:p>
            <a:pPr algn="ctr">
              <a:defRPr/>
            </a:pPr>
            <a:endParaRPr lang="es-ES">
              <a:solidFill>
                <a:schemeClr val="lt1"/>
              </a:solidFill>
              <a:latin typeface="+mn-lt"/>
              <a:ea typeface="+mn-ea"/>
            </a:endParaRPr>
          </a:p>
        </p:txBody>
      </p:sp>
      <p:sp>
        <p:nvSpPr>
          <p:cNvPr id="21508" name="Text Box 6"/>
          <p:cNvSpPr txBox="1">
            <a:spLocks noChangeArrowheads="1"/>
          </p:cNvSpPr>
          <p:nvPr/>
        </p:nvSpPr>
        <p:spPr bwMode="auto">
          <a:xfrm>
            <a:off x="2268538" y="404813"/>
            <a:ext cx="4762500" cy="830262"/>
          </a:xfrm>
          <a:prstGeom prst="rect">
            <a:avLst/>
          </a:prstGeom>
          <a:noFill/>
          <a:ln w="9525">
            <a:noFill/>
            <a:miter lim="800000"/>
            <a:headEnd/>
            <a:tailEnd/>
          </a:ln>
        </p:spPr>
        <p:txBody>
          <a:bodyPr wrap="none">
            <a:spAutoFit/>
          </a:bodyPr>
          <a:lstStyle/>
          <a:p>
            <a:r>
              <a:rPr lang="es-MX" sz="1400" b="1" dirty="0">
                <a:solidFill>
                  <a:srgbClr val="08090B"/>
                </a:solidFill>
                <a:latin typeface="Arial" pitchFamily="34" charset="0"/>
                <a:cs typeface="Arial" pitchFamily="34" charset="0"/>
              </a:rPr>
              <a:t>UNIVERSIDAD AUTÓNOMA DEL ESTADO DE MÉXICO</a:t>
            </a:r>
          </a:p>
          <a:p>
            <a:r>
              <a:rPr lang="es-MX" sz="1400" b="1" dirty="0">
                <a:solidFill>
                  <a:srgbClr val="08090B"/>
                </a:solidFill>
                <a:latin typeface="Arial" pitchFamily="34" charset="0"/>
                <a:cs typeface="Arial" pitchFamily="34" charset="0"/>
              </a:rPr>
              <a:t>      Centro Universitario UAEM Valle de Chalco. </a:t>
            </a:r>
          </a:p>
          <a:p>
            <a:endParaRPr lang="es-ES" sz="2000" b="1" i="1" dirty="0">
              <a:latin typeface="Arial" pitchFamily="34" charset="0"/>
              <a:cs typeface="Arial" pitchFamily="34" charset="0"/>
            </a:endParaRPr>
          </a:p>
        </p:txBody>
      </p:sp>
      <p:pic>
        <p:nvPicPr>
          <p:cNvPr id="21509" name="Picture 15"/>
          <p:cNvPicPr>
            <a:picLocks noChangeAspect="1" noChangeArrowheads="1"/>
          </p:cNvPicPr>
          <p:nvPr/>
        </p:nvPicPr>
        <p:blipFill>
          <a:blip r:embed="rId3"/>
          <a:srcRect/>
          <a:stretch>
            <a:fillRect/>
          </a:stretch>
        </p:blipFill>
        <p:spPr bwMode="auto">
          <a:xfrm>
            <a:off x="671513" y="260350"/>
            <a:ext cx="804862" cy="719138"/>
          </a:xfrm>
          <a:prstGeom prst="rect">
            <a:avLst/>
          </a:prstGeom>
          <a:noFill/>
          <a:ln w="9525">
            <a:noFill/>
            <a:miter lim="800000"/>
            <a:headEnd/>
            <a:tailEnd/>
          </a:ln>
        </p:spPr>
      </p:pic>
      <p:grpSp>
        <p:nvGrpSpPr>
          <p:cNvPr id="20" name="Agrupar 41"/>
          <p:cNvGrpSpPr/>
          <p:nvPr/>
        </p:nvGrpSpPr>
        <p:grpSpPr>
          <a:xfrm>
            <a:off x="251520" y="5229200"/>
            <a:ext cx="882484" cy="1450720"/>
            <a:chOff x="7916914" y="3392213"/>
            <a:chExt cx="914688" cy="1696571"/>
          </a:xfrm>
          <a:effectLst>
            <a:outerShdw blurRad="50800" dist="38100" dir="2700000" algn="tl" rotWithShape="0">
              <a:prstClr val="black">
                <a:alpha val="40000"/>
              </a:prstClr>
            </a:outerShdw>
          </a:effectLst>
        </p:grpSpPr>
        <p:sp>
          <p:nvSpPr>
            <p:cNvPr id="21" name="Forma libre 20"/>
            <p:cNvSpPr/>
            <p:nvPr/>
          </p:nvSpPr>
          <p:spPr>
            <a:xfrm>
              <a:off x="8417985" y="3812948"/>
              <a:ext cx="413617" cy="1275836"/>
            </a:xfrm>
            <a:custGeom>
              <a:avLst/>
              <a:gdLst>
                <a:gd name="connsiteX0" fmla="*/ 0 w 413617"/>
                <a:gd name="connsiteY0" fmla="*/ 0 h 1240819"/>
                <a:gd name="connsiteX1" fmla="*/ 192245 w 413617"/>
                <a:gd name="connsiteY1" fmla="*/ 0 h 1240819"/>
                <a:gd name="connsiteX2" fmla="*/ 413617 w 413617"/>
                <a:gd name="connsiteY2" fmla="*/ 1147612 h 1240819"/>
                <a:gd name="connsiteX3" fmla="*/ 396141 w 413617"/>
                <a:gd name="connsiteY3" fmla="*/ 1240819 h 1240819"/>
                <a:gd name="connsiteX4" fmla="*/ 355362 w 413617"/>
                <a:gd name="connsiteY4" fmla="*/ 1211692 h 1240819"/>
                <a:gd name="connsiteX5" fmla="*/ 337885 w 413617"/>
                <a:gd name="connsiteY5" fmla="*/ 1101009 h 1240819"/>
                <a:gd name="connsiteX6" fmla="*/ 192245 w 413617"/>
                <a:gd name="connsiteY6" fmla="*/ 0 h 1240819"/>
                <a:gd name="connsiteX7" fmla="*/ 0 w 413617"/>
                <a:gd name="connsiteY7" fmla="*/ 0 h 1240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3617" h="1240819">
                  <a:moveTo>
                    <a:pt x="0" y="0"/>
                  </a:moveTo>
                  <a:lnTo>
                    <a:pt x="192245" y="0"/>
                  </a:lnTo>
                  <a:lnTo>
                    <a:pt x="413617" y="1147612"/>
                  </a:lnTo>
                  <a:lnTo>
                    <a:pt x="396141" y="1240819"/>
                  </a:lnTo>
                  <a:lnTo>
                    <a:pt x="355362" y="1211692"/>
                  </a:lnTo>
                  <a:lnTo>
                    <a:pt x="337885" y="1101009"/>
                  </a:lnTo>
                  <a:lnTo>
                    <a:pt x="192245" y="0"/>
                  </a:lnTo>
                  <a:lnTo>
                    <a:pt x="0" y="0"/>
                  </a:lnTo>
                  <a:close/>
                </a:path>
              </a:pathLst>
            </a:custGeom>
            <a:solidFill>
              <a:srgbClr val="FFFFFF"/>
            </a:solidFill>
            <a:ln>
              <a:noFill/>
            </a:ln>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a:p>
          </p:txBody>
        </p:sp>
        <p:cxnSp>
          <p:nvCxnSpPr>
            <p:cNvPr id="22" name="Conector recto 21"/>
            <p:cNvCxnSpPr/>
            <p:nvPr/>
          </p:nvCxnSpPr>
          <p:spPr>
            <a:xfrm flipV="1">
              <a:off x="8395605" y="3912928"/>
              <a:ext cx="233024" cy="1"/>
            </a:xfrm>
            <a:prstGeom prst="line">
              <a:avLst/>
            </a:prstGeom>
            <a:ln w="19050" cmpd="sng">
              <a:solidFill>
                <a:schemeClr val="bg1"/>
              </a:solidFill>
            </a:ln>
            <a:scene3d>
              <a:camera prst="orthographicFront"/>
              <a:lightRig rig="threePt" dir="t"/>
            </a:scene3d>
            <a:sp3d>
              <a:bevelT w="165100" prst="coolSlant"/>
            </a:sp3d>
          </p:spPr>
          <p:style>
            <a:lnRef idx="2">
              <a:schemeClr val="accent1"/>
            </a:lnRef>
            <a:fillRef idx="0">
              <a:schemeClr val="accent1"/>
            </a:fillRef>
            <a:effectRef idx="1">
              <a:schemeClr val="accent1"/>
            </a:effectRef>
            <a:fontRef idx="minor">
              <a:schemeClr val="tx1"/>
            </a:fontRef>
          </p:style>
        </p:cxnSp>
        <p:sp>
          <p:nvSpPr>
            <p:cNvPr id="23" name="Elipse 22"/>
            <p:cNvSpPr/>
            <p:nvPr/>
          </p:nvSpPr>
          <p:spPr>
            <a:xfrm>
              <a:off x="8541245" y="3678959"/>
              <a:ext cx="87384" cy="76682"/>
            </a:xfrm>
            <a:prstGeom prst="ellipse">
              <a:avLst/>
            </a:prstGeom>
            <a:solidFill>
              <a:schemeClr val="bg1"/>
            </a:solidFill>
            <a:ln>
              <a:noFill/>
            </a:ln>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a:p>
          </p:txBody>
        </p:sp>
        <p:cxnSp>
          <p:nvCxnSpPr>
            <p:cNvPr id="24" name="Conector recto 23"/>
            <p:cNvCxnSpPr/>
            <p:nvPr/>
          </p:nvCxnSpPr>
          <p:spPr>
            <a:xfrm flipV="1">
              <a:off x="8383029" y="3842078"/>
              <a:ext cx="233024" cy="1"/>
            </a:xfrm>
            <a:prstGeom prst="line">
              <a:avLst/>
            </a:prstGeom>
            <a:ln w="38100" cmpd="sng">
              <a:solidFill>
                <a:schemeClr val="bg1"/>
              </a:solidFill>
            </a:ln>
            <a:scene3d>
              <a:camera prst="orthographicFront"/>
              <a:lightRig rig="threePt" dir="t"/>
            </a:scene3d>
            <a:sp3d>
              <a:bevelT w="165100" prst="coolSlant"/>
            </a:sp3d>
          </p:spPr>
          <p:style>
            <a:lnRef idx="2">
              <a:schemeClr val="accent1"/>
            </a:lnRef>
            <a:fillRef idx="0">
              <a:schemeClr val="accent1"/>
            </a:fillRef>
            <a:effectRef idx="1">
              <a:schemeClr val="accent1"/>
            </a:effectRef>
            <a:fontRef idx="minor">
              <a:schemeClr val="tx1"/>
            </a:fontRef>
          </p:style>
        </p:cxnSp>
        <p:sp>
          <p:nvSpPr>
            <p:cNvPr id="25" name="Forma libre 24"/>
            <p:cNvSpPr/>
            <p:nvPr/>
          </p:nvSpPr>
          <p:spPr>
            <a:xfrm>
              <a:off x="7916914" y="3392213"/>
              <a:ext cx="502413" cy="1696571"/>
            </a:xfrm>
            <a:custGeom>
              <a:avLst/>
              <a:gdLst>
                <a:gd name="connsiteX0" fmla="*/ 70 w 502413"/>
                <a:gd name="connsiteY0" fmla="*/ 1301 h 1696571"/>
                <a:gd name="connsiteX1" fmla="*/ 326303 w 502413"/>
                <a:gd name="connsiteY1" fmla="*/ 216842 h 1696571"/>
                <a:gd name="connsiteX2" fmla="*/ 489420 w 502413"/>
                <a:gd name="connsiteY2" fmla="*/ 420733 h 1696571"/>
                <a:gd name="connsiteX3" fmla="*/ 489420 w 502413"/>
                <a:gd name="connsiteY3" fmla="*/ 508114 h 1696571"/>
                <a:gd name="connsiteX4" fmla="*/ 466118 w 502413"/>
                <a:gd name="connsiteY4" fmla="*/ 712005 h 1696571"/>
                <a:gd name="connsiteX5" fmla="*/ 378734 w 502413"/>
                <a:gd name="connsiteY5" fmla="*/ 991626 h 1696571"/>
                <a:gd name="connsiteX6" fmla="*/ 203966 w 502413"/>
                <a:gd name="connsiteY6" fmla="*/ 1381930 h 1696571"/>
                <a:gd name="connsiteX7" fmla="*/ 40849 w 502413"/>
                <a:gd name="connsiteY7" fmla="*/ 1696504 h 1696571"/>
                <a:gd name="connsiteX8" fmla="*/ 122408 w 502413"/>
                <a:gd name="connsiteY8" fmla="*/ 1405232 h 1696571"/>
                <a:gd name="connsiteX9" fmla="*/ 268047 w 502413"/>
                <a:gd name="connsiteY9" fmla="*/ 915895 h 1696571"/>
                <a:gd name="connsiteX10" fmla="*/ 355431 w 502413"/>
                <a:gd name="connsiteY10" fmla="*/ 618798 h 1696571"/>
                <a:gd name="connsiteX11" fmla="*/ 361257 w 502413"/>
                <a:gd name="connsiteY11" fmla="*/ 490638 h 1696571"/>
                <a:gd name="connsiteX12" fmla="*/ 297175 w 502413"/>
                <a:gd name="connsiteY12" fmla="*/ 321700 h 1696571"/>
                <a:gd name="connsiteX13" fmla="*/ 70 w 502413"/>
                <a:gd name="connsiteY13" fmla="*/ 1301 h 1696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02413" h="1696571">
                  <a:moveTo>
                    <a:pt x="70" y="1301"/>
                  </a:moveTo>
                  <a:cubicBezTo>
                    <a:pt x="4925" y="-16175"/>
                    <a:pt x="244745" y="146937"/>
                    <a:pt x="326303" y="216842"/>
                  </a:cubicBezTo>
                  <a:cubicBezTo>
                    <a:pt x="407861" y="286747"/>
                    <a:pt x="462234" y="372188"/>
                    <a:pt x="489420" y="420733"/>
                  </a:cubicBezTo>
                  <a:cubicBezTo>
                    <a:pt x="516606" y="469278"/>
                    <a:pt x="493304" y="459569"/>
                    <a:pt x="489420" y="508114"/>
                  </a:cubicBezTo>
                  <a:cubicBezTo>
                    <a:pt x="485536" y="556659"/>
                    <a:pt x="484566" y="631420"/>
                    <a:pt x="466118" y="712005"/>
                  </a:cubicBezTo>
                  <a:cubicBezTo>
                    <a:pt x="447670" y="792590"/>
                    <a:pt x="422426" y="879972"/>
                    <a:pt x="378734" y="991626"/>
                  </a:cubicBezTo>
                  <a:cubicBezTo>
                    <a:pt x="335042" y="1103280"/>
                    <a:pt x="260280" y="1264450"/>
                    <a:pt x="203966" y="1381930"/>
                  </a:cubicBezTo>
                  <a:cubicBezTo>
                    <a:pt x="147652" y="1499410"/>
                    <a:pt x="54442" y="1692620"/>
                    <a:pt x="40849" y="1696504"/>
                  </a:cubicBezTo>
                  <a:cubicBezTo>
                    <a:pt x="27256" y="1700388"/>
                    <a:pt x="84542" y="1535334"/>
                    <a:pt x="122408" y="1405232"/>
                  </a:cubicBezTo>
                  <a:cubicBezTo>
                    <a:pt x="160274" y="1275131"/>
                    <a:pt x="229210" y="1046967"/>
                    <a:pt x="268047" y="915895"/>
                  </a:cubicBezTo>
                  <a:cubicBezTo>
                    <a:pt x="306884" y="784823"/>
                    <a:pt x="339896" y="689674"/>
                    <a:pt x="355431" y="618798"/>
                  </a:cubicBezTo>
                  <a:cubicBezTo>
                    <a:pt x="370966" y="547922"/>
                    <a:pt x="370966" y="540154"/>
                    <a:pt x="361257" y="490638"/>
                  </a:cubicBezTo>
                  <a:cubicBezTo>
                    <a:pt x="351548" y="441122"/>
                    <a:pt x="353489" y="402285"/>
                    <a:pt x="297175" y="321700"/>
                  </a:cubicBezTo>
                  <a:cubicBezTo>
                    <a:pt x="240861" y="241115"/>
                    <a:pt x="-4785" y="18777"/>
                    <a:pt x="70" y="1301"/>
                  </a:cubicBezTo>
                  <a:close/>
                </a:path>
              </a:pathLst>
            </a:custGeom>
            <a:solidFill>
              <a:schemeClr val="bg1"/>
            </a:solidFill>
            <a:ln>
              <a:noFill/>
            </a:ln>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a:p>
          </p:txBody>
        </p:sp>
      </p:grpSp>
      <p:sp>
        <p:nvSpPr>
          <p:cNvPr id="31" name="CuadroTexto 30"/>
          <p:cNvSpPr txBox="1"/>
          <p:nvPr/>
        </p:nvSpPr>
        <p:spPr>
          <a:xfrm>
            <a:off x="1017299" y="1254979"/>
            <a:ext cx="3842733" cy="923330"/>
          </a:xfrm>
          <a:prstGeom prst="rect">
            <a:avLst/>
          </a:prstGeom>
          <a:noFill/>
        </p:spPr>
        <p:txBody>
          <a:bodyPr wrap="square" rtlCol="0">
            <a:spAutoFit/>
          </a:bodyPr>
          <a:lstStyle/>
          <a:p>
            <a:r>
              <a:rPr lang="es-MX" sz="1800" b="1" dirty="0"/>
              <a:t>7</a:t>
            </a:r>
            <a:r>
              <a:rPr lang="es-MX" sz="1800" b="1" dirty="0" smtClean="0"/>
              <a:t>. Método heurístico</a:t>
            </a:r>
          </a:p>
          <a:p>
            <a:endParaRPr lang="es-MX" sz="1800" b="1" dirty="0" smtClean="0"/>
          </a:p>
          <a:p>
            <a:pPr lvl="1"/>
            <a:endParaRPr lang="es-MX" sz="1800" dirty="0"/>
          </a:p>
        </p:txBody>
      </p:sp>
      <p:sp>
        <p:nvSpPr>
          <p:cNvPr id="33" name="CuadroTexto 32"/>
          <p:cNvSpPr txBox="1"/>
          <p:nvPr/>
        </p:nvSpPr>
        <p:spPr>
          <a:xfrm>
            <a:off x="3913162" y="10172159"/>
            <a:ext cx="2694089" cy="369332"/>
          </a:xfrm>
          <a:prstGeom prst="rect">
            <a:avLst/>
          </a:prstGeom>
          <a:noFill/>
        </p:spPr>
        <p:txBody>
          <a:bodyPr wrap="square" rtlCol="0">
            <a:spAutoFit/>
          </a:bodyPr>
          <a:lstStyle/>
          <a:p>
            <a:r>
              <a:rPr lang="es-MX" sz="900" dirty="0" smtClean="0"/>
              <a:t>Imagen tomada con fines </a:t>
            </a:r>
            <a:r>
              <a:rPr lang="es-MX" sz="900" dirty="0"/>
              <a:t>didácticos </a:t>
            </a:r>
            <a:r>
              <a:rPr lang="es-MX" sz="900" dirty="0" err="1" smtClean="0"/>
              <a:t>de:http</a:t>
            </a:r>
            <a:r>
              <a:rPr lang="es-MX" sz="900" dirty="0"/>
              <a:t>://www.aulafacil.com</a:t>
            </a:r>
          </a:p>
        </p:txBody>
      </p:sp>
      <p:sp>
        <p:nvSpPr>
          <p:cNvPr id="26" name="16 Rectángulo"/>
          <p:cNvSpPr/>
          <p:nvPr/>
        </p:nvSpPr>
        <p:spPr>
          <a:xfrm>
            <a:off x="1591672" y="2055810"/>
            <a:ext cx="3399618" cy="2308324"/>
          </a:xfrm>
          <a:prstGeom prst="rect">
            <a:avLst/>
          </a:prstGeom>
        </p:spPr>
        <p:txBody>
          <a:bodyPr wrap="square">
            <a:spAutoFit/>
          </a:bodyPr>
          <a:lstStyle/>
          <a:p>
            <a:pPr algn="just"/>
            <a:r>
              <a:rPr lang="es-MX" sz="1600" dirty="0" smtClean="0"/>
              <a:t>Procedimiento de indagación y descubrimiento no riguroso en algunas ciencias de carácter  empírico.</a:t>
            </a:r>
          </a:p>
          <a:p>
            <a:pPr algn="just"/>
            <a:endParaRPr lang="es-MX" sz="1600" dirty="0">
              <a:solidFill>
                <a:schemeClr val="accent3">
                  <a:lumMod val="75000"/>
                </a:schemeClr>
              </a:solidFill>
            </a:endParaRPr>
          </a:p>
          <a:p>
            <a:pPr algn="just"/>
            <a:r>
              <a:rPr lang="es-MX" sz="1600" dirty="0" smtClean="0"/>
              <a:t>Según Peralta (2000) el </a:t>
            </a:r>
            <a:r>
              <a:rPr lang="es-MX" sz="1600" dirty="0" smtClean="0"/>
              <a:t>estudiante </a:t>
            </a:r>
            <a:r>
              <a:rPr lang="es-MX" sz="1600" dirty="0" smtClean="0"/>
              <a:t>se convierte en sujeto activo, eje del </a:t>
            </a:r>
            <a:r>
              <a:rPr lang="es-MX" sz="1600" dirty="0" smtClean="0"/>
              <a:t>proceso.</a:t>
            </a:r>
          </a:p>
          <a:p>
            <a:pPr algn="just"/>
            <a:endParaRPr lang="es-MX" sz="1600" dirty="0">
              <a:solidFill>
                <a:schemeClr val="accent3">
                  <a:lumMod val="75000"/>
                </a:schemeClr>
              </a:solidFill>
            </a:endParaRPr>
          </a:p>
        </p:txBody>
      </p:sp>
      <p:cxnSp>
        <p:nvCxnSpPr>
          <p:cNvPr id="3" name="Conector recto de flecha 2"/>
          <p:cNvCxnSpPr/>
          <p:nvPr/>
        </p:nvCxnSpPr>
        <p:spPr>
          <a:xfrm>
            <a:off x="4826858" y="3090862"/>
            <a:ext cx="1032398"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5" name="CuadroTexto 4"/>
          <p:cNvSpPr txBox="1"/>
          <p:nvPr/>
        </p:nvSpPr>
        <p:spPr>
          <a:xfrm>
            <a:off x="5859256" y="2415039"/>
            <a:ext cx="2693630" cy="3046988"/>
          </a:xfrm>
          <a:prstGeom prst="rect">
            <a:avLst/>
          </a:prstGeom>
          <a:noFill/>
        </p:spPr>
        <p:txBody>
          <a:bodyPr wrap="square" rtlCol="0">
            <a:spAutoFit/>
          </a:bodyPr>
          <a:lstStyle/>
          <a:p>
            <a:pPr algn="just"/>
            <a:r>
              <a:rPr lang="es-MX" sz="1600" dirty="0" smtClean="0"/>
              <a:t>El docente debe despertar el interés y orientar, acompañar las actividades para resolver los problemas que se presenten y aprovecharlos para generar estrategias intelectuales para que el estudiante </a:t>
            </a:r>
            <a:r>
              <a:rPr lang="es-MX" sz="1600" dirty="0"/>
              <a:t>descubra por sí mismo los conceptos y las soluciones a los problemas.</a:t>
            </a:r>
          </a:p>
          <a:p>
            <a:pPr algn="just"/>
            <a:endParaRPr lang="es-MX" sz="1600" dirty="0"/>
          </a:p>
        </p:txBody>
      </p:sp>
      <p:pic>
        <p:nvPicPr>
          <p:cNvPr id="7170" name="Picture 2" descr="Resultado de imagen para método heurístic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45396" y="4280620"/>
            <a:ext cx="2738072" cy="2050912"/>
          </a:xfrm>
          <a:prstGeom prst="rect">
            <a:avLst/>
          </a:prstGeom>
          <a:noFill/>
          <a:extLst>
            <a:ext uri="{909E8E84-426E-40DD-AFC4-6F175D3DCCD1}">
              <a14:hiddenFill xmlns:a14="http://schemas.microsoft.com/office/drawing/2010/main">
                <a:solidFill>
                  <a:srgbClr val="FFFFFF"/>
                </a:solidFill>
              </a14:hiddenFill>
            </a:ext>
          </a:extLst>
        </p:spPr>
      </p:pic>
      <p:sp>
        <p:nvSpPr>
          <p:cNvPr id="29" name="CuadroTexto 28"/>
          <p:cNvSpPr txBox="1"/>
          <p:nvPr/>
        </p:nvSpPr>
        <p:spPr>
          <a:xfrm>
            <a:off x="1851266" y="6298274"/>
            <a:ext cx="2668752" cy="369332"/>
          </a:xfrm>
          <a:prstGeom prst="rect">
            <a:avLst/>
          </a:prstGeom>
          <a:noFill/>
        </p:spPr>
        <p:txBody>
          <a:bodyPr wrap="square" rtlCol="0">
            <a:spAutoFit/>
          </a:bodyPr>
          <a:lstStyle/>
          <a:p>
            <a:r>
              <a:rPr lang="es-MX" sz="900" dirty="0" smtClean="0"/>
              <a:t>Imagen tomada con fines </a:t>
            </a:r>
            <a:r>
              <a:rPr lang="es-MX" sz="900" dirty="0"/>
              <a:t>didácticos </a:t>
            </a:r>
            <a:r>
              <a:rPr lang="es-MX" sz="900" dirty="0" err="1"/>
              <a:t>de:http</a:t>
            </a:r>
            <a:r>
              <a:rPr lang="es-MX" sz="900" dirty="0"/>
              <a:t>://arriagayoyis.blogspot.mx</a:t>
            </a:r>
          </a:p>
        </p:txBody>
      </p:sp>
      <p:sp>
        <p:nvSpPr>
          <p:cNvPr id="30" name="CuadroTexto 2"/>
          <p:cNvSpPr txBox="1">
            <a:spLocks noChangeArrowheads="1"/>
          </p:cNvSpPr>
          <p:nvPr/>
        </p:nvSpPr>
        <p:spPr bwMode="auto">
          <a:xfrm>
            <a:off x="6498431" y="5988705"/>
            <a:ext cx="2447925" cy="523220"/>
          </a:xfrm>
          <a:prstGeom prst="rect">
            <a:avLst/>
          </a:prstGeom>
          <a:noFill/>
          <a:ln w="9525">
            <a:noFill/>
            <a:miter lim="800000"/>
            <a:headEnd/>
            <a:tailEnd/>
          </a:ln>
        </p:spPr>
        <p:txBody>
          <a:bodyPr>
            <a:spAutoFit/>
          </a:bodyPr>
          <a:lstStyle/>
          <a:p>
            <a:r>
              <a:rPr lang="es-ES_tradnl" sz="1400" b="1" i="1" dirty="0" smtClean="0">
                <a:solidFill>
                  <a:schemeClr val="bg1"/>
                </a:solidFill>
                <a:latin typeface="Abadi MT Condensed Light" pitchFamily="1" charset="0"/>
              </a:rPr>
              <a:t>Comprensión del método para el diseño </a:t>
            </a:r>
            <a:r>
              <a:rPr lang="es-ES_tradnl" sz="1400" b="1" i="1" dirty="0">
                <a:solidFill>
                  <a:schemeClr val="bg1"/>
                </a:solidFill>
                <a:latin typeface="Abadi MT Condensed Light" pitchFamily="1" charset="0"/>
              </a:rPr>
              <a:t>Industrial </a:t>
            </a:r>
          </a:p>
        </p:txBody>
      </p:sp>
    </p:spTree>
    <p:extLst>
      <p:ext uri="{BB962C8B-B14F-4D97-AF65-F5344CB8AC3E}">
        <p14:creationId xmlns:p14="http://schemas.microsoft.com/office/powerpoint/2010/main" val="289017571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ángulo 27"/>
          <p:cNvSpPr>
            <a:spLocks noChangeArrowheads="1"/>
          </p:cNvSpPr>
          <p:nvPr/>
        </p:nvSpPr>
        <p:spPr bwMode="auto">
          <a:xfrm rot="-5400000">
            <a:off x="5871369" y="2893219"/>
            <a:ext cx="6149975" cy="395287"/>
          </a:xfrm>
          <a:prstGeom prst="rect">
            <a:avLst/>
          </a:prstGeom>
          <a:gradFill rotWithShape="1">
            <a:gsLst>
              <a:gs pos="0">
                <a:srgbClr val="628319"/>
              </a:gs>
              <a:gs pos="64000">
                <a:srgbClr val="628319"/>
              </a:gs>
              <a:gs pos="100000">
                <a:srgbClr val="FFFFFF"/>
              </a:gs>
            </a:gsLst>
            <a:path path="rect">
              <a:fillToRect l="100000" t="100000"/>
            </a:path>
          </a:gradFill>
          <a:ln w="9525">
            <a:noFill/>
            <a:miter lim="800000"/>
            <a:headEnd/>
            <a:tailEnd/>
          </a:ln>
          <a:effectLst>
            <a:outerShdw dist="23000" dir="5400000" rotWithShape="0">
              <a:srgbClr val="808080">
                <a:alpha val="34999"/>
              </a:srgbClr>
            </a:outerShdw>
          </a:effectLst>
        </p:spPr>
        <p:txBody>
          <a:bodyPr anchor="ctr"/>
          <a:lstStyle/>
          <a:p>
            <a:pPr algn="ctr">
              <a:defRPr/>
            </a:pPr>
            <a:endParaRPr lang="es-ES">
              <a:solidFill>
                <a:schemeClr val="lt1"/>
              </a:solidFill>
              <a:latin typeface="+mn-lt"/>
              <a:ea typeface="+mn-ea"/>
            </a:endParaRPr>
          </a:p>
        </p:txBody>
      </p:sp>
      <p:sp>
        <p:nvSpPr>
          <p:cNvPr id="19" name="Rectángulo 18"/>
          <p:cNvSpPr>
            <a:spLocks noChangeArrowheads="1"/>
          </p:cNvSpPr>
          <p:nvPr/>
        </p:nvSpPr>
        <p:spPr bwMode="auto">
          <a:xfrm>
            <a:off x="179388" y="5949950"/>
            <a:ext cx="8964612" cy="908050"/>
          </a:xfrm>
          <a:prstGeom prst="rect">
            <a:avLst/>
          </a:prstGeom>
          <a:gradFill rotWithShape="1">
            <a:gsLst>
              <a:gs pos="0">
                <a:srgbClr val="628319"/>
              </a:gs>
              <a:gs pos="64000">
                <a:srgbClr val="628319"/>
              </a:gs>
              <a:gs pos="100000">
                <a:srgbClr val="FFFFFF"/>
              </a:gs>
            </a:gsLst>
            <a:path path="rect">
              <a:fillToRect l="100000" t="100000"/>
            </a:path>
          </a:gradFill>
          <a:ln w="9525">
            <a:noFill/>
            <a:miter lim="800000"/>
            <a:headEnd/>
            <a:tailEnd/>
          </a:ln>
          <a:effectLst>
            <a:outerShdw dist="23000" dir="5400000" rotWithShape="0">
              <a:srgbClr val="808080">
                <a:alpha val="34999"/>
              </a:srgbClr>
            </a:outerShdw>
          </a:effectLst>
        </p:spPr>
        <p:txBody>
          <a:bodyPr anchor="ctr"/>
          <a:lstStyle/>
          <a:p>
            <a:pPr algn="ctr">
              <a:defRPr/>
            </a:pPr>
            <a:endParaRPr lang="es-ES">
              <a:solidFill>
                <a:schemeClr val="lt1"/>
              </a:solidFill>
              <a:latin typeface="+mn-lt"/>
              <a:ea typeface="+mn-ea"/>
            </a:endParaRPr>
          </a:p>
        </p:txBody>
      </p:sp>
      <p:sp>
        <p:nvSpPr>
          <p:cNvPr id="27" name="Rectángulo 26"/>
          <p:cNvSpPr>
            <a:spLocks noChangeArrowheads="1"/>
          </p:cNvSpPr>
          <p:nvPr/>
        </p:nvSpPr>
        <p:spPr bwMode="auto">
          <a:xfrm>
            <a:off x="0" y="0"/>
            <a:ext cx="250825" cy="6850063"/>
          </a:xfrm>
          <a:prstGeom prst="rect">
            <a:avLst/>
          </a:prstGeom>
          <a:solidFill>
            <a:srgbClr val="404040"/>
          </a:solidFill>
          <a:ln w="9525">
            <a:noFill/>
            <a:miter lim="800000"/>
            <a:headEnd/>
            <a:tailEnd/>
          </a:ln>
          <a:effectLst>
            <a:outerShdw dist="23000" dir="5400000" rotWithShape="0">
              <a:srgbClr val="808080">
                <a:alpha val="34999"/>
              </a:srgbClr>
            </a:outerShdw>
          </a:effectLst>
        </p:spPr>
        <p:txBody>
          <a:bodyPr anchor="ctr"/>
          <a:lstStyle/>
          <a:p>
            <a:pPr algn="ctr">
              <a:defRPr/>
            </a:pPr>
            <a:endParaRPr lang="es-ES">
              <a:solidFill>
                <a:schemeClr val="lt1"/>
              </a:solidFill>
              <a:latin typeface="+mn-lt"/>
              <a:ea typeface="+mn-ea"/>
            </a:endParaRPr>
          </a:p>
        </p:txBody>
      </p:sp>
      <p:sp>
        <p:nvSpPr>
          <p:cNvPr id="23556" name="Text Box 6"/>
          <p:cNvSpPr txBox="1">
            <a:spLocks noChangeArrowheads="1"/>
          </p:cNvSpPr>
          <p:nvPr/>
        </p:nvSpPr>
        <p:spPr bwMode="auto">
          <a:xfrm>
            <a:off x="2268538" y="404813"/>
            <a:ext cx="4762500" cy="830262"/>
          </a:xfrm>
          <a:prstGeom prst="rect">
            <a:avLst/>
          </a:prstGeom>
          <a:noFill/>
          <a:ln w="9525">
            <a:noFill/>
            <a:miter lim="800000"/>
            <a:headEnd/>
            <a:tailEnd/>
          </a:ln>
        </p:spPr>
        <p:txBody>
          <a:bodyPr wrap="none">
            <a:spAutoFit/>
          </a:bodyPr>
          <a:lstStyle/>
          <a:p>
            <a:r>
              <a:rPr lang="es-MX" sz="1400" b="1">
                <a:solidFill>
                  <a:srgbClr val="08090B"/>
                </a:solidFill>
                <a:latin typeface="Arial" pitchFamily="34" charset="0"/>
                <a:cs typeface="Arial" pitchFamily="34" charset="0"/>
              </a:rPr>
              <a:t>UNIVERSIDAD AUTÓNOMA DEL ESTADO DE MÉXICO</a:t>
            </a:r>
          </a:p>
          <a:p>
            <a:r>
              <a:rPr lang="es-MX" sz="1400" b="1">
                <a:solidFill>
                  <a:srgbClr val="08090B"/>
                </a:solidFill>
                <a:latin typeface="Arial" pitchFamily="34" charset="0"/>
                <a:cs typeface="Arial" pitchFamily="34" charset="0"/>
              </a:rPr>
              <a:t>      Centro Universitario UAEM Valle de Chalco. </a:t>
            </a:r>
          </a:p>
          <a:p>
            <a:endParaRPr lang="es-ES" sz="2000" b="1" i="1">
              <a:latin typeface="Arial" pitchFamily="34" charset="0"/>
              <a:cs typeface="Arial" pitchFamily="34" charset="0"/>
            </a:endParaRPr>
          </a:p>
        </p:txBody>
      </p:sp>
      <p:pic>
        <p:nvPicPr>
          <p:cNvPr id="23557" name="Picture 15"/>
          <p:cNvPicPr>
            <a:picLocks noChangeAspect="1" noChangeArrowheads="1"/>
          </p:cNvPicPr>
          <p:nvPr/>
        </p:nvPicPr>
        <p:blipFill>
          <a:blip r:embed="rId3"/>
          <a:srcRect/>
          <a:stretch>
            <a:fillRect/>
          </a:stretch>
        </p:blipFill>
        <p:spPr bwMode="auto">
          <a:xfrm>
            <a:off x="671513" y="260350"/>
            <a:ext cx="804862" cy="719138"/>
          </a:xfrm>
          <a:prstGeom prst="rect">
            <a:avLst/>
          </a:prstGeom>
          <a:noFill/>
          <a:ln w="9525">
            <a:noFill/>
            <a:miter lim="800000"/>
            <a:headEnd/>
            <a:tailEnd/>
          </a:ln>
        </p:spPr>
      </p:pic>
      <p:grpSp>
        <p:nvGrpSpPr>
          <p:cNvPr id="20" name="Agrupar 41"/>
          <p:cNvGrpSpPr/>
          <p:nvPr/>
        </p:nvGrpSpPr>
        <p:grpSpPr>
          <a:xfrm>
            <a:off x="251520" y="5229200"/>
            <a:ext cx="882484" cy="1450720"/>
            <a:chOff x="7916914" y="3392213"/>
            <a:chExt cx="914688" cy="1696571"/>
          </a:xfrm>
          <a:effectLst>
            <a:outerShdw blurRad="50800" dist="38100" dir="2700000" algn="tl" rotWithShape="0">
              <a:prstClr val="black">
                <a:alpha val="40000"/>
              </a:prstClr>
            </a:outerShdw>
          </a:effectLst>
        </p:grpSpPr>
        <p:sp>
          <p:nvSpPr>
            <p:cNvPr id="21" name="Forma libre 20"/>
            <p:cNvSpPr/>
            <p:nvPr/>
          </p:nvSpPr>
          <p:spPr>
            <a:xfrm>
              <a:off x="8417985" y="3812948"/>
              <a:ext cx="413617" cy="1275836"/>
            </a:xfrm>
            <a:custGeom>
              <a:avLst/>
              <a:gdLst>
                <a:gd name="connsiteX0" fmla="*/ 0 w 413617"/>
                <a:gd name="connsiteY0" fmla="*/ 0 h 1240819"/>
                <a:gd name="connsiteX1" fmla="*/ 192245 w 413617"/>
                <a:gd name="connsiteY1" fmla="*/ 0 h 1240819"/>
                <a:gd name="connsiteX2" fmla="*/ 413617 w 413617"/>
                <a:gd name="connsiteY2" fmla="*/ 1147612 h 1240819"/>
                <a:gd name="connsiteX3" fmla="*/ 396141 w 413617"/>
                <a:gd name="connsiteY3" fmla="*/ 1240819 h 1240819"/>
                <a:gd name="connsiteX4" fmla="*/ 355362 w 413617"/>
                <a:gd name="connsiteY4" fmla="*/ 1211692 h 1240819"/>
                <a:gd name="connsiteX5" fmla="*/ 337885 w 413617"/>
                <a:gd name="connsiteY5" fmla="*/ 1101009 h 1240819"/>
                <a:gd name="connsiteX6" fmla="*/ 192245 w 413617"/>
                <a:gd name="connsiteY6" fmla="*/ 0 h 1240819"/>
                <a:gd name="connsiteX7" fmla="*/ 0 w 413617"/>
                <a:gd name="connsiteY7" fmla="*/ 0 h 1240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3617" h="1240819">
                  <a:moveTo>
                    <a:pt x="0" y="0"/>
                  </a:moveTo>
                  <a:lnTo>
                    <a:pt x="192245" y="0"/>
                  </a:lnTo>
                  <a:lnTo>
                    <a:pt x="413617" y="1147612"/>
                  </a:lnTo>
                  <a:lnTo>
                    <a:pt x="396141" y="1240819"/>
                  </a:lnTo>
                  <a:lnTo>
                    <a:pt x="355362" y="1211692"/>
                  </a:lnTo>
                  <a:lnTo>
                    <a:pt x="337885" y="1101009"/>
                  </a:lnTo>
                  <a:lnTo>
                    <a:pt x="192245" y="0"/>
                  </a:lnTo>
                  <a:lnTo>
                    <a:pt x="0" y="0"/>
                  </a:lnTo>
                  <a:close/>
                </a:path>
              </a:pathLst>
            </a:custGeom>
            <a:solidFill>
              <a:srgbClr val="FFFFFF"/>
            </a:solidFill>
            <a:ln>
              <a:noFill/>
            </a:ln>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a:p>
          </p:txBody>
        </p:sp>
        <p:cxnSp>
          <p:nvCxnSpPr>
            <p:cNvPr id="22" name="Conector recto 21"/>
            <p:cNvCxnSpPr/>
            <p:nvPr/>
          </p:nvCxnSpPr>
          <p:spPr>
            <a:xfrm flipV="1">
              <a:off x="8395605" y="3912928"/>
              <a:ext cx="233024" cy="1"/>
            </a:xfrm>
            <a:prstGeom prst="line">
              <a:avLst/>
            </a:prstGeom>
            <a:ln w="19050" cmpd="sng">
              <a:solidFill>
                <a:schemeClr val="bg1"/>
              </a:solidFill>
            </a:ln>
            <a:scene3d>
              <a:camera prst="orthographicFront"/>
              <a:lightRig rig="threePt" dir="t"/>
            </a:scene3d>
            <a:sp3d>
              <a:bevelT w="165100" prst="coolSlant"/>
            </a:sp3d>
          </p:spPr>
          <p:style>
            <a:lnRef idx="2">
              <a:schemeClr val="accent1"/>
            </a:lnRef>
            <a:fillRef idx="0">
              <a:schemeClr val="accent1"/>
            </a:fillRef>
            <a:effectRef idx="1">
              <a:schemeClr val="accent1"/>
            </a:effectRef>
            <a:fontRef idx="minor">
              <a:schemeClr val="tx1"/>
            </a:fontRef>
          </p:style>
        </p:cxnSp>
        <p:sp>
          <p:nvSpPr>
            <p:cNvPr id="23" name="Elipse 22"/>
            <p:cNvSpPr/>
            <p:nvPr/>
          </p:nvSpPr>
          <p:spPr>
            <a:xfrm>
              <a:off x="8541245" y="3678959"/>
              <a:ext cx="87384" cy="76682"/>
            </a:xfrm>
            <a:prstGeom prst="ellipse">
              <a:avLst/>
            </a:prstGeom>
            <a:solidFill>
              <a:schemeClr val="bg1"/>
            </a:solidFill>
            <a:ln>
              <a:noFill/>
            </a:ln>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a:p>
          </p:txBody>
        </p:sp>
        <p:cxnSp>
          <p:nvCxnSpPr>
            <p:cNvPr id="24" name="Conector recto 23"/>
            <p:cNvCxnSpPr/>
            <p:nvPr/>
          </p:nvCxnSpPr>
          <p:spPr>
            <a:xfrm flipV="1">
              <a:off x="8383029" y="3842078"/>
              <a:ext cx="233024" cy="1"/>
            </a:xfrm>
            <a:prstGeom prst="line">
              <a:avLst/>
            </a:prstGeom>
            <a:ln w="38100" cmpd="sng">
              <a:solidFill>
                <a:schemeClr val="bg1"/>
              </a:solidFill>
            </a:ln>
            <a:scene3d>
              <a:camera prst="orthographicFront"/>
              <a:lightRig rig="threePt" dir="t"/>
            </a:scene3d>
            <a:sp3d>
              <a:bevelT w="165100" prst="coolSlant"/>
            </a:sp3d>
          </p:spPr>
          <p:style>
            <a:lnRef idx="2">
              <a:schemeClr val="accent1"/>
            </a:lnRef>
            <a:fillRef idx="0">
              <a:schemeClr val="accent1"/>
            </a:fillRef>
            <a:effectRef idx="1">
              <a:schemeClr val="accent1"/>
            </a:effectRef>
            <a:fontRef idx="minor">
              <a:schemeClr val="tx1"/>
            </a:fontRef>
          </p:style>
        </p:cxnSp>
        <p:sp>
          <p:nvSpPr>
            <p:cNvPr id="25" name="Forma libre 24"/>
            <p:cNvSpPr/>
            <p:nvPr/>
          </p:nvSpPr>
          <p:spPr>
            <a:xfrm>
              <a:off x="7916914" y="3392213"/>
              <a:ext cx="502413" cy="1696571"/>
            </a:xfrm>
            <a:custGeom>
              <a:avLst/>
              <a:gdLst>
                <a:gd name="connsiteX0" fmla="*/ 70 w 502413"/>
                <a:gd name="connsiteY0" fmla="*/ 1301 h 1696571"/>
                <a:gd name="connsiteX1" fmla="*/ 326303 w 502413"/>
                <a:gd name="connsiteY1" fmla="*/ 216842 h 1696571"/>
                <a:gd name="connsiteX2" fmla="*/ 489420 w 502413"/>
                <a:gd name="connsiteY2" fmla="*/ 420733 h 1696571"/>
                <a:gd name="connsiteX3" fmla="*/ 489420 w 502413"/>
                <a:gd name="connsiteY3" fmla="*/ 508114 h 1696571"/>
                <a:gd name="connsiteX4" fmla="*/ 466118 w 502413"/>
                <a:gd name="connsiteY4" fmla="*/ 712005 h 1696571"/>
                <a:gd name="connsiteX5" fmla="*/ 378734 w 502413"/>
                <a:gd name="connsiteY5" fmla="*/ 991626 h 1696571"/>
                <a:gd name="connsiteX6" fmla="*/ 203966 w 502413"/>
                <a:gd name="connsiteY6" fmla="*/ 1381930 h 1696571"/>
                <a:gd name="connsiteX7" fmla="*/ 40849 w 502413"/>
                <a:gd name="connsiteY7" fmla="*/ 1696504 h 1696571"/>
                <a:gd name="connsiteX8" fmla="*/ 122408 w 502413"/>
                <a:gd name="connsiteY8" fmla="*/ 1405232 h 1696571"/>
                <a:gd name="connsiteX9" fmla="*/ 268047 w 502413"/>
                <a:gd name="connsiteY9" fmla="*/ 915895 h 1696571"/>
                <a:gd name="connsiteX10" fmla="*/ 355431 w 502413"/>
                <a:gd name="connsiteY10" fmla="*/ 618798 h 1696571"/>
                <a:gd name="connsiteX11" fmla="*/ 361257 w 502413"/>
                <a:gd name="connsiteY11" fmla="*/ 490638 h 1696571"/>
                <a:gd name="connsiteX12" fmla="*/ 297175 w 502413"/>
                <a:gd name="connsiteY12" fmla="*/ 321700 h 1696571"/>
                <a:gd name="connsiteX13" fmla="*/ 70 w 502413"/>
                <a:gd name="connsiteY13" fmla="*/ 1301 h 1696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02413" h="1696571">
                  <a:moveTo>
                    <a:pt x="70" y="1301"/>
                  </a:moveTo>
                  <a:cubicBezTo>
                    <a:pt x="4925" y="-16175"/>
                    <a:pt x="244745" y="146937"/>
                    <a:pt x="326303" y="216842"/>
                  </a:cubicBezTo>
                  <a:cubicBezTo>
                    <a:pt x="407861" y="286747"/>
                    <a:pt x="462234" y="372188"/>
                    <a:pt x="489420" y="420733"/>
                  </a:cubicBezTo>
                  <a:cubicBezTo>
                    <a:pt x="516606" y="469278"/>
                    <a:pt x="493304" y="459569"/>
                    <a:pt x="489420" y="508114"/>
                  </a:cubicBezTo>
                  <a:cubicBezTo>
                    <a:pt x="485536" y="556659"/>
                    <a:pt x="484566" y="631420"/>
                    <a:pt x="466118" y="712005"/>
                  </a:cubicBezTo>
                  <a:cubicBezTo>
                    <a:pt x="447670" y="792590"/>
                    <a:pt x="422426" y="879972"/>
                    <a:pt x="378734" y="991626"/>
                  </a:cubicBezTo>
                  <a:cubicBezTo>
                    <a:pt x="335042" y="1103280"/>
                    <a:pt x="260280" y="1264450"/>
                    <a:pt x="203966" y="1381930"/>
                  </a:cubicBezTo>
                  <a:cubicBezTo>
                    <a:pt x="147652" y="1499410"/>
                    <a:pt x="54442" y="1692620"/>
                    <a:pt x="40849" y="1696504"/>
                  </a:cubicBezTo>
                  <a:cubicBezTo>
                    <a:pt x="27256" y="1700388"/>
                    <a:pt x="84542" y="1535334"/>
                    <a:pt x="122408" y="1405232"/>
                  </a:cubicBezTo>
                  <a:cubicBezTo>
                    <a:pt x="160274" y="1275131"/>
                    <a:pt x="229210" y="1046967"/>
                    <a:pt x="268047" y="915895"/>
                  </a:cubicBezTo>
                  <a:cubicBezTo>
                    <a:pt x="306884" y="784823"/>
                    <a:pt x="339896" y="689674"/>
                    <a:pt x="355431" y="618798"/>
                  </a:cubicBezTo>
                  <a:cubicBezTo>
                    <a:pt x="370966" y="547922"/>
                    <a:pt x="370966" y="540154"/>
                    <a:pt x="361257" y="490638"/>
                  </a:cubicBezTo>
                  <a:cubicBezTo>
                    <a:pt x="351548" y="441122"/>
                    <a:pt x="353489" y="402285"/>
                    <a:pt x="297175" y="321700"/>
                  </a:cubicBezTo>
                  <a:cubicBezTo>
                    <a:pt x="240861" y="241115"/>
                    <a:pt x="-4785" y="18777"/>
                    <a:pt x="70" y="1301"/>
                  </a:cubicBezTo>
                  <a:close/>
                </a:path>
              </a:pathLst>
            </a:custGeom>
            <a:solidFill>
              <a:schemeClr val="bg1"/>
            </a:solidFill>
            <a:ln>
              <a:noFill/>
            </a:ln>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a:p>
          </p:txBody>
        </p:sp>
      </p:grpSp>
      <p:sp>
        <p:nvSpPr>
          <p:cNvPr id="23561" name="CuadroTexto 5"/>
          <p:cNvSpPr txBox="1">
            <a:spLocks noChangeArrowheads="1"/>
          </p:cNvSpPr>
          <p:nvPr/>
        </p:nvSpPr>
        <p:spPr bwMode="auto">
          <a:xfrm>
            <a:off x="5795963" y="1196975"/>
            <a:ext cx="2736850" cy="830997"/>
          </a:xfrm>
          <a:prstGeom prst="rect">
            <a:avLst/>
          </a:prstGeom>
          <a:noFill/>
          <a:ln w="9525">
            <a:noFill/>
            <a:miter lim="800000"/>
            <a:headEnd/>
            <a:tailEnd/>
          </a:ln>
        </p:spPr>
        <p:txBody>
          <a:bodyPr>
            <a:spAutoFit/>
          </a:bodyPr>
          <a:lstStyle/>
          <a:p>
            <a:r>
              <a:rPr lang="es-ES_tradnl" sz="1600" b="1" dirty="0" smtClean="0">
                <a:solidFill>
                  <a:srgbClr val="000000"/>
                </a:solidFill>
                <a:latin typeface="Arial Black" pitchFamily="34" charset="0"/>
              </a:rPr>
              <a:t>8. Método de concordancias</a:t>
            </a:r>
            <a:endParaRPr lang="es-ES_tradnl" sz="1600" b="1" dirty="0">
              <a:solidFill>
                <a:srgbClr val="000000"/>
              </a:solidFill>
              <a:latin typeface="Arial Black" pitchFamily="34" charset="0"/>
            </a:endParaRPr>
          </a:p>
          <a:p>
            <a:endParaRPr lang="es-ES" sz="1600" dirty="0">
              <a:solidFill>
                <a:srgbClr val="E4988A"/>
              </a:solidFill>
              <a:cs typeface="Tahoma" pitchFamily="34" charset="0"/>
            </a:endParaRPr>
          </a:p>
        </p:txBody>
      </p:sp>
      <p:sp>
        <p:nvSpPr>
          <p:cNvPr id="4" name="CuadroTexto 3"/>
          <p:cNvSpPr txBox="1"/>
          <p:nvPr/>
        </p:nvSpPr>
        <p:spPr>
          <a:xfrm>
            <a:off x="1134004" y="1906479"/>
            <a:ext cx="3633823" cy="2031325"/>
          </a:xfrm>
          <a:prstGeom prst="rect">
            <a:avLst/>
          </a:prstGeom>
          <a:noFill/>
        </p:spPr>
        <p:txBody>
          <a:bodyPr wrap="square" rtlCol="0">
            <a:spAutoFit/>
          </a:bodyPr>
          <a:lstStyle/>
          <a:p>
            <a:pPr algn="just"/>
            <a:r>
              <a:rPr lang="es-MX" sz="1800" dirty="0" smtClean="0"/>
              <a:t>Razonamiento acerca de las causas basado en la comparación de las circunstancias que se han presentado varias veces en el fenómeno  analizado.</a:t>
            </a:r>
          </a:p>
          <a:p>
            <a:pPr algn="just"/>
            <a:endParaRPr lang="es-MX" sz="1800" dirty="0"/>
          </a:p>
          <a:p>
            <a:pPr algn="just"/>
            <a:endParaRPr lang="es-MX" sz="1800" dirty="0"/>
          </a:p>
        </p:txBody>
      </p:sp>
      <p:sp>
        <p:nvSpPr>
          <p:cNvPr id="5" name="CuadroTexto 4"/>
          <p:cNvSpPr txBox="1"/>
          <p:nvPr/>
        </p:nvSpPr>
        <p:spPr>
          <a:xfrm>
            <a:off x="5360220" y="2461710"/>
            <a:ext cx="3240572" cy="1200329"/>
          </a:xfrm>
          <a:prstGeom prst="rect">
            <a:avLst/>
          </a:prstGeom>
          <a:noFill/>
        </p:spPr>
        <p:txBody>
          <a:bodyPr wrap="square" rtlCol="0">
            <a:spAutoFit/>
          </a:bodyPr>
          <a:lstStyle/>
          <a:p>
            <a:r>
              <a:rPr lang="es-MX" sz="1800" dirty="0" smtClean="0"/>
              <a:t>Mills (1980) establece que si </a:t>
            </a:r>
            <a:r>
              <a:rPr lang="es-MX" sz="1800" b="1" dirty="0" smtClean="0"/>
              <a:t>A</a:t>
            </a:r>
            <a:r>
              <a:rPr lang="es-MX" sz="1800" dirty="0" smtClean="0"/>
              <a:t> va seguida de </a:t>
            </a:r>
            <a:r>
              <a:rPr lang="es-MX" sz="1800" b="1" dirty="0" smtClean="0"/>
              <a:t>a, </a:t>
            </a:r>
            <a:r>
              <a:rPr lang="es-MX" sz="1800" dirty="0" smtClean="0"/>
              <a:t>entonces presumiblemente </a:t>
            </a:r>
            <a:r>
              <a:rPr lang="es-MX" sz="1800" b="1" dirty="0" smtClean="0"/>
              <a:t>A</a:t>
            </a:r>
            <a:r>
              <a:rPr lang="es-MX" sz="1800" dirty="0" smtClean="0"/>
              <a:t> es la causa de </a:t>
            </a:r>
            <a:r>
              <a:rPr lang="es-MX" sz="1800" b="1" dirty="0" smtClean="0"/>
              <a:t>a</a:t>
            </a:r>
            <a:r>
              <a:rPr lang="es-MX" sz="1800" dirty="0" smtClean="0"/>
              <a:t> </a:t>
            </a:r>
            <a:endParaRPr lang="es-MX" sz="1800" dirty="0"/>
          </a:p>
        </p:txBody>
      </p:sp>
      <p:sp>
        <p:nvSpPr>
          <p:cNvPr id="6" name="CuadroTexto 5"/>
          <p:cNvSpPr txBox="1"/>
          <p:nvPr/>
        </p:nvSpPr>
        <p:spPr>
          <a:xfrm>
            <a:off x="2639364" y="3928886"/>
            <a:ext cx="5516956" cy="2062103"/>
          </a:xfrm>
          <a:prstGeom prst="rect">
            <a:avLst/>
          </a:prstGeom>
          <a:noFill/>
        </p:spPr>
        <p:txBody>
          <a:bodyPr wrap="square" rtlCol="0">
            <a:spAutoFit/>
          </a:bodyPr>
          <a:lstStyle/>
          <a:p>
            <a:pPr marL="285750" indent="-285750">
              <a:buFont typeface="Arial" panose="020B0604020202020204" pitchFamily="34" charset="0"/>
              <a:buChar char="•"/>
            </a:pPr>
            <a:r>
              <a:rPr lang="es-MX" sz="1600" dirty="0" smtClean="0"/>
              <a:t>Primero se averiguan las causas del fenómeno investigado</a:t>
            </a:r>
          </a:p>
          <a:p>
            <a:pPr marL="285750" indent="-285750">
              <a:buFont typeface="Arial" panose="020B0604020202020204" pitchFamily="34" charset="0"/>
              <a:buChar char="•"/>
            </a:pPr>
            <a:endParaRPr lang="es-MX" sz="1600" dirty="0" smtClean="0"/>
          </a:p>
          <a:p>
            <a:pPr marL="285750" indent="-285750">
              <a:buFont typeface="Arial" panose="020B0604020202020204" pitchFamily="34" charset="0"/>
              <a:buChar char="•"/>
            </a:pPr>
            <a:r>
              <a:rPr lang="es-MX" sz="1600" dirty="0" smtClean="0"/>
              <a:t>Se hace una comparación de los casos en que se haya producido el fenómeno y basándose en la propiedad de la relación causal, se explica cuales son las posibles causas.</a:t>
            </a:r>
          </a:p>
          <a:p>
            <a:endParaRPr lang="es-MX" sz="1600" dirty="0"/>
          </a:p>
        </p:txBody>
      </p:sp>
      <p:cxnSp>
        <p:nvCxnSpPr>
          <p:cNvPr id="8" name="Conector recto de flecha 7"/>
          <p:cNvCxnSpPr/>
          <p:nvPr/>
        </p:nvCxnSpPr>
        <p:spPr>
          <a:xfrm>
            <a:off x="4841787" y="2202833"/>
            <a:ext cx="1206346"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0" name="Conector recto de flecha 9"/>
          <p:cNvCxnSpPr/>
          <p:nvPr/>
        </p:nvCxnSpPr>
        <p:spPr>
          <a:xfrm>
            <a:off x="5220072" y="3425031"/>
            <a:ext cx="0" cy="50385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9" name="CuadroTexto 2"/>
          <p:cNvSpPr txBox="1">
            <a:spLocks noChangeArrowheads="1"/>
          </p:cNvSpPr>
          <p:nvPr/>
        </p:nvSpPr>
        <p:spPr bwMode="auto">
          <a:xfrm>
            <a:off x="6561075" y="6134443"/>
            <a:ext cx="2447925" cy="523220"/>
          </a:xfrm>
          <a:prstGeom prst="rect">
            <a:avLst/>
          </a:prstGeom>
          <a:noFill/>
          <a:ln w="9525">
            <a:noFill/>
            <a:miter lim="800000"/>
            <a:headEnd/>
            <a:tailEnd/>
          </a:ln>
        </p:spPr>
        <p:txBody>
          <a:bodyPr>
            <a:spAutoFit/>
          </a:bodyPr>
          <a:lstStyle/>
          <a:p>
            <a:r>
              <a:rPr lang="es-ES_tradnl" sz="1400" b="1" i="1" dirty="0" smtClean="0">
                <a:solidFill>
                  <a:schemeClr val="bg1"/>
                </a:solidFill>
                <a:latin typeface="Abadi MT Condensed Light" pitchFamily="1" charset="0"/>
              </a:rPr>
              <a:t>Comprensión del método para el diseño </a:t>
            </a:r>
            <a:r>
              <a:rPr lang="es-ES_tradnl" sz="1400" b="1" i="1" dirty="0">
                <a:solidFill>
                  <a:schemeClr val="bg1"/>
                </a:solidFill>
                <a:latin typeface="Abadi MT Condensed Light" pitchFamily="1" charset="0"/>
              </a:rPr>
              <a:t>Industrial </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ángulo 27"/>
          <p:cNvSpPr>
            <a:spLocks noChangeArrowheads="1"/>
          </p:cNvSpPr>
          <p:nvPr/>
        </p:nvSpPr>
        <p:spPr bwMode="auto">
          <a:xfrm rot="-5400000">
            <a:off x="5871369" y="2893219"/>
            <a:ext cx="6149975" cy="395287"/>
          </a:xfrm>
          <a:prstGeom prst="rect">
            <a:avLst/>
          </a:prstGeom>
          <a:gradFill rotWithShape="1">
            <a:gsLst>
              <a:gs pos="0">
                <a:srgbClr val="628319"/>
              </a:gs>
              <a:gs pos="64000">
                <a:srgbClr val="628319"/>
              </a:gs>
              <a:gs pos="100000">
                <a:srgbClr val="FFFFFF"/>
              </a:gs>
            </a:gsLst>
            <a:path path="rect">
              <a:fillToRect l="100000" t="100000"/>
            </a:path>
          </a:gradFill>
          <a:ln w="9525">
            <a:noFill/>
            <a:miter lim="800000"/>
            <a:headEnd/>
            <a:tailEnd/>
          </a:ln>
          <a:effectLst>
            <a:outerShdw dist="23000" dir="5400000" rotWithShape="0">
              <a:srgbClr val="808080">
                <a:alpha val="34999"/>
              </a:srgbClr>
            </a:outerShdw>
          </a:effectLst>
        </p:spPr>
        <p:txBody>
          <a:bodyPr anchor="ctr"/>
          <a:lstStyle/>
          <a:p>
            <a:pPr algn="ctr">
              <a:defRPr/>
            </a:pPr>
            <a:endParaRPr lang="es-ES">
              <a:solidFill>
                <a:schemeClr val="lt1"/>
              </a:solidFill>
              <a:latin typeface="+mn-lt"/>
              <a:ea typeface="+mn-ea"/>
            </a:endParaRPr>
          </a:p>
        </p:txBody>
      </p:sp>
      <p:sp>
        <p:nvSpPr>
          <p:cNvPr id="19" name="Rectángulo 18"/>
          <p:cNvSpPr>
            <a:spLocks noChangeArrowheads="1"/>
          </p:cNvSpPr>
          <p:nvPr/>
        </p:nvSpPr>
        <p:spPr bwMode="auto">
          <a:xfrm>
            <a:off x="179388" y="5949950"/>
            <a:ext cx="8964612" cy="908050"/>
          </a:xfrm>
          <a:prstGeom prst="rect">
            <a:avLst/>
          </a:prstGeom>
          <a:gradFill rotWithShape="1">
            <a:gsLst>
              <a:gs pos="0">
                <a:srgbClr val="628319"/>
              </a:gs>
              <a:gs pos="64000">
                <a:srgbClr val="628319"/>
              </a:gs>
              <a:gs pos="100000">
                <a:srgbClr val="FFFFFF"/>
              </a:gs>
            </a:gsLst>
            <a:path path="rect">
              <a:fillToRect l="100000" t="100000"/>
            </a:path>
          </a:gradFill>
          <a:ln w="9525">
            <a:noFill/>
            <a:miter lim="800000"/>
            <a:headEnd/>
            <a:tailEnd/>
          </a:ln>
          <a:effectLst>
            <a:outerShdw dist="23000" dir="5400000" rotWithShape="0">
              <a:srgbClr val="808080">
                <a:alpha val="34999"/>
              </a:srgbClr>
            </a:outerShdw>
          </a:effectLst>
        </p:spPr>
        <p:txBody>
          <a:bodyPr anchor="ctr"/>
          <a:lstStyle/>
          <a:p>
            <a:pPr algn="ctr">
              <a:defRPr/>
            </a:pPr>
            <a:endParaRPr lang="es-ES">
              <a:solidFill>
                <a:schemeClr val="lt1"/>
              </a:solidFill>
              <a:latin typeface="+mn-lt"/>
              <a:ea typeface="+mn-ea"/>
            </a:endParaRPr>
          </a:p>
        </p:txBody>
      </p:sp>
      <p:sp>
        <p:nvSpPr>
          <p:cNvPr id="27" name="Rectángulo 26"/>
          <p:cNvSpPr>
            <a:spLocks noChangeArrowheads="1"/>
          </p:cNvSpPr>
          <p:nvPr/>
        </p:nvSpPr>
        <p:spPr bwMode="auto">
          <a:xfrm>
            <a:off x="0" y="0"/>
            <a:ext cx="250825" cy="6850063"/>
          </a:xfrm>
          <a:prstGeom prst="rect">
            <a:avLst/>
          </a:prstGeom>
          <a:solidFill>
            <a:srgbClr val="404040"/>
          </a:solidFill>
          <a:ln w="9525">
            <a:noFill/>
            <a:miter lim="800000"/>
            <a:headEnd/>
            <a:tailEnd/>
          </a:ln>
          <a:effectLst>
            <a:outerShdw dist="23000" dir="5400000" rotWithShape="0">
              <a:srgbClr val="808080">
                <a:alpha val="34999"/>
              </a:srgbClr>
            </a:outerShdw>
          </a:effectLst>
        </p:spPr>
        <p:txBody>
          <a:bodyPr anchor="ctr"/>
          <a:lstStyle/>
          <a:p>
            <a:pPr algn="ctr">
              <a:defRPr/>
            </a:pPr>
            <a:endParaRPr lang="es-ES">
              <a:solidFill>
                <a:schemeClr val="lt1"/>
              </a:solidFill>
              <a:latin typeface="+mn-lt"/>
              <a:ea typeface="+mn-ea"/>
            </a:endParaRPr>
          </a:p>
        </p:txBody>
      </p:sp>
      <p:sp>
        <p:nvSpPr>
          <p:cNvPr id="23556" name="Text Box 6"/>
          <p:cNvSpPr txBox="1">
            <a:spLocks noChangeArrowheads="1"/>
          </p:cNvSpPr>
          <p:nvPr/>
        </p:nvSpPr>
        <p:spPr bwMode="auto">
          <a:xfrm>
            <a:off x="2316162" y="317964"/>
            <a:ext cx="4762500" cy="830262"/>
          </a:xfrm>
          <a:prstGeom prst="rect">
            <a:avLst/>
          </a:prstGeom>
          <a:noFill/>
          <a:ln w="9525">
            <a:noFill/>
            <a:miter lim="800000"/>
            <a:headEnd/>
            <a:tailEnd/>
          </a:ln>
        </p:spPr>
        <p:txBody>
          <a:bodyPr wrap="none">
            <a:spAutoFit/>
          </a:bodyPr>
          <a:lstStyle/>
          <a:p>
            <a:r>
              <a:rPr lang="es-MX" sz="1400" b="1">
                <a:solidFill>
                  <a:srgbClr val="08090B"/>
                </a:solidFill>
                <a:latin typeface="Arial" pitchFamily="34" charset="0"/>
                <a:cs typeface="Arial" pitchFamily="34" charset="0"/>
              </a:rPr>
              <a:t>UNIVERSIDAD AUTÓNOMA DEL ESTADO DE MÉXICO</a:t>
            </a:r>
          </a:p>
          <a:p>
            <a:r>
              <a:rPr lang="es-MX" sz="1400" b="1">
                <a:solidFill>
                  <a:srgbClr val="08090B"/>
                </a:solidFill>
                <a:latin typeface="Arial" pitchFamily="34" charset="0"/>
                <a:cs typeface="Arial" pitchFamily="34" charset="0"/>
              </a:rPr>
              <a:t>      Centro Universitario UAEM Valle de Chalco. </a:t>
            </a:r>
          </a:p>
          <a:p>
            <a:endParaRPr lang="es-ES" sz="2000" b="1" i="1">
              <a:latin typeface="Arial" pitchFamily="34" charset="0"/>
              <a:cs typeface="Arial" pitchFamily="34" charset="0"/>
            </a:endParaRPr>
          </a:p>
        </p:txBody>
      </p:sp>
      <p:pic>
        <p:nvPicPr>
          <p:cNvPr id="23557" name="Picture 15"/>
          <p:cNvPicPr>
            <a:picLocks noChangeAspect="1" noChangeArrowheads="1"/>
          </p:cNvPicPr>
          <p:nvPr/>
        </p:nvPicPr>
        <p:blipFill>
          <a:blip r:embed="rId3"/>
          <a:srcRect/>
          <a:stretch>
            <a:fillRect/>
          </a:stretch>
        </p:blipFill>
        <p:spPr bwMode="auto">
          <a:xfrm>
            <a:off x="671513" y="260350"/>
            <a:ext cx="804862" cy="719138"/>
          </a:xfrm>
          <a:prstGeom prst="rect">
            <a:avLst/>
          </a:prstGeom>
          <a:noFill/>
          <a:ln w="9525">
            <a:noFill/>
            <a:miter lim="800000"/>
            <a:headEnd/>
            <a:tailEnd/>
          </a:ln>
        </p:spPr>
      </p:pic>
      <p:grpSp>
        <p:nvGrpSpPr>
          <p:cNvPr id="20" name="Agrupar 41"/>
          <p:cNvGrpSpPr/>
          <p:nvPr/>
        </p:nvGrpSpPr>
        <p:grpSpPr>
          <a:xfrm>
            <a:off x="251520" y="5229200"/>
            <a:ext cx="882484" cy="1450720"/>
            <a:chOff x="7916914" y="3392213"/>
            <a:chExt cx="914688" cy="1696571"/>
          </a:xfrm>
          <a:effectLst>
            <a:outerShdw blurRad="50800" dist="38100" dir="2700000" algn="tl" rotWithShape="0">
              <a:prstClr val="black">
                <a:alpha val="40000"/>
              </a:prstClr>
            </a:outerShdw>
          </a:effectLst>
        </p:grpSpPr>
        <p:sp>
          <p:nvSpPr>
            <p:cNvPr id="21" name="Forma libre 20"/>
            <p:cNvSpPr/>
            <p:nvPr/>
          </p:nvSpPr>
          <p:spPr>
            <a:xfrm>
              <a:off x="8417985" y="3812948"/>
              <a:ext cx="413617" cy="1275836"/>
            </a:xfrm>
            <a:custGeom>
              <a:avLst/>
              <a:gdLst>
                <a:gd name="connsiteX0" fmla="*/ 0 w 413617"/>
                <a:gd name="connsiteY0" fmla="*/ 0 h 1240819"/>
                <a:gd name="connsiteX1" fmla="*/ 192245 w 413617"/>
                <a:gd name="connsiteY1" fmla="*/ 0 h 1240819"/>
                <a:gd name="connsiteX2" fmla="*/ 413617 w 413617"/>
                <a:gd name="connsiteY2" fmla="*/ 1147612 h 1240819"/>
                <a:gd name="connsiteX3" fmla="*/ 396141 w 413617"/>
                <a:gd name="connsiteY3" fmla="*/ 1240819 h 1240819"/>
                <a:gd name="connsiteX4" fmla="*/ 355362 w 413617"/>
                <a:gd name="connsiteY4" fmla="*/ 1211692 h 1240819"/>
                <a:gd name="connsiteX5" fmla="*/ 337885 w 413617"/>
                <a:gd name="connsiteY5" fmla="*/ 1101009 h 1240819"/>
                <a:gd name="connsiteX6" fmla="*/ 192245 w 413617"/>
                <a:gd name="connsiteY6" fmla="*/ 0 h 1240819"/>
                <a:gd name="connsiteX7" fmla="*/ 0 w 413617"/>
                <a:gd name="connsiteY7" fmla="*/ 0 h 1240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3617" h="1240819">
                  <a:moveTo>
                    <a:pt x="0" y="0"/>
                  </a:moveTo>
                  <a:lnTo>
                    <a:pt x="192245" y="0"/>
                  </a:lnTo>
                  <a:lnTo>
                    <a:pt x="413617" y="1147612"/>
                  </a:lnTo>
                  <a:lnTo>
                    <a:pt x="396141" y="1240819"/>
                  </a:lnTo>
                  <a:lnTo>
                    <a:pt x="355362" y="1211692"/>
                  </a:lnTo>
                  <a:lnTo>
                    <a:pt x="337885" y="1101009"/>
                  </a:lnTo>
                  <a:lnTo>
                    <a:pt x="192245" y="0"/>
                  </a:lnTo>
                  <a:lnTo>
                    <a:pt x="0" y="0"/>
                  </a:lnTo>
                  <a:close/>
                </a:path>
              </a:pathLst>
            </a:custGeom>
            <a:solidFill>
              <a:srgbClr val="FFFFFF"/>
            </a:solidFill>
            <a:ln>
              <a:noFill/>
            </a:ln>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a:p>
          </p:txBody>
        </p:sp>
        <p:cxnSp>
          <p:nvCxnSpPr>
            <p:cNvPr id="22" name="Conector recto 21"/>
            <p:cNvCxnSpPr/>
            <p:nvPr/>
          </p:nvCxnSpPr>
          <p:spPr>
            <a:xfrm flipV="1">
              <a:off x="8395605" y="3912928"/>
              <a:ext cx="233024" cy="1"/>
            </a:xfrm>
            <a:prstGeom prst="line">
              <a:avLst/>
            </a:prstGeom>
            <a:ln w="19050" cmpd="sng">
              <a:solidFill>
                <a:schemeClr val="bg1"/>
              </a:solidFill>
            </a:ln>
            <a:scene3d>
              <a:camera prst="orthographicFront"/>
              <a:lightRig rig="threePt" dir="t"/>
            </a:scene3d>
            <a:sp3d>
              <a:bevelT w="165100" prst="coolSlant"/>
            </a:sp3d>
          </p:spPr>
          <p:style>
            <a:lnRef idx="2">
              <a:schemeClr val="accent1"/>
            </a:lnRef>
            <a:fillRef idx="0">
              <a:schemeClr val="accent1"/>
            </a:fillRef>
            <a:effectRef idx="1">
              <a:schemeClr val="accent1"/>
            </a:effectRef>
            <a:fontRef idx="minor">
              <a:schemeClr val="tx1"/>
            </a:fontRef>
          </p:style>
        </p:cxnSp>
        <p:sp>
          <p:nvSpPr>
            <p:cNvPr id="23" name="Elipse 22"/>
            <p:cNvSpPr/>
            <p:nvPr/>
          </p:nvSpPr>
          <p:spPr>
            <a:xfrm>
              <a:off x="8541245" y="3678959"/>
              <a:ext cx="87384" cy="76682"/>
            </a:xfrm>
            <a:prstGeom prst="ellipse">
              <a:avLst/>
            </a:prstGeom>
            <a:solidFill>
              <a:schemeClr val="bg1"/>
            </a:solidFill>
            <a:ln>
              <a:noFill/>
            </a:ln>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a:p>
          </p:txBody>
        </p:sp>
        <p:cxnSp>
          <p:nvCxnSpPr>
            <p:cNvPr id="24" name="Conector recto 23"/>
            <p:cNvCxnSpPr/>
            <p:nvPr/>
          </p:nvCxnSpPr>
          <p:spPr>
            <a:xfrm flipV="1">
              <a:off x="8383029" y="3842078"/>
              <a:ext cx="233024" cy="1"/>
            </a:xfrm>
            <a:prstGeom prst="line">
              <a:avLst/>
            </a:prstGeom>
            <a:ln w="38100" cmpd="sng">
              <a:solidFill>
                <a:schemeClr val="bg1"/>
              </a:solidFill>
            </a:ln>
            <a:scene3d>
              <a:camera prst="orthographicFront"/>
              <a:lightRig rig="threePt" dir="t"/>
            </a:scene3d>
            <a:sp3d>
              <a:bevelT w="165100" prst="coolSlant"/>
            </a:sp3d>
          </p:spPr>
          <p:style>
            <a:lnRef idx="2">
              <a:schemeClr val="accent1"/>
            </a:lnRef>
            <a:fillRef idx="0">
              <a:schemeClr val="accent1"/>
            </a:fillRef>
            <a:effectRef idx="1">
              <a:schemeClr val="accent1"/>
            </a:effectRef>
            <a:fontRef idx="minor">
              <a:schemeClr val="tx1"/>
            </a:fontRef>
          </p:style>
        </p:cxnSp>
        <p:sp>
          <p:nvSpPr>
            <p:cNvPr id="25" name="Forma libre 24"/>
            <p:cNvSpPr/>
            <p:nvPr/>
          </p:nvSpPr>
          <p:spPr>
            <a:xfrm>
              <a:off x="7916914" y="3392213"/>
              <a:ext cx="502413" cy="1696571"/>
            </a:xfrm>
            <a:custGeom>
              <a:avLst/>
              <a:gdLst>
                <a:gd name="connsiteX0" fmla="*/ 70 w 502413"/>
                <a:gd name="connsiteY0" fmla="*/ 1301 h 1696571"/>
                <a:gd name="connsiteX1" fmla="*/ 326303 w 502413"/>
                <a:gd name="connsiteY1" fmla="*/ 216842 h 1696571"/>
                <a:gd name="connsiteX2" fmla="*/ 489420 w 502413"/>
                <a:gd name="connsiteY2" fmla="*/ 420733 h 1696571"/>
                <a:gd name="connsiteX3" fmla="*/ 489420 w 502413"/>
                <a:gd name="connsiteY3" fmla="*/ 508114 h 1696571"/>
                <a:gd name="connsiteX4" fmla="*/ 466118 w 502413"/>
                <a:gd name="connsiteY4" fmla="*/ 712005 h 1696571"/>
                <a:gd name="connsiteX5" fmla="*/ 378734 w 502413"/>
                <a:gd name="connsiteY5" fmla="*/ 991626 h 1696571"/>
                <a:gd name="connsiteX6" fmla="*/ 203966 w 502413"/>
                <a:gd name="connsiteY6" fmla="*/ 1381930 h 1696571"/>
                <a:gd name="connsiteX7" fmla="*/ 40849 w 502413"/>
                <a:gd name="connsiteY7" fmla="*/ 1696504 h 1696571"/>
                <a:gd name="connsiteX8" fmla="*/ 122408 w 502413"/>
                <a:gd name="connsiteY8" fmla="*/ 1405232 h 1696571"/>
                <a:gd name="connsiteX9" fmla="*/ 268047 w 502413"/>
                <a:gd name="connsiteY9" fmla="*/ 915895 h 1696571"/>
                <a:gd name="connsiteX10" fmla="*/ 355431 w 502413"/>
                <a:gd name="connsiteY10" fmla="*/ 618798 h 1696571"/>
                <a:gd name="connsiteX11" fmla="*/ 361257 w 502413"/>
                <a:gd name="connsiteY11" fmla="*/ 490638 h 1696571"/>
                <a:gd name="connsiteX12" fmla="*/ 297175 w 502413"/>
                <a:gd name="connsiteY12" fmla="*/ 321700 h 1696571"/>
                <a:gd name="connsiteX13" fmla="*/ 70 w 502413"/>
                <a:gd name="connsiteY13" fmla="*/ 1301 h 1696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02413" h="1696571">
                  <a:moveTo>
                    <a:pt x="70" y="1301"/>
                  </a:moveTo>
                  <a:cubicBezTo>
                    <a:pt x="4925" y="-16175"/>
                    <a:pt x="244745" y="146937"/>
                    <a:pt x="326303" y="216842"/>
                  </a:cubicBezTo>
                  <a:cubicBezTo>
                    <a:pt x="407861" y="286747"/>
                    <a:pt x="462234" y="372188"/>
                    <a:pt x="489420" y="420733"/>
                  </a:cubicBezTo>
                  <a:cubicBezTo>
                    <a:pt x="516606" y="469278"/>
                    <a:pt x="493304" y="459569"/>
                    <a:pt x="489420" y="508114"/>
                  </a:cubicBezTo>
                  <a:cubicBezTo>
                    <a:pt x="485536" y="556659"/>
                    <a:pt x="484566" y="631420"/>
                    <a:pt x="466118" y="712005"/>
                  </a:cubicBezTo>
                  <a:cubicBezTo>
                    <a:pt x="447670" y="792590"/>
                    <a:pt x="422426" y="879972"/>
                    <a:pt x="378734" y="991626"/>
                  </a:cubicBezTo>
                  <a:cubicBezTo>
                    <a:pt x="335042" y="1103280"/>
                    <a:pt x="260280" y="1264450"/>
                    <a:pt x="203966" y="1381930"/>
                  </a:cubicBezTo>
                  <a:cubicBezTo>
                    <a:pt x="147652" y="1499410"/>
                    <a:pt x="54442" y="1692620"/>
                    <a:pt x="40849" y="1696504"/>
                  </a:cubicBezTo>
                  <a:cubicBezTo>
                    <a:pt x="27256" y="1700388"/>
                    <a:pt x="84542" y="1535334"/>
                    <a:pt x="122408" y="1405232"/>
                  </a:cubicBezTo>
                  <a:cubicBezTo>
                    <a:pt x="160274" y="1275131"/>
                    <a:pt x="229210" y="1046967"/>
                    <a:pt x="268047" y="915895"/>
                  </a:cubicBezTo>
                  <a:cubicBezTo>
                    <a:pt x="306884" y="784823"/>
                    <a:pt x="339896" y="689674"/>
                    <a:pt x="355431" y="618798"/>
                  </a:cubicBezTo>
                  <a:cubicBezTo>
                    <a:pt x="370966" y="547922"/>
                    <a:pt x="370966" y="540154"/>
                    <a:pt x="361257" y="490638"/>
                  </a:cubicBezTo>
                  <a:cubicBezTo>
                    <a:pt x="351548" y="441122"/>
                    <a:pt x="353489" y="402285"/>
                    <a:pt x="297175" y="321700"/>
                  </a:cubicBezTo>
                  <a:cubicBezTo>
                    <a:pt x="240861" y="241115"/>
                    <a:pt x="-4785" y="18777"/>
                    <a:pt x="70" y="1301"/>
                  </a:cubicBezTo>
                  <a:close/>
                </a:path>
              </a:pathLst>
            </a:custGeom>
            <a:solidFill>
              <a:schemeClr val="bg1"/>
            </a:solidFill>
            <a:ln>
              <a:noFill/>
            </a:ln>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a:p>
          </p:txBody>
        </p:sp>
      </p:grpSp>
      <p:sp>
        <p:nvSpPr>
          <p:cNvPr id="23561" name="CuadroTexto 5"/>
          <p:cNvSpPr txBox="1">
            <a:spLocks noChangeArrowheads="1"/>
          </p:cNvSpPr>
          <p:nvPr/>
        </p:nvSpPr>
        <p:spPr bwMode="auto">
          <a:xfrm>
            <a:off x="5444960" y="1196233"/>
            <a:ext cx="2736850" cy="584775"/>
          </a:xfrm>
          <a:prstGeom prst="rect">
            <a:avLst/>
          </a:prstGeom>
          <a:noFill/>
          <a:ln w="9525">
            <a:noFill/>
            <a:miter lim="800000"/>
            <a:headEnd/>
            <a:tailEnd/>
          </a:ln>
        </p:spPr>
        <p:txBody>
          <a:bodyPr>
            <a:spAutoFit/>
          </a:bodyPr>
          <a:lstStyle/>
          <a:p>
            <a:r>
              <a:rPr lang="es-ES_tradnl" sz="1600" b="1" dirty="0" smtClean="0">
                <a:solidFill>
                  <a:srgbClr val="000000"/>
                </a:solidFill>
                <a:latin typeface="Arial Black" pitchFamily="34" charset="0"/>
              </a:rPr>
              <a:t>8. Método etnográfico</a:t>
            </a:r>
            <a:endParaRPr lang="es-ES_tradnl" sz="1600" b="1" dirty="0">
              <a:solidFill>
                <a:srgbClr val="000000"/>
              </a:solidFill>
              <a:latin typeface="Arial Black" pitchFamily="34" charset="0"/>
            </a:endParaRPr>
          </a:p>
          <a:p>
            <a:endParaRPr lang="es-ES" sz="1600" dirty="0">
              <a:solidFill>
                <a:srgbClr val="E4988A"/>
              </a:solidFill>
              <a:cs typeface="Tahoma" pitchFamily="34" charset="0"/>
            </a:endParaRPr>
          </a:p>
        </p:txBody>
      </p:sp>
      <p:sp>
        <p:nvSpPr>
          <p:cNvPr id="2" name="CuadroTexto 1"/>
          <p:cNvSpPr txBox="1"/>
          <p:nvPr/>
        </p:nvSpPr>
        <p:spPr>
          <a:xfrm>
            <a:off x="1206743" y="1623849"/>
            <a:ext cx="3954766" cy="3693319"/>
          </a:xfrm>
          <a:prstGeom prst="rect">
            <a:avLst/>
          </a:prstGeom>
          <a:noFill/>
        </p:spPr>
        <p:txBody>
          <a:bodyPr wrap="square" rtlCol="0">
            <a:spAutoFit/>
          </a:bodyPr>
          <a:lstStyle/>
          <a:p>
            <a:pPr algn="just"/>
            <a:r>
              <a:rPr lang="es-MX" sz="1800" dirty="0"/>
              <a:t>La investigación etnográfica es el método más popular para analizar </a:t>
            </a:r>
            <a:r>
              <a:rPr lang="es-MX" sz="1800" dirty="0" smtClean="0"/>
              <a:t>cuestiones descriptivas e </a:t>
            </a:r>
            <a:r>
              <a:rPr lang="es-MX" sz="1800" dirty="0"/>
              <a:t>interpretativas de un ámbito sociocultural concreto. Según </a:t>
            </a:r>
            <a:r>
              <a:rPr lang="es-MX" sz="1800" dirty="0" err="1"/>
              <a:t>Giddens</a:t>
            </a:r>
            <a:r>
              <a:rPr lang="es-MX" sz="1800" dirty="0"/>
              <a:t> (1994), la investigación etnográfica hace referencia al estudio directo de personas y grupos durante un cierto periodo, utilizando la observación participante o las entrevistas para conocer su </a:t>
            </a:r>
            <a:r>
              <a:rPr lang="es-MX" sz="1800" dirty="0" smtClean="0"/>
              <a:t>comportamiento social.</a:t>
            </a:r>
            <a:endParaRPr lang="es-MX" sz="1800" dirty="0"/>
          </a:p>
          <a:p>
            <a:pPr algn="just"/>
            <a:endParaRPr lang="es-MX" sz="1800" dirty="0"/>
          </a:p>
        </p:txBody>
      </p:sp>
      <p:pic>
        <p:nvPicPr>
          <p:cNvPr id="9218" name="Picture 2" descr="Resultado de imagen para etnografi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57583" y="1963082"/>
            <a:ext cx="2639575" cy="2560389"/>
          </a:xfrm>
          <a:prstGeom prst="rect">
            <a:avLst/>
          </a:prstGeom>
          <a:noFill/>
          <a:extLst>
            <a:ext uri="{909E8E84-426E-40DD-AFC4-6F175D3DCCD1}">
              <a14:hiddenFill xmlns:a14="http://schemas.microsoft.com/office/drawing/2010/main">
                <a:solidFill>
                  <a:srgbClr val="FFFFFF"/>
                </a:solidFill>
              </a14:hiddenFill>
            </a:ext>
          </a:extLst>
        </p:spPr>
      </p:pic>
      <p:sp>
        <p:nvSpPr>
          <p:cNvPr id="29" name="CuadroTexto 28"/>
          <p:cNvSpPr txBox="1"/>
          <p:nvPr/>
        </p:nvSpPr>
        <p:spPr>
          <a:xfrm>
            <a:off x="5987721" y="4682712"/>
            <a:ext cx="2668752" cy="369332"/>
          </a:xfrm>
          <a:prstGeom prst="rect">
            <a:avLst/>
          </a:prstGeom>
          <a:noFill/>
        </p:spPr>
        <p:txBody>
          <a:bodyPr wrap="square" rtlCol="0">
            <a:spAutoFit/>
          </a:bodyPr>
          <a:lstStyle/>
          <a:p>
            <a:r>
              <a:rPr lang="es-MX" sz="900" dirty="0" smtClean="0"/>
              <a:t>Imagen tomada con fines </a:t>
            </a:r>
            <a:r>
              <a:rPr lang="es-MX" sz="900" dirty="0"/>
              <a:t>didácticos </a:t>
            </a:r>
            <a:r>
              <a:rPr lang="es-MX" sz="900" dirty="0" err="1"/>
              <a:t>de:http</a:t>
            </a:r>
            <a:r>
              <a:rPr lang="es-MX" sz="900" dirty="0"/>
              <a:t>://imagenesyafiches.blogspot.mx/2005</a:t>
            </a:r>
          </a:p>
        </p:txBody>
      </p:sp>
      <p:sp>
        <p:nvSpPr>
          <p:cNvPr id="30" name="CuadroTexto 2"/>
          <p:cNvSpPr txBox="1">
            <a:spLocks noChangeArrowheads="1"/>
          </p:cNvSpPr>
          <p:nvPr/>
        </p:nvSpPr>
        <p:spPr bwMode="auto">
          <a:xfrm>
            <a:off x="6497811" y="6128436"/>
            <a:ext cx="2447925" cy="523220"/>
          </a:xfrm>
          <a:prstGeom prst="rect">
            <a:avLst/>
          </a:prstGeom>
          <a:noFill/>
          <a:ln w="9525">
            <a:noFill/>
            <a:miter lim="800000"/>
            <a:headEnd/>
            <a:tailEnd/>
          </a:ln>
        </p:spPr>
        <p:txBody>
          <a:bodyPr>
            <a:spAutoFit/>
          </a:bodyPr>
          <a:lstStyle/>
          <a:p>
            <a:r>
              <a:rPr lang="es-ES_tradnl" sz="1400" b="1" i="1" dirty="0" smtClean="0">
                <a:solidFill>
                  <a:schemeClr val="bg1"/>
                </a:solidFill>
                <a:latin typeface="Abadi MT Condensed Light" pitchFamily="1" charset="0"/>
              </a:rPr>
              <a:t>Comprensión del método para el diseño </a:t>
            </a:r>
            <a:r>
              <a:rPr lang="es-ES_tradnl" sz="1400" b="1" i="1" dirty="0">
                <a:solidFill>
                  <a:schemeClr val="bg1"/>
                </a:solidFill>
                <a:latin typeface="Abadi MT Condensed Light" pitchFamily="1" charset="0"/>
              </a:rPr>
              <a:t>Industrial </a:t>
            </a:r>
          </a:p>
        </p:txBody>
      </p:sp>
    </p:spTree>
    <p:extLst>
      <p:ext uri="{BB962C8B-B14F-4D97-AF65-F5344CB8AC3E}">
        <p14:creationId xmlns:p14="http://schemas.microsoft.com/office/powerpoint/2010/main" val="89907998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ángulo 27"/>
          <p:cNvSpPr>
            <a:spLocks noChangeArrowheads="1"/>
          </p:cNvSpPr>
          <p:nvPr/>
        </p:nvSpPr>
        <p:spPr bwMode="auto">
          <a:xfrm rot="16200000">
            <a:off x="5871369" y="2893219"/>
            <a:ext cx="6149975" cy="395287"/>
          </a:xfrm>
          <a:prstGeom prst="rect">
            <a:avLst/>
          </a:prstGeom>
          <a:gradFill rotWithShape="1">
            <a:gsLst>
              <a:gs pos="0">
                <a:srgbClr val="628319"/>
              </a:gs>
              <a:gs pos="64000">
                <a:srgbClr val="628319"/>
              </a:gs>
              <a:gs pos="100000">
                <a:srgbClr val="FFFFFF"/>
              </a:gs>
            </a:gsLst>
            <a:path path="rect">
              <a:fillToRect l="100000" t="100000"/>
            </a:path>
          </a:gradFill>
          <a:ln w="9525">
            <a:noFill/>
            <a:miter lim="800000"/>
            <a:headEnd/>
            <a:tailEnd/>
          </a:ln>
          <a:effectLst>
            <a:outerShdw dist="23000" dir="5400000" rotWithShape="0">
              <a:srgbClr val="808080">
                <a:alpha val="34999"/>
              </a:srgbClr>
            </a:outerShdw>
          </a:effectLst>
        </p:spPr>
        <p:txBody>
          <a:bodyPr anchor="ctr"/>
          <a:lstStyle/>
          <a:p>
            <a:pPr algn="ctr">
              <a:defRPr/>
            </a:pPr>
            <a:endParaRPr lang="es-ES">
              <a:solidFill>
                <a:schemeClr val="lt1"/>
              </a:solidFill>
              <a:latin typeface="+mn-lt"/>
              <a:ea typeface="+mn-ea"/>
            </a:endParaRPr>
          </a:p>
        </p:txBody>
      </p:sp>
      <p:sp>
        <p:nvSpPr>
          <p:cNvPr id="2" name="Rectángulo 26"/>
          <p:cNvSpPr>
            <a:spLocks noChangeArrowheads="1"/>
          </p:cNvSpPr>
          <p:nvPr/>
        </p:nvSpPr>
        <p:spPr bwMode="auto">
          <a:xfrm>
            <a:off x="0" y="0"/>
            <a:ext cx="250825" cy="6850063"/>
          </a:xfrm>
          <a:prstGeom prst="rect">
            <a:avLst/>
          </a:prstGeom>
          <a:solidFill>
            <a:srgbClr val="404040"/>
          </a:solidFill>
          <a:ln w="9525">
            <a:noFill/>
            <a:miter lim="800000"/>
            <a:headEnd/>
            <a:tailEnd/>
          </a:ln>
          <a:effectLst>
            <a:outerShdw dist="23000" dir="5400000" rotWithShape="0">
              <a:srgbClr val="808080">
                <a:alpha val="34999"/>
              </a:srgbClr>
            </a:outerShdw>
          </a:effectLst>
        </p:spPr>
        <p:txBody>
          <a:bodyPr anchor="ctr"/>
          <a:lstStyle/>
          <a:p>
            <a:pPr algn="ctr">
              <a:defRPr/>
            </a:pPr>
            <a:endParaRPr lang="es-ES">
              <a:solidFill>
                <a:schemeClr val="lt1"/>
              </a:solidFill>
              <a:latin typeface="+mn-lt"/>
              <a:ea typeface="+mn-ea"/>
            </a:endParaRPr>
          </a:p>
        </p:txBody>
      </p:sp>
      <p:sp>
        <p:nvSpPr>
          <p:cNvPr id="21" name="20 Rectángulo"/>
          <p:cNvSpPr/>
          <p:nvPr/>
        </p:nvSpPr>
        <p:spPr>
          <a:xfrm>
            <a:off x="5472530" y="914800"/>
            <a:ext cx="2790764" cy="338554"/>
          </a:xfrm>
          <a:prstGeom prst="rect">
            <a:avLst/>
          </a:prstGeom>
        </p:spPr>
        <p:txBody>
          <a:bodyPr wrap="none">
            <a:spAutoFit/>
          </a:bodyPr>
          <a:lstStyle/>
          <a:p>
            <a:r>
              <a:rPr lang="es-ES_tradnl" sz="1600" b="1" dirty="0">
                <a:latin typeface="Arial Black" pitchFamily="34" charset="0"/>
              </a:rPr>
              <a:t>3</a:t>
            </a:r>
            <a:r>
              <a:rPr lang="es-ES_tradnl" sz="1600" b="1" dirty="0" smtClean="0">
                <a:latin typeface="Arial Black" pitchFamily="34" charset="0"/>
              </a:rPr>
              <a:t>. </a:t>
            </a:r>
            <a:r>
              <a:rPr lang="es-ES_tradnl" sz="1600" b="1" dirty="0" smtClean="0">
                <a:latin typeface="Arial Black" pitchFamily="34" charset="0"/>
              </a:rPr>
              <a:t>Cuadro comparativo</a:t>
            </a:r>
            <a:r>
              <a:rPr lang="es-ES_tradnl" sz="1600" b="1" dirty="0" smtClean="0">
                <a:latin typeface="Arial Black" pitchFamily="34" charset="0"/>
              </a:rPr>
              <a:t> </a:t>
            </a:r>
            <a:endParaRPr lang="es-MX" sz="1600" dirty="0">
              <a:latin typeface="Arial Black" pitchFamily="34" charset="0"/>
            </a:endParaRPr>
          </a:p>
        </p:txBody>
      </p:sp>
      <p:graphicFrame>
        <p:nvGraphicFramePr>
          <p:cNvPr id="23" name="Tabla 22"/>
          <p:cNvGraphicFramePr>
            <a:graphicFrameLocks noGrp="1"/>
          </p:cNvGraphicFramePr>
          <p:nvPr>
            <p:extLst>
              <p:ext uri="{D42A27DB-BD31-4B8C-83A1-F6EECF244321}">
                <p14:modId xmlns:p14="http://schemas.microsoft.com/office/powerpoint/2010/main" val="2935047528"/>
              </p:ext>
            </p:extLst>
          </p:nvPr>
        </p:nvGraphicFramePr>
        <p:xfrm>
          <a:off x="539552" y="44624"/>
          <a:ext cx="7849568" cy="6621729"/>
        </p:xfrm>
        <a:graphic>
          <a:graphicData uri="http://schemas.openxmlformats.org/drawingml/2006/table">
            <a:tbl>
              <a:tblPr firstRow="1" bandRow="1">
                <a:tableStyleId>{F5AB1C69-6EDB-4FF4-983F-18BD219EF322}</a:tableStyleId>
              </a:tblPr>
              <a:tblGrid>
                <a:gridCol w="3924784"/>
                <a:gridCol w="3924784"/>
              </a:tblGrid>
              <a:tr h="243584">
                <a:tc gridSpan="2">
                  <a:txBody>
                    <a:bodyPr/>
                    <a:lstStyle/>
                    <a:p>
                      <a:pPr algn="ctr"/>
                      <a:r>
                        <a:rPr lang="es-MX" sz="1800" dirty="0" smtClean="0">
                          <a:solidFill>
                            <a:schemeClr val="tx1"/>
                          </a:solidFill>
                        </a:rPr>
                        <a:t>3. Cuadro Comparativo </a:t>
                      </a:r>
                      <a:endParaRPr lang="es-MX" sz="1800" dirty="0">
                        <a:solidFill>
                          <a:schemeClr val="tx1"/>
                        </a:solidFill>
                      </a:endParaRPr>
                    </a:p>
                  </a:txBody>
                  <a:tcPr/>
                </a:tc>
                <a:tc hMerge="1">
                  <a:txBody>
                    <a:bodyPr/>
                    <a:lstStyle/>
                    <a:p>
                      <a:endParaRPr lang="es-MX"/>
                    </a:p>
                  </a:txBody>
                  <a:tcPr/>
                </a:tc>
              </a:tr>
              <a:tr h="363942">
                <a:tc>
                  <a:txBody>
                    <a:bodyPr/>
                    <a:lstStyle/>
                    <a:p>
                      <a:pPr algn="ctr"/>
                      <a:r>
                        <a:rPr lang="es-MX" sz="1200" b="1" dirty="0" smtClean="0"/>
                        <a:t>3.1 ENFOQUE METODOLÓGICO</a:t>
                      </a:r>
                      <a:r>
                        <a:rPr lang="es-MX" sz="1200" b="1" baseline="0" dirty="0" smtClean="0"/>
                        <a:t> CUALITATIVO </a:t>
                      </a:r>
                      <a:endParaRPr lang="es-MX" sz="1200" b="1" dirty="0"/>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s-MX" sz="1200" b="1" dirty="0" smtClean="0"/>
                        <a:t>ENFOQUE METODOLÓGICO</a:t>
                      </a:r>
                      <a:r>
                        <a:rPr lang="es-MX" sz="1200" b="1" baseline="0" dirty="0" smtClean="0"/>
                        <a:t> CUANTITATIVO</a:t>
                      </a:r>
                      <a:endParaRPr lang="es-MX" sz="1200" b="1" dirty="0" smtClean="0"/>
                    </a:p>
                  </a:txBody>
                  <a:tcPr/>
                </a:tc>
              </a:tr>
              <a:tr h="382775">
                <a:tc>
                  <a:txBody>
                    <a:bodyPr/>
                    <a:lstStyle/>
                    <a:p>
                      <a:r>
                        <a:rPr lang="es-MX" sz="1000" dirty="0" smtClean="0"/>
                        <a:t>Reconocimiento</a:t>
                      </a:r>
                      <a:r>
                        <a:rPr lang="es-MX" sz="1000" baseline="0" dirty="0" smtClean="0"/>
                        <a:t> del carácter reflexivo de la investigación social.</a:t>
                      </a:r>
                      <a:endParaRPr lang="es-MX" sz="1000" dirty="0"/>
                    </a:p>
                  </a:txBody>
                  <a:tcPr/>
                </a:tc>
                <a:tc>
                  <a:txBody>
                    <a:bodyPr/>
                    <a:lstStyle/>
                    <a:p>
                      <a:r>
                        <a:rPr lang="es-MX" sz="1000" u="none" strike="noStrike" kern="1200" baseline="0" dirty="0" smtClean="0"/>
                        <a:t>El enfoque cuantitativo se caracteriza por registrar aspectos del </a:t>
                      </a:r>
                      <a:r>
                        <a:rPr lang="es-MX" sz="1000" u="none" strike="noStrike" kern="1200" baseline="0" dirty="0" smtClean="0"/>
                        <a:t>fenómeno de interés, </a:t>
                      </a:r>
                      <a:r>
                        <a:rPr lang="es-MX" sz="1000" u="none" strike="noStrike" kern="1200" baseline="0" dirty="0" smtClean="0"/>
                        <a:t>de manera tal que esos registros puedan ser cuantificados.</a:t>
                      </a:r>
                      <a:endParaRPr lang="es-MX" sz="1000" dirty="0"/>
                    </a:p>
                  </a:txBody>
                  <a:tcPr/>
                </a:tc>
              </a:tr>
              <a:tr h="394897">
                <a:tc>
                  <a:txBody>
                    <a:bodyPr/>
                    <a:lstStyle/>
                    <a:p>
                      <a:r>
                        <a:rPr lang="es-MX" sz="1000" u="none" strike="noStrike" kern="1200" baseline="0" dirty="0" smtClean="0"/>
                        <a:t>Investigador como </a:t>
                      </a:r>
                      <a:r>
                        <a:rPr lang="es-MX" sz="1000" u="none" strike="noStrike" kern="1200" baseline="0" dirty="0" smtClean="0"/>
                        <a:t>el principal </a:t>
                      </a:r>
                      <a:r>
                        <a:rPr lang="es-MX" sz="1000" u="none" strike="noStrike" kern="1200" baseline="0" dirty="0" smtClean="0"/>
                        <a:t>instrumento de investigación.</a:t>
                      </a:r>
                      <a:endParaRPr lang="es-MX" sz="1000" dirty="0"/>
                    </a:p>
                  </a:txBody>
                  <a:tcPr/>
                </a:tc>
                <a:tc>
                  <a:txBody>
                    <a:bodyPr/>
                    <a:lstStyle/>
                    <a:p>
                      <a:r>
                        <a:rPr lang="es-MX" sz="1000" u="none" strike="noStrike" kern="1200" baseline="0" dirty="0" smtClean="0"/>
                        <a:t>Existe exigencia de rigurosidad en cuanto a los pasos a seguir puesto que el desarrollo de este tipo de metodología requiere de una marcada secuencia de ciertos procedimientos.</a:t>
                      </a:r>
                      <a:endParaRPr lang="es-MX" sz="1000" dirty="0"/>
                    </a:p>
                  </a:txBody>
                  <a:tcPr/>
                </a:tc>
              </a:tr>
              <a:tr h="282068">
                <a:tc>
                  <a:txBody>
                    <a:bodyPr/>
                    <a:lstStyle/>
                    <a:p>
                      <a:r>
                        <a:rPr lang="es-MX" sz="1000" u="none" strike="noStrike" kern="1200" baseline="0" dirty="0" smtClean="0"/>
                        <a:t>Parte desde un acontecimiento real acerca del cual pretende construir un concepto.</a:t>
                      </a:r>
                      <a:endParaRPr lang="es-MX" sz="1000" dirty="0"/>
                    </a:p>
                  </a:txBody>
                  <a:tcPr/>
                </a:tc>
                <a:tc>
                  <a:txBody>
                    <a:bodyPr/>
                    <a:lstStyle/>
                    <a:p>
                      <a:r>
                        <a:rPr lang="es-MX" sz="1000" u="none" strike="noStrike" kern="1200" baseline="0" dirty="0" smtClean="0"/>
                        <a:t>Se acerca al fenómeno con una teoría estructurada.</a:t>
                      </a:r>
                      <a:endParaRPr lang="es-MX" sz="1000" b="0" i="0" u="none" strike="noStrike" kern="1200" baseline="0" dirty="0" smtClean="0">
                        <a:solidFill>
                          <a:schemeClr val="dk1"/>
                        </a:solidFill>
                        <a:latin typeface="+mn-lt"/>
                        <a:ea typeface="+mn-ea"/>
                        <a:cs typeface="+mn-cs"/>
                      </a:endParaRPr>
                    </a:p>
                  </a:txBody>
                  <a:tcPr/>
                </a:tc>
              </a:tr>
              <a:tr h="394897">
                <a:tc>
                  <a:txBody>
                    <a:bodyPr/>
                    <a:lstStyle/>
                    <a:p>
                      <a:r>
                        <a:rPr lang="es-MX" sz="1000" u="none" strike="noStrike" kern="1200" baseline="0" dirty="0" smtClean="0"/>
                        <a:t>El investigador reúne y ordena sus observaciones para construir una interpretación comprensible del fenómeno.</a:t>
                      </a:r>
                      <a:endParaRPr lang="es-MX" sz="1000" dirty="0"/>
                    </a:p>
                  </a:txBody>
                  <a:tcPr/>
                </a:tc>
                <a:tc>
                  <a:txBody>
                    <a:bodyPr/>
                    <a:lstStyle/>
                    <a:p>
                      <a:r>
                        <a:rPr lang="es-MX" sz="1000" u="none" strike="noStrike" kern="1200" baseline="0" dirty="0" smtClean="0"/>
                        <a:t>Requiere mucha minuciosidad en la elaboración de cada paso y una adecuada</a:t>
                      </a:r>
                    </a:p>
                    <a:p>
                      <a:r>
                        <a:rPr lang="es-MX" sz="1000" u="none" strike="noStrike" kern="1200" baseline="0" dirty="0" smtClean="0"/>
                        <a:t>validación de ellos.</a:t>
                      </a:r>
                      <a:endParaRPr lang="es-MX" sz="1000" b="0" i="0" u="none" strike="noStrike" kern="1200" baseline="0" dirty="0" smtClean="0">
                        <a:solidFill>
                          <a:schemeClr val="dk1"/>
                        </a:solidFill>
                        <a:latin typeface="+mn-lt"/>
                        <a:ea typeface="+mn-ea"/>
                        <a:cs typeface="+mn-cs"/>
                      </a:endParaRPr>
                    </a:p>
                  </a:txBody>
                  <a:tcPr/>
                </a:tc>
              </a:tr>
              <a:tr h="243584">
                <a:tc>
                  <a:txBody>
                    <a:bodyPr/>
                    <a:lstStyle/>
                    <a:p>
                      <a:r>
                        <a:rPr lang="es-MX" sz="1000" u="none" strike="noStrike" kern="1200" baseline="0" dirty="0" smtClean="0"/>
                        <a:t>Modelo conceptual-inductivo</a:t>
                      </a:r>
                      <a:endParaRPr lang="es-MX" sz="1000" dirty="0"/>
                    </a:p>
                  </a:txBody>
                  <a:tcPr/>
                </a:tc>
                <a:tc>
                  <a:txBody>
                    <a:bodyPr/>
                    <a:lstStyle/>
                    <a:p>
                      <a:r>
                        <a:rPr lang="es-MX" sz="1000" u="none" strike="noStrike" kern="1200" baseline="0" dirty="0" smtClean="0"/>
                        <a:t>Modelo conceptual-deductivo</a:t>
                      </a:r>
                      <a:endParaRPr lang="es-MX" sz="1000" b="0" i="0" u="none" strike="noStrike" kern="1200" baseline="0" dirty="0" smtClean="0">
                        <a:solidFill>
                          <a:schemeClr val="dk1"/>
                        </a:solidFill>
                        <a:latin typeface="+mn-lt"/>
                        <a:ea typeface="+mn-ea"/>
                        <a:cs typeface="+mn-cs"/>
                      </a:endParaRPr>
                    </a:p>
                  </a:txBody>
                  <a:tcPr/>
                </a:tc>
              </a:tr>
              <a:tr h="382775">
                <a:tc>
                  <a:txBody>
                    <a:bodyPr/>
                    <a:lstStyle/>
                    <a:p>
                      <a:r>
                        <a:rPr lang="es-MX" sz="1000" u="none" strike="noStrike" kern="1200" baseline="0" dirty="0" smtClean="0"/>
                        <a:t>Intención por identificar</a:t>
                      </a:r>
                    </a:p>
                    <a:p>
                      <a:r>
                        <a:rPr lang="es-MX" sz="1000" u="none" strike="noStrike" kern="1200" baseline="0" dirty="0" smtClean="0"/>
                        <a:t>la mayor cantidad de cualidades posibles en un fenómeno particular</a:t>
                      </a:r>
                      <a:endParaRPr lang="es-MX" sz="1000" dirty="0"/>
                    </a:p>
                  </a:txBody>
                  <a:tcPr/>
                </a:tc>
                <a:tc>
                  <a:txBody>
                    <a:bodyPr/>
                    <a:lstStyle/>
                    <a:p>
                      <a:r>
                        <a:rPr lang="es-MX" sz="1000" u="none" strike="noStrike" kern="1200" baseline="0" dirty="0" smtClean="0"/>
                        <a:t>Intención por probar o medir la</a:t>
                      </a:r>
                    </a:p>
                    <a:p>
                      <a:r>
                        <a:rPr lang="es-MX" sz="1000" u="none" strike="noStrike" kern="1200" baseline="0" dirty="0" smtClean="0"/>
                        <a:t>existencia de cierta característica en un fenómeno particular.</a:t>
                      </a:r>
                      <a:endParaRPr lang="es-MX" sz="1000" b="0" i="0" u="none" strike="noStrike" kern="1200" baseline="0" dirty="0" smtClean="0">
                        <a:solidFill>
                          <a:schemeClr val="dk1"/>
                        </a:solidFill>
                        <a:latin typeface="+mn-lt"/>
                        <a:ea typeface="+mn-ea"/>
                        <a:cs typeface="+mn-cs"/>
                      </a:endParaRPr>
                    </a:p>
                  </a:txBody>
                  <a:tcPr/>
                </a:tc>
              </a:tr>
              <a:tr h="243584">
                <a:tc gridSpan="2">
                  <a:txBody>
                    <a:bodyPr/>
                    <a:lstStyle/>
                    <a:p>
                      <a:pPr algn="ctr"/>
                      <a:r>
                        <a:rPr lang="es-MX" sz="1200" b="1" u="sng" dirty="0" smtClean="0"/>
                        <a:t>Características de la investigación cualitativa y cuantitativa</a:t>
                      </a:r>
                      <a:endParaRPr lang="es-MX" sz="1200" b="1" i="1" u="sng" dirty="0"/>
                    </a:p>
                  </a:txBody>
                  <a:tcPr/>
                </a:tc>
                <a:tc hMerge="1">
                  <a:txBody>
                    <a:bodyPr/>
                    <a:lstStyle/>
                    <a:p>
                      <a:endParaRPr lang="es-MX" sz="1200" b="0" i="0" u="none" strike="noStrike" kern="1200" baseline="0" dirty="0" smtClean="0">
                        <a:solidFill>
                          <a:schemeClr val="dk1"/>
                        </a:solidFill>
                        <a:latin typeface="+mn-lt"/>
                        <a:ea typeface="+mn-ea"/>
                        <a:cs typeface="+mn-cs"/>
                      </a:endParaRPr>
                    </a:p>
                  </a:txBody>
                  <a:tcPr/>
                </a:tc>
              </a:tr>
              <a:tr h="394897">
                <a:tc>
                  <a:txBody>
                    <a:bodyPr/>
                    <a:lstStyle/>
                    <a:p>
                      <a:r>
                        <a:rPr lang="es-MX" sz="900" u="none" strike="noStrike" kern="1200" baseline="0" dirty="0" smtClean="0"/>
                        <a:t>Visión de los eventos, acciones, valores, normas, </a:t>
                      </a:r>
                      <a:r>
                        <a:rPr lang="es-MX" sz="900" u="none" strike="noStrike" kern="1200" baseline="0" dirty="0" smtClean="0"/>
                        <a:t>etc., </a:t>
                      </a:r>
                      <a:r>
                        <a:rPr lang="es-MX" sz="900" u="none" strike="noStrike" kern="1200" baseline="0" dirty="0" smtClean="0"/>
                        <a:t>desde la particular visión de las personas que están siendo estudiadas.</a:t>
                      </a:r>
                      <a:endParaRPr lang="es-MX" sz="900" dirty="0"/>
                    </a:p>
                  </a:txBody>
                  <a:tcPr/>
                </a:tc>
                <a:tc>
                  <a:txBody>
                    <a:bodyPr/>
                    <a:lstStyle/>
                    <a:p>
                      <a:r>
                        <a:rPr lang="es-MX" sz="900" u="none" strike="noStrike" kern="1200" baseline="0" dirty="0" smtClean="0"/>
                        <a:t>Lo importante es entender lo propio de cada tipo de conocimiento construido, sus alcances, y las exigencias para que éste sea válido en la comunidad investigativa.</a:t>
                      </a:r>
                      <a:endParaRPr lang="es-MX" sz="900" b="0" i="0" u="none" strike="noStrike" kern="1200" baseline="0" dirty="0" smtClean="0">
                        <a:solidFill>
                          <a:schemeClr val="dk1"/>
                        </a:solidFill>
                        <a:latin typeface="+mn-lt"/>
                        <a:ea typeface="+mn-ea"/>
                        <a:cs typeface="+mn-cs"/>
                      </a:endParaRPr>
                    </a:p>
                  </a:txBody>
                  <a:tcPr/>
                </a:tc>
              </a:tr>
              <a:tr h="521966">
                <a:tc>
                  <a:txBody>
                    <a:bodyPr/>
                    <a:lstStyle/>
                    <a:p>
                      <a:r>
                        <a:rPr lang="es-MX" sz="900" u="none" strike="noStrike" kern="1200" baseline="0" dirty="0" smtClean="0"/>
                        <a:t>Asume el punto de vista del sujeto, tratando de “ver a través de los ojos de la gente que el investigador está estudiando, en el contexto en que ocurren los hechos, en el marco de los valores y la conducta.</a:t>
                      </a:r>
                      <a:endParaRPr lang="es-MX" sz="900" dirty="0"/>
                    </a:p>
                  </a:txBody>
                  <a:tcPr/>
                </a:tc>
                <a:tc>
                  <a:txBody>
                    <a:bodyPr/>
                    <a:lstStyle/>
                    <a:p>
                      <a:r>
                        <a:rPr lang="es-MX" sz="900" u="none" strike="noStrike" kern="1200" baseline="0" dirty="0" smtClean="0"/>
                        <a:t>Incorporación del “proceso de vincular conceptos abstractos con indicadores empíricos, proceso que se realiza mediante un plan explícito y organizado”.</a:t>
                      </a:r>
                      <a:endParaRPr lang="es-MX" sz="900" b="0" i="0" u="none" strike="noStrike" kern="1200" baseline="0" dirty="0" smtClean="0">
                        <a:solidFill>
                          <a:schemeClr val="dk1"/>
                        </a:solidFill>
                        <a:latin typeface="+mn-lt"/>
                        <a:ea typeface="+mn-ea"/>
                        <a:cs typeface="+mn-cs"/>
                      </a:endParaRPr>
                    </a:p>
                  </a:txBody>
                  <a:tcPr/>
                </a:tc>
              </a:tr>
              <a:tr h="409000">
                <a:tc>
                  <a:txBody>
                    <a:bodyPr/>
                    <a:lstStyle/>
                    <a:p>
                      <a:r>
                        <a:rPr lang="es-MX" sz="900" u="none" strike="noStrike" kern="1200" baseline="0" dirty="0" smtClean="0"/>
                        <a:t>Comprensión del fenómeno social como un todo y el significado que ello tiene para</a:t>
                      </a:r>
                    </a:p>
                    <a:p>
                      <a:r>
                        <a:rPr lang="es-MX" sz="900" u="none" strike="noStrike" kern="1200" baseline="0" dirty="0" smtClean="0"/>
                        <a:t>sus participantes.</a:t>
                      </a:r>
                      <a:endParaRPr lang="es-MX" sz="900" dirty="0"/>
                    </a:p>
                  </a:txBody>
                  <a:tcPr/>
                </a:tc>
                <a:tc>
                  <a:txBody>
                    <a:bodyPr/>
                    <a:lstStyle/>
                    <a:p>
                      <a:r>
                        <a:rPr lang="es-MX" sz="900" u="none" strike="noStrike" kern="1200" baseline="0" dirty="0" smtClean="0"/>
                        <a:t>Lo que se mide es lo que el investigador ha determinado como objeto de estudio, y dentro de éste los observables que ha definido y determinado registrar.</a:t>
                      </a:r>
                      <a:endParaRPr lang="es-MX" sz="900" b="0" i="0" u="none" strike="noStrike" kern="1200" baseline="0" dirty="0" smtClean="0">
                        <a:solidFill>
                          <a:schemeClr val="dk1"/>
                        </a:solidFill>
                        <a:latin typeface="+mn-lt"/>
                        <a:ea typeface="+mn-ea"/>
                        <a:cs typeface="+mn-cs"/>
                      </a:endParaRPr>
                    </a:p>
                  </a:txBody>
                  <a:tcPr/>
                </a:tc>
              </a:tr>
              <a:tr h="382775">
                <a:tc>
                  <a:txBody>
                    <a:bodyPr/>
                    <a:lstStyle/>
                    <a:p>
                      <a:r>
                        <a:rPr lang="es-MX" sz="900" u="none" strike="noStrike" kern="1200" baseline="0" dirty="0" smtClean="0"/>
                        <a:t>Situar la investigación en un contexto</a:t>
                      </a:r>
                    </a:p>
                    <a:p>
                      <a:r>
                        <a:rPr lang="es-MX" sz="900" u="none" strike="noStrike" kern="1200" baseline="0" dirty="0" smtClean="0"/>
                        <a:t>social e históricamente amplio.</a:t>
                      </a:r>
                      <a:endParaRPr lang="es-MX" sz="900" dirty="0"/>
                    </a:p>
                  </a:txBody>
                  <a:tcPr/>
                </a:tc>
                <a:tc>
                  <a:txBody>
                    <a:bodyPr/>
                    <a:lstStyle/>
                    <a:p>
                      <a:r>
                        <a:rPr lang="es-MX" sz="900" b="1" u="sng" strike="noStrike" kern="1200" baseline="0" dirty="0" smtClean="0"/>
                        <a:t>Alcances y limites </a:t>
                      </a:r>
                      <a:endParaRPr lang="es-MX" sz="900" b="1" i="0" u="sng" strike="noStrike" kern="1200" baseline="0" dirty="0" smtClean="0">
                        <a:solidFill>
                          <a:schemeClr val="dk1"/>
                        </a:solidFill>
                        <a:latin typeface="+mn-lt"/>
                        <a:ea typeface="+mn-ea"/>
                        <a:cs typeface="+mn-cs"/>
                      </a:endParaRPr>
                    </a:p>
                  </a:txBody>
                  <a:tcPr/>
                </a:tc>
              </a:tr>
              <a:tr h="409000">
                <a:tc>
                  <a:txBody>
                    <a:bodyPr/>
                    <a:lstStyle/>
                    <a:p>
                      <a:r>
                        <a:rPr lang="es-MX" sz="900" u="none" strike="noStrike" kern="1200" baseline="0" dirty="0" smtClean="0"/>
                        <a:t>Inclinación por una estrategia</a:t>
                      </a:r>
                    </a:p>
                    <a:p>
                      <a:r>
                        <a:rPr lang="es-MX" sz="900" u="none" strike="noStrike" kern="1200" baseline="0" dirty="0" smtClean="0"/>
                        <a:t>de investigación relativamente abierta y no estructurada.</a:t>
                      </a:r>
                      <a:endParaRPr lang="es-MX" sz="900" dirty="0"/>
                    </a:p>
                  </a:txBody>
                  <a:tcPr/>
                </a:tc>
                <a:tc>
                  <a:txBody>
                    <a:bodyPr/>
                    <a:lstStyle/>
                    <a:p>
                      <a:r>
                        <a:rPr lang="es-MX" sz="900" u="none" strike="noStrike" kern="1200" baseline="0" dirty="0" smtClean="0"/>
                        <a:t>Posibilita clasificar fenómenos y establecer relaciones entre ellos, las cuales pueden ser de simple asociación o bien se puede llegar a inferir explicaciones causales entre ellas.</a:t>
                      </a:r>
                      <a:endParaRPr lang="es-MX" sz="900" b="0" i="0" u="none" strike="noStrike" kern="1200" baseline="0" dirty="0" smtClean="0">
                        <a:solidFill>
                          <a:schemeClr val="dk1"/>
                        </a:solidFill>
                        <a:latin typeface="+mn-lt"/>
                        <a:ea typeface="+mn-ea"/>
                        <a:cs typeface="+mn-cs"/>
                      </a:endParaRPr>
                    </a:p>
                  </a:txBody>
                  <a:tcPr/>
                </a:tc>
              </a:tr>
              <a:tr h="521966">
                <a:tc>
                  <a:txBody>
                    <a:bodyPr/>
                    <a:lstStyle/>
                    <a:p>
                      <a:r>
                        <a:rPr lang="es-MX" sz="900" u="none" strike="noStrike" kern="1200" baseline="0" dirty="0" smtClean="0"/>
                        <a:t>La formulación de teorías</a:t>
                      </a:r>
                    </a:p>
                    <a:p>
                      <a:r>
                        <a:rPr lang="es-MX" sz="900" u="none" strike="noStrike" kern="1200" baseline="0" dirty="0" smtClean="0"/>
                        <a:t>se da en estrecha combinación con la recolección de los datos y no en forma</a:t>
                      </a:r>
                    </a:p>
                    <a:p>
                      <a:r>
                        <a:rPr lang="es-MX" sz="900" u="none" strike="noStrike" kern="1200" baseline="0" dirty="0" smtClean="0"/>
                        <a:t>previa a ésta.</a:t>
                      </a:r>
                      <a:endParaRPr lang="es-MX" sz="900" dirty="0"/>
                    </a:p>
                  </a:txBody>
                  <a:tcPr/>
                </a:tc>
                <a:tc>
                  <a:txBody>
                    <a:bodyPr/>
                    <a:lstStyle/>
                    <a:p>
                      <a:r>
                        <a:rPr lang="es-MX" sz="900" u="none" strike="noStrike" kern="1200" baseline="0" dirty="0" smtClean="0"/>
                        <a:t>Cuanto más extensa es la muestra o la población de estudio más complejo</a:t>
                      </a:r>
                    </a:p>
                    <a:p>
                      <a:r>
                        <a:rPr lang="es-MX" sz="900" u="none" strike="noStrike" kern="1200" baseline="0" dirty="0" smtClean="0"/>
                        <a:t>es ahondar en las particularidades de los objetos de estudio.</a:t>
                      </a:r>
                      <a:endParaRPr lang="es-MX" sz="900" b="0" i="0" u="none" strike="noStrike" kern="1200" baseline="0" dirty="0" smtClean="0">
                        <a:solidFill>
                          <a:schemeClr val="dk1"/>
                        </a:solidFill>
                        <a:latin typeface="+mn-lt"/>
                        <a:ea typeface="+mn-ea"/>
                        <a:cs typeface="+mn-cs"/>
                      </a:endParaRPr>
                    </a:p>
                  </a:txBody>
                  <a:tcPr/>
                </a:tc>
              </a:tr>
            </a:tbl>
          </a:graphicData>
        </a:graphic>
      </p:graphicFrame>
    </p:spTree>
  </p:cSld>
  <p:clrMapOvr>
    <a:masterClrMapping/>
  </p:clrMapOvr>
  <p:transition spd="med">
    <p:wipe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ángulo 27"/>
          <p:cNvSpPr>
            <a:spLocks noChangeArrowheads="1"/>
          </p:cNvSpPr>
          <p:nvPr/>
        </p:nvSpPr>
        <p:spPr bwMode="auto">
          <a:xfrm rot="16200000">
            <a:off x="5871369" y="2893219"/>
            <a:ext cx="6149975" cy="395287"/>
          </a:xfrm>
          <a:prstGeom prst="rect">
            <a:avLst/>
          </a:prstGeom>
          <a:gradFill rotWithShape="1">
            <a:gsLst>
              <a:gs pos="0">
                <a:srgbClr val="628319"/>
              </a:gs>
              <a:gs pos="64000">
                <a:srgbClr val="628319"/>
              </a:gs>
              <a:gs pos="100000">
                <a:srgbClr val="FFFFFF"/>
              </a:gs>
            </a:gsLst>
            <a:path path="rect">
              <a:fillToRect l="100000" t="100000"/>
            </a:path>
          </a:gradFill>
          <a:ln w="9525">
            <a:noFill/>
            <a:miter lim="800000"/>
            <a:headEnd/>
            <a:tailEnd/>
          </a:ln>
          <a:effectLst>
            <a:outerShdw dist="23000" dir="5400000" rotWithShape="0">
              <a:srgbClr val="808080">
                <a:alpha val="34999"/>
              </a:srgbClr>
            </a:outerShdw>
          </a:effectLst>
        </p:spPr>
        <p:txBody>
          <a:bodyPr anchor="ctr"/>
          <a:lstStyle/>
          <a:p>
            <a:pPr algn="ctr">
              <a:defRPr/>
            </a:pPr>
            <a:endParaRPr lang="es-ES">
              <a:solidFill>
                <a:schemeClr val="lt1"/>
              </a:solidFill>
              <a:latin typeface="+mn-lt"/>
              <a:ea typeface="+mn-ea"/>
            </a:endParaRPr>
          </a:p>
        </p:txBody>
      </p:sp>
      <p:sp>
        <p:nvSpPr>
          <p:cNvPr id="2" name="Rectángulo 26"/>
          <p:cNvSpPr>
            <a:spLocks noChangeArrowheads="1"/>
          </p:cNvSpPr>
          <p:nvPr/>
        </p:nvSpPr>
        <p:spPr bwMode="auto">
          <a:xfrm>
            <a:off x="0" y="0"/>
            <a:ext cx="250825" cy="6850063"/>
          </a:xfrm>
          <a:prstGeom prst="rect">
            <a:avLst/>
          </a:prstGeom>
          <a:solidFill>
            <a:srgbClr val="404040"/>
          </a:solidFill>
          <a:ln w="9525">
            <a:noFill/>
            <a:miter lim="800000"/>
            <a:headEnd/>
            <a:tailEnd/>
          </a:ln>
          <a:effectLst>
            <a:outerShdw dist="23000" dir="5400000" rotWithShape="0">
              <a:srgbClr val="808080">
                <a:alpha val="34999"/>
              </a:srgbClr>
            </a:outerShdw>
          </a:effectLst>
        </p:spPr>
        <p:txBody>
          <a:bodyPr anchor="ctr"/>
          <a:lstStyle/>
          <a:p>
            <a:pPr algn="ctr">
              <a:defRPr/>
            </a:pPr>
            <a:endParaRPr lang="es-ES">
              <a:solidFill>
                <a:schemeClr val="lt1"/>
              </a:solidFill>
              <a:latin typeface="+mn-lt"/>
              <a:ea typeface="+mn-ea"/>
            </a:endParaRPr>
          </a:p>
        </p:txBody>
      </p:sp>
      <p:graphicFrame>
        <p:nvGraphicFramePr>
          <p:cNvPr id="6" name="Tabla 5"/>
          <p:cNvGraphicFramePr>
            <a:graphicFrameLocks noGrp="1"/>
          </p:cNvGraphicFramePr>
          <p:nvPr>
            <p:extLst>
              <p:ext uri="{D42A27DB-BD31-4B8C-83A1-F6EECF244321}">
                <p14:modId xmlns:p14="http://schemas.microsoft.com/office/powerpoint/2010/main" val="981993396"/>
              </p:ext>
            </p:extLst>
          </p:nvPr>
        </p:nvGraphicFramePr>
        <p:xfrm>
          <a:off x="250825" y="15875"/>
          <a:ext cx="8748216" cy="6713078"/>
        </p:xfrm>
        <a:graphic>
          <a:graphicData uri="http://schemas.openxmlformats.org/drawingml/2006/table">
            <a:tbl>
              <a:tblPr firstRow="1" bandRow="1">
                <a:tableStyleId>{F5AB1C69-6EDB-4FF4-983F-18BD219EF322}</a:tableStyleId>
              </a:tblPr>
              <a:tblGrid>
                <a:gridCol w="4374108"/>
                <a:gridCol w="4374108"/>
              </a:tblGrid>
              <a:tr h="253025">
                <a:tc gridSpan="2">
                  <a:txBody>
                    <a:bodyPr/>
                    <a:lstStyle/>
                    <a:p>
                      <a:pPr algn="ctr"/>
                      <a:endParaRPr lang="es-MX" sz="900" dirty="0"/>
                    </a:p>
                  </a:txBody>
                  <a:tcPr/>
                </a:tc>
                <a:tc hMerge="1">
                  <a:txBody>
                    <a:bodyPr/>
                    <a:lstStyle/>
                    <a:p>
                      <a:endParaRPr lang="es-MX"/>
                    </a:p>
                  </a:txBody>
                  <a:tcPr/>
                </a:tc>
              </a:tr>
              <a:tr h="474614">
                <a:tc>
                  <a:txBody>
                    <a:bodyPr/>
                    <a:lstStyle/>
                    <a:p>
                      <a:r>
                        <a:rPr lang="es-MX" sz="900" u="none" strike="noStrike" kern="1200" baseline="0" dirty="0" smtClean="0"/>
                        <a:t>Un concepto sensibilizador retiene estrecho contacto con la complejidad de la realidad social, y no con una imagen fija, preformada de ella”. Blumer</a:t>
                      </a:r>
                      <a:endParaRPr lang="es-MX" sz="900" b="1" dirty="0"/>
                    </a:p>
                  </a:txBody>
                  <a:tcPr/>
                </a:tc>
                <a:tc>
                  <a:txBody>
                    <a:bodyPr/>
                    <a:lstStyle/>
                    <a:p>
                      <a:r>
                        <a:rPr lang="es-MX" sz="800" u="none" strike="noStrike" kern="1200" baseline="0" dirty="0" smtClean="0"/>
                        <a:t>La fuerza de la información recogida está en la constancia de su búsqueda y estandarización de los mecanismos de registro, pero ello a la vez disminuye la capacidad para abordar fenómenos emergentes que pudieran presentarse interesantes.</a:t>
                      </a:r>
                      <a:endParaRPr lang="es-MX" sz="800" dirty="0"/>
                    </a:p>
                  </a:txBody>
                  <a:tcPr/>
                </a:tc>
              </a:tr>
              <a:tr h="253025">
                <a:tc>
                  <a:txBody>
                    <a:bodyPr/>
                    <a:lstStyle/>
                    <a:p>
                      <a:r>
                        <a:rPr lang="es-MX" sz="900" u="none" strike="noStrike" kern="1200" baseline="0" dirty="0" smtClean="0"/>
                        <a:t>La teoría y la investigación empírica se entremezclan</a:t>
                      </a:r>
                      <a:endParaRPr lang="es-MX" sz="900" dirty="0"/>
                    </a:p>
                  </a:txBody>
                  <a:tcPr/>
                </a:tc>
                <a:tc>
                  <a:txBody>
                    <a:bodyPr/>
                    <a:lstStyle/>
                    <a:p>
                      <a:r>
                        <a:rPr lang="es-MX" sz="900" u="none" strike="noStrike" kern="1200" baseline="0" dirty="0" smtClean="0"/>
                        <a:t>Operacionalización de las variables</a:t>
                      </a:r>
                      <a:endParaRPr lang="es-MX" sz="900" dirty="0"/>
                    </a:p>
                  </a:txBody>
                  <a:tcPr/>
                </a:tc>
              </a:tr>
              <a:tr h="980868">
                <a:tc>
                  <a:txBody>
                    <a:bodyPr/>
                    <a:lstStyle/>
                    <a:p>
                      <a:pPr algn="just"/>
                      <a:r>
                        <a:rPr lang="es-MX" sz="900" u="none" strike="noStrike" kern="1200" baseline="0" dirty="0" smtClean="0"/>
                        <a:t>“el análisis cualitativo utiliza la así llamada inducción analítica: 1) determinación a grandes líneas del problema a investigar; 2) explicación hipotética del problema; 3) examen de caso(s) para determinar la coincidencia con la hipótesis; 4) si no hay coincidencia, o se reformula la hipótesis o el problema es redefinido para excluir caso(s) negativo(s); 5) la hipótesis es confirmada después de examinar un número pequeño de casos. Casos negativos requieren de reformulación ulterior; 6) el procedimiento se continúa hasta que no estén presentes casos negativos y cuando una relación</a:t>
                      </a:r>
                    </a:p>
                    <a:p>
                      <a:pPr algn="just"/>
                      <a:r>
                        <a:rPr lang="es-MX" sz="900" u="none" strike="noStrike" kern="1200" baseline="0" dirty="0" smtClean="0"/>
                        <a:t>haya sido establecida”. </a:t>
                      </a:r>
                      <a:endParaRPr lang="es-MX" sz="900" dirty="0"/>
                    </a:p>
                  </a:txBody>
                  <a:tcPr/>
                </a:tc>
                <a:tc>
                  <a:txBody>
                    <a:bodyPr/>
                    <a:lstStyle/>
                    <a:p>
                      <a:r>
                        <a:rPr lang="es-MX" sz="900" u="none" strike="noStrike" kern="1200" baseline="0" dirty="0" smtClean="0"/>
                        <a:t>Implica</a:t>
                      </a:r>
                    </a:p>
                    <a:p>
                      <a:r>
                        <a:rPr lang="es-MX" sz="900" u="none" strike="noStrike" kern="1200" baseline="0" dirty="0" smtClean="0"/>
                        <a:t>establecer “puentes” entre los conceptos que ha definido en función de los objetivos determinados y la posibilidad de registrarlos a nivel empírico. Se trata de lograr una correspondencia (lógica y fundada) entre los conceptos y la/s teoría/s que los sostienen y explican, y el ámbito de los fenómenos empíricos en que se instala el estudio. Observa desde la perspectiva teórico conceptual en que se asienta y en función de dar respuesta a los objetivos de investigación que ha definido.</a:t>
                      </a:r>
                      <a:endParaRPr lang="es-MX" sz="900" dirty="0"/>
                    </a:p>
                  </a:txBody>
                  <a:tcPr/>
                </a:tc>
              </a:tr>
              <a:tr h="474614">
                <a:tc>
                  <a:txBody>
                    <a:bodyPr/>
                    <a:lstStyle/>
                    <a:p>
                      <a:r>
                        <a:rPr lang="es-MX" sz="900" u="none" strike="noStrike" kern="1200" baseline="0" dirty="0" smtClean="0"/>
                        <a:t>La introspección posibilita el acceso directamente a los pensamientos y sentimientos que dan significado a un accionar en la investigación.</a:t>
                      </a:r>
                      <a:endParaRPr lang="es-MX" sz="900" dirty="0"/>
                    </a:p>
                  </a:txBody>
                  <a:tcPr/>
                </a:tc>
                <a:tc>
                  <a:txBody>
                    <a:bodyPr/>
                    <a:lstStyle/>
                    <a:p>
                      <a:r>
                        <a:rPr lang="es-MX" sz="900" u="none" strike="noStrike" kern="1200" baseline="0" dirty="0" smtClean="0"/>
                        <a:t>En el caso del conocimiento científico esta observación no es sólo una advertencia sino también una exigencia metodológica, ya que requiere del investigador la fundamentación acerca de cómo está observando y registrando los fenómenos que estudia.</a:t>
                      </a:r>
                      <a:endParaRPr lang="es-MX" sz="900" b="0" i="0" u="none" strike="noStrike" kern="1200" baseline="0" dirty="0" smtClean="0">
                        <a:solidFill>
                          <a:schemeClr val="dk1"/>
                        </a:solidFill>
                        <a:latin typeface="+mn-lt"/>
                        <a:ea typeface="+mn-ea"/>
                        <a:cs typeface="+mn-cs"/>
                      </a:endParaRPr>
                    </a:p>
                  </a:txBody>
                  <a:tcPr/>
                </a:tc>
              </a:tr>
              <a:tr h="348050">
                <a:tc>
                  <a:txBody>
                    <a:bodyPr/>
                    <a:lstStyle/>
                    <a:p>
                      <a:r>
                        <a:rPr lang="es-MX" sz="900" u="none" strike="noStrike" kern="1200" baseline="0" dirty="0" smtClean="0"/>
                        <a:t>El investigador se imagina que recaba información a partir de otra persona, no de sí mismo. Sin embargo, para hacerlo, trata de situarse en la posición del otro.</a:t>
                      </a:r>
                      <a:endParaRPr lang="es-MX" sz="900" dirty="0"/>
                    </a:p>
                  </a:txBody>
                  <a:tcPr/>
                </a:tc>
                <a:tc>
                  <a:txBody>
                    <a:bodyPr/>
                    <a:lstStyle/>
                    <a:p>
                      <a:r>
                        <a:rPr lang="es-MX" sz="900" u="none" strike="noStrike" kern="1200" baseline="0" dirty="0" smtClean="0"/>
                        <a:t>Es necesario situar el momento y las tareas que implica la operacionalización dentro del proceso de investigación, así como repasar las nociones básicas de hipótesis y variables.</a:t>
                      </a:r>
                      <a:endParaRPr lang="es-MX" sz="900" b="0" i="0" u="none" strike="noStrike" kern="1200" baseline="0" dirty="0" smtClean="0">
                        <a:solidFill>
                          <a:schemeClr val="dk1"/>
                        </a:solidFill>
                        <a:latin typeface="+mn-lt"/>
                        <a:ea typeface="+mn-ea"/>
                        <a:cs typeface="+mn-cs"/>
                      </a:endParaRPr>
                    </a:p>
                  </a:txBody>
                  <a:tcPr/>
                </a:tc>
              </a:tr>
              <a:tr h="474614">
                <a:tc>
                  <a:txBody>
                    <a:bodyPr/>
                    <a:lstStyle/>
                    <a:p>
                      <a:r>
                        <a:rPr lang="es-MX" sz="900" dirty="0" smtClean="0"/>
                        <a:t>Incorporación de la Etnografía, </a:t>
                      </a:r>
                      <a:r>
                        <a:rPr lang="es-MX" sz="900" u="none" strike="noStrike" kern="1200" baseline="0" dirty="0" smtClean="0"/>
                        <a:t>un método esencialmente descriptivo o como una manera de registrar discursos, comportamientos y relatos.</a:t>
                      </a:r>
                      <a:endParaRPr lang="es-MX" sz="900" dirty="0"/>
                    </a:p>
                  </a:txBody>
                  <a:tcPr/>
                </a:tc>
                <a:tc>
                  <a:txBody>
                    <a:bodyPr/>
                    <a:lstStyle/>
                    <a:p>
                      <a:r>
                        <a:rPr lang="es-MX" sz="900" u="none" strike="noStrike" kern="1200" baseline="0" dirty="0" smtClean="0"/>
                        <a:t>Lo principal es tener claro qué es lo que se va a estudiar. Sin esta claridad en la determinación del objeto de estudio sería imposible comenzar un proceso de medición pues no se sabría sobre qué se va a efectuar.</a:t>
                      </a:r>
                      <a:endParaRPr lang="es-MX" sz="900" b="0" i="0" u="none" strike="noStrike" kern="1200" baseline="0" dirty="0" smtClean="0">
                        <a:solidFill>
                          <a:schemeClr val="dk1"/>
                        </a:solidFill>
                        <a:latin typeface="+mn-lt"/>
                        <a:ea typeface="+mn-ea"/>
                        <a:cs typeface="+mn-cs"/>
                      </a:endParaRPr>
                    </a:p>
                  </a:txBody>
                  <a:tcPr/>
                </a:tc>
              </a:tr>
              <a:tr h="348050">
                <a:tc>
                  <a:txBody>
                    <a:bodyPr/>
                    <a:lstStyle/>
                    <a:p>
                      <a:r>
                        <a:rPr lang="es-MX" sz="900" u="none" strike="noStrike" kern="1200" baseline="0" dirty="0" smtClean="0"/>
                        <a:t>La etnografía proporciona una forma de acercamiento a los fenómenos que es particularmente útil en el campo de la educación.</a:t>
                      </a:r>
                      <a:endParaRPr lang="es-MX" sz="900" dirty="0"/>
                    </a:p>
                  </a:txBody>
                  <a:tcPr/>
                </a:tc>
                <a:tc>
                  <a:txBody>
                    <a:bodyPr/>
                    <a:lstStyle/>
                    <a:p>
                      <a:r>
                        <a:rPr lang="es-MX" sz="900" u="none" strike="noStrike" kern="1200" baseline="0" dirty="0" smtClean="0"/>
                        <a:t>Definir elementos que sean efectivamente medibles, y organizar los pasos y actividades en forma coherente y en fases consecutivas.</a:t>
                      </a:r>
                      <a:endParaRPr lang="es-MX" sz="900" b="0" i="0" u="none" strike="noStrike" kern="1200" baseline="0" dirty="0" smtClean="0">
                        <a:solidFill>
                          <a:schemeClr val="dk1"/>
                        </a:solidFill>
                        <a:latin typeface="+mn-lt"/>
                        <a:ea typeface="+mn-ea"/>
                        <a:cs typeface="+mn-cs"/>
                      </a:endParaRPr>
                    </a:p>
                  </a:txBody>
                  <a:tcPr/>
                </a:tc>
              </a:tr>
              <a:tr h="474614">
                <a:tc>
                  <a:txBody>
                    <a:bodyPr/>
                    <a:lstStyle/>
                    <a:p>
                      <a:r>
                        <a:rPr lang="es-MX" sz="900" u="none" strike="noStrike" kern="1200" baseline="0" dirty="0" smtClean="0"/>
                        <a:t>Etnometodología, representa la más reciente corriente en investigación cualitativa, que</a:t>
                      </a:r>
                    </a:p>
                    <a:p>
                      <a:r>
                        <a:rPr lang="es-MX" sz="900" u="none" strike="noStrike" kern="1200" baseline="0" dirty="0" smtClean="0"/>
                        <a:t>combina el pensamiento fenomenológico representado por Alfred Schutz y el interaccionismo simbólico de Harold Garfinkel.</a:t>
                      </a:r>
                      <a:endParaRPr lang="es-MX" sz="900" dirty="0"/>
                    </a:p>
                  </a:txBody>
                  <a:tcPr/>
                </a:tc>
                <a:tc>
                  <a:txBody>
                    <a:bodyPr/>
                    <a:lstStyle/>
                    <a:p>
                      <a:r>
                        <a:rPr lang="es-MX" sz="900" u="none" strike="noStrike" kern="1200" baseline="0" dirty="0" smtClean="0"/>
                        <a:t>Configurar las variables a registrar y estudiar dentro de la investigación.</a:t>
                      </a:r>
                      <a:endParaRPr lang="es-MX" sz="900" b="0" i="0" u="none" strike="noStrike" kern="1200" baseline="0" dirty="0" smtClean="0">
                        <a:solidFill>
                          <a:schemeClr val="dk1"/>
                        </a:solidFill>
                        <a:latin typeface="+mn-lt"/>
                        <a:ea typeface="+mn-ea"/>
                        <a:cs typeface="+mn-cs"/>
                      </a:endParaRPr>
                    </a:p>
                  </a:txBody>
                  <a:tcPr/>
                </a:tc>
              </a:tr>
              <a:tr h="601177">
                <a:tc>
                  <a:txBody>
                    <a:bodyPr/>
                    <a:lstStyle/>
                    <a:p>
                      <a:r>
                        <a:rPr lang="es-MX" sz="900" u="none" strike="noStrike" kern="1200" baseline="0" dirty="0" smtClean="0"/>
                        <a:t>El fundamento de la etnometodología es el reconocimiento “de la capacidad reflexiva e interpretativa propia de todo actor social”. Interés en tratar de hacer explícito el conocimiento y los significados</a:t>
                      </a:r>
                    </a:p>
                    <a:p>
                      <a:r>
                        <a:rPr lang="es-MX" sz="900" u="none" strike="noStrike" kern="1200" baseline="0" dirty="0" smtClean="0"/>
                        <a:t>tácitos del grupo.</a:t>
                      </a:r>
                      <a:endParaRPr lang="es-MX" sz="900" dirty="0"/>
                    </a:p>
                  </a:txBody>
                  <a:tcPr/>
                </a:tc>
                <a:tc>
                  <a:txBody>
                    <a:bodyPr/>
                    <a:lstStyle/>
                    <a:p>
                      <a:r>
                        <a:rPr lang="es-MX" sz="900" u="none" strike="noStrike" kern="1200" baseline="0" dirty="0" smtClean="0"/>
                        <a:t>El investigador</a:t>
                      </a:r>
                    </a:p>
                    <a:p>
                      <a:r>
                        <a:rPr lang="es-MX" sz="900" u="none" strike="noStrike" kern="1200" baseline="0" dirty="0" smtClean="0"/>
                        <a:t>debe preguntarse qué está buscando en el objeto de estudio, ya que ello</a:t>
                      </a:r>
                    </a:p>
                    <a:p>
                      <a:r>
                        <a:rPr lang="es-MX" sz="900" u="none" strike="noStrike" kern="1200" baseline="0" dirty="0" smtClean="0"/>
                        <a:t>implicará métodos, procesos y técnicas específicas a utilizar.</a:t>
                      </a:r>
                      <a:endParaRPr lang="es-MX" sz="900" b="0" i="0" u="none" strike="noStrike" kern="1200" baseline="0" dirty="0" smtClean="0">
                        <a:solidFill>
                          <a:schemeClr val="dk1"/>
                        </a:solidFill>
                        <a:latin typeface="+mn-lt"/>
                        <a:ea typeface="+mn-ea"/>
                        <a:cs typeface="+mn-cs"/>
                      </a:endParaRPr>
                    </a:p>
                  </a:txBody>
                  <a:tcPr/>
                </a:tc>
              </a:tr>
              <a:tr h="1107432">
                <a:tc>
                  <a:txBody>
                    <a:bodyPr/>
                    <a:lstStyle/>
                    <a:p>
                      <a:r>
                        <a:rPr lang="es-MX" sz="900" u="none" strike="noStrike" kern="1200" baseline="0" dirty="0" smtClean="0"/>
                        <a:t>La sociología de la educación opta por presentar los hechos educativos a través</a:t>
                      </a:r>
                    </a:p>
                    <a:p>
                      <a:r>
                        <a:rPr lang="es-MX" sz="900" u="none" strike="noStrike" kern="1200" baseline="0" dirty="0" smtClean="0"/>
                        <a:t>de estadísticas que, por ejemplo, revelan la desigualdad de los resultados</a:t>
                      </a:r>
                    </a:p>
                    <a:p>
                      <a:r>
                        <a:rPr lang="es-MX" sz="900" u="none" strike="noStrike" kern="1200" baseline="0" dirty="0" smtClean="0"/>
                        <a:t>escolares si se consideran la edad, el sexo, o el origen social como variables</a:t>
                      </a:r>
                    </a:p>
                    <a:p>
                      <a:r>
                        <a:rPr lang="es-MX" sz="900" u="none" strike="noStrike" kern="1200" baseline="0" dirty="0" smtClean="0"/>
                        <a:t>de Investigación educativa </a:t>
                      </a:r>
                    </a:p>
                    <a:p>
                      <a:r>
                        <a:rPr lang="es-MX" sz="900" u="none" strike="noStrike" kern="1200" baseline="0" dirty="0" smtClean="0"/>
                        <a:t>explicativas de dicho fenómeno. Los estudios etnometodológicos en educación buscan descubrir cómo los propios actores del</a:t>
                      </a:r>
                    </a:p>
                    <a:p>
                      <a:r>
                        <a:rPr lang="es-MX" sz="900" u="none" strike="noStrike" kern="1200" baseline="0" dirty="0" smtClean="0"/>
                        <a:t>sistema educativo —educadores, alumnos, padres, directivos— son los que</a:t>
                      </a:r>
                    </a:p>
                    <a:p>
                      <a:r>
                        <a:rPr lang="es-MX" sz="900" u="none" strike="noStrike" kern="1200" baseline="0" dirty="0" smtClean="0"/>
                        <a:t>día a día van creando esas desigualdades.</a:t>
                      </a:r>
                      <a:endParaRPr lang="es-MX" sz="900" dirty="0"/>
                    </a:p>
                  </a:txBody>
                  <a:tcPr/>
                </a:tc>
                <a:tc>
                  <a:txBody>
                    <a:bodyPr/>
                    <a:lstStyle/>
                    <a:p>
                      <a:r>
                        <a:rPr lang="es-MX" sz="900" u="none" strike="noStrike" kern="1200" baseline="0" dirty="0" smtClean="0"/>
                        <a:t>Es clave preguntarse, por ejemplo: ¿qué variables se van a utilizar?, ¿las variables</a:t>
                      </a:r>
                    </a:p>
                    <a:p>
                      <a:r>
                        <a:rPr lang="es-MX" sz="900" u="none" strike="noStrike" kern="1200" baseline="0" dirty="0" smtClean="0"/>
                        <a:t>definidas dan cuenta del problema que se ha definido?, ¿las variables a usar serán para clasificar casos, individuos o situaciones?, ¿se desea analizar las variables de manera inconexa o bien las relaciones entre diversas</a:t>
                      </a:r>
                    </a:p>
                    <a:p>
                      <a:r>
                        <a:rPr lang="es-MX" sz="900" u="none" strike="noStrike" kern="1200" baseline="0" dirty="0" smtClean="0"/>
                        <a:t>variables?, etc.</a:t>
                      </a:r>
                      <a:endParaRPr lang="es-MX" sz="900" b="0" i="0" u="none" strike="noStrike" kern="1200" baseline="0" dirty="0" smtClean="0">
                        <a:solidFill>
                          <a:schemeClr val="dk1"/>
                        </a:solidFill>
                        <a:latin typeface="+mn-lt"/>
                        <a:ea typeface="+mn-ea"/>
                        <a:cs typeface="+mn-cs"/>
                      </a:endParaRPr>
                    </a:p>
                  </a:txBody>
                  <a:tcPr/>
                </a:tc>
              </a:tr>
              <a:tr h="474614">
                <a:tc>
                  <a:txBody>
                    <a:bodyPr/>
                    <a:lstStyle/>
                    <a:p>
                      <a:r>
                        <a:rPr lang="es-MX" sz="800" u="none" strike="noStrike" kern="1200" baseline="0" dirty="0" smtClean="0"/>
                        <a:t>Carácter generalmente anecdótico de</a:t>
                      </a:r>
                    </a:p>
                    <a:p>
                      <a:r>
                        <a:rPr lang="es-MX" sz="800" u="none" strike="noStrike" kern="1200" baseline="0" dirty="0" smtClean="0"/>
                        <a:t>lo que se observa y/o se registra.</a:t>
                      </a:r>
                      <a:endParaRPr lang="es-MX" sz="800" dirty="0"/>
                    </a:p>
                  </a:txBody>
                  <a:tcPr/>
                </a:tc>
                <a:tc>
                  <a:txBody>
                    <a:bodyPr/>
                    <a:lstStyle/>
                    <a:p>
                      <a:r>
                        <a:rPr lang="es-MX" sz="800" u="none" strike="noStrike" kern="1200" baseline="0" dirty="0" smtClean="0"/>
                        <a:t>Las hipótesis de investigación asumen la función de guiar el estudio,</a:t>
                      </a:r>
                    </a:p>
                    <a:p>
                      <a:r>
                        <a:rPr lang="es-MX" sz="800" u="none" strike="noStrike" kern="1200" baseline="0" dirty="0" smtClean="0"/>
                        <a:t>y desde esa perspectiva deben estar relacionadas con los objetivos y las</a:t>
                      </a:r>
                    </a:p>
                    <a:p>
                      <a:r>
                        <a:rPr lang="es-MX" sz="800" u="none" strike="noStrike" kern="1200" baseline="0" dirty="0" smtClean="0"/>
                        <a:t>preguntas de investigación de manera coherente.</a:t>
                      </a:r>
                      <a:endParaRPr lang="es-MX" sz="800" b="0" i="0" u="none" strike="noStrike" kern="1200" baseline="0" dirty="0" smtClean="0">
                        <a:solidFill>
                          <a:schemeClr val="dk1"/>
                        </a:solidFill>
                        <a:latin typeface="+mn-lt"/>
                        <a:ea typeface="+mn-ea"/>
                        <a:cs typeface="+mn-cs"/>
                      </a:endParaRPr>
                    </a:p>
                  </a:txBody>
                  <a:tcPr/>
                </a:tc>
              </a:tr>
            </a:tbl>
          </a:graphicData>
        </a:graphic>
      </p:graphicFrame>
    </p:spTree>
    <p:extLst>
      <p:ext uri="{BB962C8B-B14F-4D97-AF65-F5344CB8AC3E}">
        <p14:creationId xmlns:p14="http://schemas.microsoft.com/office/powerpoint/2010/main" val="3633453476"/>
      </p:ext>
    </p:extLst>
  </p:cSld>
  <p:clrMapOvr>
    <a:masterClrMapping/>
  </p:clrMapOvr>
  <p:transition spd="med">
    <p:wipe dir="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ángulo 27"/>
          <p:cNvSpPr>
            <a:spLocks noChangeArrowheads="1"/>
          </p:cNvSpPr>
          <p:nvPr/>
        </p:nvSpPr>
        <p:spPr bwMode="auto">
          <a:xfrm rot="16200000">
            <a:off x="5871369" y="2893219"/>
            <a:ext cx="6149975" cy="395287"/>
          </a:xfrm>
          <a:prstGeom prst="rect">
            <a:avLst/>
          </a:prstGeom>
          <a:gradFill rotWithShape="1">
            <a:gsLst>
              <a:gs pos="0">
                <a:srgbClr val="628319"/>
              </a:gs>
              <a:gs pos="64000">
                <a:srgbClr val="628319"/>
              </a:gs>
              <a:gs pos="100000">
                <a:srgbClr val="FFFFFF"/>
              </a:gs>
            </a:gsLst>
            <a:path path="rect">
              <a:fillToRect l="100000" t="100000"/>
            </a:path>
          </a:gradFill>
          <a:ln w="9525">
            <a:noFill/>
            <a:miter lim="800000"/>
            <a:headEnd/>
            <a:tailEnd/>
          </a:ln>
          <a:effectLst>
            <a:outerShdw dist="23000" dir="5400000" rotWithShape="0">
              <a:srgbClr val="808080">
                <a:alpha val="34999"/>
              </a:srgbClr>
            </a:outerShdw>
          </a:effectLst>
        </p:spPr>
        <p:txBody>
          <a:bodyPr anchor="ctr"/>
          <a:lstStyle/>
          <a:p>
            <a:pPr algn="ctr">
              <a:defRPr/>
            </a:pPr>
            <a:endParaRPr lang="es-ES">
              <a:solidFill>
                <a:schemeClr val="lt1"/>
              </a:solidFill>
              <a:latin typeface="+mn-lt"/>
              <a:ea typeface="+mn-ea"/>
            </a:endParaRPr>
          </a:p>
        </p:txBody>
      </p:sp>
      <p:sp>
        <p:nvSpPr>
          <p:cNvPr id="2" name="Rectángulo 26"/>
          <p:cNvSpPr>
            <a:spLocks noChangeArrowheads="1"/>
          </p:cNvSpPr>
          <p:nvPr/>
        </p:nvSpPr>
        <p:spPr bwMode="auto">
          <a:xfrm>
            <a:off x="0" y="0"/>
            <a:ext cx="250825" cy="6850063"/>
          </a:xfrm>
          <a:prstGeom prst="rect">
            <a:avLst/>
          </a:prstGeom>
          <a:solidFill>
            <a:srgbClr val="404040"/>
          </a:solidFill>
          <a:ln w="9525">
            <a:noFill/>
            <a:miter lim="800000"/>
            <a:headEnd/>
            <a:tailEnd/>
          </a:ln>
          <a:effectLst>
            <a:outerShdw dist="23000" dir="5400000" rotWithShape="0">
              <a:srgbClr val="808080">
                <a:alpha val="34999"/>
              </a:srgbClr>
            </a:outerShdw>
          </a:effectLst>
        </p:spPr>
        <p:txBody>
          <a:bodyPr anchor="ctr"/>
          <a:lstStyle/>
          <a:p>
            <a:pPr algn="ctr">
              <a:defRPr/>
            </a:pPr>
            <a:endParaRPr lang="es-ES">
              <a:solidFill>
                <a:schemeClr val="lt1"/>
              </a:solidFill>
              <a:latin typeface="+mn-lt"/>
              <a:ea typeface="+mn-ea"/>
            </a:endParaRPr>
          </a:p>
        </p:txBody>
      </p:sp>
      <p:graphicFrame>
        <p:nvGraphicFramePr>
          <p:cNvPr id="5" name="Tabla 4"/>
          <p:cNvGraphicFramePr>
            <a:graphicFrameLocks noGrp="1"/>
          </p:cNvGraphicFramePr>
          <p:nvPr>
            <p:extLst>
              <p:ext uri="{D42A27DB-BD31-4B8C-83A1-F6EECF244321}">
                <p14:modId xmlns:p14="http://schemas.microsoft.com/office/powerpoint/2010/main" val="3246487805"/>
              </p:ext>
            </p:extLst>
          </p:nvPr>
        </p:nvGraphicFramePr>
        <p:xfrm>
          <a:off x="250825" y="557530"/>
          <a:ext cx="8748464" cy="5669280"/>
        </p:xfrm>
        <a:graphic>
          <a:graphicData uri="http://schemas.openxmlformats.org/drawingml/2006/table">
            <a:tbl>
              <a:tblPr firstRow="1" bandRow="1">
                <a:tableStyleId>{F5AB1C69-6EDB-4FF4-983F-18BD219EF322}</a:tableStyleId>
              </a:tblPr>
              <a:tblGrid>
                <a:gridCol w="4374232"/>
                <a:gridCol w="4374232"/>
              </a:tblGrid>
              <a:tr h="218479">
                <a:tc gridSpan="2">
                  <a:txBody>
                    <a:bodyPr/>
                    <a:lstStyle/>
                    <a:p>
                      <a:pPr algn="ctr"/>
                      <a:r>
                        <a:rPr lang="es-MX" sz="1600" dirty="0" smtClean="0">
                          <a:solidFill>
                            <a:schemeClr val="tx1"/>
                          </a:solidFill>
                        </a:rPr>
                        <a:t>3.2 Recolección de información </a:t>
                      </a:r>
                      <a:endParaRPr lang="es-MX" sz="1600" b="1" dirty="0">
                        <a:solidFill>
                          <a:schemeClr val="tx1"/>
                        </a:solidFill>
                      </a:endParaRPr>
                    </a:p>
                  </a:txBody>
                  <a:tcPr/>
                </a:tc>
                <a:tc hMerge="1">
                  <a:txBody>
                    <a:bodyPr/>
                    <a:lstStyle/>
                    <a:p>
                      <a:endParaRPr lang="es-MX" dirty="0"/>
                    </a:p>
                  </a:txBody>
                  <a:tcPr/>
                </a:tc>
              </a:tr>
              <a:tr h="655438">
                <a:tc>
                  <a:txBody>
                    <a:bodyPr/>
                    <a:lstStyle/>
                    <a:p>
                      <a:r>
                        <a:rPr lang="es-MX" sz="800" u="none" strike="noStrike" kern="1200" baseline="0" dirty="0" smtClean="0"/>
                        <a:t>a) La observación participante; b) La entrevista cualitativa individual (semiestructurada y en profundidad) y grupal; c) La historia de vida o trayectoria vital; d) Los grupos de discusión; e) El focus group; f ) La información documental la que puede ser escrita: Actas, libros de clase, planificaciones escritas, registros escritos diversos, archivos; también visual: fotografías, videos.</a:t>
                      </a:r>
                      <a:endParaRPr lang="es-MX" sz="800" dirty="0"/>
                    </a:p>
                  </a:txBody>
                  <a:tcPr/>
                </a:tc>
                <a:tc>
                  <a:txBody>
                    <a:bodyPr/>
                    <a:lstStyle/>
                    <a:p>
                      <a:r>
                        <a:rPr lang="es-MX" sz="800" u="none" strike="noStrike" kern="1200" baseline="0" dirty="0" smtClean="0"/>
                        <a:t>Clasificación de diseños de investigación</a:t>
                      </a:r>
                    </a:p>
                    <a:p>
                      <a:r>
                        <a:rPr lang="es-MX" sz="800" u="none" strike="noStrike" kern="1200" baseline="0" dirty="0" smtClean="0"/>
                        <a:t>Según el grado de cumplimiento de los supuestos de la experimentación:</a:t>
                      </a:r>
                    </a:p>
                    <a:p>
                      <a:r>
                        <a:rPr lang="es-MX" sz="800" u="none" strike="noStrike" kern="1200" baseline="0" dirty="0" smtClean="0"/>
                        <a:t>1. Diseños preexperimentales o correlacionales.</a:t>
                      </a:r>
                    </a:p>
                    <a:p>
                      <a:r>
                        <a:rPr lang="es-MX" sz="800" u="none" strike="noStrike" kern="1200" baseline="0" dirty="0" smtClean="0"/>
                        <a:t>2. Diseños cuasiexperimentales.</a:t>
                      </a:r>
                    </a:p>
                    <a:p>
                      <a:r>
                        <a:rPr lang="es-MX" sz="800" u="none" strike="noStrike" kern="1200" baseline="0" dirty="0" smtClean="0"/>
                        <a:t>3. Diseños experimentales.</a:t>
                      </a:r>
                    </a:p>
                    <a:p>
                      <a:endParaRPr lang="es-MX" sz="800" dirty="0"/>
                    </a:p>
                  </a:txBody>
                  <a:tcPr/>
                </a:tc>
              </a:tr>
              <a:tr h="558336">
                <a:tc>
                  <a:txBody>
                    <a:bodyPr/>
                    <a:lstStyle/>
                    <a:p>
                      <a:r>
                        <a:rPr lang="es-MX" sz="800" u="none" strike="noStrike" kern="1200" baseline="0" dirty="0" smtClean="0"/>
                        <a:t>La entrevista cualitativa permite traer los contenidos verbales de la interacción a la investigación, pues “es en las prácticas conversacionales donde los individuos construyen su identidad, el orden y el sentido (interdicción) de la sociedad, según el contexto en que viven”.</a:t>
                      </a:r>
                      <a:endParaRPr lang="es-MX" sz="800" dirty="0"/>
                    </a:p>
                  </a:txBody>
                  <a:tcPr/>
                </a:tc>
                <a:tc>
                  <a:txBody>
                    <a:bodyPr/>
                    <a:lstStyle/>
                    <a:p>
                      <a:r>
                        <a:rPr lang="es-MX" sz="800" u="none" strike="noStrike" kern="1200" baseline="0" dirty="0" smtClean="0"/>
                        <a:t>Operacionalización de las variables.</a:t>
                      </a:r>
                    </a:p>
                    <a:p>
                      <a:r>
                        <a:rPr lang="es-MX" sz="800" u="none" strike="noStrike" kern="1200" baseline="0" dirty="0" smtClean="0"/>
                        <a:t>Una vez que se ha aplicado los instrumentos y registrado la información ya no hay posibilidad de corregir esos registros, salvo que se deseche</a:t>
                      </a:r>
                    </a:p>
                    <a:p>
                      <a:r>
                        <a:rPr lang="es-MX" sz="800" u="none" strike="noStrike" kern="1200" baseline="0" dirty="0" smtClean="0"/>
                        <a:t>la medición por considerarla inválida o inservible a los fines del estudio y</a:t>
                      </a:r>
                    </a:p>
                    <a:p>
                      <a:r>
                        <a:rPr lang="es-MX" sz="800" u="none" strike="noStrike" kern="1200" baseline="0" dirty="0" smtClean="0"/>
                        <a:t>se proceda a realizarla nuevamente.</a:t>
                      </a:r>
                      <a:endParaRPr lang="es-MX" sz="800" dirty="0"/>
                    </a:p>
                  </a:txBody>
                  <a:tcPr/>
                </a:tc>
              </a:tr>
              <a:tr h="461234">
                <a:tc>
                  <a:txBody>
                    <a:bodyPr/>
                    <a:lstStyle/>
                    <a:p>
                      <a:r>
                        <a:rPr lang="es-MX" sz="800" u="none" strike="noStrike" kern="1200" baseline="0" dirty="0" smtClean="0"/>
                        <a:t>Entrevista semiestructurada se caracteriza por la introducción de áreas temáticas y por la formulación de preguntas dirigidas por</a:t>
                      </a:r>
                    </a:p>
                    <a:p>
                      <a:r>
                        <a:rPr lang="es-MX" sz="800" u="none" strike="noStrike" kern="1200" baseline="0" dirty="0" smtClean="0"/>
                        <a:t>hipótesis.</a:t>
                      </a:r>
                      <a:endParaRPr lang="es-MX" sz="800" dirty="0"/>
                    </a:p>
                  </a:txBody>
                  <a:tcPr/>
                </a:tc>
                <a:tc>
                  <a:txBody>
                    <a:bodyPr/>
                    <a:lstStyle/>
                    <a:p>
                      <a:r>
                        <a:rPr lang="es-MX" sz="800" u="none" strike="noStrike" kern="1200" baseline="0" dirty="0" smtClean="0"/>
                        <a:t>Las hipótesis deben establecer relaciones entre las variables, es decir, las hipótesis deben ser específicas de tal manera que sirvan de base a inferencias que ayuden a decidir si las variables definidas permitirán explicar o</a:t>
                      </a:r>
                    </a:p>
                    <a:p>
                      <a:r>
                        <a:rPr lang="es-MX" sz="800" u="none" strike="noStrike" kern="1200" baseline="0" dirty="0" smtClean="0"/>
                        <a:t>no los fenómenos que se quieren observar.</a:t>
                      </a:r>
                      <a:endParaRPr lang="es-MX" sz="800" b="0" i="0" u="none" strike="noStrike" kern="1200" baseline="0" dirty="0" smtClean="0">
                        <a:solidFill>
                          <a:schemeClr val="dk1"/>
                        </a:solidFill>
                        <a:latin typeface="+mn-lt"/>
                        <a:ea typeface="+mn-ea"/>
                        <a:cs typeface="+mn-cs"/>
                      </a:endParaRPr>
                    </a:p>
                  </a:txBody>
                  <a:tcPr/>
                </a:tc>
              </a:tr>
              <a:tr h="364132">
                <a:tc>
                  <a:txBody>
                    <a:bodyPr/>
                    <a:lstStyle/>
                    <a:p>
                      <a:r>
                        <a:rPr lang="es-MX" sz="800" u="none" strike="noStrike" kern="1200" baseline="0" dirty="0" smtClean="0"/>
                        <a:t>Entrevista grupal en esta técnica el investigador reúne un grupo de personas para que hablen libremente acerca de sus experiencias, opiniones y percepciones</a:t>
                      </a:r>
                    </a:p>
                    <a:p>
                      <a:r>
                        <a:rPr lang="es-MX" sz="800" u="none" strike="noStrike" kern="1200" baseline="0" dirty="0" smtClean="0"/>
                        <a:t>en relación a ciertos ejes temáticos.</a:t>
                      </a:r>
                      <a:endParaRPr lang="es-MX" sz="800" dirty="0"/>
                    </a:p>
                  </a:txBody>
                  <a:tcPr/>
                </a:tc>
                <a:tc>
                  <a:txBody>
                    <a:bodyPr/>
                    <a:lstStyle/>
                    <a:p>
                      <a:r>
                        <a:rPr lang="es-MX" sz="800" u="none" strike="noStrike" kern="1200" baseline="0" dirty="0" smtClean="0"/>
                        <a:t>La definición de las variables busca la comprobación o no de una hipótesis, lo que implica demostrar la relación que se expresa a través del comportamiento de las variables que estas contienen.</a:t>
                      </a:r>
                      <a:endParaRPr lang="es-MX" sz="800" b="0" i="0" u="none" strike="noStrike" kern="1200" baseline="0" dirty="0" smtClean="0">
                        <a:solidFill>
                          <a:schemeClr val="dk1"/>
                        </a:solidFill>
                        <a:latin typeface="+mn-lt"/>
                        <a:ea typeface="+mn-ea"/>
                        <a:cs typeface="+mn-cs"/>
                      </a:endParaRPr>
                    </a:p>
                  </a:txBody>
                  <a:tcPr/>
                </a:tc>
              </a:tr>
              <a:tr h="364132">
                <a:tc>
                  <a:txBody>
                    <a:bodyPr/>
                    <a:lstStyle/>
                    <a:p>
                      <a:r>
                        <a:rPr lang="es-MX" sz="800" u="none" strike="noStrike" kern="1200" baseline="0" dirty="0" smtClean="0"/>
                        <a:t>El análisis de datos cualitativos “es un proceso que involucra un continuo preguntarse, una búsqueda de respuestas y de observación activa.</a:t>
                      </a:r>
                      <a:endParaRPr lang="es-MX" sz="800" dirty="0"/>
                    </a:p>
                  </a:txBody>
                  <a:tcPr/>
                </a:tc>
                <a:tc>
                  <a:txBody>
                    <a:bodyPr/>
                    <a:lstStyle/>
                    <a:p>
                      <a:r>
                        <a:rPr lang="es-MX" sz="800" u="none" strike="noStrike" kern="1200" baseline="0" dirty="0" smtClean="0"/>
                        <a:t>Variables según su nivel de abstracción:</a:t>
                      </a:r>
                    </a:p>
                    <a:p>
                      <a:r>
                        <a:rPr lang="es-MX" sz="800" u="none" strike="noStrike" kern="1200" baseline="0" dirty="0" smtClean="0"/>
                        <a:t>Variables Generales-Variables Intermedias o Sub Variables-Variables Empíricas o</a:t>
                      </a:r>
                    </a:p>
                    <a:p>
                      <a:r>
                        <a:rPr lang="es-MX" sz="800" u="none" strike="noStrike" kern="1200" baseline="0" dirty="0" smtClean="0"/>
                        <a:t>Indicadores</a:t>
                      </a:r>
                      <a:endParaRPr lang="es-MX" sz="800" b="0" i="0" u="none" strike="noStrike" kern="1200" baseline="0" dirty="0" smtClean="0">
                        <a:solidFill>
                          <a:schemeClr val="dk1"/>
                        </a:solidFill>
                        <a:latin typeface="+mn-lt"/>
                        <a:ea typeface="+mn-ea"/>
                        <a:cs typeface="+mn-cs"/>
                      </a:endParaRPr>
                    </a:p>
                  </a:txBody>
                  <a:tcPr/>
                </a:tc>
              </a:tr>
              <a:tr h="364132">
                <a:tc>
                  <a:txBody>
                    <a:bodyPr/>
                    <a:lstStyle/>
                    <a:p>
                      <a:r>
                        <a:rPr lang="es-MX" sz="800" u="none" strike="noStrike" kern="1200" baseline="0" dirty="0" smtClean="0"/>
                        <a:t>El análisis de datos cualitativos es un proceso progresivo que refiere a formas de tratamiento de los datos que permiten su paulatina organización e interpretación, pero preservando su carácter textual.</a:t>
                      </a:r>
                      <a:endParaRPr lang="es-MX" sz="800" dirty="0"/>
                    </a:p>
                  </a:txBody>
                  <a:tcPr/>
                </a:tc>
                <a:tc>
                  <a:txBody>
                    <a:bodyPr/>
                    <a:lstStyle/>
                    <a:p>
                      <a:r>
                        <a:rPr lang="es-MX" sz="800" u="none" strike="noStrike" kern="1200" baseline="0" dirty="0" smtClean="0"/>
                        <a:t>Las variables deben medirse y los indicadores permiten establecer y señalar los rasgos de las dimensiones o variables a medir. Ello implica seleccionar los indicadores de acuerdo al significado que se le ha otorgado, a través de sus dimensiones, a las variables en estudio.</a:t>
                      </a:r>
                      <a:endParaRPr lang="es-MX" sz="800" b="0" i="0" u="none" strike="noStrike" kern="1200" baseline="0" dirty="0" smtClean="0">
                        <a:solidFill>
                          <a:schemeClr val="dk1"/>
                        </a:solidFill>
                        <a:latin typeface="+mn-lt"/>
                        <a:ea typeface="+mn-ea"/>
                        <a:cs typeface="+mn-cs"/>
                      </a:endParaRPr>
                    </a:p>
                  </a:txBody>
                  <a:tcPr/>
                </a:tc>
              </a:tr>
              <a:tr h="461234">
                <a:tc>
                  <a:txBody>
                    <a:bodyPr/>
                    <a:lstStyle/>
                    <a:p>
                      <a:r>
                        <a:rPr lang="es-MX" sz="800" u="none" strike="noStrike" kern="1200" baseline="0" dirty="0" smtClean="0"/>
                        <a:t>Analizar los datos es percibido quizás como la tarea más compleja de la investigación cualitativa.</a:t>
                      </a:r>
                      <a:endParaRPr lang="es-MX" sz="800" dirty="0"/>
                    </a:p>
                  </a:txBody>
                  <a:tcPr/>
                </a:tc>
                <a:tc>
                  <a:txBody>
                    <a:bodyPr/>
                    <a:lstStyle/>
                    <a:p>
                      <a:r>
                        <a:rPr lang="es-MX" sz="800" u="sng" strike="noStrike" kern="1200" baseline="0" dirty="0" smtClean="0"/>
                        <a:t>Estrategias de investigación</a:t>
                      </a:r>
                    </a:p>
                    <a:p>
                      <a:r>
                        <a:rPr lang="es-MX" sz="800" u="none" strike="noStrike" kern="1200" baseline="0" dirty="0" smtClean="0"/>
                        <a:t>las tareas relativas a la confección</a:t>
                      </a:r>
                    </a:p>
                    <a:p>
                      <a:r>
                        <a:rPr lang="es-MX" sz="800" u="none" strike="noStrike" kern="1200" baseline="0" dirty="0" smtClean="0"/>
                        <a:t>de un cuestionario y a su aplicación requieren criterios y procedimientos</a:t>
                      </a:r>
                    </a:p>
                    <a:p>
                      <a:r>
                        <a:rPr lang="es-MX" sz="800" u="none" strike="noStrike" kern="1200" baseline="0" dirty="0" smtClean="0"/>
                        <a:t>claros y específicos por parte del investigador.</a:t>
                      </a:r>
                      <a:endParaRPr lang="es-MX" sz="800" b="0" i="0" u="sng" strike="noStrike" kern="1200" baseline="0" dirty="0" smtClean="0">
                        <a:solidFill>
                          <a:schemeClr val="dk1"/>
                        </a:solidFill>
                        <a:latin typeface="+mn-lt"/>
                        <a:ea typeface="+mn-ea"/>
                        <a:cs typeface="+mn-cs"/>
                      </a:endParaRPr>
                    </a:p>
                  </a:txBody>
                  <a:tcPr/>
                </a:tc>
              </a:tr>
              <a:tr h="558336">
                <a:tc>
                  <a:txBody>
                    <a:bodyPr/>
                    <a:lstStyle/>
                    <a:p>
                      <a:r>
                        <a:rPr lang="es-MX" sz="800" u="none" strike="noStrike" kern="1200" baseline="0" dirty="0" smtClean="0"/>
                        <a:t>A partir de lo anterior, resulta imprescindible que el investigador, antes de proceder al análisis de la numerosa información recolectada, deba organizarla y reducirla a dimensiones que la hagan manejable.</a:t>
                      </a:r>
                      <a:endParaRPr lang="es-MX" sz="800" dirty="0"/>
                    </a:p>
                  </a:txBody>
                  <a:tcPr/>
                </a:tc>
                <a:tc>
                  <a:txBody>
                    <a:bodyPr/>
                    <a:lstStyle/>
                    <a:p>
                      <a:r>
                        <a:rPr lang="es-MX" sz="800" u="none" strike="noStrike" kern="1200" baseline="0" dirty="0" smtClean="0"/>
                        <a:t>Seleccionar la modalidad de encuesta a utilizar-Delimitación de las unidades y diseño de la muestra- Diseño del cuestionario-Validación del cuestionario-Administración del cuestionario-Validación del trabajo de campo:</a:t>
                      </a:r>
                    </a:p>
                    <a:p>
                      <a:r>
                        <a:rPr lang="es-MX" sz="800" u="none" strike="noStrike" kern="1200" baseline="0" dirty="0" smtClean="0"/>
                        <a:t>Definición de encuestas.</a:t>
                      </a:r>
                    </a:p>
                    <a:p>
                      <a:r>
                        <a:rPr lang="es-MX" sz="800" u="none" strike="noStrike" kern="1200" baseline="0" dirty="0" smtClean="0"/>
                        <a:t>Definición de la muestra.</a:t>
                      </a:r>
                      <a:endParaRPr lang="es-MX" sz="800" b="0" i="0" u="none" strike="noStrike" kern="1200" baseline="0" dirty="0" smtClean="0">
                        <a:solidFill>
                          <a:schemeClr val="dk1"/>
                        </a:solidFill>
                        <a:latin typeface="+mn-lt"/>
                        <a:ea typeface="+mn-ea"/>
                        <a:cs typeface="+mn-cs"/>
                      </a:endParaRPr>
                    </a:p>
                  </a:txBody>
                  <a:tcPr/>
                </a:tc>
              </a:tr>
              <a:tr h="461234">
                <a:tc>
                  <a:txBody>
                    <a:bodyPr/>
                    <a:lstStyle/>
                    <a:p>
                      <a:r>
                        <a:rPr lang="es-MX" sz="800" u="none" strike="noStrike" kern="1200" baseline="0" dirty="0" smtClean="0"/>
                        <a:t>La codificación y categorización de los datos están estrechamente vinculados</a:t>
                      </a:r>
                    </a:p>
                    <a:p>
                      <a:r>
                        <a:rPr lang="es-MX" sz="800" u="none" strike="noStrike" kern="1200" baseline="0" dirty="0" smtClean="0"/>
                        <a:t>a lo que será la síntesis de la investigación.</a:t>
                      </a:r>
                      <a:endParaRPr lang="es-MX" sz="800" dirty="0"/>
                    </a:p>
                  </a:txBody>
                  <a:tcPr/>
                </a:tc>
                <a:tc>
                  <a:txBody>
                    <a:bodyPr/>
                    <a:lstStyle/>
                    <a:p>
                      <a:r>
                        <a:rPr lang="es-MX" sz="800" u="none" strike="noStrike" kern="1200" baseline="0" dirty="0" smtClean="0"/>
                        <a:t>Instrumentos de medición.</a:t>
                      </a:r>
                    </a:p>
                    <a:p>
                      <a:r>
                        <a:rPr lang="es-MX" sz="800" u="none" strike="noStrike" kern="1200" baseline="0" dirty="0" smtClean="0"/>
                        <a:t>Diseño del instrumento. Seleccionar instrumentos donde se conozca su validez</a:t>
                      </a:r>
                    </a:p>
                    <a:p>
                      <a:r>
                        <a:rPr lang="es-MX" sz="800" u="none" strike="noStrike" kern="1200" baseline="0" dirty="0" smtClean="0"/>
                        <a:t>y confiabilidad, siempre hay que tener evidencia empírica de los instrumentos</a:t>
                      </a:r>
                    </a:p>
                    <a:p>
                      <a:r>
                        <a:rPr lang="es-MX" sz="800" u="none" strike="noStrike" kern="1200" baseline="0" dirty="0" smtClean="0"/>
                        <a:t>que se aplican.</a:t>
                      </a:r>
                      <a:endParaRPr lang="es-MX" sz="800" b="0" i="0" u="none" strike="noStrike" kern="1200" baseline="0" dirty="0" smtClean="0">
                        <a:solidFill>
                          <a:schemeClr val="dk1"/>
                        </a:solidFill>
                        <a:latin typeface="+mn-lt"/>
                        <a:ea typeface="+mn-ea"/>
                        <a:cs typeface="+mn-cs"/>
                      </a:endParaRPr>
                    </a:p>
                  </a:txBody>
                  <a:tcPr/>
                </a:tc>
              </a:tr>
            </a:tbl>
          </a:graphicData>
        </a:graphic>
      </p:graphicFrame>
    </p:spTree>
    <p:extLst>
      <p:ext uri="{BB962C8B-B14F-4D97-AF65-F5344CB8AC3E}">
        <p14:creationId xmlns:p14="http://schemas.microsoft.com/office/powerpoint/2010/main" val="2169142333"/>
      </p:ext>
    </p:extLst>
  </p:cSld>
  <p:clrMapOvr>
    <a:masterClrMapping/>
  </p:clrMapOvr>
  <p:transition spd="med">
    <p:wipe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27"/>
          <p:cNvSpPr>
            <a:spLocks noChangeArrowheads="1"/>
          </p:cNvSpPr>
          <p:nvPr/>
        </p:nvSpPr>
        <p:spPr bwMode="auto">
          <a:xfrm rot="16200000">
            <a:off x="5871369" y="2893219"/>
            <a:ext cx="6149975" cy="395287"/>
          </a:xfrm>
          <a:prstGeom prst="rect">
            <a:avLst/>
          </a:prstGeom>
          <a:gradFill rotWithShape="1">
            <a:gsLst>
              <a:gs pos="0">
                <a:srgbClr val="628319"/>
              </a:gs>
              <a:gs pos="64000">
                <a:srgbClr val="628319"/>
              </a:gs>
              <a:gs pos="100000">
                <a:srgbClr val="FFFFFF"/>
              </a:gs>
            </a:gsLst>
            <a:path path="rect">
              <a:fillToRect l="100000" t="100000"/>
            </a:path>
          </a:gradFill>
          <a:ln w="9525">
            <a:noFill/>
            <a:miter lim="800000"/>
            <a:headEnd/>
            <a:tailEnd/>
          </a:ln>
          <a:effectLst>
            <a:outerShdw dist="23000" dir="5400000" rotWithShape="0">
              <a:srgbClr val="808080">
                <a:alpha val="34999"/>
              </a:srgbClr>
            </a:outerShdw>
          </a:effectLst>
        </p:spPr>
        <p:txBody>
          <a:bodyPr anchor="ctr"/>
          <a:lstStyle/>
          <a:p>
            <a:pPr algn="ctr">
              <a:defRPr/>
            </a:pPr>
            <a:endParaRPr lang="es-ES">
              <a:solidFill>
                <a:schemeClr val="lt1"/>
              </a:solidFill>
              <a:latin typeface="+mn-lt"/>
              <a:ea typeface="+mn-ea"/>
            </a:endParaRPr>
          </a:p>
        </p:txBody>
      </p:sp>
      <p:sp>
        <p:nvSpPr>
          <p:cNvPr id="6" name="Rectángulo 18"/>
          <p:cNvSpPr>
            <a:spLocks noChangeArrowheads="1"/>
          </p:cNvSpPr>
          <p:nvPr/>
        </p:nvSpPr>
        <p:spPr bwMode="auto">
          <a:xfrm>
            <a:off x="179388" y="5949950"/>
            <a:ext cx="8964612" cy="908050"/>
          </a:xfrm>
          <a:prstGeom prst="rect">
            <a:avLst/>
          </a:prstGeom>
          <a:gradFill rotWithShape="1">
            <a:gsLst>
              <a:gs pos="0">
                <a:srgbClr val="628319"/>
              </a:gs>
              <a:gs pos="64000">
                <a:srgbClr val="628319"/>
              </a:gs>
              <a:gs pos="100000">
                <a:srgbClr val="FFFFFF"/>
              </a:gs>
            </a:gsLst>
            <a:path path="rect">
              <a:fillToRect l="100000" t="100000"/>
            </a:path>
          </a:gradFill>
          <a:ln w="9525">
            <a:noFill/>
            <a:miter lim="800000"/>
            <a:headEnd/>
            <a:tailEnd/>
          </a:ln>
          <a:effectLst>
            <a:outerShdw dist="23000" dir="5400000" rotWithShape="0">
              <a:srgbClr val="808080">
                <a:alpha val="34999"/>
              </a:srgbClr>
            </a:outerShdw>
          </a:effectLst>
        </p:spPr>
        <p:txBody>
          <a:bodyPr anchor="ctr"/>
          <a:lstStyle/>
          <a:p>
            <a:pPr algn="ctr">
              <a:defRPr/>
            </a:pPr>
            <a:endParaRPr lang="es-ES">
              <a:solidFill>
                <a:schemeClr val="lt1"/>
              </a:solidFill>
              <a:latin typeface="+mn-lt"/>
              <a:ea typeface="+mn-ea"/>
            </a:endParaRPr>
          </a:p>
        </p:txBody>
      </p:sp>
      <p:grpSp>
        <p:nvGrpSpPr>
          <p:cNvPr id="7" name="Agrupar 41"/>
          <p:cNvGrpSpPr/>
          <p:nvPr/>
        </p:nvGrpSpPr>
        <p:grpSpPr>
          <a:xfrm>
            <a:off x="251520" y="5229200"/>
            <a:ext cx="882484" cy="1450720"/>
            <a:chOff x="7916914" y="3392213"/>
            <a:chExt cx="914688" cy="1696571"/>
          </a:xfrm>
          <a:effectLst>
            <a:outerShdw blurRad="50800" dist="38100" dir="2700000" algn="tl" rotWithShape="0">
              <a:prstClr val="black">
                <a:alpha val="40000"/>
              </a:prstClr>
            </a:outerShdw>
          </a:effectLst>
        </p:grpSpPr>
        <p:sp>
          <p:nvSpPr>
            <p:cNvPr id="8" name="Forma libre 20"/>
            <p:cNvSpPr/>
            <p:nvPr/>
          </p:nvSpPr>
          <p:spPr>
            <a:xfrm>
              <a:off x="8417985" y="3812948"/>
              <a:ext cx="413617" cy="1275836"/>
            </a:xfrm>
            <a:custGeom>
              <a:avLst/>
              <a:gdLst>
                <a:gd name="connsiteX0" fmla="*/ 0 w 413617"/>
                <a:gd name="connsiteY0" fmla="*/ 0 h 1240819"/>
                <a:gd name="connsiteX1" fmla="*/ 192245 w 413617"/>
                <a:gd name="connsiteY1" fmla="*/ 0 h 1240819"/>
                <a:gd name="connsiteX2" fmla="*/ 413617 w 413617"/>
                <a:gd name="connsiteY2" fmla="*/ 1147612 h 1240819"/>
                <a:gd name="connsiteX3" fmla="*/ 396141 w 413617"/>
                <a:gd name="connsiteY3" fmla="*/ 1240819 h 1240819"/>
                <a:gd name="connsiteX4" fmla="*/ 355362 w 413617"/>
                <a:gd name="connsiteY4" fmla="*/ 1211692 h 1240819"/>
                <a:gd name="connsiteX5" fmla="*/ 337885 w 413617"/>
                <a:gd name="connsiteY5" fmla="*/ 1101009 h 1240819"/>
                <a:gd name="connsiteX6" fmla="*/ 192245 w 413617"/>
                <a:gd name="connsiteY6" fmla="*/ 0 h 1240819"/>
                <a:gd name="connsiteX7" fmla="*/ 0 w 413617"/>
                <a:gd name="connsiteY7" fmla="*/ 0 h 1240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3617" h="1240819">
                  <a:moveTo>
                    <a:pt x="0" y="0"/>
                  </a:moveTo>
                  <a:lnTo>
                    <a:pt x="192245" y="0"/>
                  </a:lnTo>
                  <a:lnTo>
                    <a:pt x="413617" y="1147612"/>
                  </a:lnTo>
                  <a:lnTo>
                    <a:pt x="396141" y="1240819"/>
                  </a:lnTo>
                  <a:lnTo>
                    <a:pt x="355362" y="1211692"/>
                  </a:lnTo>
                  <a:lnTo>
                    <a:pt x="337885" y="1101009"/>
                  </a:lnTo>
                  <a:lnTo>
                    <a:pt x="192245" y="0"/>
                  </a:lnTo>
                  <a:lnTo>
                    <a:pt x="0" y="0"/>
                  </a:lnTo>
                  <a:close/>
                </a:path>
              </a:pathLst>
            </a:custGeom>
            <a:solidFill>
              <a:srgbClr val="FFFFFF"/>
            </a:solidFill>
            <a:ln>
              <a:noFill/>
            </a:ln>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a:p>
          </p:txBody>
        </p:sp>
        <p:cxnSp>
          <p:nvCxnSpPr>
            <p:cNvPr id="9" name="Conector recto 21"/>
            <p:cNvCxnSpPr/>
            <p:nvPr/>
          </p:nvCxnSpPr>
          <p:spPr>
            <a:xfrm flipV="1">
              <a:off x="8395605" y="3912928"/>
              <a:ext cx="233024" cy="1"/>
            </a:xfrm>
            <a:prstGeom prst="line">
              <a:avLst/>
            </a:prstGeom>
            <a:ln w="19050" cmpd="sng">
              <a:solidFill>
                <a:schemeClr val="bg1"/>
              </a:solidFill>
            </a:ln>
            <a:scene3d>
              <a:camera prst="orthographicFront"/>
              <a:lightRig rig="threePt" dir="t"/>
            </a:scene3d>
            <a:sp3d>
              <a:bevelT w="165100" prst="coolSlant"/>
            </a:sp3d>
          </p:spPr>
          <p:style>
            <a:lnRef idx="2">
              <a:schemeClr val="accent1"/>
            </a:lnRef>
            <a:fillRef idx="0">
              <a:schemeClr val="accent1"/>
            </a:fillRef>
            <a:effectRef idx="1">
              <a:schemeClr val="accent1"/>
            </a:effectRef>
            <a:fontRef idx="minor">
              <a:schemeClr val="tx1"/>
            </a:fontRef>
          </p:style>
        </p:cxnSp>
        <p:sp>
          <p:nvSpPr>
            <p:cNvPr id="10" name="Elipse 22"/>
            <p:cNvSpPr/>
            <p:nvPr/>
          </p:nvSpPr>
          <p:spPr>
            <a:xfrm>
              <a:off x="8541245" y="3678959"/>
              <a:ext cx="87384" cy="76682"/>
            </a:xfrm>
            <a:prstGeom prst="ellipse">
              <a:avLst/>
            </a:prstGeom>
            <a:solidFill>
              <a:schemeClr val="bg1"/>
            </a:solidFill>
            <a:ln>
              <a:noFill/>
            </a:ln>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a:p>
          </p:txBody>
        </p:sp>
        <p:cxnSp>
          <p:nvCxnSpPr>
            <p:cNvPr id="11" name="Conector recto 23"/>
            <p:cNvCxnSpPr/>
            <p:nvPr/>
          </p:nvCxnSpPr>
          <p:spPr>
            <a:xfrm flipV="1">
              <a:off x="8383029" y="3842078"/>
              <a:ext cx="233024" cy="1"/>
            </a:xfrm>
            <a:prstGeom prst="line">
              <a:avLst/>
            </a:prstGeom>
            <a:ln w="38100" cmpd="sng">
              <a:solidFill>
                <a:schemeClr val="bg1"/>
              </a:solidFill>
            </a:ln>
            <a:scene3d>
              <a:camera prst="orthographicFront"/>
              <a:lightRig rig="threePt" dir="t"/>
            </a:scene3d>
            <a:sp3d>
              <a:bevelT w="165100" prst="coolSlant"/>
            </a:sp3d>
          </p:spPr>
          <p:style>
            <a:lnRef idx="2">
              <a:schemeClr val="accent1"/>
            </a:lnRef>
            <a:fillRef idx="0">
              <a:schemeClr val="accent1"/>
            </a:fillRef>
            <a:effectRef idx="1">
              <a:schemeClr val="accent1"/>
            </a:effectRef>
            <a:fontRef idx="minor">
              <a:schemeClr val="tx1"/>
            </a:fontRef>
          </p:style>
        </p:cxnSp>
        <p:sp>
          <p:nvSpPr>
            <p:cNvPr id="12" name="Forma libre 24"/>
            <p:cNvSpPr/>
            <p:nvPr/>
          </p:nvSpPr>
          <p:spPr>
            <a:xfrm>
              <a:off x="7916914" y="3392213"/>
              <a:ext cx="502413" cy="1696571"/>
            </a:xfrm>
            <a:custGeom>
              <a:avLst/>
              <a:gdLst>
                <a:gd name="connsiteX0" fmla="*/ 70 w 502413"/>
                <a:gd name="connsiteY0" fmla="*/ 1301 h 1696571"/>
                <a:gd name="connsiteX1" fmla="*/ 326303 w 502413"/>
                <a:gd name="connsiteY1" fmla="*/ 216842 h 1696571"/>
                <a:gd name="connsiteX2" fmla="*/ 489420 w 502413"/>
                <a:gd name="connsiteY2" fmla="*/ 420733 h 1696571"/>
                <a:gd name="connsiteX3" fmla="*/ 489420 w 502413"/>
                <a:gd name="connsiteY3" fmla="*/ 508114 h 1696571"/>
                <a:gd name="connsiteX4" fmla="*/ 466118 w 502413"/>
                <a:gd name="connsiteY4" fmla="*/ 712005 h 1696571"/>
                <a:gd name="connsiteX5" fmla="*/ 378734 w 502413"/>
                <a:gd name="connsiteY5" fmla="*/ 991626 h 1696571"/>
                <a:gd name="connsiteX6" fmla="*/ 203966 w 502413"/>
                <a:gd name="connsiteY6" fmla="*/ 1381930 h 1696571"/>
                <a:gd name="connsiteX7" fmla="*/ 40849 w 502413"/>
                <a:gd name="connsiteY7" fmla="*/ 1696504 h 1696571"/>
                <a:gd name="connsiteX8" fmla="*/ 122408 w 502413"/>
                <a:gd name="connsiteY8" fmla="*/ 1405232 h 1696571"/>
                <a:gd name="connsiteX9" fmla="*/ 268047 w 502413"/>
                <a:gd name="connsiteY9" fmla="*/ 915895 h 1696571"/>
                <a:gd name="connsiteX10" fmla="*/ 355431 w 502413"/>
                <a:gd name="connsiteY10" fmla="*/ 618798 h 1696571"/>
                <a:gd name="connsiteX11" fmla="*/ 361257 w 502413"/>
                <a:gd name="connsiteY11" fmla="*/ 490638 h 1696571"/>
                <a:gd name="connsiteX12" fmla="*/ 297175 w 502413"/>
                <a:gd name="connsiteY12" fmla="*/ 321700 h 1696571"/>
                <a:gd name="connsiteX13" fmla="*/ 70 w 502413"/>
                <a:gd name="connsiteY13" fmla="*/ 1301 h 1696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02413" h="1696571">
                  <a:moveTo>
                    <a:pt x="70" y="1301"/>
                  </a:moveTo>
                  <a:cubicBezTo>
                    <a:pt x="4925" y="-16175"/>
                    <a:pt x="244745" y="146937"/>
                    <a:pt x="326303" y="216842"/>
                  </a:cubicBezTo>
                  <a:cubicBezTo>
                    <a:pt x="407861" y="286747"/>
                    <a:pt x="462234" y="372188"/>
                    <a:pt x="489420" y="420733"/>
                  </a:cubicBezTo>
                  <a:cubicBezTo>
                    <a:pt x="516606" y="469278"/>
                    <a:pt x="493304" y="459569"/>
                    <a:pt x="489420" y="508114"/>
                  </a:cubicBezTo>
                  <a:cubicBezTo>
                    <a:pt x="485536" y="556659"/>
                    <a:pt x="484566" y="631420"/>
                    <a:pt x="466118" y="712005"/>
                  </a:cubicBezTo>
                  <a:cubicBezTo>
                    <a:pt x="447670" y="792590"/>
                    <a:pt x="422426" y="879972"/>
                    <a:pt x="378734" y="991626"/>
                  </a:cubicBezTo>
                  <a:cubicBezTo>
                    <a:pt x="335042" y="1103280"/>
                    <a:pt x="260280" y="1264450"/>
                    <a:pt x="203966" y="1381930"/>
                  </a:cubicBezTo>
                  <a:cubicBezTo>
                    <a:pt x="147652" y="1499410"/>
                    <a:pt x="54442" y="1692620"/>
                    <a:pt x="40849" y="1696504"/>
                  </a:cubicBezTo>
                  <a:cubicBezTo>
                    <a:pt x="27256" y="1700388"/>
                    <a:pt x="84542" y="1535334"/>
                    <a:pt x="122408" y="1405232"/>
                  </a:cubicBezTo>
                  <a:cubicBezTo>
                    <a:pt x="160274" y="1275131"/>
                    <a:pt x="229210" y="1046967"/>
                    <a:pt x="268047" y="915895"/>
                  </a:cubicBezTo>
                  <a:cubicBezTo>
                    <a:pt x="306884" y="784823"/>
                    <a:pt x="339896" y="689674"/>
                    <a:pt x="355431" y="618798"/>
                  </a:cubicBezTo>
                  <a:cubicBezTo>
                    <a:pt x="370966" y="547922"/>
                    <a:pt x="370966" y="540154"/>
                    <a:pt x="361257" y="490638"/>
                  </a:cubicBezTo>
                  <a:cubicBezTo>
                    <a:pt x="351548" y="441122"/>
                    <a:pt x="353489" y="402285"/>
                    <a:pt x="297175" y="321700"/>
                  </a:cubicBezTo>
                  <a:cubicBezTo>
                    <a:pt x="240861" y="241115"/>
                    <a:pt x="-4785" y="18777"/>
                    <a:pt x="70" y="1301"/>
                  </a:cubicBezTo>
                  <a:close/>
                </a:path>
              </a:pathLst>
            </a:custGeom>
            <a:solidFill>
              <a:schemeClr val="bg1"/>
            </a:solidFill>
            <a:ln>
              <a:noFill/>
            </a:ln>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a:p>
          </p:txBody>
        </p:sp>
      </p:grpSp>
      <p:sp>
        <p:nvSpPr>
          <p:cNvPr id="13" name="CuadroTexto 2"/>
          <p:cNvSpPr txBox="1">
            <a:spLocks noChangeArrowheads="1"/>
          </p:cNvSpPr>
          <p:nvPr/>
        </p:nvSpPr>
        <p:spPr bwMode="auto">
          <a:xfrm>
            <a:off x="6588125" y="6165850"/>
            <a:ext cx="2447925" cy="307975"/>
          </a:xfrm>
          <a:prstGeom prst="rect">
            <a:avLst/>
          </a:prstGeom>
          <a:noFill/>
          <a:ln w="9525">
            <a:noFill/>
            <a:miter lim="800000"/>
            <a:headEnd/>
            <a:tailEnd/>
          </a:ln>
        </p:spPr>
        <p:txBody>
          <a:bodyPr>
            <a:spAutoFit/>
          </a:bodyPr>
          <a:lstStyle/>
          <a:p>
            <a:r>
              <a:rPr lang="es-ES_tradnl" sz="1400" b="1" i="1" dirty="0">
                <a:solidFill>
                  <a:srgbClr val="292934"/>
                </a:solidFill>
                <a:latin typeface="Abadi MT Condensed Light" pitchFamily="1" charset="0"/>
              </a:rPr>
              <a:t>Metodología para el diseño Industrial </a:t>
            </a:r>
          </a:p>
        </p:txBody>
      </p:sp>
      <p:sp>
        <p:nvSpPr>
          <p:cNvPr id="16" name="Rectángulo 26"/>
          <p:cNvSpPr>
            <a:spLocks noChangeArrowheads="1"/>
          </p:cNvSpPr>
          <p:nvPr/>
        </p:nvSpPr>
        <p:spPr bwMode="auto">
          <a:xfrm>
            <a:off x="0" y="0"/>
            <a:ext cx="250825" cy="6850063"/>
          </a:xfrm>
          <a:prstGeom prst="rect">
            <a:avLst/>
          </a:prstGeom>
          <a:solidFill>
            <a:srgbClr val="404040"/>
          </a:solidFill>
          <a:ln w="9525">
            <a:noFill/>
            <a:miter lim="800000"/>
            <a:headEnd/>
            <a:tailEnd/>
          </a:ln>
          <a:effectLst>
            <a:outerShdw dist="23000" dir="5400000" rotWithShape="0">
              <a:srgbClr val="808080">
                <a:alpha val="34999"/>
              </a:srgbClr>
            </a:outerShdw>
          </a:effectLst>
        </p:spPr>
        <p:txBody>
          <a:bodyPr anchor="ctr"/>
          <a:lstStyle/>
          <a:p>
            <a:pPr algn="ctr">
              <a:defRPr/>
            </a:pPr>
            <a:endParaRPr lang="es-ES">
              <a:solidFill>
                <a:schemeClr val="lt1"/>
              </a:solidFill>
              <a:latin typeface="+mn-lt"/>
              <a:ea typeface="+mn-ea"/>
            </a:endParaRPr>
          </a:p>
        </p:txBody>
      </p:sp>
      <p:graphicFrame>
        <p:nvGraphicFramePr>
          <p:cNvPr id="2" name="Tabla 1"/>
          <p:cNvGraphicFramePr>
            <a:graphicFrameLocks noGrp="1"/>
          </p:cNvGraphicFramePr>
          <p:nvPr>
            <p:extLst>
              <p:ext uri="{D42A27DB-BD31-4B8C-83A1-F6EECF244321}">
                <p14:modId xmlns:p14="http://schemas.microsoft.com/office/powerpoint/2010/main" val="204537802"/>
              </p:ext>
            </p:extLst>
          </p:nvPr>
        </p:nvGraphicFramePr>
        <p:xfrm>
          <a:off x="275106" y="908720"/>
          <a:ext cx="8532886" cy="2956560"/>
        </p:xfrm>
        <a:graphic>
          <a:graphicData uri="http://schemas.openxmlformats.org/drawingml/2006/table">
            <a:tbl>
              <a:tblPr firstRow="1" bandRow="1">
                <a:tableStyleId>{F5AB1C69-6EDB-4FF4-983F-18BD219EF322}</a:tableStyleId>
              </a:tblPr>
              <a:tblGrid>
                <a:gridCol w="4266443"/>
                <a:gridCol w="4266443"/>
              </a:tblGrid>
              <a:tr h="267030">
                <a:tc>
                  <a:txBody>
                    <a:bodyPr/>
                    <a:lstStyle/>
                    <a:p>
                      <a:r>
                        <a:rPr lang="es-MX" sz="800" u="none" strike="noStrike" kern="1200" baseline="0" dirty="0" smtClean="0">
                          <a:solidFill>
                            <a:schemeClr val="tx1"/>
                          </a:solidFill>
                        </a:rPr>
                        <a:t>El método de análisis de la teoría fundamentada-</a:t>
                      </a:r>
                      <a:endParaRPr lang="es-MX" sz="800" dirty="0">
                        <a:solidFill>
                          <a:schemeClr val="tx1"/>
                        </a:solidFill>
                      </a:endParaRPr>
                    </a:p>
                  </a:txBody>
                  <a:tcPr>
                    <a:solidFill>
                      <a:schemeClr val="bg1">
                        <a:lumMod val="85000"/>
                      </a:schemeClr>
                    </a:solidFill>
                  </a:tcPr>
                </a:tc>
                <a:tc>
                  <a:txBody>
                    <a:bodyPr/>
                    <a:lstStyle/>
                    <a:p>
                      <a:r>
                        <a:rPr lang="es-MX" sz="800" u="none" strike="noStrike" kern="1200" baseline="0" dirty="0" smtClean="0">
                          <a:solidFill>
                            <a:schemeClr val="tx1"/>
                          </a:solidFill>
                        </a:rPr>
                        <a:t>Como cualquier instrumento de medición, el cuestionario debe probarse</a:t>
                      </a:r>
                    </a:p>
                    <a:p>
                      <a:r>
                        <a:rPr lang="es-MX" sz="800" u="none" strike="noStrike" kern="1200" baseline="0" dirty="0" smtClean="0">
                          <a:solidFill>
                            <a:schemeClr val="tx1"/>
                          </a:solidFill>
                        </a:rPr>
                        <a:t>antes de su aplicación definitiva.</a:t>
                      </a:r>
                      <a:endParaRPr lang="es-MX" sz="800" b="0" i="0" u="none" strike="noStrike" kern="1200" baseline="0" dirty="0" smtClean="0">
                        <a:solidFill>
                          <a:schemeClr val="tx1"/>
                        </a:solidFill>
                        <a:latin typeface="+mn-lt"/>
                        <a:ea typeface="+mn-ea"/>
                        <a:cs typeface="+mn-cs"/>
                      </a:endParaRPr>
                    </a:p>
                  </a:txBody>
                  <a:tcPr>
                    <a:solidFill>
                      <a:schemeClr val="bg1">
                        <a:lumMod val="85000"/>
                      </a:schemeClr>
                    </a:solidFill>
                  </a:tcPr>
                </a:tc>
              </a:tr>
              <a:tr h="1626457">
                <a:tc>
                  <a:txBody>
                    <a:bodyPr/>
                    <a:lstStyle/>
                    <a:p>
                      <a:r>
                        <a:rPr lang="es-MX" sz="800" u="none" strike="noStrike" kern="1200" baseline="0" dirty="0" smtClean="0"/>
                        <a:t>Criterios para validar la investigación-</a:t>
                      </a:r>
                    </a:p>
                    <a:p>
                      <a:r>
                        <a:rPr lang="es-MX" sz="800" u="none" strike="noStrike" kern="1200" baseline="0" dirty="0" smtClean="0"/>
                        <a:t>Es el caso de M. </a:t>
                      </a:r>
                      <a:r>
                        <a:rPr lang="es-MX" sz="800" u="none" strike="noStrike" kern="1200" baseline="0" dirty="0" err="1" smtClean="0"/>
                        <a:t>Leininger</a:t>
                      </a:r>
                      <a:r>
                        <a:rPr lang="es-MX" sz="800" u="none" strike="noStrike" kern="1200" baseline="0" dirty="0" smtClean="0"/>
                        <a:t> quien propone los siguientes criterios</a:t>
                      </a:r>
                    </a:p>
                    <a:p>
                      <a:r>
                        <a:rPr lang="es-MX" sz="800" u="none" strike="noStrike" kern="1200" baseline="0" dirty="0" smtClean="0"/>
                        <a:t>para ser usados en el análisis y evaluación de estudios cualitativos:</a:t>
                      </a:r>
                    </a:p>
                    <a:p>
                      <a:r>
                        <a:rPr lang="es-MX" sz="800" u="none" strike="noStrike" kern="1200" baseline="0" dirty="0" smtClean="0"/>
                        <a:t>A. “Credibilidad: se refiere al grado de certeza-Confirmación: se refiere a la participación directa repetida y a la evidencia</a:t>
                      </a:r>
                    </a:p>
                    <a:p>
                      <a:r>
                        <a:rPr lang="es-MX" sz="800" u="none" strike="noStrike" kern="1200" baseline="0" dirty="0" smtClean="0"/>
                        <a:t>observada documentada u obtenida de fuentes primarias de</a:t>
                      </a:r>
                    </a:p>
                    <a:p>
                      <a:r>
                        <a:rPr lang="es-MX" sz="800" u="none" strike="noStrike" kern="1200" baseline="0" dirty="0" smtClean="0"/>
                        <a:t>información.-C. Significado en contexto: se refiere a que los datos obtenidos son</a:t>
                      </a:r>
                    </a:p>
                    <a:p>
                      <a:r>
                        <a:rPr lang="es-MX" sz="800" u="none" strike="noStrike" kern="1200" baseline="0" dirty="0" smtClean="0"/>
                        <a:t>entendibles dentro de contextos holísticos-D. Modelación recurrente: se refiere a las instancias repetidas-E. Saturación: se refiere a la inmersión total dentro del fenómeno en</a:t>
                      </a:r>
                    </a:p>
                    <a:p>
                      <a:r>
                        <a:rPr lang="es-MX" sz="800" u="none" strike="noStrike" kern="1200" baseline="0" dirty="0" smtClean="0"/>
                        <a:t>orden a conocerlo tan completamente y comprensivamente como sea</a:t>
                      </a:r>
                    </a:p>
                    <a:p>
                      <a:r>
                        <a:rPr lang="es-MX" sz="800" u="none" strike="noStrike" kern="1200" baseline="0" dirty="0" smtClean="0"/>
                        <a:t>posible.-Transferencia: se refiere a la medida en que determinados hallazgos</a:t>
                      </a:r>
                    </a:p>
                    <a:p>
                      <a:r>
                        <a:rPr lang="es-MX" sz="800" u="none" strike="noStrike" kern="1200" baseline="0" dirty="0" smtClean="0"/>
                        <a:t>de un estudio cualitativo puedan ser transferidos a otro contexto similar</a:t>
                      </a:r>
                    </a:p>
                    <a:p>
                      <a:r>
                        <a:rPr lang="es-MX" sz="800" u="none" strike="noStrike" kern="1200" baseline="0" dirty="0" smtClean="0"/>
                        <a:t>preservando los significados particularizados, las interpretaciones e inferencias</a:t>
                      </a:r>
                    </a:p>
                    <a:p>
                      <a:r>
                        <a:rPr lang="es-MX" sz="800" u="none" strike="noStrike" kern="1200" baseline="0" dirty="0" smtClean="0"/>
                        <a:t>del estudio realizado</a:t>
                      </a:r>
                      <a:endParaRPr lang="es-MX" sz="800" dirty="0"/>
                    </a:p>
                  </a:txBody>
                  <a:tcPr/>
                </a:tc>
                <a:tc>
                  <a:txBody>
                    <a:bodyPr/>
                    <a:lstStyle/>
                    <a:p>
                      <a:r>
                        <a:rPr lang="es-MX" sz="800" u="none" strike="noStrike" kern="1200" baseline="0" dirty="0" smtClean="0"/>
                        <a:t>Para poder analizar la información que se registra mediante los instrumentos</a:t>
                      </a:r>
                    </a:p>
                    <a:p>
                      <a:r>
                        <a:rPr lang="es-MX" sz="800" u="none" strike="noStrike" kern="1200" baseline="0" dirty="0" smtClean="0"/>
                        <a:t>se requiere de esos datos en bruto en una forma legible para el análisis.</a:t>
                      </a:r>
                    </a:p>
                    <a:p>
                      <a:r>
                        <a:rPr lang="es-MX" sz="800" u="none" strike="noStrike" kern="1200" baseline="0" dirty="0" smtClean="0"/>
                        <a:t>-Validación de la aplicación de los instrumentos</a:t>
                      </a:r>
                    </a:p>
                    <a:p>
                      <a:r>
                        <a:rPr lang="es-MX" sz="800" u="none" strike="noStrike" kern="1200" baseline="0" dirty="0" smtClean="0"/>
                        <a:t>Al recibir los resultados de la aplicación de un instrumento de recolección</a:t>
                      </a:r>
                    </a:p>
                    <a:p>
                      <a:r>
                        <a:rPr lang="es-MX" sz="800" u="none" strike="noStrike" kern="1200" baseline="0" dirty="0" smtClean="0"/>
                        <a:t>de datos de campo, el investigador siempre debe examinarlos para determinar</a:t>
                      </a:r>
                    </a:p>
                    <a:p>
                      <a:r>
                        <a:rPr lang="es-MX" sz="800" u="none" strike="noStrike" kern="1200" baseline="0" dirty="0" smtClean="0"/>
                        <a:t>si son aceptables para su uso en el estudio.</a:t>
                      </a:r>
                    </a:p>
                    <a:p>
                      <a:r>
                        <a:rPr lang="es-MX" sz="800" u="none" strike="noStrike" kern="1200" baseline="0" dirty="0" smtClean="0"/>
                        <a:t>Previo al procesamiento de los registros se procede a la edición de los mismos. En otros el procesamiento es inmediato y no se</a:t>
                      </a:r>
                    </a:p>
                    <a:p>
                      <a:r>
                        <a:rPr lang="es-MX" sz="800" u="none" strike="noStrike" kern="1200" baseline="0" dirty="0" smtClean="0"/>
                        <a:t>da el momento de edición. También se evita este proceso cuando el mismo</a:t>
                      </a:r>
                    </a:p>
                    <a:p>
                      <a:r>
                        <a:rPr lang="es-MX" sz="800" u="none" strike="noStrike" kern="1200" baseline="0" dirty="0" smtClean="0"/>
                        <a:t>investigador es quien realiza el momento de aplicación, aunque sucede con</a:t>
                      </a:r>
                    </a:p>
                    <a:p>
                      <a:r>
                        <a:rPr lang="es-MX" sz="800" u="none" strike="noStrike" kern="1200" baseline="0" dirty="0" smtClean="0"/>
                        <a:t>frecuencia que en medio del trabajo de campo el encuestador-investigador</a:t>
                      </a:r>
                    </a:p>
                    <a:p>
                      <a:r>
                        <a:rPr lang="es-MX" sz="800" u="none" strike="noStrike" kern="1200" baseline="0" dirty="0" smtClean="0"/>
                        <a:t>no repara de muchas situaciones problemáticas que luego se hacen visibles. </a:t>
                      </a:r>
                    </a:p>
                    <a:p>
                      <a:r>
                        <a:rPr lang="es-MX" sz="800" u="none" strike="noStrike" kern="1200" baseline="0" dirty="0" smtClean="0"/>
                        <a:t>-La codificación comprende la asignación de un símbolo numérico a una determinada columna en la matriz de datos —según el programa con</a:t>
                      </a:r>
                    </a:p>
                    <a:p>
                      <a:r>
                        <a:rPr lang="es-MX" sz="800" u="none" strike="noStrike" kern="1200" baseline="0" dirty="0" smtClean="0"/>
                        <a:t>que se trabaje— para representar una respuesta específica en un instrumento</a:t>
                      </a:r>
                    </a:p>
                    <a:p>
                      <a:r>
                        <a:rPr lang="es-MX" sz="800" u="none" strike="noStrike" kern="1200" baseline="0" dirty="0" smtClean="0"/>
                        <a:t>de recolección de datos.</a:t>
                      </a:r>
                      <a:endParaRPr lang="es-MX" sz="800" b="0" i="0" u="none" strike="noStrike" kern="1200" baseline="0" dirty="0" smtClean="0">
                        <a:solidFill>
                          <a:schemeClr val="dk1"/>
                        </a:solidFill>
                        <a:latin typeface="+mn-lt"/>
                        <a:ea typeface="+mn-ea"/>
                        <a:cs typeface="+mn-cs"/>
                      </a:endParaRPr>
                    </a:p>
                  </a:txBody>
                  <a:tcPr/>
                </a:tc>
              </a:tr>
              <a:tr h="461234">
                <a:tc>
                  <a:txBody>
                    <a:bodyPr/>
                    <a:lstStyle/>
                    <a:p>
                      <a:endParaRPr lang="es-MX" sz="800" dirty="0"/>
                    </a:p>
                  </a:txBody>
                  <a:tcPr/>
                </a:tc>
                <a:tc>
                  <a:txBody>
                    <a:bodyPr/>
                    <a:lstStyle/>
                    <a:p>
                      <a:r>
                        <a:rPr lang="es-MX" sz="800" u="none" strike="noStrike" kern="1200" baseline="0" dirty="0" smtClean="0"/>
                        <a:t>Los datos tal cual han sido registrados no son el material de análisis, requieren de un trabajo de revisión que permita que sean trabajados como</a:t>
                      </a:r>
                    </a:p>
                    <a:p>
                      <a:r>
                        <a:rPr lang="es-MX" sz="800" u="none" strike="noStrike" kern="1200" baseline="0" dirty="0" smtClean="0"/>
                        <a:t>tales.-El análisis de los datos está condicionado por los objetivos, que son los que señalan qué es lo que se buscará en la información recogida.</a:t>
                      </a:r>
                      <a:endParaRPr lang="es-MX" sz="800" b="0" i="0" u="none" strike="noStrike" kern="1200" baseline="0" dirty="0" smtClean="0">
                        <a:solidFill>
                          <a:schemeClr val="dk1"/>
                        </a:solidFill>
                        <a:latin typeface="+mn-lt"/>
                        <a:ea typeface="+mn-ea"/>
                        <a:cs typeface="+mn-cs"/>
                      </a:endParaRPr>
                    </a:p>
                  </a:txBody>
                  <a:tcPr/>
                </a:tc>
              </a:tr>
            </a:tbl>
          </a:graphicData>
        </a:graphic>
      </p:graphicFrame>
    </p:spTree>
  </p:cSld>
  <p:clrMapOvr>
    <a:masterClrMapping/>
  </p:clrMapOvr>
  <p:transition spd="med">
    <p:wipe dir="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27"/>
          <p:cNvSpPr>
            <a:spLocks noChangeArrowheads="1"/>
          </p:cNvSpPr>
          <p:nvPr/>
        </p:nvSpPr>
        <p:spPr bwMode="auto">
          <a:xfrm rot="16200000">
            <a:off x="5871369" y="2893219"/>
            <a:ext cx="6149975" cy="395287"/>
          </a:xfrm>
          <a:prstGeom prst="rect">
            <a:avLst/>
          </a:prstGeom>
          <a:gradFill rotWithShape="1">
            <a:gsLst>
              <a:gs pos="0">
                <a:srgbClr val="628319"/>
              </a:gs>
              <a:gs pos="64000">
                <a:srgbClr val="628319"/>
              </a:gs>
              <a:gs pos="100000">
                <a:srgbClr val="FFFFFF"/>
              </a:gs>
            </a:gsLst>
            <a:path path="rect">
              <a:fillToRect l="100000" t="100000"/>
            </a:path>
          </a:gradFill>
          <a:ln w="9525">
            <a:noFill/>
            <a:miter lim="800000"/>
            <a:headEnd/>
            <a:tailEnd/>
          </a:ln>
          <a:effectLst>
            <a:outerShdw dist="23000" dir="5400000" rotWithShape="0">
              <a:srgbClr val="808080">
                <a:alpha val="34999"/>
              </a:srgbClr>
            </a:outerShdw>
          </a:effectLst>
        </p:spPr>
        <p:txBody>
          <a:bodyPr anchor="ctr"/>
          <a:lstStyle/>
          <a:p>
            <a:pPr algn="ctr">
              <a:defRPr/>
            </a:pPr>
            <a:endParaRPr lang="es-ES">
              <a:solidFill>
                <a:schemeClr val="lt1"/>
              </a:solidFill>
              <a:latin typeface="+mn-lt"/>
              <a:ea typeface="+mn-ea"/>
            </a:endParaRPr>
          </a:p>
        </p:txBody>
      </p:sp>
      <p:pic>
        <p:nvPicPr>
          <p:cNvPr id="3" name="Picture 15"/>
          <p:cNvPicPr>
            <a:picLocks noChangeAspect="1" noChangeArrowheads="1"/>
          </p:cNvPicPr>
          <p:nvPr/>
        </p:nvPicPr>
        <p:blipFill>
          <a:blip r:embed="rId2"/>
          <a:srcRect/>
          <a:stretch>
            <a:fillRect/>
          </a:stretch>
        </p:blipFill>
        <p:spPr bwMode="auto">
          <a:xfrm>
            <a:off x="671513" y="260350"/>
            <a:ext cx="804862" cy="719138"/>
          </a:xfrm>
          <a:prstGeom prst="rect">
            <a:avLst/>
          </a:prstGeom>
          <a:noFill/>
          <a:ln w="9525">
            <a:noFill/>
            <a:miter lim="800000"/>
            <a:headEnd/>
            <a:tailEnd/>
          </a:ln>
        </p:spPr>
      </p:pic>
      <p:sp>
        <p:nvSpPr>
          <p:cNvPr id="4" name="Rectángulo 18"/>
          <p:cNvSpPr>
            <a:spLocks noChangeArrowheads="1"/>
          </p:cNvSpPr>
          <p:nvPr/>
        </p:nvSpPr>
        <p:spPr bwMode="auto">
          <a:xfrm>
            <a:off x="179388" y="5949950"/>
            <a:ext cx="8964612" cy="908050"/>
          </a:xfrm>
          <a:prstGeom prst="rect">
            <a:avLst/>
          </a:prstGeom>
          <a:gradFill rotWithShape="1">
            <a:gsLst>
              <a:gs pos="0">
                <a:srgbClr val="628319"/>
              </a:gs>
              <a:gs pos="64000">
                <a:srgbClr val="628319"/>
              </a:gs>
              <a:gs pos="100000">
                <a:srgbClr val="FFFFFF"/>
              </a:gs>
            </a:gsLst>
            <a:path path="rect">
              <a:fillToRect l="100000" t="100000"/>
            </a:path>
          </a:gradFill>
          <a:ln w="9525">
            <a:noFill/>
            <a:miter lim="800000"/>
            <a:headEnd/>
            <a:tailEnd/>
          </a:ln>
          <a:effectLst>
            <a:outerShdw dist="23000" dir="5400000" rotWithShape="0">
              <a:srgbClr val="808080">
                <a:alpha val="34999"/>
              </a:srgbClr>
            </a:outerShdw>
          </a:effectLst>
        </p:spPr>
        <p:txBody>
          <a:bodyPr anchor="ctr"/>
          <a:lstStyle/>
          <a:p>
            <a:pPr algn="ctr">
              <a:defRPr/>
            </a:pPr>
            <a:endParaRPr lang="es-ES">
              <a:solidFill>
                <a:schemeClr val="lt1"/>
              </a:solidFill>
              <a:latin typeface="+mn-lt"/>
              <a:ea typeface="+mn-ea"/>
            </a:endParaRPr>
          </a:p>
        </p:txBody>
      </p:sp>
      <p:grpSp>
        <p:nvGrpSpPr>
          <p:cNvPr id="5" name="Agrupar 41"/>
          <p:cNvGrpSpPr/>
          <p:nvPr/>
        </p:nvGrpSpPr>
        <p:grpSpPr>
          <a:xfrm>
            <a:off x="251520" y="5229200"/>
            <a:ext cx="882484" cy="1450720"/>
            <a:chOff x="7916914" y="3392213"/>
            <a:chExt cx="914688" cy="1696571"/>
          </a:xfrm>
          <a:effectLst>
            <a:outerShdw blurRad="50800" dist="38100" dir="2700000" algn="tl" rotWithShape="0">
              <a:prstClr val="black">
                <a:alpha val="40000"/>
              </a:prstClr>
            </a:outerShdw>
          </a:effectLst>
        </p:grpSpPr>
        <p:sp>
          <p:nvSpPr>
            <p:cNvPr id="6" name="Forma libre 20"/>
            <p:cNvSpPr/>
            <p:nvPr/>
          </p:nvSpPr>
          <p:spPr>
            <a:xfrm>
              <a:off x="8417985" y="3812948"/>
              <a:ext cx="413617" cy="1275836"/>
            </a:xfrm>
            <a:custGeom>
              <a:avLst/>
              <a:gdLst>
                <a:gd name="connsiteX0" fmla="*/ 0 w 413617"/>
                <a:gd name="connsiteY0" fmla="*/ 0 h 1240819"/>
                <a:gd name="connsiteX1" fmla="*/ 192245 w 413617"/>
                <a:gd name="connsiteY1" fmla="*/ 0 h 1240819"/>
                <a:gd name="connsiteX2" fmla="*/ 413617 w 413617"/>
                <a:gd name="connsiteY2" fmla="*/ 1147612 h 1240819"/>
                <a:gd name="connsiteX3" fmla="*/ 396141 w 413617"/>
                <a:gd name="connsiteY3" fmla="*/ 1240819 h 1240819"/>
                <a:gd name="connsiteX4" fmla="*/ 355362 w 413617"/>
                <a:gd name="connsiteY4" fmla="*/ 1211692 h 1240819"/>
                <a:gd name="connsiteX5" fmla="*/ 337885 w 413617"/>
                <a:gd name="connsiteY5" fmla="*/ 1101009 h 1240819"/>
                <a:gd name="connsiteX6" fmla="*/ 192245 w 413617"/>
                <a:gd name="connsiteY6" fmla="*/ 0 h 1240819"/>
                <a:gd name="connsiteX7" fmla="*/ 0 w 413617"/>
                <a:gd name="connsiteY7" fmla="*/ 0 h 1240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3617" h="1240819">
                  <a:moveTo>
                    <a:pt x="0" y="0"/>
                  </a:moveTo>
                  <a:lnTo>
                    <a:pt x="192245" y="0"/>
                  </a:lnTo>
                  <a:lnTo>
                    <a:pt x="413617" y="1147612"/>
                  </a:lnTo>
                  <a:lnTo>
                    <a:pt x="396141" y="1240819"/>
                  </a:lnTo>
                  <a:lnTo>
                    <a:pt x="355362" y="1211692"/>
                  </a:lnTo>
                  <a:lnTo>
                    <a:pt x="337885" y="1101009"/>
                  </a:lnTo>
                  <a:lnTo>
                    <a:pt x="192245" y="0"/>
                  </a:lnTo>
                  <a:lnTo>
                    <a:pt x="0" y="0"/>
                  </a:lnTo>
                  <a:close/>
                </a:path>
              </a:pathLst>
            </a:custGeom>
            <a:solidFill>
              <a:srgbClr val="FFFFFF"/>
            </a:solidFill>
            <a:ln>
              <a:noFill/>
            </a:ln>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a:p>
          </p:txBody>
        </p:sp>
        <p:cxnSp>
          <p:nvCxnSpPr>
            <p:cNvPr id="7" name="Conector recto 21"/>
            <p:cNvCxnSpPr/>
            <p:nvPr/>
          </p:nvCxnSpPr>
          <p:spPr>
            <a:xfrm flipV="1">
              <a:off x="8395605" y="3912928"/>
              <a:ext cx="233024" cy="1"/>
            </a:xfrm>
            <a:prstGeom prst="line">
              <a:avLst/>
            </a:prstGeom>
            <a:ln w="19050" cmpd="sng">
              <a:solidFill>
                <a:schemeClr val="bg1"/>
              </a:solidFill>
            </a:ln>
            <a:scene3d>
              <a:camera prst="orthographicFront"/>
              <a:lightRig rig="threePt" dir="t"/>
            </a:scene3d>
            <a:sp3d>
              <a:bevelT w="165100" prst="coolSlant"/>
            </a:sp3d>
          </p:spPr>
          <p:style>
            <a:lnRef idx="2">
              <a:schemeClr val="accent1"/>
            </a:lnRef>
            <a:fillRef idx="0">
              <a:schemeClr val="accent1"/>
            </a:fillRef>
            <a:effectRef idx="1">
              <a:schemeClr val="accent1"/>
            </a:effectRef>
            <a:fontRef idx="minor">
              <a:schemeClr val="tx1"/>
            </a:fontRef>
          </p:style>
        </p:cxnSp>
        <p:sp>
          <p:nvSpPr>
            <p:cNvPr id="8" name="Elipse 22"/>
            <p:cNvSpPr/>
            <p:nvPr/>
          </p:nvSpPr>
          <p:spPr>
            <a:xfrm>
              <a:off x="8541245" y="3678959"/>
              <a:ext cx="87384" cy="76682"/>
            </a:xfrm>
            <a:prstGeom prst="ellipse">
              <a:avLst/>
            </a:prstGeom>
            <a:solidFill>
              <a:schemeClr val="bg1"/>
            </a:solidFill>
            <a:ln>
              <a:noFill/>
            </a:ln>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a:p>
          </p:txBody>
        </p:sp>
        <p:cxnSp>
          <p:nvCxnSpPr>
            <p:cNvPr id="9" name="Conector recto 23"/>
            <p:cNvCxnSpPr/>
            <p:nvPr/>
          </p:nvCxnSpPr>
          <p:spPr>
            <a:xfrm flipV="1">
              <a:off x="8383029" y="3842078"/>
              <a:ext cx="233024" cy="1"/>
            </a:xfrm>
            <a:prstGeom prst="line">
              <a:avLst/>
            </a:prstGeom>
            <a:ln w="38100" cmpd="sng">
              <a:solidFill>
                <a:schemeClr val="bg1"/>
              </a:solidFill>
            </a:ln>
            <a:scene3d>
              <a:camera prst="orthographicFront"/>
              <a:lightRig rig="threePt" dir="t"/>
            </a:scene3d>
            <a:sp3d>
              <a:bevelT w="165100" prst="coolSlant"/>
            </a:sp3d>
          </p:spPr>
          <p:style>
            <a:lnRef idx="2">
              <a:schemeClr val="accent1"/>
            </a:lnRef>
            <a:fillRef idx="0">
              <a:schemeClr val="accent1"/>
            </a:fillRef>
            <a:effectRef idx="1">
              <a:schemeClr val="accent1"/>
            </a:effectRef>
            <a:fontRef idx="minor">
              <a:schemeClr val="tx1"/>
            </a:fontRef>
          </p:style>
        </p:cxnSp>
        <p:sp>
          <p:nvSpPr>
            <p:cNvPr id="10" name="Forma libre 24"/>
            <p:cNvSpPr/>
            <p:nvPr/>
          </p:nvSpPr>
          <p:spPr>
            <a:xfrm>
              <a:off x="7916914" y="3392213"/>
              <a:ext cx="502413" cy="1696571"/>
            </a:xfrm>
            <a:custGeom>
              <a:avLst/>
              <a:gdLst>
                <a:gd name="connsiteX0" fmla="*/ 70 w 502413"/>
                <a:gd name="connsiteY0" fmla="*/ 1301 h 1696571"/>
                <a:gd name="connsiteX1" fmla="*/ 326303 w 502413"/>
                <a:gd name="connsiteY1" fmla="*/ 216842 h 1696571"/>
                <a:gd name="connsiteX2" fmla="*/ 489420 w 502413"/>
                <a:gd name="connsiteY2" fmla="*/ 420733 h 1696571"/>
                <a:gd name="connsiteX3" fmla="*/ 489420 w 502413"/>
                <a:gd name="connsiteY3" fmla="*/ 508114 h 1696571"/>
                <a:gd name="connsiteX4" fmla="*/ 466118 w 502413"/>
                <a:gd name="connsiteY4" fmla="*/ 712005 h 1696571"/>
                <a:gd name="connsiteX5" fmla="*/ 378734 w 502413"/>
                <a:gd name="connsiteY5" fmla="*/ 991626 h 1696571"/>
                <a:gd name="connsiteX6" fmla="*/ 203966 w 502413"/>
                <a:gd name="connsiteY6" fmla="*/ 1381930 h 1696571"/>
                <a:gd name="connsiteX7" fmla="*/ 40849 w 502413"/>
                <a:gd name="connsiteY7" fmla="*/ 1696504 h 1696571"/>
                <a:gd name="connsiteX8" fmla="*/ 122408 w 502413"/>
                <a:gd name="connsiteY8" fmla="*/ 1405232 h 1696571"/>
                <a:gd name="connsiteX9" fmla="*/ 268047 w 502413"/>
                <a:gd name="connsiteY9" fmla="*/ 915895 h 1696571"/>
                <a:gd name="connsiteX10" fmla="*/ 355431 w 502413"/>
                <a:gd name="connsiteY10" fmla="*/ 618798 h 1696571"/>
                <a:gd name="connsiteX11" fmla="*/ 361257 w 502413"/>
                <a:gd name="connsiteY11" fmla="*/ 490638 h 1696571"/>
                <a:gd name="connsiteX12" fmla="*/ 297175 w 502413"/>
                <a:gd name="connsiteY12" fmla="*/ 321700 h 1696571"/>
                <a:gd name="connsiteX13" fmla="*/ 70 w 502413"/>
                <a:gd name="connsiteY13" fmla="*/ 1301 h 1696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02413" h="1696571">
                  <a:moveTo>
                    <a:pt x="70" y="1301"/>
                  </a:moveTo>
                  <a:cubicBezTo>
                    <a:pt x="4925" y="-16175"/>
                    <a:pt x="244745" y="146937"/>
                    <a:pt x="326303" y="216842"/>
                  </a:cubicBezTo>
                  <a:cubicBezTo>
                    <a:pt x="407861" y="286747"/>
                    <a:pt x="462234" y="372188"/>
                    <a:pt x="489420" y="420733"/>
                  </a:cubicBezTo>
                  <a:cubicBezTo>
                    <a:pt x="516606" y="469278"/>
                    <a:pt x="493304" y="459569"/>
                    <a:pt x="489420" y="508114"/>
                  </a:cubicBezTo>
                  <a:cubicBezTo>
                    <a:pt x="485536" y="556659"/>
                    <a:pt x="484566" y="631420"/>
                    <a:pt x="466118" y="712005"/>
                  </a:cubicBezTo>
                  <a:cubicBezTo>
                    <a:pt x="447670" y="792590"/>
                    <a:pt x="422426" y="879972"/>
                    <a:pt x="378734" y="991626"/>
                  </a:cubicBezTo>
                  <a:cubicBezTo>
                    <a:pt x="335042" y="1103280"/>
                    <a:pt x="260280" y="1264450"/>
                    <a:pt x="203966" y="1381930"/>
                  </a:cubicBezTo>
                  <a:cubicBezTo>
                    <a:pt x="147652" y="1499410"/>
                    <a:pt x="54442" y="1692620"/>
                    <a:pt x="40849" y="1696504"/>
                  </a:cubicBezTo>
                  <a:cubicBezTo>
                    <a:pt x="27256" y="1700388"/>
                    <a:pt x="84542" y="1535334"/>
                    <a:pt x="122408" y="1405232"/>
                  </a:cubicBezTo>
                  <a:cubicBezTo>
                    <a:pt x="160274" y="1275131"/>
                    <a:pt x="229210" y="1046967"/>
                    <a:pt x="268047" y="915895"/>
                  </a:cubicBezTo>
                  <a:cubicBezTo>
                    <a:pt x="306884" y="784823"/>
                    <a:pt x="339896" y="689674"/>
                    <a:pt x="355431" y="618798"/>
                  </a:cubicBezTo>
                  <a:cubicBezTo>
                    <a:pt x="370966" y="547922"/>
                    <a:pt x="370966" y="540154"/>
                    <a:pt x="361257" y="490638"/>
                  </a:cubicBezTo>
                  <a:cubicBezTo>
                    <a:pt x="351548" y="441122"/>
                    <a:pt x="353489" y="402285"/>
                    <a:pt x="297175" y="321700"/>
                  </a:cubicBezTo>
                  <a:cubicBezTo>
                    <a:pt x="240861" y="241115"/>
                    <a:pt x="-4785" y="18777"/>
                    <a:pt x="70" y="1301"/>
                  </a:cubicBezTo>
                  <a:close/>
                </a:path>
              </a:pathLst>
            </a:custGeom>
            <a:solidFill>
              <a:schemeClr val="bg1"/>
            </a:solidFill>
            <a:ln>
              <a:noFill/>
            </a:ln>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a:p>
          </p:txBody>
        </p:sp>
      </p:grpSp>
      <p:sp>
        <p:nvSpPr>
          <p:cNvPr id="13" name="Text Box 6"/>
          <p:cNvSpPr txBox="1">
            <a:spLocks noChangeArrowheads="1"/>
          </p:cNvSpPr>
          <p:nvPr/>
        </p:nvSpPr>
        <p:spPr bwMode="auto">
          <a:xfrm>
            <a:off x="2243262" y="251323"/>
            <a:ext cx="4762500" cy="830262"/>
          </a:xfrm>
          <a:prstGeom prst="rect">
            <a:avLst/>
          </a:prstGeom>
          <a:noFill/>
          <a:ln w="9525">
            <a:noFill/>
            <a:miter lim="800000"/>
            <a:headEnd/>
            <a:tailEnd/>
          </a:ln>
        </p:spPr>
        <p:txBody>
          <a:bodyPr wrap="none">
            <a:spAutoFit/>
          </a:bodyPr>
          <a:lstStyle/>
          <a:p>
            <a:r>
              <a:rPr lang="es-MX" sz="1400" b="1" dirty="0">
                <a:solidFill>
                  <a:srgbClr val="08090B"/>
                </a:solidFill>
                <a:latin typeface="Arial" pitchFamily="34" charset="0"/>
                <a:cs typeface="Arial" pitchFamily="34" charset="0"/>
              </a:rPr>
              <a:t>UNIVERSIDAD AUTÓNOMA DEL ESTADO DE MÉXICO</a:t>
            </a:r>
          </a:p>
          <a:p>
            <a:r>
              <a:rPr lang="es-MX" sz="1400" b="1" dirty="0">
                <a:solidFill>
                  <a:srgbClr val="08090B"/>
                </a:solidFill>
                <a:latin typeface="Arial" pitchFamily="34" charset="0"/>
                <a:cs typeface="Arial" pitchFamily="34" charset="0"/>
              </a:rPr>
              <a:t>      Centro Universitario UAEM Valle de Chalco. </a:t>
            </a:r>
          </a:p>
          <a:p>
            <a:endParaRPr lang="es-ES" sz="2000" b="1" i="1" dirty="0">
              <a:latin typeface="Arial" pitchFamily="34" charset="0"/>
              <a:cs typeface="Arial" pitchFamily="34" charset="0"/>
            </a:endParaRPr>
          </a:p>
        </p:txBody>
      </p:sp>
      <p:sp>
        <p:nvSpPr>
          <p:cNvPr id="14" name="Rectángulo 26"/>
          <p:cNvSpPr>
            <a:spLocks noChangeArrowheads="1"/>
          </p:cNvSpPr>
          <p:nvPr/>
        </p:nvSpPr>
        <p:spPr bwMode="auto">
          <a:xfrm>
            <a:off x="0" y="0"/>
            <a:ext cx="250825" cy="6850063"/>
          </a:xfrm>
          <a:prstGeom prst="rect">
            <a:avLst/>
          </a:prstGeom>
          <a:solidFill>
            <a:srgbClr val="404040"/>
          </a:solidFill>
          <a:ln w="9525">
            <a:noFill/>
            <a:miter lim="800000"/>
            <a:headEnd/>
            <a:tailEnd/>
          </a:ln>
          <a:effectLst>
            <a:outerShdw dist="23000" dir="5400000" rotWithShape="0">
              <a:srgbClr val="808080">
                <a:alpha val="34999"/>
              </a:srgbClr>
            </a:outerShdw>
          </a:effectLst>
        </p:spPr>
        <p:txBody>
          <a:bodyPr anchor="ctr"/>
          <a:lstStyle/>
          <a:p>
            <a:pPr algn="ctr">
              <a:defRPr/>
            </a:pPr>
            <a:endParaRPr lang="es-ES">
              <a:solidFill>
                <a:schemeClr val="lt1"/>
              </a:solidFill>
              <a:latin typeface="+mn-lt"/>
              <a:ea typeface="+mn-ea"/>
            </a:endParaRPr>
          </a:p>
        </p:txBody>
      </p:sp>
      <p:sp>
        <p:nvSpPr>
          <p:cNvPr id="15" name="14 Rectángulo"/>
          <p:cNvSpPr/>
          <p:nvPr/>
        </p:nvSpPr>
        <p:spPr>
          <a:xfrm>
            <a:off x="5796136" y="966177"/>
            <a:ext cx="2287806" cy="338554"/>
          </a:xfrm>
          <a:prstGeom prst="rect">
            <a:avLst/>
          </a:prstGeom>
        </p:spPr>
        <p:txBody>
          <a:bodyPr wrap="none">
            <a:spAutoFit/>
          </a:bodyPr>
          <a:lstStyle/>
          <a:p>
            <a:r>
              <a:rPr lang="es-ES" sz="1600" b="1" dirty="0" smtClean="0">
                <a:cs typeface="Tahoma" pitchFamily="34" charset="0"/>
              </a:rPr>
              <a:t>4</a:t>
            </a:r>
            <a:r>
              <a:rPr lang="es-ES" sz="1600" b="1" dirty="0">
                <a:cs typeface="Tahoma" pitchFamily="34" charset="0"/>
              </a:rPr>
              <a:t>.</a:t>
            </a:r>
            <a:r>
              <a:rPr lang="es-ES" sz="1600" b="1" dirty="0" smtClean="0">
                <a:cs typeface="Tahoma" pitchFamily="34" charset="0"/>
              </a:rPr>
              <a:t> </a:t>
            </a:r>
            <a:r>
              <a:rPr lang="es-ES" sz="1600" b="1" dirty="0" smtClean="0">
                <a:cs typeface="Tahoma" pitchFamily="34" charset="0"/>
              </a:rPr>
              <a:t>Método científico.</a:t>
            </a:r>
            <a:endParaRPr lang="es-ES" sz="1600" b="1" dirty="0">
              <a:cs typeface="Tahoma" pitchFamily="34" charset="0"/>
            </a:endParaRPr>
          </a:p>
        </p:txBody>
      </p:sp>
      <p:sp>
        <p:nvSpPr>
          <p:cNvPr id="16" name="15 CuadroTexto"/>
          <p:cNvSpPr txBox="1"/>
          <p:nvPr/>
        </p:nvSpPr>
        <p:spPr>
          <a:xfrm>
            <a:off x="1191610" y="1427141"/>
            <a:ext cx="7327371" cy="4247317"/>
          </a:xfrm>
          <a:prstGeom prst="rect">
            <a:avLst/>
          </a:prstGeom>
          <a:noFill/>
        </p:spPr>
        <p:txBody>
          <a:bodyPr wrap="square" rtlCol="0">
            <a:spAutoFit/>
          </a:bodyPr>
          <a:lstStyle/>
          <a:p>
            <a:pPr marL="285750" indent="-285750" algn="just">
              <a:buFont typeface="Arial" panose="020B0604020202020204" pitchFamily="34" charset="0"/>
              <a:buChar char="•"/>
            </a:pPr>
            <a:r>
              <a:rPr lang="es-MX" sz="1800" dirty="0" smtClean="0"/>
              <a:t>El principio fundamental de la metodología de la investigación científica es el método </a:t>
            </a:r>
            <a:r>
              <a:rPr lang="es-MX" sz="1800" dirty="0" smtClean="0"/>
              <a:t>científico. </a:t>
            </a:r>
          </a:p>
          <a:p>
            <a:pPr marL="285750" indent="-285750" algn="just">
              <a:buFont typeface="Arial" panose="020B0604020202020204" pitchFamily="34" charset="0"/>
              <a:buChar char="•"/>
            </a:pPr>
            <a:endParaRPr lang="es-MX" sz="1800" dirty="0"/>
          </a:p>
          <a:p>
            <a:pPr marL="285750" indent="-285750" algn="just">
              <a:buFont typeface="Arial" panose="020B0604020202020204" pitchFamily="34" charset="0"/>
              <a:buChar char="•"/>
            </a:pPr>
            <a:r>
              <a:rPr lang="es-MX" sz="1800" dirty="0"/>
              <a:t>E</a:t>
            </a:r>
            <a:r>
              <a:rPr lang="es-MX" sz="1800" dirty="0" smtClean="0"/>
              <a:t>l </a:t>
            </a:r>
            <a:r>
              <a:rPr lang="es-MX" sz="1800" dirty="0" smtClean="0"/>
              <a:t>investigador se plantea una incógnita acerca de un problema, del cual no ha encontrado solución, al menos, no </a:t>
            </a:r>
            <a:r>
              <a:rPr lang="es-MX" sz="1800" dirty="0" smtClean="0"/>
              <a:t>satisfactoria. </a:t>
            </a:r>
          </a:p>
          <a:p>
            <a:pPr marL="285750" indent="-285750" algn="just">
              <a:buFont typeface="Arial" panose="020B0604020202020204" pitchFamily="34" charset="0"/>
              <a:buChar char="•"/>
            </a:pPr>
            <a:endParaRPr lang="es-MX" sz="1800" dirty="0"/>
          </a:p>
          <a:p>
            <a:pPr marL="285750" indent="-285750" algn="just">
              <a:buFont typeface="Arial" panose="020B0604020202020204" pitchFamily="34" charset="0"/>
              <a:buChar char="•"/>
            </a:pPr>
            <a:r>
              <a:rPr lang="es-MX" sz="1800" dirty="0"/>
              <a:t>D</a:t>
            </a:r>
            <a:r>
              <a:rPr lang="es-MX" sz="1800" dirty="0" smtClean="0"/>
              <a:t>esarrolla el </a:t>
            </a:r>
            <a:r>
              <a:rPr lang="es-MX" sz="1800" dirty="0" smtClean="0"/>
              <a:t>problema </a:t>
            </a:r>
            <a:r>
              <a:rPr lang="es-MX" sz="1800" dirty="0" smtClean="0"/>
              <a:t>a través de preguntas </a:t>
            </a:r>
            <a:r>
              <a:rPr lang="es-MX" sz="1800" dirty="0" smtClean="0"/>
              <a:t>a responder, las que presenta como las respuestas que </a:t>
            </a:r>
            <a:r>
              <a:rPr lang="es-MX" sz="1800" dirty="0" smtClean="0"/>
              <a:t>supone hipotéticamente. </a:t>
            </a:r>
          </a:p>
          <a:p>
            <a:pPr marL="285750" indent="-285750" algn="just">
              <a:buFont typeface="Arial" panose="020B0604020202020204" pitchFamily="34" charset="0"/>
              <a:buChar char="•"/>
            </a:pPr>
            <a:endParaRPr lang="es-MX" sz="1800" dirty="0"/>
          </a:p>
          <a:p>
            <a:pPr marL="285750" indent="-285750" algn="just">
              <a:buFont typeface="Arial" panose="020B0604020202020204" pitchFamily="34" charset="0"/>
              <a:buChar char="•"/>
            </a:pPr>
            <a:r>
              <a:rPr lang="es-MX" sz="1800" dirty="0"/>
              <a:t>R</a:t>
            </a:r>
            <a:r>
              <a:rPr lang="es-MX" sz="1800" dirty="0" smtClean="0"/>
              <a:t>ealiza los experimentos </a:t>
            </a:r>
            <a:r>
              <a:rPr lang="es-MX" sz="1800" dirty="0" smtClean="0"/>
              <a:t>necesarios y </a:t>
            </a:r>
            <a:r>
              <a:rPr lang="es-MX" sz="1800" dirty="0" smtClean="0"/>
              <a:t>luego presenta </a:t>
            </a:r>
            <a:r>
              <a:rPr lang="es-MX" sz="1800" dirty="0" smtClean="0"/>
              <a:t>los resultados encontrados, </a:t>
            </a:r>
            <a:endParaRPr lang="es-MX" sz="1800" dirty="0" smtClean="0"/>
          </a:p>
          <a:p>
            <a:pPr marL="285750" indent="-285750" algn="just">
              <a:buFont typeface="Arial" panose="020B0604020202020204" pitchFamily="34" charset="0"/>
              <a:buChar char="•"/>
            </a:pPr>
            <a:endParaRPr lang="es-MX" sz="1800" dirty="0"/>
          </a:p>
          <a:p>
            <a:pPr marL="285750" indent="-285750" algn="just">
              <a:buFont typeface="Arial" panose="020B0604020202020204" pitchFamily="34" charset="0"/>
              <a:buChar char="•"/>
            </a:pPr>
            <a:r>
              <a:rPr lang="es-MX" sz="1800" dirty="0"/>
              <a:t>D</a:t>
            </a:r>
            <a:r>
              <a:rPr lang="es-MX" sz="1800" dirty="0" smtClean="0"/>
              <a:t>etermina</a:t>
            </a:r>
            <a:r>
              <a:rPr lang="es-MX" sz="1800" dirty="0" smtClean="0"/>
              <a:t> </a:t>
            </a:r>
            <a:r>
              <a:rPr lang="es-MX" sz="1800" dirty="0" smtClean="0"/>
              <a:t>las </a:t>
            </a:r>
            <a:r>
              <a:rPr lang="es-MX" sz="1800" dirty="0" smtClean="0"/>
              <a:t>conclusiones. </a:t>
            </a:r>
          </a:p>
          <a:p>
            <a:pPr marL="285750" indent="-285750" algn="just">
              <a:buFont typeface="Arial" panose="020B0604020202020204" pitchFamily="34" charset="0"/>
              <a:buChar char="•"/>
            </a:pPr>
            <a:endParaRPr lang="es-MX" sz="1800" dirty="0" smtClean="0"/>
          </a:p>
          <a:p>
            <a:pPr marL="285750" indent="-285750" algn="just">
              <a:buFont typeface="Arial" panose="020B0604020202020204" pitchFamily="34" charset="0"/>
              <a:buChar char="•"/>
            </a:pPr>
            <a:r>
              <a:rPr lang="es-MX" sz="1800" dirty="0"/>
              <a:t>P</a:t>
            </a:r>
            <a:r>
              <a:rPr lang="es-MX" sz="1800" dirty="0" smtClean="0"/>
              <a:t>ublica </a:t>
            </a:r>
            <a:r>
              <a:rPr lang="es-MX" sz="1800" dirty="0" smtClean="0"/>
              <a:t>en forma escrita (física o virtual) su experiencia.</a:t>
            </a:r>
            <a:endParaRPr lang="es-MX" sz="1800" dirty="0"/>
          </a:p>
        </p:txBody>
      </p:sp>
      <p:sp>
        <p:nvSpPr>
          <p:cNvPr id="17" name="CuadroTexto 2"/>
          <p:cNvSpPr txBox="1">
            <a:spLocks noChangeArrowheads="1"/>
          </p:cNvSpPr>
          <p:nvPr/>
        </p:nvSpPr>
        <p:spPr bwMode="auto">
          <a:xfrm>
            <a:off x="6561075" y="6134443"/>
            <a:ext cx="2447925" cy="523220"/>
          </a:xfrm>
          <a:prstGeom prst="rect">
            <a:avLst/>
          </a:prstGeom>
          <a:noFill/>
          <a:ln w="9525">
            <a:noFill/>
            <a:miter lim="800000"/>
            <a:headEnd/>
            <a:tailEnd/>
          </a:ln>
        </p:spPr>
        <p:txBody>
          <a:bodyPr>
            <a:spAutoFit/>
          </a:bodyPr>
          <a:lstStyle/>
          <a:p>
            <a:r>
              <a:rPr lang="es-ES_tradnl" sz="1400" b="1" i="1" dirty="0" smtClean="0">
                <a:solidFill>
                  <a:schemeClr val="bg1"/>
                </a:solidFill>
                <a:latin typeface="Abadi MT Condensed Light" pitchFamily="1" charset="0"/>
              </a:rPr>
              <a:t>Comprensión del método para el diseño </a:t>
            </a:r>
            <a:r>
              <a:rPr lang="es-ES_tradnl" sz="1400" b="1" i="1" dirty="0">
                <a:solidFill>
                  <a:schemeClr val="bg1"/>
                </a:solidFill>
                <a:latin typeface="Abadi MT Condensed Light" pitchFamily="1" charset="0"/>
              </a:rPr>
              <a:t>Industrial </a:t>
            </a:r>
          </a:p>
        </p:txBody>
      </p:sp>
    </p:spTree>
  </p:cSld>
  <p:clrMapOvr>
    <a:masterClrMapping/>
  </p:clrMapOvr>
  <p:transition spd="med">
    <p:wipe dir="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27"/>
          <p:cNvSpPr>
            <a:spLocks noChangeArrowheads="1"/>
          </p:cNvSpPr>
          <p:nvPr/>
        </p:nvSpPr>
        <p:spPr bwMode="auto">
          <a:xfrm rot="16200000">
            <a:off x="5871369" y="2893219"/>
            <a:ext cx="6149975" cy="395287"/>
          </a:xfrm>
          <a:prstGeom prst="rect">
            <a:avLst/>
          </a:prstGeom>
          <a:gradFill rotWithShape="1">
            <a:gsLst>
              <a:gs pos="0">
                <a:srgbClr val="628319"/>
              </a:gs>
              <a:gs pos="64000">
                <a:srgbClr val="628319"/>
              </a:gs>
              <a:gs pos="100000">
                <a:srgbClr val="FFFFFF"/>
              </a:gs>
            </a:gsLst>
            <a:path path="rect">
              <a:fillToRect l="100000" t="100000"/>
            </a:path>
          </a:gradFill>
          <a:ln w="9525">
            <a:noFill/>
            <a:miter lim="800000"/>
            <a:headEnd/>
            <a:tailEnd/>
          </a:ln>
          <a:effectLst>
            <a:outerShdw dist="23000" dir="5400000" rotWithShape="0">
              <a:srgbClr val="808080">
                <a:alpha val="34999"/>
              </a:srgbClr>
            </a:outerShdw>
          </a:effectLst>
        </p:spPr>
        <p:txBody>
          <a:bodyPr anchor="ctr"/>
          <a:lstStyle/>
          <a:p>
            <a:pPr algn="ctr">
              <a:defRPr/>
            </a:pPr>
            <a:endParaRPr lang="es-ES">
              <a:solidFill>
                <a:schemeClr val="lt1"/>
              </a:solidFill>
              <a:latin typeface="+mn-lt"/>
              <a:ea typeface="+mn-ea"/>
            </a:endParaRPr>
          </a:p>
        </p:txBody>
      </p:sp>
      <p:pic>
        <p:nvPicPr>
          <p:cNvPr id="3" name="Picture 15"/>
          <p:cNvPicPr>
            <a:picLocks noChangeAspect="1" noChangeArrowheads="1"/>
          </p:cNvPicPr>
          <p:nvPr/>
        </p:nvPicPr>
        <p:blipFill>
          <a:blip r:embed="rId2"/>
          <a:srcRect/>
          <a:stretch>
            <a:fillRect/>
          </a:stretch>
        </p:blipFill>
        <p:spPr bwMode="auto">
          <a:xfrm>
            <a:off x="671513" y="260350"/>
            <a:ext cx="804862" cy="719138"/>
          </a:xfrm>
          <a:prstGeom prst="rect">
            <a:avLst/>
          </a:prstGeom>
          <a:noFill/>
          <a:ln w="9525">
            <a:noFill/>
            <a:miter lim="800000"/>
            <a:headEnd/>
            <a:tailEnd/>
          </a:ln>
        </p:spPr>
      </p:pic>
      <p:sp>
        <p:nvSpPr>
          <p:cNvPr id="4" name="Rectángulo 18"/>
          <p:cNvSpPr>
            <a:spLocks noChangeArrowheads="1"/>
          </p:cNvSpPr>
          <p:nvPr/>
        </p:nvSpPr>
        <p:spPr bwMode="auto">
          <a:xfrm>
            <a:off x="179388" y="5949950"/>
            <a:ext cx="8964612" cy="908050"/>
          </a:xfrm>
          <a:prstGeom prst="rect">
            <a:avLst/>
          </a:prstGeom>
          <a:gradFill rotWithShape="1">
            <a:gsLst>
              <a:gs pos="0">
                <a:srgbClr val="628319"/>
              </a:gs>
              <a:gs pos="64000">
                <a:srgbClr val="628319"/>
              </a:gs>
              <a:gs pos="100000">
                <a:srgbClr val="FFFFFF"/>
              </a:gs>
            </a:gsLst>
            <a:path path="rect">
              <a:fillToRect l="100000" t="100000"/>
            </a:path>
          </a:gradFill>
          <a:ln w="9525">
            <a:noFill/>
            <a:miter lim="800000"/>
            <a:headEnd/>
            <a:tailEnd/>
          </a:ln>
          <a:effectLst>
            <a:outerShdw dist="23000" dir="5400000" rotWithShape="0">
              <a:srgbClr val="808080">
                <a:alpha val="34999"/>
              </a:srgbClr>
            </a:outerShdw>
          </a:effectLst>
        </p:spPr>
        <p:txBody>
          <a:bodyPr anchor="ctr"/>
          <a:lstStyle/>
          <a:p>
            <a:pPr algn="ctr">
              <a:defRPr/>
            </a:pPr>
            <a:endParaRPr lang="es-ES">
              <a:solidFill>
                <a:schemeClr val="lt1"/>
              </a:solidFill>
              <a:latin typeface="+mn-lt"/>
              <a:ea typeface="+mn-ea"/>
            </a:endParaRPr>
          </a:p>
        </p:txBody>
      </p:sp>
      <p:grpSp>
        <p:nvGrpSpPr>
          <p:cNvPr id="5" name="Agrupar 41"/>
          <p:cNvGrpSpPr/>
          <p:nvPr/>
        </p:nvGrpSpPr>
        <p:grpSpPr>
          <a:xfrm>
            <a:off x="251520" y="5229200"/>
            <a:ext cx="882484" cy="1450720"/>
            <a:chOff x="7916914" y="3392213"/>
            <a:chExt cx="914688" cy="1696571"/>
          </a:xfrm>
          <a:effectLst>
            <a:outerShdw blurRad="50800" dist="38100" dir="2700000" algn="tl" rotWithShape="0">
              <a:prstClr val="black">
                <a:alpha val="40000"/>
              </a:prstClr>
            </a:outerShdw>
          </a:effectLst>
        </p:grpSpPr>
        <p:sp>
          <p:nvSpPr>
            <p:cNvPr id="6" name="Forma libre 20"/>
            <p:cNvSpPr/>
            <p:nvPr/>
          </p:nvSpPr>
          <p:spPr>
            <a:xfrm>
              <a:off x="8417985" y="3812948"/>
              <a:ext cx="413617" cy="1275836"/>
            </a:xfrm>
            <a:custGeom>
              <a:avLst/>
              <a:gdLst>
                <a:gd name="connsiteX0" fmla="*/ 0 w 413617"/>
                <a:gd name="connsiteY0" fmla="*/ 0 h 1240819"/>
                <a:gd name="connsiteX1" fmla="*/ 192245 w 413617"/>
                <a:gd name="connsiteY1" fmla="*/ 0 h 1240819"/>
                <a:gd name="connsiteX2" fmla="*/ 413617 w 413617"/>
                <a:gd name="connsiteY2" fmla="*/ 1147612 h 1240819"/>
                <a:gd name="connsiteX3" fmla="*/ 396141 w 413617"/>
                <a:gd name="connsiteY3" fmla="*/ 1240819 h 1240819"/>
                <a:gd name="connsiteX4" fmla="*/ 355362 w 413617"/>
                <a:gd name="connsiteY4" fmla="*/ 1211692 h 1240819"/>
                <a:gd name="connsiteX5" fmla="*/ 337885 w 413617"/>
                <a:gd name="connsiteY5" fmla="*/ 1101009 h 1240819"/>
                <a:gd name="connsiteX6" fmla="*/ 192245 w 413617"/>
                <a:gd name="connsiteY6" fmla="*/ 0 h 1240819"/>
                <a:gd name="connsiteX7" fmla="*/ 0 w 413617"/>
                <a:gd name="connsiteY7" fmla="*/ 0 h 1240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3617" h="1240819">
                  <a:moveTo>
                    <a:pt x="0" y="0"/>
                  </a:moveTo>
                  <a:lnTo>
                    <a:pt x="192245" y="0"/>
                  </a:lnTo>
                  <a:lnTo>
                    <a:pt x="413617" y="1147612"/>
                  </a:lnTo>
                  <a:lnTo>
                    <a:pt x="396141" y="1240819"/>
                  </a:lnTo>
                  <a:lnTo>
                    <a:pt x="355362" y="1211692"/>
                  </a:lnTo>
                  <a:lnTo>
                    <a:pt x="337885" y="1101009"/>
                  </a:lnTo>
                  <a:lnTo>
                    <a:pt x="192245" y="0"/>
                  </a:lnTo>
                  <a:lnTo>
                    <a:pt x="0" y="0"/>
                  </a:lnTo>
                  <a:close/>
                </a:path>
              </a:pathLst>
            </a:custGeom>
            <a:solidFill>
              <a:srgbClr val="FFFFFF"/>
            </a:solidFill>
            <a:ln>
              <a:noFill/>
            </a:ln>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a:p>
          </p:txBody>
        </p:sp>
        <p:cxnSp>
          <p:nvCxnSpPr>
            <p:cNvPr id="7" name="Conector recto 21"/>
            <p:cNvCxnSpPr/>
            <p:nvPr/>
          </p:nvCxnSpPr>
          <p:spPr>
            <a:xfrm flipV="1">
              <a:off x="8395605" y="3912928"/>
              <a:ext cx="233024" cy="1"/>
            </a:xfrm>
            <a:prstGeom prst="line">
              <a:avLst/>
            </a:prstGeom>
            <a:ln w="19050" cmpd="sng">
              <a:solidFill>
                <a:schemeClr val="bg1"/>
              </a:solidFill>
            </a:ln>
            <a:scene3d>
              <a:camera prst="orthographicFront"/>
              <a:lightRig rig="threePt" dir="t"/>
            </a:scene3d>
            <a:sp3d>
              <a:bevelT w="165100" prst="coolSlant"/>
            </a:sp3d>
          </p:spPr>
          <p:style>
            <a:lnRef idx="2">
              <a:schemeClr val="accent1"/>
            </a:lnRef>
            <a:fillRef idx="0">
              <a:schemeClr val="accent1"/>
            </a:fillRef>
            <a:effectRef idx="1">
              <a:schemeClr val="accent1"/>
            </a:effectRef>
            <a:fontRef idx="minor">
              <a:schemeClr val="tx1"/>
            </a:fontRef>
          </p:style>
        </p:cxnSp>
        <p:sp>
          <p:nvSpPr>
            <p:cNvPr id="8" name="Elipse 22"/>
            <p:cNvSpPr/>
            <p:nvPr/>
          </p:nvSpPr>
          <p:spPr>
            <a:xfrm>
              <a:off x="8541245" y="3678959"/>
              <a:ext cx="87384" cy="76682"/>
            </a:xfrm>
            <a:prstGeom prst="ellipse">
              <a:avLst/>
            </a:prstGeom>
            <a:solidFill>
              <a:schemeClr val="bg1"/>
            </a:solidFill>
            <a:ln>
              <a:noFill/>
            </a:ln>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a:p>
          </p:txBody>
        </p:sp>
        <p:cxnSp>
          <p:nvCxnSpPr>
            <p:cNvPr id="9" name="Conector recto 23"/>
            <p:cNvCxnSpPr/>
            <p:nvPr/>
          </p:nvCxnSpPr>
          <p:spPr>
            <a:xfrm flipV="1">
              <a:off x="8383029" y="3842078"/>
              <a:ext cx="233024" cy="1"/>
            </a:xfrm>
            <a:prstGeom prst="line">
              <a:avLst/>
            </a:prstGeom>
            <a:ln w="38100" cmpd="sng">
              <a:solidFill>
                <a:schemeClr val="bg1"/>
              </a:solidFill>
            </a:ln>
            <a:scene3d>
              <a:camera prst="orthographicFront"/>
              <a:lightRig rig="threePt" dir="t"/>
            </a:scene3d>
            <a:sp3d>
              <a:bevelT w="165100" prst="coolSlant"/>
            </a:sp3d>
          </p:spPr>
          <p:style>
            <a:lnRef idx="2">
              <a:schemeClr val="accent1"/>
            </a:lnRef>
            <a:fillRef idx="0">
              <a:schemeClr val="accent1"/>
            </a:fillRef>
            <a:effectRef idx="1">
              <a:schemeClr val="accent1"/>
            </a:effectRef>
            <a:fontRef idx="minor">
              <a:schemeClr val="tx1"/>
            </a:fontRef>
          </p:style>
        </p:cxnSp>
        <p:sp>
          <p:nvSpPr>
            <p:cNvPr id="10" name="Forma libre 24"/>
            <p:cNvSpPr/>
            <p:nvPr/>
          </p:nvSpPr>
          <p:spPr>
            <a:xfrm>
              <a:off x="7916914" y="3392213"/>
              <a:ext cx="502413" cy="1696571"/>
            </a:xfrm>
            <a:custGeom>
              <a:avLst/>
              <a:gdLst>
                <a:gd name="connsiteX0" fmla="*/ 70 w 502413"/>
                <a:gd name="connsiteY0" fmla="*/ 1301 h 1696571"/>
                <a:gd name="connsiteX1" fmla="*/ 326303 w 502413"/>
                <a:gd name="connsiteY1" fmla="*/ 216842 h 1696571"/>
                <a:gd name="connsiteX2" fmla="*/ 489420 w 502413"/>
                <a:gd name="connsiteY2" fmla="*/ 420733 h 1696571"/>
                <a:gd name="connsiteX3" fmla="*/ 489420 w 502413"/>
                <a:gd name="connsiteY3" fmla="*/ 508114 h 1696571"/>
                <a:gd name="connsiteX4" fmla="*/ 466118 w 502413"/>
                <a:gd name="connsiteY4" fmla="*/ 712005 h 1696571"/>
                <a:gd name="connsiteX5" fmla="*/ 378734 w 502413"/>
                <a:gd name="connsiteY5" fmla="*/ 991626 h 1696571"/>
                <a:gd name="connsiteX6" fmla="*/ 203966 w 502413"/>
                <a:gd name="connsiteY6" fmla="*/ 1381930 h 1696571"/>
                <a:gd name="connsiteX7" fmla="*/ 40849 w 502413"/>
                <a:gd name="connsiteY7" fmla="*/ 1696504 h 1696571"/>
                <a:gd name="connsiteX8" fmla="*/ 122408 w 502413"/>
                <a:gd name="connsiteY8" fmla="*/ 1405232 h 1696571"/>
                <a:gd name="connsiteX9" fmla="*/ 268047 w 502413"/>
                <a:gd name="connsiteY9" fmla="*/ 915895 h 1696571"/>
                <a:gd name="connsiteX10" fmla="*/ 355431 w 502413"/>
                <a:gd name="connsiteY10" fmla="*/ 618798 h 1696571"/>
                <a:gd name="connsiteX11" fmla="*/ 361257 w 502413"/>
                <a:gd name="connsiteY11" fmla="*/ 490638 h 1696571"/>
                <a:gd name="connsiteX12" fmla="*/ 297175 w 502413"/>
                <a:gd name="connsiteY12" fmla="*/ 321700 h 1696571"/>
                <a:gd name="connsiteX13" fmla="*/ 70 w 502413"/>
                <a:gd name="connsiteY13" fmla="*/ 1301 h 1696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02413" h="1696571">
                  <a:moveTo>
                    <a:pt x="70" y="1301"/>
                  </a:moveTo>
                  <a:cubicBezTo>
                    <a:pt x="4925" y="-16175"/>
                    <a:pt x="244745" y="146937"/>
                    <a:pt x="326303" y="216842"/>
                  </a:cubicBezTo>
                  <a:cubicBezTo>
                    <a:pt x="407861" y="286747"/>
                    <a:pt x="462234" y="372188"/>
                    <a:pt x="489420" y="420733"/>
                  </a:cubicBezTo>
                  <a:cubicBezTo>
                    <a:pt x="516606" y="469278"/>
                    <a:pt x="493304" y="459569"/>
                    <a:pt x="489420" y="508114"/>
                  </a:cubicBezTo>
                  <a:cubicBezTo>
                    <a:pt x="485536" y="556659"/>
                    <a:pt x="484566" y="631420"/>
                    <a:pt x="466118" y="712005"/>
                  </a:cubicBezTo>
                  <a:cubicBezTo>
                    <a:pt x="447670" y="792590"/>
                    <a:pt x="422426" y="879972"/>
                    <a:pt x="378734" y="991626"/>
                  </a:cubicBezTo>
                  <a:cubicBezTo>
                    <a:pt x="335042" y="1103280"/>
                    <a:pt x="260280" y="1264450"/>
                    <a:pt x="203966" y="1381930"/>
                  </a:cubicBezTo>
                  <a:cubicBezTo>
                    <a:pt x="147652" y="1499410"/>
                    <a:pt x="54442" y="1692620"/>
                    <a:pt x="40849" y="1696504"/>
                  </a:cubicBezTo>
                  <a:cubicBezTo>
                    <a:pt x="27256" y="1700388"/>
                    <a:pt x="84542" y="1535334"/>
                    <a:pt x="122408" y="1405232"/>
                  </a:cubicBezTo>
                  <a:cubicBezTo>
                    <a:pt x="160274" y="1275131"/>
                    <a:pt x="229210" y="1046967"/>
                    <a:pt x="268047" y="915895"/>
                  </a:cubicBezTo>
                  <a:cubicBezTo>
                    <a:pt x="306884" y="784823"/>
                    <a:pt x="339896" y="689674"/>
                    <a:pt x="355431" y="618798"/>
                  </a:cubicBezTo>
                  <a:cubicBezTo>
                    <a:pt x="370966" y="547922"/>
                    <a:pt x="370966" y="540154"/>
                    <a:pt x="361257" y="490638"/>
                  </a:cubicBezTo>
                  <a:cubicBezTo>
                    <a:pt x="351548" y="441122"/>
                    <a:pt x="353489" y="402285"/>
                    <a:pt x="297175" y="321700"/>
                  </a:cubicBezTo>
                  <a:cubicBezTo>
                    <a:pt x="240861" y="241115"/>
                    <a:pt x="-4785" y="18777"/>
                    <a:pt x="70" y="1301"/>
                  </a:cubicBezTo>
                  <a:close/>
                </a:path>
              </a:pathLst>
            </a:custGeom>
            <a:solidFill>
              <a:schemeClr val="bg1"/>
            </a:solidFill>
            <a:ln>
              <a:noFill/>
            </a:ln>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a:p>
          </p:txBody>
        </p:sp>
      </p:grpSp>
      <p:sp>
        <p:nvSpPr>
          <p:cNvPr id="13" name="Text Box 6"/>
          <p:cNvSpPr txBox="1">
            <a:spLocks noChangeArrowheads="1"/>
          </p:cNvSpPr>
          <p:nvPr/>
        </p:nvSpPr>
        <p:spPr bwMode="auto">
          <a:xfrm>
            <a:off x="2268538" y="404813"/>
            <a:ext cx="4762500" cy="830262"/>
          </a:xfrm>
          <a:prstGeom prst="rect">
            <a:avLst/>
          </a:prstGeom>
          <a:noFill/>
          <a:ln w="9525">
            <a:noFill/>
            <a:miter lim="800000"/>
            <a:headEnd/>
            <a:tailEnd/>
          </a:ln>
        </p:spPr>
        <p:txBody>
          <a:bodyPr wrap="none">
            <a:spAutoFit/>
          </a:bodyPr>
          <a:lstStyle/>
          <a:p>
            <a:r>
              <a:rPr lang="es-MX" sz="1400" b="1" dirty="0">
                <a:solidFill>
                  <a:srgbClr val="08090B"/>
                </a:solidFill>
                <a:latin typeface="Arial" pitchFamily="34" charset="0"/>
                <a:cs typeface="Arial" pitchFamily="34" charset="0"/>
              </a:rPr>
              <a:t>UNIVERSIDAD AUTÓNOMA DEL ESTADO DE MÉXICO</a:t>
            </a:r>
          </a:p>
          <a:p>
            <a:r>
              <a:rPr lang="es-MX" sz="1400" b="1" dirty="0">
                <a:solidFill>
                  <a:srgbClr val="08090B"/>
                </a:solidFill>
                <a:latin typeface="Arial" pitchFamily="34" charset="0"/>
                <a:cs typeface="Arial" pitchFamily="34" charset="0"/>
              </a:rPr>
              <a:t>      Centro Universitario UAEM Valle de Chalco. </a:t>
            </a:r>
          </a:p>
          <a:p>
            <a:endParaRPr lang="es-ES" sz="2000" b="1" i="1" dirty="0">
              <a:latin typeface="Arial" pitchFamily="34" charset="0"/>
              <a:cs typeface="Arial" pitchFamily="34" charset="0"/>
            </a:endParaRPr>
          </a:p>
        </p:txBody>
      </p:sp>
      <p:sp>
        <p:nvSpPr>
          <p:cNvPr id="14" name="Rectángulo 26"/>
          <p:cNvSpPr>
            <a:spLocks noChangeArrowheads="1"/>
          </p:cNvSpPr>
          <p:nvPr/>
        </p:nvSpPr>
        <p:spPr bwMode="auto">
          <a:xfrm>
            <a:off x="0" y="0"/>
            <a:ext cx="250825" cy="6850063"/>
          </a:xfrm>
          <a:prstGeom prst="rect">
            <a:avLst/>
          </a:prstGeom>
          <a:solidFill>
            <a:srgbClr val="404040"/>
          </a:solidFill>
          <a:ln w="9525">
            <a:noFill/>
            <a:miter lim="800000"/>
            <a:headEnd/>
            <a:tailEnd/>
          </a:ln>
          <a:effectLst>
            <a:outerShdw dist="23000" dir="5400000" rotWithShape="0">
              <a:srgbClr val="808080">
                <a:alpha val="34999"/>
              </a:srgbClr>
            </a:outerShdw>
          </a:effectLst>
        </p:spPr>
        <p:txBody>
          <a:bodyPr anchor="ctr"/>
          <a:lstStyle/>
          <a:p>
            <a:pPr algn="ctr">
              <a:defRPr/>
            </a:pPr>
            <a:endParaRPr lang="es-ES">
              <a:solidFill>
                <a:schemeClr val="lt1"/>
              </a:solidFill>
              <a:latin typeface="+mn-lt"/>
              <a:ea typeface="+mn-ea"/>
            </a:endParaRPr>
          </a:p>
        </p:txBody>
      </p:sp>
      <p:sp>
        <p:nvSpPr>
          <p:cNvPr id="12" name="CuadroTexto 11"/>
          <p:cNvSpPr txBox="1"/>
          <p:nvPr/>
        </p:nvSpPr>
        <p:spPr>
          <a:xfrm>
            <a:off x="1073944" y="4366845"/>
            <a:ext cx="2091801" cy="646331"/>
          </a:xfrm>
          <a:prstGeom prst="rect">
            <a:avLst/>
          </a:prstGeom>
          <a:noFill/>
        </p:spPr>
        <p:txBody>
          <a:bodyPr wrap="square" rtlCol="0">
            <a:spAutoFit/>
          </a:bodyPr>
          <a:lstStyle/>
          <a:p>
            <a:r>
              <a:rPr lang="es-MX" sz="1800" dirty="0" smtClean="0"/>
              <a:t>Método </a:t>
            </a:r>
          </a:p>
          <a:p>
            <a:r>
              <a:rPr lang="es-MX" sz="1800" dirty="0" smtClean="0"/>
              <a:t>científico </a:t>
            </a:r>
            <a:endParaRPr lang="es-MX" sz="1800" dirty="0"/>
          </a:p>
        </p:txBody>
      </p:sp>
      <p:cxnSp>
        <p:nvCxnSpPr>
          <p:cNvPr id="18" name="Conector recto 17"/>
          <p:cNvCxnSpPr/>
          <p:nvPr/>
        </p:nvCxnSpPr>
        <p:spPr>
          <a:xfrm>
            <a:off x="2268538" y="4690011"/>
            <a:ext cx="864096" cy="0"/>
          </a:xfrm>
          <a:prstGeom prst="line">
            <a:avLst/>
          </a:prstGeom>
        </p:spPr>
        <p:style>
          <a:lnRef idx="2">
            <a:schemeClr val="accent1"/>
          </a:lnRef>
          <a:fillRef idx="0">
            <a:schemeClr val="accent1"/>
          </a:fillRef>
          <a:effectRef idx="1">
            <a:schemeClr val="accent1"/>
          </a:effectRef>
          <a:fontRef idx="minor">
            <a:schemeClr val="tx1"/>
          </a:fontRef>
        </p:style>
      </p:cxnSp>
      <p:sp>
        <p:nvSpPr>
          <p:cNvPr id="19" name="CuadroTexto 18"/>
          <p:cNvSpPr txBox="1"/>
          <p:nvPr/>
        </p:nvSpPr>
        <p:spPr>
          <a:xfrm>
            <a:off x="3303604" y="4522091"/>
            <a:ext cx="1440508" cy="338554"/>
          </a:xfrm>
          <a:prstGeom prst="rect">
            <a:avLst/>
          </a:prstGeom>
          <a:noFill/>
        </p:spPr>
        <p:txBody>
          <a:bodyPr wrap="square" rtlCol="0">
            <a:spAutoFit/>
          </a:bodyPr>
          <a:lstStyle/>
          <a:p>
            <a:r>
              <a:rPr lang="es-MX" sz="1600" dirty="0"/>
              <a:t>R</a:t>
            </a:r>
            <a:r>
              <a:rPr lang="es-MX" sz="1600" dirty="0" smtClean="0"/>
              <a:t>echaza</a:t>
            </a:r>
            <a:endParaRPr lang="es-MX" sz="1600" dirty="0"/>
          </a:p>
        </p:txBody>
      </p:sp>
      <p:cxnSp>
        <p:nvCxnSpPr>
          <p:cNvPr id="21" name="Conector recto 20"/>
          <p:cNvCxnSpPr/>
          <p:nvPr/>
        </p:nvCxnSpPr>
        <p:spPr>
          <a:xfrm>
            <a:off x="4544262" y="4690011"/>
            <a:ext cx="747892" cy="0"/>
          </a:xfrm>
          <a:prstGeom prst="line">
            <a:avLst/>
          </a:prstGeom>
        </p:spPr>
        <p:style>
          <a:lnRef idx="2">
            <a:schemeClr val="accent1"/>
          </a:lnRef>
          <a:fillRef idx="0">
            <a:schemeClr val="accent1"/>
          </a:fillRef>
          <a:effectRef idx="1">
            <a:schemeClr val="accent1"/>
          </a:effectRef>
          <a:fontRef idx="minor">
            <a:schemeClr val="tx1"/>
          </a:fontRef>
        </p:style>
      </p:cxnSp>
      <p:sp>
        <p:nvSpPr>
          <p:cNvPr id="22" name="CuadroTexto 21"/>
          <p:cNvSpPr txBox="1"/>
          <p:nvPr/>
        </p:nvSpPr>
        <p:spPr>
          <a:xfrm>
            <a:off x="5292154" y="4275391"/>
            <a:ext cx="2519933" cy="584775"/>
          </a:xfrm>
          <a:prstGeom prst="rect">
            <a:avLst/>
          </a:prstGeom>
          <a:noFill/>
        </p:spPr>
        <p:txBody>
          <a:bodyPr wrap="square" rtlCol="0">
            <a:spAutoFit/>
          </a:bodyPr>
          <a:lstStyle/>
          <a:p>
            <a:r>
              <a:rPr lang="es-MX" sz="1600" dirty="0" smtClean="0"/>
              <a:t>Manipulaciones</a:t>
            </a:r>
          </a:p>
          <a:p>
            <a:r>
              <a:rPr lang="es-MX" sz="1600" dirty="0" smtClean="0"/>
              <a:t>Prejuicios</a:t>
            </a:r>
            <a:endParaRPr lang="es-MX" sz="1600" dirty="0"/>
          </a:p>
        </p:txBody>
      </p:sp>
      <p:cxnSp>
        <p:nvCxnSpPr>
          <p:cNvPr id="24" name="Conector recto de flecha 23"/>
          <p:cNvCxnSpPr/>
          <p:nvPr/>
        </p:nvCxnSpPr>
        <p:spPr>
          <a:xfrm flipV="1">
            <a:off x="6699134" y="3739473"/>
            <a:ext cx="586581" cy="50163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6" name="CuadroTexto 25"/>
          <p:cNvSpPr txBox="1"/>
          <p:nvPr/>
        </p:nvSpPr>
        <p:spPr>
          <a:xfrm>
            <a:off x="6992425" y="2607532"/>
            <a:ext cx="1800200" cy="1077218"/>
          </a:xfrm>
          <a:prstGeom prst="rect">
            <a:avLst/>
          </a:prstGeom>
          <a:noFill/>
        </p:spPr>
        <p:txBody>
          <a:bodyPr wrap="square" rtlCol="0">
            <a:spAutoFit/>
          </a:bodyPr>
          <a:lstStyle/>
          <a:p>
            <a:r>
              <a:rPr lang="es-MX" sz="1600" dirty="0" smtClean="0"/>
              <a:t>Realidad </a:t>
            </a:r>
          </a:p>
          <a:p>
            <a:endParaRPr lang="es-MX" sz="1600" dirty="0" smtClean="0"/>
          </a:p>
          <a:p>
            <a:r>
              <a:rPr lang="es-MX" sz="1600" dirty="0" smtClean="0"/>
              <a:t>Objetos de estudio</a:t>
            </a:r>
            <a:endParaRPr lang="es-MX" sz="1600" dirty="0"/>
          </a:p>
        </p:txBody>
      </p:sp>
      <p:sp>
        <p:nvSpPr>
          <p:cNvPr id="29" name="CuadroTexto 28"/>
          <p:cNvSpPr txBox="1"/>
          <p:nvPr/>
        </p:nvSpPr>
        <p:spPr>
          <a:xfrm>
            <a:off x="1596165" y="1693844"/>
            <a:ext cx="4518116" cy="2031325"/>
          </a:xfrm>
          <a:prstGeom prst="rect">
            <a:avLst/>
          </a:prstGeom>
          <a:noFill/>
        </p:spPr>
        <p:txBody>
          <a:bodyPr wrap="square" rtlCol="0">
            <a:spAutoFit/>
          </a:bodyPr>
          <a:lstStyle/>
          <a:p>
            <a:pPr algn="just"/>
            <a:r>
              <a:rPr lang="es-MX" sz="1800" dirty="0" smtClean="0"/>
              <a:t>El método científico rechaza toda acción que busque manipular la realidad de manera caprichosa, tratando de imponer prejuicios, creencias o deseos que no se ajusten a un control adecuado de la realidad y de los problemas que se investigan. </a:t>
            </a:r>
            <a:endParaRPr lang="es-MX" sz="1800" dirty="0"/>
          </a:p>
        </p:txBody>
      </p:sp>
      <p:sp>
        <p:nvSpPr>
          <p:cNvPr id="32" name="CuadroTexto 2"/>
          <p:cNvSpPr txBox="1">
            <a:spLocks noChangeArrowheads="1"/>
          </p:cNvSpPr>
          <p:nvPr/>
        </p:nvSpPr>
        <p:spPr bwMode="auto">
          <a:xfrm>
            <a:off x="6561075" y="6134443"/>
            <a:ext cx="2447925" cy="523220"/>
          </a:xfrm>
          <a:prstGeom prst="rect">
            <a:avLst/>
          </a:prstGeom>
          <a:noFill/>
          <a:ln w="9525">
            <a:noFill/>
            <a:miter lim="800000"/>
            <a:headEnd/>
            <a:tailEnd/>
          </a:ln>
        </p:spPr>
        <p:txBody>
          <a:bodyPr>
            <a:spAutoFit/>
          </a:bodyPr>
          <a:lstStyle/>
          <a:p>
            <a:r>
              <a:rPr lang="es-ES_tradnl" sz="1400" b="1" i="1" dirty="0" smtClean="0">
                <a:solidFill>
                  <a:schemeClr val="bg1"/>
                </a:solidFill>
                <a:latin typeface="Abadi MT Condensed Light" pitchFamily="1" charset="0"/>
              </a:rPr>
              <a:t>Comprensión del método para el diseño </a:t>
            </a:r>
            <a:r>
              <a:rPr lang="es-ES_tradnl" sz="1400" b="1" i="1" dirty="0">
                <a:solidFill>
                  <a:schemeClr val="bg1"/>
                </a:solidFill>
                <a:latin typeface="Abadi MT Condensed Light" pitchFamily="1" charset="0"/>
              </a:rPr>
              <a:t>Industrial </a:t>
            </a:r>
          </a:p>
        </p:txBody>
      </p:sp>
    </p:spTree>
    <p:extLst>
      <p:ext uri="{BB962C8B-B14F-4D97-AF65-F5344CB8AC3E}">
        <p14:creationId xmlns:p14="http://schemas.microsoft.com/office/powerpoint/2010/main" val="4147866015"/>
      </p:ext>
    </p:extLst>
  </p:cSld>
  <p:clrMapOvr>
    <a:masterClrMapping/>
  </p:clrMapOvr>
  <p:transition spd="med">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ángulo 27"/>
          <p:cNvSpPr>
            <a:spLocks noChangeArrowheads="1"/>
          </p:cNvSpPr>
          <p:nvPr/>
        </p:nvSpPr>
        <p:spPr bwMode="auto">
          <a:xfrm rot="-5400000">
            <a:off x="5871369" y="2893219"/>
            <a:ext cx="6149975" cy="395287"/>
          </a:xfrm>
          <a:prstGeom prst="rect">
            <a:avLst/>
          </a:prstGeom>
          <a:gradFill rotWithShape="1">
            <a:gsLst>
              <a:gs pos="0">
                <a:srgbClr val="628319"/>
              </a:gs>
              <a:gs pos="64000">
                <a:srgbClr val="628319"/>
              </a:gs>
              <a:gs pos="100000">
                <a:srgbClr val="FFFFFF"/>
              </a:gs>
            </a:gsLst>
            <a:path path="rect">
              <a:fillToRect l="100000" t="100000"/>
            </a:path>
          </a:gradFill>
          <a:ln w="9525">
            <a:noFill/>
            <a:miter lim="800000"/>
            <a:headEnd/>
            <a:tailEnd/>
          </a:ln>
          <a:effectLst>
            <a:outerShdw dist="23000" dir="5400000" rotWithShape="0">
              <a:srgbClr val="808080">
                <a:alpha val="34999"/>
              </a:srgbClr>
            </a:outerShdw>
          </a:effectLst>
        </p:spPr>
        <p:txBody>
          <a:bodyPr anchor="ctr"/>
          <a:lstStyle/>
          <a:p>
            <a:pPr algn="ctr">
              <a:defRPr/>
            </a:pPr>
            <a:endParaRPr lang="es-ES">
              <a:solidFill>
                <a:schemeClr val="lt1"/>
              </a:solidFill>
              <a:latin typeface="+mn-lt"/>
              <a:ea typeface="+mn-ea"/>
            </a:endParaRPr>
          </a:p>
        </p:txBody>
      </p:sp>
      <p:sp>
        <p:nvSpPr>
          <p:cNvPr id="19" name="Rectángulo 18"/>
          <p:cNvSpPr>
            <a:spLocks noChangeArrowheads="1"/>
          </p:cNvSpPr>
          <p:nvPr/>
        </p:nvSpPr>
        <p:spPr bwMode="auto">
          <a:xfrm>
            <a:off x="179388" y="5949950"/>
            <a:ext cx="8964612" cy="908050"/>
          </a:xfrm>
          <a:prstGeom prst="rect">
            <a:avLst/>
          </a:prstGeom>
          <a:gradFill rotWithShape="1">
            <a:gsLst>
              <a:gs pos="0">
                <a:srgbClr val="628319"/>
              </a:gs>
              <a:gs pos="64000">
                <a:srgbClr val="628319"/>
              </a:gs>
              <a:gs pos="100000">
                <a:srgbClr val="FFFFFF"/>
              </a:gs>
            </a:gsLst>
            <a:path path="rect">
              <a:fillToRect l="100000" t="100000"/>
            </a:path>
          </a:gradFill>
          <a:ln w="9525">
            <a:noFill/>
            <a:miter lim="800000"/>
            <a:headEnd/>
            <a:tailEnd/>
          </a:ln>
          <a:effectLst>
            <a:outerShdw dist="23000" dir="5400000" rotWithShape="0">
              <a:srgbClr val="808080">
                <a:alpha val="34999"/>
              </a:srgbClr>
            </a:outerShdw>
          </a:effectLst>
        </p:spPr>
        <p:txBody>
          <a:bodyPr anchor="ctr"/>
          <a:lstStyle/>
          <a:p>
            <a:pPr algn="ctr">
              <a:defRPr/>
            </a:pPr>
            <a:endParaRPr lang="es-ES">
              <a:solidFill>
                <a:schemeClr val="lt1"/>
              </a:solidFill>
              <a:latin typeface="+mn-lt"/>
              <a:ea typeface="+mn-ea"/>
            </a:endParaRPr>
          </a:p>
        </p:txBody>
      </p:sp>
      <p:sp>
        <p:nvSpPr>
          <p:cNvPr id="27" name="Rectángulo 26"/>
          <p:cNvSpPr>
            <a:spLocks noChangeArrowheads="1"/>
          </p:cNvSpPr>
          <p:nvPr/>
        </p:nvSpPr>
        <p:spPr bwMode="auto">
          <a:xfrm>
            <a:off x="0" y="0"/>
            <a:ext cx="250825" cy="6850063"/>
          </a:xfrm>
          <a:prstGeom prst="rect">
            <a:avLst/>
          </a:prstGeom>
          <a:solidFill>
            <a:srgbClr val="404040"/>
          </a:solidFill>
          <a:ln w="9525">
            <a:noFill/>
            <a:miter lim="800000"/>
            <a:headEnd/>
            <a:tailEnd/>
          </a:ln>
          <a:effectLst>
            <a:outerShdw dist="23000" dir="5400000" rotWithShape="0">
              <a:srgbClr val="808080">
                <a:alpha val="34999"/>
              </a:srgbClr>
            </a:outerShdw>
          </a:effectLst>
        </p:spPr>
        <p:txBody>
          <a:bodyPr anchor="ctr"/>
          <a:lstStyle/>
          <a:p>
            <a:pPr algn="ctr">
              <a:defRPr/>
            </a:pPr>
            <a:endParaRPr lang="es-ES">
              <a:solidFill>
                <a:schemeClr val="lt1"/>
              </a:solidFill>
              <a:latin typeface="+mn-lt"/>
              <a:ea typeface="+mn-ea"/>
            </a:endParaRPr>
          </a:p>
        </p:txBody>
      </p:sp>
      <p:sp>
        <p:nvSpPr>
          <p:cNvPr id="17412" name="Text Box 6"/>
          <p:cNvSpPr txBox="1">
            <a:spLocks noChangeArrowheads="1"/>
          </p:cNvSpPr>
          <p:nvPr/>
        </p:nvSpPr>
        <p:spPr bwMode="auto">
          <a:xfrm>
            <a:off x="2268538" y="404813"/>
            <a:ext cx="4762500" cy="830262"/>
          </a:xfrm>
          <a:prstGeom prst="rect">
            <a:avLst/>
          </a:prstGeom>
          <a:noFill/>
          <a:ln w="9525">
            <a:noFill/>
            <a:miter lim="800000"/>
            <a:headEnd/>
            <a:tailEnd/>
          </a:ln>
        </p:spPr>
        <p:txBody>
          <a:bodyPr wrap="none">
            <a:spAutoFit/>
          </a:bodyPr>
          <a:lstStyle/>
          <a:p>
            <a:r>
              <a:rPr lang="es-MX" sz="1400" b="1">
                <a:solidFill>
                  <a:srgbClr val="08090B"/>
                </a:solidFill>
                <a:latin typeface="Arial" pitchFamily="34" charset="0"/>
                <a:cs typeface="Arial" pitchFamily="34" charset="0"/>
              </a:rPr>
              <a:t>UNIVERSIDAD AUTÓNOMA DEL ESTADO DE MÉXICO</a:t>
            </a:r>
          </a:p>
          <a:p>
            <a:r>
              <a:rPr lang="es-MX" sz="1400" b="1">
                <a:solidFill>
                  <a:srgbClr val="08090B"/>
                </a:solidFill>
                <a:latin typeface="Arial" pitchFamily="34" charset="0"/>
                <a:cs typeface="Arial" pitchFamily="34" charset="0"/>
              </a:rPr>
              <a:t>      Centro Universitario UAEM Valle de Chalco. </a:t>
            </a:r>
          </a:p>
          <a:p>
            <a:endParaRPr lang="es-ES" sz="2000" b="1" i="1">
              <a:latin typeface="Arial" pitchFamily="34" charset="0"/>
              <a:cs typeface="Arial" pitchFamily="34" charset="0"/>
            </a:endParaRPr>
          </a:p>
        </p:txBody>
      </p:sp>
      <p:pic>
        <p:nvPicPr>
          <p:cNvPr id="17413" name="Picture 15"/>
          <p:cNvPicPr>
            <a:picLocks noChangeAspect="1" noChangeArrowheads="1"/>
          </p:cNvPicPr>
          <p:nvPr/>
        </p:nvPicPr>
        <p:blipFill>
          <a:blip r:embed="rId3"/>
          <a:srcRect/>
          <a:stretch>
            <a:fillRect/>
          </a:stretch>
        </p:blipFill>
        <p:spPr bwMode="auto">
          <a:xfrm>
            <a:off x="671513" y="260350"/>
            <a:ext cx="804862" cy="719138"/>
          </a:xfrm>
          <a:prstGeom prst="rect">
            <a:avLst/>
          </a:prstGeom>
          <a:noFill/>
          <a:ln w="9525">
            <a:noFill/>
            <a:miter lim="800000"/>
            <a:headEnd/>
            <a:tailEnd/>
          </a:ln>
        </p:spPr>
      </p:pic>
      <p:grpSp>
        <p:nvGrpSpPr>
          <p:cNvPr id="20" name="Agrupar 41"/>
          <p:cNvGrpSpPr/>
          <p:nvPr/>
        </p:nvGrpSpPr>
        <p:grpSpPr>
          <a:xfrm>
            <a:off x="251520" y="5229200"/>
            <a:ext cx="882484" cy="1450720"/>
            <a:chOff x="7916914" y="3392213"/>
            <a:chExt cx="914688" cy="1696571"/>
          </a:xfrm>
          <a:effectLst>
            <a:outerShdw blurRad="50800" dist="38100" dir="2700000" algn="tl" rotWithShape="0">
              <a:prstClr val="black">
                <a:alpha val="40000"/>
              </a:prstClr>
            </a:outerShdw>
          </a:effectLst>
        </p:grpSpPr>
        <p:sp>
          <p:nvSpPr>
            <p:cNvPr id="21" name="Forma libre 20"/>
            <p:cNvSpPr/>
            <p:nvPr/>
          </p:nvSpPr>
          <p:spPr>
            <a:xfrm>
              <a:off x="8417985" y="3812948"/>
              <a:ext cx="413617" cy="1275836"/>
            </a:xfrm>
            <a:custGeom>
              <a:avLst/>
              <a:gdLst>
                <a:gd name="connsiteX0" fmla="*/ 0 w 413617"/>
                <a:gd name="connsiteY0" fmla="*/ 0 h 1240819"/>
                <a:gd name="connsiteX1" fmla="*/ 192245 w 413617"/>
                <a:gd name="connsiteY1" fmla="*/ 0 h 1240819"/>
                <a:gd name="connsiteX2" fmla="*/ 413617 w 413617"/>
                <a:gd name="connsiteY2" fmla="*/ 1147612 h 1240819"/>
                <a:gd name="connsiteX3" fmla="*/ 396141 w 413617"/>
                <a:gd name="connsiteY3" fmla="*/ 1240819 h 1240819"/>
                <a:gd name="connsiteX4" fmla="*/ 355362 w 413617"/>
                <a:gd name="connsiteY4" fmla="*/ 1211692 h 1240819"/>
                <a:gd name="connsiteX5" fmla="*/ 337885 w 413617"/>
                <a:gd name="connsiteY5" fmla="*/ 1101009 h 1240819"/>
                <a:gd name="connsiteX6" fmla="*/ 192245 w 413617"/>
                <a:gd name="connsiteY6" fmla="*/ 0 h 1240819"/>
                <a:gd name="connsiteX7" fmla="*/ 0 w 413617"/>
                <a:gd name="connsiteY7" fmla="*/ 0 h 1240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3617" h="1240819">
                  <a:moveTo>
                    <a:pt x="0" y="0"/>
                  </a:moveTo>
                  <a:lnTo>
                    <a:pt x="192245" y="0"/>
                  </a:lnTo>
                  <a:lnTo>
                    <a:pt x="413617" y="1147612"/>
                  </a:lnTo>
                  <a:lnTo>
                    <a:pt x="396141" y="1240819"/>
                  </a:lnTo>
                  <a:lnTo>
                    <a:pt x="355362" y="1211692"/>
                  </a:lnTo>
                  <a:lnTo>
                    <a:pt x="337885" y="1101009"/>
                  </a:lnTo>
                  <a:lnTo>
                    <a:pt x="192245" y="0"/>
                  </a:lnTo>
                  <a:lnTo>
                    <a:pt x="0" y="0"/>
                  </a:lnTo>
                  <a:close/>
                </a:path>
              </a:pathLst>
            </a:custGeom>
            <a:solidFill>
              <a:srgbClr val="FFFFFF"/>
            </a:solidFill>
            <a:ln>
              <a:noFill/>
            </a:ln>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a:p>
          </p:txBody>
        </p:sp>
        <p:cxnSp>
          <p:nvCxnSpPr>
            <p:cNvPr id="22" name="Conector recto 21"/>
            <p:cNvCxnSpPr/>
            <p:nvPr/>
          </p:nvCxnSpPr>
          <p:spPr>
            <a:xfrm flipV="1">
              <a:off x="8395605" y="3912928"/>
              <a:ext cx="233024" cy="1"/>
            </a:xfrm>
            <a:prstGeom prst="line">
              <a:avLst/>
            </a:prstGeom>
            <a:ln w="19050" cmpd="sng">
              <a:solidFill>
                <a:schemeClr val="bg1"/>
              </a:solidFill>
            </a:ln>
            <a:scene3d>
              <a:camera prst="orthographicFront"/>
              <a:lightRig rig="threePt" dir="t"/>
            </a:scene3d>
            <a:sp3d>
              <a:bevelT w="165100" prst="coolSlant"/>
            </a:sp3d>
          </p:spPr>
          <p:style>
            <a:lnRef idx="2">
              <a:schemeClr val="accent1"/>
            </a:lnRef>
            <a:fillRef idx="0">
              <a:schemeClr val="accent1"/>
            </a:fillRef>
            <a:effectRef idx="1">
              <a:schemeClr val="accent1"/>
            </a:effectRef>
            <a:fontRef idx="minor">
              <a:schemeClr val="tx1"/>
            </a:fontRef>
          </p:style>
        </p:cxnSp>
        <p:sp>
          <p:nvSpPr>
            <p:cNvPr id="23" name="Elipse 22"/>
            <p:cNvSpPr/>
            <p:nvPr/>
          </p:nvSpPr>
          <p:spPr>
            <a:xfrm>
              <a:off x="8541245" y="3678959"/>
              <a:ext cx="87384" cy="76682"/>
            </a:xfrm>
            <a:prstGeom prst="ellipse">
              <a:avLst/>
            </a:prstGeom>
            <a:solidFill>
              <a:schemeClr val="bg1"/>
            </a:solidFill>
            <a:ln>
              <a:noFill/>
            </a:ln>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a:p>
          </p:txBody>
        </p:sp>
        <p:cxnSp>
          <p:nvCxnSpPr>
            <p:cNvPr id="24" name="Conector recto 23"/>
            <p:cNvCxnSpPr/>
            <p:nvPr/>
          </p:nvCxnSpPr>
          <p:spPr>
            <a:xfrm flipV="1">
              <a:off x="8383029" y="3842078"/>
              <a:ext cx="233024" cy="1"/>
            </a:xfrm>
            <a:prstGeom prst="line">
              <a:avLst/>
            </a:prstGeom>
            <a:ln w="38100" cmpd="sng">
              <a:solidFill>
                <a:schemeClr val="bg1"/>
              </a:solidFill>
            </a:ln>
            <a:scene3d>
              <a:camera prst="orthographicFront"/>
              <a:lightRig rig="threePt" dir="t"/>
            </a:scene3d>
            <a:sp3d>
              <a:bevelT w="165100" prst="coolSlant"/>
            </a:sp3d>
          </p:spPr>
          <p:style>
            <a:lnRef idx="2">
              <a:schemeClr val="accent1"/>
            </a:lnRef>
            <a:fillRef idx="0">
              <a:schemeClr val="accent1"/>
            </a:fillRef>
            <a:effectRef idx="1">
              <a:schemeClr val="accent1"/>
            </a:effectRef>
            <a:fontRef idx="minor">
              <a:schemeClr val="tx1"/>
            </a:fontRef>
          </p:style>
        </p:cxnSp>
        <p:sp>
          <p:nvSpPr>
            <p:cNvPr id="25" name="Forma libre 24"/>
            <p:cNvSpPr/>
            <p:nvPr/>
          </p:nvSpPr>
          <p:spPr>
            <a:xfrm>
              <a:off x="7916914" y="3392213"/>
              <a:ext cx="502413" cy="1696571"/>
            </a:xfrm>
            <a:custGeom>
              <a:avLst/>
              <a:gdLst>
                <a:gd name="connsiteX0" fmla="*/ 70 w 502413"/>
                <a:gd name="connsiteY0" fmla="*/ 1301 h 1696571"/>
                <a:gd name="connsiteX1" fmla="*/ 326303 w 502413"/>
                <a:gd name="connsiteY1" fmla="*/ 216842 h 1696571"/>
                <a:gd name="connsiteX2" fmla="*/ 489420 w 502413"/>
                <a:gd name="connsiteY2" fmla="*/ 420733 h 1696571"/>
                <a:gd name="connsiteX3" fmla="*/ 489420 w 502413"/>
                <a:gd name="connsiteY3" fmla="*/ 508114 h 1696571"/>
                <a:gd name="connsiteX4" fmla="*/ 466118 w 502413"/>
                <a:gd name="connsiteY4" fmla="*/ 712005 h 1696571"/>
                <a:gd name="connsiteX5" fmla="*/ 378734 w 502413"/>
                <a:gd name="connsiteY5" fmla="*/ 991626 h 1696571"/>
                <a:gd name="connsiteX6" fmla="*/ 203966 w 502413"/>
                <a:gd name="connsiteY6" fmla="*/ 1381930 h 1696571"/>
                <a:gd name="connsiteX7" fmla="*/ 40849 w 502413"/>
                <a:gd name="connsiteY7" fmla="*/ 1696504 h 1696571"/>
                <a:gd name="connsiteX8" fmla="*/ 122408 w 502413"/>
                <a:gd name="connsiteY8" fmla="*/ 1405232 h 1696571"/>
                <a:gd name="connsiteX9" fmla="*/ 268047 w 502413"/>
                <a:gd name="connsiteY9" fmla="*/ 915895 h 1696571"/>
                <a:gd name="connsiteX10" fmla="*/ 355431 w 502413"/>
                <a:gd name="connsiteY10" fmla="*/ 618798 h 1696571"/>
                <a:gd name="connsiteX11" fmla="*/ 361257 w 502413"/>
                <a:gd name="connsiteY11" fmla="*/ 490638 h 1696571"/>
                <a:gd name="connsiteX12" fmla="*/ 297175 w 502413"/>
                <a:gd name="connsiteY12" fmla="*/ 321700 h 1696571"/>
                <a:gd name="connsiteX13" fmla="*/ 70 w 502413"/>
                <a:gd name="connsiteY13" fmla="*/ 1301 h 1696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02413" h="1696571">
                  <a:moveTo>
                    <a:pt x="70" y="1301"/>
                  </a:moveTo>
                  <a:cubicBezTo>
                    <a:pt x="4925" y="-16175"/>
                    <a:pt x="244745" y="146937"/>
                    <a:pt x="326303" y="216842"/>
                  </a:cubicBezTo>
                  <a:cubicBezTo>
                    <a:pt x="407861" y="286747"/>
                    <a:pt x="462234" y="372188"/>
                    <a:pt x="489420" y="420733"/>
                  </a:cubicBezTo>
                  <a:cubicBezTo>
                    <a:pt x="516606" y="469278"/>
                    <a:pt x="493304" y="459569"/>
                    <a:pt x="489420" y="508114"/>
                  </a:cubicBezTo>
                  <a:cubicBezTo>
                    <a:pt x="485536" y="556659"/>
                    <a:pt x="484566" y="631420"/>
                    <a:pt x="466118" y="712005"/>
                  </a:cubicBezTo>
                  <a:cubicBezTo>
                    <a:pt x="447670" y="792590"/>
                    <a:pt x="422426" y="879972"/>
                    <a:pt x="378734" y="991626"/>
                  </a:cubicBezTo>
                  <a:cubicBezTo>
                    <a:pt x="335042" y="1103280"/>
                    <a:pt x="260280" y="1264450"/>
                    <a:pt x="203966" y="1381930"/>
                  </a:cubicBezTo>
                  <a:cubicBezTo>
                    <a:pt x="147652" y="1499410"/>
                    <a:pt x="54442" y="1692620"/>
                    <a:pt x="40849" y="1696504"/>
                  </a:cubicBezTo>
                  <a:cubicBezTo>
                    <a:pt x="27256" y="1700388"/>
                    <a:pt x="84542" y="1535334"/>
                    <a:pt x="122408" y="1405232"/>
                  </a:cubicBezTo>
                  <a:cubicBezTo>
                    <a:pt x="160274" y="1275131"/>
                    <a:pt x="229210" y="1046967"/>
                    <a:pt x="268047" y="915895"/>
                  </a:cubicBezTo>
                  <a:cubicBezTo>
                    <a:pt x="306884" y="784823"/>
                    <a:pt x="339896" y="689674"/>
                    <a:pt x="355431" y="618798"/>
                  </a:cubicBezTo>
                  <a:cubicBezTo>
                    <a:pt x="370966" y="547922"/>
                    <a:pt x="370966" y="540154"/>
                    <a:pt x="361257" y="490638"/>
                  </a:cubicBezTo>
                  <a:cubicBezTo>
                    <a:pt x="351548" y="441122"/>
                    <a:pt x="353489" y="402285"/>
                    <a:pt x="297175" y="321700"/>
                  </a:cubicBezTo>
                  <a:cubicBezTo>
                    <a:pt x="240861" y="241115"/>
                    <a:pt x="-4785" y="18777"/>
                    <a:pt x="70" y="1301"/>
                  </a:cubicBezTo>
                  <a:close/>
                </a:path>
              </a:pathLst>
            </a:custGeom>
            <a:solidFill>
              <a:schemeClr val="bg1"/>
            </a:solidFill>
            <a:ln>
              <a:noFill/>
            </a:ln>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a:p>
          </p:txBody>
        </p:sp>
      </p:grpSp>
      <p:sp>
        <p:nvSpPr>
          <p:cNvPr id="17416" name="Text Box 4"/>
          <p:cNvSpPr txBox="1">
            <a:spLocks noChangeArrowheads="1"/>
          </p:cNvSpPr>
          <p:nvPr/>
        </p:nvSpPr>
        <p:spPr bwMode="auto">
          <a:xfrm>
            <a:off x="2124075" y="1052513"/>
            <a:ext cx="6330950" cy="6955750"/>
          </a:xfrm>
          <a:prstGeom prst="rect">
            <a:avLst/>
          </a:prstGeom>
          <a:noFill/>
          <a:ln w="9525">
            <a:noFill/>
            <a:miter lim="800000"/>
            <a:headEnd/>
            <a:tailEnd/>
          </a:ln>
        </p:spPr>
        <p:txBody>
          <a:bodyPr>
            <a:spAutoFit/>
          </a:bodyPr>
          <a:lstStyle/>
          <a:p>
            <a:pPr algn="r"/>
            <a:r>
              <a:rPr lang="es-ES_tradnl" sz="1600" b="1" dirty="0">
                <a:latin typeface="Arial Black" pitchFamily="34" charset="0"/>
              </a:rPr>
              <a:t>Contenido de la </a:t>
            </a:r>
            <a:r>
              <a:rPr lang="es-ES_tradnl" sz="1600" b="1" dirty="0" smtClean="0">
                <a:latin typeface="Arial Black" pitchFamily="34" charset="0"/>
              </a:rPr>
              <a:t>presentación</a:t>
            </a:r>
          </a:p>
          <a:p>
            <a:r>
              <a:rPr lang="es-ES" sz="1600" b="1" dirty="0" smtClean="0">
                <a:cs typeface="Tahoma" pitchFamily="34" charset="0"/>
              </a:rPr>
              <a:t>Información general. </a:t>
            </a:r>
          </a:p>
          <a:p>
            <a:r>
              <a:rPr lang="es-ES" sz="1600" b="1" dirty="0" smtClean="0">
                <a:cs typeface="Tahoma" pitchFamily="34" charset="0"/>
              </a:rPr>
              <a:t>1. </a:t>
            </a:r>
            <a:r>
              <a:rPr lang="es-ES" sz="1600" b="1" dirty="0">
                <a:cs typeface="Tahoma" pitchFamily="34" charset="0"/>
              </a:rPr>
              <a:t>P</a:t>
            </a:r>
            <a:r>
              <a:rPr lang="es-ES" sz="1600" b="1" dirty="0" smtClean="0">
                <a:cs typeface="Tahoma" pitchFamily="34" charset="0"/>
              </a:rPr>
              <a:t>revio</a:t>
            </a:r>
            <a:endParaRPr lang="es-ES" sz="1600" b="1" dirty="0">
              <a:cs typeface="Tahoma" pitchFamily="34" charset="0"/>
            </a:endParaRPr>
          </a:p>
          <a:p>
            <a:r>
              <a:rPr lang="es-ES_tradnl" sz="1600" b="1" dirty="0" smtClean="0"/>
              <a:t>2. </a:t>
            </a:r>
            <a:r>
              <a:rPr lang="es-ES" sz="1600" b="1" dirty="0" smtClean="0"/>
              <a:t>Método</a:t>
            </a:r>
            <a:r>
              <a:rPr lang="es-ES_tradnl" sz="1600" b="1" dirty="0" smtClean="0"/>
              <a:t> </a:t>
            </a:r>
            <a:r>
              <a:rPr lang="es-ES_tradnl" sz="1600" b="1" dirty="0"/>
              <a:t>(</a:t>
            </a:r>
            <a:r>
              <a:rPr lang="es-ES_tradnl" sz="1600" b="1" dirty="0" smtClean="0"/>
              <a:t>definiciones).</a:t>
            </a:r>
          </a:p>
          <a:p>
            <a:pPr lvl="1"/>
            <a:r>
              <a:rPr lang="es-ES_tradnl" sz="1600" b="1" dirty="0" smtClean="0"/>
              <a:t>2.1 Método </a:t>
            </a:r>
            <a:r>
              <a:rPr lang="es-ES_tradnl" sz="1600" b="1" dirty="0" smtClean="0"/>
              <a:t>inductivo</a:t>
            </a:r>
          </a:p>
          <a:p>
            <a:pPr lvl="1"/>
            <a:r>
              <a:rPr lang="es-ES_tradnl" sz="1600" b="1" dirty="0" smtClean="0"/>
              <a:t>2.2 </a:t>
            </a:r>
            <a:r>
              <a:rPr lang="es-ES_tradnl" sz="1600" b="1" dirty="0" smtClean="0"/>
              <a:t>Método deductivo </a:t>
            </a:r>
          </a:p>
          <a:p>
            <a:pPr lvl="1"/>
            <a:r>
              <a:rPr lang="es-ES_tradnl" sz="1600" b="1" dirty="0" smtClean="0"/>
              <a:t>2.3 Método analítico </a:t>
            </a:r>
            <a:endParaRPr lang="es-ES_tradnl" sz="1600" b="1" dirty="0"/>
          </a:p>
          <a:p>
            <a:pPr lvl="1"/>
            <a:r>
              <a:rPr lang="es-ES_tradnl" sz="1600" b="1" dirty="0" smtClean="0"/>
              <a:t>2.4 Método </a:t>
            </a:r>
            <a:r>
              <a:rPr lang="es-ES_tradnl" sz="1600" b="1" dirty="0" smtClean="0"/>
              <a:t>sintético</a:t>
            </a:r>
          </a:p>
          <a:p>
            <a:pPr lvl="1"/>
            <a:r>
              <a:rPr lang="es-ES_tradnl" sz="1600" b="1" dirty="0" smtClean="0"/>
              <a:t>2.5 Método heurístico</a:t>
            </a:r>
          </a:p>
          <a:p>
            <a:pPr lvl="1"/>
            <a:r>
              <a:rPr lang="es-ES_tradnl" sz="1600" b="1" dirty="0" smtClean="0"/>
              <a:t>2.6 Método de concordancias</a:t>
            </a:r>
          </a:p>
          <a:p>
            <a:pPr lvl="1"/>
            <a:r>
              <a:rPr lang="es-ES_tradnl" sz="1600" b="1" dirty="0" smtClean="0"/>
              <a:t>2.7 Método </a:t>
            </a:r>
            <a:r>
              <a:rPr lang="es-ES_tradnl" sz="1600" b="1" dirty="0"/>
              <a:t>etnográfico</a:t>
            </a:r>
          </a:p>
          <a:p>
            <a:r>
              <a:rPr lang="es-ES" sz="1600" b="1" dirty="0" smtClean="0">
                <a:cs typeface="Tahoma" pitchFamily="34" charset="0"/>
              </a:rPr>
              <a:t>3. Cuadro comparativo </a:t>
            </a:r>
          </a:p>
          <a:p>
            <a:r>
              <a:rPr lang="es-ES" sz="1600" b="1" dirty="0" smtClean="0">
                <a:cs typeface="Tahoma" pitchFamily="34" charset="0"/>
              </a:rPr>
              <a:t>           3.1 Enfoque metodol</a:t>
            </a:r>
            <a:r>
              <a:rPr lang="es-ES" sz="1600" b="1" dirty="0" smtClean="0">
                <a:cs typeface="Tahoma" pitchFamily="34" charset="0"/>
              </a:rPr>
              <a:t>ógico</a:t>
            </a:r>
            <a:r>
              <a:rPr lang="es-ES" sz="1600" b="1" dirty="0">
                <a:cs typeface="Tahoma" pitchFamily="34" charset="0"/>
              </a:rPr>
              <a:t> </a:t>
            </a:r>
            <a:r>
              <a:rPr lang="es-ES" sz="1600" b="1" dirty="0" smtClean="0">
                <a:cs typeface="Tahoma" pitchFamily="34" charset="0"/>
              </a:rPr>
              <a:t>cualitativo y cuantitativo</a:t>
            </a:r>
          </a:p>
          <a:p>
            <a:pPr lvl="1"/>
            <a:r>
              <a:rPr lang="es-ES" sz="1600" b="1" dirty="0" smtClean="0">
                <a:cs typeface="Tahoma" pitchFamily="34" charset="0"/>
              </a:rPr>
              <a:t> 3.2 Recolección de información</a:t>
            </a:r>
            <a:endParaRPr lang="es-ES" sz="1600" b="1" dirty="0">
              <a:cs typeface="Tahoma" pitchFamily="34" charset="0"/>
            </a:endParaRPr>
          </a:p>
          <a:p>
            <a:r>
              <a:rPr lang="es-ES" sz="1600" b="1" dirty="0" smtClean="0">
                <a:cs typeface="Tahoma" pitchFamily="34" charset="0"/>
              </a:rPr>
              <a:t>4. </a:t>
            </a:r>
            <a:r>
              <a:rPr lang="es-ES" sz="1600" b="1" dirty="0">
                <a:cs typeface="Tahoma" pitchFamily="34" charset="0"/>
              </a:rPr>
              <a:t>Método científico</a:t>
            </a:r>
            <a:r>
              <a:rPr lang="es-ES" sz="1600" b="1" dirty="0" smtClean="0">
                <a:cs typeface="Tahoma" pitchFamily="34" charset="0"/>
              </a:rPr>
              <a:t>.</a:t>
            </a:r>
          </a:p>
          <a:p>
            <a:pPr lvl="1"/>
            <a:r>
              <a:rPr lang="es-ES" sz="1600" b="1" dirty="0" smtClean="0">
                <a:cs typeface="Tahoma" pitchFamily="34" charset="0"/>
              </a:rPr>
              <a:t>4.1 </a:t>
            </a:r>
            <a:r>
              <a:rPr lang="es-ES" sz="1600" b="1" dirty="0">
                <a:cs typeface="Tahoma" pitchFamily="34" charset="0"/>
              </a:rPr>
              <a:t>Método experimental </a:t>
            </a:r>
          </a:p>
          <a:p>
            <a:pPr lvl="1"/>
            <a:r>
              <a:rPr lang="es-ES" sz="1600" b="1" dirty="0" smtClean="0">
                <a:cs typeface="Tahoma" pitchFamily="34" charset="0"/>
              </a:rPr>
              <a:t>4.2 </a:t>
            </a:r>
            <a:r>
              <a:rPr lang="es-ES" sz="1600" b="1" dirty="0">
                <a:cs typeface="Tahoma" pitchFamily="34" charset="0"/>
              </a:rPr>
              <a:t>Método hipotético.</a:t>
            </a:r>
          </a:p>
          <a:p>
            <a:r>
              <a:rPr lang="es-ES" sz="1600" b="1" dirty="0" smtClean="0">
                <a:cs typeface="Tahoma" pitchFamily="34" charset="0"/>
              </a:rPr>
              <a:t>5. </a:t>
            </a:r>
            <a:r>
              <a:rPr lang="es-ES" sz="1600" b="1" dirty="0" smtClean="0">
                <a:cs typeface="Tahoma" pitchFamily="34" charset="0"/>
              </a:rPr>
              <a:t>Metodologías del diseño.</a:t>
            </a:r>
          </a:p>
          <a:p>
            <a:r>
              <a:rPr lang="es-ES" sz="1600" b="1" dirty="0" smtClean="0">
                <a:cs typeface="Tahoma" pitchFamily="34" charset="0"/>
              </a:rPr>
              <a:t>6. Conclusiones.</a:t>
            </a:r>
          </a:p>
          <a:p>
            <a:r>
              <a:rPr lang="es-ES" sz="1600" b="1" dirty="0" smtClean="0">
                <a:cs typeface="Tahoma" pitchFamily="34" charset="0"/>
              </a:rPr>
              <a:t>7. </a:t>
            </a:r>
            <a:r>
              <a:rPr lang="es-ES" sz="1600" b="1" dirty="0" smtClean="0">
                <a:cs typeface="Tahoma" pitchFamily="34" charset="0"/>
              </a:rPr>
              <a:t>Referencias</a:t>
            </a:r>
            <a:r>
              <a:rPr lang="es-ES" sz="1600" b="1" dirty="0" smtClean="0">
                <a:cs typeface="Tahoma" pitchFamily="34" charset="0"/>
              </a:rPr>
              <a:t>.</a:t>
            </a:r>
            <a:endParaRPr lang="es-ES" sz="1600" b="1" dirty="0">
              <a:cs typeface="Tahoma" pitchFamily="34" charset="0"/>
            </a:endParaRPr>
          </a:p>
          <a:p>
            <a:r>
              <a:rPr lang="es-ES" sz="1200" b="1" dirty="0" smtClean="0">
                <a:cs typeface="Tahoma" pitchFamily="34" charset="0"/>
              </a:rPr>
              <a:t> </a:t>
            </a:r>
            <a:endParaRPr lang="es-ES" sz="1200" b="1" dirty="0">
              <a:cs typeface="Tahoma" pitchFamily="34" charset="0"/>
            </a:endParaRPr>
          </a:p>
          <a:p>
            <a:endParaRPr lang="es-ES" sz="1200" b="1" dirty="0">
              <a:cs typeface="Tahoma" pitchFamily="34" charset="0"/>
            </a:endParaRPr>
          </a:p>
          <a:p>
            <a:pPr>
              <a:buFontTx/>
              <a:buAutoNum type="alphaLcParenR"/>
            </a:pPr>
            <a:endParaRPr lang="es-ES" sz="1200" b="1" dirty="0">
              <a:cs typeface="Tahoma" pitchFamily="34" charset="0"/>
            </a:endParaRPr>
          </a:p>
          <a:p>
            <a:pPr>
              <a:buFontTx/>
              <a:buAutoNum type="alphaLcParenR"/>
            </a:pPr>
            <a:endParaRPr lang="es-ES" sz="1200" b="1" dirty="0">
              <a:cs typeface="Tahoma" pitchFamily="34" charset="0"/>
            </a:endParaRPr>
          </a:p>
          <a:p>
            <a:pPr>
              <a:buFontTx/>
              <a:buAutoNum type="alphaLcParenR"/>
            </a:pPr>
            <a:endParaRPr lang="es-ES" sz="1200" b="1" dirty="0">
              <a:cs typeface="Tahoma" pitchFamily="34" charset="0"/>
            </a:endParaRPr>
          </a:p>
          <a:p>
            <a:pPr>
              <a:buFontTx/>
              <a:buAutoNum type="alphaLcParenR"/>
            </a:pPr>
            <a:endParaRPr lang="es-ES_tradnl" sz="1200" b="1" dirty="0">
              <a:cs typeface="Tahoma" pitchFamily="34" charset="0"/>
            </a:endParaRPr>
          </a:p>
          <a:p>
            <a:pPr>
              <a:buFontTx/>
              <a:buAutoNum type="alphaLcParenR"/>
            </a:pPr>
            <a:endParaRPr lang="es-ES_tradnl" sz="1200" b="1" dirty="0">
              <a:cs typeface="Tahoma" pitchFamily="34" charset="0"/>
            </a:endParaRPr>
          </a:p>
          <a:p>
            <a:endParaRPr lang="es-ES_tradnl" sz="1200" b="1" dirty="0">
              <a:cs typeface="Tahoma" pitchFamily="34" charset="0"/>
            </a:endParaRPr>
          </a:p>
          <a:p>
            <a:endParaRPr lang="es-ES" sz="1400" dirty="0">
              <a:solidFill>
                <a:srgbClr val="7DA176"/>
              </a:solidFill>
              <a:latin typeface="Arial" pitchFamily="34" charset="0"/>
              <a:cs typeface="Arial" pitchFamily="34" charset="0"/>
            </a:endParaRPr>
          </a:p>
          <a:p>
            <a:endParaRPr lang="es-ES" sz="1600" dirty="0"/>
          </a:p>
        </p:txBody>
      </p:sp>
      <p:sp>
        <p:nvSpPr>
          <p:cNvPr id="17417" name="CuadroTexto 2"/>
          <p:cNvSpPr txBox="1">
            <a:spLocks noChangeArrowheads="1"/>
          </p:cNvSpPr>
          <p:nvPr/>
        </p:nvSpPr>
        <p:spPr bwMode="auto">
          <a:xfrm>
            <a:off x="6153944" y="6213288"/>
            <a:ext cx="2447925" cy="523220"/>
          </a:xfrm>
          <a:prstGeom prst="rect">
            <a:avLst/>
          </a:prstGeom>
          <a:noFill/>
          <a:ln w="9525">
            <a:noFill/>
            <a:miter lim="800000"/>
            <a:headEnd/>
            <a:tailEnd/>
          </a:ln>
        </p:spPr>
        <p:txBody>
          <a:bodyPr>
            <a:spAutoFit/>
          </a:bodyPr>
          <a:lstStyle/>
          <a:p>
            <a:r>
              <a:rPr lang="es-ES_tradnl" sz="1400" b="1" i="1" dirty="0" smtClean="0">
                <a:solidFill>
                  <a:schemeClr val="bg1"/>
                </a:solidFill>
                <a:latin typeface="Abadi MT Condensed Light" pitchFamily="1" charset="0"/>
              </a:rPr>
              <a:t>Comprensión del método para el diseño </a:t>
            </a:r>
            <a:r>
              <a:rPr lang="es-ES_tradnl" sz="1400" b="1" i="1" dirty="0">
                <a:solidFill>
                  <a:schemeClr val="bg1"/>
                </a:solidFill>
                <a:latin typeface="Abadi MT Condensed Light" pitchFamily="1" charset="0"/>
              </a:rPr>
              <a:t>Industrial </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27"/>
          <p:cNvSpPr>
            <a:spLocks noChangeArrowheads="1"/>
          </p:cNvSpPr>
          <p:nvPr/>
        </p:nvSpPr>
        <p:spPr bwMode="auto">
          <a:xfrm rot="16200000">
            <a:off x="5871369" y="2893219"/>
            <a:ext cx="6149975" cy="395287"/>
          </a:xfrm>
          <a:prstGeom prst="rect">
            <a:avLst/>
          </a:prstGeom>
          <a:gradFill rotWithShape="1">
            <a:gsLst>
              <a:gs pos="0">
                <a:srgbClr val="628319"/>
              </a:gs>
              <a:gs pos="64000">
                <a:srgbClr val="628319"/>
              </a:gs>
              <a:gs pos="100000">
                <a:srgbClr val="FFFFFF"/>
              </a:gs>
            </a:gsLst>
            <a:path path="rect">
              <a:fillToRect l="100000" t="100000"/>
            </a:path>
          </a:gradFill>
          <a:ln w="9525">
            <a:noFill/>
            <a:miter lim="800000"/>
            <a:headEnd/>
            <a:tailEnd/>
          </a:ln>
          <a:effectLst>
            <a:outerShdw dist="23000" dir="5400000" rotWithShape="0">
              <a:srgbClr val="808080">
                <a:alpha val="34999"/>
              </a:srgbClr>
            </a:outerShdw>
          </a:effectLst>
        </p:spPr>
        <p:txBody>
          <a:bodyPr anchor="ctr"/>
          <a:lstStyle/>
          <a:p>
            <a:pPr algn="ctr">
              <a:defRPr/>
            </a:pPr>
            <a:endParaRPr lang="es-ES">
              <a:solidFill>
                <a:schemeClr val="lt1"/>
              </a:solidFill>
              <a:latin typeface="+mn-lt"/>
              <a:ea typeface="+mn-ea"/>
            </a:endParaRPr>
          </a:p>
        </p:txBody>
      </p:sp>
      <p:pic>
        <p:nvPicPr>
          <p:cNvPr id="3" name="Picture 15"/>
          <p:cNvPicPr>
            <a:picLocks noChangeAspect="1" noChangeArrowheads="1"/>
          </p:cNvPicPr>
          <p:nvPr/>
        </p:nvPicPr>
        <p:blipFill>
          <a:blip r:embed="rId2"/>
          <a:srcRect/>
          <a:stretch>
            <a:fillRect/>
          </a:stretch>
        </p:blipFill>
        <p:spPr bwMode="auto">
          <a:xfrm>
            <a:off x="671513" y="260350"/>
            <a:ext cx="804862" cy="719138"/>
          </a:xfrm>
          <a:prstGeom prst="rect">
            <a:avLst/>
          </a:prstGeom>
          <a:noFill/>
          <a:ln w="9525">
            <a:noFill/>
            <a:miter lim="800000"/>
            <a:headEnd/>
            <a:tailEnd/>
          </a:ln>
        </p:spPr>
      </p:pic>
      <p:sp>
        <p:nvSpPr>
          <p:cNvPr id="4" name="Rectángulo 18"/>
          <p:cNvSpPr>
            <a:spLocks noChangeArrowheads="1"/>
          </p:cNvSpPr>
          <p:nvPr/>
        </p:nvSpPr>
        <p:spPr bwMode="auto">
          <a:xfrm>
            <a:off x="179388" y="5949950"/>
            <a:ext cx="8964612" cy="908050"/>
          </a:xfrm>
          <a:prstGeom prst="rect">
            <a:avLst/>
          </a:prstGeom>
          <a:gradFill rotWithShape="1">
            <a:gsLst>
              <a:gs pos="0">
                <a:srgbClr val="628319"/>
              </a:gs>
              <a:gs pos="64000">
                <a:srgbClr val="628319"/>
              </a:gs>
              <a:gs pos="100000">
                <a:srgbClr val="FFFFFF"/>
              </a:gs>
            </a:gsLst>
            <a:path path="rect">
              <a:fillToRect l="100000" t="100000"/>
            </a:path>
          </a:gradFill>
          <a:ln w="9525">
            <a:noFill/>
            <a:miter lim="800000"/>
            <a:headEnd/>
            <a:tailEnd/>
          </a:ln>
          <a:effectLst>
            <a:outerShdw dist="23000" dir="5400000" rotWithShape="0">
              <a:srgbClr val="808080">
                <a:alpha val="34999"/>
              </a:srgbClr>
            </a:outerShdw>
          </a:effectLst>
        </p:spPr>
        <p:txBody>
          <a:bodyPr anchor="ctr"/>
          <a:lstStyle/>
          <a:p>
            <a:pPr algn="ctr">
              <a:defRPr/>
            </a:pPr>
            <a:endParaRPr lang="es-ES">
              <a:solidFill>
                <a:schemeClr val="lt1"/>
              </a:solidFill>
              <a:latin typeface="+mn-lt"/>
              <a:ea typeface="+mn-ea"/>
            </a:endParaRPr>
          </a:p>
        </p:txBody>
      </p:sp>
      <p:grpSp>
        <p:nvGrpSpPr>
          <p:cNvPr id="5" name="Agrupar 41"/>
          <p:cNvGrpSpPr/>
          <p:nvPr/>
        </p:nvGrpSpPr>
        <p:grpSpPr>
          <a:xfrm>
            <a:off x="251520" y="5229200"/>
            <a:ext cx="882484" cy="1450720"/>
            <a:chOff x="7916914" y="3392213"/>
            <a:chExt cx="914688" cy="1696571"/>
          </a:xfrm>
          <a:effectLst>
            <a:outerShdw blurRad="50800" dist="38100" dir="2700000" algn="tl" rotWithShape="0">
              <a:prstClr val="black">
                <a:alpha val="40000"/>
              </a:prstClr>
            </a:outerShdw>
          </a:effectLst>
        </p:grpSpPr>
        <p:sp>
          <p:nvSpPr>
            <p:cNvPr id="6" name="Forma libre 20"/>
            <p:cNvSpPr/>
            <p:nvPr/>
          </p:nvSpPr>
          <p:spPr>
            <a:xfrm>
              <a:off x="8417985" y="3812948"/>
              <a:ext cx="413617" cy="1275836"/>
            </a:xfrm>
            <a:custGeom>
              <a:avLst/>
              <a:gdLst>
                <a:gd name="connsiteX0" fmla="*/ 0 w 413617"/>
                <a:gd name="connsiteY0" fmla="*/ 0 h 1240819"/>
                <a:gd name="connsiteX1" fmla="*/ 192245 w 413617"/>
                <a:gd name="connsiteY1" fmla="*/ 0 h 1240819"/>
                <a:gd name="connsiteX2" fmla="*/ 413617 w 413617"/>
                <a:gd name="connsiteY2" fmla="*/ 1147612 h 1240819"/>
                <a:gd name="connsiteX3" fmla="*/ 396141 w 413617"/>
                <a:gd name="connsiteY3" fmla="*/ 1240819 h 1240819"/>
                <a:gd name="connsiteX4" fmla="*/ 355362 w 413617"/>
                <a:gd name="connsiteY4" fmla="*/ 1211692 h 1240819"/>
                <a:gd name="connsiteX5" fmla="*/ 337885 w 413617"/>
                <a:gd name="connsiteY5" fmla="*/ 1101009 h 1240819"/>
                <a:gd name="connsiteX6" fmla="*/ 192245 w 413617"/>
                <a:gd name="connsiteY6" fmla="*/ 0 h 1240819"/>
                <a:gd name="connsiteX7" fmla="*/ 0 w 413617"/>
                <a:gd name="connsiteY7" fmla="*/ 0 h 1240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3617" h="1240819">
                  <a:moveTo>
                    <a:pt x="0" y="0"/>
                  </a:moveTo>
                  <a:lnTo>
                    <a:pt x="192245" y="0"/>
                  </a:lnTo>
                  <a:lnTo>
                    <a:pt x="413617" y="1147612"/>
                  </a:lnTo>
                  <a:lnTo>
                    <a:pt x="396141" y="1240819"/>
                  </a:lnTo>
                  <a:lnTo>
                    <a:pt x="355362" y="1211692"/>
                  </a:lnTo>
                  <a:lnTo>
                    <a:pt x="337885" y="1101009"/>
                  </a:lnTo>
                  <a:lnTo>
                    <a:pt x="192245" y="0"/>
                  </a:lnTo>
                  <a:lnTo>
                    <a:pt x="0" y="0"/>
                  </a:lnTo>
                  <a:close/>
                </a:path>
              </a:pathLst>
            </a:custGeom>
            <a:solidFill>
              <a:srgbClr val="FFFFFF"/>
            </a:solidFill>
            <a:ln>
              <a:noFill/>
            </a:ln>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a:p>
          </p:txBody>
        </p:sp>
        <p:cxnSp>
          <p:nvCxnSpPr>
            <p:cNvPr id="7" name="Conector recto 21"/>
            <p:cNvCxnSpPr/>
            <p:nvPr/>
          </p:nvCxnSpPr>
          <p:spPr>
            <a:xfrm flipV="1">
              <a:off x="8395605" y="3912928"/>
              <a:ext cx="233024" cy="1"/>
            </a:xfrm>
            <a:prstGeom prst="line">
              <a:avLst/>
            </a:prstGeom>
            <a:ln w="19050" cmpd="sng">
              <a:solidFill>
                <a:schemeClr val="bg1"/>
              </a:solidFill>
            </a:ln>
            <a:scene3d>
              <a:camera prst="orthographicFront"/>
              <a:lightRig rig="threePt" dir="t"/>
            </a:scene3d>
            <a:sp3d>
              <a:bevelT w="165100" prst="coolSlant"/>
            </a:sp3d>
          </p:spPr>
          <p:style>
            <a:lnRef idx="2">
              <a:schemeClr val="accent1"/>
            </a:lnRef>
            <a:fillRef idx="0">
              <a:schemeClr val="accent1"/>
            </a:fillRef>
            <a:effectRef idx="1">
              <a:schemeClr val="accent1"/>
            </a:effectRef>
            <a:fontRef idx="minor">
              <a:schemeClr val="tx1"/>
            </a:fontRef>
          </p:style>
        </p:cxnSp>
        <p:sp>
          <p:nvSpPr>
            <p:cNvPr id="8" name="Elipse 22"/>
            <p:cNvSpPr/>
            <p:nvPr/>
          </p:nvSpPr>
          <p:spPr>
            <a:xfrm>
              <a:off x="8541245" y="3678959"/>
              <a:ext cx="87384" cy="76682"/>
            </a:xfrm>
            <a:prstGeom prst="ellipse">
              <a:avLst/>
            </a:prstGeom>
            <a:solidFill>
              <a:schemeClr val="bg1"/>
            </a:solidFill>
            <a:ln>
              <a:noFill/>
            </a:ln>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a:p>
          </p:txBody>
        </p:sp>
        <p:cxnSp>
          <p:nvCxnSpPr>
            <p:cNvPr id="9" name="Conector recto 23"/>
            <p:cNvCxnSpPr/>
            <p:nvPr/>
          </p:nvCxnSpPr>
          <p:spPr>
            <a:xfrm flipV="1">
              <a:off x="8383029" y="3842078"/>
              <a:ext cx="233024" cy="1"/>
            </a:xfrm>
            <a:prstGeom prst="line">
              <a:avLst/>
            </a:prstGeom>
            <a:ln w="38100" cmpd="sng">
              <a:solidFill>
                <a:schemeClr val="bg1"/>
              </a:solidFill>
            </a:ln>
            <a:scene3d>
              <a:camera prst="orthographicFront"/>
              <a:lightRig rig="threePt" dir="t"/>
            </a:scene3d>
            <a:sp3d>
              <a:bevelT w="165100" prst="coolSlant"/>
            </a:sp3d>
          </p:spPr>
          <p:style>
            <a:lnRef idx="2">
              <a:schemeClr val="accent1"/>
            </a:lnRef>
            <a:fillRef idx="0">
              <a:schemeClr val="accent1"/>
            </a:fillRef>
            <a:effectRef idx="1">
              <a:schemeClr val="accent1"/>
            </a:effectRef>
            <a:fontRef idx="minor">
              <a:schemeClr val="tx1"/>
            </a:fontRef>
          </p:style>
        </p:cxnSp>
        <p:sp>
          <p:nvSpPr>
            <p:cNvPr id="10" name="Forma libre 24"/>
            <p:cNvSpPr/>
            <p:nvPr/>
          </p:nvSpPr>
          <p:spPr>
            <a:xfrm>
              <a:off x="7916914" y="3392213"/>
              <a:ext cx="502413" cy="1696571"/>
            </a:xfrm>
            <a:custGeom>
              <a:avLst/>
              <a:gdLst>
                <a:gd name="connsiteX0" fmla="*/ 70 w 502413"/>
                <a:gd name="connsiteY0" fmla="*/ 1301 h 1696571"/>
                <a:gd name="connsiteX1" fmla="*/ 326303 w 502413"/>
                <a:gd name="connsiteY1" fmla="*/ 216842 h 1696571"/>
                <a:gd name="connsiteX2" fmla="*/ 489420 w 502413"/>
                <a:gd name="connsiteY2" fmla="*/ 420733 h 1696571"/>
                <a:gd name="connsiteX3" fmla="*/ 489420 w 502413"/>
                <a:gd name="connsiteY3" fmla="*/ 508114 h 1696571"/>
                <a:gd name="connsiteX4" fmla="*/ 466118 w 502413"/>
                <a:gd name="connsiteY4" fmla="*/ 712005 h 1696571"/>
                <a:gd name="connsiteX5" fmla="*/ 378734 w 502413"/>
                <a:gd name="connsiteY5" fmla="*/ 991626 h 1696571"/>
                <a:gd name="connsiteX6" fmla="*/ 203966 w 502413"/>
                <a:gd name="connsiteY6" fmla="*/ 1381930 h 1696571"/>
                <a:gd name="connsiteX7" fmla="*/ 40849 w 502413"/>
                <a:gd name="connsiteY7" fmla="*/ 1696504 h 1696571"/>
                <a:gd name="connsiteX8" fmla="*/ 122408 w 502413"/>
                <a:gd name="connsiteY8" fmla="*/ 1405232 h 1696571"/>
                <a:gd name="connsiteX9" fmla="*/ 268047 w 502413"/>
                <a:gd name="connsiteY9" fmla="*/ 915895 h 1696571"/>
                <a:gd name="connsiteX10" fmla="*/ 355431 w 502413"/>
                <a:gd name="connsiteY10" fmla="*/ 618798 h 1696571"/>
                <a:gd name="connsiteX11" fmla="*/ 361257 w 502413"/>
                <a:gd name="connsiteY11" fmla="*/ 490638 h 1696571"/>
                <a:gd name="connsiteX12" fmla="*/ 297175 w 502413"/>
                <a:gd name="connsiteY12" fmla="*/ 321700 h 1696571"/>
                <a:gd name="connsiteX13" fmla="*/ 70 w 502413"/>
                <a:gd name="connsiteY13" fmla="*/ 1301 h 1696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02413" h="1696571">
                  <a:moveTo>
                    <a:pt x="70" y="1301"/>
                  </a:moveTo>
                  <a:cubicBezTo>
                    <a:pt x="4925" y="-16175"/>
                    <a:pt x="244745" y="146937"/>
                    <a:pt x="326303" y="216842"/>
                  </a:cubicBezTo>
                  <a:cubicBezTo>
                    <a:pt x="407861" y="286747"/>
                    <a:pt x="462234" y="372188"/>
                    <a:pt x="489420" y="420733"/>
                  </a:cubicBezTo>
                  <a:cubicBezTo>
                    <a:pt x="516606" y="469278"/>
                    <a:pt x="493304" y="459569"/>
                    <a:pt x="489420" y="508114"/>
                  </a:cubicBezTo>
                  <a:cubicBezTo>
                    <a:pt x="485536" y="556659"/>
                    <a:pt x="484566" y="631420"/>
                    <a:pt x="466118" y="712005"/>
                  </a:cubicBezTo>
                  <a:cubicBezTo>
                    <a:pt x="447670" y="792590"/>
                    <a:pt x="422426" y="879972"/>
                    <a:pt x="378734" y="991626"/>
                  </a:cubicBezTo>
                  <a:cubicBezTo>
                    <a:pt x="335042" y="1103280"/>
                    <a:pt x="260280" y="1264450"/>
                    <a:pt x="203966" y="1381930"/>
                  </a:cubicBezTo>
                  <a:cubicBezTo>
                    <a:pt x="147652" y="1499410"/>
                    <a:pt x="54442" y="1692620"/>
                    <a:pt x="40849" y="1696504"/>
                  </a:cubicBezTo>
                  <a:cubicBezTo>
                    <a:pt x="27256" y="1700388"/>
                    <a:pt x="84542" y="1535334"/>
                    <a:pt x="122408" y="1405232"/>
                  </a:cubicBezTo>
                  <a:cubicBezTo>
                    <a:pt x="160274" y="1275131"/>
                    <a:pt x="229210" y="1046967"/>
                    <a:pt x="268047" y="915895"/>
                  </a:cubicBezTo>
                  <a:cubicBezTo>
                    <a:pt x="306884" y="784823"/>
                    <a:pt x="339896" y="689674"/>
                    <a:pt x="355431" y="618798"/>
                  </a:cubicBezTo>
                  <a:cubicBezTo>
                    <a:pt x="370966" y="547922"/>
                    <a:pt x="370966" y="540154"/>
                    <a:pt x="361257" y="490638"/>
                  </a:cubicBezTo>
                  <a:cubicBezTo>
                    <a:pt x="351548" y="441122"/>
                    <a:pt x="353489" y="402285"/>
                    <a:pt x="297175" y="321700"/>
                  </a:cubicBezTo>
                  <a:cubicBezTo>
                    <a:pt x="240861" y="241115"/>
                    <a:pt x="-4785" y="18777"/>
                    <a:pt x="70" y="1301"/>
                  </a:cubicBezTo>
                  <a:close/>
                </a:path>
              </a:pathLst>
            </a:custGeom>
            <a:solidFill>
              <a:schemeClr val="bg1"/>
            </a:solidFill>
            <a:ln>
              <a:noFill/>
            </a:ln>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a:p>
          </p:txBody>
        </p:sp>
      </p:grpSp>
      <p:sp>
        <p:nvSpPr>
          <p:cNvPr id="13" name="Text Box 6"/>
          <p:cNvSpPr txBox="1">
            <a:spLocks noChangeArrowheads="1"/>
          </p:cNvSpPr>
          <p:nvPr/>
        </p:nvSpPr>
        <p:spPr bwMode="auto">
          <a:xfrm>
            <a:off x="2268538" y="404813"/>
            <a:ext cx="4762500" cy="830262"/>
          </a:xfrm>
          <a:prstGeom prst="rect">
            <a:avLst/>
          </a:prstGeom>
          <a:noFill/>
          <a:ln w="9525">
            <a:noFill/>
            <a:miter lim="800000"/>
            <a:headEnd/>
            <a:tailEnd/>
          </a:ln>
        </p:spPr>
        <p:txBody>
          <a:bodyPr wrap="none">
            <a:spAutoFit/>
          </a:bodyPr>
          <a:lstStyle/>
          <a:p>
            <a:r>
              <a:rPr lang="es-MX" sz="1400" b="1" dirty="0">
                <a:solidFill>
                  <a:srgbClr val="08090B"/>
                </a:solidFill>
                <a:latin typeface="Arial" pitchFamily="34" charset="0"/>
                <a:cs typeface="Arial" pitchFamily="34" charset="0"/>
              </a:rPr>
              <a:t>UNIVERSIDAD AUTÓNOMA DEL ESTADO DE MÉXICO</a:t>
            </a:r>
          </a:p>
          <a:p>
            <a:r>
              <a:rPr lang="es-MX" sz="1400" b="1" dirty="0">
                <a:solidFill>
                  <a:srgbClr val="08090B"/>
                </a:solidFill>
                <a:latin typeface="Arial" pitchFamily="34" charset="0"/>
                <a:cs typeface="Arial" pitchFamily="34" charset="0"/>
              </a:rPr>
              <a:t>      Centro Universitario UAEM Valle de Chalco. </a:t>
            </a:r>
          </a:p>
          <a:p>
            <a:endParaRPr lang="es-ES" sz="2000" b="1" i="1" dirty="0">
              <a:latin typeface="Arial" pitchFamily="34" charset="0"/>
              <a:cs typeface="Arial" pitchFamily="34" charset="0"/>
            </a:endParaRPr>
          </a:p>
        </p:txBody>
      </p:sp>
      <p:sp>
        <p:nvSpPr>
          <p:cNvPr id="14" name="Rectángulo 26"/>
          <p:cNvSpPr>
            <a:spLocks noChangeArrowheads="1"/>
          </p:cNvSpPr>
          <p:nvPr/>
        </p:nvSpPr>
        <p:spPr bwMode="auto">
          <a:xfrm>
            <a:off x="0" y="0"/>
            <a:ext cx="250825" cy="6850063"/>
          </a:xfrm>
          <a:prstGeom prst="rect">
            <a:avLst/>
          </a:prstGeom>
          <a:solidFill>
            <a:srgbClr val="404040"/>
          </a:solidFill>
          <a:ln w="9525">
            <a:noFill/>
            <a:miter lim="800000"/>
            <a:headEnd/>
            <a:tailEnd/>
          </a:ln>
          <a:effectLst>
            <a:outerShdw dist="23000" dir="5400000" rotWithShape="0">
              <a:srgbClr val="808080">
                <a:alpha val="34999"/>
              </a:srgbClr>
            </a:outerShdw>
          </a:effectLst>
        </p:spPr>
        <p:txBody>
          <a:bodyPr anchor="ctr"/>
          <a:lstStyle/>
          <a:p>
            <a:pPr algn="ctr">
              <a:defRPr/>
            </a:pPr>
            <a:endParaRPr lang="es-ES">
              <a:solidFill>
                <a:schemeClr val="lt1"/>
              </a:solidFill>
              <a:latin typeface="+mn-lt"/>
              <a:ea typeface="+mn-ea"/>
            </a:endParaRPr>
          </a:p>
        </p:txBody>
      </p:sp>
      <p:sp>
        <p:nvSpPr>
          <p:cNvPr id="12" name="CuadroTexto 11"/>
          <p:cNvSpPr txBox="1"/>
          <p:nvPr/>
        </p:nvSpPr>
        <p:spPr>
          <a:xfrm>
            <a:off x="2740034" y="1258882"/>
            <a:ext cx="3816424" cy="3970318"/>
          </a:xfrm>
          <a:prstGeom prst="rect">
            <a:avLst/>
          </a:prstGeom>
          <a:noFill/>
        </p:spPr>
        <p:txBody>
          <a:bodyPr wrap="square" rtlCol="0">
            <a:spAutoFit/>
          </a:bodyPr>
          <a:lstStyle/>
          <a:p>
            <a:r>
              <a:rPr lang="es-MX" dirty="0" smtClean="0"/>
              <a:t>Etapas del método científico</a:t>
            </a:r>
          </a:p>
          <a:p>
            <a:endParaRPr lang="es-MX" dirty="0"/>
          </a:p>
          <a:p>
            <a:pPr lvl="1"/>
            <a:r>
              <a:rPr lang="es-MX" sz="1800" dirty="0" smtClean="0"/>
              <a:t>Observación</a:t>
            </a:r>
          </a:p>
          <a:p>
            <a:pPr lvl="1"/>
            <a:r>
              <a:rPr lang="es-MX" sz="1800" dirty="0" smtClean="0"/>
              <a:t>Planteamiento del problema</a:t>
            </a:r>
          </a:p>
          <a:p>
            <a:pPr lvl="1"/>
            <a:r>
              <a:rPr lang="es-MX" sz="1800" dirty="0" smtClean="0"/>
              <a:t>Hipótesis: supuestos de solución para el problema.</a:t>
            </a:r>
          </a:p>
          <a:p>
            <a:pPr lvl="1"/>
            <a:r>
              <a:rPr lang="es-MX" sz="1800" dirty="0" smtClean="0"/>
              <a:t>Experimentación: verificación de las hipótesis.</a:t>
            </a:r>
          </a:p>
          <a:p>
            <a:pPr lvl="1"/>
            <a:r>
              <a:rPr lang="es-MX" sz="1800" dirty="0" smtClean="0"/>
              <a:t>Análisis de resultados </a:t>
            </a:r>
          </a:p>
          <a:p>
            <a:pPr lvl="1"/>
            <a:r>
              <a:rPr lang="es-MX" sz="1800" dirty="0" smtClean="0"/>
              <a:t>Conclusiones</a:t>
            </a:r>
          </a:p>
          <a:p>
            <a:pPr lvl="1"/>
            <a:r>
              <a:rPr lang="es-MX" sz="1800" dirty="0" smtClean="0"/>
              <a:t>Teorías y leyes</a:t>
            </a:r>
          </a:p>
          <a:p>
            <a:pPr lvl="1"/>
            <a:r>
              <a:rPr lang="es-MX" sz="1800" dirty="0" smtClean="0"/>
              <a:t>Publicación y divulgación</a:t>
            </a:r>
            <a:endParaRPr lang="es-MX" sz="1800" dirty="0"/>
          </a:p>
        </p:txBody>
      </p:sp>
      <p:sp>
        <p:nvSpPr>
          <p:cNvPr id="16" name="Rectángulo 15"/>
          <p:cNvSpPr/>
          <p:nvPr/>
        </p:nvSpPr>
        <p:spPr>
          <a:xfrm>
            <a:off x="3216914" y="5135214"/>
            <a:ext cx="4787653" cy="523220"/>
          </a:xfrm>
          <a:prstGeom prst="rect">
            <a:avLst/>
          </a:prstGeom>
        </p:spPr>
        <p:txBody>
          <a:bodyPr wrap="square">
            <a:spAutoFit/>
          </a:bodyPr>
          <a:lstStyle/>
          <a:p>
            <a:r>
              <a:rPr lang="es-MX" sz="1400" dirty="0"/>
              <a:t>Tecnología educativa y aprendizaje en línea </a:t>
            </a:r>
            <a:r>
              <a:rPr lang="es-MX" sz="1400" dirty="0" smtClean="0"/>
              <a:t>(García, 2016)</a:t>
            </a:r>
          </a:p>
          <a:p>
            <a:r>
              <a:rPr lang="es-MX" sz="1400" dirty="0" smtClean="0"/>
              <a:t> </a:t>
            </a:r>
            <a:endParaRPr lang="es-MX" sz="1400" dirty="0"/>
          </a:p>
        </p:txBody>
      </p:sp>
      <p:sp>
        <p:nvSpPr>
          <p:cNvPr id="17" name="CuadroTexto 2"/>
          <p:cNvSpPr txBox="1">
            <a:spLocks noChangeArrowheads="1"/>
          </p:cNvSpPr>
          <p:nvPr/>
        </p:nvSpPr>
        <p:spPr bwMode="auto">
          <a:xfrm>
            <a:off x="6561075" y="6134443"/>
            <a:ext cx="2447925" cy="523220"/>
          </a:xfrm>
          <a:prstGeom prst="rect">
            <a:avLst/>
          </a:prstGeom>
          <a:noFill/>
          <a:ln w="9525">
            <a:noFill/>
            <a:miter lim="800000"/>
            <a:headEnd/>
            <a:tailEnd/>
          </a:ln>
        </p:spPr>
        <p:txBody>
          <a:bodyPr>
            <a:spAutoFit/>
          </a:bodyPr>
          <a:lstStyle/>
          <a:p>
            <a:r>
              <a:rPr lang="es-ES_tradnl" sz="1400" b="1" i="1" dirty="0" smtClean="0">
                <a:solidFill>
                  <a:schemeClr val="bg1"/>
                </a:solidFill>
                <a:latin typeface="Abadi MT Condensed Light" pitchFamily="1" charset="0"/>
              </a:rPr>
              <a:t>Comprensión del método para el diseño </a:t>
            </a:r>
            <a:r>
              <a:rPr lang="es-ES_tradnl" sz="1400" b="1" i="1" dirty="0">
                <a:solidFill>
                  <a:schemeClr val="bg1"/>
                </a:solidFill>
                <a:latin typeface="Abadi MT Condensed Light" pitchFamily="1" charset="0"/>
              </a:rPr>
              <a:t>Industrial </a:t>
            </a:r>
          </a:p>
        </p:txBody>
      </p:sp>
    </p:spTree>
    <p:extLst>
      <p:ext uri="{BB962C8B-B14F-4D97-AF65-F5344CB8AC3E}">
        <p14:creationId xmlns:p14="http://schemas.microsoft.com/office/powerpoint/2010/main" val="3496634093"/>
      </p:ext>
    </p:extLst>
  </p:cSld>
  <p:clrMapOvr>
    <a:masterClrMapping/>
  </p:clrMapOvr>
  <p:transition spd="med">
    <p:wipe dir="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27"/>
          <p:cNvSpPr>
            <a:spLocks noChangeArrowheads="1"/>
          </p:cNvSpPr>
          <p:nvPr/>
        </p:nvSpPr>
        <p:spPr bwMode="auto">
          <a:xfrm rot="16200000">
            <a:off x="5871369" y="2893219"/>
            <a:ext cx="6149975" cy="395287"/>
          </a:xfrm>
          <a:prstGeom prst="rect">
            <a:avLst/>
          </a:prstGeom>
          <a:gradFill rotWithShape="1">
            <a:gsLst>
              <a:gs pos="0">
                <a:srgbClr val="628319"/>
              </a:gs>
              <a:gs pos="64000">
                <a:srgbClr val="628319"/>
              </a:gs>
              <a:gs pos="100000">
                <a:srgbClr val="FFFFFF"/>
              </a:gs>
            </a:gsLst>
            <a:path path="rect">
              <a:fillToRect l="100000" t="100000"/>
            </a:path>
          </a:gradFill>
          <a:ln w="9525">
            <a:noFill/>
            <a:miter lim="800000"/>
            <a:headEnd/>
            <a:tailEnd/>
          </a:ln>
          <a:effectLst>
            <a:outerShdw dist="23000" dir="5400000" rotWithShape="0">
              <a:srgbClr val="808080">
                <a:alpha val="34999"/>
              </a:srgbClr>
            </a:outerShdw>
          </a:effectLst>
        </p:spPr>
        <p:txBody>
          <a:bodyPr anchor="ctr"/>
          <a:lstStyle/>
          <a:p>
            <a:pPr algn="ctr">
              <a:defRPr/>
            </a:pPr>
            <a:endParaRPr lang="es-ES">
              <a:solidFill>
                <a:schemeClr val="lt1"/>
              </a:solidFill>
              <a:latin typeface="+mn-lt"/>
              <a:ea typeface="+mn-ea"/>
            </a:endParaRPr>
          </a:p>
        </p:txBody>
      </p:sp>
      <p:pic>
        <p:nvPicPr>
          <p:cNvPr id="3" name="Picture 15"/>
          <p:cNvPicPr>
            <a:picLocks noChangeAspect="1" noChangeArrowheads="1"/>
          </p:cNvPicPr>
          <p:nvPr/>
        </p:nvPicPr>
        <p:blipFill>
          <a:blip r:embed="rId2"/>
          <a:srcRect/>
          <a:stretch>
            <a:fillRect/>
          </a:stretch>
        </p:blipFill>
        <p:spPr bwMode="auto">
          <a:xfrm>
            <a:off x="671513" y="260350"/>
            <a:ext cx="804862" cy="719138"/>
          </a:xfrm>
          <a:prstGeom prst="rect">
            <a:avLst/>
          </a:prstGeom>
          <a:noFill/>
          <a:ln w="9525">
            <a:noFill/>
            <a:miter lim="800000"/>
            <a:headEnd/>
            <a:tailEnd/>
          </a:ln>
        </p:spPr>
      </p:pic>
      <p:sp>
        <p:nvSpPr>
          <p:cNvPr id="4" name="Rectángulo 18"/>
          <p:cNvSpPr>
            <a:spLocks noChangeArrowheads="1"/>
          </p:cNvSpPr>
          <p:nvPr/>
        </p:nvSpPr>
        <p:spPr bwMode="auto">
          <a:xfrm>
            <a:off x="179388" y="5949950"/>
            <a:ext cx="8964612" cy="908050"/>
          </a:xfrm>
          <a:prstGeom prst="rect">
            <a:avLst/>
          </a:prstGeom>
          <a:gradFill rotWithShape="1">
            <a:gsLst>
              <a:gs pos="0">
                <a:srgbClr val="628319"/>
              </a:gs>
              <a:gs pos="64000">
                <a:srgbClr val="628319"/>
              </a:gs>
              <a:gs pos="100000">
                <a:srgbClr val="FFFFFF"/>
              </a:gs>
            </a:gsLst>
            <a:path path="rect">
              <a:fillToRect l="100000" t="100000"/>
            </a:path>
          </a:gradFill>
          <a:ln w="9525">
            <a:noFill/>
            <a:miter lim="800000"/>
            <a:headEnd/>
            <a:tailEnd/>
          </a:ln>
          <a:effectLst>
            <a:outerShdw dist="23000" dir="5400000" rotWithShape="0">
              <a:srgbClr val="808080">
                <a:alpha val="34999"/>
              </a:srgbClr>
            </a:outerShdw>
          </a:effectLst>
        </p:spPr>
        <p:txBody>
          <a:bodyPr anchor="ctr"/>
          <a:lstStyle/>
          <a:p>
            <a:pPr algn="ctr">
              <a:defRPr/>
            </a:pPr>
            <a:endParaRPr lang="es-ES">
              <a:solidFill>
                <a:schemeClr val="lt1"/>
              </a:solidFill>
              <a:latin typeface="+mn-lt"/>
              <a:ea typeface="+mn-ea"/>
            </a:endParaRPr>
          </a:p>
        </p:txBody>
      </p:sp>
      <p:grpSp>
        <p:nvGrpSpPr>
          <p:cNvPr id="5" name="Agrupar 41"/>
          <p:cNvGrpSpPr/>
          <p:nvPr/>
        </p:nvGrpSpPr>
        <p:grpSpPr>
          <a:xfrm>
            <a:off x="251520" y="5229200"/>
            <a:ext cx="882484" cy="1450720"/>
            <a:chOff x="7916914" y="3392213"/>
            <a:chExt cx="914688" cy="1696571"/>
          </a:xfrm>
          <a:effectLst>
            <a:outerShdw blurRad="50800" dist="38100" dir="2700000" algn="tl" rotWithShape="0">
              <a:prstClr val="black">
                <a:alpha val="40000"/>
              </a:prstClr>
            </a:outerShdw>
          </a:effectLst>
        </p:grpSpPr>
        <p:sp>
          <p:nvSpPr>
            <p:cNvPr id="6" name="Forma libre 20"/>
            <p:cNvSpPr/>
            <p:nvPr/>
          </p:nvSpPr>
          <p:spPr>
            <a:xfrm>
              <a:off x="8417985" y="3812948"/>
              <a:ext cx="413617" cy="1275836"/>
            </a:xfrm>
            <a:custGeom>
              <a:avLst/>
              <a:gdLst>
                <a:gd name="connsiteX0" fmla="*/ 0 w 413617"/>
                <a:gd name="connsiteY0" fmla="*/ 0 h 1240819"/>
                <a:gd name="connsiteX1" fmla="*/ 192245 w 413617"/>
                <a:gd name="connsiteY1" fmla="*/ 0 h 1240819"/>
                <a:gd name="connsiteX2" fmla="*/ 413617 w 413617"/>
                <a:gd name="connsiteY2" fmla="*/ 1147612 h 1240819"/>
                <a:gd name="connsiteX3" fmla="*/ 396141 w 413617"/>
                <a:gd name="connsiteY3" fmla="*/ 1240819 h 1240819"/>
                <a:gd name="connsiteX4" fmla="*/ 355362 w 413617"/>
                <a:gd name="connsiteY4" fmla="*/ 1211692 h 1240819"/>
                <a:gd name="connsiteX5" fmla="*/ 337885 w 413617"/>
                <a:gd name="connsiteY5" fmla="*/ 1101009 h 1240819"/>
                <a:gd name="connsiteX6" fmla="*/ 192245 w 413617"/>
                <a:gd name="connsiteY6" fmla="*/ 0 h 1240819"/>
                <a:gd name="connsiteX7" fmla="*/ 0 w 413617"/>
                <a:gd name="connsiteY7" fmla="*/ 0 h 1240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3617" h="1240819">
                  <a:moveTo>
                    <a:pt x="0" y="0"/>
                  </a:moveTo>
                  <a:lnTo>
                    <a:pt x="192245" y="0"/>
                  </a:lnTo>
                  <a:lnTo>
                    <a:pt x="413617" y="1147612"/>
                  </a:lnTo>
                  <a:lnTo>
                    <a:pt x="396141" y="1240819"/>
                  </a:lnTo>
                  <a:lnTo>
                    <a:pt x="355362" y="1211692"/>
                  </a:lnTo>
                  <a:lnTo>
                    <a:pt x="337885" y="1101009"/>
                  </a:lnTo>
                  <a:lnTo>
                    <a:pt x="192245" y="0"/>
                  </a:lnTo>
                  <a:lnTo>
                    <a:pt x="0" y="0"/>
                  </a:lnTo>
                  <a:close/>
                </a:path>
              </a:pathLst>
            </a:custGeom>
            <a:solidFill>
              <a:srgbClr val="FFFFFF"/>
            </a:solidFill>
            <a:ln>
              <a:noFill/>
            </a:ln>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a:p>
          </p:txBody>
        </p:sp>
        <p:cxnSp>
          <p:nvCxnSpPr>
            <p:cNvPr id="7" name="Conector recto 21"/>
            <p:cNvCxnSpPr/>
            <p:nvPr/>
          </p:nvCxnSpPr>
          <p:spPr>
            <a:xfrm flipV="1">
              <a:off x="8395605" y="3912928"/>
              <a:ext cx="233024" cy="1"/>
            </a:xfrm>
            <a:prstGeom prst="line">
              <a:avLst/>
            </a:prstGeom>
            <a:ln w="19050" cmpd="sng">
              <a:solidFill>
                <a:schemeClr val="bg1"/>
              </a:solidFill>
            </a:ln>
            <a:scene3d>
              <a:camera prst="orthographicFront"/>
              <a:lightRig rig="threePt" dir="t"/>
            </a:scene3d>
            <a:sp3d>
              <a:bevelT w="165100" prst="coolSlant"/>
            </a:sp3d>
          </p:spPr>
          <p:style>
            <a:lnRef idx="2">
              <a:schemeClr val="accent1"/>
            </a:lnRef>
            <a:fillRef idx="0">
              <a:schemeClr val="accent1"/>
            </a:fillRef>
            <a:effectRef idx="1">
              <a:schemeClr val="accent1"/>
            </a:effectRef>
            <a:fontRef idx="minor">
              <a:schemeClr val="tx1"/>
            </a:fontRef>
          </p:style>
        </p:cxnSp>
        <p:sp>
          <p:nvSpPr>
            <p:cNvPr id="8" name="Elipse 22"/>
            <p:cNvSpPr/>
            <p:nvPr/>
          </p:nvSpPr>
          <p:spPr>
            <a:xfrm>
              <a:off x="8541245" y="3678959"/>
              <a:ext cx="87384" cy="76682"/>
            </a:xfrm>
            <a:prstGeom prst="ellipse">
              <a:avLst/>
            </a:prstGeom>
            <a:solidFill>
              <a:schemeClr val="bg1"/>
            </a:solidFill>
            <a:ln>
              <a:noFill/>
            </a:ln>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a:p>
          </p:txBody>
        </p:sp>
        <p:cxnSp>
          <p:nvCxnSpPr>
            <p:cNvPr id="9" name="Conector recto 23"/>
            <p:cNvCxnSpPr/>
            <p:nvPr/>
          </p:nvCxnSpPr>
          <p:spPr>
            <a:xfrm flipV="1">
              <a:off x="8383029" y="3842078"/>
              <a:ext cx="233024" cy="1"/>
            </a:xfrm>
            <a:prstGeom prst="line">
              <a:avLst/>
            </a:prstGeom>
            <a:ln w="38100" cmpd="sng">
              <a:solidFill>
                <a:schemeClr val="bg1"/>
              </a:solidFill>
            </a:ln>
            <a:scene3d>
              <a:camera prst="orthographicFront"/>
              <a:lightRig rig="threePt" dir="t"/>
            </a:scene3d>
            <a:sp3d>
              <a:bevelT w="165100" prst="coolSlant"/>
            </a:sp3d>
          </p:spPr>
          <p:style>
            <a:lnRef idx="2">
              <a:schemeClr val="accent1"/>
            </a:lnRef>
            <a:fillRef idx="0">
              <a:schemeClr val="accent1"/>
            </a:fillRef>
            <a:effectRef idx="1">
              <a:schemeClr val="accent1"/>
            </a:effectRef>
            <a:fontRef idx="minor">
              <a:schemeClr val="tx1"/>
            </a:fontRef>
          </p:style>
        </p:cxnSp>
        <p:sp>
          <p:nvSpPr>
            <p:cNvPr id="10" name="Forma libre 24"/>
            <p:cNvSpPr/>
            <p:nvPr/>
          </p:nvSpPr>
          <p:spPr>
            <a:xfrm>
              <a:off x="7916914" y="3392213"/>
              <a:ext cx="502413" cy="1696571"/>
            </a:xfrm>
            <a:custGeom>
              <a:avLst/>
              <a:gdLst>
                <a:gd name="connsiteX0" fmla="*/ 70 w 502413"/>
                <a:gd name="connsiteY0" fmla="*/ 1301 h 1696571"/>
                <a:gd name="connsiteX1" fmla="*/ 326303 w 502413"/>
                <a:gd name="connsiteY1" fmla="*/ 216842 h 1696571"/>
                <a:gd name="connsiteX2" fmla="*/ 489420 w 502413"/>
                <a:gd name="connsiteY2" fmla="*/ 420733 h 1696571"/>
                <a:gd name="connsiteX3" fmla="*/ 489420 w 502413"/>
                <a:gd name="connsiteY3" fmla="*/ 508114 h 1696571"/>
                <a:gd name="connsiteX4" fmla="*/ 466118 w 502413"/>
                <a:gd name="connsiteY4" fmla="*/ 712005 h 1696571"/>
                <a:gd name="connsiteX5" fmla="*/ 378734 w 502413"/>
                <a:gd name="connsiteY5" fmla="*/ 991626 h 1696571"/>
                <a:gd name="connsiteX6" fmla="*/ 203966 w 502413"/>
                <a:gd name="connsiteY6" fmla="*/ 1381930 h 1696571"/>
                <a:gd name="connsiteX7" fmla="*/ 40849 w 502413"/>
                <a:gd name="connsiteY7" fmla="*/ 1696504 h 1696571"/>
                <a:gd name="connsiteX8" fmla="*/ 122408 w 502413"/>
                <a:gd name="connsiteY8" fmla="*/ 1405232 h 1696571"/>
                <a:gd name="connsiteX9" fmla="*/ 268047 w 502413"/>
                <a:gd name="connsiteY9" fmla="*/ 915895 h 1696571"/>
                <a:gd name="connsiteX10" fmla="*/ 355431 w 502413"/>
                <a:gd name="connsiteY10" fmla="*/ 618798 h 1696571"/>
                <a:gd name="connsiteX11" fmla="*/ 361257 w 502413"/>
                <a:gd name="connsiteY11" fmla="*/ 490638 h 1696571"/>
                <a:gd name="connsiteX12" fmla="*/ 297175 w 502413"/>
                <a:gd name="connsiteY12" fmla="*/ 321700 h 1696571"/>
                <a:gd name="connsiteX13" fmla="*/ 70 w 502413"/>
                <a:gd name="connsiteY13" fmla="*/ 1301 h 1696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02413" h="1696571">
                  <a:moveTo>
                    <a:pt x="70" y="1301"/>
                  </a:moveTo>
                  <a:cubicBezTo>
                    <a:pt x="4925" y="-16175"/>
                    <a:pt x="244745" y="146937"/>
                    <a:pt x="326303" y="216842"/>
                  </a:cubicBezTo>
                  <a:cubicBezTo>
                    <a:pt x="407861" y="286747"/>
                    <a:pt x="462234" y="372188"/>
                    <a:pt x="489420" y="420733"/>
                  </a:cubicBezTo>
                  <a:cubicBezTo>
                    <a:pt x="516606" y="469278"/>
                    <a:pt x="493304" y="459569"/>
                    <a:pt x="489420" y="508114"/>
                  </a:cubicBezTo>
                  <a:cubicBezTo>
                    <a:pt x="485536" y="556659"/>
                    <a:pt x="484566" y="631420"/>
                    <a:pt x="466118" y="712005"/>
                  </a:cubicBezTo>
                  <a:cubicBezTo>
                    <a:pt x="447670" y="792590"/>
                    <a:pt x="422426" y="879972"/>
                    <a:pt x="378734" y="991626"/>
                  </a:cubicBezTo>
                  <a:cubicBezTo>
                    <a:pt x="335042" y="1103280"/>
                    <a:pt x="260280" y="1264450"/>
                    <a:pt x="203966" y="1381930"/>
                  </a:cubicBezTo>
                  <a:cubicBezTo>
                    <a:pt x="147652" y="1499410"/>
                    <a:pt x="54442" y="1692620"/>
                    <a:pt x="40849" y="1696504"/>
                  </a:cubicBezTo>
                  <a:cubicBezTo>
                    <a:pt x="27256" y="1700388"/>
                    <a:pt x="84542" y="1535334"/>
                    <a:pt x="122408" y="1405232"/>
                  </a:cubicBezTo>
                  <a:cubicBezTo>
                    <a:pt x="160274" y="1275131"/>
                    <a:pt x="229210" y="1046967"/>
                    <a:pt x="268047" y="915895"/>
                  </a:cubicBezTo>
                  <a:cubicBezTo>
                    <a:pt x="306884" y="784823"/>
                    <a:pt x="339896" y="689674"/>
                    <a:pt x="355431" y="618798"/>
                  </a:cubicBezTo>
                  <a:cubicBezTo>
                    <a:pt x="370966" y="547922"/>
                    <a:pt x="370966" y="540154"/>
                    <a:pt x="361257" y="490638"/>
                  </a:cubicBezTo>
                  <a:cubicBezTo>
                    <a:pt x="351548" y="441122"/>
                    <a:pt x="353489" y="402285"/>
                    <a:pt x="297175" y="321700"/>
                  </a:cubicBezTo>
                  <a:cubicBezTo>
                    <a:pt x="240861" y="241115"/>
                    <a:pt x="-4785" y="18777"/>
                    <a:pt x="70" y="1301"/>
                  </a:cubicBezTo>
                  <a:close/>
                </a:path>
              </a:pathLst>
            </a:custGeom>
            <a:solidFill>
              <a:schemeClr val="bg1"/>
            </a:solidFill>
            <a:ln>
              <a:noFill/>
            </a:ln>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a:p>
          </p:txBody>
        </p:sp>
      </p:grpSp>
      <p:sp>
        <p:nvSpPr>
          <p:cNvPr id="13" name="Text Box 6"/>
          <p:cNvSpPr txBox="1">
            <a:spLocks noChangeArrowheads="1"/>
          </p:cNvSpPr>
          <p:nvPr/>
        </p:nvSpPr>
        <p:spPr bwMode="auto">
          <a:xfrm>
            <a:off x="2268538" y="404813"/>
            <a:ext cx="4762500" cy="830262"/>
          </a:xfrm>
          <a:prstGeom prst="rect">
            <a:avLst/>
          </a:prstGeom>
          <a:noFill/>
          <a:ln w="9525">
            <a:noFill/>
            <a:miter lim="800000"/>
            <a:headEnd/>
            <a:tailEnd/>
          </a:ln>
        </p:spPr>
        <p:txBody>
          <a:bodyPr wrap="none">
            <a:spAutoFit/>
          </a:bodyPr>
          <a:lstStyle/>
          <a:p>
            <a:r>
              <a:rPr lang="es-MX" sz="1400" b="1" dirty="0">
                <a:solidFill>
                  <a:srgbClr val="08090B"/>
                </a:solidFill>
                <a:latin typeface="Arial" pitchFamily="34" charset="0"/>
                <a:cs typeface="Arial" pitchFamily="34" charset="0"/>
              </a:rPr>
              <a:t>UNIVERSIDAD AUTÓNOMA DEL ESTADO DE MÉXICO</a:t>
            </a:r>
          </a:p>
          <a:p>
            <a:r>
              <a:rPr lang="es-MX" sz="1400" b="1" dirty="0">
                <a:solidFill>
                  <a:srgbClr val="08090B"/>
                </a:solidFill>
                <a:latin typeface="Arial" pitchFamily="34" charset="0"/>
                <a:cs typeface="Arial" pitchFamily="34" charset="0"/>
              </a:rPr>
              <a:t>      Centro Universitario UAEM Valle de Chalco. </a:t>
            </a:r>
          </a:p>
          <a:p>
            <a:endParaRPr lang="es-ES" sz="2000" b="1" i="1" dirty="0">
              <a:latin typeface="Arial" pitchFamily="34" charset="0"/>
              <a:cs typeface="Arial" pitchFamily="34" charset="0"/>
            </a:endParaRPr>
          </a:p>
        </p:txBody>
      </p:sp>
      <p:sp>
        <p:nvSpPr>
          <p:cNvPr id="14" name="Rectángulo 26"/>
          <p:cNvSpPr>
            <a:spLocks noChangeArrowheads="1"/>
          </p:cNvSpPr>
          <p:nvPr/>
        </p:nvSpPr>
        <p:spPr bwMode="auto">
          <a:xfrm>
            <a:off x="0" y="0"/>
            <a:ext cx="250825" cy="6850063"/>
          </a:xfrm>
          <a:prstGeom prst="rect">
            <a:avLst/>
          </a:prstGeom>
          <a:solidFill>
            <a:srgbClr val="404040"/>
          </a:solidFill>
          <a:ln w="9525">
            <a:noFill/>
            <a:miter lim="800000"/>
            <a:headEnd/>
            <a:tailEnd/>
          </a:ln>
          <a:effectLst>
            <a:outerShdw dist="23000" dir="5400000" rotWithShape="0">
              <a:srgbClr val="808080">
                <a:alpha val="34999"/>
              </a:srgbClr>
            </a:outerShdw>
          </a:effectLst>
        </p:spPr>
        <p:txBody>
          <a:bodyPr anchor="ctr"/>
          <a:lstStyle/>
          <a:p>
            <a:pPr algn="ctr">
              <a:defRPr/>
            </a:pPr>
            <a:endParaRPr lang="es-ES">
              <a:solidFill>
                <a:schemeClr val="lt1"/>
              </a:solidFill>
              <a:latin typeface="+mn-lt"/>
              <a:ea typeface="+mn-ea"/>
            </a:endParaRPr>
          </a:p>
        </p:txBody>
      </p:sp>
      <p:sp>
        <p:nvSpPr>
          <p:cNvPr id="15" name="14 Rectángulo"/>
          <p:cNvSpPr/>
          <p:nvPr/>
        </p:nvSpPr>
        <p:spPr>
          <a:xfrm>
            <a:off x="5613021" y="1065798"/>
            <a:ext cx="2836033" cy="338554"/>
          </a:xfrm>
          <a:prstGeom prst="rect">
            <a:avLst/>
          </a:prstGeom>
        </p:spPr>
        <p:txBody>
          <a:bodyPr wrap="none">
            <a:spAutoFit/>
          </a:bodyPr>
          <a:lstStyle/>
          <a:p>
            <a:r>
              <a:rPr lang="es-ES" sz="1600" b="1" dirty="0" smtClean="0">
                <a:cs typeface="Tahoma" pitchFamily="34" charset="0"/>
              </a:rPr>
              <a:t>4.1 </a:t>
            </a:r>
            <a:r>
              <a:rPr lang="es-ES" sz="1600" b="1" dirty="0" smtClean="0">
                <a:cs typeface="Tahoma" pitchFamily="34" charset="0"/>
              </a:rPr>
              <a:t>Método experimental </a:t>
            </a:r>
            <a:endParaRPr lang="es-MX" sz="1600" dirty="0"/>
          </a:p>
        </p:txBody>
      </p:sp>
      <p:sp>
        <p:nvSpPr>
          <p:cNvPr id="22" name="21 CuadroTexto"/>
          <p:cNvSpPr txBox="1"/>
          <p:nvPr/>
        </p:nvSpPr>
        <p:spPr>
          <a:xfrm>
            <a:off x="825767" y="1114237"/>
            <a:ext cx="5302129" cy="4339650"/>
          </a:xfrm>
          <a:prstGeom prst="rect">
            <a:avLst/>
          </a:prstGeom>
          <a:noFill/>
        </p:spPr>
        <p:txBody>
          <a:bodyPr wrap="square" rtlCol="0">
            <a:spAutoFit/>
          </a:bodyPr>
          <a:lstStyle/>
          <a:p>
            <a:pPr lvl="0" algn="just"/>
            <a:r>
              <a:rPr lang="es-MX" dirty="0">
                <a:solidFill>
                  <a:schemeClr val="accent3">
                    <a:lumMod val="75000"/>
                  </a:schemeClr>
                </a:solidFill>
              </a:rPr>
              <a:t/>
            </a:r>
            <a:br>
              <a:rPr lang="es-MX" dirty="0">
                <a:solidFill>
                  <a:schemeClr val="accent3">
                    <a:lumMod val="75000"/>
                  </a:schemeClr>
                </a:solidFill>
              </a:rPr>
            </a:br>
            <a:r>
              <a:rPr lang="es-MX" sz="1800" dirty="0"/>
              <a:t>Es un tipo de método de investigación en el que el investigador controla deliberadamente las variables para delimitar relaciones entre ellas, esta basado en la metodología científica. En este método se recopilan datos para comparar las mediciones de comportamiento de un grupo control, con las mediciones de un grupo experimental. Las variables que se utilizan pueden ser variables dependientes , estas son las que queremos medir o el objeto de estudio del investigador y las variables independientes , que serian las que el investigador manipula para ver la relación con la </a:t>
            </a:r>
            <a:r>
              <a:rPr lang="es-MX" sz="1800" dirty="0" smtClean="0"/>
              <a:t>dependiente</a:t>
            </a:r>
            <a:r>
              <a:rPr lang="es-MX" sz="1800" dirty="0"/>
              <a:t> </a:t>
            </a:r>
            <a:endParaRPr lang="es-MX" sz="1800" dirty="0" smtClean="0"/>
          </a:p>
          <a:p>
            <a:pPr lvl="0" algn="just"/>
            <a:r>
              <a:rPr lang="pt-PT" sz="1800" dirty="0"/>
              <a:t>(</a:t>
            </a:r>
            <a:r>
              <a:rPr lang="pt-PT" sz="1800" dirty="0" smtClean="0"/>
              <a:t>Raymond, 1994</a:t>
            </a:r>
            <a:r>
              <a:rPr lang="pt-PT" sz="1800" dirty="0"/>
              <a:t>).</a:t>
            </a:r>
            <a:r>
              <a:rPr lang="pt-PT" sz="1800" i="1" dirty="0"/>
              <a:t> </a:t>
            </a:r>
            <a:endParaRPr lang="es-MX" sz="1800" dirty="0"/>
          </a:p>
        </p:txBody>
      </p:sp>
      <p:sp>
        <p:nvSpPr>
          <p:cNvPr id="18" name="CuadroTexto 2"/>
          <p:cNvSpPr txBox="1">
            <a:spLocks noChangeArrowheads="1"/>
          </p:cNvSpPr>
          <p:nvPr/>
        </p:nvSpPr>
        <p:spPr bwMode="auto">
          <a:xfrm>
            <a:off x="6300788" y="6138693"/>
            <a:ext cx="2447925" cy="523220"/>
          </a:xfrm>
          <a:prstGeom prst="rect">
            <a:avLst/>
          </a:prstGeom>
          <a:noFill/>
          <a:ln w="9525">
            <a:noFill/>
            <a:miter lim="800000"/>
            <a:headEnd/>
            <a:tailEnd/>
          </a:ln>
        </p:spPr>
        <p:txBody>
          <a:bodyPr>
            <a:spAutoFit/>
          </a:bodyPr>
          <a:lstStyle/>
          <a:p>
            <a:r>
              <a:rPr lang="es-ES_tradnl" sz="1400" b="1" i="1" dirty="0" smtClean="0">
                <a:solidFill>
                  <a:schemeClr val="bg1"/>
                </a:solidFill>
                <a:latin typeface="Abadi MT Condensed Light" pitchFamily="1" charset="0"/>
              </a:rPr>
              <a:t>Comprensión del método para el diseño </a:t>
            </a:r>
            <a:r>
              <a:rPr lang="es-ES_tradnl" sz="1400" b="1" i="1" dirty="0">
                <a:solidFill>
                  <a:schemeClr val="bg1"/>
                </a:solidFill>
                <a:latin typeface="Abadi MT Condensed Light" pitchFamily="1" charset="0"/>
              </a:rPr>
              <a:t>Industrial </a:t>
            </a:r>
          </a:p>
        </p:txBody>
      </p:sp>
    </p:spTree>
  </p:cSld>
  <p:clrMapOvr>
    <a:masterClrMapping/>
  </p:clrMapOvr>
  <p:transition spd="med">
    <p:wipe dir="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27"/>
          <p:cNvSpPr>
            <a:spLocks noChangeArrowheads="1"/>
          </p:cNvSpPr>
          <p:nvPr/>
        </p:nvSpPr>
        <p:spPr bwMode="auto">
          <a:xfrm rot="16200000">
            <a:off x="5871369" y="2893219"/>
            <a:ext cx="6149975" cy="395287"/>
          </a:xfrm>
          <a:prstGeom prst="rect">
            <a:avLst/>
          </a:prstGeom>
          <a:gradFill rotWithShape="1">
            <a:gsLst>
              <a:gs pos="0">
                <a:srgbClr val="628319"/>
              </a:gs>
              <a:gs pos="64000">
                <a:srgbClr val="628319"/>
              </a:gs>
              <a:gs pos="100000">
                <a:srgbClr val="FFFFFF"/>
              </a:gs>
            </a:gsLst>
            <a:path path="rect">
              <a:fillToRect l="100000" t="100000"/>
            </a:path>
          </a:gradFill>
          <a:ln w="9525">
            <a:noFill/>
            <a:miter lim="800000"/>
            <a:headEnd/>
            <a:tailEnd/>
          </a:ln>
          <a:effectLst>
            <a:outerShdw dist="23000" dir="5400000" rotWithShape="0">
              <a:srgbClr val="808080">
                <a:alpha val="34999"/>
              </a:srgbClr>
            </a:outerShdw>
          </a:effectLst>
        </p:spPr>
        <p:txBody>
          <a:bodyPr anchor="ctr"/>
          <a:lstStyle/>
          <a:p>
            <a:pPr algn="ctr">
              <a:defRPr/>
            </a:pPr>
            <a:endParaRPr lang="es-ES">
              <a:solidFill>
                <a:schemeClr val="lt1"/>
              </a:solidFill>
              <a:latin typeface="+mn-lt"/>
              <a:ea typeface="+mn-ea"/>
            </a:endParaRPr>
          </a:p>
        </p:txBody>
      </p:sp>
      <p:pic>
        <p:nvPicPr>
          <p:cNvPr id="3" name="Picture 15"/>
          <p:cNvPicPr>
            <a:picLocks noChangeAspect="1" noChangeArrowheads="1"/>
          </p:cNvPicPr>
          <p:nvPr/>
        </p:nvPicPr>
        <p:blipFill>
          <a:blip r:embed="rId2"/>
          <a:srcRect/>
          <a:stretch>
            <a:fillRect/>
          </a:stretch>
        </p:blipFill>
        <p:spPr bwMode="auto">
          <a:xfrm>
            <a:off x="671513" y="260350"/>
            <a:ext cx="804862" cy="719138"/>
          </a:xfrm>
          <a:prstGeom prst="rect">
            <a:avLst/>
          </a:prstGeom>
          <a:noFill/>
          <a:ln w="9525">
            <a:noFill/>
            <a:miter lim="800000"/>
            <a:headEnd/>
            <a:tailEnd/>
          </a:ln>
        </p:spPr>
      </p:pic>
      <p:sp>
        <p:nvSpPr>
          <p:cNvPr id="4" name="Rectángulo 18"/>
          <p:cNvSpPr>
            <a:spLocks noChangeArrowheads="1"/>
          </p:cNvSpPr>
          <p:nvPr/>
        </p:nvSpPr>
        <p:spPr bwMode="auto">
          <a:xfrm>
            <a:off x="179388" y="5949950"/>
            <a:ext cx="8964612" cy="908050"/>
          </a:xfrm>
          <a:prstGeom prst="rect">
            <a:avLst/>
          </a:prstGeom>
          <a:gradFill rotWithShape="1">
            <a:gsLst>
              <a:gs pos="0">
                <a:srgbClr val="628319"/>
              </a:gs>
              <a:gs pos="64000">
                <a:srgbClr val="628319"/>
              </a:gs>
              <a:gs pos="100000">
                <a:srgbClr val="FFFFFF"/>
              </a:gs>
            </a:gsLst>
            <a:path path="rect">
              <a:fillToRect l="100000" t="100000"/>
            </a:path>
          </a:gradFill>
          <a:ln w="9525">
            <a:noFill/>
            <a:miter lim="800000"/>
            <a:headEnd/>
            <a:tailEnd/>
          </a:ln>
          <a:effectLst>
            <a:outerShdw dist="23000" dir="5400000" rotWithShape="0">
              <a:srgbClr val="808080">
                <a:alpha val="34999"/>
              </a:srgbClr>
            </a:outerShdw>
          </a:effectLst>
        </p:spPr>
        <p:txBody>
          <a:bodyPr anchor="ctr"/>
          <a:lstStyle/>
          <a:p>
            <a:pPr algn="ctr">
              <a:defRPr/>
            </a:pPr>
            <a:endParaRPr lang="es-ES">
              <a:solidFill>
                <a:schemeClr val="lt1"/>
              </a:solidFill>
              <a:latin typeface="+mn-lt"/>
              <a:ea typeface="+mn-ea"/>
            </a:endParaRPr>
          </a:p>
        </p:txBody>
      </p:sp>
      <p:grpSp>
        <p:nvGrpSpPr>
          <p:cNvPr id="5" name="Agrupar 41"/>
          <p:cNvGrpSpPr/>
          <p:nvPr/>
        </p:nvGrpSpPr>
        <p:grpSpPr>
          <a:xfrm>
            <a:off x="251520" y="5229200"/>
            <a:ext cx="882484" cy="1450720"/>
            <a:chOff x="7916914" y="3392213"/>
            <a:chExt cx="914688" cy="1696571"/>
          </a:xfrm>
          <a:effectLst>
            <a:outerShdw blurRad="50800" dist="38100" dir="2700000" algn="tl" rotWithShape="0">
              <a:prstClr val="black">
                <a:alpha val="40000"/>
              </a:prstClr>
            </a:outerShdw>
          </a:effectLst>
        </p:grpSpPr>
        <p:sp>
          <p:nvSpPr>
            <p:cNvPr id="6" name="Forma libre 20"/>
            <p:cNvSpPr/>
            <p:nvPr/>
          </p:nvSpPr>
          <p:spPr>
            <a:xfrm>
              <a:off x="8417985" y="3812948"/>
              <a:ext cx="413617" cy="1275836"/>
            </a:xfrm>
            <a:custGeom>
              <a:avLst/>
              <a:gdLst>
                <a:gd name="connsiteX0" fmla="*/ 0 w 413617"/>
                <a:gd name="connsiteY0" fmla="*/ 0 h 1240819"/>
                <a:gd name="connsiteX1" fmla="*/ 192245 w 413617"/>
                <a:gd name="connsiteY1" fmla="*/ 0 h 1240819"/>
                <a:gd name="connsiteX2" fmla="*/ 413617 w 413617"/>
                <a:gd name="connsiteY2" fmla="*/ 1147612 h 1240819"/>
                <a:gd name="connsiteX3" fmla="*/ 396141 w 413617"/>
                <a:gd name="connsiteY3" fmla="*/ 1240819 h 1240819"/>
                <a:gd name="connsiteX4" fmla="*/ 355362 w 413617"/>
                <a:gd name="connsiteY4" fmla="*/ 1211692 h 1240819"/>
                <a:gd name="connsiteX5" fmla="*/ 337885 w 413617"/>
                <a:gd name="connsiteY5" fmla="*/ 1101009 h 1240819"/>
                <a:gd name="connsiteX6" fmla="*/ 192245 w 413617"/>
                <a:gd name="connsiteY6" fmla="*/ 0 h 1240819"/>
                <a:gd name="connsiteX7" fmla="*/ 0 w 413617"/>
                <a:gd name="connsiteY7" fmla="*/ 0 h 1240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3617" h="1240819">
                  <a:moveTo>
                    <a:pt x="0" y="0"/>
                  </a:moveTo>
                  <a:lnTo>
                    <a:pt x="192245" y="0"/>
                  </a:lnTo>
                  <a:lnTo>
                    <a:pt x="413617" y="1147612"/>
                  </a:lnTo>
                  <a:lnTo>
                    <a:pt x="396141" y="1240819"/>
                  </a:lnTo>
                  <a:lnTo>
                    <a:pt x="355362" y="1211692"/>
                  </a:lnTo>
                  <a:lnTo>
                    <a:pt x="337885" y="1101009"/>
                  </a:lnTo>
                  <a:lnTo>
                    <a:pt x="192245" y="0"/>
                  </a:lnTo>
                  <a:lnTo>
                    <a:pt x="0" y="0"/>
                  </a:lnTo>
                  <a:close/>
                </a:path>
              </a:pathLst>
            </a:custGeom>
            <a:solidFill>
              <a:srgbClr val="FFFFFF"/>
            </a:solidFill>
            <a:ln>
              <a:noFill/>
            </a:ln>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a:p>
          </p:txBody>
        </p:sp>
        <p:cxnSp>
          <p:nvCxnSpPr>
            <p:cNvPr id="7" name="Conector recto 21"/>
            <p:cNvCxnSpPr/>
            <p:nvPr/>
          </p:nvCxnSpPr>
          <p:spPr>
            <a:xfrm flipV="1">
              <a:off x="8395605" y="3912928"/>
              <a:ext cx="233024" cy="1"/>
            </a:xfrm>
            <a:prstGeom prst="line">
              <a:avLst/>
            </a:prstGeom>
            <a:ln w="19050" cmpd="sng">
              <a:solidFill>
                <a:schemeClr val="bg1"/>
              </a:solidFill>
            </a:ln>
            <a:scene3d>
              <a:camera prst="orthographicFront"/>
              <a:lightRig rig="threePt" dir="t"/>
            </a:scene3d>
            <a:sp3d>
              <a:bevelT w="165100" prst="coolSlant"/>
            </a:sp3d>
          </p:spPr>
          <p:style>
            <a:lnRef idx="2">
              <a:schemeClr val="accent1"/>
            </a:lnRef>
            <a:fillRef idx="0">
              <a:schemeClr val="accent1"/>
            </a:fillRef>
            <a:effectRef idx="1">
              <a:schemeClr val="accent1"/>
            </a:effectRef>
            <a:fontRef idx="minor">
              <a:schemeClr val="tx1"/>
            </a:fontRef>
          </p:style>
        </p:cxnSp>
        <p:sp>
          <p:nvSpPr>
            <p:cNvPr id="8" name="Elipse 22"/>
            <p:cNvSpPr/>
            <p:nvPr/>
          </p:nvSpPr>
          <p:spPr>
            <a:xfrm>
              <a:off x="8541245" y="3678959"/>
              <a:ext cx="87384" cy="76682"/>
            </a:xfrm>
            <a:prstGeom prst="ellipse">
              <a:avLst/>
            </a:prstGeom>
            <a:solidFill>
              <a:schemeClr val="bg1"/>
            </a:solidFill>
            <a:ln>
              <a:noFill/>
            </a:ln>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a:p>
          </p:txBody>
        </p:sp>
        <p:cxnSp>
          <p:nvCxnSpPr>
            <p:cNvPr id="9" name="Conector recto 23"/>
            <p:cNvCxnSpPr/>
            <p:nvPr/>
          </p:nvCxnSpPr>
          <p:spPr>
            <a:xfrm flipV="1">
              <a:off x="8383029" y="3842078"/>
              <a:ext cx="233024" cy="1"/>
            </a:xfrm>
            <a:prstGeom prst="line">
              <a:avLst/>
            </a:prstGeom>
            <a:ln w="38100" cmpd="sng">
              <a:solidFill>
                <a:schemeClr val="bg1"/>
              </a:solidFill>
            </a:ln>
            <a:scene3d>
              <a:camera prst="orthographicFront"/>
              <a:lightRig rig="threePt" dir="t"/>
            </a:scene3d>
            <a:sp3d>
              <a:bevelT w="165100" prst="coolSlant"/>
            </a:sp3d>
          </p:spPr>
          <p:style>
            <a:lnRef idx="2">
              <a:schemeClr val="accent1"/>
            </a:lnRef>
            <a:fillRef idx="0">
              <a:schemeClr val="accent1"/>
            </a:fillRef>
            <a:effectRef idx="1">
              <a:schemeClr val="accent1"/>
            </a:effectRef>
            <a:fontRef idx="minor">
              <a:schemeClr val="tx1"/>
            </a:fontRef>
          </p:style>
        </p:cxnSp>
        <p:sp>
          <p:nvSpPr>
            <p:cNvPr id="10" name="Forma libre 24"/>
            <p:cNvSpPr/>
            <p:nvPr/>
          </p:nvSpPr>
          <p:spPr>
            <a:xfrm>
              <a:off x="7916914" y="3392213"/>
              <a:ext cx="502413" cy="1696571"/>
            </a:xfrm>
            <a:custGeom>
              <a:avLst/>
              <a:gdLst>
                <a:gd name="connsiteX0" fmla="*/ 70 w 502413"/>
                <a:gd name="connsiteY0" fmla="*/ 1301 h 1696571"/>
                <a:gd name="connsiteX1" fmla="*/ 326303 w 502413"/>
                <a:gd name="connsiteY1" fmla="*/ 216842 h 1696571"/>
                <a:gd name="connsiteX2" fmla="*/ 489420 w 502413"/>
                <a:gd name="connsiteY2" fmla="*/ 420733 h 1696571"/>
                <a:gd name="connsiteX3" fmla="*/ 489420 w 502413"/>
                <a:gd name="connsiteY3" fmla="*/ 508114 h 1696571"/>
                <a:gd name="connsiteX4" fmla="*/ 466118 w 502413"/>
                <a:gd name="connsiteY4" fmla="*/ 712005 h 1696571"/>
                <a:gd name="connsiteX5" fmla="*/ 378734 w 502413"/>
                <a:gd name="connsiteY5" fmla="*/ 991626 h 1696571"/>
                <a:gd name="connsiteX6" fmla="*/ 203966 w 502413"/>
                <a:gd name="connsiteY6" fmla="*/ 1381930 h 1696571"/>
                <a:gd name="connsiteX7" fmla="*/ 40849 w 502413"/>
                <a:gd name="connsiteY7" fmla="*/ 1696504 h 1696571"/>
                <a:gd name="connsiteX8" fmla="*/ 122408 w 502413"/>
                <a:gd name="connsiteY8" fmla="*/ 1405232 h 1696571"/>
                <a:gd name="connsiteX9" fmla="*/ 268047 w 502413"/>
                <a:gd name="connsiteY9" fmla="*/ 915895 h 1696571"/>
                <a:gd name="connsiteX10" fmla="*/ 355431 w 502413"/>
                <a:gd name="connsiteY10" fmla="*/ 618798 h 1696571"/>
                <a:gd name="connsiteX11" fmla="*/ 361257 w 502413"/>
                <a:gd name="connsiteY11" fmla="*/ 490638 h 1696571"/>
                <a:gd name="connsiteX12" fmla="*/ 297175 w 502413"/>
                <a:gd name="connsiteY12" fmla="*/ 321700 h 1696571"/>
                <a:gd name="connsiteX13" fmla="*/ 70 w 502413"/>
                <a:gd name="connsiteY13" fmla="*/ 1301 h 1696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02413" h="1696571">
                  <a:moveTo>
                    <a:pt x="70" y="1301"/>
                  </a:moveTo>
                  <a:cubicBezTo>
                    <a:pt x="4925" y="-16175"/>
                    <a:pt x="244745" y="146937"/>
                    <a:pt x="326303" y="216842"/>
                  </a:cubicBezTo>
                  <a:cubicBezTo>
                    <a:pt x="407861" y="286747"/>
                    <a:pt x="462234" y="372188"/>
                    <a:pt x="489420" y="420733"/>
                  </a:cubicBezTo>
                  <a:cubicBezTo>
                    <a:pt x="516606" y="469278"/>
                    <a:pt x="493304" y="459569"/>
                    <a:pt x="489420" y="508114"/>
                  </a:cubicBezTo>
                  <a:cubicBezTo>
                    <a:pt x="485536" y="556659"/>
                    <a:pt x="484566" y="631420"/>
                    <a:pt x="466118" y="712005"/>
                  </a:cubicBezTo>
                  <a:cubicBezTo>
                    <a:pt x="447670" y="792590"/>
                    <a:pt x="422426" y="879972"/>
                    <a:pt x="378734" y="991626"/>
                  </a:cubicBezTo>
                  <a:cubicBezTo>
                    <a:pt x="335042" y="1103280"/>
                    <a:pt x="260280" y="1264450"/>
                    <a:pt x="203966" y="1381930"/>
                  </a:cubicBezTo>
                  <a:cubicBezTo>
                    <a:pt x="147652" y="1499410"/>
                    <a:pt x="54442" y="1692620"/>
                    <a:pt x="40849" y="1696504"/>
                  </a:cubicBezTo>
                  <a:cubicBezTo>
                    <a:pt x="27256" y="1700388"/>
                    <a:pt x="84542" y="1535334"/>
                    <a:pt x="122408" y="1405232"/>
                  </a:cubicBezTo>
                  <a:cubicBezTo>
                    <a:pt x="160274" y="1275131"/>
                    <a:pt x="229210" y="1046967"/>
                    <a:pt x="268047" y="915895"/>
                  </a:cubicBezTo>
                  <a:cubicBezTo>
                    <a:pt x="306884" y="784823"/>
                    <a:pt x="339896" y="689674"/>
                    <a:pt x="355431" y="618798"/>
                  </a:cubicBezTo>
                  <a:cubicBezTo>
                    <a:pt x="370966" y="547922"/>
                    <a:pt x="370966" y="540154"/>
                    <a:pt x="361257" y="490638"/>
                  </a:cubicBezTo>
                  <a:cubicBezTo>
                    <a:pt x="351548" y="441122"/>
                    <a:pt x="353489" y="402285"/>
                    <a:pt x="297175" y="321700"/>
                  </a:cubicBezTo>
                  <a:cubicBezTo>
                    <a:pt x="240861" y="241115"/>
                    <a:pt x="-4785" y="18777"/>
                    <a:pt x="70" y="1301"/>
                  </a:cubicBezTo>
                  <a:close/>
                </a:path>
              </a:pathLst>
            </a:custGeom>
            <a:solidFill>
              <a:schemeClr val="bg1"/>
            </a:solidFill>
            <a:ln>
              <a:noFill/>
            </a:ln>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a:p>
          </p:txBody>
        </p:sp>
      </p:grpSp>
      <p:sp>
        <p:nvSpPr>
          <p:cNvPr id="13" name="Text Box 6"/>
          <p:cNvSpPr txBox="1">
            <a:spLocks noChangeArrowheads="1"/>
          </p:cNvSpPr>
          <p:nvPr/>
        </p:nvSpPr>
        <p:spPr bwMode="auto">
          <a:xfrm>
            <a:off x="2268538" y="404813"/>
            <a:ext cx="4762500" cy="830262"/>
          </a:xfrm>
          <a:prstGeom prst="rect">
            <a:avLst/>
          </a:prstGeom>
          <a:noFill/>
          <a:ln w="9525">
            <a:noFill/>
            <a:miter lim="800000"/>
            <a:headEnd/>
            <a:tailEnd/>
          </a:ln>
        </p:spPr>
        <p:txBody>
          <a:bodyPr wrap="none">
            <a:spAutoFit/>
          </a:bodyPr>
          <a:lstStyle/>
          <a:p>
            <a:r>
              <a:rPr lang="es-MX" sz="1400" b="1" dirty="0">
                <a:solidFill>
                  <a:srgbClr val="08090B"/>
                </a:solidFill>
                <a:latin typeface="Arial" pitchFamily="34" charset="0"/>
                <a:cs typeface="Arial" pitchFamily="34" charset="0"/>
              </a:rPr>
              <a:t>UNIVERSIDAD AUTÓNOMA DEL ESTADO DE MÉXICO</a:t>
            </a:r>
          </a:p>
          <a:p>
            <a:r>
              <a:rPr lang="es-MX" sz="1400" b="1" dirty="0">
                <a:solidFill>
                  <a:srgbClr val="08090B"/>
                </a:solidFill>
                <a:latin typeface="Arial" pitchFamily="34" charset="0"/>
                <a:cs typeface="Arial" pitchFamily="34" charset="0"/>
              </a:rPr>
              <a:t>      Centro Universitario UAEM Valle de Chalco. </a:t>
            </a:r>
          </a:p>
          <a:p>
            <a:endParaRPr lang="es-ES" sz="2000" b="1" i="1" dirty="0">
              <a:latin typeface="Arial" pitchFamily="34" charset="0"/>
              <a:cs typeface="Arial" pitchFamily="34" charset="0"/>
            </a:endParaRPr>
          </a:p>
        </p:txBody>
      </p:sp>
      <p:sp>
        <p:nvSpPr>
          <p:cNvPr id="14" name="Rectángulo 26"/>
          <p:cNvSpPr>
            <a:spLocks noChangeArrowheads="1"/>
          </p:cNvSpPr>
          <p:nvPr/>
        </p:nvSpPr>
        <p:spPr bwMode="auto">
          <a:xfrm>
            <a:off x="0" y="0"/>
            <a:ext cx="250825" cy="6850063"/>
          </a:xfrm>
          <a:prstGeom prst="rect">
            <a:avLst/>
          </a:prstGeom>
          <a:solidFill>
            <a:srgbClr val="404040"/>
          </a:solidFill>
          <a:ln w="9525">
            <a:noFill/>
            <a:miter lim="800000"/>
            <a:headEnd/>
            <a:tailEnd/>
          </a:ln>
          <a:effectLst>
            <a:outerShdw dist="23000" dir="5400000" rotWithShape="0">
              <a:srgbClr val="808080">
                <a:alpha val="34999"/>
              </a:srgbClr>
            </a:outerShdw>
          </a:effectLst>
        </p:spPr>
        <p:txBody>
          <a:bodyPr anchor="ctr"/>
          <a:lstStyle/>
          <a:p>
            <a:pPr algn="ctr">
              <a:defRPr/>
            </a:pPr>
            <a:endParaRPr lang="es-ES">
              <a:solidFill>
                <a:schemeClr val="lt1"/>
              </a:solidFill>
              <a:latin typeface="+mn-lt"/>
              <a:ea typeface="+mn-ea"/>
            </a:endParaRPr>
          </a:p>
        </p:txBody>
      </p:sp>
      <p:sp>
        <p:nvSpPr>
          <p:cNvPr id="15" name="14 Rectángulo"/>
          <p:cNvSpPr/>
          <p:nvPr/>
        </p:nvSpPr>
        <p:spPr>
          <a:xfrm>
            <a:off x="5850134" y="1088608"/>
            <a:ext cx="2510624" cy="338554"/>
          </a:xfrm>
          <a:prstGeom prst="rect">
            <a:avLst/>
          </a:prstGeom>
        </p:spPr>
        <p:txBody>
          <a:bodyPr wrap="none">
            <a:spAutoFit/>
          </a:bodyPr>
          <a:lstStyle/>
          <a:p>
            <a:r>
              <a:rPr lang="es-ES" sz="1600" b="1" dirty="0" smtClean="0">
                <a:cs typeface="Tahoma" pitchFamily="34" charset="0"/>
              </a:rPr>
              <a:t>4.2 </a:t>
            </a:r>
            <a:r>
              <a:rPr lang="es-ES" sz="1600" b="1" dirty="0" smtClean="0">
                <a:cs typeface="Tahoma" pitchFamily="34" charset="0"/>
              </a:rPr>
              <a:t>Método hipotético.</a:t>
            </a:r>
            <a:endParaRPr lang="es-ES" sz="1600" b="1" dirty="0">
              <a:cs typeface="Tahoma" pitchFamily="34" charset="0"/>
            </a:endParaRPr>
          </a:p>
        </p:txBody>
      </p:sp>
      <p:sp>
        <p:nvSpPr>
          <p:cNvPr id="16" name="15 CuadroTexto"/>
          <p:cNvSpPr txBox="1"/>
          <p:nvPr/>
        </p:nvSpPr>
        <p:spPr>
          <a:xfrm>
            <a:off x="1151809" y="1377518"/>
            <a:ext cx="4680520" cy="4524315"/>
          </a:xfrm>
          <a:prstGeom prst="rect">
            <a:avLst/>
          </a:prstGeom>
          <a:noFill/>
        </p:spPr>
        <p:txBody>
          <a:bodyPr wrap="square" rtlCol="0">
            <a:spAutoFit/>
          </a:bodyPr>
          <a:lstStyle/>
          <a:p>
            <a:pPr algn="just"/>
            <a:r>
              <a:rPr lang="es-MX" sz="1600" dirty="0"/>
              <a:t>Es un proceso iterativo, es decir, que se repite constantemente, durante el cual se examinan </a:t>
            </a:r>
            <a:r>
              <a:rPr lang="es-MX" sz="1600" dirty="0" smtClean="0"/>
              <a:t>las hipótesis </a:t>
            </a:r>
            <a:r>
              <a:rPr lang="es-MX" sz="1600" dirty="0"/>
              <a:t>a la luz de los datos que van arrojando los experimentos. </a:t>
            </a:r>
            <a:endParaRPr lang="es-MX" sz="1600" dirty="0" smtClean="0"/>
          </a:p>
          <a:p>
            <a:pPr algn="just"/>
            <a:endParaRPr lang="es-MX" sz="1600" dirty="0"/>
          </a:p>
          <a:p>
            <a:pPr algn="just"/>
            <a:r>
              <a:rPr lang="es-MX" sz="1600" dirty="0" smtClean="0"/>
              <a:t>Si </a:t>
            </a:r>
            <a:r>
              <a:rPr lang="es-MX" sz="1600" dirty="0"/>
              <a:t>la teoría no se ajusta a los datos, se ha de cambiar la hipótesis, o modificarla, a partir de inducciones. </a:t>
            </a:r>
            <a:endParaRPr lang="es-MX" sz="1600" dirty="0" smtClean="0"/>
          </a:p>
          <a:p>
            <a:pPr algn="just"/>
            <a:endParaRPr lang="es-MX" sz="1600" dirty="0"/>
          </a:p>
          <a:p>
            <a:pPr algn="just"/>
            <a:r>
              <a:rPr lang="es-MX" sz="1600" dirty="0" smtClean="0"/>
              <a:t>Se </a:t>
            </a:r>
            <a:r>
              <a:rPr lang="es-MX" sz="1600" dirty="0"/>
              <a:t>actúa entonces en ciclos deductivos-inductivos para explicar el fenómeno que queremos </a:t>
            </a:r>
            <a:r>
              <a:rPr lang="es-MX" sz="1600" dirty="0" smtClean="0"/>
              <a:t>conocer. </a:t>
            </a:r>
          </a:p>
          <a:p>
            <a:pPr algn="just"/>
            <a:endParaRPr lang="es-MX" sz="1600" dirty="0"/>
          </a:p>
          <a:p>
            <a:pPr algn="just"/>
            <a:r>
              <a:rPr lang="es-MX" sz="1600" dirty="0"/>
              <a:t>D</a:t>
            </a:r>
            <a:r>
              <a:rPr lang="es-MX" sz="1600" dirty="0" smtClean="0"/>
              <a:t>e </a:t>
            </a:r>
            <a:r>
              <a:rPr lang="es-MX" sz="1600" dirty="0"/>
              <a:t>llevar a cabo el experimento se procede a analizar los datos, posteriormente </a:t>
            </a:r>
            <a:r>
              <a:rPr lang="es-MX" sz="1600" dirty="0" smtClean="0"/>
              <a:t>se usan </a:t>
            </a:r>
            <a:r>
              <a:rPr lang="es-MX" sz="1600" dirty="0"/>
              <a:t>métodos estadísticos para prevenir el hecho de sacar conclusiones erróneas a partir de un análisis inadecuado de los datos.</a:t>
            </a:r>
          </a:p>
          <a:p>
            <a:r>
              <a:rPr lang="es-MX" sz="1600" dirty="0" smtClean="0">
                <a:solidFill>
                  <a:srgbClr val="222222"/>
                </a:solidFill>
                <a:latin typeface="Arial" panose="020B0604020202020204" pitchFamily="34" charset="0"/>
              </a:rPr>
              <a:t>(Carreón y </a:t>
            </a:r>
            <a:r>
              <a:rPr lang="es-MX" sz="1600" dirty="0" err="1" smtClean="0">
                <a:solidFill>
                  <a:srgbClr val="222222"/>
                </a:solidFill>
                <a:latin typeface="Arial" panose="020B0604020202020204" pitchFamily="34" charset="0"/>
              </a:rPr>
              <a:t>Ferreyra</a:t>
            </a:r>
            <a:r>
              <a:rPr lang="es-MX" sz="1600" dirty="0" smtClean="0">
                <a:solidFill>
                  <a:srgbClr val="222222"/>
                </a:solidFill>
                <a:latin typeface="Arial" panose="020B0604020202020204" pitchFamily="34" charset="0"/>
              </a:rPr>
              <a:t>, 2017).</a:t>
            </a:r>
            <a:endParaRPr lang="es-MX" sz="1600" dirty="0"/>
          </a:p>
        </p:txBody>
      </p:sp>
      <p:sp>
        <p:nvSpPr>
          <p:cNvPr id="17" name="CuadroTexto 2"/>
          <p:cNvSpPr txBox="1">
            <a:spLocks noChangeArrowheads="1"/>
          </p:cNvSpPr>
          <p:nvPr/>
        </p:nvSpPr>
        <p:spPr bwMode="auto">
          <a:xfrm>
            <a:off x="6561075" y="6134443"/>
            <a:ext cx="2447925" cy="523220"/>
          </a:xfrm>
          <a:prstGeom prst="rect">
            <a:avLst/>
          </a:prstGeom>
          <a:noFill/>
          <a:ln w="9525">
            <a:noFill/>
            <a:miter lim="800000"/>
            <a:headEnd/>
            <a:tailEnd/>
          </a:ln>
        </p:spPr>
        <p:txBody>
          <a:bodyPr>
            <a:spAutoFit/>
          </a:bodyPr>
          <a:lstStyle/>
          <a:p>
            <a:r>
              <a:rPr lang="es-ES_tradnl" sz="1400" b="1" i="1" dirty="0" smtClean="0">
                <a:solidFill>
                  <a:schemeClr val="bg1"/>
                </a:solidFill>
                <a:latin typeface="Abadi MT Condensed Light" pitchFamily="1" charset="0"/>
              </a:rPr>
              <a:t>Comprensión del método para el diseño </a:t>
            </a:r>
            <a:r>
              <a:rPr lang="es-ES_tradnl" sz="1400" b="1" i="1" dirty="0">
                <a:solidFill>
                  <a:schemeClr val="bg1"/>
                </a:solidFill>
                <a:latin typeface="Abadi MT Condensed Light" pitchFamily="1" charset="0"/>
              </a:rPr>
              <a:t>Industrial </a:t>
            </a:r>
          </a:p>
        </p:txBody>
      </p:sp>
    </p:spTree>
  </p:cSld>
  <p:clrMapOvr>
    <a:masterClrMapping/>
  </p:clrMapOvr>
  <p:transition spd="med">
    <p:wipe dir="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27"/>
          <p:cNvSpPr>
            <a:spLocks noChangeArrowheads="1"/>
          </p:cNvSpPr>
          <p:nvPr/>
        </p:nvSpPr>
        <p:spPr bwMode="auto">
          <a:xfrm rot="16200000">
            <a:off x="5871369" y="2893219"/>
            <a:ext cx="6149975" cy="395287"/>
          </a:xfrm>
          <a:prstGeom prst="rect">
            <a:avLst/>
          </a:prstGeom>
          <a:gradFill rotWithShape="1">
            <a:gsLst>
              <a:gs pos="0">
                <a:srgbClr val="628319"/>
              </a:gs>
              <a:gs pos="64000">
                <a:srgbClr val="628319"/>
              </a:gs>
              <a:gs pos="100000">
                <a:srgbClr val="FFFFFF"/>
              </a:gs>
            </a:gsLst>
            <a:path path="rect">
              <a:fillToRect l="100000" t="100000"/>
            </a:path>
          </a:gradFill>
          <a:ln w="9525">
            <a:noFill/>
            <a:miter lim="800000"/>
            <a:headEnd/>
            <a:tailEnd/>
          </a:ln>
          <a:effectLst>
            <a:outerShdw dist="23000" dir="5400000" rotWithShape="0">
              <a:srgbClr val="808080">
                <a:alpha val="34999"/>
              </a:srgbClr>
            </a:outerShdw>
          </a:effectLst>
        </p:spPr>
        <p:txBody>
          <a:bodyPr anchor="ctr"/>
          <a:lstStyle/>
          <a:p>
            <a:pPr algn="ctr">
              <a:defRPr/>
            </a:pPr>
            <a:endParaRPr lang="es-ES">
              <a:solidFill>
                <a:schemeClr val="lt1"/>
              </a:solidFill>
              <a:latin typeface="+mn-lt"/>
              <a:ea typeface="+mn-ea"/>
            </a:endParaRPr>
          </a:p>
        </p:txBody>
      </p:sp>
      <p:pic>
        <p:nvPicPr>
          <p:cNvPr id="3" name="Picture 15"/>
          <p:cNvPicPr>
            <a:picLocks noChangeAspect="1" noChangeArrowheads="1"/>
          </p:cNvPicPr>
          <p:nvPr/>
        </p:nvPicPr>
        <p:blipFill>
          <a:blip r:embed="rId2"/>
          <a:srcRect/>
          <a:stretch>
            <a:fillRect/>
          </a:stretch>
        </p:blipFill>
        <p:spPr bwMode="auto">
          <a:xfrm>
            <a:off x="671513" y="260350"/>
            <a:ext cx="804862" cy="719138"/>
          </a:xfrm>
          <a:prstGeom prst="rect">
            <a:avLst/>
          </a:prstGeom>
          <a:noFill/>
          <a:ln w="9525">
            <a:noFill/>
            <a:miter lim="800000"/>
            <a:headEnd/>
            <a:tailEnd/>
          </a:ln>
        </p:spPr>
      </p:pic>
      <p:sp>
        <p:nvSpPr>
          <p:cNvPr id="4" name="Rectángulo 18"/>
          <p:cNvSpPr>
            <a:spLocks noChangeArrowheads="1"/>
          </p:cNvSpPr>
          <p:nvPr/>
        </p:nvSpPr>
        <p:spPr bwMode="auto">
          <a:xfrm>
            <a:off x="179388" y="5949950"/>
            <a:ext cx="8964612" cy="908050"/>
          </a:xfrm>
          <a:prstGeom prst="rect">
            <a:avLst/>
          </a:prstGeom>
          <a:gradFill rotWithShape="1">
            <a:gsLst>
              <a:gs pos="0">
                <a:srgbClr val="628319"/>
              </a:gs>
              <a:gs pos="64000">
                <a:srgbClr val="628319"/>
              </a:gs>
              <a:gs pos="100000">
                <a:srgbClr val="FFFFFF"/>
              </a:gs>
            </a:gsLst>
            <a:path path="rect">
              <a:fillToRect l="100000" t="100000"/>
            </a:path>
          </a:gradFill>
          <a:ln w="9525">
            <a:noFill/>
            <a:miter lim="800000"/>
            <a:headEnd/>
            <a:tailEnd/>
          </a:ln>
          <a:effectLst>
            <a:outerShdw dist="23000" dir="5400000" rotWithShape="0">
              <a:srgbClr val="808080">
                <a:alpha val="34999"/>
              </a:srgbClr>
            </a:outerShdw>
          </a:effectLst>
        </p:spPr>
        <p:txBody>
          <a:bodyPr anchor="ctr"/>
          <a:lstStyle/>
          <a:p>
            <a:pPr algn="ctr">
              <a:defRPr/>
            </a:pPr>
            <a:endParaRPr lang="es-ES">
              <a:solidFill>
                <a:schemeClr val="lt1"/>
              </a:solidFill>
              <a:latin typeface="+mn-lt"/>
              <a:ea typeface="+mn-ea"/>
            </a:endParaRPr>
          </a:p>
        </p:txBody>
      </p:sp>
      <p:grpSp>
        <p:nvGrpSpPr>
          <p:cNvPr id="5" name="Agrupar 41"/>
          <p:cNvGrpSpPr/>
          <p:nvPr/>
        </p:nvGrpSpPr>
        <p:grpSpPr>
          <a:xfrm>
            <a:off x="251520" y="5229200"/>
            <a:ext cx="882484" cy="1450720"/>
            <a:chOff x="7916914" y="3392213"/>
            <a:chExt cx="914688" cy="1696571"/>
          </a:xfrm>
          <a:effectLst>
            <a:outerShdw blurRad="50800" dist="38100" dir="2700000" algn="tl" rotWithShape="0">
              <a:prstClr val="black">
                <a:alpha val="40000"/>
              </a:prstClr>
            </a:outerShdw>
          </a:effectLst>
        </p:grpSpPr>
        <p:sp>
          <p:nvSpPr>
            <p:cNvPr id="6" name="Forma libre 20"/>
            <p:cNvSpPr/>
            <p:nvPr/>
          </p:nvSpPr>
          <p:spPr>
            <a:xfrm>
              <a:off x="8417985" y="3812948"/>
              <a:ext cx="413617" cy="1275836"/>
            </a:xfrm>
            <a:custGeom>
              <a:avLst/>
              <a:gdLst>
                <a:gd name="connsiteX0" fmla="*/ 0 w 413617"/>
                <a:gd name="connsiteY0" fmla="*/ 0 h 1240819"/>
                <a:gd name="connsiteX1" fmla="*/ 192245 w 413617"/>
                <a:gd name="connsiteY1" fmla="*/ 0 h 1240819"/>
                <a:gd name="connsiteX2" fmla="*/ 413617 w 413617"/>
                <a:gd name="connsiteY2" fmla="*/ 1147612 h 1240819"/>
                <a:gd name="connsiteX3" fmla="*/ 396141 w 413617"/>
                <a:gd name="connsiteY3" fmla="*/ 1240819 h 1240819"/>
                <a:gd name="connsiteX4" fmla="*/ 355362 w 413617"/>
                <a:gd name="connsiteY4" fmla="*/ 1211692 h 1240819"/>
                <a:gd name="connsiteX5" fmla="*/ 337885 w 413617"/>
                <a:gd name="connsiteY5" fmla="*/ 1101009 h 1240819"/>
                <a:gd name="connsiteX6" fmla="*/ 192245 w 413617"/>
                <a:gd name="connsiteY6" fmla="*/ 0 h 1240819"/>
                <a:gd name="connsiteX7" fmla="*/ 0 w 413617"/>
                <a:gd name="connsiteY7" fmla="*/ 0 h 1240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3617" h="1240819">
                  <a:moveTo>
                    <a:pt x="0" y="0"/>
                  </a:moveTo>
                  <a:lnTo>
                    <a:pt x="192245" y="0"/>
                  </a:lnTo>
                  <a:lnTo>
                    <a:pt x="413617" y="1147612"/>
                  </a:lnTo>
                  <a:lnTo>
                    <a:pt x="396141" y="1240819"/>
                  </a:lnTo>
                  <a:lnTo>
                    <a:pt x="355362" y="1211692"/>
                  </a:lnTo>
                  <a:lnTo>
                    <a:pt x="337885" y="1101009"/>
                  </a:lnTo>
                  <a:lnTo>
                    <a:pt x="192245" y="0"/>
                  </a:lnTo>
                  <a:lnTo>
                    <a:pt x="0" y="0"/>
                  </a:lnTo>
                  <a:close/>
                </a:path>
              </a:pathLst>
            </a:custGeom>
            <a:solidFill>
              <a:srgbClr val="FFFFFF"/>
            </a:solidFill>
            <a:ln>
              <a:noFill/>
            </a:ln>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a:p>
          </p:txBody>
        </p:sp>
        <p:cxnSp>
          <p:nvCxnSpPr>
            <p:cNvPr id="7" name="Conector recto 21"/>
            <p:cNvCxnSpPr/>
            <p:nvPr/>
          </p:nvCxnSpPr>
          <p:spPr>
            <a:xfrm flipV="1">
              <a:off x="8395605" y="3912928"/>
              <a:ext cx="233024" cy="1"/>
            </a:xfrm>
            <a:prstGeom prst="line">
              <a:avLst/>
            </a:prstGeom>
            <a:ln w="19050" cmpd="sng">
              <a:solidFill>
                <a:schemeClr val="bg1"/>
              </a:solidFill>
            </a:ln>
            <a:scene3d>
              <a:camera prst="orthographicFront"/>
              <a:lightRig rig="threePt" dir="t"/>
            </a:scene3d>
            <a:sp3d>
              <a:bevelT w="165100" prst="coolSlant"/>
            </a:sp3d>
          </p:spPr>
          <p:style>
            <a:lnRef idx="2">
              <a:schemeClr val="accent1"/>
            </a:lnRef>
            <a:fillRef idx="0">
              <a:schemeClr val="accent1"/>
            </a:fillRef>
            <a:effectRef idx="1">
              <a:schemeClr val="accent1"/>
            </a:effectRef>
            <a:fontRef idx="minor">
              <a:schemeClr val="tx1"/>
            </a:fontRef>
          </p:style>
        </p:cxnSp>
        <p:sp>
          <p:nvSpPr>
            <p:cNvPr id="8" name="Elipse 22"/>
            <p:cNvSpPr/>
            <p:nvPr/>
          </p:nvSpPr>
          <p:spPr>
            <a:xfrm>
              <a:off x="8541245" y="3678959"/>
              <a:ext cx="87384" cy="76682"/>
            </a:xfrm>
            <a:prstGeom prst="ellipse">
              <a:avLst/>
            </a:prstGeom>
            <a:solidFill>
              <a:schemeClr val="bg1"/>
            </a:solidFill>
            <a:ln>
              <a:noFill/>
            </a:ln>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a:p>
          </p:txBody>
        </p:sp>
        <p:cxnSp>
          <p:nvCxnSpPr>
            <p:cNvPr id="9" name="Conector recto 23"/>
            <p:cNvCxnSpPr/>
            <p:nvPr/>
          </p:nvCxnSpPr>
          <p:spPr>
            <a:xfrm flipV="1">
              <a:off x="8383029" y="3842078"/>
              <a:ext cx="233024" cy="1"/>
            </a:xfrm>
            <a:prstGeom prst="line">
              <a:avLst/>
            </a:prstGeom>
            <a:ln w="38100" cmpd="sng">
              <a:solidFill>
                <a:schemeClr val="bg1"/>
              </a:solidFill>
            </a:ln>
            <a:scene3d>
              <a:camera prst="orthographicFront"/>
              <a:lightRig rig="threePt" dir="t"/>
            </a:scene3d>
            <a:sp3d>
              <a:bevelT w="165100" prst="coolSlant"/>
            </a:sp3d>
          </p:spPr>
          <p:style>
            <a:lnRef idx="2">
              <a:schemeClr val="accent1"/>
            </a:lnRef>
            <a:fillRef idx="0">
              <a:schemeClr val="accent1"/>
            </a:fillRef>
            <a:effectRef idx="1">
              <a:schemeClr val="accent1"/>
            </a:effectRef>
            <a:fontRef idx="minor">
              <a:schemeClr val="tx1"/>
            </a:fontRef>
          </p:style>
        </p:cxnSp>
        <p:sp>
          <p:nvSpPr>
            <p:cNvPr id="10" name="Forma libre 24"/>
            <p:cNvSpPr/>
            <p:nvPr/>
          </p:nvSpPr>
          <p:spPr>
            <a:xfrm>
              <a:off x="7916914" y="3392213"/>
              <a:ext cx="502413" cy="1696571"/>
            </a:xfrm>
            <a:custGeom>
              <a:avLst/>
              <a:gdLst>
                <a:gd name="connsiteX0" fmla="*/ 70 w 502413"/>
                <a:gd name="connsiteY0" fmla="*/ 1301 h 1696571"/>
                <a:gd name="connsiteX1" fmla="*/ 326303 w 502413"/>
                <a:gd name="connsiteY1" fmla="*/ 216842 h 1696571"/>
                <a:gd name="connsiteX2" fmla="*/ 489420 w 502413"/>
                <a:gd name="connsiteY2" fmla="*/ 420733 h 1696571"/>
                <a:gd name="connsiteX3" fmla="*/ 489420 w 502413"/>
                <a:gd name="connsiteY3" fmla="*/ 508114 h 1696571"/>
                <a:gd name="connsiteX4" fmla="*/ 466118 w 502413"/>
                <a:gd name="connsiteY4" fmla="*/ 712005 h 1696571"/>
                <a:gd name="connsiteX5" fmla="*/ 378734 w 502413"/>
                <a:gd name="connsiteY5" fmla="*/ 991626 h 1696571"/>
                <a:gd name="connsiteX6" fmla="*/ 203966 w 502413"/>
                <a:gd name="connsiteY6" fmla="*/ 1381930 h 1696571"/>
                <a:gd name="connsiteX7" fmla="*/ 40849 w 502413"/>
                <a:gd name="connsiteY7" fmla="*/ 1696504 h 1696571"/>
                <a:gd name="connsiteX8" fmla="*/ 122408 w 502413"/>
                <a:gd name="connsiteY8" fmla="*/ 1405232 h 1696571"/>
                <a:gd name="connsiteX9" fmla="*/ 268047 w 502413"/>
                <a:gd name="connsiteY9" fmla="*/ 915895 h 1696571"/>
                <a:gd name="connsiteX10" fmla="*/ 355431 w 502413"/>
                <a:gd name="connsiteY10" fmla="*/ 618798 h 1696571"/>
                <a:gd name="connsiteX11" fmla="*/ 361257 w 502413"/>
                <a:gd name="connsiteY11" fmla="*/ 490638 h 1696571"/>
                <a:gd name="connsiteX12" fmla="*/ 297175 w 502413"/>
                <a:gd name="connsiteY12" fmla="*/ 321700 h 1696571"/>
                <a:gd name="connsiteX13" fmla="*/ 70 w 502413"/>
                <a:gd name="connsiteY13" fmla="*/ 1301 h 1696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02413" h="1696571">
                  <a:moveTo>
                    <a:pt x="70" y="1301"/>
                  </a:moveTo>
                  <a:cubicBezTo>
                    <a:pt x="4925" y="-16175"/>
                    <a:pt x="244745" y="146937"/>
                    <a:pt x="326303" y="216842"/>
                  </a:cubicBezTo>
                  <a:cubicBezTo>
                    <a:pt x="407861" y="286747"/>
                    <a:pt x="462234" y="372188"/>
                    <a:pt x="489420" y="420733"/>
                  </a:cubicBezTo>
                  <a:cubicBezTo>
                    <a:pt x="516606" y="469278"/>
                    <a:pt x="493304" y="459569"/>
                    <a:pt x="489420" y="508114"/>
                  </a:cubicBezTo>
                  <a:cubicBezTo>
                    <a:pt x="485536" y="556659"/>
                    <a:pt x="484566" y="631420"/>
                    <a:pt x="466118" y="712005"/>
                  </a:cubicBezTo>
                  <a:cubicBezTo>
                    <a:pt x="447670" y="792590"/>
                    <a:pt x="422426" y="879972"/>
                    <a:pt x="378734" y="991626"/>
                  </a:cubicBezTo>
                  <a:cubicBezTo>
                    <a:pt x="335042" y="1103280"/>
                    <a:pt x="260280" y="1264450"/>
                    <a:pt x="203966" y="1381930"/>
                  </a:cubicBezTo>
                  <a:cubicBezTo>
                    <a:pt x="147652" y="1499410"/>
                    <a:pt x="54442" y="1692620"/>
                    <a:pt x="40849" y="1696504"/>
                  </a:cubicBezTo>
                  <a:cubicBezTo>
                    <a:pt x="27256" y="1700388"/>
                    <a:pt x="84542" y="1535334"/>
                    <a:pt x="122408" y="1405232"/>
                  </a:cubicBezTo>
                  <a:cubicBezTo>
                    <a:pt x="160274" y="1275131"/>
                    <a:pt x="229210" y="1046967"/>
                    <a:pt x="268047" y="915895"/>
                  </a:cubicBezTo>
                  <a:cubicBezTo>
                    <a:pt x="306884" y="784823"/>
                    <a:pt x="339896" y="689674"/>
                    <a:pt x="355431" y="618798"/>
                  </a:cubicBezTo>
                  <a:cubicBezTo>
                    <a:pt x="370966" y="547922"/>
                    <a:pt x="370966" y="540154"/>
                    <a:pt x="361257" y="490638"/>
                  </a:cubicBezTo>
                  <a:cubicBezTo>
                    <a:pt x="351548" y="441122"/>
                    <a:pt x="353489" y="402285"/>
                    <a:pt x="297175" y="321700"/>
                  </a:cubicBezTo>
                  <a:cubicBezTo>
                    <a:pt x="240861" y="241115"/>
                    <a:pt x="-4785" y="18777"/>
                    <a:pt x="70" y="1301"/>
                  </a:cubicBezTo>
                  <a:close/>
                </a:path>
              </a:pathLst>
            </a:custGeom>
            <a:solidFill>
              <a:schemeClr val="bg1"/>
            </a:solidFill>
            <a:ln>
              <a:noFill/>
            </a:ln>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a:p>
          </p:txBody>
        </p:sp>
      </p:grpSp>
      <p:sp>
        <p:nvSpPr>
          <p:cNvPr id="13" name="Text Box 6"/>
          <p:cNvSpPr txBox="1">
            <a:spLocks noChangeArrowheads="1"/>
          </p:cNvSpPr>
          <p:nvPr/>
        </p:nvSpPr>
        <p:spPr bwMode="auto">
          <a:xfrm>
            <a:off x="2268538" y="404813"/>
            <a:ext cx="4762500" cy="830262"/>
          </a:xfrm>
          <a:prstGeom prst="rect">
            <a:avLst/>
          </a:prstGeom>
          <a:noFill/>
          <a:ln w="9525">
            <a:noFill/>
            <a:miter lim="800000"/>
            <a:headEnd/>
            <a:tailEnd/>
          </a:ln>
        </p:spPr>
        <p:txBody>
          <a:bodyPr wrap="none">
            <a:spAutoFit/>
          </a:bodyPr>
          <a:lstStyle/>
          <a:p>
            <a:r>
              <a:rPr lang="es-MX" sz="1400" b="1" dirty="0">
                <a:solidFill>
                  <a:srgbClr val="08090B"/>
                </a:solidFill>
                <a:latin typeface="Arial" pitchFamily="34" charset="0"/>
                <a:cs typeface="Arial" pitchFamily="34" charset="0"/>
              </a:rPr>
              <a:t>UNIVERSIDAD AUTÓNOMA DEL ESTADO DE MÉXICO</a:t>
            </a:r>
          </a:p>
          <a:p>
            <a:r>
              <a:rPr lang="es-MX" sz="1400" b="1" dirty="0">
                <a:solidFill>
                  <a:srgbClr val="08090B"/>
                </a:solidFill>
                <a:latin typeface="Arial" pitchFamily="34" charset="0"/>
                <a:cs typeface="Arial" pitchFamily="34" charset="0"/>
              </a:rPr>
              <a:t>      Centro Universitario UAEM Valle de Chalco. </a:t>
            </a:r>
          </a:p>
          <a:p>
            <a:endParaRPr lang="es-ES" sz="2000" b="1" i="1" dirty="0">
              <a:latin typeface="Arial" pitchFamily="34" charset="0"/>
              <a:cs typeface="Arial" pitchFamily="34" charset="0"/>
            </a:endParaRPr>
          </a:p>
        </p:txBody>
      </p:sp>
      <p:sp>
        <p:nvSpPr>
          <p:cNvPr id="14" name="Rectángulo 26"/>
          <p:cNvSpPr>
            <a:spLocks noChangeArrowheads="1"/>
          </p:cNvSpPr>
          <p:nvPr/>
        </p:nvSpPr>
        <p:spPr bwMode="auto">
          <a:xfrm>
            <a:off x="0" y="0"/>
            <a:ext cx="250825" cy="6850063"/>
          </a:xfrm>
          <a:prstGeom prst="rect">
            <a:avLst/>
          </a:prstGeom>
          <a:solidFill>
            <a:srgbClr val="404040"/>
          </a:solidFill>
          <a:ln w="9525">
            <a:noFill/>
            <a:miter lim="800000"/>
            <a:headEnd/>
            <a:tailEnd/>
          </a:ln>
          <a:effectLst>
            <a:outerShdw dist="23000" dir="5400000" rotWithShape="0">
              <a:srgbClr val="808080">
                <a:alpha val="34999"/>
              </a:srgbClr>
            </a:outerShdw>
          </a:effectLst>
        </p:spPr>
        <p:txBody>
          <a:bodyPr anchor="ctr"/>
          <a:lstStyle/>
          <a:p>
            <a:pPr algn="ctr">
              <a:defRPr/>
            </a:pPr>
            <a:endParaRPr lang="es-ES">
              <a:solidFill>
                <a:schemeClr val="lt1"/>
              </a:solidFill>
              <a:latin typeface="+mn-lt"/>
              <a:ea typeface="+mn-ea"/>
            </a:endParaRPr>
          </a:p>
        </p:txBody>
      </p:sp>
      <p:sp>
        <p:nvSpPr>
          <p:cNvPr id="15" name="14 Rectángulo"/>
          <p:cNvSpPr/>
          <p:nvPr/>
        </p:nvSpPr>
        <p:spPr>
          <a:xfrm>
            <a:off x="5148064" y="1510045"/>
            <a:ext cx="3124573" cy="338554"/>
          </a:xfrm>
          <a:prstGeom prst="rect">
            <a:avLst/>
          </a:prstGeom>
        </p:spPr>
        <p:txBody>
          <a:bodyPr wrap="none">
            <a:spAutoFit/>
          </a:bodyPr>
          <a:lstStyle/>
          <a:p>
            <a:r>
              <a:rPr lang="es-ES" sz="1600" b="1" dirty="0" smtClean="0">
                <a:cs typeface="Tahoma" pitchFamily="34" charset="0"/>
              </a:rPr>
              <a:t>5. </a:t>
            </a:r>
            <a:r>
              <a:rPr lang="es-ES" sz="1600" b="1" dirty="0" smtClean="0">
                <a:cs typeface="Tahoma" pitchFamily="34" charset="0"/>
              </a:rPr>
              <a:t>Metodologías del  diseño</a:t>
            </a:r>
            <a:r>
              <a:rPr lang="es-ES" sz="1600" b="1" dirty="0" smtClean="0">
                <a:cs typeface="Tahoma" pitchFamily="34" charset="0"/>
              </a:rPr>
              <a:t>.</a:t>
            </a:r>
            <a:endParaRPr lang="es-ES" sz="1600" b="1" dirty="0">
              <a:cs typeface="Tahoma" pitchFamily="34" charset="0"/>
            </a:endParaRPr>
          </a:p>
        </p:txBody>
      </p:sp>
      <p:sp>
        <p:nvSpPr>
          <p:cNvPr id="19" name="18 CuadroTexto"/>
          <p:cNvSpPr txBox="1"/>
          <p:nvPr/>
        </p:nvSpPr>
        <p:spPr>
          <a:xfrm>
            <a:off x="1691506" y="1679322"/>
            <a:ext cx="2664470" cy="2554545"/>
          </a:xfrm>
          <a:prstGeom prst="rect">
            <a:avLst/>
          </a:prstGeom>
          <a:noFill/>
        </p:spPr>
        <p:txBody>
          <a:bodyPr wrap="square" rtlCol="0">
            <a:spAutoFit/>
          </a:bodyPr>
          <a:lstStyle/>
          <a:p>
            <a:pPr lvl="0" algn="just"/>
            <a:r>
              <a:rPr lang="es-MX" sz="1600" dirty="0"/>
              <a:t>Metodología del diseño: instrumento que la ciencia utiliza para obtener conocimiento, resultado de una actividad </a:t>
            </a:r>
            <a:r>
              <a:rPr lang="es-MX" sz="1600" dirty="0" smtClean="0"/>
              <a:t>teórico-práctica, específicamente un </a:t>
            </a:r>
            <a:r>
              <a:rPr lang="es-MX" sz="1600" dirty="0" smtClean="0"/>
              <a:t>procedimiento</a:t>
            </a:r>
            <a:r>
              <a:rPr lang="es-MX" sz="1600" dirty="0"/>
              <a:t>, para </a:t>
            </a:r>
            <a:r>
              <a:rPr lang="es-MX" sz="1600" dirty="0"/>
              <a:t>el </a:t>
            </a:r>
            <a:r>
              <a:rPr lang="es-MX" sz="1600" dirty="0" smtClean="0"/>
              <a:t>empleo </a:t>
            </a:r>
            <a:r>
              <a:rPr lang="es-MX" sz="1600" dirty="0"/>
              <a:t>de un </a:t>
            </a:r>
            <a:r>
              <a:rPr lang="es-MX" sz="1600" dirty="0" smtClean="0"/>
              <a:t>instrumento</a:t>
            </a:r>
            <a:r>
              <a:rPr lang="es-MX" sz="1600" dirty="0" smtClean="0"/>
              <a:t> para la conceptualización y desarrollo de un producto. </a:t>
            </a:r>
            <a:endParaRPr lang="es-MX" dirty="0"/>
          </a:p>
        </p:txBody>
      </p:sp>
      <p:sp>
        <p:nvSpPr>
          <p:cNvPr id="17" name="CuadroTexto 2"/>
          <p:cNvSpPr txBox="1">
            <a:spLocks noChangeArrowheads="1"/>
          </p:cNvSpPr>
          <p:nvPr/>
        </p:nvSpPr>
        <p:spPr bwMode="auto">
          <a:xfrm>
            <a:off x="6561075" y="6134443"/>
            <a:ext cx="2447925" cy="523220"/>
          </a:xfrm>
          <a:prstGeom prst="rect">
            <a:avLst/>
          </a:prstGeom>
          <a:noFill/>
          <a:ln w="9525">
            <a:noFill/>
            <a:miter lim="800000"/>
            <a:headEnd/>
            <a:tailEnd/>
          </a:ln>
        </p:spPr>
        <p:txBody>
          <a:bodyPr>
            <a:spAutoFit/>
          </a:bodyPr>
          <a:lstStyle/>
          <a:p>
            <a:r>
              <a:rPr lang="es-ES_tradnl" sz="1400" b="1" i="1" dirty="0" smtClean="0">
                <a:solidFill>
                  <a:schemeClr val="bg1"/>
                </a:solidFill>
                <a:latin typeface="Abadi MT Condensed Light" pitchFamily="1" charset="0"/>
              </a:rPr>
              <a:t>Comprensión del método para el diseño </a:t>
            </a:r>
            <a:r>
              <a:rPr lang="es-ES_tradnl" sz="1400" b="1" i="1" dirty="0">
                <a:solidFill>
                  <a:schemeClr val="bg1"/>
                </a:solidFill>
                <a:latin typeface="Abadi MT Condensed Light" pitchFamily="1" charset="0"/>
              </a:rPr>
              <a:t>Industrial </a:t>
            </a:r>
          </a:p>
        </p:txBody>
      </p:sp>
    </p:spTree>
  </p:cSld>
  <p:clrMapOvr>
    <a:masterClrMapping/>
  </p:clrMapOvr>
  <p:transition spd="med">
    <p:wipe dir="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27"/>
          <p:cNvSpPr>
            <a:spLocks noChangeArrowheads="1"/>
          </p:cNvSpPr>
          <p:nvPr/>
        </p:nvSpPr>
        <p:spPr bwMode="auto">
          <a:xfrm rot="16200000">
            <a:off x="5871369" y="2893219"/>
            <a:ext cx="6149975" cy="395287"/>
          </a:xfrm>
          <a:prstGeom prst="rect">
            <a:avLst/>
          </a:prstGeom>
          <a:gradFill rotWithShape="1">
            <a:gsLst>
              <a:gs pos="0">
                <a:srgbClr val="628319"/>
              </a:gs>
              <a:gs pos="64000">
                <a:srgbClr val="628319"/>
              </a:gs>
              <a:gs pos="100000">
                <a:srgbClr val="FFFFFF"/>
              </a:gs>
            </a:gsLst>
            <a:path path="rect">
              <a:fillToRect l="100000" t="100000"/>
            </a:path>
          </a:gradFill>
          <a:ln w="9525">
            <a:noFill/>
            <a:miter lim="800000"/>
            <a:headEnd/>
            <a:tailEnd/>
          </a:ln>
          <a:effectLst>
            <a:outerShdw dist="23000" dir="5400000" rotWithShape="0">
              <a:srgbClr val="808080">
                <a:alpha val="34999"/>
              </a:srgbClr>
            </a:outerShdw>
          </a:effectLst>
        </p:spPr>
        <p:txBody>
          <a:bodyPr anchor="ctr"/>
          <a:lstStyle/>
          <a:p>
            <a:pPr algn="ctr">
              <a:defRPr/>
            </a:pPr>
            <a:endParaRPr lang="es-ES">
              <a:solidFill>
                <a:schemeClr val="lt1"/>
              </a:solidFill>
              <a:latin typeface="+mn-lt"/>
              <a:ea typeface="+mn-ea"/>
            </a:endParaRPr>
          </a:p>
        </p:txBody>
      </p:sp>
      <p:pic>
        <p:nvPicPr>
          <p:cNvPr id="3" name="Picture 15"/>
          <p:cNvPicPr>
            <a:picLocks noChangeAspect="1" noChangeArrowheads="1"/>
          </p:cNvPicPr>
          <p:nvPr/>
        </p:nvPicPr>
        <p:blipFill>
          <a:blip r:embed="rId2"/>
          <a:srcRect/>
          <a:stretch>
            <a:fillRect/>
          </a:stretch>
        </p:blipFill>
        <p:spPr bwMode="auto">
          <a:xfrm>
            <a:off x="671513" y="260350"/>
            <a:ext cx="804862" cy="719138"/>
          </a:xfrm>
          <a:prstGeom prst="rect">
            <a:avLst/>
          </a:prstGeom>
          <a:noFill/>
          <a:ln w="9525">
            <a:noFill/>
            <a:miter lim="800000"/>
            <a:headEnd/>
            <a:tailEnd/>
          </a:ln>
        </p:spPr>
      </p:pic>
      <p:sp>
        <p:nvSpPr>
          <p:cNvPr id="4" name="Rectángulo 18"/>
          <p:cNvSpPr>
            <a:spLocks noChangeArrowheads="1"/>
          </p:cNvSpPr>
          <p:nvPr/>
        </p:nvSpPr>
        <p:spPr bwMode="auto">
          <a:xfrm>
            <a:off x="179388" y="5949950"/>
            <a:ext cx="8964612" cy="908050"/>
          </a:xfrm>
          <a:prstGeom prst="rect">
            <a:avLst/>
          </a:prstGeom>
          <a:gradFill rotWithShape="1">
            <a:gsLst>
              <a:gs pos="0">
                <a:srgbClr val="628319"/>
              </a:gs>
              <a:gs pos="64000">
                <a:srgbClr val="628319"/>
              </a:gs>
              <a:gs pos="100000">
                <a:srgbClr val="FFFFFF"/>
              </a:gs>
            </a:gsLst>
            <a:path path="rect">
              <a:fillToRect l="100000" t="100000"/>
            </a:path>
          </a:gradFill>
          <a:ln w="9525">
            <a:noFill/>
            <a:miter lim="800000"/>
            <a:headEnd/>
            <a:tailEnd/>
          </a:ln>
          <a:effectLst>
            <a:outerShdw dist="23000" dir="5400000" rotWithShape="0">
              <a:srgbClr val="808080">
                <a:alpha val="34999"/>
              </a:srgbClr>
            </a:outerShdw>
          </a:effectLst>
        </p:spPr>
        <p:txBody>
          <a:bodyPr anchor="ctr"/>
          <a:lstStyle/>
          <a:p>
            <a:pPr algn="ctr">
              <a:defRPr/>
            </a:pPr>
            <a:endParaRPr lang="es-ES">
              <a:solidFill>
                <a:schemeClr val="lt1"/>
              </a:solidFill>
              <a:latin typeface="+mn-lt"/>
              <a:ea typeface="+mn-ea"/>
            </a:endParaRPr>
          </a:p>
        </p:txBody>
      </p:sp>
      <p:grpSp>
        <p:nvGrpSpPr>
          <p:cNvPr id="5" name="Agrupar 41"/>
          <p:cNvGrpSpPr/>
          <p:nvPr/>
        </p:nvGrpSpPr>
        <p:grpSpPr>
          <a:xfrm>
            <a:off x="251520" y="5229200"/>
            <a:ext cx="882484" cy="1450720"/>
            <a:chOff x="7916914" y="3392213"/>
            <a:chExt cx="914688" cy="1696571"/>
          </a:xfrm>
          <a:effectLst>
            <a:outerShdw blurRad="50800" dist="38100" dir="2700000" algn="tl" rotWithShape="0">
              <a:prstClr val="black">
                <a:alpha val="40000"/>
              </a:prstClr>
            </a:outerShdw>
          </a:effectLst>
        </p:grpSpPr>
        <p:sp>
          <p:nvSpPr>
            <p:cNvPr id="6" name="Forma libre 20"/>
            <p:cNvSpPr/>
            <p:nvPr/>
          </p:nvSpPr>
          <p:spPr>
            <a:xfrm>
              <a:off x="8417985" y="3812948"/>
              <a:ext cx="413617" cy="1275836"/>
            </a:xfrm>
            <a:custGeom>
              <a:avLst/>
              <a:gdLst>
                <a:gd name="connsiteX0" fmla="*/ 0 w 413617"/>
                <a:gd name="connsiteY0" fmla="*/ 0 h 1240819"/>
                <a:gd name="connsiteX1" fmla="*/ 192245 w 413617"/>
                <a:gd name="connsiteY1" fmla="*/ 0 h 1240819"/>
                <a:gd name="connsiteX2" fmla="*/ 413617 w 413617"/>
                <a:gd name="connsiteY2" fmla="*/ 1147612 h 1240819"/>
                <a:gd name="connsiteX3" fmla="*/ 396141 w 413617"/>
                <a:gd name="connsiteY3" fmla="*/ 1240819 h 1240819"/>
                <a:gd name="connsiteX4" fmla="*/ 355362 w 413617"/>
                <a:gd name="connsiteY4" fmla="*/ 1211692 h 1240819"/>
                <a:gd name="connsiteX5" fmla="*/ 337885 w 413617"/>
                <a:gd name="connsiteY5" fmla="*/ 1101009 h 1240819"/>
                <a:gd name="connsiteX6" fmla="*/ 192245 w 413617"/>
                <a:gd name="connsiteY6" fmla="*/ 0 h 1240819"/>
                <a:gd name="connsiteX7" fmla="*/ 0 w 413617"/>
                <a:gd name="connsiteY7" fmla="*/ 0 h 1240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3617" h="1240819">
                  <a:moveTo>
                    <a:pt x="0" y="0"/>
                  </a:moveTo>
                  <a:lnTo>
                    <a:pt x="192245" y="0"/>
                  </a:lnTo>
                  <a:lnTo>
                    <a:pt x="413617" y="1147612"/>
                  </a:lnTo>
                  <a:lnTo>
                    <a:pt x="396141" y="1240819"/>
                  </a:lnTo>
                  <a:lnTo>
                    <a:pt x="355362" y="1211692"/>
                  </a:lnTo>
                  <a:lnTo>
                    <a:pt x="337885" y="1101009"/>
                  </a:lnTo>
                  <a:lnTo>
                    <a:pt x="192245" y="0"/>
                  </a:lnTo>
                  <a:lnTo>
                    <a:pt x="0" y="0"/>
                  </a:lnTo>
                  <a:close/>
                </a:path>
              </a:pathLst>
            </a:custGeom>
            <a:solidFill>
              <a:srgbClr val="FFFFFF"/>
            </a:solidFill>
            <a:ln>
              <a:noFill/>
            </a:ln>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a:p>
          </p:txBody>
        </p:sp>
        <p:cxnSp>
          <p:nvCxnSpPr>
            <p:cNvPr id="7" name="Conector recto 21"/>
            <p:cNvCxnSpPr/>
            <p:nvPr/>
          </p:nvCxnSpPr>
          <p:spPr>
            <a:xfrm flipV="1">
              <a:off x="8395605" y="3912928"/>
              <a:ext cx="233024" cy="1"/>
            </a:xfrm>
            <a:prstGeom prst="line">
              <a:avLst/>
            </a:prstGeom>
            <a:ln w="19050" cmpd="sng">
              <a:solidFill>
                <a:schemeClr val="bg1"/>
              </a:solidFill>
            </a:ln>
            <a:scene3d>
              <a:camera prst="orthographicFront"/>
              <a:lightRig rig="threePt" dir="t"/>
            </a:scene3d>
            <a:sp3d>
              <a:bevelT w="165100" prst="coolSlant"/>
            </a:sp3d>
          </p:spPr>
          <p:style>
            <a:lnRef idx="2">
              <a:schemeClr val="accent1"/>
            </a:lnRef>
            <a:fillRef idx="0">
              <a:schemeClr val="accent1"/>
            </a:fillRef>
            <a:effectRef idx="1">
              <a:schemeClr val="accent1"/>
            </a:effectRef>
            <a:fontRef idx="minor">
              <a:schemeClr val="tx1"/>
            </a:fontRef>
          </p:style>
        </p:cxnSp>
        <p:sp>
          <p:nvSpPr>
            <p:cNvPr id="8" name="Elipse 22"/>
            <p:cNvSpPr/>
            <p:nvPr/>
          </p:nvSpPr>
          <p:spPr>
            <a:xfrm>
              <a:off x="8541245" y="3678959"/>
              <a:ext cx="87384" cy="76682"/>
            </a:xfrm>
            <a:prstGeom prst="ellipse">
              <a:avLst/>
            </a:prstGeom>
            <a:solidFill>
              <a:schemeClr val="bg1"/>
            </a:solidFill>
            <a:ln>
              <a:noFill/>
            </a:ln>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a:p>
          </p:txBody>
        </p:sp>
        <p:cxnSp>
          <p:nvCxnSpPr>
            <p:cNvPr id="9" name="Conector recto 23"/>
            <p:cNvCxnSpPr/>
            <p:nvPr/>
          </p:nvCxnSpPr>
          <p:spPr>
            <a:xfrm flipV="1">
              <a:off x="8383029" y="3842078"/>
              <a:ext cx="233024" cy="1"/>
            </a:xfrm>
            <a:prstGeom prst="line">
              <a:avLst/>
            </a:prstGeom>
            <a:ln w="38100" cmpd="sng">
              <a:solidFill>
                <a:schemeClr val="bg1"/>
              </a:solidFill>
            </a:ln>
            <a:scene3d>
              <a:camera prst="orthographicFront"/>
              <a:lightRig rig="threePt" dir="t"/>
            </a:scene3d>
            <a:sp3d>
              <a:bevelT w="165100" prst="coolSlant"/>
            </a:sp3d>
          </p:spPr>
          <p:style>
            <a:lnRef idx="2">
              <a:schemeClr val="accent1"/>
            </a:lnRef>
            <a:fillRef idx="0">
              <a:schemeClr val="accent1"/>
            </a:fillRef>
            <a:effectRef idx="1">
              <a:schemeClr val="accent1"/>
            </a:effectRef>
            <a:fontRef idx="minor">
              <a:schemeClr val="tx1"/>
            </a:fontRef>
          </p:style>
        </p:cxnSp>
        <p:sp>
          <p:nvSpPr>
            <p:cNvPr id="10" name="Forma libre 24"/>
            <p:cNvSpPr/>
            <p:nvPr/>
          </p:nvSpPr>
          <p:spPr>
            <a:xfrm>
              <a:off x="7916914" y="3392213"/>
              <a:ext cx="502413" cy="1696571"/>
            </a:xfrm>
            <a:custGeom>
              <a:avLst/>
              <a:gdLst>
                <a:gd name="connsiteX0" fmla="*/ 70 w 502413"/>
                <a:gd name="connsiteY0" fmla="*/ 1301 h 1696571"/>
                <a:gd name="connsiteX1" fmla="*/ 326303 w 502413"/>
                <a:gd name="connsiteY1" fmla="*/ 216842 h 1696571"/>
                <a:gd name="connsiteX2" fmla="*/ 489420 w 502413"/>
                <a:gd name="connsiteY2" fmla="*/ 420733 h 1696571"/>
                <a:gd name="connsiteX3" fmla="*/ 489420 w 502413"/>
                <a:gd name="connsiteY3" fmla="*/ 508114 h 1696571"/>
                <a:gd name="connsiteX4" fmla="*/ 466118 w 502413"/>
                <a:gd name="connsiteY4" fmla="*/ 712005 h 1696571"/>
                <a:gd name="connsiteX5" fmla="*/ 378734 w 502413"/>
                <a:gd name="connsiteY5" fmla="*/ 991626 h 1696571"/>
                <a:gd name="connsiteX6" fmla="*/ 203966 w 502413"/>
                <a:gd name="connsiteY6" fmla="*/ 1381930 h 1696571"/>
                <a:gd name="connsiteX7" fmla="*/ 40849 w 502413"/>
                <a:gd name="connsiteY7" fmla="*/ 1696504 h 1696571"/>
                <a:gd name="connsiteX8" fmla="*/ 122408 w 502413"/>
                <a:gd name="connsiteY8" fmla="*/ 1405232 h 1696571"/>
                <a:gd name="connsiteX9" fmla="*/ 268047 w 502413"/>
                <a:gd name="connsiteY9" fmla="*/ 915895 h 1696571"/>
                <a:gd name="connsiteX10" fmla="*/ 355431 w 502413"/>
                <a:gd name="connsiteY10" fmla="*/ 618798 h 1696571"/>
                <a:gd name="connsiteX11" fmla="*/ 361257 w 502413"/>
                <a:gd name="connsiteY11" fmla="*/ 490638 h 1696571"/>
                <a:gd name="connsiteX12" fmla="*/ 297175 w 502413"/>
                <a:gd name="connsiteY12" fmla="*/ 321700 h 1696571"/>
                <a:gd name="connsiteX13" fmla="*/ 70 w 502413"/>
                <a:gd name="connsiteY13" fmla="*/ 1301 h 1696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02413" h="1696571">
                  <a:moveTo>
                    <a:pt x="70" y="1301"/>
                  </a:moveTo>
                  <a:cubicBezTo>
                    <a:pt x="4925" y="-16175"/>
                    <a:pt x="244745" y="146937"/>
                    <a:pt x="326303" y="216842"/>
                  </a:cubicBezTo>
                  <a:cubicBezTo>
                    <a:pt x="407861" y="286747"/>
                    <a:pt x="462234" y="372188"/>
                    <a:pt x="489420" y="420733"/>
                  </a:cubicBezTo>
                  <a:cubicBezTo>
                    <a:pt x="516606" y="469278"/>
                    <a:pt x="493304" y="459569"/>
                    <a:pt x="489420" y="508114"/>
                  </a:cubicBezTo>
                  <a:cubicBezTo>
                    <a:pt x="485536" y="556659"/>
                    <a:pt x="484566" y="631420"/>
                    <a:pt x="466118" y="712005"/>
                  </a:cubicBezTo>
                  <a:cubicBezTo>
                    <a:pt x="447670" y="792590"/>
                    <a:pt x="422426" y="879972"/>
                    <a:pt x="378734" y="991626"/>
                  </a:cubicBezTo>
                  <a:cubicBezTo>
                    <a:pt x="335042" y="1103280"/>
                    <a:pt x="260280" y="1264450"/>
                    <a:pt x="203966" y="1381930"/>
                  </a:cubicBezTo>
                  <a:cubicBezTo>
                    <a:pt x="147652" y="1499410"/>
                    <a:pt x="54442" y="1692620"/>
                    <a:pt x="40849" y="1696504"/>
                  </a:cubicBezTo>
                  <a:cubicBezTo>
                    <a:pt x="27256" y="1700388"/>
                    <a:pt x="84542" y="1535334"/>
                    <a:pt x="122408" y="1405232"/>
                  </a:cubicBezTo>
                  <a:cubicBezTo>
                    <a:pt x="160274" y="1275131"/>
                    <a:pt x="229210" y="1046967"/>
                    <a:pt x="268047" y="915895"/>
                  </a:cubicBezTo>
                  <a:cubicBezTo>
                    <a:pt x="306884" y="784823"/>
                    <a:pt x="339896" y="689674"/>
                    <a:pt x="355431" y="618798"/>
                  </a:cubicBezTo>
                  <a:cubicBezTo>
                    <a:pt x="370966" y="547922"/>
                    <a:pt x="370966" y="540154"/>
                    <a:pt x="361257" y="490638"/>
                  </a:cubicBezTo>
                  <a:cubicBezTo>
                    <a:pt x="351548" y="441122"/>
                    <a:pt x="353489" y="402285"/>
                    <a:pt x="297175" y="321700"/>
                  </a:cubicBezTo>
                  <a:cubicBezTo>
                    <a:pt x="240861" y="241115"/>
                    <a:pt x="-4785" y="18777"/>
                    <a:pt x="70" y="1301"/>
                  </a:cubicBezTo>
                  <a:close/>
                </a:path>
              </a:pathLst>
            </a:custGeom>
            <a:solidFill>
              <a:schemeClr val="bg1"/>
            </a:solidFill>
            <a:ln>
              <a:noFill/>
            </a:ln>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a:p>
          </p:txBody>
        </p:sp>
      </p:grpSp>
      <p:sp>
        <p:nvSpPr>
          <p:cNvPr id="13" name="Text Box 6"/>
          <p:cNvSpPr txBox="1">
            <a:spLocks noChangeArrowheads="1"/>
          </p:cNvSpPr>
          <p:nvPr/>
        </p:nvSpPr>
        <p:spPr bwMode="auto">
          <a:xfrm>
            <a:off x="2268538" y="404813"/>
            <a:ext cx="4762500" cy="830262"/>
          </a:xfrm>
          <a:prstGeom prst="rect">
            <a:avLst/>
          </a:prstGeom>
          <a:noFill/>
          <a:ln w="9525">
            <a:noFill/>
            <a:miter lim="800000"/>
            <a:headEnd/>
            <a:tailEnd/>
          </a:ln>
        </p:spPr>
        <p:txBody>
          <a:bodyPr wrap="none">
            <a:spAutoFit/>
          </a:bodyPr>
          <a:lstStyle/>
          <a:p>
            <a:r>
              <a:rPr lang="es-MX" sz="1400" b="1" dirty="0">
                <a:solidFill>
                  <a:srgbClr val="08090B"/>
                </a:solidFill>
                <a:latin typeface="Arial" pitchFamily="34" charset="0"/>
                <a:cs typeface="Arial" pitchFamily="34" charset="0"/>
              </a:rPr>
              <a:t>UNIVERSIDAD AUTÓNOMA DEL ESTADO DE MÉXICO</a:t>
            </a:r>
          </a:p>
          <a:p>
            <a:r>
              <a:rPr lang="es-MX" sz="1400" b="1" dirty="0">
                <a:solidFill>
                  <a:srgbClr val="08090B"/>
                </a:solidFill>
                <a:latin typeface="Arial" pitchFamily="34" charset="0"/>
                <a:cs typeface="Arial" pitchFamily="34" charset="0"/>
              </a:rPr>
              <a:t>      Centro Universitario UAEM Valle de Chalco. </a:t>
            </a:r>
          </a:p>
          <a:p>
            <a:endParaRPr lang="es-ES" sz="2000" b="1" i="1" dirty="0">
              <a:latin typeface="Arial" pitchFamily="34" charset="0"/>
              <a:cs typeface="Arial" pitchFamily="34" charset="0"/>
            </a:endParaRPr>
          </a:p>
        </p:txBody>
      </p:sp>
      <p:sp>
        <p:nvSpPr>
          <p:cNvPr id="14" name="Rectángulo 26"/>
          <p:cNvSpPr>
            <a:spLocks noChangeArrowheads="1"/>
          </p:cNvSpPr>
          <p:nvPr/>
        </p:nvSpPr>
        <p:spPr bwMode="auto">
          <a:xfrm>
            <a:off x="0" y="0"/>
            <a:ext cx="250825" cy="6850063"/>
          </a:xfrm>
          <a:prstGeom prst="rect">
            <a:avLst/>
          </a:prstGeom>
          <a:solidFill>
            <a:srgbClr val="404040"/>
          </a:solidFill>
          <a:ln w="9525">
            <a:noFill/>
            <a:miter lim="800000"/>
            <a:headEnd/>
            <a:tailEnd/>
          </a:ln>
          <a:effectLst>
            <a:outerShdw dist="23000" dir="5400000" rotWithShape="0">
              <a:srgbClr val="808080">
                <a:alpha val="34999"/>
              </a:srgbClr>
            </a:outerShdw>
          </a:effectLst>
        </p:spPr>
        <p:txBody>
          <a:bodyPr anchor="ctr"/>
          <a:lstStyle/>
          <a:p>
            <a:pPr algn="ctr">
              <a:defRPr/>
            </a:pPr>
            <a:endParaRPr lang="es-ES">
              <a:solidFill>
                <a:schemeClr val="lt1"/>
              </a:solidFill>
              <a:latin typeface="+mn-lt"/>
              <a:ea typeface="+mn-ea"/>
            </a:endParaRPr>
          </a:p>
        </p:txBody>
      </p:sp>
      <p:sp>
        <p:nvSpPr>
          <p:cNvPr id="15" name="14 Rectángulo"/>
          <p:cNvSpPr/>
          <p:nvPr/>
        </p:nvSpPr>
        <p:spPr>
          <a:xfrm>
            <a:off x="5364088" y="1340768"/>
            <a:ext cx="3009157" cy="338554"/>
          </a:xfrm>
          <a:prstGeom prst="rect">
            <a:avLst/>
          </a:prstGeom>
        </p:spPr>
        <p:txBody>
          <a:bodyPr wrap="none">
            <a:spAutoFit/>
          </a:bodyPr>
          <a:lstStyle/>
          <a:p>
            <a:r>
              <a:rPr lang="es-ES" sz="1600" b="1" dirty="0" smtClean="0">
                <a:cs typeface="Tahoma" pitchFamily="34" charset="0"/>
              </a:rPr>
              <a:t>5.1 Metodología proyectual</a:t>
            </a:r>
            <a:endParaRPr lang="es-MX" sz="1600" dirty="0"/>
          </a:p>
        </p:txBody>
      </p:sp>
      <p:sp>
        <p:nvSpPr>
          <p:cNvPr id="17" name="16 CuadroTexto"/>
          <p:cNvSpPr txBox="1"/>
          <p:nvPr/>
        </p:nvSpPr>
        <p:spPr>
          <a:xfrm>
            <a:off x="472217" y="1262028"/>
            <a:ext cx="3424523" cy="4031873"/>
          </a:xfrm>
          <a:prstGeom prst="rect">
            <a:avLst/>
          </a:prstGeom>
          <a:noFill/>
        </p:spPr>
        <p:txBody>
          <a:bodyPr wrap="square" rtlCol="0">
            <a:spAutoFit/>
          </a:bodyPr>
          <a:lstStyle/>
          <a:p>
            <a:pPr algn="just"/>
            <a:r>
              <a:rPr lang="es-MX" sz="1600" dirty="0" smtClean="0"/>
              <a:t>Consiste una serie de operaciones necesarias, dispuestas en un orden lógico, dictado por la experiencia.</a:t>
            </a:r>
          </a:p>
          <a:p>
            <a:pPr algn="just"/>
            <a:endParaRPr lang="es-MX" sz="1600" dirty="0"/>
          </a:p>
          <a:p>
            <a:pPr algn="just"/>
            <a:r>
              <a:rPr lang="es-MX" sz="1600" dirty="0" smtClean="0"/>
              <a:t>Su finalidad es conseguir su máximo resultado con el mínimo esfuerzo.</a:t>
            </a:r>
          </a:p>
          <a:p>
            <a:pPr algn="just"/>
            <a:endParaRPr lang="es-MX" sz="1600" dirty="0"/>
          </a:p>
          <a:p>
            <a:pPr algn="just"/>
            <a:r>
              <a:rPr lang="es-MX" sz="1600" dirty="0" smtClean="0"/>
              <a:t>La serie de operaciones obedece a valores objetivos que se convierten en instrumentos operativos en manos de proyectistas creativos.</a:t>
            </a:r>
          </a:p>
          <a:p>
            <a:pPr algn="just"/>
            <a:endParaRPr lang="es-MX" sz="1600" dirty="0"/>
          </a:p>
          <a:p>
            <a:pPr algn="just"/>
            <a:r>
              <a:rPr lang="es-MX" sz="1600" dirty="0" smtClean="0"/>
              <a:t>No es algo absoluto y definitivo. Es modificable si se encuentran otros valores que mejoren el proceso.</a:t>
            </a:r>
            <a:endParaRPr lang="es-MX" sz="1600" dirty="0"/>
          </a:p>
        </p:txBody>
      </p:sp>
      <p:pic>
        <p:nvPicPr>
          <p:cNvPr id="16386" name="Picture 2" descr="Resultado de imagen para metodologia del diseñ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29178" y="2016267"/>
            <a:ext cx="4520047" cy="3020061"/>
          </a:xfrm>
          <a:prstGeom prst="rect">
            <a:avLst/>
          </a:prstGeom>
          <a:noFill/>
          <a:extLst>
            <a:ext uri="{909E8E84-426E-40DD-AFC4-6F175D3DCCD1}">
              <a14:hiddenFill xmlns:a14="http://schemas.microsoft.com/office/drawing/2010/main">
                <a:solidFill>
                  <a:srgbClr val="FFFFFF"/>
                </a:solidFill>
              </a14:hiddenFill>
            </a:ext>
          </a:extLst>
        </p:spPr>
      </p:pic>
      <p:sp>
        <p:nvSpPr>
          <p:cNvPr id="18" name="CuadroTexto 17"/>
          <p:cNvSpPr txBox="1"/>
          <p:nvPr/>
        </p:nvSpPr>
        <p:spPr>
          <a:xfrm>
            <a:off x="4427962" y="5184546"/>
            <a:ext cx="2668752" cy="507831"/>
          </a:xfrm>
          <a:prstGeom prst="rect">
            <a:avLst/>
          </a:prstGeom>
          <a:noFill/>
        </p:spPr>
        <p:txBody>
          <a:bodyPr wrap="square" rtlCol="0">
            <a:spAutoFit/>
          </a:bodyPr>
          <a:lstStyle/>
          <a:p>
            <a:r>
              <a:rPr lang="es-MX" sz="900" dirty="0" smtClean="0"/>
              <a:t>Imagen tomada con fines </a:t>
            </a:r>
            <a:r>
              <a:rPr lang="es-MX" sz="900" dirty="0"/>
              <a:t>didácticos </a:t>
            </a:r>
            <a:r>
              <a:rPr lang="es-MX" sz="900" dirty="0" err="1"/>
              <a:t>de:https</a:t>
            </a:r>
            <a:r>
              <a:rPr lang="es-MX" sz="900" dirty="0"/>
              <a:t>://wiszer.wordpress.com/</a:t>
            </a:r>
            <a:r>
              <a:rPr lang="es-MX" sz="900" dirty="0" err="1"/>
              <a:t>metodologias</a:t>
            </a:r>
            <a:r>
              <a:rPr lang="es-MX" sz="900" dirty="0"/>
              <a:t>-del-</a:t>
            </a:r>
            <a:r>
              <a:rPr lang="es-MX" sz="900" dirty="0" err="1"/>
              <a:t>diseno</a:t>
            </a:r>
            <a:endParaRPr lang="es-MX" sz="900" dirty="0"/>
          </a:p>
        </p:txBody>
      </p:sp>
      <p:sp>
        <p:nvSpPr>
          <p:cNvPr id="16" name="CuadroTexto 15"/>
          <p:cNvSpPr txBox="1"/>
          <p:nvPr/>
        </p:nvSpPr>
        <p:spPr>
          <a:xfrm>
            <a:off x="4914144" y="1769060"/>
            <a:ext cx="3347962" cy="307777"/>
          </a:xfrm>
          <a:prstGeom prst="rect">
            <a:avLst/>
          </a:prstGeom>
          <a:noFill/>
        </p:spPr>
        <p:txBody>
          <a:bodyPr wrap="square" rtlCol="0">
            <a:spAutoFit/>
          </a:bodyPr>
          <a:lstStyle/>
          <a:p>
            <a:r>
              <a:rPr lang="es-MX" sz="1400" dirty="0" smtClean="0"/>
              <a:t>Diseño generalizador de </a:t>
            </a:r>
            <a:r>
              <a:rPr lang="es-MX" sz="1400" dirty="0" err="1" smtClean="0"/>
              <a:t>Victor</a:t>
            </a:r>
            <a:r>
              <a:rPr lang="es-MX" sz="1400" dirty="0" smtClean="0"/>
              <a:t> </a:t>
            </a:r>
            <a:r>
              <a:rPr lang="es-MX" sz="1400" dirty="0" err="1"/>
              <a:t>P</a:t>
            </a:r>
            <a:r>
              <a:rPr lang="es-MX" sz="1400" dirty="0" err="1" smtClean="0"/>
              <a:t>apanek</a:t>
            </a:r>
            <a:endParaRPr lang="es-MX" sz="1400" dirty="0"/>
          </a:p>
        </p:txBody>
      </p:sp>
      <p:sp>
        <p:nvSpPr>
          <p:cNvPr id="20" name="CuadroTexto 2"/>
          <p:cNvSpPr txBox="1">
            <a:spLocks noChangeArrowheads="1"/>
          </p:cNvSpPr>
          <p:nvPr/>
        </p:nvSpPr>
        <p:spPr bwMode="auto">
          <a:xfrm>
            <a:off x="6561075" y="6134443"/>
            <a:ext cx="2447925" cy="523220"/>
          </a:xfrm>
          <a:prstGeom prst="rect">
            <a:avLst/>
          </a:prstGeom>
          <a:noFill/>
          <a:ln w="9525">
            <a:noFill/>
            <a:miter lim="800000"/>
            <a:headEnd/>
            <a:tailEnd/>
          </a:ln>
        </p:spPr>
        <p:txBody>
          <a:bodyPr>
            <a:spAutoFit/>
          </a:bodyPr>
          <a:lstStyle/>
          <a:p>
            <a:r>
              <a:rPr lang="es-ES_tradnl" sz="1400" b="1" i="1" dirty="0" smtClean="0">
                <a:solidFill>
                  <a:schemeClr val="bg1"/>
                </a:solidFill>
                <a:latin typeface="Abadi MT Condensed Light" pitchFamily="1" charset="0"/>
              </a:rPr>
              <a:t>Comprensión del método para el diseño </a:t>
            </a:r>
            <a:r>
              <a:rPr lang="es-ES_tradnl" sz="1400" b="1" i="1" dirty="0">
                <a:solidFill>
                  <a:schemeClr val="bg1"/>
                </a:solidFill>
                <a:latin typeface="Abadi MT Condensed Light" pitchFamily="1" charset="0"/>
              </a:rPr>
              <a:t>Industrial </a:t>
            </a:r>
          </a:p>
        </p:txBody>
      </p:sp>
    </p:spTree>
  </p:cSld>
  <p:clrMapOvr>
    <a:masterClrMapping/>
  </p:clrMapOvr>
  <p:transition spd="med">
    <p:wipe dir="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27"/>
          <p:cNvSpPr>
            <a:spLocks noChangeArrowheads="1"/>
          </p:cNvSpPr>
          <p:nvPr/>
        </p:nvSpPr>
        <p:spPr bwMode="auto">
          <a:xfrm rot="16200000">
            <a:off x="5871369" y="2893219"/>
            <a:ext cx="6149975" cy="395287"/>
          </a:xfrm>
          <a:prstGeom prst="rect">
            <a:avLst/>
          </a:prstGeom>
          <a:gradFill rotWithShape="1">
            <a:gsLst>
              <a:gs pos="0">
                <a:srgbClr val="628319"/>
              </a:gs>
              <a:gs pos="64000">
                <a:srgbClr val="628319"/>
              </a:gs>
              <a:gs pos="100000">
                <a:srgbClr val="FFFFFF"/>
              </a:gs>
            </a:gsLst>
            <a:path path="rect">
              <a:fillToRect l="100000" t="100000"/>
            </a:path>
          </a:gradFill>
          <a:ln w="9525">
            <a:noFill/>
            <a:miter lim="800000"/>
            <a:headEnd/>
            <a:tailEnd/>
          </a:ln>
          <a:effectLst>
            <a:outerShdw dist="23000" dir="5400000" rotWithShape="0">
              <a:srgbClr val="808080">
                <a:alpha val="34999"/>
              </a:srgbClr>
            </a:outerShdw>
          </a:effectLst>
        </p:spPr>
        <p:txBody>
          <a:bodyPr anchor="ctr"/>
          <a:lstStyle/>
          <a:p>
            <a:pPr algn="ctr">
              <a:defRPr/>
            </a:pPr>
            <a:endParaRPr lang="es-ES">
              <a:solidFill>
                <a:schemeClr val="lt1"/>
              </a:solidFill>
              <a:latin typeface="+mn-lt"/>
              <a:ea typeface="+mn-ea"/>
            </a:endParaRPr>
          </a:p>
        </p:txBody>
      </p:sp>
      <p:pic>
        <p:nvPicPr>
          <p:cNvPr id="3" name="Picture 15"/>
          <p:cNvPicPr>
            <a:picLocks noChangeAspect="1" noChangeArrowheads="1"/>
          </p:cNvPicPr>
          <p:nvPr/>
        </p:nvPicPr>
        <p:blipFill>
          <a:blip r:embed="rId2"/>
          <a:srcRect/>
          <a:stretch>
            <a:fillRect/>
          </a:stretch>
        </p:blipFill>
        <p:spPr bwMode="auto">
          <a:xfrm>
            <a:off x="671513" y="260350"/>
            <a:ext cx="804862" cy="719138"/>
          </a:xfrm>
          <a:prstGeom prst="rect">
            <a:avLst/>
          </a:prstGeom>
          <a:noFill/>
          <a:ln w="9525">
            <a:noFill/>
            <a:miter lim="800000"/>
            <a:headEnd/>
            <a:tailEnd/>
          </a:ln>
        </p:spPr>
      </p:pic>
      <p:sp>
        <p:nvSpPr>
          <p:cNvPr id="4" name="Rectángulo 18"/>
          <p:cNvSpPr>
            <a:spLocks noChangeArrowheads="1"/>
          </p:cNvSpPr>
          <p:nvPr/>
        </p:nvSpPr>
        <p:spPr bwMode="auto">
          <a:xfrm>
            <a:off x="179388" y="5949950"/>
            <a:ext cx="8964612" cy="908050"/>
          </a:xfrm>
          <a:prstGeom prst="rect">
            <a:avLst/>
          </a:prstGeom>
          <a:gradFill rotWithShape="1">
            <a:gsLst>
              <a:gs pos="0">
                <a:srgbClr val="628319"/>
              </a:gs>
              <a:gs pos="64000">
                <a:srgbClr val="628319"/>
              </a:gs>
              <a:gs pos="100000">
                <a:srgbClr val="FFFFFF"/>
              </a:gs>
            </a:gsLst>
            <a:path path="rect">
              <a:fillToRect l="100000" t="100000"/>
            </a:path>
          </a:gradFill>
          <a:ln w="9525">
            <a:noFill/>
            <a:miter lim="800000"/>
            <a:headEnd/>
            <a:tailEnd/>
          </a:ln>
          <a:effectLst>
            <a:outerShdw dist="23000" dir="5400000" rotWithShape="0">
              <a:srgbClr val="808080">
                <a:alpha val="34999"/>
              </a:srgbClr>
            </a:outerShdw>
          </a:effectLst>
        </p:spPr>
        <p:txBody>
          <a:bodyPr anchor="ctr"/>
          <a:lstStyle/>
          <a:p>
            <a:pPr algn="ctr">
              <a:defRPr/>
            </a:pPr>
            <a:endParaRPr lang="es-ES">
              <a:solidFill>
                <a:schemeClr val="lt1"/>
              </a:solidFill>
              <a:latin typeface="+mn-lt"/>
              <a:ea typeface="+mn-ea"/>
            </a:endParaRPr>
          </a:p>
        </p:txBody>
      </p:sp>
      <p:grpSp>
        <p:nvGrpSpPr>
          <p:cNvPr id="5" name="Agrupar 41"/>
          <p:cNvGrpSpPr/>
          <p:nvPr/>
        </p:nvGrpSpPr>
        <p:grpSpPr>
          <a:xfrm>
            <a:off x="251520" y="5229200"/>
            <a:ext cx="882484" cy="1450720"/>
            <a:chOff x="7916914" y="3392213"/>
            <a:chExt cx="914688" cy="1696571"/>
          </a:xfrm>
          <a:effectLst>
            <a:outerShdw blurRad="50800" dist="38100" dir="2700000" algn="tl" rotWithShape="0">
              <a:prstClr val="black">
                <a:alpha val="40000"/>
              </a:prstClr>
            </a:outerShdw>
          </a:effectLst>
        </p:grpSpPr>
        <p:sp>
          <p:nvSpPr>
            <p:cNvPr id="6" name="Forma libre 20"/>
            <p:cNvSpPr/>
            <p:nvPr/>
          </p:nvSpPr>
          <p:spPr>
            <a:xfrm>
              <a:off x="8417985" y="3812948"/>
              <a:ext cx="413617" cy="1275836"/>
            </a:xfrm>
            <a:custGeom>
              <a:avLst/>
              <a:gdLst>
                <a:gd name="connsiteX0" fmla="*/ 0 w 413617"/>
                <a:gd name="connsiteY0" fmla="*/ 0 h 1240819"/>
                <a:gd name="connsiteX1" fmla="*/ 192245 w 413617"/>
                <a:gd name="connsiteY1" fmla="*/ 0 h 1240819"/>
                <a:gd name="connsiteX2" fmla="*/ 413617 w 413617"/>
                <a:gd name="connsiteY2" fmla="*/ 1147612 h 1240819"/>
                <a:gd name="connsiteX3" fmla="*/ 396141 w 413617"/>
                <a:gd name="connsiteY3" fmla="*/ 1240819 h 1240819"/>
                <a:gd name="connsiteX4" fmla="*/ 355362 w 413617"/>
                <a:gd name="connsiteY4" fmla="*/ 1211692 h 1240819"/>
                <a:gd name="connsiteX5" fmla="*/ 337885 w 413617"/>
                <a:gd name="connsiteY5" fmla="*/ 1101009 h 1240819"/>
                <a:gd name="connsiteX6" fmla="*/ 192245 w 413617"/>
                <a:gd name="connsiteY6" fmla="*/ 0 h 1240819"/>
                <a:gd name="connsiteX7" fmla="*/ 0 w 413617"/>
                <a:gd name="connsiteY7" fmla="*/ 0 h 1240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3617" h="1240819">
                  <a:moveTo>
                    <a:pt x="0" y="0"/>
                  </a:moveTo>
                  <a:lnTo>
                    <a:pt x="192245" y="0"/>
                  </a:lnTo>
                  <a:lnTo>
                    <a:pt x="413617" y="1147612"/>
                  </a:lnTo>
                  <a:lnTo>
                    <a:pt x="396141" y="1240819"/>
                  </a:lnTo>
                  <a:lnTo>
                    <a:pt x="355362" y="1211692"/>
                  </a:lnTo>
                  <a:lnTo>
                    <a:pt x="337885" y="1101009"/>
                  </a:lnTo>
                  <a:lnTo>
                    <a:pt x="192245" y="0"/>
                  </a:lnTo>
                  <a:lnTo>
                    <a:pt x="0" y="0"/>
                  </a:lnTo>
                  <a:close/>
                </a:path>
              </a:pathLst>
            </a:custGeom>
            <a:solidFill>
              <a:srgbClr val="FFFFFF"/>
            </a:solidFill>
            <a:ln>
              <a:noFill/>
            </a:ln>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a:p>
          </p:txBody>
        </p:sp>
        <p:cxnSp>
          <p:nvCxnSpPr>
            <p:cNvPr id="7" name="Conector recto 21"/>
            <p:cNvCxnSpPr/>
            <p:nvPr/>
          </p:nvCxnSpPr>
          <p:spPr>
            <a:xfrm flipV="1">
              <a:off x="8395605" y="3912928"/>
              <a:ext cx="233024" cy="1"/>
            </a:xfrm>
            <a:prstGeom prst="line">
              <a:avLst/>
            </a:prstGeom>
            <a:ln w="19050" cmpd="sng">
              <a:solidFill>
                <a:schemeClr val="bg1"/>
              </a:solidFill>
            </a:ln>
            <a:scene3d>
              <a:camera prst="orthographicFront"/>
              <a:lightRig rig="threePt" dir="t"/>
            </a:scene3d>
            <a:sp3d>
              <a:bevelT w="165100" prst="coolSlant"/>
            </a:sp3d>
          </p:spPr>
          <p:style>
            <a:lnRef idx="2">
              <a:schemeClr val="accent1"/>
            </a:lnRef>
            <a:fillRef idx="0">
              <a:schemeClr val="accent1"/>
            </a:fillRef>
            <a:effectRef idx="1">
              <a:schemeClr val="accent1"/>
            </a:effectRef>
            <a:fontRef idx="minor">
              <a:schemeClr val="tx1"/>
            </a:fontRef>
          </p:style>
        </p:cxnSp>
        <p:sp>
          <p:nvSpPr>
            <p:cNvPr id="8" name="Elipse 22"/>
            <p:cNvSpPr/>
            <p:nvPr/>
          </p:nvSpPr>
          <p:spPr>
            <a:xfrm>
              <a:off x="8541245" y="3678959"/>
              <a:ext cx="87384" cy="76682"/>
            </a:xfrm>
            <a:prstGeom prst="ellipse">
              <a:avLst/>
            </a:prstGeom>
            <a:solidFill>
              <a:schemeClr val="bg1"/>
            </a:solidFill>
            <a:ln>
              <a:noFill/>
            </a:ln>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a:p>
          </p:txBody>
        </p:sp>
        <p:cxnSp>
          <p:nvCxnSpPr>
            <p:cNvPr id="9" name="Conector recto 23"/>
            <p:cNvCxnSpPr/>
            <p:nvPr/>
          </p:nvCxnSpPr>
          <p:spPr>
            <a:xfrm flipV="1">
              <a:off x="8383029" y="3842078"/>
              <a:ext cx="233024" cy="1"/>
            </a:xfrm>
            <a:prstGeom prst="line">
              <a:avLst/>
            </a:prstGeom>
            <a:ln w="38100" cmpd="sng">
              <a:solidFill>
                <a:schemeClr val="bg1"/>
              </a:solidFill>
            </a:ln>
            <a:scene3d>
              <a:camera prst="orthographicFront"/>
              <a:lightRig rig="threePt" dir="t"/>
            </a:scene3d>
            <a:sp3d>
              <a:bevelT w="165100" prst="coolSlant"/>
            </a:sp3d>
          </p:spPr>
          <p:style>
            <a:lnRef idx="2">
              <a:schemeClr val="accent1"/>
            </a:lnRef>
            <a:fillRef idx="0">
              <a:schemeClr val="accent1"/>
            </a:fillRef>
            <a:effectRef idx="1">
              <a:schemeClr val="accent1"/>
            </a:effectRef>
            <a:fontRef idx="minor">
              <a:schemeClr val="tx1"/>
            </a:fontRef>
          </p:style>
        </p:cxnSp>
        <p:sp>
          <p:nvSpPr>
            <p:cNvPr id="10" name="Forma libre 24"/>
            <p:cNvSpPr/>
            <p:nvPr/>
          </p:nvSpPr>
          <p:spPr>
            <a:xfrm>
              <a:off x="7916914" y="3392213"/>
              <a:ext cx="502413" cy="1696571"/>
            </a:xfrm>
            <a:custGeom>
              <a:avLst/>
              <a:gdLst>
                <a:gd name="connsiteX0" fmla="*/ 70 w 502413"/>
                <a:gd name="connsiteY0" fmla="*/ 1301 h 1696571"/>
                <a:gd name="connsiteX1" fmla="*/ 326303 w 502413"/>
                <a:gd name="connsiteY1" fmla="*/ 216842 h 1696571"/>
                <a:gd name="connsiteX2" fmla="*/ 489420 w 502413"/>
                <a:gd name="connsiteY2" fmla="*/ 420733 h 1696571"/>
                <a:gd name="connsiteX3" fmla="*/ 489420 w 502413"/>
                <a:gd name="connsiteY3" fmla="*/ 508114 h 1696571"/>
                <a:gd name="connsiteX4" fmla="*/ 466118 w 502413"/>
                <a:gd name="connsiteY4" fmla="*/ 712005 h 1696571"/>
                <a:gd name="connsiteX5" fmla="*/ 378734 w 502413"/>
                <a:gd name="connsiteY5" fmla="*/ 991626 h 1696571"/>
                <a:gd name="connsiteX6" fmla="*/ 203966 w 502413"/>
                <a:gd name="connsiteY6" fmla="*/ 1381930 h 1696571"/>
                <a:gd name="connsiteX7" fmla="*/ 40849 w 502413"/>
                <a:gd name="connsiteY7" fmla="*/ 1696504 h 1696571"/>
                <a:gd name="connsiteX8" fmla="*/ 122408 w 502413"/>
                <a:gd name="connsiteY8" fmla="*/ 1405232 h 1696571"/>
                <a:gd name="connsiteX9" fmla="*/ 268047 w 502413"/>
                <a:gd name="connsiteY9" fmla="*/ 915895 h 1696571"/>
                <a:gd name="connsiteX10" fmla="*/ 355431 w 502413"/>
                <a:gd name="connsiteY10" fmla="*/ 618798 h 1696571"/>
                <a:gd name="connsiteX11" fmla="*/ 361257 w 502413"/>
                <a:gd name="connsiteY11" fmla="*/ 490638 h 1696571"/>
                <a:gd name="connsiteX12" fmla="*/ 297175 w 502413"/>
                <a:gd name="connsiteY12" fmla="*/ 321700 h 1696571"/>
                <a:gd name="connsiteX13" fmla="*/ 70 w 502413"/>
                <a:gd name="connsiteY13" fmla="*/ 1301 h 1696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02413" h="1696571">
                  <a:moveTo>
                    <a:pt x="70" y="1301"/>
                  </a:moveTo>
                  <a:cubicBezTo>
                    <a:pt x="4925" y="-16175"/>
                    <a:pt x="244745" y="146937"/>
                    <a:pt x="326303" y="216842"/>
                  </a:cubicBezTo>
                  <a:cubicBezTo>
                    <a:pt x="407861" y="286747"/>
                    <a:pt x="462234" y="372188"/>
                    <a:pt x="489420" y="420733"/>
                  </a:cubicBezTo>
                  <a:cubicBezTo>
                    <a:pt x="516606" y="469278"/>
                    <a:pt x="493304" y="459569"/>
                    <a:pt x="489420" y="508114"/>
                  </a:cubicBezTo>
                  <a:cubicBezTo>
                    <a:pt x="485536" y="556659"/>
                    <a:pt x="484566" y="631420"/>
                    <a:pt x="466118" y="712005"/>
                  </a:cubicBezTo>
                  <a:cubicBezTo>
                    <a:pt x="447670" y="792590"/>
                    <a:pt x="422426" y="879972"/>
                    <a:pt x="378734" y="991626"/>
                  </a:cubicBezTo>
                  <a:cubicBezTo>
                    <a:pt x="335042" y="1103280"/>
                    <a:pt x="260280" y="1264450"/>
                    <a:pt x="203966" y="1381930"/>
                  </a:cubicBezTo>
                  <a:cubicBezTo>
                    <a:pt x="147652" y="1499410"/>
                    <a:pt x="54442" y="1692620"/>
                    <a:pt x="40849" y="1696504"/>
                  </a:cubicBezTo>
                  <a:cubicBezTo>
                    <a:pt x="27256" y="1700388"/>
                    <a:pt x="84542" y="1535334"/>
                    <a:pt x="122408" y="1405232"/>
                  </a:cubicBezTo>
                  <a:cubicBezTo>
                    <a:pt x="160274" y="1275131"/>
                    <a:pt x="229210" y="1046967"/>
                    <a:pt x="268047" y="915895"/>
                  </a:cubicBezTo>
                  <a:cubicBezTo>
                    <a:pt x="306884" y="784823"/>
                    <a:pt x="339896" y="689674"/>
                    <a:pt x="355431" y="618798"/>
                  </a:cubicBezTo>
                  <a:cubicBezTo>
                    <a:pt x="370966" y="547922"/>
                    <a:pt x="370966" y="540154"/>
                    <a:pt x="361257" y="490638"/>
                  </a:cubicBezTo>
                  <a:cubicBezTo>
                    <a:pt x="351548" y="441122"/>
                    <a:pt x="353489" y="402285"/>
                    <a:pt x="297175" y="321700"/>
                  </a:cubicBezTo>
                  <a:cubicBezTo>
                    <a:pt x="240861" y="241115"/>
                    <a:pt x="-4785" y="18777"/>
                    <a:pt x="70" y="1301"/>
                  </a:cubicBezTo>
                  <a:close/>
                </a:path>
              </a:pathLst>
            </a:custGeom>
            <a:solidFill>
              <a:schemeClr val="bg1"/>
            </a:solidFill>
            <a:ln>
              <a:noFill/>
            </a:ln>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a:p>
          </p:txBody>
        </p:sp>
      </p:grpSp>
      <p:sp>
        <p:nvSpPr>
          <p:cNvPr id="13" name="Text Box 6"/>
          <p:cNvSpPr txBox="1">
            <a:spLocks noChangeArrowheads="1"/>
          </p:cNvSpPr>
          <p:nvPr/>
        </p:nvSpPr>
        <p:spPr bwMode="auto">
          <a:xfrm>
            <a:off x="2268538" y="404813"/>
            <a:ext cx="4762500" cy="830262"/>
          </a:xfrm>
          <a:prstGeom prst="rect">
            <a:avLst/>
          </a:prstGeom>
          <a:noFill/>
          <a:ln w="9525">
            <a:noFill/>
            <a:miter lim="800000"/>
            <a:headEnd/>
            <a:tailEnd/>
          </a:ln>
        </p:spPr>
        <p:txBody>
          <a:bodyPr wrap="none">
            <a:spAutoFit/>
          </a:bodyPr>
          <a:lstStyle/>
          <a:p>
            <a:r>
              <a:rPr lang="es-MX" sz="1400" b="1" dirty="0">
                <a:solidFill>
                  <a:srgbClr val="08090B"/>
                </a:solidFill>
                <a:latin typeface="Arial" pitchFamily="34" charset="0"/>
                <a:cs typeface="Arial" pitchFamily="34" charset="0"/>
              </a:rPr>
              <a:t>UNIVERSIDAD AUTÓNOMA DEL ESTADO DE MÉXICO</a:t>
            </a:r>
          </a:p>
          <a:p>
            <a:r>
              <a:rPr lang="es-MX" sz="1400" b="1" dirty="0">
                <a:solidFill>
                  <a:srgbClr val="08090B"/>
                </a:solidFill>
                <a:latin typeface="Arial" pitchFamily="34" charset="0"/>
                <a:cs typeface="Arial" pitchFamily="34" charset="0"/>
              </a:rPr>
              <a:t>      Centro Universitario UAEM Valle de Chalco. </a:t>
            </a:r>
          </a:p>
          <a:p>
            <a:endParaRPr lang="es-ES" sz="2000" b="1" i="1" dirty="0">
              <a:latin typeface="Arial" pitchFamily="34" charset="0"/>
              <a:cs typeface="Arial" pitchFamily="34" charset="0"/>
            </a:endParaRPr>
          </a:p>
        </p:txBody>
      </p:sp>
      <p:sp>
        <p:nvSpPr>
          <p:cNvPr id="14" name="Rectángulo 26"/>
          <p:cNvSpPr>
            <a:spLocks noChangeArrowheads="1"/>
          </p:cNvSpPr>
          <p:nvPr/>
        </p:nvSpPr>
        <p:spPr bwMode="auto">
          <a:xfrm>
            <a:off x="0" y="0"/>
            <a:ext cx="250825" cy="6850063"/>
          </a:xfrm>
          <a:prstGeom prst="rect">
            <a:avLst/>
          </a:prstGeom>
          <a:solidFill>
            <a:srgbClr val="404040"/>
          </a:solidFill>
          <a:ln w="9525">
            <a:noFill/>
            <a:miter lim="800000"/>
            <a:headEnd/>
            <a:tailEnd/>
          </a:ln>
          <a:effectLst>
            <a:outerShdw dist="23000" dir="5400000" rotWithShape="0">
              <a:srgbClr val="808080">
                <a:alpha val="34999"/>
              </a:srgbClr>
            </a:outerShdw>
          </a:effectLst>
        </p:spPr>
        <p:txBody>
          <a:bodyPr anchor="ctr"/>
          <a:lstStyle/>
          <a:p>
            <a:pPr algn="ctr">
              <a:defRPr/>
            </a:pPr>
            <a:endParaRPr lang="es-ES">
              <a:solidFill>
                <a:schemeClr val="lt1"/>
              </a:solidFill>
              <a:latin typeface="+mn-lt"/>
              <a:ea typeface="+mn-ea"/>
            </a:endParaRPr>
          </a:p>
        </p:txBody>
      </p:sp>
      <p:pic>
        <p:nvPicPr>
          <p:cNvPr id="17410" name="Picture 2" descr="https://wiszer.files.wordpress.com/2010/02/mertodos-de-diseno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11413" y="1059025"/>
            <a:ext cx="4281869" cy="4615433"/>
          </a:xfrm>
          <a:prstGeom prst="rect">
            <a:avLst/>
          </a:prstGeom>
          <a:noFill/>
          <a:extLst>
            <a:ext uri="{909E8E84-426E-40DD-AFC4-6F175D3DCCD1}">
              <a14:hiddenFill xmlns:a14="http://schemas.microsoft.com/office/drawing/2010/main">
                <a:solidFill>
                  <a:srgbClr val="FFFFFF"/>
                </a:solidFill>
              </a14:hiddenFill>
            </a:ext>
          </a:extLst>
        </p:spPr>
      </p:pic>
      <p:sp>
        <p:nvSpPr>
          <p:cNvPr id="12" name="CuadroTexto 11"/>
          <p:cNvSpPr txBox="1"/>
          <p:nvPr/>
        </p:nvSpPr>
        <p:spPr>
          <a:xfrm>
            <a:off x="713357" y="1700808"/>
            <a:ext cx="2130451" cy="369332"/>
          </a:xfrm>
          <a:prstGeom prst="rect">
            <a:avLst/>
          </a:prstGeom>
          <a:noFill/>
        </p:spPr>
        <p:txBody>
          <a:bodyPr wrap="square" rtlCol="0">
            <a:spAutoFit/>
          </a:bodyPr>
          <a:lstStyle/>
          <a:p>
            <a:r>
              <a:rPr lang="es-MX" sz="1800" dirty="0" smtClean="0"/>
              <a:t>Bruno </a:t>
            </a:r>
            <a:r>
              <a:rPr lang="es-MX" sz="1800" dirty="0" err="1" smtClean="0"/>
              <a:t>Munari</a:t>
            </a:r>
            <a:endParaRPr lang="es-MX" sz="1800" dirty="0"/>
          </a:p>
        </p:txBody>
      </p:sp>
      <p:sp>
        <p:nvSpPr>
          <p:cNvPr id="18" name="CuadroTexto 17"/>
          <p:cNvSpPr txBox="1"/>
          <p:nvPr/>
        </p:nvSpPr>
        <p:spPr>
          <a:xfrm>
            <a:off x="5938302" y="5294729"/>
            <a:ext cx="2668752" cy="507831"/>
          </a:xfrm>
          <a:prstGeom prst="rect">
            <a:avLst/>
          </a:prstGeom>
          <a:noFill/>
        </p:spPr>
        <p:txBody>
          <a:bodyPr wrap="square" rtlCol="0">
            <a:spAutoFit/>
          </a:bodyPr>
          <a:lstStyle/>
          <a:p>
            <a:r>
              <a:rPr lang="es-MX" sz="900" dirty="0" smtClean="0"/>
              <a:t>Imagen tomada con fines </a:t>
            </a:r>
            <a:r>
              <a:rPr lang="es-MX" sz="900" dirty="0"/>
              <a:t>didácticos </a:t>
            </a:r>
            <a:r>
              <a:rPr lang="es-MX" sz="900" dirty="0" err="1"/>
              <a:t>de:https</a:t>
            </a:r>
            <a:r>
              <a:rPr lang="es-MX" sz="900" dirty="0"/>
              <a:t>://wiszer.wordpress.com/</a:t>
            </a:r>
            <a:r>
              <a:rPr lang="es-MX" sz="900" dirty="0" err="1"/>
              <a:t>metodologias</a:t>
            </a:r>
            <a:r>
              <a:rPr lang="es-MX" sz="900" dirty="0"/>
              <a:t>-del-</a:t>
            </a:r>
            <a:r>
              <a:rPr lang="es-MX" sz="900" dirty="0" err="1"/>
              <a:t>diseno</a:t>
            </a:r>
            <a:endParaRPr lang="es-MX" sz="900" dirty="0"/>
          </a:p>
        </p:txBody>
      </p:sp>
      <p:sp>
        <p:nvSpPr>
          <p:cNvPr id="19" name="CuadroTexto 2"/>
          <p:cNvSpPr txBox="1">
            <a:spLocks noChangeArrowheads="1"/>
          </p:cNvSpPr>
          <p:nvPr/>
        </p:nvSpPr>
        <p:spPr bwMode="auto">
          <a:xfrm>
            <a:off x="6561075" y="6134443"/>
            <a:ext cx="2447925" cy="523220"/>
          </a:xfrm>
          <a:prstGeom prst="rect">
            <a:avLst/>
          </a:prstGeom>
          <a:noFill/>
          <a:ln w="9525">
            <a:noFill/>
            <a:miter lim="800000"/>
            <a:headEnd/>
            <a:tailEnd/>
          </a:ln>
        </p:spPr>
        <p:txBody>
          <a:bodyPr>
            <a:spAutoFit/>
          </a:bodyPr>
          <a:lstStyle/>
          <a:p>
            <a:r>
              <a:rPr lang="es-ES_tradnl" sz="1400" b="1" i="1" dirty="0" smtClean="0">
                <a:solidFill>
                  <a:schemeClr val="bg1"/>
                </a:solidFill>
                <a:latin typeface="Abadi MT Condensed Light" pitchFamily="1" charset="0"/>
              </a:rPr>
              <a:t>Comprensión del método para el diseño </a:t>
            </a:r>
            <a:r>
              <a:rPr lang="es-ES_tradnl" sz="1400" b="1" i="1" dirty="0">
                <a:solidFill>
                  <a:schemeClr val="bg1"/>
                </a:solidFill>
                <a:latin typeface="Abadi MT Condensed Light" pitchFamily="1" charset="0"/>
              </a:rPr>
              <a:t>Industrial </a:t>
            </a:r>
          </a:p>
        </p:txBody>
      </p:sp>
    </p:spTree>
    <p:extLst>
      <p:ext uri="{BB962C8B-B14F-4D97-AF65-F5344CB8AC3E}">
        <p14:creationId xmlns:p14="http://schemas.microsoft.com/office/powerpoint/2010/main" val="1774652989"/>
      </p:ext>
    </p:extLst>
  </p:cSld>
  <p:clrMapOvr>
    <a:masterClrMapping/>
  </p:clrMapOvr>
  <p:transition spd="med">
    <p:wipe dir="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27"/>
          <p:cNvSpPr>
            <a:spLocks noChangeArrowheads="1"/>
          </p:cNvSpPr>
          <p:nvPr/>
        </p:nvSpPr>
        <p:spPr bwMode="auto">
          <a:xfrm rot="16200000">
            <a:off x="5871369" y="2893219"/>
            <a:ext cx="6149975" cy="395287"/>
          </a:xfrm>
          <a:prstGeom prst="rect">
            <a:avLst/>
          </a:prstGeom>
          <a:gradFill rotWithShape="1">
            <a:gsLst>
              <a:gs pos="0">
                <a:srgbClr val="628319"/>
              </a:gs>
              <a:gs pos="64000">
                <a:srgbClr val="628319"/>
              </a:gs>
              <a:gs pos="100000">
                <a:srgbClr val="FFFFFF"/>
              </a:gs>
            </a:gsLst>
            <a:path path="rect">
              <a:fillToRect l="100000" t="100000"/>
            </a:path>
          </a:gradFill>
          <a:ln w="9525">
            <a:noFill/>
            <a:miter lim="800000"/>
            <a:headEnd/>
            <a:tailEnd/>
          </a:ln>
          <a:effectLst>
            <a:outerShdw dist="23000" dir="5400000" rotWithShape="0">
              <a:srgbClr val="808080">
                <a:alpha val="34999"/>
              </a:srgbClr>
            </a:outerShdw>
          </a:effectLst>
        </p:spPr>
        <p:txBody>
          <a:bodyPr anchor="ctr"/>
          <a:lstStyle/>
          <a:p>
            <a:pPr algn="ctr">
              <a:defRPr/>
            </a:pPr>
            <a:endParaRPr lang="es-ES">
              <a:solidFill>
                <a:schemeClr val="lt1"/>
              </a:solidFill>
              <a:latin typeface="+mn-lt"/>
              <a:ea typeface="+mn-ea"/>
            </a:endParaRPr>
          </a:p>
        </p:txBody>
      </p:sp>
      <p:pic>
        <p:nvPicPr>
          <p:cNvPr id="3" name="Picture 15"/>
          <p:cNvPicPr>
            <a:picLocks noChangeAspect="1" noChangeArrowheads="1"/>
          </p:cNvPicPr>
          <p:nvPr/>
        </p:nvPicPr>
        <p:blipFill>
          <a:blip r:embed="rId2"/>
          <a:srcRect/>
          <a:stretch>
            <a:fillRect/>
          </a:stretch>
        </p:blipFill>
        <p:spPr bwMode="auto">
          <a:xfrm>
            <a:off x="671513" y="260350"/>
            <a:ext cx="804862" cy="719138"/>
          </a:xfrm>
          <a:prstGeom prst="rect">
            <a:avLst/>
          </a:prstGeom>
          <a:noFill/>
          <a:ln w="9525">
            <a:noFill/>
            <a:miter lim="800000"/>
            <a:headEnd/>
            <a:tailEnd/>
          </a:ln>
        </p:spPr>
      </p:pic>
      <p:sp>
        <p:nvSpPr>
          <p:cNvPr id="4" name="Rectángulo 18"/>
          <p:cNvSpPr>
            <a:spLocks noChangeArrowheads="1"/>
          </p:cNvSpPr>
          <p:nvPr/>
        </p:nvSpPr>
        <p:spPr bwMode="auto">
          <a:xfrm>
            <a:off x="179388" y="5949950"/>
            <a:ext cx="8964612" cy="908050"/>
          </a:xfrm>
          <a:prstGeom prst="rect">
            <a:avLst/>
          </a:prstGeom>
          <a:gradFill rotWithShape="1">
            <a:gsLst>
              <a:gs pos="0">
                <a:srgbClr val="628319"/>
              </a:gs>
              <a:gs pos="64000">
                <a:srgbClr val="628319"/>
              </a:gs>
              <a:gs pos="100000">
                <a:srgbClr val="FFFFFF"/>
              </a:gs>
            </a:gsLst>
            <a:path path="rect">
              <a:fillToRect l="100000" t="100000"/>
            </a:path>
          </a:gradFill>
          <a:ln w="9525">
            <a:noFill/>
            <a:miter lim="800000"/>
            <a:headEnd/>
            <a:tailEnd/>
          </a:ln>
          <a:effectLst>
            <a:outerShdw dist="23000" dir="5400000" rotWithShape="0">
              <a:srgbClr val="808080">
                <a:alpha val="34999"/>
              </a:srgbClr>
            </a:outerShdw>
          </a:effectLst>
        </p:spPr>
        <p:txBody>
          <a:bodyPr anchor="ctr"/>
          <a:lstStyle/>
          <a:p>
            <a:pPr algn="ctr">
              <a:defRPr/>
            </a:pPr>
            <a:endParaRPr lang="es-ES">
              <a:solidFill>
                <a:schemeClr val="lt1"/>
              </a:solidFill>
              <a:latin typeface="+mn-lt"/>
              <a:ea typeface="+mn-ea"/>
            </a:endParaRPr>
          </a:p>
        </p:txBody>
      </p:sp>
      <p:grpSp>
        <p:nvGrpSpPr>
          <p:cNvPr id="5" name="Agrupar 41"/>
          <p:cNvGrpSpPr/>
          <p:nvPr/>
        </p:nvGrpSpPr>
        <p:grpSpPr>
          <a:xfrm>
            <a:off x="251520" y="5229200"/>
            <a:ext cx="882484" cy="1450720"/>
            <a:chOff x="7916914" y="3392213"/>
            <a:chExt cx="914688" cy="1696571"/>
          </a:xfrm>
          <a:effectLst>
            <a:outerShdw blurRad="50800" dist="38100" dir="2700000" algn="tl" rotWithShape="0">
              <a:prstClr val="black">
                <a:alpha val="40000"/>
              </a:prstClr>
            </a:outerShdw>
          </a:effectLst>
        </p:grpSpPr>
        <p:sp>
          <p:nvSpPr>
            <p:cNvPr id="6" name="Forma libre 20"/>
            <p:cNvSpPr/>
            <p:nvPr/>
          </p:nvSpPr>
          <p:spPr>
            <a:xfrm>
              <a:off x="8417985" y="3812948"/>
              <a:ext cx="413617" cy="1275836"/>
            </a:xfrm>
            <a:custGeom>
              <a:avLst/>
              <a:gdLst>
                <a:gd name="connsiteX0" fmla="*/ 0 w 413617"/>
                <a:gd name="connsiteY0" fmla="*/ 0 h 1240819"/>
                <a:gd name="connsiteX1" fmla="*/ 192245 w 413617"/>
                <a:gd name="connsiteY1" fmla="*/ 0 h 1240819"/>
                <a:gd name="connsiteX2" fmla="*/ 413617 w 413617"/>
                <a:gd name="connsiteY2" fmla="*/ 1147612 h 1240819"/>
                <a:gd name="connsiteX3" fmla="*/ 396141 w 413617"/>
                <a:gd name="connsiteY3" fmla="*/ 1240819 h 1240819"/>
                <a:gd name="connsiteX4" fmla="*/ 355362 w 413617"/>
                <a:gd name="connsiteY4" fmla="*/ 1211692 h 1240819"/>
                <a:gd name="connsiteX5" fmla="*/ 337885 w 413617"/>
                <a:gd name="connsiteY5" fmla="*/ 1101009 h 1240819"/>
                <a:gd name="connsiteX6" fmla="*/ 192245 w 413617"/>
                <a:gd name="connsiteY6" fmla="*/ 0 h 1240819"/>
                <a:gd name="connsiteX7" fmla="*/ 0 w 413617"/>
                <a:gd name="connsiteY7" fmla="*/ 0 h 1240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3617" h="1240819">
                  <a:moveTo>
                    <a:pt x="0" y="0"/>
                  </a:moveTo>
                  <a:lnTo>
                    <a:pt x="192245" y="0"/>
                  </a:lnTo>
                  <a:lnTo>
                    <a:pt x="413617" y="1147612"/>
                  </a:lnTo>
                  <a:lnTo>
                    <a:pt x="396141" y="1240819"/>
                  </a:lnTo>
                  <a:lnTo>
                    <a:pt x="355362" y="1211692"/>
                  </a:lnTo>
                  <a:lnTo>
                    <a:pt x="337885" y="1101009"/>
                  </a:lnTo>
                  <a:lnTo>
                    <a:pt x="192245" y="0"/>
                  </a:lnTo>
                  <a:lnTo>
                    <a:pt x="0" y="0"/>
                  </a:lnTo>
                  <a:close/>
                </a:path>
              </a:pathLst>
            </a:custGeom>
            <a:solidFill>
              <a:srgbClr val="FFFFFF"/>
            </a:solidFill>
            <a:ln>
              <a:noFill/>
            </a:ln>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a:p>
          </p:txBody>
        </p:sp>
        <p:cxnSp>
          <p:nvCxnSpPr>
            <p:cNvPr id="7" name="Conector recto 21"/>
            <p:cNvCxnSpPr/>
            <p:nvPr/>
          </p:nvCxnSpPr>
          <p:spPr>
            <a:xfrm flipV="1">
              <a:off x="8395605" y="3912928"/>
              <a:ext cx="233024" cy="1"/>
            </a:xfrm>
            <a:prstGeom prst="line">
              <a:avLst/>
            </a:prstGeom>
            <a:ln w="19050" cmpd="sng">
              <a:solidFill>
                <a:schemeClr val="bg1"/>
              </a:solidFill>
            </a:ln>
            <a:scene3d>
              <a:camera prst="orthographicFront"/>
              <a:lightRig rig="threePt" dir="t"/>
            </a:scene3d>
            <a:sp3d>
              <a:bevelT w="165100" prst="coolSlant"/>
            </a:sp3d>
          </p:spPr>
          <p:style>
            <a:lnRef idx="2">
              <a:schemeClr val="accent1"/>
            </a:lnRef>
            <a:fillRef idx="0">
              <a:schemeClr val="accent1"/>
            </a:fillRef>
            <a:effectRef idx="1">
              <a:schemeClr val="accent1"/>
            </a:effectRef>
            <a:fontRef idx="minor">
              <a:schemeClr val="tx1"/>
            </a:fontRef>
          </p:style>
        </p:cxnSp>
        <p:sp>
          <p:nvSpPr>
            <p:cNvPr id="8" name="Elipse 22"/>
            <p:cNvSpPr/>
            <p:nvPr/>
          </p:nvSpPr>
          <p:spPr>
            <a:xfrm>
              <a:off x="8541245" y="3678959"/>
              <a:ext cx="87384" cy="76682"/>
            </a:xfrm>
            <a:prstGeom prst="ellipse">
              <a:avLst/>
            </a:prstGeom>
            <a:solidFill>
              <a:schemeClr val="bg1"/>
            </a:solidFill>
            <a:ln>
              <a:noFill/>
            </a:ln>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a:p>
          </p:txBody>
        </p:sp>
        <p:cxnSp>
          <p:nvCxnSpPr>
            <p:cNvPr id="9" name="Conector recto 23"/>
            <p:cNvCxnSpPr/>
            <p:nvPr/>
          </p:nvCxnSpPr>
          <p:spPr>
            <a:xfrm flipV="1">
              <a:off x="8383029" y="3842078"/>
              <a:ext cx="233024" cy="1"/>
            </a:xfrm>
            <a:prstGeom prst="line">
              <a:avLst/>
            </a:prstGeom>
            <a:ln w="38100" cmpd="sng">
              <a:solidFill>
                <a:schemeClr val="bg1"/>
              </a:solidFill>
            </a:ln>
            <a:scene3d>
              <a:camera prst="orthographicFront"/>
              <a:lightRig rig="threePt" dir="t"/>
            </a:scene3d>
            <a:sp3d>
              <a:bevelT w="165100" prst="coolSlant"/>
            </a:sp3d>
          </p:spPr>
          <p:style>
            <a:lnRef idx="2">
              <a:schemeClr val="accent1"/>
            </a:lnRef>
            <a:fillRef idx="0">
              <a:schemeClr val="accent1"/>
            </a:fillRef>
            <a:effectRef idx="1">
              <a:schemeClr val="accent1"/>
            </a:effectRef>
            <a:fontRef idx="minor">
              <a:schemeClr val="tx1"/>
            </a:fontRef>
          </p:style>
        </p:cxnSp>
        <p:sp>
          <p:nvSpPr>
            <p:cNvPr id="10" name="Forma libre 24"/>
            <p:cNvSpPr/>
            <p:nvPr/>
          </p:nvSpPr>
          <p:spPr>
            <a:xfrm>
              <a:off x="7916914" y="3392213"/>
              <a:ext cx="502413" cy="1696571"/>
            </a:xfrm>
            <a:custGeom>
              <a:avLst/>
              <a:gdLst>
                <a:gd name="connsiteX0" fmla="*/ 70 w 502413"/>
                <a:gd name="connsiteY0" fmla="*/ 1301 h 1696571"/>
                <a:gd name="connsiteX1" fmla="*/ 326303 w 502413"/>
                <a:gd name="connsiteY1" fmla="*/ 216842 h 1696571"/>
                <a:gd name="connsiteX2" fmla="*/ 489420 w 502413"/>
                <a:gd name="connsiteY2" fmla="*/ 420733 h 1696571"/>
                <a:gd name="connsiteX3" fmla="*/ 489420 w 502413"/>
                <a:gd name="connsiteY3" fmla="*/ 508114 h 1696571"/>
                <a:gd name="connsiteX4" fmla="*/ 466118 w 502413"/>
                <a:gd name="connsiteY4" fmla="*/ 712005 h 1696571"/>
                <a:gd name="connsiteX5" fmla="*/ 378734 w 502413"/>
                <a:gd name="connsiteY5" fmla="*/ 991626 h 1696571"/>
                <a:gd name="connsiteX6" fmla="*/ 203966 w 502413"/>
                <a:gd name="connsiteY6" fmla="*/ 1381930 h 1696571"/>
                <a:gd name="connsiteX7" fmla="*/ 40849 w 502413"/>
                <a:gd name="connsiteY7" fmla="*/ 1696504 h 1696571"/>
                <a:gd name="connsiteX8" fmla="*/ 122408 w 502413"/>
                <a:gd name="connsiteY8" fmla="*/ 1405232 h 1696571"/>
                <a:gd name="connsiteX9" fmla="*/ 268047 w 502413"/>
                <a:gd name="connsiteY9" fmla="*/ 915895 h 1696571"/>
                <a:gd name="connsiteX10" fmla="*/ 355431 w 502413"/>
                <a:gd name="connsiteY10" fmla="*/ 618798 h 1696571"/>
                <a:gd name="connsiteX11" fmla="*/ 361257 w 502413"/>
                <a:gd name="connsiteY11" fmla="*/ 490638 h 1696571"/>
                <a:gd name="connsiteX12" fmla="*/ 297175 w 502413"/>
                <a:gd name="connsiteY12" fmla="*/ 321700 h 1696571"/>
                <a:gd name="connsiteX13" fmla="*/ 70 w 502413"/>
                <a:gd name="connsiteY13" fmla="*/ 1301 h 1696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02413" h="1696571">
                  <a:moveTo>
                    <a:pt x="70" y="1301"/>
                  </a:moveTo>
                  <a:cubicBezTo>
                    <a:pt x="4925" y="-16175"/>
                    <a:pt x="244745" y="146937"/>
                    <a:pt x="326303" y="216842"/>
                  </a:cubicBezTo>
                  <a:cubicBezTo>
                    <a:pt x="407861" y="286747"/>
                    <a:pt x="462234" y="372188"/>
                    <a:pt x="489420" y="420733"/>
                  </a:cubicBezTo>
                  <a:cubicBezTo>
                    <a:pt x="516606" y="469278"/>
                    <a:pt x="493304" y="459569"/>
                    <a:pt x="489420" y="508114"/>
                  </a:cubicBezTo>
                  <a:cubicBezTo>
                    <a:pt x="485536" y="556659"/>
                    <a:pt x="484566" y="631420"/>
                    <a:pt x="466118" y="712005"/>
                  </a:cubicBezTo>
                  <a:cubicBezTo>
                    <a:pt x="447670" y="792590"/>
                    <a:pt x="422426" y="879972"/>
                    <a:pt x="378734" y="991626"/>
                  </a:cubicBezTo>
                  <a:cubicBezTo>
                    <a:pt x="335042" y="1103280"/>
                    <a:pt x="260280" y="1264450"/>
                    <a:pt x="203966" y="1381930"/>
                  </a:cubicBezTo>
                  <a:cubicBezTo>
                    <a:pt x="147652" y="1499410"/>
                    <a:pt x="54442" y="1692620"/>
                    <a:pt x="40849" y="1696504"/>
                  </a:cubicBezTo>
                  <a:cubicBezTo>
                    <a:pt x="27256" y="1700388"/>
                    <a:pt x="84542" y="1535334"/>
                    <a:pt x="122408" y="1405232"/>
                  </a:cubicBezTo>
                  <a:cubicBezTo>
                    <a:pt x="160274" y="1275131"/>
                    <a:pt x="229210" y="1046967"/>
                    <a:pt x="268047" y="915895"/>
                  </a:cubicBezTo>
                  <a:cubicBezTo>
                    <a:pt x="306884" y="784823"/>
                    <a:pt x="339896" y="689674"/>
                    <a:pt x="355431" y="618798"/>
                  </a:cubicBezTo>
                  <a:cubicBezTo>
                    <a:pt x="370966" y="547922"/>
                    <a:pt x="370966" y="540154"/>
                    <a:pt x="361257" y="490638"/>
                  </a:cubicBezTo>
                  <a:cubicBezTo>
                    <a:pt x="351548" y="441122"/>
                    <a:pt x="353489" y="402285"/>
                    <a:pt x="297175" y="321700"/>
                  </a:cubicBezTo>
                  <a:cubicBezTo>
                    <a:pt x="240861" y="241115"/>
                    <a:pt x="-4785" y="18777"/>
                    <a:pt x="70" y="1301"/>
                  </a:cubicBezTo>
                  <a:close/>
                </a:path>
              </a:pathLst>
            </a:custGeom>
            <a:solidFill>
              <a:schemeClr val="bg1"/>
            </a:solidFill>
            <a:ln>
              <a:noFill/>
            </a:ln>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a:p>
          </p:txBody>
        </p:sp>
      </p:grpSp>
      <p:sp>
        <p:nvSpPr>
          <p:cNvPr id="13" name="Text Box 6"/>
          <p:cNvSpPr txBox="1">
            <a:spLocks noChangeArrowheads="1"/>
          </p:cNvSpPr>
          <p:nvPr/>
        </p:nvSpPr>
        <p:spPr bwMode="auto">
          <a:xfrm>
            <a:off x="2268538" y="404813"/>
            <a:ext cx="4762500" cy="830262"/>
          </a:xfrm>
          <a:prstGeom prst="rect">
            <a:avLst/>
          </a:prstGeom>
          <a:noFill/>
          <a:ln w="9525">
            <a:noFill/>
            <a:miter lim="800000"/>
            <a:headEnd/>
            <a:tailEnd/>
          </a:ln>
        </p:spPr>
        <p:txBody>
          <a:bodyPr wrap="none">
            <a:spAutoFit/>
          </a:bodyPr>
          <a:lstStyle/>
          <a:p>
            <a:r>
              <a:rPr lang="es-MX" sz="1400" b="1" dirty="0">
                <a:solidFill>
                  <a:srgbClr val="08090B"/>
                </a:solidFill>
                <a:latin typeface="Arial" pitchFamily="34" charset="0"/>
                <a:cs typeface="Arial" pitchFamily="34" charset="0"/>
              </a:rPr>
              <a:t>UNIVERSIDAD AUTÓNOMA DEL ESTADO DE MÉXICO</a:t>
            </a:r>
          </a:p>
          <a:p>
            <a:r>
              <a:rPr lang="es-MX" sz="1400" b="1" dirty="0">
                <a:solidFill>
                  <a:srgbClr val="08090B"/>
                </a:solidFill>
                <a:latin typeface="Arial" pitchFamily="34" charset="0"/>
                <a:cs typeface="Arial" pitchFamily="34" charset="0"/>
              </a:rPr>
              <a:t>      Centro Universitario UAEM Valle de Chalco. </a:t>
            </a:r>
          </a:p>
          <a:p>
            <a:endParaRPr lang="es-ES" sz="2000" b="1" i="1" dirty="0">
              <a:latin typeface="Arial" pitchFamily="34" charset="0"/>
              <a:cs typeface="Arial" pitchFamily="34" charset="0"/>
            </a:endParaRPr>
          </a:p>
        </p:txBody>
      </p:sp>
      <p:sp>
        <p:nvSpPr>
          <p:cNvPr id="14" name="Rectángulo 26"/>
          <p:cNvSpPr>
            <a:spLocks noChangeArrowheads="1"/>
          </p:cNvSpPr>
          <p:nvPr/>
        </p:nvSpPr>
        <p:spPr bwMode="auto">
          <a:xfrm>
            <a:off x="0" y="0"/>
            <a:ext cx="250825" cy="6850063"/>
          </a:xfrm>
          <a:prstGeom prst="rect">
            <a:avLst/>
          </a:prstGeom>
          <a:solidFill>
            <a:srgbClr val="404040"/>
          </a:solidFill>
          <a:ln w="9525">
            <a:noFill/>
            <a:miter lim="800000"/>
            <a:headEnd/>
            <a:tailEnd/>
          </a:ln>
          <a:effectLst>
            <a:outerShdw dist="23000" dir="5400000" rotWithShape="0">
              <a:srgbClr val="808080">
                <a:alpha val="34999"/>
              </a:srgbClr>
            </a:outerShdw>
          </a:effectLst>
        </p:spPr>
        <p:txBody>
          <a:bodyPr anchor="ctr"/>
          <a:lstStyle/>
          <a:p>
            <a:pPr algn="ctr">
              <a:defRPr/>
            </a:pPr>
            <a:endParaRPr lang="es-ES">
              <a:solidFill>
                <a:schemeClr val="lt1"/>
              </a:solidFill>
              <a:latin typeface="+mn-lt"/>
              <a:ea typeface="+mn-ea"/>
            </a:endParaRPr>
          </a:p>
        </p:txBody>
      </p:sp>
      <p:sp>
        <p:nvSpPr>
          <p:cNvPr id="18" name="CuadroTexto 17"/>
          <p:cNvSpPr txBox="1"/>
          <p:nvPr/>
        </p:nvSpPr>
        <p:spPr>
          <a:xfrm>
            <a:off x="1363065" y="5534981"/>
            <a:ext cx="2668752" cy="507831"/>
          </a:xfrm>
          <a:prstGeom prst="rect">
            <a:avLst/>
          </a:prstGeom>
          <a:noFill/>
        </p:spPr>
        <p:txBody>
          <a:bodyPr wrap="square" rtlCol="0">
            <a:spAutoFit/>
          </a:bodyPr>
          <a:lstStyle/>
          <a:p>
            <a:r>
              <a:rPr lang="es-MX" sz="900" dirty="0" smtClean="0"/>
              <a:t>Imagen tomada con fines </a:t>
            </a:r>
            <a:r>
              <a:rPr lang="es-MX" sz="900" dirty="0"/>
              <a:t>didácticos </a:t>
            </a:r>
            <a:r>
              <a:rPr lang="es-MX" sz="900" dirty="0" err="1"/>
              <a:t>de:https</a:t>
            </a:r>
            <a:r>
              <a:rPr lang="es-MX" sz="900" dirty="0"/>
              <a:t>://wiszer.wordpress.com/</a:t>
            </a:r>
            <a:r>
              <a:rPr lang="es-MX" sz="900" dirty="0" err="1"/>
              <a:t>metodologias</a:t>
            </a:r>
            <a:r>
              <a:rPr lang="es-MX" sz="900" dirty="0"/>
              <a:t>-del-</a:t>
            </a:r>
            <a:r>
              <a:rPr lang="es-MX" sz="900" dirty="0" err="1"/>
              <a:t>diseno</a:t>
            </a:r>
            <a:endParaRPr lang="es-MX" sz="900" dirty="0"/>
          </a:p>
        </p:txBody>
      </p:sp>
      <p:sp>
        <p:nvSpPr>
          <p:cNvPr id="19" name="CuadroTexto 2"/>
          <p:cNvSpPr txBox="1">
            <a:spLocks noChangeArrowheads="1"/>
          </p:cNvSpPr>
          <p:nvPr/>
        </p:nvSpPr>
        <p:spPr bwMode="auto">
          <a:xfrm>
            <a:off x="6561075" y="6134443"/>
            <a:ext cx="2447925" cy="523220"/>
          </a:xfrm>
          <a:prstGeom prst="rect">
            <a:avLst/>
          </a:prstGeom>
          <a:noFill/>
          <a:ln w="9525">
            <a:noFill/>
            <a:miter lim="800000"/>
            <a:headEnd/>
            <a:tailEnd/>
          </a:ln>
        </p:spPr>
        <p:txBody>
          <a:bodyPr>
            <a:spAutoFit/>
          </a:bodyPr>
          <a:lstStyle/>
          <a:p>
            <a:r>
              <a:rPr lang="es-ES_tradnl" sz="1400" b="1" i="1" dirty="0" smtClean="0">
                <a:solidFill>
                  <a:schemeClr val="bg1"/>
                </a:solidFill>
                <a:latin typeface="Abadi MT Condensed Light" pitchFamily="1" charset="0"/>
              </a:rPr>
              <a:t>Comprensión del método para el diseño </a:t>
            </a:r>
            <a:r>
              <a:rPr lang="es-ES_tradnl" sz="1400" b="1" i="1" dirty="0">
                <a:solidFill>
                  <a:schemeClr val="bg1"/>
                </a:solidFill>
                <a:latin typeface="Abadi MT Condensed Light" pitchFamily="1" charset="0"/>
              </a:rPr>
              <a:t>Industrial </a:t>
            </a:r>
          </a:p>
        </p:txBody>
      </p:sp>
      <p:pic>
        <p:nvPicPr>
          <p:cNvPr id="18434" name="Picture 2" descr="https://wiszer.files.wordpress.com/2010/02/metodo-de-lobach1.jpg?w=47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60336" y="1143434"/>
            <a:ext cx="5084700" cy="4423797"/>
          </a:xfrm>
          <a:prstGeom prst="rect">
            <a:avLst/>
          </a:prstGeom>
          <a:noFill/>
          <a:extLst>
            <a:ext uri="{909E8E84-426E-40DD-AFC4-6F175D3DCCD1}">
              <a14:hiddenFill xmlns:a14="http://schemas.microsoft.com/office/drawing/2010/main">
                <a:solidFill>
                  <a:srgbClr val="FFFFFF"/>
                </a:solidFill>
              </a14:hiddenFill>
            </a:ext>
          </a:extLst>
        </p:spPr>
      </p:pic>
      <p:sp>
        <p:nvSpPr>
          <p:cNvPr id="11" name="CuadroTexto 10"/>
          <p:cNvSpPr txBox="1"/>
          <p:nvPr/>
        </p:nvSpPr>
        <p:spPr>
          <a:xfrm>
            <a:off x="6232620" y="2605643"/>
            <a:ext cx="1728192" cy="369332"/>
          </a:xfrm>
          <a:prstGeom prst="rect">
            <a:avLst/>
          </a:prstGeom>
          <a:noFill/>
        </p:spPr>
        <p:txBody>
          <a:bodyPr wrap="square" rtlCol="0">
            <a:spAutoFit/>
          </a:bodyPr>
          <a:lstStyle/>
          <a:p>
            <a:r>
              <a:rPr lang="es-MX" sz="1800" dirty="0" err="1" smtClean="0"/>
              <a:t>Bernd</a:t>
            </a:r>
            <a:r>
              <a:rPr lang="es-MX" sz="1800" dirty="0" smtClean="0"/>
              <a:t> </a:t>
            </a:r>
            <a:r>
              <a:rPr lang="es-MX" sz="1800" dirty="0" err="1" smtClean="0"/>
              <a:t>Lobach</a:t>
            </a:r>
            <a:endParaRPr lang="es-MX" sz="1800" dirty="0"/>
          </a:p>
        </p:txBody>
      </p:sp>
      <p:sp>
        <p:nvSpPr>
          <p:cNvPr id="15" name="CuadroTexto 14"/>
          <p:cNvSpPr txBox="1"/>
          <p:nvPr/>
        </p:nvSpPr>
        <p:spPr>
          <a:xfrm>
            <a:off x="6245036" y="1783603"/>
            <a:ext cx="2263219" cy="923330"/>
          </a:xfrm>
          <a:prstGeom prst="rect">
            <a:avLst/>
          </a:prstGeom>
          <a:noFill/>
        </p:spPr>
        <p:txBody>
          <a:bodyPr wrap="square" rtlCol="0">
            <a:spAutoFit/>
          </a:bodyPr>
          <a:lstStyle/>
          <a:p>
            <a:r>
              <a:rPr lang="es-MX" sz="1800" dirty="0" smtClean="0"/>
              <a:t>Modelo para la fase del proceso de diseño </a:t>
            </a:r>
            <a:endParaRPr lang="es-MX" sz="1800" dirty="0"/>
          </a:p>
        </p:txBody>
      </p:sp>
    </p:spTree>
    <p:extLst>
      <p:ext uri="{BB962C8B-B14F-4D97-AF65-F5344CB8AC3E}">
        <p14:creationId xmlns:p14="http://schemas.microsoft.com/office/powerpoint/2010/main" val="2492407746"/>
      </p:ext>
    </p:extLst>
  </p:cSld>
  <p:clrMapOvr>
    <a:masterClrMapping/>
  </p:clrMapOvr>
  <p:transition spd="med">
    <p:wipe dir="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27"/>
          <p:cNvSpPr>
            <a:spLocks noChangeArrowheads="1"/>
          </p:cNvSpPr>
          <p:nvPr/>
        </p:nvSpPr>
        <p:spPr bwMode="auto">
          <a:xfrm rot="16200000">
            <a:off x="5871369" y="2893219"/>
            <a:ext cx="6149975" cy="395287"/>
          </a:xfrm>
          <a:prstGeom prst="rect">
            <a:avLst/>
          </a:prstGeom>
          <a:gradFill rotWithShape="1">
            <a:gsLst>
              <a:gs pos="0">
                <a:srgbClr val="628319"/>
              </a:gs>
              <a:gs pos="64000">
                <a:srgbClr val="628319"/>
              </a:gs>
              <a:gs pos="100000">
                <a:srgbClr val="FFFFFF"/>
              </a:gs>
            </a:gsLst>
            <a:path path="rect">
              <a:fillToRect l="100000" t="100000"/>
            </a:path>
          </a:gradFill>
          <a:ln w="9525">
            <a:noFill/>
            <a:miter lim="800000"/>
            <a:headEnd/>
            <a:tailEnd/>
          </a:ln>
          <a:effectLst>
            <a:outerShdw dist="23000" dir="5400000" rotWithShape="0">
              <a:srgbClr val="808080">
                <a:alpha val="34999"/>
              </a:srgbClr>
            </a:outerShdw>
          </a:effectLst>
        </p:spPr>
        <p:txBody>
          <a:bodyPr anchor="ctr"/>
          <a:lstStyle/>
          <a:p>
            <a:pPr algn="ctr">
              <a:defRPr/>
            </a:pPr>
            <a:endParaRPr lang="es-ES">
              <a:solidFill>
                <a:schemeClr val="lt1"/>
              </a:solidFill>
              <a:latin typeface="+mn-lt"/>
              <a:ea typeface="+mn-ea"/>
            </a:endParaRPr>
          </a:p>
        </p:txBody>
      </p:sp>
      <p:pic>
        <p:nvPicPr>
          <p:cNvPr id="3" name="Picture 15"/>
          <p:cNvPicPr>
            <a:picLocks noChangeAspect="1" noChangeArrowheads="1"/>
          </p:cNvPicPr>
          <p:nvPr/>
        </p:nvPicPr>
        <p:blipFill>
          <a:blip r:embed="rId2"/>
          <a:srcRect/>
          <a:stretch>
            <a:fillRect/>
          </a:stretch>
        </p:blipFill>
        <p:spPr bwMode="auto">
          <a:xfrm>
            <a:off x="671513" y="260350"/>
            <a:ext cx="804862" cy="719138"/>
          </a:xfrm>
          <a:prstGeom prst="rect">
            <a:avLst/>
          </a:prstGeom>
          <a:noFill/>
          <a:ln w="9525">
            <a:noFill/>
            <a:miter lim="800000"/>
            <a:headEnd/>
            <a:tailEnd/>
          </a:ln>
        </p:spPr>
      </p:pic>
      <p:sp>
        <p:nvSpPr>
          <p:cNvPr id="4" name="Rectángulo 18"/>
          <p:cNvSpPr>
            <a:spLocks noChangeArrowheads="1"/>
          </p:cNvSpPr>
          <p:nvPr/>
        </p:nvSpPr>
        <p:spPr bwMode="auto">
          <a:xfrm>
            <a:off x="179388" y="5949950"/>
            <a:ext cx="8964612" cy="908050"/>
          </a:xfrm>
          <a:prstGeom prst="rect">
            <a:avLst/>
          </a:prstGeom>
          <a:gradFill rotWithShape="1">
            <a:gsLst>
              <a:gs pos="0">
                <a:srgbClr val="628319"/>
              </a:gs>
              <a:gs pos="64000">
                <a:srgbClr val="628319"/>
              </a:gs>
              <a:gs pos="100000">
                <a:srgbClr val="FFFFFF"/>
              </a:gs>
            </a:gsLst>
            <a:path path="rect">
              <a:fillToRect l="100000" t="100000"/>
            </a:path>
          </a:gradFill>
          <a:ln w="9525">
            <a:noFill/>
            <a:miter lim="800000"/>
            <a:headEnd/>
            <a:tailEnd/>
          </a:ln>
          <a:effectLst>
            <a:outerShdw dist="23000" dir="5400000" rotWithShape="0">
              <a:srgbClr val="808080">
                <a:alpha val="34999"/>
              </a:srgbClr>
            </a:outerShdw>
          </a:effectLst>
        </p:spPr>
        <p:txBody>
          <a:bodyPr anchor="ctr"/>
          <a:lstStyle/>
          <a:p>
            <a:pPr algn="ctr">
              <a:defRPr/>
            </a:pPr>
            <a:endParaRPr lang="es-ES">
              <a:solidFill>
                <a:schemeClr val="lt1"/>
              </a:solidFill>
              <a:latin typeface="+mn-lt"/>
              <a:ea typeface="+mn-ea"/>
            </a:endParaRPr>
          </a:p>
        </p:txBody>
      </p:sp>
      <p:grpSp>
        <p:nvGrpSpPr>
          <p:cNvPr id="5" name="Agrupar 41"/>
          <p:cNvGrpSpPr/>
          <p:nvPr/>
        </p:nvGrpSpPr>
        <p:grpSpPr>
          <a:xfrm>
            <a:off x="251520" y="5229200"/>
            <a:ext cx="882484" cy="1450720"/>
            <a:chOff x="7916914" y="3392213"/>
            <a:chExt cx="914688" cy="1696571"/>
          </a:xfrm>
          <a:effectLst>
            <a:outerShdw blurRad="50800" dist="38100" dir="2700000" algn="tl" rotWithShape="0">
              <a:prstClr val="black">
                <a:alpha val="40000"/>
              </a:prstClr>
            </a:outerShdw>
          </a:effectLst>
        </p:grpSpPr>
        <p:sp>
          <p:nvSpPr>
            <p:cNvPr id="6" name="Forma libre 20"/>
            <p:cNvSpPr/>
            <p:nvPr/>
          </p:nvSpPr>
          <p:spPr>
            <a:xfrm>
              <a:off x="8417985" y="3812948"/>
              <a:ext cx="413617" cy="1275836"/>
            </a:xfrm>
            <a:custGeom>
              <a:avLst/>
              <a:gdLst>
                <a:gd name="connsiteX0" fmla="*/ 0 w 413617"/>
                <a:gd name="connsiteY0" fmla="*/ 0 h 1240819"/>
                <a:gd name="connsiteX1" fmla="*/ 192245 w 413617"/>
                <a:gd name="connsiteY1" fmla="*/ 0 h 1240819"/>
                <a:gd name="connsiteX2" fmla="*/ 413617 w 413617"/>
                <a:gd name="connsiteY2" fmla="*/ 1147612 h 1240819"/>
                <a:gd name="connsiteX3" fmla="*/ 396141 w 413617"/>
                <a:gd name="connsiteY3" fmla="*/ 1240819 h 1240819"/>
                <a:gd name="connsiteX4" fmla="*/ 355362 w 413617"/>
                <a:gd name="connsiteY4" fmla="*/ 1211692 h 1240819"/>
                <a:gd name="connsiteX5" fmla="*/ 337885 w 413617"/>
                <a:gd name="connsiteY5" fmla="*/ 1101009 h 1240819"/>
                <a:gd name="connsiteX6" fmla="*/ 192245 w 413617"/>
                <a:gd name="connsiteY6" fmla="*/ 0 h 1240819"/>
                <a:gd name="connsiteX7" fmla="*/ 0 w 413617"/>
                <a:gd name="connsiteY7" fmla="*/ 0 h 1240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3617" h="1240819">
                  <a:moveTo>
                    <a:pt x="0" y="0"/>
                  </a:moveTo>
                  <a:lnTo>
                    <a:pt x="192245" y="0"/>
                  </a:lnTo>
                  <a:lnTo>
                    <a:pt x="413617" y="1147612"/>
                  </a:lnTo>
                  <a:lnTo>
                    <a:pt x="396141" y="1240819"/>
                  </a:lnTo>
                  <a:lnTo>
                    <a:pt x="355362" y="1211692"/>
                  </a:lnTo>
                  <a:lnTo>
                    <a:pt x="337885" y="1101009"/>
                  </a:lnTo>
                  <a:lnTo>
                    <a:pt x="192245" y="0"/>
                  </a:lnTo>
                  <a:lnTo>
                    <a:pt x="0" y="0"/>
                  </a:lnTo>
                  <a:close/>
                </a:path>
              </a:pathLst>
            </a:custGeom>
            <a:solidFill>
              <a:srgbClr val="FFFFFF"/>
            </a:solidFill>
            <a:ln>
              <a:noFill/>
            </a:ln>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a:p>
          </p:txBody>
        </p:sp>
        <p:cxnSp>
          <p:nvCxnSpPr>
            <p:cNvPr id="7" name="Conector recto 21"/>
            <p:cNvCxnSpPr/>
            <p:nvPr/>
          </p:nvCxnSpPr>
          <p:spPr>
            <a:xfrm flipV="1">
              <a:off x="8395605" y="3912928"/>
              <a:ext cx="233024" cy="1"/>
            </a:xfrm>
            <a:prstGeom prst="line">
              <a:avLst/>
            </a:prstGeom>
            <a:ln w="19050" cmpd="sng">
              <a:solidFill>
                <a:schemeClr val="bg1"/>
              </a:solidFill>
            </a:ln>
            <a:scene3d>
              <a:camera prst="orthographicFront"/>
              <a:lightRig rig="threePt" dir="t"/>
            </a:scene3d>
            <a:sp3d>
              <a:bevelT w="165100" prst="coolSlant"/>
            </a:sp3d>
          </p:spPr>
          <p:style>
            <a:lnRef idx="2">
              <a:schemeClr val="accent1"/>
            </a:lnRef>
            <a:fillRef idx="0">
              <a:schemeClr val="accent1"/>
            </a:fillRef>
            <a:effectRef idx="1">
              <a:schemeClr val="accent1"/>
            </a:effectRef>
            <a:fontRef idx="minor">
              <a:schemeClr val="tx1"/>
            </a:fontRef>
          </p:style>
        </p:cxnSp>
        <p:sp>
          <p:nvSpPr>
            <p:cNvPr id="8" name="Elipse 22"/>
            <p:cNvSpPr/>
            <p:nvPr/>
          </p:nvSpPr>
          <p:spPr>
            <a:xfrm>
              <a:off x="8541245" y="3678959"/>
              <a:ext cx="87384" cy="76682"/>
            </a:xfrm>
            <a:prstGeom prst="ellipse">
              <a:avLst/>
            </a:prstGeom>
            <a:solidFill>
              <a:schemeClr val="bg1"/>
            </a:solidFill>
            <a:ln>
              <a:noFill/>
            </a:ln>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a:p>
          </p:txBody>
        </p:sp>
        <p:cxnSp>
          <p:nvCxnSpPr>
            <p:cNvPr id="9" name="Conector recto 23"/>
            <p:cNvCxnSpPr/>
            <p:nvPr/>
          </p:nvCxnSpPr>
          <p:spPr>
            <a:xfrm flipV="1">
              <a:off x="8383029" y="3842078"/>
              <a:ext cx="233024" cy="1"/>
            </a:xfrm>
            <a:prstGeom prst="line">
              <a:avLst/>
            </a:prstGeom>
            <a:ln w="38100" cmpd="sng">
              <a:solidFill>
                <a:schemeClr val="bg1"/>
              </a:solidFill>
            </a:ln>
            <a:scene3d>
              <a:camera prst="orthographicFront"/>
              <a:lightRig rig="threePt" dir="t"/>
            </a:scene3d>
            <a:sp3d>
              <a:bevelT w="165100" prst="coolSlant"/>
            </a:sp3d>
          </p:spPr>
          <p:style>
            <a:lnRef idx="2">
              <a:schemeClr val="accent1"/>
            </a:lnRef>
            <a:fillRef idx="0">
              <a:schemeClr val="accent1"/>
            </a:fillRef>
            <a:effectRef idx="1">
              <a:schemeClr val="accent1"/>
            </a:effectRef>
            <a:fontRef idx="minor">
              <a:schemeClr val="tx1"/>
            </a:fontRef>
          </p:style>
        </p:cxnSp>
        <p:sp>
          <p:nvSpPr>
            <p:cNvPr id="10" name="Forma libre 24"/>
            <p:cNvSpPr/>
            <p:nvPr/>
          </p:nvSpPr>
          <p:spPr>
            <a:xfrm>
              <a:off x="7916914" y="3392213"/>
              <a:ext cx="502413" cy="1696571"/>
            </a:xfrm>
            <a:custGeom>
              <a:avLst/>
              <a:gdLst>
                <a:gd name="connsiteX0" fmla="*/ 70 w 502413"/>
                <a:gd name="connsiteY0" fmla="*/ 1301 h 1696571"/>
                <a:gd name="connsiteX1" fmla="*/ 326303 w 502413"/>
                <a:gd name="connsiteY1" fmla="*/ 216842 h 1696571"/>
                <a:gd name="connsiteX2" fmla="*/ 489420 w 502413"/>
                <a:gd name="connsiteY2" fmla="*/ 420733 h 1696571"/>
                <a:gd name="connsiteX3" fmla="*/ 489420 w 502413"/>
                <a:gd name="connsiteY3" fmla="*/ 508114 h 1696571"/>
                <a:gd name="connsiteX4" fmla="*/ 466118 w 502413"/>
                <a:gd name="connsiteY4" fmla="*/ 712005 h 1696571"/>
                <a:gd name="connsiteX5" fmla="*/ 378734 w 502413"/>
                <a:gd name="connsiteY5" fmla="*/ 991626 h 1696571"/>
                <a:gd name="connsiteX6" fmla="*/ 203966 w 502413"/>
                <a:gd name="connsiteY6" fmla="*/ 1381930 h 1696571"/>
                <a:gd name="connsiteX7" fmla="*/ 40849 w 502413"/>
                <a:gd name="connsiteY7" fmla="*/ 1696504 h 1696571"/>
                <a:gd name="connsiteX8" fmla="*/ 122408 w 502413"/>
                <a:gd name="connsiteY8" fmla="*/ 1405232 h 1696571"/>
                <a:gd name="connsiteX9" fmla="*/ 268047 w 502413"/>
                <a:gd name="connsiteY9" fmla="*/ 915895 h 1696571"/>
                <a:gd name="connsiteX10" fmla="*/ 355431 w 502413"/>
                <a:gd name="connsiteY10" fmla="*/ 618798 h 1696571"/>
                <a:gd name="connsiteX11" fmla="*/ 361257 w 502413"/>
                <a:gd name="connsiteY11" fmla="*/ 490638 h 1696571"/>
                <a:gd name="connsiteX12" fmla="*/ 297175 w 502413"/>
                <a:gd name="connsiteY12" fmla="*/ 321700 h 1696571"/>
                <a:gd name="connsiteX13" fmla="*/ 70 w 502413"/>
                <a:gd name="connsiteY13" fmla="*/ 1301 h 1696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02413" h="1696571">
                  <a:moveTo>
                    <a:pt x="70" y="1301"/>
                  </a:moveTo>
                  <a:cubicBezTo>
                    <a:pt x="4925" y="-16175"/>
                    <a:pt x="244745" y="146937"/>
                    <a:pt x="326303" y="216842"/>
                  </a:cubicBezTo>
                  <a:cubicBezTo>
                    <a:pt x="407861" y="286747"/>
                    <a:pt x="462234" y="372188"/>
                    <a:pt x="489420" y="420733"/>
                  </a:cubicBezTo>
                  <a:cubicBezTo>
                    <a:pt x="516606" y="469278"/>
                    <a:pt x="493304" y="459569"/>
                    <a:pt x="489420" y="508114"/>
                  </a:cubicBezTo>
                  <a:cubicBezTo>
                    <a:pt x="485536" y="556659"/>
                    <a:pt x="484566" y="631420"/>
                    <a:pt x="466118" y="712005"/>
                  </a:cubicBezTo>
                  <a:cubicBezTo>
                    <a:pt x="447670" y="792590"/>
                    <a:pt x="422426" y="879972"/>
                    <a:pt x="378734" y="991626"/>
                  </a:cubicBezTo>
                  <a:cubicBezTo>
                    <a:pt x="335042" y="1103280"/>
                    <a:pt x="260280" y="1264450"/>
                    <a:pt x="203966" y="1381930"/>
                  </a:cubicBezTo>
                  <a:cubicBezTo>
                    <a:pt x="147652" y="1499410"/>
                    <a:pt x="54442" y="1692620"/>
                    <a:pt x="40849" y="1696504"/>
                  </a:cubicBezTo>
                  <a:cubicBezTo>
                    <a:pt x="27256" y="1700388"/>
                    <a:pt x="84542" y="1535334"/>
                    <a:pt x="122408" y="1405232"/>
                  </a:cubicBezTo>
                  <a:cubicBezTo>
                    <a:pt x="160274" y="1275131"/>
                    <a:pt x="229210" y="1046967"/>
                    <a:pt x="268047" y="915895"/>
                  </a:cubicBezTo>
                  <a:cubicBezTo>
                    <a:pt x="306884" y="784823"/>
                    <a:pt x="339896" y="689674"/>
                    <a:pt x="355431" y="618798"/>
                  </a:cubicBezTo>
                  <a:cubicBezTo>
                    <a:pt x="370966" y="547922"/>
                    <a:pt x="370966" y="540154"/>
                    <a:pt x="361257" y="490638"/>
                  </a:cubicBezTo>
                  <a:cubicBezTo>
                    <a:pt x="351548" y="441122"/>
                    <a:pt x="353489" y="402285"/>
                    <a:pt x="297175" y="321700"/>
                  </a:cubicBezTo>
                  <a:cubicBezTo>
                    <a:pt x="240861" y="241115"/>
                    <a:pt x="-4785" y="18777"/>
                    <a:pt x="70" y="1301"/>
                  </a:cubicBezTo>
                  <a:close/>
                </a:path>
              </a:pathLst>
            </a:custGeom>
            <a:solidFill>
              <a:schemeClr val="bg1"/>
            </a:solidFill>
            <a:ln>
              <a:noFill/>
            </a:ln>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a:p>
          </p:txBody>
        </p:sp>
      </p:grpSp>
      <p:sp>
        <p:nvSpPr>
          <p:cNvPr id="13" name="Text Box 6"/>
          <p:cNvSpPr txBox="1">
            <a:spLocks noChangeArrowheads="1"/>
          </p:cNvSpPr>
          <p:nvPr/>
        </p:nvSpPr>
        <p:spPr bwMode="auto">
          <a:xfrm>
            <a:off x="2268538" y="404813"/>
            <a:ext cx="4762500" cy="830262"/>
          </a:xfrm>
          <a:prstGeom prst="rect">
            <a:avLst/>
          </a:prstGeom>
          <a:noFill/>
          <a:ln w="9525">
            <a:noFill/>
            <a:miter lim="800000"/>
            <a:headEnd/>
            <a:tailEnd/>
          </a:ln>
        </p:spPr>
        <p:txBody>
          <a:bodyPr wrap="none">
            <a:spAutoFit/>
          </a:bodyPr>
          <a:lstStyle/>
          <a:p>
            <a:r>
              <a:rPr lang="es-MX" sz="1400" b="1" dirty="0">
                <a:solidFill>
                  <a:srgbClr val="08090B"/>
                </a:solidFill>
                <a:latin typeface="Arial" pitchFamily="34" charset="0"/>
                <a:cs typeface="Arial" pitchFamily="34" charset="0"/>
              </a:rPr>
              <a:t>UNIVERSIDAD AUTÓNOMA DEL ESTADO DE MÉXICO</a:t>
            </a:r>
          </a:p>
          <a:p>
            <a:r>
              <a:rPr lang="es-MX" sz="1400" b="1" dirty="0">
                <a:solidFill>
                  <a:srgbClr val="08090B"/>
                </a:solidFill>
                <a:latin typeface="Arial" pitchFamily="34" charset="0"/>
                <a:cs typeface="Arial" pitchFamily="34" charset="0"/>
              </a:rPr>
              <a:t>      Centro Universitario UAEM Valle de Chalco. </a:t>
            </a:r>
          </a:p>
          <a:p>
            <a:endParaRPr lang="es-ES" sz="2000" b="1" i="1" dirty="0">
              <a:latin typeface="Arial" pitchFamily="34" charset="0"/>
              <a:cs typeface="Arial" pitchFamily="34" charset="0"/>
            </a:endParaRPr>
          </a:p>
        </p:txBody>
      </p:sp>
      <p:sp>
        <p:nvSpPr>
          <p:cNvPr id="14" name="Rectángulo 26"/>
          <p:cNvSpPr>
            <a:spLocks noChangeArrowheads="1"/>
          </p:cNvSpPr>
          <p:nvPr/>
        </p:nvSpPr>
        <p:spPr bwMode="auto">
          <a:xfrm>
            <a:off x="0" y="0"/>
            <a:ext cx="250825" cy="6850063"/>
          </a:xfrm>
          <a:prstGeom prst="rect">
            <a:avLst/>
          </a:prstGeom>
          <a:solidFill>
            <a:srgbClr val="404040"/>
          </a:solidFill>
          <a:ln w="9525">
            <a:noFill/>
            <a:miter lim="800000"/>
            <a:headEnd/>
            <a:tailEnd/>
          </a:ln>
          <a:effectLst>
            <a:outerShdw dist="23000" dir="5400000" rotWithShape="0">
              <a:srgbClr val="808080">
                <a:alpha val="34999"/>
              </a:srgbClr>
            </a:outerShdw>
          </a:effectLst>
        </p:spPr>
        <p:txBody>
          <a:bodyPr anchor="ctr"/>
          <a:lstStyle/>
          <a:p>
            <a:pPr algn="ctr">
              <a:defRPr/>
            </a:pPr>
            <a:endParaRPr lang="es-ES">
              <a:solidFill>
                <a:schemeClr val="lt1"/>
              </a:solidFill>
              <a:latin typeface="+mn-lt"/>
              <a:ea typeface="+mn-ea"/>
            </a:endParaRPr>
          </a:p>
        </p:txBody>
      </p:sp>
      <p:sp>
        <p:nvSpPr>
          <p:cNvPr id="18" name="CuadroTexto 17"/>
          <p:cNvSpPr txBox="1"/>
          <p:nvPr/>
        </p:nvSpPr>
        <p:spPr>
          <a:xfrm>
            <a:off x="1389427" y="5851428"/>
            <a:ext cx="2668752" cy="507831"/>
          </a:xfrm>
          <a:prstGeom prst="rect">
            <a:avLst/>
          </a:prstGeom>
          <a:noFill/>
        </p:spPr>
        <p:txBody>
          <a:bodyPr wrap="square" rtlCol="0">
            <a:spAutoFit/>
          </a:bodyPr>
          <a:lstStyle/>
          <a:p>
            <a:r>
              <a:rPr lang="es-MX" sz="900" dirty="0" smtClean="0"/>
              <a:t>Imagen tomada con fines </a:t>
            </a:r>
            <a:r>
              <a:rPr lang="es-MX" sz="900" dirty="0"/>
              <a:t>didácticos </a:t>
            </a:r>
            <a:r>
              <a:rPr lang="es-MX" sz="900" dirty="0" err="1"/>
              <a:t>de:https</a:t>
            </a:r>
            <a:r>
              <a:rPr lang="es-MX" sz="900" dirty="0"/>
              <a:t>://wiszer.wordpress.com/</a:t>
            </a:r>
            <a:r>
              <a:rPr lang="es-MX" sz="900" dirty="0" err="1"/>
              <a:t>metodologias</a:t>
            </a:r>
            <a:r>
              <a:rPr lang="es-MX" sz="900" dirty="0"/>
              <a:t>-del-</a:t>
            </a:r>
            <a:r>
              <a:rPr lang="es-MX" sz="900" dirty="0" err="1"/>
              <a:t>diseno</a:t>
            </a:r>
            <a:endParaRPr lang="es-MX" sz="900" dirty="0"/>
          </a:p>
        </p:txBody>
      </p:sp>
      <p:sp>
        <p:nvSpPr>
          <p:cNvPr id="19" name="CuadroTexto 2"/>
          <p:cNvSpPr txBox="1">
            <a:spLocks noChangeArrowheads="1"/>
          </p:cNvSpPr>
          <p:nvPr/>
        </p:nvSpPr>
        <p:spPr bwMode="auto">
          <a:xfrm>
            <a:off x="6561075" y="6134443"/>
            <a:ext cx="2447925" cy="523220"/>
          </a:xfrm>
          <a:prstGeom prst="rect">
            <a:avLst/>
          </a:prstGeom>
          <a:noFill/>
          <a:ln w="9525">
            <a:noFill/>
            <a:miter lim="800000"/>
            <a:headEnd/>
            <a:tailEnd/>
          </a:ln>
        </p:spPr>
        <p:txBody>
          <a:bodyPr>
            <a:spAutoFit/>
          </a:bodyPr>
          <a:lstStyle/>
          <a:p>
            <a:r>
              <a:rPr lang="es-ES_tradnl" sz="1400" b="1" i="1" dirty="0" smtClean="0">
                <a:solidFill>
                  <a:schemeClr val="bg1"/>
                </a:solidFill>
                <a:latin typeface="Abadi MT Condensed Light" pitchFamily="1" charset="0"/>
              </a:rPr>
              <a:t>Comprensión del método para el diseño </a:t>
            </a:r>
            <a:r>
              <a:rPr lang="es-ES_tradnl" sz="1400" b="1" i="1" dirty="0">
                <a:solidFill>
                  <a:schemeClr val="bg1"/>
                </a:solidFill>
                <a:latin typeface="Abadi MT Condensed Light" pitchFamily="1" charset="0"/>
              </a:rPr>
              <a:t>Industrial </a:t>
            </a:r>
          </a:p>
        </p:txBody>
      </p:sp>
      <p:sp>
        <p:nvSpPr>
          <p:cNvPr id="11" name="CuadroTexto 10"/>
          <p:cNvSpPr txBox="1"/>
          <p:nvPr/>
        </p:nvSpPr>
        <p:spPr>
          <a:xfrm>
            <a:off x="6884269" y="2605643"/>
            <a:ext cx="1728192" cy="369332"/>
          </a:xfrm>
          <a:prstGeom prst="rect">
            <a:avLst/>
          </a:prstGeom>
          <a:noFill/>
        </p:spPr>
        <p:txBody>
          <a:bodyPr wrap="square" rtlCol="0">
            <a:spAutoFit/>
          </a:bodyPr>
          <a:lstStyle/>
          <a:p>
            <a:r>
              <a:rPr lang="es-MX" sz="1800" dirty="0" smtClean="0"/>
              <a:t>UAM-AZC</a:t>
            </a:r>
            <a:endParaRPr lang="es-MX" sz="1800" dirty="0"/>
          </a:p>
        </p:txBody>
      </p:sp>
      <p:pic>
        <p:nvPicPr>
          <p:cNvPr id="23554" name="Picture 2" descr="https://wiszer.files.wordpress.com/2010/02/modelo-general-uam2.jpg?w=47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72849" y="2449802"/>
            <a:ext cx="5421937" cy="3398658"/>
          </a:xfrm>
          <a:prstGeom prst="rect">
            <a:avLst/>
          </a:prstGeom>
          <a:noFill/>
          <a:extLst>
            <a:ext uri="{909E8E84-426E-40DD-AFC4-6F175D3DCCD1}">
              <a14:hiddenFill xmlns:a14="http://schemas.microsoft.com/office/drawing/2010/main">
                <a:solidFill>
                  <a:srgbClr val="FFFFFF"/>
                </a:solidFill>
              </a14:hiddenFill>
            </a:ext>
          </a:extLst>
        </p:spPr>
      </p:pic>
      <p:sp>
        <p:nvSpPr>
          <p:cNvPr id="12" name="CuadroTexto 11"/>
          <p:cNvSpPr txBox="1"/>
          <p:nvPr/>
        </p:nvSpPr>
        <p:spPr>
          <a:xfrm>
            <a:off x="1472849" y="1111727"/>
            <a:ext cx="4699124" cy="1200329"/>
          </a:xfrm>
          <a:prstGeom prst="rect">
            <a:avLst/>
          </a:prstGeom>
          <a:noFill/>
        </p:spPr>
        <p:txBody>
          <a:bodyPr wrap="square" rtlCol="0">
            <a:spAutoFit/>
          </a:bodyPr>
          <a:lstStyle/>
          <a:p>
            <a:pPr algn="just"/>
            <a:r>
              <a:rPr lang="es-MX" sz="1800" dirty="0"/>
              <a:t>R</a:t>
            </a:r>
            <a:r>
              <a:rPr lang="es-MX" sz="1800" dirty="0" smtClean="0"/>
              <a:t>esultado </a:t>
            </a:r>
            <a:r>
              <a:rPr lang="es-MX" sz="1800" dirty="0"/>
              <a:t>de una investigación realizada en la división de ciencias y artes para el diseño, con el objetivo de definir una alternativa metodológica para el diseñador.</a:t>
            </a:r>
            <a:endParaRPr lang="es-MX" sz="1800" dirty="0"/>
          </a:p>
        </p:txBody>
      </p:sp>
    </p:spTree>
    <p:extLst>
      <p:ext uri="{BB962C8B-B14F-4D97-AF65-F5344CB8AC3E}">
        <p14:creationId xmlns:p14="http://schemas.microsoft.com/office/powerpoint/2010/main" val="1211280331"/>
      </p:ext>
    </p:extLst>
  </p:cSld>
  <p:clrMapOvr>
    <a:masterClrMapping/>
  </p:clrMapOvr>
  <p:transition spd="med">
    <p:wipe dir="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27"/>
          <p:cNvSpPr>
            <a:spLocks noChangeArrowheads="1"/>
          </p:cNvSpPr>
          <p:nvPr/>
        </p:nvSpPr>
        <p:spPr bwMode="auto">
          <a:xfrm rot="16200000">
            <a:off x="5871369" y="2893219"/>
            <a:ext cx="6149975" cy="395287"/>
          </a:xfrm>
          <a:prstGeom prst="rect">
            <a:avLst/>
          </a:prstGeom>
          <a:gradFill rotWithShape="1">
            <a:gsLst>
              <a:gs pos="0">
                <a:srgbClr val="628319"/>
              </a:gs>
              <a:gs pos="64000">
                <a:srgbClr val="628319"/>
              </a:gs>
              <a:gs pos="100000">
                <a:srgbClr val="FFFFFF"/>
              </a:gs>
            </a:gsLst>
            <a:path path="rect">
              <a:fillToRect l="100000" t="100000"/>
            </a:path>
          </a:gradFill>
          <a:ln w="9525">
            <a:noFill/>
            <a:miter lim="800000"/>
            <a:headEnd/>
            <a:tailEnd/>
          </a:ln>
          <a:effectLst>
            <a:outerShdw dist="23000" dir="5400000" rotWithShape="0">
              <a:srgbClr val="808080">
                <a:alpha val="34999"/>
              </a:srgbClr>
            </a:outerShdw>
          </a:effectLst>
        </p:spPr>
        <p:txBody>
          <a:bodyPr anchor="ctr"/>
          <a:lstStyle/>
          <a:p>
            <a:pPr algn="ctr">
              <a:defRPr/>
            </a:pPr>
            <a:endParaRPr lang="es-ES">
              <a:solidFill>
                <a:schemeClr val="lt1"/>
              </a:solidFill>
              <a:latin typeface="+mn-lt"/>
              <a:ea typeface="+mn-ea"/>
            </a:endParaRPr>
          </a:p>
        </p:txBody>
      </p:sp>
      <p:pic>
        <p:nvPicPr>
          <p:cNvPr id="3" name="Picture 15"/>
          <p:cNvPicPr>
            <a:picLocks noChangeAspect="1" noChangeArrowheads="1"/>
          </p:cNvPicPr>
          <p:nvPr/>
        </p:nvPicPr>
        <p:blipFill>
          <a:blip r:embed="rId3"/>
          <a:srcRect/>
          <a:stretch>
            <a:fillRect/>
          </a:stretch>
        </p:blipFill>
        <p:spPr bwMode="auto">
          <a:xfrm>
            <a:off x="671513" y="260350"/>
            <a:ext cx="804862" cy="719138"/>
          </a:xfrm>
          <a:prstGeom prst="rect">
            <a:avLst/>
          </a:prstGeom>
          <a:noFill/>
          <a:ln w="9525">
            <a:noFill/>
            <a:miter lim="800000"/>
            <a:headEnd/>
            <a:tailEnd/>
          </a:ln>
        </p:spPr>
      </p:pic>
      <p:sp>
        <p:nvSpPr>
          <p:cNvPr id="4" name="Rectángulo 18"/>
          <p:cNvSpPr>
            <a:spLocks noChangeArrowheads="1"/>
          </p:cNvSpPr>
          <p:nvPr/>
        </p:nvSpPr>
        <p:spPr bwMode="auto">
          <a:xfrm>
            <a:off x="179388" y="5949950"/>
            <a:ext cx="8964612" cy="908050"/>
          </a:xfrm>
          <a:prstGeom prst="rect">
            <a:avLst/>
          </a:prstGeom>
          <a:gradFill rotWithShape="1">
            <a:gsLst>
              <a:gs pos="0">
                <a:srgbClr val="628319"/>
              </a:gs>
              <a:gs pos="64000">
                <a:srgbClr val="628319"/>
              </a:gs>
              <a:gs pos="100000">
                <a:srgbClr val="FFFFFF"/>
              </a:gs>
            </a:gsLst>
            <a:path path="rect">
              <a:fillToRect l="100000" t="100000"/>
            </a:path>
          </a:gradFill>
          <a:ln w="9525">
            <a:noFill/>
            <a:miter lim="800000"/>
            <a:headEnd/>
            <a:tailEnd/>
          </a:ln>
          <a:effectLst>
            <a:outerShdw dist="23000" dir="5400000" rotWithShape="0">
              <a:srgbClr val="808080">
                <a:alpha val="34999"/>
              </a:srgbClr>
            </a:outerShdw>
          </a:effectLst>
        </p:spPr>
        <p:txBody>
          <a:bodyPr anchor="ctr"/>
          <a:lstStyle/>
          <a:p>
            <a:pPr algn="ctr">
              <a:defRPr/>
            </a:pPr>
            <a:endParaRPr lang="es-ES">
              <a:solidFill>
                <a:schemeClr val="lt1"/>
              </a:solidFill>
              <a:latin typeface="+mn-lt"/>
              <a:ea typeface="+mn-ea"/>
            </a:endParaRPr>
          </a:p>
        </p:txBody>
      </p:sp>
      <p:sp>
        <p:nvSpPr>
          <p:cNvPr id="13" name="Text Box 6"/>
          <p:cNvSpPr txBox="1">
            <a:spLocks noChangeArrowheads="1"/>
          </p:cNvSpPr>
          <p:nvPr/>
        </p:nvSpPr>
        <p:spPr bwMode="auto">
          <a:xfrm>
            <a:off x="2268538" y="404813"/>
            <a:ext cx="4762500" cy="830262"/>
          </a:xfrm>
          <a:prstGeom prst="rect">
            <a:avLst/>
          </a:prstGeom>
          <a:noFill/>
          <a:ln w="9525">
            <a:noFill/>
            <a:miter lim="800000"/>
            <a:headEnd/>
            <a:tailEnd/>
          </a:ln>
        </p:spPr>
        <p:txBody>
          <a:bodyPr wrap="none">
            <a:spAutoFit/>
          </a:bodyPr>
          <a:lstStyle/>
          <a:p>
            <a:r>
              <a:rPr lang="es-MX" sz="1400" b="1" dirty="0">
                <a:solidFill>
                  <a:srgbClr val="08090B"/>
                </a:solidFill>
                <a:latin typeface="Arial" pitchFamily="34" charset="0"/>
                <a:cs typeface="Arial" pitchFamily="34" charset="0"/>
              </a:rPr>
              <a:t>UNIVERSIDAD AUTÓNOMA DEL ESTADO DE MÉXICO</a:t>
            </a:r>
          </a:p>
          <a:p>
            <a:r>
              <a:rPr lang="es-MX" sz="1400" b="1" dirty="0">
                <a:solidFill>
                  <a:srgbClr val="08090B"/>
                </a:solidFill>
                <a:latin typeface="Arial" pitchFamily="34" charset="0"/>
                <a:cs typeface="Arial" pitchFamily="34" charset="0"/>
              </a:rPr>
              <a:t>      Centro Universitario UAEM Valle de Chalco. </a:t>
            </a:r>
          </a:p>
          <a:p>
            <a:endParaRPr lang="es-ES" sz="2000" b="1" i="1" dirty="0">
              <a:latin typeface="Arial" pitchFamily="34" charset="0"/>
              <a:cs typeface="Arial" pitchFamily="34" charset="0"/>
            </a:endParaRPr>
          </a:p>
        </p:txBody>
      </p:sp>
      <p:sp>
        <p:nvSpPr>
          <p:cNvPr id="14" name="Rectángulo 26"/>
          <p:cNvSpPr>
            <a:spLocks noChangeArrowheads="1"/>
          </p:cNvSpPr>
          <p:nvPr/>
        </p:nvSpPr>
        <p:spPr bwMode="auto">
          <a:xfrm>
            <a:off x="0" y="0"/>
            <a:ext cx="250825" cy="6850063"/>
          </a:xfrm>
          <a:prstGeom prst="rect">
            <a:avLst/>
          </a:prstGeom>
          <a:solidFill>
            <a:srgbClr val="404040"/>
          </a:solidFill>
          <a:ln w="9525">
            <a:noFill/>
            <a:miter lim="800000"/>
            <a:headEnd/>
            <a:tailEnd/>
          </a:ln>
          <a:effectLst>
            <a:outerShdw dist="23000" dir="5400000" rotWithShape="0">
              <a:srgbClr val="808080">
                <a:alpha val="34999"/>
              </a:srgbClr>
            </a:outerShdw>
          </a:effectLst>
        </p:spPr>
        <p:txBody>
          <a:bodyPr anchor="ctr"/>
          <a:lstStyle/>
          <a:p>
            <a:pPr algn="ctr">
              <a:defRPr/>
            </a:pPr>
            <a:endParaRPr lang="es-ES">
              <a:solidFill>
                <a:schemeClr val="lt1"/>
              </a:solidFill>
              <a:latin typeface="+mn-lt"/>
              <a:ea typeface="+mn-ea"/>
            </a:endParaRPr>
          </a:p>
        </p:txBody>
      </p:sp>
      <p:sp>
        <p:nvSpPr>
          <p:cNvPr id="18" name="CuadroTexto 17"/>
          <p:cNvSpPr txBox="1"/>
          <p:nvPr/>
        </p:nvSpPr>
        <p:spPr>
          <a:xfrm>
            <a:off x="444612" y="5610875"/>
            <a:ext cx="2668752" cy="507831"/>
          </a:xfrm>
          <a:prstGeom prst="rect">
            <a:avLst/>
          </a:prstGeom>
          <a:noFill/>
        </p:spPr>
        <p:txBody>
          <a:bodyPr wrap="square" rtlCol="0">
            <a:spAutoFit/>
          </a:bodyPr>
          <a:lstStyle/>
          <a:p>
            <a:r>
              <a:rPr lang="es-MX" sz="900" dirty="0" smtClean="0"/>
              <a:t>Imagen tomada con fines </a:t>
            </a:r>
            <a:r>
              <a:rPr lang="es-MX" sz="900" dirty="0"/>
              <a:t>didácticos </a:t>
            </a:r>
            <a:r>
              <a:rPr lang="es-MX" sz="900" dirty="0" err="1"/>
              <a:t>de:https</a:t>
            </a:r>
            <a:r>
              <a:rPr lang="es-MX" sz="900" dirty="0"/>
              <a:t>://wiszer.wordpress.com/</a:t>
            </a:r>
            <a:r>
              <a:rPr lang="es-MX" sz="900" dirty="0" err="1"/>
              <a:t>metodologias</a:t>
            </a:r>
            <a:r>
              <a:rPr lang="es-MX" sz="900" dirty="0"/>
              <a:t>-del-</a:t>
            </a:r>
            <a:r>
              <a:rPr lang="es-MX" sz="900" dirty="0" err="1"/>
              <a:t>diseno</a:t>
            </a:r>
            <a:endParaRPr lang="es-MX" sz="900" dirty="0"/>
          </a:p>
        </p:txBody>
      </p:sp>
      <p:sp>
        <p:nvSpPr>
          <p:cNvPr id="19" name="CuadroTexto 2"/>
          <p:cNvSpPr txBox="1">
            <a:spLocks noChangeArrowheads="1"/>
          </p:cNvSpPr>
          <p:nvPr/>
        </p:nvSpPr>
        <p:spPr bwMode="auto">
          <a:xfrm>
            <a:off x="6561075" y="6134443"/>
            <a:ext cx="2447925" cy="523220"/>
          </a:xfrm>
          <a:prstGeom prst="rect">
            <a:avLst/>
          </a:prstGeom>
          <a:noFill/>
          <a:ln w="9525">
            <a:noFill/>
            <a:miter lim="800000"/>
            <a:headEnd/>
            <a:tailEnd/>
          </a:ln>
        </p:spPr>
        <p:txBody>
          <a:bodyPr>
            <a:spAutoFit/>
          </a:bodyPr>
          <a:lstStyle/>
          <a:p>
            <a:r>
              <a:rPr lang="es-ES_tradnl" sz="1400" b="1" i="1" dirty="0" smtClean="0">
                <a:solidFill>
                  <a:schemeClr val="bg1"/>
                </a:solidFill>
                <a:latin typeface="Abadi MT Condensed Light" pitchFamily="1" charset="0"/>
              </a:rPr>
              <a:t>Comprensión del método para el diseño </a:t>
            </a:r>
            <a:r>
              <a:rPr lang="es-ES_tradnl" sz="1400" b="1" i="1" dirty="0">
                <a:solidFill>
                  <a:schemeClr val="bg1"/>
                </a:solidFill>
                <a:latin typeface="Abadi MT Condensed Light" pitchFamily="1" charset="0"/>
              </a:rPr>
              <a:t>Industrial </a:t>
            </a:r>
          </a:p>
        </p:txBody>
      </p:sp>
      <p:pic>
        <p:nvPicPr>
          <p:cNvPr id="24578" name="Picture 2" descr="https://wiszer.files.wordpress.com/2010/02/modelo-diana.jpg?w=47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4612" y="1417650"/>
            <a:ext cx="3628572" cy="3937638"/>
          </a:xfrm>
          <a:prstGeom prst="rect">
            <a:avLst/>
          </a:prstGeom>
          <a:noFill/>
          <a:extLst>
            <a:ext uri="{909E8E84-426E-40DD-AFC4-6F175D3DCCD1}">
              <a14:hiddenFill xmlns:a14="http://schemas.microsoft.com/office/drawing/2010/main">
                <a:solidFill>
                  <a:srgbClr val="FFFFFF"/>
                </a:solidFill>
              </a14:hiddenFill>
            </a:ext>
          </a:extLst>
        </p:spPr>
      </p:pic>
      <p:sp>
        <p:nvSpPr>
          <p:cNvPr id="15" name="CuadroTexto 14"/>
          <p:cNvSpPr txBox="1"/>
          <p:nvPr/>
        </p:nvSpPr>
        <p:spPr>
          <a:xfrm>
            <a:off x="4427984" y="1174898"/>
            <a:ext cx="3965929" cy="4770537"/>
          </a:xfrm>
          <a:prstGeom prst="rect">
            <a:avLst/>
          </a:prstGeom>
          <a:noFill/>
        </p:spPr>
        <p:txBody>
          <a:bodyPr wrap="square" rtlCol="0">
            <a:spAutoFit/>
          </a:bodyPr>
          <a:lstStyle/>
          <a:p>
            <a:r>
              <a:rPr lang="es-MX" sz="1600" dirty="0"/>
              <a:t>Los factores </a:t>
            </a:r>
            <a:r>
              <a:rPr lang="es-MX" sz="1600" dirty="0" smtClean="0"/>
              <a:t>básicos:</a:t>
            </a:r>
          </a:p>
          <a:p>
            <a:r>
              <a:rPr lang="es-MX" sz="1600" dirty="0" smtClean="0"/>
              <a:t>a</a:t>
            </a:r>
            <a:r>
              <a:rPr lang="es-MX" sz="1600" dirty="0"/>
              <a:t>. </a:t>
            </a:r>
            <a:r>
              <a:rPr lang="es-MX" sz="1600" dirty="0" err="1"/>
              <a:t>Unibación</a:t>
            </a:r>
            <a:r>
              <a:rPr lang="es-MX" sz="1600" dirty="0"/>
              <a:t>. Sitio específico donde surge la necesidad.</a:t>
            </a:r>
            <a:br>
              <a:rPr lang="es-MX" sz="1600" dirty="0"/>
            </a:br>
            <a:r>
              <a:rPr lang="es-MX" sz="1600" dirty="0"/>
              <a:t>b. Destino. Finalidad de la satisfacción de la demanda.</a:t>
            </a:r>
            <a:br>
              <a:rPr lang="es-MX" sz="1600" dirty="0"/>
            </a:br>
            <a:r>
              <a:rPr lang="es-MX" sz="1600" dirty="0"/>
              <a:t>c. Economía. Evaluación de los recursos disponibles.</a:t>
            </a:r>
          </a:p>
          <a:p>
            <a:endParaRPr lang="es-MX" sz="1600" dirty="0" smtClean="0"/>
          </a:p>
          <a:p>
            <a:r>
              <a:rPr lang="es-MX" sz="1600" dirty="0" smtClean="0"/>
              <a:t>cinco </a:t>
            </a:r>
            <a:r>
              <a:rPr lang="es-MX" sz="1600" dirty="0"/>
              <a:t>niveles:</a:t>
            </a:r>
          </a:p>
          <a:p>
            <a:r>
              <a:rPr lang="es-MX" sz="1600" dirty="0"/>
              <a:t>Funcional. Soluciones en relaciones objeto-uso.</a:t>
            </a:r>
          </a:p>
          <a:p>
            <a:r>
              <a:rPr lang="es-MX" sz="1600" dirty="0"/>
              <a:t>Ambiental. Problemática en la relación objeto-contexto físico.</a:t>
            </a:r>
          </a:p>
          <a:p>
            <a:r>
              <a:rPr lang="es-MX" sz="1600" dirty="0"/>
              <a:t>Estructural. Rigidez o durabilidad del objeto en función del uso.</a:t>
            </a:r>
          </a:p>
          <a:p>
            <a:r>
              <a:rPr lang="es-MX" sz="1600" dirty="0"/>
              <a:t>Constructivo. Problemas surgidos en medios de producción y su incidencia sobre las soluciones a los demás niveles.</a:t>
            </a:r>
          </a:p>
          <a:p>
            <a:r>
              <a:rPr lang="es-MX" sz="1600" dirty="0"/>
              <a:t>Expresivo. Niveles de solución estéticos.</a:t>
            </a:r>
          </a:p>
        </p:txBody>
      </p:sp>
      <p:sp>
        <p:nvSpPr>
          <p:cNvPr id="16" name="CuadroTexto 15"/>
          <p:cNvSpPr txBox="1"/>
          <p:nvPr/>
        </p:nvSpPr>
        <p:spPr>
          <a:xfrm>
            <a:off x="602557" y="1024575"/>
            <a:ext cx="3321371" cy="523220"/>
          </a:xfrm>
          <a:prstGeom prst="rect">
            <a:avLst/>
          </a:prstGeom>
          <a:noFill/>
        </p:spPr>
        <p:txBody>
          <a:bodyPr wrap="square" rtlCol="0">
            <a:spAutoFit/>
          </a:bodyPr>
          <a:lstStyle/>
          <a:p>
            <a:r>
              <a:rPr lang="es-MX" sz="1400" dirty="0" smtClean="0"/>
              <a:t>Modelo Diana</a:t>
            </a:r>
          </a:p>
          <a:p>
            <a:r>
              <a:rPr lang="es-MX" sz="1400" dirty="0"/>
              <a:t>Oscar Olea y Carlos González Lobo</a:t>
            </a:r>
            <a:endParaRPr lang="es-MX" sz="1400" dirty="0"/>
          </a:p>
        </p:txBody>
      </p:sp>
    </p:spTree>
    <p:extLst>
      <p:ext uri="{BB962C8B-B14F-4D97-AF65-F5344CB8AC3E}">
        <p14:creationId xmlns:p14="http://schemas.microsoft.com/office/powerpoint/2010/main" val="3346947897"/>
      </p:ext>
    </p:extLst>
  </p:cSld>
  <p:clrMapOvr>
    <a:masterClrMapping/>
  </p:clrMapOvr>
  <p:transition spd="med">
    <p:wipe dir="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27"/>
          <p:cNvSpPr>
            <a:spLocks noChangeArrowheads="1"/>
          </p:cNvSpPr>
          <p:nvPr/>
        </p:nvSpPr>
        <p:spPr bwMode="auto">
          <a:xfrm rot="16200000">
            <a:off x="5871369" y="2893219"/>
            <a:ext cx="6149975" cy="395287"/>
          </a:xfrm>
          <a:prstGeom prst="rect">
            <a:avLst/>
          </a:prstGeom>
          <a:gradFill rotWithShape="1">
            <a:gsLst>
              <a:gs pos="0">
                <a:srgbClr val="628319"/>
              </a:gs>
              <a:gs pos="64000">
                <a:srgbClr val="628319"/>
              </a:gs>
              <a:gs pos="100000">
                <a:srgbClr val="FFFFFF"/>
              </a:gs>
            </a:gsLst>
            <a:path path="rect">
              <a:fillToRect l="100000" t="100000"/>
            </a:path>
          </a:gradFill>
          <a:ln w="9525">
            <a:noFill/>
            <a:miter lim="800000"/>
            <a:headEnd/>
            <a:tailEnd/>
          </a:ln>
          <a:effectLst>
            <a:outerShdw dist="23000" dir="5400000" rotWithShape="0">
              <a:srgbClr val="808080">
                <a:alpha val="34999"/>
              </a:srgbClr>
            </a:outerShdw>
          </a:effectLst>
        </p:spPr>
        <p:txBody>
          <a:bodyPr anchor="ctr"/>
          <a:lstStyle/>
          <a:p>
            <a:pPr algn="ctr">
              <a:defRPr/>
            </a:pPr>
            <a:endParaRPr lang="es-ES">
              <a:solidFill>
                <a:schemeClr val="lt1"/>
              </a:solidFill>
              <a:latin typeface="+mn-lt"/>
              <a:ea typeface="+mn-ea"/>
            </a:endParaRPr>
          </a:p>
        </p:txBody>
      </p:sp>
      <p:pic>
        <p:nvPicPr>
          <p:cNvPr id="3" name="Picture 15"/>
          <p:cNvPicPr>
            <a:picLocks noChangeAspect="1" noChangeArrowheads="1"/>
          </p:cNvPicPr>
          <p:nvPr/>
        </p:nvPicPr>
        <p:blipFill>
          <a:blip r:embed="rId2"/>
          <a:srcRect/>
          <a:stretch>
            <a:fillRect/>
          </a:stretch>
        </p:blipFill>
        <p:spPr bwMode="auto">
          <a:xfrm>
            <a:off x="671513" y="260350"/>
            <a:ext cx="804862" cy="719138"/>
          </a:xfrm>
          <a:prstGeom prst="rect">
            <a:avLst/>
          </a:prstGeom>
          <a:noFill/>
          <a:ln w="9525">
            <a:noFill/>
            <a:miter lim="800000"/>
            <a:headEnd/>
            <a:tailEnd/>
          </a:ln>
        </p:spPr>
      </p:pic>
      <p:sp>
        <p:nvSpPr>
          <p:cNvPr id="4" name="Rectángulo 18"/>
          <p:cNvSpPr>
            <a:spLocks noChangeArrowheads="1"/>
          </p:cNvSpPr>
          <p:nvPr/>
        </p:nvSpPr>
        <p:spPr bwMode="auto">
          <a:xfrm>
            <a:off x="179388" y="5949950"/>
            <a:ext cx="8964612" cy="908050"/>
          </a:xfrm>
          <a:prstGeom prst="rect">
            <a:avLst/>
          </a:prstGeom>
          <a:gradFill rotWithShape="1">
            <a:gsLst>
              <a:gs pos="0">
                <a:srgbClr val="628319"/>
              </a:gs>
              <a:gs pos="64000">
                <a:srgbClr val="628319"/>
              </a:gs>
              <a:gs pos="100000">
                <a:srgbClr val="FFFFFF"/>
              </a:gs>
            </a:gsLst>
            <a:path path="rect">
              <a:fillToRect l="100000" t="100000"/>
            </a:path>
          </a:gradFill>
          <a:ln w="9525">
            <a:noFill/>
            <a:miter lim="800000"/>
            <a:headEnd/>
            <a:tailEnd/>
          </a:ln>
          <a:effectLst>
            <a:outerShdw dist="23000" dir="5400000" rotWithShape="0">
              <a:srgbClr val="808080">
                <a:alpha val="34999"/>
              </a:srgbClr>
            </a:outerShdw>
          </a:effectLst>
        </p:spPr>
        <p:txBody>
          <a:bodyPr anchor="ctr"/>
          <a:lstStyle/>
          <a:p>
            <a:pPr algn="ctr">
              <a:defRPr/>
            </a:pPr>
            <a:endParaRPr lang="es-ES">
              <a:solidFill>
                <a:schemeClr val="lt1"/>
              </a:solidFill>
              <a:latin typeface="+mn-lt"/>
              <a:ea typeface="+mn-ea"/>
            </a:endParaRPr>
          </a:p>
        </p:txBody>
      </p:sp>
      <p:grpSp>
        <p:nvGrpSpPr>
          <p:cNvPr id="5" name="Agrupar 41"/>
          <p:cNvGrpSpPr/>
          <p:nvPr/>
        </p:nvGrpSpPr>
        <p:grpSpPr>
          <a:xfrm>
            <a:off x="251520" y="5229200"/>
            <a:ext cx="882484" cy="1450720"/>
            <a:chOff x="7916914" y="3392213"/>
            <a:chExt cx="914688" cy="1696571"/>
          </a:xfrm>
          <a:effectLst>
            <a:outerShdw blurRad="50800" dist="38100" dir="2700000" algn="tl" rotWithShape="0">
              <a:prstClr val="black">
                <a:alpha val="40000"/>
              </a:prstClr>
            </a:outerShdw>
          </a:effectLst>
        </p:grpSpPr>
        <p:sp>
          <p:nvSpPr>
            <p:cNvPr id="6" name="Forma libre 20"/>
            <p:cNvSpPr/>
            <p:nvPr/>
          </p:nvSpPr>
          <p:spPr>
            <a:xfrm>
              <a:off x="8417985" y="3812948"/>
              <a:ext cx="413617" cy="1275836"/>
            </a:xfrm>
            <a:custGeom>
              <a:avLst/>
              <a:gdLst>
                <a:gd name="connsiteX0" fmla="*/ 0 w 413617"/>
                <a:gd name="connsiteY0" fmla="*/ 0 h 1240819"/>
                <a:gd name="connsiteX1" fmla="*/ 192245 w 413617"/>
                <a:gd name="connsiteY1" fmla="*/ 0 h 1240819"/>
                <a:gd name="connsiteX2" fmla="*/ 413617 w 413617"/>
                <a:gd name="connsiteY2" fmla="*/ 1147612 h 1240819"/>
                <a:gd name="connsiteX3" fmla="*/ 396141 w 413617"/>
                <a:gd name="connsiteY3" fmla="*/ 1240819 h 1240819"/>
                <a:gd name="connsiteX4" fmla="*/ 355362 w 413617"/>
                <a:gd name="connsiteY4" fmla="*/ 1211692 h 1240819"/>
                <a:gd name="connsiteX5" fmla="*/ 337885 w 413617"/>
                <a:gd name="connsiteY5" fmla="*/ 1101009 h 1240819"/>
                <a:gd name="connsiteX6" fmla="*/ 192245 w 413617"/>
                <a:gd name="connsiteY6" fmla="*/ 0 h 1240819"/>
                <a:gd name="connsiteX7" fmla="*/ 0 w 413617"/>
                <a:gd name="connsiteY7" fmla="*/ 0 h 1240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3617" h="1240819">
                  <a:moveTo>
                    <a:pt x="0" y="0"/>
                  </a:moveTo>
                  <a:lnTo>
                    <a:pt x="192245" y="0"/>
                  </a:lnTo>
                  <a:lnTo>
                    <a:pt x="413617" y="1147612"/>
                  </a:lnTo>
                  <a:lnTo>
                    <a:pt x="396141" y="1240819"/>
                  </a:lnTo>
                  <a:lnTo>
                    <a:pt x="355362" y="1211692"/>
                  </a:lnTo>
                  <a:lnTo>
                    <a:pt x="337885" y="1101009"/>
                  </a:lnTo>
                  <a:lnTo>
                    <a:pt x="192245" y="0"/>
                  </a:lnTo>
                  <a:lnTo>
                    <a:pt x="0" y="0"/>
                  </a:lnTo>
                  <a:close/>
                </a:path>
              </a:pathLst>
            </a:custGeom>
            <a:solidFill>
              <a:srgbClr val="FFFFFF"/>
            </a:solidFill>
            <a:ln>
              <a:noFill/>
            </a:ln>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a:p>
          </p:txBody>
        </p:sp>
        <p:cxnSp>
          <p:nvCxnSpPr>
            <p:cNvPr id="7" name="Conector recto 21"/>
            <p:cNvCxnSpPr/>
            <p:nvPr/>
          </p:nvCxnSpPr>
          <p:spPr>
            <a:xfrm flipV="1">
              <a:off x="8395605" y="3912928"/>
              <a:ext cx="233024" cy="1"/>
            </a:xfrm>
            <a:prstGeom prst="line">
              <a:avLst/>
            </a:prstGeom>
            <a:ln w="19050" cmpd="sng">
              <a:solidFill>
                <a:schemeClr val="bg1"/>
              </a:solidFill>
            </a:ln>
            <a:scene3d>
              <a:camera prst="orthographicFront"/>
              <a:lightRig rig="threePt" dir="t"/>
            </a:scene3d>
            <a:sp3d>
              <a:bevelT w="165100" prst="coolSlant"/>
            </a:sp3d>
          </p:spPr>
          <p:style>
            <a:lnRef idx="2">
              <a:schemeClr val="accent1"/>
            </a:lnRef>
            <a:fillRef idx="0">
              <a:schemeClr val="accent1"/>
            </a:fillRef>
            <a:effectRef idx="1">
              <a:schemeClr val="accent1"/>
            </a:effectRef>
            <a:fontRef idx="minor">
              <a:schemeClr val="tx1"/>
            </a:fontRef>
          </p:style>
        </p:cxnSp>
        <p:sp>
          <p:nvSpPr>
            <p:cNvPr id="8" name="Elipse 22"/>
            <p:cNvSpPr/>
            <p:nvPr/>
          </p:nvSpPr>
          <p:spPr>
            <a:xfrm>
              <a:off x="8541245" y="3678959"/>
              <a:ext cx="87384" cy="76682"/>
            </a:xfrm>
            <a:prstGeom prst="ellipse">
              <a:avLst/>
            </a:prstGeom>
            <a:solidFill>
              <a:schemeClr val="bg1"/>
            </a:solidFill>
            <a:ln>
              <a:noFill/>
            </a:ln>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a:p>
          </p:txBody>
        </p:sp>
        <p:cxnSp>
          <p:nvCxnSpPr>
            <p:cNvPr id="9" name="Conector recto 23"/>
            <p:cNvCxnSpPr/>
            <p:nvPr/>
          </p:nvCxnSpPr>
          <p:spPr>
            <a:xfrm flipV="1">
              <a:off x="8383029" y="3842078"/>
              <a:ext cx="233024" cy="1"/>
            </a:xfrm>
            <a:prstGeom prst="line">
              <a:avLst/>
            </a:prstGeom>
            <a:ln w="38100" cmpd="sng">
              <a:solidFill>
                <a:schemeClr val="bg1"/>
              </a:solidFill>
            </a:ln>
            <a:scene3d>
              <a:camera prst="orthographicFront"/>
              <a:lightRig rig="threePt" dir="t"/>
            </a:scene3d>
            <a:sp3d>
              <a:bevelT w="165100" prst="coolSlant"/>
            </a:sp3d>
          </p:spPr>
          <p:style>
            <a:lnRef idx="2">
              <a:schemeClr val="accent1"/>
            </a:lnRef>
            <a:fillRef idx="0">
              <a:schemeClr val="accent1"/>
            </a:fillRef>
            <a:effectRef idx="1">
              <a:schemeClr val="accent1"/>
            </a:effectRef>
            <a:fontRef idx="minor">
              <a:schemeClr val="tx1"/>
            </a:fontRef>
          </p:style>
        </p:cxnSp>
        <p:sp>
          <p:nvSpPr>
            <p:cNvPr id="10" name="Forma libre 24"/>
            <p:cNvSpPr/>
            <p:nvPr/>
          </p:nvSpPr>
          <p:spPr>
            <a:xfrm>
              <a:off x="7916914" y="3392213"/>
              <a:ext cx="502413" cy="1696571"/>
            </a:xfrm>
            <a:custGeom>
              <a:avLst/>
              <a:gdLst>
                <a:gd name="connsiteX0" fmla="*/ 70 w 502413"/>
                <a:gd name="connsiteY0" fmla="*/ 1301 h 1696571"/>
                <a:gd name="connsiteX1" fmla="*/ 326303 w 502413"/>
                <a:gd name="connsiteY1" fmla="*/ 216842 h 1696571"/>
                <a:gd name="connsiteX2" fmla="*/ 489420 w 502413"/>
                <a:gd name="connsiteY2" fmla="*/ 420733 h 1696571"/>
                <a:gd name="connsiteX3" fmla="*/ 489420 w 502413"/>
                <a:gd name="connsiteY3" fmla="*/ 508114 h 1696571"/>
                <a:gd name="connsiteX4" fmla="*/ 466118 w 502413"/>
                <a:gd name="connsiteY4" fmla="*/ 712005 h 1696571"/>
                <a:gd name="connsiteX5" fmla="*/ 378734 w 502413"/>
                <a:gd name="connsiteY5" fmla="*/ 991626 h 1696571"/>
                <a:gd name="connsiteX6" fmla="*/ 203966 w 502413"/>
                <a:gd name="connsiteY6" fmla="*/ 1381930 h 1696571"/>
                <a:gd name="connsiteX7" fmla="*/ 40849 w 502413"/>
                <a:gd name="connsiteY7" fmla="*/ 1696504 h 1696571"/>
                <a:gd name="connsiteX8" fmla="*/ 122408 w 502413"/>
                <a:gd name="connsiteY8" fmla="*/ 1405232 h 1696571"/>
                <a:gd name="connsiteX9" fmla="*/ 268047 w 502413"/>
                <a:gd name="connsiteY9" fmla="*/ 915895 h 1696571"/>
                <a:gd name="connsiteX10" fmla="*/ 355431 w 502413"/>
                <a:gd name="connsiteY10" fmla="*/ 618798 h 1696571"/>
                <a:gd name="connsiteX11" fmla="*/ 361257 w 502413"/>
                <a:gd name="connsiteY11" fmla="*/ 490638 h 1696571"/>
                <a:gd name="connsiteX12" fmla="*/ 297175 w 502413"/>
                <a:gd name="connsiteY12" fmla="*/ 321700 h 1696571"/>
                <a:gd name="connsiteX13" fmla="*/ 70 w 502413"/>
                <a:gd name="connsiteY13" fmla="*/ 1301 h 1696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02413" h="1696571">
                  <a:moveTo>
                    <a:pt x="70" y="1301"/>
                  </a:moveTo>
                  <a:cubicBezTo>
                    <a:pt x="4925" y="-16175"/>
                    <a:pt x="244745" y="146937"/>
                    <a:pt x="326303" y="216842"/>
                  </a:cubicBezTo>
                  <a:cubicBezTo>
                    <a:pt x="407861" y="286747"/>
                    <a:pt x="462234" y="372188"/>
                    <a:pt x="489420" y="420733"/>
                  </a:cubicBezTo>
                  <a:cubicBezTo>
                    <a:pt x="516606" y="469278"/>
                    <a:pt x="493304" y="459569"/>
                    <a:pt x="489420" y="508114"/>
                  </a:cubicBezTo>
                  <a:cubicBezTo>
                    <a:pt x="485536" y="556659"/>
                    <a:pt x="484566" y="631420"/>
                    <a:pt x="466118" y="712005"/>
                  </a:cubicBezTo>
                  <a:cubicBezTo>
                    <a:pt x="447670" y="792590"/>
                    <a:pt x="422426" y="879972"/>
                    <a:pt x="378734" y="991626"/>
                  </a:cubicBezTo>
                  <a:cubicBezTo>
                    <a:pt x="335042" y="1103280"/>
                    <a:pt x="260280" y="1264450"/>
                    <a:pt x="203966" y="1381930"/>
                  </a:cubicBezTo>
                  <a:cubicBezTo>
                    <a:pt x="147652" y="1499410"/>
                    <a:pt x="54442" y="1692620"/>
                    <a:pt x="40849" y="1696504"/>
                  </a:cubicBezTo>
                  <a:cubicBezTo>
                    <a:pt x="27256" y="1700388"/>
                    <a:pt x="84542" y="1535334"/>
                    <a:pt x="122408" y="1405232"/>
                  </a:cubicBezTo>
                  <a:cubicBezTo>
                    <a:pt x="160274" y="1275131"/>
                    <a:pt x="229210" y="1046967"/>
                    <a:pt x="268047" y="915895"/>
                  </a:cubicBezTo>
                  <a:cubicBezTo>
                    <a:pt x="306884" y="784823"/>
                    <a:pt x="339896" y="689674"/>
                    <a:pt x="355431" y="618798"/>
                  </a:cubicBezTo>
                  <a:cubicBezTo>
                    <a:pt x="370966" y="547922"/>
                    <a:pt x="370966" y="540154"/>
                    <a:pt x="361257" y="490638"/>
                  </a:cubicBezTo>
                  <a:cubicBezTo>
                    <a:pt x="351548" y="441122"/>
                    <a:pt x="353489" y="402285"/>
                    <a:pt x="297175" y="321700"/>
                  </a:cubicBezTo>
                  <a:cubicBezTo>
                    <a:pt x="240861" y="241115"/>
                    <a:pt x="-4785" y="18777"/>
                    <a:pt x="70" y="1301"/>
                  </a:cubicBezTo>
                  <a:close/>
                </a:path>
              </a:pathLst>
            </a:custGeom>
            <a:solidFill>
              <a:schemeClr val="bg1"/>
            </a:solidFill>
            <a:ln>
              <a:noFill/>
            </a:ln>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a:p>
          </p:txBody>
        </p:sp>
      </p:grpSp>
      <p:sp>
        <p:nvSpPr>
          <p:cNvPr id="13" name="Text Box 6"/>
          <p:cNvSpPr txBox="1">
            <a:spLocks noChangeArrowheads="1"/>
          </p:cNvSpPr>
          <p:nvPr/>
        </p:nvSpPr>
        <p:spPr bwMode="auto">
          <a:xfrm>
            <a:off x="2268538" y="404813"/>
            <a:ext cx="4762500" cy="830262"/>
          </a:xfrm>
          <a:prstGeom prst="rect">
            <a:avLst/>
          </a:prstGeom>
          <a:noFill/>
          <a:ln w="9525">
            <a:noFill/>
            <a:miter lim="800000"/>
            <a:headEnd/>
            <a:tailEnd/>
          </a:ln>
        </p:spPr>
        <p:txBody>
          <a:bodyPr wrap="none">
            <a:spAutoFit/>
          </a:bodyPr>
          <a:lstStyle/>
          <a:p>
            <a:r>
              <a:rPr lang="es-MX" sz="1400" b="1" dirty="0">
                <a:solidFill>
                  <a:srgbClr val="08090B"/>
                </a:solidFill>
                <a:latin typeface="Arial" pitchFamily="34" charset="0"/>
                <a:cs typeface="Arial" pitchFamily="34" charset="0"/>
              </a:rPr>
              <a:t>UNIVERSIDAD AUTÓNOMA DEL ESTADO DE MÉXICO</a:t>
            </a:r>
          </a:p>
          <a:p>
            <a:r>
              <a:rPr lang="es-MX" sz="1400" b="1" dirty="0">
                <a:solidFill>
                  <a:srgbClr val="08090B"/>
                </a:solidFill>
                <a:latin typeface="Arial" pitchFamily="34" charset="0"/>
                <a:cs typeface="Arial" pitchFamily="34" charset="0"/>
              </a:rPr>
              <a:t>      Centro Universitario UAEM Valle de Chalco. </a:t>
            </a:r>
          </a:p>
          <a:p>
            <a:endParaRPr lang="es-ES" sz="2000" b="1" i="1" dirty="0">
              <a:latin typeface="Arial" pitchFamily="34" charset="0"/>
              <a:cs typeface="Arial" pitchFamily="34" charset="0"/>
            </a:endParaRPr>
          </a:p>
        </p:txBody>
      </p:sp>
      <p:sp>
        <p:nvSpPr>
          <p:cNvPr id="14" name="Rectángulo 26"/>
          <p:cNvSpPr>
            <a:spLocks noChangeArrowheads="1"/>
          </p:cNvSpPr>
          <p:nvPr/>
        </p:nvSpPr>
        <p:spPr bwMode="auto">
          <a:xfrm>
            <a:off x="0" y="0"/>
            <a:ext cx="250825" cy="6850063"/>
          </a:xfrm>
          <a:prstGeom prst="rect">
            <a:avLst/>
          </a:prstGeom>
          <a:solidFill>
            <a:srgbClr val="404040"/>
          </a:solidFill>
          <a:ln w="9525">
            <a:noFill/>
            <a:miter lim="800000"/>
            <a:headEnd/>
            <a:tailEnd/>
          </a:ln>
          <a:effectLst>
            <a:outerShdw dist="23000" dir="5400000" rotWithShape="0">
              <a:srgbClr val="808080">
                <a:alpha val="34999"/>
              </a:srgbClr>
            </a:outerShdw>
          </a:effectLst>
        </p:spPr>
        <p:txBody>
          <a:bodyPr anchor="ctr"/>
          <a:lstStyle/>
          <a:p>
            <a:pPr algn="ctr">
              <a:defRPr/>
            </a:pPr>
            <a:endParaRPr lang="es-ES">
              <a:solidFill>
                <a:schemeClr val="lt1"/>
              </a:solidFill>
              <a:latin typeface="+mn-lt"/>
              <a:ea typeface="+mn-ea"/>
            </a:endParaRPr>
          </a:p>
        </p:txBody>
      </p:sp>
      <p:sp>
        <p:nvSpPr>
          <p:cNvPr id="15" name="14 Rectángulo"/>
          <p:cNvSpPr/>
          <p:nvPr/>
        </p:nvSpPr>
        <p:spPr>
          <a:xfrm>
            <a:off x="6156176" y="1340768"/>
            <a:ext cx="1532792" cy="338554"/>
          </a:xfrm>
          <a:prstGeom prst="rect">
            <a:avLst/>
          </a:prstGeom>
        </p:spPr>
        <p:txBody>
          <a:bodyPr wrap="none">
            <a:spAutoFit/>
          </a:bodyPr>
          <a:lstStyle/>
          <a:p>
            <a:r>
              <a:rPr lang="es-ES" sz="1600" b="1" dirty="0" err="1" smtClean="0">
                <a:cs typeface="Tahoma" pitchFamily="34" charset="0"/>
              </a:rPr>
              <a:t>Gui</a:t>
            </a:r>
            <a:r>
              <a:rPr lang="es-ES" sz="1600" b="1" dirty="0" smtClean="0">
                <a:cs typeface="Tahoma" pitchFamily="34" charset="0"/>
              </a:rPr>
              <a:t> </a:t>
            </a:r>
            <a:r>
              <a:rPr lang="es-ES" sz="1600" b="1" dirty="0" err="1" smtClean="0">
                <a:cs typeface="Tahoma" pitchFamily="34" charset="0"/>
              </a:rPr>
              <a:t>Bonsiepe</a:t>
            </a:r>
            <a:endParaRPr lang="es-ES" sz="1600" b="1" dirty="0">
              <a:cs typeface="Tahoma" pitchFamily="34" charset="0"/>
            </a:endParaRPr>
          </a:p>
        </p:txBody>
      </p:sp>
      <p:sp>
        <p:nvSpPr>
          <p:cNvPr id="16" name="CuadroTexto 15"/>
          <p:cNvSpPr txBox="1"/>
          <p:nvPr/>
        </p:nvSpPr>
        <p:spPr>
          <a:xfrm>
            <a:off x="1413669" y="1679322"/>
            <a:ext cx="3527689" cy="2554545"/>
          </a:xfrm>
          <a:prstGeom prst="rect">
            <a:avLst/>
          </a:prstGeom>
          <a:noFill/>
        </p:spPr>
        <p:txBody>
          <a:bodyPr wrap="square" rtlCol="0">
            <a:spAutoFit/>
          </a:bodyPr>
          <a:lstStyle/>
          <a:p>
            <a:pPr algn="just"/>
            <a:r>
              <a:rPr lang="es-MX" sz="1600" dirty="0" smtClean="0"/>
              <a:t>La carencia de un tras fondo al diseñar, se trabaja sin conocer a cabalidad lo que se esta haciendo, ¿Cómo se puede remediar esto? Según Bonsiepe; es desarrollando una metodología, </a:t>
            </a:r>
            <a:r>
              <a:rPr lang="es-MX" sz="1600" dirty="0" smtClean="0"/>
              <a:t>esto </a:t>
            </a:r>
            <a:r>
              <a:rPr lang="es-MX" sz="1600" dirty="0" smtClean="0"/>
              <a:t>no ofrece una respuesta, pero ayuda en la optimización, en el proceso, en la toma de decisiones y nos muestra las </a:t>
            </a:r>
            <a:r>
              <a:rPr lang="es-MX" sz="1600" dirty="0" smtClean="0"/>
              <a:t>limitaciones</a:t>
            </a:r>
            <a:r>
              <a:rPr lang="es-MX" sz="1600" dirty="0" smtClean="0"/>
              <a:t>.</a:t>
            </a:r>
          </a:p>
        </p:txBody>
      </p:sp>
      <p:pic>
        <p:nvPicPr>
          <p:cNvPr id="25602" name="Picture 2" descr="Resultado de image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90380" y="1927893"/>
            <a:ext cx="1995489" cy="2494361"/>
          </a:xfrm>
          <a:prstGeom prst="rect">
            <a:avLst/>
          </a:prstGeom>
          <a:noFill/>
          <a:extLst>
            <a:ext uri="{909E8E84-426E-40DD-AFC4-6F175D3DCCD1}">
              <a14:hiddenFill xmlns:a14="http://schemas.microsoft.com/office/drawing/2010/main">
                <a:solidFill>
                  <a:srgbClr val="FFFFFF"/>
                </a:solidFill>
              </a14:hiddenFill>
            </a:ext>
          </a:extLst>
        </p:spPr>
      </p:pic>
      <p:sp>
        <p:nvSpPr>
          <p:cNvPr id="18" name="CuadroTexto 2"/>
          <p:cNvSpPr txBox="1">
            <a:spLocks noChangeArrowheads="1"/>
          </p:cNvSpPr>
          <p:nvPr/>
        </p:nvSpPr>
        <p:spPr bwMode="auto">
          <a:xfrm>
            <a:off x="6561075" y="6134443"/>
            <a:ext cx="2447925" cy="523220"/>
          </a:xfrm>
          <a:prstGeom prst="rect">
            <a:avLst/>
          </a:prstGeom>
          <a:noFill/>
          <a:ln w="9525">
            <a:noFill/>
            <a:miter lim="800000"/>
            <a:headEnd/>
            <a:tailEnd/>
          </a:ln>
        </p:spPr>
        <p:txBody>
          <a:bodyPr>
            <a:spAutoFit/>
          </a:bodyPr>
          <a:lstStyle/>
          <a:p>
            <a:r>
              <a:rPr lang="es-ES_tradnl" sz="1400" b="1" i="1" dirty="0" smtClean="0">
                <a:solidFill>
                  <a:schemeClr val="bg1"/>
                </a:solidFill>
                <a:latin typeface="Abadi MT Condensed Light" pitchFamily="1" charset="0"/>
              </a:rPr>
              <a:t>Comprensión del método para el diseño </a:t>
            </a:r>
            <a:r>
              <a:rPr lang="es-ES_tradnl" sz="1400" b="1" i="1" dirty="0">
                <a:solidFill>
                  <a:schemeClr val="bg1"/>
                </a:solidFill>
                <a:latin typeface="Abadi MT Condensed Light" pitchFamily="1" charset="0"/>
              </a:rPr>
              <a:t>Industrial </a:t>
            </a:r>
          </a:p>
        </p:txBody>
      </p:sp>
    </p:spTree>
  </p:cSld>
  <p:clrMapOvr>
    <a:masterClrMapping/>
  </p:clrMapOvr>
  <p:transition spd="med">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ángulo 27"/>
          <p:cNvSpPr>
            <a:spLocks noChangeArrowheads="1"/>
          </p:cNvSpPr>
          <p:nvPr/>
        </p:nvSpPr>
        <p:spPr bwMode="auto">
          <a:xfrm rot="-5400000">
            <a:off x="5871369" y="2893219"/>
            <a:ext cx="6149975" cy="395287"/>
          </a:xfrm>
          <a:prstGeom prst="rect">
            <a:avLst/>
          </a:prstGeom>
          <a:gradFill rotWithShape="1">
            <a:gsLst>
              <a:gs pos="0">
                <a:srgbClr val="628319"/>
              </a:gs>
              <a:gs pos="64000">
                <a:srgbClr val="628319"/>
              </a:gs>
              <a:gs pos="100000">
                <a:srgbClr val="FFFFFF"/>
              </a:gs>
            </a:gsLst>
            <a:path path="rect">
              <a:fillToRect l="100000" t="100000"/>
            </a:path>
          </a:gradFill>
          <a:ln w="9525">
            <a:noFill/>
            <a:miter lim="800000"/>
            <a:headEnd/>
            <a:tailEnd/>
          </a:ln>
          <a:effectLst>
            <a:outerShdw dist="23000" dir="5400000" rotWithShape="0">
              <a:srgbClr val="808080">
                <a:alpha val="34999"/>
              </a:srgbClr>
            </a:outerShdw>
          </a:effectLst>
        </p:spPr>
        <p:txBody>
          <a:bodyPr anchor="ctr"/>
          <a:lstStyle/>
          <a:p>
            <a:pPr algn="ctr">
              <a:defRPr/>
            </a:pPr>
            <a:endParaRPr lang="es-ES">
              <a:solidFill>
                <a:schemeClr val="lt1"/>
              </a:solidFill>
              <a:latin typeface="+mn-lt"/>
              <a:ea typeface="+mn-ea"/>
            </a:endParaRPr>
          </a:p>
        </p:txBody>
      </p:sp>
      <p:sp>
        <p:nvSpPr>
          <p:cNvPr id="19" name="Rectángulo 18"/>
          <p:cNvSpPr>
            <a:spLocks noChangeArrowheads="1"/>
          </p:cNvSpPr>
          <p:nvPr/>
        </p:nvSpPr>
        <p:spPr bwMode="auto">
          <a:xfrm>
            <a:off x="179388" y="5949950"/>
            <a:ext cx="8964612" cy="908050"/>
          </a:xfrm>
          <a:prstGeom prst="rect">
            <a:avLst/>
          </a:prstGeom>
          <a:gradFill rotWithShape="1">
            <a:gsLst>
              <a:gs pos="0">
                <a:srgbClr val="628319"/>
              </a:gs>
              <a:gs pos="64000">
                <a:srgbClr val="628319"/>
              </a:gs>
              <a:gs pos="100000">
                <a:srgbClr val="FFFFFF"/>
              </a:gs>
            </a:gsLst>
            <a:path path="rect">
              <a:fillToRect l="100000" t="100000"/>
            </a:path>
          </a:gradFill>
          <a:ln w="9525">
            <a:noFill/>
            <a:miter lim="800000"/>
            <a:headEnd/>
            <a:tailEnd/>
          </a:ln>
          <a:effectLst>
            <a:outerShdw dist="23000" dir="5400000" rotWithShape="0">
              <a:srgbClr val="808080">
                <a:alpha val="34999"/>
              </a:srgbClr>
            </a:outerShdw>
          </a:effectLst>
        </p:spPr>
        <p:txBody>
          <a:bodyPr anchor="ctr"/>
          <a:lstStyle/>
          <a:p>
            <a:pPr algn="ctr">
              <a:defRPr/>
            </a:pPr>
            <a:endParaRPr lang="es-ES">
              <a:solidFill>
                <a:schemeClr val="lt1"/>
              </a:solidFill>
              <a:latin typeface="+mn-lt"/>
              <a:ea typeface="+mn-ea"/>
            </a:endParaRPr>
          </a:p>
        </p:txBody>
      </p:sp>
      <p:sp>
        <p:nvSpPr>
          <p:cNvPr id="27" name="Rectángulo 26"/>
          <p:cNvSpPr>
            <a:spLocks noChangeArrowheads="1"/>
          </p:cNvSpPr>
          <p:nvPr/>
        </p:nvSpPr>
        <p:spPr bwMode="auto">
          <a:xfrm>
            <a:off x="0" y="0"/>
            <a:ext cx="250825" cy="6850063"/>
          </a:xfrm>
          <a:prstGeom prst="rect">
            <a:avLst/>
          </a:prstGeom>
          <a:solidFill>
            <a:srgbClr val="404040"/>
          </a:solidFill>
          <a:ln w="9525">
            <a:noFill/>
            <a:miter lim="800000"/>
            <a:headEnd/>
            <a:tailEnd/>
          </a:ln>
          <a:effectLst>
            <a:outerShdw dist="23000" dir="5400000" rotWithShape="0">
              <a:srgbClr val="808080">
                <a:alpha val="34999"/>
              </a:srgbClr>
            </a:outerShdw>
          </a:effectLst>
        </p:spPr>
        <p:txBody>
          <a:bodyPr anchor="ctr"/>
          <a:lstStyle/>
          <a:p>
            <a:pPr algn="ctr">
              <a:defRPr/>
            </a:pPr>
            <a:endParaRPr lang="es-ES">
              <a:solidFill>
                <a:schemeClr val="lt1"/>
              </a:solidFill>
              <a:latin typeface="+mn-lt"/>
              <a:ea typeface="+mn-ea"/>
            </a:endParaRPr>
          </a:p>
        </p:txBody>
      </p:sp>
      <p:sp>
        <p:nvSpPr>
          <p:cNvPr id="19460" name="Text Box 6"/>
          <p:cNvSpPr txBox="1">
            <a:spLocks noChangeArrowheads="1"/>
          </p:cNvSpPr>
          <p:nvPr/>
        </p:nvSpPr>
        <p:spPr bwMode="auto">
          <a:xfrm>
            <a:off x="2268538" y="404813"/>
            <a:ext cx="4762500" cy="830262"/>
          </a:xfrm>
          <a:prstGeom prst="rect">
            <a:avLst/>
          </a:prstGeom>
          <a:noFill/>
          <a:ln w="9525">
            <a:noFill/>
            <a:miter lim="800000"/>
            <a:headEnd/>
            <a:tailEnd/>
          </a:ln>
        </p:spPr>
        <p:txBody>
          <a:bodyPr wrap="none">
            <a:spAutoFit/>
          </a:bodyPr>
          <a:lstStyle/>
          <a:p>
            <a:r>
              <a:rPr lang="es-MX" sz="1400" b="1">
                <a:solidFill>
                  <a:srgbClr val="08090B"/>
                </a:solidFill>
                <a:latin typeface="Arial" pitchFamily="34" charset="0"/>
                <a:cs typeface="Arial" pitchFamily="34" charset="0"/>
              </a:rPr>
              <a:t>UNIVERSIDAD AUTÓNOMA DEL ESTADO DE MÉXICO</a:t>
            </a:r>
          </a:p>
          <a:p>
            <a:r>
              <a:rPr lang="es-MX" sz="1400" b="1">
                <a:solidFill>
                  <a:srgbClr val="08090B"/>
                </a:solidFill>
                <a:latin typeface="Arial" pitchFamily="34" charset="0"/>
                <a:cs typeface="Arial" pitchFamily="34" charset="0"/>
              </a:rPr>
              <a:t>      Centro Universitario UAEM Valle de Chalco. </a:t>
            </a:r>
          </a:p>
          <a:p>
            <a:endParaRPr lang="es-ES" sz="2000" b="1" i="1">
              <a:latin typeface="Arial" pitchFamily="34" charset="0"/>
              <a:cs typeface="Arial" pitchFamily="34" charset="0"/>
            </a:endParaRPr>
          </a:p>
        </p:txBody>
      </p:sp>
      <p:pic>
        <p:nvPicPr>
          <p:cNvPr id="19461" name="Picture 15"/>
          <p:cNvPicPr>
            <a:picLocks noChangeAspect="1" noChangeArrowheads="1"/>
          </p:cNvPicPr>
          <p:nvPr/>
        </p:nvPicPr>
        <p:blipFill>
          <a:blip r:embed="rId3"/>
          <a:srcRect/>
          <a:stretch>
            <a:fillRect/>
          </a:stretch>
        </p:blipFill>
        <p:spPr bwMode="auto">
          <a:xfrm>
            <a:off x="671513" y="260350"/>
            <a:ext cx="804862" cy="719138"/>
          </a:xfrm>
          <a:prstGeom prst="rect">
            <a:avLst/>
          </a:prstGeom>
          <a:noFill/>
          <a:ln w="9525">
            <a:noFill/>
            <a:miter lim="800000"/>
            <a:headEnd/>
            <a:tailEnd/>
          </a:ln>
        </p:spPr>
      </p:pic>
      <p:grpSp>
        <p:nvGrpSpPr>
          <p:cNvPr id="20" name="Agrupar 41"/>
          <p:cNvGrpSpPr/>
          <p:nvPr/>
        </p:nvGrpSpPr>
        <p:grpSpPr>
          <a:xfrm>
            <a:off x="251520" y="5229200"/>
            <a:ext cx="882484" cy="1450720"/>
            <a:chOff x="7916914" y="3392213"/>
            <a:chExt cx="914688" cy="1696571"/>
          </a:xfrm>
          <a:effectLst>
            <a:outerShdw blurRad="50800" dist="38100" dir="2700000" algn="tl" rotWithShape="0">
              <a:prstClr val="black">
                <a:alpha val="40000"/>
              </a:prstClr>
            </a:outerShdw>
          </a:effectLst>
        </p:grpSpPr>
        <p:sp>
          <p:nvSpPr>
            <p:cNvPr id="21" name="Forma libre 20"/>
            <p:cNvSpPr/>
            <p:nvPr/>
          </p:nvSpPr>
          <p:spPr>
            <a:xfrm>
              <a:off x="8417985" y="3812948"/>
              <a:ext cx="413617" cy="1275836"/>
            </a:xfrm>
            <a:custGeom>
              <a:avLst/>
              <a:gdLst>
                <a:gd name="connsiteX0" fmla="*/ 0 w 413617"/>
                <a:gd name="connsiteY0" fmla="*/ 0 h 1240819"/>
                <a:gd name="connsiteX1" fmla="*/ 192245 w 413617"/>
                <a:gd name="connsiteY1" fmla="*/ 0 h 1240819"/>
                <a:gd name="connsiteX2" fmla="*/ 413617 w 413617"/>
                <a:gd name="connsiteY2" fmla="*/ 1147612 h 1240819"/>
                <a:gd name="connsiteX3" fmla="*/ 396141 w 413617"/>
                <a:gd name="connsiteY3" fmla="*/ 1240819 h 1240819"/>
                <a:gd name="connsiteX4" fmla="*/ 355362 w 413617"/>
                <a:gd name="connsiteY4" fmla="*/ 1211692 h 1240819"/>
                <a:gd name="connsiteX5" fmla="*/ 337885 w 413617"/>
                <a:gd name="connsiteY5" fmla="*/ 1101009 h 1240819"/>
                <a:gd name="connsiteX6" fmla="*/ 192245 w 413617"/>
                <a:gd name="connsiteY6" fmla="*/ 0 h 1240819"/>
                <a:gd name="connsiteX7" fmla="*/ 0 w 413617"/>
                <a:gd name="connsiteY7" fmla="*/ 0 h 1240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3617" h="1240819">
                  <a:moveTo>
                    <a:pt x="0" y="0"/>
                  </a:moveTo>
                  <a:lnTo>
                    <a:pt x="192245" y="0"/>
                  </a:lnTo>
                  <a:lnTo>
                    <a:pt x="413617" y="1147612"/>
                  </a:lnTo>
                  <a:lnTo>
                    <a:pt x="396141" y="1240819"/>
                  </a:lnTo>
                  <a:lnTo>
                    <a:pt x="355362" y="1211692"/>
                  </a:lnTo>
                  <a:lnTo>
                    <a:pt x="337885" y="1101009"/>
                  </a:lnTo>
                  <a:lnTo>
                    <a:pt x="192245" y="0"/>
                  </a:lnTo>
                  <a:lnTo>
                    <a:pt x="0" y="0"/>
                  </a:lnTo>
                  <a:close/>
                </a:path>
              </a:pathLst>
            </a:custGeom>
            <a:solidFill>
              <a:srgbClr val="FFFFFF"/>
            </a:solidFill>
            <a:ln>
              <a:noFill/>
            </a:ln>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a:p>
          </p:txBody>
        </p:sp>
        <p:cxnSp>
          <p:nvCxnSpPr>
            <p:cNvPr id="22" name="Conector recto 21"/>
            <p:cNvCxnSpPr/>
            <p:nvPr/>
          </p:nvCxnSpPr>
          <p:spPr>
            <a:xfrm flipV="1">
              <a:off x="8395605" y="3912928"/>
              <a:ext cx="233024" cy="1"/>
            </a:xfrm>
            <a:prstGeom prst="line">
              <a:avLst/>
            </a:prstGeom>
            <a:ln w="19050" cmpd="sng">
              <a:solidFill>
                <a:schemeClr val="bg1"/>
              </a:solidFill>
            </a:ln>
            <a:scene3d>
              <a:camera prst="orthographicFront"/>
              <a:lightRig rig="threePt" dir="t"/>
            </a:scene3d>
            <a:sp3d>
              <a:bevelT w="165100" prst="coolSlant"/>
            </a:sp3d>
          </p:spPr>
          <p:style>
            <a:lnRef idx="2">
              <a:schemeClr val="accent1"/>
            </a:lnRef>
            <a:fillRef idx="0">
              <a:schemeClr val="accent1"/>
            </a:fillRef>
            <a:effectRef idx="1">
              <a:schemeClr val="accent1"/>
            </a:effectRef>
            <a:fontRef idx="minor">
              <a:schemeClr val="tx1"/>
            </a:fontRef>
          </p:style>
        </p:cxnSp>
        <p:sp>
          <p:nvSpPr>
            <p:cNvPr id="23" name="Elipse 22"/>
            <p:cNvSpPr/>
            <p:nvPr/>
          </p:nvSpPr>
          <p:spPr>
            <a:xfrm>
              <a:off x="8541245" y="3678959"/>
              <a:ext cx="87384" cy="76682"/>
            </a:xfrm>
            <a:prstGeom prst="ellipse">
              <a:avLst/>
            </a:prstGeom>
            <a:solidFill>
              <a:schemeClr val="bg1"/>
            </a:solidFill>
            <a:ln>
              <a:noFill/>
            </a:ln>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a:p>
          </p:txBody>
        </p:sp>
        <p:cxnSp>
          <p:nvCxnSpPr>
            <p:cNvPr id="24" name="Conector recto 23"/>
            <p:cNvCxnSpPr/>
            <p:nvPr/>
          </p:nvCxnSpPr>
          <p:spPr>
            <a:xfrm flipV="1">
              <a:off x="8383029" y="3842078"/>
              <a:ext cx="233024" cy="1"/>
            </a:xfrm>
            <a:prstGeom prst="line">
              <a:avLst/>
            </a:prstGeom>
            <a:ln w="38100" cmpd="sng">
              <a:solidFill>
                <a:schemeClr val="bg1"/>
              </a:solidFill>
            </a:ln>
            <a:scene3d>
              <a:camera prst="orthographicFront"/>
              <a:lightRig rig="threePt" dir="t"/>
            </a:scene3d>
            <a:sp3d>
              <a:bevelT w="165100" prst="coolSlant"/>
            </a:sp3d>
          </p:spPr>
          <p:style>
            <a:lnRef idx="2">
              <a:schemeClr val="accent1"/>
            </a:lnRef>
            <a:fillRef idx="0">
              <a:schemeClr val="accent1"/>
            </a:fillRef>
            <a:effectRef idx="1">
              <a:schemeClr val="accent1"/>
            </a:effectRef>
            <a:fontRef idx="minor">
              <a:schemeClr val="tx1"/>
            </a:fontRef>
          </p:style>
        </p:cxnSp>
        <p:sp>
          <p:nvSpPr>
            <p:cNvPr id="25" name="Forma libre 24"/>
            <p:cNvSpPr/>
            <p:nvPr/>
          </p:nvSpPr>
          <p:spPr>
            <a:xfrm>
              <a:off x="7916914" y="3392213"/>
              <a:ext cx="502413" cy="1696571"/>
            </a:xfrm>
            <a:custGeom>
              <a:avLst/>
              <a:gdLst>
                <a:gd name="connsiteX0" fmla="*/ 70 w 502413"/>
                <a:gd name="connsiteY0" fmla="*/ 1301 h 1696571"/>
                <a:gd name="connsiteX1" fmla="*/ 326303 w 502413"/>
                <a:gd name="connsiteY1" fmla="*/ 216842 h 1696571"/>
                <a:gd name="connsiteX2" fmla="*/ 489420 w 502413"/>
                <a:gd name="connsiteY2" fmla="*/ 420733 h 1696571"/>
                <a:gd name="connsiteX3" fmla="*/ 489420 w 502413"/>
                <a:gd name="connsiteY3" fmla="*/ 508114 h 1696571"/>
                <a:gd name="connsiteX4" fmla="*/ 466118 w 502413"/>
                <a:gd name="connsiteY4" fmla="*/ 712005 h 1696571"/>
                <a:gd name="connsiteX5" fmla="*/ 378734 w 502413"/>
                <a:gd name="connsiteY5" fmla="*/ 991626 h 1696571"/>
                <a:gd name="connsiteX6" fmla="*/ 203966 w 502413"/>
                <a:gd name="connsiteY6" fmla="*/ 1381930 h 1696571"/>
                <a:gd name="connsiteX7" fmla="*/ 40849 w 502413"/>
                <a:gd name="connsiteY7" fmla="*/ 1696504 h 1696571"/>
                <a:gd name="connsiteX8" fmla="*/ 122408 w 502413"/>
                <a:gd name="connsiteY8" fmla="*/ 1405232 h 1696571"/>
                <a:gd name="connsiteX9" fmla="*/ 268047 w 502413"/>
                <a:gd name="connsiteY9" fmla="*/ 915895 h 1696571"/>
                <a:gd name="connsiteX10" fmla="*/ 355431 w 502413"/>
                <a:gd name="connsiteY10" fmla="*/ 618798 h 1696571"/>
                <a:gd name="connsiteX11" fmla="*/ 361257 w 502413"/>
                <a:gd name="connsiteY11" fmla="*/ 490638 h 1696571"/>
                <a:gd name="connsiteX12" fmla="*/ 297175 w 502413"/>
                <a:gd name="connsiteY12" fmla="*/ 321700 h 1696571"/>
                <a:gd name="connsiteX13" fmla="*/ 70 w 502413"/>
                <a:gd name="connsiteY13" fmla="*/ 1301 h 1696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02413" h="1696571">
                  <a:moveTo>
                    <a:pt x="70" y="1301"/>
                  </a:moveTo>
                  <a:cubicBezTo>
                    <a:pt x="4925" y="-16175"/>
                    <a:pt x="244745" y="146937"/>
                    <a:pt x="326303" y="216842"/>
                  </a:cubicBezTo>
                  <a:cubicBezTo>
                    <a:pt x="407861" y="286747"/>
                    <a:pt x="462234" y="372188"/>
                    <a:pt x="489420" y="420733"/>
                  </a:cubicBezTo>
                  <a:cubicBezTo>
                    <a:pt x="516606" y="469278"/>
                    <a:pt x="493304" y="459569"/>
                    <a:pt x="489420" y="508114"/>
                  </a:cubicBezTo>
                  <a:cubicBezTo>
                    <a:pt x="485536" y="556659"/>
                    <a:pt x="484566" y="631420"/>
                    <a:pt x="466118" y="712005"/>
                  </a:cubicBezTo>
                  <a:cubicBezTo>
                    <a:pt x="447670" y="792590"/>
                    <a:pt x="422426" y="879972"/>
                    <a:pt x="378734" y="991626"/>
                  </a:cubicBezTo>
                  <a:cubicBezTo>
                    <a:pt x="335042" y="1103280"/>
                    <a:pt x="260280" y="1264450"/>
                    <a:pt x="203966" y="1381930"/>
                  </a:cubicBezTo>
                  <a:cubicBezTo>
                    <a:pt x="147652" y="1499410"/>
                    <a:pt x="54442" y="1692620"/>
                    <a:pt x="40849" y="1696504"/>
                  </a:cubicBezTo>
                  <a:cubicBezTo>
                    <a:pt x="27256" y="1700388"/>
                    <a:pt x="84542" y="1535334"/>
                    <a:pt x="122408" y="1405232"/>
                  </a:cubicBezTo>
                  <a:cubicBezTo>
                    <a:pt x="160274" y="1275131"/>
                    <a:pt x="229210" y="1046967"/>
                    <a:pt x="268047" y="915895"/>
                  </a:cubicBezTo>
                  <a:cubicBezTo>
                    <a:pt x="306884" y="784823"/>
                    <a:pt x="339896" y="689674"/>
                    <a:pt x="355431" y="618798"/>
                  </a:cubicBezTo>
                  <a:cubicBezTo>
                    <a:pt x="370966" y="547922"/>
                    <a:pt x="370966" y="540154"/>
                    <a:pt x="361257" y="490638"/>
                  </a:cubicBezTo>
                  <a:cubicBezTo>
                    <a:pt x="351548" y="441122"/>
                    <a:pt x="353489" y="402285"/>
                    <a:pt x="297175" y="321700"/>
                  </a:cubicBezTo>
                  <a:cubicBezTo>
                    <a:pt x="240861" y="241115"/>
                    <a:pt x="-4785" y="18777"/>
                    <a:pt x="70" y="1301"/>
                  </a:cubicBezTo>
                  <a:close/>
                </a:path>
              </a:pathLst>
            </a:custGeom>
            <a:solidFill>
              <a:schemeClr val="bg1"/>
            </a:solidFill>
            <a:ln>
              <a:noFill/>
            </a:ln>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a:p>
          </p:txBody>
        </p:sp>
      </p:grpSp>
      <p:sp>
        <p:nvSpPr>
          <p:cNvPr id="19466" name="CuadroTexto 5"/>
          <p:cNvSpPr txBox="1">
            <a:spLocks noChangeArrowheads="1"/>
          </p:cNvSpPr>
          <p:nvPr/>
        </p:nvSpPr>
        <p:spPr bwMode="auto">
          <a:xfrm>
            <a:off x="4787900" y="1723965"/>
            <a:ext cx="3600450" cy="585787"/>
          </a:xfrm>
          <a:prstGeom prst="rect">
            <a:avLst/>
          </a:prstGeom>
          <a:noFill/>
          <a:ln w="9525">
            <a:noFill/>
            <a:miter lim="800000"/>
            <a:headEnd/>
            <a:tailEnd/>
          </a:ln>
        </p:spPr>
        <p:txBody>
          <a:bodyPr>
            <a:spAutoFit/>
          </a:bodyPr>
          <a:lstStyle/>
          <a:p>
            <a:r>
              <a:rPr lang="es-ES_tradnl" sz="1600" b="1" dirty="0" smtClean="0">
                <a:latin typeface="Arial Black" pitchFamily="34" charset="0"/>
              </a:rPr>
              <a:t>Información </a:t>
            </a:r>
            <a:r>
              <a:rPr lang="es-ES_tradnl" sz="1600" b="1" dirty="0">
                <a:latin typeface="Arial Black" pitchFamily="34" charset="0"/>
              </a:rPr>
              <a:t>general </a:t>
            </a:r>
          </a:p>
          <a:p>
            <a:endParaRPr lang="es-ES" sz="1600" dirty="0">
              <a:solidFill>
                <a:srgbClr val="E4988A"/>
              </a:solidFill>
              <a:cs typeface="Tahoma" pitchFamily="34" charset="0"/>
            </a:endParaRPr>
          </a:p>
        </p:txBody>
      </p:sp>
      <p:sp>
        <p:nvSpPr>
          <p:cNvPr id="2" name="Rectángulo 1"/>
          <p:cNvSpPr/>
          <p:nvPr/>
        </p:nvSpPr>
        <p:spPr>
          <a:xfrm>
            <a:off x="2160091" y="2309752"/>
            <a:ext cx="5004197" cy="1631216"/>
          </a:xfrm>
          <a:prstGeom prst="rect">
            <a:avLst/>
          </a:prstGeom>
        </p:spPr>
        <p:txBody>
          <a:bodyPr wrap="square">
            <a:spAutoFit/>
          </a:bodyPr>
          <a:lstStyle/>
          <a:p>
            <a:pPr algn="just"/>
            <a:r>
              <a:rPr lang="es-ES" sz="2000" dirty="0" smtClean="0">
                <a:cs typeface="Tahoma" pitchFamily="34" charset="0"/>
              </a:rPr>
              <a:t>El presente material tiene como objetivo principal que el </a:t>
            </a:r>
            <a:r>
              <a:rPr lang="es-ES" sz="2000" dirty="0">
                <a:cs typeface="Tahoma" pitchFamily="34" charset="0"/>
              </a:rPr>
              <a:t>estudiante </a:t>
            </a:r>
            <a:r>
              <a:rPr lang="es-ES" sz="2000" dirty="0" smtClean="0">
                <a:cs typeface="Tahoma" pitchFamily="34" charset="0"/>
              </a:rPr>
              <a:t>comprenda la </a:t>
            </a:r>
            <a:r>
              <a:rPr lang="es-ES" sz="2000" dirty="0">
                <a:cs typeface="Tahoma" pitchFamily="34" charset="0"/>
              </a:rPr>
              <a:t>importancia de utilizar un método  tanto en la vida cotidiana como en el Diseño Industrial. </a:t>
            </a:r>
            <a:endParaRPr lang="es-ES" sz="2000" dirty="0">
              <a:cs typeface="Tahoma" pitchFamily="34" charset="0"/>
            </a:endParaRPr>
          </a:p>
        </p:txBody>
      </p:sp>
      <p:sp>
        <p:nvSpPr>
          <p:cNvPr id="18" name="CuadroTexto 2"/>
          <p:cNvSpPr txBox="1">
            <a:spLocks noChangeArrowheads="1"/>
          </p:cNvSpPr>
          <p:nvPr/>
        </p:nvSpPr>
        <p:spPr bwMode="auto">
          <a:xfrm>
            <a:off x="6153944" y="6213288"/>
            <a:ext cx="2447925" cy="523220"/>
          </a:xfrm>
          <a:prstGeom prst="rect">
            <a:avLst/>
          </a:prstGeom>
          <a:noFill/>
          <a:ln w="9525">
            <a:noFill/>
            <a:miter lim="800000"/>
            <a:headEnd/>
            <a:tailEnd/>
          </a:ln>
        </p:spPr>
        <p:txBody>
          <a:bodyPr>
            <a:spAutoFit/>
          </a:bodyPr>
          <a:lstStyle/>
          <a:p>
            <a:r>
              <a:rPr lang="es-ES_tradnl" sz="1400" b="1" i="1" dirty="0" smtClean="0">
                <a:solidFill>
                  <a:schemeClr val="bg1"/>
                </a:solidFill>
                <a:latin typeface="Abadi MT Condensed Light" pitchFamily="1" charset="0"/>
              </a:rPr>
              <a:t>Comprensión del método para el diseño </a:t>
            </a:r>
            <a:r>
              <a:rPr lang="es-ES_tradnl" sz="1400" b="1" i="1" dirty="0">
                <a:solidFill>
                  <a:schemeClr val="bg1"/>
                </a:solidFill>
                <a:latin typeface="Abadi MT Condensed Light" pitchFamily="1" charset="0"/>
              </a:rPr>
              <a:t>Industrial </a:t>
            </a:r>
          </a:p>
        </p:txBody>
      </p:sp>
    </p:spTree>
    <p:extLst>
      <p:ext uri="{BB962C8B-B14F-4D97-AF65-F5344CB8AC3E}">
        <p14:creationId xmlns:p14="http://schemas.microsoft.com/office/powerpoint/2010/main" val="159576952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476420" y="1235075"/>
            <a:ext cx="8496944" cy="7478970"/>
          </a:xfrm>
          <a:prstGeom prst="rect">
            <a:avLst/>
          </a:prstGeom>
          <a:noFill/>
        </p:spPr>
        <p:txBody>
          <a:bodyPr wrap="square" numCol="2" rtlCol="0">
            <a:spAutoFit/>
          </a:bodyPr>
          <a:lstStyle/>
          <a:p>
            <a:r>
              <a:rPr lang="es-MX" sz="1600" dirty="0"/>
              <a:t>El método proyectual de </a:t>
            </a:r>
            <a:r>
              <a:rPr lang="es-MX" sz="1600" dirty="0" err="1"/>
              <a:t>Gui</a:t>
            </a:r>
            <a:r>
              <a:rPr lang="es-MX" sz="1600" dirty="0"/>
              <a:t> Bonsiepe es el </a:t>
            </a:r>
            <a:endParaRPr lang="es-MX" sz="1600" dirty="0" smtClean="0"/>
          </a:p>
          <a:p>
            <a:r>
              <a:rPr lang="es-MX" sz="1600" dirty="0" smtClean="0"/>
              <a:t>siguiente</a:t>
            </a:r>
            <a:r>
              <a:rPr lang="es-MX" sz="1600" dirty="0"/>
              <a:t>:</a:t>
            </a:r>
          </a:p>
          <a:p>
            <a:endParaRPr lang="es-MX" sz="1600" dirty="0" smtClean="0"/>
          </a:p>
          <a:p>
            <a:r>
              <a:rPr lang="es-MX" sz="1600" dirty="0" smtClean="0"/>
              <a:t>1- </a:t>
            </a:r>
            <a:r>
              <a:rPr lang="es-MX" sz="1600" dirty="0"/>
              <a:t>Estructuración del problema:</a:t>
            </a:r>
          </a:p>
          <a:p>
            <a:r>
              <a:rPr lang="es-MX" sz="1600" dirty="0"/>
              <a:t>localización de una necesidad</a:t>
            </a:r>
          </a:p>
          <a:p>
            <a:r>
              <a:rPr lang="es-MX" sz="1600" dirty="0"/>
              <a:t>declaración de objetivos</a:t>
            </a:r>
          </a:p>
          <a:p>
            <a:r>
              <a:rPr lang="es-MX" sz="1600" dirty="0"/>
              <a:t>valoración de la necesidad</a:t>
            </a:r>
          </a:p>
          <a:p>
            <a:r>
              <a:rPr lang="es-MX" sz="1600" dirty="0"/>
              <a:t>análisis, definición y precisión del problema proyectual</a:t>
            </a:r>
          </a:p>
          <a:p>
            <a:r>
              <a:rPr lang="es-MX" sz="1600" dirty="0"/>
              <a:t>división de problemas en </a:t>
            </a:r>
            <a:r>
              <a:rPr lang="es-MX" sz="1600" dirty="0" smtClean="0"/>
              <a:t>sub-problemas</a:t>
            </a:r>
            <a:endParaRPr lang="es-MX" sz="1600" dirty="0"/>
          </a:p>
          <a:p>
            <a:r>
              <a:rPr lang="es-MX" sz="1600" dirty="0"/>
              <a:t>jerarquización de los problemas</a:t>
            </a:r>
          </a:p>
          <a:p>
            <a:r>
              <a:rPr lang="es-MX" sz="1600" dirty="0"/>
              <a:t>análisis de soluciones existentes</a:t>
            </a:r>
          </a:p>
          <a:p>
            <a:endParaRPr lang="es-MX" sz="1600" dirty="0" smtClean="0"/>
          </a:p>
          <a:p>
            <a:endParaRPr lang="es-MX" sz="1600" dirty="0"/>
          </a:p>
          <a:p>
            <a:endParaRPr lang="es-MX" sz="1600" dirty="0" smtClean="0"/>
          </a:p>
          <a:p>
            <a:endParaRPr lang="es-MX" sz="1600" dirty="0"/>
          </a:p>
          <a:p>
            <a:endParaRPr lang="es-MX" sz="1600" dirty="0" smtClean="0"/>
          </a:p>
          <a:p>
            <a:endParaRPr lang="es-MX" sz="1600" dirty="0"/>
          </a:p>
          <a:p>
            <a:endParaRPr lang="es-MX" sz="1600" dirty="0" smtClean="0"/>
          </a:p>
          <a:p>
            <a:endParaRPr lang="es-MX" sz="1600" dirty="0"/>
          </a:p>
          <a:p>
            <a:endParaRPr lang="es-MX" sz="1600" dirty="0" smtClean="0"/>
          </a:p>
          <a:p>
            <a:endParaRPr lang="es-MX" sz="1600" dirty="0"/>
          </a:p>
          <a:p>
            <a:endParaRPr lang="es-MX" sz="1600" dirty="0" smtClean="0"/>
          </a:p>
          <a:p>
            <a:endParaRPr lang="es-MX" sz="1600" dirty="0"/>
          </a:p>
          <a:p>
            <a:endParaRPr lang="es-MX" sz="1600" dirty="0" smtClean="0"/>
          </a:p>
          <a:p>
            <a:endParaRPr lang="es-MX" sz="1600" dirty="0"/>
          </a:p>
          <a:p>
            <a:endParaRPr lang="es-MX" sz="1600" dirty="0" smtClean="0"/>
          </a:p>
          <a:p>
            <a:endParaRPr lang="es-MX" sz="1600" dirty="0"/>
          </a:p>
          <a:p>
            <a:endParaRPr lang="es-MX" sz="1600" dirty="0" smtClean="0"/>
          </a:p>
          <a:p>
            <a:endParaRPr lang="es-MX" sz="1600" dirty="0" smtClean="0"/>
          </a:p>
          <a:p>
            <a:r>
              <a:rPr lang="es-MX" sz="1600" dirty="0" smtClean="0"/>
              <a:t>2- </a:t>
            </a:r>
            <a:r>
              <a:rPr lang="es-MX" sz="1600" dirty="0"/>
              <a:t>Diseño:</a:t>
            </a:r>
          </a:p>
          <a:p>
            <a:r>
              <a:rPr lang="es-MX" sz="1600" dirty="0"/>
              <a:t>desarrollo de ideas básicas</a:t>
            </a:r>
          </a:p>
          <a:p>
            <a:r>
              <a:rPr lang="es-MX" sz="1600" dirty="0"/>
              <a:t>examen de alternativas</a:t>
            </a:r>
          </a:p>
          <a:p>
            <a:r>
              <a:rPr lang="es-MX" sz="1600" dirty="0"/>
              <a:t>desarrollar alternativa seleccionada</a:t>
            </a:r>
          </a:p>
          <a:p>
            <a:r>
              <a:rPr lang="es-MX" sz="1600" dirty="0"/>
              <a:t>construcción del logotipo</a:t>
            </a:r>
          </a:p>
          <a:p>
            <a:r>
              <a:rPr lang="es-MX" sz="1600" dirty="0"/>
              <a:t>evaluación del prototipo</a:t>
            </a:r>
          </a:p>
          <a:p>
            <a:r>
              <a:rPr lang="es-MX" sz="1600" dirty="0"/>
              <a:t>modificar eventualmente</a:t>
            </a:r>
          </a:p>
          <a:p>
            <a:r>
              <a:rPr lang="es-MX" sz="1600" dirty="0"/>
              <a:t>construcción del prototipo modificado</a:t>
            </a:r>
          </a:p>
          <a:p>
            <a:r>
              <a:rPr lang="es-MX" sz="1600" dirty="0"/>
              <a:t>validación del prototipo modificado</a:t>
            </a:r>
          </a:p>
          <a:p>
            <a:r>
              <a:rPr lang="es-MX" sz="1600" dirty="0"/>
              <a:t>preparación de planos técnicos definitivos para la </a:t>
            </a:r>
            <a:r>
              <a:rPr lang="es-MX" sz="1600" dirty="0" smtClean="0"/>
              <a:t>fabricación.</a:t>
            </a:r>
          </a:p>
          <a:p>
            <a:endParaRPr lang="es-MX" sz="1600" dirty="0"/>
          </a:p>
          <a:p>
            <a:r>
              <a:rPr lang="es-MX" sz="1600" dirty="0"/>
              <a:t>3- Realización:</a:t>
            </a:r>
          </a:p>
          <a:p>
            <a:r>
              <a:rPr lang="es-MX" sz="1600" dirty="0"/>
              <a:t>fabricación de pre-serie</a:t>
            </a:r>
          </a:p>
          <a:p>
            <a:r>
              <a:rPr lang="es-MX" sz="1600" dirty="0"/>
              <a:t>elaboración de estudio de costos</a:t>
            </a:r>
          </a:p>
          <a:p>
            <a:r>
              <a:rPr lang="es-MX" sz="1600" dirty="0"/>
              <a:t>adaptación del diseño a las condiciones específicas del productor</a:t>
            </a:r>
          </a:p>
          <a:p>
            <a:r>
              <a:rPr lang="es-MX" sz="1600" dirty="0"/>
              <a:t>valoración del producto después de un tiempo determinado de uso.</a:t>
            </a:r>
          </a:p>
          <a:p>
            <a:r>
              <a:rPr lang="es-MX" dirty="0"/>
              <a:t/>
            </a:r>
            <a:br>
              <a:rPr lang="es-MX" dirty="0"/>
            </a:br>
            <a:endParaRPr lang="es-MX" dirty="0"/>
          </a:p>
        </p:txBody>
      </p:sp>
      <p:sp>
        <p:nvSpPr>
          <p:cNvPr id="3" name="Rectángulo 27"/>
          <p:cNvSpPr>
            <a:spLocks noChangeArrowheads="1"/>
          </p:cNvSpPr>
          <p:nvPr/>
        </p:nvSpPr>
        <p:spPr bwMode="auto">
          <a:xfrm rot="16200000">
            <a:off x="5871369" y="2893219"/>
            <a:ext cx="6149975" cy="395287"/>
          </a:xfrm>
          <a:prstGeom prst="rect">
            <a:avLst/>
          </a:prstGeom>
          <a:gradFill rotWithShape="1">
            <a:gsLst>
              <a:gs pos="0">
                <a:srgbClr val="628319"/>
              </a:gs>
              <a:gs pos="64000">
                <a:srgbClr val="628319"/>
              </a:gs>
              <a:gs pos="100000">
                <a:srgbClr val="FFFFFF"/>
              </a:gs>
            </a:gsLst>
            <a:path path="rect">
              <a:fillToRect l="100000" t="100000"/>
            </a:path>
          </a:gradFill>
          <a:ln w="9525">
            <a:noFill/>
            <a:miter lim="800000"/>
            <a:headEnd/>
            <a:tailEnd/>
          </a:ln>
          <a:effectLst>
            <a:outerShdw dist="23000" dir="5400000" rotWithShape="0">
              <a:srgbClr val="808080">
                <a:alpha val="34999"/>
              </a:srgbClr>
            </a:outerShdw>
          </a:effectLst>
        </p:spPr>
        <p:txBody>
          <a:bodyPr anchor="ctr"/>
          <a:lstStyle/>
          <a:p>
            <a:pPr algn="ctr">
              <a:defRPr/>
            </a:pPr>
            <a:endParaRPr lang="es-ES">
              <a:solidFill>
                <a:schemeClr val="lt1"/>
              </a:solidFill>
              <a:latin typeface="+mn-lt"/>
              <a:ea typeface="+mn-ea"/>
            </a:endParaRPr>
          </a:p>
        </p:txBody>
      </p:sp>
      <p:pic>
        <p:nvPicPr>
          <p:cNvPr id="4" name="Picture 15"/>
          <p:cNvPicPr>
            <a:picLocks noChangeAspect="1" noChangeArrowheads="1"/>
          </p:cNvPicPr>
          <p:nvPr/>
        </p:nvPicPr>
        <p:blipFill>
          <a:blip r:embed="rId2"/>
          <a:srcRect/>
          <a:stretch>
            <a:fillRect/>
          </a:stretch>
        </p:blipFill>
        <p:spPr bwMode="auto">
          <a:xfrm>
            <a:off x="671513" y="260350"/>
            <a:ext cx="804862" cy="719138"/>
          </a:xfrm>
          <a:prstGeom prst="rect">
            <a:avLst/>
          </a:prstGeom>
          <a:noFill/>
          <a:ln w="9525">
            <a:noFill/>
            <a:miter lim="800000"/>
            <a:headEnd/>
            <a:tailEnd/>
          </a:ln>
        </p:spPr>
      </p:pic>
      <p:sp>
        <p:nvSpPr>
          <p:cNvPr id="5" name="Rectángulo 18"/>
          <p:cNvSpPr>
            <a:spLocks noChangeArrowheads="1"/>
          </p:cNvSpPr>
          <p:nvPr/>
        </p:nvSpPr>
        <p:spPr bwMode="auto">
          <a:xfrm>
            <a:off x="179388" y="5949950"/>
            <a:ext cx="8964612" cy="908050"/>
          </a:xfrm>
          <a:prstGeom prst="rect">
            <a:avLst/>
          </a:prstGeom>
          <a:gradFill rotWithShape="1">
            <a:gsLst>
              <a:gs pos="0">
                <a:srgbClr val="628319"/>
              </a:gs>
              <a:gs pos="64000">
                <a:srgbClr val="628319"/>
              </a:gs>
              <a:gs pos="100000">
                <a:srgbClr val="FFFFFF"/>
              </a:gs>
            </a:gsLst>
            <a:path path="rect">
              <a:fillToRect l="100000" t="100000"/>
            </a:path>
          </a:gradFill>
          <a:ln w="9525">
            <a:noFill/>
            <a:miter lim="800000"/>
            <a:headEnd/>
            <a:tailEnd/>
          </a:ln>
          <a:effectLst>
            <a:outerShdw dist="23000" dir="5400000" rotWithShape="0">
              <a:srgbClr val="808080">
                <a:alpha val="34999"/>
              </a:srgbClr>
            </a:outerShdw>
          </a:effectLst>
        </p:spPr>
        <p:txBody>
          <a:bodyPr anchor="ctr"/>
          <a:lstStyle/>
          <a:p>
            <a:pPr algn="ctr">
              <a:defRPr/>
            </a:pPr>
            <a:endParaRPr lang="es-ES">
              <a:solidFill>
                <a:schemeClr val="lt1"/>
              </a:solidFill>
              <a:latin typeface="+mn-lt"/>
              <a:ea typeface="+mn-ea"/>
            </a:endParaRPr>
          </a:p>
        </p:txBody>
      </p:sp>
      <p:grpSp>
        <p:nvGrpSpPr>
          <p:cNvPr id="6" name="Agrupar 41"/>
          <p:cNvGrpSpPr/>
          <p:nvPr/>
        </p:nvGrpSpPr>
        <p:grpSpPr>
          <a:xfrm>
            <a:off x="251520" y="5229200"/>
            <a:ext cx="882484" cy="1450720"/>
            <a:chOff x="7916914" y="3392213"/>
            <a:chExt cx="914688" cy="1696571"/>
          </a:xfrm>
          <a:effectLst>
            <a:outerShdw blurRad="50800" dist="38100" dir="2700000" algn="tl" rotWithShape="0">
              <a:prstClr val="black">
                <a:alpha val="40000"/>
              </a:prstClr>
            </a:outerShdw>
          </a:effectLst>
        </p:grpSpPr>
        <p:sp>
          <p:nvSpPr>
            <p:cNvPr id="7" name="Forma libre 20"/>
            <p:cNvSpPr/>
            <p:nvPr/>
          </p:nvSpPr>
          <p:spPr>
            <a:xfrm>
              <a:off x="8417985" y="3812948"/>
              <a:ext cx="413617" cy="1275836"/>
            </a:xfrm>
            <a:custGeom>
              <a:avLst/>
              <a:gdLst>
                <a:gd name="connsiteX0" fmla="*/ 0 w 413617"/>
                <a:gd name="connsiteY0" fmla="*/ 0 h 1240819"/>
                <a:gd name="connsiteX1" fmla="*/ 192245 w 413617"/>
                <a:gd name="connsiteY1" fmla="*/ 0 h 1240819"/>
                <a:gd name="connsiteX2" fmla="*/ 413617 w 413617"/>
                <a:gd name="connsiteY2" fmla="*/ 1147612 h 1240819"/>
                <a:gd name="connsiteX3" fmla="*/ 396141 w 413617"/>
                <a:gd name="connsiteY3" fmla="*/ 1240819 h 1240819"/>
                <a:gd name="connsiteX4" fmla="*/ 355362 w 413617"/>
                <a:gd name="connsiteY4" fmla="*/ 1211692 h 1240819"/>
                <a:gd name="connsiteX5" fmla="*/ 337885 w 413617"/>
                <a:gd name="connsiteY5" fmla="*/ 1101009 h 1240819"/>
                <a:gd name="connsiteX6" fmla="*/ 192245 w 413617"/>
                <a:gd name="connsiteY6" fmla="*/ 0 h 1240819"/>
                <a:gd name="connsiteX7" fmla="*/ 0 w 413617"/>
                <a:gd name="connsiteY7" fmla="*/ 0 h 1240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3617" h="1240819">
                  <a:moveTo>
                    <a:pt x="0" y="0"/>
                  </a:moveTo>
                  <a:lnTo>
                    <a:pt x="192245" y="0"/>
                  </a:lnTo>
                  <a:lnTo>
                    <a:pt x="413617" y="1147612"/>
                  </a:lnTo>
                  <a:lnTo>
                    <a:pt x="396141" y="1240819"/>
                  </a:lnTo>
                  <a:lnTo>
                    <a:pt x="355362" y="1211692"/>
                  </a:lnTo>
                  <a:lnTo>
                    <a:pt x="337885" y="1101009"/>
                  </a:lnTo>
                  <a:lnTo>
                    <a:pt x="192245" y="0"/>
                  </a:lnTo>
                  <a:lnTo>
                    <a:pt x="0" y="0"/>
                  </a:lnTo>
                  <a:close/>
                </a:path>
              </a:pathLst>
            </a:custGeom>
            <a:solidFill>
              <a:srgbClr val="FFFFFF"/>
            </a:solidFill>
            <a:ln>
              <a:noFill/>
            </a:ln>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a:p>
          </p:txBody>
        </p:sp>
        <p:cxnSp>
          <p:nvCxnSpPr>
            <p:cNvPr id="8" name="Conector recto 21"/>
            <p:cNvCxnSpPr/>
            <p:nvPr/>
          </p:nvCxnSpPr>
          <p:spPr>
            <a:xfrm flipV="1">
              <a:off x="8395605" y="3912928"/>
              <a:ext cx="233024" cy="1"/>
            </a:xfrm>
            <a:prstGeom prst="line">
              <a:avLst/>
            </a:prstGeom>
            <a:ln w="19050" cmpd="sng">
              <a:solidFill>
                <a:schemeClr val="bg1"/>
              </a:solidFill>
            </a:ln>
            <a:scene3d>
              <a:camera prst="orthographicFront"/>
              <a:lightRig rig="threePt" dir="t"/>
            </a:scene3d>
            <a:sp3d>
              <a:bevelT w="165100" prst="coolSlant"/>
            </a:sp3d>
          </p:spPr>
          <p:style>
            <a:lnRef idx="2">
              <a:schemeClr val="accent1"/>
            </a:lnRef>
            <a:fillRef idx="0">
              <a:schemeClr val="accent1"/>
            </a:fillRef>
            <a:effectRef idx="1">
              <a:schemeClr val="accent1"/>
            </a:effectRef>
            <a:fontRef idx="minor">
              <a:schemeClr val="tx1"/>
            </a:fontRef>
          </p:style>
        </p:cxnSp>
        <p:sp>
          <p:nvSpPr>
            <p:cNvPr id="9" name="Elipse 22"/>
            <p:cNvSpPr/>
            <p:nvPr/>
          </p:nvSpPr>
          <p:spPr>
            <a:xfrm>
              <a:off x="8541245" y="3678959"/>
              <a:ext cx="87384" cy="76682"/>
            </a:xfrm>
            <a:prstGeom prst="ellipse">
              <a:avLst/>
            </a:prstGeom>
            <a:solidFill>
              <a:schemeClr val="bg1"/>
            </a:solidFill>
            <a:ln>
              <a:noFill/>
            </a:ln>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a:p>
          </p:txBody>
        </p:sp>
        <p:cxnSp>
          <p:nvCxnSpPr>
            <p:cNvPr id="10" name="Conector recto 23"/>
            <p:cNvCxnSpPr/>
            <p:nvPr/>
          </p:nvCxnSpPr>
          <p:spPr>
            <a:xfrm flipV="1">
              <a:off x="8383029" y="3842078"/>
              <a:ext cx="233024" cy="1"/>
            </a:xfrm>
            <a:prstGeom prst="line">
              <a:avLst/>
            </a:prstGeom>
            <a:ln w="38100" cmpd="sng">
              <a:solidFill>
                <a:schemeClr val="bg1"/>
              </a:solidFill>
            </a:ln>
            <a:scene3d>
              <a:camera prst="orthographicFront"/>
              <a:lightRig rig="threePt" dir="t"/>
            </a:scene3d>
            <a:sp3d>
              <a:bevelT w="165100" prst="coolSlant"/>
            </a:sp3d>
          </p:spPr>
          <p:style>
            <a:lnRef idx="2">
              <a:schemeClr val="accent1"/>
            </a:lnRef>
            <a:fillRef idx="0">
              <a:schemeClr val="accent1"/>
            </a:fillRef>
            <a:effectRef idx="1">
              <a:schemeClr val="accent1"/>
            </a:effectRef>
            <a:fontRef idx="minor">
              <a:schemeClr val="tx1"/>
            </a:fontRef>
          </p:style>
        </p:cxnSp>
        <p:sp>
          <p:nvSpPr>
            <p:cNvPr id="11" name="Forma libre 24"/>
            <p:cNvSpPr/>
            <p:nvPr/>
          </p:nvSpPr>
          <p:spPr>
            <a:xfrm>
              <a:off x="7916914" y="3392213"/>
              <a:ext cx="502413" cy="1696571"/>
            </a:xfrm>
            <a:custGeom>
              <a:avLst/>
              <a:gdLst>
                <a:gd name="connsiteX0" fmla="*/ 70 w 502413"/>
                <a:gd name="connsiteY0" fmla="*/ 1301 h 1696571"/>
                <a:gd name="connsiteX1" fmla="*/ 326303 w 502413"/>
                <a:gd name="connsiteY1" fmla="*/ 216842 h 1696571"/>
                <a:gd name="connsiteX2" fmla="*/ 489420 w 502413"/>
                <a:gd name="connsiteY2" fmla="*/ 420733 h 1696571"/>
                <a:gd name="connsiteX3" fmla="*/ 489420 w 502413"/>
                <a:gd name="connsiteY3" fmla="*/ 508114 h 1696571"/>
                <a:gd name="connsiteX4" fmla="*/ 466118 w 502413"/>
                <a:gd name="connsiteY4" fmla="*/ 712005 h 1696571"/>
                <a:gd name="connsiteX5" fmla="*/ 378734 w 502413"/>
                <a:gd name="connsiteY5" fmla="*/ 991626 h 1696571"/>
                <a:gd name="connsiteX6" fmla="*/ 203966 w 502413"/>
                <a:gd name="connsiteY6" fmla="*/ 1381930 h 1696571"/>
                <a:gd name="connsiteX7" fmla="*/ 40849 w 502413"/>
                <a:gd name="connsiteY7" fmla="*/ 1696504 h 1696571"/>
                <a:gd name="connsiteX8" fmla="*/ 122408 w 502413"/>
                <a:gd name="connsiteY8" fmla="*/ 1405232 h 1696571"/>
                <a:gd name="connsiteX9" fmla="*/ 268047 w 502413"/>
                <a:gd name="connsiteY9" fmla="*/ 915895 h 1696571"/>
                <a:gd name="connsiteX10" fmla="*/ 355431 w 502413"/>
                <a:gd name="connsiteY10" fmla="*/ 618798 h 1696571"/>
                <a:gd name="connsiteX11" fmla="*/ 361257 w 502413"/>
                <a:gd name="connsiteY11" fmla="*/ 490638 h 1696571"/>
                <a:gd name="connsiteX12" fmla="*/ 297175 w 502413"/>
                <a:gd name="connsiteY12" fmla="*/ 321700 h 1696571"/>
                <a:gd name="connsiteX13" fmla="*/ 70 w 502413"/>
                <a:gd name="connsiteY13" fmla="*/ 1301 h 1696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02413" h="1696571">
                  <a:moveTo>
                    <a:pt x="70" y="1301"/>
                  </a:moveTo>
                  <a:cubicBezTo>
                    <a:pt x="4925" y="-16175"/>
                    <a:pt x="244745" y="146937"/>
                    <a:pt x="326303" y="216842"/>
                  </a:cubicBezTo>
                  <a:cubicBezTo>
                    <a:pt x="407861" y="286747"/>
                    <a:pt x="462234" y="372188"/>
                    <a:pt x="489420" y="420733"/>
                  </a:cubicBezTo>
                  <a:cubicBezTo>
                    <a:pt x="516606" y="469278"/>
                    <a:pt x="493304" y="459569"/>
                    <a:pt x="489420" y="508114"/>
                  </a:cubicBezTo>
                  <a:cubicBezTo>
                    <a:pt x="485536" y="556659"/>
                    <a:pt x="484566" y="631420"/>
                    <a:pt x="466118" y="712005"/>
                  </a:cubicBezTo>
                  <a:cubicBezTo>
                    <a:pt x="447670" y="792590"/>
                    <a:pt x="422426" y="879972"/>
                    <a:pt x="378734" y="991626"/>
                  </a:cubicBezTo>
                  <a:cubicBezTo>
                    <a:pt x="335042" y="1103280"/>
                    <a:pt x="260280" y="1264450"/>
                    <a:pt x="203966" y="1381930"/>
                  </a:cubicBezTo>
                  <a:cubicBezTo>
                    <a:pt x="147652" y="1499410"/>
                    <a:pt x="54442" y="1692620"/>
                    <a:pt x="40849" y="1696504"/>
                  </a:cubicBezTo>
                  <a:cubicBezTo>
                    <a:pt x="27256" y="1700388"/>
                    <a:pt x="84542" y="1535334"/>
                    <a:pt x="122408" y="1405232"/>
                  </a:cubicBezTo>
                  <a:cubicBezTo>
                    <a:pt x="160274" y="1275131"/>
                    <a:pt x="229210" y="1046967"/>
                    <a:pt x="268047" y="915895"/>
                  </a:cubicBezTo>
                  <a:cubicBezTo>
                    <a:pt x="306884" y="784823"/>
                    <a:pt x="339896" y="689674"/>
                    <a:pt x="355431" y="618798"/>
                  </a:cubicBezTo>
                  <a:cubicBezTo>
                    <a:pt x="370966" y="547922"/>
                    <a:pt x="370966" y="540154"/>
                    <a:pt x="361257" y="490638"/>
                  </a:cubicBezTo>
                  <a:cubicBezTo>
                    <a:pt x="351548" y="441122"/>
                    <a:pt x="353489" y="402285"/>
                    <a:pt x="297175" y="321700"/>
                  </a:cubicBezTo>
                  <a:cubicBezTo>
                    <a:pt x="240861" y="241115"/>
                    <a:pt x="-4785" y="18777"/>
                    <a:pt x="70" y="1301"/>
                  </a:cubicBezTo>
                  <a:close/>
                </a:path>
              </a:pathLst>
            </a:custGeom>
            <a:solidFill>
              <a:schemeClr val="bg1"/>
            </a:solidFill>
            <a:ln>
              <a:noFill/>
            </a:ln>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a:p>
          </p:txBody>
        </p:sp>
      </p:grpSp>
      <p:sp>
        <p:nvSpPr>
          <p:cNvPr id="14" name="Text Box 6"/>
          <p:cNvSpPr txBox="1">
            <a:spLocks noChangeArrowheads="1"/>
          </p:cNvSpPr>
          <p:nvPr/>
        </p:nvSpPr>
        <p:spPr bwMode="auto">
          <a:xfrm>
            <a:off x="2268538" y="404813"/>
            <a:ext cx="4762500" cy="830262"/>
          </a:xfrm>
          <a:prstGeom prst="rect">
            <a:avLst/>
          </a:prstGeom>
          <a:noFill/>
          <a:ln w="9525">
            <a:noFill/>
            <a:miter lim="800000"/>
            <a:headEnd/>
            <a:tailEnd/>
          </a:ln>
        </p:spPr>
        <p:txBody>
          <a:bodyPr wrap="none">
            <a:spAutoFit/>
          </a:bodyPr>
          <a:lstStyle/>
          <a:p>
            <a:r>
              <a:rPr lang="es-MX" sz="1400" b="1" dirty="0">
                <a:solidFill>
                  <a:srgbClr val="08090B"/>
                </a:solidFill>
                <a:latin typeface="Arial" pitchFamily="34" charset="0"/>
                <a:cs typeface="Arial" pitchFamily="34" charset="0"/>
              </a:rPr>
              <a:t>UNIVERSIDAD AUTÓNOMA DEL ESTADO DE MÉXICO</a:t>
            </a:r>
          </a:p>
          <a:p>
            <a:r>
              <a:rPr lang="es-MX" sz="1400" b="1" dirty="0">
                <a:solidFill>
                  <a:srgbClr val="08090B"/>
                </a:solidFill>
                <a:latin typeface="Arial" pitchFamily="34" charset="0"/>
                <a:cs typeface="Arial" pitchFamily="34" charset="0"/>
              </a:rPr>
              <a:t>      Centro Universitario UAEM Valle de Chalco. </a:t>
            </a:r>
          </a:p>
          <a:p>
            <a:endParaRPr lang="es-ES" sz="2000" b="1" i="1" dirty="0">
              <a:latin typeface="Arial" pitchFamily="34" charset="0"/>
              <a:cs typeface="Arial" pitchFamily="34" charset="0"/>
            </a:endParaRPr>
          </a:p>
        </p:txBody>
      </p:sp>
      <p:sp>
        <p:nvSpPr>
          <p:cNvPr id="15" name="Rectángulo 26"/>
          <p:cNvSpPr>
            <a:spLocks noChangeArrowheads="1"/>
          </p:cNvSpPr>
          <p:nvPr/>
        </p:nvSpPr>
        <p:spPr bwMode="auto">
          <a:xfrm>
            <a:off x="0" y="0"/>
            <a:ext cx="250825" cy="6850063"/>
          </a:xfrm>
          <a:prstGeom prst="rect">
            <a:avLst/>
          </a:prstGeom>
          <a:solidFill>
            <a:srgbClr val="404040"/>
          </a:solidFill>
          <a:ln w="9525">
            <a:noFill/>
            <a:miter lim="800000"/>
            <a:headEnd/>
            <a:tailEnd/>
          </a:ln>
          <a:effectLst>
            <a:outerShdw dist="23000" dir="5400000" rotWithShape="0">
              <a:srgbClr val="808080">
                <a:alpha val="34999"/>
              </a:srgbClr>
            </a:outerShdw>
          </a:effectLst>
        </p:spPr>
        <p:txBody>
          <a:bodyPr anchor="ctr"/>
          <a:lstStyle/>
          <a:p>
            <a:pPr algn="ctr">
              <a:defRPr/>
            </a:pPr>
            <a:endParaRPr lang="es-ES">
              <a:solidFill>
                <a:schemeClr val="lt1"/>
              </a:solidFill>
              <a:latin typeface="+mn-lt"/>
              <a:ea typeface="+mn-ea"/>
            </a:endParaRPr>
          </a:p>
        </p:txBody>
      </p:sp>
      <p:sp>
        <p:nvSpPr>
          <p:cNvPr id="16" name="CuadroTexto 2"/>
          <p:cNvSpPr txBox="1">
            <a:spLocks noChangeArrowheads="1"/>
          </p:cNvSpPr>
          <p:nvPr/>
        </p:nvSpPr>
        <p:spPr bwMode="auto">
          <a:xfrm>
            <a:off x="6561075" y="6134443"/>
            <a:ext cx="2447925" cy="523220"/>
          </a:xfrm>
          <a:prstGeom prst="rect">
            <a:avLst/>
          </a:prstGeom>
          <a:noFill/>
          <a:ln w="9525">
            <a:noFill/>
            <a:miter lim="800000"/>
            <a:headEnd/>
            <a:tailEnd/>
          </a:ln>
        </p:spPr>
        <p:txBody>
          <a:bodyPr>
            <a:spAutoFit/>
          </a:bodyPr>
          <a:lstStyle/>
          <a:p>
            <a:r>
              <a:rPr lang="es-ES_tradnl" sz="1400" b="1" i="1" dirty="0" smtClean="0">
                <a:solidFill>
                  <a:schemeClr val="bg1"/>
                </a:solidFill>
                <a:latin typeface="Abadi MT Condensed Light" pitchFamily="1" charset="0"/>
              </a:rPr>
              <a:t>Comprensión del método para el diseño </a:t>
            </a:r>
            <a:r>
              <a:rPr lang="es-ES_tradnl" sz="1400" b="1" i="1" dirty="0">
                <a:solidFill>
                  <a:schemeClr val="bg1"/>
                </a:solidFill>
                <a:latin typeface="Abadi MT Condensed Light" pitchFamily="1" charset="0"/>
              </a:rPr>
              <a:t>Industrial </a:t>
            </a:r>
          </a:p>
        </p:txBody>
      </p:sp>
    </p:spTree>
    <p:extLst>
      <p:ext uri="{BB962C8B-B14F-4D97-AF65-F5344CB8AC3E}">
        <p14:creationId xmlns:p14="http://schemas.microsoft.com/office/powerpoint/2010/main" val="2540440091"/>
      </p:ext>
    </p:extLst>
  </p:cSld>
  <p:clrMapOvr>
    <a:masterClrMapping/>
  </p:clrMapOvr>
  <p:transition spd="med">
    <p:wipe dir="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27"/>
          <p:cNvSpPr>
            <a:spLocks noChangeArrowheads="1"/>
          </p:cNvSpPr>
          <p:nvPr/>
        </p:nvSpPr>
        <p:spPr bwMode="auto">
          <a:xfrm rot="16200000">
            <a:off x="5871369" y="2893219"/>
            <a:ext cx="6149975" cy="395287"/>
          </a:xfrm>
          <a:prstGeom prst="rect">
            <a:avLst/>
          </a:prstGeom>
          <a:gradFill rotWithShape="1">
            <a:gsLst>
              <a:gs pos="0">
                <a:srgbClr val="628319"/>
              </a:gs>
              <a:gs pos="64000">
                <a:srgbClr val="628319"/>
              </a:gs>
              <a:gs pos="100000">
                <a:srgbClr val="FFFFFF"/>
              </a:gs>
            </a:gsLst>
            <a:path path="rect">
              <a:fillToRect l="100000" t="100000"/>
            </a:path>
          </a:gradFill>
          <a:ln w="9525">
            <a:noFill/>
            <a:miter lim="800000"/>
            <a:headEnd/>
            <a:tailEnd/>
          </a:ln>
          <a:effectLst>
            <a:outerShdw dist="23000" dir="5400000" rotWithShape="0">
              <a:srgbClr val="808080">
                <a:alpha val="34999"/>
              </a:srgbClr>
            </a:outerShdw>
          </a:effectLst>
        </p:spPr>
        <p:txBody>
          <a:bodyPr anchor="ctr"/>
          <a:lstStyle/>
          <a:p>
            <a:pPr algn="ctr">
              <a:defRPr/>
            </a:pPr>
            <a:endParaRPr lang="es-ES">
              <a:solidFill>
                <a:schemeClr val="lt1"/>
              </a:solidFill>
              <a:latin typeface="+mn-lt"/>
              <a:ea typeface="+mn-ea"/>
            </a:endParaRPr>
          </a:p>
        </p:txBody>
      </p:sp>
      <p:pic>
        <p:nvPicPr>
          <p:cNvPr id="3" name="Picture 15"/>
          <p:cNvPicPr>
            <a:picLocks noChangeAspect="1" noChangeArrowheads="1"/>
          </p:cNvPicPr>
          <p:nvPr/>
        </p:nvPicPr>
        <p:blipFill>
          <a:blip r:embed="rId2"/>
          <a:srcRect/>
          <a:stretch>
            <a:fillRect/>
          </a:stretch>
        </p:blipFill>
        <p:spPr bwMode="auto">
          <a:xfrm>
            <a:off x="671513" y="260350"/>
            <a:ext cx="804862" cy="719138"/>
          </a:xfrm>
          <a:prstGeom prst="rect">
            <a:avLst/>
          </a:prstGeom>
          <a:noFill/>
          <a:ln w="9525">
            <a:noFill/>
            <a:miter lim="800000"/>
            <a:headEnd/>
            <a:tailEnd/>
          </a:ln>
        </p:spPr>
      </p:pic>
      <p:sp>
        <p:nvSpPr>
          <p:cNvPr id="4" name="Rectángulo 18"/>
          <p:cNvSpPr>
            <a:spLocks noChangeArrowheads="1"/>
          </p:cNvSpPr>
          <p:nvPr/>
        </p:nvSpPr>
        <p:spPr bwMode="auto">
          <a:xfrm>
            <a:off x="179388" y="5949950"/>
            <a:ext cx="8964612" cy="908050"/>
          </a:xfrm>
          <a:prstGeom prst="rect">
            <a:avLst/>
          </a:prstGeom>
          <a:gradFill rotWithShape="1">
            <a:gsLst>
              <a:gs pos="0">
                <a:srgbClr val="628319"/>
              </a:gs>
              <a:gs pos="64000">
                <a:srgbClr val="628319"/>
              </a:gs>
              <a:gs pos="100000">
                <a:srgbClr val="FFFFFF"/>
              </a:gs>
            </a:gsLst>
            <a:path path="rect">
              <a:fillToRect l="100000" t="100000"/>
            </a:path>
          </a:gradFill>
          <a:ln w="9525">
            <a:noFill/>
            <a:miter lim="800000"/>
            <a:headEnd/>
            <a:tailEnd/>
          </a:ln>
          <a:effectLst>
            <a:outerShdw dist="23000" dir="5400000" rotWithShape="0">
              <a:srgbClr val="808080">
                <a:alpha val="34999"/>
              </a:srgbClr>
            </a:outerShdw>
          </a:effectLst>
        </p:spPr>
        <p:txBody>
          <a:bodyPr anchor="ctr"/>
          <a:lstStyle/>
          <a:p>
            <a:pPr algn="ctr">
              <a:defRPr/>
            </a:pPr>
            <a:endParaRPr lang="es-ES">
              <a:solidFill>
                <a:schemeClr val="lt1"/>
              </a:solidFill>
              <a:latin typeface="+mn-lt"/>
              <a:ea typeface="+mn-ea"/>
            </a:endParaRPr>
          </a:p>
        </p:txBody>
      </p:sp>
      <p:sp>
        <p:nvSpPr>
          <p:cNvPr id="13" name="Text Box 6"/>
          <p:cNvSpPr txBox="1">
            <a:spLocks noChangeArrowheads="1"/>
          </p:cNvSpPr>
          <p:nvPr/>
        </p:nvSpPr>
        <p:spPr bwMode="auto">
          <a:xfrm>
            <a:off x="2268538" y="404813"/>
            <a:ext cx="4762500" cy="830262"/>
          </a:xfrm>
          <a:prstGeom prst="rect">
            <a:avLst/>
          </a:prstGeom>
          <a:noFill/>
          <a:ln w="9525">
            <a:noFill/>
            <a:miter lim="800000"/>
            <a:headEnd/>
            <a:tailEnd/>
          </a:ln>
        </p:spPr>
        <p:txBody>
          <a:bodyPr wrap="none">
            <a:spAutoFit/>
          </a:bodyPr>
          <a:lstStyle/>
          <a:p>
            <a:r>
              <a:rPr lang="es-MX" sz="1400" b="1" dirty="0">
                <a:solidFill>
                  <a:srgbClr val="08090B"/>
                </a:solidFill>
                <a:latin typeface="Arial" pitchFamily="34" charset="0"/>
                <a:cs typeface="Arial" pitchFamily="34" charset="0"/>
              </a:rPr>
              <a:t>UNIVERSIDAD AUTÓNOMA DEL ESTADO DE MÉXICO</a:t>
            </a:r>
          </a:p>
          <a:p>
            <a:r>
              <a:rPr lang="es-MX" sz="1400" b="1" dirty="0">
                <a:solidFill>
                  <a:srgbClr val="08090B"/>
                </a:solidFill>
                <a:latin typeface="Arial" pitchFamily="34" charset="0"/>
                <a:cs typeface="Arial" pitchFamily="34" charset="0"/>
              </a:rPr>
              <a:t>      Centro Universitario UAEM Valle de Chalco. </a:t>
            </a:r>
          </a:p>
          <a:p>
            <a:endParaRPr lang="es-ES" sz="2000" b="1" i="1" dirty="0">
              <a:latin typeface="Arial" pitchFamily="34" charset="0"/>
              <a:cs typeface="Arial" pitchFamily="34" charset="0"/>
            </a:endParaRPr>
          </a:p>
        </p:txBody>
      </p:sp>
      <p:sp>
        <p:nvSpPr>
          <p:cNvPr id="14" name="Rectángulo 26"/>
          <p:cNvSpPr>
            <a:spLocks noChangeArrowheads="1"/>
          </p:cNvSpPr>
          <p:nvPr/>
        </p:nvSpPr>
        <p:spPr bwMode="auto">
          <a:xfrm>
            <a:off x="0" y="0"/>
            <a:ext cx="250825" cy="6850063"/>
          </a:xfrm>
          <a:prstGeom prst="rect">
            <a:avLst/>
          </a:prstGeom>
          <a:solidFill>
            <a:srgbClr val="404040"/>
          </a:solidFill>
          <a:ln w="9525">
            <a:noFill/>
            <a:miter lim="800000"/>
            <a:headEnd/>
            <a:tailEnd/>
          </a:ln>
          <a:effectLst>
            <a:outerShdw dist="23000" dir="5400000" rotWithShape="0">
              <a:srgbClr val="808080">
                <a:alpha val="34999"/>
              </a:srgbClr>
            </a:outerShdw>
          </a:effectLst>
        </p:spPr>
        <p:txBody>
          <a:bodyPr anchor="ctr"/>
          <a:lstStyle/>
          <a:p>
            <a:pPr algn="ctr">
              <a:defRPr/>
            </a:pPr>
            <a:endParaRPr lang="es-ES">
              <a:solidFill>
                <a:schemeClr val="lt1"/>
              </a:solidFill>
              <a:latin typeface="+mn-lt"/>
              <a:ea typeface="+mn-ea"/>
            </a:endParaRPr>
          </a:p>
        </p:txBody>
      </p:sp>
      <p:sp>
        <p:nvSpPr>
          <p:cNvPr id="15" name="14 Rectángulo"/>
          <p:cNvSpPr/>
          <p:nvPr/>
        </p:nvSpPr>
        <p:spPr>
          <a:xfrm>
            <a:off x="5658572" y="997842"/>
            <a:ext cx="2127505" cy="338554"/>
          </a:xfrm>
          <a:prstGeom prst="rect">
            <a:avLst/>
          </a:prstGeom>
        </p:spPr>
        <p:txBody>
          <a:bodyPr wrap="none">
            <a:spAutoFit/>
          </a:bodyPr>
          <a:lstStyle/>
          <a:p>
            <a:r>
              <a:rPr lang="es-ES" sz="1600" b="1" dirty="0" smtClean="0">
                <a:cs typeface="Tahoma" pitchFamily="34" charset="0"/>
              </a:rPr>
              <a:t>Richard Buchanan</a:t>
            </a:r>
            <a:endParaRPr lang="es-ES" sz="1600" b="1" dirty="0">
              <a:cs typeface="Tahoma" pitchFamily="34" charset="0"/>
            </a:endParaRPr>
          </a:p>
        </p:txBody>
      </p:sp>
      <p:sp>
        <p:nvSpPr>
          <p:cNvPr id="16" name="Rectángulo 15"/>
          <p:cNvSpPr/>
          <p:nvPr/>
        </p:nvSpPr>
        <p:spPr>
          <a:xfrm>
            <a:off x="825534" y="1381015"/>
            <a:ext cx="4923623" cy="4524315"/>
          </a:xfrm>
          <a:prstGeom prst="rect">
            <a:avLst/>
          </a:prstGeom>
        </p:spPr>
        <p:txBody>
          <a:bodyPr wrap="square">
            <a:spAutoFit/>
          </a:bodyPr>
          <a:lstStyle/>
          <a:p>
            <a:pPr algn="just"/>
            <a:r>
              <a:rPr lang="es-MX" sz="1600" dirty="0"/>
              <a:t>Richard Buchanan explica que la investigación en diseño se da dependiendo del tipo de problema que se aborda, tomando como referencia las diferentes formas de investigación que reconocen quienes difunden, promueven y apoyan económicamente la investigación en Estados Unidos, el autor distingue: investigación básica, aplicada y clínica. De ellas, la investigación clínica, entendida como tratamiento individual de casos, que busca describir los principios o explicaciones fundamentales del problema, que es común en el mundo del diseño, y que es parte fundamental en el ejercicio profesional así como en la formación de los diseñadores, pertenecería a esta división de la investigación para diseñar, ya que implica registrar todo lo que pueda configurar una acción o decisión de diseño, así como investigar los efectos y consecuencias de una solución específica. </a:t>
            </a:r>
          </a:p>
        </p:txBody>
      </p:sp>
      <p:sp>
        <p:nvSpPr>
          <p:cNvPr id="17" name="AutoShape 2" descr="Resultado de imagen para Richard buchanan"/>
          <p:cNvSpPr>
            <a:spLocks noChangeAspect="1" noChangeArrowheads="1"/>
          </p:cNvSpPr>
          <p:nvPr/>
        </p:nvSpPr>
        <p:spPr bwMode="auto">
          <a:xfrm>
            <a:off x="6520245" y="3046809"/>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26628" name="Picture 4" descr="Resultado de imagen para Richard buchana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78538" y="2399110"/>
            <a:ext cx="2110010" cy="2110010"/>
          </a:xfrm>
          <a:prstGeom prst="rect">
            <a:avLst/>
          </a:prstGeom>
          <a:noFill/>
          <a:extLst>
            <a:ext uri="{909E8E84-426E-40DD-AFC4-6F175D3DCCD1}">
              <a14:hiddenFill xmlns:a14="http://schemas.microsoft.com/office/drawing/2010/main">
                <a:solidFill>
                  <a:srgbClr val="FFFFFF"/>
                </a:solidFill>
              </a14:hiddenFill>
            </a:ext>
          </a:extLst>
        </p:spPr>
      </p:pic>
      <p:sp>
        <p:nvSpPr>
          <p:cNvPr id="19" name="CuadroTexto 2"/>
          <p:cNvSpPr txBox="1">
            <a:spLocks noChangeArrowheads="1"/>
          </p:cNvSpPr>
          <p:nvPr/>
        </p:nvSpPr>
        <p:spPr bwMode="auto">
          <a:xfrm>
            <a:off x="6561075" y="6134443"/>
            <a:ext cx="2447925" cy="523220"/>
          </a:xfrm>
          <a:prstGeom prst="rect">
            <a:avLst/>
          </a:prstGeom>
          <a:noFill/>
          <a:ln w="9525">
            <a:noFill/>
            <a:miter lim="800000"/>
            <a:headEnd/>
            <a:tailEnd/>
          </a:ln>
        </p:spPr>
        <p:txBody>
          <a:bodyPr>
            <a:spAutoFit/>
          </a:bodyPr>
          <a:lstStyle/>
          <a:p>
            <a:r>
              <a:rPr lang="es-ES_tradnl" sz="1400" b="1" i="1" dirty="0" smtClean="0">
                <a:solidFill>
                  <a:schemeClr val="bg1"/>
                </a:solidFill>
                <a:latin typeface="Abadi MT Condensed Light" pitchFamily="1" charset="0"/>
              </a:rPr>
              <a:t>Comprensión del método para el diseño </a:t>
            </a:r>
            <a:r>
              <a:rPr lang="es-ES_tradnl" sz="1400" b="1" i="1" dirty="0">
                <a:solidFill>
                  <a:schemeClr val="bg1"/>
                </a:solidFill>
                <a:latin typeface="Abadi MT Condensed Light" pitchFamily="1" charset="0"/>
              </a:rPr>
              <a:t>Industrial </a:t>
            </a:r>
          </a:p>
        </p:txBody>
      </p:sp>
    </p:spTree>
  </p:cSld>
  <p:clrMapOvr>
    <a:masterClrMapping/>
  </p:clrMapOvr>
  <p:transition spd="med">
    <p:wipe dir="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454929" y="1341663"/>
            <a:ext cx="3960851" cy="4278094"/>
          </a:xfrm>
          <a:prstGeom prst="rect">
            <a:avLst/>
          </a:prstGeom>
        </p:spPr>
        <p:txBody>
          <a:bodyPr wrap="square">
            <a:spAutoFit/>
          </a:bodyPr>
          <a:lstStyle/>
          <a:p>
            <a:pPr algn="just"/>
            <a:r>
              <a:rPr lang="es-MX" sz="1600" dirty="0"/>
              <a:t>La investigación clínica se centra en el problema, y es esencial reunir toda la información o conocimiento relevante que contribuya a esa solución particular de diseño. </a:t>
            </a:r>
            <a:endParaRPr lang="es-MX" sz="1600" dirty="0" smtClean="0"/>
          </a:p>
          <a:p>
            <a:pPr algn="just"/>
            <a:endParaRPr lang="es-MX" sz="1600" dirty="0"/>
          </a:p>
          <a:p>
            <a:pPr algn="just"/>
            <a:r>
              <a:rPr lang="es-MX" sz="1600" dirty="0" smtClean="0"/>
              <a:t>Buchanan </a:t>
            </a:r>
            <a:r>
              <a:rPr lang="es-MX" sz="1600" dirty="0"/>
              <a:t>explica que en el ámbito académico es común que los docentes muestren al alumnado a encontrar la información y a organizarla como parte del proceso de diseño que los llevará a la solución del problema planteado. Un rasgo común de los estudios de caso es que pueden reunir información que permite un acercamiento a otros problemas más allá del caso individual. (Buchanan, 2001, pp. 17-19).  </a:t>
            </a:r>
          </a:p>
        </p:txBody>
      </p:sp>
      <p:sp>
        <p:nvSpPr>
          <p:cNvPr id="3" name="Rectángulo 27"/>
          <p:cNvSpPr>
            <a:spLocks noChangeArrowheads="1"/>
          </p:cNvSpPr>
          <p:nvPr/>
        </p:nvSpPr>
        <p:spPr bwMode="auto">
          <a:xfrm rot="16200000">
            <a:off x="5871369" y="2893219"/>
            <a:ext cx="6149975" cy="395287"/>
          </a:xfrm>
          <a:prstGeom prst="rect">
            <a:avLst/>
          </a:prstGeom>
          <a:gradFill rotWithShape="1">
            <a:gsLst>
              <a:gs pos="0">
                <a:srgbClr val="628319"/>
              </a:gs>
              <a:gs pos="64000">
                <a:srgbClr val="628319"/>
              </a:gs>
              <a:gs pos="100000">
                <a:srgbClr val="FFFFFF"/>
              </a:gs>
            </a:gsLst>
            <a:path path="rect">
              <a:fillToRect l="100000" t="100000"/>
            </a:path>
          </a:gradFill>
          <a:ln w="9525">
            <a:noFill/>
            <a:miter lim="800000"/>
            <a:headEnd/>
            <a:tailEnd/>
          </a:ln>
          <a:effectLst>
            <a:outerShdw dist="23000" dir="5400000" rotWithShape="0">
              <a:srgbClr val="808080">
                <a:alpha val="34999"/>
              </a:srgbClr>
            </a:outerShdw>
          </a:effectLst>
        </p:spPr>
        <p:txBody>
          <a:bodyPr anchor="ctr"/>
          <a:lstStyle/>
          <a:p>
            <a:pPr algn="ctr">
              <a:defRPr/>
            </a:pPr>
            <a:endParaRPr lang="es-ES">
              <a:solidFill>
                <a:schemeClr val="lt1"/>
              </a:solidFill>
              <a:latin typeface="+mn-lt"/>
              <a:ea typeface="+mn-ea"/>
            </a:endParaRPr>
          </a:p>
        </p:txBody>
      </p:sp>
      <p:pic>
        <p:nvPicPr>
          <p:cNvPr id="4" name="Picture 15"/>
          <p:cNvPicPr>
            <a:picLocks noChangeAspect="1" noChangeArrowheads="1"/>
          </p:cNvPicPr>
          <p:nvPr/>
        </p:nvPicPr>
        <p:blipFill>
          <a:blip r:embed="rId2"/>
          <a:srcRect/>
          <a:stretch>
            <a:fillRect/>
          </a:stretch>
        </p:blipFill>
        <p:spPr bwMode="auto">
          <a:xfrm>
            <a:off x="671513" y="260350"/>
            <a:ext cx="804862" cy="719138"/>
          </a:xfrm>
          <a:prstGeom prst="rect">
            <a:avLst/>
          </a:prstGeom>
          <a:noFill/>
          <a:ln w="9525">
            <a:noFill/>
            <a:miter lim="800000"/>
            <a:headEnd/>
            <a:tailEnd/>
          </a:ln>
        </p:spPr>
      </p:pic>
      <p:sp>
        <p:nvSpPr>
          <p:cNvPr id="5" name="Rectángulo 18"/>
          <p:cNvSpPr>
            <a:spLocks noChangeArrowheads="1"/>
          </p:cNvSpPr>
          <p:nvPr/>
        </p:nvSpPr>
        <p:spPr bwMode="auto">
          <a:xfrm>
            <a:off x="179388" y="5949950"/>
            <a:ext cx="8964612" cy="908050"/>
          </a:xfrm>
          <a:prstGeom prst="rect">
            <a:avLst/>
          </a:prstGeom>
          <a:gradFill rotWithShape="1">
            <a:gsLst>
              <a:gs pos="0">
                <a:srgbClr val="628319"/>
              </a:gs>
              <a:gs pos="64000">
                <a:srgbClr val="628319"/>
              </a:gs>
              <a:gs pos="100000">
                <a:srgbClr val="FFFFFF"/>
              </a:gs>
            </a:gsLst>
            <a:path path="rect">
              <a:fillToRect l="100000" t="100000"/>
            </a:path>
          </a:gradFill>
          <a:ln w="9525">
            <a:noFill/>
            <a:miter lim="800000"/>
            <a:headEnd/>
            <a:tailEnd/>
          </a:ln>
          <a:effectLst>
            <a:outerShdw dist="23000" dir="5400000" rotWithShape="0">
              <a:srgbClr val="808080">
                <a:alpha val="34999"/>
              </a:srgbClr>
            </a:outerShdw>
          </a:effectLst>
        </p:spPr>
        <p:txBody>
          <a:bodyPr anchor="ctr"/>
          <a:lstStyle/>
          <a:p>
            <a:pPr algn="ctr">
              <a:defRPr/>
            </a:pPr>
            <a:endParaRPr lang="es-ES">
              <a:solidFill>
                <a:schemeClr val="lt1"/>
              </a:solidFill>
              <a:latin typeface="+mn-lt"/>
              <a:ea typeface="+mn-ea"/>
            </a:endParaRPr>
          </a:p>
        </p:txBody>
      </p:sp>
      <p:grpSp>
        <p:nvGrpSpPr>
          <p:cNvPr id="6" name="Agrupar 41"/>
          <p:cNvGrpSpPr/>
          <p:nvPr/>
        </p:nvGrpSpPr>
        <p:grpSpPr>
          <a:xfrm>
            <a:off x="251520" y="5229200"/>
            <a:ext cx="882484" cy="1450720"/>
            <a:chOff x="7916914" y="3392213"/>
            <a:chExt cx="914688" cy="1696571"/>
          </a:xfrm>
          <a:effectLst>
            <a:outerShdw blurRad="50800" dist="38100" dir="2700000" algn="tl" rotWithShape="0">
              <a:prstClr val="black">
                <a:alpha val="40000"/>
              </a:prstClr>
            </a:outerShdw>
          </a:effectLst>
        </p:grpSpPr>
        <p:sp>
          <p:nvSpPr>
            <p:cNvPr id="7" name="Forma libre 20"/>
            <p:cNvSpPr/>
            <p:nvPr/>
          </p:nvSpPr>
          <p:spPr>
            <a:xfrm>
              <a:off x="8417985" y="3812948"/>
              <a:ext cx="413617" cy="1275836"/>
            </a:xfrm>
            <a:custGeom>
              <a:avLst/>
              <a:gdLst>
                <a:gd name="connsiteX0" fmla="*/ 0 w 413617"/>
                <a:gd name="connsiteY0" fmla="*/ 0 h 1240819"/>
                <a:gd name="connsiteX1" fmla="*/ 192245 w 413617"/>
                <a:gd name="connsiteY1" fmla="*/ 0 h 1240819"/>
                <a:gd name="connsiteX2" fmla="*/ 413617 w 413617"/>
                <a:gd name="connsiteY2" fmla="*/ 1147612 h 1240819"/>
                <a:gd name="connsiteX3" fmla="*/ 396141 w 413617"/>
                <a:gd name="connsiteY3" fmla="*/ 1240819 h 1240819"/>
                <a:gd name="connsiteX4" fmla="*/ 355362 w 413617"/>
                <a:gd name="connsiteY4" fmla="*/ 1211692 h 1240819"/>
                <a:gd name="connsiteX5" fmla="*/ 337885 w 413617"/>
                <a:gd name="connsiteY5" fmla="*/ 1101009 h 1240819"/>
                <a:gd name="connsiteX6" fmla="*/ 192245 w 413617"/>
                <a:gd name="connsiteY6" fmla="*/ 0 h 1240819"/>
                <a:gd name="connsiteX7" fmla="*/ 0 w 413617"/>
                <a:gd name="connsiteY7" fmla="*/ 0 h 1240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3617" h="1240819">
                  <a:moveTo>
                    <a:pt x="0" y="0"/>
                  </a:moveTo>
                  <a:lnTo>
                    <a:pt x="192245" y="0"/>
                  </a:lnTo>
                  <a:lnTo>
                    <a:pt x="413617" y="1147612"/>
                  </a:lnTo>
                  <a:lnTo>
                    <a:pt x="396141" y="1240819"/>
                  </a:lnTo>
                  <a:lnTo>
                    <a:pt x="355362" y="1211692"/>
                  </a:lnTo>
                  <a:lnTo>
                    <a:pt x="337885" y="1101009"/>
                  </a:lnTo>
                  <a:lnTo>
                    <a:pt x="192245" y="0"/>
                  </a:lnTo>
                  <a:lnTo>
                    <a:pt x="0" y="0"/>
                  </a:lnTo>
                  <a:close/>
                </a:path>
              </a:pathLst>
            </a:custGeom>
            <a:solidFill>
              <a:srgbClr val="FFFFFF"/>
            </a:solidFill>
            <a:ln>
              <a:noFill/>
            </a:ln>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a:p>
          </p:txBody>
        </p:sp>
        <p:cxnSp>
          <p:nvCxnSpPr>
            <p:cNvPr id="8" name="Conector recto 21"/>
            <p:cNvCxnSpPr/>
            <p:nvPr/>
          </p:nvCxnSpPr>
          <p:spPr>
            <a:xfrm flipV="1">
              <a:off x="8395605" y="3912928"/>
              <a:ext cx="233024" cy="1"/>
            </a:xfrm>
            <a:prstGeom prst="line">
              <a:avLst/>
            </a:prstGeom>
            <a:ln w="19050" cmpd="sng">
              <a:solidFill>
                <a:schemeClr val="bg1"/>
              </a:solidFill>
            </a:ln>
            <a:scene3d>
              <a:camera prst="orthographicFront"/>
              <a:lightRig rig="threePt" dir="t"/>
            </a:scene3d>
            <a:sp3d>
              <a:bevelT w="165100" prst="coolSlant"/>
            </a:sp3d>
          </p:spPr>
          <p:style>
            <a:lnRef idx="2">
              <a:schemeClr val="accent1"/>
            </a:lnRef>
            <a:fillRef idx="0">
              <a:schemeClr val="accent1"/>
            </a:fillRef>
            <a:effectRef idx="1">
              <a:schemeClr val="accent1"/>
            </a:effectRef>
            <a:fontRef idx="minor">
              <a:schemeClr val="tx1"/>
            </a:fontRef>
          </p:style>
        </p:cxnSp>
        <p:sp>
          <p:nvSpPr>
            <p:cNvPr id="9" name="Elipse 22"/>
            <p:cNvSpPr/>
            <p:nvPr/>
          </p:nvSpPr>
          <p:spPr>
            <a:xfrm>
              <a:off x="8541245" y="3678959"/>
              <a:ext cx="87384" cy="76682"/>
            </a:xfrm>
            <a:prstGeom prst="ellipse">
              <a:avLst/>
            </a:prstGeom>
            <a:solidFill>
              <a:schemeClr val="bg1"/>
            </a:solidFill>
            <a:ln>
              <a:noFill/>
            </a:ln>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a:p>
          </p:txBody>
        </p:sp>
        <p:cxnSp>
          <p:nvCxnSpPr>
            <p:cNvPr id="10" name="Conector recto 23"/>
            <p:cNvCxnSpPr/>
            <p:nvPr/>
          </p:nvCxnSpPr>
          <p:spPr>
            <a:xfrm flipV="1">
              <a:off x="8383029" y="3842078"/>
              <a:ext cx="233024" cy="1"/>
            </a:xfrm>
            <a:prstGeom prst="line">
              <a:avLst/>
            </a:prstGeom>
            <a:ln w="38100" cmpd="sng">
              <a:solidFill>
                <a:schemeClr val="bg1"/>
              </a:solidFill>
            </a:ln>
            <a:scene3d>
              <a:camera prst="orthographicFront"/>
              <a:lightRig rig="threePt" dir="t"/>
            </a:scene3d>
            <a:sp3d>
              <a:bevelT w="165100" prst="coolSlant"/>
            </a:sp3d>
          </p:spPr>
          <p:style>
            <a:lnRef idx="2">
              <a:schemeClr val="accent1"/>
            </a:lnRef>
            <a:fillRef idx="0">
              <a:schemeClr val="accent1"/>
            </a:fillRef>
            <a:effectRef idx="1">
              <a:schemeClr val="accent1"/>
            </a:effectRef>
            <a:fontRef idx="minor">
              <a:schemeClr val="tx1"/>
            </a:fontRef>
          </p:style>
        </p:cxnSp>
        <p:sp>
          <p:nvSpPr>
            <p:cNvPr id="11" name="Forma libre 24"/>
            <p:cNvSpPr/>
            <p:nvPr/>
          </p:nvSpPr>
          <p:spPr>
            <a:xfrm>
              <a:off x="7916914" y="3392213"/>
              <a:ext cx="502413" cy="1696571"/>
            </a:xfrm>
            <a:custGeom>
              <a:avLst/>
              <a:gdLst>
                <a:gd name="connsiteX0" fmla="*/ 70 w 502413"/>
                <a:gd name="connsiteY0" fmla="*/ 1301 h 1696571"/>
                <a:gd name="connsiteX1" fmla="*/ 326303 w 502413"/>
                <a:gd name="connsiteY1" fmla="*/ 216842 h 1696571"/>
                <a:gd name="connsiteX2" fmla="*/ 489420 w 502413"/>
                <a:gd name="connsiteY2" fmla="*/ 420733 h 1696571"/>
                <a:gd name="connsiteX3" fmla="*/ 489420 w 502413"/>
                <a:gd name="connsiteY3" fmla="*/ 508114 h 1696571"/>
                <a:gd name="connsiteX4" fmla="*/ 466118 w 502413"/>
                <a:gd name="connsiteY4" fmla="*/ 712005 h 1696571"/>
                <a:gd name="connsiteX5" fmla="*/ 378734 w 502413"/>
                <a:gd name="connsiteY5" fmla="*/ 991626 h 1696571"/>
                <a:gd name="connsiteX6" fmla="*/ 203966 w 502413"/>
                <a:gd name="connsiteY6" fmla="*/ 1381930 h 1696571"/>
                <a:gd name="connsiteX7" fmla="*/ 40849 w 502413"/>
                <a:gd name="connsiteY7" fmla="*/ 1696504 h 1696571"/>
                <a:gd name="connsiteX8" fmla="*/ 122408 w 502413"/>
                <a:gd name="connsiteY8" fmla="*/ 1405232 h 1696571"/>
                <a:gd name="connsiteX9" fmla="*/ 268047 w 502413"/>
                <a:gd name="connsiteY9" fmla="*/ 915895 h 1696571"/>
                <a:gd name="connsiteX10" fmla="*/ 355431 w 502413"/>
                <a:gd name="connsiteY10" fmla="*/ 618798 h 1696571"/>
                <a:gd name="connsiteX11" fmla="*/ 361257 w 502413"/>
                <a:gd name="connsiteY11" fmla="*/ 490638 h 1696571"/>
                <a:gd name="connsiteX12" fmla="*/ 297175 w 502413"/>
                <a:gd name="connsiteY12" fmla="*/ 321700 h 1696571"/>
                <a:gd name="connsiteX13" fmla="*/ 70 w 502413"/>
                <a:gd name="connsiteY13" fmla="*/ 1301 h 1696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02413" h="1696571">
                  <a:moveTo>
                    <a:pt x="70" y="1301"/>
                  </a:moveTo>
                  <a:cubicBezTo>
                    <a:pt x="4925" y="-16175"/>
                    <a:pt x="244745" y="146937"/>
                    <a:pt x="326303" y="216842"/>
                  </a:cubicBezTo>
                  <a:cubicBezTo>
                    <a:pt x="407861" y="286747"/>
                    <a:pt x="462234" y="372188"/>
                    <a:pt x="489420" y="420733"/>
                  </a:cubicBezTo>
                  <a:cubicBezTo>
                    <a:pt x="516606" y="469278"/>
                    <a:pt x="493304" y="459569"/>
                    <a:pt x="489420" y="508114"/>
                  </a:cubicBezTo>
                  <a:cubicBezTo>
                    <a:pt x="485536" y="556659"/>
                    <a:pt x="484566" y="631420"/>
                    <a:pt x="466118" y="712005"/>
                  </a:cubicBezTo>
                  <a:cubicBezTo>
                    <a:pt x="447670" y="792590"/>
                    <a:pt x="422426" y="879972"/>
                    <a:pt x="378734" y="991626"/>
                  </a:cubicBezTo>
                  <a:cubicBezTo>
                    <a:pt x="335042" y="1103280"/>
                    <a:pt x="260280" y="1264450"/>
                    <a:pt x="203966" y="1381930"/>
                  </a:cubicBezTo>
                  <a:cubicBezTo>
                    <a:pt x="147652" y="1499410"/>
                    <a:pt x="54442" y="1692620"/>
                    <a:pt x="40849" y="1696504"/>
                  </a:cubicBezTo>
                  <a:cubicBezTo>
                    <a:pt x="27256" y="1700388"/>
                    <a:pt x="84542" y="1535334"/>
                    <a:pt x="122408" y="1405232"/>
                  </a:cubicBezTo>
                  <a:cubicBezTo>
                    <a:pt x="160274" y="1275131"/>
                    <a:pt x="229210" y="1046967"/>
                    <a:pt x="268047" y="915895"/>
                  </a:cubicBezTo>
                  <a:cubicBezTo>
                    <a:pt x="306884" y="784823"/>
                    <a:pt x="339896" y="689674"/>
                    <a:pt x="355431" y="618798"/>
                  </a:cubicBezTo>
                  <a:cubicBezTo>
                    <a:pt x="370966" y="547922"/>
                    <a:pt x="370966" y="540154"/>
                    <a:pt x="361257" y="490638"/>
                  </a:cubicBezTo>
                  <a:cubicBezTo>
                    <a:pt x="351548" y="441122"/>
                    <a:pt x="353489" y="402285"/>
                    <a:pt x="297175" y="321700"/>
                  </a:cubicBezTo>
                  <a:cubicBezTo>
                    <a:pt x="240861" y="241115"/>
                    <a:pt x="-4785" y="18777"/>
                    <a:pt x="70" y="1301"/>
                  </a:cubicBezTo>
                  <a:close/>
                </a:path>
              </a:pathLst>
            </a:custGeom>
            <a:solidFill>
              <a:schemeClr val="bg1"/>
            </a:solidFill>
            <a:ln>
              <a:noFill/>
            </a:ln>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a:p>
          </p:txBody>
        </p:sp>
      </p:grpSp>
      <p:sp>
        <p:nvSpPr>
          <p:cNvPr id="12" name="CuadroTexto 2"/>
          <p:cNvSpPr txBox="1">
            <a:spLocks noChangeArrowheads="1"/>
          </p:cNvSpPr>
          <p:nvPr/>
        </p:nvSpPr>
        <p:spPr bwMode="auto">
          <a:xfrm>
            <a:off x="6588125" y="6165850"/>
            <a:ext cx="2447925" cy="307975"/>
          </a:xfrm>
          <a:prstGeom prst="rect">
            <a:avLst/>
          </a:prstGeom>
          <a:noFill/>
          <a:ln w="9525">
            <a:noFill/>
            <a:miter lim="800000"/>
            <a:headEnd/>
            <a:tailEnd/>
          </a:ln>
        </p:spPr>
        <p:txBody>
          <a:bodyPr>
            <a:spAutoFit/>
          </a:bodyPr>
          <a:lstStyle/>
          <a:p>
            <a:r>
              <a:rPr lang="es-ES_tradnl" sz="1400" b="1" i="1" dirty="0">
                <a:solidFill>
                  <a:srgbClr val="292934"/>
                </a:solidFill>
                <a:latin typeface="Abadi MT Condensed Light" pitchFamily="1" charset="0"/>
              </a:rPr>
              <a:t>Metodología para el diseño Industrial </a:t>
            </a:r>
          </a:p>
        </p:txBody>
      </p:sp>
      <p:sp>
        <p:nvSpPr>
          <p:cNvPr id="14" name="Text Box 6"/>
          <p:cNvSpPr txBox="1">
            <a:spLocks noChangeArrowheads="1"/>
          </p:cNvSpPr>
          <p:nvPr/>
        </p:nvSpPr>
        <p:spPr bwMode="auto">
          <a:xfrm>
            <a:off x="2268538" y="404813"/>
            <a:ext cx="4762500" cy="830262"/>
          </a:xfrm>
          <a:prstGeom prst="rect">
            <a:avLst/>
          </a:prstGeom>
          <a:noFill/>
          <a:ln w="9525">
            <a:noFill/>
            <a:miter lim="800000"/>
            <a:headEnd/>
            <a:tailEnd/>
          </a:ln>
        </p:spPr>
        <p:txBody>
          <a:bodyPr wrap="none">
            <a:spAutoFit/>
          </a:bodyPr>
          <a:lstStyle/>
          <a:p>
            <a:r>
              <a:rPr lang="es-MX" sz="1400" b="1" dirty="0">
                <a:solidFill>
                  <a:srgbClr val="08090B"/>
                </a:solidFill>
                <a:latin typeface="Arial" pitchFamily="34" charset="0"/>
                <a:cs typeface="Arial" pitchFamily="34" charset="0"/>
              </a:rPr>
              <a:t>UNIVERSIDAD AUTÓNOMA DEL ESTADO DE MÉXICO</a:t>
            </a:r>
          </a:p>
          <a:p>
            <a:r>
              <a:rPr lang="es-MX" sz="1400" b="1" dirty="0">
                <a:solidFill>
                  <a:srgbClr val="08090B"/>
                </a:solidFill>
                <a:latin typeface="Arial" pitchFamily="34" charset="0"/>
                <a:cs typeface="Arial" pitchFamily="34" charset="0"/>
              </a:rPr>
              <a:t>      Centro Universitario UAEM Valle de Chalco. </a:t>
            </a:r>
          </a:p>
          <a:p>
            <a:endParaRPr lang="es-ES" sz="2000" b="1" i="1" dirty="0">
              <a:latin typeface="Arial" pitchFamily="34" charset="0"/>
              <a:cs typeface="Arial" pitchFamily="34" charset="0"/>
            </a:endParaRPr>
          </a:p>
        </p:txBody>
      </p:sp>
      <p:sp>
        <p:nvSpPr>
          <p:cNvPr id="15" name="Rectángulo 26"/>
          <p:cNvSpPr>
            <a:spLocks noChangeArrowheads="1"/>
          </p:cNvSpPr>
          <p:nvPr/>
        </p:nvSpPr>
        <p:spPr bwMode="auto">
          <a:xfrm>
            <a:off x="0" y="0"/>
            <a:ext cx="250825" cy="6850063"/>
          </a:xfrm>
          <a:prstGeom prst="rect">
            <a:avLst/>
          </a:prstGeom>
          <a:solidFill>
            <a:srgbClr val="404040"/>
          </a:solidFill>
          <a:ln w="9525">
            <a:noFill/>
            <a:miter lim="800000"/>
            <a:headEnd/>
            <a:tailEnd/>
          </a:ln>
          <a:effectLst>
            <a:outerShdw dist="23000" dir="5400000" rotWithShape="0">
              <a:srgbClr val="808080">
                <a:alpha val="34999"/>
              </a:srgbClr>
            </a:outerShdw>
          </a:effectLst>
        </p:spPr>
        <p:txBody>
          <a:bodyPr anchor="ctr"/>
          <a:lstStyle/>
          <a:p>
            <a:pPr algn="ctr">
              <a:defRPr/>
            </a:pPr>
            <a:endParaRPr lang="es-ES">
              <a:solidFill>
                <a:schemeClr val="lt1"/>
              </a:solidFill>
              <a:latin typeface="+mn-lt"/>
              <a:ea typeface="+mn-ea"/>
            </a:endParaRPr>
          </a:p>
        </p:txBody>
      </p:sp>
    </p:spTree>
    <p:extLst>
      <p:ext uri="{BB962C8B-B14F-4D97-AF65-F5344CB8AC3E}">
        <p14:creationId xmlns:p14="http://schemas.microsoft.com/office/powerpoint/2010/main" val="688418254"/>
      </p:ext>
    </p:extLst>
  </p:cSld>
  <p:clrMapOvr>
    <a:masterClrMapping/>
  </p:clrMapOvr>
  <p:transition spd="med">
    <p:wipe dir="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7"/>
          <p:cNvSpPr>
            <a:spLocks noChangeArrowheads="1"/>
          </p:cNvSpPr>
          <p:nvPr/>
        </p:nvSpPr>
        <p:spPr bwMode="auto">
          <a:xfrm rot="16200000">
            <a:off x="5871369" y="2893219"/>
            <a:ext cx="6149975" cy="395287"/>
          </a:xfrm>
          <a:prstGeom prst="rect">
            <a:avLst/>
          </a:prstGeom>
          <a:gradFill rotWithShape="1">
            <a:gsLst>
              <a:gs pos="0">
                <a:srgbClr val="628319"/>
              </a:gs>
              <a:gs pos="64000">
                <a:srgbClr val="628319"/>
              </a:gs>
              <a:gs pos="100000">
                <a:srgbClr val="FFFFFF"/>
              </a:gs>
            </a:gsLst>
            <a:path path="rect">
              <a:fillToRect l="100000" t="100000"/>
            </a:path>
          </a:gradFill>
          <a:ln w="9525">
            <a:noFill/>
            <a:miter lim="800000"/>
            <a:headEnd/>
            <a:tailEnd/>
          </a:ln>
          <a:effectLst>
            <a:outerShdw dist="23000" dir="5400000" rotWithShape="0">
              <a:srgbClr val="808080">
                <a:alpha val="34999"/>
              </a:srgbClr>
            </a:outerShdw>
          </a:effectLst>
        </p:spPr>
        <p:txBody>
          <a:bodyPr anchor="ctr"/>
          <a:lstStyle/>
          <a:p>
            <a:pPr algn="ctr">
              <a:defRPr/>
            </a:pPr>
            <a:endParaRPr lang="es-ES">
              <a:solidFill>
                <a:schemeClr val="lt1"/>
              </a:solidFill>
              <a:latin typeface="+mn-lt"/>
              <a:ea typeface="+mn-ea"/>
            </a:endParaRPr>
          </a:p>
        </p:txBody>
      </p:sp>
      <p:pic>
        <p:nvPicPr>
          <p:cNvPr id="4" name="Picture 15"/>
          <p:cNvPicPr>
            <a:picLocks noChangeAspect="1" noChangeArrowheads="1"/>
          </p:cNvPicPr>
          <p:nvPr/>
        </p:nvPicPr>
        <p:blipFill>
          <a:blip r:embed="rId2"/>
          <a:srcRect/>
          <a:stretch>
            <a:fillRect/>
          </a:stretch>
        </p:blipFill>
        <p:spPr bwMode="auto">
          <a:xfrm>
            <a:off x="671513" y="260350"/>
            <a:ext cx="804862" cy="719138"/>
          </a:xfrm>
          <a:prstGeom prst="rect">
            <a:avLst/>
          </a:prstGeom>
          <a:noFill/>
          <a:ln w="9525">
            <a:noFill/>
            <a:miter lim="800000"/>
            <a:headEnd/>
            <a:tailEnd/>
          </a:ln>
        </p:spPr>
      </p:pic>
      <p:sp>
        <p:nvSpPr>
          <p:cNvPr id="5" name="Rectángulo 18"/>
          <p:cNvSpPr>
            <a:spLocks noChangeArrowheads="1"/>
          </p:cNvSpPr>
          <p:nvPr/>
        </p:nvSpPr>
        <p:spPr bwMode="auto">
          <a:xfrm>
            <a:off x="179388" y="5949950"/>
            <a:ext cx="8964612" cy="908050"/>
          </a:xfrm>
          <a:prstGeom prst="rect">
            <a:avLst/>
          </a:prstGeom>
          <a:gradFill rotWithShape="1">
            <a:gsLst>
              <a:gs pos="0">
                <a:srgbClr val="628319"/>
              </a:gs>
              <a:gs pos="64000">
                <a:srgbClr val="628319"/>
              </a:gs>
              <a:gs pos="100000">
                <a:srgbClr val="FFFFFF"/>
              </a:gs>
            </a:gsLst>
            <a:path path="rect">
              <a:fillToRect l="100000" t="100000"/>
            </a:path>
          </a:gradFill>
          <a:ln w="9525">
            <a:noFill/>
            <a:miter lim="800000"/>
            <a:headEnd/>
            <a:tailEnd/>
          </a:ln>
          <a:effectLst>
            <a:outerShdw dist="23000" dir="5400000" rotWithShape="0">
              <a:srgbClr val="808080">
                <a:alpha val="34999"/>
              </a:srgbClr>
            </a:outerShdw>
          </a:effectLst>
        </p:spPr>
        <p:txBody>
          <a:bodyPr anchor="ctr"/>
          <a:lstStyle/>
          <a:p>
            <a:pPr algn="ctr">
              <a:defRPr/>
            </a:pPr>
            <a:endParaRPr lang="es-ES">
              <a:solidFill>
                <a:schemeClr val="lt1"/>
              </a:solidFill>
              <a:latin typeface="+mn-lt"/>
              <a:ea typeface="+mn-ea"/>
            </a:endParaRPr>
          </a:p>
        </p:txBody>
      </p:sp>
      <p:grpSp>
        <p:nvGrpSpPr>
          <p:cNvPr id="6" name="Agrupar 41"/>
          <p:cNvGrpSpPr/>
          <p:nvPr/>
        </p:nvGrpSpPr>
        <p:grpSpPr>
          <a:xfrm>
            <a:off x="251520" y="5229200"/>
            <a:ext cx="882484" cy="1450720"/>
            <a:chOff x="7916914" y="3392213"/>
            <a:chExt cx="914688" cy="1696571"/>
          </a:xfrm>
          <a:effectLst>
            <a:outerShdw blurRad="50800" dist="38100" dir="2700000" algn="tl" rotWithShape="0">
              <a:prstClr val="black">
                <a:alpha val="40000"/>
              </a:prstClr>
            </a:outerShdw>
          </a:effectLst>
        </p:grpSpPr>
        <p:sp>
          <p:nvSpPr>
            <p:cNvPr id="7" name="Forma libre 20"/>
            <p:cNvSpPr/>
            <p:nvPr/>
          </p:nvSpPr>
          <p:spPr>
            <a:xfrm>
              <a:off x="8417985" y="3812948"/>
              <a:ext cx="413617" cy="1275836"/>
            </a:xfrm>
            <a:custGeom>
              <a:avLst/>
              <a:gdLst>
                <a:gd name="connsiteX0" fmla="*/ 0 w 413617"/>
                <a:gd name="connsiteY0" fmla="*/ 0 h 1240819"/>
                <a:gd name="connsiteX1" fmla="*/ 192245 w 413617"/>
                <a:gd name="connsiteY1" fmla="*/ 0 h 1240819"/>
                <a:gd name="connsiteX2" fmla="*/ 413617 w 413617"/>
                <a:gd name="connsiteY2" fmla="*/ 1147612 h 1240819"/>
                <a:gd name="connsiteX3" fmla="*/ 396141 w 413617"/>
                <a:gd name="connsiteY3" fmla="*/ 1240819 h 1240819"/>
                <a:gd name="connsiteX4" fmla="*/ 355362 w 413617"/>
                <a:gd name="connsiteY4" fmla="*/ 1211692 h 1240819"/>
                <a:gd name="connsiteX5" fmla="*/ 337885 w 413617"/>
                <a:gd name="connsiteY5" fmla="*/ 1101009 h 1240819"/>
                <a:gd name="connsiteX6" fmla="*/ 192245 w 413617"/>
                <a:gd name="connsiteY6" fmla="*/ 0 h 1240819"/>
                <a:gd name="connsiteX7" fmla="*/ 0 w 413617"/>
                <a:gd name="connsiteY7" fmla="*/ 0 h 1240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3617" h="1240819">
                  <a:moveTo>
                    <a:pt x="0" y="0"/>
                  </a:moveTo>
                  <a:lnTo>
                    <a:pt x="192245" y="0"/>
                  </a:lnTo>
                  <a:lnTo>
                    <a:pt x="413617" y="1147612"/>
                  </a:lnTo>
                  <a:lnTo>
                    <a:pt x="396141" y="1240819"/>
                  </a:lnTo>
                  <a:lnTo>
                    <a:pt x="355362" y="1211692"/>
                  </a:lnTo>
                  <a:lnTo>
                    <a:pt x="337885" y="1101009"/>
                  </a:lnTo>
                  <a:lnTo>
                    <a:pt x="192245" y="0"/>
                  </a:lnTo>
                  <a:lnTo>
                    <a:pt x="0" y="0"/>
                  </a:lnTo>
                  <a:close/>
                </a:path>
              </a:pathLst>
            </a:custGeom>
            <a:solidFill>
              <a:srgbClr val="FFFFFF"/>
            </a:solidFill>
            <a:ln>
              <a:noFill/>
            </a:ln>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a:p>
          </p:txBody>
        </p:sp>
        <p:cxnSp>
          <p:nvCxnSpPr>
            <p:cNvPr id="8" name="Conector recto 21"/>
            <p:cNvCxnSpPr/>
            <p:nvPr/>
          </p:nvCxnSpPr>
          <p:spPr>
            <a:xfrm flipV="1">
              <a:off x="8395605" y="3912928"/>
              <a:ext cx="233024" cy="1"/>
            </a:xfrm>
            <a:prstGeom prst="line">
              <a:avLst/>
            </a:prstGeom>
            <a:ln w="19050" cmpd="sng">
              <a:solidFill>
                <a:schemeClr val="bg1"/>
              </a:solidFill>
            </a:ln>
            <a:scene3d>
              <a:camera prst="orthographicFront"/>
              <a:lightRig rig="threePt" dir="t"/>
            </a:scene3d>
            <a:sp3d>
              <a:bevelT w="165100" prst="coolSlant"/>
            </a:sp3d>
          </p:spPr>
          <p:style>
            <a:lnRef idx="2">
              <a:schemeClr val="accent1"/>
            </a:lnRef>
            <a:fillRef idx="0">
              <a:schemeClr val="accent1"/>
            </a:fillRef>
            <a:effectRef idx="1">
              <a:schemeClr val="accent1"/>
            </a:effectRef>
            <a:fontRef idx="minor">
              <a:schemeClr val="tx1"/>
            </a:fontRef>
          </p:style>
        </p:cxnSp>
        <p:sp>
          <p:nvSpPr>
            <p:cNvPr id="9" name="Elipse 22"/>
            <p:cNvSpPr/>
            <p:nvPr/>
          </p:nvSpPr>
          <p:spPr>
            <a:xfrm>
              <a:off x="8541245" y="3678959"/>
              <a:ext cx="87384" cy="76682"/>
            </a:xfrm>
            <a:prstGeom prst="ellipse">
              <a:avLst/>
            </a:prstGeom>
            <a:solidFill>
              <a:schemeClr val="bg1"/>
            </a:solidFill>
            <a:ln>
              <a:noFill/>
            </a:ln>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a:p>
          </p:txBody>
        </p:sp>
        <p:cxnSp>
          <p:nvCxnSpPr>
            <p:cNvPr id="10" name="Conector recto 23"/>
            <p:cNvCxnSpPr/>
            <p:nvPr/>
          </p:nvCxnSpPr>
          <p:spPr>
            <a:xfrm flipV="1">
              <a:off x="8383029" y="3842078"/>
              <a:ext cx="233024" cy="1"/>
            </a:xfrm>
            <a:prstGeom prst="line">
              <a:avLst/>
            </a:prstGeom>
            <a:ln w="38100" cmpd="sng">
              <a:solidFill>
                <a:schemeClr val="bg1"/>
              </a:solidFill>
            </a:ln>
            <a:scene3d>
              <a:camera prst="orthographicFront"/>
              <a:lightRig rig="threePt" dir="t"/>
            </a:scene3d>
            <a:sp3d>
              <a:bevelT w="165100" prst="coolSlant"/>
            </a:sp3d>
          </p:spPr>
          <p:style>
            <a:lnRef idx="2">
              <a:schemeClr val="accent1"/>
            </a:lnRef>
            <a:fillRef idx="0">
              <a:schemeClr val="accent1"/>
            </a:fillRef>
            <a:effectRef idx="1">
              <a:schemeClr val="accent1"/>
            </a:effectRef>
            <a:fontRef idx="minor">
              <a:schemeClr val="tx1"/>
            </a:fontRef>
          </p:style>
        </p:cxnSp>
        <p:sp>
          <p:nvSpPr>
            <p:cNvPr id="11" name="Forma libre 24"/>
            <p:cNvSpPr/>
            <p:nvPr/>
          </p:nvSpPr>
          <p:spPr>
            <a:xfrm>
              <a:off x="7916914" y="3392213"/>
              <a:ext cx="502413" cy="1696571"/>
            </a:xfrm>
            <a:custGeom>
              <a:avLst/>
              <a:gdLst>
                <a:gd name="connsiteX0" fmla="*/ 70 w 502413"/>
                <a:gd name="connsiteY0" fmla="*/ 1301 h 1696571"/>
                <a:gd name="connsiteX1" fmla="*/ 326303 w 502413"/>
                <a:gd name="connsiteY1" fmla="*/ 216842 h 1696571"/>
                <a:gd name="connsiteX2" fmla="*/ 489420 w 502413"/>
                <a:gd name="connsiteY2" fmla="*/ 420733 h 1696571"/>
                <a:gd name="connsiteX3" fmla="*/ 489420 w 502413"/>
                <a:gd name="connsiteY3" fmla="*/ 508114 h 1696571"/>
                <a:gd name="connsiteX4" fmla="*/ 466118 w 502413"/>
                <a:gd name="connsiteY4" fmla="*/ 712005 h 1696571"/>
                <a:gd name="connsiteX5" fmla="*/ 378734 w 502413"/>
                <a:gd name="connsiteY5" fmla="*/ 991626 h 1696571"/>
                <a:gd name="connsiteX6" fmla="*/ 203966 w 502413"/>
                <a:gd name="connsiteY6" fmla="*/ 1381930 h 1696571"/>
                <a:gd name="connsiteX7" fmla="*/ 40849 w 502413"/>
                <a:gd name="connsiteY7" fmla="*/ 1696504 h 1696571"/>
                <a:gd name="connsiteX8" fmla="*/ 122408 w 502413"/>
                <a:gd name="connsiteY8" fmla="*/ 1405232 h 1696571"/>
                <a:gd name="connsiteX9" fmla="*/ 268047 w 502413"/>
                <a:gd name="connsiteY9" fmla="*/ 915895 h 1696571"/>
                <a:gd name="connsiteX10" fmla="*/ 355431 w 502413"/>
                <a:gd name="connsiteY10" fmla="*/ 618798 h 1696571"/>
                <a:gd name="connsiteX11" fmla="*/ 361257 w 502413"/>
                <a:gd name="connsiteY11" fmla="*/ 490638 h 1696571"/>
                <a:gd name="connsiteX12" fmla="*/ 297175 w 502413"/>
                <a:gd name="connsiteY12" fmla="*/ 321700 h 1696571"/>
                <a:gd name="connsiteX13" fmla="*/ 70 w 502413"/>
                <a:gd name="connsiteY13" fmla="*/ 1301 h 1696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02413" h="1696571">
                  <a:moveTo>
                    <a:pt x="70" y="1301"/>
                  </a:moveTo>
                  <a:cubicBezTo>
                    <a:pt x="4925" y="-16175"/>
                    <a:pt x="244745" y="146937"/>
                    <a:pt x="326303" y="216842"/>
                  </a:cubicBezTo>
                  <a:cubicBezTo>
                    <a:pt x="407861" y="286747"/>
                    <a:pt x="462234" y="372188"/>
                    <a:pt x="489420" y="420733"/>
                  </a:cubicBezTo>
                  <a:cubicBezTo>
                    <a:pt x="516606" y="469278"/>
                    <a:pt x="493304" y="459569"/>
                    <a:pt x="489420" y="508114"/>
                  </a:cubicBezTo>
                  <a:cubicBezTo>
                    <a:pt x="485536" y="556659"/>
                    <a:pt x="484566" y="631420"/>
                    <a:pt x="466118" y="712005"/>
                  </a:cubicBezTo>
                  <a:cubicBezTo>
                    <a:pt x="447670" y="792590"/>
                    <a:pt x="422426" y="879972"/>
                    <a:pt x="378734" y="991626"/>
                  </a:cubicBezTo>
                  <a:cubicBezTo>
                    <a:pt x="335042" y="1103280"/>
                    <a:pt x="260280" y="1264450"/>
                    <a:pt x="203966" y="1381930"/>
                  </a:cubicBezTo>
                  <a:cubicBezTo>
                    <a:pt x="147652" y="1499410"/>
                    <a:pt x="54442" y="1692620"/>
                    <a:pt x="40849" y="1696504"/>
                  </a:cubicBezTo>
                  <a:cubicBezTo>
                    <a:pt x="27256" y="1700388"/>
                    <a:pt x="84542" y="1535334"/>
                    <a:pt x="122408" y="1405232"/>
                  </a:cubicBezTo>
                  <a:cubicBezTo>
                    <a:pt x="160274" y="1275131"/>
                    <a:pt x="229210" y="1046967"/>
                    <a:pt x="268047" y="915895"/>
                  </a:cubicBezTo>
                  <a:cubicBezTo>
                    <a:pt x="306884" y="784823"/>
                    <a:pt x="339896" y="689674"/>
                    <a:pt x="355431" y="618798"/>
                  </a:cubicBezTo>
                  <a:cubicBezTo>
                    <a:pt x="370966" y="547922"/>
                    <a:pt x="370966" y="540154"/>
                    <a:pt x="361257" y="490638"/>
                  </a:cubicBezTo>
                  <a:cubicBezTo>
                    <a:pt x="351548" y="441122"/>
                    <a:pt x="353489" y="402285"/>
                    <a:pt x="297175" y="321700"/>
                  </a:cubicBezTo>
                  <a:cubicBezTo>
                    <a:pt x="240861" y="241115"/>
                    <a:pt x="-4785" y="18777"/>
                    <a:pt x="70" y="1301"/>
                  </a:cubicBezTo>
                  <a:close/>
                </a:path>
              </a:pathLst>
            </a:custGeom>
            <a:solidFill>
              <a:schemeClr val="bg1"/>
            </a:solidFill>
            <a:ln>
              <a:noFill/>
            </a:ln>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a:p>
          </p:txBody>
        </p:sp>
      </p:grpSp>
      <p:sp>
        <p:nvSpPr>
          <p:cNvPr id="12" name="CuadroTexto 2"/>
          <p:cNvSpPr txBox="1">
            <a:spLocks noChangeArrowheads="1"/>
          </p:cNvSpPr>
          <p:nvPr/>
        </p:nvSpPr>
        <p:spPr bwMode="auto">
          <a:xfrm>
            <a:off x="6588125" y="6165850"/>
            <a:ext cx="2447925" cy="307975"/>
          </a:xfrm>
          <a:prstGeom prst="rect">
            <a:avLst/>
          </a:prstGeom>
          <a:noFill/>
          <a:ln w="9525">
            <a:noFill/>
            <a:miter lim="800000"/>
            <a:headEnd/>
            <a:tailEnd/>
          </a:ln>
        </p:spPr>
        <p:txBody>
          <a:bodyPr>
            <a:spAutoFit/>
          </a:bodyPr>
          <a:lstStyle/>
          <a:p>
            <a:r>
              <a:rPr lang="es-ES_tradnl" sz="1400" b="1" i="1" dirty="0">
                <a:solidFill>
                  <a:srgbClr val="292934"/>
                </a:solidFill>
                <a:latin typeface="Abadi MT Condensed Light" pitchFamily="1" charset="0"/>
              </a:rPr>
              <a:t>Metodología para el diseño Industrial </a:t>
            </a:r>
          </a:p>
        </p:txBody>
      </p:sp>
      <p:sp>
        <p:nvSpPr>
          <p:cNvPr id="14" name="Text Box 6"/>
          <p:cNvSpPr txBox="1">
            <a:spLocks noChangeArrowheads="1"/>
          </p:cNvSpPr>
          <p:nvPr/>
        </p:nvSpPr>
        <p:spPr bwMode="auto">
          <a:xfrm>
            <a:off x="2268538" y="404813"/>
            <a:ext cx="4762500" cy="830262"/>
          </a:xfrm>
          <a:prstGeom prst="rect">
            <a:avLst/>
          </a:prstGeom>
          <a:noFill/>
          <a:ln w="9525">
            <a:noFill/>
            <a:miter lim="800000"/>
            <a:headEnd/>
            <a:tailEnd/>
          </a:ln>
        </p:spPr>
        <p:txBody>
          <a:bodyPr wrap="none">
            <a:spAutoFit/>
          </a:bodyPr>
          <a:lstStyle/>
          <a:p>
            <a:r>
              <a:rPr lang="es-MX" sz="1400" b="1" dirty="0">
                <a:solidFill>
                  <a:srgbClr val="08090B"/>
                </a:solidFill>
                <a:latin typeface="Arial" pitchFamily="34" charset="0"/>
                <a:cs typeface="Arial" pitchFamily="34" charset="0"/>
              </a:rPr>
              <a:t>UNIVERSIDAD AUTÓNOMA DEL ESTADO DE MÉXICO</a:t>
            </a:r>
          </a:p>
          <a:p>
            <a:r>
              <a:rPr lang="es-MX" sz="1400" b="1" dirty="0">
                <a:solidFill>
                  <a:srgbClr val="08090B"/>
                </a:solidFill>
                <a:latin typeface="Arial" pitchFamily="34" charset="0"/>
                <a:cs typeface="Arial" pitchFamily="34" charset="0"/>
              </a:rPr>
              <a:t>      Centro Universitario UAEM Valle de Chalco. </a:t>
            </a:r>
          </a:p>
          <a:p>
            <a:endParaRPr lang="es-ES" sz="2000" b="1" i="1" dirty="0">
              <a:latin typeface="Arial" pitchFamily="34" charset="0"/>
              <a:cs typeface="Arial" pitchFamily="34" charset="0"/>
            </a:endParaRPr>
          </a:p>
        </p:txBody>
      </p:sp>
      <p:sp>
        <p:nvSpPr>
          <p:cNvPr id="15" name="Rectángulo 26"/>
          <p:cNvSpPr>
            <a:spLocks noChangeArrowheads="1"/>
          </p:cNvSpPr>
          <p:nvPr/>
        </p:nvSpPr>
        <p:spPr bwMode="auto">
          <a:xfrm>
            <a:off x="0" y="0"/>
            <a:ext cx="250825" cy="6850063"/>
          </a:xfrm>
          <a:prstGeom prst="rect">
            <a:avLst/>
          </a:prstGeom>
          <a:solidFill>
            <a:srgbClr val="404040"/>
          </a:solidFill>
          <a:ln w="9525">
            <a:noFill/>
            <a:miter lim="800000"/>
            <a:headEnd/>
            <a:tailEnd/>
          </a:ln>
          <a:effectLst>
            <a:outerShdw dist="23000" dir="5400000" rotWithShape="0">
              <a:srgbClr val="808080">
                <a:alpha val="34999"/>
              </a:srgbClr>
            </a:outerShdw>
          </a:effectLst>
        </p:spPr>
        <p:txBody>
          <a:bodyPr anchor="ctr"/>
          <a:lstStyle/>
          <a:p>
            <a:pPr algn="ctr">
              <a:defRPr/>
            </a:pPr>
            <a:endParaRPr lang="es-ES">
              <a:solidFill>
                <a:schemeClr val="lt1"/>
              </a:solidFill>
              <a:latin typeface="+mn-lt"/>
              <a:ea typeface="+mn-ea"/>
            </a:endParaRPr>
          </a:p>
        </p:txBody>
      </p:sp>
      <p:sp>
        <p:nvSpPr>
          <p:cNvPr id="13" name="AutoShape 2" descr="Resultado de imagen para metodología de Richard buchanan"/>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28676" name="Picture 4" descr="Resultado de imagen para metodología de Richard buchana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99776" y="1092899"/>
            <a:ext cx="4725363" cy="4719306"/>
          </a:xfrm>
          <a:prstGeom prst="rect">
            <a:avLst/>
          </a:prstGeom>
          <a:noFill/>
          <a:extLst>
            <a:ext uri="{909E8E84-426E-40DD-AFC4-6F175D3DCCD1}">
              <a14:hiddenFill xmlns:a14="http://schemas.microsoft.com/office/drawing/2010/main">
                <a:solidFill>
                  <a:srgbClr val="FFFFFF"/>
                </a:solidFill>
              </a14:hiddenFill>
            </a:ext>
          </a:extLst>
        </p:spPr>
      </p:pic>
      <p:sp>
        <p:nvSpPr>
          <p:cNvPr id="17" name="CuadroTexto 16"/>
          <p:cNvSpPr txBox="1"/>
          <p:nvPr/>
        </p:nvSpPr>
        <p:spPr>
          <a:xfrm>
            <a:off x="5592043" y="4281524"/>
            <a:ext cx="3193256" cy="369332"/>
          </a:xfrm>
          <a:prstGeom prst="rect">
            <a:avLst/>
          </a:prstGeom>
          <a:noFill/>
        </p:spPr>
        <p:txBody>
          <a:bodyPr wrap="square" rtlCol="0">
            <a:spAutoFit/>
          </a:bodyPr>
          <a:lstStyle/>
          <a:p>
            <a:r>
              <a:rPr lang="es-MX" sz="1800" dirty="0" smtClean="0"/>
              <a:t>Propuesta  Richard Buchanan</a:t>
            </a:r>
            <a:endParaRPr lang="es-MX" sz="1800" dirty="0"/>
          </a:p>
        </p:txBody>
      </p:sp>
      <p:sp>
        <p:nvSpPr>
          <p:cNvPr id="19" name="CuadroTexto 18"/>
          <p:cNvSpPr txBox="1"/>
          <p:nvPr/>
        </p:nvSpPr>
        <p:spPr>
          <a:xfrm>
            <a:off x="5696662" y="5094037"/>
            <a:ext cx="2668752" cy="507831"/>
          </a:xfrm>
          <a:prstGeom prst="rect">
            <a:avLst/>
          </a:prstGeom>
          <a:noFill/>
        </p:spPr>
        <p:txBody>
          <a:bodyPr wrap="square" rtlCol="0">
            <a:spAutoFit/>
          </a:bodyPr>
          <a:lstStyle/>
          <a:p>
            <a:r>
              <a:rPr lang="es-MX" sz="900" dirty="0" smtClean="0"/>
              <a:t>Imagen tomada con fines </a:t>
            </a:r>
            <a:r>
              <a:rPr lang="es-MX" sz="900" dirty="0"/>
              <a:t>didácticos </a:t>
            </a:r>
            <a:r>
              <a:rPr lang="es-MX" sz="900" dirty="0" err="1"/>
              <a:t>de:https</a:t>
            </a:r>
            <a:r>
              <a:rPr lang="es-MX" sz="900" dirty="0"/>
              <a:t>://wiszer.wordpress.com/</a:t>
            </a:r>
            <a:r>
              <a:rPr lang="es-MX" sz="900" dirty="0" err="1"/>
              <a:t>metodologias</a:t>
            </a:r>
            <a:r>
              <a:rPr lang="es-MX" sz="900" dirty="0"/>
              <a:t>-del-</a:t>
            </a:r>
            <a:r>
              <a:rPr lang="es-MX" sz="900" dirty="0" err="1"/>
              <a:t>diseno</a:t>
            </a:r>
            <a:endParaRPr lang="es-MX" sz="900" dirty="0"/>
          </a:p>
        </p:txBody>
      </p:sp>
      <p:sp>
        <p:nvSpPr>
          <p:cNvPr id="20" name="CuadroTexto 19"/>
          <p:cNvSpPr txBox="1"/>
          <p:nvPr/>
        </p:nvSpPr>
        <p:spPr>
          <a:xfrm>
            <a:off x="444612" y="5610875"/>
            <a:ext cx="2668752" cy="507831"/>
          </a:xfrm>
          <a:prstGeom prst="rect">
            <a:avLst/>
          </a:prstGeom>
          <a:noFill/>
        </p:spPr>
        <p:txBody>
          <a:bodyPr wrap="square" rtlCol="0">
            <a:spAutoFit/>
          </a:bodyPr>
          <a:lstStyle/>
          <a:p>
            <a:r>
              <a:rPr lang="es-MX" sz="900" dirty="0" smtClean="0"/>
              <a:t>Imagen tomada con fines </a:t>
            </a:r>
            <a:r>
              <a:rPr lang="es-MX" sz="900" dirty="0"/>
              <a:t>didácticos </a:t>
            </a:r>
            <a:r>
              <a:rPr lang="es-MX" sz="900" dirty="0" err="1"/>
              <a:t>de:https</a:t>
            </a:r>
            <a:r>
              <a:rPr lang="es-MX" sz="900" dirty="0"/>
              <a:t>://wiszer.wordpress.com/</a:t>
            </a:r>
            <a:r>
              <a:rPr lang="es-MX" sz="900" dirty="0" err="1"/>
              <a:t>metodologias</a:t>
            </a:r>
            <a:r>
              <a:rPr lang="es-MX" sz="900" dirty="0"/>
              <a:t>-del-</a:t>
            </a:r>
            <a:r>
              <a:rPr lang="es-MX" sz="900" dirty="0" err="1"/>
              <a:t>diseno</a:t>
            </a:r>
            <a:endParaRPr lang="es-MX" sz="900" dirty="0"/>
          </a:p>
        </p:txBody>
      </p:sp>
    </p:spTree>
    <p:extLst>
      <p:ext uri="{BB962C8B-B14F-4D97-AF65-F5344CB8AC3E}">
        <p14:creationId xmlns:p14="http://schemas.microsoft.com/office/powerpoint/2010/main" val="79104050"/>
      </p:ext>
    </p:extLst>
  </p:cSld>
  <p:clrMapOvr>
    <a:masterClrMapping/>
  </p:clrMapOvr>
  <p:transition spd="med">
    <p:wipe dir="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27"/>
          <p:cNvSpPr>
            <a:spLocks noChangeArrowheads="1"/>
          </p:cNvSpPr>
          <p:nvPr/>
        </p:nvSpPr>
        <p:spPr bwMode="auto">
          <a:xfrm rot="16200000">
            <a:off x="5871369" y="2893219"/>
            <a:ext cx="6149975" cy="395287"/>
          </a:xfrm>
          <a:prstGeom prst="rect">
            <a:avLst/>
          </a:prstGeom>
          <a:gradFill rotWithShape="1">
            <a:gsLst>
              <a:gs pos="0">
                <a:srgbClr val="628319"/>
              </a:gs>
              <a:gs pos="64000">
                <a:srgbClr val="628319"/>
              </a:gs>
              <a:gs pos="100000">
                <a:srgbClr val="FFFFFF"/>
              </a:gs>
            </a:gsLst>
            <a:path path="rect">
              <a:fillToRect l="100000" t="100000"/>
            </a:path>
          </a:gradFill>
          <a:ln w="9525">
            <a:noFill/>
            <a:miter lim="800000"/>
            <a:headEnd/>
            <a:tailEnd/>
          </a:ln>
          <a:effectLst>
            <a:outerShdw dist="23000" dir="5400000" rotWithShape="0">
              <a:srgbClr val="808080">
                <a:alpha val="34999"/>
              </a:srgbClr>
            </a:outerShdw>
          </a:effectLst>
        </p:spPr>
        <p:txBody>
          <a:bodyPr anchor="ctr"/>
          <a:lstStyle/>
          <a:p>
            <a:pPr algn="ctr">
              <a:defRPr/>
            </a:pPr>
            <a:endParaRPr lang="es-ES">
              <a:solidFill>
                <a:schemeClr val="lt1"/>
              </a:solidFill>
              <a:latin typeface="+mn-lt"/>
              <a:ea typeface="+mn-ea"/>
            </a:endParaRPr>
          </a:p>
        </p:txBody>
      </p:sp>
      <p:pic>
        <p:nvPicPr>
          <p:cNvPr id="3" name="Picture 15"/>
          <p:cNvPicPr>
            <a:picLocks noChangeAspect="1" noChangeArrowheads="1"/>
          </p:cNvPicPr>
          <p:nvPr/>
        </p:nvPicPr>
        <p:blipFill>
          <a:blip r:embed="rId2"/>
          <a:srcRect/>
          <a:stretch>
            <a:fillRect/>
          </a:stretch>
        </p:blipFill>
        <p:spPr bwMode="auto">
          <a:xfrm>
            <a:off x="671513" y="260350"/>
            <a:ext cx="804862" cy="719138"/>
          </a:xfrm>
          <a:prstGeom prst="rect">
            <a:avLst/>
          </a:prstGeom>
          <a:noFill/>
          <a:ln w="9525">
            <a:noFill/>
            <a:miter lim="800000"/>
            <a:headEnd/>
            <a:tailEnd/>
          </a:ln>
        </p:spPr>
      </p:pic>
      <p:sp>
        <p:nvSpPr>
          <p:cNvPr id="4" name="Rectángulo 18"/>
          <p:cNvSpPr>
            <a:spLocks noChangeArrowheads="1"/>
          </p:cNvSpPr>
          <p:nvPr/>
        </p:nvSpPr>
        <p:spPr bwMode="auto">
          <a:xfrm>
            <a:off x="179388" y="5949950"/>
            <a:ext cx="8964612" cy="908050"/>
          </a:xfrm>
          <a:prstGeom prst="rect">
            <a:avLst/>
          </a:prstGeom>
          <a:gradFill rotWithShape="1">
            <a:gsLst>
              <a:gs pos="0">
                <a:srgbClr val="628319"/>
              </a:gs>
              <a:gs pos="64000">
                <a:srgbClr val="628319"/>
              </a:gs>
              <a:gs pos="100000">
                <a:srgbClr val="FFFFFF"/>
              </a:gs>
            </a:gsLst>
            <a:path path="rect">
              <a:fillToRect l="100000" t="100000"/>
            </a:path>
          </a:gradFill>
          <a:ln w="9525">
            <a:noFill/>
            <a:miter lim="800000"/>
            <a:headEnd/>
            <a:tailEnd/>
          </a:ln>
          <a:effectLst>
            <a:outerShdw dist="23000" dir="5400000" rotWithShape="0">
              <a:srgbClr val="808080">
                <a:alpha val="34999"/>
              </a:srgbClr>
            </a:outerShdw>
          </a:effectLst>
        </p:spPr>
        <p:txBody>
          <a:bodyPr anchor="ctr"/>
          <a:lstStyle/>
          <a:p>
            <a:pPr algn="ctr">
              <a:defRPr/>
            </a:pPr>
            <a:endParaRPr lang="es-ES">
              <a:solidFill>
                <a:schemeClr val="lt1"/>
              </a:solidFill>
              <a:latin typeface="+mn-lt"/>
              <a:ea typeface="+mn-ea"/>
            </a:endParaRPr>
          </a:p>
        </p:txBody>
      </p:sp>
      <p:grpSp>
        <p:nvGrpSpPr>
          <p:cNvPr id="5" name="Agrupar 41"/>
          <p:cNvGrpSpPr/>
          <p:nvPr/>
        </p:nvGrpSpPr>
        <p:grpSpPr>
          <a:xfrm>
            <a:off x="251520" y="5229200"/>
            <a:ext cx="882484" cy="1450720"/>
            <a:chOff x="7916914" y="3392213"/>
            <a:chExt cx="914688" cy="1696571"/>
          </a:xfrm>
          <a:effectLst>
            <a:outerShdw blurRad="50800" dist="38100" dir="2700000" algn="tl" rotWithShape="0">
              <a:prstClr val="black">
                <a:alpha val="40000"/>
              </a:prstClr>
            </a:outerShdw>
          </a:effectLst>
        </p:grpSpPr>
        <p:sp>
          <p:nvSpPr>
            <p:cNvPr id="6" name="Forma libre 20"/>
            <p:cNvSpPr/>
            <p:nvPr/>
          </p:nvSpPr>
          <p:spPr>
            <a:xfrm>
              <a:off x="8417985" y="3812948"/>
              <a:ext cx="413617" cy="1275836"/>
            </a:xfrm>
            <a:custGeom>
              <a:avLst/>
              <a:gdLst>
                <a:gd name="connsiteX0" fmla="*/ 0 w 413617"/>
                <a:gd name="connsiteY0" fmla="*/ 0 h 1240819"/>
                <a:gd name="connsiteX1" fmla="*/ 192245 w 413617"/>
                <a:gd name="connsiteY1" fmla="*/ 0 h 1240819"/>
                <a:gd name="connsiteX2" fmla="*/ 413617 w 413617"/>
                <a:gd name="connsiteY2" fmla="*/ 1147612 h 1240819"/>
                <a:gd name="connsiteX3" fmla="*/ 396141 w 413617"/>
                <a:gd name="connsiteY3" fmla="*/ 1240819 h 1240819"/>
                <a:gd name="connsiteX4" fmla="*/ 355362 w 413617"/>
                <a:gd name="connsiteY4" fmla="*/ 1211692 h 1240819"/>
                <a:gd name="connsiteX5" fmla="*/ 337885 w 413617"/>
                <a:gd name="connsiteY5" fmla="*/ 1101009 h 1240819"/>
                <a:gd name="connsiteX6" fmla="*/ 192245 w 413617"/>
                <a:gd name="connsiteY6" fmla="*/ 0 h 1240819"/>
                <a:gd name="connsiteX7" fmla="*/ 0 w 413617"/>
                <a:gd name="connsiteY7" fmla="*/ 0 h 1240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3617" h="1240819">
                  <a:moveTo>
                    <a:pt x="0" y="0"/>
                  </a:moveTo>
                  <a:lnTo>
                    <a:pt x="192245" y="0"/>
                  </a:lnTo>
                  <a:lnTo>
                    <a:pt x="413617" y="1147612"/>
                  </a:lnTo>
                  <a:lnTo>
                    <a:pt x="396141" y="1240819"/>
                  </a:lnTo>
                  <a:lnTo>
                    <a:pt x="355362" y="1211692"/>
                  </a:lnTo>
                  <a:lnTo>
                    <a:pt x="337885" y="1101009"/>
                  </a:lnTo>
                  <a:lnTo>
                    <a:pt x="192245" y="0"/>
                  </a:lnTo>
                  <a:lnTo>
                    <a:pt x="0" y="0"/>
                  </a:lnTo>
                  <a:close/>
                </a:path>
              </a:pathLst>
            </a:custGeom>
            <a:solidFill>
              <a:srgbClr val="FFFFFF"/>
            </a:solidFill>
            <a:ln>
              <a:noFill/>
            </a:ln>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a:p>
          </p:txBody>
        </p:sp>
        <p:cxnSp>
          <p:nvCxnSpPr>
            <p:cNvPr id="7" name="Conector recto 21"/>
            <p:cNvCxnSpPr/>
            <p:nvPr/>
          </p:nvCxnSpPr>
          <p:spPr>
            <a:xfrm flipV="1">
              <a:off x="8395605" y="3912928"/>
              <a:ext cx="233024" cy="1"/>
            </a:xfrm>
            <a:prstGeom prst="line">
              <a:avLst/>
            </a:prstGeom>
            <a:ln w="19050" cmpd="sng">
              <a:solidFill>
                <a:schemeClr val="bg1"/>
              </a:solidFill>
            </a:ln>
            <a:scene3d>
              <a:camera prst="orthographicFront"/>
              <a:lightRig rig="threePt" dir="t"/>
            </a:scene3d>
            <a:sp3d>
              <a:bevelT w="165100" prst="coolSlant"/>
            </a:sp3d>
          </p:spPr>
          <p:style>
            <a:lnRef idx="2">
              <a:schemeClr val="accent1"/>
            </a:lnRef>
            <a:fillRef idx="0">
              <a:schemeClr val="accent1"/>
            </a:fillRef>
            <a:effectRef idx="1">
              <a:schemeClr val="accent1"/>
            </a:effectRef>
            <a:fontRef idx="minor">
              <a:schemeClr val="tx1"/>
            </a:fontRef>
          </p:style>
        </p:cxnSp>
        <p:sp>
          <p:nvSpPr>
            <p:cNvPr id="8" name="Elipse 22"/>
            <p:cNvSpPr/>
            <p:nvPr/>
          </p:nvSpPr>
          <p:spPr>
            <a:xfrm>
              <a:off x="8541245" y="3678959"/>
              <a:ext cx="87384" cy="76682"/>
            </a:xfrm>
            <a:prstGeom prst="ellipse">
              <a:avLst/>
            </a:prstGeom>
            <a:solidFill>
              <a:schemeClr val="bg1"/>
            </a:solidFill>
            <a:ln>
              <a:noFill/>
            </a:ln>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a:p>
          </p:txBody>
        </p:sp>
        <p:cxnSp>
          <p:nvCxnSpPr>
            <p:cNvPr id="9" name="Conector recto 23"/>
            <p:cNvCxnSpPr/>
            <p:nvPr/>
          </p:nvCxnSpPr>
          <p:spPr>
            <a:xfrm flipV="1">
              <a:off x="8383029" y="3842078"/>
              <a:ext cx="233024" cy="1"/>
            </a:xfrm>
            <a:prstGeom prst="line">
              <a:avLst/>
            </a:prstGeom>
            <a:ln w="38100" cmpd="sng">
              <a:solidFill>
                <a:schemeClr val="bg1"/>
              </a:solidFill>
            </a:ln>
            <a:scene3d>
              <a:camera prst="orthographicFront"/>
              <a:lightRig rig="threePt" dir="t"/>
            </a:scene3d>
            <a:sp3d>
              <a:bevelT w="165100" prst="coolSlant"/>
            </a:sp3d>
          </p:spPr>
          <p:style>
            <a:lnRef idx="2">
              <a:schemeClr val="accent1"/>
            </a:lnRef>
            <a:fillRef idx="0">
              <a:schemeClr val="accent1"/>
            </a:fillRef>
            <a:effectRef idx="1">
              <a:schemeClr val="accent1"/>
            </a:effectRef>
            <a:fontRef idx="minor">
              <a:schemeClr val="tx1"/>
            </a:fontRef>
          </p:style>
        </p:cxnSp>
        <p:sp>
          <p:nvSpPr>
            <p:cNvPr id="10" name="Forma libre 24"/>
            <p:cNvSpPr/>
            <p:nvPr/>
          </p:nvSpPr>
          <p:spPr>
            <a:xfrm>
              <a:off x="7916914" y="3392213"/>
              <a:ext cx="502413" cy="1696571"/>
            </a:xfrm>
            <a:custGeom>
              <a:avLst/>
              <a:gdLst>
                <a:gd name="connsiteX0" fmla="*/ 70 w 502413"/>
                <a:gd name="connsiteY0" fmla="*/ 1301 h 1696571"/>
                <a:gd name="connsiteX1" fmla="*/ 326303 w 502413"/>
                <a:gd name="connsiteY1" fmla="*/ 216842 h 1696571"/>
                <a:gd name="connsiteX2" fmla="*/ 489420 w 502413"/>
                <a:gd name="connsiteY2" fmla="*/ 420733 h 1696571"/>
                <a:gd name="connsiteX3" fmla="*/ 489420 w 502413"/>
                <a:gd name="connsiteY3" fmla="*/ 508114 h 1696571"/>
                <a:gd name="connsiteX4" fmla="*/ 466118 w 502413"/>
                <a:gd name="connsiteY4" fmla="*/ 712005 h 1696571"/>
                <a:gd name="connsiteX5" fmla="*/ 378734 w 502413"/>
                <a:gd name="connsiteY5" fmla="*/ 991626 h 1696571"/>
                <a:gd name="connsiteX6" fmla="*/ 203966 w 502413"/>
                <a:gd name="connsiteY6" fmla="*/ 1381930 h 1696571"/>
                <a:gd name="connsiteX7" fmla="*/ 40849 w 502413"/>
                <a:gd name="connsiteY7" fmla="*/ 1696504 h 1696571"/>
                <a:gd name="connsiteX8" fmla="*/ 122408 w 502413"/>
                <a:gd name="connsiteY8" fmla="*/ 1405232 h 1696571"/>
                <a:gd name="connsiteX9" fmla="*/ 268047 w 502413"/>
                <a:gd name="connsiteY9" fmla="*/ 915895 h 1696571"/>
                <a:gd name="connsiteX10" fmla="*/ 355431 w 502413"/>
                <a:gd name="connsiteY10" fmla="*/ 618798 h 1696571"/>
                <a:gd name="connsiteX11" fmla="*/ 361257 w 502413"/>
                <a:gd name="connsiteY11" fmla="*/ 490638 h 1696571"/>
                <a:gd name="connsiteX12" fmla="*/ 297175 w 502413"/>
                <a:gd name="connsiteY12" fmla="*/ 321700 h 1696571"/>
                <a:gd name="connsiteX13" fmla="*/ 70 w 502413"/>
                <a:gd name="connsiteY13" fmla="*/ 1301 h 1696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02413" h="1696571">
                  <a:moveTo>
                    <a:pt x="70" y="1301"/>
                  </a:moveTo>
                  <a:cubicBezTo>
                    <a:pt x="4925" y="-16175"/>
                    <a:pt x="244745" y="146937"/>
                    <a:pt x="326303" y="216842"/>
                  </a:cubicBezTo>
                  <a:cubicBezTo>
                    <a:pt x="407861" y="286747"/>
                    <a:pt x="462234" y="372188"/>
                    <a:pt x="489420" y="420733"/>
                  </a:cubicBezTo>
                  <a:cubicBezTo>
                    <a:pt x="516606" y="469278"/>
                    <a:pt x="493304" y="459569"/>
                    <a:pt x="489420" y="508114"/>
                  </a:cubicBezTo>
                  <a:cubicBezTo>
                    <a:pt x="485536" y="556659"/>
                    <a:pt x="484566" y="631420"/>
                    <a:pt x="466118" y="712005"/>
                  </a:cubicBezTo>
                  <a:cubicBezTo>
                    <a:pt x="447670" y="792590"/>
                    <a:pt x="422426" y="879972"/>
                    <a:pt x="378734" y="991626"/>
                  </a:cubicBezTo>
                  <a:cubicBezTo>
                    <a:pt x="335042" y="1103280"/>
                    <a:pt x="260280" y="1264450"/>
                    <a:pt x="203966" y="1381930"/>
                  </a:cubicBezTo>
                  <a:cubicBezTo>
                    <a:pt x="147652" y="1499410"/>
                    <a:pt x="54442" y="1692620"/>
                    <a:pt x="40849" y="1696504"/>
                  </a:cubicBezTo>
                  <a:cubicBezTo>
                    <a:pt x="27256" y="1700388"/>
                    <a:pt x="84542" y="1535334"/>
                    <a:pt x="122408" y="1405232"/>
                  </a:cubicBezTo>
                  <a:cubicBezTo>
                    <a:pt x="160274" y="1275131"/>
                    <a:pt x="229210" y="1046967"/>
                    <a:pt x="268047" y="915895"/>
                  </a:cubicBezTo>
                  <a:cubicBezTo>
                    <a:pt x="306884" y="784823"/>
                    <a:pt x="339896" y="689674"/>
                    <a:pt x="355431" y="618798"/>
                  </a:cubicBezTo>
                  <a:cubicBezTo>
                    <a:pt x="370966" y="547922"/>
                    <a:pt x="370966" y="540154"/>
                    <a:pt x="361257" y="490638"/>
                  </a:cubicBezTo>
                  <a:cubicBezTo>
                    <a:pt x="351548" y="441122"/>
                    <a:pt x="353489" y="402285"/>
                    <a:pt x="297175" y="321700"/>
                  </a:cubicBezTo>
                  <a:cubicBezTo>
                    <a:pt x="240861" y="241115"/>
                    <a:pt x="-4785" y="18777"/>
                    <a:pt x="70" y="1301"/>
                  </a:cubicBezTo>
                  <a:close/>
                </a:path>
              </a:pathLst>
            </a:custGeom>
            <a:solidFill>
              <a:schemeClr val="bg1"/>
            </a:solidFill>
            <a:ln>
              <a:noFill/>
            </a:ln>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a:p>
          </p:txBody>
        </p:sp>
      </p:grpSp>
      <p:sp>
        <p:nvSpPr>
          <p:cNvPr id="11" name="CuadroTexto 2"/>
          <p:cNvSpPr txBox="1">
            <a:spLocks noChangeArrowheads="1"/>
          </p:cNvSpPr>
          <p:nvPr/>
        </p:nvSpPr>
        <p:spPr bwMode="auto">
          <a:xfrm>
            <a:off x="6588125" y="6165850"/>
            <a:ext cx="2447925" cy="307975"/>
          </a:xfrm>
          <a:prstGeom prst="rect">
            <a:avLst/>
          </a:prstGeom>
          <a:noFill/>
          <a:ln w="9525">
            <a:noFill/>
            <a:miter lim="800000"/>
            <a:headEnd/>
            <a:tailEnd/>
          </a:ln>
        </p:spPr>
        <p:txBody>
          <a:bodyPr>
            <a:spAutoFit/>
          </a:bodyPr>
          <a:lstStyle/>
          <a:p>
            <a:r>
              <a:rPr lang="es-ES_tradnl" sz="1400" b="1" i="1" dirty="0">
                <a:solidFill>
                  <a:srgbClr val="292934"/>
                </a:solidFill>
                <a:latin typeface="Abadi MT Condensed Light" pitchFamily="1" charset="0"/>
              </a:rPr>
              <a:t>Metodología para el diseño Industrial </a:t>
            </a:r>
          </a:p>
        </p:txBody>
      </p:sp>
      <p:sp>
        <p:nvSpPr>
          <p:cNvPr id="13" name="Text Box 6"/>
          <p:cNvSpPr txBox="1">
            <a:spLocks noChangeArrowheads="1"/>
          </p:cNvSpPr>
          <p:nvPr/>
        </p:nvSpPr>
        <p:spPr bwMode="auto">
          <a:xfrm>
            <a:off x="2268538" y="404813"/>
            <a:ext cx="4762500" cy="830262"/>
          </a:xfrm>
          <a:prstGeom prst="rect">
            <a:avLst/>
          </a:prstGeom>
          <a:noFill/>
          <a:ln w="9525">
            <a:noFill/>
            <a:miter lim="800000"/>
            <a:headEnd/>
            <a:tailEnd/>
          </a:ln>
        </p:spPr>
        <p:txBody>
          <a:bodyPr wrap="none">
            <a:spAutoFit/>
          </a:bodyPr>
          <a:lstStyle/>
          <a:p>
            <a:r>
              <a:rPr lang="es-MX" sz="1400" b="1" dirty="0">
                <a:solidFill>
                  <a:srgbClr val="08090B"/>
                </a:solidFill>
                <a:latin typeface="Arial" pitchFamily="34" charset="0"/>
                <a:cs typeface="Arial" pitchFamily="34" charset="0"/>
              </a:rPr>
              <a:t>UNIVERSIDAD AUTÓNOMA DEL ESTADO DE MÉXICO</a:t>
            </a:r>
          </a:p>
          <a:p>
            <a:r>
              <a:rPr lang="es-MX" sz="1400" b="1" dirty="0">
                <a:solidFill>
                  <a:srgbClr val="08090B"/>
                </a:solidFill>
                <a:latin typeface="Arial" pitchFamily="34" charset="0"/>
                <a:cs typeface="Arial" pitchFamily="34" charset="0"/>
              </a:rPr>
              <a:t>      Centro Universitario UAEM Valle de Chalco. </a:t>
            </a:r>
          </a:p>
          <a:p>
            <a:endParaRPr lang="es-ES" sz="2000" b="1" i="1" dirty="0">
              <a:latin typeface="Arial" pitchFamily="34" charset="0"/>
              <a:cs typeface="Arial" pitchFamily="34" charset="0"/>
            </a:endParaRPr>
          </a:p>
        </p:txBody>
      </p:sp>
      <p:sp>
        <p:nvSpPr>
          <p:cNvPr id="14" name="Rectángulo 26"/>
          <p:cNvSpPr>
            <a:spLocks noChangeArrowheads="1"/>
          </p:cNvSpPr>
          <p:nvPr/>
        </p:nvSpPr>
        <p:spPr bwMode="auto">
          <a:xfrm>
            <a:off x="0" y="0"/>
            <a:ext cx="250825" cy="6850063"/>
          </a:xfrm>
          <a:prstGeom prst="rect">
            <a:avLst/>
          </a:prstGeom>
          <a:solidFill>
            <a:srgbClr val="404040"/>
          </a:solidFill>
          <a:ln w="9525">
            <a:noFill/>
            <a:miter lim="800000"/>
            <a:headEnd/>
            <a:tailEnd/>
          </a:ln>
          <a:effectLst>
            <a:outerShdw dist="23000" dir="5400000" rotWithShape="0">
              <a:srgbClr val="808080">
                <a:alpha val="34999"/>
              </a:srgbClr>
            </a:outerShdw>
          </a:effectLst>
        </p:spPr>
        <p:txBody>
          <a:bodyPr anchor="ctr"/>
          <a:lstStyle/>
          <a:p>
            <a:pPr algn="ctr">
              <a:defRPr/>
            </a:pPr>
            <a:endParaRPr lang="es-ES">
              <a:solidFill>
                <a:schemeClr val="lt1"/>
              </a:solidFill>
              <a:latin typeface="+mn-lt"/>
              <a:ea typeface="+mn-ea"/>
            </a:endParaRPr>
          </a:p>
        </p:txBody>
      </p:sp>
      <p:sp>
        <p:nvSpPr>
          <p:cNvPr id="15" name="14 Rectángulo"/>
          <p:cNvSpPr/>
          <p:nvPr/>
        </p:nvSpPr>
        <p:spPr>
          <a:xfrm>
            <a:off x="6372200" y="1412776"/>
            <a:ext cx="1521570" cy="338554"/>
          </a:xfrm>
          <a:prstGeom prst="rect">
            <a:avLst/>
          </a:prstGeom>
        </p:spPr>
        <p:txBody>
          <a:bodyPr wrap="none">
            <a:spAutoFit/>
          </a:bodyPr>
          <a:lstStyle/>
          <a:p>
            <a:r>
              <a:rPr lang="es-ES" sz="1600" b="1" dirty="0" smtClean="0">
                <a:cs typeface="Tahoma" pitchFamily="34" charset="0"/>
              </a:rPr>
              <a:t>Bruce </a:t>
            </a:r>
            <a:r>
              <a:rPr lang="es-ES" sz="1600" b="1" dirty="0" err="1" smtClean="0">
                <a:cs typeface="Tahoma" pitchFamily="34" charset="0"/>
              </a:rPr>
              <a:t>Archer</a:t>
            </a:r>
            <a:endParaRPr lang="es-ES" sz="1600" b="1" dirty="0">
              <a:cs typeface="Tahoma" pitchFamily="34" charset="0"/>
            </a:endParaRPr>
          </a:p>
        </p:txBody>
      </p:sp>
      <p:sp>
        <p:nvSpPr>
          <p:cNvPr id="24" name="23 CuadroTexto"/>
          <p:cNvSpPr txBox="1"/>
          <p:nvPr/>
        </p:nvSpPr>
        <p:spPr>
          <a:xfrm>
            <a:off x="1603085" y="1879670"/>
            <a:ext cx="3240360" cy="3170099"/>
          </a:xfrm>
          <a:prstGeom prst="rect">
            <a:avLst/>
          </a:prstGeom>
          <a:noFill/>
        </p:spPr>
        <p:txBody>
          <a:bodyPr wrap="square" rtlCol="0">
            <a:spAutoFit/>
          </a:bodyPr>
          <a:lstStyle/>
          <a:p>
            <a:pPr lvl="0" algn="just"/>
            <a:r>
              <a:rPr lang="es-MX" sz="1600" dirty="0"/>
              <a:t>Propone como definición de diseño </a:t>
            </a:r>
            <a:r>
              <a:rPr lang="es-MX" sz="1600" i="1" dirty="0"/>
              <a:t>"...seleccionar los materiales correctos y darles forma para satisfacer las necesidades de función y estéticas dentro de las limitaciones de los medios de producción disponibles"</a:t>
            </a:r>
            <a:r>
              <a:rPr lang="es-MX" sz="1600" dirty="0"/>
              <a:t>, por lo tanto, el proceso de diseño debe contener las etapas analítica, creativa y de ejecución.</a:t>
            </a:r>
          </a:p>
          <a:p>
            <a:endParaRPr lang="es-MX" dirty="0"/>
          </a:p>
        </p:txBody>
      </p:sp>
      <p:pic>
        <p:nvPicPr>
          <p:cNvPr id="25" name="image20.jpeg"/>
          <p:cNvPicPr/>
          <p:nvPr/>
        </p:nvPicPr>
        <p:blipFill>
          <a:blip r:embed="rId3" cstate="print"/>
          <a:stretch>
            <a:fillRect/>
          </a:stretch>
        </p:blipFill>
        <p:spPr>
          <a:xfrm>
            <a:off x="5168470" y="2188835"/>
            <a:ext cx="1862568" cy="2320285"/>
          </a:xfrm>
          <a:prstGeom prst="rect">
            <a:avLst/>
          </a:prstGeom>
        </p:spPr>
      </p:pic>
    </p:spTree>
  </p:cSld>
  <p:clrMapOvr>
    <a:masterClrMapping/>
  </p:clrMapOvr>
  <p:transition spd="med">
    <p:wipe dir="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27"/>
          <p:cNvSpPr>
            <a:spLocks noChangeArrowheads="1"/>
          </p:cNvSpPr>
          <p:nvPr/>
        </p:nvSpPr>
        <p:spPr bwMode="auto">
          <a:xfrm rot="16200000">
            <a:off x="5871369" y="2893219"/>
            <a:ext cx="6149975" cy="395287"/>
          </a:xfrm>
          <a:prstGeom prst="rect">
            <a:avLst/>
          </a:prstGeom>
          <a:gradFill rotWithShape="1">
            <a:gsLst>
              <a:gs pos="0">
                <a:srgbClr val="628319"/>
              </a:gs>
              <a:gs pos="64000">
                <a:srgbClr val="628319"/>
              </a:gs>
              <a:gs pos="100000">
                <a:srgbClr val="FFFFFF"/>
              </a:gs>
            </a:gsLst>
            <a:path path="rect">
              <a:fillToRect l="100000" t="100000"/>
            </a:path>
          </a:gradFill>
          <a:ln w="9525">
            <a:noFill/>
            <a:miter lim="800000"/>
            <a:headEnd/>
            <a:tailEnd/>
          </a:ln>
          <a:effectLst>
            <a:outerShdw dist="23000" dir="5400000" rotWithShape="0">
              <a:srgbClr val="808080">
                <a:alpha val="34999"/>
              </a:srgbClr>
            </a:outerShdw>
          </a:effectLst>
        </p:spPr>
        <p:txBody>
          <a:bodyPr anchor="ctr"/>
          <a:lstStyle/>
          <a:p>
            <a:pPr algn="ctr">
              <a:defRPr/>
            </a:pPr>
            <a:endParaRPr lang="es-ES">
              <a:solidFill>
                <a:schemeClr val="lt1"/>
              </a:solidFill>
              <a:latin typeface="+mn-lt"/>
              <a:ea typeface="+mn-ea"/>
            </a:endParaRPr>
          </a:p>
        </p:txBody>
      </p:sp>
      <p:pic>
        <p:nvPicPr>
          <p:cNvPr id="3" name="Picture 15"/>
          <p:cNvPicPr>
            <a:picLocks noChangeAspect="1" noChangeArrowheads="1"/>
          </p:cNvPicPr>
          <p:nvPr/>
        </p:nvPicPr>
        <p:blipFill>
          <a:blip r:embed="rId2"/>
          <a:srcRect/>
          <a:stretch>
            <a:fillRect/>
          </a:stretch>
        </p:blipFill>
        <p:spPr bwMode="auto">
          <a:xfrm>
            <a:off x="671513" y="260350"/>
            <a:ext cx="804862" cy="719138"/>
          </a:xfrm>
          <a:prstGeom prst="rect">
            <a:avLst/>
          </a:prstGeom>
          <a:noFill/>
          <a:ln w="9525">
            <a:noFill/>
            <a:miter lim="800000"/>
            <a:headEnd/>
            <a:tailEnd/>
          </a:ln>
        </p:spPr>
      </p:pic>
      <p:sp>
        <p:nvSpPr>
          <p:cNvPr id="4" name="Rectángulo 18"/>
          <p:cNvSpPr>
            <a:spLocks noChangeArrowheads="1"/>
          </p:cNvSpPr>
          <p:nvPr/>
        </p:nvSpPr>
        <p:spPr bwMode="auto">
          <a:xfrm>
            <a:off x="179388" y="5949950"/>
            <a:ext cx="8964612" cy="908050"/>
          </a:xfrm>
          <a:prstGeom prst="rect">
            <a:avLst/>
          </a:prstGeom>
          <a:gradFill rotWithShape="1">
            <a:gsLst>
              <a:gs pos="0">
                <a:srgbClr val="628319"/>
              </a:gs>
              <a:gs pos="64000">
                <a:srgbClr val="628319"/>
              </a:gs>
              <a:gs pos="100000">
                <a:srgbClr val="FFFFFF"/>
              </a:gs>
            </a:gsLst>
            <a:path path="rect">
              <a:fillToRect l="100000" t="100000"/>
            </a:path>
          </a:gradFill>
          <a:ln w="9525">
            <a:noFill/>
            <a:miter lim="800000"/>
            <a:headEnd/>
            <a:tailEnd/>
          </a:ln>
          <a:effectLst>
            <a:outerShdw dist="23000" dir="5400000" rotWithShape="0">
              <a:srgbClr val="808080">
                <a:alpha val="34999"/>
              </a:srgbClr>
            </a:outerShdw>
          </a:effectLst>
        </p:spPr>
        <p:txBody>
          <a:bodyPr anchor="ctr"/>
          <a:lstStyle/>
          <a:p>
            <a:pPr algn="ctr">
              <a:defRPr/>
            </a:pPr>
            <a:endParaRPr lang="es-ES">
              <a:solidFill>
                <a:schemeClr val="lt1"/>
              </a:solidFill>
              <a:latin typeface="+mn-lt"/>
              <a:ea typeface="+mn-ea"/>
            </a:endParaRPr>
          </a:p>
        </p:txBody>
      </p:sp>
      <p:grpSp>
        <p:nvGrpSpPr>
          <p:cNvPr id="5" name="Agrupar 41"/>
          <p:cNvGrpSpPr/>
          <p:nvPr/>
        </p:nvGrpSpPr>
        <p:grpSpPr>
          <a:xfrm>
            <a:off x="251520" y="5229200"/>
            <a:ext cx="882484" cy="1450720"/>
            <a:chOff x="7916914" y="3392213"/>
            <a:chExt cx="914688" cy="1696571"/>
          </a:xfrm>
          <a:effectLst>
            <a:outerShdw blurRad="50800" dist="38100" dir="2700000" algn="tl" rotWithShape="0">
              <a:prstClr val="black">
                <a:alpha val="40000"/>
              </a:prstClr>
            </a:outerShdw>
          </a:effectLst>
        </p:grpSpPr>
        <p:sp>
          <p:nvSpPr>
            <p:cNvPr id="6" name="Forma libre 20"/>
            <p:cNvSpPr/>
            <p:nvPr/>
          </p:nvSpPr>
          <p:spPr>
            <a:xfrm>
              <a:off x="8417985" y="3812948"/>
              <a:ext cx="413617" cy="1275836"/>
            </a:xfrm>
            <a:custGeom>
              <a:avLst/>
              <a:gdLst>
                <a:gd name="connsiteX0" fmla="*/ 0 w 413617"/>
                <a:gd name="connsiteY0" fmla="*/ 0 h 1240819"/>
                <a:gd name="connsiteX1" fmla="*/ 192245 w 413617"/>
                <a:gd name="connsiteY1" fmla="*/ 0 h 1240819"/>
                <a:gd name="connsiteX2" fmla="*/ 413617 w 413617"/>
                <a:gd name="connsiteY2" fmla="*/ 1147612 h 1240819"/>
                <a:gd name="connsiteX3" fmla="*/ 396141 w 413617"/>
                <a:gd name="connsiteY3" fmla="*/ 1240819 h 1240819"/>
                <a:gd name="connsiteX4" fmla="*/ 355362 w 413617"/>
                <a:gd name="connsiteY4" fmla="*/ 1211692 h 1240819"/>
                <a:gd name="connsiteX5" fmla="*/ 337885 w 413617"/>
                <a:gd name="connsiteY5" fmla="*/ 1101009 h 1240819"/>
                <a:gd name="connsiteX6" fmla="*/ 192245 w 413617"/>
                <a:gd name="connsiteY6" fmla="*/ 0 h 1240819"/>
                <a:gd name="connsiteX7" fmla="*/ 0 w 413617"/>
                <a:gd name="connsiteY7" fmla="*/ 0 h 1240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3617" h="1240819">
                  <a:moveTo>
                    <a:pt x="0" y="0"/>
                  </a:moveTo>
                  <a:lnTo>
                    <a:pt x="192245" y="0"/>
                  </a:lnTo>
                  <a:lnTo>
                    <a:pt x="413617" y="1147612"/>
                  </a:lnTo>
                  <a:lnTo>
                    <a:pt x="396141" y="1240819"/>
                  </a:lnTo>
                  <a:lnTo>
                    <a:pt x="355362" y="1211692"/>
                  </a:lnTo>
                  <a:lnTo>
                    <a:pt x="337885" y="1101009"/>
                  </a:lnTo>
                  <a:lnTo>
                    <a:pt x="192245" y="0"/>
                  </a:lnTo>
                  <a:lnTo>
                    <a:pt x="0" y="0"/>
                  </a:lnTo>
                  <a:close/>
                </a:path>
              </a:pathLst>
            </a:custGeom>
            <a:solidFill>
              <a:srgbClr val="FFFFFF"/>
            </a:solidFill>
            <a:ln>
              <a:noFill/>
            </a:ln>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a:p>
          </p:txBody>
        </p:sp>
        <p:cxnSp>
          <p:nvCxnSpPr>
            <p:cNvPr id="7" name="Conector recto 21"/>
            <p:cNvCxnSpPr/>
            <p:nvPr/>
          </p:nvCxnSpPr>
          <p:spPr>
            <a:xfrm flipV="1">
              <a:off x="8395605" y="3912928"/>
              <a:ext cx="233024" cy="1"/>
            </a:xfrm>
            <a:prstGeom prst="line">
              <a:avLst/>
            </a:prstGeom>
            <a:ln w="19050" cmpd="sng">
              <a:solidFill>
                <a:schemeClr val="bg1"/>
              </a:solidFill>
            </a:ln>
            <a:scene3d>
              <a:camera prst="orthographicFront"/>
              <a:lightRig rig="threePt" dir="t"/>
            </a:scene3d>
            <a:sp3d>
              <a:bevelT w="165100" prst="coolSlant"/>
            </a:sp3d>
          </p:spPr>
          <p:style>
            <a:lnRef idx="2">
              <a:schemeClr val="accent1"/>
            </a:lnRef>
            <a:fillRef idx="0">
              <a:schemeClr val="accent1"/>
            </a:fillRef>
            <a:effectRef idx="1">
              <a:schemeClr val="accent1"/>
            </a:effectRef>
            <a:fontRef idx="minor">
              <a:schemeClr val="tx1"/>
            </a:fontRef>
          </p:style>
        </p:cxnSp>
        <p:sp>
          <p:nvSpPr>
            <p:cNvPr id="8" name="Elipse 22"/>
            <p:cNvSpPr/>
            <p:nvPr/>
          </p:nvSpPr>
          <p:spPr>
            <a:xfrm>
              <a:off x="8541245" y="3678959"/>
              <a:ext cx="87384" cy="76682"/>
            </a:xfrm>
            <a:prstGeom prst="ellipse">
              <a:avLst/>
            </a:prstGeom>
            <a:solidFill>
              <a:schemeClr val="bg1"/>
            </a:solidFill>
            <a:ln>
              <a:noFill/>
            </a:ln>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a:p>
          </p:txBody>
        </p:sp>
        <p:cxnSp>
          <p:nvCxnSpPr>
            <p:cNvPr id="9" name="Conector recto 23"/>
            <p:cNvCxnSpPr/>
            <p:nvPr/>
          </p:nvCxnSpPr>
          <p:spPr>
            <a:xfrm flipV="1">
              <a:off x="8383029" y="3842078"/>
              <a:ext cx="233024" cy="1"/>
            </a:xfrm>
            <a:prstGeom prst="line">
              <a:avLst/>
            </a:prstGeom>
            <a:ln w="38100" cmpd="sng">
              <a:solidFill>
                <a:schemeClr val="bg1"/>
              </a:solidFill>
            </a:ln>
            <a:scene3d>
              <a:camera prst="orthographicFront"/>
              <a:lightRig rig="threePt" dir="t"/>
            </a:scene3d>
            <a:sp3d>
              <a:bevelT w="165100" prst="coolSlant"/>
            </a:sp3d>
          </p:spPr>
          <p:style>
            <a:lnRef idx="2">
              <a:schemeClr val="accent1"/>
            </a:lnRef>
            <a:fillRef idx="0">
              <a:schemeClr val="accent1"/>
            </a:fillRef>
            <a:effectRef idx="1">
              <a:schemeClr val="accent1"/>
            </a:effectRef>
            <a:fontRef idx="minor">
              <a:schemeClr val="tx1"/>
            </a:fontRef>
          </p:style>
        </p:cxnSp>
        <p:sp>
          <p:nvSpPr>
            <p:cNvPr id="10" name="Forma libre 24"/>
            <p:cNvSpPr/>
            <p:nvPr/>
          </p:nvSpPr>
          <p:spPr>
            <a:xfrm>
              <a:off x="7916914" y="3392213"/>
              <a:ext cx="502413" cy="1696571"/>
            </a:xfrm>
            <a:custGeom>
              <a:avLst/>
              <a:gdLst>
                <a:gd name="connsiteX0" fmla="*/ 70 w 502413"/>
                <a:gd name="connsiteY0" fmla="*/ 1301 h 1696571"/>
                <a:gd name="connsiteX1" fmla="*/ 326303 w 502413"/>
                <a:gd name="connsiteY1" fmla="*/ 216842 h 1696571"/>
                <a:gd name="connsiteX2" fmla="*/ 489420 w 502413"/>
                <a:gd name="connsiteY2" fmla="*/ 420733 h 1696571"/>
                <a:gd name="connsiteX3" fmla="*/ 489420 w 502413"/>
                <a:gd name="connsiteY3" fmla="*/ 508114 h 1696571"/>
                <a:gd name="connsiteX4" fmla="*/ 466118 w 502413"/>
                <a:gd name="connsiteY4" fmla="*/ 712005 h 1696571"/>
                <a:gd name="connsiteX5" fmla="*/ 378734 w 502413"/>
                <a:gd name="connsiteY5" fmla="*/ 991626 h 1696571"/>
                <a:gd name="connsiteX6" fmla="*/ 203966 w 502413"/>
                <a:gd name="connsiteY6" fmla="*/ 1381930 h 1696571"/>
                <a:gd name="connsiteX7" fmla="*/ 40849 w 502413"/>
                <a:gd name="connsiteY7" fmla="*/ 1696504 h 1696571"/>
                <a:gd name="connsiteX8" fmla="*/ 122408 w 502413"/>
                <a:gd name="connsiteY8" fmla="*/ 1405232 h 1696571"/>
                <a:gd name="connsiteX9" fmla="*/ 268047 w 502413"/>
                <a:gd name="connsiteY9" fmla="*/ 915895 h 1696571"/>
                <a:gd name="connsiteX10" fmla="*/ 355431 w 502413"/>
                <a:gd name="connsiteY10" fmla="*/ 618798 h 1696571"/>
                <a:gd name="connsiteX11" fmla="*/ 361257 w 502413"/>
                <a:gd name="connsiteY11" fmla="*/ 490638 h 1696571"/>
                <a:gd name="connsiteX12" fmla="*/ 297175 w 502413"/>
                <a:gd name="connsiteY12" fmla="*/ 321700 h 1696571"/>
                <a:gd name="connsiteX13" fmla="*/ 70 w 502413"/>
                <a:gd name="connsiteY13" fmla="*/ 1301 h 1696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02413" h="1696571">
                  <a:moveTo>
                    <a:pt x="70" y="1301"/>
                  </a:moveTo>
                  <a:cubicBezTo>
                    <a:pt x="4925" y="-16175"/>
                    <a:pt x="244745" y="146937"/>
                    <a:pt x="326303" y="216842"/>
                  </a:cubicBezTo>
                  <a:cubicBezTo>
                    <a:pt x="407861" y="286747"/>
                    <a:pt x="462234" y="372188"/>
                    <a:pt x="489420" y="420733"/>
                  </a:cubicBezTo>
                  <a:cubicBezTo>
                    <a:pt x="516606" y="469278"/>
                    <a:pt x="493304" y="459569"/>
                    <a:pt x="489420" y="508114"/>
                  </a:cubicBezTo>
                  <a:cubicBezTo>
                    <a:pt x="485536" y="556659"/>
                    <a:pt x="484566" y="631420"/>
                    <a:pt x="466118" y="712005"/>
                  </a:cubicBezTo>
                  <a:cubicBezTo>
                    <a:pt x="447670" y="792590"/>
                    <a:pt x="422426" y="879972"/>
                    <a:pt x="378734" y="991626"/>
                  </a:cubicBezTo>
                  <a:cubicBezTo>
                    <a:pt x="335042" y="1103280"/>
                    <a:pt x="260280" y="1264450"/>
                    <a:pt x="203966" y="1381930"/>
                  </a:cubicBezTo>
                  <a:cubicBezTo>
                    <a:pt x="147652" y="1499410"/>
                    <a:pt x="54442" y="1692620"/>
                    <a:pt x="40849" y="1696504"/>
                  </a:cubicBezTo>
                  <a:cubicBezTo>
                    <a:pt x="27256" y="1700388"/>
                    <a:pt x="84542" y="1535334"/>
                    <a:pt x="122408" y="1405232"/>
                  </a:cubicBezTo>
                  <a:cubicBezTo>
                    <a:pt x="160274" y="1275131"/>
                    <a:pt x="229210" y="1046967"/>
                    <a:pt x="268047" y="915895"/>
                  </a:cubicBezTo>
                  <a:cubicBezTo>
                    <a:pt x="306884" y="784823"/>
                    <a:pt x="339896" y="689674"/>
                    <a:pt x="355431" y="618798"/>
                  </a:cubicBezTo>
                  <a:cubicBezTo>
                    <a:pt x="370966" y="547922"/>
                    <a:pt x="370966" y="540154"/>
                    <a:pt x="361257" y="490638"/>
                  </a:cubicBezTo>
                  <a:cubicBezTo>
                    <a:pt x="351548" y="441122"/>
                    <a:pt x="353489" y="402285"/>
                    <a:pt x="297175" y="321700"/>
                  </a:cubicBezTo>
                  <a:cubicBezTo>
                    <a:pt x="240861" y="241115"/>
                    <a:pt x="-4785" y="18777"/>
                    <a:pt x="70" y="1301"/>
                  </a:cubicBezTo>
                  <a:close/>
                </a:path>
              </a:pathLst>
            </a:custGeom>
            <a:solidFill>
              <a:schemeClr val="bg1"/>
            </a:solidFill>
            <a:ln>
              <a:noFill/>
            </a:ln>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a:p>
          </p:txBody>
        </p:sp>
      </p:grpSp>
      <p:sp>
        <p:nvSpPr>
          <p:cNvPr id="11" name="CuadroTexto 2"/>
          <p:cNvSpPr txBox="1">
            <a:spLocks noChangeArrowheads="1"/>
          </p:cNvSpPr>
          <p:nvPr/>
        </p:nvSpPr>
        <p:spPr bwMode="auto">
          <a:xfrm>
            <a:off x="6588125" y="6165850"/>
            <a:ext cx="2447925" cy="307975"/>
          </a:xfrm>
          <a:prstGeom prst="rect">
            <a:avLst/>
          </a:prstGeom>
          <a:noFill/>
          <a:ln w="9525">
            <a:noFill/>
            <a:miter lim="800000"/>
            <a:headEnd/>
            <a:tailEnd/>
          </a:ln>
        </p:spPr>
        <p:txBody>
          <a:bodyPr>
            <a:spAutoFit/>
          </a:bodyPr>
          <a:lstStyle/>
          <a:p>
            <a:r>
              <a:rPr lang="es-ES_tradnl" sz="1400" b="1" i="1" dirty="0">
                <a:solidFill>
                  <a:srgbClr val="292934"/>
                </a:solidFill>
                <a:latin typeface="Abadi MT Condensed Light" pitchFamily="1" charset="0"/>
              </a:rPr>
              <a:t>Metodología para el diseño Industrial </a:t>
            </a:r>
          </a:p>
        </p:txBody>
      </p:sp>
      <p:sp>
        <p:nvSpPr>
          <p:cNvPr id="13" name="Text Box 6"/>
          <p:cNvSpPr txBox="1">
            <a:spLocks noChangeArrowheads="1"/>
          </p:cNvSpPr>
          <p:nvPr/>
        </p:nvSpPr>
        <p:spPr bwMode="auto">
          <a:xfrm>
            <a:off x="2268538" y="404813"/>
            <a:ext cx="4762500" cy="830262"/>
          </a:xfrm>
          <a:prstGeom prst="rect">
            <a:avLst/>
          </a:prstGeom>
          <a:noFill/>
          <a:ln w="9525">
            <a:noFill/>
            <a:miter lim="800000"/>
            <a:headEnd/>
            <a:tailEnd/>
          </a:ln>
        </p:spPr>
        <p:txBody>
          <a:bodyPr wrap="none">
            <a:spAutoFit/>
          </a:bodyPr>
          <a:lstStyle/>
          <a:p>
            <a:r>
              <a:rPr lang="es-MX" sz="1400" b="1" dirty="0">
                <a:solidFill>
                  <a:srgbClr val="08090B"/>
                </a:solidFill>
                <a:latin typeface="Arial" pitchFamily="34" charset="0"/>
                <a:cs typeface="Arial" pitchFamily="34" charset="0"/>
              </a:rPr>
              <a:t>UNIVERSIDAD AUTÓNOMA DEL ESTADO DE MÉXICO</a:t>
            </a:r>
          </a:p>
          <a:p>
            <a:r>
              <a:rPr lang="es-MX" sz="1400" b="1" dirty="0">
                <a:solidFill>
                  <a:srgbClr val="08090B"/>
                </a:solidFill>
                <a:latin typeface="Arial" pitchFamily="34" charset="0"/>
                <a:cs typeface="Arial" pitchFamily="34" charset="0"/>
              </a:rPr>
              <a:t>      Centro Universitario UAEM Valle de Chalco. </a:t>
            </a:r>
          </a:p>
          <a:p>
            <a:endParaRPr lang="es-ES" sz="2000" b="1" i="1" dirty="0">
              <a:latin typeface="Arial" pitchFamily="34" charset="0"/>
              <a:cs typeface="Arial" pitchFamily="34" charset="0"/>
            </a:endParaRPr>
          </a:p>
        </p:txBody>
      </p:sp>
      <p:sp>
        <p:nvSpPr>
          <p:cNvPr id="14" name="Rectángulo 26"/>
          <p:cNvSpPr>
            <a:spLocks noChangeArrowheads="1"/>
          </p:cNvSpPr>
          <p:nvPr/>
        </p:nvSpPr>
        <p:spPr bwMode="auto">
          <a:xfrm>
            <a:off x="0" y="0"/>
            <a:ext cx="250825" cy="6850063"/>
          </a:xfrm>
          <a:prstGeom prst="rect">
            <a:avLst/>
          </a:prstGeom>
          <a:solidFill>
            <a:srgbClr val="404040"/>
          </a:solidFill>
          <a:ln w="9525">
            <a:noFill/>
            <a:miter lim="800000"/>
            <a:headEnd/>
            <a:tailEnd/>
          </a:ln>
          <a:effectLst>
            <a:outerShdw dist="23000" dir="5400000" rotWithShape="0">
              <a:srgbClr val="808080">
                <a:alpha val="34999"/>
              </a:srgbClr>
            </a:outerShdw>
          </a:effectLst>
        </p:spPr>
        <p:txBody>
          <a:bodyPr anchor="ctr"/>
          <a:lstStyle/>
          <a:p>
            <a:pPr algn="ctr">
              <a:defRPr/>
            </a:pPr>
            <a:endParaRPr lang="es-ES">
              <a:solidFill>
                <a:schemeClr val="lt1"/>
              </a:solidFill>
              <a:latin typeface="+mn-lt"/>
              <a:ea typeface="+mn-ea"/>
            </a:endParaRPr>
          </a:p>
        </p:txBody>
      </p:sp>
      <p:sp>
        <p:nvSpPr>
          <p:cNvPr id="15" name="14 Rectángulo"/>
          <p:cNvSpPr/>
          <p:nvPr/>
        </p:nvSpPr>
        <p:spPr>
          <a:xfrm>
            <a:off x="5292080" y="1412776"/>
            <a:ext cx="2792752" cy="338554"/>
          </a:xfrm>
          <a:prstGeom prst="rect">
            <a:avLst/>
          </a:prstGeom>
        </p:spPr>
        <p:txBody>
          <a:bodyPr wrap="none">
            <a:spAutoFit/>
          </a:bodyPr>
          <a:lstStyle/>
          <a:p>
            <a:pPr eaLnBrk="0" hangingPunct="0"/>
            <a:r>
              <a:rPr lang="es-ES" sz="1600" b="1" dirty="0" err="1" smtClean="0">
                <a:cs typeface="Tahoma" pitchFamily="34" charset="0"/>
              </a:rPr>
              <a:t>Ecodiseño</a:t>
            </a:r>
            <a:r>
              <a:rPr lang="es-ES" sz="1600" b="1" dirty="0" smtClean="0">
                <a:cs typeface="Tahoma" pitchFamily="34" charset="0"/>
              </a:rPr>
              <a:t> </a:t>
            </a:r>
            <a:r>
              <a:rPr lang="es-ES" sz="1600" b="1" dirty="0" smtClean="0">
                <a:cs typeface="Tahoma" pitchFamily="34" charset="0"/>
              </a:rPr>
              <a:t>(</a:t>
            </a:r>
            <a:r>
              <a:rPr lang="es-ES" sz="1600" b="1" dirty="0" smtClean="0"/>
              <a:t>base teórica) </a:t>
            </a:r>
            <a:endParaRPr lang="es-ES" sz="1600" b="1" dirty="0"/>
          </a:p>
        </p:txBody>
      </p:sp>
      <p:sp>
        <p:nvSpPr>
          <p:cNvPr id="16" name="CuadroTexto 15"/>
          <p:cNvSpPr txBox="1"/>
          <p:nvPr/>
        </p:nvSpPr>
        <p:spPr>
          <a:xfrm>
            <a:off x="3294592" y="3935710"/>
            <a:ext cx="3882652" cy="2062103"/>
          </a:xfrm>
          <a:prstGeom prst="rect">
            <a:avLst/>
          </a:prstGeom>
          <a:noFill/>
        </p:spPr>
        <p:txBody>
          <a:bodyPr wrap="square" rtlCol="0">
            <a:spAutoFit/>
          </a:bodyPr>
          <a:lstStyle/>
          <a:p>
            <a:pPr algn="just"/>
            <a:r>
              <a:rPr lang="es-MX" sz="1600" dirty="0"/>
              <a:t>Acciones orientadas a la mejora ambiental del producto en la etapa inicial de diseño mediante la mejora de su función, selección de materiales menos impactantes, aplicación de procesos alternativos, mejora en el transporte y en el uso y minimización de los impactos en la etapa final de </a:t>
            </a:r>
            <a:r>
              <a:rPr lang="es-MX" sz="1600" dirty="0" smtClean="0"/>
              <a:t>tratamiento. </a:t>
            </a:r>
            <a:endParaRPr lang="es-MX" sz="1600" dirty="0"/>
          </a:p>
        </p:txBody>
      </p:sp>
      <p:sp>
        <p:nvSpPr>
          <p:cNvPr id="17" name="Rectángulo 16"/>
          <p:cNvSpPr/>
          <p:nvPr/>
        </p:nvSpPr>
        <p:spPr>
          <a:xfrm>
            <a:off x="1330912" y="1835096"/>
            <a:ext cx="3961168" cy="2062103"/>
          </a:xfrm>
          <a:prstGeom prst="rect">
            <a:avLst/>
          </a:prstGeom>
        </p:spPr>
        <p:txBody>
          <a:bodyPr wrap="square">
            <a:spAutoFit/>
          </a:bodyPr>
          <a:lstStyle/>
          <a:p>
            <a:pPr algn="just"/>
            <a:r>
              <a:rPr lang="es-MX" sz="1600" dirty="0"/>
              <a:t>El </a:t>
            </a:r>
            <a:r>
              <a:rPr lang="es-MX" sz="1600" dirty="0" smtClean="0"/>
              <a:t>eco diseño</a:t>
            </a:r>
            <a:r>
              <a:rPr lang="es-MX" sz="1600" dirty="0"/>
              <a:t> es la metodología para el diseño de productos industriales en que el </a:t>
            </a:r>
            <a:r>
              <a:rPr lang="es-MX" sz="1600" dirty="0" smtClean="0"/>
              <a:t>medio </a:t>
            </a:r>
            <a:r>
              <a:rPr lang="es-MX" sz="1600" dirty="0"/>
              <a:t>ambiente </a:t>
            </a:r>
            <a:r>
              <a:rPr lang="es-MX" sz="1600" dirty="0" smtClean="0"/>
              <a:t>se toma</a:t>
            </a:r>
            <a:r>
              <a:rPr lang="es-MX" sz="1600" dirty="0" smtClean="0"/>
              <a:t> </a:t>
            </a:r>
            <a:r>
              <a:rPr lang="es-MX" sz="1600" dirty="0"/>
              <a:t>en cuenta durante el proceso de desarrollo del producto como un factor adicional a los que tradicionalmente se utilizan para la toma de decisiones: diseño estético, coste, calidad etc.</a:t>
            </a:r>
          </a:p>
        </p:txBody>
      </p:sp>
    </p:spTree>
  </p:cSld>
  <p:clrMapOvr>
    <a:masterClrMapping/>
  </p:clrMapOvr>
  <p:transition spd="med">
    <p:wipe dir="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218903" y="1450975"/>
            <a:ext cx="6462464" cy="3724096"/>
          </a:xfrm>
          <a:prstGeom prst="rect">
            <a:avLst/>
          </a:prstGeom>
        </p:spPr>
        <p:txBody>
          <a:bodyPr wrap="square">
            <a:spAutoFit/>
          </a:bodyPr>
          <a:lstStyle/>
          <a:p>
            <a:pPr algn="ctr"/>
            <a:r>
              <a:rPr lang="es-MX" sz="1400" b="1" dirty="0"/>
              <a:t>Estrategias de </a:t>
            </a:r>
            <a:r>
              <a:rPr lang="es-MX" sz="1400" b="1" dirty="0" err="1"/>
              <a:t>Ecodiseño</a:t>
            </a:r>
            <a:endParaRPr lang="es-MX" sz="1400" b="1" dirty="0"/>
          </a:p>
          <a:p>
            <a:pPr algn="just"/>
            <a:endParaRPr lang="es-MX" sz="1400" b="1" dirty="0">
              <a:solidFill>
                <a:srgbClr val="444444"/>
              </a:solidFill>
            </a:endParaRPr>
          </a:p>
          <a:p>
            <a:pPr algn="just"/>
            <a:r>
              <a:rPr lang="es-MX" sz="1600" dirty="0"/>
              <a:t>Basándose en la Rueda de </a:t>
            </a:r>
            <a:r>
              <a:rPr lang="es-MX" sz="1600" dirty="0" err="1"/>
              <a:t>LiDS</a:t>
            </a:r>
            <a:r>
              <a:rPr lang="es-MX" sz="1600" dirty="0"/>
              <a:t>, las diferentes estrategias se clasifican en los siguientes grupos</a:t>
            </a:r>
            <a:r>
              <a:rPr lang="es-MX" sz="1600" dirty="0" smtClean="0"/>
              <a:t>:</a:t>
            </a:r>
          </a:p>
          <a:p>
            <a:pPr algn="just"/>
            <a:endParaRPr lang="es-MX" sz="1600" dirty="0"/>
          </a:p>
          <a:p>
            <a:pPr algn="just">
              <a:buFont typeface="+mj-lt"/>
              <a:buAutoNum type="arabicPeriod"/>
            </a:pPr>
            <a:r>
              <a:rPr lang="es-MX" sz="1600" dirty="0"/>
              <a:t>Selección de materiales de bajo impacto.</a:t>
            </a:r>
          </a:p>
          <a:p>
            <a:pPr algn="just">
              <a:buFont typeface="+mj-lt"/>
              <a:buAutoNum type="arabicPeriod"/>
            </a:pPr>
            <a:r>
              <a:rPr lang="es-MX" sz="1600" dirty="0"/>
              <a:t>Reducción de la cantidad de material usado.</a:t>
            </a:r>
          </a:p>
          <a:p>
            <a:pPr algn="just">
              <a:buFont typeface="+mj-lt"/>
              <a:buAutoNum type="arabicPeriod"/>
            </a:pPr>
            <a:r>
              <a:rPr lang="es-MX" sz="1600" dirty="0"/>
              <a:t>Selección de técnicas de producción ambientalmente eficientes.</a:t>
            </a:r>
          </a:p>
          <a:p>
            <a:pPr algn="just">
              <a:buFont typeface="+mj-lt"/>
              <a:buAutoNum type="arabicPeriod"/>
            </a:pPr>
            <a:r>
              <a:rPr lang="es-MX" sz="1600" dirty="0"/>
              <a:t>Selección de técnicas de distribución ambientalmente eficientes.</a:t>
            </a:r>
          </a:p>
          <a:p>
            <a:pPr algn="just">
              <a:buFont typeface="+mj-lt"/>
              <a:buAutoNum type="arabicPeriod"/>
            </a:pPr>
            <a:r>
              <a:rPr lang="es-MX" sz="1600" dirty="0"/>
              <a:t>Reducción del impacto ambiental en la fase de utilización.</a:t>
            </a:r>
          </a:p>
          <a:p>
            <a:pPr algn="just">
              <a:buFont typeface="+mj-lt"/>
              <a:buAutoNum type="arabicPeriod"/>
            </a:pPr>
            <a:r>
              <a:rPr lang="es-MX" sz="1600" dirty="0"/>
              <a:t>Optimización del Ciclo de Vida.</a:t>
            </a:r>
          </a:p>
          <a:p>
            <a:pPr algn="just">
              <a:buFont typeface="+mj-lt"/>
              <a:buAutoNum type="arabicPeriod"/>
            </a:pPr>
            <a:r>
              <a:rPr lang="es-MX" sz="1600" dirty="0"/>
              <a:t>Optimización del sistema de Fin de Vida.</a:t>
            </a:r>
          </a:p>
          <a:p>
            <a:pPr algn="just">
              <a:buFont typeface="+mj-lt"/>
              <a:buAutoNum type="arabicPeriod"/>
            </a:pPr>
            <a:r>
              <a:rPr lang="es-MX" sz="1600" dirty="0"/>
              <a:t>Optimizar la función (nuevas ideas de producto).</a:t>
            </a:r>
          </a:p>
          <a:p>
            <a:r>
              <a:rPr lang="es-MX" sz="1600" dirty="0"/>
              <a:t/>
            </a:r>
            <a:br>
              <a:rPr lang="es-MX" sz="1600" dirty="0"/>
            </a:br>
            <a:endParaRPr lang="es-MX" sz="1600" dirty="0"/>
          </a:p>
        </p:txBody>
      </p:sp>
      <p:sp>
        <p:nvSpPr>
          <p:cNvPr id="3" name="Rectángulo 27"/>
          <p:cNvSpPr>
            <a:spLocks noChangeArrowheads="1"/>
          </p:cNvSpPr>
          <p:nvPr/>
        </p:nvSpPr>
        <p:spPr bwMode="auto">
          <a:xfrm rot="16200000">
            <a:off x="5871369" y="2893219"/>
            <a:ext cx="6149975" cy="395287"/>
          </a:xfrm>
          <a:prstGeom prst="rect">
            <a:avLst/>
          </a:prstGeom>
          <a:gradFill rotWithShape="1">
            <a:gsLst>
              <a:gs pos="0">
                <a:srgbClr val="628319"/>
              </a:gs>
              <a:gs pos="64000">
                <a:srgbClr val="628319"/>
              </a:gs>
              <a:gs pos="100000">
                <a:srgbClr val="FFFFFF"/>
              </a:gs>
            </a:gsLst>
            <a:path path="rect">
              <a:fillToRect l="100000" t="100000"/>
            </a:path>
          </a:gradFill>
          <a:ln w="9525">
            <a:noFill/>
            <a:miter lim="800000"/>
            <a:headEnd/>
            <a:tailEnd/>
          </a:ln>
          <a:effectLst>
            <a:outerShdw dist="23000" dir="5400000" rotWithShape="0">
              <a:srgbClr val="808080">
                <a:alpha val="34999"/>
              </a:srgbClr>
            </a:outerShdw>
          </a:effectLst>
        </p:spPr>
        <p:txBody>
          <a:bodyPr anchor="ctr"/>
          <a:lstStyle/>
          <a:p>
            <a:pPr algn="ctr">
              <a:defRPr/>
            </a:pPr>
            <a:endParaRPr lang="es-ES">
              <a:solidFill>
                <a:schemeClr val="lt1"/>
              </a:solidFill>
              <a:latin typeface="+mn-lt"/>
              <a:ea typeface="+mn-ea"/>
            </a:endParaRPr>
          </a:p>
        </p:txBody>
      </p:sp>
      <p:pic>
        <p:nvPicPr>
          <p:cNvPr id="4" name="Picture 15"/>
          <p:cNvPicPr>
            <a:picLocks noChangeAspect="1" noChangeArrowheads="1"/>
          </p:cNvPicPr>
          <p:nvPr/>
        </p:nvPicPr>
        <p:blipFill>
          <a:blip r:embed="rId2"/>
          <a:srcRect/>
          <a:stretch>
            <a:fillRect/>
          </a:stretch>
        </p:blipFill>
        <p:spPr bwMode="auto">
          <a:xfrm>
            <a:off x="671513" y="260350"/>
            <a:ext cx="804862" cy="719138"/>
          </a:xfrm>
          <a:prstGeom prst="rect">
            <a:avLst/>
          </a:prstGeom>
          <a:noFill/>
          <a:ln w="9525">
            <a:noFill/>
            <a:miter lim="800000"/>
            <a:headEnd/>
            <a:tailEnd/>
          </a:ln>
        </p:spPr>
      </p:pic>
      <p:sp>
        <p:nvSpPr>
          <p:cNvPr id="5" name="Rectángulo 18"/>
          <p:cNvSpPr>
            <a:spLocks noChangeArrowheads="1"/>
          </p:cNvSpPr>
          <p:nvPr/>
        </p:nvSpPr>
        <p:spPr bwMode="auto">
          <a:xfrm>
            <a:off x="179388" y="5949950"/>
            <a:ext cx="8964612" cy="908050"/>
          </a:xfrm>
          <a:prstGeom prst="rect">
            <a:avLst/>
          </a:prstGeom>
          <a:gradFill rotWithShape="1">
            <a:gsLst>
              <a:gs pos="0">
                <a:srgbClr val="628319"/>
              </a:gs>
              <a:gs pos="64000">
                <a:srgbClr val="628319"/>
              </a:gs>
              <a:gs pos="100000">
                <a:srgbClr val="FFFFFF"/>
              </a:gs>
            </a:gsLst>
            <a:path path="rect">
              <a:fillToRect l="100000" t="100000"/>
            </a:path>
          </a:gradFill>
          <a:ln w="9525">
            <a:noFill/>
            <a:miter lim="800000"/>
            <a:headEnd/>
            <a:tailEnd/>
          </a:ln>
          <a:effectLst>
            <a:outerShdw dist="23000" dir="5400000" rotWithShape="0">
              <a:srgbClr val="808080">
                <a:alpha val="34999"/>
              </a:srgbClr>
            </a:outerShdw>
          </a:effectLst>
        </p:spPr>
        <p:txBody>
          <a:bodyPr anchor="ctr"/>
          <a:lstStyle/>
          <a:p>
            <a:pPr algn="ctr">
              <a:defRPr/>
            </a:pPr>
            <a:endParaRPr lang="es-ES">
              <a:solidFill>
                <a:schemeClr val="lt1"/>
              </a:solidFill>
              <a:latin typeface="+mn-lt"/>
              <a:ea typeface="+mn-ea"/>
            </a:endParaRPr>
          </a:p>
        </p:txBody>
      </p:sp>
      <p:grpSp>
        <p:nvGrpSpPr>
          <p:cNvPr id="6" name="Agrupar 41"/>
          <p:cNvGrpSpPr/>
          <p:nvPr/>
        </p:nvGrpSpPr>
        <p:grpSpPr>
          <a:xfrm>
            <a:off x="251520" y="5229200"/>
            <a:ext cx="882484" cy="1450720"/>
            <a:chOff x="7916914" y="3392213"/>
            <a:chExt cx="914688" cy="1696571"/>
          </a:xfrm>
          <a:effectLst>
            <a:outerShdw blurRad="50800" dist="38100" dir="2700000" algn="tl" rotWithShape="0">
              <a:prstClr val="black">
                <a:alpha val="40000"/>
              </a:prstClr>
            </a:outerShdw>
          </a:effectLst>
        </p:grpSpPr>
        <p:sp>
          <p:nvSpPr>
            <p:cNvPr id="7" name="Forma libre 20"/>
            <p:cNvSpPr/>
            <p:nvPr/>
          </p:nvSpPr>
          <p:spPr>
            <a:xfrm>
              <a:off x="8417985" y="3812948"/>
              <a:ext cx="413617" cy="1275836"/>
            </a:xfrm>
            <a:custGeom>
              <a:avLst/>
              <a:gdLst>
                <a:gd name="connsiteX0" fmla="*/ 0 w 413617"/>
                <a:gd name="connsiteY0" fmla="*/ 0 h 1240819"/>
                <a:gd name="connsiteX1" fmla="*/ 192245 w 413617"/>
                <a:gd name="connsiteY1" fmla="*/ 0 h 1240819"/>
                <a:gd name="connsiteX2" fmla="*/ 413617 w 413617"/>
                <a:gd name="connsiteY2" fmla="*/ 1147612 h 1240819"/>
                <a:gd name="connsiteX3" fmla="*/ 396141 w 413617"/>
                <a:gd name="connsiteY3" fmla="*/ 1240819 h 1240819"/>
                <a:gd name="connsiteX4" fmla="*/ 355362 w 413617"/>
                <a:gd name="connsiteY4" fmla="*/ 1211692 h 1240819"/>
                <a:gd name="connsiteX5" fmla="*/ 337885 w 413617"/>
                <a:gd name="connsiteY5" fmla="*/ 1101009 h 1240819"/>
                <a:gd name="connsiteX6" fmla="*/ 192245 w 413617"/>
                <a:gd name="connsiteY6" fmla="*/ 0 h 1240819"/>
                <a:gd name="connsiteX7" fmla="*/ 0 w 413617"/>
                <a:gd name="connsiteY7" fmla="*/ 0 h 1240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3617" h="1240819">
                  <a:moveTo>
                    <a:pt x="0" y="0"/>
                  </a:moveTo>
                  <a:lnTo>
                    <a:pt x="192245" y="0"/>
                  </a:lnTo>
                  <a:lnTo>
                    <a:pt x="413617" y="1147612"/>
                  </a:lnTo>
                  <a:lnTo>
                    <a:pt x="396141" y="1240819"/>
                  </a:lnTo>
                  <a:lnTo>
                    <a:pt x="355362" y="1211692"/>
                  </a:lnTo>
                  <a:lnTo>
                    <a:pt x="337885" y="1101009"/>
                  </a:lnTo>
                  <a:lnTo>
                    <a:pt x="192245" y="0"/>
                  </a:lnTo>
                  <a:lnTo>
                    <a:pt x="0" y="0"/>
                  </a:lnTo>
                  <a:close/>
                </a:path>
              </a:pathLst>
            </a:custGeom>
            <a:solidFill>
              <a:srgbClr val="FFFFFF"/>
            </a:solidFill>
            <a:ln>
              <a:noFill/>
            </a:ln>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a:p>
          </p:txBody>
        </p:sp>
        <p:cxnSp>
          <p:nvCxnSpPr>
            <p:cNvPr id="8" name="Conector recto 21"/>
            <p:cNvCxnSpPr/>
            <p:nvPr/>
          </p:nvCxnSpPr>
          <p:spPr>
            <a:xfrm flipV="1">
              <a:off x="8395605" y="3912928"/>
              <a:ext cx="233024" cy="1"/>
            </a:xfrm>
            <a:prstGeom prst="line">
              <a:avLst/>
            </a:prstGeom>
            <a:ln w="19050" cmpd="sng">
              <a:solidFill>
                <a:schemeClr val="bg1"/>
              </a:solidFill>
            </a:ln>
            <a:scene3d>
              <a:camera prst="orthographicFront"/>
              <a:lightRig rig="threePt" dir="t"/>
            </a:scene3d>
            <a:sp3d>
              <a:bevelT w="165100" prst="coolSlant"/>
            </a:sp3d>
          </p:spPr>
          <p:style>
            <a:lnRef idx="2">
              <a:schemeClr val="accent1"/>
            </a:lnRef>
            <a:fillRef idx="0">
              <a:schemeClr val="accent1"/>
            </a:fillRef>
            <a:effectRef idx="1">
              <a:schemeClr val="accent1"/>
            </a:effectRef>
            <a:fontRef idx="minor">
              <a:schemeClr val="tx1"/>
            </a:fontRef>
          </p:style>
        </p:cxnSp>
        <p:sp>
          <p:nvSpPr>
            <p:cNvPr id="9" name="Elipse 22"/>
            <p:cNvSpPr/>
            <p:nvPr/>
          </p:nvSpPr>
          <p:spPr>
            <a:xfrm>
              <a:off x="8541245" y="3678959"/>
              <a:ext cx="87384" cy="76682"/>
            </a:xfrm>
            <a:prstGeom prst="ellipse">
              <a:avLst/>
            </a:prstGeom>
            <a:solidFill>
              <a:schemeClr val="bg1"/>
            </a:solidFill>
            <a:ln>
              <a:noFill/>
            </a:ln>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a:p>
          </p:txBody>
        </p:sp>
        <p:cxnSp>
          <p:nvCxnSpPr>
            <p:cNvPr id="10" name="Conector recto 23"/>
            <p:cNvCxnSpPr/>
            <p:nvPr/>
          </p:nvCxnSpPr>
          <p:spPr>
            <a:xfrm flipV="1">
              <a:off x="8383029" y="3842078"/>
              <a:ext cx="233024" cy="1"/>
            </a:xfrm>
            <a:prstGeom prst="line">
              <a:avLst/>
            </a:prstGeom>
            <a:ln w="38100" cmpd="sng">
              <a:solidFill>
                <a:schemeClr val="bg1"/>
              </a:solidFill>
            </a:ln>
            <a:scene3d>
              <a:camera prst="orthographicFront"/>
              <a:lightRig rig="threePt" dir="t"/>
            </a:scene3d>
            <a:sp3d>
              <a:bevelT w="165100" prst="coolSlant"/>
            </a:sp3d>
          </p:spPr>
          <p:style>
            <a:lnRef idx="2">
              <a:schemeClr val="accent1"/>
            </a:lnRef>
            <a:fillRef idx="0">
              <a:schemeClr val="accent1"/>
            </a:fillRef>
            <a:effectRef idx="1">
              <a:schemeClr val="accent1"/>
            </a:effectRef>
            <a:fontRef idx="minor">
              <a:schemeClr val="tx1"/>
            </a:fontRef>
          </p:style>
        </p:cxnSp>
        <p:sp>
          <p:nvSpPr>
            <p:cNvPr id="11" name="Forma libre 24"/>
            <p:cNvSpPr/>
            <p:nvPr/>
          </p:nvSpPr>
          <p:spPr>
            <a:xfrm>
              <a:off x="7916914" y="3392213"/>
              <a:ext cx="502413" cy="1696571"/>
            </a:xfrm>
            <a:custGeom>
              <a:avLst/>
              <a:gdLst>
                <a:gd name="connsiteX0" fmla="*/ 70 w 502413"/>
                <a:gd name="connsiteY0" fmla="*/ 1301 h 1696571"/>
                <a:gd name="connsiteX1" fmla="*/ 326303 w 502413"/>
                <a:gd name="connsiteY1" fmla="*/ 216842 h 1696571"/>
                <a:gd name="connsiteX2" fmla="*/ 489420 w 502413"/>
                <a:gd name="connsiteY2" fmla="*/ 420733 h 1696571"/>
                <a:gd name="connsiteX3" fmla="*/ 489420 w 502413"/>
                <a:gd name="connsiteY3" fmla="*/ 508114 h 1696571"/>
                <a:gd name="connsiteX4" fmla="*/ 466118 w 502413"/>
                <a:gd name="connsiteY4" fmla="*/ 712005 h 1696571"/>
                <a:gd name="connsiteX5" fmla="*/ 378734 w 502413"/>
                <a:gd name="connsiteY5" fmla="*/ 991626 h 1696571"/>
                <a:gd name="connsiteX6" fmla="*/ 203966 w 502413"/>
                <a:gd name="connsiteY6" fmla="*/ 1381930 h 1696571"/>
                <a:gd name="connsiteX7" fmla="*/ 40849 w 502413"/>
                <a:gd name="connsiteY7" fmla="*/ 1696504 h 1696571"/>
                <a:gd name="connsiteX8" fmla="*/ 122408 w 502413"/>
                <a:gd name="connsiteY8" fmla="*/ 1405232 h 1696571"/>
                <a:gd name="connsiteX9" fmla="*/ 268047 w 502413"/>
                <a:gd name="connsiteY9" fmla="*/ 915895 h 1696571"/>
                <a:gd name="connsiteX10" fmla="*/ 355431 w 502413"/>
                <a:gd name="connsiteY10" fmla="*/ 618798 h 1696571"/>
                <a:gd name="connsiteX11" fmla="*/ 361257 w 502413"/>
                <a:gd name="connsiteY11" fmla="*/ 490638 h 1696571"/>
                <a:gd name="connsiteX12" fmla="*/ 297175 w 502413"/>
                <a:gd name="connsiteY12" fmla="*/ 321700 h 1696571"/>
                <a:gd name="connsiteX13" fmla="*/ 70 w 502413"/>
                <a:gd name="connsiteY13" fmla="*/ 1301 h 1696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02413" h="1696571">
                  <a:moveTo>
                    <a:pt x="70" y="1301"/>
                  </a:moveTo>
                  <a:cubicBezTo>
                    <a:pt x="4925" y="-16175"/>
                    <a:pt x="244745" y="146937"/>
                    <a:pt x="326303" y="216842"/>
                  </a:cubicBezTo>
                  <a:cubicBezTo>
                    <a:pt x="407861" y="286747"/>
                    <a:pt x="462234" y="372188"/>
                    <a:pt x="489420" y="420733"/>
                  </a:cubicBezTo>
                  <a:cubicBezTo>
                    <a:pt x="516606" y="469278"/>
                    <a:pt x="493304" y="459569"/>
                    <a:pt x="489420" y="508114"/>
                  </a:cubicBezTo>
                  <a:cubicBezTo>
                    <a:pt x="485536" y="556659"/>
                    <a:pt x="484566" y="631420"/>
                    <a:pt x="466118" y="712005"/>
                  </a:cubicBezTo>
                  <a:cubicBezTo>
                    <a:pt x="447670" y="792590"/>
                    <a:pt x="422426" y="879972"/>
                    <a:pt x="378734" y="991626"/>
                  </a:cubicBezTo>
                  <a:cubicBezTo>
                    <a:pt x="335042" y="1103280"/>
                    <a:pt x="260280" y="1264450"/>
                    <a:pt x="203966" y="1381930"/>
                  </a:cubicBezTo>
                  <a:cubicBezTo>
                    <a:pt x="147652" y="1499410"/>
                    <a:pt x="54442" y="1692620"/>
                    <a:pt x="40849" y="1696504"/>
                  </a:cubicBezTo>
                  <a:cubicBezTo>
                    <a:pt x="27256" y="1700388"/>
                    <a:pt x="84542" y="1535334"/>
                    <a:pt x="122408" y="1405232"/>
                  </a:cubicBezTo>
                  <a:cubicBezTo>
                    <a:pt x="160274" y="1275131"/>
                    <a:pt x="229210" y="1046967"/>
                    <a:pt x="268047" y="915895"/>
                  </a:cubicBezTo>
                  <a:cubicBezTo>
                    <a:pt x="306884" y="784823"/>
                    <a:pt x="339896" y="689674"/>
                    <a:pt x="355431" y="618798"/>
                  </a:cubicBezTo>
                  <a:cubicBezTo>
                    <a:pt x="370966" y="547922"/>
                    <a:pt x="370966" y="540154"/>
                    <a:pt x="361257" y="490638"/>
                  </a:cubicBezTo>
                  <a:cubicBezTo>
                    <a:pt x="351548" y="441122"/>
                    <a:pt x="353489" y="402285"/>
                    <a:pt x="297175" y="321700"/>
                  </a:cubicBezTo>
                  <a:cubicBezTo>
                    <a:pt x="240861" y="241115"/>
                    <a:pt x="-4785" y="18777"/>
                    <a:pt x="70" y="1301"/>
                  </a:cubicBezTo>
                  <a:close/>
                </a:path>
              </a:pathLst>
            </a:custGeom>
            <a:solidFill>
              <a:schemeClr val="bg1"/>
            </a:solidFill>
            <a:ln>
              <a:noFill/>
            </a:ln>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a:p>
          </p:txBody>
        </p:sp>
      </p:grpSp>
      <p:sp>
        <p:nvSpPr>
          <p:cNvPr id="14" name="Text Box 6"/>
          <p:cNvSpPr txBox="1">
            <a:spLocks noChangeArrowheads="1"/>
          </p:cNvSpPr>
          <p:nvPr/>
        </p:nvSpPr>
        <p:spPr bwMode="auto">
          <a:xfrm>
            <a:off x="2268538" y="404813"/>
            <a:ext cx="4762500" cy="830262"/>
          </a:xfrm>
          <a:prstGeom prst="rect">
            <a:avLst/>
          </a:prstGeom>
          <a:noFill/>
          <a:ln w="9525">
            <a:noFill/>
            <a:miter lim="800000"/>
            <a:headEnd/>
            <a:tailEnd/>
          </a:ln>
        </p:spPr>
        <p:txBody>
          <a:bodyPr wrap="none">
            <a:spAutoFit/>
          </a:bodyPr>
          <a:lstStyle/>
          <a:p>
            <a:r>
              <a:rPr lang="es-MX" sz="1400" b="1" dirty="0">
                <a:solidFill>
                  <a:srgbClr val="08090B"/>
                </a:solidFill>
                <a:latin typeface="Arial" pitchFamily="34" charset="0"/>
                <a:cs typeface="Arial" pitchFamily="34" charset="0"/>
              </a:rPr>
              <a:t>UNIVERSIDAD AUTÓNOMA DEL ESTADO DE MÉXICO</a:t>
            </a:r>
          </a:p>
          <a:p>
            <a:r>
              <a:rPr lang="es-MX" sz="1400" b="1" dirty="0">
                <a:solidFill>
                  <a:srgbClr val="08090B"/>
                </a:solidFill>
                <a:latin typeface="Arial" pitchFamily="34" charset="0"/>
                <a:cs typeface="Arial" pitchFamily="34" charset="0"/>
              </a:rPr>
              <a:t>      Centro Universitario UAEM Valle de Chalco. </a:t>
            </a:r>
          </a:p>
          <a:p>
            <a:endParaRPr lang="es-ES" sz="2000" b="1" i="1" dirty="0">
              <a:latin typeface="Arial" pitchFamily="34" charset="0"/>
              <a:cs typeface="Arial" pitchFamily="34" charset="0"/>
            </a:endParaRPr>
          </a:p>
        </p:txBody>
      </p:sp>
      <p:sp>
        <p:nvSpPr>
          <p:cNvPr id="15" name="Rectángulo 26"/>
          <p:cNvSpPr>
            <a:spLocks noChangeArrowheads="1"/>
          </p:cNvSpPr>
          <p:nvPr/>
        </p:nvSpPr>
        <p:spPr bwMode="auto">
          <a:xfrm>
            <a:off x="0" y="0"/>
            <a:ext cx="250825" cy="6850063"/>
          </a:xfrm>
          <a:prstGeom prst="rect">
            <a:avLst/>
          </a:prstGeom>
          <a:solidFill>
            <a:srgbClr val="404040"/>
          </a:solidFill>
          <a:ln w="9525">
            <a:noFill/>
            <a:miter lim="800000"/>
            <a:headEnd/>
            <a:tailEnd/>
          </a:ln>
          <a:effectLst>
            <a:outerShdw dist="23000" dir="5400000" rotWithShape="0">
              <a:srgbClr val="808080">
                <a:alpha val="34999"/>
              </a:srgbClr>
            </a:outerShdw>
          </a:effectLst>
        </p:spPr>
        <p:txBody>
          <a:bodyPr anchor="ctr"/>
          <a:lstStyle/>
          <a:p>
            <a:pPr algn="ctr">
              <a:defRPr/>
            </a:pPr>
            <a:endParaRPr lang="es-ES">
              <a:solidFill>
                <a:schemeClr val="lt1"/>
              </a:solidFill>
              <a:latin typeface="+mn-lt"/>
              <a:ea typeface="+mn-ea"/>
            </a:endParaRPr>
          </a:p>
        </p:txBody>
      </p:sp>
    </p:spTree>
    <p:extLst>
      <p:ext uri="{BB962C8B-B14F-4D97-AF65-F5344CB8AC3E}">
        <p14:creationId xmlns:p14="http://schemas.microsoft.com/office/powerpoint/2010/main" val="1650894283"/>
      </p:ext>
    </p:extLst>
  </p:cSld>
  <p:clrMapOvr>
    <a:masterClrMapping/>
  </p:clrMapOvr>
  <p:transition spd="med">
    <p:wipe dir="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995936" y="1238776"/>
            <a:ext cx="3281089" cy="3939540"/>
          </a:xfrm>
          <a:prstGeom prst="rect">
            <a:avLst/>
          </a:prstGeom>
        </p:spPr>
        <p:txBody>
          <a:bodyPr wrap="square">
            <a:spAutoFit/>
          </a:bodyPr>
          <a:lstStyle/>
          <a:p>
            <a:pPr algn="ctr"/>
            <a:r>
              <a:rPr lang="es-MX" sz="1800" b="1" dirty="0" smtClean="0"/>
              <a:t>Conclusiones</a:t>
            </a:r>
            <a:endParaRPr lang="es-MX" sz="1800" b="1" dirty="0"/>
          </a:p>
          <a:p>
            <a:pPr algn="just"/>
            <a:endParaRPr lang="es-MX" sz="1800" b="1" dirty="0">
              <a:solidFill>
                <a:srgbClr val="444444"/>
              </a:solidFill>
            </a:endParaRPr>
          </a:p>
          <a:p>
            <a:pPr algn="just"/>
            <a:r>
              <a:rPr lang="es-MX" sz="1800" dirty="0" smtClean="0"/>
              <a:t>Todo diseñador debe considerar su propia metodología para hacer diseño. Las características teóricas propuestas por los expertos fundamentaran los procedimientos que en la mayoría de los casos presentan un contexto y estructuras particulares para el desarrollo de productos. </a:t>
            </a:r>
            <a:r>
              <a:rPr lang="es-MX" sz="1600" dirty="0"/>
              <a:t/>
            </a:r>
            <a:br>
              <a:rPr lang="es-MX" sz="1600" dirty="0"/>
            </a:br>
            <a:endParaRPr lang="es-MX" sz="1600" dirty="0"/>
          </a:p>
        </p:txBody>
      </p:sp>
      <p:sp>
        <p:nvSpPr>
          <p:cNvPr id="3" name="Rectángulo 27"/>
          <p:cNvSpPr>
            <a:spLocks noChangeArrowheads="1"/>
          </p:cNvSpPr>
          <p:nvPr/>
        </p:nvSpPr>
        <p:spPr bwMode="auto">
          <a:xfrm rot="16200000">
            <a:off x="5871369" y="2893219"/>
            <a:ext cx="6149975" cy="395287"/>
          </a:xfrm>
          <a:prstGeom prst="rect">
            <a:avLst/>
          </a:prstGeom>
          <a:gradFill rotWithShape="1">
            <a:gsLst>
              <a:gs pos="0">
                <a:srgbClr val="628319"/>
              </a:gs>
              <a:gs pos="64000">
                <a:srgbClr val="628319"/>
              </a:gs>
              <a:gs pos="100000">
                <a:srgbClr val="FFFFFF"/>
              </a:gs>
            </a:gsLst>
            <a:path path="rect">
              <a:fillToRect l="100000" t="100000"/>
            </a:path>
          </a:gradFill>
          <a:ln w="9525">
            <a:noFill/>
            <a:miter lim="800000"/>
            <a:headEnd/>
            <a:tailEnd/>
          </a:ln>
          <a:effectLst>
            <a:outerShdw dist="23000" dir="5400000" rotWithShape="0">
              <a:srgbClr val="808080">
                <a:alpha val="34999"/>
              </a:srgbClr>
            </a:outerShdw>
          </a:effectLst>
        </p:spPr>
        <p:txBody>
          <a:bodyPr anchor="ctr"/>
          <a:lstStyle/>
          <a:p>
            <a:pPr algn="ctr">
              <a:defRPr/>
            </a:pPr>
            <a:endParaRPr lang="es-ES">
              <a:solidFill>
                <a:schemeClr val="lt1"/>
              </a:solidFill>
              <a:latin typeface="+mn-lt"/>
              <a:ea typeface="+mn-ea"/>
            </a:endParaRPr>
          </a:p>
        </p:txBody>
      </p:sp>
      <p:pic>
        <p:nvPicPr>
          <p:cNvPr id="4" name="Picture 15"/>
          <p:cNvPicPr>
            <a:picLocks noChangeAspect="1" noChangeArrowheads="1"/>
          </p:cNvPicPr>
          <p:nvPr/>
        </p:nvPicPr>
        <p:blipFill>
          <a:blip r:embed="rId2"/>
          <a:srcRect/>
          <a:stretch>
            <a:fillRect/>
          </a:stretch>
        </p:blipFill>
        <p:spPr bwMode="auto">
          <a:xfrm>
            <a:off x="671513" y="260350"/>
            <a:ext cx="804862" cy="719138"/>
          </a:xfrm>
          <a:prstGeom prst="rect">
            <a:avLst/>
          </a:prstGeom>
          <a:noFill/>
          <a:ln w="9525">
            <a:noFill/>
            <a:miter lim="800000"/>
            <a:headEnd/>
            <a:tailEnd/>
          </a:ln>
        </p:spPr>
      </p:pic>
      <p:sp>
        <p:nvSpPr>
          <p:cNvPr id="5" name="Rectángulo 18"/>
          <p:cNvSpPr>
            <a:spLocks noChangeArrowheads="1"/>
          </p:cNvSpPr>
          <p:nvPr/>
        </p:nvSpPr>
        <p:spPr bwMode="auto">
          <a:xfrm>
            <a:off x="179388" y="5949950"/>
            <a:ext cx="8964612" cy="908050"/>
          </a:xfrm>
          <a:prstGeom prst="rect">
            <a:avLst/>
          </a:prstGeom>
          <a:gradFill rotWithShape="1">
            <a:gsLst>
              <a:gs pos="0">
                <a:srgbClr val="628319"/>
              </a:gs>
              <a:gs pos="64000">
                <a:srgbClr val="628319"/>
              </a:gs>
              <a:gs pos="100000">
                <a:srgbClr val="FFFFFF"/>
              </a:gs>
            </a:gsLst>
            <a:path path="rect">
              <a:fillToRect l="100000" t="100000"/>
            </a:path>
          </a:gradFill>
          <a:ln w="9525">
            <a:noFill/>
            <a:miter lim="800000"/>
            <a:headEnd/>
            <a:tailEnd/>
          </a:ln>
          <a:effectLst>
            <a:outerShdw dist="23000" dir="5400000" rotWithShape="0">
              <a:srgbClr val="808080">
                <a:alpha val="34999"/>
              </a:srgbClr>
            </a:outerShdw>
          </a:effectLst>
        </p:spPr>
        <p:txBody>
          <a:bodyPr anchor="ctr"/>
          <a:lstStyle/>
          <a:p>
            <a:pPr algn="ctr">
              <a:defRPr/>
            </a:pPr>
            <a:endParaRPr lang="es-ES">
              <a:solidFill>
                <a:schemeClr val="lt1"/>
              </a:solidFill>
              <a:latin typeface="+mn-lt"/>
              <a:ea typeface="+mn-ea"/>
            </a:endParaRPr>
          </a:p>
        </p:txBody>
      </p:sp>
      <p:grpSp>
        <p:nvGrpSpPr>
          <p:cNvPr id="6" name="Agrupar 41"/>
          <p:cNvGrpSpPr/>
          <p:nvPr/>
        </p:nvGrpSpPr>
        <p:grpSpPr>
          <a:xfrm>
            <a:off x="251520" y="5229200"/>
            <a:ext cx="882484" cy="1450720"/>
            <a:chOff x="7916914" y="3392213"/>
            <a:chExt cx="914688" cy="1696571"/>
          </a:xfrm>
          <a:effectLst>
            <a:outerShdw blurRad="50800" dist="38100" dir="2700000" algn="tl" rotWithShape="0">
              <a:prstClr val="black">
                <a:alpha val="40000"/>
              </a:prstClr>
            </a:outerShdw>
          </a:effectLst>
        </p:grpSpPr>
        <p:sp>
          <p:nvSpPr>
            <p:cNvPr id="7" name="Forma libre 20"/>
            <p:cNvSpPr/>
            <p:nvPr/>
          </p:nvSpPr>
          <p:spPr>
            <a:xfrm>
              <a:off x="8417985" y="3812948"/>
              <a:ext cx="413617" cy="1275836"/>
            </a:xfrm>
            <a:custGeom>
              <a:avLst/>
              <a:gdLst>
                <a:gd name="connsiteX0" fmla="*/ 0 w 413617"/>
                <a:gd name="connsiteY0" fmla="*/ 0 h 1240819"/>
                <a:gd name="connsiteX1" fmla="*/ 192245 w 413617"/>
                <a:gd name="connsiteY1" fmla="*/ 0 h 1240819"/>
                <a:gd name="connsiteX2" fmla="*/ 413617 w 413617"/>
                <a:gd name="connsiteY2" fmla="*/ 1147612 h 1240819"/>
                <a:gd name="connsiteX3" fmla="*/ 396141 w 413617"/>
                <a:gd name="connsiteY3" fmla="*/ 1240819 h 1240819"/>
                <a:gd name="connsiteX4" fmla="*/ 355362 w 413617"/>
                <a:gd name="connsiteY4" fmla="*/ 1211692 h 1240819"/>
                <a:gd name="connsiteX5" fmla="*/ 337885 w 413617"/>
                <a:gd name="connsiteY5" fmla="*/ 1101009 h 1240819"/>
                <a:gd name="connsiteX6" fmla="*/ 192245 w 413617"/>
                <a:gd name="connsiteY6" fmla="*/ 0 h 1240819"/>
                <a:gd name="connsiteX7" fmla="*/ 0 w 413617"/>
                <a:gd name="connsiteY7" fmla="*/ 0 h 1240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3617" h="1240819">
                  <a:moveTo>
                    <a:pt x="0" y="0"/>
                  </a:moveTo>
                  <a:lnTo>
                    <a:pt x="192245" y="0"/>
                  </a:lnTo>
                  <a:lnTo>
                    <a:pt x="413617" y="1147612"/>
                  </a:lnTo>
                  <a:lnTo>
                    <a:pt x="396141" y="1240819"/>
                  </a:lnTo>
                  <a:lnTo>
                    <a:pt x="355362" y="1211692"/>
                  </a:lnTo>
                  <a:lnTo>
                    <a:pt x="337885" y="1101009"/>
                  </a:lnTo>
                  <a:lnTo>
                    <a:pt x="192245" y="0"/>
                  </a:lnTo>
                  <a:lnTo>
                    <a:pt x="0" y="0"/>
                  </a:lnTo>
                  <a:close/>
                </a:path>
              </a:pathLst>
            </a:custGeom>
            <a:solidFill>
              <a:srgbClr val="FFFFFF"/>
            </a:solidFill>
            <a:ln>
              <a:noFill/>
            </a:ln>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a:p>
          </p:txBody>
        </p:sp>
        <p:cxnSp>
          <p:nvCxnSpPr>
            <p:cNvPr id="8" name="Conector recto 21"/>
            <p:cNvCxnSpPr/>
            <p:nvPr/>
          </p:nvCxnSpPr>
          <p:spPr>
            <a:xfrm flipV="1">
              <a:off x="8395605" y="3912928"/>
              <a:ext cx="233024" cy="1"/>
            </a:xfrm>
            <a:prstGeom prst="line">
              <a:avLst/>
            </a:prstGeom>
            <a:ln w="19050" cmpd="sng">
              <a:solidFill>
                <a:schemeClr val="bg1"/>
              </a:solidFill>
            </a:ln>
            <a:scene3d>
              <a:camera prst="orthographicFront"/>
              <a:lightRig rig="threePt" dir="t"/>
            </a:scene3d>
            <a:sp3d>
              <a:bevelT w="165100" prst="coolSlant"/>
            </a:sp3d>
          </p:spPr>
          <p:style>
            <a:lnRef idx="2">
              <a:schemeClr val="accent1"/>
            </a:lnRef>
            <a:fillRef idx="0">
              <a:schemeClr val="accent1"/>
            </a:fillRef>
            <a:effectRef idx="1">
              <a:schemeClr val="accent1"/>
            </a:effectRef>
            <a:fontRef idx="minor">
              <a:schemeClr val="tx1"/>
            </a:fontRef>
          </p:style>
        </p:cxnSp>
        <p:sp>
          <p:nvSpPr>
            <p:cNvPr id="9" name="Elipse 22"/>
            <p:cNvSpPr/>
            <p:nvPr/>
          </p:nvSpPr>
          <p:spPr>
            <a:xfrm>
              <a:off x="8541245" y="3678959"/>
              <a:ext cx="87384" cy="76682"/>
            </a:xfrm>
            <a:prstGeom prst="ellipse">
              <a:avLst/>
            </a:prstGeom>
            <a:solidFill>
              <a:schemeClr val="bg1"/>
            </a:solidFill>
            <a:ln>
              <a:noFill/>
            </a:ln>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a:p>
          </p:txBody>
        </p:sp>
        <p:cxnSp>
          <p:nvCxnSpPr>
            <p:cNvPr id="10" name="Conector recto 23"/>
            <p:cNvCxnSpPr/>
            <p:nvPr/>
          </p:nvCxnSpPr>
          <p:spPr>
            <a:xfrm flipV="1">
              <a:off x="8383029" y="3842078"/>
              <a:ext cx="233024" cy="1"/>
            </a:xfrm>
            <a:prstGeom prst="line">
              <a:avLst/>
            </a:prstGeom>
            <a:ln w="38100" cmpd="sng">
              <a:solidFill>
                <a:schemeClr val="bg1"/>
              </a:solidFill>
            </a:ln>
            <a:scene3d>
              <a:camera prst="orthographicFront"/>
              <a:lightRig rig="threePt" dir="t"/>
            </a:scene3d>
            <a:sp3d>
              <a:bevelT w="165100" prst="coolSlant"/>
            </a:sp3d>
          </p:spPr>
          <p:style>
            <a:lnRef idx="2">
              <a:schemeClr val="accent1"/>
            </a:lnRef>
            <a:fillRef idx="0">
              <a:schemeClr val="accent1"/>
            </a:fillRef>
            <a:effectRef idx="1">
              <a:schemeClr val="accent1"/>
            </a:effectRef>
            <a:fontRef idx="minor">
              <a:schemeClr val="tx1"/>
            </a:fontRef>
          </p:style>
        </p:cxnSp>
        <p:sp>
          <p:nvSpPr>
            <p:cNvPr id="11" name="Forma libre 24"/>
            <p:cNvSpPr/>
            <p:nvPr/>
          </p:nvSpPr>
          <p:spPr>
            <a:xfrm>
              <a:off x="7916914" y="3392213"/>
              <a:ext cx="502413" cy="1696571"/>
            </a:xfrm>
            <a:custGeom>
              <a:avLst/>
              <a:gdLst>
                <a:gd name="connsiteX0" fmla="*/ 70 w 502413"/>
                <a:gd name="connsiteY0" fmla="*/ 1301 h 1696571"/>
                <a:gd name="connsiteX1" fmla="*/ 326303 w 502413"/>
                <a:gd name="connsiteY1" fmla="*/ 216842 h 1696571"/>
                <a:gd name="connsiteX2" fmla="*/ 489420 w 502413"/>
                <a:gd name="connsiteY2" fmla="*/ 420733 h 1696571"/>
                <a:gd name="connsiteX3" fmla="*/ 489420 w 502413"/>
                <a:gd name="connsiteY3" fmla="*/ 508114 h 1696571"/>
                <a:gd name="connsiteX4" fmla="*/ 466118 w 502413"/>
                <a:gd name="connsiteY4" fmla="*/ 712005 h 1696571"/>
                <a:gd name="connsiteX5" fmla="*/ 378734 w 502413"/>
                <a:gd name="connsiteY5" fmla="*/ 991626 h 1696571"/>
                <a:gd name="connsiteX6" fmla="*/ 203966 w 502413"/>
                <a:gd name="connsiteY6" fmla="*/ 1381930 h 1696571"/>
                <a:gd name="connsiteX7" fmla="*/ 40849 w 502413"/>
                <a:gd name="connsiteY7" fmla="*/ 1696504 h 1696571"/>
                <a:gd name="connsiteX8" fmla="*/ 122408 w 502413"/>
                <a:gd name="connsiteY8" fmla="*/ 1405232 h 1696571"/>
                <a:gd name="connsiteX9" fmla="*/ 268047 w 502413"/>
                <a:gd name="connsiteY9" fmla="*/ 915895 h 1696571"/>
                <a:gd name="connsiteX10" fmla="*/ 355431 w 502413"/>
                <a:gd name="connsiteY10" fmla="*/ 618798 h 1696571"/>
                <a:gd name="connsiteX11" fmla="*/ 361257 w 502413"/>
                <a:gd name="connsiteY11" fmla="*/ 490638 h 1696571"/>
                <a:gd name="connsiteX12" fmla="*/ 297175 w 502413"/>
                <a:gd name="connsiteY12" fmla="*/ 321700 h 1696571"/>
                <a:gd name="connsiteX13" fmla="*/ 70 w 502413"/>
                <a:gd name="connsiteY13" fmla="*/ 1301 h 1696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02413" h="1696571">
                  <a:moveTo>
                    <a:pt x="70" y="1301"/>
                  </a:moveTo>
                  <a:cubicBezTo>
                    <a:pt x="4925" y="-16175"/>
                    <a:pt x="244745" y="146937"/>
                    <a:pt x="326303" y="216842"/>
                  </a:cubicBezTo>
                  <a:cubicBezTo>
                    <a:pt x="407861" y="286747"/>
                    <a:pt x="462234" y="372188"/>
                    <a:pt x="489420" y="420733"/>
                  </a:cubicBezTo>
                  <a:cubicBezTo>
                    <a:pt x="516606" y="469278"/>
                    <a:pt x="493304" y="459569"/>
                    <a:pt x="489420" y="508114"/>
                  </a:cubicBezTo>
                  <a:cubicBezTo>
                    <a:pt x="485536" y="556659"/>
                    <a:pt x="484566" y="631420"/>
                    <a:pt x="466118" y="712005"/>
                  </a:cubicBezTo>
                  <a:cubicBezTo>
                    <a:pt x="447670" y="792590"/>
                    <a:pt x="422426" y="879972"/>
                    <a:pt x="378734" y="991626"/>
                  </a:cubicBezTo>
                  <a:cubicBezTo>
                    <a:pt x="335042" y="1103280"/>
                    <a:pt x="260280" y="1264450"/>
                    <a:pt x="203966" y="1381930"/>
                  </a:cubicBezTo>
                  <a:cubicBezTo>
                    <a:pt x="147652" y="1499410"/>
                    <a:pt x="54442" y="1692620"/>
                    <a:pt x="40849" y="1696504"/>
                  </a:cubicBezTo>
                  <a:cubicBezTo>
                    <a:pt x="27256" y="1700388"/>
                    <a:pt x="84542" y="1535334"/>
                    <a:pt x="122408" y="1405232"/>
                  </a:cubicBezTo>
                  <a:cubicBezTo>
                    <a:pt x="160274" y="1275131"/>
                    <a:pt x="229210" y="1046967"/>
                    <a:pt x="268047" y="915895"/>
                  </a:cubicBezTo>
                  <a:cubicBezTo>
                    <a:pt x="306884" y="784823"/>
                    <a:pt x="339896" y="689674"/>
                    <a:pt x="355431" y="618798"/>
                  </a:cubicBezTo>
                  <a:cubicBezTo>
                    <a:pt x="370966" y="547922"/>
                    <a:pt x="370966" y="540154"/>
                    <a:pt x="361257" y="490638"/>
                  </a:cubicBezTo>
                  <a:cubicBezTo>
                    <a:pt x="351548" y="441122"/>
                    <a:pt x="353489" y="402285"/>
                    <a:pt x="297175" y="321700"/>
                  </a:cubicBezTo>
                  <a:cubicBezTo>
                    <a:pt x="240861" y="241115"/>
                    <a:pt x="-4785" y="18777"/>
                    <a:pt x="70" y="1301"/>
                  </a:cubicBezTo>
                  <a:close/>
                </a:path>
              </a:pathLst>
            </a:custGeom>
            <a:solidFill>
              <a:schemeClr val="bg1"/>
            </a:solidFill>
            <a:ln>
              <a:noFill/>
            </a:ln>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a:p>
          </p:txBody>
        </p:sp>
      </p:grpSp>
      <p:sp>
        <p:nvSpPr>
          <p:cNvPr id="14" name="Text Box 6"/>
          <p:cNvSpPr txBox="1">
            <a:spLocks noChangeArrowheads="1"/>
          </p:cNvSpPr>
          <p:nvPr/>
        </p:nvSpPr>
        <p:spPr bwMode="auto">
          <a:xfrm>
            <a:off x="2268538" y="404813"/>
            <a:ext cx="4762500" cy="830262"/>
          </a:xfrm>
          <a:prstGeom prst="rect">
            <a:avLst/>
          </a:prstGeom>
          <a:noFill/>
          <a:ln w="9525">
            <a:noFill/>
            <a:miter lim="800000"/>
            <a:headEnd/>
            <a:tailEnd/>
          </a:ln>
        </p:spPr>
        <p:txBody>
          <a:bodyPr wrap="none">
            <a:spAutoFit/>
          </a:bodyPr>
          <a:lstStyle/>
          <a:p>
            <a:r>
              <a:rPr lang="es-MX" sz="1400" b="1" dirty="0">
                <a:solidFill>
                  <a:srgbClr val="08090B"/>
                </a:solidFill>
                <a:latin typeface="Arial" pitchFamily="34" charset="0"/>
                <a:cs typeface="Arial" pitchFamily="34" charset="0"/>
              </a:rPr>
              <a:t>UNIVERSIDAD AUTÓNOMA DEL ESTADO DE MÉXICO</a:t>
            </a:r>
          </a:p>
          <a:p>
            <a:r>
              <a:rPr lang="es-MX" sz="1400" b="1" dirty="0">
                <a:solidFill>
                  <a:srgbClr val="08090B"/>
                </a:solidFill>
                <a:latin typeface="Arial" pitchFamily="34" charset="0"/>
                <a:cs typeface="Arial" pitchFamily="34" charset="0"/>
              </a:rPr>
              <a:t>      Centro Universitario UAEM Valle de Chalco. </a:t>
            </a:r>
          </a:p>
          <a:p>
            <a:endParaRPr lang="es-ES" sz="2000" b="1" i="1" dirty="0">
              <a:latin typeface="Arial" pitchFamily="34" charset="0"/>
              <a:cs typeface="Arial" pitchFamily="34" charset="0"/>
            </a:endParaRPr>
          </a:p>
        </p:txBody>
      </p:sp>
      <p:sp>
        <p:nvSpPr>
          <p:cNvPr id="15" name="Rectángulo 26"/>
          <p:cNvSpPr>
            <a:spLocks noChangeArrowheads="1"/>
          </p:cNvSpPr>
          <p:nvPr/>
        </p:nvSpPr>
        <p:spPr bwMode="auto">
          <a:xfrm>
            <a:off x="0" y="0"/>
            <a:ext cx="250825" cy="6850063"/>
          </a:xfrm>
          <a:prstGeom prst="rect">
            <a:avLst/>
          </a:prstGeom>
          <a:solidFill>
            <a:srgbClr val="404040"/>
          </a:solidFill>
          <a:ln w="9525">
            <a:noFill/>
            <a:miter lim="800000"/>
            <a:headEnd/>
            <a:tailEnd/>
          </a:ln>
          <a:effectLst>
            <a:outerShdw dist="23000" dir="5400000" rotWithShape="0">
              <a:srgbClr val="808080">
                <a:alpha val="34999"/>
              </a:srgbClr>
            </a:outerShdw>
          </a:effectLst>
        </p:spPr>
        <p:txBody>
          <a:bodyPr anchor="ctr"/>
          <a:lstStyle/>
          <a:p>
            <a:pPr algn="ctr">
              <a:defRPr/>
            </a:pPr>
            <a:endParaRPr lang="es-ES">
              <a:solidFill>
                <a:schemeClr val="lt1"/>
              </a:solidFill>
              <a:latin typeface="+mn-lt"/>
              <a:ea typeface="+mn-ea"/>
            </a:endParaRPr>
          </a:p>
        </p:txBody>
      </p:sp>
    </p:spTree>
    <p:extLst>
      <p:ext uri="{BB962C8B-B14F-4D97-AF65-F5344CB8AC3E}">
        <p14:creationId xmlns:p14="http://schemas.microsoft.com/office/powerpoint/2010/main" val="2480996296"/>
      </p:ext>
    </p:extLst>
  </p:cSld>
  <p:clrMapOvr>
    <a:masterClrMapping/>
  </p:clrMapOvr>
  <p:transition spd="med">
    <p:wipe dir="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7"/>
          <p:cNvSpPr>
            <a:spLocks noChangeArrowheads="1"/>
          </p:cNvSpPr>
          <p:nvPr/>
        </p:nvSpPr>
        <p:spPr bwMode="auto">
          <a:xfrm rot="16200000">
            <a:off x="5871369" y="2893219"/>
            <a:ext cx="6149975" cy="395287"/>
          </a:xfrm>
          <a:prstGeom prst="rect">
            <a:avLst/>
          </a:prstGeom>
          <a:gradFill rotWithShape="1">
            <a:gsLst>
              <a:gs pos="0">
                <a:srgbClr val="628319"/>
              </a:gs>
              <a:gs pos="64000">
                <a:srgbClr val="628319"/>
              </a:gs>
              <a:gs pos="100000">
                <a:srgbClr val="FFFFFF"/>
              </a:gs>
            </a:gsLst>
            <a:path path="rect">
              <a:fillToRect l="100000" t="100000"/>
            </a:path>
          </a:gradFill>
          <a:ln w="9525">
            <a:noFill/>
            <a:miter lim="800000"/>
            <a:headEnd/>
            <a:tailEnd/>
          </a:ln>
          <a:effectLst>
            <a:outerShdw dist="23000" dir="5400000" rotWithShape="0">
              <a:srgbClr val="808080">
                <a:alpha val="34999"/>
              </a:srgbClr>
            </a:outerShdw>
          </a:effectLst>
        </p:spPr>
        <p:txBody>
          <a:bodyPr anchor="ctr"/>
          <a:lstStyle/>
          <a:p>
            <a:pPr algn="ctr">
              <a:defRPr/>
            </a:pPr>
            <a:endParaRPr lang="es-ES">
              <a:solidFill>
                <a:schemeClr val="lt1"/>
              </a:solidFill>
              <a:latin typeface="+mn-lt"/>
              <a:ea typeface="+mn-ea"/>
            </a:endParaRPr>
          </a:p>
        </p:txBody>
      </p:sp>
      <p:pic>
        <p:nvPicPr>
          <p:cNvPr id="4" name="Picture 15"/>
          <p:cNvPicPr>
            <a:picLocks noChangeAspect="1" noChangeArrowheads="1"/>
          </p:cNvPicPr>
          <p:nvPr/>
        </p:nvPicPr>
        <p:blipFill>
          <a:blip r:embed="rId2"/>
          <a:srcRect/>
          <a:stretch>
            <a:fillRect/>
          </a:stretch>
        </p:blipFill>
        <p:spPr bwMode="auto">
          <a:xfrm>
            <a:off x="671513" y="260350"/>
            <a:ext cx="804862" cy="719138"/>
          </a:xfrm>
          <a:prstGeom prst="rect">
            <a:avLst/>
          </a:prstGeom>
          <a:noFill/>
          <a:ln w="9525">
            <a:noFill/>
            <a:miter lim="800000"/>
            <a:headEnd/>
            <a:tailEnd/>
          </a:ln>
        </p:spPr>
      </p:pic>
      <p:sp>
        <p:nvSpPr>
          <p:cNvPr id="5" name="Rectángulo 18"/>
          <p:cNvSpPr>
            <a:spLocks noChangeArrowheads="1"/>
          </p:cNvSpPr>
          <p:nvPr/>
        </p:nvSpPr>
        <p:spPr bwMode="auto">
          <a:xfrm>
            <a:off x="179388" y="5949950"/>
            <a:ext cx="8964612" cy="908050"/>
          </a:xfrm>
          <a:prstGeom prst="rect">
            <a:avLst/>
          </a:prstGeom>
          <a:gradFill rotWithShape="1">
            <a:gsLst>
              <a:gs pos="0">
                <a:srgbClr val="628319"/>
              </a:gs>
              <a:gs pos="64000">
                <a:srgbClr val="628319"/>
              </a:gs>
              <a:gs pos="100000">
                <a:srgbClr val="FFFFFF"/>
              </a:gs>
            </a:gsLst>
            <a:path path="rect">
              <a:fillToRect l="100000" t="100000"/>
            </a:path>
          </a:gradFill>
          <a:ln w="9525">
            <a:noFill/>
            <a:miter lim="800000"/>
            <a:headEnd/>
            <a:tailEnd/>
          </a:ln>
          <a:effectLst>
            <a:outerShdw dist="23000" dir="5400000" rotWithShape="0">
              <a:srgbClr val="808080">
                <a:alpha val="34999"/>
              </a:srgbClr>
            </a:outerShdw>
          </a:effectLst>
        </p:spPr>
        <p:txBody>
          <a:bodyPr anchor="ctr"/>
          <a:lstStyle/>
          <a:p>
            <a:pPr algn="ctr">
              <a:defRPr/>
            </a:pPr>
            <a:endParaRPr lang="es-ES">
              <a:solidFill>
                <a:schemeClr val="lt1"/>
              </a:solidFill>
              <a:latin typeface="+mn-lt"/>
              <a:ea typeface="+mn-ea"/>
            </a:endParaRPr>
          </a:p>
        </p:txBody>
      </p:sp>
      <p:sp>
        <p:nvSpPr>
          <p:cNvPr id="14" name="Text Box 6"/>
          <p:cNvSpPr txBox="1">
            <a:spLocks noChangeArrowheads="1"/>
          </p:cNvSpPr>
          <p:nvPr/>
        </p:nvSpPr>
        <p:spPr bwMode="auto">
          <a:xfrm>
            <a:off x="2268538" y="404813"/>
            <a:ext cx="4762500" cy="830262"/>
          </a:xfrm>
          <a:prstGeom prst="rect">
            <a:avLst/>
          </a:prstGeom>
          <a:noFill/>
          <a:ln w="9525">
            <a:noFill/>
            <a:miter lim="800000"/>
            <a:headEnd/>
            <a:tailEnd/>
          </a:ln>
        </p:spPr>
        <p:txBody>
          <a:bodyPr wrap="none">
            <a:spAutoFit/>
          </a:bodyPr>
          <a:lstStyle/>
          <a:p>
            <a:r>
              <a:rPr lang="es-MX" sz="1400" b="1" dirty="0">
                <a:solidFill>
                  <a:srgbClr val="08090B"/>
                </a:solidFill>
                <a:latin typeface="Arial" pitchFamily="34" charset="0"/>
                <a:cs typeface="Arial" pitchFamily="34" charset="0"/>
              </a:rPr>
              <a:t>UNIVERSIDAD AUTÓNOMA DEL ESTADO DE MÉXICO</a:t>
            </a:r>
          </a:p>
          <a:p>
            <a:r>
              <a:rPr lang="es-MX" sz="1400" b="1" dirty="0">
                <a:solidFill>
                  <a:srgbClr val="08090B"/>
                </a:solidFill>
                <a:latin typeface="Arial" pitchFamily="34" charset="0"/>
                <a:cs typeface="Arial" pitchFamily="34" charset="0"/>
              </a:rPr>
              <a:t>      Centro Universitario UAEM Valle de Chalco. </a:t>
            </a:r>
          </a:p>
          <a:p>
            <a:endParaRPr lang="es-ES" sz="2000" b="1" i="1" dirty="0">
              <a:latin typeface="Arial" pitchFamily="34" charset="0"/>
              <a:cs typeface="Arial" pitchFamily="34" charset="0"/>
            </a:endParaRPr>
          </a:p>
        </p:txBody>
      </p:sp>
      <p:sp>
        <p:nvSpPr>
          <p:cNvPr id="15" name="Rectángulo 26"/>
          <p:cNvSpPr>
            <a:spLocks noChangeArrowheads="1"/>
          </p:cNvSpPr>
          <p:nvPr/>
        </p:nvSpPr>
        <p:spPr bwMode="auto">
          <a:xfrm>
            <a:off x="0" y="0"/>
            <a:ext cx="250825" cy="6850063"/>
          </a:xfrm>
          <a:prstGeom prst="rect">
            <a:avLst/>
          </a:prstGeom>
          <a:solidFill>
            <a:srgbClr val="404040"/>
          </a:solidFill>
          <a:ln w="9525">
            <a:noFill/>
            <a:miter lim="800000"/>
            <a:headEnd/>
            <a:tailEnd/>
          </a:ln>
          <a:effectLst>
            <a:outerShdw dist="23000" dir="5400000" rotWithShape="0">
              <a:srgbClr val="808080">
                <a:alpha val="34999"/>
              </a:srgbClr>
            </a:outerShdw>
          </a:effectLst>
        </p:spPr>
        <p:txBody>
          <a:bodyPr anchor="ctr"/>
          <a:lstStyle/>
          <a:p>
            <a:pPr algn="ctr">
              <a:defRPr/>
            </a:pPr>
            <a:endParaRPr lang="es-ES">
              <a:solidFill>
                <a:schemeClr val="lt1"/>
              </a:solidFill>
              <a:latin typeface="+mn-lt"/>
              <a:ea typeface="+mn-ea"/>
            </a:endParaRPr>
          </a:p>
        </p:txBody>
      </p:sp>
      <p:sp>
        <p:nvSpPr>
          <p:cNvPr id="19" name="Rectángulo 18"/>
          <p:cNvSpPr/>
          <p:nvPr/>
        </p:nvSpPr>
        <p:spPr>
          <a:xfrm>
            <a:off x="898826" y="1489928"/>
            <a:ext cx="6931654" cy="3970318"/>
          </a:xfrm>
          <a:prstGeom prst="rect">
            <a:avLst/>
          </a:prstGeom>
        </p:spPr>
        <p:txBody>
          <a:bodyPr wrap="square">
            <a:spAutoFit/>
          </a:bodyPr>
          <a:lstStyle/>
          <a:p>
            <a:r>
              <a:rPr lang="es-MX" sz="1400" dirty="0">
                <a:latin typeface="Arial" panose="020B0604020202020204" pitchFamily="34" charset="0"/>
              </a:rPr>
              <a:t>Ortiz Uribe, F. G., &amp; García Nieto, M. D. P. (2004). </a:t>
            </a:r>
            <a:r>
              <a:rPr lang="es-MX" sz="1400" i="1" dirty="0">
                <a:latin typeface="Arial" panose="020B0604020202020204" pitchFamily="34" charset="0"/>
              </a:rPr>
              <a:t>Metodología de la investigación: el proceso y sus </a:t>
            </a:r>
            <a:r>
              <a:rPr lang="es-MX" sz="1400" i="1" dirty="0" smtClean="0">
                <a:latin typeface="Arial" panose="020B0604020202020204" pitchFamily="34" charset="0"/>
              </a:rPr>
              <a:t>técnicas</a:t>
            </a:r>
          </a:p>
          <a:p>
            <a:endParaRPr lang="es-MX" sz="1400" i="1" dirty="0">
              <a:latin typeface="Arial" panose="020B0604020202020204" pitchFamily="34" charset="0"/>
            </a:endParaRPr>
          </a:p>
          <a:p>
            <a:r>
              <a:rPr lang="es-MX" sz="1400" dirty="0"/>
              <a:t>http://portal.eco.unc.edu.ar/files/Biblioteca/Gu%C3%ADa/ProcesoInvestigacion.pdf</a:t>
            </a:r>
            <a:br>
              <a:rPr lang="es-MX" sz="1400" dirty="0"/>
            </a:br>
            <a:r>
              <a:rPr lang="es-MX" sz="1400" dirty="0"/>
              <a:t>[2] Javier </a:t>
            </a:r>
            <a:r>
              <a:rPr lang="es-MX" sz="1400" dirty="0" err="1"/>
              <a:t>Aracil</a:t>
            </a:r>
            <a:r>
              <a:rPr lang="es-MX" sz="1400" dirty="0"/>
              <a:t> y Francisco Gordillo, Dinámica de </a:t>
            </a:r>
            <a:r>
              <a:rPr lang="es-MX" sz="1400" dirty="0" smtClean="0"/>
              <a:t>sistemas</a:t>
            </a:r>
          </a:p>
          <a:p>
            <a:endParaRPr lang="es-MX" sz="1400" dirty="0"/>
          </a:p>
          <a:p>
            <a:r>
              <a:rPr lang="es-MX" sz="1400" dirty="0" smtClean="0"/>
              <a:t>Mills Richards (1980) Estadística para economía y administración. Bogotá, Mc- Graw Hill.</a:t>
            </a:r>
          </a:p>
          <a:p>
            <a:endParaRPr lang="es-MX" sz="1400" dirty="0"/>
          </a:p>
          <a:p>
            <a:r>
              <a:rPr lang="en-US" sz="1400" dirty="0"/>
              <a:t>Giddens, A. (1994). The consequences of modernity. Stanford, CA: Stanford University Press</a:t>
            </a:r>
            <a:r>
              <a:rPr lang="en-US" sz="1400" dirty="0" smtClean="0"/>
              <a:t>.</a:t>
            </a:r>
          </a:p>
          <a:p>
            <a:endParaRPr lang="en-US" sz="1400" dirty="0"/>
          </a:p>
          <a:p>
            <a:r>
              <a:rPr lang="es-MX" sz="1400" dirty="0"/>
              <a:t>Marisa </a:t>
            </a:r>
            <a:r>
              <a:rPr lang="es-MX" sz="1400" dirty="0" err="1"/>
              <a:t>Radrigan</a:t>
            </a:r>
            <a:r>
              <a:rPr lang="es-MX" sz="1400" dirty="0"/>
              <a:t>, R. (2005). </a:t>
            </a:r>
            <a:r>
              <a:rPr lang="es-MX" sz="1400" i="1" dirty="0"/>
              <a:t>Metodología de la Investigación</a:t>
            </a:r>
            <a:r>
              <a:rPr lang="es-MX" sz="1400" dirty="0"/>
              <a:t>.  </a:t>
            </a:r>
            <a:endParaRPr lang="en-US" sz="1400" dirty="0"/>
          </a:p>
          <a:p>
            <a:endParaRPr lang="es-MX" sz="1400" dirty="0" smtClean="0"/>
          </a:p>
          <a:p>
            <a:r>
              <a:rPr lang="es-MX" sz="1400" dirty="0" smtClean="0"/>
              <a:t>Tecnología educativa y aprendizaje en línea (2016) recuperado de: https</a:t>
            </a:r>
            <a:r>
              <a:rPr lang="es-MX" sz="1400" dirty="0"/>
              <a:t>://es.slideshare.net/JoseRosalesGarcia</a:t>
            </a:r>
            <a:endParaRPr lang="es-MX" sz="1400" dirty="0" smtClean="0"/>
          </a:p>
          <a:p>
            <a:endParaRPr lang="es-MX" sz="1400" dirty="0">
              <a:solidFill>
                <a:schemeClr val="tx2"/>
              </a:solidFill>
            </a:endParaRPr>
          </a:p>
          <a:p>
            <a:endParaRPr lang="es-MX" sz="1400" dirty="0">
              <a:solidFill>
                <a:schemeClr val="tx2"/>
              </a:solidFill>
            </a:endParaRPr>
          </a:p>
        </p:txBody>
      </p:sp>
      <p:sp>
        <p:nvSpPr>
          <p:cNvPr id="20" name="CuadroTexto 19"/>
          <p:cNvSpPr txBox="1"/>
          <p:nvPr/>
        </p:nvSpPr>
        <p:spPr>
          <a:xfrm flipH="1">
            <a:off x="926044" y="1059279"/>
            <a:ext cx="3096344" cy="400110"/>
          </a:xfrm>
          <a:prstGeom prst="rect">
            <a:avLst/>
          </a:prstGeom>
          <a:noFill/>
        </p:spPr>
        <p:txBody>
          <a:bodyPr wrap="square" rtlCol="0">
            <a:spAutoFit/>
          </a:bodyPr>
          <a:lstStyle/>
          <a:p>
            <a:r>
              <a:rPr lang="es-MX" sz="2000" b="1" dirty="0" smtClean="0"/>
              <a:t>REFERENCIAS</a:t>
            </a:r>
            <a:endParaRPr lang="es-MX" sz="2000" b="1" dirty="0"/>
          </a:p>
        </p:txBody>
      </p:sp>
      <p:sp>
        <p:nvSpPr>
          <p:cNvPr id="22" name="Rectángulo 21"/>
          <p:cNvSpPr/>
          <p:nvPr/>
        </p:nvSpPr>
        <p:spPr>
          <a:xfrm>
            <a:off x="896023" y="5061148"/>
            <a:ext cx="5977294" cy="523220"/>
          </a:xfrm>
          <a:prstGeom prst="rect">
            <a:avLst/>
          </a:prstGeom>
        </p:spPr>
        <p:txBody>
          <a:bodyPr wrap="square">
            <a:spAutoFit/>
          </a:bodyPr>
          <a:lstStyle/>
          <a:p>
            <a:pPr lvl="0" algn="just"/>
            <a:r>
              <a:rPr lang="pt-PT" sz="1400" dirty="0"/>
              <a:t>Raymond J, Corsini (Ed). (1994).</a:t>
            </a:r>
            <a:r>
              <a:rPr lang="pt-PT" sz="1400" i="1" dirty="0"/>
              <a:t> Encyclopedia of psychology.(2ªed, Vol 1).</a:t>
            </a:r>
            <a:endParaRPr lang="es-MX" sz="1400" dirty="0"/>
          </a:p>
        </p:txBody>
      </p:sp>
      <p:sp>
        <p:nvSpPr>
          <p:cNvPr id="23" name="Rectángulo 22"/>
          <p:cNvSpPr/>
          <p:nvPr/>
        </p:nvSpPr>
        <p:spPr>
          <a:xfrm>
            <a:off x="813634" y="5665200"/>
            <a:ext cx="7993063" cy="738664"/>
          </a:xfrm>
          <a:prstGeom prst="rect">
            <a:avLst/>
          </a:prstGeom>
        </p:spPr>
        <p:txBody>
          <a:bodyPr wrap="square">
            <a:spAutoFit/>
          </a:bodyPr>
          <a:lstStyle/>
          <a:p>
            <a:r>
              <a:rPr lang="es-MX" sz="1400" dirty="0">
                <a:solidFill>
                  <a:srgbClr val="222222"/>
                </a:solidFill>
                <a:latin typeface="Arial" panose="020B0604020202020204" pitchFamily="34" charset="0"/>
              </a:rPr>
              <a:t>Carreón, F. Á., &amp; </a:t>
            </a:r>
            <a:r>
              <a:rPr lang="es-MX" sz="1400" dirty="0" err="1">
                <a:solidFill>
                  <a:srgbClr val="222222"/>
                </a:solidFill>
                <a:latin typeface="Arial" panose="020B0604020202020204" pitchFamily="34" charset="0"/>
              </a:rPr>
              <a:t>Ferreyra</a:t>
            </a:r>
            <a:r>
              <a:rPr lang="es-MX" sz="1400" dirty="0">
                <a:solidFill>
                  <a:srgbClr val="222222"/>
                </a:solidFill>
                <a:latin typeface="Arial" panose="020B0604020202020204" pitchFamily="34" charset="0"/>
              </a:rPr>
              <a:t>, V. H. P. (2017). La Pertinencia y la Objetividad en la Evaluación </a:t>
            </a:r>
            <a:r>
              <a:rPr lang="es-MX" sz="1400" dirty="0" err="1">
                <a:solidFill>
                  <a:srgbClr val="222222"/>
                </a:solidFill>
                <a:latin typeface="Arial" panose="020B0604020202020204" pitchFamily="34" charset="0"/>
              </a:rPr>
              <a:t>Creativa:“Revisión</a:t>
            </a:r>
            <a:r>
              <a:rPr lang="es-MX" sz="1400" dirty="0">
                <a:solidFill>
                  <a:srgbClr val="222222"/>
                </a:solidFill>
                <a:latin typeface="Arial" panose="020B0604020202020204" pitchFamily="34" charset="0"/>
              </a:rPr>
              <a:t> y Perspectivas”. </a:t>
            </a:r>
            <a:r>
              <a:rPr lang="es-MX" sz="1400" i="1" dirty="0">
                <a:solidFill>
                  <a:srgbClr val="222222"/>
                </a:solidFill>
                <a:latin typeface="Arial" panose="020B0604020202020204" pitchFamily="34" charset="0"/>
              </a:rPr>
              <a:t>Revista de la Facultad de Contaduría y Ciencias Administrativas</a:t>
            </a:r>
            <a:r>
              <a:rPr lang="es-MX" sz="1400" dirty="0">
                <a:solidFill>
                  <a:srgbClr val="222222"/>
                </a:solidFill>
                <a:latin typeface="Arial" panose="020B0604020202020204" pitchFamily="34" charset="0"/>
              </a:rPr>
              <a:t>, </a:t>
            </a:r>
            <a:r>
              <a:rPr lang="es-MX" sz="1400" i="1" dirty="0">
                <a:solidFill>
                  <a:srgbClr val="222222"/>
                </a:solidFill>
                <a:latin typeface="Arial" panose="020B0604020202020204" pitchFamily="34" charset="0"/>
              </a:rPr>
              <a:t>1</a:t>
            </a:r>
            <a:r>
              <a:rPr lang="es-MX" sz="1400" dirty="0">
                <a:solidFill>
                  <a:srgbClr val="222222"/>
                </a:solidFill>
                <a:latin typeface="Arial" panose="020B0604020202020204" pitchFamily="34" charset="0"/>
              </a:rPr>
              <a:t>(1), 43-58.</a:t>
            </a:r>
            <a:endParaRPr lang="es-MX" sz="1400" dirty="0"/>
          </a:p>
        </p:txBody>
      </p:sp>
    </p:spTree>
    <p:extLst>
      <p:ext uri="{BB962C8B-B14F-4D97-AF65-F5344CB8AC3E}">
        <p14:creationId xmlns:p14="http://schemas.microsoft.com/office/powerpoint/2010/main" val="3564474733"/>
      </p:ext>
    </p:extLst>
  </p:cSld>
  <p:clrMapOvr>
    <a:masterClrMapping/>
  </p:clrMapOvr>
  <p:transition spd="med">
    <p:wipe dir="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27"/>
          <p:cNvSpPr>
            <a:spLocks noChangeArrowheads="1"/>
          </p:cNvSpPr>
          <p:nvPr/>
        </p:nvSpPr>
        <p:spPr bwMode="auto">
          <a:xfrm rot="16200000">
            <a:off x="5871369" y="2893219"/>
            <a:ext cx="6149975" cy="395287"/>
          </a:xfrm>
          <a:prstGeom prst="rect">
            <a:avLst/>
          </a:prstGeom>
          <a:gradFill rotWithShape="1">
            <a:gsLst>
              <a:gs pos="0">
                <a:srgbClr val="628319"/>
              </a:gs>
              <a:gs pos="64000">
                <a:srgbClr val="628319"/>
              </a:gs>
              <a:gs pos="100000">
                <a:srgbClr val="FFFFFF"/>
              </a:gs>
            </a:gsLst>
            <a:path path="rect">
              <a:fillToRect l="100000" t="100000"/>
            </a:path>
          </a:gradFill>
          <a:ln w="9525">
            <a:noFill/>
            <a:miter lim="800000"/>
            <a:headEnd/>
            <a:tailEnd/>
          </a:ln>
          <a:effectLst>
            <a:outerShdw dist="23000" dir="5400000" rotWithShape="0">
              <a:srgbClr val="808080">
                <a:alpha val="34999"/>
              </a:srgbClr>
            </a:outerShdw>
          </a:effectLst>
        </p:spPr>
        <p:txBody>
          <a:bodyPr anchor="ctr"/>
          <a:lstStyle/>
          <a:p>
            <a:pPr algn="ctr">
              <a:defRPr/>
            </a:pPr>
            <a:endParaRPr lang="es-ES">
              <a:solidFill>
                <a:schemeClr val="lt1"/>
              </a:solidFill>
              <a:latin typeface="+mn-lt"/>
              <a:ea typeface="+mn-ea"/>
            </a:endParaRPr>
          </a:p>
        </p:txBody>
      </p:sp>
      <p:pic>
        <p:nvPicPr>
          <p:cNvPr id="3" name="Picture 15"/>
          <p:cNvPicPr>
            <a:picLocks noChangeAspect="1" noChangeArrowheads="1"/>
          </p:cNvPicPr>
          <p:nvPr/>
        </p:nvPicPr>
        <p:blipFill>
          <a:blip r:embed="rId2"/>
          <a:srcRect/>
          <a:stretch>
            <a:fillRect/>
          </a:stretch>
        </p:blipFill>
        <p:spPr bwMode="auto">
          <a:xfrm>
            <a:off x="671513" y="260350"/>
            <a:ext cx="804862" cy="719138"/>
          </a:xfrm>
          <a:prstGeom prst="rect">
            <a:avLst/>
          </a:prstGeom>
          <a:noFill/>
          <a:ln w="9525">
            <a:noFill/>
            <a:miter lim="800000"/>
            <a:headEnd/>
            <a:tailEnd/>
          </a:ln>
        </p:spPr>
      </p:pic>
      <p:sp>
        <p:nvSpPr>
          <p:cNvPr id="4" name="Rectángulo 18"/>
          <p:cNvSpPr>
            <a:spLocks noChangeArrowheads="1"/>
          </p:cNvSpPr>
          <p:nvPr/>
        </p:nvSpPr>
        <p:spPr bwMode="auto">
          <a:xfrm>
            <a:off x="179388" y="5949950"/>
            <a:ext cx="8964612" cy="908050"/>
          </a:xfrm>
          <a:prstGeom prst="rect">
            <a:avLst/>
          </a:prstGeom>
          <a:gradFill rotWithShape="1">
            <a:gsLst>
              <a:gs pos="0">
                <a:srgbClr val="628319"/>
              </a:gs>
              <a:gs pos="64000">
                <a:srgbClr val="628319"/>
              </a:gs>
              <a:gs pos="100000">
                <a:srgbClr val="FFFFFF"/>
              </a:gs>
            </a:gsLst>
            <a:path path="rect">
              <a:fillToRect l="100000" t="100000"/>
            </a:path>
          </a:gradFill>
          <a:ln w="9525">
            <a:noFill/>
            <a:miter lim="800000"/>
            <a:headEnd/>
            <a:tailEnd/>
          </a:ln>
          <a:effectLst>
            <a:outerShdw dist="23000" dir="5400000" rotWithShape="0">
              <a:srgbClr val="808080">
                <a:alpha val="34999"/>
              </a:srgbClr>
            </a:outerShdw>
          </a:effectLst>
        </p:spPr>
        <p:txBody>
          <a:bodyPr anchor="ctr"/>
          <a:lstStyle/>
          <a:p>
            <a:pPr algn="ctr">
              <a:defRPr/>
            </a:pPr>
            <a:endParaRPr lang="es-ES">
              <a:solidFill>
                <a:schemeClr val="lt1"/>
              </a:solidFill>
              <a:latin typeface="+mn-lt"/>
              <a:ea typeface="+mn-ea"/>
            </a:endParaRPr>
          </a:p>
        </p:txBody>
      </p:sp>
      <p:grpSp>
        <p:nvGrpSpPr>
          <p:cNvPr id="5" name="Agrupar 41"/>
          <p:cNvGrpSpPr/>
          <p:nvPr/>
        </p:nvGrpSpPr>
        <p:grpSpPr>
          <a:xfrm>
            <a:off x="251520" y="5229200"/>
            <a:ext cx="882484" cy="1450720"/>
            <a:chOff x="7916914" y="3392213"/>
            <a:chExt cx="914688" cy="1696571"/>
          </a:xfrm>
          <a:effectLst>
            <a:outerShdw blurRad="50800" dist="38100" dir="2700000" algn="tl" rotWithShape="0">
              <a:prstClr val="black">
                <a:alpha val="40000"/>
              </a:prstClr>
            </a:outerShdw>
          </a:effectLst>
        </p:grpSpPr>
        <p:sp>
          <p:nvSpPr>
            <p:cNvPr id="6" name="Forma libre 20"/>
            <p:cNvSpPr/>
            <p:nvPr/>
          </p:nvSpPr>
          <p:spPr>
            <a:xfrm>
              <a:off x="8417985" y="3812948"/>
              <a:ext cx="413617" cy="1275836"/>
            </a:xfrm>
            <a:custGeom>
              <a:avLst/>
              <a:gdLst>
                <a:gd name="connsiteX0" fmla="*/ 0 w 413617"/>
                <a:gd name="connsiteY0" fmla="*/ 0 h 1240819"/>
                <a:gd name="connsiteX1" fmla="*/ 192245 w 413617"/>
                <a:gd name="connsiteY1" fmla="*/ 0 h 1240819"/>
                <a:gd name="connsiteX2" fmla="*/ 413617 w 413617"/>
                <a:gd name="connsiteY2" fmla="*/ 1147612 h 1240819"/>
                <a:gd name="connsiteX3" fmla="*/ 396141 w 413617"/>
                <a:gd name="connsiteY3" fmla="*/ 1240819 h 1240819"/>
                <a:gd name="connsiteX4" fmla="*/ 355362 w 413617"/>
                <a:gd name="connsiteY4" fmla="*/ 1211692 h 1240819"/>
                <a:gd name="connsiteX5" fmla="*/ 337885 w 413617"/>
                <a:gd name="connsiteY5" fmla="*/ 1101009 h 1240819"/>
                <a:gd name="connsiteX6" fmla="*/ 192245 w 413617"/>
                <a:gd name="connsiteY6" fmla="*/ 0 h 1240819"/>
                <a:gd name="connsiteX7" fmla="*/ 0 w 413617"/>
                <a:gd name="connsiteY7" fmla="*/ 0 h 1240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3617" h="1240819">
                  <a:moveTo>
                    <a:pt x="0" y="0"/>
                  </a:moveTo>
                  <a:lnTo>
                    <a:pt x="192245" y="0"/>
                  </a:lnTo>
                  <a:lnTo>
                    <a:pt x="413617" y="1147612"/>
                  </a:lnTo>
                  <a:lnTo>
                    <a:pt x="396141" y="1240819"/>
                  </a:lnTo>
                  <a:lnTo>
                    <a:pt x="355362" y="1211692"/>
                  </a:lnTo>
                  <a:lnTo>
                    <a:pt x="337885" y="1101009"/>
                  </a:lnTo>
                  <a:lnTo>
                    <a:pt x="192245" y="0"/>
                  </a:lnTo>
                  <a:lnTo>
                    <a:pt x="0" y="0"/>
                  </a:lnTo>
                  <a:close/>
                </a:path>
              </a:pathLst>
            </a:custGeom>
            <a:solidFill>
              <a:srgbClr val="FFFFFF"/>
            </a:solidFill>
            <a:ln>
              <a:noFill/>
            </a:ln>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a:p>
          </p:txBody>
        </p:sp>
        <p:cxnSp>
          <p:nvCxnSpPr>
            <p:cNvPr id="7" name="Conector recto 21"/>
            <p:cNvCxnSpPr/>
            <p:nvPr/>
          </p:nvCxnSpPr>
          <p:spPr>
            <a:xfrm flipV="1">
              <a:off x="8395605" y="3912928"/>
              <a:ext cx="233024" cy="1"/>
            </a:xfrm>
            <a:prstGeom prst="line">
              <a:avLst/>
            </a:prstGeom>
            <a:ln w="19050" cmpd="sng">
              <a:solidFill>
                <a:schemeClr val="bg1"/>
              </a:solidFill>
            </a:ln>
            <a:scene3d>
              <a:camera prst="orthographicFront"/>
              <a:lightRig rig="threePt" dir="t"/>
            </a:scene3d>
            <a:sp3d>
              <a:bevelT w="165100" prst="coolSlant"/>
            </a:sp3d>
          </p:spPr>
          <p:style>
            <a:lnRef idx="2">
              <a:schemeClr val="accent1"/>
            </a:lnRef>
            <a:fillRef idx="0">
              <a:schemeClr val="accent1"/>
            </a:fillRef>
            <a:effectRef idx="1">
              <a:schemeClr val="accent1"/>
            </a:effectRef>
            <a:fontRef idx="minor">
              <a:schemeClr val="tx1"/>
            </a:fontRef>
          </p:style>
        </p:cxnSp>
        <p:sp>
          <p:nvSpPr>
            <p:cNvPr id="8" name="Elipse 22"/>
            <p:cNvSpPr/>
            <p:nvPr/>
          </p:nvSpPr>
          <p:spPr>
            <a:xfrm>
              <a:off x="8541245" y="3678959"/>
              <a:ext cx="87384" cy="76682"/>
            </a:xfrm>
            <a:prstGeom prst="ellipse">
              <a:avLst/>
            </a:prstGeom>
            <a:solidFill>
              <a:schemeClr val="bg1"/>
            </a:solidFill>
            <a:ln>
              <a:noFill/>
            </a:ln>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a:p>
          </p:txBody>
        </p:sp>
        <p:cxnSp>
          <p:nvCxnSpPr>
            <p:cNvPr id="9" name="Conector recto 23"/>
            <p:cNvCxnSpPr/>
            <p:nvPr/>
          </p:nvCxnSpPr>
          <p:spPr>
            <a:xfrm flipV="1">
              <a:off x="8383029" y="3842078"/>
              <a:ext cx="233024" cy="1"/>
            </a:xfrm>
            <a:prstGeom prst="line">
              <a:avLst/>
            </a:prstGeom>
            <a:ln w="38100" cmpd="sng">
              <a:solidFill>
                <a:schemeClr val="bg1"/>
              </a:solidFill>
            </a:ln>
            <a:scene3d>
              <a:camera prst="orthographicFront"/>
              <a:lightRig rig="threePt" dir="t"/>
            </a:scene3d>
            <a:sp3d>
              <a:bevelT w="165100" prst="coolSlant"/>
            </a:sp3d>
          </p:spPr>
          <p:style>
            <a:lnRef idx="2">
              <a:schemeClr val="accent1"/>
            </a:lnRef>
            <a:fillRef idx="0">
              <a:schemeClr val="accent1"/>
            </a:fillRef>
            <a:effectRef idx="1">
              <a:schemeClr val="accent1"/>
            </a:effectRef>
            <a:fontRef idx="minor">
              <a:schemeClr val="tx1"/>
            </a:fontRef>
          </p:style>
        </p:cxnSp>
        <p:sp>
          <p:nvSpPr>
            <p:cNvPr id="10" name="Forma libre 24"/>
            <p:cNvSpPr/>
            <p:nvPr/>
          </p:nvSpPr>
          <p:spPr>
            <a:xfrm>
              <a:off x="7916914" y="3392213"/>
              <a:ext cx="502413" cy="1696571"/>
            </a:xfrm>
            <a:custGeom>
              <a:avLst/>
              <a:gdLst>
                <a:gd name="connsiteX0" fmla="*/ 70 w 502413"/>
                <a:gd name="connsiteY0" fmla="*/ 1301 h 1696571"/>
                <a:gd name="connsiteX1" fmla="*/ 326303 w 502413"/>
                <a:gd name="connsiteY1" fmla="*/ 216842 h 1696571"/>
                <a:gd name="connsiteX2" fmla="*/ 489420 w 502413"/>
                <a:gd name="connsiteY2" fmla="*/ 420733 h 1696571"/>
                <a:gd name="connsiteX3" fmla="*/ 489420 w 502413"/>
                <a:gd name="connsiteY3" fmla="*/ 508114 h 1696571"/>
                <a:gd name="connsiteX4" fmla="*/ 466118 w 502413"/>
                <a:gd name="connsiteY4" fmla="*/ 712005 h 1696571"/>
                <a:gd name="connsiteX5" fmla="*/ 378734 w 502413"/>
                <a:gd name="connsiteY5" fmla="*/ 991626 h 1696571"/>
                <a:gd name="connsiteX6" fmla="*/ 203966 w 502413"/>
                <a:gd name="connsiteY6" fmla="*/ 1381930 h 1696571"/>
                <a:gd name="connsiteX7" fmla="*/ 40849 w 502413"/>
                <a:gd name="connsiteY7" fmla="*/ 1696504 h 1696571"/>
                <a:gd name="connsiteX8" fmla="*/ 122408 w 502413"/>
                <a:gd name="connsiteY8" fmla="*/ 1405232 h 1696571"/>
                <a:gd name="connsiteX9" fmla="*/ 268047 w 502413"/>
                <a:gd name="connsiteY9" fmla="*/ 915895 h 1696571"/>
                <a:gd name="connsiteX10" fmla="*/ 355431 w 502413"/>
                <a:gd name="connsiteY10" fmla="*/ 618798 h 1696571"/>
                <a:gd name="connsiteX11" fmla="*/ 361257 w 502413"/>
                <a:gd name="connsiteY11" fmla="*/ 490638 h 1696571"/>
                <a:gd name="connsiteX12" fmla="*/ 297175 w 502413"/>
                <a:gd name="connsiteY12" fmla="*/ 321700 h 1696571"/>
                <a:gd name="connsiteX13" fmla="*/ 70 w 502413"/>
                <a:gd name="connsiteY13" fmla="*/ 1301 h 1696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02413" h="1696571">
                  <a:moveTo>
                    <a:pt x="70" y="1301"/>
                  </a:moveTo>
                  <a:cubicBezTo>
                    <a:pt x="4925" y="-16175"/>
                    <a:pt x="244745" y="146937"/>
                    <a:pt x="326303" y="216842"/>
                  </a:cubicBezTo>
                  <a:cubicBezTo>
                    <a:pt x="407861" y="286747"/>
                    <a:pt x="462234" y="372188"/>
                    <a:pt x="489420" y="420733"/>
                  </a:cubicBezTo>
                  <a:cubicBezTo>
                    <a:pt x="516606" y="469278"/>
                    <a:pt x="493304" y="459569"/>
                    <a:pt x="489420" y="508114"/>
                  </a:cubicBezTo>
                  <a:cubicBezTo>
                    <a:pt x="485536" y="556659"/>
                    <a:pt x="484566" y="631420"/>
                    <a:pt x="466118" y="712005"/>
                  </a:cubicBezTo>
                  <a:cubicBezTo>
                    <a:pt x="447670" y="792590"/>
                    <a:pt x="422426" y="879972"/>
                    <a:pt x="378734" y="991626"/>
                  </a:cubicBezTo>
                  <a:cubicBezTo>
                    <a:pt x="335042" y="1103280"/>
                    <a:pt x="260280" y="1264450"/>
                    <a:pt x="203966" y="1381930"/>
                  </a:cubicBezTo>
                  <a:cubicBezTo>
                    <a:pt x="147652" y="1499410"/>
                    <a:pt x="54442" y="1692620"/>
                    <a:pt x="40849" y="1696504"/>
                  </a:cubicBezTo>
                  <a:cubicBezTo>
                    <a:pt x="27256" y="1700388"/>
                    <a:pt x="84542" y="1535334"/>
                    <a:pt x="122408" y="1405232"/>
                  </a:cubicBezTo>
                  <a:cubicBezTo>
                    <a:pt x="160274" y="1275131"/>
                    <a:pt x="229210" y="1046967"/>
                    <a:pt x="268047" y="915895"/>
                  </a:cubicBezTo>
                  <a:cubicBezTo>
                    <a:pt x="306884" y="784823"/>
                    <a:pt x="339896" y="689674"/>
                    <a:pt x="355431" y="618798"/>
                  </a:cubicBezTo>
                  <a:cubicBezTo>
                    <a:pt x="370966" y="547922"/>
                    <a:pt x="370966" y="540154"/>
                    <a:pt x="361257" y="490638"/>
                  </a:cubicBezTo>
                  <a:cubicBezTo>
                    <a:pt x="351548" y="441122"/>
                    <a:pt x="353489" y="402285"/>
                    <a:pt x="297175" y="321700"/>
                  </a:cubicBezTo>
                  <a:cubicBezTo>
                    <a:pt x="240861" y="241115"/>
                    <a:pt x="-4785" y="18777"/>
                    <a:pt x="70" y="1301"/>
                  </a:cubicBezTo>
                  <a:close/>
                </a:path>
              </a:pathLst>
            </a:custGeom>
            <a:solidFill>
              <a:schemeClr val="bg1"/>
            </a:solidFill>
            <a:ln>
              <a:noFill/>
            </a:ln>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a:p>
          </p:txBody>
        </p:sp>
      </p:grpSp>
      <p:sp>
        <p:nvSpPr>
          <p:cNvPr id="13" name="Text Box 6"/>
          <p:cNvSpPr txBox="1">
            <a:spLocks noChangeArrowheads="1"/>
          </p:cNvSpPr>
          <p:nvPr/>
        </p:nvSpPr>
        <p:spPr bwMode="auto">
          <a:xfrm>
            <a:off x="2268538" y="404813"/>
            <a:ext cx="4762500" cy="830262"/>
          </a:xfrm>
          <a:prstGeom prst="rect">
            <a:avLst/>
          </a:prstGeom>
          <a:noFill/>
          <a:ln w="9525">
            <a:noFill/>
            <a:miter lim="800000"/>
            <a:headEnd/>
            <a:tailEnd/>
          </a:ln>
        </p:spPr>
        <p:txBody>
          <a:bodyPr wrap="none">
            <a:spAutoFit/>
          </a:bodyPr>
          <a:lstStyle/>
          <a:p>
            <a:r>
              <a:rPr lang="es-MX" sz="1400" b="1" dirty="0">
                <a:solidFill>
                  <a:srgbClr val="08090B"/>
                </a:solidFill>
                <a:latin typeface="Arial" pitchFamily="34" charset="0"/>
                <a:cs typeface="Arial" pitchFamily="34" charset="0"/>
              </a:rPr>
              <a:t>UNIVERSIDAD AUTÓNOMA DEL ESTADO DE MÉXICO</a:t>
            </a:r>
          </a:p>
          <a:p>
            <a:r>
              <a:rPr lang="es-MX" sz="1400" b="1" dirty="0">
                <a:solidFill>
                  <a:srgbClr val="08090B"/>
                </a:solidFill>
                <a:latin typeface="Arial" pitchFamily="34" charset="0"/>
                <a:cs typeface="Arial" pitchFamily="34" charset="0"/>
              </a:rPr>
              <a:t>      Centro Universitario UAEM Valle de Chalco. </a:t>
            </a:r>
          </a:p>
          <a:p>
            <a:endParaRPr lang="es-ES" sz="2000" b="1" i="1" dirty="0">
              <a:latin typeface="Arial" pitchFamily="34" charset="0"/>
              <a:cs typeface="Arial" pitchFamily="34" charset="0"/>
            </a:endParaRPr>
          </a:p>
        </p:txBody>
      </p:sp>
      <p:sp>
        <p:nvSpPr>
          <p:cNvPr id="14" name="Rectángulo 26"/>
          <p:cNvSpPr>
            <a:spLocks noChangeArrowheads="1"/>
          </p:cNvSpPr>
          <p:nvPr/>
        </p:nvSpPr>
        <p:spPr bwMode="auto">
          <a:xfrm>
            <a:off x="0" y="0"/>
            <a:ext cx="250825" cy="6850063"/>
          </a:xfrm>
          <a:prstGeom prst="rect">
            <a:avLst/>
          </a:prstGeom>
          <a:solidFill>
            <a:srgbClr val="404040"/>
          </a:solidFill>
          <a:ln w="9525">
            <a:noFill/>
            <a:miter lim="800000"/>
            <a:headEnd/>
            <a:tailEnd/>
          </a:ln>
          <a:effectLst>
            <a:outerShdw dist="23000" dir="5400000" rotWithShape="0">
              <a:srgbClr val="808080">
                <a:alpha val="34999"/>
              </a:srgbClr>
            </a:outerShdw>
          </a:effectLst>
        </p:spPr>
        <p:txBody>
          <a:bodyPr anchor="ctr"/>
          <a:lstStyle/>
          <a:p>
            <a:pPr algn="ctr">
              <a:defRPr/>
            </a:pPr>
            <a:endParaRPr lang="es-ES">
              <a:solidFill>
                <a:schemeClr val="lt1"/>
              </a:solidFill>
              <a:latin typeface="+mn-lt"/>
              <a:ea typeface="+mn-ea"/>
            </a:endParaRPr>
          </a:p>
        </p:txBody>
      </p:sp>
      <p:sp>
        <p:nvSpPr>
          <p:cNvPr id="16" name="2 Rectángulo"/>
          <p:cNvSpPr/>
          <p:nvPr/>
        </p:nvSpPr>
        <p:spPr>
          <a:xfrm>
            <a:off x="938177" y="1605246"/>
            <a:ext cx="8820472" cy="307777"/>
          </a:xfrm>
          <a:prstGeom prst="rect">
            <a:avLst/>
          </a:prstGeom>
        </p:spPr>
        <p:txBody>
          <a:bodyPr wrap="square">
            <a:spAutoFit/>
          </a:bodyPr>
          <a:lstStyle/>
          <a:p>
            <a:r>
              <a:rPr lang="es-MX" sz="1400" dirty="0" smtClean="0"/>
              <a:t>http://recursosbiblio.url.edu.gt/tesisjcem/2015/05/86/Cocinero-Pablo.pdf</a:t>
            </a:r>
            <a:endParaRPr lang="es-MX" sz="1400" dirty="0"/>
          </a:p>
        </p:txBody>
      </p:sp>
      <p:sp>
        <p:nvSpPr>
          <p:cNvPr id="17" name="3 Rectángulo"/>
          <p:cNvSpPr/>
          <p:nvPr/>
        </p:nvSpPr>
        <p:spPr>
          <a:xfrm>
            <a:off x="938177" y="1941320"/>
            <a:ext cx="6768752" cy="307777"/>
          </a:xfrm>
          <a:prstGeom prst="rect">
            <a:avLst/>
          </a:prstGeom>
        </p:spPr>
        <p:txBody>
          <a:bodyPr wrap="square">
            <a:spAutoFit/>
          </a:bodyPr>
          <a:lstStyle/>
          <a:p>
            <a:r>
              <a:rPr lang="es-MX" sz="1400" dirty="0" smtClean="0"/>
              <a:t>http://catarina.udlap.mx/u_dl_a/tales/documentos/lco/sandoval_l_ma/capitulo5.pdf</a:t>
            </a:r>
            <a:endParaRPr lang="es-MX" sz="1400" dirty="0"/>
          </a:p>
        </p:txBody>
      </p:sp>
      <p:sp>
        <p:nvSpPr>
          <p:cNvPr id="18" name="4 Rectángulo"/>
          <p:cNvSpPr/>
          <p:nvPr/>
        </p:nvSpPr>
        <p:spPr>
          <a:xfrm>
            <a:off x="951198" y="2315854"/>
            <a:ext cx="7186613" cy="307777"/>
          </a:xfrm>
          <a:prstGeom prst="rect">
            <a:avLst/>
          </a:prstGeom>
        </p:spPr>
        <p:txBody>
          <a:bodyPr wrap="square">
            <a:spAutoFit/>
          </a:bodyPr>
          <a:lstStyle/>
          <a:p>
            <a:r>
              <a:rPr lang="es-MX" sz="1400" dirty="0" smtClean="0"/>
              <a:t>http://botica.com.ve/PDF/metodologia_investigacion.pdf</a:t>
            </a:r>
            <a:endParaRPr lang="es-MX" sz="1400" dirty="0"/>
          </a:p>
        </p:txBody>
      </p:sp>
      <p:sp>
        <p:nvSpPr>
          <p:cNvPr id="19" name="Rectángulo 18"/>
          <p:cNvSpPr/>
          <p:nvPr/>
        </p:nvSpPr>
        <p:spPr>
          <a:xfrm>
            <a:off x="938177" y="2679539"/>
            <a:ext cx="7199634" cy="307777"/>
          </a:xfrm>
          <a:prstGeom prst="rect">
            <a:avLst/>
          </a:prstGeom>
        </p:spPr>
        <p:txBody>
          <a:bodyPr wrap="square">
            <a:spAutoFit/>
          </a:bodyPr>
          <a:lstStyle/>
          <a:p>
            <a:r>
              <a:rPr lang="es-MX" sz="1400" dirty="0"/>
              <a:t>https://es.scribd.com/doc/52011366/Metodologia-proyectual-Bruno-Munari</a:t>
            </a:r>
          </a:p>
        </p:txBody>
      </p:sp>
      <p:sp>
        <p:nvSpPr>
          <p:cNvPr id="20" name="Rectángulo 19"/>
          <p:cNvSpPr/>
          <p:nvPr/>
        </p:nvSpPr>
        <p:spPr>
          <a:xfrm>
            <a:off x="938177" y="3051137"/>
            <a:ext cx="4572000" cy="307777"/>
          </a:xfrm>
          <a:prstGeom prst="rect">
            <a:avLst/>
          </a:prstGeom>
        </p:spPr>
        <p:txBody>
          <a:bodyPr>
            <a:spAutoFit/>
          </a:bodyPr>
          <a:lstStyle/>
          <a:p>
            <a:r>
              <a:rPr lang="es-MX" sz="1400" dirty="0"/>
              <a:t>https://www.slideshare.net/karla777/gui-bonsiepe</a:t>
            </a:r>
          </a:p>
        </p:txBody>
      </p:sp>
    </p:spTree>
  </p:cSld>
  <p:clrMapOvr>
    <a:masterClrMapping/>
  </p:clrMapOvr>
  <p:transition spd="med">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Imagen relacionad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97931" y="1915659"/>
            <a:ext cx="3840361" cy="2191932"/>
          </a:xfrm>
          <a:prstGeom prst="rect">
            <a:avLst/>
          </a:prstGeom>
          <a:noFill/>
          <a:extLst>
            <a:ext uri="{909E8E84-426E-40DD-AFC4-6F175D3DCCD1}">
              <a14:hiddenFill xmlns:a14="http://schemas.microsoft.com/office/drawing/2010/main">
                <a:solidFill>
                  <a:srgbClr val="FFFFFF"/>
                </a:solidFill>
              </a14:hiddenFill>
            </a:ext>
          </a:extLst>
        </p:spPr>
      </p:pic>
      <p:sp>
        <p:nvSpPr>
          <p:cNvPr id="28" name="Rectángulo 27"/>
          <p:cNvSpPr>
            <a:spLocks noChangeArrowheads="1"/>
          </p:cNvSpPr>
          <p:nvPr/>
        </p:nvSpPr>
        <p:spPr bwMode="auto">
          <a:xfrm rot="-5400000">
            <a:off x="5871369" y="2893219"/>
            <a:ext cx="6149975" cy="395287"/>
          </a:xfrm>
          <a:prstGeom prst="rect">
            <a:avLst/>
          </a:prstGeom>
          <a:gradFill rotWithShape="1">
            <a:gsLst>
              <a:gs pos="0">
                <a:srgbClr val="628319"/>
              </a:gs>
              <a:gs pos="64000">
                <a:srgbClr val="628319"/>
              </a:gs>
              <a:gs pos="100000">
                <a:srgbClr val="FFFFFF"/>
              </a:gs>
            </a:gsLst>
            <a:path path="rect">
              <a:fillToRect l="100000" t="100000"/>
            </a:path>
          </a:gradFill>
          <a:ln w="9525">
            <a:noFill/>
            <a:miter lim="800000"/>
            <a:headEnd/>
            <a:tailEnd/>
          </a:ln>
          <a:effectLst>
            <a:outerShdw dist="23000" dir="5400000" rotWithShape="0">
              <a:srgbClr val="808080">
                <a:alpha val="34999"/>
              </a:srgbClr>
            </a:outerShdw>
          </a:effectLst>
        </p:spPr>
        <p:txBody>
          <a:bodyPr anchor="ctr"/>
          <a:lstStyle/>
          <a:p>
            <a:pPr algn="ctr">
              <a:defRPr/>
            </a:pPr>
            <a:endParaRPr lang="es-ES">
              <a:solidFill>
                <a:schemeClr val="lt1"/>
              </a:solidFill>
              <a:latin typeface="+mn-lt"/>
              <a:ea typeface="+mn-ea"/>
            </a:endParaRPr>
          </a:p>
        </p:txBody>
      </p:sp>
      <p:sp>
        <p:nvSpPr>
          <p:cNvPr id="19" name="Rectángulo 18"/>
          <p:cNvSpPr>
            <a:spLocks noChangeArrowheads="1"/>
          </p:cNvSpPr>
          <p:nvPr/>
        </p:nvSpPr>
        <p:spPr bwMode="auto">
          <a:xfrm>
            <a:off x="179388" y="5949950"/>
            <a:ext cx="8964612" cy="908050"/>
          </a:xfrm>
          <a:prstGeom prst="rect">
            <a:avLst/>
          </a:prstGeom>
          <a:gradFill rotWithShape="1">
            <a:gsLst>
              <a:gs pos="0">
                <a:srgbClr val="628319"/>
              </a:gs>
              <a:gs pos="64000">
                <a:srgbClr val="628319"/>
              </a:gs>
              <a:gs pos="100000">
                <a:srgbClr val="FFFFFF"/>
              </a:gs>
            </a:gsLst>
            <a:path path="rect">
              <a:fillToRect l="100000" t="100000"/>
            </a:path>
          </a:gradFill>
          <a:ln w="9525">
            <a:noFill/>
            <a:miter lim="800000"/>
            <a:headEnd/>
            <a:tailEnd/>
          </a:ln>
          <a:effectLst>
            <a:outerShdw dist="23000" dir="5400000" rotWithShape="0">
              <a:srgbClr val="808080">
                <a:alpha val="34999"/>
              </a:srgbClr>
            </a:outerShdw>
          </a:effectLst>
        </p:spPr>
        <p:txBody>
          <a:bodyPr anchor="ctr"/>
          <a:lstStyle/>
          <a:p>
            <a:pPr algn="ctr">
              <a:defRPr/>
            </a:pPr>
            <a:endParaRPr lang="es-ES">
              <a:solidFill>
                <a:schemeClr val="lt1"/>
              </a:solidFill>
              <a:latin typeface="+mn-lt"/>
              <a:ea typeface="+mn-ea"/>
            </a:endParaRPr>
          </a:p>
        </p:txBody>
      </p:sp>
      <p:sp>
        <p:nvSpPr>
          <p:cNvPr id="27" name="Rectángulo 26"/>
          <p:cNvSpPr>
            <a:spLocks noChangeArrowheads="1"/>
          </p:cNvSpPr>
          <p:nvPr/>
        </p:nvSpPr>
        <p:spPr bwMode="auto">
          <a:xfrm>
            <a:off x="0" y="0"/>
            <a:ext cx="250825" cy="6850063"/>
          </a:xfrm>
          <a:prstGeom prst="rect">
            <a:avLst/>
          </a:prstGeom>
          <a:solidFill>
            <a:srgbClr val="404040"/>
          </a:solidFill>
          <a:ln w="9525">
            <a:noFill/>
            <a:miter lim="800000"/>
            <a:headEnd/>
            <a:tailEnd/>
          </a:ln>
          <a:effectLst>
            <a:outerShdw dist="23000" dir="5400000" rotWithShape="0">
              <a:srgbClr val="808080">
                <a:alpha val="34999"/>
              </a:srgbClr>
            </a:outerShdw>
          </a:effectLst>
        </p:spPr>
        <p:txBody>
          <a:bodyPr anchor="ctr"/>
          <a:lstStyle/>
          <a:p>
            <a:pPr algn="ctr">
              <a:defRPr/>
            </a:pPr>
            <a:endParaRPr lang="es-ES">
              <a:solidFill>
                <a:schemeClr val="lt1"/>
              </a:solidFill>
              <a:latin typeface="+mn-lt"/>
              <a:ea typeface="+mn-ea"/>
            </a:endParaRPr>
          </a:p>
        </p:txBody>
      </p:sp>
      <p:sp>
        <p:nvSpPr>
          <p:cNvPr id="19460" name="Text Box 6"/>
          <p:cNvSpPr txBox="1">
            <a:spLocks noChangeArrowheads="1"/>
          </p:cNvSpPr>
          <p:nvPr/>
        </p:nvSpPr>
        <p:spPr bwMode="auto">
          <a:xfrm>
            <a:off x="2268538" y="404813"/>
            <a:ext cx="4762500" cy="830262"/>
          </a:xfrm>
          <a:prstGeom prst="rect">
            <a:avLst/>
          </a:prstGeom>
          <a:noFill/>
          <a:ln w="9525">
            <a:noFill/>
            <a:miter lim="800000"/>
            <a:headEnd/>
            <a:tailEnd/>
          </a:ln>
        </p:spPr>
        <p:txBody>
          <a:bodyPr wrap="none">
            <a:spAutoFit/>
          </a:bodyPr>
          <a:lstStyle/>
          <a:p>
            <a:r>
              <a:rPr lang="es-MX" sz="1400" b="1">
                <a:solidFill>
                  <a:srgbClr val="08090B"/>
                </a:solidFill>
                <a:latin typeface="Arial" pitchFamily="34" charset="0"/>
                <a:cs typeface="Arial" pitchFamily="34" charset="0"/>
              </a:rPr>
              <a:t>UNIVERSIDAD AUTÓNOMA DEL ESTADO DE MÉXICO</a:t>
            </a:r>
          </a:p>
          <a:p>
            <a:r>
              <a:rPr lang="es-MX" sz="1400" b="1">
                <a:solidFill>
                  <a:srgbClr val="08090B"/>
                </a:solidFill>
                <a:latin typeface="Arial" pitchFamily="34" charset="0"/>
                <a:cs typeface="Arial" pitchFamily="34" charset="0"/>
              </a:rPr>
              <a:t>      Centro Universitario UAEM Valle de Chalco. </a:t>
            </a:r>
          </a:p>
          <a:p>
            <a:endParaRPr lang="es-ES" sz="2000" b="1" i="1">
              <a:latin typeface="Arial" pitchFamily="34" charset="0"/>
              <a:cs typeface="Arial" pitchFamily="34" charset="0"/>
            </a:endParaRPr>
          </a:p>
        </p:txBody>
      </p:sp>
      <p:pic>
        <p:nvPicPr>
          <p:cNvPr id="19461" name="Picture 15"/>
          <p:cNvPicPr>
            <a:picLocks noChangeAspect="1" noChangeArrowheads="1"/>
          </p:cNvPicPr>
          <p:nvPr/>
        </p:nvPicPr>
        <p:blipFill>
          <a:blip r:embed="rId4"/>
          <a:srcRect/>
          <a:stretch>
            <a:fillRect/>
          </a:stretch>
        </p:blipFill>
        <p:spPr bwMode="auto">
          <a:xfrm>
            <a:off x="671513" y="260350"/>
            <a:ext cx="804862" cy="719138"/>
          </a:xfrm>
          <a:prstGeom prst="rect">
            <a:avLst/>
          </a:prstGeom>
          <a:noFill/>
          <a:ln w="9525">
            <a:noFill/>
            <a:miter lim="800000"/>
            <a:headEnd/>
            <a:tailEnd/>
          </a:ln>
        </p:spPr>
      </p:pic>
      <p:grpSp>
        <p:nvGrpSpPr>
          <p:cNvPr id="20" name="Agrupar 41"/>
          <p:cNvGrpSpPr/>
          <p:nvPr/>
        </p:nvGrpSpPr>
        <p:grpSpPr>
          <a:xfrm>
            <a:off x="251520" y="5229200"/>
            <a:ext cx="882484" cy="1450720"/>
            <a:chOff x="7916914" y="3392213"/>
            <a:chExt cx="914688" cy="1696571"/>
          </a:xfrm>
          <a:effectLst>
            <a:outerShdw blurRad="50800" dist="38100" dir="2700000" algn="tl" rotWithShape="0">
              <a:prstClr val="black">
                <a:alpha val="40000"/>
              </a:prstClr>
            </a:outerShdw>
          </a:effectLst>
        </p:grpSpPr>
        <p:sp>
          <p:nvSpPr>
            <p:cNvPr id="21" name="Forma libre 20"/>
            <p:cNvSpPr/>
            <p:nvPr/>
          </p:nvSpPr>
          <p:spPr>
            <a:xfrm>
              <a:off x="8417985" y="3812948"/>
              <a:ext cx="413617" cy="1275836"/>
            </a:xfrm>
            <a:custGeom>
              <a:avLst/>
              <a:gdLst>
                <a:gd name="connsiteX0" fmla="*/ 0 w 413617"/>
                <a:gd name="connsiteY0" fmla="*/ 0 h 1240819"/>
                <a:gd name="connsiteX1" fmla="*/ 192245 w 413617"/>
                <a:gd name="connsiteY1" fmla="*/ 0 h 1240819"/>
                <a:gd name="connsiteX2" fmla="*/ 413617 w 413617"/>
                <a:gd name="connsiteY2" fmla="*/ 1147612 h 1240819"/>
                <a:gd name="connsiteX3" fmla="*/ 396141 w 413617"/>
                <a:gd name="connsiteY3" fmla="*/ 1240819 h 1240819"/>
                <a:gd name="connsiteX4" fmla="*/ 355362 w 413617"/>
                <a:gd name="connsiteY4" fmla="*/ 1211692 h 1240819"/>
                <a:gd name="connsiteX5" fmla="*/ 337885 w 413617"/>
                <a:gd name="connsiteY5" fmla="*/ 1101009 h 1240819"/>
                <a:gd name="connsiteX6" fmla="*/ 192245 w 413617"/>
                <a:gd name="connsiteY6" fmla="*/ 0 h 1240819"/>
                <a:gd name="connsiteX7" fmla="*/ 0 w 413617"/>
                <a:gd name="connsiteY7" fmla="*/ 0 h 1240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3617" h="1240819">
                  <a:moveTo>
                    <a:pt x="0" y="0"/>
                  </a:moveTo>
                  <a:lnTo>
                    <a:pt x="192245" y="0"/>
                  </a:lnTo>
                  <a:lnTo>
                    <a:pt x="413617" y="1147612"/>
                  </a:lnTo>
                  <a:lnTo>
                    <a:pt x="396141" y="1240819"/>
                  </a:lnTo>
                  <a:lnTo>
                    <a:pt x="355362" y="1211692"/>
                  </a:lnTo>
                  <a:lnTo>
                    <a:pt x="337885" y="1101009"/>
                  </a:lnTo>
                  <a:lnTo>
                    <a:pt x="192245" y="0"/>
                  </a:lnTo>
                  <a:lnTo>
                    <a:pt x="0" y="0"/>
                  </a:lnTo>
                  <a:close/>
                </a:path>
              </a:pathLst>
            </a:custGeom>
            <a:solidFill>
              <a:srgbClr val="FFFFFF"/>
            </a:solidFill>
            <a:ln>
              <a:noFill/>
            </a:ln>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a:p>
          </p:txBody>
        </p:sp>
        <p:cxnSp>
          <p:nvCxnSpPr>
            <p:cNvPr id="22" name="Conector recto 21"/>
            <p:cNvCxnSpPr/>
            <p:nvPr/>
          </p:nvCxnSpPr>
          <p:spPr>
            <a:xfrm flipV="1">
              <a:off x="8395605" y="3912928"/>
              <a:ext cx="233024" cy="1"/>
            </a:xfrm>
            <a:prstGeom prst="line">
              <a:avLst/>
            </a:prstGeom>
            <a:ln w="19050" cmpd="sng">
              <a:solidFill>
                <a:schemeClr val="bg1"/>
              </a:solidFill>
            </a:ln>
            <a:scene3d>
              <a:camera prst="orthographicFront"/>
              <a:lightRig rig="threePt" dir="t"/>
            </a:scene3d>
            <a:sp3d>
              <a:bevelT w="165100" prst="coolSlant"/>
            </a:sp3d>
          </p:spPr>
          <p:style>
            <a:lnRef idx="2">
              <a:schemeClr val="accent1"/>
            </a:lnRef>
            <a:fillRef idx="0">
              <a:schemeClr val="accent1"/>
            </a:fillRef>
            <a:effectRef idx="1">
              <a:schemeClr val="accent1"/>
            </a:effectRef>
            <a:fontRef idx="minor">
              <a:schemeClr val="tx1"/>
            </a:fontRef>
          </p:style>
        </p:cxnSp>
        <p:sp>
          <p:nvSpPr>
            <p:cNvPr id="23" name="Elipse 22"/>
            <p:cNvSpPr/>
            <p:nvPr/>
          </p:nvSpPr>
          <p:spPr>
            <a:xfrm>
              <a:off x="8541245" y="3678959"/>
              <a:ext cx="87384" cy="76682"/>
            </a:xfrm>
            <a:prstGeom prst="ellipse">
              <a:avLst/>
            </a:prstGeom>
            <a:solidFill>
              <a:schemeClr val="bg1"/>
            </a:solidFill>
            <a:ln>
              <a:noFill/>
            </a:ln>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a:p>
          </p:txBody>
        </p:sp>
        <p:cxnSp>
          <p:nvCxnSpPr>
            <p:cNvPr id="24" name="Conector recto 23"/>
            <p:cNvCxnSpPr/>
            <p:nvPr/>
          </p:nvCxnSpPr>
          <p:spPr>
            <a:xfrm flipV="1">
              <a:off x="8383029" y="3842078"/>
              <a:ext cx="233024" cy="1"/>
            </a:xfrm>
            <a:prstGeom prst="line">
              <a:avLst/>
            </a:prstGeom>
            <a:ln w="38100" cmpd="sng">
              <a:solidFill>
                <a:schemeClr val="bg1"/>
              </a:solidFill>
            </a:ln>
            <a:scene3d>
              <a:camera prst="orthographicFront"/>
              <a:lightRig rig="threePt" dir="t"/>
            </a:scene3d>
            <a:sp3d>
              <a:bevelT w="165100" prst="coolSlant"/>
            </a:sp3d>
          </p:spPr>
          <p:style>
            <a:lnRef idx="2">
              <a:schemeClr val="accent1"/>
            </a:lnRef>
            <a:fillRef idx="0">
              <a:schemeClr val="accent1"/>
            </a:fillRef>
            <a:effectRef idx="1">
              <a:schemeClr val="accent1"/>
            </a:effectRef>
            <a:fontRef idx="minor">
              <a:schemeClr val="tx1"/>
            </a:fontRef>
          </p:style>
        </p:cxnSp>
        <p:sp>
          <p:nvSpPr>
            <p:cNvPr id="25" name="Forma libre 24"/>
            <p:cNvSpPr/>
            <p:nvPr/>
          </p:nvSpPr>
          <p:spPr>
            <a:xfrm>
              <a:off x="7916914" y="3392213"/>
              <a:ext cx="502413" cy="1696571"/>
            </a:xfrm>
            <a:custGeom>
              <a:avLst/>
              <a:gdLst>
                <a:gd name="connsiteX0" fmla="*/ 70 w 502413"/>
                <a:gd name="connsiteY0" fmla="*/ 1301 h 1696571"/>
                <a:gd name="connsiteX1" fmla="*/ 326303 w 502413"/>
                <a:gd name="connsiteY1" fmla="*/ 216842 h 1696571"/>
                <a:gd name="connsiteX2" fmla="*/ 489420 w 502413"/>
                <a:gd name="connsiteY2" fmla="*/ 420733 h 1696571"/>
                <a:gd name="connsiteX3" fmla="*/ 489420 w 502413"/>
                <a:gd name="connsiteY3" fmla="*/ 508114 h 1696571"/>
                <a:gd name="connsiteX4" fmla="*/ 466118 w 502413"/>
                <a:gd name="connsiteY4" fmla="*/ 712005 h 1696571"/>
                <a:gd name="connsiteX5" fmla="*/ 378734 w 502413"/>
                <a:gd name="connsiteY5" fmla="*/ 991626 h 1696571"/>
                <a:gd name="connsiteX6" fmla="*/ 203966 w 502413"/>
                <a:gd name="connsiteY6" fmla="*/ 1381930 h 1696571"/>
                <a:gd name="connsiteX7" fmla="*/ 40849 w 502413"/>
                <a:gd name="connsiteY7" fmla="*/ 1696504 h 1696571"/>
                <a:gd name="connsiteX8" fmla="*/ 122408 w 502413"/>
                <a:gd name="connsiteY8" fmla="*/ 1405232 h 1696571"/>
                <a:gd name="connsiteX9" fmla="*/ 268047 w 502413"/>
                <a:gd name="connsiteY9" fmla="*/ 915895 h 1696571"/>
                <a:gd name="connsiteX10" fmla="*/ 355431 w 502413"/>
                <a:gd name="connsiteY10" fmla="*/ 618798 h 1696571"/>
                <a:gd name="connsiteX11" fmla="*/ 361257 w 502413"/>
                <a:gd name="connsiteY11" fmla="*/ 490638 h 1696571"/>
                <a:gd name="connsiteX12" fmla="*/ 297175 w 502413"/>
                <a:gd name="connsiteY12" fmla="*/ 321700 h 1696571"/>
                <a:gd name="connsiteX13" fmla="*/ 70 w 502413"/>
                <a:gd name="connsiteY13" fmla="*/ 1301 h 1696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02413" h="1696571">
                  <a:moveTo>
                    <a:pt x="70" y="1301"/>
                  </a:moveTo>
                  <a:cubicBezTo>
                    <a:pt x="4925" y="-16175"/>
                    <a:pt x="244745" y="146937"/>
                    <a:pt x="326303" y="216842"/>
                  </a:cubicBezTo>
                  <a:cubicBezTo>
                    <a:pt x="407861" y="286747"/>
                    <a:pt x="462234" y="372188"/>
                    <a:pt x="489420" y="420733"/>
                  </a:cubicBezTo>
                  <a:cubicBezTo>
                    <a:pt x="516606" y="469278"/>
                    <a:pt x="493304" y="459569"/>
                    <a:pt x="489420" y="508114"/>
                  </a:cubicBezTo>
                  <a:cubicBezTo>
                    <a:pt x="485536" y="556659"/>
                    <a:pt x="484566" y="631420"/>
                    <a:pt x="466118" y="712005"/>
                  </a:cubicBezTo>
                  <a:cubicBezTo>
                    <a:pt x="447670" y="792590"/>
                    <a:pt x="422426" y="879972"/>
                    <a:pt x="378734" y="991626"/>
                  </a:cubicBezTo>
                  <a:cubicBezTo>
                    <a:pt x="335042" y="1103280"/>
                    <a:pt x="260280" y="1264450"/>
                    <a:pt x="203966" y="1381930"/>
                  </a:cubicBezTo>
                  <a:cubicBezTo>
                    <a:pt x="147652" y="1499410"/>
                    <a:pt x="54442" y="1692620"/>
                    <a:pt x="40849" y="1696504"/>
                  </a:cubicBezTo>
                  <a:cubicBezTo>
                    <a:pt x="27256" y="1700388"/>
                    <a:pt x="84542" y="1535334"/>
                    <a:pt x="122408" y="1405232"/>
                  </a:cubicBezTo>
                  <a:cubicBezTo>
                    <a:pt x="160274" y="1275131"/>
                    <a:pt x="229210" y="1046967"/>
                    <a:pt x="268047" y="915895"/>
                  </a:cubicBezTo>
                  <a:cubicBezTo>
                    <a:pt x="306884" y="784823"/>
                    <a:pt x="339896" y="689674"/>
                    <a:pt x="355431" y="618798"/>
                  </a:cubicBezTo>
                  <a:cubicBezTo>
                    <a:pt x="370966" y="547922"/>
                    <a:pt x="370966" y="540154"/>
                    <a:pt x="361257" y="490638"/>
                  </a:cubicBezTo>
                  <a:cubicBezTo>
                    <a:pt x="351548" y="441122"/>
                    <a:pt x="353489" y="402285"/>
                    <a:pt x="297175" y="321700"/>
                  </a:cubicBezTo>
                  <a:cubicBezTo>
                    <a:pt x="240861" y="241115"/>
                    <a:pt x="-4785" y="18777"/>
                    <a:pt x="70" y="1301"/>
                  </a:cubicBezTo>
                  <a:close/>
                </a:path>
              </a:pathLst>
            </a:custGeom>
            <a:solidFill>
              <a:schemeClr val="bg1"/>
            </a:solidFill>
            <a:ln>
              <a:noFill/>
            </a:ln>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a:p>
          </p:txBody>
        </p:sp>
      </p:grpSp>
      <p:sp>
        <p:nvSpPr>
          <p:cNvPr id="18" name="CuadroTexto 2"/>
          <p:cNvSpPr txBox="1">
            <a:spLocks noChangeArrowheads="1"/>
          </p:cNvSpPr>
          <p:nvPr/>
        </p:nvSpPr>
        <p:spPr bwMode="auto">
          <a:xfrm>
            <a:off x="6153944" y="6213288"/>
            <a:ext cx="2447925" cy="523220"/>
          </a:xfrm>
          <a:prstGeom prst="rect">
            <a:avLst/>
          </a:prstGeom>
          <a:noFill/>
          <a:ln w="9525">
            <a:noFill/>
            <a:miter lim="800000"/>
            <a:headEnd/>
            <a:tailEnd/>
          </a:ln>
        </p:spPr>
        <p:txBody>
          <a:bodyPr>
            <a:spAutoFit/>
          </a:bodyPr>
          <a:lstStyle/>
          <a:p>
            <a:r>
              <a:rPr lang="es-ES_tradnl" sz="1400" b="1" i="1" dirty="0" smtClean="0">
                <a:solidFill>
                  <a:schemeClr val="bg1"/>
                </a:solidFill>
                <a:latin typeface="Abadi MT Condensed Light" pitchFamily="1" charset="0"/>
              </a:rPr>
              <a:t>Comprensión del método para el diseño </a:t>
            </a:r>
            <a:r>
              <a:rPr lang="es-ES_tradnl" sz="1400" b="1" i="1" dirty="0">
                <a:solidFill>
                  <a:schemeClr val="bg1"/>
                </a:solidFill>
                <a:latin typeface="Abadi MT Condensed Light" pitchFamily="1" charset="0"/>
              </a:rPr>
              <a:t>Industrial </a:t>
            </a:r>
          </a:p>
        </p:txBody>
      </p:sp>
      <p:sp>
        <p:nvSpPr>
          <p:cNvPr id="16" name="2 Marcador de contenido"/>
          <p:cNvSpPr txBox="1">
            <a:spLocks/>
          </p:cNvSpPr>
          <p:nvPr/>
        </p:nvSpPr>
        <p:spPr>
          <a:xfrm>
            <a:off x="385823" y="684906"/>
            <a:ext cx="3392427" cy="2304256"/>
          </a:xfrm>
          <a:prstGeom prst="rect">
            <a:avLst/>
          </a:prstGeom>
        </p:spPr>
        <p:txBody>
          <a:bodyPr/>
          <a:lstStyle/>
          <a:p>
            <a:pPr marL="342900" marR="0" lvl="0" indent="-342900" algn="just" defTabSz="457200" rtl="0" eaLnBrk="1" fontAlgn="base" latinLnBrk="0" hangingPunct="1">
              <a:lnSpc>
                <a:spcPct val="100000"/>
              </a:lnSpc>
              <a:spcBef>
                <a:spcPct val="20000"/>
              </a:spcBef>
              <a:spcAft>
                <a:spcPct val="0"/>
              </a:spcAft>
              <a:buClrTx/>
              <a:buSzTx/>
              <a:buFont typeface="Arial" pitchFamily="34" charset="0"/>
              <a:buChar char="•"/>
              <a:tabLst/>
              <a:defRPr/>
            </a:pPr>
            <a:endParaRPr kumimoji="0" lang="es-ES_tradnl" sz="3200" b="0" i="0" u="none" strike="noStrike" kern="1200" cap="none" spc="0" normalizeH="0" baseline="0" noProof="0" dirty="0" smtClean="0">
              <a:ln>
                <a:noFill/>
              </a:ln>
              <a:solidFill>
                <a:schemeClr val="tx1"/>
              </a:solidFill>
              <a:effectLst/>
              <a:uLnTx/>
              <a:uFillTx/>
              <a:latin typeface="+mn-lt"/>
              <a:ea typeface="MS PGothic" pitchFamily="34" charset="-128"/>
              <a:cs typeface="ＭＳ Ｐゴシック" charset="0"/>
            </a:endParaRPr>
          </a:p>
          <a:p>
            <a:pPr marL="342900" marR="0" lvl="0" indent="-342900" algn="just" defTabSz="457200" rtl="0" eaLnBrk="1" fontAlgn="base" latinLnBrk="0" hangingPunct="1">
              <a:lnSpc>
                <a:spcPct val="100000"/>
              </a:lnSpc>
              <a:spcBef>
                <a:spcPct val="20000"/>
              </a:spcBef>
              <a:spcAft>
                <a:spcPct val="0"/>
              </a:spcAft>
              <a:buClrTx/>
              <a:buSzTx/>
              <a:buFont typeface="Arial" pitchFamily="34" charset="0"/>
              <a:buChar char="•"/>
              <a:tabLst/>
              <a:defRPr/>
            </a:pPr>
            <a:endParaRPr kumimoji="0" lang="es-ES_tradnl" sz="3200" b="0" i="0" u="none" strike="noStrike" kern="1200" cap="none" spc="0" normalizeH="0" baseline="0" noProof="0" dirty="0" smtClean="0">
              <a:ln>
                <a:noFill/>
              </a:ln>
              <a:solidFill>
                <a:schemeClr val="tx1"/>
              </a:solidFill>
              <a:effectLst/>
              <a:uLnTx/>
              <a:uFillTx/>
              <a:ea typeface="Tahoma" pitchFamily="34" charset="0"/>
              <a:cs typeface="Tahoma" pitchFamily="34" charset="0"/>
            </a:endParaRPr>
          </a:p>
          <a:p>
            <a:pPr marL="342900" marR="0" lvl="0" indent="-342900" algn="just" defTabSz="457200" rtl="0" eaLnBrk="1" fontAlgn="base" latinLnBrk="0" hangingPunct="1">
              <a:lnSpc>
                <a:spcPct val="100000"/>
              </a:lnSpc>
              <a:spcBef>
                <a:spcPct val="20000"/>
              </a:spcBef>
              <a:spcAft>
                <a:spcPct val="0"/>
              </a:spcAft>
              <a:buClrTx/>
              <a:buSzTx/>
              <a:buFont typeface="Arial" pitchFamily="34" charset="0"/>
              <a:buChar char="•"/>
              <a:tabLst/>
              <a:defRPr/>
            </a:pPr>
            <a:r>
              <a:rPr kumimoji="0" lang="es-ES_tradnl" sz="1600" b="0" i="0" u="none" strike="noStrike" kern="1200" cap="none" spc="0" normalizeH="0" baseline="0" noProof="0" dirty="0" smtClean="0">
                <a:ln>
                  <a:noFill/>
                </a:ln>
                <a:effectLst/>
                <a:uLnTx/>
                <a:uFillTx/>
                <a:ea typeface="Tahoma" pitchFamily="34" charset="0"/>
                <a:cs typeface="Tahoma" pitchFamily="34" charset="0"/>
              </a:rPr>
              <a:t>La </a:t>
            </a:r>
            <a:r>
              <a:rPr kumimoji="0" lang="es-ES_tradnl" sz="1600" b="1" i="0" u="none" strike="noStrike" kern="1200" cap="none" spc="0" normalizeH="0" baseline="0" noProof="0" dirty="0" smtClean="0">
                <a:ln>
                  <a:noFill/>
                </a:ln>
                <a:effectLst/>
                <a:uLnTx/>
                <a:uFillTx/>
                <a:ea typeface="Tahoma" pitchFamily="34" charset="0"/>
                <a:cs typeface="Tahoma" pitchFamily="34" charset="0"/>
              </a:rPr>
              <a:t>palabra método </a:t>
            </a:r>
            <a:r>
              <a:rPr kumimoji="0" lang="es-ES_tradnl" sz="1600" b="0" i="1" u="none" strike="noStrike" kern="1200" cap="none" spc="0" normalizeH="0" baseline="0" noProof="0" dirty="0" smtClean="0">
                <a:ln>
                  <a:noFill/>
                </a:ln>
                <a:effectLst/>
                <a:uLnTx/>
                <a:uFillTx/>
                <a:ea typeface="Tahoma" pitchFamily="34" charset="0"/>
                <a:cs typeface="Tahoma" pitchFamily="34" charset="0"/>
              </a:rPr>
              <a:t>(Lat. </a:t>
            </a:r>
            <a:r>
              <a:rPr kumimoji="0" lang="es-ES_tradnl" sz="1600" b="0" i="1" u="none" strike="noStrike" kern="1200" cap="none" spc="0" normalizeH="0" baseline="0" noProof="0" dirty="0" err="1" smtClean="0">
                <a:ln>
                  <a:noFill/>
                </a:ln>
                <a:effectLst/>
                <a:uLnTx/>
                <a:uFillTx/>
                <a:ea typeface="Tahoma" pitchFamily="34" charset="0"/>
                <a:cs typeface="Tahoma" pitchFamily="34" charset="0"/>
              </a:rPr>
              <a:t>Methodus</a:t>
            </a:r>
            <a:r>
              <a:rPr kumimoji="0" lang="es-ES_tradnl" sz="1600" b="0" i="1" u="none" strike="noStrike" kern="1200" cap="none" spc="0" normalizeH="0" baseline="0" noProof="0" dirty="0" smtClean="0">
                <a:ln>
                  <a:noFill/>
                </a:ln>
                <a:effectLst/>
                <a:uLnTx/>
                <a:uFillTx/>
                <a:ea typeface="Tahoma" pitchFamily="34" charset="0"/>
                <a:cs typeface="Tahoma" pitchFamily="34" charset="0"/>
              </a:rPr>
              <a:t>) </a:t>
            </a:r>
            <a:r>
              <a:rPr kumimoji="0" lang="es-ES_tradnl" sz="1600" b="0" i="0" u="none" strike="noStrike" kern="1200" cap="none" spc="0" normalizeH="0" baseline="0" noProof="0" dirty="0" smtClean="0">
                <a:ln>
                  <a:noFill/>
                </a:ln>
                <a:effectLst/>
                <a:uLnTx/>
                <a:uFillTx/>
                <a:ea typeface="Tahoma" pitchFamily="34" charset="0"/>
                <a:cs typeface="Tahoma" pitchFamily="34" charset="0"/>
              </a:rPr>
              <a:t>designa un procedimiento reglado a través del cual se obtiene un cierto resultado.</a:t>
            </a:r>
          </a:p>
          <a:p>
            <a:pPr marL="342900" marR="0" lvl="0" indent="-342900" algn="just" defTabSz="457200" rtl="0" eaLnBrk="1" fontAlgn="base" latinLnBrk="0" hangingPunct="1">
              <a:lnSpc>
                <a:spcPct val="100000"/>
              </a:lnSpc>
              <a:spcBef>
                <a:spcPct val="20000"/>
              </a:spcBef>
              <a:spcAft>
                <a:spcPct val="0"/>
              </a:spcAft>
              <a:buClrTx/>
              <a:buSzTx/>
              <a:buFont typeface="Arial" pitchFamily="34" charset="0"/>
              <a:buChar char="•"/>
              <a:tabLst/>
              <a:defRPr/>
            </a:pPr>
            <a:endParaRPr kumimoji="0" lang="es-ES_tradnl" sz="1600" b="0" i="0" u="none" strike="noStrike" kern="1200" cap="none" spc="0" normalizeH="0" baseline="0" noProof="0" dirty="0" smtClean="0">
              <a:ln>
                <a:noFill/>
              </a:ln>
              <a:effectLst/>
              <a:uLnTx/>
              <a:uFillTx/>
              <a:ea typeface="Tahoma" pitchFamily="34" charset="0"/>
              <a:cs typeface="Tahoma" pitchFamily="34" charset="0"/>
            </a:endParaRPr>
          </a:p>
          <a:p>
            <a:pPr marL="342900" marR="0" lvl="0" indent="-342900" algn="just" defTabSz="457200" rtl="0" eaLnBrk="1" fontAlgn="base" latinLnBrk="0" hangingPunct="1">
              <a:lnSpc>
                <a:spcPct val="100000"/>
              </a:lnSpc>
              <a:spcBef>
                <a:spcPct val="20000"/>
              </a:spcBef>
              <a:spcAft>
                <a:spcPct val="0"/>
              </a:spcAft>
              <a:buClrTx/>
              <a:buSzTx/>
              <a:buFont typeface="Arial" pitchFamily="34" charset="0"/>
              <a:buNone/>
              <a:tabLst/>
              <a:defRPr/>
            </a:pPr>
            <a:r>
              <a:rPr kumimoji="0" lang="es-ES_tradnl" sz="1600" b="0" i="0" u="none" strike="noStrike" kern="1200" cap="none" spc="0" normalizeH="0" baseline="0" noProof="0" dirty="0" smtClean="0">
                <a:ln>
                  <a:noFill/>
                </a:ln>
                <a:effectLst/>
                <a:uLnTx/>
                <a:uFillTx/>
                <a:ea typeface="Tahoma" pitchFamily="34" charset="0"/>
                <a:cs typeface="Tahoma" pitchFamily="34" charset="0"/>
              </a:rPr>
              <a:t>   </a:t>
            </a:r>
            <a:r>
              <a:rPr kumimoji="0" lang="es-ES_tradnl" sz="1600" b="0" i="0" u="none" strike="noStrike" kern="1200" cap="none" spc="0" normalizeH="0" baseline="0" noProof="0" dirty="0" smtClean="0">
                <a:ln>
                  <a:noFill/>
                </a:ln>
                <a:effectLst/>
                <a:uLnTx/>
                <a:uFillTx/>
                <a:ea typeface="Tahoma" pitchFamily="34" charset="0"/>
                <a:cs typeface="Tahoma" pitchFamily="34" charset="0"/>
              </a:rPr>
              <a:t> </a:t>
            </a:r>
            <a:r>
              <a:rPr kumimoji="0" lang="es-ES_tradnl" sz="1600" b="0" i="0" u="none" strike="noStrike" kern="1200" cap="none" spc="0" normalizeH="0" baseline="0" noProof="0" dirty="0" smtClean="0">
                <a:ln>
                  <a:noFill/>
                </a:ln>
                <a:effectLst/>
                <a:uLnTx/>
                <a:uFillTx/>
                <a:ea typeface="Tahoma" pitchFamily="34" charset="0"/>
                <a:cs typeface="Tahoma" pitchFamily="34" charset="0"/>
              </a:rPr>
              <a:t>Teoría del método. </a:t>
            </a:r>
          </a:p>
          <a:p>
            <a:pPr marL="342900" marR="0" lvl="0" indent="-342900" defTabSz="457200" rtl="0" eaLnBrk="1" fontAlgn="base" latinLnBrk="0" hangingPunct="1">
              <a:lnSpc>
                <a:spcPct val="100000"/>
              </a:lnSpc>
              <a:spcBef>
                <a:spcPct val="20000"/>
              </a:spcBef>
              <a:spcAft>
                <a:spcPct val="0"/>
              </a:spcAft>
              <a:buClrTx/>
              <a:buSzTx/>
              <a:buFont typeface="Arial" pitchFamily="34" charset="0"/>
              <a:buChar char="•"/>
              <a:tabLst/>
              <a:defRPr/>
            </a:pPr>
            <a:r>
              <a:rPr kumimoji="0" lang="es-ES_tradnl" sz="1600" b="1" i="0" u="none" strike="noStrike" kern="1200" cap="none" spc="0" normalizeH="0" baseline="0" noProof="0" dirty="0" smtClean="0">
                <a:ln>
                  <a:noFill/>
                </a:ln>
                <a:effectLst/>
                <a:uLnTx/>
                <a:uFillTx/>
                <a:ea typeface="Tahoma" pitchFamily="34" charset="0"/>
                <a:cs typeface="Tahoma" pitchFamily="34" charset="0"/>
              </a:rPr>
              <a:t>Metodología</a:t>
            </a:r>
            <a:r>
              <a:rPr lang="es-ES_tradnl" sz="1600" dirty="0">
                <a:ea typeface="Tahoma" pitchFamily="34" charset="0"/>
                <a:cs typeface="Tahoma" pitchFamily="34" charset="0"/>
              </a:rPr>
              <a:t> </a:t>
            </a:r>
            <a:r>
              <a:rPr lang="es-ES_tradnl" sz="1600" dirty="0" smtClean="0">
                <a:ea typeface="Tahoma" pitchFamily="34" charset="0"/>
                <a:cs typeface="Tahoma" pitchFamily="34" charset="0"/>
              </a:rPr>
              <a:t> </a:t>
            </a:r>
            <a:r>
              <a:rPr kumimoji="0" lang="es-ES_tradnl" sz="1600" b="0" i="0" u="none" strike="noStrike" kern="1200" cap="none" spc="0" normalizeH="0" baseline="0" noProof="0" dirty="0" smtClean="0">
                <a:ln>
                  <a:noFill/>
                </a:ln>
                <a:effectLst/>
                <a:uLnTx/>
                <a:uFillTx/>
                <a:ea typeface="Tahoma" pitchFamily="34" charset="0"/>
                <a:cs typeface="Tahoma" pitchFamily="34" charset="0"/>
              </a:rPr>
              <a:t>Estudio </a:t>
            </a:r>
            <a:r>
              <a:rPr kumimoji="0" lang="es-ES_tradnl" sz="1600" b="0" i="0" u="none" strike="noStrike" kern="1200" cap="none" spc="0" normalizeH="0" baseline="0" noProof="0" dirty="0" smtClean="0">
                <a:ln>
                  <a:noFill/>
                </a:ln>
                <a:effectLst/>
                <a:uLnTx/>
                <a:uFillTx/>
                <a:ea typeface="Tahoma" pitchFamily="34" charset="0"/>
                <a:cs typeface="Tahoma" pitchFamily="34" charset="0"/>
              </a:rPr>
              <a:t>de los </a:t>
            </a:r>
            <a:r>
              <a:rPr kumimoji="0" lang="es-ES_tradnl" sz="1600" b="0" i="0" u="none" strike="noStrike" kern="1200" cap="none" spc="0" normalizeH="0" baseline="0" noProof="0" dirty="0" smtClean="0">
                <a:ln>
                  <a:noFill/>
                </a:ln>
                <a:effectLst/>
                <a:uLnTx/>
                <a:uFillTx/>
                <a:ea typeface="Tahoma" pitchFamily="34" charset="0"/>
                <a:cs typeface="Tahoma" pitchFamily="34" charset="0"/>
              </a:rPr>
              <a:t>procedimientos</a:t>
            </a:r>
            <a:r>
              <a:rPr kumimoji="0" lang="es-ES_tradnl" sz="1600" b="0" i="0" u="none" strike="noStrike" kern="1200" cap="none" spc="0" normalizeH="0" noProof="0" dirty="0" smtClean="0">
                <a:ln>
                  <a:noFill/>
                </a:ln>
                <a:effectLst/>
                <a:uLnTx/>
                <a:uFillTx/>
                <a:ea typeface="Tahoma" pitchFamily="34" charset="0"/>
                <a:cs typeface="Tahoma" pitchFamily="34" charset="0"/>
              </a:rPr>
              <a:t> </a:t>
            </a:r>
            <a:r>
              <a:rPr kumimoji="0" lang="es-ES_tradnl" sz="1600" b="0" i="0" u="none" strike="noStrike" kern="1200" cap="none" spc="0" normalizeH="0" baseline="0" noProof="0" dirty="0" smtClean="0">
                <a:ln>
                  <a:noFill/>
                </a:ln>
                <a:effectLst/>
                <a:uLnTx/>
                <a:uFillTx/>
                <a:ea typeface="Tahoma" pitchFamily="34" charset="0"/>
                <a:cs typeface="Tahoma" pitchFamily="34" charset="0"/>
              </a:rPr>
              <a:t>técnicos </a:t>
            </a:r>
            <a:r>
              <a:rPr kumimoji="0" lang="es-ES_tradnl" sz="1600" b="0" i="0" u="none" strike="noStrike" kern="1200" cap="none" spc="0" normalizeH="0" baseline="0" noProof="0" dirty="0" smtClean="0">
                <a:ln>
                  <a:noFill/>
                </a:ln>
                <a:effectLst/>
                <a:uLnTx/>
                <a:uFillTx/>
                <a:ea typeface="Tahoma" pitchFamily="34" charset="0"/>
                <a:cs typeface="Tahoma" pitchFamily="34" charset="0"/>
              </a:rPr>
              <a:t>de la investigación.</a:t>
            </a:r>
          </a:p>
        </p:txBody>
      </p:sp>
      <p:sp>
        <p:nvSpPr>
          <p:cNvPr id="17" name="CuadroTexto 5"/>
          <p:cNvSpPr txBox="1">
            <a:spLocks noChangeArrowheads="1"/>
          </p:cNvSpPr>
          <p:nvPr/>
        </p:nvSpPr>
        <p:spPr bwMode="auto">
          <a:xfrm>
            <a:off x="5795963" y="1196975"/>
            <a:ext cx="2736850" cy="584775"/>
          </a:xfrm>
          <a:prstGeom prst="rect">
            <a:avLst/>
          </a:prstGeom>
          <a:noFill/>
          <a:ln w="9525">
            <a:noFill/>
            <a:miter lim="800000"/>
            <a:headEnd/>
            <a:tailEnd/>
          </a:ln>
        </p:spPr>
        <p:txBody>
          <a:bodyPr>
            <a:spAutoFit/>
          </a:bodyPr>
          <a:lstStyle/>
          <a:p>
            <a:r>
              <a:rPr lang="es-ES_tradnl" sz="1600" b="1" dirty="0" smtClean="0">
                <a:solidFill>
                  <a:srgbClr val="000000"/>
                </a:solidFill>
                <a:latin typeface="Arial Black" pitchFamily="34" charset="0"/>
              </a:rPr>
              <a:t>1. Previo</a:t>
            </a:r>
            <a:endParaRPr lang="es-ES_tradnl" sz="1600" b="1" dirty="0">
              <a:solidFill>
                <a:srgbClr val="000000"/>
              </a:solidFill>
              <a:latin typeface="Arial Black" pitchFamily="34" charset="0"/>
            </a:endParaRPr>
          </a:p>
          <a:p>
            <a:endParaRPr lang="es-ES" sz="1600" dirty="0">
              <a:solidFill>
                <a:srgbClr val="E4988A"/>
              </a:solidFill>
              <a:cs typeface="Tahoma" pitchFamily="34" charset="0"/>
            </a:endParaRPr>
          </a:p>
        </p:txBody>
      </p:sp>
      <p:sp>
        <p:nvSpPr>
          <p:cNvPr id="26" name="CuadroTexto 25"/>
          <p:cNvSpPr txBox="1"/>
          <p:nvPr/>
        </p:nvSpPr>
        <p:spPr>
          <a:xfrm>
            <a:off x="4033156" y="4107591"/>
            <a:ext cx="2376264" cy="369332"/>
          </a:xfrm>
          <a:prstGeom prst="rect">
            <a:avLst/>
          </a:prstGeom>
          <a:noFill/>
        </p:spPr>
        <p:txBody>
          <a:bodyPr wrap="square" rtlCol="0">
            <a:spAutoFit/>
          </a:bodyPr>
          <a:lstStyle/>
          <a:p>
            <a:r>
              <a:rPr lang="es-MX" sz="900" dirty="0" smtClean="0"/>
              <a:t>Imagen tomada con fines </a:t>
            </a:r>
            <a:r>
              <a:rPr lang="es-MX" sz="900" dirty="0"/>
              <a:t>didácticos </a:t>
            </a:r>
            <a:endParaRPr lang="es-MX" sz="900" dirty="0" smtClean="0"/>
          </a:p>
          <a:p>
            <a:r>
              <a:rPr lang="es-MX" sz="900" dirty="0" err="1" smtClean="0"/>
              <a:t>de:http</a:t>
            </a:r>
            <a:r>
              <a:rPr lang="es-MX" sz="900" dirty="0"/>
              <a:t>://planbdetectives.com</a:t>
            </a:r>
          </a:p>
        </p:txBody>
      </p:sp>
    </p:spTree>
    <p:extLst>
      <p:ext uri="{BB962C8B-B14F-4D97-AF65-F5344CB8AC3E}">
        <p14:creationId xmlns:p14="http://schemas.microsoft.com/office/powerpoint/2010/main" val="298248133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ángulo 27"/>
          <p:cNvSpPr>
            <a:spLocks noChangeArrowheads="1"/>
          </p:cNvSpPr>
          <p:nvPr/>
        </p:nvSpPr>
        <p:spPr bwMode="auto">
          <a:xfrm rot="-5400000">
            <a:off x="5871369" y="2893219"/>
            <a:ext cx="6149975" cy="395287"/>
          </a:xfrm>
          <a:prstGeom prst="rect">
            <a:avLst/>
          </a:prstGeom>
          <a:gradFill rotWithShape="1">
            <a:gsLst>
              <a:gs pos="0">
                <a:srgbClr val="628319"/>
              </a:gs>
              <a:gs pos="64000">
                <a:srgbClr val="628319"/>
              </a:gs>
              <a:gs pos="100000">
                <a:srgbClr val="FFFFFF"/>
              </a:gs>
            </a:gsLst>
            <a:path path="rect">
              <a:fillToRect l="100000" t="100000"/>
            </a:path>
          </a:gradFill>
          <a:ln w="9525">
            <a:noFill/>
            <a:miter lim="800000"/>
            <a:headEnd/>
            <a:tailEnd/>
          </a:ln>
          <a:effectLst>
            <a:outerShdw dist="23000" dir="5400000" rotWithShape="0">
              <a:srgbClr val="808080">
                <a:alpha val="34999"/>
              </a:srgbClr>
            </a:outerShdw>
          </a:effectLst>
        </p:spPr>
        <p:txBody>
          <a:bodyPr anchor="ctr"/>
          <a:lstStyle/>
          <a:p>
            <a:pPr algn="ctr">
              <a:defRPr/>
            </a:pPr>
            <a:endParaRPr lang="es-ES">
              <a:solidFill>
                <a:schemeClr val="lt1"/>
              </a:solidFill>
              <a:latin typeface="+mn-lt"/>
              <a:ea typeface="+mn-ea"/>
            </a:endParaRPr>
          </a:p>
        </p:txBody>
      </p:sp>
      <p:sp>
        <p:nvSpPr>
          <p:cNvPr id="19" name="Rectángulo 18"/>
          <p:cNvSpPr>
            <a:spLocks noChangeArrowheads="1"/>
          </p:cNvSpPr>
          <p:nvPr/>
        </p:nvSpPr>
        <p:spPr bwMode="auto">
          <a:xfrm>
            <a:off x="179388" y="5949950"/>
            <a:ext cx="8964612" cy="908050"/>
          </a:xfrm>
          <a:prstGeom prst="rect">
            <a:avLst/>
          </a:prstGeom>
          <a:gradFill rotWithShape="1">
            <a:gsLst>
              <a:gs pos="0">
                <a:srgbClr val="628319"/>
              </a:gs>
              <a:gs pos="64000">
                <a:srgbClr val="628319"/>
              </a:gs>
              <a:gs pos="100000">
                <a:srgbClr val="FFFFFF"/>
              </a:gs>
            </a:gsLst>
            <a:path path="rect">
              <a:fillToRect l="100000" t="100000"/>
            </a:path>
          </a:gradFill>
          <a:ln w="9525">
            <a:noFill/>
            <a:miter lim="800000"/>
            <a:headEnd/>
            <a:tailEnd/>
          </a:ln>
          <a:effectLst>
            <a:outerShdw dist="23000" dir="5400000" rotWithShape="0">
              <a:srgbClr val="808080">
                <a:alpha val="34999"/>
              </a:srgbClr>
            </a:outerShdw>
          </a:effectLst>
        </p:spPr>
        <p:txBody>
          <a:bodyPr anchor="ctr"/>
          <a:lstStyle/>
          <a:p>
            <a:pPr algn="ctr">
              <a:defRPr/>
            </a:pPr>
            <a:endParaRPr lang="es-ES">
              <a:solidFill>
                <a:schemeClr val="lt1"/>
              </a:solidFill>
              <a:latin typeface="+mn-lt"/>
              <a:ea typeface="+mn-ea"/>
            </a:endParaRPr>
          </a:p>
        </p:txBody>
      </p:sp>
      <p:sp>
        <p:nvSpPr>
          <p:cNvPr id="27" name="Rectángulo 26"/>
          <p:cNvSpPr>
            <a:spLocks noChangeArrowheads="1"/>
          </p:cNvSpPr>
          <p:nvPr/>
        </p:nvSpPr>
        <p:spPr bwMode="auto">
          <a:xfrm>
            <a:off x="0" y="0"/>
            <a:ext cx="250825" cy="6850063"/>
          </a:xfrm>
          <a:prstGeom prst="rect">
            <a:avLst/>
          </a:prstGeom>
          <a:solidFill>
            <a:srgbClr val="404040"/>
          </a:solidFill>
          <a:ln w="9525">
            <a:noFill/>
            <a:miter lim="800000"/>
            <a:headEnd/>
            <a:tailEnd/>
          </a:ln>
          <a:effectLst>
            <a:outerShdw dist="23000" dir="5400000" rotWithShape="0">
              <a:srgbClr val="808080">
                <a:alpha val="34999"/>
              </a:srgbClr>
            </a:outerShdw>
          </a:effectLst>
        </p:spPr>
        <p:txBody>
          <a:bodyPr anchor="ctr"/>
          <a:lstStyle/>
          <a:p>
            <a:pPr algn="ctr">
              <a:defRPr/>
            </a:pPr>
            <a:endParaRPr lang="es-ES">
              <a:solidFill>
                <a:schemeClr val="lt1"/>
              </a:solidFill>
              <a:latin typeface="+mn-lt"/>
              <a:ea typeface="+mn-ea"/>
            </a:endParaRPr>
          </a:p>
        </p:txBody>
      </p:sp>
      <p:sp>
        <p:nvSpPr>
          <p:cNvPr id="21508" name="Text Box 6"/>
          <p:cNvSpPr txBox="1">
            <a:spLocks noChangeArrowheads="1"/>
          </p:cNvSpPr>
          <p:nvPr/>
        </p:nvSpPr>
        <p:spPr bwMode="auto">
          <a:xfrm>
            <a:off x="2268538" y="404813"/>
            <a:ext cx="4762500" cy="830262"/>
          </a:xfrm>
          <a:prstGeom prst="rect">
            <a:avLst/>
          </a:prstGeom>
          <a:noFill/>
          <a:ln w="9525">
            <a:noFill/>
            <a:miter lim="800000"/>
            <a:headEnd/>
            <a:tailEnd/>
          </a:ln>
        </p:spPr>
        <p:txBody>
          <a:bodyPr wrap="none">
            <a:spAutoFit/>
          </a:bodyPr>
          <a:lstStyle/>
          <a:p>
            <a:r>
              <a:rPr lang="es-MX" sz="1400" b="1" dirty="0">
                <a:solidFill>
                  <a:srgbClr val="08090B"/>
                </a:solidFill>
                <a:latin typeface="Arial" pitchFamily="34" charset="0"/>
                <a:cs typeface="Arial" pitchFamily="34" charset="0"/>
              </a:rPr>
              <a:t>UNIVERSIDAD AUTÓNOMA DEL ESTADO DE MÉXICO</a:t>
            </a:r>
          </a:p>
          <a:p>
            <a:r>
              <a:rPr lang="es-MX" sz="1400" b="1" dirty="0">
                <a:solidFill>
                  <a:srgbClr val="08090B"/>
                </a:solidFill>
                <a:latin typeface="Arial" pitchFamily="34" charset="0"/>
                <a:cs typeface="Arial" pitchFamily="34" charset="0"/>
              </a:rPr>
              <a:t>      Centro Universitario UAEM Valle de Chalco. </a:t>
            </a:r>
          </a:p>
          <a:p>
            <a:endParaRPr lang="es-ES" sz="2000" b="1" i="1" dirty="0">
              <a:latin typeface="Arial" pitchFamily="34" charset="0"/>
              <a:cs typeface="Arial" pitchFamily="34" charset="0"/>
            </a:endParaRPr>
          </a:p>
        </p:txBody>
      </p:sp>
      <p:pic>
        <p:nvPicPr>
          <p:cNvPr id="21509" name="Picture 15"/>
          <p:cNvPicPr>
            <a:picLocks noChangeAspect="1" noChangeArrowheads="1"/>
          </p:cNvPicPr>
          <p:nvPr/>
        </p:nvPicPr>
        <p:blipFill>
          <a:blip r:embed="rId3"/>
          <a:srcRect/>
          <a:stretch>
            <a:fillRect/>
          </a:stretch>
        </p:blipFill>
        <p:spPr bwMode="auto">
          <a:xfrm>
            <a:off x="671513" y="260350"/>
            <a:ext cx="804862" cy="719138"/>
          </a:xfrm>
          <a:prstGeom prst="rect">
            <a:avLst/>
          </a:prstGeom>
          <a:noFill/>
          <a:ln w="9525">
            <a:noFill/>
            <a:miter lim="800000"/>
            <a:headEnd/>
            <a:tailEnd/>
          </a:ln>
        </p:spPr>
      </p:pic>
      <p:grpSp>
        <p:nvGrpSpPr>
          <p:cNvPr id="20" name="Agrupar 41"/>
          <p:cNvGrpSpPr/>
          <p:nvPr/>
        </p:nvGrpSpPr>
        <p:grpSpPr>
          <a:xfrm>
            <a:off x="251520" y="5229200"/>
            <a:ext cx="882484" cy="1450720"/>
            <a:chOff x="7916914" y="3392213"/>
            <a:chExt cx="914688" cy="1696571"/>
          </a:xfrm>
          <a:effectLst>
            <a:outerShdw blurRad="50800" dist="38100" dir="2700000" algn="tl" rotWithShape="0">
              <a:prstClr val="black">
                <a:alpha val="40000"/>
              </a:prstClr>
            </a:outerShdw>
          </a:effectLst>
        </p:grpSpPr>
        <p:sp>
          <p:nvSpPr>
            <p:cNvPr id="21" name="Forma libre 20"/>
            <p:cNvSpPr/>
            <p:nvPr/>
          </p:nvSpPr>
          <p:spPr>
            <a:xfrm>
              <a:off x="8417985" y="3812948"/>
              <a:ext cx="413617" cy="1275836"/>
            </a:xfrm>
            <a:custGeom>
              <a:avLst/>
              <a:gdLst>
                <a:gd name="connsiteX0" fmla="*/ 0 w 413617"/>
                <a:gd name="connsiteY0" fmla="*/ 0 h 1240819"/>
                <a:gd name="connsiteX1" fmla="*/ 192245 w 413617"/>
                <a:gd name="connsiteY1" fmla="*/ 0 h 1240819"/>
                <a:gd name="connsiteX2" fmla="*/ 413617 w 413617"/>
                <a:gd name="connsiteY2" fmla="*/ 1147612 h 1240819"/>
                <a:gd name="connsiteX3" fmla="*/ 396141 w 413617"/>
                <a:gd name="connsiteY3" fmla="*/ 1240819 h 1240819"/>
                <a:gd name="connsiteX4" fmla="*/ 355362 w 413617"/>
                <a:gd name="connsiteY4" fmla="*/ 1211692 h 1240819"/>
                <a:gd name="connsiteX5" fmla="*/ 337885 w 413617"/>
                <a:gd name="connsiteY5" fmla="*/ 1101009 h 1240819"/>
                <a:gd name="connsiteX6" fmla="*/ 192245 w 413617"/>
                <a:gd name="connsiteY6" fmla="*/ 0 h 1240819"/>
                <a:gd name="connsiteX7" fmla="*/ 0 w 413617"/>
                <a:gd name="connsiteY7" fmla="*/ 0 h 1240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3617" h="1240819">
                  <a:moveTo>
                    <a:pt x="0" y="0"/>
                  </a:moveTo>
                  <a:lnTo>
                    <a:pt x="192245" y="0"/>
                  </a:lnTo>
                  <a:lnTo>
                    <a:pt x="413617" y="1147612"/>
                  </a:lnTo>
                  <a:lnTo>
                    <a:pt x="396141" y="1240819"/>
                  </a:lnTo>
                  <a:lnTo>
                    <a:pt x="355362" y="1211692"/>
                  </a:lnTo>
                  <a:lnTo>
                    <a:pt x="337885" y="1101009"/>
                  </a:lnTo>
                  <a:lnTo>
                    <a:pt x="192245" y="0"/>
                  </a:lnTo>
                  <a:lnTo>
                    <a:pt x="0" y="0"/>
                  </a:lnTo>
                  <a:close/>
                </a:path>
              </a:pathLst>
            </a:custGeom>
            <a:solidFill>
              <a:srgbClr val="FFFFFF"/>
            </a:solidFill>
            <a:ln>
              <a:noFill/>
            </a:ln>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a:p>
          </p:txBody>
        </p:sp>
        <p:cxnSp>
          <p:nvCxnSpPr>
            <p:cNvPr id="22" name="Conector recto 21"/>
            <p:cNvCxnSpPr/>
            <p:nvPr/>
          </p:nvCxnSpPr>
          <p:spPr>
            <a:xfrm flipV="1">
              <a:off x="8395605" y="3912928"/>
              <a:ext cx="233024" cy="1"/>
            </a:xfrm>
            <a:prstGeom prst="line">
              <a:avLst/>
            </a:prstGeom>
            <a:ln w="19050" cmpd="sng">
              <a:solidFill>
                <a:schemeClr val="bg1"/>
              </a:solidFill>
            </a:ln>
            <a:scene3d>
              <a:camera prst="orthographicFront"/>
              <a:lightRig rig="threePt" dir="t"/>
            </a:scene3d>
            <a:sp3d>
              <a:bevelT w="165100" prst="coolSlant"/>
            </a:sp3d>
          </p:spPr>
          <p:style>
            <a:lnRef idx="2">
              <a:schemeClr val="accent1"/>
            </a:lnRef>
            <a:fillRef idx="0">
              <a:schemeClr val="accent1"/>
            </a:fillRef>
            <a:effectRef idx="1">
              <a:schemeClr val="accent1"/>
            </a:effectRef>
            <a:fontRef idx="minor">
              <a:schemeClr val="tx1"/>
            </a:fontRef>
          </p:style>
        </p:cxnSp>
        <p:sp>
          <p:nvSpPr>
            <p:cNvPr id="23" name="Elipse 22"/>
            <p:cNvSpPr/>
            <p:nvPr/>
          </p:nvSpPr>
          <p:spPr>
            <a:xfrm>
              <a:off x="8541245" y="3678959"/>
              <a:ext cx="87384" cy="76682"/>
            </a:xfrm>
            <a:prstGeom prst="ellipse">
              <a:avLst/>
            </a:prstGeom>
            <a:solidFill>
              <a:schemeClr val="bg1"/>
            </a:solidFill>
            <a:ln>
              <a:noFill/>
            </a:ln>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a:p>
          </p:txBody>
        </p:sp>
        <p:cxnSp>
          <p:nvCxnSpPr>
            <p:cNvPr id="24" name="Conector recto 23"/>
            <p:cNvCxnSpPr/>
            <p:nvPr/>
          </p:nvCxnSpPr>
          <p:spPr>
            <a:xfrm flipV="1">
              <a:off x="8383029" y="3842078"/>
              <a:ext cx="233024" cy="1"/>
            </a:xfrm>
            <a:prstGeom prst="line">
              <a:avLst/>
            </a:prstGeom>
            <a:ln w="38100" cmpd="sng">
              <a:solidFill>
                <a:schemeClr val="bg1"/>
              </a:solidFill>
            </a:ln>
            <a:scene3d>
              <a:camera prst="orthographicFront"/>
              <a:lightRig rig="threePt" dir="t"/>
            </a:scene3d>
            <a:sp3d>
              <a:bevelT w="165100" prst="coolSlant"/>
            </a:sp3d>
          </p:spPr>
          <p:style>
            <a:lnRef idx="2">
              <a:schemeClr val="accent1"/>
            </a:lnRef>
            <a:fillRef idx="0">
              <a:schemeClr val="accent1"/>
            </a:fillRef>
            <a:effectRef idx="1">
              <a:schemeClr val="accent1"/>
            </a:effectRef>
            <a:fontRef idx="minor">
              <a:schemeClr val="tx1"/>
            </a:fontRef>
          </p:style>
        </p:cxnSp>
        <p:sp>
          <p:nvSpPr>
            <p:cNvPr id="25" name="Forma libre 24"/>
            <p:cNvSpPr/>
            <p:nvPr/>
          </p:nvSpPr>
          <p:spPr>
            <a:xfrm>
              <a:off x="7916914" y="3392213"/>
              <a:ext cx="502413" cy="1696571"/>
            </a:xfrm>
            <a:custGeom>
              <a:avLst/>
              <a:gdLst>
                <a:gd name="connsiteX0" fmla="*/ 70 w 502413"/>
                <a:gd name="connsiteY0" fmla="*/ 1301 h 1696571"/>
                <a:gd name="connsiteX1" fmla="*/ 326303 w 502413"/>
                <a:gd name="connsiteY1" fmla="*/ 216842 h 1696571"/>
                <a:gd name="connsiteX2" fmla="*/ 489420 w 502413"/>
                <a:gd name="connsiteY2" fmla="*/ 420733 h 1696571"/>
                <a:gd name="connsiteX3" fmla="*/ 489420 w 502413"/>
                <a:gd name="connsiteY3" fmla="*/ 508114 h 1696571"/>
                <a:gd name="connsiteX4" fmla="*/ 466118 w 502413"/>
                <a:gd name="connsiteY4" fmla="*/ 712005 h 1696571"/>
                <a:gd name="connsiteX5" fmla="*/ 378734 w 502413"/>
                <a:gd name="connsiteY5" fmla="*/ 991626 h 1696571"/>
                <a:gd name="connsiteX6" fmla="*/ 203966 w 502413"/>
                <a:gd name="connsiteY6" fmla="*/ 1381930 h 1696571"/>
                <a:gd name="connsiteX7" fmla="*/ 40849 w 502413"/>
                <a:gd name="connsiteY7" fmla="*/ 1696504 h 1696571"/>
                <a:gd name="connsiteX8" fmla="*/ 122408 w 502413"/>
                <a:gd name="connsiteY8" fmla="*/ 1405232 h 1696571"/>
                <a:gd name="connsiteX9" fmla="*/ 268047 w 502413"/>
                <a:gd name="connsiteY9" fmla="*/ 915895 h 1696571"/>
                <a:gd name="connsiteX10" fmla="*/ 355431 w 502413"/>
                <a:gd name="connsiteY10" fmla="*/ 618798 h 1696571"/>
                <a:gd name="connsiteX11" fmla="*/ 361257 w 502413"/>
                <a:gd name="connsiteY11" fmla="*/ 490638 h 1696571"/>
                <a:gd name="connsiteX12" fmla="*/ 297175 w 502413"/>
                <a:gd name="connsiteY12" fmla="*/ 321700 h 1696571"/>
                <a:gd name="connsiteX13" fmla="*/ 70 w 502413"/>
                <a:gd name="connsiteY13" fmla="*/ 1301 h 1696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02413" h="1696571">
                  <a:moveTo>
                    <a:pt x="70" y="1301"/>
                  </a:moveTo>
                  <a:cubicBezTo>
                    <a:pt x="4925" y="-16175"/>
                    <a:pt x="244745" y="146937"/>
                    <a:pt x="326303" y="216842"/>
                  </a:cubicBezTo>
                  <a:cubicBezTo>
                    <a:pt x="407861" y="286747"/>
                    <a:pt x="462234" y="372188"/>
                    <a:pt x="489420" y="420733"/>
                  </a:cubicBezTo>
                  <a:cubicBezTo>
                    <a:pt x="516606" y="469278"/>
                    <a:pt x="493304" y="459569"/>
                    <a:pt x="489420" y="508114"/>
                  </a:cubicBezTo>
                  <a:cubicBezTo>
                    <a:pt x="485536" y="556659"/>
                    <a:pt x="484566" y="631420"/>
                    <a:pt x="466118" y="712005"/>
                  </a:cubicBezTo>
                  <a:cubicBezTo>
                    <a:pt x="447670" y="792590"/>
                    <a:pt x="422426" y="879972"/>
                    <a:pt x="378734" y="991626"/>
                  </a:cubicBezTo>
                  <a:cubicBezTo>
                    <a:pt x="335042" y="1103280"/>
                    <a:pt x="260280" y="1264450"/>
                    <a:pt x="203966" y="1381930"/>
                  </a:cubicBezTo>
                  <a:cubicBezTo>
                    <a:pt x="147652" y="1499410"/>
                    <a:pt x="54442" y="1692620"/>
                    <a:pt x="40849" y="1696504"/>
                  </a:cubicBezTo>
                  <a:cubicBezTo>
                    <a:pt x="27256" y="1700388"/>
                    <a:pt x="84542" y="1535334"/>
                    <a:pt x="122408" y="1405232"/>
                  </a:cubicBezTo>
                  <a:cubicBezTo>
                    <a:pt x="160274" y="1275131"/>
                    <a:pt x="229210" y="1046967"/>
                    <a:pt x="268047" y="915895"/>
                  </a:cubicBezTo>
                  <a:cubicBezTo>
                    <a:pt x="306884" y="784823"/>
                    <a:pt x="339896" y="689674"/>
                    <a:pt x="355431" y="618798"/>
                  </a:cubicBezTo>
                  <a:cubicBezTo>
                    <a:pt x="370966" y="547922"/>
                    <a:pt x="370966" y="540154"/>
                    <a:pt x="361257" y="490638"/>
                  </a:cubicBezTo>
                  <a:cubicBezTo>
                    <a:pt x="351548" y="441122"/>
                    <a:pt x="353489" y="402285"/>
                    <a:pt x="297175" y="321700"/>
                  </a:cubicBezTo>
                  <a:cubicBezTo>
                    <a:pt x="240861" y="241115"/>
                    <a:pt x="-4785" y="18777"/>
                    <a:pt x="70" y="1301"/>
                  </a:cubicBezTo>
                  <a:close/>
                </a:path>
              </a:pathLst>
            </a:custGeom>
            <a:solidFill>
              <a:schemeClr val="bg1"/>
            </a:solidFill>
            <a:ln>
              <a:noFill/>
            </a:ln>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a:p>
          </p:txBody>
        </p:sp>
      </p:grpSp>
      <p:sp>
        <p:nvSpPr>
          <p:cNvPr id="21513" name="CuadroTexto 5"/>
          <p:cNvSpPr txBox="1">
            <a:spLocks noChangeArrowheads="1"/>
          </p:cNvSpPr>
          <p:nvPr/>
        </p:nvSpPr>
        <p:spPr bwMode="auto">
          <a:xfrm>
            <a:off x="5865019" y="1124828"/>
            <a:ext cx="2736850" cy="830997"/>
          </a:xfrm>
          <a:prstGeom prst="rect">
            <a:avLst/>
          </a:prstGeom>
          <a:noFill/>
          <a:ln w="9525">
            <a:noFill/>
            <a:miter lim="800000"/>
            <a:headEnd/>
            <a:tailEnd/>
          </a:ln>
        </p:spPr>
        <p:txBody>
          <a:bodyPr>
            <a:spAutoFit/>
          </a:bodyPr>
          <a:lstStyle/>
          <a:p>
            <a:r>
              <a:rPr lang="es-ES_tradnl" sz="1600" b="1" dirty="0">
                <a:solidFill>
                  <a:srgbClr val="000000"/>
                </a:solidFill>
                <a:latin typeface="Arial Black" pitchFamily="34" charset="0"/>
              </a:rPr>
              <a:t>2</a:t>
            </a:r>
            <a:r>
              <a:rPr lang="es-ES_tradnl" sz="1600" b="1" dirty="0" smtClean="0">
                <a:solidFill>
                  <a:srgbClr val="000000"/>
                </a:solidFill>
                <a:latin typeface="Arial Black" pitchFamily="34" charset="0"/>
              </a:rPr>
              <a:t>. Método (definiciones).</a:t>
            </a:r>
            <a:endParaRPr lang="es-ES_tradnl" sz="1600" b="1" dirty="0">
              <a:solidFill>
                <a:srgbClr val="000000"/>
              </a:solidFill>
              <a:latin typeface="Arial Black" pitchFamily="34" charset="0"/>
            </a:endParaRPr>
          </a:p>
          <a:p>
            <a:endParaRPr lang="es-ES" sz="1600" dirty="0">
              <a:solidFill>
                <a:srgbClr val="E4988A"/>
              </a:solidFill>
              <a:cs typeface="Tahoma" pitchFamily="34" charset="0"/>
            </a:endParaRPr>
          </a:p>
        </p:txBody>
      </p:sp>
      <p:sp>
        <p:nvSpPr>
          <p:cNvPr id="26" name="25 CuadroTexto"/>
          <p:cNvSpPr txBox="1"/>
          <p:nvPr/>
        </p:nvSpPr>
        <p:spPr>
          <a:xfrm>
            <a:off x="1085021" y="1339254"/>
            <a:ext cx="4544333" cy="4524315"/>
          </a:xfrm>
          <a:prstGeom prst="rect">
            <a:avLst/>
          </a:prstGeom>
          <a:noFill/>
        </p:spPr>
        <p:txBody>
          <a:bodyPr wrap="square" rtlCol="0">
            <a:spAutoFit/>
          </a:bodyPr>
          <a:lstStyle/>
          <a:p>
            <a:pPr algn="just"/>
            <a:r>
              <a:rPr lang="es-MX" sz="1600" dirty="0" smtClean="0"/>
              <a:t>Según de la Real Academia de la Lengua Española método es definido como: modo de decir o hacer con orden.  </a:t>
            </a:r>
            <a:r>
              <a:rPr lang="es-MX" sz="1600" dirty="0" smtClean="0"/>
              <a:t>Procedimiento</a:t>
            </a:r>
            <a:r>
              <a:rPr lang="es-MX" sz="1600" dirty="0">
                <a:latin typeface="Arial Unicode MS" panose="020B0604020202020204" pitchFamily="34" charset="-128"/>
                <a:ea typeface="Arial Unicode MS" panose="020B0604020202020204" pitchFamily="34" charset="-128"/>
                <a:cs typeface="Arial Unicode MS" panose="020B0604020202020204" pitchFamily="34" charset="-128"/>
              </a:rPr>
              <a:t> </a:t>
            </a:r>
            <a:r>
              <a:rPr lang="es-MX" sz="1600" dirty="0"/>
              <a:t>que</a:t>
            </a:r>
            <a:r>
              <a:rPr lang="es-MX" sz="1600" dirty="0">
                <a:latin typeface="Arial Unicode MS" panose="020B0604020202020204" pitchFamily="34" charset="-128"/>
                <a:ea typeface="Arial Unicode MS" panose="020B0604020202020204" pitchFamily="34" charset="-128"/>
                <a:cs typeface="Arial Unicode MS" panose="020B0604020202020204" pitchFamily="34" charset="-128"/>
              </a:rPr>
              <a:t> </a:t>
            </a:r>
            <a:r>
              <a:rPr lang="es-MX" sz="1600" dirty="0"/>
              <a:t>se</a:t>
            </a:r>
            <a:r>
              <a:rPr lang="es-MX" sz="1600" dirty="0">
                <a:latin typeface="Arial Unicode MS" panose="020B0604020202020204" pitchFamily="34" charset="-128"/>
                <a:ea typeface="Arial Unicode MS" panose="020B0604020202020204" pitchFamily="34" charset="-128"/>
                <a:cs typeface="Arial Unicode MS" panose="020B0604020202020204" pitchFamily="34" charset="-128"/>
              </a:rPr>
              <a:t> </a:t>
            </a:r>
            <a:r>
              <a:rPr lang="es-MX" sz="1600" dirty="0"/>
              <a:t>sigue</a:t>
            </a:r>
            <a:r>
              <a:rPr lang="es-MX" sz="1600" dirty="0">
                <a:latin typeface="Arial Unicode MS" panose="020B0604020202020204" pitchFamily="34" charset="-128"/>
                <a:ea typeface="Arial Unicode MS" panose="020B0604020202020204" pitchFamily="34" charset="-128"/>
                <a:cs typeface="Arial Unicode MS" panose="020B0604020202020204" pitchFamily="34" charset="-128"/>
              </a:rPr>
              <a:t> </a:t>
            </a:r>
            <a:r>
              <a:rPr lang="es-MX" sz="1600" dirty="0"/>
              <a:t>en</a:t>
            </a:r>
            <a:r>
              <a:rPr lang="es-MX" sz="1600" dirty="0">
                <a:latin typeface="Arial Unicode MS" panose="020B0604020202020204" pitchFamily="34" charset="-128"/>
                <a:ea typeface="Arial Unicode MS" panose="020B0604020202020204" pitchFamily="34" charset="-128"/>
                <a:cs typeface="Arial Unicode MS" panose="020B0604020202020204" pitchFamily="34" charset="-128"/>
              </a:rPr>
              <a:t> </a:t>
            </a:r>
            <a:r>
              <a:rPr lang="es-MX" sz="1600" dirty="0"/>
              <a:t>las</a:t>
            </a:r>
            <a:r>
              <a:rPr lang="es-MX" sz="1600" dirty="0">
                <a:latin typeface="Arial Unicode MS" panose="020B0604020202020204" pitchFamily="34" charset="-128"/>
                <a:ea typeface="Arial Unicode MS" panose="020B0604020202020204" pitchFamily="34" charset="-128"/>
                <a:cs typeface="Arial Unicode MS" panose="020B0604020202020204" pitchFamily="34" charset="-128"/>
              </a:rPr>
              <a:t> </a:t>
            </a:r>
            <a:r>
              <a:rPr lang="es-MX" sz="1600" dirty="0"/>
              <a:t>ciencias</a:t>
            </a:r>
            <a:r>
              <a:rPr lang="es-MX" sz="1600" dirty="0">
                <a:latin typeface="Arial Unicode MS" panose="020B0604020202020204" pitchFamily="34" charset="-128"/>
                <a:ea typeface="Arial Unicode MS" panose="020B0604020202020204" pitchFamily="34" charset="-128"/>
                <a:cs typeface="Arial Unicode MS" panose="020B0604020202020204" pitchFamily="34" charset="-128"/>
              </a:rPr>
              <a:t> </a:t>
            </a:r>
            <a:r>
              <a:rPr lang="es-MX" sz="1600" dirty="0"/>
              <a:t>para</a:t>
            </a:r>
            <a:r>
              <a:rPr lang="es-MX" sz="1600" dirty="0">
                <a:latin typeface="Arial Unicode MS" panose="020B0604020202020204" pitchFamily="34" charset="-128"/>
                <a:ea typeface="Arial Unicode MS" panose="020B0604020202020204" pitchFamily="34" charset="-128"/>
                <a:cs typeface="Arial Unicode MS" panose="020B0604020202020204" pitchFamily="34" charset="-128"/>
              </a:rPr>
              <a:t> </a:t>
            </a:r>
            <a:r>
              <a:rPr lang="es-MX" sz="1600" dirty="0"/>
              <a:t>hallar</a:t>
            </a:r>
            <a:r>
              <a:rPr lang="es-MX" sz="1600" dirty="0">
                <a:latin typeface="Arial Unicode MS" panose="020B0604020202020204" pitchFamily="34" charset="-128"/>
                <a:ea typeface="Arial Unicode MS" panose="020B0604020202020204" pitchFamily="34" charset="-128"/>
                <a:cs typeface="Arial Unicode MS" panose="020B0604020202020204" pitchFamily="34" charset="-128"/>
              </a:rPr>
              <a:t> </a:t>
            </a:r>
            <a:r>
              <a:rPr lang="es-MX" sz="1600" dirty="0"/>
              <a:t>la</a:t>
            </a:r>
            <a:r>
              <a:rPr lang="es-MX" sz="1600" dirty="0">
                <a:latin typeface="Arial Unicode MS" panose="020B0604020202020204" pitchFamily="34" charset="-128"/>
                <a:ea typeface="Arial Unicode MS" panose="020B0604020202020204" pitchFamily="34" charset="-128"/>
                <a:cs typeface="Arial Unicode MS" panose="020B0604020202020204" pitchFamily="34" charset="-128"/>
              </a:rPr>
              <a:t> </a:t>
            </a:r>
            <a:r>
              <a:rPr lang="es-MX" sz="1600" dirty="0" smtClean="0"/>
              <a:t>verdad y </a:t>
            </a:r>
            <a:r>
              <a:rPr lang="es-MX" sz="1600" dirty="0" smtClean="0">
                <a:latin typeface="Arial" panose="020B0604020202020204" pitchFamily="34" charset="0"/>
              </a:rPr>
              <a:t>enseñarla</a:t>
            </a:r>
            <a:r>
              <a:rPr lang="es-MX" sz="1600" dirty="0">
                <a:latin typeface="Arial Unicode MS" panose="020B0604020202020204" pitchFamily="34" charset="-128"/>
                <a:ea typeface="Arial Unicode MS" panose="020B0604020202020204" pitchFamily="34" charset="-128"/>
                <a:cs typeface="Arial Unicode MS" panose="020B0604020202020204" pitchFamily="34" charset="-128"/>
              </a:rPr>
              <a:t>.</a:t>
            </a:r>
            <a:r>
              <a:rPr lang="es-MX" sz="1600" dirty="0"/>
              <a:t> </a:t>
            </a:r>
            <a:endParaRPr lang="es-MX" sz="1600" dirty="0">
              <a:latin typeface="Arial" panose="020B0604020202020204" pitchFamily="34" charset="0"/>
            </a:endParaRPr>
          </a:p>
          <a:p>
            <a:pPr lvl="0" algn="just"/>
            <a:endParaRPr lang="es-MX" sz="1600" dirty="0" smtClean="0"/>
          </a:p>
          <a:p>
            <a:pPr lvl="0" algn="just"/>
            <a:r>
              <a:rPr lang="es-MX" sz="1600" dirty="0" smtClean="0"/>
              <a:t>Procedimiento consciente que el hombre se propone para obtener un fin, específicamente para resolver un problema (</a:t>
            </a:r>
            <a:r>
              <a:rPr lang="es-MX" sz="1600" dirty="0" err="1" smtClean="0"/>
              <a:t>Ortíz</a:t>
            </a:r>
            <a:r>
              <a:rPr lang="es-MX" sz="1600" dirty="0" smtClean="0"/>
              <a:t> y García, 2010).</a:t>
            </a:r>
          </a:p>
          <a:p>
            <a:pPr lvl="0" algn="just"/>
            <a:endParaRPr lang="es-MX" sz="1600" dirty="0" smtClean="0"/>
          </a:p>
          <a:p>
            <a:pPr lvl="0" algn="just"/>
            <a:r>
              <a:rPr lang="es-MX" sz="1600" dirty="0" smtClean="0"/>
              <a:t>Para Ortiz y García (2010) es el procedimiento para tratar un conjunto de problemas, según su naturaleza cada problema para su resolución requiere un conjunto de métodos, técnicas y procedimientos muy particulares.</a:t>
            </a:r>
            <a:endParaRPr lang="es-MX" sz="1600" dirty="0"/>
          </a:p>
          <a:p>
            <a:pPr lvl="0" algn="just"/>
            <a:endParaRPr lang="es-MX" sz="1600" dirty="0"/>
          </a:p>
          <a:p>
            <a:endParaRPr lang="es-MX" sz="1600" dirty="0"/>
          </a:p>
        </p:txBody>
      </p:sp>
      <p:sp>
        <p:nvSpPr>
          <p:cNvPr id="31" name="CuadroTexto 2"/>
          <p:cNvSpPr txBox="1">
            <a:spLocks noChangeArrowheads="1"/>
          </p:cNvSpPr>
          <p:nvPr/>
        </p:nvSpPr>
        <p:spPr bwMode="auto">
          <a:xfrm>
            <a:off x="6153944" y="6213288"/>
            <a:ext cx="2447925" cy="523220"/>
          </a:xfrm>
          <a:prstGeom prst="rect">
            <a:avLst/>
          </a:prstGeom>
          <a:noFill/>
          <a:ln w="9525">
            <a:noFill/>
            <a:miter lim="800000"/>
            <a:headEnd/>
            <a:tailEnd/>
          </a:ln>
        </p:spPr>
        <p:txBody>
          <a:bodyPr>
            <a:spAutoFit/>
          </a:bodyPr>
          <a:lstStyle/>
          <a:p>
            <a:r>
              <a:rPr lang="es-ES_tradnl" sz="1400" b="1" i="1" dirty="0" smtClean="0">
                <a:solidFill>
                  <a:schemeClr val="bg1"/>
                </a:solidFill>
                <a:latin typeface="Abadi MT Condensed Light" pitchFamily="1" charset="0"/>
              </a:rPr>
              <a:t>Comprensión del método para el diseño </a:t>
            </a:r>
            <a:r>
              <a:rPr lang="es-ES_tradnl" sz="1400" b="1" i="1" dirty="0">
                <a:solidFill>
                  <a:schemeClr val="bg1"/>
                </a:solidFill>
                <a:latin typeface="Abadi MT Condensed Light" pitchFamily="1" charset="0"/>
              </a:rPr>
              <a:t>Industrial </a:t>
            </a:r>
          </a:p>
        </p:txBody>
      </p:sp>
    </p:spTree>
    <p:extLst>
      <p:ext uri="{BB962C8B-B14F-4D97-AF65-F5344CB8AC3E}">
        <p14:creationId xmlns:p14="http://schemas.microsoft.com/office/powerpoint/2010/main" val="12085964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ángulo 27"/>
          <p:cNvSpPr>
            <a:spLocks noChangeArrowheads="1"/>
          </p:cNvSpPr>
          <p:nvPr/>
        </p:nvSpPr>
        <p:spPr bwMode="auto">
          <a:xfrm rot="-5400000">
            <a:off x="5871369" y="2893219"/>
            <a:ext cx="6149975" cy="395287"/>
          </a:xfrm>
          <a:prstGeom prst="rect">
            <a:avLst/>
          </a:prstGeom>
          <a:gradFill rotWithShape="1">
            <a:gsLst>
              <a:gs pos="0">
                <a:srgbClr val="628319"/>
              </a:gs>
              <a:gs pos="64000">
                <a:srgbClr val="628319"/>
              </a:gs>
              <a:gs pos="100000">
                <a:srgbClr val="FFFFFF"/>
              </a:gs>
            </a:gsLst>
            <a:path path="rect">
              <a:fillToRect l="100000" t="100000"/>
            </a:path>
          </a:gradFill>
          <a:ln w="9525">
            <a:noFill/>
            <a:miter lim="800000"/>
            <a:headEnd/>
            <a:tailEnd/>
          </a:ln>
          <a:effectLst>
            <a:outerShdw dist="23000" dir="5400000" rotWithShape="0">
              <a:srgbClr val="808080">
                <a:alpha val="34999"/>
              </a:srgbClr>
            </a:outerShdw>
          </a:effectLst>
        </p:spPr>
        <p:txBody>
          <a:bodyPr anchor="ctr"/>
          <a:lstStyle/>
          <a:p>
            <a:pPr algn="ctr">
              <a:defRPr/>
            </a:pPr>
            <a:endParaRPr lang="es-ES">
              <a:solidFill>
                <a:schemeClr val="lt1"/>
              </a:solidFill>
              <a:latin typeface="+mn-lt"/>
              <a:ea typeface="+mn-ea"/>
            </a:endParaRPr>
          </a:p>
        </p:txBody>
      </p:sp>
      <p:sp>
        <p:nvSpPr>
          <p:cNvPr id="19" name="Rectángulo 18"/>
          <p:cNvSpPr>
            <a:spLocks noChangeArrowheads="1"/>
          </p:cNvSpPr>
          <p:nvPr/>
        </p:nvSpPr>
        <p:spPr bwMode="auto">
          <a:xfrm>
            <a:off x="179388" y="5949950"/>
            <a:ext cx="8964612" cy="908050"/>
          </a:xfrm>
          <a:prstGeom prst="rect">
            <a:avLst/>
          </a:prstGeom>
          <a:gradFill rotWithShape="1">
            <a:gsLst>
              <a:gs pos="0">
                <a:srgbClr val="628319"/>
              </a:gs>
              <a:gs pos="64000">
                <a:srgbClr val="628319"/>
              </a:gs>
              <a:gs pos="100000">
                <a:srgbClr val="FFFFFF"/>
              </a:gs>
            </a:gsLst>
            <a:path path="rect">
              <a:fillToRect l="100000" t="100000"/>
            </a:path>
          </a:gradFill>
          <a:ln w="9525">
            <a:noFill/>
            <a:miter lim="800000"/>
            <a:headEnd/>
            <a:tailEnd/>
          </a:ln>
          <a:effectLst>
            <a:outerShdw dist="23000" dir="5400000" rotWithShape="0">
              <a:srgbClr val="808080">
                <a:alpha val="34999"/>
              </a:srgbClr>
            </a:outerShdw>
          </a:effectLst>
        </p:spPr>
        <p:txBody>
          <a:bodyPr anchor="ctr"/>
          <a:lstStyle/>
          <a:p>
            <a:pPr algn="ctr">
              <a:defRPr/>
            </a:pPr>
            <a:endParaRPr lang="es-ES">
              <a:solidFill>
                <a:schemeClr val="lt1"/>
              </a:solidFill>
              <a:latin typeface="+mn-lt"/>
              <a:ea typeface="+mn-ea"/>
            </a:endParaRPr>
          </a:p>
        </p:txBody>
      </p:sp>
      <p:sp>
        <p:nvSpPr>
          <p:cNvPr id="27" name="Rectángulo 26"/>
          <p:cNvSpPr>
            <a:spLocks noChangeArrowheads="1"/>
          </p:cNvSpPr>
          <p:nvPr/>
        </p:nvSpPr>
        <p:spPr bwMode="auto">
          <a:xfrm>
            <a:off x="0" y="0"/>
            <a:ext cx="250825" cy="6850063"/>
          </a:xfrm>
          <a:prstGeom prst="rect">
            <a:avLst/>
          </a:prstGeom>
          <a:solidFill>
            <a:srgbClr val="404040"/>
          </a:solidFill>
          <a:ln w="9525">
            <a:noFill/>
            <a:miter lim="800000"/>
            <a:headEnd/>
            <a:tailEnd/>
          </a:ln>
          <a:effectLst>
            <a:outerShdw dist="23000" dir="5400000" rotWithShape="0">
              <a:srgbClr val="808080">
                <a:alpha val="34999"/>
              </a:srgbClr>
            </a:outerShdw>
          </a:effectLst>
        </p:spPr>
        <p:txBody>
          <a:bodyPr anchor="ctr"/>
          <a:lstStyle/>
          <a:p>
            <a:pPr algn="ctr">
              <a:defRPr/>
            </a:pPr>
            <a:endParaRPr lang="es-ES">
              <a:solidFill>
                <a:schemeClr val="lt1"/>
              </a:solidFill>
              <a:latin typeface="+mn-lt"/>
              <a:ea typeface="+mn-ea"/>
            </a:endParaRPr>
          </a:p>
        </p:txBody>
      </p:sp>
      <p:sp>
        <p:nvSpPr>
          <p:cNvPr id="21508" name="Text Box 6"/>
          <p:cNvSpPr txBox="1">
            <a:spLocks noChangeArrowheads="1"/>
          </p:cNvSpPr>
          <p:nvPr/>
        </p:nvSpPr>
        <p:spPr bwMode="auto">
          <a:xfrm>
            <a:off x="2268538" y="404813"/>
            <a:ext cx="4762500" cy="830262"/>
          </a:xfrm>
          <a:prstGeom prst="rect">
            <a:avLst/>
          </a:prstGeom>
          <a:noFill/>
          <a:ln w="9525">
            <a:noFill/>
            <a:miter lim="800000"/>
            <a:headEnd/>
            <a:tailEnd/>
          </a:ln>
        </p:spPr>
        <p:txBody>
          <a:bodyPr wrap="none">
            <a:spAutoFit/>
          </a:bodyPr>
          <a:lstStyle/>
          <a:p>
            <a:r>
              <a:rPr lang="es-MX" sz="1400" b="1" dirty="0">
                <a:solidFill>
                  <a:srgbClr val="08090B"/>
                </a:solidFill>
                <a:latin typeface="Arial" pitchFamily="34" charset="0"/>
                <a:cs typeface="Arial" pitchFamily="34" charset="0"/>
              </a:rPr>
              <a:t>UNIVERSIDAD AUTÓNOMA DEL ESTADO DE MÉXICO</a:t>
            </a:r>
          </a:p>
          <a:p>
            <a:r>
              <a:rPr lang="es-MX" sz="1400" b="1" dirty="0">
                <a:solidFill>
                  <a:srgbClr val="08090B"/>
                </a:solidFill>
                <a:latin typeface="Arial" pitchFamily="34" charset="0"/>
                <a:cs typeface="Arial" pitchFamily="34" charset="0"/>
              </a:rPr>
              <a:t>      Centro Universitario UAEM Valle de Chalco. </a:t>
            </a:r>
          </a:p>
          <a:p>
            <a:endParaRPr lang="es-ES" sz="2000" b="1" i="1" dirty="0">
              <a:latin typeface="Arial" pitchFamily="34" charset="0"/>
              <a:cs typeface="Arial" pitchFamily="34" charset="0"/>
            </a:endParaRPr>
          </a:p>
        </p:txBody>
      </p:sp>
      <p:pic>
        <p:nvPicPr>
          <p:cNvPr id="21509" name="Picture 15"/>
          <p:cNvPicPr>
            <a:picLocks noChangeAspect="1" noChangeArrowheads="1"/>
          </p:cNvPicPr>
          <p:nvPr/>
        </p:nvPicPr>
        <p:blipFill>
          <a:blip r:embed="rId3"/>
          <a:srcRect/>
          <a:stretch>
            <a:fillRect/>
          </a:stretch>
        </p:blipFill>
        <p:spPr bwMode="auto">
          <a:xfrm>
            <a:off x="671513" y="260350"/>
            <a:ext cx="804862" cy="719138"/>
          </a:xfrm>
          <a:prstGeom prst="rect">
            <a:avLst/>
          </a:prstGeom>
          <a:noFill/>
          <a:ln w="9525">
            <a:noFill/>
            <a:miter lim="800000"/>
            <a:headEnd/>
            <a:tailEnd/>
          </a:ln>
        </p:spPr>
      </p:pic>
      <p:grpSp>
        <p:nvGrpSpPr>
          <p:cNvPr id="20" name="Agrupar 41"/>
          <p:cNvGrpSpPr/>
          <p:nvPr/>
        </p:nvGrpSpPr>
        <p:grpSpPr>
          <a:xfrm>
            <a:off x="251520" y="5229200"/>
            <a:ext cx="882484" cy="1450720"/>
            <a:chOff x="7916914" y="3392213"/>
            <a:chExt cx="914688" cy="1696571"/>
          </a:xfrm>
          <a:effectLst>
            <a:outerShdw blurRad="50800" dist="38100" dir="2700000" algn="tl" rotWithShape="0">
              <a:prstClr val="black">
                <a:alpha val="40000"/>
              </a:prstClr>
            </a:outerShdw>
          </a:effectLst>
        </p:grpSpPr>
        <p:sp>
          <p:nvSpPr>
            <p:cNvPr id="21" name="Forma libre 20"/>
            <p:cNvSpPr/>
            <p:nvPr/>
          </p:nvSpPr>
          <p:spPr>
            <a:xfrm>
              <a:off x="8417985" y="3812948"/>
              <a:ext cx="413617" cy="1275836"/>
            </a:xfrm>
            <a:custGeom>
              <a:avLst/>
              <a:gdLst>
                <a:gd name="connsiteX0" fmla="*/ 0 w 413617"/>
                <a:gd name="connsiteY0" fmla="*/ 0 h 1240819"/>
                <a:gd name="connsiteX1" fmla="*/ 192245 w 413617"/>
                <a:gd name="connsiteY1" fmla="*/ 0 h 1240819"/>
                <a:gd name="connsiteX2" fmla="*/ 413617 w 413617"/>
                <a:gd name="connsiteY2" fmla="*/ 1147612 h 1240819"/>
                <a:gd name="connsiteX3" fmla="*/ 396141 w 413617"/>
                <a:gd name="connsiteY3" fmla="*/ 1240819 h 1240819"/>
                <a:gd name="connsiteX4" fmla="*/ 355362 w 413617"/>
                <a:gd name="connsiteY4" fmla="*/ 1211692 h 1240819"/>
                <a:gd name="connsiteX5" fmla="*/ 337885 w 413617"/>
                <a:gd name="connsiteY5" fmla="*/ 1101009 h 1240819"/>
                <a:gd name="connsiteX6" fmla="*/ 192245 w 413617"/>
                <a:gd name="connsiteY6" fmla="*/ 0 h 1240819"/>
                <a:gd name="connsiteX7" fmla="*/ 0 w 413617"/>
                <a:gd name="connsiteY7" fmla="*/ 0 h 1240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3617" h="1240819">
                  <a:moveTo>
                    <a:pt x="0" y="0"/>
                  </a:moveTo>
                  <a:lnTo>
                    <a:pt x="192245" y="0"/>
                  </a:lnTo>
                  <a:lnTo>
                    <a:pt x="413617" y="1147612"/>
                  </a:lnTo>
                  <a:lnTo>
                    <a:pt x="396141" y="1240819"/>
                  </a:lnTo>
                  <a:lnTo>
                    <a:pt x="355362" y="1211692"/>
                  </a:lnTo>
                  <a:lnTo>
                    <a:pt x="337885" y="1101009"/>
                  </a:lnTo>
                  <a:lnTo>
                    <a:pt x="192245" y="0"/>
                  </a:lnTo>
                  <a:lnTo>
                    <a:pt x="0" y="0"/>
                  </a:lnTo>
                  <a:close/>
                </a:path>
              </a:pathLst>
            </a:custGeom>
            <a:solidFill>
              <a:srgbClr val="FFFFFF"/>
            </a:solidFill>
            <a:ln>
              <a:noFill/>
            </a:ln>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a:p>
          </p:txBody>
        </p:sp>
        <p:cxnSp>
          <p:nvCxnSpPr>
            <p:cNvPr id="22" name="Conector recto 21"/>
            <p:cNvCxnSpPr/>
            <p:nvPr/>
          </p:nvCxnSpPr>
          <p:spPr>
            <a:xfrm flipV="1">
              <a:off x="8395605" y="3912928"/>
              <a:ext cx="233024" cy="1"/>
            </a:xfrm>
            <a:prstGeom prst="line">
              <a:avLst/>
            </a:prstGeom>
            <a:ln w="19050" cmpd="sng">
              <a:solidFill>
                <a:schemeClr val="bg1"/>
              </a:solidFill>
            </a:ln>
            <a:scene3d>
              <a:camera prst="orthographicFront"/>
              <a:lightRig rig="threePt" dir="t"/>
            </a:scene3d>
            <a:sp3d>
              <a:bevelT w="165100" prst="coolSlant"/>
            </a:sp3d>
          </p:spPr>
          <p:style>
            <a:lnRef idx="2">
              <a:schemeClr val="accent1"/>
            </a:lnRef>
            <a:fillRef idx="0">
              <a:schemeClr val="accent1"/>
            </a:fillRef>
            <a:effectRef idx="1">
              <a:schemeClr val="accent1"/>
            </a:effectRef>
            <a:fontRef idx="minor">
              <a:schemeClr val="tx1"/>
            </a:fontRef>
          </p:style>
        </p:cxnSp>
        <p:sp>
          <p:nvSpPr>
            <p:cNvPr id="23" name="Elipse 22"/>
            <p:cNvSpPr/>
            <p:nvPr/>
          </p:nvSpPr>
          <p:spPr>
            <a:xfrm>
              <a:off x="8541245" y="3678959"/>
              <a:ext cx="87384" cy="76682"/>
            </a:xfrm>
            <a:prstGeom prst="ellipse">
              <a:avLst/>
            </a:prstGeom>
            <a:solidFill>
              <a:schemeClr val="bg1"/>
            </a:solidFill>
            <a:ln>
              <a:noFill/>
            </a:ln>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a:p>
          </p:txBody>
        </p:sp>
        <p:cxnSp>
          <p:nvCxnSpPr>
            <p:cNvPr id="24" name="Conector recto 23"/>
            <p:cNvCxnSpPr/>
            <p:nvPr/>
          </p:nvCxnSpPr>
          <p:spPr>
            <a:xfrm flipV="1">
              <a:off x="8383029" y="3842078"/>
              <a:ext cx="233024" cy="1"/>
            </a:xfrm>
            <a:prstGeom prst="line">
              <a:avLst/>
            </a:prstGeom>
            <a:ln w="38100" cmpd="sng">
              <a:solidFill>
                <a:schemeClr val="bg1"/>
              </a:solidFill>
            </a:ln>
            <a:scene3d>
              <a:camera prst="orthographicFront"/>
              <a:lightRig rig="threePt" dir="t"/>
            </a:scene3d>
            <a:sp3d>
              <a:bevelT w="165100" prst="coolSlant"/>
            </a:sp3d>
          </p:spPr>
          <p:style>
            <a:lnRef idx="2">
              <a:schemeClr val="accent1"/>
            </a:lnRef>
            <a:fillRef idx="0">
              <a:schemeClr val="accent1"/>
            </a:fillRef>
            <a:effectRef idx="1">
              <a:schemeClr val="accent1"/>
            </a:effectRef>
            <a:fontRef idx="minor">
              <a:schemeClr val="tx1"/>
            </a:fontRef>
          </p:style>
        </p:cxnSp>
        <p:sp>
          <p:nvSpPr>
            <p:cNvPr id="25" name="Forma libre 24"/>
            <p:cNvSpPr/>
            <p:nvPr/>
          </p:nvSpPr>
          <p:spPr>
            <a:xfrm>
              <a:off x="7916914" y="3392213"/>
              <a:ext cx="502413" cy="1696571"/>
            </a:xfrm>
            <a:custGeom>
              <a:avLst/>
              <a:gdLst>
                <a:gd name="connsiteX0" fmla="*/ 70 w 502413"/>
                <a:gd name="connsiteY0" fmla="*/ 1301 h 1696571"/>
                <a:gd name="connsiteX1" fmla="*/ 326303 w 502413"/>
                <a:gd name="connsiteY1" fmla="*/ 216842 h 1696571"/>
                <a:gd name="connsiteX2" fmla="*/ 489420 w 502413"/>
                <a:gd name="connsiteY2" fmla="*/ 420733 h 1696571"/>
                <a:gd name="connsiteX3" fmla="*/ 489420 w 502413"/>
                <a:gd name="connsiteY3" fmla="*/ 508114 h 1696571"/>
                <a:gd name="connsiteX4" fmla="*/ 466118 w 502413"/>
                <a:gd name="connsiteY4" fmla="*/ 712005 h 1696571"/>
                <a:gd name="connsiteX5" fmla="*/ 378734 w 502413"/>
                <a:gd name="connsiteY5" fmla="*/ 991626 h 1696571"/>
                <a:gd name="connsiteX6" fmla="*/ 203966 w 502413"/>
                <a:gd name="connsiteY6" fmla="*/ 1381930 h 1696571"/>
                <a:gd name="connsiteX7" fmla="*/ 40849 w 502413"/>
                <a:gd name="connsiteY7" fmla="*/ 1696504 h 1696571"/>
                <a:gd name="connsiteX8" fmla="*/ 122408 w 502413"/>
                <a:gd name="connsiteY8" fmla="*/ 1405232 h 1696571"/>
                <a:gd name="connsiteX9" fmla="*/ 268047 w 502413"/>
                <a:gd name="connsiteY9" fmla="*/ 915895 h 1696571"/>
                <a:gd name="connsiteX10" fmla="*/ 355431 w 502413"/>
                <a:gd name="connsiteY10" fmla="*/ 618798 h 1696571"/>
                <a:gd name="connsiteX11" fmla="*/ 361257 w 502413"/>
                <a:gd name="connsiteY11" fmla="*/ 490638 h 1696571"/>
                <a:gd name="connsiteX12" fmla="*/ 297175 w 502413"/>
                <a:gd name="connsiteY12" fmla="*/ 321700 h 1696571"/>
                <a:gd name="connsiteX13" fmla="*/ 70 w 502413"/>
                <a:gd name="connsiteY13" fmla="*/ 1301 h 1696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02413" h="1696571">
                  <a:moveTo>
                    <a:pt x="70" y="1301"/>
                  </a:moveTo>
                  <a:cubicBezTo>
                    <a:pt x="4925" y="-16175"/>
                    <a:pt x="244745" y="146937"/>
                    <a:pt x="326303" y="216842"/>
                  </a:cubicBezTo>
                  <a:cubicBezTo>
                    <a:pt x="407861" y="286747"/>
                    <a:pt x="462234" y="372188"/>
                    <a:pt x="489420" y="420733"/>
                  </a:cubicBezTo>
                  <a:cubicBezTo>
                    <a:pt x="516606" y="469278"/>
                    <a:pt x="493304" y="459569"/>
                    <a:pt x="489420" y="508114"/>
                  </a:cubicBezTo>
                  <a:cubicBezTo>
                    <a:pt x="485536" y="556659"/>
                    <a:pt x="484566" y="631420"/>
                    <a:pt x="466118" y="712005"/>
                  </a:cubicBezTo>
                  <a:cubicBezTo>
                    <a:pt x="447670" y="792590"/>
                    <a:pt x="422426" y="879972"/>
                    <a:pt x="378734" y="991626"/>
                  </a:cubicBezTo>
                  <a:cubicBezTo>
                    <a:pt x="335042" y="1103280"/>
                    <a:pt x="260280" y="1264450"/>
                    <a:pt x="203966" y="1381930"/>
                  </a:cubicBezTo>
                  <a:cubicBezTo>
                    <a:pt x="147652" y="1499410"/>
                    <a:pt x="54442" y="1692620"/>
                    <a:pt x="40849" y="1696504"/>
                  </a:cubicBezTo>
                  <a:cubicBezTo>
                    <a:pt x="27256" y="1700388"/>
                    <a:pt x="84542" y="1535334"/>
                    <a:pt x="122408" y="1405232"/>
                  </a:cubicBezTo>
                  <a:cubicBezTo>
                    <a:pt x="160274" y="1275131"/>
                    <a:pt x="229210" y="1046967"/>
                    <a:pt x="268047" y="915895"/>
                  </a:cubicBezTo>
                  <a:cubicBezTo>
                    <a:pt x="306884" y="784823"/>
                    <a:pt x="339896" y="689674"/>
                    <a:pt x="355431" y="618798"/>
                  </a:cubicBezTo>
                  <a:cubicBezTo>
                    <a:pt x="370966" y="547922"/>
                    <a:pt x="370966" y="540154"/>
                    <a:pt x="361257" y="490638"/>
                  </a:cubicBezTo>
                  <a:cubicBezTo>
                    <a:pt x="351548" y="441122"/>
                    <a:pt x="353489" y="402285"/>
                    <a:pt x="297175" y="321700"/>
                  </a:cubicBezTo>
                  <a:cubicBezTo>
                    <a:pt x="240861" y="241115"/>
                    <a:pt x="-4785" y="18777"/>
                    <a:pt x="70" y="1301"/>
                  </a:cubicBezTo>
                  <a:close/>
                </a:path>
              </a:pathLst>
            </a:custGeom>
            <a:solidFill>
              <a:schemeClr val="bg1"/>
            </a:solidFill>
            <a:ln>
              <a:noFill/>
            </a:ln>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a:p>
          </p:txBody>
        </p:sp>
      </p:grpSp>
      <p:sp>
        <p:nvSpPr>
          <p:cNvPr id="29" name="25 CuadroTexto"/>
          <p:cNvSpPr txBox="1"/>
          <p:nvPr/>
        </p:nvSpPr>
        <p:spPr>
          <a:xfrm>
            <a:off x="769969" y="1377338"/>
            <a:ext cx="4369033" cy="3785652"/>
          </a:xfrm>
          <a:prstGeom prst="rect">
            <a:avLst/>
          </a:prstGeom>
          <a:noFill/>
        </p:spPr>
        <p:txBody>
          <a:bodyPr wrap="square" rtlCol="0">
            <a:spAutoFit/>
          </a:bodyPr>
          <a:lstStyle/>
          <a:p>
            <a:pPr lvl="0" algn="just">
              <a:lnSpc>
                <a:spcPct val="150000"/>
              </a:lnSpc>
            </a:pPr>
            <a:r>
              <a:rPr lang="es-MX" sz="1600" dirty="0" smtClean="0"/>
              <a:t>Para cada rama de la ciencia se adoptan diferentes métodos para seguir en la búsqueda de nuevo conocimiento. Por lo que la ciencia ha avanzado debido a la aplicación del método científico, que en sí, es un conjunto de métodos particulares que se caracterizan por sus procedimientos técnicas e instrumentaciones, así mismo por alcanzar diferentes soluciones (Ortiz y García, 2004).</a:t>
            </a:r>
            <a:endParaRPr lang="es-MX" sz="1600" dirty="0" smtClean="0"/>
          </a:p>
          <a:p>
            <a:endParaRPr lang="es-MX" dirty="0"/>
          </a:p>
        </p:txBody>
      </p:sp>
      <p:pic>
        <p:nvPicPr>
          <p:cNvPr id="2050" name="Picture 2" descr="Resultado de imagen para metodol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59388" y="1962821"/>
            <a:ext cx="3143250" cy="1800200"/>
          </a:xfrm>
          <a:prstGeom prst="rect">
            <a:avLst/>
          </a:prstGeom>
          <a:noFill/>
          <a:extLst>
            <a:ext uri="{909E8E84-426E-40DD-AFC4-6F175D3DCCD1}">
              <a14:hiddenFill xmlns:a14="http://schemas.microsoft.com/office/drawing/2010/main">
                <a:solidFill>
                  <a:srgbClr val="FFFFFF"/>
                </a:solidFill>
              </a14:hiddenFill>
            </a:ext>
          </a:extLst>
        </p:spPr>
      </p:pic>
      <p:sp>
        <p:nvSpPr>
          <p:cNvPr id="4" name="CuadroTexto 3"/>
          <p:cNvSpPr txBox="1"/>
          <p:nvPr/>
        </p:nvSpPr>
        <p:spPr>
          <a:xfrm>
            <a:off x="5259388" y="3841693"/>
            <a:ext cx="2376264" cy="369332"/>
          </a:xfrm>
          <a:prstGeom prst="rect">
            <a:avLst/>
          </a:prstGeom>
          <a:noFill/>
        </p:spPr>
        <p:txBody>
          <a:bodyPr wrap="square" rtlCol="0">
            <a:spAutoFit/>
          </a:bodyPr>
          <a:lstStyle/>
          <a:p>
            <a:r>
              <a:rPr lang="es-MX" sz="900" dirty="0" smtClean="0"/>
              <a:t>Imagen tomada con fines didácticos </a:t>
            </a:r>
            <a:r>
              <a:rPr lang="es-MX" sz="900" dirty="0" err="1" smtClean="0"/>
              <a:t>de:http</a:t>
            </a:r>
            <a:r>
              <a:rPr lang="es-MX" sz="900" dirty="0"/>
              <a:t>://otrasvoceseneducacion.org</a:t>
            </a:r>
          </a:p>
        </p:txBody>
      </p:sp>
      <p:sp>
        <p:nvSpPr>
          <p:cNvPr id="30" name="CuadroTexto 2"/>
          <p:cNvSpPr txBox="1">
            <a:spLocks noChangeArrowheads="1"/>
          </p:cNvSpPr>
          <p:nvPr/>
        </p:nvSpPr>
        <p:spPr bwMode="auto">
          <a:xfrm>
            <a:off x="6153944" y="6213288"/>
            <a:ext cx="2447925" cy="523220"/>
          </a:xfrm>
          <a:prstGeom prst="rect">
            <a:avLst/>
          </a:prstGeom>
          <a:noFill/>
          <a:ln w="9525">
            <a:noFill/>
            <a:miter lim="800000"/>
            <a:headEnd/>
            <a:tailEnd/>
          </a:ln>
        </p:spPr>
        <p:txBody>
          <a:bodyPr>
            <a:spAutoFit/>
          </a:bodyPr>
          <a:lstStyle/>
          <a:p>
            <a:r>
              <a:rPr lang="es-ES_tradnl" sz="1400" b="1" i="1" dirty="0" smtClean="0">
                <a:solidFill>
                  <a:schemeClr val="bg1"/>
                </a:solidFill>
                <a:latin typeface="Abadi MT Condensed Light" pitchFamily="1" charset="0"/>
              </a:rPr>
              <a:t>Comprensión del método para el diseño </a:t>
            </a:r>
            <a:r>
              <a:rPr lang="es-ES_tradnl" sz="1400" b="1" i="1" dirty="0">
                <a:solidFill>
                  <a:schemeClr val="bg1"/>
                </a:solidFill>
                <a:latin typeface="Abadi MT Condensed Light" pitchFamily="1" charset="0"/>
              </a:rPr>
              <a:t>Industrial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ángulo 27"/>
          <p:cNvSpPr>
            <a:spLocks noChangeArrowheads="1"/>
          </p:cNvSpPr>
          <p:nvPr/>
        </p:nvSpPr>
        <p:spPr bwMode="auto">
          <a:xfrm rot="-5400000">
            <a:off x="5871369" y="2893219"/>
            <a:ext cx="6149975" cy="395287"/>
          </a:xfrm>
          <a:prstGeom prst="rect">
            <a:avLst/>
          </a:prstGeom>
          <a:gradFill rotWithShape="1">
            <a:gsLst>
              <a:gs pos="0">
                <a:srgbClr val="628319"/>
              </a:gs>
              <a:gs pos="64000">
                <a:srgbClr val="628319"/>
              </a:gs>
              <a:gs pos="100000">
                <a:srgbClr val="FFFFFF"/>
              </a:gs>
            </a:gsLst>
            <a:path path="rect">
              <a:fillToRect l="100000" t="100000"/>
            </a:path>
          </a:gradFill>
          <a:ln w="9525">
            <a:noFill/>
            <a:miter lim="800000"/>
            <a:headEnd/>
            <a:tailEnd/>
          </a:ln>
          <a:effectLst>
            <a:outerShdw dist="23000" dir="5400000" rotWithShape="0">
              <a:srgbClr val="808080">
                <a:alpha val="34999"/>
              </a:srgbClr>
            </a:outerShdw>
          </a:effectLst>
        </p:spPr>
        <p:txBody>
          <a:bodyPr anchor="ctr"/>
          <a:lstStyle/>
          <a:p>
            <a:pPr algn="ctr">
              <a:defRPr/>
            </a:pPr>
            <a:endParaRPr lang="es-ES">
              <a:solidFill>
                <a:schemeClr val="lt1"/>
              </a:solidFill>
              <a:latin typeface="+mn-lt"/>
              <a:ea typeface="+mn-ea"/>
            </a:endParaRPr>
          </a:p>
        </p:txBody>
      </p:sp>
      <p:sp>
        <p:nvSpPr>
          <p:cNvPr id="19" name="Rectángulo 18"/>
          <p:cNvSpPr>
            <a:spLocks noChangeArrowheads="1"/>
          </p:cNvSpPr>
          <p:nvPr/>
        </p:nvSpPr>
        <p:spPr bwMode="auto">
          <a:xfrm>
            <a:off x="179388" y="5949950"/>
            <a:ext cx="8964612" cy="908050"/>
          </a:xfrm>
          <a:prstGeom prst="rect">
            <a:avLst/>
          </a:prstGeom>
          <a:gradFill rotWithShape="1">
            <a:gsLst>
              <a:gs pos="0">
                <a:srgbClr val="628319"/>
              </a:gs>
              <a:gs pos="64000">
                <a:srgbClr val="628319"/>
              </a:gs>
              <a:gs pos="100000">
                <a:srgbClr val="FFFFFF"/>
              </a:gs>
            </a:gsLst>
            <a:path path="rect">
              <a:fillToRect l="100000" t="100000"/>
            </a:path>
          </a:gradFill>
          <a:ln w="9525">
            <a:noFill/>
            <a:miter lim="800000"/>
            <a:headEnd/>
            <a:tailEnd/>
          </a:ln>
          <a:effectLst>
            <a:outerShdw dist="23000" dir="5400000" rotWithShape="0">
              <a:srgbClr val="808080">
                <a:alpha val="34999"/>
              </a:srgbClr>
            </a:outerShdw>
          </a:effectLst>
        </p:spPr>
        <p:txBody>
          <a:bodyPr anchor="ctr"/>
          <a:lstStyle/>
          <a:p>
            <a:pPr algn="ctr">
              <a:defRPr/>
            </a:pPr>
            <a:endParaRPr lang="es-ES">
              <a:solidFill>
                <a:schemeClr val="lt1"/>
              </a:solidFill>
              <a:latin typeface="+mn-lt"/>
              <a:ea typeface="+mn-ea"/>
            </a:endParaRPr>
          </a:p>
        </p:txBody>
      </p:sp>
      <p:sp>
        <p:nvSpPr>
          <p:cNvPr id="27" name="Rectángulo 26"/>
          <p:cNvSpPr>
            <a:spLocks noChangeArrowheads="1"/>
          </p:cNvSpPr>
          <p:nvPr/>
        </p:nvSpPr>
        <p:spPr bwMode="auto">
          <a:xfrm>
            <a:off x="0" y="0"/>
            <a:ext cx="250825" cy="6850063"/>
          </a:xfrm>
          <a:prstGeom prst="rect">
            <a:avLst/>
          </a:prstGeom>
          <a:solidFill>
            <a:srgbClr val="404040"/>
          </a:solidFill>
          <a:ln w="9525">
            <a:noFill/>
            <a:miter lim="800000"/>
            <a:headEnd/>
            <a:tailEnd/>
          </a:ln>
          <a:effectLst>
            <a:outerShdw dist="23000" dir="5400000" rotWithShape="0">
              <a:srgbClr val="808080">
                <a:alpha val="34999"/>
              </a:srgbClr>
            </a:outerShdw>
          </a:effectLst>
        </p:spPr>
        <p:txBody>
          <a:bodyPr anchor="ctr"/>
          <a:lstStyle/>
          <a:p>
            <a:pPr algn="ctr">
              <a:defRPr/>
            </a:pPr>
            <a:endParaRPr lang="es-ES">
              <a:solidFill>
                <a:schemeClr val="lt1"/>
              </a:solidFill>
              <a:latin typeface="+mn-lt"/>
              <a:ea typeface="+mn-ea"/>
            </a:endParaRPr>
          </a:p>
        </p:txBody>
      </p:sp>
      <p:sp>
        <p:nvSpPr>
          <p:cNvPr id="21508" name="Text Box 6"/>
          <p:cNvSpPr txBox="1">
            <a:spLocks noChangeArrowheads="1"/>
          </p:cNvSpPr>
          <p:nvPr/>
        </p:nvSpPr>
        <p:spPr bwMode="auto">
          <a:xfrm>
            <a:off x="2268538" y="404813"/>
            <a:ext cx="4762500" cy="830262"/>
          </a:xfrm>
          <a:prstGeom prst="rect">
            <a:avLst/>
          </a:prstGeom>
          <a:noFill/>
          <a:ln w="9525">
            <a:noFill/>
            <a:miter lim="800000"/>
            <a:headEnd/>
            <a:tailEnd/>
          </a:ln>
        </p:spPr>
        <p:txBody>
          <a:bodyPr wrap="none">
            <a:spAutoFit/>
          </a:bodyPr>
          <a:lstStyle/>
          <a:p>
            <a:r>
              <a:rPr lang="es-MX" sz="1400" b="1" dirty="0">
                <a:solidFill>
                  <a:srgbClr val="08090B"/>
                </a:solidFill>
                <a:latin typeface="Arial" pitchFamily="34" charset="0"/>
                <a:cs typeface="Arial" pitchFamily="34" charset="0"/>
              </a:rPr>
              <a:t>UNIVERSIDAD AUTÓNOMA DEL ESTADO DE MÉXICO</a:t>
            </a:r>
          </a:p>
          <a:p>
            <a:r>
              <a:rPr lang="es-MX" sz="1400" b="1" dirty="0">
                <a:solidFill>
                  <a:srgbClr val="08090B"/>
                </a:solidFill>
                <a:latin typeface="Arial" pitchFamily="34" charset="0"/>
                <a:cs typeface="Arial" pitchFamily="34" charset="0"/>
              </a:rPr>
              <a:t>      Centro Universitario UAEM Valle de Chalco. </a:t>
            </a:r>
          </a:p>
          <a:p>
            <a:endParaRPr lang="es-ES" sz="2000" b="1" i="1" dirty="0">
              <a:latin typeface="Arial" pitchFamily="34" charset="0"/>
              <a:cs typeface="Arial" pitchFamily="34" charset="0"/>
            </a:endParaRPr>
          </a:p>
        </p:txBody>
      </p:sp>
      <p:pic>
        <p:nvPicPr>
          <p:cNvPr id="21509" name="Picture 15"/>
          <p:cNvPicPr>
            <a:picLocks noChangeAspect="1" noChangeArrowheads="1"/>
          </p:cNvPicPr>
          <p:nvPr/>
        </p:nvPicPr>
        <p:blipFill>
          <a:blip r:embed="rId3"/>
          <a:srcRect/>
          <a:stretch>
            <a:fillRect/>
          </a:stretch>
        </p:blipFill>
        <p:spPr bwMode="auto">
          <a:xfrm>
            <a:off x="671513" y="260350"/>
            <a:ext cx="804862" cy="719138"/>
          </a:xfrm>
          <a:prstGeom prst="rect">
            <a:avLst/>
          </a:prstGeom>
          <a:noFill/>
          <a:ln w="9525">
            <a:noFill/>
            <a:miter lim="800000"/>
            <a:headEnd/>
            <a:tailEnd/>
          </a:ln>
        </p:spPr>
      </p:pic>
      <p:grpSp>
        <p:nvGrpSpPr>
          <p:cNvPr id="20" name="Agrupar 41"/>
          <p:cNvGrpSpPr/>
          <p:nvPr/>
        </p:nvGrpSpPr>
        <p:grpSpPr>
          <a:xfrm>
            <a:off x="251520" y="5229200"/>
            <a:ext cx="882484" cy="1450720"/>
            <a:chOff x="7916914" y="3392213"/>
            <a:chExt cx="914688" cy="1696571"/>
          </a:xfrm>
          <a:effectLst>
            <a:outerShdw blurRad="50800" dist="38100" dir="2700000" algn="tl" rotWithShape="0">
              <a:prstClr val="black">
                <a:alpha val="40000"/>
              </a:prstClr>
            </a:outerShdw>
          </a:effectLst>
        </p:grpSpPr>
        <p:sp>
          <p:nvSpPr>
            <p:cNvPr id="21" name="Forma libre 20"/>
            <p:cNvSpPr/>
            <p:nvPr/>
          </p:nvSpPr>
          <p:spPr>
            <a:xfrm>
              <a:off x="8417985" y="3812948"/>
              <a:ext cx="413617" cy="1275836"/>
            </a:xfrm>
            <a:custGeom>
              <a:avLst/>
              <a:gdLst>
                <a:gd name="connsiteX0" fmla="*/ 0 w 413617"/>
                <a:gd name="connsiteY0" fmla="*/ 0 h 1240819"/>
                <a:gd name="connsiteX1" fmla="*/ 192245 w 413617"/>
                <a:gd name="connsiteY1" fmla="*/ 0 h 1240819"/>
                <a:gd name="connsiteX2" fmla="*/ 413617 w 413617"/>
                <a:gd name="connsiteY2" fmla="*/ 1147612 h 1240819"/>
                <a:gd name="connsiteX3" fmla="*/ 396141 w 413617"/>
                <a:gd name="connsiteY3" fmla="*/ 1240819 h 1240819"/>
                <a:gd name="connsiteX4" fmla="*/ 355362 w 413617"/>
                <a:gd name="connsiteY4" fmla="*/ 1211692 h 1240819"/>
                <a:gd name="connsiteX5" fmla="*/ 337885 w 413617"/>
                <a:gd name="connsiteY5" fmla="*/ 1101009 h 1240819"/>
                <a:gd name="connsiteX6" fmla="*/ 192245 w 413617"/>
                <a:gd name="connsiteY6" fmla="*/ 0 h 1240819"/>
                <a:gd name="connsiteX7" fmla="*/ 0 w 413617"/>
                <a:gd name="connsiteY7" fmla="*/ 0 h 1240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3617" h="1240819">
                  <a:moveTo>
                    <a:pt x="0" y="0"/>
                  </a:moveTo>
                  <a:lnTo>
                    <a:pt x="192245" y="0"/>
                  </a:lnTo>
                  <a:lnTo>
                    <a:pt x="413617" y="1147612"/>
                  </a:lnTo>
                  <a:lnTo>
                    <a:pt x="396141" y="1240819"/>
                  </a:lnTo>
                  <a:lnTo>
                    <a:pt x="355362" y="1211692"/>
                  </a:lnTo>
                  <a:lnTo>
                    <a:pt x="337885" y="1101009"/>
                  </a:lnTo>
                  <a:lnTo>
                    <a:pt x="192245" y="0"/>
                  </a:lnTo>
                  <a:lnTo>
                    <a:pt x="0" y="0"/>
                  </a:lnTo>
                  <a:close/>
                </a:path>
              </a:pathLst>
            </a:custGeom>
            <a:solidFill>
              <a:srgbClr val="FFFFFF"/>
            </a:solidFill>
            <a:ln>
              <a:noFill/>
            </a:ln>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a:p>
          </p:txBody>
        </p:sp>
        <p:cxnSp>
          <p:nvCxnSpPr>
            <p:cNvPr id="22" name="Conector recto 21"/>
            <p:cNvCxnSpPr/>
            <p:nvPr/>
          </p:nvCxnSpPr>
          <p:spPr>
            <a:xfrm flipV="1">
              <a:off x="8395605" y="3912928"/>
              <a:ext cx="233024" cy="1"/>
            </a:xfrm>
            <a:prstGeom prst="line">
              <a:avLst/>
            </a:prstGeom>
            <a:ln w="19050" cmpd="sng">
              <a:solidFill>
                <a:schemeClr val="bg1"/>
              </a:solidFill>
            </a:ln>
            <a:scene3d>
              <a:camera prst="orthographicFront"/>
              <a:lightRig rig="threePt" dir="t"/>
            </a:scene3d>
            <a:sp3d>
              <a:bevelT w="165100" prst="coolSlant"/>
            </a:sp3d>
          </p:spPr>
          <p:style>
            <a:lnRef idx="2">
              <a:schemeClr val="accent1"/>
            </a:lnRef>
            <a:fillRef idx="0">
              <a:schemeClr val="accent1"/>
            </a:fillRef>
            <a:effectRef idx="1">
              <a:schemeClr val="accent1"/>
            </a:effectRef>
            <a:fontRef idx="minor">
              <a:schemeClr val="tx1"/>
            </a:fontRef>
          </p:style>
        </p:cxnSp>
        <p:sp>
          <p:nvSpPr>
            <p:cNvPr id="23" name="Elipse 22"/>
            <p:cNvSpPr/>
            <p:nvPr/>
          </p:nvSpPr>
          <p:spPr>
            <a:xfrm>
              <a:off x="8541245" y="3678959"/>
              <a:ext cx="87384" cy="76682"/>
            </a:xfrm>
            <a:prstGeom prst="ellipse">
              <a:avLst/>
            </a:prstGeom>
            <a:solidFill>
              <a:schemeClr val="bg1"/>
            </a:solidFill>
            <a:ln>
              <a:noFill/>
            </a:ln>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a:p>
          </p:txBody>
        </p:sp>
        <p:cxnSp>
          <p:nvCxnSpPr>
            <p:cNvPr id="24" name="Conector recto 23"/>
            <p:cNvCxnSpPr/>
            <p:nvPr/>
          </p:nvCxnSpPr>
          <p:spPr>
            <a:xfrm flipV="1">
              <a:off x="8383029" y="3842078"/>
              <a:ext cx="233024" cy="1"/>
            </a:xfrm>
            <a:prstGeom prst="line">
              <a:avLst/>
            </a:prstGeom>
            <a:ln w="38100" cmpd="sng">
              <a:solidFill>
                <a:schemeClr val="bg1"/>
              </a:solidFill>
            </a:ln>
            <a:scene3d>
              <a:camera prst="orthographicFront"/>
              <a:lightRig rig="threePt" dir="t"/>
            </a:scene3d>
            <a:sp3d>
              <a:bevelT w="165100" prst="coolSlant"/>
            </a:sp3d>
          </p:spPr>
          <p:style>
            <a:lnRef idx="2">
              <a:schemeClr val="accent1"/>
            </a:lnRef>
            <a:fillRef idx="0">
              <a:schemeClr val="accent1"/>
            </a:fillRef>
            <a:effectRef idx="1">
              <a:schemeClr val="accent1"/>
            </a:effectRef>
            <a:fontRef idx="minor">
              <a:schemeClr val="tx1"/>
            </a:fontRef>
          </p:style>
        </p:cxnSp>
        <p:sp>
          <p:nvSpPr>
            <p:cNvPr id="25" name="Forma libre 24"/>
            <p:cNvSpPr/>
            <p:nvPr/>
          </p:nvSpPr>
          <p:spPr>
            <a:xfrm>
              <a:off x="7916914" y="3392213"/>
              <a:ext cx="502413" cy="1696571"/>
            </a:xfrm>
            <a:custGeom>
              <a:avLst/>
              <a:gdLst>
                <a:gd name="connsiteX0" fmla="*/ 70 w 502413"/>
                <a:gd name="connsiteY0" fmla="*/ 1301 h 1696571"/>
                <a:gd name="connsiteX1" fmla="*/ 326303 w 502413"/>
                <a:gd name="connsiteY1" fmla="*/ 216842 h 1696571"/>
                <a:gd name="connsiteX2" fmla="*/ 489420 w 502413"/>
                <a:gd name="connsiteY2" fmla="*/ 420733 h 1696571"/>
                <a:gd name="connsiteX3" fmla="*/ 489420 w 502413"/>
                <a:gd name="connsiteY3" fmla="*/ 508114 h 1696571"/>
                <a:gd name="connsiteX4" fmla="*/ 466118 w 502413"/>
                <a:gd name="connsiteY4" fmla="*/ 712005 h 1696571"/>
                <a:gd name="connsiteX5" fmla="*/ 378734 w 502413"/>
                <a:gd name="connsiteY5" fmla="*/ 991626 h 1696571"/>
                <a:gd name="connsiteX6" fmla="*/ 203966 w 502413"/>
                <a:gd name="connsiteY6" fmla="*/ 1381930 h 1696571"/>
                <a:gd name="connsiteX7" fmla="*/ 40849 w 502413"/>
                <a:gd name="connsiteY7" fmla="*/ 1696504 h 1696571"/>
                <a:gd name="connsiteX8" fmla="*/ 122408 w 502413"/>
                <a:gd name="connsiteY8" fmla="*/ 1405232 h 1696571"/>
                <a:gd name="connsiteX9" fmla="*/ 268047 w 502413"/>
                <a:gd name="connsiteY9" fmla="*/ 915895 h 1696571"/>
                <a:gd name="connsiteX10" fmla="*/ 355431 w 502413"/>
                <a:gd name="connsiteY10" fmla="*/ 618798 h 1696571"/>
                <a:gd name="connsiteX11" fmla="*/ 361257 w 502413"/>
                <a:gd name="connsiteY11" fmla="*/ 490638 h 1696571"/>
                <a:gd name="connsiteX12" fmla="*/ 297175 w 502413"/>
                <a:gd name="connsiteY12" fmla="*/ 321700 h 1696571"/>
                <a:gd name="connsiteX13" fmla="*/ 70 w 502413"/>
                <a:gd name="connsiteY13" fmla="*/ 1301 h 1696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02413" h="1696571">
                  <a:moveTo>
                    <a:pt x="70" y="1301"/>
                  </a:moveTo>
                  <a:cubicBezTo>
                    <a:pt x="4925" y="-16175"/>
                    <a:pt x="244745" y="146937"/>
                    <a:pt x="326303" y="216842"/>
                  </a:cubicBezTo>
                  <a:cubicBezTo>
                    <a:pt x="407861" y="286747"/>
                    <a:pt x="462234" y="372188"/>
                    <a:pt x="489420" y="420733"/>
                  </a:cubicBezTo>
                  <a:cubicBezTo>
                    <a:pt x="516606" y="469278"/>
                    <a:pt x="493304" y="459569"/>
                    <a:pt x="489420" y="508114"/>
                  </a:cubicBezTo>
                  <a:cubicBezTo>
                    <a:pt x="485536" y="556659"/>
                    <a:pt x="484566" y="631420"/>
                    <a:pt x="466118" y="712005"/>
                  </a:cubicBezTo>
                  <a:cubicBezTo>
                    <a:pt x="447670" y="792590"/>
                    <a:pt x="422426" y="879972"/>
                    <a:pt x="378734" y="991626"/>
                  </a:cubicBezTo>
                  <a:cubicBezTo>
                    <a:pt x="335042" y="1103280"/>
                    <a:pt x="260280" y="1264450"/>
                    <a:pt x="203966" y="1381930"/>
                  </a:cubicBezTo>
                  <a:cubicBezTo>
                    <a:pt x="147652" y="1499410"/>
                    <a:pt x="54442" y="1692620"/>
                    <a:pt x="40849" y="1696504"/>
                  </a:cubicBezTo>
                  <a:cubicBezTo>
                    <a:pt x="27256" y="1700388"/>
                    <a:pt x="84542" y="1535334"/>
                    <a:pt x="122408" y="1405232"/>
                  </a:cubicBezTo>
                  <a:cubicBezTo>
                    <a:pt x="160274" y="1275131"/>
                    <a:pt x="229210" y="1046967"/>
                    <a:pt x="268047" y="915895"/>
                  </a:cubicBezTo>
                  <a:cubicBezTo>
                    <a:pt x="306884" y="784823"/>
                    <a:pt x="339896" y="689674"/>
                    <a:pt x="355431" y="618798"/>
                  </a:cubicBezTo>
                  <a:cubicBezTo>
                    <a:pt x="370966" y="547922"/>
                    <a:pt x="370966" y="540154"/>
                    <a:pt x="361257" y="490638"/>
                  </a:cubicBezTo>
                  <a:cubicBezTo>
                    <a:pt x="351548" y="441122"/>
                    <a:pt x="353489" y="402285"/>
                    <a:pt x="297175" y="321700"/>
                  </a:cubicBezTo>
                  <a:cubicBezTo>
                    <a:pt x="240861" y="241115"/>
                    <a:pt x="-4785" y="18777"/>
                    <a:pt x="70" y="1301"/>
                  </a:cubicBezTo>
                  <a:close/>
                </a:path>
              </a:pathLst>
            </a:custGeom>
            <a:solidFill>
              <a:schemeClr val="bg1"/>
            </a:solidFill>
            <a:ln>
              <a:noFill/>
            </a:ln>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a:p>
          </p:txBody>
        </p:sp>
      </p:grpSp>
      <p:sp>
        <p:nvSpPr>
          <p:cNvPr id="2" name="CuadroTexto 1"/>
          <p:cNvSpPr txBox="1"/>
          <p:nvPr/>
        </p:nvSpPr>
        <p:spPr>
          <a:xfrm>
            <a:off x="1306417" y="1225112"/>
            <a:ext cx="6927357" cy="2031325"/>
          </a:xfrm>
          <a:prstGeom prst="rect">
            <a:avLst/>
          </a:prstGeom>
          <a:noFill/>
        </p:spPr>
        <p:txBody>
          <a:bodyPr wrap="square" rtlCol="0">
            <a:spAutoFit/>
          </a:bodyPr>
          <a:lstStyle/>
          <a:p>
            <a:r>
              <a:rPr lang="es-MX" sz="1800" b="1" dirty="0" smtClean="0"/>
              <a:t>3. Método Inductivo</a:t>
            </a:r>
            <a:endParaRPr lang="es-MX" sz="1800" b="1" dirty="0"/>
          </a:p>
          <a:p>
            <a:r>
              <a:rPr lang="es-MX" sz="1800" dirty="0" smtClean="0"/>
              <a:t>Razonar de una parte de un todo;</a:t>
            </a:r>
          </a:p>
          <a:p>
            <a:pPr marL="742950" lvl="1" indent="-285750">
              <a:buFont typeface="Arial" panose="020B0604020202020204" pitchFamily="34" charset="0"/>
              <a:buChar char="•"/>
            </a:pPr>
            <a:r>
              <a:rPr lang="es-MX" sz="1800" dirty="0" smtClean="0"/>
              <a:t>Se trabajará de lo particular a lo general </a:t>
            </a:r>
          </a:p>
          <a:p>
            <a:pPr marL="742950" lvl="1" indent="-285750">
              <a:buFont typeface="Arial" panose="020B0604020202020204" pitchFamily="34" charset="0"/>
              <a:buChar char="•"/>
            </a:pPr>
            <a:r>
              <a:rPr lang="es-MX" sz="1800" dirty="0" smtClean="0"/>
              <a:t>De lo individual a lo universal </a:t>
            </a:r>
          </a:p>
          <a:p>
            <a:pPr lvl="1"/>
            <a:endParaRPr lang="es-MX" sz="1800" dirty="0"/>
          </a:p>
          <a:p>
            <a:pPr lvl="1"/>
            <a:r>
              <a:rPr lang="es-MX" sz="1800" dirty="0" smtClean="0"/>
              <a:t>Este método utiliza información generada por otros métodos</a:t>
            </a:r>
          </a:p>
          <a:p>
            <a:pPr lvl="1"/>
            <a:endParaRPr lang="es-MX" sz="1800" dirty="0"/>
          </a:p>
        </p:txBody>
      </p:sp>
      <p:cxnSp>
        <p:nvCxnSpPr>
          <p:cNvPr id="5" name="Conector recto de flecha 4"/>
          <p:cNvCxnSpPr/>
          <p:nvPr/>
        </p:nvCxnSpPr>
        <p:spPr>
          <a:xfrm>
            <a:off x="2051720" y="2939778"/>
            <a:ext cx="0" cy="33149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6" name="CuadroTexto 5"/>
          <p:cNvSpPr txBox="1"/>
          <p:nvPr/>
        </p:nvSpPr>
        <p:spPr>
          <a:xfrm>
            <a:off x="971600" y="3255695"/>
            <a:ext cx="1557838" cy="307777"/>
          </a:xfrm>
          <a:prstGeom prst="rect">
            <a:avLst/>
          </a:prstGeom>
          <a:noFill/>
        </p:spPr>
        <p:txBody>
          <a:bodyPr wrap="square" rtlCol="0">
            <a:spAutoFit/>
          </a:bodyPr>
          <a:lstStyle/>
          <a:p>
            <a:r>
              <a:rPr lang="es-MX" sz="1400" dirty="0" smtClean="0"/>
              <a:t>Método de casos</a:t>
            </a:r>
            <a:endParaRPr lang="es-MX" sz="1400" dirty="0"/>
          </a:p>
        </p:txBody>
      </p:sp>
      <p:cxnSp>
        <p:nvCxnSpPr>
          <p:cNvPr id="26" name="Conector recto de flecha 25"/>
          <p:cNvCxnSpPr/>
          <p:nvPr/>
        </p:nvCxnSpPr>
        <p:spPr>
          <a:xfrm>
            <a:off x="3224347" y="2939778"/>
            <a:ext cx="0" cy="31665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30" name="CuadroTexto 29"/>
          <p:cNvSpPr txBox="1"/>
          <p:nvPr/>
        </p:nvSpPr>
        <p:spPr>
          <a:xfrm>
            <a:off x="2740875" y="3301862"/>
            <a:ext cx="1146761" cy="523220"/>
          </a:xfrm>
          <a:prstGeom prst="rect">
            <a:avLst/>
          </a:prstGeom>
          <a:noFill/>
        </p:spPr>
        <p:txBody>
          <a:bodyPr wrap="square" rtlCol="0">
            <a:spAutoFit/>
          </a:bodyPr>
          <a:lstStyle/>
          <a:p>
            <a:r>
              <a:rPr lang="es-MX" sz="1400" dirty="0" smtClean="0"/>
              <a:t>Método estadístico</a:t>
            </a:r>
            <a:endParaRPr lang="es-MX" sz="1400" dirty="0"/>
          </a:p>
        </p:txBody>
      </p:sp>
      <p:sp>
        <p:nvSpPr>
          <p:cNvPr id="10" name="CuadroTexto 9"/>
          <p:cNvSpPr txBox="1"/>
          <p:nvPr/>
        </p:nvSpPr>
        <p:spPr>
          <a:xfrm>
            <a:off x="1761509" y="4192018"/>
            <a:ext cx="2088232" cy="1384995"/>
          </a:xfrm>
          <a:prstGeom prst="rect">
            <a:avLst/>
          </a:prstGeom>
          <a:noFill/>
        </p:spPr>
        <p:txBody>
          <a:bodyPr wrap="square" rtlCol="0">
            <a:spAutoFit/>
          </a:bodyPr>
          <a:lstStyle/>
          <a:p>
            <a:r>
              <a:rPr lang="es-MX" sz="1400" dirty="0" smtClean="0"/>
              <a:t>PARA tratar de inducir  una relación que incluya no sólo los casos particulares, sino que permita su generalización. </a:t>
            </a:r>
            <a:endParaRPr lang="es-MX" sz="1400" dirty="0"/>
          </a:p>
        </p:txBody>
      </p:sp>
      <p:cxnSp>
        <p:nvCxnSpPr>
          <p:cNvPr id="12" name="Conector recto de flecha 11"/>
          <p:cNvCxnSpPr/>
          <p:nvPr/>
        </p:nvCxnSpPr>
        <p:spPr>
          <a:xfrm>
            <a:off x="3224347" y="3789040"/>
            <a:ext cx="0" cy="36004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4" name="Conector recto de flecha 13"/>
          <p:cNvCxnSpPr/>
          <p:nvPr/>
        </p:nvCxnSpPr>
        <p:spPr>
          <a:xfrm>
            <a:off x="3689975" y="4365104"/>
            <a:ext cx="1080120"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6" name="CuadroTexto 15"/>
          <p:cNvSpPr txBox="1"/>
          <p:nvPr/>
        </p:nvSpPr>
        <p:spPr>
          <a:xfrm>
            <a:off x="4770095" y="4192018"/>
            <a:ext cx="3350796" cy="1323439"/>
          </a:xfrm>
          <a:prstGeom prst="rect">
            <a:avLst/>
          </a:prstGeom>
          <a:noFill/>
        </p:spPr>
        <p:txBody>
          <a:bodyPr wrap="square" rtlCol="0">
            <a:spAutoFit/>
          </a:bodyPr>
          <a:lstStyle/>
          <a:p>
            <a:r>
              <a:rPr lang="es-MX" sz="1600" dirty="0" smtClean="0"/>
              <a:t>Procedimiento de sistematización en el que, a partir de resultados particulares se van a buscar las relaciones generales que las expliquen. </a:t>
            </a:r>
            <a:endParaRPr lang="es-MX" sz="1600" dirty="0"/>
          </a:p>
        </p:txBody>
      </p:sp>
      <p:sp>
        <p:nvSpPr>
          <p:cNvPr id="34" name="CuadroTexto 2"/>
          <p:cNvSpPr txBox="1">
            <a:spLocks noChangeArrowheads="1"/>
          </p:cNvSpPr>
          <p:nvPr/>
        </p:nvSpPr>
        <p:spPr bwMode="auto">
          <a:xfrm>
            <a:off x="6153944" y="6213288"/>
            <a:ext cx="2447925" cy="523220"/>
          </a:xfrm>
          <a:prstGeom prst="rect">
            <a:avLst/>
          </a:prstGeom>
          <a:noFill/>
          <a:ln w="9525">
            <a:noFill/>
            <a:miter lim="800000"/>
            <a:headEnd/>
            <a:tailEnd/>
          </a:ln>
        </p:spPr>
        <p:txBody>
          <a:bodyPr>
            <a:spAutoFit/>
          </a:bodyPr>
          <a:lstStyle/>
          <a:p>
            <a:r>
              <a:rPr lang="es-ES_tradnl" sz="1400" b="1" i="1" dirty="0" smtClean="0">
                <a:solidFill>
                  <a:schemeClr val="bg1"/>
                </a:solidFill>
                <a:latin typeface="Abadi MT Condensed Light" pitchFamily="1" charset="0"/>
              </a:rPr>
              <a:t>Comprensión del método para el diseño </a:t>
            </a:r>
            <a:r>
              <a:rPr lang="es-ES_tradnl" sz="1400" b="1" i="1" dirty="0">
                <a:solidFill>
                  <a:schemeClr val="bg1"/>
                </a:solidFill>
                <a:latin typeface="Abadi MT Condensed Light" pitchFamily="1" charset="0"/>
              </a:rPr>
              <a:t>Industrial </a:t>
            </a:r>
          </a:p>
        </p:txBody>
      </p:sp>
    </p:spTree>
    <p:extLst>
      <p:ext uri="{BB962C8B-B14F-4D97-AF65-F5344CB8AC3E}">
        <p14:creationId xmlns:p14="http://schemas.microsoft.com/office/powerpoint/2010/main" val="220033844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ángulo 27"/>
          <p:cNvSpPr>
            <a:spLocks noChangeArrowheads="1"/>
          </p:cNvSpPr>
          <p:nvPr/>
        </p:nvSpPr>
        <p:spPr bwMode="auto">
          <a:xfrm rot="-5400000">
            <a:off x="5871369" y="2893219"/>
            <a:ext cx="6149975" cy="395287"/>
          </a:xfrm>
          <a:prstGeom prst="rect">
            <a:avLst/>
          </a:prstGeom>
          <a:gradFill rotWithShape="1">
            <a:gsLst>
              <a:gs pos="0">
                <a:srgbClr val="628319"/>
              </a:gs>
              <a:gs pos="64000">
                <a:srgbClr val="628319"/>
              </a:gs>
              <a:gs pos="100000">
                <a:srgbClr val="FFFFFF"/>
              </a:gs>
            </a:gsLst>
            <a:path path="rect">
              <a:fillToRect l="100000" t="100000"/>
            </a:path>
          </a:gradFill>
          <a:ln w="9525">
            <a:noFill/>
            <a:miter lim="800000"/>
            <a:headEnd/>
            <a:tailEnd/>
          </a:ln>
          <a:effectLst>
            <a:outerShdw dist="23000" dir="5400000" rotWithShape="0">
              <a:srgbClr val="808080">
                <a:alpha val="34999"/>
              </a:srgbClr>
            </a:outerShdw>
          </a:effectLst>
        </p:spPr>
        <p:txBody>
          <a:bodyPr anchor="ctr"/>
          <a:lstStyle/>
          <a:p>
            <a:pPr algn="ctr">
              <a:defRPr/>
            </a:pPr>
            <a:endParaRPr lang="es-ES">
              <a:solidFill>
                <a:schemeClr val="lt1"/>
              </a:solidFill>
              <a:latin typeface="+mn-lt"/>
              <a:ea typeface="+mn-ea"/>
            </a:endParaRPr>
          </a:p>
        </p:txBody>
      </p:sp>
      <p:sp>
        <p:nvSpPr>
          <p:cNvPr id="19" name="Rectángulo 18"/>
          <p:cNvSpPr>
            <a:spLocks noChangeArrowheads="1"/>
          </p:cNvSpPr>
          <p:nvPr/>
        </p:nvSpPr>
        <p:spPr bwMode="auto">
          <a:xfrm>
            <a:off x="179388" y="5949950"/>
            <a:ext cx="8964612" cy="908050"/>
          </a:xfrm>
          <a:prstGeom prst="rect">
            <a:avLst/>
          </a:prstGeom>
          <a:gradFill rotWithShape="1">
            <a:gsLst>
              <a:gs pos="0">
                <a:srgbClr val="628319"/>
              </a:gs>
              <a:gs pos="64000">
                <a:srgbClr val="628319"/>
              </a:gs>
              <a:gs pos="100000">
                <a:srgbClr val="FFFFFF"/>
              </a:gs>
            </a:gsLst>
            <a:path path="rect">
              <a:fillToRect l="100000" t="100000"/>
            </a:path>
          </a:gradFill>
          <a:ln w="9525">
            <a:noFill/>
            <a:miter lim="800000"/>
            <a:headEnd/>
            <a:tailEnd/>
          </a:ln>
          <a:effectLst>
            <a:outerShdw dist="23000" dir="5400000" rotWithShape="0">
              <a:srgbClr val="808080">
                <a:alpha val="34999"/>
              </a:srgbClr>
            </a:outerShdw>
          </a:effectLst>
        </p:spPr>
        <p:txBody>
          <a:bodyPr anchor="ctr"/>
          <a:lstStyle/>
          <a:p>
            <a:pPr algn="ctr">
              <a:defRPr/>
            </a:pPr>
            <a:endParaRPr lang="es-ES">
              <a:solidFill>
                <a:schemeClr val="lt1"/>
              </a:solidFill>
              <a:latin typeface="+mn-lt"/>
              <a:ea typeface="+mn-ea"/>
            </a:endParaRPr>
          </a:p>
        </p:txBody>
      </p:sp>
      <p:sp>
        <p:nvSpPr>
          <p:cNvPr id="27" name="Rectángulo 26"/>
          <p:cNvSpPr>
            <a:spLocks noChangeArrowheads="1"/>
          </p:cNvSpPr>
          <p:nvPr/>
        </p:nvSpPr>
        <p:spPr bwMode="auto">
          <a:xfrm>
            <a:off x="0" y="0"/>
            <a:ext cx="250825" cy="6850063"/>
          </a:xfrm>
          <a:prstGeom prst="rect">
            <a:avLst/>
          </a:prstGeom>
          <a:solidFill>
            <a:srgbClr val="404040"/>
          </a:solidFill>
          <a:ln w="9525">
            <a:noFill/>
            <a:miter lim="800000"/>
            <a:headEnd/>
            <a:tailEnd/>
          </a:ln>
          <a:effectLst>
            <a:outerShdw dist="23000" dir="5400000" rotWithShape="0">
              <a:srgbClr val="808080">
                <a:alpha val="34999"/>
              </a:srgbClr>
            </a:outerShdw>
          </a:effectLst>
        </p:spPr>
        <p:txBody>
          <a:bodyPr anchor="ctr"/>
          <a:lstStyle/>
          <a:p>
            <a:pPr algn="ctr">
              <a:defRPr/>
            </a:pPr>
            <a:endParaRPr lang="es-ES">
              <a:solidFill>
                <a:schemeClr val="lt1"/>
              </a:solidFill>
              <a:latin typeface="+mn-lt"/>
              <a:ea typeface="+mn-ea"/>
            </a:endParaRPr>
          </a:p>
        </p:txBody>
      </p:sp>
      <p:sp>
        <p:nvSpPr>
          <p:cNvPr id="21508" name="Text Box 6"/>
          <p:cNvSpPr txBox="1">
            <a:spLocks noChangeArrowheads="1"/>
          </p:cNvSpPr>
          <p:nvPr/>
        </p:nvSpPr>
        <p:spPr bwMode="auto">
          <a:xfrm>
            <a:off x="2268538" y="404813"/>
            <a:ext cx="4762500" cy="830262"/>
          </a:xfrm>
          <a:prstGeom prst="rect">
            <a:avLst/>
          </a:prstGeom>
          <a:noFill/>
          <a:ln w="9525">
            <a:noFill/>
            <a:miter lim="800000"/>
            <a:headEnd/>
            <a:tailEnd/>
          </a:ln>
        </p:spPr>
        <p:txBody>
          <a:bodyPr wrap="none">
            <a:spAutoFit/>
          </a:bodyPr>
          <a:lstStyle/>
          <a:p>
            <a:r>
              <a:rPr lang="es-MX" sz="1400" b="1" dirty="0">
                <a:solidFill>
                  <a:srgbClr val="08090B"/>
                </a:solidFill>
                <a:latin typeface="Arial" pitchFamily="34" charset="0"/>
                <a:cs typeface="Arial" pitchFamily="34" charset="0"/>
              </a:rPr>
              <a:t>UNIVERSIDAD AUTÓNOMA DEL ESTADO DE MÉXICO</a:t>
            </a:r>
          </a:p>
          <a:p>
            <a:r>
              <a:rPr lang="es-MX" sz="1400" b="1" dirty="0">
                <a:solidFill>
                  <a:srgbClr val="08090B"/>
                </a:solidFill>
                <a:latin typeface="Arial" pitchFamily="34" charset="0"/>
                <a:cs typeface="Arial" pitchFamily="34" charset="0"/>
              </a:rPr>
              <a:t>      Centro Universitario UAEM Valle de Chalco. </a:t>
            </a:r>
          </a:p>
          <a:p>
            <a:endParaRPr lang="es-ES" sz="2000" b="1" i="1" dirty="0">
              <a:latin typeface="Arial" pitchFamily="34" charset="0"/>
              <a:cs typeface="Arial" pitchFamily="34" charset="0"/>
            </a:endParaRPr>
          </a:p>
        </p:txBody>
      </p:sp>
      <p:pic>
        <p:nvPicPr>
          <p:cNvPr id="21509" name="Picture 15"/>
          <p:cNvPicPr>
            <a:picLocks noChangeAspect="1" noChangeArrowheads="1"/>
          </p:cNvPicPr>
          <p:nvPr/>
        </p:nvPicPr>
        <p:blipFill>
          <a:blip r:embed="rId3"/>
          <a:srcRect/>
          <a:stretch>
            <a:fillRect/>
          </a:stretch>
        </p:blipFill>
        <p:spPr bwMode="auto">
          <a:xfrm>
            <a:off x="671513" y="260350"/>
            <a:ext cx="804862" cy="719138"/>
          </a:xfrm>
          <a:prstGeom prst="rect">
            <a:avLst/>
          </a:prstGeom>
          <a:noFill/>
          <a:ln w="9525">
            <a:noFill/>
            <a:miter lim="800000"/>
            <a:headEnd/>
            <a:tailEnd/>
          </a:ln>
        </p:spPr>
      </p:pic>
      <p:grpSp>
        <p:nvGrpSpPr>
          <p:cNvPr id="20" name="Agrupar 41"/>
          <p:cNvGrpSpPr/>
          <p:nvPr/>
        </p:nvGrpSpPr>
        <p:grpSpPr>
          <a:xfrm>
            <a:off x="251520" y="5229200"/>
            <a:ext cx="882484" cy="1450720"/>
            <a:chOff x="7916914" y="3392213"/>
            <a:chExt cx="914688" cy="1696571"/>
          </a:xfrm>
          <a:effectLst>
            <a:outerShdw blurRad="50800" dist="38100" dir="2700000" algn="tl" rotWithShape="0">
              <a:prstClr val="black">
                <a:alpha val="40000"/>
              </a:prstClr>
            </a:outerShdw>
          </a:effectLst>
        </p:grpSpPr>
        <p:sp>
          <p:nvSpPr>
            <p:cNvPr id="21" name="Forma libre 20"/>
            <p:cNvSpPr/>
            <p:nvPr/>
          </p:nvSpPr>
          <p:spPr>
            <a:xfrm>
              <a:off x="8417985" y="3812948"/>
              <a:ext cx="413617" cy="1275836"/>
            </a:xfrm>
            <a:custGeom>
              <a:avLst/>
              <a:gdLst>
                <a:gd name="connsiteX0" fmla="*/ 0 w 413617"/>
                <a:gd name="connsiteY0" fmla="*/ 0 h 1240819"/>
                <a:gd name="connsiteX1" fmla="*/ 192245 w 413617"/>
                <a:gd name="connsiteY1" fmla="*/ 0 h 1240819"/>
                <a:gd name="connsiteX2" fmla="*/ 413617 w 413617"/>
                <a:gd name="connsiteY2" fmla="*/ 1147612 h 1240819"/>
                <a:gd name="connsiteX3" fmla="*/ 396141 w 413617"/>
                <a:gd name="connsiteY3" fmla="*/ 1240819 h 1240819"/>
                <a:gd name="connsiteX4" fmla="*/ 355362 w 413617"/>
                <a:gd name="connsiteY4" fmla="*/ 1211692 h 1240819"/>
                <a:gd name="connsiteX5" fmla="*/ 337885 w 413617"/>
                <a:gd name="connsiteY5" fmla="*/ 1101009 h 1240819"/>
                <a:gd name="connsiteX6" fmla="*/ 192245 w 413617"/>
                <a:gd name="connsiteY6" fmla="*/ 0 h 1240819"/>
                <a:gd name="connsiteX7" fmla="*/ 0 w 413617"/>
                <a:gd name="connsiteY7" fmla="*/ 0 h 1240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3617" h="1240819">
                  <a:moveTo>
                    <a:pt x="0" y="0"/>
                  </a:moveTo>
                  <a:lnTo>
                    <a:pt x="192245" y="0"/>
                  </a:lnTo>
                  <a:lnTo>
                    <a:pt x="413617" y="1147612"/>
                  </a:lnTo>
                  <a:lnTo>
                    <a:pt x="396141" y="1240819"/>
                  </a:lnTo>
                  <a:lnTo>
                    <a:pt x="355362" y="1211692"/>
                  </a:lnTo>
                  <a:lnTo>
                    <a:pt x="337885" y="1101009"/>
                  </a:lnTo>
                  <a:lnTo>
                    <a:pt x="192245" y="0"/>
                  </a:lnTo>
                  <a:lnTo>
                    <a:pt x="0" y="0"/>
                  </a:lnTo>
                  <a:close/>
                </a:path>
              </a:pathLst>
            </a:custGeom>
            <a:solidFill>
              <a:srgbClr val="FFFFFF"/>
            </a:solidFill>
            <a:ln>
              <a:noFill/>
            </a:ln>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a:p>
          </p:txBody>
        </p:sp>
        <p:cxnSp>
          <p:nvCxnSpPr>
            <p:cNvPr id="22" name="Conector recto 21"/>
            <p:cNvCxnSpPr/>
            <p:nvPr/>
          </p:nvCxnSpPr>
          <p:spPr>
            <a:xfrm flipV="1">
              <a:off x="8395605" y="3912928"/>
              <a:ext cx="233024" cy="1"/>
            </a:xfrm>
            <a:prstGeom prst="line">
              <a:avLst/>
            </a:prstGeom>
            <a:ln w="19050" cmpd="sng">
              <a:solidFill>
                <a:schemeClr val="bg1"/>
              </a:solidFill>
            </a:ln>
            <a:scene3d>
              <a:camera prst="orthographicFront"/>
              <a:lightRig rig="threePt" dir="t"/>
            </a:scene3d>
            <a:sp3d>
              <a:bevelT w="165100" prst="coolSlant"/>
            </a:sp3d>
          </p:spPr>
          <p:style>
            <a:lnRef idx="2">
              <a:schemeClr val="accent1"/>
            </a:lnRef>
            <a:fillRef idx="0">
              <a:schemeClr val="accent1"/>
            </a:fillRef>
            <a:effectRef idx="1">
              <a:schemeClr val="accent1"/>
            </a:effectRef>
            <a:fontRef idx="minor">
              <a:schemeClr val="tx1"/>
            </a:fontRef>
          </p:style>
        </p:cxnSp>
        <p:sp>
          <p:nvSpPr>
            <p:cNvPr id="23" name="Elipse 22"/>
            <p:cNvSpPr/>
            <p:nvPr/>
          </p:nvSpPr>
          <p:spPr>
            <a:xfrm>
              <a:off x="8541245" y="3678959"/>
              <a:ext cx="87384" cy="76682"/>
            </a:xfrm>
            <a:prstGeom prst="ellipse">
              <a:avLst/>
            </a:prstGeom>
            <a:solidFill>
              <a:schemeClr val="bg1"/>
            </a:solidFill>
            <a:ln>
              <a:noFill/>
            </a:ln>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a:p>
          </p:txBody>
        </p:sp>
        <p:cxnSp>
          <p:nvCxnSpPr>
            <p:cNvPr id="24" name="Conector recto 23"/>
            <p:cNvCxnSpPr/>
            <p:nvPr/>
          </p:nvCxnSpPr>
          <p:spPr>
            <a:xfrm flipV="1">
              <a:off x="8383029" y="3842078"/>
              <a:ext cx="233024" cy="1"/>
            </a:xfrm>
            <a:prstGeom prst="line">
              <a:avLst/>
            </a:prstGeom>
            <a:ln w="38100" cmpd="sng">
              <a:solidFill>
                <a:schemeClr val="bg1"/>
              </a:solidFill>
            </a:ln>
            <a:scene3d>
              <a:camera prst="orthographicFront"/>
              <a:lightRig rig="threePt" dir="t"/>
            </a:scene3d>
            <a:sp3d>
              <a:bevelT w="165100" prst="coolSlant"/>
            </a:sp3d>
          </p:spPr>
          <p:style>
            <a:lnRef idx="2">
              <a:schemeClr val="accent1"/>
            </a:lnRef>
            <a:fillRef idx="0">
              <a:schemeClr val="accent1"/>
            </a:fillRef>
            <a:effectRef idx="1">
              <a:schemeClr val="accent1"/>
            </a:effectRef>
            <a:fontRef idx="minor">
              <a:schemeClr val="tx1"/>
            </a:fontRef>
          </p:style>
        </p:cxnSp>
        <p:sp>
          <p:nvSpPr>
            <p:cNvPr id="25" name="Forma libre 24"/>
            <p:cNvSpPr/>
            <p:nvPr/>
          </p:nvSpPr>
          <p:spPr>
            <a:xfrm>
              <a:off x="7916914" y="3392213"/>
              <a:ext cx="502413" cy="1696571"/>
            </a:xfrm>
            <a:custGeom>
              <a:avLst/>
              <a:gdLst>
                <a:gd name="connsiteX0" fmla="*/ 70 w 502413"/>
                <a:gd name="connsiteY0" fmla="*/ 1301 h 1696571"/>
                <a:gd name="connsiteX1" fmla="*/ 326303 w 502413"/>
                <a:gd name="connsiteY1" fmla="*/ 216842 h 1696571"/>
                <a:gd name="connsiteX2" fmla="*/ 489420 w 502413"/>
                <a:gd name="connsiteY2" fmla="*/ 420733 h 1696571"/>
                <a:gd name="connsiteX3" fmla="*/ 489420 w 502413"/>
                <a:gd name="connsiteY3" fmla="*/ 508114 h 1696571"/>
                <a:gd name="connsiteX4" fmla="*/ 466118 w 502413"/>
                <a:gd name="connsiteY4" fmla="*/ 712005 h 1696571"/>
                <a:gd name="connsiteX5" fmla="*/ 378734 w 502413"/>
                <a:gd name="connsiteY5" fmla="*/ 991626 h 1696571"/>
                <a:gd name="connsiteX6" fmla="*/ 203966 w 502413"/>
                <a:gd name="connsiteY6" fmla="*/ 1381930 h 1696571"/>
                <a:gd name="connsiteX7" fmla="*/ 40849 w 502413"/>
                <a:gd name="connsiteY7" fmla="*/ 1696504 h 1696571"/>
                <a:gd name="connsiteX8" fmla="*/ 122408 w 502413"/>
                <a:gd name="connsiteY8" fmla="*/ 1405232 h 1696571"/>
                <a:gd name="connsiteX9" fmla="*/ 268047 w 502413"/>
                <a:gd name="connsiteY9" fmla="*/ 915895 h 1696571"/>
                <a:gd name="connsiteX10" fmla="*/ 355431 w 502413"/>
                <a:gd name="connsiteY10" fmla="*/ 618798 h 1696571"/>
                <a:gd name="connsiteX11" fmla="*/ 361257 w 502413"/>
                <a:gd name="connsiteY11" fmla="*/ 490638 h 1696571"/>
                <a:gd name="connsiteX12" fmla="*/ 297175 w 502413"/>
                <a:gd name="connsiteY12" fmla="*/ 321700 h 1696571"/>
                <a:gd name="connsiteX13" fmla="*/ 70 w 502413"/>
                <a:gd name="connsiteY13" fmla="*/ 1301 h 1696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02413" h="1696571">
                  <a:moveTo>
                    <a:pt x="70" y="1301"/>
                  </a:moveTo>
                  <a:cubicBezTo>
                    <a:pt x="4925" y="-16175"/>
                    <a:pt x="244745" y="146937"/>
                    <a:pt x="326303" y="216842"/>
                  </a:cubicBezTo>
                  <a:cubicBezTo>
                    <a:pt x="407861" y="286747"/>
                    <a:pt x="462234" y="372188"/>
                    <a:pt x="489420" y="420733"/>
                  </a:cubicBezTo>
                  <a:cubicBezTo>
                    <a:pt x="516606" y="469278"/>
                    <a:pt x="493304" y="459569"/>
                    <a:pt x="489420" y="508114"/>
                  </a:cubicBezTo>
                  <a:cubicBezTo>
                    <a:pt x="485536" y="556659"/>
                    <a:pt x="484566" y="631420"/>
                    <a:pt x="466118" y="712005"/>
                  </a:cubicBezTo>
                  <a:cubicBezTo>
                    <a:pt x="447670" y="792590"/>
                    <a:pt x="422426" y="879972"/>
                    <a:pt x="378734" y="991626"/>
                  </a:cubicBezTo>
                  <a:cubicBezTo>
                    <a:pt x="335042" y="1103280"/>
                    <a:pt x="260280" y="1264450"/>
                    <a:pt x="203966" y="1381930"/>
                  </a:cubicBezTo>
                  <a:cubicBezTo>
                    <a:pt x="147652" y="1499410"/>
                    <a:pt x="54442" y="1692620"/>
                    <a:pt x="40849" y="1696504"/>
                  </a:cubicBezTo>
                  <a:cubicBezTo>
                    <a:pt x="27256" y="1700388"/>
                    <a:pt x="84542" y="1535334"/>
                    <a:pt x="122408" y="1405232"/>
                  </a:cubicBezTo>
                  <a:cubicBezTo>
                    <a:pt x="160274" y="1275131"/>
                    <a:pt x="229210" y="1046967"/>
                    <a:pt x="268047" y="915895"/>
                  </a:cubicBezTo>
                  <a:cubicBezTo>
                    <a:pt x="306884" y="784823"/>
                    <a:pt x="339896" y="689674"/>
                    <a:pt x="355431" y="618798"/>
                  </a:cubicBezTo>
                  <a:cubicBezTo>
                    <a:pt x="370966" y="547922"/>
                    <a:pt x="370966" y="540154"/>
                    <a:pt x="361257" y="490638"/>
                  </a:cubicBezTo>
                  <a:cubicBezTo>
                    <a:pt x="351548" y="441122"/>
                    <a:pt x="353489" y="402285"/>
                    <a:pt x="297175" y="321700"/>
                  </a:cubicBezTo>
                  <a:cubicBezTo>
                    <a:pt x="240861" y="241115"/>
                    <a:pt x="-4785" y="18777"/>
                    <a:pt x="70" y="1301"/>
                  </a:cubicBezTo>
                  <a:close/>
                </a:path>
              </a:pathLst>
            </a:custGeom>
            <a:solidFill>
              <a:schemeClr val="bg1"/>
            </a:solidFill>
            <a:ln>
              <a:noFill/>
            </a:ln>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a:p>
          </p:txBody>
        </p:sp>
      </p:grpSp>
      <p:sp>
        <p:nvSpPr>
          <p:cNvPr id="2" name="CuadroTexto 1"/>
          <p:cNvSpPr txBox="1"/>
          <p:nvPr/>
        </p:nvSpPr>
        <p:spPr>
          <a:xfrm>
            <a:off x="1017299" y="1254979"/>
            <a:ext cx="6927357" cy="646331"/>
          </a:xfrm>
          <a:prstGeom prst="rect">
            <a:avLst/>
          </a:prstGeom>
          <a:noFill/>
        </p:spPr>
        <p:txBody>
          <a:bodyPr wrap="square" rtlCol="0">
            <a:spAutoFit/>
          </a:bodyPr>
          <a:lstStyle/>
          <a:p>
            <a:r>
              <a:rPr lang="es-MX" sz="1800" b="1" dirty="0"/>
              <a:t>4</a:t>
            </a:r>
            <a:r>
              <a:rPr lang="es-MX" sz="1800" b="1" dirty="0" smtClean="0"/>
              <a:t>. Método Deductivo</a:t>
            </a:r>
            <a:endParaRPr lang="es-MX" sz="1800" b="1" dirty="0"/>
          </a:p>
          <a:p>
            <a:pPr lvl="1"/>
            <a:endParaRPr lang="es-MX" sz="1800" dirty="0"/>
          </a:p>
        </p:txBody>
      </p:sp>
      <p:sp>
        <p:nvSpPr>
          <p:cNvPr id="3" name="CuadroTexto 2"/>
          <p:cNvSpPr txBox="1"/>
          <p:nvPr/>
        </p:nvSpPr>
        <p:spPr>
          <a:xfrm>
            <a:off x="1022415" y="1790295"/>
            <a:ext cx="6793975" cy="646331"/>
          </a:xfrm>
          <a:prstGeom prst="rect">
            <a:avLst/>
          </a:prstGeom>
          <a:noFill/>
        </p:spPr>
        <p:txBody>
          <a:bodyPr wrap="square" rtlCol="0">
            <a:spAutoFit/>
          </a:bodyPr>
          <a:lstStyle/>
          <a:p>
            <a:r>
              <a:rPr lang="es-MX" sz="1800" dirty="0" smtClean="0"/>
              <a:t>Razonamiento que va de lo general a lo particular</a:t>
            </a:r>
          </a:p>
          <a:p>
            <a:r>
              <a:rPr lang="es-MX" sz="1800" dirty="0" smtClean="0"/>
              <a:t>De lo universal a lo individual </a:t>
            </a:r>
            <a:endParaRPr lang="es-MX" sz="1800" dirty="0"/>
          </a:p>
        </p:txBody>
      </p:sp>
      <p:cxnSp>
        <p:nvCxnSpPr>
          <p:cNvPr id="7" name="Conector recto de flecha 6"/>
          <p:cNvCxnSpPr/>
          <p:nvPr/>
        </p:nvCxnSpPr>
        <p:spPr>
          <a:xfrm>
            <a:off x="1835696" y="2621032"/>
            <a:ext cx="0" cy="80399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8" name="CuadroTexto 7"/>
          <p:cNvSpPr txBox="1"/>
          <p:nvPr/>
        </p:nvSpPr>
        <p:spPr>
          <a:xfrm>
            <a:off x="1075135" y="3456733"/>
            <a:ext cx="2488753" cy="1477328"/>
          </a:xfrm>
          <a:prstGeom prst="rect">
            <a:avLst/>
          </a:prstGeom>
          <a:noFill/>
        </p:spPr>
        <p:txBody>
          <a:bodyPr wrap="square" rtlCol="0">
            <a:spAutoFit/>
          </a:bodyPr>
          <a:lstStyle/>
          <a:p>
            <a:pPr algn="just"/>
            <a:r>
              <a:rPr lang="es-MX" sz="1800" dirty="0" smtClean="0"/>
              <a:t>Las conclusiones de la deducción son verdaderas, si las premisas de las que parten también lo son. </a:t>
            </a:r>
            <a:endParaRPr lang="es-MX" sz="1800" dirty="0"/>
          </a:p>
        </p:txBody>
      </p:sp>
      <p:pic>
        <p:nvPicPr>
          <p:cNvPr id="29" name="Picture 2" descr="Resultado de imagen para metodo inductiv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04603" y="2797610"/>
            <a:ext cx="4056758" cy="2449365"/>
          </a:xfrm>
          <a:prstGeom prst="rect">
            <a:avLst/>
          </a:prstGeom>
          <a:noFill/>
          <a:extLst>
            <a:ext uri="{909E8E84-426E-40DD-AFC4-6F175D3DCCD1}">
              <a14:hiddenFill xmlns:a14="http://schemas.microsoft.com/office/drawing/2010/main">
                <a:solidFill>
                  <a:srgbClr val="FFFFFF"/>
                </a:solidFill>
              </a14:hiddenFill>
            </a:ext>
          </a:extLst>
        </p:spPr>
      </p:pic>
      <p:sp>
        <p:nvSpPr>
          <p:cNvPr id="31" name="CuadroTexto 30"/>
          <p:cNvSpPr txBox="1"/>
          <p:nvPr/>
        </p:nvSpPr>
        <p:spPr>
          <a:xfrm>
            <a:off x="4279424" y="5322512"/>
            <a:ext cx="2668752" cy="369332"/>
          </a:xfrm>
          <a:prstGeom prst="rect">
            <a:avLst/>
          </a:prstGeom>
          <a:noFill/>
        </p:spPr>
        <p:txBody>
          <a:bodyPr wrap="square" rtlCol="0">
            <a:spAutoFit/>
          </a:bodyPr>
          <a:lstStyle/>
          <a:p>
            <a:r>
              <a:rPr lang="es-MX" sz="900" dirty="0" smtClean="0"/>
              <a:t>Imagen tomada con fines </a:t>
            </a:r>
            <a:r>
              <a:rPr lang="es-MX" sz="900" dirty="0"/>
              <a:t>didácticos </a:t>
            </a:r>
            <a:r>
              <a:rPr lang="es-MX" sz="900" dirty="0" err="1"/>
              <a:t>de:http</a:t>
            </a:r>
            <a:r>
              <a:rPr lang="es-MX" sz="900" dirty="0"/>
              <a:t>://398taller1lainvestigacion.blogspot.mx</a:t>
            </a:r>
          </a:p>
        </p:txBody>
      </p:sp>
      <p:sp>
        <p:nvSpPr>
          <p:cNvPr id="32" name="CuadroTexto 2"/>
          <p:cNvSpPr txBox="1">
            <a:spLocks noChangeArrowheads="1"/>
          </p:cNvSpPr>
          <p:nvPr/>
        </p:nvSpPr>
        <p:spPr bwMode="auto">
          <a:xfrm>
            <a:off x="6588571" y="6213288"/>
            <a:ext cx="2447925" cy="523220"/>
          </a:xfrm>
          <a:prstGeom prst="rect">
            <a:avLst/>
          </a:prstGeom>
          <a:noFill/>
          <a:ln w="9525">
            <a:noFill/>
            <a:miter lim="800000"/>
            <a:headEnd/>
            <a:tailEnd/>
          </a:ln>
        </p:spPr>
        <p:txBody>
          <a:bodyPr>
            <a:spAutoFit/>
          </a:bodyPr>
          <a:lstStyle/>
          <a:p>
            <a:r>
              <a:rPr lang="es-ES_tradnl" sz="1400" b="1" i="1" dirty="0" smtClean="0">
                <a:solidFill>
                  <a:schemeClr val="bg1"/>
                </a:solidFill>
                <a:latin typeface="Abadi MT Condensed Light" pitchFamily="1" charset="0"/>
              </a:rPr>
              <a:t>Comprensión del método para el diseño </a:t>
            </a:r>
            <a:r>
              <a:rPr lang="es-ES_tradnl" sz="1400" b="1" i="1" dirty="0">
                <a:solidFill>
                  <a:schemeClr val="bg1"/>
                </a:solidFill>
                <a:latin typeface="Abadi MT Condensed Light" pitchFamily="1" charset="0"/>
              </a:rPr>
              <a:t>Industrial </a:t>
            </a:r>
          </a:p>
        </p:txBody>
      </p:sp>
    </p:spTree>
    <p:extLst>
      <p:ext uri="{BB962C8B-B14F-4D97-AF65-F5344CB8AC3E}">
        <p14:creationId xmlns:p14="http://schemas.microsoft.com/office/powerpoint/2010/main" val="371784536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ángulo 27"/>
          <p:cNvSpPr>
            <a:spLocks noChangeArrowheads="1"/>
          </p:cNvSpPr>
          <p:nvPr/>
        </p:nvSpPr>
        <p:spPr bwMode="auto">
          <a:xfrm rot="-5400000">
            <a:off x="5871369" y="2893219"/>
            <a:ext cx="6149975" cy="395287"/>
          </a:xfrm>
          <a:prstGeom prst="rect">
            <a:avLst/>
          </a:prstGeom>
          <a:gradFill rotWithShape="1">
            <a:gsLst>
              <a:gs pos="0">
                <a:srgbClr val="628319"/>
              </a:gs>
              <a:gs pos="64000">
                <a:srgbClr val="628319"/>
              </a:gs>
              <a:gs pos="100000">
                <a:srgbClr val="FFFFFF"/>
              </a:gs>
            </a:gsLst>
            <a:path path="rect">
              <a:fillToRect l="100000" t="100000"/>
            </a:path>
          </a:gradFill>
          <a:ln w="9525">
            <a:noFill/>
            <a:miter lim="800000"/>
            <a:headEnd/>
            <a:tailEnd/>
          </a:ln>
          <a:effectLst>
            <a:outerShdw dist="23000" dir="5400000" rotWithShape="0">
              <a:srgbClr val="808080">
                <a:alpha val="34999"/>
              </a:srgbClr>
            </a:outerShdw>
          </a:effectLst>
        </p:spPr>
        <p:txBody>
          <a:bodyPr anchor="ctr"/>
          <a:lstStyle/>
          <a:p>
            <a:pPr algn="ctr">
              <a:defRPr/>
            </a:pPr>
            <a:endParaRPr lang="es-ES">
              <a:solidFill>
                <a:schemeClr val="lt1"/>
              </a:solidFill>
              <a:latin typeface="+mn-lt"/>
              <a:ea typeface="+mn-ea"/>
            </a:endParaRPr>
          </a:p>
        </p:txBody>
      </p:sp>
      <p:sp>
        <p:nvSpPr>
          <p:cNvPr id="19" name="Rectángulo 18"/>
          <p:cNvSpPr>
            <a:spLocks noChangeArrowheads="1"/>
          </p:cNvSpPr>
          <p:nvPr/>
        </p:nvSpPr>
        <p:spPr bwMode="auto">
          <a:xfrm>
            <a:off x="179388" y="5949950"/>
            <a:ext cx="8964612" cy="908050"/>
          </a:xfrm>
          <a:prstGeom prst="rect">
            <a:avLst/>
          </a:prstGeom>
          <a:gradFill rotWithShape="1">
            <a:gsLst>
              <a:gs pos="0">
                <a:srgbClr val="628319"/>
              </a:gs>
              <a:gs pos="64000">
                <a:srgbClr val="628319"/>
              </a:gs>
              <a:gs pos="100000">
                <a:srgbClr val="FFFFFF"/>
              </a:gs>
            </a:gsLst>
            <a:path path="rect">
              <a:fillToRect l="100000" t="100000"/>
            </a:path>
          </a:gradFill>
          <a:ln w="9525">
            <a:noFill/>
            <a:miter lim="800000"/>
            <a:headEnd/>
            <a:tailEnd/>
          </a:ln>
          <a:effectLst>
            <a:outerShdw dist="23000" dir="5400000" rotWithShape="0">
              <a:srgbClr val="808080">
                <a:alpha val="34999"/>
              </a:srgbClr>
            </a:outerShdw>
          </a:effectLst>
        </p:spPr>
        <p:txBody>
          <a:bodyPr anchor="ctr"/>
          <a:lstStyle/>
          <a:p>
            <a:pPr algn="ctr">
              <a:defRPr/>
            </a:pPr>
            <a:endParaRPr lang="es-ES">
              <a:solidFill>
                <a:schemeClr val="lt1"/>
              </a:solidFill>
              <a:latin typeface="+mn-lt"/>
              <a:ea typeface="+mn-ea"/>
            </a:endParaRPr>
          </a:p>
        </p:txBody>
      </p:sp>
      <p:sp>
        <p:nvSpPr>
          <p:cNvPr id="27" name="Rectángulo 26"/>
          <p:cNvSpPr>
            <a:spLocks noChangeArrowheads="1"/>
          </p:cNvSpPr>
          <p:nvPr/>
        </p:nvSpPr>
        <p:spPr bwMode="auto">
          <a:xfrm>
            <a:off x="0" y="0"/>
            <a:ext cx="250825" cy="6850063"/>
          </a:xfrm>
          <a:prstGeom prst="rect">
            <a:avLst/>
          </a:prstGeom>
          <a:solidFill>
            <a:srgbClr val="404040"/>
          </a:solidFill>
          <a:ln w="9525">
            <a:noFill/>
            <a:miter lim="800000"/>
            <a:headEnd/>
            <a:tailEnd/>
          </a:ln>
          <a:effectLst>
            <a:outerShdw dist="23000" dir="5400000" rotWithShape="0">
              <a:srgbClr val="808080">
                <a:alpha val="34999"/>
              </a:srgbClr>
            </a:outerShdw>
          </a:effectLst>
        </p:spPr>
        <p:txBody>
          <a:bodyPr anchor="ctr"/>
          <a:lstStyle/>
          <a:p>
            <a:pPr algn="ctr">
              <a:defRPr/>
            </a:pPr>
            <a:endParaRPr lang="es-ES">
              <a:solidFill>
                <a:schemeClr val="lt1"/>
              </a:solidFill>
              <a:latin typeface="+mn-lt"/>
              <a:ea typeface="+mn-ea"/>
            </a:endParaRPr>
          </a:p>
        </p:txBody>
      </p:sp>
      <p:sp>
        <p:nvSpPr>
          <p:cNvPr id="21508" name="Text Box 6"/>
          <p:cNvSpPr txBox="1">
            <a:spLocks noChangeArrowheads="1"/>
          </p:cNvSpPr>
          <p:nvPr/>
        </p:nvSpPr>
        <p:spPr bwMode="auto">
          <a:xfrm>
            <a:off x="2268538" y="404813"/>
            <a:ext cx="4762500" cy="830262"/>
          </a:xfrm>
          <a:prstGeom prst="rect">
            <a:avLst/>
          </a:prstGeom>
          <a:noFill/>
          <a:ln w="9525">
            <a:noFill/>
            <a:miter lim="800000"/>
            <a:headEnd/>
            <a:tailEnd/>
          </a:ln>
        </p:spPr>
        <p:txBody>
          <a:bodyPr wrap="none">
            <a:spAutoFit/>
          </a:bodyPr>
          <a:lstStyle/>
          <a:p>
            <a:r>
              <a:rPr lang="es-MX" sz="1400" b="1" dirty="0">
                <a:solidFill>
                  <a:srgbClr val="08090B"/>
                </a:solidFill>
                <a:latin typeface="Arial" pitchFamily="34" charset="0"/>
                <a:cs typeface="Arial" pitchFamily="34" charset="0"/>
              </a:rPr>
              <a:t>UNIVERSIDAD AUTÓNOMA DEL ESTADO DE MÉXICO</a:t>
            </a:r>
          </a:p>
          <a:p>
            <a:r>
              <a:rPr lang="es-MX" sz="1400" b="1" dirty="0">
                <a:solidFill>
                  <a:srgbClr val="08090B"/>
                </a:solidFill>
                <a:latin typeface="Arial" pitchFamily="34" charset="0"/>
                <a:cs typeface="Arial" pitchFamily="34" charset="0"/>
              </a:rPr>
              <a:t>      Centro Universitario UAEM Valle de Chalco. </a:t>
            </a:r>
          </a:p>
          <a:p>
            <a:endParaRPr lang="es-ES" sz="2000" b="1" i="1" dirty="0">
              <a:latin typeface="Arial" pitchFamily="34" charset="0"/>
              <a:cs typeface="Arial" pitchFamily="34" charset="0"/>
            </a:endParaRPr>
          </a:p>
        </p:txBody>
      </p:sp>
      <p:pic>
        <p:nvPicPr>
          <p:cNvPr id="21509" name="Picture 15"/>
          <p:cNvPicPr>
            <a:picLocks noChangeAspect="1" noChangeArrowheads="1"/>
          </p:cNvPicPr>
          <p:nvPr/>
        </p:nvPicPr>
        <p:blipFill>
          <a:blip r:embed="rId3"/>
          <a:srcRect/>
          <a:stretch>
            <a:fillRect/>
          </a:stretch>
        </p:blipFill>
        <p:spPr bwMode="auto">
          <a:xfrm>
            <a:off x="671513" y="260350"/>
            <a:ext cx="804862" cy="719138"/>
          </a:xfrm>
          <a:prstGeom prst="rect">
            <a:avLst/>
          </a:prstGeom>
          <a:noFill/>
          <a:ln w="9525">
            <a:noFill/>
            <a:miter lim="800000"/>
            <a:headEnd/>
            <a:tailEnd/>
          </a:ln>
        </p:spPr>
      </p:pic>
      <p:grpSp>
        <p:nvGrpSpPr>
          <p:cNvPr id="20" name="Agrupar 41"/>
          <p:cNvGrpSpPr/>
          <p:nvPr/>
        </p:nvGrpSpPr>
        <p:grpSpPr>
          <a:xfrm>
            <a:off x="251520" y="5229200"/>
            <a:ext cx="882484" cy="1450720"/>
            <a:chOff x="7916914" y="3392213"/>
            <a:chExt cx="914688" cy="1696571"/>
          </a:xfrm>
          <a:effectLst>
            <a:outerShdw blurRad="50800" dist="38100" dir="2700000" algn="tl" rotWithShape="0">
              <a:prstClr val="black">
                <a:alpha val="40000"/>
              </a:prstClr>
            </a:outerShdw>
          </a:effectLst>
        </p:grpSpPr>
        <p:sp>
          <p:nvSpPr>
            <p:cNvPr id="21" name="Forma libre 20"/>
            <p:cNvSpPr/>
            <p:nvPr/>
          </p:nvSpPr>
          <p:spPr>
            <a:xfrm>
              <a:off x="8417985" y="3812948"/>
              <a:ext cx="413617" cy="1275836"/>
            </a:xfrm>
            <a:custGeom>
              <a:avLst/>
              <a:gdLst>
                <a:gd name="connsiteX0" fmla="*/ 0 w 413617"/>
                <a:gd name="connsiteY0" fmla="*/ 0 h 1240819"/>
                <a:gd name="connsiteX1" fmla="*/ 192245 w 413617"/>
                <a:gd name="connsiteY1" fmla="*/ 0 h 1240819"/>
                <a:gd name="connsiteX2" fmla="*/ 413617 w 413617"/>
                <a:gd name="connsiteY2" fmla="*/ 1147612 h 1240819"/>
                <a:gd name="connsiteX3" fmla="*/ 396141 w 413617"/>
                <a:gd name="connsiteY3" fmla="*/ 1240819 h 1240819"/>
                <a:gd name="connsiteX4" fmla="*/ 355362 w 413617"/>
                <a:gd name="connsiteY4" fmla="*/ 1211692 h 1240819"/>
                <a:gd name="connsiteX5" fmla="*/ 337885 w 413617"/>
                <a:gd name="connsiteY5" fmla="*/ 1101009 h 1240819"/>
                <a:gd name="connsiteX6" fmla="*/ 192245 w 413617"/>
                <a:gd name="connsiteY6" fmla="*/ 0 h 1240819"/>
                <a:gd name="connsiteX7" fmla="*/ 0 w 413617"/>
                <a:gd name="connsiteY7" fmla="*/ 0 h 1240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3617" h="1240819">
                  <a:moveTo>
                    <a:pt x="0" y="0"/>
                  </a:moveTo>
                  <a:lnTo>
                    <a:pt x="192245" y="0"/>
                  </a:lnTo>
                  <a:lnTo>
                    <a:pt x="413617" y="1147612"/>
                  </a:lnTo>
                  <a:lnTo>
                    <a:pt x="396141" y="1240819"/>
                  </a:lnTo>
                  <a:lnTo>
                    <a:pt x="355362" y="1211692"/>
                  </a:lnTo>
                  <a:lnTo>
                    <a:pt x="337885" y="1101009"/>
                  </a:lnTo>
                  <a:lnTo>
                    <a:pt x="192245" y="0"/>
                  </a:lnTo>
                  <a:lnTo>
                    <a:pt x="0" y="0"/>
                  </a:lnTo>
                  <a:close/>
                </a:path>
              </a:pathLst>
            </a:custGeom>
            <a:solidFill>
              <a:srgbClr val="FFFFFF"/>
            </a:solidFill>
            <a:ln>
              <a:noFill/>
            </a:ln>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a:p>
          </p:txBody>
        </p:sp>
        <p:cxnSp>
          <p:nvCxnSpPr>
            <p:cNvPr id="22" name="Conector recto 21"/>
            <p:cNvCxnSpPr/>
            <p:nvPr/>
          </p:nvCxnSpPr>
          <p:spPr>
            <a:xfrm flipV="1">
              <a:off x="8395605" y="3912928"/>
              <a:ext cx="233024" cy="1"/>
            </a:xfrm>
            <a:prstGeom prst="line">
              <a:avLst/>
            </a:prstGeom>
            <a:ln w="19050" cmpd="sng">
              <a:solidFill>
                <a:schemeClr val="bg1"/>
              </a:solidFill>
            </a:ln>
            <a:scene3d>
              <a:camera prst="orthographicFront"/>
              <a:lightRig rig="threePt" dir="t"/>
            </a:scene3d>
            <a:sp3d>
              <a:bevelT w="165100" prst="coolSlant"/>
            </a:sp3d>
          </p:spPr>
          <p:style>
            <a:lnRef idx="2">
              <a:schemeClr val="accent1"/>
            </a:lnRef>
            <a:fillRef idx="0">
              <a:schemeClr val="accent1"/>
            </a:fillRef>
            <a:effectRef idx="1">
              <a:schemeClr val="accent1"/>
            </a:effectRef>
            <a:fontRef idx="minor">
              <a:schemeClr val="tx1"/>
            </a:fontRef>
          </p:style>
        </p:cxnSp>
        <p:sp>
          <p:nvSpPr>
            <p:cNvPr id="23" name="Elipse 22"/>
            <p:cNvSpPr/>
            <p:nvPr/>
          </p:nvSpPr>
          <p:spPr>
            <a:xfrm>
              <a:off x="8541245" y="3678959"/>
              <a:ext cx="87384" cy="76682"/>
            </a:xfrm>
            <a:prstGeom prst="ellipse">
              <a:avLst/>
            </a:prstGeom>
            <a:solidFill>
              <a:schemeClr val="bg1"/>
            </a:solidFill>
            <a:ln>
              <a:noFill/>
            </a:ln>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a:p>
          </p:txBody>
        </p:sp>
        <p:cxnSp>
          <p:nvCxnSpPr>
            <p:cNvPr id="24" name="Conector recto 23"/>
            <p:cNvCxnSpPr/>
            <p:nvPr/>
          </p:nvCxnSpPr>
          <p:spPr>
            <a:xfrm flipV="1">
              <a:off x="8383029" y="3842078"/>
              <a:ext cx="233024" cy="1"/>
            </a:xfrm>
            <a:prstGeom prst="line">
              <a:avLst/>
            </a:prstGeom>
            <a:ln w="38100" cmpd="sng">
              <a:solidFill>
                <a:schemeClr val="bg1"/>
              </a:solidFill>
            </a:ln>
            <a:scene3d>
              <a:camera prst="orthographicFront"/>
              <a:lightRig rig="threePt" dir="t"/>
            </a:scene3d>
            <a:sp3d>
              <a:bevelT w="165100" prst="coolSlant"/>
            </a:sp3d>
          </p:spPr>
          <p:style>
            <a:lnRef idx="2">
              <a:schemeClr val="accent1"/>
            </a:lnRef>
            <a:fillRef idx="0">
              <a:schemeClr val="accent1"/>
            </a:fillRef>
            <a:effectRef idx="1">
              <a:schemeClr val="accent1"/>
            </a:effectRef>
            <a:fontRef idx="minor">
              <a:schemeClr val="tx1"/>
            </a:fontRef>
          </p:style>
        </p:cxnSp>
        <p:sp>
          <p:nvSpPr>
            <p:cNvPr id="25" name="Forma libre 24"/>
            <p:cNvSpPr/>
            <p:nvPr/>
          </p:nvSpPr>
          <p:spPr>
            <a:xfrm>
              <a:off x="7916914" y="3392213"/>
              <a:ext cx="502413" cy="1696571"/>
            </a:xfrm>
            <a:custGeom>
              <a:avLst/>
              <a:gdLst>
                <a:gd name="connsiteX0" fmla="*/ 70 w 502413"/>
                <a:gd name="connsiteY0" fmla="*/ 1301 h 1696571"/>
                <a:gd name="connsiteX1" fmla="*/ 326303 w 502413"/>
                <a:gd name="connsiteY1" fmla="*/ 216842 h 1696571"/>
                <a:gd name="connsiteX2" fmla="*/ 489420 w 502413"/>
                <a:gd name="connsiteY2" fmla="*/ 420733 h 1696571"/>
                <a:gd name="connsiteX3" fmla="*/ 489420 w 502413"/>
                <a:gd name="connsiteY3" fmla="*/ 508114 h 1696571"/>
                <a:gd name="connsiteX4" fmla="*/ 466118 w 502413"/>
                <a:gd name="connsiteY4" fmla="*/ 712005 h 1696571"/>
                <a:gd name="connsiteX5" fmla="*/ 378734 w 502413"/>
                <a:gd name="connsiteY5" fmla="*/ 991626 h 1696571"/>
                <a:gd name="connsiteX6" fmla="*/ 203966 w 502413"/>
                <a:gd name="connsiteY6" fmla="*/ 1381930 h 1696571"/>
                <a:gd name="connsiteX7" fmla="*/ 40849 w 502413"/>
                <a:gd name="connsiteY7" fmla="*/ 1696504 h 1696571"/>
                <a:gd name="connsiteX8" fmla="*/ 122408 w 502413"/>
                <a:gd name="connsiteY8" fmla="*/ 1405232 h 1696571"/>
                <a:gd name="connsiteX9" fmla="*/ 268047 w 502413"/>
                <a:gd name="connsiteY9" fmla="*/ 915895 h 1696571"/>
                <a:gd name="connsiteX10" fmla="*/ 355431 w 502413"/>
                <a:gd name="connsiteY10" fmla="*/ 618798 h 1696571"/>
                <a:gd name="connsiteX11" fmla="*/ 361257 w 502413"/>
                <a:gd name="connsiteY11" fmla="*/ 490638 h 1696571"/>
                <a:gd name="connsiteX12" fmla="*/ 297175 w 502413"/>
                <a:gd name="connsiteY12" fmla="*/ 321700 h 1696571"/>
                <a:gd name="connsiteX13" fmla="*/ 70 w 502413"/>
                <a:gd name="connsiteY13" fmla="*/ 1301 h 1696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02413" h="1696571">
                  <a:moveTo>
                    <a:pt x="70" y="1301"/>
                  </a:moveTo>
                  <a:cubicBezTo>
                    <a:pt x="4925" y="-16175"/>
                    <a:pt x="244745" y="146937"/>
                    <a:pt x="326303" y="216842"/>
                  </a:cubicBezTo>
                  <a:cubicBezTo>
                    <a:pt x="407861" y="286747"/>
                    <a:pt x="462234" y="372188"/>
                    <a:pt x="489420" y="420733"/>
                  </a:cubicBezTo>
                  <a:cubicBezTo>
                    <a:pt x="516606" y="469278"/>
                    <a:pt x="493304" y="459569"/>
                    <a:pt x="489420" y="508114"/>
                  </a:cubicBezTo>
                  <a:cubicBezTo>
                    <a:pt x="485536" y="556659"/>
                    <a:pt x="484566" y="631420"/>
                    <a:pt x="466118" y="712005"/>
                  </a:cubicBezTo>
                  <a:cubicBezTo>
                    <a:pt x="447670" y="792590"/>
                    <a:pt x="422426" y="879972"/>
                    <a:pt x="378734" y="991626"/>
                  </a:cubicBezTo>
                  <a:cubicBezTo>
                    <a:pt x="335042" y="1103280"/>
                    <a:pt x="260280" y="1264450"/>
                    <a:pt x="203966" y="1381930"/>
                  </a:cubicBezTo>
                  <a:cubicBezTo>
                    <a:pt x="147652" y="1499410"/>
                    <a:pt x="54442" y="1692620"/>
                    <a:pt x="40849" y="1696504"/>
                  </a:cubicBezTo>
                  <a:cubicBezTo>
                    <a:pt x="27256" y="1700388"/>
                    <a:pt x="84542" y="1535334"/>
                    <a:pt x="122408" y="1405232"/>
                  </a:cubicBezTo>
                  <a:cubicBezTo>
                    <a:pt x="160274" y="1275131"/>
                    <a:pt x="229210" y="1046967"/>
                    <a:pt x="268047" y="915895"/>
                  </a:cubicBezTo>
                  <a:cubicBezTo>
                    <a:pt x="306884" y="784823"/>
                    <a:pt x="339896" y="689674"/>
                    <a:pt x="355431" y="618798"/>
                  </a:cubicBezTo>
                  <a:cubicBezTo>
                    <a:pt x="370966" y="547922"/>
                    <a:pt x="370966" y="540154"/>
                    <a:pt x="361257" y="490638"/>
                  </a:cubicBezTo>
                  <a:cubicBezTo>
                    <a:pt x="351548" y="441122"/>
                    <a:pt x="353489" y="402285"/>
                    <a:pt x="297175" y="321700"/>
                  </a:cubicBezTo>
                  <a:cubicBezTo>
                    <a:pt x="240861" y="241115"/>
                    <a:pt x="-4785" y="18777"/>
                    <a:pt x="70" y="1301"/>
                  </a:cubicBezTo>
                  <a:close/>
                </a:path>
              </a:pathLst>
            </a:custGeom>
            <a:solidFill>
              <a:schemeClr val="bg1"/>
            </a:solidFill>
            <a:ln>
              <a:noFill/>
            </a:ln>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a:p>
          </p:txBody>
        </p:sp>
      </p:grpSp>
      <p:sp>
        <p:nvSpPr>
          <p:cNvPr id="31" name="CuadroTexto 30"/>
          <p:cNvSpPr txBox="1"/>
          <p:nvPr/>
        </p:nvSpPr>
        <p:spPr>
          <a:xfrm>
            <a:off x="1017299" y="1254979"/>
            <a:ext cx="3842733" cy="2308324"/>
          </a:xfrm>
          <a:prstGeom prst="rect">
            <a:avLst/>
          </a:prstGeom>
          <a:noFill/>
        </p:spPr>
        <p:txBody>
          <a:bodyPr wrap="square" rtlCol="0">
            <a:spAutoFit/>
          </a:bodyPr>
          <a:lstStyle/>
          <a:p>
            <a:r>
              <a:rPr lang="es-MX" sz="1800" b="1" dirty="0"/>
              <a:t>5</a:t>
            </a:r>
            <a:r>
              <a:rPr lang="es-MX" sz="1800" b="1" dirty="0" smtClean="0"/>
              <a:t>. Método analítico</a:t>
            </a:r>
          </a:p>
          <a:p>
            <a:endParaRPr lang="es-MX" sz="1800" b="1" dirty="0"/>
          </a:p>
          <a:p>
            <a:pPr algn="just"/>
            <a:r>
              <a:rPr lang="es-MX" sz="1800" dirty="0" smtClean="0"/>
              <a:t>Procedimiento para desmembrar un todo descomponiéndolo en todos sus elementos para observar cuales son las causas, la naturaleza y los efectos.  </a:t>
            </a:r>
            <a:endParaRPr lang="es-MX" sz="1800" dirty="0"/>
          </a:p>
          <a:p>
            <a:pPr lvl="1"/>
            <a:endParaRPr lang="es-MX" sz="1800" dirty="0"/>
          </a:p>
        </p:txBody>
      </p:sp>
      <p:sp>
        <p:nvSpPr>
          <p:cNvPr id="3" name="CuadroTexto 2"/>
          <p:cNvSpPr txBox="1"/>
          <p:nvPr/>
        </p:nvSpPr>
        <p:spPr>
          <a:xfrm>
            <a:off x="5569321" y="1780074"/>
            <a:ext cx="2603328" cy="1077218"/>
          </a:xfrm>
          <a:prstGeom prst="rect">
            <a:avLst/>
          </a:prstGeom>
          <a:noFill/>
        </p:spPr>
        <p:txBody>
          <a:bodyPr wrap="square" rtlCol="0">
            <a:spAutoFit/>
          </a:bodyPr>
          <a:lstStyle/>
          <a:p>
            <a:pPr algn="just"/>
            <a:r>
              <a:rPr lang="es-MX" sz="1600" dirty="0" smtClean="0"/>
              <a:t>Se requiere conocer la naturaleza del fenómeno y objeto que se estudia para </a:t>
            </a:r>
          </a:p>
          <a:p>
            <a:pPr algn="just"/>
            <a:r>
              <a:rPr lang="es-MX" sz="1600" dirty="0"/>
              <a:t>c</a:t>
            </a:r>
            <a:r>
              <a:rPr lang="es-MX" sz="1600" dirty="0" smtClean="0"/>
              <a:t>omprender su esencia.</a:t>
            </a:r>
          </a:p>
        </p:txBody>
      </p:sp>
      <p:cxnSp>
        <p:nvCxnSpPr>
          <p:cNvPr id="7" name="Conector recto de flecha 6"/>
          <p:cNvCxnSpPr/>
          <p:nvPr/>
        </p:nvCxnSpPr>
        <p:spPr>
          <a:xfrm>
            <a:off x="4932040" y="2564904"/>
            <a:ext cx="504056"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8" name="CuadroTexto 7"/>
          <p:cNvSpPr txBox="1"/>
          <p:nvPr/>
        </p:nvSpPr>
        <p:spPr>
          <a:xfrm>
            <a:off x="5156694" y="3934262"/>
            <a:ext cx="3312368" cy="646331"/>
          </a:xfrm>
          <a:prstGeom prst="rect">
            <a:avLst/>
          </a:prstGeom>
          <a:noFill/>
        </p:spPr>
        <p:txBody>
          <a:bodyPr wrap="square" rtlCol="0">
            <a:spAutoFit/>
          </a:bodyPr>
          <a:lstStyle/>
          <a:p>
            <a:r>
              <a:rPr lang="es-MX" sz="1800" dirty="0" smtClean="0"/>
              <a:t>Este método permite analizar varios campos de estudio.</a:t>
            </a:r>
            <a:endParaRPr lang="es-MX" sz="1800" dirty="0"/>
          </a:p>
        </p:txBody>
      </p:sp>
      <p:cxnSp>
        <p:nvCxnSpPr>
          <p:cNvPr id="11" name="Conector recto de flecha 10"/>
          <p:cNvCxnSpPr/>
          <p:nvPr/>
        </p:nvCxnSpPr>
        <p:spPr>
          <a:xfrm>
            <a:off x="5940152" y="3073192"/>
            <a:ext cx="0" cy="82154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pic>
        <p:nvPicPr>
          <p:cNvPr id="5124" name="Picture 4" descr="Resultado de imagen para método analitic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27142" y="3190899"/>
            <a:ext cx="2023046" cy="2115529"/>
          </a:xfrm>
          <a:prstGeom prst="rect">
            <a:avLst/>
          </a:prstGeom>
          <a:noFill/>
          <a:extLst>
            <a:ext uri="{909E8E84-426E-40DD-AFC4-6F175D3DCCD1}">
              <a14:hiddenFill xmlns:a14="http://schemas.microsoft.com/office/drawing/2010/main">
                <a:solidFill>
                  <a:srgbClr val="FFFFFF"/>
                </a:solidFill>
              </a14:hiddenFill>
            </a:ext>
          </a:extLst>
        </p:spPr>
      </p:pic>
      <p:sp>
        <p:nvSpPr>
          <p:cNvPr id="33" name="CuadroTexto 32"/>
          <p:cNvSpPr txBox="1"/>
          <p:nvPr/>
        </p:nvSpPr>
        <p:spPr>
          <a:xfrm>
            <a:off x="1831017" y="5250853"/>
            <a:ext cx="2668752" cy="369332"/>
          </a:xfrm>
          <a:prstGeom prst="rect">
            <a:avLst/>
          </a:prstGeom>
          <a:noFill/>
        </p:spPr>
        <p:txBody>
          <a:bodyPr wrap="square" rtlCol="0">
            <a:spAutoFit/>
          </a:bodyPr>
          <a:lstStyle/>
          <a:p>
            <a:r>
              <a:rPr lang="es-MX" sz="900" dirty="0" smtClean="0"/>
              <a:t>Imagen tomada con fines </a:t>
            </a:r>
            <a:r>
              <a:rPr lang="es-MX" sz="900" dirty="0"/>
              <a:t>didácticos </a:t>
            </a:r>
            <a:r>
              <a:rPr lang="es-MX" sz="900" dirty="0" err="1" smtClean="0"/>
              <a:t>de:http</a:t>
            </a:r>
            <a:r>
              <a:rPr lang="es-MX" sz="900" dirty="0"/>
              <a:t>://www.aulafacil.com</a:t>
            </a:r>
          </a:p>
        </p:txBody>
      </p:sp>
      <p:sp>
        <p:nvSpPr>
          <p:cNvPr id="34" name="CuadroTexto 2"/>
          <p:cNvSpPr txBox="1">
            <a:spLocks noChangeArrowheads="1"/>
          </p:cNvSpPr>
          <p:nvPr/>
        </p:nvSpPr>
        <p:spPr bwMode="auto">
          <a:xfrm>
            <a:off x="6588571" y="6213288"/>
            <a:ext cx="2447925" cy="523220"/>
          </a:xfrm>
          <a:prstGeom prst="rect">
            <a:avLst/>
          </a:prstGeom>
          <a:noFill/>
          <a:ln w="9525">
            <a:noFill/>
            <a:miter lim="800000"/>
            <a:headEnd/>
            <a:tailEnd/>
          </a:ln>
        </p:spPr>
        <p:txBody>
          <a:bodyPr>
            <a:spAutoFit/>
          </a:bodyPr>
          <a:lstStyle/>
          <a:p>
            <a:r>
              <a:rPr lang="es-ES_tradnl" sz="1400" b="1" i="1" dirty="0" smtClean="0">
                <a:solidFill>
                  <a:schemeClr val="bg1"/>
                </a:solidFill>
                <a:latin typeface="Abadi MT Condensed Light" pitchFamily="1" charset="0"/>
              </a:rPr>
              <a:t>Comprensión del método para el diseño </a:t>
            </a:r>
            <a:r>
              <a:rPr lang="es-ES_tradnl" sz="1400" b="1" i="1" dirty="0">
                <a:solidFill>
                  <a:schemeClr val="bg1"/>
                </a:solidFill>
                <a:latin typeface="Abadi MT Condensed Light" pitchFamily="1" charset="0"/>
              </a:rPr>
              <a:t>Industrial </a:t>
            </a:r>
          </a:p>
        </p:txBody>
      </p:sp>
    </p:spTree>
    <p:extLst>
      <p:ext uri="{BB962C8B-B14F-4D97-AF65-F5344CB8AC3E}">
        <p14:creationId xmlns:p14="http://schemas.microsoft.com/office/powerpoint/2010/main" val="962828185"/>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3058</TotalTime>
  <Words>5101</Words>
  <Application>Microsoft Office PowerPoint</Application>
  <PresentationFormat>Presentación en pantalla (4:3)</PresentationFormat>
  <Paragraphs>543</Paragraphs>
  <Slides>39</Slides>
  <Notes>14</Notes>
  <HiddenSlides>0</HiddenSlides>
  <MMClips>0</MMClips>
  <ScaleCrop>false</ScaleCrop>
  <HeadingPairs>
    <vt:vector size="6" baseType="variant">
      <vt:variant>
        <vt:lpstr>Fuentes usadas</vt:lpstr>
      </vt:variant>
      <vt:variant>
        <vt:i4>9</vt:i4>
      </vt:variant>
      <vt:variant>
        <vt:lpstr>Tema</vt:lpstr>
      </vt:variant>
      <vt:variant>
        <vt:i4>1</vt:i4>
      </vt:variant>
      <vt:variant>
        <vt:lpstr>Títulos de diapositiva</vt:lpstr>
      </vt:variant>
      <vt:variant>
        <vt:i4>39</vt:i4>
      </vt:variant>
    </vt:vector>
  </HeadingPairs>
  <TitlesOfParts>
    <vt:vector size="49" baseType="lpstr">
      <vt:lpstr>Arial Unicode MS</vt:lpstr>
      <vt:lpstr>MS PGothic</vt:lpstr>
      <vt:lpstr>MS PGothic</vt:lpstr>
      <vt:lpstr>Abadi MT Condensed Light</vt:lpstr>
      <vt:lpstr>American Typewriter</vt:lpstr>
      <vt:lpstr>Arial</vt:lpstr>
      <vt:lpstr>Arial Black</vt:lpstr>
      <vt:lpstr>Calibri</vt:lpstr>
      <vt:lpstr>Tahoma</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The houze!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CU Valle de Chalco</dc:creator>
  <cp:lastModifiedBy>EDUARDO SÁNCHEZ</cp:lastModifiedBy>
  <cp:revision>228</cp:revision>
  <dcterms:created xsi:type="dcterms:W3CDTF">2013-09-12T15:12:03Z</dcterms:created>
  <dcterms:modified xsi:type="dcterms:W3CDTF">2017-10-21T04:49:51Z</dcterms:modified>
</cp:coreProperties>
</file>