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49"/>
  </p:notesMasterIdLst>
  <p:handoutMasterIdLst>
    <p:handoutMasterId r:id="rId50"/>
  </p:handoutMasterIdLst>
  <p:sldIdLst>
    <p:sldId id="256" r:id="rId2"/>
    <p:sldId id="514" r:id="rId3"/>
    <p:sldId id="521" r:id="rId4"/>
    <p:sldId id="515" r:id="rId5"/>
    <p:sldId id="517" r:id="rId6"/>
    <p:sldId id="519" r:id="rId7"/>
    <p:sldId id="518" r:id="rId8"/>
    <p:sldId id="461" r:id="rId9"/>
    <p:sldId id="463" r:id="rId10"/>
    <p:sldId id="465" r:id="rId11"/>
    <p:sldId id="467" r:id="rId12"/>
    <p:sldId id="469" r:id="rId13"/>
    <p:sldId id="471" r:id="rId14"/>
    <p:sldId id="474" r:id="rId15"/>
    <p:sldId id="475" r:id="rId16"/>
    <p:sldId id="479" r:id="rId17"/>
    <p:sldId id="480" r:id="rId18"/>
    <p:sldId id="481" r:id="rId19"/>
    <p:sldId id="482" r:id="rId20"/>
    <p:sldId id="483" r:id="rId21"/>
    <p:sldId id="484" r:id="rId22"/>
    <p:sldId id="485" r:id="rId23"/>
    <p:sldId id="486" r:id="rId24"/>
    <p:sldId id="487" r:id="rId25"/>
    <p:sldId id="488" r:id="rId26"/>
    <p:sldId id="489" r:id="rId27"/>
    <p:sldId id="490" r:id="rId28"/>
    <p:sldId id="494" r:id="rId29"/>
    <p:sldId id="495" r:id="rId30"/>
    <p:sldId id="497" r:id="rId31"/>
    <p:sldId id="498" r:id="rId32"/>
    <p:sldId id="499" r:id="rId33"/>
    <p:sldId id="500" r:id="rId34"/>
    <p:sldId id="501" r:id="rId35"/>
    <p:sldId id="502" r:id="rId36"/>
    <p:sldId id="503" r:id="rId37"/>
    <p:sldId id="504" r:id="rId38"/>
    <p:sldId id="505" r:id="rId39"/>
    <p:sldId id="506" r:id="rId40"/>
    <p:sldId id="507" r:id="rId41"/>
    <p:sldId id="508" r:id="rId42"/>
    <p:sldId id="509" r:id="rId43"/>
    <p:sldId id="510" r:id="rId44"/>
    <p:sldId id="511" r:id="rId45"/>
    <p:sldId id="512" r:id="rId46"/>
    <p:sldId id="522" r:id="rId47"/>
    <p:sldId id="523" r:id="rId48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E2AC00"/>
    <a:srgbClr val="993300"/>
    <a:srgbClr val="FF3300"/>
    <a:srgbClr val="0000FF"/>
    <a:srgbClr val="44AD27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99" autoAdjust="0"/>
  </p:normalViewPr>
  <p:slideViewPr>
    <p:cSldViewPr>
      <p:cViewPr varScale="1">
        <p:scale>
          <a:sx n="89" d="100"/>
          <a:sy n="89" d="100"/>
        </p:scale>
        <p:origin x="-9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690611-DF46-409A-8974-4D0E2D692254}" type="doc">
      <dgm:prSet loTypeId="urn:microsoft.com/office/officeart/2005/8/layout/hierarchy5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00235FBD-4646-4CC9-9549-796B50F2478B}">
      <dgm:prSet phldrT="[Texto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800" b="1" dirty="0" smtClean="0"/>
            <a:t>Preliminares</a:t>
          </a:r>
          <a:endParaRPr lang="es-MX" sz="1800" b="0" dirty="0"/>
        </a:p>
      </dgm:t>
    </dgm:pt>
    <dgm:pt modelId="{94485BD4-853A-42E6-A7C4-F966E6E16239}" type="parTrans" cxnId="{083DF72D-F1E2-4AD5-A6D2-509166251A54}">
      <dgm:prSet/>
      <dgm:spPr/>
      <dgm:t>
        <a:bodyPr/>
        <a:lstStyle/>
        <a:p>
          <a:endParaRPr lang="es-MX"/>
        </a:p>
      </dgm:t>
    </dgm:pt>
    <dgm:pt modelId="{83063BC9-8693-41C8-B0B5-996AE5BD1369}" type="sibTrans" cxnId="{083DF72D-F1E2-4AD5-A6D2-509166251A54}">
      <dgm:prSet/>
      <dgm:spPr/>
      <dgm:t>
        <a:bodyPr/>
        <a:lstStyle/>
        <a:p>
          <a:endParaRPr lang="es-MX"/>
        </a:p>
      </dgm:t>
    </dgm:pt>
    <dgm:pt modelId="{562C7341-A1F1-4954-B603-425277DCBE3D}">
      <dgm:prSet custT="1"/>
      <dgm:spPr/>
      <dgm:t>
        <a:bodyPr/>
        <a:lstStyle/>
        <a:p>
          <a:r>
            <a:rPr lang="es-MX" sz="1800" dirty="0" smtClean="0"/>
            <a:t>Morfología y Palabras</a:t>
          </a:r>
          <a:endParaRPr lang="es-MX" sz="1800" b="0" dirty="0"/>
        </a:p>
      </dgm:t>
    </dgm:pt>
    <dgm:pt modelId="{E11B706A-4C59-45EC-996C-1A1532E9B7BD}" type="parTrans" cxnId="{5D427D94-44DD-4594-9135-D2A97C994B64}">
      <dgm:prSet/>
      <dgm:spPr/>
      <dgm:t>
        <a:bodyPr/>
        <a:lstStyle/>
        <a:p>
          <a:endParaRPr lang="es-MX"/>
        </a:p>
      </dgm:t>
    </dgm:pt>
    <dgm:pt modelId="{348989AA-CD72-405C-842C-F28C2B4D927C}" type="sibTrans" cxnId="{5D427D94-44DD-4594-9135-D2A97C994B64}">
      <dgm:prSet/>
      <dgm:spPr/>
      <dgm:t>
        <a:bodyPr/>
        <a:lstStyle/>
        <a:p>
          <a:endParaRPr lang="es-MX"/>
        </a:p>
      </dgm:t>
    </dgm:pt>
    <dgm:pt modelId="{C6ABBB62-5213-45D0-889D-F0C19DA3ACC1}">
      <dgm:prSet custT="1"/>
      <dgm:spPr/>
      <dgm:t>
        <a:bodyPr/>
        <a:lstStyle/>
        <a:p>
          <a:r>
            <a:rPr lang="es-MX" sz="1800" dirty="0" smtClean="0"/>
            <a:t>Gramáticas y análisis sintáctico</a:t>
          </a:r>
          <a:endParaRPr lang="es-MX" sz="1800" b="0" dirty="0"/>
        </a:p>
      </dgm:t>
    </dgm:pt>
    <dgm:pt modelId="{87D011FB-C937-4B71-B29D-3A98AF5438A6}" type="parTrans" cxnId="{472DF4CE-C256-46AF-B5D7-F5C593D517A4}">
      <dgm:prSet/>
      <dgm:spPr/>
      <dgm:t>
        <a:bodyPr/>
        <a:lstStyle/>
        <a:p>
          <a:endParaRPr lang="es-MX"/>
        </a:p>
      </dgm:t>
    </dgm:pt>
    <dgm:pt modelId="{71A9D9D4-D349-4602-9463-27EB09D3843E}" type="sibTrans" cxnId="{472DF4CE-C256-46AF-B5D7-F5C593D517A4}">
      <dgm:prSet/>
      <dgm:spPr/>
      <dgm:t>
        <a:bodyPr/>
        <a:lstStyle/>
        <a:p>
          <a:endParaRPr lang="es-MX"/>
        </a:p>
      </dgm:t>
    </dgm:pt>
    <dgm:pt modelId="{9B76596B-5CB0-4F04-AC2B-44FE345A8B4B}">
      <dgm:prSet custT="1"/>
      <dgm:spPr/>
      <dgm:t>
        <a:bodyPr/>
        <a:lstStyle/>
        <a:p>
          <a:r>
            <a:rPr lang="es-ES" sz="1800" dirty="0" smtClean="0"/>
            <a:t>Técnicas y Aplicaciones</a:t>
          </a:r>
          <a:endParaRPr lang="es-MX" sz="1800" b="0" dirty="0"/>
        </a:p>
      </dgm:t>
    </dgm:pt>
    <dgm:pt modelId="{E3D5EAF1-D623-4A10-BD58-5A840C3DB8C9}" type="parTrans" cxnId="{FC7AC4F2-7647-422F-9079-847F01FF4C26}">
      <dgm:prSet/>
      <dgm:spPr/>
      <dgm:t>
        <a:bodyPr/>
        <a:lstStyle/>
        <a:p>
          <a:endParaRPr lang="es-MX"/>
        </a:p>
      </dgm:t>
    </dgm:pt>
    <dgm:pt modelId="{7636A7B3-B044-4BBF-BCD6-C34DAECA848B}" type="sibTrans" cxnId="{FC7AC4F2-7647-422F-9079-847F01FF4C26}">
      <dgm:prSet/>
      <dgm:spPr/>
      <dgm:t>
        <a:bodyPr/>
        <a:lstStyle/>
        <a:p>
          <a:endParaRPr lang="es-MX"/>
        </a:p>
      </dgm:t>
    </dgm:pt>
    <dgm:pt modelId="{E780A1FF-63AF-4640-9B1C-B3FAF85DCBC0}">
      <dgm:prSet phldrT="[Texto]" custT="1"/>
      <dgm:spPr/>
      <dgm:t>
        <a:bodyPr/>
        <a:lstStyle/>
        <a:p>
          <a:r>
            <a:rPr lang="es-MX" sz="1800" dirty="0" smtClean="0"/>
            <a:t>Introducci</a:t>
          </a:r>
          <a:r>
            <a:rPr lang="es-MX" sz="1800" dirty="0" smtClean="0"/>
            <a:t>ón al Procesamiento de Lenguaje Natural</a:t>
          </a:r>
          <a:endParaRPr lang="es-MX" sz="1800" dirty="0"/>
        </a:p>
      </dgm:t>
    </dgm:pt>
    <dgm:pt modelId="{2E2EEECF-02C8-436B-960D-47EAA1407416}" type="parTrans" cxnId="{AF595CDB-B731-4069-94AA-5FFDE7C69736}">
      <dgm:prSet/>
      <dgm:spPr/>
      <dgm:t>
        <a:bodyPr/>
        <a:lstStyle/>
        <a:p>
          <a:endParaRPr lang="es-MX"/>
        </a:p>
      </dgm:t>
    </dgm:pt>
    <dgm:pt modelId="{1C418DDD-87DD-4339-80FD-A3E90737CDF4}" type="sibTrans" cxnId="{AF595CDB-B731-4069-94AA-5FFDE7C69736}">
      <dgm:prSet/>
      <dgm:spPr/>
      <dgm:t>
        <a:bodyPr/>
        <a:lstStyle/>
        <a:p>
          <a:endParaRPr lang="es-MX"/>
        </a:p>
      </dgm:t>
    </dgm:pt>
    <dgm:pt modelId="{353D5AEC-D8BA-4FF2-A758-35838455E2A3}" type="pres">
      <dgm:prSet presAssocID="{06690611-DF46-409A-8974-4D0E2D69225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AFFFE07-CB67-4D51-98E0-ED59C7CDF287}" type="pres">
      <dgm:prSet presAssocID="{06690611-DF46-409A-8974-4D0E2D692254}" presName="hierFlow" presStyleCnt="0"/>
      <dgm:spPr/>
    </dgm:pt>
    <dgm:pt modelId="{74CE1795-5515-4A76-B3CE-6DF457C5D080}" type="pres">
      <dgm:prSet presAssocID="{06690611-DF46-409A-8974-4D0E2D69225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928F4B62-0602-44C5-ACA0-870D28A760C2}" type="pres">
      <dgm:prSet presAssocID="{E780A1FF-63AF-4640-9B1C-B3FAF85DCBC0}" presName="Name17" presStyleCnt="0"/>
      <dgm:spPr/>
    </dgm:pt>
    <dgm:pt modelId="{5C9176DD-F8FA-4F91-AD6B-FC0FEB586027}" type="pres">
      <dgm:prSet presAssocID="{E780A1FF-63AF-4640-9B1C-B3FAF85DCBC0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5C9EC01-F04F-4EAC-A99B-6DD2C2D3BB37}" type="pres">
      <dgm:prSet presAssocID="{E780A1FF-63AF-4640-9B1C-B3FAF85DCBC0}" presName="hierChild2" presStyleCnt="0"/>
      <dgm:spPr/>
    </dgm:pt>
    <dgm:pt modelId="{290AFA67-28CE-4C1A-AFFC-EC682614553F}" type="pres">
      <dgm:prSet presAssocID="{94485BD4-853A-42E6-A7C4-F966E6E16239}" presName="Name25" presStyleLbl="parChTrans1D2" presStyleIdx="0" presStyleCnt="4"/>
      <dgm:spPr/>
      <dgm:t>
        <a:bodyPr/>
        <a:lstStyle/>
        <a:p>
          <a:endParaRPr lang="en-US"/>
        </a:p>
      </dgm:t>
    </dgm:pt>
    <dgm:pt modelId="{8CC2094C-384D-4FE8-878B-30BBBC79DDFF}" type="pres">
      <dgm:prSet presAssocID="{94485BD4-853A-42E6-A7C4-F966E6E16239}" presName="connTx" presStyleLbl="parChTrans1D2" presStyleIdx="0" presStyleCnt="4"/>
      <dgm:spPr/>
      <dgm:t>
        <a:bodyPr/>
        <a:lstStyle/>
        <a:p>
          <a:endParaRPr lang="en-US"/>
        </a:p>
      </dgm:t>
    </dgm:pt>
    <dgm:pt modelId="{EF576D53-0734-4816-A480-3369AD004360}" type="pres">
      <dgm:prSet presAssocID="{00235FBD-4646-4CC9-9549-796B50F2478B}" presName="Name30" presStyleCnt="0"/>
      <dgm:spPr/>
    </dgm:pt>
    <dgm:pt modelId="{DDAE63E4-B5AB-492F-82F5-60741096BAC6}" type="pres">
      <dgm:prSet presAssocID="{00235FBD-4646-4CC9-9549-796B50F2478B}" presName="level2Shape" presStyleLbl="node2" presStyleIdx="0" presStyleCnt="4" custScaleX="151409"/>
      <dgm:spPr/>
      <dgm:t>
        <a:bodyPr/>
        <a:lstStyle/>
        <a:p>
          <a:endParaRPr lang="en-US"/>
        </a:p>
      </dgm:t>
    </dgm:pt>
    <dgm:pt modelId="{CF699EEA-953A-4EFA-91CD-E8AF8239DEE8}" type="pres">
      <dgm:prSet presAssocID="{00235FBD-4646-4CC9-9549-796B50F2478B}" presName="hierChild3" presStyleCnt="0"/>
      <dgm:spPr/>
    </dgm:pt>
    <dgm:pt modelId="{04AEAC82-1169-4F51-9256-ABCFB44BF130}" type="pres">
      <dgm:prSet presAssocID="{E11B706A-4C59-45EC-996C-1A1532E9B7BD}" presName="Name25" presStyleLbl="parChTrans1D2" presStyleIdx="1" presStyleCnt="4"/>
      <dgm:spPr/>
      <dgm:t>
        <a:bodyPr/>
        <a:lstStyle/>
        <a:p>
          <a:endParaRPr lang="en-US"/>
        </a:p>
      </dgm:t>
    </dgm:pt>
    <dgm:pt modelId="{B777F308-28F0-4A2C-B53F-983B8CC9330B}" type="pres">
      <dgm:prSet presAssocID="{E11B706A-4C59-45EC-996C-1A1532E9B7BD}" presName="connTx" presStyleLbl="parChTrans1D2" presStyleIdx="1" presStyleCnt="4"/>
      <dgm:spPr/>
      <dgm:t>
        <a:bodyPr/>
        <a:lstStyle/>
        <a:p>
          <a:endParaRPr lang="en-US"/>
        </a:p>
      </dgm:t>
    </dgm:pt>
    <dgm:pt modelId="{61DE5145-59CA-465B-AC12-715EE7A8ACE0}" type="pres">
      <dgm:prSet presAssocID="{562C7341-A1F1-4954-B603-425277DCBE3D}" presName="Name30" presStyleCnt="0"/>
      <dgm:spPr/>
    </dgm:pt>
    <dgm:pt modelId="{C2E99AED-43D0-49D6-B0FB-758D94B9419E}" type="pres">
      <dgm:prSet presAssocID="{562C7341-A1F1-4954-B603-425277DCBE3D}" presName="level2Shape" presStyleLbl="node2" presStyleIdx="1" presStyleCnt="4" custScaleX="149618"/>
      <dgm:spPr/>
      <dgm:t>
        <a:bodyPr/>
        <a:lstStyle/>
        <a:p>
          <a:endParaRPr lang="en-US"/>
        </a:p>
      </dgm:t>
    </dgm:pt>
    <dgm:pt modelId="{AC85E9C9-C973-41A0-B038-E2C45413488C}" type="pres">
      <dgm:prSet presAssocID="{562C7341-A1F1-4954-B603-425277DCBE3D}" presName="hierChild3" presStyleCnt="0"/>
      <dgm:spPr/>
    </dgm:pt>
    <dgm:pt modelId="{E94B7038-2533-4DD1-9DF6-899746AEA5DD}" type="pres">
      <dgm:prSet presAssocID="{87D011FB-C937-4B71-B29D-3A98AF5438A6}" presName="Name25" presStyleLbl="parChTrans1D2" presStyleIdx="2" presStyleCnt="4"/>
      <dgm:spPr/>
      <dgm:t>
        <a:bodyPr/>
        <a:lstStyle/>
        <a:p>
          <a:endParaRPr lang="en-US"/>
        </a:p>
      </dgm:t>
    </dgm:pt>
    <dgm:pt modelId="{6EEE3AB1-CBF1-47FF-8D6A-13E97EC90004}" type="pres">
      <dgm:prSet presAssocID="{87D011FB-C937-4B71-B29D-3A98AF5438A6}" presName="connTx" presStyleLbl="parChTrans1D2" presStyleIdx="2" presStyleCnt="4"/>
      <dgm:spPr/>
      <dgm:t>
        <a:bodyPr/>
        <a:lstStyle/>
        <a:p>
          <a:endParaRPr lang="en-US"/>
        </a:p>
      </dgm:t>
    </dgm:pt>
    <dgm:pt modelId="{F282715C-9D18-4B44-9FF0-316BFE98D9BF}" type="pres">
      <dgm:prSet presAssocID="{C6ABBB62-5213-45D0-889D-F0C19DA3ACC1}" presName="Name30" presStyleCnt="0"/>
      <dgm:spPr/>
    </dgm:pt>
    <dgm:pt modelId="{BF83FD6B-5EB2-4FD8-9A2B-CF6D0E58B8BE}" type="pres">
      <dgm:prSet presAssocID="{C6ABBB62-5213-45D0-889D-F0C19DA3ACC1}" presName="level2Shape" presStyleLbl="node2" presStyleIdx="2" presStyleCnt="4" custScaleX="151409"/>
      <dgm:spPr/>
      <dgm:t>
        <a:bodyPr/>
        <a:lstStyle/>
        <a:p>
          <a:endParaRPr lang="en-US"/>
        </a:p>
      </dgm:t>
    </dgm:pt>
    <dgm:pt modelId="{3825F95C-59E8-4AEB-BFD1-37362D596D9D}" type="pres">
      <dgm:prSet presAssocID="{C6ABBB62-5213-45D0-889D-F0C19DA3ACC1}" presName="hierChild3" presStyleCnt="0"/>
      <dgm:spPr/>
    </dgm:pt>
    <dgm:pt modelId="{4DA865DE-0BB3-4EB5-A243-B783555FB4A3}" type="pres">
      <dgm:prSet presAssocID="{E3D5EAF1-D623-4A10-BD58-5A840C3DB8C9}" presName="Name25" presStyleLbl="parChTrans1D2" presStyleIdx="3" presStyleCnt="4"/>
      <dgm:spPr/>
      <dgm:t>
        <a:bodyPr/>
        <a:lstStyle/>
        <a:p>
          <a:endParaRPr lang="en-US"/>
        </a:p>
      </dgm:t>
    </dgm:pt>
    <dgm:pt modelId="{44484729-0E7B-4DD5-9E73-8D2605A0F07A}" type="pres">
      <dgm:prSet presAssocID="{E3D5EAF1-D623-4A10-BD58-5A840C3DB8C9}" presName="connTx" presStyleLbl="parChTrans1D2" presStyleIdx="3" presStyleCnt="4"/>
      <dgm:spPr/>
      <dgm:t>
        <a:bodyPr/>
        <a:lstStyle/>
        <a:p>
          <a:endParaRPr lang="en-US"/>
        </a:p>
      </dgm:t>
    </dgm:pt>
    <dgm:pt modelId="{E16CDC63-3EDF-407E-82DA-62E024714918}" type="pres">
      <dgm:prSet presAssocID="{9B76596B-5CB0-4F04-AC2B-44FE345A8B4B}" presName="Name30" presStyleCnt="0"/>
      <dgm:spPr/>
    </dgm:pt>
    <dgm:pt modelId="{D6218DC0-F9EE-4088-9233-9BBE7ABF276B}" type="pres">
      <dgm:prSet presAssocID="{9B76596B-5CB0-4F04-AC2B-44FE345A8B4B}" presName="level2Shape" presStyleLbl="node2" presStyleIdx="3" presStyleCnt="4" custScaleX="144304"/>
      <dgm:spPr/>
      <dgm:t>
        <a:bodyPr/>
        <a:lstStyle/>
        <a:p>
          <a:endParaRPr lang="en-US"/>
        </a:p>
      </dgm:t>
    </dgm:pt>
    <dgm:pt modelId="{1131AB6F-05E9-41EA-80FF-6DD11F941E0F}" type="pres">
      <dgm:prSet presAssocID="{9B76596B-5CB0-4F04-AC2B-44FE345A8B4B}" presName="hierChild3" presStyleCnt="0"/>
      <dgm:spPr/>
    </dgm:pt>
    <dgm:pt modelId="{C5AEC986-FC2E-4E0F-A2EB-6883D15AF758}" type="pres">
      <dgm:prSet presAssocID="{06690611-DF46-409A-8974-4D0E2D692254}" presName="bgShapesFlow" presStyleCnt="0"/>
      <dgm:spPr/>
    </dgm:pt>
  </dgm:ptLst>
  <dgm:cxnLst>
    <dgm:cxn modelId="{EE484157-226E-E840-895F-EE87B59C14CA}" type="presOf" srcId="{C6ABBB62-5213-45D0-889D-F0C19DA3ACC1}" destId="{BF83FD6B-5EB2-4FD8-9A2B-CF6D0E58B8BE}" srcOrd="0" destOrd="0" presId="urn:microsoft.com/office/officeart/2005/8/layout/hierarchy5"/>
    <dgm:cxn modelId="{BEBD8AA3-F97F-274B-A94F-13CD1F86C4CD}" type="presOf" srcId="{87D011FB-C937-4B71-B29D-3A98AF5438A6}" destId="{E94B7038-2533-4DD1-9DF6-899746AEA5DD}" srcOrd="0" destOrd="0" presId="urn:microsoft.com/office/officeart/2005/8/layout/hierarchy5"/>
    <dgm:cxn modelId="{FC7AC4F2-7647-422F-9079-847F01FF4C26}" srcId="{E780A1FF-63AF-4640-9B1C-B3FAF85DCBC0}" destId="{9B76596B-5CB0-4F04-AC2B-44FE345A8B4B}" srcOrd="3" destOrd="0" parTransId="{E3D5EAF1-D623-4A10-BD58-5A840C3DB8C9}" sibTransId="{7636A7B3-B044-4BBF-BCD6-C34DAECA848B}"/>
    <dgm:cxn modelId="{491D7717-D02F-8F49-929E-E2BC08AB3557}" type="presOf" srcId="{87D011FB-C937-4B71-B29D-3A98AF5438A6}" destId="{6EEE3AB1-CBF1-47FF-8D6A-13E97EC90004}" srcOrd="1" destOrd="0" presId="urn:microsoft.com/office/officeart/2005/8/layout/hierarchy5"/>
    <dgm:cxn modelId="{083DF72D-F1E2-4AD5-A6D2-509166251A54}" srcId="{E780A1FF-63AF-4640-9B1C-B3FAF85DCBC0}" destId="{00235FBD-4646-4CC9-9549-796B50F2478B}" srcOrd="0" destOrd="0" parTransId="{94485BD4-853A-42E6-A7C4-F966E6E16239}" sibTransId="{83063BC9-8693-41C8-B0B5-996AE5BD1369}"/>
    <dgm:cxn modelId="{9F68E901-56B5-E146-A676-B235913958FE}" type="presOf" srcId="{E3D5EAF1-D623-4A10-BD58-5A840C3DB8C9}" destId="{44484729-0E7B-4DD5-9E73-8D2605A0F07A}" srcOrd="1" destOrd="0" presId="urn:microsoft.com/office/officeart/2005/8/layout/hierarchy5"/>
    <dgm:cxn modelId="{E241493C-2897-DE42-8E4F-F4A625DF2471}" type="presOf" srcId="{94485BD4-853A-42E6-A7C4-F966E6E16239}" destId="{290AFA67-28CE-4C1A-AFFC-EC682614553F}" srcOrd="0" destOrd="0" presId="urn:microsoft.com/office/officeart/2005/8/layout/hierarchy5"/>
    <dgm:cxn modelId="{E6D36ED6-A494-1548-AB21-A4E0DA2FA331}" type="presOf" srcId="{9B76596B-5CB0-4F04-AC2B-44FE345A8B4B}" destId="{D6218DC0-F9EE-4088-9233-9BBE7ABF276B}" srcOrd="0" destOrd="0" presId="urn:microsoft.com/office/officeart/2005/8/layout/hierarchy5"/>
    <dgm:cxn modelId="{AF595CDB-B731-4069-94AA-5FFDE7C69736}" srcId="{06690611-DF46-409A-8974-4D0E2D692254}" destId="{E780A1FF-63AF-4640-9B1C-B3FAF85DCBC0}" srcOrd="0" destOrd="0" parTransId="{2E2EEECF-02C8-436B-960D-47EAA1407416}" sibTransId="{1C418DDD-87DD-4339-80FD-A3E90737CDF4}"/>
    <dgm:cxn modelId="{3B387DE8-BC04-8A49-ADE9-E334AD065221}" type="presOf" srcId="{E11B706A-4C59-45EC-996C-1A1532E9B7BD}" destId="{B777F308-28F0-4A2C-B53F-983B8CC9330B}" srcOrd="1" destOrd="0" presId="urn:microsoft.com/office/officeart/2005/8/layout/hierarchy5"/>
    <dgm:cxn modelId="{5D427D94-44DD-4594-9135-D2A97C994B64}" srcId="{E780A1FF-63AF-4640-9B1C-B3FAF85DCBC0}" destId="{562C7341-A1F1-4954-B603-425277DCBE3D}" srcOrd="1" destOrd="0" parTransId="{E11B706A-4C59-45EC-996C-1A1532E9B7BD}" sibTransId="{348989AA-CD72-405C-842C-F28C2B4D927C}"/>
    <dgm:cxn modelId="{472DF4CE-C256-46AF-B5D7-F5C593D517A4}" srcId="{E780A1FF-63AF-4640-9B1C-B3FAF85DCBC0}" destId="{C6ABBB62-5213-45D0-889D-F0C19DA3ACC1}" srcOrd="2" destOrd="0" parTransId="{87D011FB-C937-4B71-B29D-3A98AF5438A6}" sibTransId="{71A9D9D4-D349-4602-9463-27EB09D3843E}"/>
    <dgm:cxn modelId="{FCE20D5C-A6B7-6F4E-8F7E-8070F5394047}" type="presOf" srcId="{E11B706A-4C59-45EC-996C-1A1532E9B7BD}" destId="{04AEAC82-1169-4F51-9256-ABCFB44BF130}" srcOrd="0" destOrd="0" presId="urn:microsoft.com/office/officeart/2005/8/layout/hierarchy5"/>
    <dgm:cxn modelId="{106DA003-0F18-4D4B-A257-F2B00E14077B}" type="presOf" srcId="{94485BD4-853A-42E6-A7C4-F966E6E16239}" destId="{8CC2094C-384D-4FE8-878B-30BBBC79DDFF}" srcOrd="1" destOrd="0" presId="urn:microsoft.com/office/officeart/2005/8/layout/hierarchy5"/>
    <dgm:cxn modelId="{0C754CCA-80A7-1246-B9D5-A09EE84DC52F}" type="presOf" srcId="{562C7341-A1F1-4954-B603-425277DCBE3D}" destId="{C2E99AED-43D0-49D6-B0FB-758D94B9419E}" srcOrd="0" destOrd="0" presId="urn:microsoft.com/office/officeart/2005/8/layout/hierarchy5"/>
    <dgm:cxn modelId="{0F4172B8-F06D-424A-B96F-373CC71C3F75}" type="presOf" srcId="{E3D5EAF1-D623-4A10-BD58-5A840C3DB8C9}" destId="{4DA865DE-0BB3-4EB5-A243-B783555FB4A3}" srcOrd="0" destOrd="0" presId="urn:microsoft.com/office/officeart/2005/8/layout/hierarchy5"/>
    <dgm:cxn modelId="{DD3A4235-15EF-894D-A473-3E0CE79E86AE}" type="presOf" srcId="{06690611-DF46-409A-8974-4D0E2D692254}" destId="{353D5AEC-D8BA-4FF2-A758-35838455E2A3}" srcOrd="0" destOrd="0" presId="urn:microsoft.com/office/officeart/2005/8/layout/hierarchy5"/>
    <dgm:cxn modelId="{8122537D-EFC9-304D-AFCE-DF5E0BB4500B}" type="presOf" srcId="{E780A1FF-63AF-4640-9B1C-B3FAF85DCBC0}" destId="{5C9176DD-F8FA-4F91-AD6B-FC0FEB586027}" srcOrd="0" destOrd="0" presId="urn:microsoft.com/office/officeart/2005/8/layout/hierarchy5"/>
    <dgm:cxn modelId="{CF674460-C783-F14A-97C1-51BF20D7C8BC}" type="presOf" srcId="{00235FBD-4646-4CC9-9549-796B50F2478B}" destId="{DDAE63E4-B5AB-492F-82F5-60741096BAC6}" srcOrd="0" destOrd="0" presId="urn:microsoft.com/office/officeart/2005/8/layout/hierarchy5"/>
    <dgm:cxn modelId="{C8FAD9CE-90EE-EF42-A084-061665E04460}" type="presParOf" srcId="{353D5AEC-D8BA-4FF2-A758-35838455E2A3}" destId="{FAFFFE07-CB67-4D51-98E0-ED59C7CDF287}" srcOrd="0" destOrd="0" presId="urn:microsoft.com/office/officeart/2005/8/layout/hierarchy5"/>
    <dgm:cxn modelId="{315E4139-3F75-1D48-A57A-CF1EC620028C}" type="presParOf" srcId="{FAFFFE07-CB67-4D51-98E0-ED59C7CDF287}" destId="{74CE1795-5515-4A76-B3CE-6DF457C5D080}" srcOrd="0" destOrd="0" presId="urn:microsoft.com/office/officeart/2005/8/layout/hierarchy5"/>
    <dgm:cxn modelId="{11924ADE-3626-E048-8FDB-5F65C12E9BD3}" type="presParOf" srcId="{74CE1795-5515-4A76-B3CE-6DF457C5D080}" destId="{928F4B62-0602-44C5-ACA0-870D28A760C2}" srcOrd="0" destOrd="0" presId="urn:microsoft.com/office/officeart/2005/8/layout/hierarchy5"/>
    <dgm:cxn modelId="{5247A42D-0E08-5B4B-B433-018821734D91}" type="presParOf" srcId="{928F4B62-0602-44C5-ACA0-870D28A760C2}" destId="{5C9176DD-F8FA-4F91-AD6B-FC0FEB586027}" srcOrd="0" destOrd="0" presId="urn:microsoft.com/office/officeart/2005/8/layout/hierarchy5"/>
    <dgm:cxn modelId="{F2FC7931-1FD1-BE4E-8756-5967E5B97A08}" type="presParOf" srcId="{928F4B62-0602-44C5-ACA0-870D28A760C2}" destId="{05C9EC01-F04F-4EAC-A99B-6DD2C2D3BB37}" srcOrd="1" destOrd="0" presId="urn:microsoft.com/office/officeart/2005/8/layout/hierarchy5"/>
    <dgm:cxn modelId="{9642BCC1-272E-7644-BD8A-C746C42E8B92}" type="presParOf" srcId="{05C9EC01-F04F-4EAC-A99B-6DD2C2D3BB37}" destId="{290AFA67-28CE-4C1A-AFFC-EC682614553F}" srcOrd="0" destOrd="0" presId="urn:microsoft.com/office/officeart/2005/8/layout/hierarchy5"/>
    <dgm:cxn modelId="{B487E4C8-FA22-D043-BE82-6B1E9CCE99B0}" type="presParOf" srcId="{290AFA67-28CE-4C1A-AFFC-EC682614553F}" destId="{8CC2094C-384D-4FE8-878B-30BBBC79DDFF}" srcOrd="0" destOrd="0" presId="urn:microsoft.com/office/officeart/2005/8/layout/hierarchy5"/>
    <dgm:cxn modelId="{A7100863-5F18-4249-8894-268FC80A593C}" type="presParOf" srcId="{05C9EC01-F04F-4EAC-A99B-6DD2C2D3BB37}" destId="{EF576D53-0734-4816-A480-3369AD004360}" srcOrd="1" destOrd="0" presId="urn:microsoft.com/office/officeart/2005/8/layout/hierarchy5"/>
    <dgm:cxn modelId="{53F91470-AE60-4742-BFF0-EEFC897DF9AD}" type="presParOf" srcId="{EF576D53-0734-4816-A480-3369AD004360}" destId="{DDAE63E4-B5AB-492F-82F5-60741096BAC6}" srcOrd="0" destOrd="0" presId="urn:microsoft.com/office/officeart/2005/8/layout/hierarchy5"/>
    <dgm:cxn modelId="{7FE7C252-E1E1-F14D-8DA0-956960658B56}" type="presParOf" srcId="{EF576D53-0734-4816-A480-3369AD004360}" destId="{CF699EEA-953A-4EFA-91CD-E8AF8239DEE8}" srcOrd="1" destOrd="0" presId="urn:microsoft.com/office/officeart/2005/8/layout/hierarchy5"/>
    <dgm:cxn modelId="{8AE69DA1-D582-2A49-AACA-82FAF29B3808}" type="presParOf" srcId="{05C9EC01-F04F-4EAC-A99B-6DD2C2D3BB37}" destId="{04AEAC82-1169-4F51-9256-ABCFB44BF130}" srcOrd="2" destOrd="0" presId="urn:microsoft.com/office/officeart/2005/8/layout/hierarchy5"/>
    <dgm:cxn modelId="{2E3A2699-2E00-3F46-9AC4-12EFA5567F08}" type="presParOf" srcId="{04AEAC82-1169-4F51-9256-ABCFB44BF130}" destId="{B777F308-28F0-4A2C-B53F-983B8CC9330B}" srcOrd="0" destOrd="0" presId="urn:microsoft.com/office/officeart/2005/8/layout/hierarchy5"/>
    <dgm:cxn modelId="{59928714-6AB2-664C-A2B8-B4B5B2878D3D}" type="presParOf" srcId="{05C9EC01-F04F-4EAC-A99B-6DD2C2D3BB37}" destId="{61DE5145-59CA-465B-AC12-715EE7A8ACE0}" srcOrd="3" destOrd="0" presId="urn:microsoft.com/office/officeart/2005/8/layout/hierarchy5"/>
    <dgm:cxn modelId="{44F88C8A-39CE-3C4B-A605-EB377A6116ED}" type="presParOf" srcId="{61DE5145-59CA-465B-AC12-715EE7A8ACE0}" destId="{C2E99AED-43D0-49D6-B0FB-758D94B9419E}" srcOrd="0" destOrd="0" presId="urn:microsoft.com/office/officeart/2005/8/layout/hierarchy5"/>
    <dgm:cxn modelId="{66F94847-795B-664C-9567-DBB6F102D48A}" type="presParOf" srcId="{61DE5145-59CA-465B-AC12-715EE7A8ACE0}" destId="{AC85E9C9-C973-41A0-B038-E2C45413488C}" srcOrd="1" destOrd="0" presId="urn:microsoft.com/office/officeart/2005/8/layout/hierarchy5"/>
    <dgm:cxn modelId="{EFC57E07-6EBE-8242-AA9A-6995AF19AA40}" type="presParOf" srcId="{05C9EC01-F04F-4EAC-A99B-6DD2C2D3BB37}" destId="{E94B7038-2533-4DD1-9DF6-899746AEA5DD}" srcOrd="4" destOrd="0" presId="urn:microsoft.com/office/officeart/2005/8/layout/hierarchy5"/>
    <dgm:cxn modelId="{A743B190-1A23-2148-898C-764AFA9D7B60}" type="presParOf" srcId="{E94B7038-2533-4DD1-9DF6-899746AEA5DD}" destId="{6EEE3AB1-CBF1-47FF-8D6A-13E97EC90004}" srcOrd="0" destOrd="0" presId="urn:microsoft.com/office/officeart/2005/8/layout/hierarchy5"/>
    <dgm:cxn modelId="{B78EB475-95A2-1042-A9FF-D27DF14CFB40}" type="presParOf" srcId="{05C9EC01-F04F-4EAC-A99B-6DD2C2D3BB37}" destId="{F282715C-9D18-4B44-9FF0-316BFE98D9BF}" srcOrd="5" destOrd="0" presId="urn:microsoft.com/office/officeart/2005/8/layout/hierarchy5"/>
    <dgm:cxn modelId="{0108E1F7-ADF0-4C4B-9CE0-B62E5039F9DD}" type="presParOf" srcId="{F282715C-9D18-4B44-9FF0-316BFE98D9BF}" destId="{BF83FD6B-5EB2-4FD8-9A2B-CF6D0E58B8BE}" srcOrd="0" destOrd="0" presId="urn:microsoft.com/office/officeart/2005/8/layout/hierarchy5"/>
    <dgm:cxn modelId="{DE6A8756-97C7-7242-97BF-C281FA41B37E}" type="presParOf" srcId="{F282715C-9D18-4B44-9FF0-316BFE98D9BF}" destId="{3825F95C-59E8-4AEB-BFD1-37362D596D9D}" srcOrd="1" destOrd="0" presId="urn:microsoft.com/office/officeart/2005/8/layout/hierarchy5"/>
    <dgm:cxn modelId="{B63853B5-65CC-BE47-BA87-AADA7B692004}" type="presParOf" srcId="{05C9EC01-F04F-4EAC-A99B-6DD2C2D3BB37}" destId="{4DA865DE-0BB3-4EB5-A243-B783555FB4A3}" srcOrd="6" destOrd="0" presId="urn:microsoft.com/office/officeart/2005/8/layout/hierarchy5"/>
    <dgm:cxn modelId="{3CE14D82-79F1-C04A-8951-00C65FC44FC0}" type="presParOf" srcId="{4DA865DE-0BB3-4EB5-A243-B783555FB4A3}" destId="{44484729-0E7B-4DD5-9E73-8D2605A0F07A}" srcOrd="0" destOrd="0" presId="urn:microsoft.com/office/officeart/2005/8/layout/hierarchy5"/>
    <dgm:cxn modelId="{2CE798D7-063C-D940-91B3-74B239394291}" type="presParOf" srcId="{05C9EC01-F04F-4EAC-A99B-6DD2C2D3BB37}" destId="{E16CDC63-3EDF-407E-82DA-62E024714918}" srcOrd="7" destOrd="0" presId="urn:microsoft.com/office/officeart/2005/8/layout/hierarchy5"/>
    <dgm:cxn modelId="{50E05630-8C26-EB49-B443-95CD7C614E64}" type="presParOf" srcId="{E16CDC63-3EDF-407E-82DA-62E024714918}" destId="{D6218DC0-F9EE-4088-9233-9BBE7ABF276B}" srcOrd="0" destOrd="0" presId="urn:microsoft.com/office/officeart/2005/8/layout/hierarchy5"/>
    <dgm:cxn modelId="{E287DCE4-F77C-9E4C-A123-ED85C07C1DC8}" type="presParOf" srcId="{E16CDC63-3EDF-407E-82DA-62E024714918}" destId="{1131AB6F-05E9-41EA-80FF-6DD11F941E0F}" srcOrd="1" destOrd="0" presId="urn:microsoft.com/office/officeart/2005/8/layout/hierarchy5"/>
    <dgm:cxn modelId="{100B50D3-6C24-F849-BCD6-515EE9E038B8}" type="presParOf" srcId="{353D5AEC-D8BA-4FF2-A758-35838455E2A3}" destId="{C5AEC986-FC2E-4E0F-A2EB-6883D15AF758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690611-DF46-409A-8974-4D0E2D692254}" type="doc">
      <dgm:prSet loTypeId="urn:microsoft.com/office/officeart/2005/8/layout/hierarchy5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00235FBD-4646-4CC9-9549-796B50F2478B}">
      <dgm:prSet phldrT="[Texto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800" b="1" dirty="0" smtClean="0"/>
            <a:t>Preliminares</a:t>
          </a:r>
          <a:endParaRPr lang="es-MX" sz="1800" b="0" dirty="0"/>
        </a:p>
      </dgm:t>
    </dgm:pt>
    <dgm:pt modelId="{94485BD4-853A-42E6-A7C4-F966E6E16239}" type="parTrans" cxnId="{083DF72D-F1E2-4AD5-A6D2-509166251A54}">
      <dgm:prSet/>
      <dgm:spPr/>
      <dgm:t>
        <a:bodyPr/>
        <a:lstStyle/>
        <a:p>
          <a:endParaRPr lang="es-MX"/>
        </a:p>
      </dgm:t>
    </dgm:pt>
    <dgm:pt modelId="{83063BC9-8693-41C8-B0B5-996AE5BD1369}" type="sibTrans" cxnId="{083DF72D-F1E2-4AD5-A6D2-509166251A54}">
      <dgm:prSet/>
      <dgm:spPr/>
      <dgm:t>
        <a:bodyPr/>
        <a:lstStyle/>
        <a:p>
          <a:endParaRPr lang="es-MX"/>
        </a:p>
      </dgm:t>
    </dgm:pt>
    <dgm:pt modelId="{562C7341-A1F1-4954-B603-425277DCBE3D}">
      <dgm:prSet custT="1"/>
      <dgm:spPr/>
      <dgm:t>
        <a:bodyPr/>
        <a:lstStyle/>
        <a:p>
          <a:r>
            <a:rPr lang="es-ES" sz="1600" b="0" dirty="0" smtClean="0"/>
            <a:t>Introducción</a:t>
          </a:r>
          <a:endParaRPr lang="es-MX" sz="1600" b="0" dirty="0"/>
        </a:p>
      </dgm:t>
    </dgm:pt>
    <dgm:pt modelId="{E11B706A-4C59-45EC-996C-1A1532E9B7BD}" type="parTrans" cxnId="{5D427D94-44DD-4594-9135-D2A97C994B64}">
      <dgm:prSet/>
      <dgm:spPr/>
      <dgm:t>
        <a:bodyPr/>
        <a:lstStyle/>
        <a:p>
          <a:endParaRPr lang="es-MX"/>
        </a:p>
      </dgm:t>
    </dgm:pt>
    <dgm:pt modelId="{348989AA-CD72-405C-842C-F28C2B4D927C}" type="sibTrans" cxnId="{5D427D94-44DD-4594-9135-D2A97C994B64}">
      <dgm:prSet/>
      <dgm:spPr/>
      <dgm:t>
        <a:bodyPr/>
        <a:lstStyle/>
        <a:p>
          <a:endParaRPr lang="es-MX"/>
        </a:p>
      </dgm:t>
    </dgm:pt>
    <dgm:pt modelId="{1B0D7729-AA85-8D45-9426-F0C91A9487B0}">
      <dgm:prSet custT="1"/>
      <dgm:spPr/>
      <dgm:t>
        <a:bodyPr/>
        <a:lstStyle/>
        <a:p>
          <a:r>
            <a:rPr lang="es-MX" sz="1600" b="0" dirty="0" smtClean="0"/>
            <a:t>Bases Lingüísticas</a:t>
          </a:r>
          <a:endParaRPr lang="es-ES_tradnl" sz="1600" b="0" dirty="0"/>
        </a:p>
      </dgm:t>
    </dgm:pt>
    <dgm:pt modelId="{A81DAEFD-ED51-A34B-8A9C-BE428251B332}" type="parTrans" cxnId="{EF270F70-8FD2-804D-B7F0-D5256BAB3ADE}">
      <dgm:prSet/>
      <dgm:spPr/>
      <dgm:t>
        <a:bodyPr/>
        <a:lstStyle/>
        <a:p>
          <a:endParaRPr lang="en-US"/>
        </a:p>
      </dgm:t>
    </dgm:pt>
    <dgm:pt modelId="{63C7CD50-8D0A-9E43-AAE9-BD9A96271CB9}" type="sibTrans" cxnId="{EF270F70-8FD2-804D-B7F0-D5256BAB3ADE}">
      <dgm:prSet/>
      <dgm:spPr/>
      <dgm:t>
        <a:bodyPr/>
        <a:lstStyle/>
        <a:p>
          <a:endParaRPr lang="en-US"/>
        </a:p>
      </dgm:t>
    </dgm:pt>
    <dgm:pt modelId="{663B35CD-EB2D-CA46-99F6-1F3B33C1C82B}">
      <dgm:prSet custT="1"/>
      <dgm:spPr/>
      <dgm:t>
        <a:bodyPr/>
        <a:lstStyle/>
        <a:p>
          <a:r>
            <a:rPr lang="es-MX" sz="1600" b="0" dirty="0" smtClean="0"/>
            <a:t>Niveles de descripción del  lenguaje</a:t>
          </a:r>
          <a:endParaRPr lang="es-ES_tradnl" sz="1600" b="0" dirty="0"/>
        </a:p>
      </dgm:t>
    </dgm:pt>
    <dgm:pt modelId="{38C9580B-1B8C-FF4D-A3E8-8422F9E5B796}" type="parTrans" cxnId="{35D25777-5AC9-F840-A8CC-EED209278C88}">
      <dgm:prSet/>
      <dgm:spPr/>
      <dgm:t>
        <a:bodyPr/>
        <a:lstStyle/>
        <a:p>
          <a:endParaRPr lang="en-US"/>
        </a:p>
      </dgm:t>
    </dgm:pt>
    <dgm:pt modelId="{63977F87-C9AE-C34A-B3E7-4DFBAEFAB955}" type="sibTrans" cxnId="{35D25777-5AC9-F840-A8CC-EED209278C88}">
      <dgm:prSet/>
      <dgm:spPr/>
      <dgm:t>
        <a:bodyPr/>
        <a:lstStyle/>
        <a:p>
          <a:endParaRPr lang="en-US"/>
        </a:p>
      </dgm:t>
    </dgm:pt>
    <dgm:pt modelId="{C6C01EDF-9D57-7043-8935-2F2CF022A115}">
      <dgm:prSet custT="1"/>
      <dgm:spPr/>
      <dgm:t>
        <a:bodyPr/>
        <a:lstStyle/>
        <a:p>
          <a:r>
            <a:rPr lang="es-MX" sz="1600" b="0" dirty="0" smtClean="0"/>
            <a:t>Categorías lingüísticas</a:t>
          </a:r>
          <a:endParaRPr lang="es-ES_tradnl" sz="1600" b="0" dirty="0"/>
        </a:p>
      </dgm:t>
    </dgm:pt>
    <dgm:pt modelId="{72D16053-B480-3747-84EF-A0E5E5B3696C}" type="parTrans" cxnId="{086C1664-D27E-5540-B599-7066D9F2988D}">
      <dgm:prSet/>
      <dgm:spPr/>
      <dgm:t>
        <a:bodyPr/>
        <a:lstStyle/>
        <a:p>
          <a:endParaRPr lang="en-US"/>
        </a:p>
      </dgm:t>
    </dgm:pt>
    <dgm:pt modelId="{4DC7C407-6DF8-BE44-AA69-3109F0DB4B45}" type="sibTrans" cxnId="{086C1664-D27E-5540-B599-7066D9F2988D}">
      <dgm:prSet/>
      <dgm:spPr/>
      <dgm:t>
        <a:bodyPr/>
        <a:lstStyle/>
        <a:p>
          <a:endParaRPr lang="en-US"/>
        </a:p>
      </dgm:t>
    </dgm:pt>
    <dgm:pt modelId="{353D5AEC-D8BA-4FF2-A758-35838455E2A3}" type="pres">
      <dgm:prSet presAssocID="{06690611-DF46-409A-8974-4D0E2D69225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AFFFE07-CB67-4D51-98E0-ED59C7CDF287}" type="pres">
      <dgm:prSet presAssocID="{06690611-DF46-409A-8974-4D0E2D692254}" presName="hierFlow" presStyleCnt="0"/>
      <dgm:spPr/>
    </dgm:pt>
    <dgm:pt modelId="{74CE1795-5515-4A76-B3CE-6DF457C5D080}" type="pres">
      <dgm:prSet presAssocID="{06690611-DF46-409A-8974-4D0E2D69225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EA3428FA-B455-8B41-8B40-CF47E7F8A66F}" type="pres">
      <dgm:prSet presAssocID="{00235FBD-4646-4CC9-9549-796B50F2478B}" presName="Name17" presStyleCnt="0"/>
      <dgm:spPr/>
    </dgm:pt>
    <dgm:pt modelId="{045E2210-F1B8-044A-9B9F-03637A2A23E8}" type="pres">
      <dgm:prSet presAssocID="{00235FBD-4646-4CC9-9549-796B50F2478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1D9802-21E2-844C-A8E8-21568DB1185B}" type="pres">
      <dgm:prSet presAssocID="{00235FBD-4646-4CC9-9549-796B50F2478B}" presName="hierChild2" presStyleCnt="0"/>
      <dgm:spPr/>
    </dgm:pt>
    <dgm:pt modelId="{04AEAC82-1169-4F51-9256-ABCFB44BF130}" type="pres">
      <dgm:prSet presAssocID="{E11B706A-4C59-45EC-996C-1A1532E9B7BD}" presName="Name25" presStyleLbl="parChTrans1D2" presStyleIdx="0" presStyleCnt="4"/>
      <dgm:spPr/>
      <dgm:t>
        <a:bodyPr/>
        <a:lstStyle/>
        <a:p>
          <a:endParaRPr lang="en-US"/>
        </a:p>
      </dgm:t>
    </dgm:pt>
    <dgm:pt modelId="{B777F308-28F0-4A2C-B53F-983B8CC9330B}" type="pres">
      <dgm:prSet presAssocID="{E11B706A-4C59-45EC-996C-1A1532E9B7BD}" presName="connTx" presStyleLbl="parChTrans1D2" presStyleIdx="0" presStyleCnt="4"/>
      <dgm:spPr/>
      <dgm:t>
        <a:bodyPr/>
        <a:lstStyle/>
        <a:p>
          <a:endParaRPr lang="en-US"/>
        </a:p>
      </dgm:t>
    </dgm:pt>
    <dgm:pt modelId="{61DE5145-59CA-465B-AC12-715EE7A8ACE0}" type="pres">
      <dgm:prSet presAssocID="{562C7341-A1F1-4954-B603-425277DCBE3D}" presName="Name30" presStyleCnt="0"/>
      <dgm:spPr/>
    </dgm:pt>
    <dgm:pt modelId="{C2E99AED-43D0-49D6-B0FB-758D94B9419E}" type="pres">
      <dgm:prSet presAssocID="{562C7341-A1F1-4954-B603-425277DCBE3D}" presName="level2Shape" presStyleLbl="node2" presStyleIdx="0" presStyleCnt="4" custScaleX="149618"/>
      <dgm:spPr/>
      <dgm:t>
        <a:bodyPr/>
        <a:lstStyle/>
        <a:p>
          <a:endParaRPr lang="en-US"/>
        </a:p>
      </dgm:t>
    </dgm:pt>
    <dgm:pt modelId="{AC85E9C9-C973-41A0-B038-E2C45413488C}" type="pres">
      <dgm:prSet presAssocID="{562C7341-A1F1-4954-B603-425277DCBE3D}" presName="hierChild3" presStyleCnt="0"/>
      <dgm:spPr/>
    </dgm:pt>
    <dgm:pt modelId="{D226E3A6-4889-1A4B-BCE1-61AC92B34D55}" type="pres">
      <dgm:prSet presAssocID="{A81DAEFD-ED51-A34B-8A9C-BE428251B332}" presName="Name25" presStyleLbl="parChTrans1D2" presStyleIdx="1" presStyleCnt="4"/>
      <dgm:spPr/>
    </dgm:pt>
    <dgm:pt modelId="{7B9DAAAE-F00E-E748-9560-EA7A30F40261}" type="pres">
      <dgm:prSet presAssocID="{A81DAEFD-ED51-A34B-8A9C-BE428251B332}" presName="connTx" presStyleLbl="parChTrans1D2" presStyleIdx="1" presStyleCnt="4"/>
      <dgm:spPr/>
    </dgm:pt>
    <dgm:pt modelId="{1714CF5B-47D3-6447-9688-DC0561D5D657}" type="pres">
      <dgm:prSet presAssocID="{1B0D7729-AA85-8D45-9426-F0C91A9487B0}" presName="Name30" presStyleCnt="0"/>
      <dgm:spPr/>
    </dgm:pt>
    <dgm:pt modelId="{49D58165-67A3-6341-9ED4-1D41D2D04F48}" type="pres">
      <dgm:prSet presAssocID="{1B0D7729-AA85-8D45-9426-F0C91A9487B0}" presName="level2Shape" presStyleLbl="node2" presStyleIdx="1" presStyleCnt="4"/>
      <dgm:spPr/>
    </dgm:pt>
    <dgm:pt modelId="{7C69CB30-DAB0-954D-BF2E-13C64FF694B9}" type="pres">
      <dgm:prSet presAssocID="{1B0D7729-AA85-8D45-9426-F0C91A9487B0}" presName="hierChild3" presStyleCnt="0"/>
      <dgm:spPr/>
    </dgm:pt>
    <dgm:pt modelId="{249FB0A9-03F7-FB47-BDD2-7235240FBA3F}" type="pres">
      <dgm:prSet presAssocID="{38C9580B-1B8C-FF4D-A3E8-8422F9E5B796}" presName="Name25" presStyleLbl="parChTrans1D2" presStyleIdx="2" presStyleCnt="4"/>
      <dgm:spPr/>
    </dgm:pt>
    <dgm:pt modelId="{72A3C302-A0EB-0F45-9661-DDF31AD0D81D}" type="pres">
      <dgm:prSet presAssocID="{38C9580B-1B8C-FF4D-A3E8-8422F9E5B796}" presName="connTx" presStyleLbl="parChTrans1D2" presStyleIdx="2" presStyleCnt="4"/>
      <dgm:spPr/>
    </dgm:pt>
    <dgm:pt modelId="{2E478A2A-7A6A-AE44-BF09-D77F637426AB}" type="pres">
      <dgm:prSet presAssocID="{663B35CD-EB2D-CA46-99F6-1F3B33C1C82B}" presName="Name30" presStyleCnt="0"/>
      <dgm:spPr/>
    </dgm:pt>
    <dgm:pt modelId="{3E22CB63-B333-2D42-80E4-3C3FDAFFF99F}" type="pres">
      <dgm:prSet presAssocID="{663B35CD-EB2D-CA46-99F6-1F3B33C1C82B}" presName="level2Shape" presStyleLbl="node2" presStyleIdx="2" presStyleCnt="4"/>
      <dgm:spPr/>
    </dgm:pt>
    <dgm:pt modelId="{25E9471B-6198-454E-8BFF-B6D55ED2C1DB}" type="pres">
      <dgm:prSet presAssocID="{663B35CD-EB2D-CA46-99F6-1F3B33C1C82B}" presName="hierChild3" presStyleCnt="0"/>
      <dgm:spPr/>
    </dgm:pt>
    <dgm:pt modelId="{6AA2D888-B4ED-4741-B62A-C8237BB6152E}" type="pres">
      <dgm:prSet presAssocID="{72D16053-B480-3747-84EF-A0E5E5B3696C}" presName="Name25" presStyleLbl="parChTrans1D2" presStyleIdx="3" presStyleCnt="4"/>
      <dgm:spPr/>
    </dgm:pt>
    <dgm:pt modelId="{CDA40CB9-0501-304C-8603-A60B8F0F5CF6}" type="pres">
      <dgm:prSet presAssocID="{72D16053-B480-3747-84EF-A0E5E5B3696C}" presName="connTx" presStyleLbl="parChTrans1D2" presStyleIdx="3" presStyleCnt="4"/>
      <dgm:spPr/>
    </dgm:pt>
    <dgm:pt modelId="{778A8079-1DC5-E044-80C3-15D638EFF8B4}" type="pres">
      <dgm:prSet presAssocID="{C6C01EDF-9D57-7043-8935-2F2CF022A115}" presName="Name30" presStyleCnt="0"/>
      <dgm:spPr/>
    </dgm:pt>
    <dgm:pt modelId="{DE35BF58-517B-BE4B-9F22-085BF5C1D603}" type="pres">
      <dgm:prSet presAssocID="{C6C01EDF-9D57-7043-8935-2F2CF022A115}" presName="level2Shape" presStyleLbl="node2" presStyleIdx="3" presStyleCnt="4"/>
      <dgm:spPr/>
    </dgm:pt>
    <dgm:pt modelId="{1A75E419-B8CC-F249-9290-A342F333D56C}" type="pres">
      <dgm:prSet presAssocID="{C6C01EDF-9D57-7043-8935-2F2CF022A115}" presName="hierChild3" presStyleCnt="0"/>
      <dgm:spPr/>
    </dgm:pt>
    <dgm:pt modelId="{C5AEC986-FC2E-4E0F-A2EB-6883D15AF758}" type="pres">
      <dgm:prSet presAssocID="{06690611-DF46-409A-8974-4D0E2D692254}" presName="bgShapesFlow" presStyleCnt="0"/>
      <dgm:spPr/>
    </dgm:pt>
  </dgm:ptLst>
  <dgm:cxnLst>
    <dgm:cxn modelId="{5D427D94-44DD-4594-9135-D2A97C994B64}" srcId="{00235FBD-4646-4CC9-9549-796B50F2478B}" destId="{562C7341-A1F1-4954-B603-425277DCBE3D}" srcOrd="0" destOrd="0" parTransId="{E11B706A-4C59-45EC-996C-1A1532E9B7BD}" sibTransId="{348989AA-CD72-405C-842C-F28C2B4D927C}"/>
    <dgm:cxn modelId="{C4F53A41-25FE-A74C-A0B3-41743F24A9BE}" type="presOf" srcId="{06690611-DF46-409A-8974-4D0E2D692254}" destId="{353D5AEC-D8BA-4FF2-A758-35838455E2A3}" srcOrd="0" destOrd="0" presId="urn:microsoft.com/office/officeart/2005/8/layout/hierarchy5"/>
    <dgm:cxn modelId="{94C0D7CF-72E6-0A46-A69C-40E014A0B768}" type="presOf" srcId="{38C9580B-1B8C-FF4D-A3E8-8422F9E5B796}" destId="{72A3C302-A0EB-0F45-9661-DDF31AD0D81D}" srcOrd="1" destOrd="0" presId="urn:microsoft.com/office/officeart/2005/8/layout/hierarchy5"/>
    <dgm:cxn modelId="{083DF72D-F1E2-4AD5-A6D2-509166251A54}" srcId="{06690611-DF46-409A-8974-4D0E2D692254}" destId="{00235FBD-4646-4CC9-9549-796B50F2478B}" srcOrd="0" destOrd="0" parTransId="{94485BD4-853A-42E6-A7C4-F966E6E16239}" sibTransId="{83063BC9-8693-41C8-B0B5-996AE5BD1369}"/>
    <dgm:cxn modelId="{086C1664-D27E-5540-B599-7066D9F2988D}" srcId="{00235FBD-4646-4CC9-9549-796B50F2478B}" destId="{C6C01EDF-9D57-7043-8935-2F2CF022A115}" srcOrd="3" destOrd="0" parTransId="{72D16053-B480-3747-84EF-A0E5E5B3696C}" sibTransId="{4DC7C407-6DF8-BE44-AA69-3109F0DB4B45}"/>
    <dgm:cxn modelId="{0E690638-EC54-774C-AE68-8E4810EB0D59}" type="presOf" srcId="{E11B706A-4C59-45EC-996C-1A1532E9B7BD}" destId="{B777F308-28F0-4A2C-B53F-983B8CC9330B}" srcOrd="1" destOrd="0" presId="urn:microsoft.com/office/officeart/2005/8/layout/hierarchy5"/>
    <dgm:cxn modelId="{FB3E8E49-2449-1C44-905D-85455FA5BBAC}" type="presOf" srcId="{72D16053-B480-3747-84EF-A0E5E5B3696C}" destId="{6AA2D888-B4ED-4741-B62A-C8237BB6152E}" srcOrd="0" destOrd="0" presId="urn:microsoft.com/office/officeart/2005/8/layout/hierarchy5"/>
    <dgm:cxn modelId="{192D75A1-6B4B-BE4A-8B40-6FD73C78557C}" type="presOf" srcId="{A81DAEFD-ED51-A34B-8A9C-BE428251B332}" destId="{D226E3A6-4889-1A4B-BCE1-61AC92B34D55}" srcOrd="0" destOrd="0" presId="urn:microsoft.com/office/officeart/2005/8/layout/hierarchy5"/>
    <dgm:cxn modelId="{05BC4969-131A-2748-98C8-4200861AF6CF}" type="presOf" srcId="{00235FBD-4646-4CC9-9549-796B50F2478B}" destId="{045E2210-F1B8-044A-9B9F-03637A2A23E8}" srcOrd="0" destOrd="0" presId="urn:microsoft.com/office/officeart/2005/8/layout/hierarchy5"/>
    <dgm:cxn modelId="{35D25777-5AC9-F840-A8CC-EED209278C88}" srcId="{00235FBD-4646-4CC9-9549-796B50F2478B}" destId="{663B35CD-EB2D-CA46-99F6-1F3B33C1C82B}" srcOrd="2" destOrd="0" parTransId="{38C9580B-1B8C-FF4D-A3E8-8422F9E5B796}" sibTransId="{63977F87-C9AE-C34A-B3E7-4DFBAEFAB955}"/>
    <dgm:cxn modelId="{5D706DC8-8DD4-304E-8A7F-391AD1D4A338}" type="presOf" srcId="{663B35CD-EB2D-CA46-99F6-1F3B33C1C82B}" destId="{3E22CB63-B333-2D42-80E4-3C3FDAFFF99F}" srcOrd="0" destOrd="0" presId="urn:microsoft.com/office/officeart/2005/8/layout/hierarchy5"/>
    <dgm:cxn modelId="{7BFB98B4-2070-8D4A-81E8-0EC0AEEDC33C}" type="presOf" srcId="{72D16053-B480-3747-84EF-A0E5E5B3696C}" destId="{CDA40CB9-0501-304C-8603-A60B8F0F5CF6}" srcOrd="1" destOrd="0" presId="urn:microsoft.com/office/officeart/2005/8/layout/hierarchy5"/>
    <dgm:cxn modelId="{44EDE442-E505-2747-8E59-1D313CC0D2AD}" type="presOf" srcId="{C6C01EDF-9D57-7043-8935-2F2CF022A115}" destId="{DE35BF58-517B-BE4B-9F22-085BF5C1D603}" srcOrd="0" destOrd="0" presId="urn:microsoft.com/office/officeart/2005/8/layout/hierarchy5"/>
    <dgm:cxn modelId="{EF270F70-8FD2-804D-B7F0-D5256BAB3ADE}" srcId="{00235FBD-4646-4CC9-9549-796B50F2478B}" destId="{1B0D7729-AA85-8D45-9426-F0C91A9487B0}" srcOrd="1" destOrd="0" parTransId="{A81DAEFD-ED51-A34B-8A9C-BE428251B332}" sibTransId="{63C7CD50-8D0A-9E43-AAE9-BD9A96271CB9}"/>
    <dgm:cxn modelId="{EA3138AD-72F7-5849-A2D4-912B2C6713D4}" type="presOf" srcId="{A81DAEFD-ED51-A34B-8A9C-BE428251B332}" destId="{7B9DAAAE-F00E-E748-9560-EA7A30F40261}" srcOrd="1" destOrd="0" presId="urn:microsoft.com/office/officeart/2005/8/layout/hierarchy5"/>
    <dgm:cxn modelId="{146AD4B7-52CB-FE4E-AE12-5EE44E5FC0C8}" type="presOf" srcId="{1B0D7729-AA85-8D45-9426-F0C91A9487B0}" destId="{49D58165-67A3-6341-9ED4-1D41D2D04F48}" srcOrd="0" destOrd="0" presId="urn:microsoft.com/office/officeart/2005/8/layout/hierarchy5"/>
    <dgm:cxn modelId="{D314FFA2-ACBA-C343-8C51-A623808148E6}" type="presOf" srcId="{562C7341-A1F1-4954-B603-425277DCBE3D}" destId="{C2E99AED-43D0-49D6-B0FB-758D94B9419E}" srcOrd="0" destOrd="0" presId="urn:microsoft.com/office/officeart/2005/8/layout/hierarchy5"/>
    <dgm:cxn modelId="{7A7289C4-61D0-FF4C-9250-ACD8A1778527}" type="presOf" srcId="{38C9580B-1B8C-FF4D-A3E8-8422F9E5B796}" destId="{249FB0A9-03F7-FB47-BDD2-7235240FBA3F}" srcOrd="0" destOrd="0" presId="urn:microsoft.com/office/officeart/2005/8/layout/hierarchy5"/>
    <dgm:cxn modelId="{FEECA97E-236B-6A4A-A6BB-6DA7B0264F45}" type="presOf" srcId="{E11B706A-4C59-45EC-996C-1A1532E9B7BD}" destId="{04AEAC82-1169-4F51-9256-ABCFB44BF130}" srcOrd="0" destOrd="0" presId="urn:microsoft.com/office/officeart/2005/8/layout/hierarchy5"/>
    <dgm:cxn modelId="{B32EAA75-082E-F44D-BBCC-4C8695271355}" type="presParOf" srcId="{353D5AEC-D8BA-4FF2-A758-35838455E2A3}" destId="{FAFFFE07-CB67-4D51-98E0-ED59C7CDF287}" srcOrd="0" destOrd="0" presId="urn:microsoft.com/office/officeart/2005/8/layout/hierarchy5"/>
    <dgm:cxn modelId="{74E983AE-F4FE-0B41-AAAC-C729F7ECE274}" type="presParOf" srcId="{FAFFFE07-CB67-4D51-98E0-ED59C7CDF287}" destId="{74CE1795-5515-4A76-B3CE-6DF457C5D080}" srcOrd="0" destOrd="0" presId="urn:microsoft.com/office/officeart/2005/8/layout/hierarchy5"/>
    <dgm:cxn modelId="{DBCCF9A3-573A-E34B-8FD4-5B742A1F44AA}" type="presParOf" srcId="{74CE1795-5515-4A76-B3CE-6DF457C5D080}" destId="{EA3428FA-B455-8B41-8B40-CF47E7F8A66F}" srcOrd="0" destOrd="0" presId="urn:microsoft.com/office/officeart/2005/8/layout/hierarchy5"/>
    <dgm:cxn modelId="{B424BD9B-C955-2B42-8404-C1410041B630}" type="presParOf" srcId="{EA3428FA-B455-8B41-8B40-CF47E7F8A66F}" destId="{045E2210-F1B8-044A-9B9F-03637A2A23E8}" srcOrd="0" destOrd="0" presId="urn:microsoft.com/office/officeart/2005/8/layout/hierarchy5"/>
    <dgm:cxn modelId="{AC82614A-0AC2-2F4A-BD61-5DE566221B15}" type="presParOf" srcId="{EA3428FA-B455-8B41-8B40-CF47E7F8A66F}" destId="{FB1D9802-21E2-844C-A8E8-21568DB1185B}" srcOrd="1" destOrd="0" presId="urn:microsoft.com/office/officeart/2005/8/layout/hierarchy5"/>
    <dgm:cxn modelId="{D279418C-D9C3-AB43-848F-6165746A469A}" type="presParOf" srcId="{FB1D9802-21E2-844C-A8E8-21568DB1185B}" destId="{04AEAC82-1169-4F51-9256-ABCFB44BF130}" srcOrd="0" destOrd="0" presId="urn:microsoft.com/office/officeart/2005/8/layout/hierarchy5"/>
    <dgm:cxn modelId="{3D35710F-1BA8-F549-8364-DA35A7BF313E}" type="presParOf" srcId="{04AEAC82-1169-4F51-9256-ABCFB44BF130}" destId="{B777F308-28F0-4A2C-B53F-983B8CC9330B}" srcOrd="0" destOrd="0" presId="urn:microsoft.com/office/officeart/2005/8/layout/hierarchy5"/>
    <dgm:cxn modelId="{885B607F-05FC-254D-9496-0ACC0CA450AA}" type="presParOf" srcId="{FB1D9802-21E2-844C-A8E8-21568DB1185B}" destId="{61DE5145-59CA-465B-AC12-715EE7A8ACE0}" srcOrd="1" destOrd="0" presId="urn:microsoft.com/office/officeart/2005/8/layout/hierarchy5"/>
    <dgm:cxn modelId="{90F2FB2C-DD1B-6C4D-93CD-8709A247E137}" type="presParOf" srcId="{61DE5145-59CA-465B-AC12-715EE7A8ACE0}" destId="{C2E99AED-43D0-49D6-B0FB-758D94B9419E}" srcOrd="0" destOrd="0" presId="urn:microsoft.com/office/officeart/2005/8/layout/hierarchy5"/>
    <dgm:cxn modelId="{5C742791-730D-4541-A700-5C85CB4ADAE9}" type="presParOf" srcId="{61DE5145-59CA-465B-AC12-715EE7A8ACE0}" destId="{AC85E9C9-C973-41A0-B038-E2C45413488C}" srcOrd="1" destOrd="0" presId="urn:microsoft.com/office/officeart/2005/8/layout/hierarchy5"/>
    <dgm:cxn modelId="{C98F7D7C-5967-B945-A1DE-D0B9161187DC}" type="presParOf" srcId="{FB1D9802-21E2-844C-A8E8-21568DB1185B}" destId="{D226E3A6-4889-1A4B-BCE1-61AC92B34D55}" srcOrd="2" destOrd="0" presId="urn:microsoft.com/office/officeart/2005/8/layout/hierarchy5"/>
    <dgm:cxn modelId="{0C66C217-C16D-1C45-BDDC-5249FDCFBD93}" type="presParOf" srcId="{D226E3A6-4889-1A4B-BCE1-61AC92B34D55}" destId="{7B9DAAAE-F00E-E748-9560-EA7A30F40261}" srcOrd="0" destOrd="0" presId="urn:microsoft.com/office/officeart/2005/8/layout/hierarchy5"/>
    <dgm:cxn modelId="{3A3875E7-31F7-2645-929C-3042160ECC08}" type="presParOf" srcId="{FB1D9802-21E2-844C-A8E8-21568DB1185B}" destId="{1714CF5B-47D3-6447-9688-DC0561D5D657}" srcOrd="3" destOrd="0" presId="urn:microsoft.com/office/officeart/2005/8/layout/hierarchy5"/>
    <dgm:cxn modelId="{D3B365ED-5967-DB4D-86BA-9DA9660D88F5}" type="presParOf" srcId="{1714CF5B-47D3-6447-9688-DC0561D5D657}" destId="{49D58165-67A3-6341-9ED4-1D41D2D04F48}" srcOrd="0" destOrd="0" presId="urn:microsoft.com/office/officeart/2005/8/layout/hierarchy5"/>
    <dgm:cxn modelId="{88A205D3-BE82-9A42-A4DE-BEB3580C7DF7}" type="presParOf" srcId="{1714CF5B-47D3-6447-9688-DC0561D5D657}" destId="{7C69CB30-DAB0-954D-BF2E-13C64FF694B9}" srcOrd="1" destOrd="0" presId="urn:microsoft.com/office/officeart/2005/8/layout/hierarchy5"/>
    <dgm:cxn modelId="{5CC3113E-D343-2541-8EBF-1AB3A0FFE663}" type="presParOf" srcId="{FB1D9802-21E2-844C-A8E8-21568DB1185B}" destId="{249FB0A9-03F7-FB47-BDD2-7235240FBA3F}" srcOrd="4" destOrd="0" presId="urn:microsoft.com/office/officeart/2005/8/layout/hierarchy5"/>
    <dgm:cxn modelId="{4A6D3924-1CDC-4E45-BB06-025A8F1C10A9}" type="presParOf" srcId="{249FB0A9-03F7-FB47-BDD2-7235240FBA3F}" destId="{72A3C302-A0EB-0F45-9661-DDF31AD0D81D}" srcOrd="0" destOrd="0" presId="urn:microsoft.com/office/officeart/2005/8/layout/hierarchy5"/>
    <dgm:cxn modelId="{8C17CD52-9F22-3B48-85DD-D6F7AC35CC0C}" type="presParOf" srcId="{FB1D9802-21E2-844C-A8E8-21568DB1185B}" destId="{2E478A2A-7A6A-AE44-BF09-D77F637426AB}" srcOrd="5" destOrd="0" presId="urn:microsoft.com/office/officeart/2005/8/layout/hierarchy5"/>
    <dgm:cxn modelId="{1ADA93D7-9CD5-8943-9373-35533498445D}" type="presParOf" srcId="{2E478A2A-7A6A-AE44-BF09-D77F637426AB}" destId="{3E22CB63-B333-2D42-80E4-3C3FDAFFF99F}" srcOrd="0" destOrd="0" presId="urn:microsoft.com/office/officeart/2005/8/layout/hierarchy5"/>
    <dgm:cxn modelId="{72083EF7-CDC5-134D-9AA8-E81C8D0EEE0F}" type="presParOf" srcId="{2E478A2A-7A6A-AE44-BF09-D77F637426AB}" destId="{25E9471B-6198-454E-8BFF-B6D55ED2C1DB}" srcOrd="1" destOrd="0" presId="urn:microsoft.com/office/officeart/2005/8/layout/hierarchy5"/>
    <dgm:cxn modelId="{389AE878-48C0-2B48-B027-D86DC38EF8CE}" type="presParOf" srcId="{FB1D9802-21E2-844C-A8E8-21568DB1185B}" destId="{6AA2D888-B4ED-4741-B62A-C8237BB6152E}" srcOrd="6" destOrd="0" presId="urn:microsoft.com/office/officeart/2005/8/layout/hierarchy5"/>
    <dgm:cxn modelId="{5DB605AB-A971-9A47-9724-8DE089A75C73}" type="presParOf" srcId="{6AA2D888-B4ED-4741-B62A-C8237BB6152E}" destId="{CDA40CB9-0501-304C-8603-A60B8F0F5CF6}" srcOrd="0" destOrd="0" presId="urn:microsoft.com/office/officeart/2005/8/layout/hierarchy5"/>
    <dgm:cxn modelId="{3DB49883-8696-A34F-9817-BC78132AC8E6}" type="presParOf" srcId="{FB1D9802-21E2-844C-A8E8-21568DB1185B}" destId="{778A8079-1DC5-E044-80C3-15D638EFF8B4}" srcOrd="7" destOrd="0" presId="urn:microsoft.com/office/officeart/2005/8/layout/hierarchy5"/>
    <dgm:cxn modelId="{D169905D-9BB9-7C4E-997C-E31C117DC9F1}" type="presParOf" srcId="{778A8079-1DC5-E044-80C3-15D638EFF8B4}" destId="{DE35BF58-517B-BE4B-9F22-085BF5C1D603}" srcOrd="0" destOrd="0" presId="urn:microsoft.com/office/officeart/2005/8/layout/hierarchy5"/>
    <dgm:cxn modelId="{A44E9F8E-1DA0-FE40-B6F2-2B78F156374A}" type="presParOf" srcId="{778A8079-1DC5-E044-80C3-15D638EFF8B4}" destId="{1A75E419-B8CC-F249-9290-A342F333D56C}" srcOrd="1" destOrd="0" presId="urn:microsoft.com/office/officeart/2005/8/layout/hierarchy5"/>
    <dgm:cxn modelId="{8E850E70-1FEA-B446-B1D3-7C510285AEC8}" type="presParOf" srcId="{353D5AEC-D8BA-4FF2-A758-35838455E2A3}" destId="{C5AEC986-FC2E-4E0F-A2EB-6883D15AF758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176DD-F8FA-4F91-AD6B-FC0FEB586027}">
      <dsp:nvSpPr>
        <dsp:cNvPr id="0" name=""/>
        <dsp:cNvSpPr/>
      </dsp:nvSpPr>
      <dsp:spPr>
        <a:xfrm>
          <a:off x="1476313" y="1817957"/>
          <a:ext cx="2106449" cy="105322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Introducci</a:t>
          </a:r>
          <a:r>
            <a:rPr lang="es-MX" sz="1800" kern="1200" dirty="0" smtClean="0"/>
            <a:t>ón al Procesamiento de Lenguaje Natural</a:t>
          </a:r>
          <a:endParaRPr lang="es-MX" sz="1800" kern="1200" dirty="0"/>
        </a:p>
      </dsp:txBody>
      <dsp:txXfrm>
        <a:off x="1507161" y="1848805"/>
        <a:ext cx="2044753" cy="991528"/>
      </dsp:txXfrm>
    </dsp:sp>
    <dsp:sp modelId="{290AFA67-28CE-4C1A-AFFC-EC682614553F}">
      <dsp:nvSpPr>
        <dsp:cNvPr id="0" name=""/>
        <dsp:cNvSpPr/>
      </dsp:nvSpPr>
      <dsp:spPr>
        <a:xfrm rot="17692822">
          <a:off x="3002709" y="1415948"/>
          <a:ext cx="2002685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002685" y="2021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3953985" y="1386096"/>
        <a:ext cx="100134" cy="100134"/>
      </dsp:txXfrm>
    </dsp:sp>
    <dsp:sp modelId="{DDAE63E4-B5AB-492F-82F5-60741096BAC6}">
      <dsp:nvSpPr>
        <dsp:cNvPr id="0" name=""/>
        <dsp:cNvSpPr/>
      </dsp:nvSpPr>
      <dsp:spPr>
        <a:xfrm>
          <a:off x="4425342" y="1144"/>
          <a:ext cx="3189354" cy="1053224"/>
        </a:xfrm>
        <a:prstGeom prst="roundRect">
          <a:avLst>
            <a:gd name="adj" fmla="val 10000"/>
          </a:avLst>
        </a:prstGeom>
        <a:solidFill>
          <a:schemeClr val="accent1"/>
        </a:solidFill>
        <a:ln w="15875" cap="rnd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Preliminares</a:t>
          </a:r>
          <a:endParaRPr lang="es-MX" sz="1800" b="0" kern="1200" dirty="0"/>
        </a:p>
      </dsp:txBody>
      <dsp:txXfrm>
        <a:off x="4456190" y="31992"/>
        <a:ext cx="3127658" cy="991528"/>
      </dsp:txXfrm>
    </dsp:sp>
    <dsp:sp modelId="{04AEAC82-1169-4F51-9256-ABCFB44BF130}">
      <dsp:nvSpPr>
        <dsp:cNvPr id="0" name=""/>
        <dsp:cNvSpPr/>
      </dsp:nvSpPr>
      <dsp:spPr>
        <a:xfrm rot="19457599">
          <a:off x="3485232" y="2021553"/>
          <a:ext cx="1037640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37640" y="2021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978111" y="2015826"/>
        <a:ext cx="51882" cy="51882"/>
      </dsp:txXfrm>
    </dsp:sp>
    <dsp:sp modelId="{C2E99AED-43D0-49D6-B0FB-758D94B9419E}">
      <dsp:nvSpPr>
        <dsp:cNvPr id="0" name=""/>
        <dsp:cNvSpPr/>
      </dsp:nvSpPr>
      <dsp:spPr>
        <a:xfrm>
          <a:off x="4425342" y="1212353"/>
          <a:ext cx="3151627" cy="105322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Morfología y Palabras</a:t>
          </a:r>
          <a:endParaRPr lang="es-MX" sz="1800" b="0" kern="1200" dirty="0"/>
        </a:p>
      </dsp:txBody>
      <dsp:txXfrm>
        <a:off x="4456190" y="1243201"/>
        <a:ext cx="3089931" cy="991528"/>
      </dsp:txXfrm>
    </dsp:sp>
    <dsp:sp modelId="{E94B7038-2533-4DD1-9DF6-899746AEA5DD}">
      <dsp:nvSpPr>
        <dsp:cNvPr id="0" name=""/>
        <dsp:cNvSpPr/>
      </dsp:nvSpPr>
      <dsp:spPr>
        <a:xfrm rot="2142401">
          <a:off x="3485232" y="2627157"/>
          <a:ext cx="1037640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37640" y="2021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978111" y="2621431"/>
        <a:ext cx="51882" cy="51882"/>
      </dsp:txXfrm>
    </dsp:sp>
    <dsp:sp modelId="{BF83FD6B-5EB2-4FD8-9A2B-CF6D0E58B8BE}">
      <dsp:nvSpPr>
        <dsp:cNvPr id="0" name=""/>
        <dsp:cNvSpPr/>
      </dsp:nvSpPr>
      <dsp:spPr>
        <a:xfrm>
          <a:off x="4425342" y="2423561"/>
          <a:ext cx="3189354" cy="105322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Gramáticas y análisis sintáctico</a:t>
          </a:r>
          <a:endParaRPr lang="es-MX" sz="1800" b="0" kern="1200" dirty="0"/>
        </a:p>
      </dsp:txBody>
      <dsp:txXfrm>
        <a:off x="4456190" y="2454409"/>
        <a:ext cx="3127658" cy="991528"/>
      </dsp:txXfrm>
    </dsp:sp>
    <dsp:sp modelId="{4DA865DE-0BB3-4EB5-A243-B783555FB4A3}">
      <dsp:nvSpPr>
        <dsp:cNvPr id="0" name=""/>
        <dsp:cNvSpPr/>
      </dsp:nvSpPr>
      <dsp:spPr>
        <a:xfrm rot="3907178">
          <a:off x="3002709" y="3232761"/>
          <a:ext cx="2002685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002685" y="2021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3953985" y="3202909"/>
        <a:ext cx="100134" cy="100134"/>
      </dsp:txXfrm>
    </dsp:sp>
    <dsp:sp modelId="{D6218DC0-F9EE-4088-9233-9BBE7ABF276B}">
      <dsp:nvSpPr>
        <dsp:cNvPr id="0" name=""/>
        <dsp:cNvSpPr/>
      </dsp:nvSpPr>
      <dsp:spPr>
        <a:xfrm>
          <a:off x="4425342" y="3634770"/>
          <a:ext cx="3039691" cy="105322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Técnicas y Aplicaciones</a:t>
          </a:r>
          <a:endParaRPr lang="es-MX" sz="1800" b="0" kern="1200" dirty="0"/>
        </a:p>
      </dsp:txBody>
      <dsp:txXfrm>
        <a:off x="4456190" y="3665618"/>
        <a:ext cx="2977995" cy="9915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5E2210-F1B8-044A-9B9F-03637A2A23E8}">
      <dsp:nvSpPr>
        <dsp:cNvPr id="0" name=""/>
        <dsp:cNvSpPr/>
      </dsp:nvSpPr>
      <dsp:spPr>
        <a:xfrm>
          <a:off x="1495176" y="1817957"/>
          <a:ext cx="2106449" cy="1053224"/>
        </a:xfrm>
        <a:prstGeom prst="roundRect">
          <a:avLst>
            <a:gd name="adj" fmla="val 10000"/>
          </a:avLst>
        </a:prstGeom>
        <a:solidFill>
          <a:schemeClr val="accent1"/>
        </a:solidFill>
        <a:ln w="15875" cap="rnd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Preliminares</a:t>
          </a:r>
          <a:endParaRPr lang="es-MX" sz="1800" b="0" kern="1200" dirty="0"/>
        </a:p>
      </dsp:txBody>
      <dsp:txXfrm>
        <a:off x="1526024" y="1848805"/>
        <a:ext cx="2044753" cy="991528"/>
      </dsp:txXfrm>
    </dsp:sp>
    <dsp:sp modelId="{04AEAC82-1169-4F51-9256-ABCFB44BF130}">
      <dsp:nvSpPr>
        <dsp:cNvPr id="0" name=""/>
        <dsp:cNvSpPr/>
      </dsp:nvSpPr>
      <dsp:spPr>
        <a:xfrm rot="17692822">
          <a:off x="3021573" y="1415948"/>
          <a:ext cx="2002685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002685" y="2021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3972848" y="1386096"/>
        <a:ext cx="100134" cy="100134"/>
      </dsp:txXfrm>
    </dsp:sp>
    <dsp:sp modelId="{C2E99AED-43D0-49D6-B0FB-758D94B9419E}">
      <dsp:nvSpPr>
        <dsp:cNvPr id="0" name=""/>
        <dsp:cNvSpPr/>
      </dsp:nvSpPr>
      <dsp:spPr>
        <a:xfrm>
          <a:off x="4444205" y="1144"/>
          <a:ext cx="3151627" cy="105322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 smtClean="0"/>
            <a:t>Introducción</a:t>
          </a:r>
          <a:endParaRPr lang="es-MX" sz="1600" b="0" kern="1200" dirty="0"/>
        </a:p>
      </dsp:txBody>
      <dsp:txXfrm>
        <a:off x="4475053" y="31992"/>
        <a:ext cx="3089931" cy="991528"/>
      </dsp:txXfrm>
    </dsp:sp>
    <dsp:sp modelId="{D226E3A6-4889-1A4B-BCE1-61AC92B34D55}">
      <dsp:nvSpPr>
        <dsp:cNvPr id="0" name=""/>
        <dsp:cNvSpPr/>
      </dsp:nvSpPr>
      <dsp:spPr>
        <a:xfrm rot="19457599">
          <a:off x="3504095" y="2021553"/>
          <a:ext cx="1037640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37640" y="2021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96974" y="2015826"/>
        <a:ext cx="51882" cy="51882"/>
      </dsp:txXfrm>
    </dsp:sp>
    <dsp:sp modelId="{49D58165-67A3-6341-9ED4-1D41D2D04F48}">
      <dsp:nvSpPr>
        <dsp:cNvPr id="0" name=""/>
        <dsp:cNvSpPr/>
      </dsp:nvSpPr>
      <dsp:spPr>
        <a:xfrm>
          <a:off x="4444205" y="1212353"/>
          <a:ext cx="2106449" cy="105322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/>
            <a:t>Bases Lingüísticas</a:t>
          </a:r>
          <a:endParaRPr lang="es-ES_tradnl" sz="1600" b="0" kern="1200" dirty="0"/>
        </a:p>
      </dsp:txBody>
      <dsp:txXfrm>
        <a:off x="4475053" y="1243201"/>
        <a:ext cx="2044753" cy="991528"/>
      </dsp:txXfrm>
    </dsp:sp>
    <dsp:sp modelId="{249FB0A9-03F7-FB47-BDD2-7235240FBA3F}">
      <dsp:nvSpPr>
        <dsp:cNvPr id="0" name=""/>
        <dsp:cNvSpPr/>
      </dsp:nvSpPr>
      <dsp:spPr>
        <a:xfrm rot="2142401">
          <a:off x="3504095" y="2627157"/>
          <a:ext cx="1037640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37640" y="2021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96974" y="2621431"/>
        <a:ext cx="51882" cy="51882"/>
      </dsp:txXfrm>
    </dsp:sp>
    <dsp:sp modelId="{3E22CB63-B333-2D42-80E4-3C3FDAFFF99F}">
      <dsp:nvSpPr>
        <dsp:cNvPr id="0" name=""/>
        <dsp:cNvSpPr/>
      </dsp:nvSpPr>
      <dsp:spPr>
        <a:xfrm>
          <a:off x="4444205" y="2423561"/>
          <a:ext cx="2106449" cy="105322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/>
            <a:t>Niveles de descripción del  lenguaje</a:t>
          </a:r>
          <a:endParaRPr lang="es-ES_tradnl" sz="1600" b="0" kern="1200" dirty="0"/>
        </a:p>
      </dsp:txBody>
      <dsp:txXfrm>
        <a:off x="4475053" y="2454409"/>
        <a:ext cx="2044753" cy="991528"/>
      </dsp:txXfrm>
    </dsp:sp>
    <dsp:sp modelId="{6AA2D888-B4ED-4741-B62A-C8237BB6152E}">
      <dsp:nvSpPr>
        <dsp:cNvPr id="0" name=""/>
        <dsp:cNvSpPr/>
      </dsp:nvSpPr>
      <dsp:spPr>
        <a:xfrm rot="3907178">
          <a:off x="3021573" y="3232761"/>
          <a:ext cx="2002685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002685" y="2021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972848" y="3202909"/>
        <a:ext cx="100134" cy="100134"/>
      </dsp:txXfrm>
    </dsp:sp>
    <dsp:sp modelId="{DE35BF58-517B-BE4B-9F22-085BF5C1D603}">
      <dsp:nvSpPr>
        <dsp:cNvPr id="0" name=""/>
        <dsp:cNvSpPr/>
      </dsp:nvSpPr>
      <dsp:spPr>
        <a:xfrm>
          <a:off x="4444205" y="3634770"/>
          <a:ext cx="2106449" cy="105322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/>
            <a:t>Categorías lingüísticas</a:t>
          </a:r>
          <a:endParaRPr lang="es-ES_tradnl" sz="1600" b="0" kern="1200" dirty="0"/>
        </a:p>
      </dsp:txBody>
      <dsp:txXfrm>
        <a:off x="4475053" y="3665618"/>
        <a:ext cx="2044753" cy="9915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D1A771D-ACCB-4D00-8C74-7FB22AAA8D0E}" type="datetimeFigureOut">
              <a:rPr lang="es-ES"/>
              <a:pPr>
                <a:defRPr/>
              </a:pPr>
              <a:t>20/10/17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E041A66-3146-4BAF-97D9-0BA1D080DD4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5827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CB379BC-1590-4B6F-8F78-7760D90B277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1059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Marcador de nota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 dirty="0" smtClean="0"/>
          </a:p>
        </p:txBody>
      </p:sp>
      <p:sp>
        <p:nvSpPr>
          <p:cNvPr id="38916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7DFA4A-0E5A-4050-BB9B-D61D56B8702C}" type="slidenum">
              <a:rPr lang="es-ES" altLang="es-ES" smtClean="0"/>
              <a:pPr/>
              <a:t>1</a:t>
            </a:fld>
            <a:endParaRPr lang="es-ES" altLang="es-ES" smtClean="0"/>
          </a:p>
        </p:txBody>
      </p:sp>
    </p:spTree>
    <p:extLst>
      <p:ext uri="{BB962C8B-B14F-4D97-AF65-F5344CB8AC3E}">
        <p14:creationId xmlns:p14="http://schemas.microsoft.com/office/powerpoint/2010/main" val="3985517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05241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05241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05241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22572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17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013225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18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013225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58723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20750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20750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2075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dirty="0" smtClean="0"/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B722351-6582-438F-AA16-6CCD2342A043}" type="slidenum">
              <a:rPr lang="es-ES" altLang="es-ES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s-ES" altLang="es-E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9779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20750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20750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20750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20750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58074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20750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20750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01516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531129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6379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dirty="0" smtClean="0"/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B722351-6582-438F-AA16-6CCD2342A043}" type="slidenum">
              <a:rPr lang="es-ES" altLang="es-ES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s-ES" altLang="es-E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9779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63795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63795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63795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501263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04980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830619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780706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780706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780706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7807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B379BC-1590-4B6F-8F78-7760D90B277E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993332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780706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44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780706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45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780706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B379BC-1590-4B6F-8F78-7760D90B277E}" type="slidenum">
              <a:rPr lang="es-ES" smtClean="0"/>
              <a:pPr>
                <a:defRPr/>
              </a:pPr>
              <a:t>46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776659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Marcador de nota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 smtClean="0"/>
          </a:p>
        </p:txBody>
      </p:sp>
      <p:sp>
        <p:nvSpPr>
          <p:cNvPr id="105476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A3B221F-4C25-43BD-A3E8-A269862C57A0}" type="slidenum">
              <a:rPr lang="es-ES" altLang="es-ES" smtClean="0"/>
              <a:pPr/>
              <a:t>47</a:t>
            </a:fld>
            <a:endParaRPr lang="es-ES" altLang="es-ES" smtClean="0"/>
          </a:p>
        </p:txBody>
      </p:sp>
    </p:spTree>
    <p:extLst>
      <p:ext uri="{BB962C8B-B14F-4D97-AF65-F5344CB8AC3E}">
        <p14:creationId xmlns:p14="http://schemas.microsoft.com/office/powerpoint/2010/main" val="2877901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2541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25413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25413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924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1EA3-F027-44C1-BB98-48ED5B742AB8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0524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1006217 w 8042"/>
              <a:gd name="T1" fmla="*/ 781050 h 10000"/>
              <a:gd name="T2" fmla="*/ 1034327 w 8042"/>
              <a:gd name="T3" fmla="*/ 771677 h 10000"/>
              <a:gd name="T4" fmla="*/ 1039012 w 8042"/>
              <a:gd name="T5" fmla="*/ 766991 h 10000"/>
              <a:gd name="T6" fmla="*/ 1395413 w 8042"/>
              <a:gd name="T7" fmla="*/ 410832 h 10000"/>
              <a:gd name="T8" fmla="*/ 1395413 w 8042"/>
              <a:gd name="T9" fmla="*/ 368734 h 10000"/>
              <a:gd name="T10" fmla="*/ 1039012 w 8042"/>
              <a:gd name="T11" fmla="*/ 17261 h 10000"/>
              <a:gd name="T12" fmla="*/ 1034327 w 8042"/>
              <a:gd name="T13" fmla="*/ 12497 h 10000"/>
              <a:gd name="T14" fmla="*/ 1006217 w 8042"/>
              <a:gd name="T15" fmla="*/ 3202 h 10000"/>
              <a:gd name="T16" fmla="*/ 3123 w 8042"/>
              <a:gd name="T17" fmla="*/ 0 h 10000"/>
              <a:gd name="T18" fmla="*/ 0 w 8042"/>
              <a:gd name="T19" fmla="*/ 780347 h 10000"/>
              <a:gd name="T20" fmla="*/ 1006217 w 8042"/>
              <a:gd name="T21" fmla="*/ 781050 h 100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B3063-4B3E-4A5C-B0C8-463ECF3C984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703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3CCEA-5A3C-4146-85CF-408278FCC81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642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79B05-9348-40B6-A9A1-1440670320C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5119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77888-D236-4E3A-9E07-37CA64C0E4A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9697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09216-6393-4A4A-94C0-C6E9FC4AA34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4123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22440-47E0-4C07-BB09-9752922FED1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97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C2101-511F-4190-BBB0-E3179DCC68C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1197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E9C26-E152-423F-B53B-4D1BE620A17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838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1A1F7-A9C4-47C6-AEAA-E8D3CC53297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1126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3CCFA-188C-49A4-A377-4293C7FF16E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538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5AD9F-0931-4443-BC13-2B0727FA110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0651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8BC0B-334C-4200-A3B6-F8AE2300E5F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8445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0E3D9-25F0-4C9E-B9B5-73F0D2830A6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5938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750F4-79FB-4A84-8D3E-A2317DEBB6C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3793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E684F-D7BD-41C1-8D31-153E0D3EBF5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6435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4BB87-E3AA-46CC-8A1D-74C41403C90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897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53" name="Title Placeholder 1"/>
          <p:cNvSpPr>
            <a:spLocks noGrp="1"/>
          </p:cNvSpPr>
          <p:nvPr>
            <p:ph type="title"/>
          </p:nvPr>
        </p:nvSpPr>
        <p:spPr bwMode="auto">
          <a:xfrm>
            <a:off x="2125663" y="17463"/>
            <a:ext cx="65881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título del patrón</a:t>
            </a:r>
            <a:endParaRPr lang="en-US" altLang="es-ES" smtClean="0"/>
          </a:p>
        </p:txBody>
      </p:sp>
      <p:sp>
        <p:nvSpPr>
          <p:cNvPr id="205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03425" y="1703388"/>
            <a:ext cx="65913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  <a:endParaRPr lang="en-US" altLang="es-E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A8E268C9-3762-48DB-A6DF-B0C599BF4B6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  <p:sldLayoutId id="2147483928" r:id="rId13"/>
    <p:sldLayoutId id="2147483929" r:id="rId14"/>
    <p:sldLayoutId id="2147483930" r:id="rId15"/>
    <p:sldLayoutId id="2147483931" r:id="rId16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727868" y="2980862"/>
            <a:ext cx="8391525" cy="14605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s-ES" sz="4000" dirty="0" smtClean="0">
                <a:solidFill>
                  <a:schemeClr val="accent2">
                    <a:lumMod val="50000"/>
                  </a:schemeClr>
                </a:solidFill>
              </a:rPr>
              <a:t>Unidad de aprendizaje: </a:t>
            </a:r>
            <a:r>
              <a:rPr lang="es-ES" sz="4000" b="1" dirty="0" smtClean="0">
                <a:solidFill>
                  <a:schemeClr val="accent2">
                    <a:lumMod val="50000"/>
                  </a:schemeClr>
                </a:solidFill>
              </a:rPr>
              <a:t>Procesamiento de Lenguaje Natural</a:t>
            </a:r>
            <a:endParaRPr lang="es-ES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7891" name="Subtítulo 2"/>
          <p:cNvSpPr txBox="1">
            <a:spLocks/>
          </p:cNvSpPr>
          <p:nvPr/>
        </p:nvSpPr>
        <p:spPr bwMode="auto">
          <a:xfrm>
            <a:off x="731838" y="6256338"/>
            <a:ext cx="8096250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s-ES" altLang="es-ES" sz="24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Dra. Dora María Calderón </a:t>
            </a:r>
            <a:r>
              <a:rPr lang="es-ES" altLang="es-ES" sz="2400" b="1" dirty="0" err="1">
                <a:solidFill>
                  <a:schemeClr val="tx1"/>
                </a:solidFill>
                <a:latin typeface="Baskerville Old Face" panose="02020602080505020303" pitchFamily="18" charset="0"/>
              </a:rPr>
              <a:t>Nepamuceno</a:t>
            </a:r>
            <a:endParaRPr lang="es-ES" altLang="es-ES" sz="24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81175" y="-63500"/>
            <a:ext cx="7239000" cy="11049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none" spc="-100" baseline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</a:rPr>
              <a:t>Universidad Autónoma del Estado de México</a:t>
            </a:r>
          </a:p>
          <a:p>
            <a:pPr algn="ctr">
              <a:defRPr/>
            </a:pPr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</a:rPr>
              <a:t>Unidad Académica Profesional Nezahualcóyotl</a:t>
            </a:r>
            <a:endParaRPr lang="es-E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881590" y="4689140"/>
            <a:ext cx="8094663" cy="919162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none" spc="-100" baseline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s-MX" sz="4400" b="1" i="1" dirty="0" smtClean="0">
                <a:solidFill>
                  <a:srgbClr val="E2AC00"/>
                </a:solidFill>
                <a:effectLst/>
                <a:latin typeface="Aparajita" panose="020B0604020202020204" pitchFamily="34" charset="0"/>
                <a:cs typeface="Aparajita" panose="020B0604020202020204" pitchFamily="34" charset="0"/>
              </a:rPr>
              <a:t>UNIDAD </a:t>
            </a:r>
            <a:r>
              <a:rPr lang="es-MX" sz="4400" b="1" i="1" dirty="0" smtClean="0">
                <a:solidFill>
                  <a:srgbClr val="E2AC00"/>
                </a:solidFill>
                <a:effectLst/>
                <a:latin typeface="Aparajita" panose="020B0604020202020204" pitchFamily="34" charset="0"/>
                <a:cs typeface="Aparajita" panose="020B0604020202020204" pitchFamily="34" charset="0"/>
              </a:rPr>
              <a:t>1:Preliminares</a:t>
            </a:r>
            <a:endParaRPr lang="es-ES" sz="4400" b="1" i="1" dirty="0">
              <a:solidFill>
                <a:srgbClr val="E2AC00"/>
              </a:solidFill>
              <a:effectLst/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636588" y="1825625"/>
            <a:ext cx="8186737" cy="1104900"/>
          </a:xfrm>
          <a:prstGeom prst="rect">
            <a:avLst/>
          </a:prstGeom>
        </p:spPr>
        <p:txBody>
          <a:bodyPr anchor="b"/>
          <a:lstStyle>
            <a:defPPr>
              <a:defRPr lang="es-ES"/>
            </a:defPPr>
            <a:lvl1pPr algn="r" defTabSz="914400" eaLnBrk="1" latinLnBrk="0" hangingPunct="1">
              <a:buNone/>
              <a:defRPr sz="6600" i="1" cap="none" spc="-100" baseline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nch Script MT" pitchFamily="66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sz="5400" dirty="0">
                <a:solidFill>
                  <a:schemeClr val="tx2">
                    <a:lumMod val="75000"/>
                  </a:schemeClr>
                </a:solidFill>
              </a:rPr>
              <a:t>Licenciatura en Ingeniería en Sistemas Inteligentes</a:t>
            </a:r>
          </a:p>
        </p:txBody>
      </p:sp>
      <p:pic>
        <p:nvPicPr>
          <p:cNvPr id="37895" name="3 Image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3813"/>
            <a:ext cx="161925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advClick="0" advTm="2000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96725" y="233645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LC vs. PLN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1650" y="1268760"/>
            <a:ext cx="6591985" cy="3777622"/>
          </a:xfrm>
        </p:spPr>
        <p:txBody>
          <a:bodyPr>
            <a:normAutofit/>
          </a:bodyPr>
          <a:lstStyle/>
          <a:p>
            <a:r>
              <a:rPr lang="es-MX" sz="2400" b="1" dirty="0" smtClean="0"/>
              <a:t>Procesamiento del Lenguaje Natural</a:t>
            </a:r>
          </a:p>
          <a:p>
            <a:pPr lvl="1"/>
            <a:r>
              <a:rPr lang="es-MX" sz="2000" dirty="0"/>
              <a:t>Aplicación de los modelos de </a:t>
            </a:r>
            <a:r>
              <a:rPr lang="es-MX" sz="2000" dirty="0" smtClean="0"/>
              <a:t>lenguaje y se ocupa de sus aspectos:</a:t>
            </a:r>
          </a:p>
          <a:p>
            <a:pPr lvl="2"/>
            <a:r>
              <a:rPr lang="es-MX" sz="1800" dirty="0" smtClean="0"/>
              <a:t>técnicos</a:t>
            </a:r>
          </a:p>
          <a:p>
            <a:pPr lvl="2"/>
            <a:r>
              <a:rPr lang="es-MX" sz="1800" dirty="0" smtClean="0"/>
              <a:t>algorítmicos</a:t>
            </a:r>
          </a:p>
          <a:p>
            <a:pPr lvl="2"/>
            <a:r>
              <a:rPr lang="es-MX" sz="1800" dirty="0" smtClean="0"/>
              <a:t>matemáticos </a:t>
            </a:r>
          </a:p>
          <a:p>
            <a:pPr lvl="1"/>
            <a:r>
              <a:rPr lang="es-MX" sz="2000" dirty="0" smtClean="0"/>
              <a:t>Aspecto ingenieril de la LC</a:t>
            </a:r>
          </a:p>
          <a:p>
            <a:pPr marL="274320" lvl="1" indent="0">
              <a:buNone/>
            </a:pPr>
            <a:endParaRPr lang="es-MX" sz="2000" dirty="0"/>
          </a:p>
          <a:p>
            <a:pPr marL="548640" lvl="2" indent="0">
              <a:buNone/>
            </a:pPr>
            <a:endParaRPr lang="es-MX" sz="1800" dirty="0"/>
          </a:p>
        </p:txBody>
      </p:sp>
      <p:sp>
        <p:nvSpPr>
          <p:cNvPr id="4" name="AutoShape 6" descr="data:image/jpeg;base64,/9j/4AAQSkZJRgABAQAAAQABAAD/2wCEAAkGBhISEBIQBxAVEBURDxYWExAQEhgXEhAQGBAYFRMQFRUYHSgfFyUmGRITHy8hIycpLCwvFR4xNTArQSosOCkBCQoKBQUFDQUFDSkYEhgpKSkpKSkpKSkpKSkpKSkpKSkpKSkpKSkpKSkpKSkpKSkpKSkpKSkpKSkpKSkpKSkpKf/AABEIAOEA4QMBIgACEQEDEQH/xAAbAAEAAgMBAQAAAAAAAAAAAAAABAUBAwYCB//EADwQAAICAQMDAgQDBgQEBwAAAAECAAMRBBIhBRMxIkEGFDJRI0JhJDNScYGxFSVikRZDcqEHRJKissHR/8QAFAEBAAAAAAAAAAAAAAAAAAAAAP/EABQRAQAAAAAAAAAAAAAAAAAAAAD/2gAMAwEAAhEDEQA/APuMREBERAREQEREBERAREQEREBERAREQEREBERAREQEREBERAREQERKp/iahbGrvY1lLChd0YV7wiuR3MbR6WzgkEgEjI5gWsTCsCMqcg+4mYCIiAiIgIiICIiAiIgIiICIiAiIgIiICImMwMxMZmYCIiAiIgJVdU6Y246jp5/FFe1qmP4WprG4il8/TyzYcDIzyGGVNrEDmunUjDnoDnTsm4Pobl/CS0ndyn1Vg5yDWdh3BgG97LRdaBIr6gh01pIArsIKuxUtiqz6beA3A9QxyBxIfWalquGo1hc1MqoSrEHTWZIW1NvqAbeUbafITggkrItAsRl1ITV0MoBwAzl1bByoG1sEZyMEFfH2C3iUNBtr9XS3OqqUuHpsYnUK+c7a7XPOPGyz7j1gYEsundXqv3fLsdyEB63UrZWSMgOjAEf2ODjMCZERAREQEREBERAREqtVrXsu7HTnVe3g6izG41gjKVKDxuYHdk5CgDIO4QLNnABLHAHknwJHbqtAOGvrBPgGxcn/ALzj9b2M1rso1GbSq39W1ZVr2BUO2nRkYWDccYUImfpGCJZdMGmsRjf06uorYyWIKUY1MqhgtoC5BKMrcBlwRhjkZDpKr1bmpg2P4SDj/ae8zmdZo9IHrHSdJVZc6O1bVAVoirwbHurGVG4hQVDNk8DgkRdPQFVqtZqb+oPUSr6Sg5rU2EgV2OxDPtU4/GtPBBI8QL/UdfqXcNOTqGR9jV6Ze66ORkK+3ivgeXKj9ZC1PV7+4i2djRo9m1DqrA9t5/grpRlAJ++8nj6ZAo1bsLKNDhK0fsrR01FZ6DnJZ77MVIQA2VC8E4BJxmTovhhyXbVMtLOFUtpizag1r+V9ZaO42QBkqEI9jnmBX6nq9vczTZfYW3mui7bpg9ajLlalqbU2Y8elM+PY5kH/AIQu1Iq7qAA82XatGtbZu4rrp1L3OhwDzvT6gcHxO50fS6qix0tao1hy7geuxvu7HlvJ8n3kqByfS/8Aw00dNq3uptsrcNW5WuvtlSduFoVFbz5YHOJ1kRAREQEREBERAj6/QpdU9OqGVsUqwBIOD7gjlT7gjkEAiVXSMvlNadmppBFjJ6e6CuxdSFxtYMEBGQ20rt/KRL2Q+odLS3axJR693burwLKyy7WwSCCCPIIIOBxwMBEt09gO7UjO3eRfp8q+NmF31c9w4LDHqGVBC84EZ0SzF2tAzSONXQStigHJrsUepRghihyvnIGBNnTOoajc9OsRbTVYFa1T22ettpru7ZyDwXDYbyhwvsJFtlL2YuDU2AsqOQULblYYR/ps4TdtyfoVivAwGhOp20KT1P8AGqUZGrpXJ2ZAU21Lk5weWQFeCcIPFxTcrqGpYMrDIZSCGB8EEeZT6jTWp69IxYkEl0wd2ASgakkK+QcFlZSfT9hioNXaJv6fZ8q1zgvUimzTs45cmnarBiN2RlHyp+sjEDsolZputYdaupp2LHHpy26mwgkba7cAMcDdtIVsHO3g4s8wEREBERA8W2hVLWEKFBJJOAABkkn24lb0LQuun/bV2W3FrLthGVtfkruHkqNqA/6BNfxdzpTUP/MWV0H9UttVLBn2yjOPvzLY2DnkceefHvz9oHwfr3w1q6OoaRxXRqBTpadN2dcm9SlQ7fdrQBi4fYHAr3WA2YZfv9c6ONU6MNVWtCs3B4W3Z21ThUOFJ2sQScqCox6eZtFBuzZqSyqzKalR7KzsA4Z8FTltxJU8ABQRkGbl6btULp7LFwxbJsawkn2JtLEj9MwIXXPhxbxW2nbtWVcIRu7bIWUtVYiMpdSUU43DBUHkZBqes9B7fT9T89YAtWnudKdIp09FWKXOAiNl+csdzEE8gCdGqXKrepLjgbAwNeSB6t7jcOTzwgx9jKrq92pZFqvoq233V1uFse0Gpn/aFYGtNo7IsAbJ5IGOcgLrQ6cJWiIqoEQAKgAVcDGFA4A/QTfAiAiIgIiICIiAiIgIiICIiBRfE2jwadTQCGpuTuWVD8X5Yt+In3Zd2xmX7Icc4knT6t7KlfQW0aobSGYNhLH+wZN4Uec8NLSc+K1011S6qlWrZymn1C1jfp2dsrpmwPSpJYK4wMbVbnlglamkIuK6ra+A2/TYIFhAQAIDl8A5wyFfTkyNqQr7CWrcuXqzYWotdd4JRDjLYUNkYw36AmStfRQm59Ra1O8glltdc48Dzgf0njT6pHSzsasXbvBuVGRB427VCbh/M5/WBAqU1t8pr6DZprAtaBq9208jDKuU7ZCgjwUJ5UA+iaugu05z01u7UWBOmtYl6xg5FFjHj8uEf0jkBlGMaK0qsK0mzTMi0mvFFhQjI2lVpBKgY4wScS36fQyJssbeFOEY5LGvA2hifJHIz74B8kwNfTOsV3g9rcjpjfTYu22rJIG9D4ztbB8HBwTJ0h9Q6VXcB3gVZR6La2K21+oMdrjkZKLkeDgZBkP527T8dSHdqBI+ZrHqRcDDXVqOPfLp6R5KoM7QuJq1WrStS+pYIoxlmOBknAH8ySAB7kgSsbrhtJToai70nN5b9mrbBwpcc2HOPSmcDyVyM7NH0FQ4u1znUXDkO/CVHBGKa/FY9TDPL4OCzQIey3V2JYpNFNTblrsr/FstyNljowwqhDuUZJy6lgpTbLSvpFIzisZYEMx5dwTk7mPLc/czzrbWqHcDZQON6lCWwxCjaQRtwTuOQffx7SaNUj5OndX2sQSjA4YeVOPB/SBtiIgJTgm7W5R/RpEKsqk5bU2KDhvb014wOcm722jMzqvURTUXILnICVoMvZYThUUD7n/YAnwDMdI0j11AatlaxiXtdFwrWMcttHnA4Vc5O1VySYE2IiAiIgIiICIiAiIgIiICIiAkfXaJba2rtJAP5kYqysDlWVh4IIB/pJEQKCu7VJqDp7rqyjJuotsrzZYdx30sFsUZUFDkDkN9wc2ZWzxbZUc8Ado8n7c2cz3r+n13oa9bWtikg7WGRkHKsPsQQCCORKPp/bot7Gurse02t2LrAbTdUGZ0xaScFFsKeshsJnkHMCxTUV5b5bbYyBiezVn1KcNXvztDZ/KSDPXStXYz3Lq1KFbAa1O3caTUoDHaSP3i3cHkY/ln2Bc6ZcjT5+2HdV5zkn0g4K+NwBB5YSDWo7w1HS6u/uRle5rTkpvVgtO7IYZLEY2pxwRAvZS6686i1tJRkIij5m1Gwy7gCumXjILKSSQQVUjHLAjfrOsD5fu9Oxc1nppXcALLGOFBJIwAclvcBW4yMSJa501VWl0Lm2+1zhriWb1OX1GqcDwBuY49K5ZEGMiBb0iuoLVTsrCqAla4UKg4AVR4A8cTfKrp/RKEJdlW67P4mosCtcz4HkgenjB2qABngCWsAR95Ev6YjFSo2MpJV6/SwJGGGR5B4yDkHAPkDEuIEMaW0IwW/L8bXetcAjHBVcZBxzyDycESPqnt2u2sdNNWiszWI+5tgzlizoFrwoyT6v6Y5tJS/Gi56dq8+BpbCcHHpCEtyPHAMDX0TpJNjazWq6s+ezTbY7nTVHzwzEK7YBYL4GF5wS13ZaqjNjBR9ycf3nJno+mtTf0zTfMkg7bNXdcazzgEM292zwQQMEe/jOKfhSncW1mloQEcJWCwH04Jfsq5OQ3IYDDYIMDqfnq847iZ+28f/szdq0Rd1zqq/wATMAP9zOTs0lFWBpNPo6wvgf4fYcD9NolnoOsEgANXj7Jpr0H/AHgb2+MtAPOu038hqKyf9g2Z5X4t05/c96wfxVaPUuv/AKkqIltU2RnP9x/eZdwPrIH8zAh6XrVdn7tbh/16W9P/AJ1ibLdcR4psb/pVf/thIes65SuRVqa9wUt2qwLbWAHO2pDub+gkfS6XW2jdrNQ2mG44rrqqNpUHguzdxRnztUHHHq8wJ9nWURd2sV6gWVQXXOWZgqjCEnyRz4HvLCV+m6BQlpuVC1hzi213sdQfKo1jEoP9K4H6SwgIiICIiAiIgIiICQ+p9OFygB3qZHDJZUQHRgf9QIIIyCCCCCZMiBQ6TVh1f/FrlJqft2UoprXeG9JKElzuwGUZwVYfV5M5qWuH4xauvj0D0vYPPrPlQf4Rg8cnkieeq9IFhW7SgJfVzXbwCRzml2wTsbJyMHBwwGQJWdV61b2gTU9BbdWtT4D3agpiqoWoxStSxwHLKSQAvJ5DdptKr6y29ivb03prVSpA1JQ/MWsByCKzWgz4y/HImrR6x/Xrhp7rheoFaJ2t9enTfswrMpO/955J/FVccTT1DSCjT0dP0CF+4C1oV2DNp0ZX1b7hyzObAnkEm8eBnHSaa9XQNQQysOCP7fp/L2gR101N22+raWZAFvrxv7e7dtFg5xnPGccmbKGsBK3LvG/0uCM7CCcuvGMH08ZzwfvjXqunH69CxrdckDcRU5JJIdBxySctjd75k1c49Xn3xAzERASl+M2/y/VKASbNO9YA8lrB2lAzx5cS6lJ8S6nIq01VZta6zLKvlKKyrWXAkgAqTWB/qdePMDVqkrL7mFYNpAxYrUXu1ZIwbRy/qKAcbcHgsCJKuRi/qN9LOqDdWRZUG5JAUhgvjBZkA54M9NqGYN2lGoTw1bDZapBxja4AbPB9W3xkFsjGNKKt2zSs1DLWP2fwFXYApWs+nC5xlPTkEHOIG35ws23Q3VMUDbq3BLswO3OVYbRu4J2mbabrckaitcBAdyPnc/uoVgMfzJlfrrOyhs6wKbUqwy2sAtgYMNvpIIJHqbKkEngJItOls1L5U6vS0AEsr2bXvZm3Db6jbUBk8ZX2AAxAmH4qpDGu1LhYgU2VV6e25qtwyodtOrqpI5xu8EGZHVL7R/lmnZAWA7urBrXZzmxas9xsY+lhXnPkeZY6TQpUu3TqFGSTjyzH6nYnlifdiST7mb4ELQdLFZd3Y2WWH12vjdtBJWtcD0qu5sL7bieSSTNiICIiAiIgIiICIiAiIgIiICU3U0Fur01LNxVu1DV8+srhKSfbAdy2D7op9pcyo6LcLX1GoCgZt7KWDObKaSVyfbi59TjHsRAz03D6rVWdwPsNdIQH91tTuMGHsSbgf1AT7SXqumVuyuyjemSj45RsY3fr/WVfwtQtlC6hhlrdRfcjZOSllz9vOPP4XaGPHpH2Es9GtigJaN4U47jPlmXaTuIx5zhcf1/SBvoVwoF5DEZyVBAPPBxk44m2IgIiIHi+5UVnuYKqqWZmOFVQMlifYACUXTEa931g3VOT260LEqNMGDqWT6SXB3ZHIDKuRhs6uo3W6rUpR08D5elydVcW9NlgU7dIF8vglWfBA42k/UJK/wCF0sJfrZ+Zc8eGSkV5yKu0GIYffeWySfbAAaKut03lGrovZ/yW10vsOM4ZL8BGU5bBJ2kN9iZg6LX3VbNS1FQdCDuQ2XVqylT6gRWX2k8hdufuPPRgfaIFX0/4a09JVq0LuoA71ztbace++wk5/l9zLSIgIiICIiAiIgIiICIiAiIgIiICIiBC6zrTVQ7oVDcLXvBK952CVBgvJG9lzjnGZs6dohTTXUjF+2irvbG5yBzY2BySckn3JMgahe9rEQ7SmlXukZ9XfcMlQI+wQ2tyOSUIxt5k9S6p29qUqbLbPoqXPjIBscgHYo3DLYP6AnAgRPgw/wCX6Vfeuham/R6h2n/9yNJ/UupJQnc1O4jeqgIjOxZmCqAqgk8n2Er/AIVrdK7adXt316q4sU4Vhbc2oDBckqPxsAE/lk3rXTu9SUQ4dWV62JIC3IweskjnG5RnHsTAkaXVpYgs0zBlbwR/PBB+xBBBB5BBBm6UPwj1U3VP3UFZFm5axtBVHUNtKj3WzvVE+7UuZe5gZlR1bWuzjS9OIFjKGssOcaegttL8c72G8IPujHwpzt6l1QqRVoALLnPCE+mtc+q2wjwBnx5Y4A85G3pfS1pTAO92Jay1gN9rkklmwB9+B4AwBA36PSLUi16cYVRxySTzksSeWJJJJPJJJPmboiAiIgIiICIiAiIgIiICIiAiIgIiICIiAkXqXUEpqa3UEAKOM5yzHhUAAJJJIAABJJ4BkqVB/H1HqB7ekfglRtt1JUjIyM/hq3kHBNhHlDAaNBpdO1mswbGJsuKHPd1D4GxC5552VoM+AgGOJB0/R7gTqLiwtuAN3bfD04B2VVj1JYqBiNpGC2W/MRPNmvW/UV23LnT0uOySQRbqGftrqguPoXlFfOCbC2CNjTpoFKvTadUN2rG6yomvv0s9TeFb0lG3AeoHGSM8xdr7NJn/ABDdZpwrN815egA/Tco5YAE/iAcAevGCxx/ht2nOelFXr4HYZVXYufKsMbsKAoBIwAMlsAGJ8R61rtE3yr9ht1fcS2xaXVWsACO7gisN4OVYspIAyeA53pfx1Xbrkeqmw+l1axa7ndqm7lnbFdVZLbCNOfVyvzDcc5Pr4jOntue3Thd+0M/z3TDspRQA1rXX1qQoBGEBJJPpHJxYfDPQLgTZVmo2Vtu1FiuLFZsBloptyyjNdZ33EsQijb7j18U/BFtqU19LcEC0vct74S23aSuptwjG5g+0hG9HGMYAwHj4b6u+vOkewVn5e26w21+lXq7T6evbUWLqC11ik+M6R8cFZ3ErOhdCTTIVqwWbG98Y3YGFUDJwFHAGT7kkkkmzgIiICIiAiIgIiICIiAiIgIiICIiAiIgIiDAret690QV6Hab7iVpV87d2MtY2PyquWP3wFHLCVOqKK1XSum2GkvW73OvNi1E+o7jkiyx3c7jk+mxs5xmf0dTbY+suLYbKadMjYunGPxQFJBNhXeGz9JQcc5rNTfp6mvfqOqqrezUtZX3GOAqVrSC9YYbgrVtg5GCAQYF9Z0pNqLplWvt1lECoNq1ldvb2/wAPpQ4BH0L9pHbSXV4+TKlRUF2gHI25I21k7TxhfqXzkk4AkWjqB0zbOpemsEKjlmfc3kFRhmAwzAhmJXt/YgzcvVX1PHRDivOG1hHoOGwy0Bh+Icfnwaxny5BADa3XB+7prZriAexwCqk4W2w/8tTgnJ5OCApIInjRdAy66jq2228AfQMU1HJx20PkgYG9stxxt8CdoOnJSpXTg8nLMzFndvdndiSx/mf0kqAxERAREQEREBERAREQEREBERAREQEREBERAREQEqOvHumvRrj9oDG0biCNIuBbtI9y1laeRxYT+WW85LU/EddOq1JNTW3tfRpqqqyNz1mlbK3bdgVrvuuG48HZgZPEDpdRqEpTNnpUYAAHkk4VFUeSTgACUnXNIny2sbVuulW+llJCDIYqV3OVObS3pG0c49I5kjValUtQXDv6hv3VKeKlOQbef3a4yDY3J5VckhTv0PRz3BqOpsLrh9HH4emBXayUjyM5OWPqbPJwAAEXS6XUakBusqNPXg/stVpfu88NdZsQ4x/yxxydxPgXqqBwoxMxAREQEREBERAREQEREBERAREQEREBERAREQEREBERASu6v0trjS1Fgram/uBim/g02VMFGQAcXEgnIBHKmWMQIXTekV0A9kbmfmy18G25sk7nbHPLHA4Cg4UAYEmxEBERAREQEREBERAREQEREBERAREQEREBERAREQEREBERAREQEREBERAREQEREBERAREQEREBERAREQEREBERAREQEREBERAREQEREBERAREQEREBERAREQEREBERAREQEREBERAREQ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2" name="Picture 4" descr="http://4.bp.blogspot.com/_7vQ5Ak4aM9E/S-B0Vs_ndXI/AAAAAAAAAmA/gPG-sFfswrU/s1600/b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797152"/>
            <a:ext cx="2088232" cy="159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4.bp.blogspot.com/-730v-ZfbcEA/Ton3Zt-roYI/AAAAAAAAPdc/GaU-OHnllnU/s1600/Fotos-de-aviones-para-colorea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653136"/>
            <a:ext cx="2376264" cy="161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215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88" y="1267200"/>
            <a:ext cx="5103313" cy="429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86735" y="143635"/>
            <a:ext cx="6589199" cy="1280890"/>
          </a:xfrm>
        </p:spPr>
        <p:txBody>
          <a:bodyPr/>
          <a:lstStyle/>
          <a:p>
            <a:r>
              <a:rPr lang="es-MX" dirty="0"/>
              <a:t>¿</a:t>
            </a:r>
            <a:r>
              <a:rPr lang="es-MX" dirty="0" smtClean="0"/>
              <a:t>Dónde estamos?</a:t>
            </a:r>
            <a:endParaRPr lang="es-MX" dirty="0"/>
          </a:p>
        </p:txBody>
      </p:sp>
      <p:grpSp>
        <p:nvGrpSpPr>
          <p:cNvPr id="4" name="Group 3"/>
          <p:cNvGrpSpPr/>
          <p:nvPr/>
        </p:nvGrpSpPr>
        <p:grpSpPr>
          <a:xfrm>
            <a:off x="3818091" y="980728"/>
            <a:ext cx="5467158" cy="5553908"/>
            <a:chOff x="3818091" y="980728"/>
            <a:chExt cx="5467158" cy="5553908"/>
          </a:xfrm>
        </p:grpSpPr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6600263" y="1772816"/>
              <a:ext cx="2210926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txBody>
            <a:bodyPr wrap="none">
              <a:spAutoFit/>
            </a:bodyPr>
            <a:lstStyle/>
            <a:p>
              <a:r>
                <a:rPr lang="es-MX" dirty="0" smtClean="0"/>
                <a:t>Inteligencia</a:t>
              </a:r>
              <a:r>
                <a:rPr lang="en-US" dirty="0" smtClean="0"/>
                <a:t> Artificial</a:t>
              </a:r>
              <a:endParaRPr lang="en-US" dirty="0"/>
            </a:p>
          </p:txBody>
        </p:sp>
        <p:sp>
          <p:nvSpPr>
            <p:cNvPr id="6" name="Text Box 11"/>
            <p:cNvSpPr txBox="1">
              <a:spLocks noChangeArrowheads="1"/>
            </p:cNvSpPr>
            <p:nvPr/>
          </p:nvSpPr>
          <p:spPr bwMode="auto">
            <a:xfrm>
              <a:off x="6136568" y="2996952"/>
              <a:ext cx="2317735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/>
          </p:spPr>
          <p:txBody>
            <a:bodyPr wrap="square">
              <a:spAutoFit/>
            </a:bodyPr>
            <a:lstStyle>
              <a:defPPr>
                <a:defRPr lang="es-ES"/>
              </a:defPPr>
            </a:lstStyle>
            <a:p>
              <a:r>
                <a:rPr lang="es-MX" dirty="0" smtClean="0"/>
                <a:t>Procesamiento</a:t>
              </a:r>
              <a:r>
                <a:rPr lang="en-US" dirty="0" smtClean="0"/>
                <a:t> de </a:t>
              </a:r>
              <a:r>
                <a:rPr lang="es-MX" dirty="0" smtClean="0"/>
                <a:t>Lenguaje</a:t>
              </a:r>
              <a:r>
                <a:rPr lang="en-US" dirty="0" smtClean="0"/>
                <a:t> </a:t>
              </a:r>
              <a:r>
                <a:rPr lang="en-US" dirty="0"/>
                <a:t>Natural</a:t>
              </a:r>
            </a:p>
          </p:txBody>
        </p:sp>
        <p:sp>
          <p:nvSpPr>
            <p:cNvPr id="7" name="Text Box 12"/>
            <p:cNvSpPr txBox="1">
              <a:spLocks noChangeArrowheads="1"/>
            </p:cNvSpPr>
            <p:nvPr/>
          </p:nvSpPr>
          <p:spPr bwMode="auto">
            <a:xfrm>
              <a:off x="3818091" y="5047539"/>
              <a:ext cx="1762021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wrap="none">
              <a:spAutoFit/>
            </a:bodyPr>
            <a:lstStyle>
              <a:defPPr>
                <a:defRPr lang="es-ES"/>
              </a:defPPr>
            </a:lstStyle>
            <a:p>
              <a:r>
                <a:rPr lang="es-MX" dirty="0" smtClean="0"/>
                <a:t>Recuperación</a:t>
              </a:r>
              <a:r>
                <a:rPr lang="en-US" dirty="0" smtClean="0"/>
                <a:t> </a:t>
              </a:r>
              <a:br>
                <a:rPr lang="en-US" dirty="0" smtClean="0"/>
              </a:br>
              <a:r>
                <a:rPr lang="en-US" dirty="0" smtClean="0"/>
                <a:t>de </a:t>
              </a:r>
              <a:r>
                <a:rPr lang="es-MX" dirty="0" smtClean="0"/>
                <a:t>información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7705726" y="5014392"/>
              <a:ext cx="1381532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wrap="none">
              <a:spAutoFit/>
            </a:bodyPr>
            <a:lstStyle>
              <a:defPPr>
                <a:defRPr lang="es-ES"/>
              </a:defPPr>
            </a:lstStyle>
            <a:p>
              <a:r>
                <a:rPr lang="es-MX" dirty="0" smtClean="0"/>
                <a:t>Traducción</a:t>
              </a:r>
              <a:r>
                <a:rPr lang="en-US" dirty="0" smtClean="0"/>
                <a:t> </a:t>
              </a:r>
            </a:p>
            <a:p>
              <a:r>
                <a:rPr lang="es-MX" dirty="0" smtClean="0"/>
                <a:t>automática</a:t>
              </a:r>
              <a:endParaRPr lang="es-MX" dirty="0"/>
            </a:p>
          </p:txBody>
        </p:sp>
        <p:sp>
          <p:nvSpPr>
            <p:cNvPr id="9" name="Text Box 16"/>
            <p:cNvSpPr txBox="1">
              <a:spLocks noChangeArrowheads="1"/>
            </p:cNvSpPr>
            <p:nvPr/>
          </p:nvSpPr>
          <p:spPr bwMode="auto">
            <a:xfrm>
              <a:off x="6062258" y="5040153"/>
              <a:ext cx="1377300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wrap="none">
              <a:spAutoFit/>
            </a:bodyPr>
            <a:lstStyle>
              <a:defPPr>
                <a:defRPr lang="es-ES"/>
              </a:defPPr>
            </a:lstStyle>
            <a:p>
              <a:r>
                <a:rPr lang="es-MX" dirty="0" smtClean="0"/>
                <a:t>Análisis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de </a:t>
              </a:r>
              <a:r>
                <a:rPr lang="es-MX" dirty="0" smtClean="0"/>
                <a:t>lenguaje</a:t>
              </a:r>
              <a:endParaRPr lang="es-MX" dirty="0"/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5249499" y="6165304"/>
              <a:ext cx="127470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wrap="none">
              <a:spAutoFit/>
            </a:bodyPr>
            <a:lstStyle>
              <a:defPPr>
                <a:defRPr lang="es-ES"/>
              </a:defPPr>
            </a:lstStyle>
            <a:p>
              <a:r>
                <a:rPr lang="es-MX" dirty="0" smtClean="0"/>
                <a:t>Semántica</a:t>
              </a:r>
              <a:endParaRPr lang="es-MX" dirty="0"/>
            </a:p>
          </p:txBody>
        </p:sp>
        <p:sp>
          <p:nvSpPr>
            <p:cNvPr id="11" name="Text Box 19"/>
            <p:cNvSpPr txBox="1">
              <a:spLocks noChangeArrowheads="1"/>
            </p:cNvSpPr>
            <p:nvPr/>
          </p:nvSpPr>
          <p:spPr bwMode="auto">
            <a:xfrm>
              <a:off x="6911464" y="6165304"/>
              <a:ext cx="2005677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wrap="none">
              <a:spAutoFit/>
            </a:bodyPr>
            <a:lstStyle>
              <a:defPPr>
                <a:defRPr lang="es-ES"/>
              </a:defPPr>
            </a:lstStyle>
            <a:p>
              <a:r>
                <a:rPr lang="es-MX" dirty="0" smtClean="0"/>
                <a:t>Análisis</a:t>
              </a:r>
              <a:r>
                <a:rPr lang="en-US" dirty="0" smtClean="0"/>
                <a:t> </a:t>
              </a:r>
              <a:r>
                <a:rPr lang="es-MX" dirty="0" smtClean="0"/>
                <a:t>sintáctico</a:t>
              </a:r>
              <a:endParaRPr lang="es-MX" dirty="0"/>
            </a:p>
          </p:txBody>
        </p:sp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4980225" y="980728"/>
              <a:ext cx="291618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txBody>
            <a:bodyPr wrap="none">
              <a:spAutoFit/>
            </a:bodyPr>
            <a:lstStyle/>
            <a:p>
              <a:r>
                <a:rPr lang="es-MX" dirty="0" smtClean="0"/>
                <a:t>Ciencias Computacionales</a:t>
              </a:r>
              <a:endParaRPr lang="en-US" dirty="0"/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4280046" y="1757442"/>
              <a:ext cx="1813317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txBody>
            <a:bodyPr wrap="none">
              <a:spAutoFit/>
            </a:bodyPr>
            <a:lstStyle/>
            <a:p>
              <a:r>
                <a:rPr lang="es-MX" dirty="0" smtClean="0"/>
                <a:t>Bases de Datos</a:t>
              </a:r>
              <a:endParaRPr lang="en-US" dirty="0"/>
            </a:p>
          </p:txBody>
        </p:sp>
        <p:cxnSp>
          <p:nvCxnSpPr>
            <p:cNvPr id="14" name="13 Conector recto de flecha"/>
            <p:cNvCxnSpPr/>
            <p:nvPr/>
          </p:nvCxnSpPr>
          <p:spPr>
            <a:xfrm flipH="1">
              <a:off x="5436096" y="1350060"/>
              <a:ext cx="288032" cy="35074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15 Conector recto de flecha"/>
            <p:cNvCxnSpPr>
              <a:stCxn id="12" idx="2"/>
              <a:endCxn id="5" idx="0"/>
            </p:cNvCxnSpPr>
            <p:nvPr/>
          </p:nvCxnSpPr>
          <p:spPr>
            <a:xfrm>
              <a:off x="6438317" y="1350060"/>
              <a:ext cx="1267409" cy="4227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18 Conector recto de flecha"/>
            <p:cNvCxnSpPr>
              <a:stCxn id="5" idx="2"/>
              <a:endCxn id="6" idx="0"/>
            </p:cNvCxnSpPr>
            <p:nvPr/>
          </p:nvCxnSpPr>
          <p:spPr>
            <a:xfrm flipH="1">
              <a:off x="7295436" y="2142148"/>
              <a:ext cx="410290" cy="85480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21 Conector recto de flecha"/>
            <p:cNvCxnSpPr>
              <a:endCxn id="7" idx="0"/>
            </p:cNvCxnSpPr>
            <p:nvPr/>
          </p:nvCxnSpPr>
          <p:spPr>
            <a:xfrm flipH="1">
              <a:off x="4699102" y="3643283"/>
              <a:ext cx="2361748" cy="14042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24 Conector recto de flecha"/>
            <p:cNvCxnSpPr>
              <a:endCxn id="9" idx="0"/>
            </p:cNvCxnSpPr>
            <p:nvPr/>
          </p:nvCxnSpPr>
          <p:spPr>
            <a:xfrm flipH="1">
              <a:off x="6750908" y="3643283"/>
              <a:ext cx="321113" cy="139687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29 Conector recto de flecha"/>
            <p:cNvCxnSpPr>
              <a:endCxn id="8" idx="0"/>
            </p:cNvCxnSpPr>
            <p:nvPr/>
          </p:nvCxnSpPr>
          <p:spPr>
            <a:xfrm>
              <a:off x="7072021" y="3643283"/>
              <a:ext cx="1324471" cy="137110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32 Conector recto de flecha"/>
            <p:cNvCxnSpPr>
              <a:stCxn id="9" idx="2"/>
              <a:endCxn id="10" idx="0"/>
            </p:cNvCxnSpPr>
            <p:nvPr/>
          </p:nvCxnSpPr>
          <p:spPr>
            <a:xfrm flipH="1">
              <a:off x="5886853" y="5686484"/>
              <a:ext cx="864055" cy="47882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34 Conector recto de flecha"/>
            <p:cNvCxnSpPr>
              <a:stCxn id="9" idx="2"/>
              <a:endCxn id="11" idx="0"/>
            </p:cNvCxnSpPr>
            <p:nvPr/>
          </p:nvCxnSpPr>
          <p:spPr>
            <a:xfrm>
              <a:off x="6750908" y="5686484"/>
              <a:ext cx="1163395" cy="47882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37 CuadroTexto"/>
            <p:cNvSpPr txBox="1"/>
            <p:nvPr/>
          </p:nvSpPr>
          <p:spPr>
            <a:xfrm>
              <a:off x="8229584" y="5815588"/>
              <a:ext cx="8887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…</a:t>
              </a:r>
              <a:endParaRPr lang="es-MX" dirty="0"/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8396492" y="4581128"/>
              <a:ext cx="8887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…</a:t>
              </a:r>
              <a:endParaRPr lang="es-MX" dirty="0"/>
            </a:p>
          </p:txBody>
        </p:sp>
      </p:grpSp>
    </p:spTree>
    <p:extLst>
      <p:ext uri="{BB962C8B-B14F-4D97-AF65-F5344CB8AC3E}">
        <p14:creationId xmlns:p14="http://schemas.microsoft.com/office/powerpoint/2010/main" val="2303337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66755" y="188640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Problemas en los niveles: sintaxis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«El perro mordió al niño»</a:t>
            </a:r>
          </a:p>
          <a:p>
            <a:r>
              <a:rPr lang="es-MX" dirty="0" smtClean="0"/>
              <a:t>Identificar las partes de la oración</a:t>
            </a:r>
          </a:p>
          <a:p>
            <a:pPr marL="0" indent="0" algn="ctr">
              <a:buNone/>
            </a:pPr>
            <a:r>
              <a:rPr lang="es-MX" sz="2800" dirty="0" smtClean="0"/>
              <a:t>perro =sustantivo; morder = verbo; niño =sustantivo</a:t>
            </a:r>
          </a:p>
          <a:p>
            <a:r>
              <a:rPr lang="es-MX" sz="2800" dirty="0"/>
              <a:t>Identificar </a:t>
            </a:r>
            <a:r>
              <a:rPr lang="es-MX" sz="2800" dirty="0" smtClean="0"/>
              <a:t>colocaciones</a:t>
            </a:r>
          </a:p>
          <a:p>
            <a:pPr lvl="1"/>
            <a:r>
              <a:rPr lang="es-MX" sz="2400" dirty="0" smtClean="0"/>
              <a:t>«campo santo»</a:t>
            </a:r>
          </a:p>
          <a:p>
            <a:pPr lvl="1"/>
            <a:r>
              <a:rPr lang="es-MX" sz="2400" dirty="0" smtClean="0"/>
              <a:t>«medias tintas»</a:t>
            </a:r>
          </a:p>
          <a:p>
            <a:pPr lvl="1"/>
            <a:r>
              <a:rPr lang="es-MX" sz="2400" dirty="0" smtClean="0"/>
              <a:t>«prestar atención»</a:t>
            </a:r>
            <a:endParaRPr lang="es-MX" sz="2400" dirty="0"/>
          </a:p>
          <a:p>
            <a:pPr marL="0" indent="0">
              <a:buNone/>
            </a:pPr>
            <a:endParaRPr lang="es-MX" sz="2800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45572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81690" y="188640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Problemas en los niveles: sintaxis 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1540" y="1448779"/>
            <a:ext cx="8460940" cy="40054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Resolución de anáfora</a:t>
            </a:r>
          </a:p>
          <a:p>
            <a:pPr marL="0" indent="0" algn="ctr">
              <a:buNone/>
            </a:pPr>
            <a:r>
              <a:rPr lang="es-MX" sz="2400" i="1" dirty="0" smtClean="0">
                <a:solidFill>
                  <a:srgbClr val="FF0000"/>
                </a:solidFill>
              </a:rPr>
              <a:t>Juan </a:t>
            </a:r>
            <a:r>
              <a:rPr lang="es-MX" sz="2400" i="1" dirty="0" smtClean="0"/>
              <a:t>llegó temprano a casa</a:t>
            </a:r>
            <a:r>
              <a:rPr lang="es-MX" sz="2400" dirty="0" smtClean="0"/>
              <a:t>. </a:t>
            </a:r>
            <a:r>
              <a:rPr lang="es-MX" sz="2400" dirty="0" smtClean="0">
                <a:solidFill>
                  <a:srgbClr val="FF0000"/>
                </a:solidFill>
              </a:rPr>
              <a:t>Él</a:t>
            </a:r>
            <a:r>
              <a:rPr lang="es-MX" sz="2400" dirty="0" smtClean="0"/>
              <a:t> preparo la cena.</a:t>
            </a:r>
          </a:p>
          <a:p>
            <a:pPr marL="0" indent="0" algn="ctr">
              <a:buNone/>
            </a:pPr>
            <a:r>
              <a:rPr lang="es-MX" sz="2400" i="1" dirty="0" smtClean="0">
                <a:solidFill>
                  <a:srgbClr val="FF0000"/>
                </a:solidFill>
              </a:rPr>
              <a:t>Juan </a:t>
            </a:r>
            <a:r>
              <a:rPr lang="es-MX" sz="2400" i="1" dirty="0" smtClean="0"/>
              <a:t>tomó la </a:t>
            </a:r>
            <a:r>
              <a:rPr lang="es-MX" sz="2400" b="1" i="1" dirty="0" smtClean="0">
                <a:solidFill>
                  <a:srgbClr val="0000CC"/>
                </a:solidFill>
              </a:rPr>
              <a:t>torta</a:t>
            </a:r>
            <a:r>
              <a:rPr lang="es-MX" sz="2400" i="1" dirty="0" smtClean="0"/>
              <a:t> de la mesa y </a:t>
            </a:r>
            <a:r>
              <a:rPr lang="es-MX" sz="2400" b="1" i="1" dirty="0" smtClean="0">
                <a:solidFill>
                  <a:srgbClr val="0000CC"/>
                </a:solidFill>
              </a:rPr>
              <a:t>la</a:t>
            </a:r>
            <a:r>
              <a:rPr lang="es-MX" sz="2400" i="1" dirty="0" smtClean="0">
                <a:solidFill>
                  <a:srgbClr val="FF0000"/>
                </a:solidFill>
              </a:rPr>
              <a:t> </a:t>
            </a:r>
            <a:r>
              <a:rPr lang="es-MX" sz="2400" i="1" dirty="0" smtClean="0"/>
              <a:t>comió</a:t>
            </a:r>
          </a:p>
          <a:p>
            <a:pPr marL="0" indent="0" algn="ctr">
              <a:buNone/>
            </a:pPr>
            <a:r>
              <a:rPr lang="es-MX" sz="2400" i="1" dirty="0" smtClean="0">
                <a:solidFill>
                  <a:srgbClr val="FF0000"/>
                </a:solidFill>
              </a:rPr>
              <a:t>Juan </a:t>
            </a:r>
            <a:r>
              <a:rPr lang="es-MX" sz="2400" i="1" dirty="0" smtClean="0"/>
              <a:t>tomó </a:t>
            </a:r>
            <a:r>
              <a:rPr lang="es-MX" sz="2400" i="1" dirty="0"/>
              <a:t>la torta de la </a:t>
            </a:r>
            <a:r>
              <a:rPr lang="es-MX" sz="2400" b="1" i="1" dirty="0">
                <a:solidFill>
                  <a:srgbClr val="00B050"/>
                </a:solidFill>
              </a:rPr>
              <a:t>mesa</a:t>
            </a:r>
            <a:r>
              <a:rPr lang="es-MX" sz="2400" i="1" dirty="0"/>
              <a:t> y </a:t>
            </a:r>
            <a:r>
              <a:rPr lang="es-MX" sz="2400" b="1" i="1" dirty="0" smtClean="0">
                <a:solidFill>
                  <a:srgbClr val="00B050"/>
                </a:solidFill>
              </a:rPr>
              <a:t>la</a:t>
            </a:r>
            <a:r>
              <a:rPr lang="es-MX" sz="2400" i="1" dirty="0" smtClean="0">
                <a:solidFill>
                  <a:srgbClr val="FF0000"/>
                </a:solidFill>
              </a:rPr>
              <a:t> </a:t>
            </a:r>
            <a:r>
              <a:rPr lang="es-MX" sz="2400" i="1" dirty="0" smtClean="0"/>
              <a:t>limpió</a:t>
            </a:r>
            <a:endParaRPr lang="es-MX" sz="2400" dirty="0"/>
          </a:p>
          <a:p>
            <a:pPr marL="0" indent="0">
              <a:buNone/>
            </a:pPr>
            <a:r>
              <a:rPr lang="es-MX" sz="2400" dirty="0" smtClean="0"/>
              <a:t>Otros problemas</a:t>
            </a:r>
          </a:p>
          <a:p>
            <a:pPr marL="0" indent="0">
              <a:buNone/>
            </a:pPr>
            <a:r>
              <a:rPr lang="es-MX" sz="2400" i="1" dirty="0" smtClean="0"/>
              <a:t>Vi </a:t>
            </a:r>
            <a:r>
              <a:rPr lang="es-MX" sz="2400" i="1" dirty="0"/>
              <a:t>a un hombre </a:t>
            </a:r>
            <a:r>
              <a:rPr lang="es-MX" sz="2400" i="1" dirty="0" smtClean="0"/>
              <a:t>con </a:t>
            </a:r>
            <a:r>
              <a:rPr lang="es-MX" sz="2400" i="1" dirty="0"/>
              <a:t>un </a:t>
            </a:r>
            <a:r>
              <a:rPr lang="es-MX" sz="2400" i="1" dirty="0" smtClean="0"/>
              <a:t>telescopio</a:t>
            </a:r>
            <a:endParaRPr lang="es-MX" sz="2400" dirty="0"/>
          </a:p>
          <a:p>
            <a:pPr marL="0" indent="0">
              <a:buNone/>
            </a:pPr>
            <a:endParaRPr lang="es-MX" sz="2800" dirty="0" smtClean="0"/>
          </a:p>
          <a:p>
            <a:endParaRPr lang="es-MX" sz="2000" dirty="0"/>
          </a:p>
        </p:txBody>
      </p:sp>
      <p:grpSp>
        <p:nvGrpSpPr>
          <p:cNvPr id="4" name="12 Grupo"/>
          <p:cNvGrpSpPr/>
          <p:nvPr/>
        </p:nvGrpSpPr>
        <p:grpSpPr>
          <a:xfrm>
            <a:off x="215516" y="4764934"/>
            <a:ext cx="3960440" cy="2048442"/>
            <a:chOff x="215516" y="4764934"/>
            <a:chExt cx="3960440" cy="2048442"/>
          </a:xfrm>
        </p:grpSpPr>
        <p:sp>
          <p:nvSpPr>
            <p:cNvPr id="5" name="17 Rectángulo"/>
            <p:cNvSpPr/>
            <p:nvPr/>
          </p:nvSpPr>
          <p:spPr>
            <a:xfrm>
              <a:off x="215516" y="4764934"/>
              <a:ext cx="3960440" cy="204844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grpSp>
          <p:nvGrpSpPr>
            <p:cNvPr id="6" name="3 Grupo"/>
            <p:cNvGrpSpPr/>
            <p:nvPr/>
          </p:nvGrpSpPr>
          <p:grpSpPr>
            <a:xfrm>
              <a:off x="611560" y="4904570"/>
              <a:ext cx="2454539" cy="1769170"/>
              <a:chOff x="611560" y="4904570"/>
              <a:chExt cx="2454539" cy="1769170"/>
            </a:xfrm>
          </p:grpSpPr>
          <p:pic>
            <p:nvPicPr>
              <p:cNvPr id="7" name="Picture 2" descr="http://t1.gstatic.com/images?q=tbn:ANd9GcTeqHnnlxPUZ5nKqFvO4YZYIvi6X9XGUQaf8OWpsK_rl9FZ80Vs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1600" y="5770790"/>
                <a:ext cx="638438" cy="6356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5736" y="4904570"/>
                <a:ext cx="870363" cy="17691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6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5877272"/>
                <a:ext cx="432048" cy="6390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10" name="13 Grupo"/>
          <p:cNvGrpSpPr/>
          <p:nvPr/>
        </p:nvGrpSpPr>
        <p:grpSpPr>
          <a:xfrm>
            <a:off x="5004048" y="4764934"/>
            <a:ext cx="3960440" cy="2048442"/>
            <a:chOff x="5004048" y="4764934"/>
            <a:chExt cx="3960440" cy="2048442"/>
          </a:xfrm>
        </p:grpSpPr>
        <p:sp>
          <p:nvSpPr>
            <p:cNvPr id="11" name="11 Rectángulo"/>
            <p:cNvSpPr/>
            <p:nvPr/>
          </p:nvSpPr>
          <p:spPr>
            <a:xfrm>
              <a:off x="5004048" y="4764934"/>
              <a:ext cx="3960440" cy="204844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grpSp>
          <p:nvGrpSpPr>
            <p:cNvPr id="12" name="4 Grupo"/>
            <p:cNvGrpSpPr/>
            <p:nvPr/>
          </p:nvGrpSpPr>
          <p:grpSpPr>
            <a:xfrm>
              <a:off x="6012160" y="4820859"/>
              <a:ext cx="2814286" cy="1695450"/>
              <a:chOff x="4464699" y="4820859"/>
              <a:chExt cx="2814286" cy="1695450"/>
            </a:xfrm>
          </p:grpSpPr>
          <p:pic>
            <p:nvPicPr>
              <p:cNvPr id="13" name="Picture 6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64699" y="5789155"/>
                <a:ext cx="432048" cy="6390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" name="Picture 7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12160" y="4820859"/>
                <a:ext cx="1266825" cy="16954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064055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66755" y="143635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Problemas en los niveles: semántica 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1540" y="1583794"/>
            <a:ext cx="8415935" cy="4995555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s-MX" b="1" dirty="0" smtClean="0"/>
              <a:t>Cómo comprender el lenguaje</a:t>
            </a:r>
          </a:p>
          <a:p>
            <a:pPr marL="560070" lvl="1">
              <a:buFont typeface="Wingdings" charset="2"/>
              <a:buChar char="Ø"/>
            </a:pPr>
            <a:r>
              <a:rPr lang="es-MX" sz="1800" dirty="0" smtClean="0"/>
              <a:t>Planta </a:t>
            </a:r>
            <a:r>
              <a:rPr lang="es-MX" sz="1800" dirty="0" smtClean="0">
                <a:sym typeface="Wingdings" pitchFamily="2" charset="2"/>
              </a:rPr>
              <a:t> planta industrial</a:t>
            </a:r>
          </a:p>
          <a:p>
            <a:pPr marL="560070" lvl="1">
              <a:buFont typeface="Wingdings" charset="2"/>
              <a:buChar char="Ø"/>
            </a:pPr>
            <a:r>
              <a:rPr lang="es-MX" sz="1800" dirty="0" smtClean="0">
                <a:sym typeface="Wingdings" pitchFamily="2" charset="2"/>
              </a:rPr>
              <a:t>Planta  organismo vivo</a:t>
            </a:r>
          </a:p>
          <a:p>
            <a:pPr marL="560070" lvl="1">
              <a:buFont typeface="Wingdings" charset="2"/>
              <a:buChar char="Ø"/>
            </a:pPr>
            <a:endParaRPr lang="es-MX" sz="1800" dirty="0" smtClean="0"/>
          </a:p>
          <a:p>
            <a:pPr marL="457200" lvl="1" indent="-457200">
              <a:buFont typeface="Wingdings" charset="2"/>
              <a:buChar char="Ø"/>
            </a:pPr>
            <a:r>
              <a:rPr lang="es-MX" sz="1800" b="1" dirty="0"/>
              <a:t>Hay ambigüedad en las </a:t>
            </a:r>
            <a:r>
              <a:rPr lang="es-MX" sz="1800" b="1" dirty="0" smtClean="0"/>
              <a:t>palabras</a:t>
            </a:r>
          </a:p>
          <a:p>
            <a:pPr marL="457200" lvl="1" indent="-457200">
              <a:buFont typeface="Wingdings" charset="2"/>
              <a:buChar char="Ø"/>
            </a:pPr>
            <a:r>
              <a:rPr lang="es-MX" sz="1800" dirty="0" smtClean="0"/>
              <a:t>Importancia de la semántica</a:t>
            </a:r>
          </a:p>
          <a:p>
            <a:pPr marL="731520" lvl="2" indent="-457200">
              <a:buFont typeface="Wingdings" charset="2"/>
              <a:buChar char="Ø"/>
            </a:pPr>
            <a:r>
              <a:rPr lang="es-MX" sz="1800" dirty="0" smtClean="0"/>
              <a:t>Traducción automática: traducciones erróneas </a:t>
            </a:r>
          </a:p>
          <a:p>
            <a:pPr marL="731520" lvl="2" indent="-457200">
              <a:buFont typeface="Wingdings" charset="2"/>
              <a:buChar char="Ø"/>
            </a:pPr>
            <a:r>
              <a:rPr lang="es-MX" sz="1800" dirty="0" smtClean="0"/>
              <a:t>Recuperación de información: Recuperación de información errónea</a:t>
            </a:r>
          </a:p>
          <a:p>
            <a:pPr marL="731520" lvl="2" indent="-457200">
              <a:buFont typeface="Wingdings" charset="2"/>
              <a:buChar char="Ø"/>
            </a:pPr>
            <a:r>
              <a:rPr lang="es-MX" sz="1800" dirty="0" smtClean="0"/>
              <a:t>Resolución de anáfora: Referentes erróneos</a:t>
            </a:r>
            <a:endParaRPr lang="es-MX" sz="1800" dirty="0"/>
          </a:p>
          <a:p>
            <a:pPr marL="274320" lvl="1" indent="0">
              <a:buNone/>
            </a:pPr>
            <a:endParaRPr lang="es-MX" sz="1800" dirty="0" smtClean="0"/>
          </a:p>
          <a:p>
            <a:pPr marL="274320" lvl="1" indent="0">
              <a:buNone/>
            </a:pPr>
            <a:endParaRPr lang="es-MX" sz="1800" dirty="0" smtClean="0"/>
          </a:p>
        </p:txBody>
      </p:sp>
    </p:spTree>
    <p:extLst>
      <p:ext uri="{BB962C8B-B14F-4D97-AF65-F5344CB8AC3E}">
        <p14:creationId xmlns:p14="http://schemas.microsoft.com/office/powerpoint/2010/main" val="3407077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76745" y="188640"/>
            <a:ext cx="6589199" cy="1280890"/>
          </a:xfrm>
        </p:spPr>
        <p:txBody>
          <a:bodyPr>
            <a:normAutofit/>
          </a:bodyPr>
          <a:lstStyle/>
          <a:p>
            <a:pPr algn="r"/>
            <a:r>
              <a:rPr lang="es-MX" b="1" dirty="0" smtClean="0"/>
              <a:t>Estructura clásica para el PLN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1" indent="0">
              <a:buNone/>
            </a:pPr>
            <a:endParaRPr lang="es-MX" dirty="0" smtClean="0"/>
          </a:p>
          <a:p>
            <a:pPr marL="274320" lvl="1" indent="0">
              <a:buNone/>
            </a:pPr>
            <a:endParaRPr lang="es-MX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8374380" cy="236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11560" y="6309320"/>
            <a:ext cx="6624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i="1" dirty="0" smtClean="0"/>
              <a:t>Tomado de: </a:t>
            </a:r>
            <a:r>
              <a:rPr lang="es-MX" sz="1400" i="1" dirty="0" err="1" smtClean="0"/>
              <a:t>Sowa</a:t>
            </a:r>
            <a:r>
              <a:rPr lang="es-MX" sz="1400" i="1" dirty="0" smtClean="0"/>
              <a:t>, </a:t>
            </a:r>
            <a:r>
              <a:rPr lang="en-US" sz="1400" i="1" dirty="0"/>
              <a:t>Pursuing the Goal of Language </a:t>
            </a:r>
            <a:r>
              <a:rPr lang="en-US" sz="1400" i="1" dirty="0" smtClean="0"/>
              <a:t>Understanding (</a:t>
            </a:r>
            <a:r>
              <a:rPr lang="es-MX" sz="1400" i="1" dirty="0" smtClean="0"/>
              <a:t>2008)</a:t>
            </a:r>
            <a:endParaRPr lang="es-MX" sz="1400" i="1" dirty="0"/>
          </a:p>
        </p:txBody>
      </p:sp>
    </p:spTree>
    <p:extLst>
      <p:ext uri="{BB962C8B-B14F-4D97-AF65-F5344CB8AC3E}">
        <p14:creationId xmlns:p14="http://schemas.microsoft.com/office/powerpoint/2010/main" val="3276719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4801" y="20888"/>
            <a:ext cx="6589199" cy="1280890"/>
          </a:xfrm>
        </p:spPr>
        <p:txBody>
          <a:bodyPr/>
          <a:lstStyle/>
          <a:p>
            <a:pPr algn="r"/>
            <a:r>
              <a:rPr lang="es-MX" b="1" dirty="0"/>
              <a:t>Bases de lingüística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1530" y="1316410"/>
            <a:ext cx="8047769" cy="5535615"/>
          </a:xfrm>
        </p:spPr>
        <p:txBody>
          <a:bodyPr>
            <a:normAutofit/>
          </a:bodyPr>
          <a:lstStyle/>
          <a:p>
            <a:r>
              <a:rPr lang="es-MX" dirty="0" smtClean="0"/>
              <a:t>Lenguaje 	</a:t>
            </a:r>
            <a:r>
              <a:rPr lang="es-MX" dirty="0" smtClean="0">
                <a:sym typeface="Wingdings" pitchFamily="2" charset="2"/>
              </a:rPr>
              <a:t> 	capacidad humana de comunicarse 			simbólicamente</a:t>
            </a:r>
          </a:p>
          <a:p>
            <a:r>
              <a:rPr lang="es-MX" dirty="0" smtClean="0">
                <a:sym typeface="Wingdings" pitchFamily="2" charset="2"/>
              </a:rPr>
              <a:t>Lengua 		</a:t>
            </a:r>
            <a:r>
              <a:rPr lang="es-MX" dirty="0" smtClean="0">
                <a:solidFill>
                  <a:srgbClr val="0000CC"/>
                </a:solidFill>
                <a:sym typeface="Wingdings" pitchFamily="2" charset="2"/>
              </a:rPr>
              <a:t>Sistema </a:t>
            </a:r>
            <a:r>
              <a:rPr lang="es-MX" dirty="0" smtClean="0">
                <a:sym typeface="Wingdings" pitchFamily="2" charset="2"/>
              </a:rPr>
              <a:t>(conjunto ordenadamente 				interrelacionado) </a:t>
            </a:r>
            <a:r>
              <a:rPr lang="es-MX" dirty="0" smtClean="0">
                <a:solidFill>
                  <a:srgbClr val="0000CC"/>
                </a:solidFill>
                <a:sym typeface="Wingdings" pitchFamily="2" charset="2"/>
              </a:rPr>
              <a:t>de signos 					</a:t>
            </a:r>
            <a:r>
              <a:rPr lang="es-MX" dirty="0" smtClean="0">
                <a:sym typeface="Wingdings" pitchFamily="2" charset="2"/>
              </a:rPr>
              <a:t>(lingüísticos)</a:t>
            </a:r>
          </a:p>
          <a:p>
            <a:pPr marL="2967037" indent="-457200">
              <a:buFont typeface="Wingdings" pitchFamily="2" charset="2"/>
              <a:buChar char="§"/>
            </a:pPr>
            <a:r>
              <a:rPr lang="es-MX" dirty="0" smtClean="0">
                <a:sym typeface="Wingdings" pitchFamily="2" charset="2"/>
              </a:rPr>
              <a:t>Es un código</a:t>
            </a:r>
          </a:p>
          <a:p>
            <a:pPr marL="2967037" indent="-457200">
              <a:buFont typeface="Wingdings" pitchFamily="2" charset="2"/>
              <a:buChar char="§"/>
            </a:pPr>
            <a:r>
              <a:rPr lang="es-MX" dirty="0" smtClean="0">
                <a:sym typeface="Wingdings" pitchFamily="2" charset="2"/>
              </a:rPr>
              <a:t>Signos elegidos y articulados conforme a ciertas reglas</a:t>
            </a:r>
          </a:p>
          <a:p>
            <a:endParaRPr lang="es-MX" dirty="0" smtClean="0">
              <a:sym typeface="Wingdings" pitchFamily="2" charset="2"/>
            </a:endParaRPr>
          </a:p>
          <a:p>
            <a:r>
              <a:rPr lang="es-MX" dirty="0" smtClean="0">
                <a:sym typeface="Wingdings" pitchFamily="2" charset="2"/>
              </a:rPr>
              <a:t>Habla </a:t>
            </a:r>
            <a:r>
              <a:rPr lang="es-MX" dirty="0">
                <a:sym typeface="Wingdings" pitchFamily="2" charset="2"/>
              </a:rPr>
              <a:t>	</a:t>
            </a:r>
            <a:r>
              <a:rPr lang="es-MX" dirty="0" smtClean="0">
                <a:sym typeface="Wingdings" pitchFamily="2" charset="2"/>
              </a:rPr>
              <a:t>	Realización concreta de la lengua 				(hecha en cada momento por cada 				hablante) </a:t>
            </a:r>
          </a:p>
        </p:txBody>
      </p:sp>
    </p:spTree>
    <p:extLst>
      <p:ext uri="{BB962C8B-B14F-4D97-AF65-F5344CB8AC3E}">
        <p14:creationId xmlns:p14="http://schemas.microsoft.com/office/powerpoint/2010/main" val="292730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760" y="233645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Palabras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59" y="1538790"/>
            <a:ext cx="8325925" cy="4590510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MX" sz="2400" dirty="0" smtClean="0"/>
              <a:t>Las palabras son signos lingüísticos que </a:t>
            </a:r>
            <a:r>
              <a:rPr lang="es-MX" sz="2400" dirty="0" smtClean="0"/>
              <a:t>se caracterizan </a:t>
            </a:r>
            <a:r>
              <a:rPr lang="es-MX" sz="2400" dirty="0" smtClean="0"/>
              <a:t>porque:</a:t>
            </a:r>
          </a:p>
          <a:p>
            <a:pPr lvl="1">
              <a:lnSpc>
                <a:spcPct val="90000"/>
              </a:lnSpc>
            </a:pPr>
            <a:r>
              <a:rPr lang="es-MX" sz="2000" dirty="0" smtClean="0"/>
              <a:t>Son auditivos 	</a:t>
            </a:r>
            <a:r>
              <a:rPr lang="es-MX" sz="2000" dirty="0" smtClean="0">
                <a:solidFill>
                  <a:srgbClr val="0000CC"/>
                </a:solidFill>
              </a:rPr>
              <a:t>(se oyen)</a:t>
            </a:r>
          </a:p>
          <a:p>
            <a:pPr lvl="1">
              <a:lnSpc>
                <a:spcPct val="90000"/>
              </a:lnSpc>
            </a:pPr>
            <a:endParaRPr lang="es-MX" sz="2000" dirty="0" smtClean="0"/>
          </a:p>
          <a:p>
            <a:pPr lvl="1">
              <a:lnSpc>
                <a:spcPct val="90000"/>
              </a:lnSpc>
            </a:pPr>
            <a:r>
              <a:rPr lang="es-MX" sz="2000" dirty="0" smtClean="0"/>
              <a:t>Son visuales  	</a:t>
            </a:r>
            <a:r>
              <a:rPr lang="es-MX" sz="2000" dirty="0" smtClean="0">
                <a:solidFill>
                  <a:srgbClr val="0000CC"/>
                </a:solidFill>
              </a:rPr>
              <a:t>(cuando se escriben)</a:t>
            </a:r>
          </a:p>
          <a:p>
            <a:pPr lvl="1">
              <a:lnSpc>
                <a:spcPct val="90000"/>
              </a:lnSpc>
            </a:pPr>
            <a:endParaRPr lang="es-MX" sz="2000" dirty="0" smtClean="0"/>
          </a:p>
          <a:p>
            <a:pPr lvl="1">
              <a:lnSpc>
                <a:spcPct val="90000"/>
              </a:lnSpc>
            </a:pPr>
            <a:r>
              <a:rPr lang="es-MX" sz="2000" dirty="0" smtClean="0"/>
              <a:t>Son usadas por los humanos</a:t>
            </a:r>
          </a:p>
          <a:p>
            <a:pPr lvl="1">
              <a:lnSpc>
                <a:spcPct val="90000"/>
              </a:lnSpc>
            </a:pPr>
            <a:endParaRPr lang="es-MX" sz="2000" dirty="0" smtClean="0"/>
          </a:p>
          <a:p>
            <a:pPr lvl="1">
              <a:lnSpc>
                <a:spcPct val="90000"/>
              </a:lnSpc>
            </a:pPr>
            <a:r>
              <a:rPr lang="es-MX" sz="2000" dirty="0" smtClean="0"/>
              <a:t>Son orales 	</a:t>
            </a:r>
            <a:r>
              <a:rPr lang="es-MX" sz="2000" dirty="0" smtClean="0">
                <a:solidFill>
                  <a:srgbClr val="0000CC"/>
                </a:solidFill>
              </a:rPr>
              <a:t>(se expresan con la boca)</a:t>
            </a:r>
          </a:p>
          <a:p>
            <a:pPr lvl="1">
              <a:lnSpc>
                <a:spcPct val="90000"/>
              </a:lnSpc>
            </a:pPr>
            <a:endParaRPr lang="es-MX" sz="2000" dirty="0" smtClean="0"/>
          </a:p>
          <a:p>
            <a:pPr lvl="1">
              <a:lnSpc>
                <a:spcPct val="90000"/>
              </a:lnSpc>
            </a:pPr>
            <a:r>
              <a:rPr lang="es-MX" sz="2000" dirty="0" smtClean="0"/>
              <a:t>Son articulados </a:t>
            </a:r>
            <a:r>
              <a:rPr lang="es-MX" sz="2000" dirty="0" smtClean="0">
                <a:solidFill>
                  <a:srgbClr val="0000CC"/>
                </a:solidFill>
              </a:rPr>
              <a:t>(forman cadenas según ciertas normas)</a:t>
            </a:r>
          </a:p>
          <a:p>
            <a:pPr lvl="1">
              <a:lnSpc>
                <a:spcPct val="90000"/>
              </a:lnSpc>
            </a:pPr>
            <a:endParaRPr lang="es-MX" sz="2000" dirty="0" smtClean="0"/>
          </a:p>
          <a:p>
            <a:pPr lvl="1">
              <a:lnSpc>
                <a:spcPct val="90000"/>
              </a:lnSpc>
            </a:pPr>
            <a:endParaRPr lang="es-MX" sz="2000" dirty="0"/>
          </a:p>
          <a:p>
            <a:pPr lvl="1">
              <a:lnSpc>
                <a:spcPct val="90000"/>
              </a:lnSpc>
            </a:pPr>
            <a:endParaRPr lang="es-MX" sz="2000" dirty="0" smtClean="0"/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647055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65988" y="3632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Palabras 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628800"/>
            <a:ext cx="8010890" cy="4770530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s-MX" sz="2000" dirty="0" smtClean="0"/>
              <a:t>Son intencionales 	</a:t>
            </a:r>
            <a:r>
              <a:rPr lang="es-MX" sz="2000" dirty="0" smtClean="0">
                <a:solidFill>
                  <a:srgbClr val="0000CC"/>
                </a:solidFill>
              </a:rPr>
              <a:t>(propósito de comunicarnos)</a:t>
            </a:r>
          </a:p>
          <a:p>
            <a:pPr lvl="1">
              <a:lnSpc>
                <a:spcPct val="90000"/>
              </a:lnSpc>
            </a:pPr>
            <a:endParaRPr lang="es-MX" sz="2000" dirty="0" smtClean="0"/>
          </a:p>
          <a:p>
            <a:pPr lvl="1">
              <a:lnSpc>
                <a:spcPct val="90000"/>
              </a:lnSpc>
            </a:pPr>
            <a:r>
              <a:rPr lang="es-MX" sz="2000" dirty="0" smtClean="0"/>
              <a:t>Son simbólicos 		</a:t>
            </a:r>
            <a:r>
              <a:rPr lang="es-MX" sz="2000" dirty="0" smtClean="0">
                <a:solidFill>
                  <a:srgbClr val="0000CC"/>
                </a:solidFill>
              </a:rPr>
              <a:t>(sonidos representan conceptos)</a:t>
            </a:r>
          </a:p>
          <a:p>
            <a:pPr lvl="1">
              <a:lnSpc>
                <a:spcPct val="90000"/>
              </a:lnSpc>
            </a:pPr>
            <a:endParaRPr lang="es-MX" sz="2000" dirty="0" smtClean="0"/>
          </a:p>
          <a:p>
            <a:pPr lvl="1">
              <a:lnSpc>
                <a:spcPct val="90000"/>
              </a:lnSpc>
            </a:pPr>
            <a:r>
              <a:rPr lang="es-MX" sz="2000" dirty="0" smtClean="0"/>
              <a:t>Son unidades </a:t>
            </a:r>
            <a:r>
              <a:rPr lang="es-MX" sz="2000" dirty="0" smtClean="0">
                <a:sym typeface="Wingdings" pitchFamily="2" charset="2"/>
              </a:rPr>
              <a:t> </a:t>
            </a:r>
          </a:p>
          <a:p>
            <a:pPr marL="822960" lvl="3" indent="0">
              <a:lnSpc>
                <a:spcPct val="90000"/>
              </a:lnSpc>
              <a:buNone/>
            </a:pPr>
            <a:r>
              <a:rPr lang="es-MX" sz="2000" dirty="0">
                <a:sym typeface="Wingdings" pitchFamily="2" charset="2"/>
              </a:rPr>
              <a:t>	     Asociación de dos aspectos inseparables:</a:t>
            </a:r>
          </a:p>
          <a:p>
            <a:pPr lvl="5">
              <a:lnSpc>
                <a:spcPct val="90000"/>
              </a:lnSpc>
            </a:pPr>
            <a:r>
              <a:rPr lang="es-MX" sz="2000" dirty="0" smtClean="0">
                <a:sym typeface="Wingdings" pitchFamily="2" charset="2"/>
              </a:rPr>
              <a:t>Significado 	</a:t>
            </a:r>
            <a:r>
              <a:rPr lang="es-MX" sz="2000" dirty="0" smtClean="0">
                <a:solidFill>
                  <a:srgbClr val="0000CC"/>
                </a:solidFill>
                <a:sym typeface="Wingdings" pitchFamily="2" charset="2"/>
              </a:rPr>
              <a:t>(idea contenida en el significante)</a:t>
            </a:r>
          </a:p>
          <a:p>
            <a:pPr lvl="5">
              <a:lnSpc>
                <a:spcPct val="90000"/>
              </a:lnSpc>
            </a:pPr>
            <a:r>
              <a:rPr lang="es-MX" sz="2000" dirty="0" smtClean="0">
                <a:sym typeface="Wingdings" pitchFamily="2" charset="2"/>
              </a:rPr>
              <a:t>Significante	</a:t>
            </a:r>
            <a:r>
              <a:rPr lang="es-MX" sz="2000" dirty="0" smtClean="0">
                <a:solidFill>
                  <a:srgbClr val="0000CC"/>
                </a:solidFill>
                <a:sym typeface="Wingdings" pitchFamily="2" charset="2"/>
              </a:rPr>
              <a:t>(sonidos articulados)</a:t>
            </a:r>
            <a:endParaRPr lang="es-MX" sz="2000" dirty="0" smtClean="0">
              <a:solidFill>
                <a:srgbClr val="0000CC"/>
              </a:solidFill>
            </a:endParaRPr>
          </a:p>
          <a:p>
            <a:pPr lvl="1">
              <a:lnSpc>
                <a:spcPct val="90000"/>
              </a:lnSpc>
            </a:pPr>
            <a:endParaRPr lang="es-MX" sz="2000" dirty="0" smtClean="0"/>
          </a:p>
          <a:p>
            <a:pPr lvl="1">
              <a:lnSpc>
                <a:spcPct val="90000"/>
              </a:lnSpc>
            </a:pPr>
            <a:r>
              <a:rPr lang="es-MX" sz="2000" dirty="0" smtClean="0"/>
              <a:t>Son reconocibles 	</a:t>
            </a:r>
            <a:r>
              <a:rPr lang="es-MX" sz="2000" dirty="0" smtClean="0">
                <a:solidFill>
                  <a:srgbClr val="0000CC"/>
                </a:solidFill>
              </a:rPr>
              <a:t>(por escrito, aparecen entre dos 				espacios blancos)</a:t>
            </a:r>
          </a:p>
          <a:p>
            <a:pPr lvl="1">
              <a:lnSpc>
                <a:spcPct val="90000"/>
              </a:lnSpc>
            </a:pPr>
            <a:endParaRPr lang="es-MX" sz="2000" dirty="0" smtClean="0"/>
          </a:p>
          <a:p>
            <a:pPr lvl="1">
              <a:lnSpc>
                <a:spcPct val="90000"/>
              </a:lnSpc>
            </a:pPr>
            <a:endParaRPr lang="es-MX" sz="2000" dirty="0"/>
          </a:p>
          <a:p>
            <a:pPr lvl="1">
              <a:lnSpc>
                <a:spcPct val="90000"/>
              </a:lnSpc>
            </a:pPr>
            <a:endParaRPr lang="es-MX" sz="2000" dirty="0" smtClean="0"/>
          </a:p>
          <a:p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55062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56765" y="10857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Niveles de descripción del  lenguaje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dirty="0" smtClean="0"/>
          </a:p>
          <a:p>
            <a:pPr marL="0" indent="0">
              <a:buNone/>
            </a:pPr>
            <a:r>
              <a:rPr lang="es-MX" dirty="0"/>
              <a:t>		</a:t>
            </a:r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027182"/>
              </p:ext>
            </p:extLst>
          </p:nvPr>
        </p:nvGraphicFramePr>
        <p:xfrm>
          <a:off x="1511660" y="1448780"/>
          <a:ext cx="6096000" cy="3672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612068"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Pragmática</a:t>
                      </a:r>
                      <a:endParaRPr lang="es-MX" sz="3200" dirty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Semántica</a:t>
                      </a:r>
                      <a:endParaRPr lang="es-MX" sz="3200" dirty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Sintaxis</a:t>
                      </a:r>
                      <a:endParaRPr lang="es-MX" sz="3200" dirty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200" dirty="0" smtClean="0"/>
                        <a:t>Morfología</a:t>
                      </a:r>
                      <a:endParaRPr lang="es-MX" sz="3200" dirty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Fonología</a:t>
                      </a:r>
                      <a:endParaRPr lang="es-MX" sz="3200" dirty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200" dirty="0" smtClean="0"/>
                        <a:t>Fonética 		</a:t>
                      </a:r>
                      <a:endParaRPr lang="es-MX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Flecha arriba"/>
          <p:cNvSpPr/>
          <p:nvPr/>
        </p:nvSpPr>
        <p:spPr>
          <a:xfrm>
            <a:off x="611560" y="1340768"/>
            <a:ext cx="720080" cy="4104456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6451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36685" y="548680"/>
            <a:ext cx="7239000" cy="5632450"/>
          </a:xfrm>
          <a:prstGeom prst="rect">
            <a:avLst/>
          </a:prstGeom>
        </p:spPr>
        <p:txBody>
          <a:bodyPr/>
          <a:lstStyle/>
          <a:p>
            <a:pPr algn="just"/>
            <a:r>
              <a:rPr lang="es-ES" sz="4400" dirty="0">
                <a:latin typeface="Gabriola" pitchFamily="82" charset="0"/>
                <a:cs typeface="AngsanaUPC" pitchFamily="18" charset="-34"/>
              </a:rPr>
              <a:t>La unidad de </a:t>
            </a:r>
            <a:r>
              <a:rPr lang="es-ES" sz="4400" dirty="0" smtClean="0">
                <a:latin typeface="Gabriola" pitchFamily="82" charset="0"/>
                <a:cs typeface="AngsanaUPC" pitchFamily="18" charset="-34"/>
              </a:rPr>
              <a:t>aprendizaje (UA) </a:t>
            </a:r>
            <a:r>
              <a:rPr lang="es-ES" sz="4400" dirty="0">
                <a:latin typeface="Gabriola" pitchFamily="82" charset="0"/>
                <a:cs typeface="AngsanaUPC" pitchFamily="18" charset="-34"/>
              </a:rPr>
              <a:t>de </a:t>
            </a:r>
            <a:r>
              <a:rPr lang="es-ES" sz="4400" b="1" dirty="0" smtClean="0">
                <a:solidFill>
                  <a:schemeClr val="accent3">
                    <a:lumMod val="75000"/>
                  </a:schemeClr>
                </a:solidFill>
                <a:latin typeface="Gabriola" pitchFamily="82" charset="0"/>
                <a:cs typeface="AngsanaUPC" pitchFamily="18" charset="-34"/>
              </a:rPr>
              <a:t>Procesamiento de lenguaje Natural </a:t>
            </a:r>
            <a:r>
              <a:rPr lang="es-ES" sz="4400" dirty="0" smtClean="0">
                <a:latin typeface="Gabriola" pitchFamily="82" charset="0"/>
                <a:cs typeface="AngsanaUPC" pitchFamily="18" charset="-34"/>
              </a:rPr>
              <a:t>tiene </a:t>
            </a:r>
            <a:r>
              <a:rPr lang="es-ES" sz="4400" dirty="0">
                <a:latin typeface="Gabriola" pitchFamily="82" charset="0"/>
                <a:cs typeface="AngsanaUPC" pitchFamily="18" charset="-34"/>
              </a:rPr>
              <a:t>como área curricular </a:t>
            </a:r>
            <a:r>
              <a:rPr lang="es-ES" sz="4400" b="1" dirty="0">
                <a:solidFill>
                  <a:schemeClr val="accent3">
                    <a:lumMod val="75000"/>
                  </a:schemeClr>
                </a:solidFill>
                <a:latin typeface="Gabriola" pitchFamily="82" charset="0"/>
                <a:cs typeface="AngsanaUPC" pitchFamily="18" charset="-34"/>
              </a:rPr>
              <a:t>Herramientas para los sistemas </a:t>
            </a:r>
            <a:r>
              <a:rPr lang="es-ES" sz="4400" dirty="0">
                <a:latin typeface="Gabriola" pitchFamily="82" charset="0"/>
                <a:cs typeface="AngsanaUPC" pitchFamily="18" charset="-34"/>
              </a:rPr>
              <a:t>inteligentes y forma parte del núcleo </a:t>
            </a:r>
            <a:r>
              <a:rPr lang="es-ES" sz="4400" dirty="0" smtClean="0">
                <a:latin typeface="Gabriola" pitchFamily="82" charset="0"/>
                <a:cs typeface="AngsanaUPC" pitchFamily="18" charset="-34"/>
              </a:rPr>
              <a:t>integral.</a:t>
            </a:r>
            <a:endParaRPr lang="es-ES_tradnl" sz="4400" dirty="0">
              <a:latin typeface="Gabriola" pitchFamily="82" charset="0"/>
              <a:cs typeface="Angsan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20983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4801" y="8436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Fonética</a:t>
            </a:r>
            <a:endParaRPr lang="es-MX" b="1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549122" y="1583795"/>
            <a:ext cx="8595955" cy="4275475"/>
          </a:xfrm>
        </p:spPr>
        <p:txBody>
          <a:bodyPr>
            <a:normAutofit/>
          </a:bodyPr>
          <a:lstStyle/>
          <a:p>
            <a:r>
              <a:rPr lang="es-MX" sz="2400" dirty="0" smtClean="0"/>
              <a:t>Estudia la acústica (cómo se articulan</a:t>
            </a:r>
            <a:r>
              <a:rPr lang="es-MX" sz="2400" dirty="0" smtClean="0"/>
              <a:t>) y </a:t>
            </a:r>
            <a:r>
              <a:rPr lang="es-MX" sz="2400" dirty="0" smtClean="0"/>
              <a:t>fisiología (cómo funcionan los órganos –lengua, paladar, labios, nariz, etc.) al producir los sonidos</a:t>
            </a:r>
          </a:p>
          <a:p>
            <a:r>
              <a:rPr lang="es-MX" sz="2400" dirty="0" smtClean="0"/>
              <a:t>Los sonidos son materiales y audibles</a:t>
            </a:r>
          </a:p>
          <a:p>
            <a:pPr marL="0" lvl="1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s-MX" sz="2400" dirty="0" smtClean="0"/>
              <a:t>			</a:t>
            </a:r>
            <a:r>
              <a:rPr lang="es-MX" sz="2400" b="1" dirty="0" smtClean="0">
                <a:solidFill>
                  <a:srgbClr val="0000CC"/>
                </a:solidFill>
              </a:rPr>
              <a:t>s</a:t>
            </a:r>
            <a:r>
              <a:rPr lang="es-MX" sz="2400" dirty="0" smtClean="0"/>
              <a:t>aco, </a:t>
            </a:r>
            <a:r>
              <a:rPr lang="es-MX" sz="2400" b="1" dirty="0">
                <a:solidFill>
                  <a:srgbClr val="0000CC"/>
                </a:solidFill>
              </a:rPr>
              <a:t>z</a:t>
            </a:r>
            <a:r>
              <a:rPr lang="es-MX" sz="2400" dirty="0" smtClean="0"/>
              <a:t>apato, </a:t>
            </a:r>
            <a:r>
              <a:rPr lang="es-MX" sz="2400" b="1" dirty="0">
                <a:solidFill>
                  <a:srgbClr val="0000CC"/>
                </a:solidFill>
              </a:rPr>
              <a:t>c</a:t>
            </a:r>
            <a:r>
              <a:rPr lang="es-MX" sz="2400" dirty="0" smtClean="0"/>
              <a:t>epa </a:t>
            </a:r>
          </a:p>
          <a:p>
            <a:pPr marL="0" lvl="1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s-MX" sz="2400" dirty="0"/>
              <a:t>	</a:t>
            </a:r>
            <a:r>
              <a:rPr lang="es-MX" sz="2400" dirty="0" smtClean="0"/>
              <a:t>	grafías diferentes </a:t>
            </a:r>
            <a:r>
              <a:rPr lang="es-MX" sz="2400" dirty="0" smtClean="0">
                <a:sym typeface="Wingdings" pitchFamily="2" charset="2"/>
              </a:rPr>
              <a:t> mismo fonema </a:t>
            </a:r>
            <a:r>
              <a:rPr lang="es-MX" sz="2400" b="1" dirty="0" smtClean="0">
                <a:solidFill>
                  <a:srgbClr val="0000CC"/>
                </a:solidFill>
                <a:sym typeface="Wingdings" pitchFamily="2" charset="2"/>
              </a:rPr>
              <a:t>/s/</a:t>
            </a:r>
            <a:endParaRPr lang="es-MX" sz="24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688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46937" y="0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Fonología</a:t>
            </a:r>
            <a:endParaRPr lang="es-MX" b="1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206515" y="1289720"/>
            <a:ext cx="8784976" cy="55682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Estudia el valor funcional de los fonemas de acuerdo a la función en la lengua</a:t>
            </a:r>
          </a:p>
          <a:p>
            <a:pPr marL="0" indent="0" algn="just">
              <a:buNone/>
            </a:pPr>
            <a:r>
              <a:rPr lang="es-MX" dirty="0" smtClean="0"/>
              <a:t>Investiga qué diferencias fónicas están relacionadas con diferencias de significado, qué relaciones establece un  fonema con los demás dentro de un paradigma</a:t>
            </a:r>
            <a:endParaRPr lang="es-MX" dirty="0"/>
          </a:p>
          <a:p>
            <a:pPr marL="548640" lvl="2" indent="0">
              <a:buNone/>
            </a:pPr>
            <a:r>
              <a:rPr lang="es-MX" sz="18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s-MX" sz="1800" b="1" dirty="0" smtClean="0">
                <a:latin typeface="Courier New" pitchFamily="49" charset="0"/>
                <a:cs typeface="Courier New" pitchFamily="49" charset="0"/>
              </a:rPr>
              <a:t>ala 	/k/</a:t>
            </a:r>
          </a:p>
          <a:p>
            <a:pPr marL="548640" lvl="2" indent="0">
              <a:buNone/>
            </a:pPr>
            <a:r>
              <a:rPr lang="es-MX" sz="1800" b="1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p</a:t>
            </a:r>
            <a:r>
              <a:rPr lang="es-MX" sz="1800" b="1" dirty="0" smtClean="0">
                <a:latin typeface="Courier New" pitchFamily="49" charset="0"/>
                <a:cs typeface="Courier New" pitchFamily="49" charset="0"/>
              </a:rPr>
              <a:t>ala	/p/</a:t>
            </a:r>
          </a:p>
          <a:p>
            <a:pPr marL="548640" lvl="2" indent="0">
              <a:buNone/>
            </a:pPr>
            <a:r>
              <a:rPr lang="es-MX" sz="1800" b="1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m</a:t>
            </a:r>
            <a:r>
              <a:rPr lang="es-MX" sz="1800" b="1" dirty="0" smtClean="0">
                <a:latin typeface="Courier New" pitchFamily="49" charset="0"/>
                <a:cs typeface="Courier New" pitchFamily="49" charset="0"/>
              </a:rPr>
              <a:t>ala	/m/</a:t>
            </a:r>
          </a:p>
          <a:p>
            <a:pPr marL="548640" lvl="2" indent="0">
              <a:buNone/>
            </a:pPr>
            <a:r>
              <a:rPr lang="es-MX" sz="1800" b="1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es-MX" sz="1800" b="1" dirty="0" smtClean="0">
                <a:latin typeface="Courier New" pitchFamily="49" charset="0"/>
                <a:cs typeface="Courier New" pitchFamily="49" charset="0"/>
              </a:rPr>
              <a:t>ala	/s/</a:t>
            </a:r>
          </a:p>
          <a:p>
            <a:pPr marL="548640" lvl="2" indent="0">
              <a:buNone/>
            </a:pPr>
            <a:r>
              <a:rPr lang="es-MX" sz="1800" b="1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es-MX" sz="1800" b="1" dirty="0" smtClean="0">
                <a:latin typeface="Courier New" pitchFamily="49" charset="0"/>
                <a:cs typeface="Courier New" pitchFamily="49" charset="0"/>
              </a:rPr>
              <a:t>ala	/b/</a:t>
            </a:r>
          </a:p>
          <a:p>
            <a:pPr marL="548640" lvl="2" indent="0">
              <a:buNone/>
            </a:pPr>
            <a:r>
              <a:rPr lang="es-MX" sz="18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s-MX" sz="1800" b="1" dirty="0" smtClean="0">
                <a:latin typeface="Courier New" pitchFamily="49" charset="0"/>
                <a:cs typeface="Courier New" pitchFamily="49" charset="0"/>
              </a:rPr>
              <a:t>ala</a:t>
            </a:r>
            <a:r>
              <a:rPr lang="es-MX" sz="18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s-MX" sz="1800" b="1" dirty="0" smtClean="0"/>
              <a:t>(el fonema omitido determina la diferencia)</a:t>
            </a:r>
            <a:endParaRPr lang="es-MX" sz="1800" b="1" dirty="0"/>
          </a:p>
          <a:p>
            <a:pPr lvl="2"/>
            <a:endParaRPr lang="es-MX" sz="1800" dirty="0" smtClean="0"/>
          </a:p>
          <a:p>
            <a:r>
              <a:rPr lang="es-MX" dirty="0" smtClean="0"/>
              <a:t>Un fonema es la representación abstracta de un sonido que pertenece a la lengua, al sistema.</a:t>
            </a:r>
          </a:p>
          <a:p>
            <a:pPr marL="0" indent="0">
              <a:buNone/>
            </a:pPr>
            <a:endParaRPr lang="es-MX" dirty="0">
              <a:sym typeface="Wingdings" pitchFamily="2" charset="2"/>
            </a:endParaRPr>
          </a:p>
          <a:p>
            <a:pPr marL="0" indent="0">
              <a:buNone/>
            </a:pPr>
            <a:endParaRPr lang="es-MX" dirty="0" smtClean="0"/>
          </a:p>
          <a:p>
            <a:pPr marL="274320" lvl="1" indent="0">
              <a:buNone/>
            </a:pPr>
            <a:endParaRPr lang="es-MX" sz="1800" dirty="0" smtClean="0"/>
          </a:p>
          <a:p>
            <a:pPr marL="274320" lvl="1" indent="0">
              <a:buNone/>
            </a:pPr>
            <a:endParaRPr lang="es-MX" sz="1800" dirty="0" smtClean="0"/>
          </a:p>
        </p:txBody>
      </p:sp>
    </p:spTree>
    <p:extLst>
      <p:ext uri="{BB962C8B-B14F-4D97-AF65-F5344CB8AC3E}">
        <p14:creationId xmlns:p14="http://schemas.microsoft.com/office/powerpoint/2010/main" val="236117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67788" y="20888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Fonología </a:t>
            </a:r>
            <a:endParaRPr lang="es-MX" b="1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566555" y="1268760"/>
            <a:ext cx="8190910" cy="5265585"/>
          </a:xfrm>
        </p:spPr>
        <p:txBody>
          <a:bodyPr>
            <a:normAutofit/>
          </a:bodyPr>
          <a:lstStyle/>
          <a:p>
            <a:r>
              <a:rPr lang="es-MX" sz="2000" dirty="0"/>
              <a:t>No hay correspondencia biunívoca entre fonema </a:t>
            </a:r>
            <a:r>
              <a:rPr lang="es-MX" sz="2000" dirty="0" smtClean="0"/>
              <a:t>y grafía </a:t>
            </a:r>
            <a:r>
              <a:rPr lang="es-MX" sz="2000" dirty="0"/>
              <a:t>(letras</a:t>
            </a:r>
            <a:r>
              <a:rPr lang="es-MX" sz="2000" dirty="0" smtClean="0"/>
              <a:t>)</a:t>
            </a:r>
            <a:endParaRPr lang="es-MX" sz="2000" dirty="0"/>
          </a:p>
          <a:p>
            <a:pPr marL="0" indent="0">
              <a:buNone/>
            </a:pPr>
            <a:r>
              <a:rPr lang="es-MX" sz="2000" dirty="0"/>
              <a:t>	/</a:t>
            </a:r>
            <a:r>
              <a:rPr lang="es-MX" sz="2000" dirty="0" err="1"/>
              <a:t>b/</a:t>
            </a:r>
            <a:r>
              <a:rPr lang="es-MX" sz="2000" dirty="0"/>
              <a:t> </a:t>
            </a:r>
            <a:r>
              <a:rPr lang="es-MX" sz="2000" dirty="0">
                <a:sym typeface="Wingdings" pitchFamily="2" charset="2"/>
              </a:rPr>
              <a:t> {</a:t>
            </a:r>
            <a:r>
              <a:rPr lang="es-MX" sz="2000" dirty="0">
                <a:solidFill>
                  <a:srgbClr val="0000CC"/>
                </a:solidFill>
                <a:sym typeface="Wingdings" pitchFamily="2" charset="2"/>
              </a:rPr>
              <a:t>b, v</a:t>
            </a:r>
            <a:r>
              <a:rPr lang="es-MX" sz="2000" dirty="0">
                <a:sym typeface="Wingdings" pitchFamily="2" charset="2"/>
              </a:rPr>
              <a:t>}</a:t>
            </a:r>
          </a:p>
          <a:p>
            <a:pPr marL="0" indent="0">
              <a:buNone/>
            </a:pPr>
            <a:r>
              <a:rPr lang="es-MX" sz="2000" dirty="0"/>
              <a:t>	/y/ </a:t>
            </a:r>
            <a:r>
              <a:rPr lang="es-MX" sz="2000" dirty="0">
                <a:sym typeface="Wingdings" pitchFamily="2" charset="2"/>
              </a:rPr>
              <a:t> {</a:t>
            </a:r>
            <a:r>
              <a:rPr lang="es-MX" sz="2000" dirty="0">
                <a:solidFill>
                  <a:srgbClr val="0000CC"/>
                </a:solidFill>
                <a:sym typeface="Wingdings" pitchFamily="2" charset="2"/>
              </a:rPr>
              <a:t>ll, y </a:t>
            </a:r>
            <a:r>
              <a:rPr lang="es-MX" sz="2000" dirty="0">
                <a:sym typeface="Wingdings" pitchFamily="2" charset="2"/>
              </a:rPr>
              <a:t>(inicial de sílaba)}</a:t>
            </a:r>
          </a:p>
          <a:p>
            <a:pPr marL="0" indent="0">
              <a:buNone/>
            </a:pPr>
            <a:r>
              <a:rPr lang="es-MX" sz="2000" dirty="0"/>
              <a:t>	/k/ </a:t>
            </a:r>
            <a:r>
              <a:rPr lang="es-MX" sz="2000" dirty="0">
                <a:sym typeface="Wingdings" pitchFamily="2" charset="2"/>
              </a:rPr>
              <a:t> {</a:t>
            </a:r>
            <a:r>
              <a:rPr lang="es-MX" sz="2000" dirty="0">
                <a:solidFill>
                  <a:srgbClr val="0000CC"/>
                </a:solidFill>
                <a:sym typeface="Wingdings" pitchFamily="2" charset="2"/>
              </a:rPr>
              <a:t>k, </a:t>
            </a:r>
            <a:r>
              <a:rPr lang="es-MX" sz="2000" dirty="0" err="1">
                <a:solidFill>
                  <a:srgbClr val="0000CC"/>
                </a:solidFill>
                <a:sym typeface="Wingdings" pitchFamily="2" charset="2"/>
              </a:rPr>
              <a:t>qu</a:t>
            </a:r>
            <a:r>
              <a:rPr lang="es-MX" sz="2000" dirty="0">
                <a:solidFill>
                  <a:srgbClr val="0000CC"/>
                </a:solidFill>
                <a:sym typeface="Wingdings" pitchFamily="2" charset="2"/>
              </a:rPr>
              <a:t>, c </a:t>
            </a:r>
            <a:r>
              <a:rPr lang="es-MX" sz="2000" dirty="0">
                <a:sym typeface="Wingdings" pitchFamily="2" charset="2"/>
              </a:rPr>
              <a:t>(</a:t>
            </a:r>
            <a:r>
              <a:rPr lang="es-MX" sz="2000" dirty="0" err="1">
                <a:sym typeface="Wingdings" pitchFamily="2" charset="2"/>
              </a:rPr>
              <a:t>ca,co,cu</a:t>
            </a:r>
            <a:r>
              <a:rPr lang="es-MX" sz="2000" dirty="0">
                <a:sym typeface="Wingdings" pitchFamily="2" charset="2"/>
              </a:rPr>
              <a:t>)} </a:t>
            </a:r>
          </a:p>
          <a:p>
            <a:pPr marL="0" indent="0">
              <a:buNone/>
            </a:pPr>
            <a:r>
              <a:rPr lang="es-MX" sz="2000" dirty="0"/>
              <a:t>	/s/ </a:t>
            </a:r>
            <a:r>
              <a:rPr lang="es-MX" sz="2000" dirty="0">
                <a:sym typeface="Wingdings" pitchFamily="2" charset="2"/>
              </a:rPr>
              <a:t> {</a:t>
            </a:r>
            <a:r>
              <a:rPr lang="es-MX" sz="2000" dirty="0">
                <a:solidFill>
                  <a:srgbClr val="0000CC"/>
                </a:solidFill>
                <a:sym typeface="Wingdings" pitchFamily="2" charset="2"/>
              </a:rPr>
              <a:t>s, z, c </a:t>
            </a:r>
            <a:r>
              <a:rPr lang="es-MX" sz="2000" dirty="0">
                <a:sym typeface="Wingdings" pitchFamily="2" charset="2"/>
              </a:rPr>
              <a:t>(</a:t>
            </a:r>
            <a:r>
              <a:rPr lang="es-MX" sz="2000" dirty="0" err="1">
                <a:sym typeface="Wingdings" pitchFamily="2" charset="2"/>
              </a:rPr>
              <a:t>ce,ci</a:t>
            </a:r>
            <a:r>
              <a:rPr lang="es-MX" sz="2000" dirty="0">
                <a:sym typeface="Wingdings" pitchFamily="2" charset="2"/>
              </a:rPr>
              <a:t>)} </a:t>
            </a:r>
          </a:p>
          <a:p>
            <a:r>
              <a:rPr lang="es-MX" sz="2000" dirty="0" smtClean="0"/>
              <a:t>En el español de México hay  </a:t>
            </a:r>
          </a:p>
          <a:p>
            <a:pPr marL="1431925" indent="-538163">
              <a:buFont typeface="Wingdings" pitchFamily="2" charset="2"/>
              <a:buChar char="ü"/>
            </a:pPr>
            <a:r>
              <a:rPr lang="es-MX" sz="2000" dirty="0" smtClean="0"/>
              <a:t>22 fonemas</a:t>
            </a:r>
          </a:p>
          <a:p>
            <a:pPr marL="1431925" indent="-538163">
              <a:buFont typeface="Wingdings" pitchFamily="2" charset="2"/>
              <a:buChar char="ü"/>
            </a:pPr>
            <a:r>
              <a:rPr lang="es-MX" sz="2000" dirty="0" smtClean="0"/>
              <a:t>31 letras incluida la h </a:t>
            </a:r>
          </a:p>
          <a:p>
            <a:pPr marL="1431925" indent="-538163">
              <a:buFont typeface="Wingdings" pitchFamily="2" charset="2"/>
              <a:buChar char="ü"/>
            </a:pPr>
            <a:r>
              <a:rPr lang="es-MX" sz="2000" dirty="0" smtClean="0"/>
              <a:t>h (no representa sonido)  tiene valor ortográfico</a:t>
            </a:r>
          </a:p>
        </p:txBody>
      </p:sp>
    </p:spTree>
    <p:extLst>
      <p:ext uri="{BB962C8B-B14F-4D97-AF65-F5344CB8AC3E}">
        <p14:creationId xmlns:p14="http://schemas.microsoft.com/office/powerpoint/2010/main" val="428885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21750" y="98630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Morfología</a:t>
            </a:r>
            <a:endParaRPr lang="es-MX" b="1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251520" y="2078850"/>
            <a:ext cx="8784976" cy="2160240"/>
          </a:xfrm>
        </p:spPr>
        <p:txBody>
          <a:bodyPr>
            <a:normAutofit lnSpcReduction="10000"/>
          </a:bodyPr>
          <a:lstStyle/>
          <a:p>
            <a:r>
              <a:rPr lang="es-MX" sz="2400" dirty="0" smtClean="0"/>
              <a:t>Estudia la estructura interna de las palabras,</a:t>
            </a:r>
          </a:p>
          <a:p>
            <a:r>
              <a:rPr lang="es-MX" sz="2400" dirty="0" smtClean="0"/>
              <a:t>Los procesos de formación,</a:t>
            </a:r>
          </a:p>
          <a:p>
            <a:r>
              <a:rPr lang="es-MX" sz="2400" dirty="0" smtClean="0"/>
              <a:t>Modificaciones que sufren para expresar las diferentes categorías gramaticales: género, número, tiempo, modo, etc.</a:t>
            </a:r>
          </a:p>
          <a:p>
            <a:pPr marL="274320" lvl="1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46891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1284" y="0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Morfología (2)</a:t>
            </a:r>
            <a:endParaRPr lang="es-MX" b="1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566555" y="1493785"/>
            <a:ext cx="7785865" cy="5364215"/>
          </a:xfrm>
        </p:spPr>
        <p:txBody>
          <a:bodyPr>
            <a:normAutofit/>
          </a:bodyPr>
          <a:lstStyle/>
          <a:p>
            <a:r>
              <a:rPr lang="es-MX" dirty="0" smtClean="0"/>
              <a:t>Las palabras están formadas por unidades pequeñas que tienen significado </a:t>
            </a:r>
            <a:r>
              <a:rPr lang="es-MX" dirty="0" smtClean="0">
                <a:sym typeface="Wingdings" pitchFamily="2" charset="2"/>
              </a:rPr>
              <a:t> morfemas</a:t>
            </a:r>
          </a:p>
          <a:p>
            <a:pPr marL="0" indent="0">
              <a:buNone/>
            </a:pPr>
            <a:r>
              <a:rPr lang="es-MX" dirty="0" smtClean="0">
                <a:sym typeface="Wingdings" pitchFamily="2" charset="2"/>
              </a:rPr>
              <a:t>		</a:t>
            </a:r>
            <a:r>
              <a:rPr lang="es-MX" dirty="0" err="1" smtClean="0">
                <a:sym typeface="Wingdings" pitchFamily="2" charset="2"/>
              </a:rPr>
              <a:t>niñ</a:t>
            </a:r>
            <a:r>
              <a:rPr lang="es-MX" dirty="0" smtClean="0">
                <a:sym typeface="Wingdings" pitchFamily="2" charset="2"/>
              </a:rPr>
              <a:t>-</a:t>
            </a:r>
            <a:r>
              <a:rPr lang="es-MX" dirty="0" smtClean="0">
                <a:solidFill>
                  <a:srgbClr val="0000CC"/>
                </a:solidFill>
                <a:sym typeface="Wingdings" pitchFamily="2" charset="2"/>
              </a:rPr>
              <a:t>o</a:t>
            </a:r>
            <a:r>
              <a:rPr lang="es-MX" dirty="0" smtClean="0">
                <a:sym typeface="Wingdings" pitchFamily="2" charset="2"/>
              </a:rPr>
              <a:t>		cas-</a:t>
            </a:r>
            <a:r>
              <a:rPr lang="es-MX" dirty="0">
                <a:solidFill>
                  <a:srgbClr val="0000CC"/>
                </a:solidFill>
                <a:sym typeface="Wingdings" pitchFamily="2" charset="2"/>
              </a:rPr>
              <a:t>a</a:t>
            </a:r>
            <a:r>
              <a:rPr lang="es-MX" dirty="0" smtClean="0">
                <a:sym typeface="Wingdings" pitchFamily="2" charset="2"/>
              </a:rPr>
              <a:t>		flor-</a:t>
            </a:r>
            <a:r>
              <a:rPr lang="es-MX" dirty="0" smtClean="0">
                <a:solidFill>
                  <a:srgbClr val="0000CC"/>
                </a:solidFill>
                <a:sym typeface="Wingdings" pitchFamily="2" charset="2"/>
              </a:rPr>
              <a:t>ero</a:t>
            </a:r>
          </a:p>
          <a:p>
            <a:pPr marL="0" indent="0">
              <a:buNone/>
            </a:pPr>
            <a:r>
              <a:rPr lang="es-MX" dirty="0">
                <a:solidFill>
                  <a:srgbClr val="0000CC"/>
                </a:solidFill>
                <a:sym typeface="Wingdings" pitchFamily="2" charset="2"/>
              </a:rPr>
              <a:t>	</a:t>
            </a:r>
            <a:r>
              <a:rPr lang="es-MX" dirty="0" smtClean="0">
                <a:solidFill>
                  <a:srgbClr val="0000CC"/>
                </a:solidFill>
                <a:sym typeface="Wingdings" pitchFamily="2" charset="2"/>
              </a:rPr>
              <a:t>	</a:t>
            </a:r>
            <a:r>
              <a:rPr lang="es-MX" dirty="0" err="1" smtClean="0">
                <a:sym typeface="Wingdings" pitchFamily="2" charset="2"/>
              </a:rPr>
              <a:t>roj</a:t>
            </a:r>
            <a:r>
              <a:rPr lang="es-MX" dirty="0" smtClean="0">
                <a:sym typeface="Wingdings" pitchFamily="2" charset="2"/>
              </a:rPr>
              <a:t>-</a:t>
            </a:r>
            <a:r>
              <a:rPr lang="es-MX" dirty="0" smtClean="0">
                <a:solidFill>
                  <a:srgbClr val="0000CC"/>
                </a:solidFill>
                <a:sym typeface="Wingdings" pitchFamily="2" charset="2"/>
              </a:rPr>
              <a:t>os	</a:t>
            </a:r>
            <a:r>
              <a:rPr lang="es-MX" dirty="0">
                <a:sym typeface="Wingdings" pitchFamily="2" charset="2"/>
              </a:rPr>
              <a:t>	</a:t>
            </a:r>
            <a:r>
              <a:rPr lang="es-MX" dirty="0" err="1" smtClean="0">
                <a:sym typeface="Wingdings" pitchFamily="2" charset="2"/>
              </a:rPr>
              <a:t>comi</a:t>
            </a:r>
            <a:r>
              <a:rPr lang="es-MX" dirty="0" smtClean="0">
                <a:sym typeface="Wingdings" pitchFamily="2" charset="2"/>
              </a:rPr>
              <a:t>-</a:t>
            </a:r>
            <a:r>
              <a:rPr lang="es-MX" dirty="0">
                <a:solidFill>
                  <a:srgbClr val="0000CC"/>
                </a:solidFill>
                <a:sym typeface="Wingdings" pitchFamily="2" charset="2"/>
              </a:rPr>
              <a:t>ó</a:t>
            </a:r>
            <a:r>
              <a:rPr lang="es-MX" dirty="0">
                <a:sym typeface="Wingdings" pitchFamily="2" charset="2"/>
              </a:rPr>
              <a:t>	</a:t>
            </a:r>
            <a:r>
              <a:rPr lang="es-MX" dirty="0" err="1" smtClean="0">
                <a:sym typeface="Wingdings" pitchFamily="2" charset="2"/>
              </a:rPr>
              <a:t>deport-</a:t>
            </a:r>
            <a:r>
              <a:rPr lang="es-MX" dirty="0" err="1" smtClean="0">
                <a:solidFill>
                  <a:srgbClr val="0000CC"/>
                </a:solidFill>
                <a:sym typeface="Wingdings" pitchFamily="2" charset="2"/>
              </a:rPr>
              <a:t>ista</a:t>
            </a:r>
            <a:endParaRPr lang="es-MX" dirty="0">
              <a:solidFill>
                <a:srgbClr val="0000CC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s-MX" dirty="0" smtClean="0"/>
              <a:t>Las palabras tiene dos morfemas: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0000CC"/>
                </a:solidFill>
              </a:rPr>
              <a:t>		</a:t>
            </a:r>
            <a:r>
              <a:rPr lang="es-MX" dirty="0" smtClean="0"/>
              <a:t>morfema raíz-</a:t>
            </a:r>
            <a:r>
              <a:rPr lang="es-MX" dirty="0" smtClean="0">
                <a:solidFill>
                  <a:srgbClr val="0000CC"/>
                </a:solidFill>
              </a:rPr>
              <a:t>morfema flexivo</a:t>
            </a:r>
          </a:p>
          <a:p>
            <a:pPr marL="0" indent="0">
              <a:buNone/>
            </a:pPr>
            <a:r>
              <a:rPr lang="es-MX" dirty="0">
                <a:solidFill>
                  <a:srgbClr val="0000CC"/>
                </a:solidFill>
              </a:rPr>
              <a:t>	</a:t>
            </a:r>
            <a:r>
              <a:rPr lang="es-MX" dirty="0" smtClean="0">
                <a:solidFill>
                  <a:srgbClr val="0000CC"/>
                </a:solidFill>
              </a:rPr>
              <a:t>	    (raíz ) 	- 	(afijos): </a:t>
            </a:r>
            <a:r>
              <a:rPr lang="es-MX" dirty="0" smtClean="0"/>
              <a:t>sufijos, prefijos, infijos</a:t>
            </a:r>
            <a:endParaRPr lang="es-MX" dirty="0"/>
          </a:p>
          <a:p>
            <a:pPr marL="0" indent="0">
              <a:buNone/>
            </a:pPr>
            <a:r>
              <a:rPr lang="es-MX" dirty="0" smtClean="0"/>
              <a:t>Procesos importantes:</a:t>
            </a:r>
          </a:p>
          <a:p>
            <a:pPr marL="0" indent="0">
              <a:buNone/>
            </a:pPr>
            <a:r>
              <a:rPr lang="es-MX" dirty="0" smtClean="0"/>
              <a:t>Flexión 	</a:t>
            </a:r>
            <a:r>
              <a:rPr lang="es-MX" dirty="0" smtClean="0">
                <a:sym typeface="Wingdings" pitchFamily="2" charset="2"/>
              </a:rPr>
              <a:t> 	escritor-</a:t>
            </a:r>
            <a:r>
              <a:rPr lang="es-MX" dirty="0" smtClean="0">
                <a:solidFill>
                  <a:srgbClr val="0000CC"/>
                </a:solidFill>
                <a:sym typeface="Wingdings" pitchFamily="2" charset="2"/>
              </a:rPr>
              <a:t>a	</a:t>
            </a:r>
            <a:r>
              <a:rPr lang="es-MX" dirty="0">
                <a:sym typeface="Wingdings" pitchFamily="2" charset="2"/>
              </a:rPr>
              <a:t> </a:t>
            </a:r>
            <a:r>
              <a:rPr lang="es-MX" dirty="0" smtClean="0">
                <a:sym typeface="Wingdings" pitchFamily="2" charset="2"/>
              </a:rPr>
              <a:t>escritor-</a:t>
            </a:r>
            <a:r>
              <a:rPr lang="es-MX" dirty="0" smtClean="0">
                <a:solidFill>
                  <a:srgbClr val="0000CC"/>
                </a:solidFill>
                <a:sym typeface="Wingdings" pitchFamily="2" charset="2"/>
              </a:rPr>
              <a:t>as</a:t>
            </a:r>
          </a:p>
          <a:p>
            <a:pPr marL="0" indent="0">
              <a:buNone/>
            </a:pPr>
            <a:r>
              <a:rPr lang="es-MX" dirty="0" smtClean="0">
                <a:sym typeface="Wingdings" pitchFamily="2" charset="2"/>
              </a:rPr>
              <a:t>Derivación 		lava-</a:t>
            </a:r>
            <a:r>
              <a:rPr lang="es-MX" dirty="0" err="1">
                <a:solidFill>
                  <a:srgbClr val="0000CC"/>
                </a:solidFill>
                <a:sym typeface="Wingdings" pitchFamily="2" charset="2"/>
              </a:rPr>
              <a:t>ble</a:t>
            </a:r>
            <a:r>
              <a:rPr lang="es-MX" dirty="0" smtClean="0">
                <a:sym typeface="Wingdings" pitchFamily="2" charset="2"/>
              </a:rPr>
              <a:t>	compra-</a:t>
            </a:r>
            <a:r>
              <a:rPr lang="es-MX" dirty="0" err="1">
                <a:solidFill>
                  <a:srgbClr val="0000CC"/>
                </a:solidFill>
                <a:sym typeface="Wingdings" pitchFamily="2" charset="2"/>
              </a:rPr>
              <a:t>ble</a:t>
            </a:r>
            <a:endParaRPr lang="es-MX" dirty="0">
              <a:solidFill>
                <a:srgbClr val="0000CC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s-MX" dirty="0" smtClean="0">
                <a:sym typeface="Wingdings" pitchFamily="2" charset="2"/>
              </a:rPr>
              <a:t>Composición  		agua-</a:t>
            </a:r>
            <a:r>
              <a:rPr lang="es-MX" dirty="0">
                <a:solidFill>
                  <a:srgbClr val="0000CC"/>
                </a:solidFill>
                <a:sym typeface="Wingdings" pitchFamily="2" charset="2"/>
              </a:rPr>
              <a:t>miel</a:t>
            </a:r>
            <a:r>
              <a:rPr lang="es-MX" dirty="0" smtClean="0">
                <a:sym typeface="Wingdings" pitchFamily="2" charset="2"/>
              </a:rPr>
              <a:t>	saca-</a:t>
            </a:r>
            <a:r>
              <a:rPr lang="es-MX" dirty="0">
                <a:solidFill>
                  <a:srgbClr val="0000CC"/>
                </a:solidFill>
                <a:sym typeface="Wingdings" pitchFamily="2" charset="2"/>
              </a:rPr>
              <a:t>puntas</a:t>
            </a:r>
            <a:endParaRPr lang="es-MX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646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4801" y="-4016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Morfología</a:t>
            </a:r>
            <a:r>
              <a:rPr lang="es-MX" dirty="0" smtClean="0"/>
              <a:t> (3)</a:t>
            </a:r>
            <a:endParaRPr lang="es-MX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116505" y="1358770"/>
            <a:ext cx="8784976" cy="5949280"/>
          </a:xfrm>
        </p:spPr>
        <p:txBody>
          <a:bodyPr>
            <a:normAutofit/>
          </a:bodyPr>
          <a:lstStyle/>
          <a:p>
            <a:r>
              <a:rPr lang="es-MX" dirty="0" smtClean="0"/>
              <a:t>Las palabras se agrupan en categorías gramaticales o clases de palabras de acuerdo a</a:t>
            </a:r>
          </a:p>
          <a:p>
            <a:pPr lvl="1"/>
            <a:r>
              <a:rPr lang="es-MX" dirty="0" smtClean="0"/>
              <a:t>Estructura</a:t>
            </a:r>
          </a:p>
          <a:p>
            <a:pPr lvl="1"/>
            <a:r>
              <a:rPr lang="es-MX" dirty="0" smtClean="0"/>
              <a:t>Función que desempeñan en la oración</a:t>
            </a:r>
          </a:p>
          <a:p>
            <a:pPr lvl="1"/>
            <a:r>
              <a:rPr lang="es-MX" dirty="0" smtClean="0"/>
              <a:t>Su significado</a:t>
            </a:r>
          </a:p>
          <a:p>
            <a:r>
              <a:rPr lang="es-MX" dirty="0" smtClean="0"/>
              <a:t>En español son 8 clases:</a:t>
            </a:r>
          </a:p>
          <a:p>
            <a:pPr marL="457200" lvl="1" indent="0">
              <a:buNone/>
            </a:pPr>
            <a:endParaRPr lang="es-MX" dirty="0" smtClean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795885"/>
              </p:ext>
            </p:extLst>
          </p:nvPr>
        </p:nvGraphicFramePr>
        <p:xfrm>
          <a:off x="2186735" y="3564015"/>
          <a:ext cx="4943872" cy="14714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8312"/>
                <a:gridCol w="2135560"/>
              </a:tblGrid>
              <a:tr h="1471424">
                <a:tc>
                  <a:txBody>
                    <a:bodyPr/>
                    <a:lstStyle/>
                    <a:p>
                      <a:pPr lvl="1"/>
                      <a:r>
                        <a:rPr lang="es-MX" sz="2000" dirty="0" smtClean="0"/>
                        <a:t>Sustantivo</a:t>
                      </a:r>
                    </a:p>
                    <a:p>
                      <a:pPr lvl="1"/>
                      <a:r>
                        <a:rPr lang="es-MX" sz="2000" dirty="0" smtClean="0"/>
                        <a:t>Adjetivo</a:t>
                      </a:r>
                    </a:p>
                    <a:p>
                      <a:pPr lvl="1"/>
                      <a:r>
                        <a:rPr lang="es-MX" sz="2000" dirty="0" smtClean="0"/>
                        <a:t>Artículo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Pronombre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Verbo</a:t>
                      </a:r>
                    </a:p>
                    <a:p>
                      <a:r>
                        <a:rPr lang="es-MX" sz="2000" dirty="0" smtClean="0"/>
                        <a:t>Adverbio</a:t>
                      </a:r>
                    </a:p>
                    <a:p>
                      <a:r>
                        <a:rPr lang="es-MX" sz="2000" dirty="0" smtClean="0"/>
                        <a:t>Preposición</a:t>
                      </a:r>
                    </a:p>
                    <a:p>
                      <a:r>
                        <a:rPr lang="es-MX" sz="2000" dirty="0" smtClean="0"/>
                        <a:t>Conjunción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96525" y="5409220"/>
            <a:ext cx="8847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* Las interjecciones no constituyen una clase de palabra: representa una oración	 </a:t>
            </a:r>
            <a:r>
              <a:rPr lang="es-MX" sz="2400" dirty="0" smtClean="0">
                <a:solidFill>
                  <a:srgbClr val="0000CC"/>
                </a:solidFill>
              </a:rPr>
              <a:t>¡fuego!</a:t>
            </a:r>
            <a:endParaRPr lang="es-MX" sz="24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194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41496" y="0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Morfología (4)</a:t>
            </a:r>
            <a:endParaRPr lang="es-MX" b="1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161510" y="1674492"/>
            <a:ext cx="8397933" cy="5175575"/>
          </a:xfrm>
        </p:spPr>
        <p:txBody>
          <a:bodyPr>
            <a:normAutofit/>
          </a:bodyPr>
          <a:lstStyle/>
          <a:p>
            <a:pPr lvl="1"/>
            <a:r>
              <a:rPr lang="es-MX" sz="2000" dirty="0" smtClean="0"/>
              <a:t>Análisis morfológico</a:t>
            </a:r>
          </a:p>
          <a:p>
            <a:pPr marL="274320" lvl="1" indent="0">
              <a:buNone/>
            </a:pPr>
            <a:r>
              <a:rPr lang="es-MX" sz="2000" dirty="0" smtClean="0">
                <a:sym typeface="Wingdings" pitchFamily="2" charset="2"/>
              </a:rPr>
              <a:t>En inglés: </a:t>
            </a:r>
            <a:r>
              <a:rPr lang="es-MX" sz="2000" dirty="0" err="1" smtClean="0">
                <a:sym typeface="Wingdings" pitchFamily="2" charset="2"/>
              </a:rPr>
              <a:t>cats</a:t>
            </a:r>
            <a:r>
              <a:rPr lang="es-MX" sz="2000" dirty="0" smtClean="0">
                <a:sym typeface="Wingdings" pitchFamily="2" charset="2"/>
              </a:rPr>
              <a:t>	</a:t>
            </a:r>
          </a:p>
          <a:p>
            <a:pPr marL="274320" lvl="1" indent="0">
              <a:buNone/>
            </a:pPr>
            <a:endParaRPr lang="es-MX" sz="2000" dirty="0">
              <a:sym typeface="Wingdings" pitchFamily="2" charset="2"/>
            </a:endParaRPr>
          </a:p>
          <a:p>
            <a:pPr marL="274320" lvl="1" indent="0">
              <a:buNone/>
            </a:pPr>
            <a:endParaRPr lang="es-MX" sz="2000" dirty="0" smtClean="0">
              <a:sym typeface="Wingdings" pitchFamily="2" charset="2"/>
            </a:endParaRPr>
          </a:p>
          <a:p>
            <a:pPr marL="274320" lvl="1" indent="0">
              <a:buNone/>
            </a:pPr>
            <a:endParaRPr lang="es-MX" sz="2000" dirty="0">
              <a:sym typeface="Wingdings" pitchFamily="2" charset="2"/>
            </a:endParaRPr>
          </a:p>
          <a:p>
            <a:pPr marL="274320" lvl="1" indent="0">
              <a:buNone/>
            </a:pPr>
            <a:endParaRPr lang="es-MX" sz="2000" dirty="0">
              <a:sym typeface="Wingdings" pitchFamily="2" charset="2"/>
            </a:endParaRPr>
          </a:p>
          <a:p>
            <a:pPr marL="274320" lvl="1" indent="0">
              <a:buNone/>
            </a:pPr>
            <a:r>
              <a:rPr lang="es-MX" sz="2000" dirty="0" smtClean="0"/>
              <a:t>	gatos	</a:t>
            </a:r>
            <a:r>
              <a:rPr lang="es-MX" sz="2000" dirty="0" smtClean="0">
                <a:sym typeface="Wingdings" pitchFamily="2" charset="2"/>
              </a:rPr>
              <a:t></a:t>
            </a:r>
            <a:r>
              <a:rPr lang="es-MX" sz="2000" dirty="0">
                <a:sym typeface="Wingdings" pitchFamily="2" charset="2"/>
              </a:rPr>
              <a:t>	gato + SUS + PLUR</a:t>
            </a:r>
          </a:p>
          <a:p>
            <a:pPr marL="274320" lvl="1" indent="0">
              <a:buNone/>
            </a:pPr>
            <a:r>
              <a:rPr lang="es-MX" sz="2000" dirty="0">
                <a:sym typeface="Wingdings" pitchFamily="2" charset="2"/>
              </a:rPr>
              <a:t>	</a:t>
            </a:r>
            <a:r>
              <a:rPr lang="es-MX" sz="2000" dirty="0" smtClean="0">
                <a:sym typeface="Wingdings" pitchFamily="2" charset="2"/>
              </a:rPr>
              <a:t>bebo 	</a:t>
            </a:r>
            <a:r>
              <a:rPr lang="es-MX" sz="2000" dirty="0">
                <a:sym typeface="Wingdings" pitchFamily="2" charset="2"/>
              </a:rPr>
              <a:t>	beber + Ver + Pres. </a:t>
            </a:r>
            <a:r>
              <a:rPr lang="es-MX" sz="2000" dirty="0" err="1">
                <a:sym typeface="Wingdings" pitchFamily="2" charset="2"/>
              </a:rPr>
              <a:t>Ind</a:t>
            </a:r>
            <a:r>
              <a:rPr lang="es-MX" sz="2000" dirty="0">
                <a:sym typeface="Wingdings" pitchFamily="2" charset="2"/>
              </a:rPr>
              <a:t>.  + 1 Per </a:t>
            </a:r>
            <a:r>
              <a:rPr lang="es-MX" sz="2000" dirty="0" smtClean="0">
                <a:sym typeface="Wingdings" pitchFamily="2" charset="2"/>
              </a:rPr>
              <a:t> </a:t>
            </a:r>
            <a:r>
              <a:rPr lang="es-MX" sz="2000" dirty="0">
                <a:sym typeface="Wingdings" pitchFamily="2" charset="2"/>
              </a:rPr>
              <a:t>+ </a:t>
            </a:r>
            <a:r>
              <a:rPr lang="es-MX" sz="2000" dirty="0" err="1">
                <a:sym typeface="Wingdings" pitchFamily="2" charset="2"/>
              </a:rPr>
              <a:t>Sing</a:t>
            </a:r>
            <a:endParaRPr lang="es-MX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740" y="2663915"/>
            <a:ext cx="5688632" cy="1411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3399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32799" y="0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Sintaxis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91580" y="1583794"/>
            <a:ext cx="7695855" cy="47255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000" dirty="0"/>
              <a:t>I</a:t>
            </a:r>
            <a:r>
              <a:rPr lang="es-MX" sz="2000" dirty="0" smtClean="0"/>
              <a:t>ndica </a:t>
            </a:r>
            <a:r>
              <a:rPr lang="es-MX" sz="2000" dirty="0" smtClean="0"/>
              <a:t>que combinaciones de palabras forman oraciones inteligibles en una lengua y cuales no lo </a:t>
            </a:r>
            <a:r>
              <a:rPr lang="es-MX" sz="2000" dirty="0" smtClean="0"/>
              <a:t>hacen, por </a:t>
            </a:r>
            <a:r>
              <a:rPr lang="es-MX" sz="2000" dirty="0" smtClean="0"/>
              <a:t>medio de categorías de orden y reglas sintácticas</a:t>
            </a:r>
          </a:p>
          <a:p>
            <a:pPr algn="just"/>
            <a:r>
              <a:rPr lang="es-MX" sz="2000" dirty="0" smtClean="0"/>
              <a:t>Art + Sus			</a:t>
            </a:r>
            <a:r>
              <a:rPr lang="es-MX" sz="2000" dirty="0" smtClean="0">
                <a:sym typeface="Wingdings" pitchFamily="2" charset="2"/>
              </a:rPr>
              <a:t> el hombre</a:t>
            </a:r>
          </a:p>
          <a:p>
            <a:pPr algn="just"/>
            <a:r>
              <a:rPr lang="es-MX" sz="2000" dirty="0" smtClean="0"/>
              <a:t>Art </a:t>
            </a:r>
            <a:r>
              <a:rPr lang="es-MX" sz="2000" dirty="0"/>
              <a:t>+ </a:t>
            </a:r>
            <a:r>
              <a:rPr lang="es-MX" sz="2000" dirty="0" err="1" smtClean="0"/>
              <a:t>Adj</a:t>
            </a:r>
            <a:r>
              <a:rPr lang="es-MX" sz="2000" dirty="0" smtClean="0"/>
              <a:t> + Sus</a:t>
            </a:r>
            <a:r>
              <a:rPr lang="es-MX" sz="2000" dirty="0"/>
              <a:t>		</a:t>
            </a:r>
            <a:r>
              <a:rPr lang="es-MX" sz="2000" dirty="0">
                <a:sym typeface="Wingdings" pitchFamily="2" charset="2"/>
              </a:rPr>
              <a:t> el </a:t>
            </a:r>
            <a:r>
              <a:rPr lang="es-MX" sz="2000" dirty="0" smtClean="0">
                <a:sym typeface="Wingdings" pitchFamily="2" charset="2"/>
              </a:rPr>
              <a:t>pequeño hombre</a:t>
            </a:r>
            <a:endParaRPr lang="es-MX" sz="2000" dirty="0">
              <a:sym typeface="Wingdings" pitchFamily="2" charset="2"/>
            </a:endParaRPr>
          </a:p>
          <a:p>
            <a:pPr algn="just"/>
            <a:r>
              <a:rPr lang="es-MX" sz="2000" dirty="0" smtClean="0"/>
              <a:t>Art </a:t>
            </a:r>
            <a:r>
              <a:rPr lang="es-MX" sz="2000" dirty="0"/>
              <a:t>+ </a:t>
            </a:r>
            <a:r>
              <a:rPr lang="es-MX" sz="2000" dirty="0" err="1" smtClean="0"/>
              <a:t>Adv</a:t>
            </a:r>
            <a:r>
              <a:rPr lang="es-MX" sz="2000" dirty="0" smtClean="0"/>
              <a:t>+ </a:t>
            </a:r>
            <a:r>
              <a:rPr lang="es-MX" sz="2000" dirty="0" err="1" smtClean="0"/>
              <a:t>Adj</a:t>
            </a:r>
            <a:r>
              <a:rPr lang="es-MX" sz="2000" dirty="0" smtClean="0"/>
              <a:t> </a:t>
            </a:r>
            <a:r>
              <a:rPr lang="es-MX" sz="2000" dirty="0"/>
              <a:t>+ </a:t>
            </a:r>
            <a:r>
              <a:rPr lang="es-MX" sz="2000" dirty="0" smtClean="0"/>
              <a:t>Sus</a:t>
            </a:r>
            <a:r>
              <a:rPr lang="es-MX" sz="2000" dirty="0"/>
              <a:t>	</a:t>
            </a:r>
            <a:r>
              <a:rPr lang="es-MX" sz="2000" dirty="0">
                <a:sym typeface="Wingdings" pitchFamily="2" charset="2"/>
              </a:rPr>
              <a:t> el </a:t>
            </a:r>
            <a:r>
              <a:rPr lang="es-MX" sz="2000" dirty="0" smtClean="0">
                <a:solidFill>
                  <a:srgbClr val="0000CC"/>
                </a:solidFill>
                <a:sym typeface="Wingdings" pitchFamily="2" charset="2"/>
              </a:rPr>
              <a:t>muy pequeño </a:t>
            </a:r>
            <a:r>
              <a:rPr lang="es-MX" sz="2000" dirty="0">
                <a:solidFill>
                  <a:srgbClr val="0000CC"/>
                </a:solidFill>
                <a:sym typeface="Wingdings" pitchFamily="2" charset="2"/>
              </a:rPr>
              <a:t>hombre</a:t>
            </a:r>
          </a:p>
          <a:p>
            <a:pPr marL="0" indent="0" algn="just">
              <a:buNone/>
            </a:pPr>
            <a:r>
              <a:rPr lang="es-MX" sz="2000" dirty="0" smtClean="0"/>
              <a:t>Las tres palabras pertenecen a la misma categoría (frase nominal, NP del inglés) se puede determinar la siguiente categoría (frase verbal, VP del inglés)</a:t>
            </a:r>
          </a:p>
          <a:p>
            <a:pPr algn="just"/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766961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4801" y="0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Semántica</a:t>
            </a:r>
            <a:endParaRPr lang="es-MX" b="1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476544" y="1583795"/>
            <a:ext cx="8667456" cy="4095455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/>
              <a:t>Estudia los cambios de significación de palabras/grupos de palabras, </a:t>
            </a:r>
          </a:p>
          <a:p>
            <a:pPr algn="just"/>
            <a:r>
              <a:rPr lang="es-MX" sz="2400" dirty="0" smtClean="0"/>
              <a:t>y el papel que desempeñan las categorías y sus combinaciones en el significado de la frase</a:t>
            </a:r>
          </a:p>
          <a:p>
            <a:pPr algn="just"/>
            <a:r>
              <a:rPr lang="es-MX" sz="2400" dirty="0" smtClean="0"/>
              <a:t>Dependiendo de la categoría sintáctica se puede hacer referencia a diferentes tipos de la realidad</a:t>
            </a:r>
          </a:p>
          <a:p>
            <a:pPr marL="274320" lvl="1" indent="0" algn="just">
              <a:buNone/>
            </a:pPr>
            <a:r>
              <a:rPr lang="es-MX" sz="2000" dirty="0" smtClean="0"/>
              <a:t>sustantivos 	 </a:t>
            </a:r>
            <a:r>
              <a:rPr lang="es-MX" sz="2000" dirty="0" smtClean="0">
                <a:sym typeface="Wingdings" pitchFamily="2" charset="2"/>
              </a:rPr>
              <a:t> objetos</a:t>
            </a:r>
          </a:p>
          <a:p>
            <a:pPr marL="274320" lvl="1" indent="0" algn="just">
              <a:buNone/>
            </a:pPr>
            <a:r>
              <a:rPr lang="es-MX" sz="2000" dirty="0" smtClean="0">
                <a:sym typeface="Wingdings" pitchFamily="2" charset="2"/>
              </a:rPr>
              <a:t>adjetivos		 propiedades de los objetos</a:t>
            </a:r>
          </a:p>
          <a:p>
            <a:pPr marL="274320" lvl="1" indent="0" algn="just">
              <a:buNone/>
            </a:pPr>
            <a:r>
              <a:rPr lang="es-MX" sz="2000" dirty="0" smtClean="0">
                <a:sym typeface="Wingdings" pitchFamily="2" charset="2"/>
              </a:rPr>
              <a:t>adverbios 	 propiedades de las propiedades de objetos</a:t>
            </a:r>
            <a:endParaRPr lang="es-MX" sz="2000" dirty="0" smtClean="0"/>
          </a:p>
        </p:txBody>
      </p:sp>
    </p:spTree>
    <p:extLst>
      <p:ext uri="{BB962C8B-B14F-4D97-AF65-F5344CB8AC3E}">
        <p14:creationId xmlns:p14="http://schemas.microsoft.com/office/powerpoint/2010/main" val="2415817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760" y="0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Semántica</a:t>
            </a:r>
            <a:endParaRPr lang="es-MX" b="1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1376645" y="1628800"/>
            <a:ext cx="7200800" cy="3195355"/>
          </a:xfrm>
        </p:spPr>
        <p:txBody>
          <a:bodyPr>
            <a:normAutofit/>
          </a:bodyPr>
          <a:lstStyle/>
          <a:p>
            <a:r>
              <a:rPr lang="es-MX" sz="2400" dirty="0" smtClean="0"/>
              <a:t>Lidia con categorías como </a:t>
            </a:r>
            <a:r>
              <a:rPr lang="es-MX" sz="2400" i="1" dirty="0" smtClean="0"/>
              <a:t>sujeto</a:t>
            </a:r>
            <a:r>
              <a:rPr lang="es-MX" sz="2400" dirty="0" smtClean="0"/>
              <a:t>, </a:t>
            </a:r>
            <a:r>
              <a:rPr lang="es-MX" sz="2400" i="1" dirty="0" smtClean="0"/>
              <a:t>objeto </a:t>
            </a:r>
            <a:r>
              <a:rPr lang="es-MX" sz="2400" dirty="0" smtClean="0"/>
              <a:t>y otras categorías profundas como </a:t>
            </a:r>
            <a:r>
              <a:rPr lang="es-MX" sz="2400" i="1" dirty="0" smtClean="0"/>
              <a:t>agente</a:t>
            </a:r>
            <a:r>
              <a:rPr lang="es-MX" sz="2400" dirty="0" smtClean="0"/>
              <a:t>, </a:t>
            </a:r>
            <a:r>
              <a:rPr lang="es-MX" sz="2400" i="1" dirty="0" smtClean="0"/>
              <a:t>instrumento, </a:t>
            </a:r>
            <a:r>
              <a:rPr lang="es-MX" sz="2400" dirty="0" smtClean="0"/>
              <a:t>etc.</a:t>
            </a:r>
          </a:p>
          <a:p>
            <a:r>
              <a:rPr lang="es-MX" sz="2400" i="1" dirty="0" smtClean="0"/>
              <a:t>El hombre(Sujeto) vio(Verbo) al toro(Objeto)</a:t>
            </a:r>
          </a:p>
        </p:txBody>
      </p:sp>
    </p:spTree>
    <p:extLst>
      <p:ext uri="{BB962C8B-B14F-4D97-AF65-F5344CB8AC3E}">
        <p14:creationId xmlns:p14="http://schemas.microsoft.com/office/powerpoint/2010/main" val="1313498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31640" y="908720"/>
            <a:ext cx="7239000" cy="4995555"/>
          </a:xfrm>
          <a:prstGeom prst="rect">
            <a:avLst/>
          </a:prstGeom>
        </p:spPr>
        <p:txBody>
          <a:bodyPr/>
          <a:lstStyle/>
          <a:p>
            <a:pPr algn="just"/>
            <a:r>
              <a:rPr lang="es-MX" sz="3600" dirty="0">
                <a:latin typeface="Gabriola" pitchFamily="82" charset="0"/>
                <a:cs typeface="AngsanaUPC" pitchFamily="18" charset="-34"/>
              </a:rPr>
              <a:t>Proporcionar a los alumnos de conocimiento sobre las técnicas que se emplean para el desarrollo de sistemas concentrándose en los aspectos que conciernen a los métodos estadísticos de tratamiento de texto y destacando las siguientes tareas de clasificación, recuperación de documentos, la resolución de la ambigüedad léxica y el etiquetado sintáctico.</a:t>
            </a:r>
            <a:endParaRPr lang="es-ES_tradnl" sz="3600" dirty="0">
              <a:latin typeface="Gabriola" pitchFamily="82" charset="0"/>
              <a:cs typeface="AngsanaUPC" pitchFamily="18" charset="-34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816805" y="0"/>
            <a:ext cx="593883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ES_tradnl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Objetivo de la  UA</a:t>
            </a:r>
            <a:endParaRPr lang="es-ES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6108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760" y="143635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Pragmática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6555" y="1718809"/>
            <a:ext cx="8055895" cy="4455495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dirty="0" smtClean="0"/>
              <a:t>Se encarga de como el contexto (situación) influye en la interpretación del significado</a:t>
            </a:r>
          </a:p>
          <a:p>
            <a:pPr marL="0" indent="0" algn="just">
              <a:buNone/>
            </a:pPr>
            <a:r>
              <a:rPr lang="es-MX" sz="2000" dirty="0" smtClean="0"/>
              <a:t>	 </a:t>
            </a:r>
            <a:r>
              <a:rPr lang="es-MX" sz="2000" dirty="0"/>
              <a:t>¿Me puedes pasar la sal</a:t>
            </a:r>
            <a:r>
              <a:rPr lang="es-MX" sz="2000" dirty="0" smtClean="0"/>
              <a:t>?</a:t>
            </a:r>
          </a:p>
          <a:p>
            <a:endParaRPr lang="es-MX" sz="2000" dirty="0" smtClean="0"/>
          </a:p>
          <a:p>
            <a:r>
              <a:rPr lang="es-MX" sz="2000" dirty="0" smtClean="0"/>
              <a:t>No </a:t>
            </a:r>
            <a:r>
              <a:rPr lang="es-MX" sz="2000" dirty="0"/>
              <a:t>es tal </a:t>
            </a:r>
            <a:r>
              <a:rPr lang="es-MX" sz="2000" dirty="0" smtClean="0"/>
              <a:t>pregunta</a:t>
            </a:r>
          </a:p>
          <a:p>
            <a:r>
              <a:rPr lang="es-MX" sz="2000" dirty="0" smtClean="0"/>
              <a:t>Es una forma </a:t>
            </a:r>
            <a:r>
              <a:rPr lang="es-MX" sz="2000" dirty="0"/>
              <a:t>cortés de pedir a alguien que nos haga un </a:t>
            </a:r>
            <a:r>
              <a:rPr lang="es-MX" sz="2000" dirty="0" smtClean="0"/>
              <a:t>favor acercarnos la sal</a:t>
            </a:r>
          </a:p>
          <a:p>
            <a:r>
              <a:rPr lang="es-MX" sz="2000" dirty="0" smtClean="0"/>
              <a:t>Hay elementos extralingüísticos</a:t>
            </a:r>
            <a:endParaRPr lang="es-MX" sz="2000" dirty="0"/>
          </a:p>
          <a:p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8219022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760" y="143635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Categorías lingüísticas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46575" y="1628800"/>
            <a:ext cx="7652810" cy="3922382"/>
          </a:xfrm>
        </p:spPr>
        <p:txBody>
          <a:bodyPr/>
          <a:lstStyle/>
          <a:p>
            <a:pPr algn="just"/>
            <a:r>
              <a:rPr lang="es-MX" dirty="0" smtClean="0"/>
              <a:t>Partes de la oración (</a:t>
            </a:r>
            <a:r>
              <a:rPr lang="es-MX" dirty="0" err="1" smtClean="0"/>
              <a:t>Part</a:t>
            </a:r>
            <a:r>
              <a:rPr lang="es-MX" dirty="0" smtClean="0"/>
              <a:t> of </a:t>
            </a:r>
            <a:r>
              <a:rPr lang="es-MX" dirty="0" err="1" smtClean="0"/>
              <a:t>Speech</a:t>
            </a:r>
            <a:r>
              <a:rPr lang="es-MX" dirty="0" smtClean="0"/>
              <a:t>, POS, del 					inglés)</a:t>
            </a:r>
          </a:p>
          <a:p>
            <a:pPr lvl="1" algn="just"/>
            <a:r>
              <a:rPr lang="es-MX" sz="1800" b="1" dirty="0" smtClean="0"/>
              <a:t>Categorías abiertas</a:t>
            </a:r>
          </a:p>
          <a:p>
            <a:pPr marL="274320" lvl="1" indent="0" algn="just">
              <a:buNone/>
            </a:pPr>
            <a:r>
              <a:rPr lang="es-MX" sz="1800" dirty="0" smtClean="0"/>
              <a:t>verbos, sustantivos, pronombres, adjetivos, numerales, adverbios, palabra derivadas, nuevas palabras acuñadas. Conjunto potencialmente ilimitado</a:t>
            </a:r>
            <a:endParaRPr lang="es-MX" sz="1800" dirty="0"/>
          </a:p>
          <a:p>
            <a:pPr lvl="1" algn="just"/>
            <a:endParaRPr lang="es-MX" sz="1800" dirty="0" smtClean="0"/>
          </a:p>
          <a:p>
            <a:pPr lvl="1" algn="just"/>
            <a:r>
              <a:rPr lang="es-MX" sz="1800" b="1" dirty="0"/>
              <a:t>Categorías </a:t>
            </a:r>
            <a:r>
              <a:rPr lang="es-MX" sz="1800" b="1" dirty="0" smtClean="0"/>
              <a:t>cerradas</a:t>
            </a:r>
          </a:p>
          <a:p>
            <a:pPr marL="274320" lvl="1" indent="0" algn="just">
              <a:buNone/>
            </a:pPr>
            <a:r>
              <a:rPr lang="es-MX" sz="1800" dirty="0" smtClean="0"/>
              <a:t>preposiciones, conjunciones, artículos, interjecciones, partículas que no se crean por derivación. Conjunto finito.</a:t>
            </a:r>
            <a:endParaRPr lang="es-MX" sz="1800" dirty="0"/>
          </a:p>
          <a:p>
            <a:pPr lvl="1" algn="just"/>
            <a:endParaRPr lang="es-MX" sz="1800" dirty="0" smtClean="0"/>
          </a:p>
          <a:p>
            <a:pPr lvl="1" algn="just"/>
            <a:endParaRPr lang="es-MX" sz="1800" dirty="0" smtClean="0"/>
          </a:p>
        </p:txBody>
      </p:sp>
    </p:spTree>
    <p:extLst>
      <p:ext uri="{BB962C8B-B14F-4D97-AF65-F5344CB8AC3E}">
        <p14:creationId xmlns:p14="http://schemas.microsoft.com/office/powerpoint/2010/main" val="6861007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38226" y="98630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Sustantivo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6535" y="1448780"/>
            <a:ext cx="8370929" cy="4365485"/>
          </a:xfrm>
        </p:spPr>
        <p:txBody>
          <a:bodyPr>
            <a:noAutofit/>
          </a:bodyPr>
          <a:lstStyle/>
          <a:p>
            <a:r>
              <a:rPr lang="es-MX" dirty="0" smtClean="0"/>
              <a:t>Típicamente se refiere a entidades concretas, abstractas o imaginarias.</a:t>
            </a:r>
          </a:p>
          <a:p>
            <a:pPr lvl="1"/>
            <a:r>
              <a:rPr lang="es-MX" sz="1800" dirty="0" smtClean="0"/>
              <a:t>Flexiones</a:t>
            </a:r>
          </a:p>
          <a:p>
            <a:pPr lvl="2"/>
            <a:r>
              <a:rPr lang="es-MX" sz="1800" dirty="0" smtClean="0"/>
              <a:t>Número		singular, plural</a:t>
            </a:r>
          </a:p>
          <a:p>
            <a:pPr lvl="2"/>
            <a:r>
              <a:rPr lang="es-MX" sz="1800" dirty="0" smtClean="0"/>
              <a:t>Género		masculino, femenino, neutro</a:t>
            </a:r>
          </a:p>
          <a:p>
            <a:pPr lvl="2"/>
            <a:r>
              <a:rPr lang="es-MX" sz="1800" dirty="0" smtClean="0"/>
              <a:t>(otros) 		Aumentativos, diminutivos, despectivos</a:t>
            </a:r>
          </a:p>
          <a:p>
            <a:pPr lvl="2"/>
            <a:endParaRPr lang="es-MX" sz="1800" dirty="0" smtClean="0"/>
          </a:p>
          <a:p>
            <a:pPr lvl="1"/>
            <a:r>
              <a:rPr lang="es-MX" sz="1800" dirty="0" smtClean="0"/>
              <a:t>Caso		nominativo, genitivo, acusativo, dativo, 	vocativo</a:t>
            </a:r>
          </a:p>
          <a:p>
            <a:pPr marL="548640" lvl="2" indent="0">
              <a:buNone/>
            </a:pPr>
            <a:r>
              <a:rPr lang="es-MX" sz="1800" dirty="0" smtClean="0"/>
              <a:t>	</a:t>
            </a:r>
            <a:r>
              <a:rPr lang="es-MX" sz="1800" dirty="0" smtClean="0">
                <a:solidFill>
                  <a:srgbClr val="0000CC"/>
                </a:solidFill>
              </a:rPr>
              <a:t>El </a:t>
            </a:r>
            <a:r>
              <a:rPr lang="es-MX" sz="1800" dirty="0">
                <a:solidFill>
                  <a:srgbClr val="0000CC"/>
                </a:solidFill>
              </a:rPr>
              <a:t>niño </a:t>
            </a:r>
            <a:r>
              <a:rPr lang="es-MX" sz="1800" dirty="0" smtClean="0"/>
              <a:t>come 		</a:t>
            </a:r>
            <a:r>
              <a:rPr lang="es-MX" sz="1800" dirty="0" smtClean="0">
                <a:solidFill>
                  <a:srgbClr val="0000CC"/>
                </a:solidFill>
              </a:rPr>
              <a:t>- nominativo</a:t>
            </a:r>
          </a:p>
          <a:p>
            <a:pPr marL="548640" lvl="2" indent="0">
              <a:buNone/>
            </a:pPr>
            <a:r>
              <a:rPr lang="es-MX" sz="1800" dirty="0" smtClean="0"/>
              <a:t>	mesa </a:t>
            </a:r>
            <a:r>
              <a:rPr lang="es-MX" sz="1800" i="1" dirty="0" smtClean="0">
                <a:solidFill>
                  <a:srgbClr val="0000CC"/>
                </a:solidFill>
              </a:rPr>
              <a:t>de madera 	- genitivo</a:t>
            </a:r>
          </a:p>
          <a:p>
            <a:pPr marL="548640" lvl="2" indent="0">
              <a:buNone/>
            </a:pPr>
            <a:r>
              <a:rPr lang="es-MX" sz="1800" dirty="0" smtClean="0"/>
              <a:t>	Julio </a:t>
            </a:r>
            <a:r>
              <a:rPr lang="es-MX" sz="1800" dirty="0"/>
              <a:t>César derrotó </a:t>
            </a:r>
            <a:r>
              <a:rPr lang="es-MX" sz="1800" i="1" dirty="0">
                <a:solidFill>
                  <a:srgbClr val="0000CC"/>
                </a:solidFill>
              </a:rPr>
              <a:t>a los </a:t>
            </a:r>
            <a:r>
              <a:rPr lang="es-MX" sz="1800" i="1" dirty="0" smtClean="0">
                <a:solidFill>
                  <a:srgbClr val="0000CC"/>
                </a:solidFill>
              </a:rPr>
              <a:t>galos 	- acusativo</a:t>
            </a:r>
          </a:p>
          <a:p>
            <a:pPr marL="548640" lvl="2" indent="0">
              <a:buNone/>
            </a:pPr>
            <a:r>
              <a:rPr lang="es-MX" sz="1800" dirty="0" smtClean="0"/>
              <a:t>	</a:t>
            </a:r>
            <a:r>
              <a:rPr lang="es-MX" sz="1800" i="1" dirty="0" smtClean="0"/>
              <a:t>el </a:t>
            </a:r>
            <a:r>
              <a:rPr lang="es-MX" sz="1800" i="1" dirty="0"/>
              <a:t>niño escribe una carta </a:t>
            </a:r>
            <a:r>
              <a:rPr lang="es-MX" sz="1800" i="1" dirty="0">
                <a:solidFill>
                  <a:srgbClr val="0000CC"/>
                </a:solidFill>
              </a:rPr>
              <a:t>a su </a:t>
            </a:r>
            <a:r>
              <a:rPr lang="es-MX" sz="1800" i="1" dirty="0" smtClean="0">
                <a:solidFill>
                  <a:srgbClr val="0000CC"/>
                </a:solidFill>
              </a:rPr>
              <a:t>padre	</a:t>
            </a:r>
            <a:r>
              <a:rPr lang="es-MX" sz="1800" i="1" dirty="0" smtClean="0"/>
              <a:t> – </a:t>
            </a:r>
            <a:r>
              <a:rPr lang="es-MX" sz="1800" i="1" dirty="0" smtClean="0">
                <a:solidFill>
                  <a:srgbClr val="0000CC"/>
                </a:solidFill>
              </a:rPr>
              <a:t>dativo</a:t>
            </a:r>
          </a:p>
          <a:p>
            <a:pPr marL="548640" lvl="2" indent="0">
              <a:buNone/>
            </a:pPr>
            <a:r>
              <a:rPr lang="es-MX" sz="1800" i="1" dirty="0" smtClean="0"/>
              <a:t>	No </a:t>
            </a:r>
            <a:r>
              <a:rPr lang="es-MX" sz="1800" i="1" dirty="0"/>
              <a:t>te entiendo, </a:t>
            </a:r>
            <a:r>
              <a:rPr lang="es-MX" sz="1800" i="1" dirty="0" smtClean="0">
                <a:solidFill>
                  <a:srgbClr val="0000CC"/>
                </a:solidFill>
              </a:rPr>
              <a:t>Juan 	- vocativo</a:t>
            </a:r>
          </a:p>
          <a:p>
            <a:pPr marL="548640" lvl="2" indent="0" algn="just">
              <a:buNone/>
            </a:pPr>
            <a:endParaRPr lang="es-MX" sz="1800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0377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3611" y="10857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Sustantivo(2)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6554" y="1583795"/>
            <a:ext cx="7515835" cy="4320480"/>
          </a:xfrm>
        </p:spPr>
        <p:txBody>
          <a:bodyPr>
            <a:normAutofit/>
          </a:bodyPr>
          <a:lstStyle/>
          <a:p>
            <a:pPr lvl="1"/>
            <a:r>
              <a:rPr lang="es-MX" sz="2000" dirty="0" smtClean="0"/>
              <a:t>Clasificación semántica</a:t>
            </a:r>
          </a:p>
          <a:p>
            <a:pPr lvl="2"/>
            <a:r>
              <a:rPr lang="es-MX" sz="1800" dirty="0" smtClean="0"/>
              <a:t>humano/animal/ : chofer/pájaro</a:t>
            </a:r>
          </a:p>
          <a:p>
            <a:pPr lvl="2"/>
            <a:r>
              <a:rPr lang="es-MX" sz="1800" dirty="0" smtClean="0"/>
              <a:t>concreto/abstracto: computadora/idea</a:t>
            </a:r>
          </a:p>
          <a:p>
            <a:pPr lvl="2"/>
            <a:r>
              <a:rPr lang="es-MX" sz="1800" dirty="0" smtClean="0"/>
              <a:t>común/propio: mesa/Intel</a:t>
            </a:r>
          </a:p>
          <a:p>
            <a:pPr lvl="1"/>
            <a:endParaRPr lang="es-MX" sz="2000" dirty="0" smtClean="0"/>
          </a:p>
          <a:p>
            <a:pPr lvl="1"/>
            <a:r>
              <a:rPr lang="es-MX" sz="2000" dirty="0" smtClean="0"/>
              <a:t>Clasificación morfológica</a:t>
            </a:r>
            <a:endParaRPr lang="es-MX" sz="2000" dirty="0"/>
          </a:p>
          <a:p>
            <a:pPr lvl="2"/>
            <a:r>
              <a:rPr lang="es-MX" sz="1800" dirty="0" smtClean="0"/>
              <a:t>Pluralia tantum</a:t>
            </a:r>
            <a:r>
              <a:rPr lang="es-MX" sz="1800" dirty="0"/>
              <a:t>	</a:t>
            </a:r>
            <a:r>
              <a:rPr lang="es-MX" sz="1800" dirty="0" smtClean="0"/>
              <a:t>tijeras, trizas</a:t>
            </a:r>
            <a:r>
              <a:rPr lang="es-MX" sz="1800" dirty="0"/>
              <a:t>, </a:t>
            </a:r>
            <a:r>
              <a:rPr lang="es-MX" sz="1800" dirty="0" smtClean="0"/>
              <a:t>gafas, </a:t>
            </a:r>
          </a:p>
          <a:p>
            <a:pPr marL="548640" lvl="2" indent="0">
              <a:buNone/>
            </a:pPr>
            <a:r>
              <a:rPr lang="es-MX" sz="1800" dirty="0" smtClean="0"/>
              <a:t>					nupcias, modales</a:t>
            </a:r>
          </a:p>
          <a:p>
            <a:pPr marL="548640" lvl="2" indent="0">
              <a:buNone/>
            </a:pPr>
            <a:endParaRPr lang="es-MX" sz="1800" dirty="0"/>
          </a:p>
          <a:p>
            <a:pPr lvl="2"/>
            <a:r>
              <a:rPr lang="es-MX" sz="1800" dirty="0" smtClean="0"/>
              <a:t>Singularidad tantum</a:t>
            </a:r>
            <a:r>
              <a:rPr lang="es-MX" sz="1800" dirty="0"/>
              <a:t>	</a:t>
            </a:r>
            <a:r>
              <a:rPr lang="es-MX" sz="1800" dirty="0" smtClean="0"/>
              <a:t>	sed, salud, caos</a:t>
            </a:r>
            <a:endParaRPr lang="es-MX" sz="1800" dirty="0"/>
          </a:p>
          <a:p>
            <a:pPr lvl="2"/>
            <a:endParaRPr lang="es-MX" sz="1800" dirty="0"/>
          </a:p>
          <a:p>
            <a:pPr lvl="2"/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4181052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38263" y="0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Verbo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01570" y="1538790"/>
            <a:ext cx="7380820" cy="4410490"/>
          </a:xfrm>
        </p:spPr>
        <p:txBody>
          <a:bodyPr/>
          <a:lstStyle/>
          <a:p>
            <a:pPr lvl="1" algn="just"/>
            <a:r>
              <a:rPr lang="es-MX" sz="1800" dirty="0" smtClean="0"/>
              <a:t>Expresa acciones, actitudes, cambios, movimientos de seres o cosas.</a:t>
            </a:r>
          </a:p>
          <a:p>
            <a:pPr lvl="1" algn="just"/>
            <a:r>
              <a:rPr lang="es-MX" sz="1800" dirty="0" smtClean="0"/>
              <a:t>El Infinitivo es la forma normal de enunciación</a:t>
            </a:r>
          </a:p>
          <a:p>
            <a:pPr lvl="1" algn="just"/>
            <a:r>
              <a:rPr lang="es-MX" sz="1800" dirty="0" smtClean="0"/>
              <a:t>Flexiones verbales o conjugación: persona, número, modo, tiempo</a:t>
            </a:r>
          </a:p>
          <a:p>
            <a:pPr lvl="1" algn="just"/>
            <a:endParaRPr lang="es-MX" sz="1800" dirty="0" smtClean="0"/>
          </a:p>
          <a:p>
            <a:pPr marL="274320" lvl="1" indent="0" algn="just">
              <a:buNone/>
            </a:pPr>
            <a:r>
              <a:rPr lang="es-MX" sz="1800" dirty="0" err="1" smtClean="0">
                <a:solidFill>
                  <a:srgbClr val="0000CC"/>
                </a:solidFill>
              </a:rPr>
              <a:t>com</a:t>
            </a:r>
            <a:r>
              <a:rPr lang="es-MX" sz="1800" dirty="0" smtClean="0">
                <a:solidFill>
                  <a:srgbClr val="0000CC"/>
                </a:solidFill>
              </a:rPr>
              <a:t>-o</a:t>
            </a:r>
            <a:r>
              <a:rPr lang="es-MX" sz="1800" dirty="0" smtClean="0"/>
              <a:t>	primera persona del singular, modo indicativo, 		tiempo presente</a:t>
            </a:r>
          </a:p>
          <a:p>
            <a:pPr marL="274320" lvl="1" indent="0" algn="just">
              <a:buNone/>
            </a:pPr>
            <a:r>
              <a:rPr lang="es-MX" sz="1800" dirty="0" smtClean="0">
                <a:solidFill>
                  <a:srgbClr val="0000CC"/>
                </a:solidFill>
              </a:rPr>
              <a:t>coma-</a:t>
            </a:r>
            <a:r>
              <a:rPr lang="es-MX" sz="1800" dirty="0" err="1" smtClean="0">
                <a:solidFill>
                  <a:srgbClr val="0000CC"/>
                </a:solidFill>
              </a:rPr>
              <a:t>mos</a:t>
            </a:r>
            <a:r>
              <a:rPr lang="es-MX" sz="1800" dirty="0" smtClean="0"/>
              <a:t> primera </a:t>
            </a:r>
            <a:r>
              <a:rPr lang="es-MX" sz="1800" dirty="0"/>
              <a:t>persona del </a:t>
            </a:r>
            <a:r>
              <a:rPr lang="es-MX" sz="1800" dirty="0" smtClean="0"/>
              <a:t>plural, </a:t>
            </a:r>
            <a:r>
              <a:rPr lang="es-MX" sz="1800" dirty="0"/>
              <a:t>modo </a:t>
            </a:r>
            <a:r>
              <a:rPr lang="es-MX" sz="1800" dirty="0" smtClean="0"/>
              <a:t>subjuntivo, </a:t>
            </a:r>
            <a:r>
              <a:rPr lang="es-MX" sz="1800" dirty="0"/>
              <a:t>		tiempo presente</a:t>
            </a:r>
          </a:p>
          <a:p>
            <a:pPr marL="274320" lvl="1" indent="0" algn="just">
              <a:buNone/>
            </a:pPr>
            <a:endParaRPr lang="es-MX" sz="1800" dirty="0" smtClean="0"/>
          </a:p>
        </p:txBody>
      </p:sp>
    </p:spTree>
    <p:extLst>
      <p:ext uri="{BB962C8B-B14F-4D97-AF65-F5344CB8AC3E}">
        <p14:creationId xmlns:p14="http://schemas.microsoft.com/office/powerpoint/2010/main" val="4163898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760" y="143635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Verbo (2)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MX" dirty="0" smtClean="0"/>
              <a:t>Flexiones</a:t>
            </a:r>
          </a:p>
          <a:p>
            <a:pPr marL="274320" lvl="1" indent="0">
              <a:buNone/>
            </a:pPr>
            <a:endParaRPr lang="es-MX" dirty="0" smtClean="0"/>
          </a:p>
          <a:p>
            <a:pPr lvl="2"/>
            <a:endParaRPr lang="es-MX" dirty="0" smtClean="0"/>
          </a:p>
          <a:p>
            <a:pPr lvl="2"/>
            <a:endParaRPr lang="es-MX" dirty="0"/>
          </a:p>
          <a:p>
            <a:pPr lvl="2"/>
            <a:endParaRPr lang="es-MX" dirty="0" smtClean="0"/>
          </a:p>
          <a:p>
            <a:pPr marL="274320" lvl="1" indent="0">
              <a:buNone/>
            </a:pPr>
            <a:endParaRPr lang="es-MX" sz="1800" dirty="0" smtClean="0"/>
          </a:p>
          <a:p>
            <a:pPr lvl="1"/>
            <a:r>
              <a:rPr lang="es-MX" sz="1800" dirty="0" smtClean="0"/>
              <a:t>Clasificación morfológica</a:t>
            </a:r>
          </a:p>
          <a:p>
            <a:pPr lvl="2"/>
            <a:r>
              <a:rPr lang="es-MX" sz="1600" dirty="0" smtClean="0"/>
              <a:t>Regular /irregular	amar/ir</a:t>
            </a:r>
          </a:p>
          <a:p>
            <a:pPr lvl="2"/>
            <a:r>
              <a:rPr lang="es-MX" sz="1600" dirty="0" smtClean="0"/>
              <a:t>Clase de </a:t>
            </a:r>
            <a:r>
              <a:rPr lang="es-MX" sz="1800" dirty="0" smtClean="0"/>
              <a:t>conjugación</a:t>
            </a:r>
            <a:r>
              <a:rPr lang="es-MX" sz="1600" dirty="0" smtClean="0"/>
              <a:t> : -</a:t>
            </a:r>
            <a:r>
              <a:rPr lang="es-MX" sz="1600" dirty="0" err="1" smtClean="0"/>
              <a:t>ar</a:t>
            </a:r>
            <a:r>
              <a:rPr lang="es-MX" sz="1600" dirty="0" smtClean="0"/>
              <a:t>, -</a:t>
            </a:r>
            <a:r>
              <a:rPr lang="es-MX" sz="1600" dirty="0" err="1" smtClean="0"/>
              <a:t>er</a:t>
            </a:r>
            <a:r>
              <a:rPr lang="es-MX" sz="1600" dirty="0" smtClean="0"/>
              <a:t>, -ir</a:t>
            </a:r>
            <a:endParaRPr lang="es-MX" sz="1600" dirty="0"/>
          </a:p>
          <a:p>
            <a:pPr marL="274320" lvl="1" indent="0">
              <a:buNone/>
            </a:pPr>
            <a:endParaRPr lang="es-MX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151522"/>
              </p:ext>
            </p:extLst>
          </p:nvPr>
        </p:nvGraphicFramePr>
        <p:xfrm>
          <a:off x="1043608" y="1772816"/>
          <a:ext cx="6096000" cy="202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persona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1ra</a:t>
                      </a:r>
                      <a:r>
                        <a:rPr lang="es-MX" baseline="0" dirty="0" smtClean="0"/>
                        <a:t> (yo) 2da (tú) …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número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Singular,</a:t>
                      </a:r>
                      <a:r>
                        <a:rPr lang="es-MX" baseline="0" dirty="0" smtClean="0"/>
                        <a:t> plural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modo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Indicativo, subjuntivo,</a:t>
                      </a:r>
                      <a:r>
                        <a:rPr lang="es-MX" baseline="0" dirty="0" smtClean="0"/>
                        <a:t> imperativo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tiempo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Presente, pasado, …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48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dirty="0" smtClean="0"/>
              <a:t>Modo indicativo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446" y="1700808"/>
            <a:ext cx="915895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2596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dirty="0" smtClean="0"/>
              <a:t>Modo Subjuntivo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1"/>
            <a:ext cx="9144000" cy="3902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147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2460" y="143635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Pronombre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6555" y="1403775"/>
            <a:ext cx="7965885" cy="4500500"/>
          </a:xfrm>
        </p:spPr>
        <p:txBody>
          <a:bodyPr>
            <a:noAutofit/>
          </a:bodyPr>
          <a:lstStyle/>
          <a:p>
            <a:r>
              <a:rPr lang="es-MX" sz="2000" dirty="0" smtClean="0"/>
              <a:t>Se emplea para sustituir al sustantivo para evitar, en ocasiones, su repetición</a:t>
            </a:r>
          </a:p>
          <a:p>
            <a:pPr marL="274320" lvl="1" indent="0">
              <a:buNone/>
            </a:pPr>
            <a:r>
              <a:rPr lang="es-MX" sz="1800" i="1" dirty="0" smtClean="0">
                <a:solidFill>
                  <a:srgbClr val="0000CC"/>
                </a:solidFill>
              </a:rPr>
              <a:t>	Ella</a:t>
            </a:r>
            <a:r>
              <a:rPr lang="es-MX" sz="1800" i="1" dirty="0" smtClean="0"/>
              <a:t> entregó la carta a su hermana</a:t>
            </a:r>
          </a:p>
          <a:p>
            <a:pPr marL="274320" lvl="1" indent="0">
              <a:buNone/>
            </a:pPr>
            <a:r>
              <a:rPr lang="es-MX" sz="1800" i="1" dirty="0" smtClean="0"/>
              <a:t>	El hombre </a:t>
            </a:r>
            <a:r>
              <a:rPr lang="es-MX" sz="1800" i="1" dirty="0" smtClean="0">
                <a:solidFill>
                  <a:srgbClr val="0000CC"/>
                </a:solidFill>
              </a:rPr>
              <a:t>que </a:t>
            </a:r>
            <a:r>
              <a:rPr lang="es-MX" sz="1800" i="1" dirty="0" smtClean="0"/>
              <a:t>leía el periódico tenía una manta 	sobre sus piernas</a:t>
            </a:r>
            <a:endParaRPr lang="es-MX" sz="1800" i="1" dirty="0"/>
          </a:p>
          <a:p>
            <a:pPr marL="274320" lvl="1" indent="0">
              <a:buNone/>
            </a:pPr>
            <a:endParaRPr lang="es-MX" sz="1800" i="1" dirty="0" smtClean="0"/>
          </a:p>
          <a:p>
            <a:r>
              <a:rPr lang="es-MX" sz="2000" dirty="0" smtClean="0"/>
              <a:t>Clasificación</a:t>
            </a:r>
          </a:p>
          <a:p>
            <a:pPr lvl="1"/>
            <a:r>
              <a:rPr lang="es-MX" sz="1800" dirty="0" smtClean="0"/>
              <a:t>Personales (yo, nosotros, él, ella)</a:t>
            </a:r>
          </a:p>
          <a:p>
            <a:pPr lvl="1"/>
            <a:r>
              <a:rPr lang="es-MX" sz="1800" dirty="0" smtClean="0"/>
              <a:t>Demostrativos (éste, ése, aquél)</a:t>
            </a:r>
          </a:p>
          <a:p>
            <a:pPr lvl="1"/>
            <a:r>
              <a:rPr lang="es-MX" sz="1800" dirty="0" smtClean="0"/>
              <a:t>Posesivos (mío, tuyo, nuestro)</a:t>
            </a:r>
          </a:p>
          <a:p>
            <a:pPr lvl="1"/>
            <a:r>
              <a:rPr lang="es-MX" sz="1800" dirty="0" smtClean="0"/>
              <a:t>Relativos (que, quien, cuales)</a:t>
            </a:r>
          </a:p>
          <a:p>
            <a:pPr lvl="1"/>
            <a:r>
              <a:rPr lang="es-MX" sz="1800" dirty="0" smtClean="0"/>
              <a:t>Interrogativos (cuál, qué, quiénes)</a:t>
            </a:r>
          </a:p>
          <a:p>
            <a:pPr lvl="1"/>
            <a:r>
              <a:rPr lang="es-MX" sz="1800" dirty="0" smtClean="0"/>
              <a:t>Indefinidos (alguien, ninguno, todos, muchos, pocos)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18875226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21750" y="188640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Adjetivo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6555" y="1898830"/>
            <a:ext cx="8145905" cy="4320480"/>
          </a:xfrm>
        </p:spPr>
        <p:txBody>
          <a:bodyPr>
            <a:normAutofit/>
          </a:bodyPr>
          <a:lstStyle/>
          <a:p>
            <a:r>
              <a:rPr lang="es-MX" sz="2400" dirty="0" smtClean="0"/>
              <a:t>Definen propiedades de los sustantivos</a:t>
            </a:r>
          </a:p>
          <a:p>
            <a:pPr marL="274320" lvl="1" indent="0">
              <a:buNone/>
            </a:pPr>
            <a:r>
              <a:rPr lang="es-MX" sz="2000" dirty="0" smtClean="0"/>
              <a:t>	libro </a:t>
            </a:r>
            <a:r>
              <a:rPr lang="es-MX" sz="2000" dirty="0" smtClean="0">
                <a:solidFill>
                  <a:srgbClr val="0000CC"/>
                </a:solidFill>
              </a:rPr>
              <a:t>pequeño		</a:t>
            </a:r>
            <a:r>
              <a:rPr lang="es-MX" sz="2000" dirty="0"/>
              <a:t>l</a:t>
            </a:r>
            <a:r>
              <a:rPr lang="es-MX" sz="2000" dirty="0" smtClean="0"/>
              <a:t>ibro </a:t>
            </a:r>
            <a:r>
              <a:rPr lang="es-MX" sz="2000" dirty="0" smtClean="0">
                <a:solidFill>
                  <a:srgbClr val="0000CC"/>
                </a:solidFill>
              </a:rPr>
              <a:t>viejo</a:t>
            </a:r>
          </a:p>
          <a:p>
            <a:r>
              <a:rPr lang="es-MX" sz="2400" dirty="0" smtClean="0"/>
              <a:t>Puede ir antes o después del sustantivo</a:t>
            </a:r>
            <a:endParaRPr lang="es-MX" sz="2400" dirty="0">
              <a:solidFill>
                <a:srgbClr val="0000CC"/>
              </a:solidFill>
            </a:endParaRPr>
          </a:p>
          <a:p>
            <a:pPr marL="274320" lvl="1" indent="0">
              <a:buNone/>
            </a:pPr>
            <a:r>
              <a:rPr lang="es-MX" sz="2000" dirty="0" smtClean="0">
                <a:solidFill>
                  <a:srgbClr val="0000CC"/>
                </a:solidFill>
              </a:rPr>
              <a:t>	</a:t>
            </a:r>
            <a:r>
              <a:rPr lang="es-MX" sz="2000" dirty="0"/>
              <a:t>	</a:t>
            </a:r>
            <a:r>
              <a:rPr lang="es-MX" sz="2000" dirty="0" smtClean="0">
                <a:solidFill>
                  <a:srgbClr val="0000CC"/>
                </a:solidFill>
              </a:rPr>
              <a:t>pequeño</a:t>
            </a:r>
            <a:r>
              <a:rPr lang="es-MX" sz="2000" dirty="0"/>
              <a:t> </a:t>
            </a:r>
            <a:r>
              <a:rPr lang="es-MX" sz="2000" dirty="0" smtClean="0"/>
              <a:t>río </a:t>
            </a:r>
            <a:r>
              <a:rPr lang="es-MX" sz="2000" dirty="0">
                <a:solidFill>
                  <a:srgbClr val="0000CC"/>
                </a:solidFill>
              </a:rPr>
              <a:t>	</a:t>
            </a:r>
            <a:r>
              <a:rPr lang="es-MX" sz="2000" dirty="0"/>
              <a:t>	</a:t>
            </a:r>
            <a:endParaRPr lang="es-MX" sz="2000" dirty="0" smtClean="0"/>
          </a:p>
          <a:p>
            <a:r>
              <a:rPr lang="es-MX" sz="2400" dirty="0" smtClean="0"/>
              <a:t>La anteposición del adjetivo puede provocar:</a:t>
            </a:r>
          </a:p>
          <a:p>
            <a:pPr lvl="1"/>
            <a:r>
              <a:rPr lang="es-MX" sz="2000" dirty="0" smtClean="0"/>
              <a:t>Mayor énfasis			</a:t>
            </a:r>
            <a:r>
              <a:rPr lang="es-MX" sz="2000" dirty="0" smtClean="0">
                <a:solidFill>
                  <a:srgbClr val="0000CC"/>
                </a:solidFill>
              </a:rPr>
              <a:t>profundo </a:t>
            </a:r>
            <a:r>
              <a:rPr lang="es-MX" sz="2000" dirty="0" smtClean="0"/>
              <a:t>dolor</a:t>
            </a:r>
            <a:endParaRPr lang="es-MX" sz="2000" dirty="0"/>
          </a:p>
          <a:p>
            <a:pPr lvl="1"/>
            <a:r>
              <a:rPr lang="es-MX" sz="2000" dirty="0" smtClean="0"/>
              <a:t>Cambio de significado	</a:t>
            </a:r>
            <a:r>
              <a:rPr lang="es-MX" sz="2000" dirty="0"/>
              <a:t>	</a:t>
            </a:r>
            <a:endParaRPr lang="es-MX" sz="2000" dirty="0" smtClean="0"/>
          </a:p>
          <a:p>
            <a:pPr marL="274320" lvl="1" indent="0">
              <a:buNone/>
            </a:pPr>
            <a:r>
              <a:rPr lang="es-MX" sz="2000" dirty="0">
                <a:solidFill>
                  <a:srgbClr val="0000CC"/>
                </a:solidFill>
              </a:rPr>
              <a:t>	</a:t>
            </a:r>
            <a:r>
              <a:rPr lang="es-MX" sz="2000" dirty="0" smtClean="0">
                <a:solidFill>
                  <a:srgbClr val="0000CC"/>
                </a:solidFill>
              </a:rPr>
              <a:t>				pobre </a:t>
            </a:r>
            <a:r>
              <a:rPr lang="es-MX" sz="2000" dirty="0" smtClean="0"/>
              <a:t>mujer	</a:t>
            </a:r>
            <a:r>
              <a:rPr lang="es-MX" sz="2000" dirty="0" smtClean="0">
                <a:solidFill>
                  <a:srgbClr val="00B050"/>
                </a:solidFill>
              </a:rPr>
              <a:t>(sufrimiento)</a:t>
            </a:r>
          </a:p>
          <a:p>
            <a:pPr marL="548640" lvl="2" indent="0">
              <a:buNone/>
            </a:pPr>
            <a:r>
              <a:rPr lang="es-MX" sz="1800" dirty="0" smtClean="0"/>
              <a:t>					</a:t>
            </a:r>
            <a:r>
              <a:rPr lang="es-MX" sz="1800" dirty="0"/>
              <a:t> mujer </a:t>
            </a:r>
            <a:r>
              <a:rPr lang="es-MX" sz="1800" dirty="0" smtClean="0">
                <a:solidFill>
                  <a:srgbClr val="0000CC"/>
                </a:solidFill>
              </a:rPr>
              <a:t>pobre	</a:t>
            </a:r>
            <a:r>
              <a:rPr lang="es-MX" sz="3600" dirty="0">
                <a:solidFill>
                  <a:srgbClr val="00B050"/>
                </a:solidFill>
              </a:rPr>
              <a:t>(miseria)</a:t>
            </a:r>
          </a:p>
          <a:p>
            <a:pPr marL="274320" lvl="1" indent="0">
              <a:buNone/>
            </a:pPr>
            <a:endParaRPr lang="es-MX" sz="20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048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26595" y="1628800"/>
            <a:ext cx="74676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es-MX" sz="3200" dirty="0">
                <a:latin typeface="+mn-lt"/>
              </a:rPr>
              <a:t>El presente material tiene como objetivo cubrir la  </a:t>
            </a:r>
            <a:r>
              <a:rPr lang="es-MX" sz="3200" dirty="0" smtClean="0">
                <a:latin typeface="+mn-lt"/>
              </a:rPr>
              <a:t>primera </a:t>
            </a:r>
            <a:r>
              <a:rPr lang="es-MX" sz="3200" dirty="0" smtClean="0">
                <a:latin typeface="+mn-lt"/>
              </a:rPr>
              <a:t>unidad del programa por competencia.</a:t>
            </a:r>
            <a:endParaRPr lang="es-MX" sz="3200" dirty="0">
              <a:latin typeface="+mn-lt"/>
            </a:endParaRPr>
          </a:p>
          <a:p>
            <a:pPr algn="just">
              <a:defRPr/>
            </a:pPr>
            <a:endParaRPr lang="it-IT" sz="3200" dirty="0">
              <a:latin typeface="+mn-lt"/>
            </a:endParaRPr>
          </a:p>
          <a:p>
            <a:pPr algn="just">
              <a:defRPr/>
            </a:pPr>
            <a:r>
              <a:rPr lang="es-MX" sz="3200" dirty="0">
                <a:latin typeface="+mn-lt"/>
              </a:rPr>
              <a:t>El alumno será capaz de </a:t>
            </a:r>
            <a:r>
              <a:rPr lang="es-MX" sz="3200" dirty="0" smtClean="0">
                <a:latin typeface="+mn-lt"/>
              </a:rPr>
              <a:t>conocer </a:t>
            </a:r>
            <a:r>
              <a:rPr lang="es-MX" sz="3200" dirty="0" smtClean="0">
                <a:latin typeface="+mn-lt"/>
              </a:rPr>
              <a:t>todo lo concerniente al fundamento del Procesamiento de Lenguaje Natural (PLN)</a:t>
            </a:r>
            <a:endParaRPr lang="es-MX" sz="3200" dirty="0">
              <a:latin typeface="+mn-lt"/>
            </a:endParaRPr>
          </a:p>
          <a:p>
            <a:pPr algn="just">
              <a:defRPr/>
            </a:pPr>
            <a:endParaRPr lang="es-MX" sz="3200" dirty="0">
              <a:latin typeface="+mn-lt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816805" y="0"/>
            <a:ext cx="59388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ES_tradnl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Objetivo</a:t>
            </a:r>
            <a:endParaRPr lang="es-ES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2654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40419" y="143635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Adjetivo 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56565" y="1538789"/>
            <a:ext cx="7920880" cy="4905545"/>
          </a:xfrm>
        </p:spPr>
        <p:txBody>
          <a:bodyPr>
            <a:noAutofit/>
          </a:bodyPr>
          <a:lstStyle/>
          <a:p>
            <a:r>
              <a:rPr lang="es-MX" sz="2400" dirty="0" smtClean="0"/>
              <a:t>Flexiones		</a:t>
            </a:r>
          </a:p>
          <a:p>
            <a:pPr lvl="1"/>
            <a:r>
              <a:rPr lang="es-MX" sz="2000" dirty="0" smtClean="0"/>
              <a:t>Género</a:t>
            </a:r>
          </a:p>
          <a:p>
            <a:pPr marL="274320" lvl="1" indent="0">
              <a:buNone/>
            </a:pPr>
            <a:r>
              <a:rPr lang="es-MX" sz="2000" dirty="0" smtClean="0"/>
              <a:t>	</a:t>
            </a:r>
            <a:r>
              <a:rPr lang="es-MX" sz="2000" dirty="0" err="1" smtClean="0"/>
              <a:t>niñ</a:t>
            </a:r>
            <a:r>
              <a:rPr lang="es-MX" sz="2000" dirty="0" smtClean="0"/>
              <a:t>-a </a:t>
            </a:r>
            <a:r>
              <a:rPr lang="es-MX" sz="2000" dirty="0" err="1" smtClean="0">
                <a:solidFill>
                  <a:srgbClr val="0000CC"/>
                </a:solidFill>
              </a:rPr>
              <a:t>bonit</a:t>
            </a:r>
            <a:r>
              <a:rPr lang="es-MX" sz="2000" dirty="0" smtClean="0">
                <a:solidFill>
                  <a:srgbClr val="0000CC"/>
                </a:solidFill>
              </a:rPr>
              <a:t>-a	</a:t>
            </a:r>
            <a:r>
              <a:rPr lang="es-MX" sz="2000" dirty="0" err="1" smtClean="0"/>
              <a:t>vecin</a:t>
            </a:r>
            <a:r>
              <a:rPr lang="es-MX" sz="2000" dirty="0" smtClean="0"/>
              <a:t>-o </a:t>
            </a:r>
            <a:r>
              <a:rPr lang="es-MX" sz="2000" dirty="0" err="1" smtClean="0">
                <a:solidFill>
                  <a:srgbClr val="0000CC"/>
                </a:solidFill>
              </a:rPr>
              <a:t>atent</a:t>
            </a:r>
            <a:r>
              <a:rPr lang="es-MX" sz="2000" dirty="0" smtClean="0">
                <a:solidFill>
                  <a:srgbClr val="0000CC"/>
                </a:solidFill>
              </a:rPr>
              <a:t>-o</a:t>
            </a:r>
            <a:r>
              <a:rPr lang="es-MX" sz="2000" dirty="0">
                <a:solidFill>
                  <a:srgbClr val="0000CC"/>
                </a:solidFill>
              </a:rPr>
              <a:t>	</a:t>
            </a:r>
            <a:r>
              <a:rPr lang="es-MX" sz="2000" dirty="0" smtClean="0"/>
              <a:t>gente amable</a:t>
            </a:r>
          </a:p>
          <a:p>
            <a:pPr lvl="1"/>
            <a:r>
              <a:rPr lang="es-MX" sz="2000" dirty="0" smtClean="0"/>
              <a:t>Número</a:t>
            </a:r>
            <a:endParaRPr lang="es-MX" sz="2000" dirty="0"/>
          </a:p>
          <a:p>
            <a:pPr marL="274320" lvl="1" indent="0">
              <a:buNone/>
            </a:pPr>
            <a:r>
              <a:rPr lang="es-MX" sz="2000" dirty="0" smtClean="0"/>
              <a:t>	árbol seco	</a:t>
            </a:r>
            <a:r>
              <a:rPr lang="es-MX" sz="2000" dirty="0"/>
              <a:t>	</a:t>
            </a:r>
            <a:r>
              <a:rPr lang="es-MX" sz="2000" dirty="0" smtClean="0"/>
              <a:t>árboles secos</a:t>
            </a:r>
            <a:r>
              <a:rPr lang="es-MX" sz="2000" dirty="0"/>
              <a:t>	</a:t>
            </a:r>
            <a:endParaRPr lang="es-MX" sz="2000" dirty="0" smtClean="0"/>
          </a:p>
          <a:p>
            <a:pPr lvl="1"/>
            <a:r>
              <a:rPr lang="es-MX" sz="2000" dirty="0" smtClean="0"/>
              <a:t>Grado</a:t>
            </a:r>
          </a:p>
          <a:p>
            <a:pPr marL="548640" lvl="2" indent="0">
              <a:buNone/>
            </a:pPr>
            <a:r>
              <a:rPr lang="es-MX" sz="1800" dirty="0" smtClean="0"/>
              <a:t>Positivo, comparativo (palabras específicas), superlativo</a:t>
            </a:r>
          </a:p>
          <a:p>
            <a:pPr marL="822960" lvl="3" indent="0">
              <a:buNone/>
            </a:pPr>
            <a:r>
              <a:rPr lang="es-MX" sz="1600" dirty="0" smtClean="0"/>
              <a:t>Nube </a:t>
            </a:r>
            <a:r>
              <a:rPr lang="es-MX" sz="1600" dirty="0" smtClean="0">
                <a:solidFill>
                  <a:srgbClr val="0000CC"/>
                </a:solidFill>
              </a:rPr>
              <a:t>blanca</a:t>
            </a:r>
            <a:endParaRPr lang="es-MX" sz="1600" dirty="0" smtClean="0"/>
          </a:p>
          <a:p>
            <a:pPr marL="822960" lvl="3" indent="0">
              <a:buNone/>
            </a:pPr>
            <a:r>
              <a:rPr lang="es-MX" sz="1600" dirty="0" smtClean="0"/>
              <a:t>el muchacho </a:t>
            </a:r>
            <a:r>
              <a:rPr lang="es-MX" sz="1600" dirty="0">
                <a:solidFill>
                  <a:srgbClr val="0000CC"/>
                </a:solidFill>
              </a:rPr>
              <a:t>es tan indiferente como </a:t>
            </a:r>
            <a:r>
              <a:rPr lang="es-MX" sz="1600" dirty="0" smtClean="0"/>
              <a:t>su padre</a:t>
            </a:r>
          </a:p>
          <a:p>
            <a:pPr marL="822960" lvl="3" indent="0">
              <a:buNone/>
            </a:pPr>
            <a:r>
              <a:rPr lang="es-MX" sz="1600" dirty="0" smtClean="0"/>
              <a:t>alt</a:t>
            </a:r>
            <a:r>
              <a:rPr lang="es-MX" sz="1600" dirty="0" smtClean="0">
                <a:solidFill>
                  <a:srgbClr val="0000CC"/>
                </a:solidFill>
              </a:rPr>
              <a:t>ísimo</a:t>
            </a:r>
            <a:r>
              <a:rPr lang="es-MX" sz="1600" dirty="0" smtClean="0"/>
              <a:t>	</a:t>
            </a:r>
          </a:p>
          <a:p>
            <a:pPr lvl="1"/>
            <a:r>
              <a:rPr lang="es-MX" sz="2000" dirty="0" smtClean="0"/>
              <a:t>Aumentativos, diminutivos, despectivos </a:t>
            </a:r>
            <a:br>
              <a:rPr lang="es-MX" sz="2000" dirty="0" smtClean="0"/>
            </a:br>
            <a:r>
              <a:rPr lang="es-MX" sz="2000" dirty="0" smtClean="0"/>
              <a:t>(</a:t>
            </a:r>
            <a:r>
              <a:rPr lang="es-MX" sz="2000" dirty="0" err="1" smtClean="0"/>
              <a:t>mesota</a:t>
            </a:r>
            <a:r>
              <a:rPr lang="es-MX" sz="2000" dirty="0" smtClean="0"/>
              <a:t>, mesita, </a:t>
            </a:r>
            <a:r>
              <a:rPr lang="es-MX" sz="2000" dirty="0" err="1" smtClean="0"/>
              <a:t>mesucha</a:t>
            </a:r>
            <a:r>
              <a:rPr lang="es-MX" sz="2000" dirty="0" smtClean="0"/>
              <a:t>)</a:t>
            </a:r>
            <a:endParaRPr lang="es-MX" sz="2000" dirty="0"/>
          </a:p>
          <a:p>
            <a:pPr marL="822960" lvl="3" indent="0" algn="just">
              <a:buNone/>
            </a:pP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6536568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4801" y="20888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Adjetivo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6515" y="1268760"/>
            <a:ext cx="8442938" cy="5445605"/>
          </a:xfrm>
        </p:spPr>
        <p:txBody>
          <a:bodyPr>
            <a:normAutofit/>
          </a:bodyPr>
          <a:lstStyle/>
          <a:p>
            <a:r>
              <a:rPr lang="es-MX" dirty="0" smtClean="0"/>
              <a:t>Clasificación		</a:t>
            </a:r>
          </a:p>
          <a:p>
            <a:pPr lvl="1">
              <a:buFont typeface="Wingdings" pitchFamily="2" charset="2"/>
              <a:buChar char="ü"/>
            </a:pPr>
            <a:r>
              <a:rPr lang="es-MX" dirty="0" smtClean="0"/>
              <a:t>Calificativos (bueno, grande)</a:t>
            </a:r>
          </a:p>
          <a:p>
            <a:pPr lvl="1">
              <a:buFont typeface="Wingdings" pitchFamily="2" charset="2"/>
              <a:buChar char="ü"/>
            </a:pPr>
            <a:r>
              <a:rPr lang="es-MX" dirty="0" smtClean="0"/>
              <a:t>Demostrativos (este, ese, aquel)</a:t>
            </a:r>
          </a:p>
          <a:p>
            <a:pPr lvl="1">
              <a:buFont typeface="Wingdings" pitchFamily="2" charset="2"/>
              <a:buChar char="ü"/>
            </a:pPr>
            <a:r>
              <a:rPr lang="es-MX" dirty="0" smtClean="0"/>
              <a:t>Posesivos (mío, suyo, nuestro) (mi, tu, su)</a:t>
            </a:r>
          </a:p>
          <a:p>
            <a:pPr lvl="1">
              <a:buFont typeface="Wingdings" pitchFamily="2" charset="2"/>
              <a:buChar char="ü"/>
            </a:pPr>
            <a:r>
              <a:rPr lang="es-MX" dirty="0" smtClean="0"/>
              <a:t>Indefinidos (ninguno, alguno)</a:t>
            </a:r>
          </a:p>
          <a:p>
            <a:pPr lvl="1">
              <a:buFont typeface="Wingdings" pitchFamily="2" charset="2"/>
              <a:buChar char="ü"/>
            </a:pPr>
            <a:r>
              <a:rPr lang="es-MX" dirty="0" smtClean="0"/>
              <a:t>Numerales (cardinales, ordinales, múltiplos y partitivos)</a:t>
            </a:r>
          </a:p>
          <a:p>
            <a:pPr marL="274320" lvl="1" indent="0">
              <a:buNone/>
            </a:pPr>
            <a:r>
              <a:rPr lang="es-MX" sz="2400" dirty="0" smtClean="0"/>
              <a:t>	diez, cincuenta y ocho /</a:t>
            </a:r>
          </a:p>
          <a:p>
            <a:pPr marL="274320" lvl="1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segundo, quinto /</a:t>
            </a:r>
          </a:p>
          <a:p>
            <a:pPr marL="274320" lvl="1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doble, triplicado/ </a:t>
            </a:r>
          </a:p>
          <a:p>
            <a:pPr marL="274320" lvl="1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medio (estás a medio camino),  </a:t>
            </a:r>
          </a:p>
          <a:p>
            <a:pPr marL="274320" lvl="1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cuartas (dos cuartas partes)</a:t>
            </a:r>
          </a:p>
          <a:p>
            <a:pPr lvl="1">
              <a:buFont typeface="Wingdings" pitchFamily="2" charset="2"/>
              <a:buChar char="ü"/>
            </a:pPr>
            <a:r>
              <a:rPr lang="es-MX" dirty="0" smtClean="0"/>
              <a:t>Interrogativos (cuál –cuál tren–, qué –qué película) </a:t>
            </a:r>
          </a:p>
          <a:p>
            <a:pPr marL="274320" lvl="1" indent="0">
              <a:buNone/>
            </a:pPr>
            <a:endParaRPr lang="es-MX" dirty="0" smtClean="0"/>
          </a:p>
          <a:p>
            <a:pPr marL="274320" lvl="1" indent="0">
              <a:buNone/>
            </a:pPr>
            <a:endParaRPr lang="es-MX" dirty="0" smtClean="0"/>
          </a:p>
          <a:p>
            <a:pPr marL="274320" lvl="1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41479692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31740" y="143635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Adverbio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46575" y="1538790"/>
            <a:ext cx="7830870" cy="5139189"/>
          </a:xfrm>
        </p:spPr>
        <p:txBody>
          <a:bodyPr>
            <a:normAutofit/>
          </a:bodyPr>
          <a:lstStyle/>
          <a:p>
            <a:r>
              <a:rPr lang="es-MX" sz="2000" dirty="0" smtClean="0"/>
              <a:t>Modifican a un verbo, adjetivo o a otro adverbio</a:t>
            </a:r>
          </a:p>
          <a:p>
            <a:pPr lvl="1">
              <a:buFont typeface="Wingdings" pitchFamily="2" charset="2"/>
              <a:buChar char="ü"/>
            </a:pPr>
            <a:r>
              <a:rPr lang="es-MX" sz="1800" dirty="0" smtClean="0"/>
              <a:t>Generalmente modifica verbos para denotar </a:t>
            </a:r>
          </a:p>
          <a:p>
            <a:pPr marL="548640" lvl="2" indent="0">
              <a:buNone/>
            </a:pPr>
            <a:r>
              <a:rPr lang="es-MX" sz="1600" dirty="0" smtClean="0"/>
              <a:t>Modo, tiempo, lugar, cantidad</a:t>
            </a:r>
          </a:p>
          <a:p>
            <a:pPr marL="274320" lvl="1" indent="0">
              <a:buNone/>
            </a:pPr>
            <a:r>
              <a:rPr lang="es-MX" sz="2800" i="1" dirty="0" smtClean="0"/>
              <a:t>	El presidente habló </a:t>
            </a:r>
            <a:r>
              <a:rPr lang="es-MX" sz="2800" b="1" i="1" dirty="0" smtClean="0"/>
              <a:t>amenazadoramente</a:t>
            </a:r>
          </a:p>
          <a:p>
            <a:pPr marL="274320" lvl="1" indent="0">
              <a:buNone/>
            </a:pPr>
            <a:r>
              <a:rPr lang="es-MX" sz="2800" i="1" dirty="0"/>
              <a:t>	</a:t>
            </a:r>
            <a:r>
              <a:rPr lang="es-MX" sz="2800" i="1" dirty="0" smtClean="0"/>
              <a:t>comió </a:t>
            </a:r>
            <a:r>
              <a:rPr lang="es-MX" sz="2800" b="1" i="1" dirty="0" smtClean="0"/>
              <a:t>demasiado</a:t>
            </a:r>
          </a:p>
          <a:p>
            <a:pPr lvl="1">
              <a:buFont typeface="Wingdings" pitchFamily="2" charset="2"/>
              <a:buChar char="ü"/>
            </a:pPr>
            <a:r>
              <a:rPr lang="es-MX" sz="1800" dirty="0" smtClean="0"/>
              <a:t>Cuando se refiere a adjetivos o adverbios intensifican el significado de éstos.</a:t>
            </a:r>
          </a:p>
          <a:p>
            <a:pPr marL="822960" lvl="3" indent="0">
              <a:buNone/>
            </a:pPr>
            <a:r>
              <a:rPr lang="es-MX" sz="1400" i="1" dirty="0" smtClean="0"/>
              <a:t>La ciudad está </a:t>
            </a:r>
            <a:r>
              <a:rPr lang="es-MX" sz="1400" b="1" i="1" dirty="0" smtClean="0"/>
              <a:t>densamente </a:t>
            </a:r>
            <a:r>
              <a:rPr lang="es-MX" sz="1400" i="1" dirty="0" smtClean="0"/>
              <a:t>poblada</a:t>
            </a:r>
          </a:p>
          <a:p>
            <a:pPr marL="822960" lvl="3" indent="0">
              <a:buNone/>
            </a:pPr>
            <a:r>
              <a:rPr lang="es-MX" sz="1400" i="1" dirty="0" smtClean="0"/>
              <a:t>Mi primo está </a:t>
            </a:r>
            <a:r>
              <a:rPr lang="es-MX" sz="1400" b="1" i="1" dirty="0" smtClean="0"/>
              <a:t>gravemente </a:t>
            </a:r>
            <a:r>
              <a:rPr lang="es-MX" sz="1400" i="1" dirty="0" smtClean="0"/>
              <a:t>enfermo</a:t>
            </a:r>
          </a:p>
          <a:p>
            <a:pPr marL="822960" lvl="3" indent="0">
              <a:buNone/>
            </a:pPr>
            <a:endParaRPr lang="es-MX" i="1" dirty="0" smtClean="0"/>
          </a:p>
        </p:txBody>
      </p:sp>
    </p:spTree>
    <p:extLst>
      <p:ext uri="{BB962C8B-B14F-4D97-AF65-F5344CB8AC3E}">
        <p14:creationId xmlns:p14="http://schemas.microsoft.com/office/powerpoint/2010/main" val="8152983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760" y="167890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Adverbio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6525" y="1853825"/>
            <a:ext cx="7002778" cy="3285365"/>
          </a:xfrm>
        </p:spPr>
        <p:txBody>
          <a:bodyPr>
            <a:normAutofit/>
          </a:bodyPr>
          <a:lstStyle/>
          <a:p>
            <a:r>
              <a:rPr lang="es-MX" sz="2400" dirty="0" smtClean="0"/>
              <a:t>Clasificación</a:t>
            </a:r>
          </a:p>
          <a:p>
            <a:pPr lvl="1">
              <a:buFont typeface="Wingdings" pitchFamily="2" charset="2"/>
              <a:buChar char="ü"/>
            </a:pPr>
            <a:r>
              <a:rPr lang="es-MX" sz="2000" dirty="0" smtClean="0"/>
              <a:t>Calificativos (mal, mejor, peor, -mente)</a:t>
            </a:r>
          </a:p>
          <a:p>
            <a:pPr lvl="1">
              <a:buFont typeface="Wingdings" pitchFamily="2" charset="2"/>
              <a:buChar char="ü"/>
            </a:pPr>
            <a:r>
              <a:rPr lang="es-MX" sz="2000" dirty="0" smtClean="0"/>
              <a:t>Determinativos	 (ahí, antes, apenas, demasiado, quizá, también, tampoco)</a:t>
            </a:r>
          </a:p>
          <a:p>
            <a:pPr lvl="1">
              <a:buFont typeface="Wingdings" pitchFamily="2" charset="2"/>
              <a:buChar char="ü"/>
            </a:pPr>
            <a:endParaRPr lang="es-MX" sz="2000" dirty="0" smtClean="0"/>
          </a:p>
          <a:p>
            <a:pPr marL="822960" lvl="3" indent="0">
              <a:buNone/>
            </a:pPr>
            <a:endParaRPr lang="es-MX" sz="1600" i="1" dirty="0" smtClean="0"/>
          </a:p>
          <a:p>
            <a:pPr marL="274320" lvl="1" indent="0">
              <a:buNone/>
            </a:pPr>
            <a:endParaRPr lang="es-MX" sz="2000" dirty="0" smtClean="0"/>
          </a:p>
          <a:p>
            <a:pPr marL="274320" lvl="1" indent="0">
              <a:buNone/>
            </a:pPr>
            <a:endParaRPr lang="es-MX" sz="2000" dirty="0" smtClean="0"/>
          </a:p>
        </p:txBody>
      </p:sp>
    </p:spTree>
    <p:extLst>
      <p:ext uri="{BB962C8B-B14F-4D97-AF65-F5344CB8AC3E}">
        <p14:creationId xmlns:p14="http://schemas.microsoft.com/office/powerpoint/2010/main" val="23849941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760" y="143635"/>
            <a:ext cx="6589199" cy="1280890"/>
          </a:xfrm>
        </p:spPr>
        <p:txBody>
          <a:bodyPr>
            <a:normAutofit/>
          </a:bodyPr>
          <a:lstStyle/>
          <a:p>
            <a:pPr algn="r"/>
            <a:r>
              <a:rPr lang="es-MX" b="1" dirty="0" smtClean="0"/>
              <a:t>Artículo, preposiciones</a:t>
            </a:r>
            <a:r>
              <a:rPr lang="es-MX" b="1" dirty="0"/>
              <a:t>, </a:t>
            </a:r>
            <a:r>
              <a:rPr lang="es-MX" b="1" dirty="0" smtClean="0"/>
              <a:t>conjunciones 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6535" y="2033845"/>
            <a:ext cx="7947883" cy="4230470"/>
          </a:xfrm>
        </p:spPr>
        <p:txBody>
          <a:bodyPr>
            <a:normAutofit/>
          </a:bodyPr>
          <a:lstStyle/>
          <a:p>
            <a:pPr algn="just"/>
            <a:r>
              <a:rPr lang="es-MX" sz="2000" dirty="0" smtClean="0"/>
              <a:t>Artículo</a:t>
            </a:r>
          </a:p>
          <a:p>
            <a:pPr lvl="1" algn="just"/>
            <a:r>
              <a:rPr lang="es-MX" sz="1800" dirty="0" smtClean="0"/>
              <a:t>Determina </a:t>
            </a:r>
            <a:r>
              <a:rPr lang="es-MX" sz="1800" dirty="0"/>
              <a:t>al </a:t>
            </a:r>
            <a:r>
              <a:rPr lang="es-MX" sz="1800" dirty="0" smtClean="0"/>
              <a:t>sustantivo, concuerda con él en género y número	(el, la, los, las, lo) (un, una, unos, unas)</a:t>
            </a:r>
          </a:p>
          <a:p>
            <a:pPr marL="548640" lvl="2" indent="0" algn="just">
              <a:buNone/>
            </a:pPr>
            <a:endParaRPr lang="es-MX" sz="1600" dirty="0" smtClean="0"/>
          </a:p>
          <a:p>
            <a:pPr algn="just"/>
            <a:r>
              <a:rPr lang="es-MX" sz="2000" dirty="0" smtClean="0"/>
              <a:t>Preposiciones son invariables, se usan para subordinar</a:t>
            </a:r>
          </a:p>
          <a:p>
            <a:pPr marL="274320" lvl="1" indent="0" algn="just">
              <a:buNone/>
            </a:pPr>
            <a:r>
              <a:rPr lang="es-MX" sz="1800" i="1" dirty="0" smtClean="0"/>
              <a:t>	Trabajaba todos los días </a:t>
            </a:r>
            <a:r>
              <a:rPr lang="es-MX" sz="1800" b="1" i="1" dirty="0" smtClean="0"/>
              <a:t>por </a:t>
            </a:r>
            <a:r>
              <a:rPr lang="es-MX" sz="1800" i="1" dirty="0" smtClean="0"/>
              <a:t>la mañana</a:t>
            </a:r>
          </a:p>
          <a:p>
            <a:pPr marL="274320" lvl="1" indent="0" algn="just">
              <a:buNone/>
            </a:pPr>
            <a:r>
              <a:rPr lang="es-MX" sz="1800" i="1" dirty="0"/>
              <a:t>	</a:t>
            </a:r>
            <a:r>
              <a:rPr lang="es-MX" sz="1800" i="1" dirty="0" smtClean="0"/>
              <a:t>Le gustaba una mujer </a:t>
            </a:r>
            <a:r>
              <a:rPr lang="es-MX" sz="1800" b="1" i="1" dirty="0" smtClean="0"/>
              <a:t>de </a:t>
            </a:r>
            <a:r>
              <a:rPr lang="es-MX" sz="1800" i="1" dirty="0" smtClean="0"/>
              <a:t>ojos negros</a:t>
            </a:r>
          </a:p>
          <a:p>
            <a:pPr lvl="1" algn="just"/>
            <a:r>
              <a:rPr lang="es-MX" sz="1800" dirty="0" smtClean="0"/>
              <a:t>Clasificación (simples: </a:t>
            </a:r>
            <a:r>
              <a:rPr lang="es-MX" sz="1800" i="1" dirty="0" smtClean="0"/>
              <a:t>a, ante, con, contra</a:t>
            </a:r>
            <a:r>
              <a:rPr lang="es-MX" sz="1800" dirty="0" smtClean="0"/>
              <a:t>,…; locuciones prepositivas: </a:t>
            </a:r>
            <a:r>
              <a:rPr lang="es-MX" sz="1800" i="1" dirty="0" smtClean="0"/>
              <a:t>antes de, junto a, …</a:t>
            </a:r>
            <a:r>
              <a:rPr lang="es-MX" sz="1800" dirty="0" smtClean="0"/>
              <a:t>)</a:t>
            </a:r>
            <a:endParaRPr lang="es-MX" sz="1800" dirty="0"/>
          </a:p>
          <a:p>
            <a:pPr algn="just"/>
            <a:endParaRPr lang="es-MX" sz="2000" dirty="0" smtClean="0"/>
          </a:p>
          <a:p>
            <a:pPr lvl="1" algn="just">
              <a:buFont typeface="Wingdings" pitchFamily="2" charset="2"/>
              <a:buChar char="ü"/>
            </a:pPr>
            <a:endParaRPr lang="es-MX" sz="1800" dirty="0" smtClean="0"/>
          </a:p>
          <a:p>
            <a:pPr marL="822960" lvl="3" indent="0" algn="just">
              <a:buNone/>
            </a:pPr>
            <a:endParaRPr lang="es-MX" sz="1400" i="1" dirty="0" smtClean="0"/>
          </a:p>
          <a:p>
            <a:pPr marL="274320" lvl="1" indent="0" algn="just">
              <a:buNone/>
            </a:pPr>
            <a:endParaRPr lang="es-MX" sz="1800" dirty="0" smtClean="0"/>
          </a:p>
          <a:p>
            <a:pPr marL="274320" lvl="1" indent="0" algn="just">
              <a:buNone/>
            </a:pPr>
            <a:endParaRPr lang="es-MX" sz="1800" dirty="0" smtClean="0"/>
          </a:p>
        </p:txBody>
      </p:sp>
    </p:spTree>
    <p:extLst>
      <p:ext uri="{BB962C8B-B14F-4D97-AF65-F5344CB8AC3E}">
        <p14:creationId xmlns:p14="http://schemas.microsoft.com/office/powerpoint/2010/main" val="30072364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66755" y="188640"/>
            <a:ext cx="6589199" cy="1280890"/>
          </a:xfrm>
        </p:spPr>
        <p:txBody>
          <a:bodyPr>
            <a:normAutofit/>
          </a:bodyPr>
          <a:lstStyle/>
          <a:p>
            <a:pPr algn="r"/>
            <a:r>
              <a:rPr lang="es-MX" b="1" dirty="0" smtClean="0"/>
              <a:t>Artículo, preposiciones</a:t>
            </a:r>
            <a:r>
              <a:rPr lang="es-MX" b="1" dirty="0"/>
              <a:t>, </a:t>
            </a:r>
            <a:r>
              <a:rPr lang="es-MX" b="1" dirty="0" smtClean="0"/>
              <a:t>conjunciones 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6554" y="1718810"/>
            <a:ext cx="8055895" cy="3690410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Conjunción es invariable, relaciona palabras y oraciones</a:t>
            </a:r>
          </a:p>
          <a:p>
            <a:pPr lvl="1" algn="just"/>
            <a:r>
              <a:rPr lang="es-MX" sz="2400" dirty="0" smtClean="0"/>
              <a:t>Clasificación</a:t>
            </a:r>
          </a:p>
          <a:p>
            <a:pPr lvl="2" algn="just"/>
            <a:r>
              <a:rPr lang="es-MX" sz="2000" dirty="0" smtClean="0"/>
              <a:t>Propias	(</a:t>
            </a:r>
            <a:r>
              <a:rPr lang="es-MX" sz="2000" i="1" dirty="0" smtClean="0"/>
              <a:t>y, ni, si, pero, o, mas, pues, sino</a:t>
            </a:r>
            <a:r>
              <a:rPr lang="es-MX" sz="2000" dirty="0" smtClean="0"/>
              <a:t>)</a:t>
            </a:r>
          </a:p>
          <a:p>
            <a:pPr marL="822960" lvl="3" indent="0" algn="just">
              <a:buNone/>
            </a:pPr>
            <a:r>
              <a:rPr lang="es-MX" sz="1800" i="1" dirty="0"/>
              <a:t>	</a:t>
            </a:r>
            <a:r>
              <a:rPr lang="es-MX" sz="1800" b="1" i="1" dirty="0" smtClean="0"/>
              <a:t>ni </a:t>
            </a:r>
            <a:r>
              <a:rPr lang="es-MX" sz="1800" i="1" dirty="0" smtClean="0"/>
              <a:t>aquí </a:t>
            </a:r>
            <a:r>
              <a:rPr lang="es-MX" sz="1800" b="1" i="1" dirty="0" smtClean="0"/>
              <a:t>ni </a:t>
            </a:r>
            <a:r>
              <a:rPr lang="es-MX" sz="1800" i="1" dirty="0" smtClean="0"/>
              <a:t>allá</a:t>
            </a:r>
          </a:p>
          <a:p>
            <a:pPr lvl="2" algn="just"/>
            <a:r>
              <a:rPr lang="es-MX" sz="2000" dirty="0" smtClean="0"/>
              <a:t>Impropias (formadas por dos o más palabras: </a:t>
            </a:r>
            <a:r>
              <a:rPr lang="es-MX" sz="2000" i="1" dirty="0" smtClean="0"/>
              <a:t>sin embargo, no obstante, así que, por consiguiente</a:t>
            </a:r>
            <a:r>
              <a:rPr lang="es-MX" sz="2000" dirty="0" smtClean="0"/>
              <a:t>)</a:t>
            </a:r>
          </a:p>
          <a:p>
            <a:pPr marL="822960" lvl="3" indent="0" algn="just">
              <a:buNone/>
            </a:pPr>
            <a:endParaRPr lang="es-MX" sz="1600" dirty="0"/>
          </a:p>
          <a:p>
            <a:pPr marL="822960" lvl="3" indent="0" algn="just">
              <a:buNone/>
            </a:pPr>
            <a:endParaRPr lang="es-MX" sz="1600" dirty="0"/>
          </a:p>
          <a:p>
            <a:pPr algn="just"/>
            <a:endParaRPr lang="es-MX" sz="2400" dirty="0" smtClean="0"/>
          </a:p>
          <a:p>
            <a:pPr lvl="1" algn="just">
              <a:buFont typeface="Wingdings" pitchFamily="2" charset="2"/>
              <a:buChar char="ü"/>
            </a:pPr>
            <a:endParaRPr lang="es-MX" sz="2000" dirty="0" smtClean="0"/>
          </a:p>
          <a:p>
            <a:pPr marL="822960" lvl="3" indent="0" algn="just">
              <a:buNone/>
            </a:pPr>
            <a:endParaRPr lang="es-MX" sz="1600" i="1" dirty="0" smtClean="0"/>
          </a:p>
          <a:p>
            <a:pPr marL="274320" lvl="1" indent="0" algn="just">
              <a:buNone/>
            </a:pPr>
            <a:endParaRPr lang="es-MX" sz="2000" dirty="0" smtClean="0"/>
          </a:p>
          <a:p>
            <a:pPr marL="274320" lvl="1" indent="0" algn="just">
              <a:buNone/>
            </a:pPr>
            <a:endParaRPr lang="es-MX" sz="2000" dirty="0" smtClean="0"/>
          </a:p>
        </p:txBody>
      </p:sp>
    </p:spTree>
    <p:extLst>
      <p:ext uri="{BB962C8B-B14F-4D97-AF65-F5344CB8AC3E}">
        <p14:creationId xmlns:p14="http://schemas.microsoft.com/office/powerpoint/2010/main" val="178699283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1 Título"/>
          <p:cNvSpPr>
            <a:spLocks noGrp="1"/>
          </p:cNvSpPr>
          <p:nvPr>
            <p:ph type="title"/>
          </p:nvPr>
        </p:nvSpPr>
        <p:spPr>
          <a:xfrm>
            <a:off x="250825" y="0"/>
            <a:ext cx="6589713" cy="1281113"/>
          </a:xfrm>
        </p:spPr>
        <p:txBody>
          <a:bodyPr/>
          <a:lstStyle/>
          <a:p>
            <a:pPr algn="r" eaLnBrk="1" hangingPunct="1"/>
            <a:r>
              <a:rPr lang="es-MX" altLang="es-ES" b="1" dirty="0" smtClean="0"/>
              <a:t>Conclusión</a:t>
            </a:r>
          </a:p>
        </p:txBody>
      </p:sp>
      <p:sp>
        <p:nvSpPr>
          <p:cNvPr id="103428" name="Marcador de número de diapositiva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B03E229-EAB5-4279-A443-563769D586B0}" type="slidenum">
              <a:rPr lang="es-ES" altLang="es-ES" smtClean="0">
                <a:solidFill>
                  <a:srgbClr val="FE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46</a:t>
            </a:fld>
            <a:endParaRPr lang="es-ES" altLang="es-ES" smtClean="0">
              <a:solidFill>
                <a:srgbClr val="FE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1599" y="1582341"/>
            <a:ext cx="7785865" cy="507831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14300" algn="just" defTabSz="457200" eaLnBrk="1" hangingPunct="1">
              <a:spcBef>
                <a:spcPts val="1000"/>
              </a:spcBef>
              <a:buClr>
                <a:schemeClr val="accent1"/>
              </a:buClr>
            </a:pPr>
            <a:r>
              <a:rPr lang="es-ES_tradnl" sz="2400" dirty="0" smtClean="0">
                <a:solidFill>
                  <a:srgbClr val="404040"/>
                </a:solidFill>
                <a:latin typeface="+mn-lt"/>
              </a:rPr>
              <a:t>El </a:t>
            </a:r>
            <a:r>
              <a:rPr lang="es-ES_tradnl" sz="2400" dirty="0">
                <a:solidFill>
                  <a:srgbClr val="404040"/>
                </a:solidFill>
                <a:latin typeface="+mn-lt"/>
              </a:rPr>
              <a:t>procesamiento del lenguaje natural es una rama de la ciencia que pertenece a la intersección de la lingüística aplicada y las ciencias de la computación, que estudia los métodos necesarios para que la computadora pueda ejecutar varias tareas relacionadas con el lenguaje humano, como el español, y requiere cierto grado de «entendimiento» de su contenido. </a:t>
            </a:r>
            <a:r>
              <a:rPr lang="es-ES_tradnl" sz="2400" dirty="0">
                <a:solidFill>
                  <a:srgbClr val="404040"/>
                </a:solidFill>
                <a:latin typeface="+mn-lt"/>
              </a:rPr>
              <a:t>Por otro lado esta ciencia desarrolla las herramientas que ayudan al lingüista en su trabajo cotidiano e incluso pueden llevar a descubrimientos lingüísticos nuevos.</a:t>
            </a:r>
            <a:endParaRPr lang="en-US" sz="2400" dirty="0">
              <a:solidFill>
                <a:srgbClr val="40404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85865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1 Título"/>
          <p:cNvSpPr>
            <a:spLocks noGrp="1"/>
          </p:cNvSpPr>
          <p:nvPr>
            <p:ph type="title"/>
          </p:nvPr>
        </p:nvSpPr>
        <p:spPr>
          <a:xfrm>
            <a:off x="1331640" y="787400"/>
            <a:ext cx="7620000" cy="1143000"/>
          </a:xfrm>
        </p:spPr>
        <p:txBody>
          <a:bodyPr/>
          <a:lstStyle/>
          <a:p>
            <a:pPr eaLnBrk="1" hangingPunct="1"/>
            <a:r>
              <a:rPr lang="es-MX" altLang="es-ES" dirty="0" smtClean="0"/>
              <a:t>Bibliografía</a:t>
            </a:r>
          </a:p>
        </p:txBody>
      </p:sp>
      <p:sp>
        <p:nvSpPr>
          <p:cNvPr id="104451" name="2 Marcador de contenido"/>
          <p:cNvSpPr>
            <a:spLocks noGrp="1"/>
          </p:cNvSpPr>
          <p:nvPr>
            <p:ph idx="1"/>
          </p:nvPr>
        </p:nvSpPr>
        <p:spPr>
          <a:xfrm>
            <a:off x="804069" y="1930400"/>
            <a:ext cx="7740910" cy="3778250"/>
          </a:xfrm>
        </p:spPr>
        <p:txBody>
          <a:bodyPr/>
          <a:lstStyle/>
          <a:p>
            <a:pPr marL="571500" indent="-457200" algn="just" eaLnBrk="1" hangingPunct="1">
              <a:buFont typeface="Cambria" panose="02040503050406030204" pitchFamily="18" charset="0"/>
              <a:buAutoNum type="arabicParenR"/>
            </a:pPr>
            <a:endParaRPr lang="en-US" altLang="es-MX" dirty="0" smtClean="0"/>
          </a:p>
          <a:p>
            <a:r>
              <a:rPr lang="en-US" dirty="0"/>
              <a:t>Russell, S. y </a:t>
            </a:r>
            <a:r>
              <a:rPr lang="en-US" dirty="0" err="1"/>
              <a:t>Norvig</a:t>
            </a:r>
            <a:r>
              <a:rPr lang="en-US" dirty="0"/>
              <a:t>, P. Artificial Intelligence (A Modern Approach) 3rd edition (Prentice–Hall </a:t>
            </a:r>
            <a:r>
              <a:rPr lang="en-US" dirty="0" err="1"/>
              <a:t>Hispanoamericana</a:t>
            </a:r>
            <a:r>
              <a:rPr lang="en-US" dirty="0"/>
              <a:t>, 2010) </a:t>
            </a:r>
            <a:endParaRPr lang="en-US" dirty="0"/>
          </a:p>
          <a:p>
            <a:r>
              <a:rPr lang="en-US" dirty="0" err="1"/>
              <a:t>Secciones</a:t>
            </a:r>
            <a:r>
              <a:rPr lang="en-US" dirty="0"/>
              <a:t> 22.1, 22.2, 22.3, 23.1, 23.2 y 23.3 </a:t>
            </a:r>
            <a:endParaRPr lang="en-US" dirty="0"/>
          </a:p>
          <a:p>
            <a:r>
              <a:rPr lang="en-US" dirty="0"/>
              <a:t>Manning, C.D. y </a:t>
            </a:r>
            <a:r>
              <a:rPr lang="en-US" dirty="0" err="1"/>
              <a:t>Schu</a:t>
            </a:r>
            <a:r>
              <a:rPr lang="en-US" dirty="0"/>
              <a:t> ̈</a:t>
            </a:r>
            <a:r>
              <a:rPr lang="en-US" dirty="0" err="1"/>
              <a:t>tze</a:t>
            </a:r>
            <a:r>
              <a:rPr lang="en-US" dirty="0"/>
              <a:t>, H. Foundations of statistical natural language processing (MIT Press, 1999) </a:t>
            </a:r>
            <a:endParaRPr lang="en-US" dirty="0"/>
          </a:p>
          <a:p>
            <a:r>
              <a:rPr lang="en-US" dirty="0"/>
              <a:t>Manning, C.D., </a:t>
            </a:r>
            <a:r>
              <a:rPr lang="en-US" dirty="0" err="1"/>
              <a:t>Raghavan</a:t>
            </a:r>
            <a:r>
              <a:rPr lang="en-US" dirty="0"/>
              <a:t>, P. y </a:t>
            </a:r>
            <a:r>
              <a:rPr lang="en-US" dirty="0" err="1"/>
              <a:t>Schu</a:t>
            </a:r>
            <a:r>
              <a:rPr lang="en-US" dirty="0"/>
              <a:t> ̈</a:t>
            </a:r>
            <a:r>
              <a:rPr lang="en-US" dirty="0" err="1"/>
              <a:t>tze</a:t>
            </a:r>
            <a:r>
              <a:rPr lang="en-US" dirty="0"/>
              <a:t>, H. Introduction to Information Retrieval (Cambridge University Press, 2008) </a:t>
            </a:r>
            <a:endParaRPr lang="en-US" dirty="0"/>
          </a:p>
        </p:txBody>
      </p:sp>
      <p:sp>
        <p:nvSpPr>
          <p:cNvPr id="104452" name="Marcador de número de diapositiva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B2E2546-C673-4E39-88EA-9AF83FC34852}" type="slidenum">
              <a:rPr lang="es-ES" altLang="es-ES" smtClean="0">
                <a:solidFill>
                  <a:srgbClr val="FE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47</a:t>
            </a:fld>
            <a:endParaRPr lang="es-ES" altLang="es-ES" smtClean="0">
              <a:solidFill>
                <a:srgbClr val="FE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140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54801" y="0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Estructura de la Unidad de Aprendizaje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0667546"/>
              </p:ext>
            </p:extLst>
          </p:nvPr>
        </p:nvGraphicFramePr>
        <p:xfrm>
          <a:off x="-648580" y="1763815"/>
          <a:ext cx="9091010" cy="4689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4885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54801" y="0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Contenido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3457037"/>
              </p:ext>
            </p:extLst>
          </p:nvPr>
        </p:nvGraphicFramePr>
        <p:xfrm>
          <a:off x="-34937" y="1292940"/>
          <a:ext cx="9091010" cy="4689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03462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err="1" smtClean="0"/>
              <a:t>Introducci</a:t>
            </a:r>
            <a:r>
              <a:rPr lang="en-US" b="1" dirty="0" err="1" smtClean="0"/>
              <a:t>ón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1196625" y="2393885"/>
            <a:ext cx="7200800" cy="31393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defTabSz="457200">
              <a:spcBef>
                <a:spcPts val="1000"/>
              </a:spcBef>
              <a:buClr>
                <a:schemeClr val="accent1"/>
              </a:buClr>
            </a:pPr>
            <a:r>
              <a:rPr lang="es-ES_tradnl" sz="2000" dirty="0">
                <a:solidFill>
                  <a:srgbClr val="404040"/>
                </a:solidFill>
                <a:latin typeface="+mn-lt"/>
              </a:rPr>
              <a:t>El procesamiento del lenguaje natural (PLN) es el campo que combina las tecnologías de la ciencia computacional (como la inteligencia artificial, el aprendizaje automático o la inferencia estadística) con la lingüística aplicada, con el objetivo de hacer posible la comprensión y el procesamiento asistidos por ordenador ...</a:t>
            </a:r>
            <a:endParaRPr lang="en-US" sz="2000" dirty="0">
              <a:solidFill>
                <a:srgbClr val="40404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5380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720" y="323655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Lenguaje Natural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1" y="1853825"/>
            <a:ext cx="7922840" cy="4057397"/>
          </a:xfrm>
        </p:spPr>
        <p:txBody>
          <a:bodyPr/>
          <a:lstStyle/>
          <a:p>
            <a:r>
              <a:rPr lang="es-MX" sz="2800" b="1" dirty="0" smtClean="0"/>
              <a:t>Lenguaje Natural </a:t>
            </a:r>
          </a:p>
          <a:p>
            <a:pPr lvl="1"/>
            <a:r>
              <a:rPr lang="es-MX" sz="2400" dirty="0" smtClean="0"/>
              <a:t>Lenguaje hablado por las personas </a:t>
            </a:r>
            <a:br>
              <a:rPr lang="es-MX" sz="2400" dirty="0" smtClean="0"/>
            </a:br>
            <a:r>
              <a:rPr lang="es-MX" sz="2400" dirty="0" smtClean="0"/>
              <a:t>(</a:t>
            </a:r>
            <a:r>
              <a:rPr lang="es-MX" sz="2400" dirty="0"/>
              <a:t>e</a:t>
            </a:r>
            <a:r>
              <a:rPr lang="es-MX" sz="2400" dirty="0" smtClean="0"/>
              <a:t>spañol, inglés, francés, …)</a:t>
            </a:r>
          </a:p>
          <a:p>
            <a:pPr lvl="1"/>
            <a:r>
              <a:rPr lang="es-MX" sz="2400" dirty="0" smtClean="0"/>
              <a:t>Diferente nivel de estructuración</a:t>
            </a:r>
          </a:p>
          <a:p>
            <a:pPr marL="548640" lvl="2" indent="0">
              <a:buNone/>
            </a:pPr>
            <a:endParaRPr lang="es-MX" sz="2000" dirty="0" smtClean="0"/>
          </a:p>
          <a:p>
            <a:r>
              <a:rPr lang="es-MX" sz="2800" b="1" dirty="0"/>
              <a:t>Lenguaje </a:t>
            </a:r>
            <a:r>
              <a:rPr lang="es-MX" sz="2800" b="1" dirty="0" smtClean="0"/>
              <a:t>Artificial</a:t>
            </a:r>
          </a:p>
          <a:p>
            <a:pPr lvl="1"/>
            <a:r>
              <a:rPr lang="es-MX" sz="2400" dirty="0" smtClean="0"/>
              <a:t>Java, Perl, C++, …</a:t>
            </a:r>
          </a:p>
          <a:p>
            <a:pPr lvl="1"/>
            <a:r>
              <a:rPr lang="es-MX" sz="2400" dirty="0" smtClean="0"/>
              <a:t>Estructurado</a:t>
            </a:r>
          </a:p>
          <a:p>
            <a:pPr marL="274320" lvl="1" indent="0">
              <a:buNone/>
            </a:pPr>
            <a:endParaRPr lang="es-MX" sz="1800" dirty="0"/>
          </a:p>
          <a:p>
            <a:pPr marL="548640" lvl="2" indent="0">
              <a:buNone/>
            </a:pP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14199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61710" y="323655"/>
            <a:ext cx="6589199" cy="1280890"/>
          </a:xfrm>
        </p:spPr>
        <p:txBody>
          <a:bodyPr/>
          <a:lstStyle/>
          <a:p>
            <a:pPr algn="r"/>
            <a:r>
              <a:rPr lang="es-MX" b="1" dirty="0" smtClean="0"/>
              <a:t>LC vs. PLN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01670" y="1448780"/>
            <a:ext cx="6591985" cy="3777622"/>
          </a:xfrm>
        </p:spPr>
        <p:txBody>
          <a:bodyPr>
            <a:normAutofit/>
          </a:bodyPr>
          <a:lstStyle/>
          <a:p>
            <a:r>
              <a:rPr lang="es-MX" sz="2400" b="1" dirty="0"/>
              <a:t>Lingüística </a:t>
            </a:r>
            <a:r>
              <a:rPr lang="es-MX" sz="2400" b="1" dirty="0" smtClean="0"/>
              <a:t>Computacional</a:t>
            </a:r>
          </a:p>
          <a:p>
            <a:pPr lvl="1"/>
            <a:r>
              <a:rPr lang="es-MX" sz="2000" dirty="0" smtClean="0"/>
              <a:t>Construcción </a:t>
            </a:r>
            <a:r>
              <a:rPr lang="es-MX" sz="2000" dirty="0"/>
              <a:t>de modelos de lenguaje </a:t>
            </a:r>
            <a:endParaRPr lang="es-MX" sz="2000" dirty="0" smtClean="0"/>
          </a:p>
          <a:p>
            <a:pPr lvl="1"/>
            <a:r>
              <a:rPr lang="es-MX" sz="2000" dirty="0" smtClean="0"/>
              <a:t>Modelos «entendibles» para </a:t>
            </a:r>
            <a:r>
              <a:rPr lang="es-MX" sz="2000" dirty="0"/>
              <a:t>las </a:t>
            </a:r>
            <a:r>
              <a:rPr lang="es-MX" sz="2000" dirty="0" smtClean="0"/>
              <a:t>computadoras</a:t>
            </a:r>
          </a:p>
          <a:p>
            <a:pPr lvl="1"/>
            <a:r>
              <a:rPr lang="es-MX" sz="2000" dirty="0" smtClean="0"/>
              <a:t>Modelos formales</a:t>
            </a:r>
            <a:endParaRPr lang="es-MX" sz="2000" dirty="0"/>
          </a:p>
          <a:p>
            <a:endParaRPr lang="es-MX" b="1" dirty="0" smtClean="0"/>
          </a:p>
          <a:p>
            <a:pPr marL="274320" lvl="1" indent="0">
              <a:buNone/>
            </a:pPr>
            <a:endParaRPr lang="es-MX" dirty="0"/>
          </a:p>
          <a:p>
            <a:pPr marL="548640" lvl="2" indent="0">
              <a:buNone/>
            </a:pPr>
            <a:endParaRPr lang="es-MX" dirty="0"/>
          </a:p>
        </p:txBody>
      </p:sp>
      <p:sp>
        <p:nvSpPr>
          <p:cNvPr id="4" name="AutoShape 6" descr="data:image/jpeg;base64,/9j/4AAQSkZJRgABAQAAAQABAAD/2wCEAAkGBhISEBIQBxAVEBURDxYWExAQEhgXEhAQGBAYFRMQFRUYHSgfFyUmGRITHy8hIycpLCwvFR4xNTArQSosOCkBCQoKBQUFDQUFDSkYEhgpKSkpKSkpKSkpKSkpKSkpKSkpKSkpKSkpKSkpKSkpKSkpKSkpKSkpKSkpKSkpKSkpKf/AABEIAOEA4QMBIgACEQEDEQH/xAAbAAEAAgMBAQAAAAAAAAAAAAAABAUBAwYCB//EADwQAAICAQMDAgQDBgQEBwAAAAECAAMRBBIhBRMxIkEGFDJRI0JhJDNScYGxFSVikRZDcqEHRJKissHR/8QAFAEBAAAAAAAAAAAAAAAAAAAAAP/EABQRAQAAAAAAAAAAAAAAAAAAAAD/2gAMAwEAAhEDEQA/APuMREBERAREQEREBERAREQEREBERAREQEREBERAREQEREBERAREQERKp/iahbGrvY1lLChd0YV7wiuR3MbR6WzgkEgEjI5gWsTCsCMqcg+4mYCIiAiIgIiICIiAiIgIiICIiAiIgIiICImMwMxMZmYCIiAiIgJVdU6Y246jp5/FFe1qmP4WprG4il8/TyzYcDIzyGGVNrEDmunUjDnoDnTsm4Pobl/CS0ndyn1Vg5yDWdh3BgG97LRdaBIr6gh01pIArsIKuxUtiqz6beA3A9QxyBxIfWalquGo1hc1MqoSrEHTWZIW1NvqAbeUbafITggkrItAsRl1ITV0MoBwAzl1bByoG1sEZyMEFfH2C3iUNBtr9XS3OqqUuHpsYnUK+c7a7XPOPGyz7j1gYEsundXqv3fLsdyEB63UrZWSMgOjAEf2ODjMCZERAREQEREBERAREqtVrXsu7HTnVe3g6izG41gjKVKDxuYHdk5CgDIO4QLNnABLHAHknwJHbqtAOGvrBPgGxcn/ALzj9b2M1rso1GbSq39W1ZVr2BUO2nRkYWDccYUImfpGCJZdMGmsRjf06uorYyWIKUY1MqhgtoC5BKMrcBlwRhjkZDpKr1bmpg2P4SDj/ae8zmdZo9IHrHSdJVZc6O1bVAVoirwbHurGVG4hQVDNk8DgkRdPQFVqtZqb+oPUSr6Sg5rU2EgV2OxDPtU4/GtPBBI8QL/UdfqXcNOTqGR9jV6Ze66ORkK+3ivgeXKj9ZC1PV7+4i2djRo9m1DqrA9t5/grpRlAJ++8nj6ZAo1bsLKNDhK0fsrR01FZ6DnJZ77MVIQA2VC8E4BJxmTovhhyXbVMtLOFUtpizag1r+V9ZaO42QBkqEI9jnmBX6nq9vczTZfYW3mui7bpg9ajLlalqbU2Y8elM+PY5kH/AIQu1Iq7qAA82XatGtbZu4rrp1L3OhwDzvT6gcHxO50fS6qix0tao1hy7geuxvu7HlvJ8n3kqByfS/8Aw00dNq3uptsrcNW5WuvtlSduFoVFbz5YHOJ1kRAREQEREBERAj6/QpdU9OqGVsUqwBIOD7gjlT7gjkEAiVXSMvlNadmppBFjJ6e6CuxdSFxtYMEBGQ20rt/KRL2Q+odLS3axJR693burwLKyy7WwSCCCPIIIOBxwMBEt09gO7UjO3eRfp8q+NmF31c9w4LDHqGVBC84EZ0SzF2tAzSONXQStigHJrsUepRghihyvnIGBNnTOoajc9OsRbTVYFa1T22ettpru7ZyDwXDYbyhwvsJFtlL2YuDU2AsqOQULblYYR/ps4TdtyfoVivAwGhOp20KT1P8AGqUZGrpXJ2ZAU21Lk5weWQFeCcIPFxTcrqGpYMrDIZSCGB8EEeZT6jTWp69IxYkEl0wd2ASgakkK+QcFlZSfT9hioNXaJv6fZ8q1zgvUimzTs45cmnarBiN2RlHyp+sjEDsolZputYdaupp2LHHpy26mwgkba7cAMcDdtIVsHO3g4s8wEREBERA8W2hVLWEKFBJJOAABkkn24lb0LQuun/bV2W3FrLthGVtfkruHkqNqA/6BNfxdzpTUP/MWV0H9UttVLBn2yjOPvzLY2DnkceefHvz9oHwfr3w1q6OoaRxXRqBTpadN2dcm9SlQ7fdrQBi4fYHAr3WA2YZfv9c6ONU6MNVWtCs3B4W3Z21ThUOFJ2sQScqCox6eZtFBuzZqSyqzKalR7KzsA4Z8FTltxJU8ABQRkGbl6btULp7LFwxbJsawkn2JtLEj9MwIXXPhxbxW2nbtWVcIRu7bIWUtVYiMpdSUU43DBUHkZBqes9B7fT9T89YAtWnudKdIp09FWKXOAiNl+csdzEE8gCdGqXKrepLjgbAwNeSB6t7jcOTzwgx9jKrq92pZFqvoq233V1uFse0Gpn/aFYGtNo7IsAbJ5IGOcgLrQ6cJWiIqoEQAKgAVcDGFA4A/QTfAiAiIgIiICIiAiIgIiICIiBRfE2jwadTQCGpuTuWVD8X5Yt+In3Zd2xmX7Icc4knT6t7KlfQW0aobSGYNhLH+wZN4Uec8NLSc+K1011S6qlWrZymn1C1jfp2dsrpmwPSpJYK4wMbVbnlglamkIuK6ra+A2/TYIFhAQAIDl8A5wyFfTkyNqQr7CWrcuXqzYWotdd4JRDjLYUNkYw36AmStfRQm59Ra1O8glltdc48Dzgf0njT6pHSzsasXbvBuVGRB427VCbh/M5/WBAqU1t8pr6DZprAtaBq9208jDKuU7ZCgjwUJ5UA+iaugu05z01u7UWBOmtYl6xg5FFjHj8uEf0jkBlGMaK0qsK0mzTMi0mvFFhQjI2lVpBKgY4wScS36fQyJssbeFOEY5LGvA2hifJHIz74B8kwNfTOsV3g9rcjpjfTYu22rJIG9D4ztbB8HBwTJ0h9Q6VXcB3gVZR6La2K21+oMdrjkZKLkeDgZBkP527T8dSHdqBI+ZrHqRcDDXVqOPfLp6R5KoM7QuJq1WrStS+pYIoxlmOBknAH8ySAB7kgSsbrhtJToai70nN5b9mrbBwpcc2HOPSmcDyVyM7NH0FQ4u1znUXDkO/CVHBGKa/FY9TDPL4OCzQIey3V2JYpNFNTblrsr/FstyNljowwqhDuUZJy6lgpTbLSvpFIzisZYEMx5dwTk7mPLc/czzrbWqHcDZQON6lCWwxCjaQRtwTuOQffx7SaNUj5OndX2sQSjA4YeVOPB/SBtiIgJTgm7W5R/RpEKsqk5bU2KDhvb014wOcm722jMzqvURTUXILnICVoMvZYThUUD7n/YAnwDMdI0j11AatlaxiXtdFwrWMcttHnA4Vc5O1VySYE2IiAiIgIiICIiAiIgIiICIiAkfXaJba2rtJAP5kYqysDlWVh4IIB/pJEQKCu7VJqDp7rqyjJuotsrzZYdx30sFsUZUFDkDkN9wc2ZWzxbZUc8Ado8n7c2cz3r+n13oa9bWtikg7WGRkHKsPsQQCCORKPp/bot7Gurse02t2LrAbTdUGZ0xaScFFsKeshsJnkHMCxTUV5b5bbYyBiezVn1KcNXvztDZ/KSDPXStXYz3Lq1KFbAa1O3caTUoDHaSP3i3cHkY/ln2Bc6ZcjT5+2HdV5zkn0g4K+NwBB5YSDWo7w1HS6u/uRle5rTkpvVgtO7IYZLEY2pxwRAvZS6686i1tJRkIij5m1Gwy7gCumXjILKSSQQVUjHLAjfrOsD5fu9Oxc1nppXcALLGOFBJIwAclvcBW4yMSJa501VWl0Lm2+1zhriWb1OX1GqcDwBuY49K5ZEGMiBb0iuoLVTsrCqAla4UKg4AVR4A8cTfKrp/RKEJdlW67P4mosCtcz4HkgenjB2qABngCWsAR95Ev6YjFSo2MpJV6/SwJGGGR5B4yDkHAPkDEuIEMaW0IwW/L8bXetcAjHBVcZBxzyDycESPqnt2u2sdNNWiszWI+5tgzlizoFrwoyT6v6Y5tJS/Gi56dq8+BpbCcHHpCEtyPHAMDX0TpJNjazWq6s+ezTbY7nTVHzwzEK7YBYL4GF5wS13ZaqjNjBR9ycf3nJno+mtTf0zTfMkg7bNXdcazzgEM292zwQQMEe/jOKfhSncW1mloQEcJWCwH04Jfsq5OQ3IYDDYIMDqfnq847iZ+28f/szdq0Rd1zqq/wATMAP9zOTs0lFWBpNPo6wvgf4fYcD9NolnoOsEgANXj7Jpr0H/AHgb2+MtAPOu038hqKyf9g2Z5X4t05/c96wfxVaPUuv/AKkqIltU2RnP9x/eZdwPrIH8zAh6XrVdn7tbh/16W9P/AJ1ibLdcR4psb/pVf/thIes65SuRVqa9wUt2qwLbWAHO2pDub+gkfS6XW2jdrNQ2mG44rrqqNpUHguzdxRnztUHHHq8wJ9nWURd2sV6gWVQXXOWZgqjCEnyRz4HvLCV+m6BQlpuVC1hzi213sdQfKo1jEoP9K4H6SwgIiICIiAiIgIiICQ+p9OFygB3qZHDJZUQHRgf9QIIIyCCCCCZMiBQ6TVh1f/FrlJqft2UoprXeG9JKElzuwGUZwVYfV5M5qWuH4xauvj0D0vYPPrPlQf4Rg8cnkieeq9IFhW7SgJfVzXbwCRzml2wTsbJyMHBwwGQJWdV61b2gTU9BbdWtT4D3agpiqoWoxStSxwHLKSQAvJ5DdptKr6y29ivb03prVSpA1JQ/MWsByCKzWgz4y/HImrR6x/Xrhp7rheoFaJ2t9enTfswrMpO/955J/FVccTT1DSCjT0dP0CF+4C1oV2DNp0ZX1b7hyzObAnkEm8eBnHSaa9XQNQQysOCP7fp/L2gR101N22+raWZAFvrxv7e7dtFg5xnPGccmbKGsBK3LvG/0uCM7CCcuvGMH08ZzwfvjXqunH69CxrdckDcRU5JJIdBxySctjd75k1c49Xn3xAzERASl+M2/y/VKASbNO9YA8lrB2lAzx5cS6lJ8S6nIq01VZta6zLKvlKKyrWXAkgAqTWB/qdePMDVqkrL7mFYNpAxYrUXu1ZIwbRy/qKAcbcHgsCJKuRi/qN9LOqDdWRZUG5JAUhgvjBZkA54M9NqGYN2lGoTw1bDZapBxja4AbPB9W3xkFsjGNKKt2zSs1DLWP2fwFXYApWs+nC5xlPTkEHOIG35ws23Q3VMUDbq3BLswO3OVYbRu4J2mbabrckaitcBAdyPnc/uoVgMfzJlfrrOyhs6wKbUqwy2sAtgYMNvpIIJHqbKkEngJItOls1L5U6vS0AEsr2bXvZm3Db6jbUBk8ZX2AAxAmH4qpDGu1LhYgU2VV6e25qtwyodtOrqpI5xu8EGZHVL7R/lmnZAWA7urBrXZzmxas9xsY+lhXnPkeZY6TQpUu3TqFGSTjyzH6nYnlifdiST7mb4ELQdLFZd3Y2WWH12vjdtBJWtcD0qu5sL7bieSSTNiICIiAiIgIiICIiAiIgIiICU3U0Fur01LNxVu1DV8+srhKSfbAdy2D7op9pcyo6LcLX1GoCgZt7KWDObKaSVyfbi59TjHsRAz03D6rVWdwPsNdIQH91tTuMGHsSbgf1AT7SXqumVuyuyjemSj45RsY3fr/WVfwtQtlC6hhlrdRfcjZOSllz9vOPP4XaGPHpH2Es9GtigJaN4U47jPlmXaTuIx5zhcf1/SBvoVwoF5DEZyVBAPPBxk44m2IgIiIHi+5UVnuYKqqWZmOFVQMlifYACUXTEa931g3VOT260LEqNMGDqWT6SXB3ZHIDKuRhs6uo3W6rUpR08D5elydVcW9NlgU7dIF8vglWfBA42k/UJK/wCF0sJfrZ+Zc8eGSkV5yKu0GIYffeWySfbAAaKut03lGrovZ/yW10vsOM4ZL8BGU5bBJ2kN9iZg6LX3VbNS1FQdCDuQ2XVqylT6gRWX2k8hdufuPPRgfaIFX0/4a09JVq0LuoA71ztbace++wk5/l9zLSIgIiICIiAiIgIiICIiAiIgIiICIiBC6zrTVQ7oVDcLXvBK952CVBgvJG9lzjnGZs6dohTTXUjF+2irvbG5yBzY2BySckn3JMgahe9rEQ7SmlXukZ9XfcMlQI+wQ2tyOSUIxt5k9S6p29qUqbLbPoqXPjIBscgHYo3DLYP6AnAgRPgw/wCX6Vfeuham/R6h2n/9yNJ/UupJQnc1O4jeqgIjOxZmCqAqgk8n2Er/AIVrdK7adXt316q4sU4Vhbc2oDBckqPxsAE/lk3rXTu9SUQ4dWV62JIC3IweskjnG5RnHsTAkaXVpYgs0zBlbwR/PBB+xBBBB5BBBm6UPwj1U3VP3UFZFm5axtBVHUNtKj3WzvVE+7UuZe5gZlR1bWuzjS9OIFjKGssOcaegttL8c72G8IPujHwpzt6l1QqRVoALLnPCE+mtc+q2wjwBnx5Y4A85G3pfS1pTAO92Jay1gN9rkklmwB9+B4AwBA36PSLUi16cYVRxySTzksSeWJJJJPJJJPmboiAiIgIiICIiAiIgIiICIiAiIgIiICIiAkXqXUEpqa3UEAKOM5yzHhUAAJJJIAABJJ4BkqVB/H1HqB7ekfglRtt1JUjIyM/hq3kHBNhHlDAaNBpdO1mswbGJsuKHPd1D4GxC5552VoM+AgGOJB0/R7gTqLiwtuAN3bfD04B2VVj1JYqBiNpGC2W/MRPNmvW/UV23LnT0uOySQRbqGftrqguPoXlFfOCbC2CNjTpoFKvTadUN2rG6yomvv0s9TeFb0lG3AeoHGSM8xdr7NJn/ABDdZpwrN815egA/Tco5YAE/iAcAevGCxx/ht2nOelFXr4HYZVXYufKsMbsKAoBIwAMlsAGJ8R61rtE3yr9ht1fcS2xaXVWsACO7gisN4OVYspIAyeA53pfx1Xbrkeqmw+l1axa7ndqm7lnbFdVZLbCNOfVyvzDcc5Pr4jOntue3Thd+0M/z3TDspRQA1rXX1qQoBGEBJJPpHJxYfDPQLgTZVmo2Vtu1FiuLFZsBloptyyjNdZ33EsQijb7j18U/BFtqU19LcEC0vct74S23aSuptwjG5g+0hG9HGMYAwHj4b6u+vOkewVn5e26w21+lXq7T6evbUWLqC11ik+M6R8cFZ3ErOhdCTTIVqwWbG98Y3YGFUDJwFHAGT7kkkkmzgIiICIiAiIgIiICIiAiIgIiICIiAiIgIiDAret690QV6Hab7iVpV87d2MtY2PyquWP3wFHLCVOqKK1XSum2GkvW73OvNi1E+o7jkiyx3c7jk+mxs5xmf0dTbY+suLYbKadMjYunGPxQFJBNhXeGz9JQcc5rNTfp6mvfqOqqrezUtZX3GOAqVrSC9YYbgrVtg5GCAQYF9Z0pNqLplWvt1lECoNq1ldvb2/wAPpQ4BH0L9pHbSXV4+TKlRUF2gHI25I21k7TxhfqXzkk4AkWjqB0zbOpemsEKjlmfc3kFRhmAwzAhmJXt/YgzcvVX1PHRDivOG1hHoOGwy0Bh+Icfnwaxny5BADa3XB+7prZriAexwCqk4W2w/8tTgnJ5OCApIInjRdAy66jq2228AfQMU1HJx20PkgYG9stxxt8CdoOnJSpXTg8nLMzFndvdndiSx/mf0kqAxERAREQEREBERAREQEREBERAREQEREBERAREQEqOvHumvRrj9oDG0biCNIuBbtI9y1laeRxYT+WW85LU/EddOq1JNTW3tfRpqqqyNz1mlbK3bdgVrvuuG48HZgZPEDpdRqEpTNnpUYAAHkk4VFUeSTgACUnXNIny2sbVuulW+llJCDIYqV3OVObS3pG0c49I5kjValUtQXDv6hv3VKeKlOQbef3a4yDY3J5VckhTv0PRz3BqOpsLrh9HH4emBXayUjyM5OWPqbPJwAAEXS6XUakBusqNPXg/stVpfu88NdZsQ4x/yxxydxPgXqqBwoxMxAREQEREBERAREQEREBERAREQEREBERAREQEREBERASu6v0trjS1Fgram/uBim/g02VMFGQAcXEgnIBHKmWMQIXTekV0A9kbmfmy18G25sk7nbHPLHA4Cg4UAYEmxEBERAREQEREBERAREQEREBERAREQEREBERAREQEREBERAREQEREBERAREQEREBERAREQEREBERAREQEREBERAREQEREBERAREQEREBERAREQEREBERAREQEREBERAREQEREBERAREQ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2" name="Picture 8" descr="http://www.colorearmix.com/images/dibujos-colorear-pajaros-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24004"/>
            <a:ext cx="1819029" cy="181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www.fotosdeaves.com.ar/pajaros/pajaro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17032"/>
            <a:ext cx="1910635" cy="143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Flecha derecha"/>
          <p:cNvSpPr/>
          <p:nvPr/>
        </p:nvSpPr>
        <p:spPr>
          <a:xfrm>
            <a:off x="3851920" y="4077072"/>
            <a:ext cx="1080120" cy="504056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131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Espiral">
  <a:themeElements>
    <a:clrScheme name="Verde amarillo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1305</TotalTime>
  <Words>1301</Words>
  <Application>Microsoft Macintosh PowerPoint</Application>
  <PresentationFormat>On-screen Show (4:3)</PresentationFormat>
  <Paragraphs>418</Paragraphs>
  <Slides>47</Slides>
  <Notes>44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1_Espiral</vt:lpstr>
      <vt:lpstr>PowerPoint Presentation</vt:lpstr>
      <vt:lpstr>PowerPoint Presentation</vt:lpstr>
      <vt:lpstr>PowerPoint Presentation</vt:lpstr>
      <vt:lpstr>PowerPoint Presentation</vt:lpstr>
      <vt:lpstr>Estructura de la Unidad de Aprendizaje</vt:lpstr>
      <vt:lpstr>Contenido</vt:lpstr>
      <vt:lpstr>Introducción</vt:lpstr>
      <vt:lpstr>Lenguaje Natural</vt:lpstr>
      <vt:lpstr>LC vs. PLN</vt:lpstr>
      <vt:lpstr>LC vs. PLN</vt:lpstr>
      <vt:lpstr>¿Dónde estamos?</vt:lpstr>
      <vt:lpstr>Problemas en los niveles: sintaxis</vt:lpstr>
      <vt:lpstr>Problemas en los niveles: sintaxis </vt:lpstr>
      <vt:lpstr>Problemas en los niveles: semántica </vt:lpstr>
      <vt:lpstr>Estructura clásica para el PLN</vt:lpstr>
      <vt:lpstr>Bases de lingüística</vt:lpstr>
      <vt:lpstr>Palabras</vt:lpstr>
      <vt:lpstr>Palabras </vt:lpstr>
      <vt:lpstr>Niveles de descripción del  lenguaje</vt:lpstr>
      <vt:lpstr>Fonética</vt:lpstr>
      <vt:lpstr>Fonología</vt:lpstr>
      <vt:lpstr>Fonología </vt:lpstr>
      <vt:lpstr>Morfología</vt:lpstr>
      <vt:lpstr>Morfología (2)</vt:lpstr>
      <vt:lpstr>Morfología (3)</vt:lpstr>
      <vt:lpstr>Morfología (4)</vt:lpstr>
      <vt:lpstr>Sintaxis</vt:lpstr>
      <vt:lpstr>Semántica</vt:lpstr>
      <vt:lpstr>Semántica</vt:lpstr>
      <vt:lpstr>Pragmática</vt:lpstr>
      <vt:lpstr>Categorías lingüísticas</vt:lpstr>
      <vt:lpstr>Sustantivo</vt:lpstr>
      <vt:lpstr>Sustantivo(2)</vt:lpstr>
      <vt:lpstr>Verbo</vt:lpstr>
      <vt:lpstr>Verbo (2)</vt:lpstr>
      <vt:lpstr>PowerPoint Presentation</vt:lpstr>
      <vt:lpstr>PowerPoint Presentation</vt:lpstr>
      <vt:lpstr>Pronombre</vt:lpstr>
      <vt:lpstr>Adjetivo</vt:lpstr>
      <vt:lpstr>Adjetivo </vt:lpstr>
      <vt:lpstr>Adjetivo</vt:lpstr>
      <vt:lpstr>Adverbio</vt:lpstr>
      <vt:lpstr>Adverbio</vt:lpstr>
      <vt:lpstr>Artículo, preposiciones, conjunciones </vt:lpstr>
      <vt:lpstr>Artículo, preposiciones, conjunciones </vt:lpstr>
      <vt:lpstr>Conclusión</vt:lpstr>
      <vt:lpstr>Bibliografía</vt:lpstr>
    </vt:vector>
  </TitlesOfParts>
  <Company>TEO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TEO</dc:creator>
  <cp:lastModifiedBy>DORA MARIA CALDERON NEPAMUCENO</cp:lastModifiedBy>
  <cp:revision>154</cp:revision>
  <cp:lastPrinted>2017-02-03T14:22:52Z</cp:lastPrinted>
  <dcterms:created xsi:type="dcterms:W3CDTF">2006-01-15T19:42:06Z</dcterms:created>
  <dcterms:modified xsi:type="dcterms:W3CDTF">2017-10-21T04:08:20Z</dcterms:modified>
</cp:coreProperties>
</file>