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Lst>
  <p:notesMasterIdLst>
    <p:notesMasterId r:id="rId44"/>
  </p:notesMasterIdLst>
  <p:sldIdLst>
    <p:sldId id="290" r:id="rId2"/>
    <p:sldId id="300" r:id="rId3"/>
    <p:sldId id="256" r:id="rId4"/>
    <p:sldId id="291" r:id="rId5"/>
    <p:sldId id="292" r:id="rId6"/>
    <p:sldId id="293" r:id="rId7"/>
    <p:sldId id="257" r:id="rId8"/>
    <p:sldId id="298"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99" r:id="rId35"/>
    <p:sldId id="283" r:id="rId36"/>
    <p:sldId id="284" r:id="rId37"/>
    <p:sldId id="285" r:id="rId38"/>
    <p:sldId id="286" r:id="rId39"/>
    <p:sldId id="287" r:id="rId40"/>
    <p:sldId id="288" r:id="rId41"/>
    <p:sldId id="296" r:id="rId42"/>
    <p:sldId id="297"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p:restoredTop sz="94351"/>
  </p:normalViewPr>
  <p:slideViewPr>
    <p:cSldViewPr snapToGrid="0" snapToObjects="1">
      <p:cViewPr varScale="1">
        <p:scale>
          <a:sx n="76" d="100"/>
          <a:sy n="76" d="100"/>
        </p:scale>
        <p:origin x="504" y="18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7FBF7A-53AF-7B4D-914E-1F8A1391F24F}" type="datetimeFigureOut">
              <a:rPr lang="en-US" smtClean="0"/>
              <a:t>10/18/17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2B405C-449E-FA4A-8170-194851C90111}" type="slidenum">
              <a:rPr lang="en-US" smtClean="0"/>
              <a:t>‹#›</a:t>
            </a:fld>
            <a:endParaRPr lang="en-US"/>
          </a:p>
        </p:txBody>
      </p:sp>
    </p:spTree>
    <p:extLst>
      <p:ext uri="{BB962C8B-B14F-4D97-AF65-F5344CB8AC3E}">
        <p14:creationId xmlns:p14="http://schemas.microsoft.com/office/powerpoint/2010/main" val="1046113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BB7F93C-BBB7-42A7-A709-4CD2E1929CC8}" type="slidenum">
              <a:rPr lang="es-MX" smtClean="0"/>
              <a:pPr/>
              <a:t>1</a:t>
            </a:fld>
            <a:endParaRPr lang="es-MX"/>
          </a:p>
        </p:txBody>
      </p:sp>
    </p:spTree>
    <p:extLst>
      <p:ext uri="{BB962C8B-B14F-4D97-AF65-F5344CB8AC3E}">
        <p14:creationId xmlns:p14="http://schemas.microsoft.com/office/powerpoint/2010/main" val="657023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45C09BEB-A2BD-9D4D-AA08-FA7F08A75F89}" type="slidenum">
              <a:rPr lang="en-US" smtClean="0"/>
              <a:t>4</a:t>
            </a:fld>
            <a:endParaRPr lang="en-US"/>
          </a:p>
        </p:txBody>
      </p:sp>
    </p:spTree>
    <p:extLst>
      <p:ext uri="{BB962C8B-B14F-4D97-AF65-F5344CB8AC3E}">
        <p14:creationId xmlns:p14="http://schemas.microsoft.com/office/powerpoint/2010/main" val="67994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8A87A34-81AB-432B-8DAE-1953F412C126}" type="datetimeFigureOut">
              <a:rPr lang="en-US" smtClean="0"/>
              <a:t>10/18/17</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D22F896-40B5-4ADD-8801-0D06FADFA095}" type="slidenum">
              <a:rPr lang="en-US" smtClean="0"/>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0033660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57638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239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50495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48A87A34-81AB-432B-8DAE-1953F412C126}" type="datetimeFigureOut">
              <a:rPr lang="en-US" smtClean="0"/>
              <a:t>10/18/17</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4515679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05303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7810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237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10/18/17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5902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8A87A34-81AB-432B-8DAE-1953F412C126}" type="datetimeFigureOut">
              <a:rPr lang="en-US" smtClean="0"/>
              <a:t>10/18/17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97598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8A87A34-81AB-432B-8DAE-1953F412C126}" type="datetimeFigureOut">
              <a:rPr lang="en-US" smtClean="0"/>
              <a:t>10/18/17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51190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8A87A34-81AB-432B-8DAE-1953F412C126}" type="datetimeFigureOut">
              <a:rPr lang="en-US" smtClean="0"/>
              <a:pPr/>
              <a:t>10/18/17</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D22F896-40B5-4ADD-8801-0D06FADFA095}"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3588039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23103" y="260661"/>
            <a:ext cx="8539794" cy="1116124"/>
          </a:xfrm>
        </p:spPr>
        <p:txBody>
          <a:bodyPr>
            <a:noAutofit/>
          </a:bodyPr>
          <a:lstStyle/>
          <a:p>
            <a:pPr algn="ctr"/>
            <a:r>
              <a:rPr lang="es-CO" sz="2000" b="1" dirty="0">
                <a:solidFill>
                  <a:schemeClr val="tx1"/>
                </a:solidFill>
                <a:latin typeface="Arial Unicode MS" pitchFamily="34" charset="-128"/>
                <a:ea typeface="Arial Unicode MS" pitchFamily="34" charset="-128"/>
                <a:cs typeface="Arial Unicode MS" pitchFamily="34" charset="-128"/>
              </a:rPr>
              <a:t>Universidad Autónoma del Estado de México</a:t>
            </a:r>
            <a:r>
              <a:rPr lang="es-CO" sz="2800" b="1" dirty="0">
                <a:solidFill>
                  <a:schemeClr val="tx1"/>
                </a:solidFill>
                <a:latin typeface="Arial Unicode MS" pitchFamily="34" charset="-128"/>
                <a:ea typeface="Arial Unicode MS" pitchFamily="34" charset="-128"/>
                <a:cs typeface="Arial Unicode MS" pitchFamily="34" charset="-128"/>
              </a:rPr>
              <a:t/>
            </a:r>
            <a:br>
              <a:rPr lang="es-CO" sz="2800" b="1" dirty="0">
                <a:solidFill>
                  <a:schemeClr val="tx1"/>
                </a:solidFill>
                <a:latin typeface="Arial Unicode MS" pitchFamily="34" charset="-128"/>
                <a:ea typeface="Arial Unicode MS" pitchFamily="34" charset="-128"/>
                <a:cs typeface="Arial Unicode MS" pitchFamily="34" charset="-128"/>
              </a:rPr>
            </a:br>
            <a:r>
              <a:rPr lang="es-CO" sz="2800" b="1" dirty="0">
                <a:solidFill>
                  <a:schemeClr val="tx1"/>
                </a:solidFill>
                <a:latin typeface="Arial Unicode MS" pitchFamily="34" charset="-128"/>
                <a:ea typeface="Arial Unicode MS" pitchFamily="34" charset="-128"/>
                <a:cs typeface="Arial Unicode MS" pitchFamily="34" charset="-128"/>
              </a:rPr>
              <a:t>  </a:t>
            </a:r>
            <a:br>
              <a:rPr lang="es-CO" sz="2800" b="1" dirty="0">
                <a:solidFill>
                  <a:schemeClr val="tx1"/>
                </a:solidFill>
                <a:latin typeface="Arial Unicode MS" pitchFamily="34" charset="-128"/>
                <a:ea typeface="Arial Unicode MS" pitchFamily="34" charset="-128"/>
                <a:cs typeface="Arial Unicode MS" pitchFamily="34" charset="-128"/>
              </a:rPr>
            </a:br>
            <a:r>
              <a:rPr lang="es-CO" sz="2400" b="1" dirty="0">
                <a:solidFill>
                  <a:schemeClr val="tx1"/>
                </a:solidFill>
                <a:latin typeface="Arial Unicode MS" pitchFamily="34" charset="-128"/>
                <a:ea typeface="Arial Unicode MS" pitchFamily="34" charset="-128"/>
                <a:cs typeface="Arial Unicode MS" pitchFamily="34" charset="-128"/>
              </a:rPr>
              <a:t>Facultad de Economía</a:t>
            </a:r>
            <a:endParaRPr lang="es-ES" sz="2800" b="1" dirty="0">
              <a:solidFill>
                <a:schemeClr val="tx1"/>
              </a:solidFill>
              <a:latin typeface="Arial Unicode MS" pitchFamily="34" charset="-128"/>
              <a:ea typeface="Arial Unicode MS" pitchFamily="34" charset="-128"/>
              <a:cs typeface="Arial Unicode MS" pitchFamily="34" charset="-128"/>
            </a:endParaRPr>
          </a:p>
        </p:txBody>
      </p:sp>
      <p:sp>
        <p:nvSpPr>
          <p:cNvPr id="3" name="2 Subtítulo"/>
          <p:cNvSpPr>
            <a:spLocks noGrp="1"/>
          </p:cNvSpPr>
          <p:nvPr>
            <p:ph type="subTitle" idx="1"/>
          </p:nvPr>
        </p:nvSpPr>
        <p:spPr>
          <a:xfrm>
            <a:off x="3860419" y="1818944"/>
            <a:ext cx="4403591" cy="2160240"/>
          </a:xfrm>
        </p:spPr>
        <p:txBody>
          <a:bodyPr>
            <a:noAutofit/>
          </a:bodyPr>
          <a:lstStyle/>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MX" sz="2000" dirty="0">
                <a:solidFill>
                  <a:schemeClr val="tx1"/>
                </a:solidFill>
                <a:latin typeface="Arial Unicode MS" pitchFamily="34" charset="-128"/>
                <a:ea typeface="Arial Unicode MS" pitchFamily="34" charset="-128"/>
                <a:cs typeface="Arial Unicode MS" pitchFamily="34" charset="-128"/>
              </a:rPr>
              <a:t>Licenciatura en Negocios Internacionales, Bilingüe</a:t>
            </a: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MX" sz="2000" dirty="0" smtClean="0">
                <a:solidFill>
                  <a:schemeClr val="tx1"/>
                </a:solidFill>
                <a:latin typeface="Arial Unicode MS" pitchFamily="34" charset="-128"/>
                <a:ea typeface="Arial Unicode MS" pitchFamily="34" charset="-128"/>
                <a:cs typeface="Arial Unicode MS" pitchFamily="34" charset="-128"/>
              </a:rPr>
              <a:t>Logistica Internacional*</a:t>
            </a: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endParaRPr lang="es-MX" sz="2000" dirty="0">
              <a:solidFill>
                <a:schemeClr val="tx1"/>
              </a:solidFill>
              <a:latin typeface="Arial Unicode MS" pitchFamily="34" charset="-128"/>
              <a:ea typeface="Arial Unicode MS" pitchFamily="34" charset="-128"/>
              <a:cs typeface="Arial Unicode MS" pitchFamily="34" charset="-128"/>
            </a:endParaRPr>
          </a:p>
          <a:p>
            <a:pPr algn="ctr"/>
            <a:r>
              <a:rPr lang="es-ES" sz="2400" dirty="0">
                <a:solidFill>
                  <a:schemeClr val="tx1"/>
                </a:solidFill>
                <a:latin typeface="Arial Unicode MS" pitchFamily="34" charset="-128"/>
                <a:ea typeface="Arial Unicode MS" pitchFamily="34" charset="-128"/>
                <a:cs typeface="Arial Unicode MS" pitchFamily="34" charset="-128"/>
              </a:rPr>
              <a:t>Elaboró: Gabriela Munguía Vázquez</a:t>
            </a:r>
          </a:p>
        </p:txBody>
      </p:sp>
      <p:sp>
        <p:nvSpPr>
          <p:cNvPr id="7" name="2 Subtítulo"/>
          <p:cNvSpPr txBox="1">
            <a:spLocks/>
          </p:cNvSpPr>
          <p:nvPr/>
        </p:nvSpPr>
        <p:spPr>
          <a:xfrm>
            <a:off x="7824192" y="6381328"/>
            <a:ext cx="2728392" cy="350912"/>
          </a:xfrm>
          <a:prstGeom prst="rect">
            <a:avLst/>
          </a:prstGeom>
        </p:spPr>
        <p:txBody>
          <a:bodyPr vert="horz">
            <a:noAutofit/>
          </a:bodyPr>
          <a:lstStyle/>
          <a:p>
            <a:pPr algn="ctr" defTabSz="914400">
              <a:spcBef>
                <a:spcPct val="20000"/>
              </a:spcBef>
              <a:buClr>
                <a:schemeClr val="accent1"/>
              </a:buClr>
              <a:buSzPct val="85000"/>
              <a:defRPr/>
            </a:pPr>
            <a:r>
              <a:rPr lang="es-CO" sz="1600" b="1" spc="250" dirty="0"/>
              <a:t>Octubre</a:t>
            </a:r>
            <a:r>
              <a:rPr lang="es-CO" sz="1600" b="1" cap="all" spc="250" dirty="0"/>
              <a:t> </a:t>
            </a:r>
            <a:r>
              <a:rPr lang="es-CO" sz="1600" b="1" cap="all" spc="250" dirty="0" smtClean="0"/>
              <a:t>2017</a:t>
            </a:r>
            <a:endParaRPr lang="es-ES" sz="1600" b="1" cap="all" spc="250" dirty="0"/>
          </a:p>
          <a:p>
            <a:pPr algn="ctr" defTabSz="914400">
              <a:spcBef>
                <a:spcPct val="20000"/>
              </a:spcBef>
              <a:buClr>
                <a:schemeClr val="accent1"/>
              </a:buClr>
              <a:buSzPct val="85000"/>
              <a:defRPr/>
            </a:pPr>
            <a:endParaRPr lang="es-ES" sz="1600" b="1" cap="all" spc="250" dirty="0"/>
          </a:p>
        </p:txBody>
      </p:sp>
      <p:pic>
        <p:nvPicPr>
          <p:cNvPr id="1026" name="Picture 2" descr="D:\planeación_2011-2015\Logos\esc uaem_orig.bmp"/>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2153985" y="4734044"/>
            <a:ext cx="932432" cy="828000"/>
          </a:xfrm>
          <a:prstGeom prst="rect">
            <a:avLst/>
          </a:prstGeom>
          <a:noFill/>
        </p:spPr>
      </p:pic>
      <p:pic>
        <p:nvPicPr>
          <p:cNvPr id="4" name="Picture 2" descr="C:\HERE_herd\planeación 2011_2015\Logos\2013\iMAGOTIPO\imagotipodegradado .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38228" y="4842044"/>
            <a:ext cx="575870" cy="72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HERE_herd\planeación 2011_2015\Logos\escudo fac de ECONOMIA.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00063" y="4842044"/>
            <a:ext cx="749361" cy="7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640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1271" y="1566696"/>
            <a:ext cx="9753600" cy="3591752"/>
          </a:xfrm>
          <a:prstGeom prst="rect">
            <a:avLst/>
          </a:prstGeom>
        </p:spPr>
        <p:txBody>
          <a:bodyPr wrap="square">
            <a:spAutoFit/>
          </a:bodyPr>
          <a:lstStyle/>
          <a:p>
            <a:pPr marL="342900" lvl="0" indent="-342900" algn="just">
              <a:lnSpc>
                <a:spcPct val="115000"/>
              </a:lnSpc>
              <a:spcAft>
                <a:spcPts val="0"/>
              </a:spcAft>
              <a:buClr>
                <a:srgbClr val="C0504D"/>
              </a:buClr>
              <a:buFont typeface="Symbol" charset="2"/>
              <a:buChar char=""/>
            </a:pPr>
            <a:r>
              <a:rPr lang="es-MX" dirty="0">
                <a:latin typeface="Lucida Sans Unicode" charset="0"/>
                <a:ea typeface="Calibri" charset="0"/>
                <a:cs typeface="Times New Roman" charset="0"/>
              </a:rPr>
              <a:t>Los certificados de seguros, según corresponda.</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Symbol" charset="2"/>
              <a:buChar char=""/>
            </a:pPr>
            <a:r>
              <a:rPr lang="es-MX" dirty="0">
                <a:latin typeface="Lucida Sans Unicode" charset="0"/>
                <a:ea typeface="Calibri" charset="0"/>
                <a:cs typeface="Times New Roman" charset="0"/>
              </a:rPr>
              <a:t>Los certificados veterinarios, si es el caso.</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Certificados de análisis o de la conformidad, de acuerdo con las condiciones particulares que pueden ser parte de los </a:t>
            </a:r>
            <a:r>
              <a:rPr lang="es-MX" dirty="0" smtClean="0">
                <a:latin typeface="Lucida Sans Unicode" charset="0"/>
                <a:ea typeface="Calibri" charset="0"/>
                <a:cs typeface="Times New Roman" charset="0"/>
              </a:rPr>
              <a:t>contratos</a:t>
            </a:r>
          </a:p>
          <a:p>
            <a:pPr marL="342900" lvl="0" indent="-342900" algn="just">
              <a:lnSpc>
                <a:spcPct val="115000"/>
              </a:lnSpc>
              <a:spcAft>
                <a:spcPts val="1000"/>
              </a:spcAft>
              <a:buClr>
                <a:srgbClr val="C0504D"/>
              </a:buClr>
              <a:buFont typeface="Symbol" charset="2"/>
              <a:buChar char=""/>
            </a:pPr>
            <a:endParaRPr lang="es-MX" sz="1600" dirty="0">
              <a:latin typeface="Lucida Sans Unicode" charset="0"/>
              <a:ea typeface="Calibri" charset="0"/>
              <a:cs typeface="Times New Roman" charset="0"/>
            </a:endParaRPr>
          </a:p>
          <a:p>
            <a:pPr lvl="0" algn="just">
              <a:lnSpc>
                <a:spcPct val="115000"/>
              </a:lnSpc>
              <a:spcAft>
                <a:spcPts val="1000"/>
              </a:spcAft>
              <a:buClr>
                <a:srgbClr val="C0504D"/>
              </a:buClr>
            </a:pP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En algunos casos especiales, certificaciones o información adicional pueden ser necesarias para aparecer en las facturas o documentos de embarque. Cuando esto se requiere, los agentes de tránsito serán normalmente capaces de proporcionar consejos.</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4117478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4"/>
          <p:cNvSpPr>
            <a:spLocks noChangeArrowheads="1"/>
          </p:cNvSpPr>
          <p:nvPr/>
        </p:nvSpPr>
        <p:spPr bwMode="auto">
          <a:xfrm>
            <a:off x="1340068" y="505986"/>
            <a:ext cx="901787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charset="0"/>
              </a:rPr>
              <a:t>2.1.1 </a:t>
            </a:r>
            <a:r>
              <a:rPr kumimoji="0" lang="en-US" altLang="en-US" sz="1800" b="1" i="0" u="none" strike="noStrike" cap="none" normalizeH="0" baseline="0" dirty="0" err="1">
                <a:ln>
                  <a:noFill/>
                </a:ln>
                <a:solidFill>
                  <a:schemeClr val="tx1"/>
                </a:solidFill>
                <a:effectLst/>
                <a:latin typeface="Arial" charset="0"/>
              </a:rPr>
              <a:t>Transporte</a:t>
            </a:r>
            <a:r>
              <a:rPr kumimoji="0" lang="en-US" altLang="en-US" sz="1800" b="1" i="0" u="none" strike="noStrike" cap="none" normalizeH="0" baseline="0" dirty="0">
                <a:ln>
                  <a:noFill/>
                </a:ln>
                <a:solidFill>
                  <a:schemeClr val="tx1"/>
                </a:solidFill>
                <a:effectLst/>
                <a:latin typeface="Arial" charset="0"/>
              </a:rPr>
              <a:t> </a:t>
            </a:r>
            <a:r>
              <a:rPr kumimoji="0" lang="en-US" altLang="en-US" sz="1800" b="1" i="0" u="none" strike="noStrike" cap="none" normalizeH="0" baseline="0" dirty="0" err="1" smtClean="0">
                <a:ln>
                  <a:noFill/>
                </a:ln>
                <a:solidFill>
                  <a:schemeClr val="tx1"/>
                </a:solidFill>
                <a:effectLst/>
                <a:latin typeface="Arial" charset="0"/>
              </a:rPr>
              <a:t>marítimo</a:t>
            </a:r>
            <a:endParaRPr lang="en-US" altLang="en-US" b="1" dirty="0" smtClean="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rPr>
              <a:t>Los </a:t>
            </a:r>
            <a:r>
              <a:rPr kumimoji="0" lang="en-US" altLang="en-US" sz="1800" b="0" i="0" u="none" strike="noStrike" cap="none" normalizeH="0" baseline="0" dirty="0" err="1">
                <a:ln>
                  <a:noFill/>
                </a:ln>
                <a:solidFill>
                  <a:schemeClr val="tx1"/>
                </a:solidFill>
                <a:effectLst/>
                <a:latin typeface="Arial" charset="0"/>
              </a:rPr>
              <a:t>documentos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principales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dentro</a:t>
            </a:r>
            <a:r>
              <a:rPr kumimoji="0" lang="en-US" altLang="en-US" sz="1800" b="0" i="0" u="none" strike="noStrike" cap="none" normalizeH="0" baseline="0" dirty="0">
                <a:ln>
                  <a:noFill/>
                </a:ln>
                <a:solidFill>
                  <a:schemeClr val="tx1"/>
                </a:solidFill>
                <a:effectLst/>
                <a:latin typeface="Arial" charset="0"/>
              </a:rPr>
              <a:t> del </a:t>
            </a:r>
            <a:r>
              <a:rPr kumimoji="0" lang="en-US" altLang="en-US" sz="1800" b="0" i="0" u="none" strike="noStrike" cap="none" normalizeH="0" baseline="0" dirty="0" err="1">
                <a:ln>
                  <a:noFill/>
                </a:ln>
                <a:solidFill>
                  <a:schemeClr val="tx1"/>
                </a:solidFill>
                <a:effectLst/>
                <a:latin typeface="Arial" charset="0"/>
              </a:rPr>
              <a:t>transporte</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mercancías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vía</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marítima</a:t>
            </a:r>
            <a:r>
              <a:rPr kumimoji="0" lang="en-US" altLang="en-US" sz="1800" b="0" i="0" u="none" strike="noStrike" cap="none" normalizeH="0" baseline="0" dirty="0">
                <a:ln>
                  <a:noFill/>
                </a:ln>
                <a:solidFill>
                  <a:schemeClr val="tx1"/>
                </a:solidFill>
                <a:effectLst/>
                <a:latin typeface="Arial" charset="0"/>
              </a:rPr>
              <a:t> son: </a:t>
            </a:r>
          </a:p>
        </p:txBody>
      </p:sp>
      <p:sp>
        <p:nvSpPr>
          <p:cNvPr id="10" name="Rectangle 9"/>
          <p:cNvSpPr/>
          <p:nvPr/>
        </p:nvSpPr>
        <p:spPr>
          <a:xfrm>
            <a:off x="2774731" y="1891863"/>
            <a:ext cx="7788166" cy="4618187"/>
          </a:xfrm>
          <a:prstGeom prst="rect">
            <a:avLst/>
          </a:prstGeom>
        </p:spPr>
        <p:txBody>
          <a:bodyPr wrap="square">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Pre manifiesto marítimo.</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la relación provisional de toda la carga que lleva un buque. Se entrega (por los consignatarios de buques) a las autoridades aduaneras del país de importación, antes de la llegada del buque a puerto. En el dispondrán de la relación provisional de toda la carga que lleva un buque.</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Manifiesto marítimo.</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la relación definitiva de toda la carga que lleva un buque. Debe ser entregado (por los consignatarios de buques) a las autoridades aduaneras del país de importación, a la llegada del buque a puerto, como paso previo al despacho de importación de mercancías. Las autoridades aduaneras pueden confrontarlo con el </a:t>
            </a:r>
            <a:r>
              <a:rPr lang="es-ES" dirty="0" err="1">
                <a:latin typeface="Lucida Sans Unicode" charset="0"/>
                <a:ea typeface="Calibri" charset="0"/>
                <a:cs typeface="Times New Roman" charset="0"/>
              </a:rPr>
              <a:t>premanifiesto</a:t>
            </a:r>
            <a:r>
              <a:rPr lang="es-ES" dirty="0">
                <a:latin typeface="Lucida Sans Unicode" charset="0"/>
                <a:ea typeface="Calibri" charset="0"/>
                <a:cs typeface="Times New Roman" charset="0"/>
              </a:rPr>
              <a:t> recibido con anterioridad.</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418401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7733" y="865478"/>
            <a:ext cx="10515600" cy="3534301"/>
          </a:xfrm>
          <a:prstGeom prst="rect">
            <a:avLst/>
          </a:prstGeom>
        </p:spPr>
        <p:txBody>
          <a:bodyPr wrap="square">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Póliza de fletamento.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la póliza de fletamento es la denominación genérica del contrato de transporte no regular (</a:t>
            </a:r>
            <a:r>
              <a:rPr lang="es-ES" dirty="0" err="1">
                <a:latin typeface="Lucida Sans Unicode" charset="0"/>
                <a:ea typeface="Calibri" charset="0"/>
                <a:cs typeface="Times New Roman" charset="0"/>
              </a:rPr>
              <a:t>Tramp</a:t>
            </a:r>
            <a:r>
              <a:rPr lang="es-ES" dirty="0">
                <a:latin typeface="Lucida Sans Unicode" charset="0"/>
                <a:ea typeface="Calibri" charset="0"/>
                <a:cs typeface="Times New Roman" charset="0"/>
              </a:rPr>
              <a:t>). </a:t>
            </a:r>
            <a:r>
              <a:rPr lang="es-ES" dirty="0" err="1">
                <a:latin typeface="Lucida Sans Unicode" charset="0"/>
                <a:ea typeface="Calibri" charset="0"/>
                <a:cs typeface="Times New Roman" charset="0"/>
              </a:rPr>
              <a:t>Charter</a:t>
            </a:r>
            <a:r>
              <a:rPr lang="es-ES" dirty="0">
                <a:latin typeface="Lucida Sans Unicode" charset="0"/>
                <a:ea typeface="Calibri" charset="0"/>
                <a:cs typeface="Times New Roman" charset="0"/>
              </a:rPr>
              <a:t> </a:t>
            </a:r>
            <a:r>
              <a:rPr lang="es-ES" dirty="0" err="1">
                <a:latin typeface="Lucida Sans Unicode" charset="0"/>
                <a:ea typeface="Calibri" charset="0"/>
                <a:cs typeface="Times New Roman" charset="0"/>
              </a:rPr>
              <a:t>party</a:t>
            </a:r>
            <a:r>
              <a:rPr lang="es-ES" dirty="0">
                <a:latin typeface="Lucida Sans Unicode" charset="0"/>
                <a:ea typeface="Calibri" charset="0"/>
                <a:cs typeface="Times New Roman" charset="0"/>
              </a:rPr>
              <a:t>: prueba escrita del contrato de fletamento. Documento donde el propietario de un buque (fletante) y el propietario de una carga determinada (fletador) establecen sus obligaciones y responsabilidades respecto a la utilización del buque completo por parte del fletador para realizar un transporte determinado. Hay distintas clases de pólizas de fletamento, dependiendo, entre otros aspectos, de:</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El lugar de procedencia de la mercancía.</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La clase de la mercancía.</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Wingdings" charset="2"/>
              <a:buChar char=""/>
            </a:pPr>
            <a:r>
              <a:rPr lang="es-MX" dirty="0">
                <a:latin typeface="Lucida Sans Unicode" charset="0"/>
                <a:ea typeface="Calibri" charset="0"/>
                <a:cs typeface="Times New Roman" charset="0"/>
              </a:rPr>
              <a:t>Las zonas geográficas por donde navega el barco.</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2058752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999" y="801358"/>
            <a:ext cx="10481733" cy="3662541"/>
          </a:xfrm>
          <a:prstGeom prst="rect">
            <a:avLst/>
          </a:prstGeom>
        </p:spPr>
        <p:txBody>
          <a:bodyPr wrap="square">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B/L (Bill of </a:t>
            </a:r>
            <a:r>
              <a:rPr lang="es-ES" dirty="0" err="1">
                <a:latin typeface="Lucida Sans Unicode" charset="0"/>
                <a:ea typeface="Calibri" charset="0"/>
                <a:cs typeface="Times New Roman" charset="0"/>
              </a:rPr>
              <a:t>lading</a:t>
            </a:r>
            <a:r>
              <a:rPr lang="es-MX" dirty="0">
                <a:latin typeface="Lucida Sans Unicode" charset="0"/>
                <a:ea typeface="Calibri" charset="0"/>
                <a:cs typeface="Times New Roman" charset="0"/>
              </a:rPr>
              <a:t>) o conocimiento de embarque.</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el documento que recoge el contrato de transporte marítimo internacional. Prueba la existencia del contrato de transporte marítimo internacional, justifica que el cargador ha entregado la mercancía a bordo del buque y es el título de propiedad de dicha mercancía (quien detenta el B/L es propietario de la mercancía).</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Admitase colla (terminal estibadora).</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el documento que acredita la entrega de la mercancía en un muelle del puerto de origen a una determinada colla (terminal estibadora) para su posterior embarque. El cargador (exportador) entrega </a:t>
            </a:r>
            <a:r>
              <a:rPr lang="es-ES" dirty="0" err="1">
                <a:latin typeface="Lucida Sans Unicode" charset="0"/>
                <a:ea typeface="Calibri" charset="0"/>
                <a:cs typeface="Times New Roman" charset="0"/>
              </a:rPr>
              <a:t>admitase</a:t>
            </a:r>
            <a:r>
              <a:rPr lang="es-ES" dirty="0">
                <a:latin typeface="Lucida Sans Unicode" charset="0"/>
                <a:ea typeface="Calibri" charset="0"/>
                <a:cs typeface="Times New Roman" charset="0"/>
              </a:rPr>
              <a:t> original a la colla que recibe su mercancía y obtiene copia sellada del mismo.</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6550611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694" y="322703"/>
            <a:ext cx="3440942" cy="410882"/>
          </a:xfrm>
          <a:prstGeom prst="rect">
            <a:avLst/>
          </a:prstGeom>
        </p:spPr>
        <p:txBody>
          <a:bodyPr wrap="none">
            <a:spAutoFit/>
          </a:bodyPr>
          <a:lstStyle/>
          <a:p>
            <a:pPr indent="449580" algn="just">
              <a:lnSpc>
                <a:spcPct val="115000"/>
              </a:lnSpc>
              <a:spcAft>
                <a:spcPts val="1000"/>
              </a:spcAft>
            </a:pPr>
            <a:r>
              <a:rPr lang="es-ES" b="1" dirty="0" smtClean="0">
                <a:latin typeface="Leelawadee" charset="0"/>
                <a:ea typeface="Calibri" charset="0"/>
                <a:cs typeface="Times New Roman" charset="0"/>
              </a:rPr>
              <a:t>2.1.2 Transporte ferroviario.</a:t>
            </a:r>
            <a:endParaRPr lang="en-US" sz="1400" dirty="0">
              <a:effectLst/>
              <a:latin typeface="Calibri" charset="0"/>
              <a:ea typeface="Calibri" charset="0"/>
              <a:cs typeface="Times New Roman" charset="0"/>
            </a:endParaRPr>
          </a:p>
        </p:txBody>
      </p:sp>
      <p:sp>
        <p:nvSpPr>
          <p:cNvPr id="3" name="Rectangle 2"/>
          <p:cNvSpPr/>
          <p:nvPr/>
        </p:nvSpPr>
        <p:spPr>
          <a:xfrm>
            <a:off x="1185333" y="1609296"/>
            <a:ext cx="10769600" cy="1754326"/>
          </a:xfrm>
          <a:prstGeom prst="rect">
            <a:avLst/>
          </a:prstGeom>
        </p:spPr>
        <p:txBody>
          <a:bodyPr wrap="square">
            <a:spAutoFit/>
          </a:bodyPr>
          <a:lstStyle/>
          <a:p>
            <a:pPr algn="just"/>
            <a:r>
              <a:rPr lang="es-ES" dirty="0" smtClean="0">
                <a:latin typeface="Lucida Sans Unicode" charset="0"/>
                <a:ea typeface="Calibri" charset="0"/>
              </a:rPr>
              <a:t>Se </a:t>
            </a:r>
            <a:r>
              <a:rPr lang="es-ES" dirty="0">
                <a:latin typeface="Lucida Sans Unicode" charset="0"/>
                <a:ea typeface="Calibri" charset="0"/>
              </a:rPr>
              <a:t>utilizan para este medio las cartas de porte. </a:t>
            </a:r>
            <a:endParaRPr lang="es-ES" dirty="0" smtClean="0">
              <a:latin typeface="Lucida Sans Unicode" charset="0"/>
              <a:ea typeface="Calibri" charset="0"/>
            </a:endParaRPr>
          </a:p>
          <a:p>
            <a:pPr algn="just"/>
            <a:endParaRPr lang="es-ES" dirty="0">
              <a:latin typeface="Lucida Sans Unicode" charset="0"/>
              <a:ea typeface="Calibri" charset="0"/>
            </a:endParaRPr>
          </a:p>
          <a:p>
            <a:pPr algn="just"/>
            <a:r>
              <a:rPr lang="es-ES" dirty="0" smtClean="0">
                <a:latin typeface="Lucida Sans Unicode" charset="0"/>
                <a:ea typeface="Calibri" charset="0"/>
              </a:rPr>
              <a:t>Estos </a:t>
            </a:r>
            <a:r>
              <a:rPr lang="es-ES" dirty="0">
                <a:latin typeface="Lucida Sans Unicode" charset="0"/>
                <a:ea typeface="Calibri" charset="0"/>
              </a:rPr>
              <a:t>documentos no son negociables con la carga que se pone a disposición del consignatario designado en una prueba de identidad. Para el transporte por carretera, las cartas de porte son normalmente emitidas. Para cargas menores que un camión, la consolidación es la regla</a:t>
            </a:r>
            <a:r>
              <a:rPr lang="en-US" dirty="0"/>
              <a:t> </a:t>
            </a:r>
          </a:p>
        </p:txBody>
      </p:sp>
    </p:spTree>
    <p:extLst>
      <p:ext uri="{BB962C8B-B14F-4D97-AF65-F5344CB8AC3E}">
        <p14:creationId xmlns:p14="http://schemas.microsoft.com/office/powerpoint/2010/main" val="400663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64933" y="929368"/>
            <a:ext cx="6096000" cy="5127045"/>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Carta de porte ferroviario (CIM).</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El transporte internacional de mercancías está regulado, principalmente, por el Convenio Internacional sobre Transporte de Mercancías por Ferrocarril (CIM), realizado en Berna, y cuya última actualización data de 1.980 como Convenio COTIF, también firmado en la citada ciudad el 9 de mayo. Entró en vigor el 1 de mayo de 1.985 después de ser ratificado por el número exigido de países firmantes.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En el citado convenio se regula la carta de porte que debe emitirse para los transportes internacionales por ferrocarril, que valdrá como justificación del contrato realizado, y corresponderá al expendedor presentarla debidamente cumplimentada</a:t>
            </a:r>
            <a:r>
              <a:rPr lang="es-ES" dirty="0" smtClean="0">
                <a:latin typeface="Lucida Sans Unicode" charset="0"/>
                <a:ea typeface="Calibri" charset="0"/>
                <a:cs typeface="Times New Roman" charset="0"/>
              </a:rPr>
              <a:t>.</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6337591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885244"/>
            <a:ext cx="6096000" cy="3087512"/>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Se emite de forma nominativa, no se puede transmitir por endoso y una misma carta de porte ampara todo el trayecto, independientemente del número de ferrocarriles que intervengan en su ejecución</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Determinados tipos de transporte por ferrocarril tienen reglamentaciones específicas, que afectan a las cartas de porte. (Contenedores, mercancías peligrosas, etc</a:t>
            </a:r>
            <a:r>
              <a:rPr lang="es-ES" dirty="0" smtClean="0">
                <a:latin typeface="Lucida Sans Unicode" charset="0"/>
                <a:ea typeface="Calibri" charset="0"/>
                <a:cs typeface="Times New Roman" charset="0"/>
              </a:rPr>
              <a:t>.)</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570663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37238"/>
            <a:ext cx="6096000" cy="5383525"/>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Declaración TIF.</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Por analogía con el Convenio TIR, el TIF no es un convenio de transporte, sino un convenio aduanero.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Tiene por objeto facilitar el tránsito de las mercancías transportadas por ferrocarril, en las aduanas de los diferentes países.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Al igual que el Convenio TIR, las mercancías viajarán con precinto aduanero, amparadas bajo una declaración TIR, y con un sistema de garantías realizado generalmente por las administraciones ferroviarias de los diferentes países.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Como sucede con el cuaderno TIR, la entrada en vigor del mercado interior, ha supuesto que sólo pueda ser utilizado para envíos a países terceros, con lo que su uso ha quedado muy limitado.</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927530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942935"/>
            <a:ext cx="6096000" cy="4972130"/>
          </a:xfrm>
          <a:prstGeom prst="rect">
            <a:avLst/>
          </a:prstGeom>
        </p:spPr>
        <p:txBody>
          <a:bodyPr>
            <a:spAutoFit/>
          </a:bodyPr>
          <a:lstStyle/>
          <a:p>
            <a:pPr indent="449580" algn="just">
              <a:lnSpc>
                <a:spcPct val="115000"/>
              </a:lnSpc>
              <a:spcAft>
                <a:spcPts val="1000"/>
              </a:spcAft>
            </a:pPr>
            <a:r>
              <a:rPr lang="es-ES" sz="2000" b="1" dirty="0">
                <a:latin typeface="Leelawadee" charset="0"/>
                <a:ea typeface="Calibri" charset="0"/>
                <a:cs typeface="Times New Roman" charset="0"/>
              </a:rPr>
              <a:t>2.1.3 Trasporte carretero.</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Carta de porte CMR.</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El documento más importante en el transporte internacional por carretera es el establecido en el Convenio CMR que, bajo auspicio de las Naciones Unidas, se celebró en Ginebra en mayo de 1.956, entrando en vigor en España en 1.974, en virtud del Instrumento de Adhesión de 12 de septiembre de 1.973, depositado en la Secretaría General de las Naciones Unidas el 12 de febrero de 1.974.</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Este convenio, en lo que nos afecta, recoge criterios sobre el contrato de transporte de mercancías por carretera, y unifica la carta de porte internacional, denominada “carta de porte CMR”.</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348149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24752"/>
            <a:ext cx="6096000" cy="4808496"/>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El convenio marca la obligatoriedad de su aplicación siempre que el lugar de origen y destino del transporte estén situados en países diferentes y, al menos, uno de ambos sea signatario del convenio CMR. Afecta a nuestro país en todos sus movimientos al exterior por carretera, al ser país signatario.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Hay que tener en cuenta que no es de aplicación para transportes postales, mudanzas, transportes funerarios y transportes por cuenta propia.</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La carta de porte CMR, prueba la realización del contrato de transporte y es prueba del recibo de la mercancía por el transportista, pero no supone para su poseedor la propiedad de las mismas.</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3384383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686783421"/>
              </p:ext>
            </p:extLst>
          </p:nvPr>
        </p:nvGraphicFramePr>
        <p:xfrm>
          <a:off x="761999" y="948267"/>
          <a:ext cx="11159067" cy="5232400"/>
        </p:xfrm>
        <a:graphic>
          <a:graphicData uri="http://schemas.openxmlformats.org/presentationml/2006/ole">
            <mc:AlternateContent xmlns:mc="http://schemas.openxmlformats.org/markup-compatibility/2006">
              <mc:Choice xmlns:v="urn:schemas-microsoft-com:vml" Requires="v">
                <p:oleObj spid="_x0000_s1033" name="Document" r:id="rId4" imgW="5943600" imgH="1638300" progId="Word.Document.12">
                  <p:embed/>
                </p:oleObj>
              </mc:Choice>
              <mc:Fallback>
                <p:oleObj name="Document" r:id="rId4" imgW="5943600" imgH="1638300" progId="Word.Document.12">
                  <p:embed/>
                  <p:pic>
                    <p:nvPicPr>
                      <p:cNvPr id="0" name=""/>
                      <p:cNvPicPr/>
                      <p:nvPr/>
                    </p:nvPicPr>
                    <p:blipFill>
                      <a:blip r:embed="rId5"/>
                      <a:stretch>
                        <a:fillRect/>
                      </a:stretch>
                    </p:blipFill>
                    <p:spPr>
                      <a:xfrm>
                        <a:off x="761999" y="948267"/>
                        <a:ext cx="11159067" cy="5232400"/>
                      </a:xfrm>
                      <a:prstGeom prst="rect">
                        <a:avLst/>
                      </a:prstGeom>
                    </p:spPr>
                  </p:pic>
                </p:oleObj>
              </mc:Fallback>
            </mc:AlternateContent>
          </a:graphicData>
        </a:graphic>
      </p:graphicFrame>
    </p:spTree>
    <p:extLst>
      <p:ext uri="{BB962C8B-B14F-4D97-AF65-F5344CB8AC3E}">
        <p14:creationId xmlns:p14="http://schemas.microsoft.com/office/powerpoint/2010/main" val="803691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399" y="1547330"/>
            <a:ext cx="11035861" cy="4427879"/>
          </a:xfrm>
          <a:prstGeom prst="rect">
            <a:avLst/>
          </a:prstGeom>
        </p:spPr>
        <p:txBody>
          <a:bodyPr wrap="square">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Cuaderno TIR.</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Aunque no es estrictamente un convenio de transporte, el Convenio TIR se puede incluir dentro de este apartado ya que afecta al transporte internacional por carretera.</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Este convenio es un convenio aduanero, cuya última revisión tuvo lugar en noviembre de </a:t>
            </a:r>
            <a:r>
              <a:rPr lang="es-ES" dirty="0" smtClean="0">
                <a:latin typeface="Lucida Sans Unicode" charset="0"/>
                <a:ea typeface="Calibri" charset="0"/>
                <a:cs typeface="Times New Roman" charset="0"/>
              </a:rPr>
              <a:t>1975</a:t>
            </a:r>
            <a:r>
              <a:rPr lang="es-ES" dirty="0">
                <a:latin typeface="Lucida Sans Unicode" charset="0"/>
                <a:ea typeface="Calibri" charset="0"/>
                <a:cs typeface="Times New Roman" charset="0"/>
              </a:rPr>
              <a:t>, y supone la no inspección de los camiones precintados y amparados bajo un cuaderno TIR, en las aduanas de tránsito, entre dos países diferentes.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La mercancía viajará en un camión precintado, deberá ir amparada por un cuaderno TIR, que se visará en todas las aduanas de paso, e irá garantizada o avalada, ante las aduanas, mediante un sistema de fianzas de una entidad garante, que en el caso de España es la Asociación de Transportistas Internacionales por Carretera (ASTIC).</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Actualmente, con la supresión de los controles aduaneros entre países miembros de la UE por la entrada en vigor del mercado interior, ha descendido mucho su utilización.</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2009222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205" y="338469"/>
            <a:ext cx="2902333" cy="410882"/>
          </a:xfrm>
          <a:prstGeom prst="rect">
            <a:avLst/>
          </a:prstGeom>
        </p:spPr>
        <p:txBody>
          <a:bodyPr wrap="none">
            <a:spAutoFit/>
          </a:bodyPr>
          <a:lstStyle/>
          <a:p>
            <a:pPr indent="449580" algn="just">
              <a:lnSpc>
                <a:spcPct val="115000"/>
              </a:lnSpc>
              <a:spcAft>
                <a:spcPts val="1000"/>
              </a:spcAft>
            </a:pPr>
            <a:r>
              <a:rPr lang="es-ES" b="1">
                <a:latin typeface="Leelawadee" charset="0"/>
                <a:ea typeface="Calibri" charset="0"/>
                <a:cs typeface="Times New Roman" charset="0"/>
              </a:rPr>
              <a:t>2.1.4 Transporte aéreo.</a:t>
            </a:r>
            <a:endParaRPr lang="en-US" sz="1400" dirty="0">
              <a:effectLst/>
              <a:latin typeface="Calibri" charset="0"/>
              <a:ea typeface="Calibri" charset="0"/>
              <a:cs typeface="Times New Roman" charset="0"/>
            </a:endParaRPr>
          </a:p>
        </p:txBody>
      </p:sp>
      <p:sp>
        <p:nvSpPr>
          <p:cNvPr id="3" name="Rectangle 2"/>
          <p:cNvSpPr/>
          <p:nvPr/>
        </p:nvSpPr>
        <p:spPr>
          <a:xfrm>
            <a:off x="1250730" y="999003"/>
            <a:ext cx="10636469" cy="410882"/>
          </a:xfrm>
          <a:prstGeom prst="rect">
            <a:avLst/>
          </a:prstGeom>
        </p:spPr>
        <p:txBody>
          <a:bodyPr wrap="square">
            <a:spAutoFit/>
          </a:bodyPr>
          <a:lstStyle/>
          <a:p>
            <a:pPr algn="just">
              <a:lnSpc>
                <a:spcPct val="115000"/>
              </a:lnSpc>
              <a:spcAft>
                <a:spcPts val="1000"/>
              </a:spcAft>
            </a:pPr>
            <a:r>
              <a:rPr lang="es-ES" smtClean="0">
                <a:latin typeface="Lucida Sans Unicode" charset="0"/>
                <a:ea typeface="Calibri" charset="0"/>
                <a:cs typeface="Times New Roman" charset="0"/>
              </a:rPr>
              <a:t>Los </a:t>
            </a:r>
            <a:r>
              <a:rPr lang="es-ES">
                <a:latin typeface="Lucida Sans Unicode" charset="0"/>
                <a:ea typeface="Calibri" charset="0"/>
                <a:cs typeface="Times New Roman" charset="0"/>
              </a:rPr>
              <a:t>documentos que se utilizan dentro del transporte de mercancías vía aéreo son: </a:t>
            </a:r>
            <a:endParaRPr lang="en-US" sz="1600" dirty="0">
              <a:effectLst/>
              <a:latin typeface="Calibri" charset="0"/>
              <a:ea typeface="Calibri" charset="0"/>
              <a:cs typeface="Times New Roman" charset="0"/>
            </a:endParaRPr>
          </a:p>
        </p:txBody>
      </p:sp>
      <p:sp>
        <p:nvSpPr>
          <p:cNvPr id="4" name="Rectangle 3"/>
          <p:cNvSpPr/>
          <p:nvPr/>
        </p:nvSpPr>
        <p:spPr>
          <a:xfrm>
            <a:off x="3048000" y="1821124"/>
            <a:ext cx="6096000" cy="3215752"/>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Manifiesto aéreo.</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un documento donde va inscrita toda la carga que lleva un avión. Es la relación definitiva de toda la carga que transporta un avión. Debe ser entregado (por los agentes IATA) a las autoridades aduaneras del país de importación, a la llegada del avión al aeropuerto, como paso previo al despacho de importación de mercancías.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 </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935790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317" y="164260"/>
            <a:ext cx="10247586" cy="4299639"/>
          </a:xfrm>
          <a:prstGeom prst="rect">
            <a:avLst/>
          </a:prstGeom>
        </p:spPr>
        <p:txBody>
          <a:bodyPr wrap="square">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Póliza de fletamento o contrato chárter.</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un contrato de arrendamiento temporal de un avión completo (</a:t>
            </a:r>
            <a:r>
              <a:rPr lang="es-ES" dirty="0" err="1">
                <a:latin typeface="Lucida Sans Unicode" charset="0"/>
                <a:ea typeface="Calibri" charset="0"/>
                <a:cs typeface="Times New Roman" charset="0"/>
              </a:rPr>
              <a:t>Charter</a:t>
            </a:r>
            <a:r>
              <a:rPr lang="es-ES" dirty="0">
                <a:latin typeface="Lucida Sans Unicode" charset="0"/>
                <a:ea typeface="Calibri" charset="0"/>
                <a:cs typeface="Times New Roman" charset="0"/>
              </a:rPr>
              <a:t> </a:t>
            </a:r>
            <a:r>
              <a:rPr lang="es-ES" dirty="0" err="1">
                <a:latin typeface="Lucida Sans Unicode" charset="0"/>
                <a:ea typeface="Calibri" charset="0"/>
                <a:cs typeface="Times New Roman" charset="0"/>
              </a:rPr>
              <a:t>party</a:t>
            </a:r>
            <a:r>
              <a:rPr lang="es-ES" dirty="0">
                <a:latin typeface="Lucida Sans Unicode" charset="0"/>
                <a:ea typeface="Calibri" charset="0"/>
                <a:cs typeface="Times New Roman" charset="0"/>
              </a:rPr>
              <a:t>). Es un documento en el cual el propietario de un avión (fletante) y el propietario de una carga determinada (fletador) establecen sus obligaciones y responsabilidades respecto a la utilización del avión completo por parte del fletador para realizar un transporte determinado.</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Split chárter.</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un contrato </a:t>
            </a:r>
            <a:r>
              <a:rPr lang="es-ES" dirty="0" err="1">
                <a:latin typeface="Lucida Sans Unicode" charset="0"/>
                <a:ea typeface="Calibri" charset="0"/>
                <a:cs typeface="Times New Roman" charset="0"/>
              </a:rPr>
              <a:t>charter</a:t>
            </a:r>
            <a:r>
              <a:rPr lang="es-ES" dirty="0">
                <a:latin typeface="Lucida Sans Unicode" charset="0"/>
                <a:ea typeface="Calibri" charset="0"/>
                <a:cs typeface="Times New Roman" charset="0"/>
              </a:rPr>
              <a:t> que incorpora la posibilidad de que el fletador (cargador) pueda subarrendar a otros cargadores una parte de la bodega del avión fletado. Es una póliza de fletamento o un contrato </a:t>
            </a:r>
            <a:r>
              <a:rPr lang="es-ES" dirty="0" err="1">
                <a:latin typeface="Lucida Sans Unicode" charset="0"/>
                <a:ea typeface="Calibri" charset="0"/>
                <a:cs typeface="Times New Roman" charset="0"/>
              </a:rPr>
              <a:t>charter</a:t>
            </a:r>
            <a:r>
              <a:rPr lang="es-ES" dirty="0">
                <a:latin typeface="Lucida Sans Unicode" charset="0"/>
                <a:ea typeface="Calibri" charset="0"/>
                <a:cs typeface="Times New Roman" charset="0"/>
              </a:rPr>
              <a:t> que incorpora la posibilidad de subarrendar una parte del avión. Este subarrendamiento lo hacen otros cargadores que alquilan una parte de la bodega que el fletador no ha llenado con su mercancía.</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147779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64260"/>
            <a:ext cx="6096000" cy="6529480"/>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AWB (Air Way Bill) o conocimiento de embarque aéreo.</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el documento que recoge el contrato de transporte aéreo internacional y sirve como un justificante de entrega de la mercancía a bordo del avión. Como contrato de transporte internacional, el AWB recoge fundamentalmente:</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Partes contratantes (transportista, cargador y destinatario).</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Mercancía transportada (naturaleza, peso, volumen).</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Itinerario.</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Medio de transporte utilizado (avión y número de vuelo).</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Wingdings" charset="2"/>
              <a:buChar char=""/>
            </a:pPr>
            <a:r>
              <a:rPr lang="es-MX" dirty="0">
                <a:latin typeface="Lucida Sans Unicode" charset="0"/>
                <a:ea typeface="Calibri" charset="0"/>
                <a:cs typeface="Times New Roman" charset="0"/>
              </a:rPr>
              <a:t>Flete (precio del transporte).</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En ocasiones el AWB se erige en certificado de seguro de transporte aéreo internacional. Esto último ocurre cuando el cargador contrata el seguro opcional que le ofrece la compañía aérea.</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8651493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87949"/>
            <a:ext cx="6096000" cy="4808496"/>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Emitido por los agentes IATA (como agentes de las compañías aéreas), del AWB se emiten tres ejemplares:</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Un ejemplar para el cargador (que le sirve como justificante de entrega de la mercancía a bordo del avión).</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Wingdings" charset="2"/>
              <a:buChar char=""/>
            </a:pPr>
            <a:r>
              <a:rPr lang="es-MX" dirty="0">
                <a:latin typeface="Lucida Sans Unicode" charset="0"/>
                <a:ea typeface="Calibri" charset="0"/>
                <a:cs typeface="Times New Roman" charset="0"/>
              </a:rPr>
              <a:t>Otro ejemplar para la compañía aérea.</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Wingdings" charset="2"/>
              <a:buChar char=""/>
            </a:pPr>
            <a:r>
              <a:rPr lang="es-MX" dirty="0">
                <a:latin typeface="Lucida Sans Unicode" charset="0"/>
                <a:ea typeface="Calibri" charset="0"/>
                <a:cs typeface="Times New Roman" charset="0"/>
              </a:rPr>
              <a:t>Un tercer ejemplar (que viaja con la mercancía) para el destinatario de la mercancía, que le permite a éste retirar la mercancía del aeropuerto de destino.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Los representantes de las compañías aéreas, los agentes IATA, son los encargados de emitir y firmar los Air </a:t>
            </a:r>
            <a:r>
              <a:rPr lang="es-ES" dirty="0" err="1">
                <a:latin typeface="Lucida Sans Unicode" charset="0"/>
                <a:ea typeface="Calibri" charset="0"/>
                <a:cs typeface="Times New Roman" charset="0"/>
              </a:rPr>
              <a:t>Way</a:t>
            </a:r>
            <a:r>
              <a:rPr lang="es-ES" dirty="0">
                <a:latin typeface="Lucida Sans Unicode" charset="0"/>
                <a:ea typeface="Calibri" charset="0"/>
                <a:cs typeface="Times New Roman" charset="0"/>
              </a:rPr>
              <a:t> Bill (AWB</a:t>
            </a:r>
            <a:r>
              <a:rPr lang="es-ES" dirty="0" smtClean="0">
                <a:latin typeface="Lucida Sans Unicode" charset="0"/>
                <a:ea typeface="Calibri" charset="0"/>
                <a:cs typeface="Times New Roman" charset="0"/>
              </a:rPr>
              <a:t>).</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9052593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139" y="2091253"/>
            <a:ext cx="6096000" cy="2959272"/>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La utilización del transporte aéreo internacional en régimen de AWB (Air </a:t>
            </a:r>
            <a:r>
              <a:rPr lang="es-ES" dirty="0" err="1">
                <a:latin typeface="Lucida Sans Unicode" charset="0"/>
                <a:ea typeface="Calibri" charset="0"/>
                <a:cs typeface="Times New Roman" charset="0"/>
              </a:rPr>
              <a:t>Way</a:t>
            </a:r>
            <a:r>
              <a:rPr lang="es-ES" dirty="0">
                <a:latin typeface="Lucida Sans Unicode" charset="0"/>
                <a:ea typeface="Calibri" charset="0"/>
                <a:cs typeface="Times New Roman" charset="0"/>
              </a:rPr>
              <a:t> Bill) implica que las compañías aéreas, a través de sus representantes (agentes IATA) establecidos en los distintos aeropuertos del mundo, ofertan sus aviones a una pluralidad de cargadores para que éstos transporten en ellos sus mercancías. Los agentes IATA actúan como detallistas de las compañías aéreas asociadas a IATA.</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309424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611049"/>
            <a:ext cx="6096000" cy="5635902"/>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AWB house (HAWB).</a:t>
            </a:r>
            <a:endParaRPr lang="en-US" sz="1600" dirty="0">
              <a:latin typeface="Calibri" charset="0"/>
              <a:ea typeface="Calibri" charset="0"/>
              <a:cs typeface="Times New Roman" charset="0"/>
            </a:endParaRPr>
          </a:p>
          <a:p>
            <a:pPr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un documento AWB emitido por un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dirigido a cada uno de los cargadores (exportadores) de las mercancías consolidas (agrupadas en una unidad de carga). El HAWB es el documento que relaciona contractualmente a un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con cada uno de los cargadores (exportadores) de las mercancías consolidadas. Frente a los distintos cargadores,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actúa como transportista y asume las responsabilidades del transportista. Por otra parte,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figura como único cargador frente a la compañía aérea. Es más, la relación entre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y compañía aérea se documenta en el llamado MAWB (master) en el que se recoge la totalidad de la mercancía consolidada.</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6974726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885244"/>
            <a:ext cx="6096000" cy="3087512"/>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AWB master (MAWB).</a:t>
            </a:r>
            <a:endParaRPr lang="en-US" sz="1600" dirty="0">
              <a:latin typeface="Calibri" charset="0"/>
              <a:ea typeface="Calibri" charset="0"/>
              <a:cs typeface="Times New Roman" charset="0"/>
            </a:endParaRPr>
          </a:p>
          <a:p>
            <a:pPr marL="228600" algn="just">
              <a:lnSpc>
                <a:spcPct val="115000"/>
              </a:lnSpc>
              <a:spcAft>
                <a:spcPts val="1000"/>
              </a:spcAft>
            </a:pPr>
            <a:r>
              <a:rPr lang="es-MX" dirty="0">
                <a:latin typeface="Lucida Sans Unicode" charset="0"/>
                <a:ea typeface="Calibri" charset="0"/>
                <a:cs typeface="Times New Roman" charset="0"/>
              </a:rPr>
              <a:t>E</a:t>
            </a:r>
            <a:r>
              <a:rPr lang="es-ES" dirty="0">
                <a:latin typeface="Lucida Sans Unicode" charset="0"/>
                <a:ea typeface="Calibri" charset="0"/>
                <a:cs typeface="Times New Roman" charset="0"/>
              </a:rPr>
              <a:t>s un AWB emitido por un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dirigido a la compañía aérea. Es un documento AWB que reúne varios envíos individuales agrupados (grupaje) en una unidad de carga. En los grupajes el MAWB es el documento que relaciona contractualmente a la compañía aérea (porteador) con el agente IATA </a:t>
            </a:r>
            <a:r>
              <a:rPr lang="es-ES" dirty="0" err="1">
                <a:latin typeface="Lucida Sans Unicode" charset="0"/>
                <a:ea typeface="Calibri" charset="0"/>
                <a:cs typeface="Times New Roman" charset="0"/>
              </a:rPr>
              <a:t>consolidador</a:t>
            </a:r>
            <a:r>
              <a:rPr lang="es-ES" dirty="0">
                <a:latin typeface="Lucida Sans Unicode" charset="0"/>
                <a:ea typeface="Calibri" charset="0"/>
                <a:cs typeface="Times New Roman" charset="0"/>
              </a:rPr>
              <a:t> (único cargador).</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2941867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7244" y="291173"/>
            <a:ext cx="3286092" cy="410882"/>
          </a:xfrm>
          <a:prstGeom prst="rect">
            <a:avLst/>
          </a:prstGeom>
        </p:spPr>
        <p:txBody>
          <a:bodyPr wrap="none">
            <a:spAutoFit/>
          </a:bodyPr>
          <a:lstStyle/>
          <a:p>
            <a:pPr indent="228600" algn="just">
              <a:lnSpc>
                <a:spcPct val="115000"/>
              </a:lnSpc>
              <a:spcAft>
                <a:spcPts val="1000"/>
              </a:spcAft>
            </a:pPr>
            <a:r>
              <a:rPr lang="es-ES" b="1" smtClean="0">
                <a:latin typeface="Leelawadee" charset="0"/>
                <a:ea typeface="Calibri" charset="0"/>
                <a:cs typeface="Times New Roman" charset="0"/>
              </a:rPr>
              <a:t>2.1.5 Transporte multimodal.</a:t>
            </a:r>
            <a:endParaRPr lang="en-US" sz="1400" dirty="0">
              <a:effectLst/>
              <a:latin typeface="Calibri" charset="0"/>
              <a:ea typeface="Calibri" charset="0"/>
              <a:cs typeface="Times New Roman" charset="0"/>
            </a:endParaRPr>
          </a:p>
        </p:txBody>
      </p:sp>
      <p:sp>
        <p:nvSpPr>
          <p:cNvPr id="3" name="Rectangle 2"/>
          <p:cNvSpPr/>
          <p:nvPr/>
        </p:nvSpPr>
        <p:spPr>
          <a:xfrm>
            <a:off x="1175336" y="1135145"/>
            <a:ext cx="10585740" cy="369332"/>
          </a:xfrm>
          <a:prstGeom prst="rect">
            <a:avLst/>
          </a:prstGeom>
        </p:spPr>
        <p:txBody>
          <a:bodyPr wrap="square">
            <a:spAutoFit/>
          </a:bodyPr>
          <a:lstStyle/>
          <a:p>
            <a:r>
              <a:rPr lang="es-ES" smtClean="0">
                <a:latin typeface="Lucida Sans Unicode" charset="0"/>
                <a:ea typeface="Calibri" charset="0"/>
              </a:rPr>
              <a:t>Dentro </a:t>
            </a:r>
            <a:r>
              <a:rPr lang="es-ES" dirty="0">
                <a:latin typeface="Lucida Sans Unicode" charset="0"/>
                <a:ea typeface="Calibri" charset="0"/>
              </a:rPr>
              <a:t>del transporte multimodal se deben utilizar los documentos FIATA, los cuales son:</a:t>
            </a:r>
            <a:r>
              <a:rPr lang="en-US" dirty="0"/>
              <a:t> </a:t>
            </a:r>
          </a:p>
        </p:txBody>
      </p:sp>
      <p:sp>
        <p:nvSpPr>
          <p:cNvPr id="4" name="Rectangle 3"/>
          <p:cNvSpPr/>
          <p:nvPr/>
        </p:nvSpPr>
        <p:spPr>
          <a:xfrm>
            <a:off x="3048000" y="1661850"/>
            <a:ext cx="6096000" cy="3534301"/>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FCR, Certificado de Recepción del Transitario.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 el certificado conforme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ha recibido en sus almacenes las mercancías del cargador, para proceder posteriormente a su transporte.</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Efectuado por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éste se lo entrega al cargador, quien, a su vez, se queda con él o lo envía al destinatario. En cualquier caso, sea cual sea su poseedor final, el FCR no puede ser nunca objeto de negociación, ni por parte del cargador ni por parte del destinatario.</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7106414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885244"/>
            <a:ext cx="6096000" cy="3087512"/>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FBL, Conocimiento negociable para el Transporte Combinado.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 el contrato de transporte internacional multimodal establecido entre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y el cargador, cuando el medio de transporte principal es el transporte por vía marítima. Su operativa y características coinciden con las del FCT. Emitido a la orden, puede ser objeto de negociación por parte de quien lo posee.</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963852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Unidad</a:t>
            </a:r>
            <a:r>
              <a:rPr lang="en-US" dirty="0" smtClean="0"/>
              <a:t> 2.-</a:t>
            </a:r>
            <a:endParaRPr lang="en-US" dirty="0"/>
          </a:p>
        </p:txBody>
      </p:sp>
      <p:sp>
        <p:nvSpPr>
          <p:cNvPr id="3" name="Subtitle 2"/>
          <p:cNvSpPr>
            <a:spLocks noGrp="1"/>
          </p:cNvSpPr>
          <p:nvPr>
            <p:ph type="subTitle" idx="1"/>
          </p:nvPr>
        </p:nvSpPr>
        <p:spPr/>
        <p:txBody>
          <a:bodyPr/>
          <a:lstStyle/>
          <a:p>
            <a:r>
              <a:rPr lang="es-MX" b="1" dirty="0" smtClean="0"/>
              <a:t> </a:t>
            </a:r>
            <a:r>
              <a:rPr lang="es-MX" b="1" dirty="0"/>
              <a:t>Transportación </a:t>
            </a:r>
            <a:r>
              <a:rPr lang="es-MX" b="1" dirty="0" smtClean="0"/>
              <a:t>internacional</a:t>
            </a:r>
          </a:p>
          <a:p>
            <a:r>
              <a:rPr lang="es-MX" b="1" dirty="0" smtClean="0"/>
              <a:t>International Transport</a:t>
            </a:r>
            <a:r>
              <a:rPr lang="es-MX" b="1" dirty="0" smtClean="0"/>
              <a:t> </a:t>
            </a:r>
            <a:endParaRPr lang="en-US" dirty="0"/>
          </a:p>
          <a:p>
            <a:endParaRPr lang="en-US" dirty="0"/>
          </a:p>
        </p:txBody>
      </p:sp>
    </p:spTree>
    <p:extLst>
      <p:ext uri="{BB962C8B-B14F-4D97-AF65-F5344CB8AC3E}">
        <p14:creationId xmlns:p14="http://schemas.microsoft.com/office/powerpoint/2010/main" val="1674049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482809"/>
            <a:ext cx="6096000" cy="5892382"/>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FCT, Certificado de Transporte del Transitario.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 el contrato de transporte internacional multimodal establecido entre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y el cargador. En su condición de contrato de transporte, el FCT designa a las partes contratantes, la mercancía a transportar, el itinerario de transporte y el precio del transporte.</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Efectuado por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éste se lo entrega al cargador, quien, a su vez, lo envía al destinatario. El FCT puede emitirse con la cláusula “a la orden” (a la orden –sin más- o a la orden del destinatario) o sin la cláusula “a la orden” (al portador –sin más- o nominativo –indicando el nombre del destinatario-).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Emitido con la cláusula a la orden, el FCT constituye un auténtico título de propiedad de la mercancía y, como tal, puede ser objeto de negociación por parte de quien lo posee.</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7593033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24752"/>
            <a:ext cx="6096000" cy="4808496"/>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SDT, Declaración de Cargadores para el Transporte de Mercancías Peligrosas.</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Declaración efectuada por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en el transporte internacional multimodal de mercancías peligrosas. En base a esta declaración,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reconoce haber recibido del cargador mercancías peligrosas correctamente acondicionadas, para su posterior transporte.</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Esta declaración (emitida por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y entregada al cargador) libera al exportador de la responsabilidad de lo que pueda suceder a las mercancías durante el transporte. En ese sentido,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asume toda la responsabilidad al respecto.</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18612334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2331" y="1583313"/>
            <a:ext cx="6096000" cy="3406061"/>
          </a:xfrm>
          <a:prstGeom prst="rect">
            <a:avLst/>
          </a:prstGeom>
        </p:spPr>
        <p:txBody>
          <a:bodyPr>
            <a:spAutoFit/>
          </a:bodyPr>
          <a:lstStyle/>
          <a:p>
            <a:pPr marL="342900" lvl="0" indent="-342900" algn="just">
              <a:lnSpc>
                <a:spcPct val="115000"/>
              </a:lnSpc>
              <a:spcAft>
                <a:spcPts val="1000"/>
              </a:spcAft>
              <a:buClr>
                <a:srgbClr val="C0504D"/>
              </a:buClr>
              <a:buFont typeface="Symbol" charset="2"/>
              <a:buChar char=""/>
            </a:pPr>
            <a:r>
              <a:rPr lang="en-AU" dirty="0">
                <a:latin typeface="Lucida Sans Unicode" charset="0"/>
                <a:ea typeface="Calibri" charset="0"/>
                <a:cs typeface="Times New Roman" charset="0"/>
              </a:rPr>
              <a:t>FWR (Forwarding Agent Warrant Receipt).</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Acredita la entrega al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de las mercancías por parte del cargador, con la finalidad de que éstas (las mercancías) permanezcan depositadas en los almacenes del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El cargador (depositante) entrega sus mercancías al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(depositario) y el </a:t>
            </a:r>
            <a:r>
              <a:rPr lang="es-ES" dirty="0" err="1">
                <a:latin typeface="Lucida Sans Unicode" charset="0"/>
                <a:ea typeface="Calibri" charset="0"/>
                <a:cs typeface="Times New Roman" charset="0"/>
              </a:rPr>
              <a:t>transitario</a:t>
            </a:r>
            <a:r>
              <a:rPr lang="es-ES" dirty="0">
                <a:latin typeface="Lucida Sans Unicode" charset="0"/>
                <a:ea typeface="Calibri" charset="0"/>
                <a:cs typeface="Times New Roman" charset="0"/>
              </a:rPr>
              <a:t>, paralelamente, hace llegar al cargador un recibo conforme las recibe para custodiarlas. El FWR, emitido a la orden, puede ser objeto de negociación por parte de su poseedor</a:t>
            </a:r>
            <a:r>
              <a:rPr lang="es-ES" dirty="0" smtClean="0">
                <a:latin typeface="Lucida Sans Unicode" charset="0"/>
                <a:ea typeface="Calibri" charset="0"/>
                <a:cs typeface="Times New Roman" charset="0"/>
              </a:rPr>
              <a:t>.</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7639989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421" y="526910"/>
            <a:ext cx="6096000" cy="822276"/>
          </a:xfrm>
          <a:prstGeom prst="rect">
            <a:avLst/>
          </a:prstGeom>
        </p:spPr>
        <p:txBody>
          <a:bodyPr>
            <a:spAutoFit/>
          </a:bodyPr>
          <a:lstStyle/>
          <a:p>
            <a:pPr indent="449580" algn="just">
              <a:lnSpc>
                <a:spcPct val="115000"/>
              </a:lnSpc>
              <a:spcAft>
                <a:spcPts val="1000"/>
              </a:spcAft>
            </a:pPr>
            <a:r>
              <a:rPr lang="es-ES" b="1" dirty="0">
                <a:latin typeface="Leelawadee" charset="0"/>
                <a:ea typeface="Calibri" charset="0"/>
                <a:cs typeface="Times New Roman" charset="0"/>
              </a:rPr>
              <a:t>2.1.6 Otros medios de transporte.</a:t>
            </a:r>
            <a:endParaRPr lang="en-US" sz="1400" dirty="0">
              <a:latin typeface="Calibri" charset="0"/>
              <a:ea typeface="Calibri" charset="0"/>
              <a:cs typeface="Times New Roman" charset="0"/>
            </a:endParaRPr>
          </a:p>
          <a:p>
            <a:pPr algn="just">
              <a:lnSpc>
                <a:spcPct val="115000"/>
              </a:lnSpc>
              <a:spcAft>
                <a:spcPts val="1000"/>
              </a:spcAft>
            </a:pPr>
            <a:r>
              <a:rPr lang="es-ES" sz="1600" u="sng" dirty="0">
                <a:latin typeface="Lucida Sans Unicode" charset="0"/>
                <a:ea typeface="Calibri" charset="0"/>
                <a:cs typeface="Times New Roman" charset="0"/>
              </a:rPr>
              <a:t>Transporte Intermodal</a:t>
            </a:r>
            <a:endParaRPr lang="en-US" sz="1400" dirty="0">
              <a:effectLst/>
              <a:latin typeface="Calibri" charset="0"/>
              <a:ea typeface="Calibri" charset="0"/>
              <a:cs typeface="Times New Roman" charset="0"/>
            </a:endParaRPr>
          </a:p>
        </p:txBody>
      </p:sp>
      <p:sp>
        <p:nvSpPr>
          <p:cNvPr id="3" name="Rectangle 2"/>
          <p:cNvSpPr/>
          <p:nvPr/>
        </p:nvSpPr>
        <p:spPr>
          <a:xfrm>
            <a:off x="3048000" y="1566696"/>
            <a:ext cx="6096000" cy="3724609"/>
          </a:xfrm>
          <a:prstGeom prst="rect">
            <a:avLst/>
          </a:prstGeom>
        </p:spPr>
        <p:txBody>
          <a:bodyPr>
            <a:spAutoFit/>
          </a:bodyPr>
          <a:lstStyle/>
          <a:p>
            <a:pPr algn="just">
              <a:lnSpc>
                <a:spcPct val="115000"/>
              </a:lnSpc>
              <a:spcAft>
                <a:spcPts val="1000"/>
              </a:spcAft>
            </a:pPr>
            <a:r>
              <a:rPr lang="es-ES" dirty="0" smtClean="0">
                <a:latin typeface="Lucida Sans Unicode" charset="0"/>
                <a:ea typeface="Calibri" charset="0"/>
                <a:cs typeface="Times New Roman" charset="0"/>
              </a:rPr>
              <a:t>El transporte </a:t>
            </a:r>
            <a:r>
              <a:rPr lang="es-ES" dirty="0">
                <a:latin typeface="Lucida Sans Unicode" charset="0"/>
                <a:ea typeface="Calibri" charset="0"/>
                <a:cs typeface="Times New Roman" charset="0"/>
              </a:rPr>
              <a:t>intermodal se caracteriza, básicamente, por el transporte de la mercadería en dos o más modalidades, en una misma operación, donde cada transportador emite un documento y responde, individualmente, por el servicio que presta.</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La </a:t>
            </a:r>
            <a:r>
              <a:rPr lang="es-ES" dirty="0" err="1">
                <a:latin typeface="Lucida Sans Unicode" charset="0"/>
                <a:ea typeface="Calibri" charset="0"/>
                <a:cs typeface="Times New Roman" charset="0"/>
              </a:rPr>
              <a:t>intermodalidad</a:t>
            </a:r>
            <a:r>
              <a:rPr lang="es-ES" dirty="0">
                <a:latin typeface="Lucida Sans Unicode" charset="0"/>
                <a:ea typeface="Calibri" charset="0"/>
                <a:cs typeface="Times New Roman" charset="0"/>
              </a:rPr>
              <a:t> puede reducir costos de otros modos más onerosos en locales de entrega de la mercadería que no puede ser alcanzados por un único medio de transporte, dependiendo de la proporcionalidad de la distancia y de otros factores representados por cada uno de ellos.</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2594498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 sz="4800" b="1" dirty="0">
                <a:latin typeface="Leelawadee" charset="0"/>
                <a:ea typeface="Calibri" charset="0"/>
                <a:cs typeface="Times New Roman" charset="0"/>
              </a:rPr>
              <a:t>2.2 Tráfico nacional y tráfico internacional: tipo de transporte </a:t>
            </a:r>
            <a:r>
              <a:rPr lang="es-ES" sz="4800" b="1" dirty="0" smtClean="0">
                <a:latin typeface="Leelawadee" charset="0"/>
                <a:ea typeface="Calibri" charset="0"/>
                <a:cs typeface="Times New Roman" charset="0"/>
              </a:rPr>
              <a:t>empleado</a:t>
            </a:r>
            <a:endParaRPr lang="en-US" sz="48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459371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68717" y="636395"/>
            <a:ext cx="6096000" cy="729430"/>
          </a:xfrm>
          <a:prstGeom prst="rect">
            <a:avLst/>
          </a:prstGeom>
        </p:spPr>
        <p:txBody>
          <a:bodyPr>
            <a:spAutoFit/>
          </a:bodyPr>
          <a:lstStyle/>
          <a:p>
            <a:pPr indent="449580" algn="just">
              <a:lnSpc>
                <a:spcPct val="115000"/>
              </a:lnSpc>
              <a:spcAft>
                <a:spcPts val="1000"/>
              </a:spcAft>
            </a:pPr>
            <a:r>
              <a:rPr lang="es-ES" b="1" dirty="0">
                <a:latin typeface="Leelawadee" charset="0"/>
                <a:ea typeface="Calibri" charset="0"/>
                <a:cs typeface="Times New Roman" charset="0"/>
              </a:rPr>
              <a:t>2.2 Tráfico nacional y tráfico internacional: tipo de transporte empleado.</a:t>
            </a:r>
            <a:endParaRPr lang="en-US" sz="1400" dirty="0">
              <a:effectLst/>
              <a:latin typeface="Calibri" charset="0"/>
              <a:ea typeface="Calibri" charset="0"/>
              <a:cs typeface="Times New Roman" charset="0"/>
            </a:endParaRPr>
          </a:p>
        </p:txBody>
      </p:sp>
      <p:sp>
        <p:nvSpPr>
          <p:cNvPr id="3" name="Rectangle 2"/>
          <p:cNvSpPr/>
          <p:nvPr/>
        </p:nvSpPr>
        <p:spPr>
          <a:xfrm>
            <a:off x="3552497" y="2317099"/>
            <a:ext cx="6096000" cy="3277820"/>
          </a:xfrm>
          <a:prstGeom prst="rect">
            <a:avLst/>
          </a:prstGeom>
        </p:spPr>
        <p:txBody>
          <a:bodyPr>
            <a:spAutoFit/>
          </a:bodyPr>
          <a:lstStyle/>
          <a:p>
            <a:pPr algn="just">
              <a:lnSpc>
                <a:spcPct val="115000"/>
              </a:lnSpc>
              <a:spcAft>
                <a:spcPts val="1000"/>
              </a:spcAft>
            </a:pPr>
            <a:r>
              <a:rPr lang="es-ES" dirty="0" smtClean="0">
                <a:latin typeface="Lucida Sans Unicode" charset="0"/>
                <a:ea typeface="Calibri" charset="0"/>
                <a:cs typeface="Times New Roman" charset="0"/>
              </a:rPr>
              <a:t>Se </a:t>
            </a:r>
            <a:r>
              <a:rPr lang="es-ES" dirty="0">
                <a:latin typeface="Lucida Sans Unicode" charset="0"/>
                <a:ea typeface="Calibri" charset="0"/>
                <a:cs typeface="Times New Roman" charset="0"/>
              </a:rPr>
              <a:t>entiende por tráfico a todos aquellos procedimientos, sistemas regulaciones y reglas llevados a cabo para el desarrollo y movimiento diario de mercancía, que incluye su transportación, manejo, empaquetado, almacenamiento y control para el transporte adecuado de un sitio de la cadena productiva a otro. Así mismo, el tránsito de mercancías debe llevarse a cabo bajo un control fiscal y dentro de la misma se consideran dos modalidades, el transito interno y el internacional</a:t>
            </a:r>
            <a:r>
              <a:rPr lang="es-ES" dirty="0" smtClean="0">
                <a:latin typeface="Lucida Sans Unicode" charset="0"/>
                <a:ea typeface="Calibri" charset="0"/>
                <a:cs typeface="Times New Roman" charset="0"/>
              </a:rPr>
              <a:t>.</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9154509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088872"/>
            <a:ext cx="6096000" cy="4680256"/>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Se refiere a tránsito nacional todas aquellas mercancías que se reciben o trasladan dentro del territorio de la República; considerando las siguientes características:</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Symbol" charset="2"/>
              <a:buChar char=""/>
            </a:pPr>
            <a:r>
              <a:rPr lang="es-MX" dirty="0">
                <a:latin typeface="Lucida Sans Unicode" charset="0"/>
                <a:ea typeface="Calibri" charset="0"/>
                <a:cs typeface="Times New Roman" charset="0"/>
              </a:rPr>
              <a:t>La aduana de entrada envía las mercancías de procedencia extranjera a la aduana que se encargará del despacho para su importación</a:t>
            </a:r>
            <a:endParaRPr lang="en-US" sz="1600" dirty="0">
              <a:latin typeface="Calibri" charset="0"/>
              <a:ea typeface="Calibri" charset="0"/>
              <a:cs typeface="Times New Roman" charset="0"/>
            </a:endParaRPr>
          </a:p>
          <a:p>
            <a:pPr marL="342900" lvl="0" indent="-342900" algn="just">
              <a:lnSpc>
                <a:spcPct val="115000"/>
              </a:lnSpc>
              <a:spcAft>
                <a:spcPts val="0"/>
              </a:spcAft>
              <a:buClr>
                <a:srgbClr val="C0504D"/>
              </a:buClr>
              <a:buFont typeface="Symbol" charset="2"/>
              <a:buChar char=""/>
            </a:pPr>
            <a:r>
              <a:rPr lang="es-MX" dirty="0">
                <a:latin typeface="Lucida Sans Unicode" charset="0"/>
                <a:ea typeface="Calibri" charset="0"/>
                <a:cs typeface="Times New Roman" charset="0"/>
              </a:rPr>
              <a:t>La aduana de despacho envía las mercancías nacionales o nacionalizadas a la aduana de salida para su exportación</a:t>
            </a:r>
            <a:endParaRPr lang="en-US" sz="1600" dirty="0">
              <a:latin typeface="Calibri" charset="0"/>
              <a:ea typeface="Calibri" charset="0"/>
              <a:cs typeface="Times New Roman" charset="0"/>
            </a:endParaRPr>
          </a:p>
          <a:p>
            <a:pPr marL="342900" lvl="0" indent="-342900" algn="just">
              <a:lnSpc>
                <a:spcPct val="115000"/>
              </a:lnSpc>
              <a:spcAft>
                <a:spcPts val="1000"/>
              </a:spcAft>
              <a:buClr>
                <a:srgbClr val="C0504D"/>
              </a:buClr>
              <a:buFont typeface="Symbol" charset="2"/>
              <a:buChar char=""/>
            </a:pPr>
            <a:r>
              <a:rPr lang="es-MX" dirty="0">
                <a:latin typeface="Lucida Sans Unicode" charset="0"/>
                <a:ea typeface="Calibri" charset="0"/>
                <a:cs typeface="Times New Roman" charset="0"/>
              </a:rPr>
              <a:t>La aduana de despacho envía las mercancías importadas temporalmente en programas IMMEX a la aduana de salida para su retorno al extranjero.</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0684843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8380"/>
            <a:ext cx="6096000" cy="6401240"/>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Dentro del transporte nacional de mercancías se puede observar la utilización principal de dos tipos de transporte, por un lado es el transporte terrestre, que se considera el más sencillo de completar debido a que solo cumple con lineamientos de régimen interno; y por otro el transporte aéreo, el cual tiene como actividad principal despachar el producto en un mismo destino.</a:t>
            </a:r>
            <a:endParaRPr lang="en-US" sz="1600" dirty="0">
              <a:latin typeface="Calibri" charset="0"/>
              <a:ea typeface="Calibri" charset="0"/>
              <a:cs typeface="Times New Roman" charset="0"/>
            </a:endParaRPr>
          </a:p>
          <a:p>
            <a:pPr algn="just">
              <a:lnSpc>
                <a:spcPct val="115000"/>
              </a:lnSpc>
              <a:spcAft>
                <a:spcPts val="1000"/>
              </a:spcAft>
            </a:pPr>
            <a:r>
              <a:rPr lang="es-ES" dirty="0">
                <a:latin typeface="Lucida Sans Unicode" charset="0"/>
                <a:ea typeface="Calibri" charset="0"/>
                <a:cs typeface="Times New Roman" charset="0"/>
              </a:rPr>
              <a:t>Por otro lado, se considera tráfico internacional a todo aquel bien o servicio proveniente de otros países, teniendo por objeto las siguientes características:</a:t>
            </a:r>
            <a:endParaRPr lang="en-US" sz="1600" dirty="0">
              <a:latin typeface="Calibri" charset="0"/>
              <a:ea typeface="Calibri" charset="0"/>
              <a:cs typeface="Times New Roman" charset="0"/>
            </a:endParaRPr>
          </a:p>
          <a:p>
            <a:pPr marL="342900" lvl="0" indent="-342900" algn="just">
              <a:lnSpc>
                <a:spcPct val="115000"/>
              </a:lnSpc>
              <a:spcAft>
                <a:spcPts val="0"/>
              </a:spcAft>
              <a:buFont typeface="Symbol" charset="2"/>
              <a:buChar char=""/>
            </a:pPr>
            <a:r>
              <a:rPr lang="es-MX" dirty="0">
                <a:latin typeface="Lucida Sans Unicode" charset="0"/>
                <a:ea typeface="Calibri" charset="0"/>
                <a:cs typeface="Times New Roman" charset="0"/>
              </a:rPr>
              <a:t>La aduana de entrada envía a la aduana de salida las mercancías de procedencia extranjera que lleguen al territorio nacional con destino al extranjero</a:t>
            </a:r>
            <a:endParaRPr lang="en-US" sz="1600" dirty="0">
              <a:latin typeface="Calibri" charset="0"/>
              <a:ea typeface="Calibri" charset="0"/>
              <a:cs typeface="Times New Roman" charset="0"/>
            </a:endParaRPr>
          </a:p>
          <a:p>
            <a:pPr marL="342900" lvl="0" indent="-342900" algn="just">
              <a:lnSpc>
                <a:spcPct val="115000"/>
              </a:lnSpc>
              <a:spcAft>
                <a:spcPts val="1000"/>
              </a:spcAft>
              <a:buFont typeface="Symbol" charset="2"/>
              <a:buChar char=""/>
            </a:pPr>
            <a:r>
              <a:rPr lang="es-MX" dirty="0">
                <a:latin typeface="Lucida Sans Unicode" charset="0"/>
                <a:ea typeface="Calibri" charset="0"/>
                <a:cs typeface="Times New Roman" charset="0"/>
              </a:rPr>
              <a:t>Las mercancías nacionales o nacionalizadas se trasladan por territorio extranjero para su reingreso al territorio nacional.</a:t>
            </a:r>
            <a:endParaRPr lang="en-US" sz="1600" dirty="0">
              <a:effectLst/>
              <a:latin typeface="Calibri" charset="0"/>
              <a:ea typeface="Calibri" charset="0"/>
              <a:cs typeface="Times New Roman" charset="0"/>
            </a:endParaRPr>
          </a:p>
        </p:txBody>
      </p:sp>
    </p:spTree>
    <p:extLst>
      <p:ext uri="{BB962C8B-B14F-4D97-AF65-F5344CB8AC3E}">
        <p14:creationId xmlns:p14="http://schemas.microsoft.com/office/powerpoint/2010/main" val="5478292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37642" y="436209"/>
            <a:ext cx="6096000" cy="4808496"/>
          </a:xfrm>
          <a:prstGeom prst="rect">
            <a:avLst/>
          </a:prstGeom>
        </p:spPr>
        <p:txBody>
          <a:bodyPr>
            <a:spAutoFit/>
          </a:bodyPr>
          <a:lstStyle/>
          <a:p>
            <a:pPr algn="just">
              <a:lnSpc>
                <a:spcPct val="115000"/>
              </a:lnSpc>
              <a:spcAft>
                <a:spcPts val="1000"/>
              </a:spcAft>
            </a:pPr>
            <a:r>
              <a:rPr lang="es-ES" dirty="0">
                <a:latin typeface="Lucida Sans Unicode" charset="0"/>
                <a:ea typeface="Calibri" charset="0"/>
                <a:cs typeface="Times New Roman" charset="0"/>
              </a:rPr>
              <a:t>Dentro del traslado internacional de mercancías se puede observar la utilización de diferentes tipos de transporte, los cuales tienen los siguientes beneficios:</a:t>
            </a:r>
            <a:endParaRPr lang="en-US" sz="1600" dirty="0">
              <a:latin typeface="Calibri" charset="0"/>
              <a:ea typeface="Calibri" charset="0"/>
              <a:cs typeface="Times New Roman" charset="0"/>
            </a:endParaRPr>
          </a:p>
          <a:p>
            <a:pPr algn="just">
              <a:lnSpc>
                <a:spcPct val="115000"/>
              </a:lnSpc>
              <a:spcAft>
                <a:spcPts val="1000"/>
              </a:spcAft>
            </a:pPr>
            <a:r>
              <a:rPr lang="es-ES" i="1" u="sng" dirty="0">
                <a:latin typeface="Lucida Sans Unicode" charset="0"/>
                <a:ea typeface="Calibri" charset="0"/>
                <a:cs typeface="Times New Roman" charset="0"/>
              </a:rPr>
              <a:t>Transporte marítimo:</a:t>
            </a:r>
            <a:r>
              <a:rPr lang="es-ES" dirty="0">
                <a:latin typeface="Lucida Sans Unicode" charset="0"/>
                <a:ea typeface="Calibri" charset="0"/>
                <a:cs typeface="Times New Roman" charset="0"/>
              </a:rPr>
              <a:t> Este tipo de transporte es de gran utilidad en el comercio internacional debido a su capacidad de carga y su adaptabilidad para transportar toda clase de productos, de volúmenes y de valores.</a:t>
            </a:r>
            <a:endParaRPr lang="en-US" sz="1600" dirty="0">
              <a:latin typeface="Calibri" charset="0"/>
              <a:ea typeface="Calibri" charset="0"/>
              <a:cs typeface="Times New Roman" charset="0"/>
            </a:endParaRPr>
          </a:p>
          <a:p>
            <a:pPr algn="just">
              <a:lnSpc>
                <a:spcPct val="115000"/>
              </a:lnSpc>
              <a:spcAft>
                <a:spcPts val="1000"/>
              </a:spcAft>
            </a:pPr>
            <a:r>
              <a:rPr lang="es-ES" i="1" u="sng" dirty="0">
                <a:latin typeface="Lucida Sans Unicode" charset="0"/>
                <a:ea typeface="Calibri" charset="0"/>
                <a:cs typeface="Times New Roman" charset="0"/>
              </a:rPr>
              <a:t>Transporte aéreo:</a:t>
            </a:r>
            <a:r>
              <a:rPr lang="es-ES" dirty="0">
                <a:latin typeface="Lucida Sans Unicode" charset="0"/>
                <a:ea typeface="Calibri" charset="0"/>
                <a:cs typeface="Times New Roman" charset="0"/>
              </a:rPr>
              <a:t> La ventaja que tiene este transporte es que los productos que transporta regularmente son sensibles a las condiciones estacionales, por lo que deben llevarse a su destino en periodos de tiempo cortos</a:t>
            </a:r>
            <a:r>
              <a:rPr lang="es-ES" dirty="0" smtClean="0">
                <a:latin typeface="Lucida Sans Unicode" charset="0"/>
                <a:ea typeface="Calibri" charset="0"/>
                <a:cs typeface="Times New Roman" charset="0"/>
              </a:rPr>
              <a:t>.</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4311021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02575"/>
            <a:ext cx="6096000" cy="3852850"/>
          </a:xfrm>
          <a:prstGeom prst="rect">
            <a:avLst/>
          </a:prstGeom>
        </p:spPr>
        <p:txBody>
          <a:bodyPr>
            <a:spAutoFit/>
          </a:bodyPr>
          <a:lstStyle/>
          <a:p>
            <a:pPr algn="just">
              <a:lnSpc>
                <a:spcPct val="115000"/>
              </a:lnSpc>
              <a:spcAft>
                <a:spcPts val="1000"/>
              </a:spcAft>
            </a:pPr>
            <a:r>
              <a:rPr lang="es-ES" i="1" u="sng" dirty="0">
                <a:latin typeface="Lucida Sans Unicode" charset="0"/>
                <a:ea typeface="Calibri" charset="0"/>
                <a:cs typeface="Times New Roman" charset="0"/>
              </a:rPr>
              <a:t>Transporte terrestre:</a:t>
            </a:r>
            <a:r>
              <a:rPr lang="es-ES" dirty="0">
                <a:latin typeface="Lucida Sans Unicode" charset="0"/>
                <a:ea typeface="Calibri" charset="0"/>
                <a:cs typeface="Times New Roman" charset="0"/>
              </a:rPr>
              <a:t> Su importancia se debe a que tiene facilidad de acceso al territorio interno de un país debido a su flexibilidad operativa.</a:t>
            </a:r>
            <a:endParaRPr lang="en-US" sz="1600" dirty="0">
              <a:latin typeface="Calibri" charset="0"/>
              <a:ea typeface="Calibri" charset="0"/>
              <a:cs typeface="Times New Roman" charset="0"/>
            </a:endParaRPr>
          </a:p>
          <a:p>
            <a:pPr algn="just">
              <a:lnSpc>
                <a:spcPct val="115000"/>
              </a:lnSpc>
              <a:spcAft>
                <a:spcPts val="1000"/>
              </a:spcAft>
            </a:pPr>
            <a:r>
              <a:rPr lang="es-ES" i="1" u="sng" dirty="0">
                <a:latin typeface="Lucida Sans Unicode" charset="0"/>
                <a:ea typeface="Calibri" charset="0"/>
                <a:cs typeface="Times New Roman" charset="0"/>
              </a:rPr>
              <a:t>Transporte ferroviario:</a:t>
            </a:r>
            <a:r>
              <a:rPr lang="es-ES" dirty="0">
                <a:latin typeface="Lucida Sans Unicode" charset="0"/>
                <a:ea typeface="Calibri" charset="0"/>
                <a:cs typeface="Times New Roman" charset="0"/>
              </a:rPr>
              <a:t> Este transporte está destinado al transporte en distancias largar y grandes volúmenes de carga; su gran ventaja es que la tarifa que se maneja es regularmente baja.</a:t>
            </a:r>
            <a:endParaRPr lang="en-US" sz="1600" dirty="0">
              <a:latin typeface="Calibri" charset="0"/>
              <a:ea typeface="Calibri" charset="0"/>
              <a:cs typeface="Times New Roman" charset="0"/>
            </a:endParaRPr>
          </a:p>
          <a:p>
            <a:pPr algn="just">
              <a:lnSpc>
                <a:spcPct val="115000"/>
              </a:lnSpc>
              <a:spcAft>
                <a:spcPts val="1000"/>
              </a:spcAft>
            </a:pPr>
            <a:r>
              <a:rPr lang="es-ES" i="1" u="sng" dirty="0">
                <a:latin typeface="Lucida Sans Unicode" charset="0"/>
                <a:ea typeface="Calibri" charset="0"/>
                <a:cs typeface="Times New Roman" charset="0"/>
              </a:rPr>
              <a:t>Transporte multimodal;</a:t>
            </a:r>
            <a:r>
              <a:rPr lang="es-ES" dirty="0">
                <a:latin typeface="Lucida Sans Unicode" charset="0"/>
                <a:ea typeface="Calibri" charset="0"/>
                <a:cs typeface="Times New Roman" charset="0"/>
              </a:rPr>
              <a:t> ya que coordina diferentes modos de transporte y gestiona la movilidad de la carga desde el inicio hasta la recepción en el destino final.</a:t>
            </a:r>
            <a:endParaRPr lang="en-US" sz="1600" dirty="0">
              <a:latin typeface="Calibri" charset="0"/>
              <a:ea typeface="Calibri" charset="0"/>
              <a:cs typeface="Times New Roman" charset="0"/>
            </a:endParaRPr>
          </a:p>
        </p:txBody>
      </p:sp>
    </p:spTree>
    <p:extLst>
      <p:ext uri="{BB962C8B-B14F-4D97-AF65-F5344CB8AC3E}">
        <p14:creationId xmlns:p14="http://schemas.microsoft.com/office/powerpoint/2010/main" val="1210066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Guión</a:t>
            </a:r>
            <a:r>
              <a:rPr lang="en-US" dirty="0" smtClean="0"/>
              <a:t> </a:t>
            </a:r>
            <a:r>
              <a:rPr lang="en-US" dirty="0" err="1" smtClean="0"/>
              <a:t>explicativo</a:t>
            </a:r>
            <a:r>
              <a:rPr lang="en-US" dirty="0" smtClean="0"/>
              <a:t> de </a:t>
            </a:r>
            <a:r>
              <a:rPr lang="en-US" dirty="0" err="1" smtClean="0"/>
              <a:t>uso</a:t>
            </a:r>
            <a:endParaRPr lang="en-US" dirty="0"/>
          </a:p>
        </p:txBody>
      </p:sp>
      <p:sp>
        <p:nvSpPr>
          <p:cNvPr id="3" name="Content Placeholder 2"/>
          <p:cNvSpPr>
            <a:spLocks noGrp="1"/>
          </p:cNvSpPr>
          <p:nvPr>
            <p:ph idx="1"/>
          </p:nvPr>
        </p:nvSpPr>
        <p:spPr/>
        <p:txBody>
          <a:bodyPr/>
          <a:lstStyle/>
          <a:p>
            <a:pPr algn="just"/>
            <a:r>
              <a:rPr lang="en-US" dirty="0" smtClean="0"/>
              <a:t>Las siguientes diapositivas </a:t>
            </a:r>
            <a:r>
              <a:rPr lang="en-US" dirty="0" err="1" smtClean="0"/>
              <a:t>contienen</a:t>
            </a:r>
            <a:r>
              <a:rPr lang="en-US" dirty="0" smtClean="0"/>
              <a:t> </a:t>
            </a:r>
            <a:r>
              <a:rPr lang="en-US" dirty="0" err="1" smtClean="0"/>
              <a:t>puntos</a:t>
            </a:r>
            <a:r>
              <a:rPr lang="en-US" dirty="0" smtClean="0"/>
              <a:t> </a:t>
            </a:r>
            <a:r>
              <a:rPr lang="en-US" dirty="0" err="1" smtClean="0"/>
              <a:t>importantes</a:t>
            </a:r>
            <a:r>
              <a:rPr lang="en-US" dirty="0" smtClean="0"/>
              <a:t> </a:t>
            </a:r>
            <a:r>
              <a:rPr lang="en-US" dirty="0" err="1" smtClean="0"/>
              <a:t>sobre</a:t>
            </a:r>
            <a:r>
              <a:rPr lang="en-US" dirty="0" smtClean="0"/>
              <a:t> la </a:t>
            </a:r>
            <a:r>
              <a:rPr lang="en-US" dirty="0" err="1" smtClean="0"/>
              <a:t>Unidad</a:t>
            </a:r>
            <a:r>
              <a:rPr lang="en-US" dirty="0" smtClean="0"/>
              <a:t> 2 de UA </a:t>
            </a:r>
            <a:r>
              <a:rPr lang="en-US" dirty="0" err="1" smtClean="0"/>
              <a:t>Logistica</a:t>
            </a:r>
            <a:r>
              <a:rPr lang="en-US" dirty="0" smtClean="0"/>
              <a:t> </a:t>
            </a:r>
            <a:r>
              <a:rPr lang="en-US" dirty="0" err="1" smtClean="0"/>
              <a:t>Internacional</a:t>
            </a:r>
            <a:r>
              <a:rPr lang="en-US" dirty="0" smtClean="0"/>
              <a:t>*. </a:t>
            </a:r>
          </a:p>
          <a:p>
            <a:pPr algn="just"/>
            <a:r>
              <a:rPr lang="en-US" dirty="0" err="1" smtClean="0"/>
              <a:t>Éstas</a:t>
            </a:r>
            <a:r>
              <a:rPr lang="en-US" dirty="0" smtClean="0"/>
              <a:t> se </a:t>
            </a:r>
            <a:r>
              <a:rPr lang="en-US" dirty="0" err="1" smtClean="0"/>
              <a:t>complementan</a:t>
            </a:r>
            <a:r>
              <a:rPr lang="en-US" dirty="0" smtClean="0"/>
              <a:t> con </a:t>
            </a:r>
            <a:r>
              <a:rPr lang="en-US" dirty="0" err="1" smtClean="0"/>
              <a:t>ejemplos</a:t>
            </a:r>
            <a:r>
              <a:rPr lang="en-US" dirty="0" smtClean="0"/>
              <a:t> </a:t>
            </a:r>
            <a:r>
              <a:rPr lang="en-US" dirty="0" err="1" smtClean="0"/>
              <a:t>claros</a:t>
            </a:r>
            <a:r>
              <a:rPr lang="en-US" dirty="0" smtClean="0"/>
              <a:t> y </a:t>
            </a:r>
            <a:r>
              <a:rPr lang="en-US" dirty="0" err="1" smtClean="0"/>
              <a:t>ejercicios</a:t>
            </a:r>
            <a:r>
              <a:rPr lang="en-US" dirty="0" smtClean="0"/>
              <a:t> con la </a:t>
            </a:r>
            <a:r>
              <a:rPr lang="en-US" dirty="0" err="1" smtClean="0"/>
              <a:t>finalidad</a:t>
            </a:r>
            <a:r>
              <a:rPr lang="en-US" dirty="0" smtClean="0"/>
              <a:t> de </a:t>
            </a:r>
            <a:r>
              <a:rPr lang="en-US" dirty="0" err="1" smtClean="0"/>
              <a:t>ayudar</a:t>
            </a:r>
            <a:r>
              <a:rPr lang="en-US" dirty="0" smtClean="0"/>
              <a:t> a </a:t>
            </a:r>
            <a:r>
              <a:rPr lang="en-US" dirty="0" err="1" smtClean="0"/>
              <a:t>que</a:t>
            </a:r>
            <a:r>
              <a:rPr lang="en-US" dirty="0" smtClean="0"/>
              <a:t> el </a:t>
            </a:r>
            <a:r>
              <a:rPr lang="en-US" dirty="0" err="1" smtClean="0"/>
              <a:t>alumno</a:t>
            </a:r>
            <a:r>
              <a:rPr lang="en-US" dirty="0" smtClean="0"/>
              <a:t> </a:t>
            </a:r>
            <a:r>
              <a:rPr lang="en-US" dirty="0" err="1" smtClean="0"/>
              <a:t>tenga</a:t>
            </a:r>
            <a:r>
              <a:rPr lang="en-US" dirty="0" smtClean="0"/>
              <a:t> </a:t>
            </a:r>
            <a:r>
              <a:rPr lang="en-US" dirty="0" err="1" smtClean="0"/>
              <a:t>una</a:t>
            </a:r>
            <a:r>
              <a:rPr lang="en-US" dirty="0" smtClean="0"/>
              <a:t> </a:t>
            </a:r>
            <a:r>
              <a:rPr lang="en-US" dirty="0" err="1" smtClean="0"/>
              <a:t>mejor</a:t>
            </a:r>
            <a:r>
              <a:rPr lang="en-US" dirty="0" smtClean="0"/>
              <a:t> </a:t>
            </a:r>
            <a:r>
              <a:rPr lang="en-US" dirty="0" err="1" smtClean="0"/>
              <a:t>comprensión</a:t>
            </a:r>
            <a:r>
              <a:rPr lang="en-US" dirty="0" smtClean="0"/>
              <a:t> de los </a:t>
            </a:r>
            <a:r>
              <a:rPr lang="en-US" dirty="0" err="1" smtClean="0"/>
              <a:t>temas</a:t>
            </a:r>
            <a:r>
              <a:rPr lang="en-US" dirty="0" smtClean="0"/>
              <a:t> </a:t>
            </a:r>
            <a:r>
              <a:rPr lang="en-US" dirty="0" err="1" smtClean="0"/>
              <a:t>tratados</a:t>
            </a:r>
            <a:r>
              <a:rPr lang="en-US" dirty="0" smtClean="0"/>
              <a:t>.</a:t>
            </a:r>
          </a:p>
          <a:p>
            <a:pPr algn="just"/>
            <a:endParaRPr lang="en-US" dirty="0" smtClean="0"/>
          </a:p>
          <a:p>
            <a:endParaRPr lang="en-US" dirty="0"/>
          </a:p>
          <a:p>
            <a:endParaRPr lang="en-US" dirty="0"/>
          </a:p>
        </p:txBody>
      </p:sp>
    </p:spTree>
    <p:extLst>
      <p:ext uri="{BB962C8B-B14F-4D97-AF65-F5344CB8AC3E}">
        <p14:creationId xmlns:p14="http://schemas.microsoft.com/office/powerpoint/2010/main" val="7388249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745736"/>
            <a:ext cx="6096000" cy="1366528"/>
          </a:xfrm>
          <a:prstGeom prst="rect">
            <a:avLst/>
          </a:prstGeom>
        </p:spPr>
        <p:txBody>
          <a:bodyPr>
            <a:spAutoFit/>
          </a:bodyPr>
          <a:lstStyle/>
          <a:p>
            <a:pPr algn="just">
              <a:lnSpc>
                <a:spcPct val="115000"/>
              </a:lnSpc>
              <a:spcAft>
                <a:spcPts val="1000"/>
              </a:spcAft>
            </a:pPr>
            <a:r>
              <a:rPr lang="es-ES">
                <a:latin typeface="Lucida Sans Unicode" charset="0"/>
                <a:ea typeface="Calibri" charset="0"/>
                <a:cs typeface="Times New Roman" charset="0"/>
              </a:rPr>
              <a:t>La gran ventaja de esta modalidad del comercio internacional es que reduce costos de transporte y permite comercializar de puerta en puerta, situación atractiva para los importadores.</a:t>
            </a:r>
            <a:endParaRPr lang="en-US" sz="1600">
              <a:effectLst/>
              <a:latin typeface="Calibri" charset="0"/>
              <a:ea typeface="Calibri" charset="0"/>
              <a:cs typeface="Times New Roman" charset="0"/>
            </a:endParaRPr>
          </a:p>
        </p:txBody>
      </p:sp>
    </p:spTree>
    <p:extLst>
      <p:ext uri="{BB962C8B-B14F-4D97-AF65-F5344CB8AC3E}">
        <p14:creationId xmlns:p14="http://schemas.microsoft.com/office/powerpoint/2010/main" val="7705235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Unit </a:t>
            </a:r>
            <a:r>
              <a:rPr lang="en-US" dirty="0"/>
              <a:t>Summary</a:t>
            </a:r>
            <a:r>
              <a:rPr lang="es-ES" dirty="0" smtClean="0"/>
              <a:t/>
            </a:r>
            <a:br>
              <a:rPr lang="es-ES" dirty="0" smtClean="0"/>
            </a:br>
            <a:endParaRPr lang="es-ES" dirty="0"/>
          </a:p>
        </p:txBody>
      </p:sp>
      <p:sp>
        <p:nvSpPr>
          <p:cNvPr id="3" name="2 Marcador de contenido"/>
          <p:cNvSpPr>
            <a:spLocks noGrp="1"/>
          </p:cNvSpPr>
          <p:nvPr>
            <p:ph idx="1"/>
          </p:nvPr>
        </p:nvSpPr>
        <p:spPr/>
        <p:txBody>
          <a:bodyPr/>
          <a:lstStyle/>
          <a:p>
            <a:pPr marL="0" indent="0" algn="just">
              <a:buNone/>
            </a:pPr>
            <a:r>
              <a:rPr lang="en-US" dirty="0"/>
              <a:t>To conclude, many other types of transportation can be combined perfectly to reach people’s high requirement of the time-sensitive and convenience</a:t>
            </a:r>
            <a:r>
              <a:rPr lang="en-US" dirty="0" smtClean="0"/>
              <a:t>.</a:t>
            </a:r>
          </a:p>
          <a:p>
            <a:pPr marL="0" indent="0" algn="just">
              <a:buNone/>
            </a:pPr>
            <a:r>
              <a:rPr lang="en-US" dirty="0" smtClean="0"/>
              <a:t> </a:t>
            </a:r>
            <a:r>
              <a:rPr lang="en-US" dirty="0"/>
              <a:t>If the </a:t>
            </a:r>
            <a:r>
              <a:rPr lang="en-US" dirty="0">
                <a:solidFill>
                  <a:schemeClr val="tx1">
                    <a:lumMod val="95000"/>
                    <a:lumOff val="5000"/>
                  </a:schemeClr>
                </a:solidFill>
              </a:rPr>
              <a:t>shipping from </a:t>
            </a:r>
            <a:r>
              <a:rPr lang="en-US" dirty="0" smtClean="0">
                <a:solidFill>
                  <a:schemeClr val="tx1">
                    <a:lumMod val="95000"/>
                    <a:lumOff val="5000"/>
                  </a:schemeClr>
                </a:solidFill>
              </a:rPr>
              <a:t>Mexico to China</a:t>
            </a:r>
            <a:r>
              <a:rPr lang="en-US" dirty="0"/>
              <a:t> cannot finished by one type of transportation, the international multimodal transport would be a better way to support the strong timeliness. </a:t>
            </a:r>
            <a:endParaRPr lang="en-US" dirty="0" smtClean="0"/>
          </a:p>
          <a:p>
            <a:pPr marL="0" indent="0" algn="just">
              <a:buNone/>
            </a:pPr>
            <a:r>
              <a:rPr lang="en-US" dirty="0" smtClean="0"/>
              <a:t>Therefore</a:t>
            </a:r>
            <a:r>
              <a:rPr lang="en-US" dirty="0"/>
              <a:t>, we should learn to combine all the advantages which are from each type of the transport to make the international transport more efficiently and instantly.</a:t>
            </a:r>
          </a:p>
          <a:p>
            <a:pPr marL="0" indent="0">
              <a:buNone/>
            </a:pPr>
            <a:endParaRPr lang="es-ES" dirty="0"/>
          </a:p>
        </p:txBody>
      </p:sp>
    </p:spTree>
    <p:extLst>
      <p:ext uri="{BB962C8B-B14F-4D97-AF65-F5344CB8AC3E}">
        <p14:creationId xmlns:p14="http://schemas.microsoft.com/office/powerpoint/2010/main" val="5816280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VI. Acervo bibliográfico </a:t>
            </a:r>
            <a:r>
              <a:rPr lang="es-ES" dirty="0"/>
              <a:t/>
            </a:r>
            <a:br>
              <a:rPr lang="es-ES" dirty="0"/>
            </a:br>
            <a:endParaRPr lang="es-ES" dirty="0"/>
          </a:p>
        </p:txBody>
      </p:sp>
      <p:sp>
        <p:nvSpPr>
          <p:cNvPr id="4" name="Content Placeholder 3"/>
          <p:cNvSpPr>
            <a:spLocks noGrp="1"/>
          </p:cNvSpPr>
          <p:nvPr>
            <p:ph idx="1"/>
          </p:nvPr>
        </p:nvSpPr>
        <p:spPr/>
        <p:txBody>
          <a:bodyPr>
            <a:normAutofit fontScale="85000" lnSpcReduction="10000"/>
          </a:bodyPr>
          <a:lstStyle/>
          <a:p>
            <a:r>
              <a:rPr lang="es-MX" dirty="0"/>
              <a:t>Bowersox, D (2013), “ supply Chain Logistics Managment”, Mc Graw Hill,  cuarta edición, pag 419-452.</a:t>
            </a:r>
            <a:endParaRPr lang="en-US" dirty="0"/>
          </a:p>
          <a:p>
            <a:r>
              <a:rPr lang="es-MX" dirty="0"/>
              <a:t>Chase,R, (2014), “ Administración de Operaciones: Producción y Cadena de Suministro”, Mc Graw Hill, 13° Edición, capitulo 17.</a:t>
            </a:r>
            <a:endParaRPr lang="en-US" dirty="0"/>
          </a:p>
          <a:p>
            <a:r>
              <a:rPr lang="es-MX" dirty="0"/>
              <a:t>Chopra S. (2013). “Administración de la Cadena de Suministro”: Estrategia, Planeación y operación”, Quinta Edición, Pearson, Capítulo 14.</a:t>
            </a:r>
            <a:endParaRPr lang="en-US" dirty="0"/>
          </a:p>
          <a:p>
            <a:r>
              <a:rPr lang="es-MX" dirty="0"/>
              <a:t>Coyle, (2013), Administración de la Cadena de suministro: Una perspectiva Logistica”, Cengage Learning, novena edición.</a:t>
            </a:r>
            <a:endParaRPr lang="en-US" dirty="0"/>
          </a:p>
          <a:p>
            <a:r>
              <a:rPr lang="es-MX" u="sng" dirty="0"/>
              <a:t>Ronald H. Ballou</a:t>
            </a:r>
            <a:r>
              <a:rPr lang="es-MX" dirty="0"/>
              <a:t>(2004)Business Logistics Management: Supply Chain Management. Planning, Organizing, and Controlling the Supply Chain, Prentice-Hall Internat., - 789 páginas</a:t>
            </a:r>
            <a:endParaRPr lang="en-US" dirty="0"/>
          </a:p>
          <a:p>
            <a:r>
              <a:rPr lang="es-MX" dirty="0"/>
              <a:t>Sosa, (2008), “Documentos, logística de transporte seguros y embalaje internacional de mercancías”, Carpenter Consulting Group,Mexico</a:t>
            </a:r>
            <a:endParaRPr lang="en-US" dirty="0"/>
          </a:p>
          <a:p>
            <a:pPr marL="0" indent="0">
              <a:buNone/>
            </a:pPr>
            <a:endParaRPr lang="en-US" dirty="0"/>
          </a:p>
        </p:txBody>
      </p:sp>
    </p:spTree>
    <p:extLst>
      <p:ext uri="{BB962C8B-B14F-4D97-AF65-F5344CB8AC3E}">
        <p14:creationId xmlns:p14="http://schemas.microsoft.com/office/powerpoint/2010/main" val="76386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Explanatory use guide</a:t>
            </a:r>
            <a:endParaRPr lang="es-MX" dirty="0"/>
          </a:p>
        </p:txBody>
      </p:sp>
      <p:sp>
        <p:nvSpPr>
          <p:cNvPr id="3" name="2 Marcador de contenido"/>
          <p:cNvSpPr>
            <a:spLocks noGrp="1"/>
          </p:cNvSpPr>
          <p:nvPr>
            <p:ph idx="1"/>
          </p:nvPr>
        </p:nvSpPr>
        <p:spPr/>
        <p:txBody>
          <a:bodyPr/>
          <a:lstStyle/>
          <a:p>
            <a:pPr algn="just"/>
            <a:r>
              <a:rPr lang="en-US" dirty="0" smtClean="0"/>
              <a:t>The following slides contain important points on the </a:t>
            </a:r>
            <a:r>
              <a:rPr lang="en-US" dirty="0"/>
              <a:t>U</a:t>
            </a:r>
            <a:r>
              <a:rPr lang="en-US" dirty="0" smtClean="0"/>
              <a:t>nit 2 of the </a:t>
            </a:r>
            <a:r>
              <a:rPr lang="en-US" dirty="0" smtClean="0"/>
              <a:t>International </a:t>
            </a:r>
            <a:r>
              <a:rPr lang="en-US" dirty="0" smtClean="0"/>
              <a:t>Logistics* learning unit. </a:t>
            </a:r>
          </a:p>
          <a:p>
            <a:pPr algn="just"/>
            <a:r>
              <a:rPr lang="en-US" dirty="0" smtClean="0"/>
              <a:t>These are complemented with clear examples and exercises in order to help the student to have a better understanding of the class issues.</a:t>
            </a:r>
            <a:endParaRPr lang="es-MX" dirty="0"/>
          </a:p>
        </p:txBody>
      </p:sp>
    </p:spTree>
    <p:extLst>
      <p:ext uri="{BB962C8B-B14F-4D97-AF65-F5344CB8AC3E}">
        <p14:creationId xmlns:p14="http://schemas.microsoft.com/office/powerpoint/2010/main" val="1157013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Logística Internacional*</a:t>
            </a:r>
            <a:endParaRPr lang="es-ES" dirty="0"/>
          </a:p>
        </p:txBody>
      </p:sp>
      <p:sp>
        <p:nvSpPr>
          <p:cNvPr id="3" name="2 Marcador de contenido"/>
          <p:cNvSpPr>
            <a:spLocks noGrp="1"/>
          </p:cNvSpPr>
          <p:nvPr>
            <p:ph idx="1"/>
          </p:nvPr>
        </p:nvSpPr>
        <p:spPr>
          <a:xfrm>
            <a:off x="1371599" y="2286000"/>
            <a:ext cx="10026869" cy="3581400"/>
          </a:xfrm>
        </p:spPr>
        <p:txBody>
          <a:bodyPr>
            <a:normAutofit/>
          </a:bodyPr>
          <a:lstStyle/>
          <a:p>
            <a:pPr marL="0" indent="0" algn="just">
              <a:buNone/>
            </a:pPr>
            <a:r>
              <a:rPr lang="es-MX" b="1" dirty="0" smtClean="0"/>
              <a:t>Objetivos </a:t>
            </a:r>
            <a:r>
              <a:rPr lang="es-MX" b="1" dirty="0"/>
              <a:t>de la unidad de aprendizaje. </a:t>
            </a:r>
            <a:endParaRPr lang="es-MX" b="1" dirty="0" smtClean="0"/>
          </a:p>
          <a:p>
            <a:pPr marL="0" indent="0" algn="just">
              <a:buNone/>
            </a:pPr>
            <a:endParaRPr lang="es-MX" b="1" dirty="0"/>
          </a:p>
          <a:p>
            <a:pPr marL="0" indent="0">
              <a:buNone/>
            </a:pPr>
            <a:r>
              <a:rPr lang="es-MX" dirty="0"/>
              <a:t>Seleccionar los mejores procedimientos para la importación y exportación de productos a nivel internacional, basándose en aspectos como el transporte, marítimo, aéreo, terrestre y multimodal, el tratamiento arancelario, INCOTERMS, tratados comerciales y demás factores que puedan afectar el precio del producto en el destino final. </a:t>
            </a:r>
            <a:endParaRPr lang="en-US" dirty="0"/>
          </a:p>
          <a:p>
            <a:pPr marL="0" indent="0">
              <a:buNone/>
            </a:pPr>
            <a:r>
              <a:rPr lang="es-MX" b="1" dirty="0"/>
              <a:t> </a:t>
            </a:r>
            <a:endParaRPr lang="en-US" dirty="0"/>
          </a:p>
          <a:p>
            <a:pPr marL="0" indent="0" algn="just">
              <a:buNone/>
            </a:pPr>
            <a:endParaRPr lang="es-ES" dirty="0"/>
          </a:p>
        </p:txBody>
      </p:sp>
    </p:spTree>
    <p:extLst>
      <p:ext uri="{BB962C8B-B14F-4D97-AF65-F5344CB8AC3E}">
        <p14:creationId xmlns:p14="http://schemas.microsoft.com/office/powerpoint/2010/main" val="453353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Indices</a:t>
            </a:r>
            <a:endParaRPr lang="en-US" dirty="0"/>
          </a:p>
        </p:txBody>
      </p:sp>
      <p:sp>
        <p:nvSpPr>
          <p:cNvPr id="3" name="Content Placeholder 2"/>
          <p:cNvSpPr>
            <a:spLocks noGrp="1"/>
          </p:cNvSpPr>
          <p:nvPr>
            <p:ph idx="1"/>
          </p:nvPr>
        </p:nvSpPr>
        <p:spPr>
          <a:xfrm>
            <a:off x="1371600" y="1497724"/>
            <a:ext cx="9601200" cy="4369676"/>
          </a:xfrm>
        </p:spPr>
        <p:txBody>
          <a:bodyPr>
            <a:normAutofit/>
          </a:bodyPr>
          <a:lstStyle/>
          <a:p>
            <a:pPr marL="0" indent="0">
              <a:buNone/>
            </a:pPr>
            <a:r>
              <a:rPr lang="es-MX" dirty="0"/>
              <a:t> </a:t>
            </a:r>
            <a:endParaRPr lang="en-US" dirty="0"/>
          </a:p>
          <a:p>
            <a:pPr marL="0" indent="0">
              <a:buNone/>
            </a:pPr>
            <a:r>
              <a:rPr lang="es-MX" dirty="0"/>
              <a:t>2.1 Tipos de transporte y su documentación </a:t>
            </a:r>
            <a:endParaRPr lang="en-US" dirty="0"/>
          </a:p>
          <a:p>
            <a:pPr marL="0" indent="0">
              <a:buNone/>
            </a:pPr>
            <a:r>
              <a:rPr lang="es-MX" dirty="0"/>
              <a:t>2.1.1 Transporte marítimo </a:t>
            </a:r>
            <a:endParaRPr lang="en-US" dirty="0"/>
          </a:p>
          <a:p>
            <a:pPr marL="0" indent="0">
              <a:buNone/>
            </a:pPr>
            <a:r>
              <a:rPr lang="es-MX" dirty="0"/>
              <a:t>2.1.2 Transporte ferroviario </a:t>
            </a:r>
            <a:endParaRPr lang="en-US" dirty="0"/>
          </a:p>
          <a:p>
            <a:pPr marL="0" indent="0">
              <a:buNone/>
            </a:pPr>
            <a:r>
              <a:rPr lang="es-MX" dirty="0"/>
              <a:t>2.1.3 Transporte carretero </a:t>
            </a:r>
            <a:endParaRPr lang="en-US" dirty="0"/>
          </a:p>
          <a:p>
            <a:pPr marL="0" indent="0">
              <a:buNone/>
            </a:pPr>
            <a:r>
              <a:rPr lang="es-MX" dirty="0"/>
              <a:t>2.1.4. Transporte aéreo </a:t>
            </a:r>
            <a:endParaRPr lang="en-US" dirty="0"/>
          </a:p>
          <a:p>
            <a:pPr marL="0" indent="0">
              <a:buNone/>
            </a:pPr>
            <a:r>
              <a:rPr lang="es-MX" dirty="0"/>
              <a:t>2.1.5 Transporte multimodal </a:t>
            </a:r>
            <a:endParaRPr lang="en-US" dirty="0"/>
          </a:p>
          <a:p>
            <a:pPr marL="0" indent="0">
              <a:buNone/>
            </a:pPr>
            <a:r>
              <a:rPr lang="es-MX" dirty="0"/>
              <a:t>2.1.6 Otros medios de transporte </a:t>
            </a:r>
            <a:endParaRPr lang="en-US" dirty="0"/>
          </a:p>
          <a:p>
            <a:pPr marL="0" indent="0">
              <a:buNone/>
            </a:pPr>
            <a:r>
              <a:rPr lang="es-MX" dirty="0"/>
              <a:t>2.2. Tráfico nacional y tráfico internacional: tipo de transporte empleado </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742321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altLang="en-US" b="1" cap="none" dirty="0">
                <a:solidFill>
                  <a:schemeClr val="tx1"/>
                </a:solidFill>
                <a:latin typeface="Arial" charset="0"/>
              </a:rPr>
              <a:t>2.1 </a:t>
            </a:r>
            <a:r>
              <a:rPr lang="en-US" altLang="en-US" b="1" cap="none" dirty="0" err="1">
                <a:solidFill>
                  <a:schemeClr val="tx1"/>
                </a:solidFill>
                <a:latin typeface="Arial" charset="0"/>
              </a:rPr>
              <a:t>Tipos</a:t>
            </a:r>
            <a:r>
              <a:rPr lang="en-US" altLang="en-US" b="1" cap="none" dirty="0">
                <a:solidFill>
                  <a:schemeClr val="tx1"/>
                </a:solidFill>
                <a:latin typeface="Arial" charset="0"/>
              </a:rPr>
              <a:t> de </a:t>
            </a:r>
            <a:r>
              <a:rPr lang="en-US" altLang="en-US" b="1" cap="none" dirty="0" err="1">
                <a:solidFill>
                  <a:schemeClr val="tx1"/>
                </a:solidFill>
                <a:latin typeface="Arial" charset="0"/>
              </a:rPr>
              <a:t>transporte</a:t>
            </a:r>
            <a:r>
              <a:rPr lang="en-US" altLang="en-US" b="1" cap="none" dirty="0">
                <a:solidFill>
                  <a:schemeClr val="tx1"/>
                </a:solidFill>
                <a:latin typeface="Arial" charset="0"/>
              </a:rPr>
              <a:t> y </a:t>
            </a:r>
            <a:r>
              <a:rPr lang="en-US" altLang="en-US" b="1" cap="none" dirty="0" err="1">
                <a:solidFill>
                  <a:schemeClr val="tx1"/>
                </a:solidFill>
                <a:latin typeface="Arial" charset="0"/>
              </a:rPr>
              <a:t>su</a:t>
            </a:r>
            <a:r>
              <a:rPr lang="en-US" altLang="en-US" b="1" cap="none" dirty="0">
                <a:solidFill>
                  <a:schemeClr val="tx1"/>
                </a:solidFill>
                <a:latin typeface="Arial" charset="0"/>
              </a:rPr>
              <a:t> </a:t>
            </a:r>
            <a:r>
              <a:rPr lang="en-US" altLang="en-US" b="1" cap="none" dirty="0" err="1">
                <a:solidFill>
                  <a:schemeClr val="tx1"/>
                </a:solidFill>
                <a:latin typeface="Arial" charset="0"/>
              </a:rPr>
              <a:t>documentación</a:t>
            </a:r>
            <a:r>
              <a:rPr lang="en-US" altLang="en-US" b="1" dirty="0">
                <a:latin typeface="Arial" charset="0"/>
              </a:rPr>
              <a:t/>
            </a:r>
            <a:br>
              <a:rPr lang="en-US" altLang="en-US" b="1" dirty="0">
                <a:latin typeface="Arial" charset="0"/>
              </a:rPr>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8658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261243" y="1344552"/>
            <a:ext cx="9238591"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charset="0"/>
              </a:rPr>
              <a:t>2.1 </a:t>
            </a:r>
            <a:r>
              <a:rPr kumimoji="0" lang="en-US" altLang="en-US" sz="1800" b="1" i="0" u="none" strike="noStrike" cap="none" normalizeH="0" baseline="0" dirty="0" err="1">
                <a:ln>
                  <a:noFill/>
                </a:ln>
                <a:solidFill>
                  <a:schemeClr val="tx1"/>
                </a:solidFill>
                <a:effectLst/>
                <a:latin typeface="Arial" charset="0"/>
              </a:rPr>
              <a:t>Tipos</a:t>
            </a:r>
            <a:r>
              <a:rPr kumimoji="0" lang="en-US" altLang="en-US" sz="1800" b="1" i="0" u="none" strike="noStrike" cap="none" normalizeH="0" baseline="0" dirty="0">
                <a:ln>
                  <a:noFill/>
                </a:ln>
                <a:solidFill>
                  <a:schemeClr val="tx1"/>
                </a:solidFill>
                <a:effectLst/>
                <a:latin typeface="Arial" charset="0"/>
              </a:rPr>
              <a:t> de </a:t>
            </a:r>
            <a:r>
              <a:rPr kumimoji="0" lang="en-US" altLang="en-US" sz="1800" b="1" i="0" u="none" strike="noStrike" cap="none" normalizeH="0" baseline="0" dirty="0" err="1">
                <a:ln>
                  <a:noFill/>
                </a:ln>
                <a:solidFill>
                  <a:schemeClr val="tx1"/>
                </a:solidFill>
                <a:effectLst/>
                <a:latin typeface="Arial" charset="0"/>
              </a:rPr>
              <a:t>transporte</a:t>
            </a:r>
            <a:r>
              <a:rPr kumimoji="0" lang="en-US" altLang="en-US" sz="1800" b="1" i="0" u="none" strike="noStrike" cap="none" normalizeH="0" baseline="0" dirty="0">
                <a:ln>
                  <a:noFill/>
                </a:ln>
                <a:solidFill>
                  <a:schemeClr val="tx1"/>
                </a:solidFill>
                <a:effectLst/>
                <a:latin typeface="Arial" charset="0"/>
              </a:rPr>
              <a:t> y </a:t>
            </a:r>
            <a:r>
              <a:rPr kumimoji="0" lang="en-US" altLang="en-US" sz="1800" b="1" i="0" u="none" strike="noStrike" cap="none" normalizeH="0" baseline="0" dirty="0" err="1">
                <a:ln>
                  <a:noFill/>
                </a:ln>
                <a:solidFill>
                  <a:schemeClr val="tx1"/>
                </a:solidFill>
                <a:effectLst/>
                <a:latin typeface="Arial" charset="0"/>
              </a:rPr>
              <a:t>su</a:t>
            </a:r>
            <a:r>
              <a:rPr kumimoji="0" lang="en-US" altLang="en-US" sz="1800" b="1" i="0" u="none" strike="noStrike" cap="none" normalizeH="0" baseline="0" dirty="0">
                <a:ln>
                  <a:noFill/>
                </a:ln>
                <a:solidFill>
                  <a:schemeClr val="tx1"/>
                </a:solidFill>
                <a:effectLst/>
                <a:latin typeface="Arial" charset="0"/>
              </a:rPr>
              <a:t> </a:t>
            </a:r>
            <a:r>
              <a:rPr kumimoji="0" lang="en-US" altLang="en-US" sz="1800" b="1" i="0" u="none" strike="noStrike" cap="none" normalizeH="0" baseline="0" dirty="0" err="1" smtClean="0">
                <a:ln>
                  <a:noFill/>
                </a:ln>
                <a:solidFill>
                  <a:schemeClr val="tx1"/>
                </a:solidFill>
                <a:effectLst/>
                <a:latin typeface="Arial" charset="0"/>
              </a:rPr>
              <a:t>documentación</a:t>
            </a:r>
            <a:endParaRPr lang="en-US" altLang="en-US" b="1" dirty="0" smtClean="0">
              <a:latin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smtClean="0">
                <a:ln>
                  <a:noFill/>
                </a:ln>
                <a:solidFill>
                  <a:schemeClr val="tx1"/>
                </a:solidFill>
                <a:effectLst/>
                <a:latin typeface="Arial" charset="0"/>
              </a:rPr>
              <a:t>Además</a:t>
            </a:r>
            <a:r>
              <a:rPr kumimoji="0" lang="en-US" altLang="en-US" sz="1800" b="0" i="0" u="none" strike="noStrike" cap="none" normalizeH="0" baseline="0" dirty="0" smtClean="0">
                <a:ln>
                  <a:noFill/>
                </a:ln>
                <a:solidFill>
                  <a:schemeClr val="tx1"/>
                </a:solidFill>
                <a:effectLst/>
                <a:latin typeface="Arial" charset="0"/>
              </a:rPr>
              <a:t> </a:t>
            </a:r>
            <a:r>
              <a:rPr kumimoji="0" lang="en-US" altLang="en-US" sz="1800" b="0" i="0" u="none" strike="noStrike" cap="none" normalizeH="0" baseline="0" dirty="0">
                <a:ln>
                  <a:noFill/>
                </a:ln>
                <a:solidFill>
                  <a:schemeClr val="tx1"/>
                </a:solidFill>
                <a:effectLst/>
                <a:latin typeface="Arial" charset="0"/>
              </a:rPr>
              <a:t>de los </a:t>
            </a:r>
            <a:r>
              <a:rPr kumimoji="0" lang="en-US" altLang="en-US" sz="1800" b="0" i="0" u="none" strike="noStrike" cap="none" normalizeH="0" baseline="0" dirty="0" err="1">
                <a:ln>
                  <a:noFill/>
                </a:ln>
                <a:solidFill>
                  <a:schemeClr val="tx1"/>
                </a:solidFill>
                <a:effectLst/>
                <a:latin typeface="Arial" charset="0"/>
              </a:rPr>
              <a:t>documentos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básicos</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transporte</a:t>
            </a:r>
            <a:r>
              <a:rPr kumimoji="0" lang="en-US" altLang="en-US" sz="1800" b="0" i="0" u="none" strike="noStrike" cap="none" normalizeH="0" baseline="0" dirty="0">
                <a:ln>
                  <a:noFill/>
                </a:ln>
                <a:solidFill>
                  <a:schemeClr val="tx1"/>
                </a:solidFill>
                <a:effectLst/>
                <a:latin typeface="Arial" charset="0"/>
              </a:rPr>
              <a:t>, los </a:t>
            </a:r>
            <a:r>
              <a:rPr kumimoji="0" lang="en-US" altLang="en-US" sz="1800" b="0" i="0" u="none" strike="noStrike" cap="none" normalizeH="0" baseline="0" dirty="0" err="1">
                <a:ln>
                  <a:noFill/>
                </a:ln>
                <a:solidFill>
                  <a:schemeClr val="tx1"/>
                </a:solidFill>
                <a:effectLst/>
                <a:latin typeface="Arial" charset="0"/>
              </a:rPr>
              <a:t>compradores</a:t>
            </a:r>
            <a:r>
              <a:rPr kumimoji="0" lang="en-US" altLang="en-US" sz="1800" b="0" i="0" u="none" strike="noStrike" cap="none" normalizeH="0" baseline="0" dirty="0">
                <a:ln>
                  <a:noFill/>
                </a:ln>
                <a:solidFill>
                  <a:schemeClr val="tx1"/>
                </a:solidFill>
                <a:effectLst/>
                <a:latin typeface="Arial" charset="0"/>
              </a:rPr>
              <a:t> y los </a:t>
            </a:r>
            <a:r>
              <a:rPr kumimoji="0" lang="en-US" altLang="en-US" sz="1800" b="0" i="0" u="none" strike="noStrike" cap="none" normalizeH="0" baseline="0" dirty="0" err="1">
                <a:ln>
                  <a:noFill/>
                </a:ln>
                <a:solidFill>
                  <a:schemeClr val="tx1"/>
                </a:solidFill>
                <a:effectLst/>
                <a:latin typeface="Arial" charset="0"/>
              </a:rPr>
              <a:t>receptores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pueden</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requerir</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algunos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documentos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adicionales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como</a:t>
            </a:r>
            <a:r>
              <a:rPr kumimoji="0" lang="en-US" altLang="en-US" sz="1800" b="0" i="0" u="none" strike="noStrike" cap="none" normalizeH="0" baseline="0" dirty="0">
                <a:ln>
                  <a:noFill/>
                </a:ln>
                <a:solidFill>
                  <a:schemeClr val="tx1"/>
                </a:solidFill>
                <a:effectLst/>
                <a:latin typeface="Arial" charset="0"/>
              </a:rPr>
              <a:t> lo son</a:t>
            </a:r>
            <a:r>
              <a:rPr kumimoji="0" lang="en-US" altLang="en-US" sz="1800" b="0" i="0" u="none" strike="noStrike" cap="none" normalizeH="0" baseline="0" dirty="0" smtClean="0">
                <a:ln>
                  <a:noFill/>
                </a:ln>
                <a:solidFill>
                  <a:schemeClr val="tx1"/>
                </a:solidFill>
                <a:effectLst/>
                <a:latin typeface="Arial"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charset="0"/>
            </a:endParaRP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a:ln>
                  <a:noFill/>
                </a:ln>
                <a:solidFill>
                  <a:schemeClr val="tx1"/>
                </a:solidFill>
                <a:effectLst/>
                <a:latin typeface="Arial" charset="0"/>
              </a:rPr>
              <a:t>Las </a:t>
            </a:r>
            <a:r>
              <a:rPr kumimoji="0" lang="en-US" altLang="en-US" sz="1800" b="0" i="0" u="none" strike="noStrike" cap="none" normalizeH="0" baseline="0" dirty="0" err="1">
                <a:ln>
                  <a:noFill/>
                </a:ln>
                <a:solidFill>
                  <a:schemeClr val="tx1"/>
                </a:solidFill>
                <a:effectLst/>
                <a:latin typeface="Arial" charset="0"/>
              </a:rPr>
              <a:t>facturas</a:t>
            </a:r>
            <a:r>
              <a:rPr kumimoji="0" lang="en-US" altLang="en-US" sz="1800" b="0" i="0" u="none" strike="noStrike" cap="none" normalizeH="0" baseline="0" dirty="0">
                <a:ln>
                  <a:noFill/>
                </a:ln>
                <a:solidFill>
                  <a:schemeClr val="tx1"/>
                </a:solidFill>
                <a:effectLst/>
                <a:latin typeface="Arial" charset="0"/>
              </a:rPr>
              <a:t> y </a:t>
            </a:r>
            <a:r>
              <a:rPr kumimoji="0" lang="en-US" altLang="en-US" sz="1800" b="0" i="0" u="none" strike="noStrike" cap="none" normalizeH="0" baseline="0" dirty="0" err="1">
                <a:ln>
                  <a:noFill/>
                </a:ln>
                <a:solidFill>
                  <a:schemeClr val="tx1"/>
                </a:solidFill>
                <a:effectLst/>
                <a:latin typeface="Arial" charset="0"/>
              </a:rPr>
              <a:t>listas</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empaque</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esenciales</a:t>
            </a:r>
            <a:r>
              <a:rPr kumimoji="0" lang="en-US" altLang="en-US" sz="1800" b="0" i="0" u="none" strike="noStrike" cap="none" normalizeH="0" baseline="0" dirty="0">
                <a:ln>
                  <a:noFill/>
                </a:ln>
                <a:solidFill>
                  <a:schemeClr val="tx1"/>
                </a:solidFill>
                <a:effectLst/>
                <a:latin typeface="Arial" charset="0"/>
              </a:rPr>
              <a:t> para </a:t>
            </a:r>
            <a:r>
              <a:rPr kumimoji="0" lang="en-US" altLang="en-US" sz="1800" b="0" i="0" u="none" strike="noStrike" cap="none" normalizeH="0" baseline="0" dirty="0" err="1">
                <a:ln>
                  <a:noFill/>
                </a:ln>
                <a:solidFill>
                  <a:schemeClr val="tx1"/>
                </a:solidFill>
                <a:effectLst/>
                <a:latin typeface="Arial" charset="0"/>
              </a:rPr>
              <a:t>despejar</a:t>
            </a:r>
            <a:r>
              <a:rPr kumimoji="0" lang="en-US" altLang="en-US" sz="1800" b="0" i="0" u="none" strike="noStrike" cap="none" normalizeH="0" baseline="0" dirty="0">
                <a:ln>
                  <a:noFill/>
                </a:ln>
                <a:solidFill>
                  <a:schemeClr val="tx1"/>
                </a:solidFill>
                <a:effectLst/>
                <a:latin typeface="Arial" charset="0"/>
              </a:rPr>
              <a:t> la </a:t>
            </a:r>
            <a:r>
              <a:rPr kumimoji="0" lang="en-US" altLang="en-US" sz="1800" b="0" i="0" u="none" strike="noStrike" cap="none" normalizeH="0" baseline="0" dirty="0" err="1">
                <a:ln>
                  <a:noFill/>
                </a:ln>
                <a:solidFill>
                  <a:schemeClr val="tx1"/>
                </a:solidFill>
                <a:effectLst/>
                <a:latin typeface="Arial" charset="0"/>
              </a:rPr>
              <a:t>aduana</a:t>
            </a:r>
            <a:r>
              <a:rPr kumimoji="0" lang="en-US" altLang="en-US" sz="1800" b="0" i="0" u="none" strike="noStrike" cap="none" normalizeH="0" baseline="0" dirty="0">
                <a:ln>
                  <a:noFill/>
                </a:ln>
                <a:solidFill>
                  <a:schemeClr val="tx1"/>
                </a:solidFill>
                <a:effectLst/>
                <a:latin typeface="Arial" charset="0"/>
              </a:rPr>
              <a:t> y para el </a:t>
            </a:r>
            <a:r>
              <a:rPr kumimoji="0" lang="en-US" altLang="en-US" sz="1800" b="0" i="0" u="none" strike="noStrike" cap="none" normalizeH="0" baseline="0" dirty="0" err="1">
                <a:ln>
                  <a:noFill/>
                </a:ln>
                <a:solidFill>
                  <a:schemeClr val="tx1"/>
                </a:solidFill>
                <a:effectLst/>
                <a:latin typeface="Arial" charset="0"/>
              </a:rPr>
              <a:t>recuento</a:t>
            </a:r>
            <a:r>
              <a:rPr kumimoji="0" lang="en-US" altLang="en-US" sz="1800" b="0" i="0" u="none" strike="noStrike" cap="none" normalizeH="0" baseline="0" dirty="0">
                <a:ln>
                  <a:noFill/>
                </a:ln>
                <a:solidFill>
                  <a:schemeClr val="tx1"/>
                </a:solidFill>
                <a:effectLst/>
                <a:latin typeface="Arial" charset="0"/>
              </a:rPr>
              <a:t> de los </a:t>
            </a:r>
            <a:r>
              <a:rPr kumimoji="0" lang="en-US" altLang="en-US" sz="1800" b="0" i="0" u="none" strike="noStrike" cap="none" normalizeH="0" baseline="0" dirty="0" err="1">
                <a:ln>
                  <a:noFill/>
                </a:ln>
                <a:solidFill>
                  <a:schemeClr val="tx1"/>
                </a:solidFill>
                <a:effectLst/>
                <a:latin typeface="Arial" charset="0"/>
              </a:rPr>
              <a:t>suministros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recibidos</a:t>
            </a:r>
            <a:r>
              <a:rPr kumimoji="0" lang="en-US" altLang="en-US" sz="1800" b="0" i="0" u="none" strike="noStrike" cap="none" normalizeH="0" baseline="0" dirty="0">
                <a:ln>
                  <a:noFill/>
                </a:ln>
                <a:solidFill>
                  <a:schemeClr val="tx1"/>
                </a:solidFill>
                <a:effectLst/>
                <a:latin typeface="Arial" charset="0"/>
              </a:rPr>
              <a:t>.</a:t>
            </a: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err="1">
                <a:ln>
                  <a:noFill/>
                </a:ln>
                <a:solidFill>
                  <a:schemeClr val="tx1"/>
                </a:solidFill>
                <a:effectLst/>
                <a:latin typeface="Arial" charset="0"/>
              </a:rPr>
              <a:t>Recibo</a:t>
            </a:r>
            <a:r>
              <a:rPr kumimoji="0" lang="en-US" altLang="en-US" sz="1800" b="0" i="0" u="none" strike="noStrike" cap="none" normalizeH="0" baseline="0" dirty="0">
                <a:ln>
                  <a:noFill/>
                </a:ln>
                <a:solidFill>
                  <a:schemeClr val="tx1"/>
                </a:solidFill>
                <a:effectLst/>
                <a:latin typeface="Arial" charset="0"/>
              </a:rPr>
              <a:t> del </a:t>
            </a:r>
            <a:r>
              <a:rPr kumimoji="0" lang="en-US" altLang="en-US" sz="1800" b="0" i="0" u="none" strike="noStrike" cap="none" normalizeH="0" baseline="0" dirty="0" err="1">
                <a:ln>
                  <a:noFill/>
                </a:ln>
                <a:solidFill>
                  <a:schemeClr val="tx1"/>
                </a:solidFill>
                <a:effectLst/>
                <a:latin typeface="Arial" charset="0"/>
              </a:rPr>
              <a:t>despachador</a:t>
            </a:r>
            <a:r>
              <a:rPr kumimoji="0" lang="en-US" altLang="en-US" sz="1800" b="0" i="0" u="none" strike="noStrike" cap="none" normalizeH="0" baseline="0" dirty="0">
                <a:ln>
                  <a:noFill/>
                </a:ln>
                <a:solidFill>
                  <a:schemeClr val="tx1"/>
                </a:solidFill>
                <a:effectLst/>
                <a:latin typeface="Arial" charset="0"/>
              </a:rPr>
              <a:t> para </a:t>
            </a:r>
            <a:r>
              <a:rPr kumimoji="0" lang="en-US" altLang="en-US" sz="1800" b="0" i="0" u="none" strike="noStrike" cap="none" normalizeH="0" baseline="0" dirty="0" err="1">
                <a:ln>
                  <a:noFill/>
                </a:ln>
                <a:solidFill>
                  <a:schemeClr val="tx1"/>
                </a:solidFill>
                <a:effectLst/>
                <a:latin typeface="Arial" charset="0"/>
              </a:rPr>
              <a:t>procesar</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facturas</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proveedores</a:t>
            </a:r>
            <a:r>
              <a:rPr kumimoji="0" lang="en-US" altLang="en-US" sz="1800" b="0" i="0" u="none" strike="noStrike" cap="none" normalizeH="0" baseline="0" dirty="0">
                <a:ln>
                  <a:noFill/>
                </a:ln>
                <a:solidFill>
                  <a:schemeClr val="tx1"/>
                </a:solidFill>
                <a:effectLst/>
                <a:latin typeface="Arial" charset="0"/>
              </a:rPr>
              <a:t> para el </a:t>
            </a:r>
            <a:r>
              <a:rPr kumimoji="0" lang="en-US" altLang="en-US" sz="1800" b="0" i="0" u="none" strike="noStrike" cap="none" normalizeH="0" baseline="0" dirty="0" err="1">
                <a:ln>
                  <a:noFill/>
                </a:ln>
                <a:solidFill>
                  <a:schemeClr val="tx1"/>
                </a:solidFill>
                <a:effectLst/>
                <a:latin typeface="Arial" charset="0"/>
              </a:rPr>
              <a:t>pago</a:t>
            </a:r>
            <a:r>
              <a:rPr kumimoji="0" lang="en-US" altLang="en-US" sz="1800" b="0" i="0" u="none" strike="noStrike" cap="none" normalizeH="0" baseline="0" dirty="0">
                <a:ln>
                  <a:noFill/>
                </a:ln>
                <a:solidFill>
                  <a:schemeClr val="tx1"/>
                </a:solidFill>
                <a:effectLst/>
                <a:latin typeface="Arial" charset="0"/>
              </a:rPr>
              <a:t>.</a:t>
            </a: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err="1">
                <a:ln>
                  <a:noFill/>
                </a:ln>
                <a:solidFill>
                  <a:schemeClr val="tx1"/>
                </a:solidFill>
                <a:effectLst/>
                <a:latin typeface="Arial" charset="0"/>
              </a:rPr>
              <a:t>Certificado</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origen</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si</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es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necesario</a:t>
            </a:r>
            <a:r>
              <a:rPr kumimoji="0" lang="en-US" altLang="en-US" sz="1800" b="0" i="0" u="none" strike="noStrike" cap="none" normalizeH="0" baseline="0" dirty="0">
                <a:ln>
                  <a:noFill/>
                </a:ln>
                <a:solidFill>
                  <a:schemeClr val="tx1"/>
                </a:solidFill>
                <a:effectLst/>
                <a:latin typeface="Arial" charset="0"/>
              </a:rPr>
              <a:t>).</a:t>
            </a: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err="1">
                <a:ln>
                  <a:noFill/>
                </a:ln>
                <a:solidFill>
                  <a:schemeClr val="tx1"/>
                </a:solidFill>
                <a:effectLst/>
                <a:latin typeface="Arial" charset="0"/>
              </a:rPr>
              <a:t>Facturas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legalizadas</a:t>
            </a:r>
            <a:r>
              <a:rPr kumimoji="0" lang="en-US" altLang="en-US" sz="1800" b="0" i="0" u="none" strike="noStrike" cap="none" normalizeH="0" baseline="0" dirty="0">
                <a:ln>
                  <a:noFill/>
                </a:ln>
                <a:solidFill>
                  <a:schemeClr val="tx1"/>
                </a:solidFill>
                <a:effectLst/>
                <a:latin typeface="Arial" charset="0"/>
              </a:rPr>
              <a:t> en el </a:t>
            </a:r>
            <a:r>
              <a:rPr kumimoji="0" lang="en-US" altLang="en-US" sz="1800" b="0" i="0" u="none" strike="noStrike" cap="none" normalizeH="0" baseline="0" dirty="0" err="1">
                <a:ln>
                  <a:noFill/>
                </a:ln>
                <a:solidFill>
                  <a:schemeClr val="tx1"/>
                </a:solidFill>
                <a:effectLst/>
                <a:latin typeface="Arial" charset="0"/>
              </a:rPr>
              <a:t>país</a:t>
            </a:r>
            <a:r>
              <a:rPr kumimoji="0" lang="en-US" altLang="en-US" sz="1800" b="0" i="0" u="none" strike="noStrike" cap="none" normalizeH="0" baseline="0" dirty="0">
                <a:ln>
                  <a:noFill/>
                </a:ln>
                <a:solidFill>
                  <a:schemeClr val="tx1"/>
                </a:solidFill>
                <a:effectLst/>
                <a:latin typeface="Arial" charset="0"/>
              </a:rPr>
              <a:t> de </a:t>
            </a:r>
            <a:r>
              <a:rPr kumimoji="0" lang="en-US" altLang="en-US" sz="1800" b="0" i="0" u="none" strike="noStrike" cap="none" normalizeH="0" baseline="0" dirty="0" err="1">
                <a:ln>
                  <a:noFill/>
                </a:ln>
                <a:solidFill>
                  <a:schemeClr val="tx1"/>
                </a:solidFill>
                <a:effectLst/>
                <a:latin typeface="Arial" charset="0"/>
              </a:rPr>
              <a:t>destino</a:t>
            </a:r>
            <a:r>
              <a:rPr kumimoji="0" lang="en-US" altLang="en-US" sz="1800" b="0" i="0" u="none" strike="noStrike" cap="none" normalizeH="0" baseline="0" dirty="0">
                <a:ln>
                  <a:noFill/>
                </a:ln>
                <a:solidFill>
                  <a:schemeClr val="tx1"/>
                </a:solidFill>
                <a:effectLst/>
                <a:latin typeface="Arial" charset="0"/>
              </a:rPr>
              <a:t>.</a:t>
            </a: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err="1">
                <a:ln>
                  <a:noFill/>
                </a:ln>
                <a:solidFill>
                  <a:schemeClr val="tx1"/>
                </a:solidFill>
                <a:effectLst/>
                <a:latin typeface="Arial" charset="0"/>
              </a:rPr>
              <a:t>Facturas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consulares</a:t>
            </a:r>
            <a:r>
              <a:rPr kumimoji="0" lang="en-US" altLang="en-US" sz="1800" b="0" i="0" u="none" strike="noStrike" cap="none" normalizeH="0" baseline="0" dirty="0">
                <a:ln>
                  <a:noFill/>
                </a:ln>
                <a:solidFill>
                  <a:schemeClr val="tx1"/>
                </a:solidFill>
                <a:effectLst/>
                <a:latin typeface="Arial" charset="0"/>
              </a:rPr>
              <a:t>.</a:t>
            </a:r>
          </a:p>
          <a:p>
            <a:pPr marL="285750" marR="0" lvl="0" indent="-285750" algn="just" defTabSz="914400" rtl="0" eaLnBrk="0" fontAlgn="base" latinLnBrk="0" hangingPunct="0">
              <a:lnSpc>
                <a:spcPct val="100000"/>
              </a:lnSpc>
              <a:spcBef>
                <a:spcPct val="0"/>
              </a:spcBef>
              <a:spcAft>
                <a:spcPct val="0"/>
              </a:spcAft>
              <a:buClrTx/>
              <a:buSzTx/>
              <a:buFont typeface="Arial" charset="0"/>
              <a:buChar char="•"/>
              <a:tabLst/>
            </a:pPr>
            <a:r>
              <a:rPr kumimoji="0" lang="en-US" altLang="en-US" sz="1800" b="0" i="0" u="none" strike="noStrike" cap="none" normalizeH="0" baseline="0" dirty="0" err="1">
                <a:ln>
                  <a:noFill/>
                </a:ln>
                <a:solidFill>
                  <a:schemeClr val="tx1"/>
                </a:solidFill>
                <a:effectLst/>
                <a:latin typeface="Arial" charset="0"/>
              </a:rPr>
              <a:t>Declaración</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sobre</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cargas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peligrosas</a:t>
            </a:r>
            <a:r>
              <a:rPr kumimoji="0" lang="en-US" altLang="en-US" sz="1800" b="0" i="0" u="none" strike="noStrike" cap="none" normalizeH="0" baseline="0" dirty="0">
                <a:ln>
                  <a:noFill/>
                </a:ln>
                <a:solidFill>
                  <a:schemeClr val="tx1"/>
                </a:solidFill>
                <a:effectLst/>
                <a:latin typeface="Arial" charset="0"/>
              </a:rPr>
              <a:t> o </a:t>
            </a:r>
            <a:r>
              <a:rPr kumimoji="0" lang="en-US" altLang="en-US" sz="1800" b="0" i="0" u="none" strike="noStrike" cap="none" normalizeH="0" baseline="0" dirty="0" err="1">
                <a:ln>
                  <a:noFill/>
                </a:ln>
                <a:solidFill>
                  <a:schemeClr val="tx1"/>
                </a:solidFill>
                <a:effectLst/>
                <a:latin typeface="Arial" charset="0"/>
              </a:rPr>
              <a:t>restringidas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requerida</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por</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las</a:t>
            </a:r>
            <a:r>
              <a:rPr kumimoji="0" lang="en-US" altLang="en-US" sz="1800" b="0" i="0" u="none" strike="noStrike" cap="none" normalizeH="0" baseline="0" dirty="0">
                <a:ln>
                  <a:noFill/>
                </a:ln>
                <a:solidFill>
                  <a:schemeClr val="tx1"/>
                </a:solidFill>
                <a:effectLst/>
                <a:latin typeface="Arial" charset="0"/>
              </a:rPr>
              <a:t> </a:t>
            </a:r>
            <a:r>
              <a:rPr kumimoji="0" lang="en-US" altLang="en-US" sz="1800" b="0" i="0" u="none" strike="noStrike" cap="none" normalizeH="0" baseline="0" dirty="0" err="1">
                <a:ln>
                  <a:noFill/>
                </a:ln>
                <a:solidFill>
                  <a:schemeClr val="tx1"/>
                </a:solidFill>
                <a:effectLst/>
                <a:latin typeface="Arial" charset="0"/>
              </a:rPr>
              <a:t>compañías</a:t>
            </a:r>
            <a:r>
              <a:rPr kumimoji="0" lang="en-US" altLang="en-US" sz="1800" b="0" i="0" u="none" strike="noStrike" cap="none" normalizeH="0" baseline="0" dirty="0">
                <a:ln>
                  <a:noFill/>
                </a:ln>
                <a:solidFill>
                  <a:schemeClr val="tx1"/>
                </a:solidFill>
                <a:effectLst/>
                <a:latin typeface="Arial" charset="0"/>
              </a:rPr>
              <a:t> antes de </a:t>
            </a:r>
            <a:r>
              <a:rPr kumimoji="0" lang="en-US" altLang="en-US" sz="1800" b="0" i="0" u="none" strike="noStrike" cap="none" normalizeH="0" baseline="0" dirty="0" err="1">
                <a:ln>
                  <a:noFill/>
                </a:ln>
                <a:solidFill>
                  <a:schemeClr val="tx1"/>
                </a:solidFill>
                <a:effectLst/>
                <a:latin typeface="Arial" charset="0"/>
              </a:rPr>
              <a:t>aceptar</a:t>
            </a:r>
            <a:r>
              <a:rPr kumimoji="0" lang="en-US" altLang="en-US" sz="1800" b="0" i="0" u="none" strike="noStrike" cap="none" normalizeH="0" baseline="0" dirty="0">
                <a:ln>
                  <a:noFill/>
                </a:ln>
                <a:solidFill>
                  <a:schemeClr val="tx1"/>
                </a:solidFill>
                <a:effectLst/>
                <a:latin typeface="Arial" charset="0"/>
              </a:rPr>
              <a:t> tales </a:t>
            </a:r>
            <a:r>
              <a:rPr kumimoji="0" lang="en-US" altLang="en-US" sz="1800" b="0" i="0" u="none" strike="noStrike" cap="none" normalizeH="0" baseline="0" dirty="0" err="1">
                <a:ln>
                  <a:noFill/>
                </a:ln>
                <a:solidFill>
                  <a:schemeClr val="tx1"/>
                </a:solidFill>
                <a:effectLst/>
                <a:latin typeface="Arial" charset="0"/>
              </a:rPr>
              <a:t>artículos</a:t>
            </a:r>
            <a:r>
              <a:rPr kumimoji="0" lang="en-US" altLang="en-US" sz="1800" b="0" i="0" u="none" strike="noStrike" cap="none" normalizeH="0" baseline="0" dirty="0">
                <a:ln>
                  <a:noFill/>
                </a:ln>
                <a:solidFill>
                  <a:schemeClr val="tx1"/>
                </a:solidFill>
                <a:effectLst/>
                <a:latin typeface="Arial" charset="0"/>
              </a:rPr>
              <a:t> para el </a:t>
            </a:r>
            <a:r>
              <a:rPr kumimoji="0" lang="en-US" altLang="en-US" sz="1800" b="0" i="0" u="none" strike="noStrike" cap="none" normalizeH="0" baseline="0" dirty="0" err="1">
                <a:ln>
                  <a:noFill/>
                </a:ln>
                <a:solidFill>
                  <a:schemeClr val="tx1"/>
                </a:solidFill>
                <a:effectLst/>
                <a:latin typeface="Arial" charset="0"/>
              </a:rPr>
              <a:t>transporte</a:t>
            </a:r>
            <a:r>
              <a:rPr kumimoji="0" lang="en-US" altLang="en-US" sz="1800" b="0" i="0" u="none" strike="noStrike" cap="none" normalizeH="0" baseline="0" dirty="0">
                <a:ln>
                  <a:noFill/>
                </a:ln>
                <a:solidFill>
                  <a:schemeClr val="tx1"/>
                </a:solidFill>
                <a:effectLst/>
                <a:latin typeface="Arial" charset="0"/>
              </a:rPr>
              <a:t>.</a:t>
            </a:r>
          </a:p>
        </p:txBody>
      </p:sp>
    </p:spTree>
    <p:extLst>
      <p:ext uri="{BB962C8B-B14F-4D97-AF65-F5344CB8AC3E}">
        <p14:creationId xmlns:p14="http://schemas.microsoft.com/office/powerpoint/2010/main" val="1624378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majorFont>
      <a:minorFont>
        <a:latin typeface="Franklin Gothic Book" panose="020B0503020102020204"/>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393</TotalTime>
  <Words>3525</Words>
  <Application>Microsoft Macintosh PowerPoint</Application>
  <PresentationFormat>Widescreen</PresentationFormat>
  <Paragraphs>174</Paragraphs>
  <Slides>42</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3" baseType="lpstr">
      <vt:lpstr>Arial</vt:lpstr>
      <vt:lpstr>Arial Unicode MS</vt:lpstr>
      <vt:lpstr>Calibri</vt:lpstr>
      <vt:lpstr>Franklin Gothic Book</vt:lpstr>
      <vt:lpstr>Leelawadee</vt:lpstr>
      <vt:lpstr>Lucida Sans Unicode</vt:lpstr>
      <vt:lpstr>Symbol</vt:lpstr>
      <vt:lpstr>Times New Roman</vt:lpstr>
      <vt:lpstr>Wingdings</vt:lpstr>
      <vt:lpstr>Crop</vt:lpstr>
      <vt:lpstr>Document</vt:lpstr>
      <vt:lpstr>Universidad Autónoma del Estado de México    Facultad de Economía</vt:lpstr>
      <vt:lpstr>PowerPoint Presentation</vt:lpstr>
      <vt:lpstr>Unidad 2.-</vt:lpstr>
      <vt:lpstr>Guión explicativo de uso</vt:lpstr>
      <vt:lpstr>Explanatory use guide</vt:lpstr>
      <vt:lpstr>Logística Internacional*</vt:lpstr>
      <vt:lpstr>Indices</vt:lpstr>
      <vt:lpstr>2.1 Tipos de transporte y su documentación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2.2 Tráfico nacional y tráfico internacional: tipo de transporte empleado</vt:lpstr>
      <vt:lpstr>PowerPoint Presentation</vt:lpstr>
      <vt:lpstr>PowerPoint Presentation</vt:lpstr>
      <vt:lpstr>PowerPoint Presentation</vt:lpstr>
      <vt:lpstr>PowerPoint Presentation</vt:lpstr>
      <vt:lpstr>PowerPoint Presentation</vt:lpstr>
      <vt:lpstr>PowerPoint Presentation</vt:lpstr>
      <vt:lpstr>Unit Summary </vt:lpstr>
      <vt:lpstr>VI. Acervo bibliográfico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dc:title>
  <dc:creator>g mv</dc:creator>
  <cp:lastModifiedBy>g mv</cp:lastModifiedBy>
  <cp:revision>16</cp:revision>
  <dcterms:created xsi:type="dcterms:W3CDTF">2017-10-05T21:25:18Z</dcterms:created>
  <dcterms:modified xsi:type="dcterms:W3CDTF">2017-10-18T19:31:23Z</dcterms:modified>
</cp:coreProperties>
</file>