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56" r:id="rId3"/>
    <p:sldId id="271" r:id="rId4"/>
    <p:sldId id="261" r:id="rId5"/>
    <p:sldId id="257" r:id="rId6"/>
    <p:sldId id="258" r:id="rId7"/>
    <p:sldId id="259" r:id="rId8"/>
    <p:sldId id="262" r:id="rId9"/>
    <p:sldId id="260" r:id="rId10"/>
    <p:sldId id="263" r:id="rId11"/>
    <p:sldId id="264" r:id="rId12"/>
    <p:sldId id="265" r:id="rId13"/>
    <p:sldId id="266" r:id="rId14"/>
    <p:sldId id="267" r:id="rId15"/>
    <p:sldId id="268" r:id="rId16"/>
    <p:sldId id="282" r:id="rId17"/>
    <p:sldId id="281" r:id="rId18"/>
    <p:sldId id="283" r:id="rId19"/>
    <p:sldId id="284" r:id="rId20"/>
    <p:sldId id="285" r:id="rId21"/>
    <p:sldId id="269" r:id="rId22"/>
    <p:sldId id="270" r:id="rId23"/>
    <p:sldId id="273" r:id="rId24"/>
    <p:sldId id="272" r:id="rId25"/>
    <p:sldId id="274" r:id="rId26"/>
    <p:sldId id="275" r:id="rId27"/>
    <p:sldId id="276" r:id="rId28"/>
    <p:sldId id="280" r:id="rId29"/>
    <p:sldId id="278" r:id="rId30"/>
    <p:sldId id="277" r:id="rId31"/>
    <p:sldId id="279" r:id="rId32"/>
    <p:sldId id="286" r:id="rId33"/>
    <p:sldId id="287" r:id="rId3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59" autoAdjust="0"/>
    <p:restoredTop sz="94622" autoAdjust="0"/>
  </p:normalViewPr>
  <p:slideViewPr>
    <p:cSldViewPr snapToGrid="0">
      <p:cViewPr>
        <p:scale>
          <a:sx n="75" d="100"/>
          <a:sy n="75" d="100"/>
        </p:scale>
        <p:origin x="-2004" y="-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473856-974E-4626-9776-BD692A07F90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0CBC33C-A939-42C3-AE9C-811C275C7639}">
      <dgm:prSet phldrT="[Texto]" custT="1"/>
      <dgm:spPr/>
      <dgm:t>
        <a:bodyPr/>
        <a:lstStyle/>
        <a:p>
          <a:r>
            <a:rPr lang="es-MX" sz="2400" dirty="0" smtClean="0"/>
            <a:t>Ella debe de participar en el proceso de toma de decisiones desde que el refugio comience sus operaciones.</a:t>
          </a:r>
          <a:endParaRPr lang="es-MX" sz="2400" dirty="0"/>
        </a:p>
      </dgm:t>
    </dgm:pt>
    <dgm:pt modelId="{697D2530-FF43-4B76-BD30-51C398BA0152}" type="parTrans" cxnId="{2EF870BE-6793-4D7E-8E05-0A2B5C7C62A6}">
      <dgm:prSet/>
      <dgm:spPr/>
      <dgm:t>
        <a:bodyPr/>
        <a:lstStyle/>
        <a:p>
          <a:endParaRPr lang="es-MX"/>
        </a:p>
      </dgm:t>
    </dgm:pt>
    <dgm:pt modelId="{EB735CD6-057D-45D8-BE61-8F9558EA305C}" type="sibTrans" cxnId="{2EF870BE-6793-4D7E-8E05-0A2B5C7C62A6}">
      <dgm:prSet/>
      <dgm:spPr/>
      <dgm:t>
        <a:bodyPr/>
        <a:lstStyle/>
        <a:p>
          <a:endParaRPr lang="es-MX"/>
        </a:p>
      </dgm:t>
    </dgm:pt>
    <dgm:pt modelId="{EEBEFA79-68A6-4F3B-A71A-A0C501776255}">
      <dgm:prSet phldrT="[Texto]" custT="1"/>
      <dgm:spPr/>
      <dgm:t>
        <a:bodyPr/>
        <a:lstStyle/>
        <a:p>
          <a:r>
            <a:rPr lang="es-MX" sz="2400" dirty="0" smtClean="0"/>
            <a:t>Todas </a:t>
          </a:r>
          <a:r>
            <a:rPr lang="es-MX" sz="2400" b="1" dirty="0" smtClean="0"/>
            <a:t>las actividades </a:t>
          </a:r>
          <a:r>
            <a:rPr lang="es-MX" sz="2400" b="0" dirty="0" smtClean="0"/>
            <a:t>de los servicios médicos y asistenciales deben </a:t>
          </a:r>
          <a:r>
            <a:rPr lang="es-MX" sz="2400" b="1" dirty="0" smtClean="0"/>
            <a:t>coordinarse con los de las autoridades sanitarias locales y la comunidad medica</a:t>
          </a:r>
          <a:endParaRPr lang="es-MX" sz="2400" b="1" dirty="0"/>
        </a:p>
      </dgm:t>
    </dgm:pt>
    <dgm:pt modelId="{471805A6-0056-4592-9F6B-1D33E2204B97}" type="parTrans" cxnId="{7B59B828-B6BA-41C4-8CA3-24053BF76A81}">
      <dgm:prSet/>
      <dgm:spPr/>
      <dgm:t>
        <a:bodyPr/>
        <a:lstStyle/>
        <a:p>
          <a:endParaRPr lang="es-MX"/>
        </a:p>
      </dgm:t>
    </dgm:pt>
    <dgm:pt modelId="{CE3450E8-FC43-4427-9D6D-AAE23638B31B}" type="sibTrans" cxnId="{7B59B828-B6BA-41C4-8CA3-24053BF76A81}">
      <dgm:prSet/>
      <dgm:spPr/>
      <dgm:t>
        <a:bodyPr/>
        <a:lstStyle/>
        <a:p>
          <a:endParaRPr lang="es-MX"/>
        </a:p>
      </dgm:t>
    </dgm:pt>
    <dgm:pt modelId="{9E741142-A624-4A54-8F1B-E80663B561A9}">
      <dgm:prSet phldrT="[Texto]" custT="1"/>
      <dgm:spPr/>
      <dgm:t>
        <a:bodyPr/>
        <a:lstStyle/>
        <a:p>
          <a:r>
            <a:rPr lang="es-MX" sz="2400" dirty="0" smtClean="0"/>
            <a:t>Dichas actividades pueden dividirse en fases</a:t>
          </a:r>
          <a:endParaRPr lang="es-MX" sz="2400" dirty="0"/>
        </a:p>
      </dgm:t>
    </dgm:pt>
    <dgm:pt modelId="{86417CCB-89A4-4F87-A7C1-DB7DF43CB9E2}" type="parTrans" cxnId="{4D27D688-307E-4E8E-9721-5DD23E904719}">
      <dgm:prSet/>
      <dgm:spPr/>
      <dgm:t>
        <a:bodyPr/>
        <a:lstStyle/>
        <a:p>
          <a:endParaRPr lang="es-MX"/>
        </a:p>
      </dgm:t>
    </dgm:pt>
    <dgm:pt modelId="{460837A8-1632-4E43-B867-141088A7DCCC}" type="sibTrans" cxnId="{4D27D688-307E-4E8E-9721-5DD23E904719}">
      <dgm:prSet/>
      <dgm:spPr/>
      <dgm:t>
        <a:bodyPr/>
        <a:lstStyle/>
        <a:p>
          <a:endParaRPr lang="es-MX"/>
        </a:p>
      </dgm:t>
    </dgm:pt>
    <dgm:pt modelId="{48507B81-5DD8-4BFC-96C8-F9C2DA418A52}" type="pres">
      <dgm:prSet presAssocID="{95473856-974E-4626-9776-BD692A07F904}" presName="Name0" presStyleCnt="0">
        <dgm:presLayoutVars>
          <dgm:dir/>
          <dgm:resizeHandles val="exact"/>
        </dgm:presLayoutVars>
      </dgm:prSet>
      <dgm:spPr/>
    </dgm:pt>
    <dgm:pt modelId="{41D6EDE5-D5B1-47CE-913F-87AEC3187BCC}" type="pres">
      <dgm:prSet presAssocID="{20CBC33C-A939-42C3-AE9C-811C275C763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941CAC-621F-409D-BC3C-9EDA7C83BF4F}" type="pres">
      <dgm:prSet presAssocID="{EB735CD6-057D-45D8-BE61-8F9558EA305C}" presName="sibTrans" presStyleLbl="sibTrans2D1" presStyleIdx="0" presStyleCnt="2"/>
      <dgm:spPr/>
      <dgm:t>
        <a:bodyPr/>
        <a:lstStyle/>
        <a:p>
          <a:endParaRPr lang="es-MX"/>
        </a:p>
      </dgm:t>
    </dgm:pt>
    <dgm:pt modelId="{DAE7E5EB-0F36-4F4E-9A83-CA705FBC0F15}" type="pres">
      <dgm:prSet presAssocID="{EB735CD6-057D-45D8-BE61-8F9558EA305C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AB462DE3-7397-4775-9421-3DFDA0E3E6E8}" type="pres">
      <dgm:prSet presAssocID="{EEBEFA79-68A6-4F3B-A71A-A0C50177625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2148C9-7E46-4D8C-BC22-E9DFE2923FDB}" type="pres">
      <dgm:prSet presAssocID="{CE3450E8-FC43-4427-9D6D-AAE23638B31B}" presName="sibTrans" presStyleLbl="sibTrans2D1" presStyleIdx="1" presStyleCnt="2"/>
      <dgm:spPr/>
      <dgm:t>
        <a:bodyPr/>
        <a:lstStyle/>
        <a:p>
          <a:endParaRPr lang="es-MX"/>
        </a:p>
      </dgm:t>
    </dgm:pt>
    <dgm:pt modelId="{D3CEF272-C590-49AF-9A24-A3D6E881CE58}" type="pres">
      <dgm:prSet presAssocID="{CE3450E8-FC43-4427-9D6D-AAE23638B31B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5C6B8B1A-F7D0-4370-8160-379A964874EB}" type="pres">
      <dgm:prSet presAssocID="{9E741142-A624-4A54-8F1B-E80663B561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085C8CD-27C3-49C5-B51C-34B6051D4F57}" type="presOf" srcId="{EB735CD6-057D-45D8-BE61-8F9558EA305C}" destId="{DAE7E5EB-0F36-4F4E-9A83-CA705FBC0F15}" srcOrd="1" destOrd="0" presId="urn:microsoft.com/office/officeart/2005/8/layout/process1"/>
    <dgm:cxn modelId="{20D4329C-0A5B-4092-9092-CD274A4E6B0B}" type="presOf" srcId="{EEBEFA79-68A6-4F3B-A71A-A0C501776255}" destId="{AB462DE3-7397-4775-9421-3DFDA0E3E6E8}" srcOrd="0" destOrd="0" presId="urn:microsoft.com/office/officeart/2005/8/layout/process1"/>
    <dgm:cxn modelId="{D49BA19D-EEFF-4614-A1CE-B521AA4A7AD7}" type="presOf" srcId="{95473856-974E-4626-9776-BD692A07F904}" destId="{48507B81-5DD8-4BFC-96C8-F9C2DA418A52}" srcOrd="0" destOrd="0" presId="urn:microsoft.com/office/officeart/2005/8/layout/process1"/>
    <dgm:cxn modelId="{E23D8F0B-C1A0-4853-8AAB-1486791170F7}" type="presOf" srcId="{EB735CD6-057D-45D8-BE61-8F9558EA305C}" destId="{82941CAC-621F-409D-BC3C-9EDA7C83BF4F}" srcOrd="0" destOrd="0" presId="urn:microsoft.com/office/officeart/2005/8/layout/process1"/>
    <dgm:cxn modelId="{F7E2E9DB-06BF-4ACD-802F-6B9878838565}" type="presOf" srcId="{20CBC33C-A939-42C3-AE9C-811C275C7639}" destId="{41D6EDE5-D5B1-47CE-913F-87AEC3187BCC}" srcOrd="0" destOrd="0" presId="urn:microsoft.com/office/officeart/2005/8/layout/process1"/>
    <dgm:cxn modelId="{4D27D688-307E-4E8E-9721-5DD23E904719}" srcId="{95473856-974E-4626-9776-BD692A07F904}" destId="{9E741142-A624-4A54-8F1B-E80663B561A9}" srcOrd="2" destOrd="0" parTransId="{86417CCB-89A4-4F87-A7C1-DB7DF43CB9E2}" sibTransId="{460837A8-1632-4E43-B867-141088A7DCCC}"/>
    <dgm:cxn modelId="{2EF870BE-6793-4D7E-8E05-0A2B5C7C62A6}" srcId="{95473856-974E-4626-9776-BD692A07F904}" destId="{20CBC33C-A939-42C3-AE9C-811C275C7639}" srcOrd="0" destOrd="0" parTransId="{697D2530-FF43-4B76-BD30-51C398BA0152}" sibTransId="{EB735CD6-057D-45D8-BE61-8F9558EA305C}"/>
    <dgm:cxn modelId="{7B59B828-B6BA-41C4-8CA3-24053BF76A81}" srcId="{95473856-974E-4626-9776-BD692A07F904}" destId="{EEBEFA79-68A6-4F3B-A71A-A0C501776255}" srcOrd="1" destOrd="0" parTransId="{471805A6-0056-4592-9F6B-1D33E2204B97}" sibTransId="{CE3450E8-FC43-4427-9D6D-AAE23638B31B}"/>
    <dgm:cxn modelId="{D3726E9C-55F7-4DFB-8AC4-E25E57F76824}" type="presOf" srcId="{9E741142-A624-4A54-8F1B-E80663B561A9}" destId="{5C6B8B1A-F7D0-4370-8160-379A964874EB}" srcOrd="0" destOrd="0" presId="urn:microsoft.com/office/officeart/2005/8/layout/process1"/>
    <dgm:cxn modelId="{0FC51AC4-DA1F-48C9-86FF-37A6BCB68485}" type="presOf" srcId="{CE3450E8-FC43-4427-9D6D-AAE23638B31B}" destId="{3D2148C9-7E46-4D8C-BC22-E9DFE2923FDB}" srcOrd="0" destOrd="0" presId="urn:microsoft.com/office/officeart/2005/8/layout/process1"/>
    <dgm:cxn modelId="{474C6D86-B594-4F23-9B05-63ABBB754A9D}" type="presOf" srcId="{CE3450E8-FC43-4427-9D6D-AAE23638B31B}" destId="{D3CEF272-C590-49AF-9A24-A3D6E881CE58}" srcOrd="1" destOrd="0" presId="urn:microsoft.com/office/officeart/2005/8/layout/process1"/>
    <dgm:cxn modelId="{DB0AF36D-76EB-4D58-90EE-6CCB070E04FF}" type="presParOf" srcId="{48507B81-5DD8-4BFC-96C8-F9C2DA418A52}" destId="{41D6EDE5-D5B1-47CE-913F-87AEC3187BCC}" srcOrd="0" destOrd="0" presId="urn:microsoft.com/office/officeart/2005/8/layout/process1"/>
    <dgm:cxn modelId="{0DEFDB58-DE12-4DD8-80EE-EFE290FF4716}" type="presParOf" srcId="{48507B81-5DD8-4BFC-96C8-F9C2DA418A52}" destId="{82941CAC-621F-409D-BC3C-9EDA7C83BF4F}" srcOrd="1" destOrd="0" presId="urn:microsoft.com/office/officeart/2005/8/layout/process1"/>
    <dgm:cxn modelId="{BC52EE62-124D-472B-A0DB-409165F79194}" type="presParOf" srcId="{82941CAC-621F-409D-BC3C-9EDA7C83BF4F}" destId="{DAE7E5EB-0F36-4F4E-9A83-CA705FBC0F15}" srcOrd="0" destOrd="0" presId="urn:microsoft.com/office/officeart/2005/8/layout/process1"/>
    <dgm:cxn modelId="{F9415F97-88EE-4437-931A-85F2893CF421}" type="presParOf" srcId="{48507B81-5DD8-4BFC-96C8-F9C2DA418A52}" destId="{AB462DE3-7397-4775-9421-3DFDA0E3E6E8}" srcOrd="2" destOrd="0" presId="urn:microsoft.com/office/officeart/2005/8/layout/process1"/>
    <dgm:cxn modelId="{A6618E5B-9E85-4469-B601-49479173C108}" type="presParOf" srcId="{48507B81-5DD8-4BFC-96C8-F9C2DA418A52}" destId="{3D2148C9-7E46-4D8C-BC22-E9DFE2923FDB}" srcOrd="3" destOrd="0" presId="urn:microsoft.com/office/officeart/2005/8/layout/process1"/>
    <dgm:cxn modelId="{18D70445-4977-414A-A158-E29561B437EE}" type="presParOf" srcId="{3D2148C9-7E46-4D8C-BC22-E9DFE2923FDB}" destId="{D3CEF272-C590-49AF-9A24-A3D6E881CE58}" srcOrd="0" destOrd="0" presId="urn:microsoft.com/office/officeart/2005/8/layout/process1"/>
    <dgm:cxn modelId="{7786955F-5524-4A2A-B7A5-DE702AD3635A}" type="presParOf" srcId="{48507B81-5DD8-4BFC-96C8-F9C2DA418A52}" destId="{5C6B8B1A-F7D0-4370-8160-379A964874E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E0A3F9-DCB7-48A7-B457-07B67369A217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CC45938-2C94-412D-A4BE-35B236FF5E67}">
      <dgm:prSet phldrT="[Texto]" custT="1"/>
      <dgm:spPr/>
      <dgm:t>
        <a:bodyPr/>
        <a:lstStyle/>
        <a:p>
          <a:r>
            <a:rPr lang="es-MX" sz="2000" b="1" dirty="0" smtClean="0"/>
            <a:t>fases</a:t>
          </a:r>
          <a:endParaRPr lang="es-MX" sz="2000" b="1" dirty="0"/>
        </a:p>
      </dgm:t>
    </dgm:pt>
    <dgm:pt modelId="{9BB49654-74A4-43C0-B323-1D3733647175}" type="parTrans" cxnId="{37B38099-449A-4DE3-9C9B-A7BAAF0E35CE}">
      <dgm:prSet/>
      <dgm:spPr/>
      <dgm:t>
        <a:bodyPr/>
        <a:lstStyle/>
        <a:p>
          <a:endParaRPr lang="es-MX"/>
        </a:p>
      </dgm:t>
    </dgm:pt>
    <dgm:pt modelId="{CE518A6B-3F88-4859-8B79-80065154684A}" type="sibTrans" cxnId="{37B38099-449A-4DE3-9C9B-A7BAAF0E35CE}">
      <dgm:prSet/>
      <dgm:spPr/>
      <dgm:t>
        <a:bodyPr/>
        <a:lstStyle/>
        <a:p>
          <a:endParaRPr lang="es-MX"/>
        </a:p>
      </dgm:t>
    </dgm:pt>
    <dgm:pt modelId="{C38B9E28-2739-4C87-A893-E824F9803709}">
      <dgm:prSet phldrT="[Texto]" custT="1"/>
      <dgm:spPr/>
      <dgm:t>
        <a:bodyPr/>
        <a:lstStyle/>
        <a:p>
          <a:r>
            <a:rPr lang="es-MX" sz="2000" b="1" dirty="0" smtClean="0"/>
            <a:t>valoración</a:t>
          </a:r>
          <a:endParaRPr lang="es-MX" sz="2000" b="1" dirty="0"/>
        </a:p>
      </dgm:t>
    </dgm:pt>
    <dgm:pt modelId="{680316BF-0B0B-4C11-9B81-3ABF05F26A43}" type="parTrans" cxnId="{AFC1C80E-3375-4D02-BCB8-CEA95F12A18F}">
      <dgm:prSet/>
      <dgm:spPr/>
      <dgm:t>
        <a:bodyPr/>
        <a:lstStyle/>
        <a:p>
          <a:endParaRPr lang="es-MX"/>
        </a:p>
      </dgm:t>
    </dgm:pt>
    <dgm:pt modelId="{63FAE4D3-E2D5-4D48-BD64-FAED2BEF64B8}" type="sibTrans" cxnId="{AFC1C80E-3375-4D02-BCB8-CEA95F12A18F}">
      <dgm:prSet/>
      <dgm:spPr/>
      <dgm:t>
        <a:bodyPr/>
        <a:lstStyle/>
        <a:p>
          <a:endParaRPr lang="es-MX"/>
        </a:p>
      </dgm:t>
    </dgm:pt>
    <dgm:pt modelId="{F982A605-7F98-4F5A-8D80-F104F1D6210F}">
      <dgm:prSet phldrT="[Texto]" custT="1"/>
      <dgm:spPr/>
      <dgm:t>
        <a:bodyPr/>
        <a:lstStyle/>
        <a:p>
          <a:r>
            <a:rPr lang="es-MX" sz="2000" b="1" dirty="0" smtClean="0"/>
            <a:t>Evaluación final.</a:t>
          </a:r>
          <a:endParaRPr lang="es-MX" sz="2000" b="1" dirty="0"/>
        </a:p>
      </dgm:t>
    </dgm:pt>
    <dgm:pt modelId="{35A61B9D-0438-46FC-89D3-206E4DB6A801}" type="parTrans" cxnId="{EF018134-4BC0-4FCD-B8AC-450938295D9B}">
      <dgm:prSet/>
      <dgm:spPr/>
      <dgm:t>
        <a:bodyPr/>
        <a:lstStyle/>
        <a:p>
          <a:endParaRPr lang="es-MX"/>
        </a:p>
      </dgm:t>
    </dgm:pt>
    <dgm:pt modelId="{12BC376E-ACE5-4FAE-9979-084AB1164FD3}" type="sibTrans" cxnId="{EF018134-4BC0-4FCD-B8AC-450938295D9B}">
      <dgm:prSet/>
      <dgm:spPr/>
      <dgm:t>
        <a:bodyPr/>
        <a:lstStyle/>
        <a:p>
          <a:endParaRPr lang="es-MX"/>
        </a:p>
      </dgm:t>
    </dgm:pt>
    <dgm:pt modelId="{4CC3ACB1-2573-420D-893F-83F8149BAAC3}">
      <dgm:prSet phldrT="[Texto]" custT="1"/>
      <dgm:spPr/>
      <dgm:t>
        <a:bodyPr/>
        <a:lstStyle/>
        <a:p>
          <a:r>
            <a:rPr lang="es-MX" sz="2000" b="1" dirty="0" smtClean="0"/>
            <a:t>ejecución</a:t>
          </a:r>
          <a:endParaRPr lang="es-MX" sz="2000" b="1" dirty="0"/>
        </a:p>
      </dgm:t>
    </dgm:pt>
    <dgm:pt modelId="{8E64D65D-C70B-4A0C-B71B-BD49E79ECE6A}" type="parTrans" cxnId="{9CCCA8A8-1CB3-4E4B-8038-ADF183BF4FB1}">
      <dgm:prSet/>
      <dgm:spPr/>
      <dgm:t>
        <a:bodyPr/>
        <a:lstStyle/>
        <a:p>
          <a:endParaRPr lang="es-MX"/>
        </a:p>
      </dgm:t>
    </dgm:pt>
    <dgm:pt modelId="{39829CA2-196A-4098-92FC-5DF5F7A85946}" type="sibTrans" cxnId="{9CCCA8A8-1CB3-4E4B-8038-ADF183BF4FB1}">
      <dgm:prSet/>
      <dgm:spPr/>
      <dgm:t>
        <a:bodyPr/>
        <a:lstStyle/>
        <a:p>
          <a:endParaRPr lang="es-MX"/>
        </a:p>
      </dgm:t>
    </dgm:pt>
    <dgm:pt modelId="{5A307CDA-E0F3-4CF8-8EBF-7656033D7106}">
      <dgm:prSet phldrT="[Texto]" custT="1"/>
      <dgm:spPr/>
      <dgm:t>
        <a:bodyPr/>
        <a:lstStyle/>
        <a:p>
          <a:r>
            <a:rPr lang="es-MX" sz="2000" b="1" dirty="0" smtClean="0">
              <a:latin typeface="Arial" panose="020B0604020202020204" pitchFamily="34" charset="0"/>
              <a:cs typeface="Arial" panose="020B0604020202020204" pitchFamily="34" charset="0"/>
            </a:rPr>
            <a:t>planificación</a:t>
          </a:r>
          <a:endParaRPr lang="es-MX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6D5990-3DF3-4270-B662-9A209EF59A09}" type="parTrans" cxnId="{5B5320EA-E10E-48EB-862A-61987CF6E5DB}">
      <dgm:prSet/>
      <dgm:spPr/>
      <dgm:t>
        <a:bodyPr/>
        <a:lstStyle/>
        <a:p>
          <a:endParaRPr lang="es-MX"/>
        </a:p>
      </dgm:t>
    </dgm:pt>
    <dgm:pt modelId="{C2FAEC29-5C86-4524-85A1-6CD782CC17B1}" type="sibTrans" cxnId="{5B5320EA-E10E-48EB-862A-61987CF6E5DB}">
      <dgm:prSet/>
      <dgm:spPr/>
      <dgm:t>
        <a:bodyPr/>
        <a:lstStyle/>
        <a:p>
          <a:endParaRPr lang="es-MX"/>
        </a:p>
      </dgm:t>
    </dgm:pt>
    <dgm:pt modelId="{7F46D4A3-225B-4688-8BBA-4E4B60B2025A}" type="pres">
      <dgm:prSet presAssocID="{F0E0A3F9-DCB7-48A7-B457-07B67369A21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1750C4C-5393-4A13-863D-2AC630CD267C}" type="pres">
      <dgm:prSet presAssocID="{6CC45938-2C94-412D-A4BE-35B236FF5E67}" presName="centerShape" presStyleLbl="node0" presStyleIdx="0" presStyleCnt="1"/>
      <dgm:spPr/>
      <dgm:t>
        <a:bodyPr/>
        <a:lstStyle/>
        <a:p>
          <a:endParaRPr lang="es-MX"/>
        </a:p>
      </dgm:t>
    </dgm:pt>
    <dgm:pt modelId="{CAA6693F-C130-4485-9F16-E0D64609A344}" type="pres">
      <dgm:prSet presAssocID="{C38B9E28-2739-4C87-A893-E824F9803709}" presName="node" presStyleLbl="node1" presStyleIdx="0" presStyleCnt="4" custScaleX="1270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96CF47-8CEE-4ED3-A9E0-4DE4D40B18C2}" type="pres">
      <dgm:prSet presAssocID="{C38B9E28-2739-4C87-A893-E824F9803709}" presName="dummy" presStyleCnt="0"/>
      <dgm:spPr/>
    </dgm:pt>
    <dgm:pt modelId="{4C824634-9BFA-440C-9934-37CD8E3B7422}" type="pres">
      <dgm:prSet presAssocID="{63FAE4D3-E2D5-4D48-BD64-FAED2BEF64B8}" presName="sibTrans" presStyleLbl="sibTrans2D1" presStyleIdx="0" presStyleCnt="4"/>
      <dgm:spPr/>
      <dgm:t>
        <a:bodyPr/>
        <a:lstStyle/>
        <a:p>
          <a:endParaRPr lang="es-MX"/>
        </a:p>
      </dgm:t>
    </dgm:pt>
    <dgm:pt modelId="{4558A21D-82B5-4638-8C9A-134AAB3FBABF}" type="pres">
      <dgm:prSet presAssocID="{F982A605-7F98-4F5A-8D80-F104F1D6210F}" presName="node" presStyleLbl="node1" presStyleIdx="1" presStyleCnt="4" custScaleX="1240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27DEC7-1DD2-407D-88DB-3A1D7B8146E2}" type="pres">
      <dgm:prSet presAssocID="{F982A605-7F98-4F5A-8D80-F104F1D6210F}" presName="dummy" presStyleCnt="0"/>
      <dgm:spPr/>
    </dgm:pt>
    <dgm:pt modelId="{58E6B793-188C-48AB-BD76-840F0B5180E1}" type="pres">
      <dgm:prSet presAssocID="{12BC376E-ACE5-4FAE-9979-084AB1164FD3}" presName="sibTrans" presStyleLbl="sibTrans2D1" presStyleIdx="1" presStyleCnt="4"/>
      <dgm:spPr/>
      <dgm:t>
        <a:bodyPr/>
        <a:lstStyle/>
        <a:p>
          <a:endParaRPr lang="es-MX"/>
        </a:p>
      </dgm:t>
    </dgm:pt>
    <dgm:pt modelId="{B19E01D4-93F6-4DC1-ACA2-A50DAD871AB3}" type="pres">
      <dgm:prSet presAssocID="{4CC3ACB1-2573-420D-893F-83F8149BAAC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154675-E774-427D-9808-2DDD3338239E}" type="pres">
      <dgm:prSet presAssocID="{4CC3ACB1-2573-420D-893F-83F8149BAAC3}" presName="dummy" presStyleCnt="0"/>
      <dgm:spPr/>
    </dgm:pt>
    <dgm:pt modelId="{69D93424-0D63-49DA-B382-7D16BD65F611}" type="pres">
      <dgm:prSet presAssocID="{39829CA2-196A-4098-92FC-5DF5F7A85946}" presName="sibTrans" presStyleLbl="sibTrans2D1" presStyleIdx="2" presStyleCnt="4"/>
      <dgm:spPr/>
      <dgm:t>
        <a:bodyPr/>
        <a:lstStyle/>
        <a:p>
          <a:endParaRPr lang="es-MX"/>
        </a:p>
      </dgm:t>
    </dgm:pt>
    <dgm:pt modelId="{44C40CEC-2C01-4EFF-B47C-21FD83A7D4EF}" type="pres">
      <dgm:prSet presAssocID="{5A307CDA-E0F3-4CF8-8EBF-7656033D7106}" presName="node" presStyleLbl="node1" presStyleIdx="3" presStyleCnt="4" custScaleX="140995" custScaleY="1253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8EF8C7-7C8A-49F2-A8BB-493F725D82CD}" type="pres">
      <dgm:prSet presAssocID="{5A307CDA-E0F3-4CF8-8EBF-7656033D7106}" presName="dummy" presStyleCnt="0"/>
      <dgm:spPr/>
    </dgm:pt>
    <dgm:pt modelId="{AF0FCEDA-029D-4912-8DC6-657E6246AD33}" type="pres">
      <dgm:prSet presAssocID="{C2FAEC29-5C86-4524-85A1-6CD782CC17B1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37B38099-449A-4DE3-9C9B-A7BAAF0E35CE}" srcId="{F0E0A3F9-DCB7-48A7-B457-07B67369A217}" destId="{6CC45938-2C94-412D-A4BE-35B236FF5E67}" srcOrd="0" destOrd="0" parTransId="{9BB49654-74A4-43C0-B323-1D3733647175}" sibTransId="{CE518A6B-3F88-4859-8B79-80065154684A}"/>
    <dgm:cxn modelId="{9CCCA8A8-1CB3-4E4B-8038-ADF183BF4FB1}" srcId="{6CC45938-2C94-412D-A4BE-35B236FF5E67}" destId="{4CC3ACB1-2573-420D-893F-83F8149BAAC3}" srcOrd="2" destOrd="0" parTransId="{8E64D65D-C70B-4A0C-B71B-BD49E79ECE6A}" sibTransId="{39829CA2-196A-4098-92FC-5DF5F7A85946}"/>
    <dgm:cxn modelId="{4EA481E4-7063-41A1-B91D-BF5CEB736D9B}" type="presOf" srcId="{63FAE4D3-E2D5-4D48-BD64-FAED2BEF64B8}" destId="{4C824634-9BFA-440C-9934-37CD8E3B7422}" srcOrd="0" destOrd="0" presId="urn:microsoft.com/office/officeart/2005/8/layout/radial6"/>
    <dgm:cxn modelId="{80B71629-2FAD-481C-B1F7-266ED3D8BEEC}" type="presOf" srcId="{F0E0A3F9-DCB7-48A7-B457-07B67369A217}" destId="{7F46D4A3-225B-4688-8BBA-4E4B60B2025A}" srcOrd="0" destOrd="0" presId="urn:microsoft.com/office/officeart/2005/8/layout/radial6"/>
    <dgm:cxn modelId="{9E9EA499-75B6-4B35-9188-2B3EA5F89329}" type="presOf" srcId="{C2FAEC29-5C86-4524-85A1-6CD782CC17B1}" destId="{AF0FCEDA-029D-4912-8DC6-657E6246AD33}" srcOrd="0" destOrd="0" presId="urn:microsoft.com/office/officeart/2005/8/layout/radial6"/>
    <dgm:cxn modelId="{32379C9E-6CE7-4349-8BBE-AA90C3ED9073}" type="presOf" srcId="{C38B9E28-2739-4C87-A893-E824F9803709}" destId="{CAA6693F-C130-4485-9F16-E0D64609A344}" srcOrd="0" destOrd="0" presId="urn:microsoft.com/office/officeart/2005/8/layout/radial6"/>
    <dgm:cxn modelId="{8CD1D67E-8768-4FB4-861E-02A7870D2475}" type="presOf" srcId="{4CC3ACB1-2573-420D-893F-83F8149BAAC3}" destId="{B19E01D4-93F6-4DC1-ACA2-A50DAD871AB3}" srcOrd="0" destOrd="0" presId="urn:microsoft.com/office/officeart/2005/8/layout/radial6"/>
    <dgm:cxn modelId="{0F6D2F8A-260A-45F3-A998-6C05FCDBFFC3}" type="presOf" srcId="{12BC376E-ACE5-4FAE-9979-084AB1164FD3}" destId="{58E6B793-188C-48AB-BD76-840F0B5180E1}" srcOrd="0" destOrd="0" presId="urn:microsoft.com/office/officeart/2005/8/layout/radial6"/>
    <dgm:cxn modelId="{AFC1C80E-3375-4D02-BCB8-CEA95F12A18F}" srcId="{6CC45938-2C94-412D-A4BE-35B236FF5E67}" destId="{C38B9E28-2739-4C87-A893-E824F9803709}" srcOrd="0" destOrd="0" parTransId="{680316BF-0B0B-4C11-9B81-3ABF05F26A43}" sibTransId="{63FAE4D3-E2D5-4D48-BD64-FAED2BEF64B8}"/>
    <dgm:cxn modelId="{0DB0FFBF-85CC-474F-8F4F-738AFD4C9744}" type="presOf" srcId="{39829CA2-196A-4098-92FC-5DF5F7A85946}" destId="{69D93424-0D63-49DA-B382-7D16BD65F611}" srcOrd="0" destOrd="0" presId="urn:microsoft.com/office/officeart/2005/8/layout/radial6"/>
    <dgm:cxn modelId="{B5EDC899-70E0-4453-BFC5-99865E591812}" type="presOf" srcId="{6CC45938-2C94-412D-A4BE-35B236FF5E67}" destId="{01750C4C-5393-4A13-863D-2AC630CD267C}" srcOrd="0" destOrd="0" presId="urn:microsoft.com/office/officeart/2005/8/layout/radial6"/>
    <dgm:cxn modelId="{5B5320EA-E10E-48EB-862A-61987CF6E5DB}" srcId="{6CC45938-2C94-412D-A4BE-35B236FF5E67}" destId="{5A307CDA-E0F3-4CF8-8EBF-7656033D7106}" srcOrd="3" destOrd="0" parTransId="{576D5990-3DF3-4270-B662-9A209EF59A09}" sibTransId="{C2FAEC29-5C86-4524-85A1-6CD782CC17B1}"/>
    <dgm:cxn modelId="{0533F796-18B2-4AF3-A12C-C18590714448}" type="presOf" srcId="{5A307CDA-E0F3-4CF8-8EBF-7656033D7106}" destId="{44C40CEC-2C01-4EFF-B47C-21FD83A7D4EF}" srcOrd="0" destOrd="0" presId="urn:microsoft.com/office/officeart/2005/8/layout/radial6"/>
    <dgm:cxn modelId="{EF018134-4BC0-4FCD-B8AC-450938295D9B}" srcId="{6CC45938-2C94-412D-A4BE-35B236FF5E67}" destId="{F982A605-7F98-4F5A-8D80-F104F1D6210F}" srcOrd="1" destOrd="0" parTransId="{35A61B9D-0438-46FC-89D3-206E4DB6A801}" sibTransId="{12BC376E-ACE5-4FAE-9979-084AB1164FD3}"/>
    <dgm:cxn modelId="{C87CB8B2-CB66-4259-BE66-96B4605098E7}" type="presOf" srcId="{F982A605-7F98-4F5A-8D80-F104F1D6210F}" destId="{4558A21D-82B5-4638-8C9A-134AAB3FBABF}" srcOrd="0" destOrd="0" presId="urn:microsoft.com/office/officeart/2005/8/layout/radial6"/>
    <dgm:cxn modelId="{87764115-2FE1-4D9F-8F6F-8CD82A7ED884}" type="presParOf" srcId="{7F46D4A3-225B-4688-8BBA-4E4B60B2025A}" destId="{01750C4C-5393-4A13-863D-2AC630CD267C}" srcOrd="0" destOrd="0" presId="urn:microsoft.com/office/officeart/2005/8/layout/radial6"/>
    <dgm:cxn modelId="{6C9C8962-8F87-4AB6-B599-3DA52540E600}" type="presParOf" srcId="{7F46D4A3-225B-4688-8BBA-4E4B60B2025A}" destId="{CAA6693F-C130-4485-9F16-E0D64609A344}" srcOrd="1" destOrd="0" presId="urn:microsoft.com/office/officeart/2005/8/layout/radial6"/>
    <dgm:cxn modelId="{27979A21-B40C-418B-A3E4-111FE184DDEF}" type="presParOf" srcId="{7F46D4A3-225B-4688-8BBA-4E4B60B2025A}" destId="{CE96CF47-8CEE-4ED3-A9E0-4DE4D40B18C2}" srcOrd="2" destOrd="0" presId="urn:microsoft.com/office/officeart/2005/8/layout/radial6"/>
    <dgm:cxn modelId="{A74C4B70-C075-4940-8881-B819C9F56F52}" type="presParOf" srcId="{7F46D4A3-225B-4688-8BBA-4E4B60B2025A}" destId="{4C824634-9BFA-440C-9934-37CD8E3B7422}" srcOrd="3" destOrd="0" presId="urn:microsoft.com/office/officeart/2005/8/layout/radial6"/>
    <dgm:cxn modelId="{174F82EB-7AEA-4695-8D33-6F0B3315F74A}" type="presParOf" srcId="{7F46D4A3-225B-4688-8BBA-4E4B60B2025A}" destId="{4558A21D-82B5-4638-8C9A-134AAB3FBABF}" srcOrd="4" destOrd="0" presId="urn:microsoft.com/office/officeart/2005/8/layout/radial6"/>
    <dgm:cxn modelId="{4B8D43E7-38AD-4B00-A974-7DD14EE7F563}" type="presParOf" srcId="{7F46D4A3-225B-4688-8BBA-4E4B60B2025A}" destId="{A527DEC7-1DD2-407D-88DB-3A1D7B8146E2}" srcOrd="5" destOrd="0" presId="urn:microsoft.com/office/officeart/2005/8/layout/radial6"/>
    <dgm:cxn modelId="{9091047E-F10B-429A-9E0C-B4F43962648A}" type="presParOf" srcId="{7F46D4A3-225B-4688-8BBA-4E4B60B2025A}" destId="{58E6B793-188C-48AB-BD76-840F0B5180E1}" srcOrd="6" destOrd="0" presId="urn:microsoft.com/office/officeart/2005/8/layout/radial6"/>
    <dgm:cxn modelId="{885CE3A3-B24F-4E5A-BC08-28E3A1FA81F2}" type="presParOf" srcId="{7F46D4A3-225B-4688-8BBA-4E4B60B2025A}" destId="{B19E01D4-93F6-4DC1-ACA2-A50DAD871AB3}" srcOrd="7" destOrd="0" presId="urn:microsoft.com/office/officeart/2005/8/layout/radial6"/>
    <dgm:cxn modelId="{0DA25D11-C289-4E58-A8D1-343A8B2AB909}" type="presParOf" srcId="{7F46D4A3-225B-4688-8BBA-4E4B60B2025A}" destId="{FD154675-E774-427D-9808-2DDD3338239E}" srcOrd="8" destOrd="0" presId="urn:microsoft.com/office/officeart/2005/8/layout/radial6"/>
    <dgm:cxn modelId="{26928D34-CFF3-456F-8F98-03AC1BADA7A9}" type="presParOf" srcId="{7F46D4A3-225B-4688-8BBA-4E4B60B2025A}" destId="{69D93424-0D63-49DA-B382-7D16BD65F611}" srcOrd="9" destOrd="0" presId="urn:microsoft.com/office/officeart/2005/8/layout/radial6"/>
    <dgm:cxn modelId="{1FD59764-40DD-40DB-97FA-782BA6DB1280}" type="presParOf" srcId="{7F46D4A3-225B-4688-8BBA-4E4B60B2025A}" destId="{44C40CEC-2C01-4EFF-B47C-21FD83A7D4EF}" srcOrd="10" destOrd="0" presId="urn:microsoft.com/office/officeart/2005/8/layout/radial6"/>
    <dgm:cxn modelId="{940D8692-9AC2-49C2-A62D-8725F036FAD2}" type="presParOf" srcId="{7F46D4A3-225B-4688-8BBA-4E4B60B2025A}" destId="{C68EF8C7-7C8A-49F2-A8BB-493F725D82CD}" srcOrd="11" destOrd="0" presId="urn:microsoft.com/office/officeart/2005/8/layout/radial6"/>
    <dgm:cxn modelId="{01092E4E-C11E-4978-9820-AAE0C87DE78F}" type="presParOf" srcId="{7F46D4A3-225B-4688-8BBA-4E4B60B2025A}" destId="{AF0FCEDA-029D-4912-8DC6-657E6246AD3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04D624-A04F-4982-998A-A7798FB42873}" type="doc">
      <dgm:prSet loTypeId="urn:microsoft.com/office/officeart/2005/8/layout/matrix3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194C6F3-34E5-488D-B9EA-0569CDE164C8}">
      <dgm:prSet phldrT="[Texto]"/>
      <dgm:spPr/>
      <dgm:t>
        <a:bodyPr/>
        <a:lstStyle/>
        <a:p>
          <a:r>
            <a:rPr lang="es-MX" dirty="0" smtClean="0"/>
            <a:t>Presencia de </a:t>
          </a:r>
          <a:r>
            <a:rPr lang="es-MX" b="1" dirty="0" smtClean="0"/>
            <a:t>enfermos crónicos que dependen del uso continuo de medicamentos especializados, que llegan alberge sin sus medicinas o con cantidades pequeñas</a:t>
          </a:r>
          <a:endParaRPr lang="es-MX" b="1" dirty="0"/>
        </a:p>
      </dgm:t>
    </dgm:pt>
    <dgm:pt modelId="{1668372D-D990-421E-A304-2349277A5000}" type="parTrans" cxnId="{AB5F47A8-4475-4A3C-BE89-55BA43F11C73}">
      <dgm:prSet/>
      <dgm:spPr/>
      <dgm:t>
        <a:bodyPr/>
        <a:lstStyle/>
        <a:p>
          <a:endParaRPr lang="es-MX"/>
        </a:p>
      </dgm:t>
    </dgm:pt>
    <dgm:pt modelId="{B7767210-9D58-4240-97C2-D8E96EDD2F0C}" type="sibTrans" cxnId="{AB5F47A8-4475-4A3C-BE89-55BA43F11C73}">
      <dgm:prSet/>
      <dgm:spPr/>
      <dgm:t>
        <a:bodyPr/>
        <a:lstStyle/>
        <a:p>
          <a:endParaRPr lang="es-MX"/>
        </a:p>
      </dgm:t>
    </dgm:pt>
    <dgm:pt modelId="{1BB28CAB-B53D-4A31-B829-69184D703140}">
      <dgm:prSet phldrT="[Texto]" custT="1"/>
      <dgm:spPr/>
      <dgm:t>
        <a:bodyPr/>
        <a:lstStyle/>
        <a:p>
          <a:r>
            <a:rPr lang="es-MX" sz="2000" dirty="0" smtClean="0"/>
            <a:t>Incidencia normal de enfermedades, incluyendo algunas crónicas como: diabetes y cardiopatías.</a:t>
          </a:r>
          <a:endParaRPr lang="es-MX" sz="2000" dirty="0"/>
        </a:p>
      </dgm:t>
    </dgm:pt>
    <dgm:pt modelId="{448A4DFD-5712-4C15-BB82-B3ED9EC0CE37}" type="parTrans" cxnId="{DA99FDF0-535A-4B56-8906-42D523635A68}">
      <dgm:prSet/>
      <dgm:spPr/>
      <dgm:t>
        <a:bodyPr/>
        <a:lstStyle/>
        <a:p>
          <a:endParaRPr lang="es-MX"/>
        </a:p>
      </dgm:t>
    </dgm:pt>
    <dgm:pt modelId="{6B49D708-DE85-48CD-82EC-6567EB24B347}" type="sibTrans" cxnId="{DA99FDF0-535A-4B56-8906-42D523635A68}">
      <dgm:prSet/>
      <dgm:spPr/>
      <dgm:t>
        <a:bodyPr/>
        <a:lstStyle/>
        <a:p>
          <a:endParaRPr lang="es-MX"/>
        </a:p>
      </dgm:t>
    </dgm:pt>
    <dgm:pt modelId="{8FCFF3DE-6E93-46D8-99A4-B8C5171D9E3D}">
      <dgm:prSet phldrT="[Texto]"/>
      <dgm:spPr/>
      <dgm:t>
        <a:bodyPr/>
        <a:lstStyle/>
        <a:p>
          <a:r>
            <a:rPr lang="es-MX" dirty="0" smtClean="0"/>
            <a:t>La </a:t>
          </a:r>
          <a:r>
            <a:rPr lang="es-MX" b="1" dirty="0" smtClean="0"/>
            <a:t>diseminación de enfermedades contagiosas </a:t>
          </a:r>
          <a:r>
            <a:rPr lang="es-MX" dirty="0" smtClean="0"/>
            <a:t>por personas que las llevan al alberge o que surgen después de ponerlo en funcionamiento.</a:t>
          </a:r>
          <a:endParaRPr lang="es-MX" dirty="0"/>
        </a:p>
      </dgm:t>
    </dgm:pt>
    <dgm:pt modelId="{B1AF0F42-7398-483F-B9F5-2B5CB984FB28}" type="parTrans" cxnId="{F7451488-72E1-43B2-9151-F1F05CFC2751}">
      <dgm:prSet/>
      <dgm:spPr/>
      <dgm:t>
        <a:bodyPr/>
        <a:lstStyle/>
        <a:p>
          <a:endParaRPr lang="es-MX"/>
        </a:p>
      </dgm:t>
    </dgm:pt>
    <dgm:pt modelId="{AC91C1BD-8BD8-4EBF-8BC3-D74FDF1B7F80}" type="sibTrans" cxnId="{F7451488-72E1-43B2-9151-F1F05CFC2751}">
      <dgm:prSet/>
      <dgm:spPr/>
      <dgm:t>
        <a:bodyPr/>
        <a:lstStyle/>
        <a:p>
          <a:endParaRPr lang="es-MX"/>
        </a:p>
      </dgm:t>
    </dgm:pt>
    <dgm:pt modelId="{6DA251DB-ABA0-4E05-956A-D5DAB0B224DE}">
      <dgm:prSet phldrT="[Texto]" custT="1"/>
      <dgm:spPr/>
      <dgm:t>
        <a:bodyPr/>
        <a:lstStyle/>
        <a:p>
          <a:r>
            <a:rPr lang="es-MX" sz="2400" dirty="0" smtClean="0"/>
            <a:t>Reacciones emocionales y físicas al estrés.</a:t>
          </a:r>
          <a:endParaRPr lang="es-MX" sz="2400" dirty="0"/>
        </a:p>
      </dgm:t>
    </dgm:pt>
    <dgm:pt modelId="{9B84B694-AB3B-41D3-B211-2F1D18111AD9}" type="parTrans" cxnId="{960405A1-7A71-4B14-853E-BCF04DE0D806}">
      <dgm:prSet/>
      <dgm:spPr/>
      <dgm:t>
        <a:bodyPr/>
        <a:lstStyle/>
        <a:p>
          <a:endParaRPr lang="es-MX"/>
        </a:p>
      </dgm:t>
    </dgm:pt>
    <dgm:pt modelId="{21141413-0E5A-46B5-9841-FDB01601C28A}" type="sibTrans" cxnId="{960405A1-7A71-4B14-853E-BCF04DE0D806}">
      <dgm:prSet/>
      <dgm:spPr/>
      <dgm:t>
        <a:bodyPr/>
        <a:lstStyle/>
        <a:p>
          <a:endParaRPr lang="es-MX"/>
        </a:p>
      </dgm:t>
    </dgm:pt>
    <dgm:pt modelId="{85CC84CA-D11F-43C0-AB3E-5ED1B51BAB4E}" type="pres">
      <dgm:prSet presAssocID="{F804D624-A04F-4982-998A-A7798FB4287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70D38AB-A3F4-462F-9975-8B25A04ECB86}" type="pres">
      <dgm:prSet presAssocID="{F804D624-A04F-4982-998A-A7798FB42873}" presName="diamond" presStyleLbl="bgShp" presStyleIdx="0" presStyleCnt="1" custScaleX="126484"/>
      <dgm:spPr/>
    </dgm:pt>
    <dgm:pt modelId="{070F71F0-A632-4E42-9152-7E41CA720265}" type="pres">
      <dgm:prSet presAssocID="{F804D624-A04F-4982-998A-A7798FB4287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309B9E-1AF1-489B-B01F-292EEFD33A35}" type="pres">
      <dgm:prSet presAssocID="{F804D624-A04F-4982-998A-A7798FB4287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9D8CE5-CA8C-4B0F-A9B7-C9012025189C}" type="pres">
      <dgm:prSet presAssocID="{F804D624-A04F-4982-998A-A7798FB4287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DBA07C-4621-448A-8083-A3E6F591A9D4}" type="pres">
      <dgm:prSet presAssocID="{F804D624-A04F-4982-998A-A7798FB4287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7451488-72E1-43B2-9151-F1F05CFC2751}" srcId="{F804D624-A04F-4982-998A-A7798FB42873}" destId="{8FCFF3DE-6E93-46D8-99A4-B8C5171D9E3D}" srcOrd="2" destOrd="0" parTransId="{B1AF0F42-7398-483F-B9F5-2B5CB984FB28}" sibTransId="{AC91C1BD-8BD8-4EBF-8BC3-D74FDF1B7F80}"/>
    <dgm:cxn modelId="{75B2EAB8-B233-4755-9308-4BC3C158E514}" type="presOf" srcId="{5194C6F3-34E5-488D-B9EA-0569CDE164C8}" destId="{070F71F0-A632-4E42-9152-7E41CA720265}" srcOrd="0" destOrd="0" presId="urn:microsoft.com/office/officeart/2005/8/layout/matrix3"/>
    <dgm:cxn modelId="{C2BA3BD4-54AC-4190-992E-2E4B7E19D6E5}" type="presOf" srcId="{1BB28CAB-B53D-4A31-B829-69184D703140}" destId="{CC309B9E-1AF1-489B-B01F-292EEFD33A35}" srcOrd="0" destOrd="0" presId="urn:microsoft.com/office/officeart/2005/8/layout/matrix3"/>
    <dgm:cxn modelId="{38D5D9BC-3E52-4D18-86BF-024CF8B9455B}" type="presOf" srcId="{F804D624-A04F-4982-998A-A7798FB42873}" destId="{85CC84CA-D11F-43C0-AB3E-5ED1B51BAB4E}" srcOrd="0" destOrd="0" presId="urn:microsoft.com/office/officeart/2005/8/layout/matrix3"/>
    <dgm:cxn modelId="{AB5F47A8-4475-4A3C-BE89-55BA43F11C73}" srcId="{F804D624-A04F-4982-998A-A7798FB42873}" destId="{5194C6F3-34E5-488D-B9EA-0569CDE164C8}" srcOrd="0" destOrd="0" parTransId="{1668372D-D990-421E-A304-2349277A5000}" sibTransId="{B7767210-9D58-4240-97C2-D8E96EDD2F0C}"/>
    <dgm:cxn modelId="{B9E44EC3-4B6D-4194-8B3F-096E2771AF98}" type="presOf" srcId="{8FCFF3DE-6E93-46D8-99A4-B8C5171D9E3D}" destId="{C99D8CE5-CA8C-4B0F-A9B7-C9012025189C}" srcOrd="0" destOrd="0" presId="urn:microsoft.com/office/officeart/2005/8/layout/matrix3"/>
    <dgm:cxn modelId="{960405A1-7A71-4B14-853E-BCF04DE0D806}" srcId="{F804D624-A04F-4982-998A-A7798FB42873}" destId="{6DA251DB-ABA0-4E05-956A-D5DAB0B224DE}" srcOrd="3" destOrd="0" parTransId="{9B84B694-AB3B-41D3-B211-2F1D18111AD9}" sibTransId="{21141413-0E5A-46B5-9841-FDB01601C28A}"/>
    <dgm:cxn modelId="{96776955-17CE-4B1F-B80E-334DB35CC1ED}" type="presOf" srcId="{6DA251DB-ABA0-4E05-956A-D5DAB0B224DE}" destId="{61DBA07C-4621-448A-8083-A3E6F591A9D4}" srcOrd="0" destOrd="0" presId="urn:microsoft.com/office/officeart/2005/8/layout/matrix3"/>
    <dgm:cxn modelId="{DA99FDF0-535A-4B56-8906-42D523635A68}" srcId="{F804D624-A04F-4982-998A-A7798FB42873}" destId="{1BB28CAB-B53D-4A31-B829-69184D703140}" srcOrd="1" destOrd="0" parTransId="{448A4DFD-5712-4C15-BB82-B3ED9EC0CE37}" sibTransId="{6B49D708-DE85-48CD-82EC-6567EB24B347}"/>
    <dgm:cxn modelId="{0506C24E-51C2-4CC5-938B-ED8CF98DAF29}" type="presParOf" srcId="{85CC84CA-D11F-43C0-AB3E-5ED1B51BAB4E}" destId="{E70D38AB-A3F4-462F-9975-8B25A04ECB86}" srcOrd="0" destOrd="0" presId="urn:microsoft.com/office/officeart/2005/8/layout/matrix3"/>
    <dgm:cxn modelId="{EC24191F-8878-43CA-86EF-EEB4FCB1639C}" type="presParOf" srcId="{85CC84CA-D11F-43C0-AB3E-5ED1B51BAB4E}" destId="{070F71F0-A632-4E42-9152-7E41CA720265}" srcOrd="1" destOrd="0" presId="urn:microsoft.com/office/officeart/2005/8/layout/matrix3"/>
    <dgm:cxn modelId="{AB325658-87AA-47FC-8BFA-8DC84C19BD81}" type="presParOf" srcId="{85CC84CA-D11F-43C0-AB3E-5ED1B51BAB4E}" destId="{CC309B9E-1AF1-489B-B01F-292EEFD33A35}" srcOrd="2" destOrd="0" presId="urn:microsoft.com/office/officeart/2005/8/layout/matrix3"/>
    <dgm:cxn modelId="{F66A2663-80D2-4786-A16C-3091DED9D822}" type="presParOf" srcId="{85CC84CA-D11F-43C0-AB3E-5ED1B51BAB4E}" destId="{C99D8CE5-CA8C-4B0F-A9B7-C9012025189C}" srcOrd="3" destOrd="0" presId="urn:microsoft.com/office/officeart/2005/8/layout/matrix3"/>
    <dgm:cxn modelId="{73D63991-74E7-4081-8288-6FF801AA5709}" type="presParOf" srcId="{85CC84CA-D11F-43C0-AB3E-5ED1B51BAB4E}" destId="{61DBA07C-4621-448A-8083-A3E6F591A9D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D6EDE5-D5B1-47CE-913F-87AEC3187BCC}">
      <dsp:nvSpPr>
        <dsp:cNvPr id="0" name=""/>
        <dsp:cNvSpPr/>
      </dsp:nvSpPr>
      <dsp:spPr>
        <a:xfrm>
          <a:off x="9523" y="717106"/>
          <a:ext cx="2846321" cy="3366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Ella debe de participar en el proceso de toma de decisiones desde que el refugio comience sus operaciones.</a:t>
          </a:r>
          <a:endParaRPr lang="es-MX" sz="2400" kern="1200" dirty="0"/>
        </a:p>
      </dsp:txBody>
      <dsp:txXfrm>
        <a:off x="92889" y="800472"/>
        <a:ext cx="2679589" cy="3199654"/>
      </dsp:txXfrm>
    </dsp:sp>
    <dsp:sp modelId="{82941CAC-621F-409D-BC3C-9EDA7C83BF4F}">
      <dsp:nvSpPr>
        <dsp:cNvPr id="0" name=""/>
        <dsp:cNvSpPr/>
      </dsp:nvSpPr>
      <dsp:spPr>
        <a:xfrm>
          <a:off x="3140476" y="2047356"/>
          <a:ext cx="603420" cy="7058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000" kern="1200"/>
        </a:p>
      </dsp:txBody>
      <dsp:txXfrm>
        <a:off x="3140476" y="2188533"/>
        <a:ext cx="422394" cy="423533"/>
      </dsp:txXfrm>
    </dsp:sp>
    <dsp:sp modelId="{AB462DE3-7397-4775-9421-3DFDA0E3E6E8}">
      <dsp:nvSpPr>
        <dsp:cNvPr id="0" name=""/>
        <dsp:cNvSpPr/>
      </dsp:nvSpPr>
      <dsp:spPr>
        <a:xfrm>
          <a:off x="3994373" y="717106"/>
          <a:ext cx="2846321" cy="3366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Todas </a:t>
          </a:r>
          <a:r>
            <a:rPr lang="es-MX" sz="2400" b="1" kern="1200" dirty="0" smtClean="0"/>
            <a:t>las actividades </a:t>
          </a:r>
          <a:r>
            <a:rPr lang="es-MX" sz="2400" b="0" kern="1200" dirty="0" smtClean="0"/>
            <a:t>de los servicios médicos y asistenciales deben </a:t>
          </a:r>
          <a:r>
            <a:rPr lang="es-MX" sz="2400" b="1" kern="1200" dirty="0" smtClean="0"/>
            <a:t>coordinarse con los de las autoridades sanitarias locales y la comunidad medica</a:t>
          </a:r>
          <a:endParaRPr lang="es-MX" sz="2400" b="1" kern="1200" dirty="0"/>
        </a:p>
      </dsp:txBody>
      <dsp:txXfrm>
        <a:off x="4077739" y="800472"/>
        <a:ext cx="2679589" cy="3199654"/>
      </dsp:txXfrm>
    </dsp:sp>
    <dsp:sp modelId="{3D2148C9-7E46-4D8C-BC22-E9DFE2923FDB}">
      <dsp:nvSpPr>
        <dsp:cNvPr id="0" name=""/>
        <dsp:cNvSpPr/>
      </dsp:nvSpPr>
      <dsp:spPr>
        <a:xfrm>
          <a:off x="7125326" y="2047356"/>
          <a:ext cx="603420" cy="7058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000" kern="1200"/>
        </a:p>
      </dsp:txBody>
      <dsp:txXfrm>
        <a:off x="7125326" y="2188533"/>
        <a:ext cx="422394" cy="423533"/>
      </dsp:txXfrm>
    </dsp:sp>
    <dsp:sp modelId="{5C6B8B1A-F7D0-4370-8160-379A964874EB}">
      <dsp:nvSpPr>
        <dsp:cNvPr id="0" name=""/>
        <dsp:cNvSpPr/>
      </dsp:nvSpPr>
      <dsp:spPr>
        <a:xfrm>
          <a:off x="7979223" y="717106"/>
          <a:ext cx="2846321" cy="3366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Dichas actividades pueden dividirse en fases</a:t>
          </a:r>
          <a:endParaRPr lang="es-MX" sz="2400" kern="1200" dirty="0"/>
        </a:p>
      </dsp:txBody>
      <dsp:txXfrm>
        <a:off x="8062589" y="800472"/>
        <a:ext cx="2679589" cy="3199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0FCEDA-029D-4912-8DC6-657E6246AD33}">
      <dsp:nvSpPr>
        <dsp:cNvPr id="0" name=""/>
        <dsp:cNvSpPr/>
      </dsp:nvSpPr>
      <dsp:spPr>
        <a:xfrm>
          <a:off x="3101849" y="747659"/>
          <a:ext cx="4994381" cy="4994381"/>
        </a:xfrm>
        <a:prstGeom prst="blockArc">
          <a:avLst>
            <a:gd name="adj1" fmla="val 10800000"/>
            <a:gd name="adj2" fmla="val 162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D93424-0D63-49DA-B382-7D16BD65F611}">
      <dsp:nvSpPr>
        <dsp:cNvPr id="0" name=""/>
        <dsp:cNvSpPr/>
      </dsp:nvSpPr>
      <dsp:spPr>
        <a:xfrm>
          <a:off x="3101849" y="747659"/>
          <a:ext cx="4994381" cy="4994381"/>
        </a:xfrm>
        <a:prstGeom prst="blockArc">
          <a:avLst>
            <a:gd name="adj1" fmla="val 5400000"/>
            <a:gd name="adj2" fmla="val 108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E6B793-188C-48AB-BD76-840F0B5180E1}">
      <dsp:nvSpPr>
        <dsp:cNvPr id="0" name=""/>
        <dsp:cNvSpPr/>
      </dsp:nvSpPr>
      <dsp:spPr>
        <a:xfrm>
          <a:off x="3101849" y="747659"/>
          <a:ext cx="4994381" cy="4994381"/>
        </a:xfrm>
        <a:prstGeom prst="blockArc">
          <a:avLst>
            <a:gd name="adj1" fmla="val 0"/>
            <a:gd name="adj2" fmla="val 54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824634-9BFA-440C-9934-37CD8E3B7422}">
      <dsp:nvSpPr>
        <dsp:cNvPr id="0" name=""/>
        <dsp:cNvSpPr/>
      </dsp:nvSpPr>
      <dsp:spPr>
        <a:xfrm>
          <a:off x="3101849" y="747659"/>
          <a:ext cx="4994381" cy="4994381"/>
        </a:xfrm>
        <a:prstGeom prst="blockArc">
          <a:avLst>
            <a:gd name="adj1" fmla="val 16200000"/>
            <a:gd name="adj2" fmla="val 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50C4C-5393-4A13-863D-2AC630CD267C}">
      <dsp:nvSpPr>
        <dsp:cNvPr id="0" name=""/>
        <dsp:cNvSpPr/>
      </dsp:nvSpPr>
      <dsp:spPr>
        <a:xfrm>
          <a:off x="4448580" y="2094389"/>
          <a:ext cx="2300920" cy="23009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fases</a:t>
          </a:r>
          <a:endParaRPr lang="es-MX" sz="2000" b="1" kern="1200" dirty="0"/>
        </a:p>
      </dsp:txBody>
      <dsp:txXfrm>
        <a:off x="4785542" y="2431351"/>
        <a:ext cx="1626996" cy="1626996"/>
      </dsp:txXfrm>
    </dsp:sp>
    <dsp:sp modelId="{CAA6693F-C130-4485-9F16-E0D64609A344}">
      <dsp:nvSpPr>
        <dsp:cNvPr id="0" name=""/>
        <dsp:cNvSpPr/>
      </dsp:nvSpPr>
      <dsp:spPr>
        <a:xfrm>
          <a:off x="4576112" y="320"/>
          <a:ext cx="2045856" cy="16106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valoración</a:t>
          </a:r>
          <a:endParaRPr lang="es-MX" sz="2000" b="1" kern="1200" dirty="0"/>
        </a:p>
      </dsp:txBody>
      <dsp:txXfrm>
        <a:off x="4875721" y="236193"/>
        <a:ext cx="1446638" cy="1138898"/>
      </dsp:txXfrm>
    </dsp:sp>
    <dsp:sp modelId="{4558A21D-82B5-4638-8C9A-134AAB3FBABF}">
      <dsp:nvSpPr>
        <dsp:cNvPr id="0" name=""/>
        <dsp:cNvSpPr/>
      </dsp:nvSpPr>
      <dsp:spPr>
        <a:xfrm>
          <a:off x="7039165" y="2439527"/>
          <a:ext cx="1998164" cy="16106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Evaluación final.</a:t>
          </a:r>
          <a:endParaRPr lang="es-MX" sz="2000" b="1" kern="1200" dirty="0"/>
        </a:p>
      </dsp:txBody>
      <dsp:txXfrm>
        <a:off x="7331789" y="2675400"/>
        <a:ext cx="1412916" cy="1138898"/>
      </dsp:txXfrm>
    </dsp:sp>
    <dsp:sp modelId="{B19E01D4-93F6-4DC1-ACA2-A50DAD871AB3}">
      <dsp:nvSpPr>
        <dsp:cNvPr id="0" name=""/>
        <dsp:cNvSpPr/>
      </dsp:nvSpPr>
      <dsp:spPr>
        <a:xfrm>
          <a:off x="4793718" y="4878735"/>
          <a:ext cx="1610644" cy="16106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ejecución</a:t>
          </a:r>
          <a:endParaRPr lang="es-MX" sz="2000" b="1" kern="1200" dirty="0"/>
        </a:p>
      </dsp:txBody>
      <dsp:txXfrm>
        <a:off x="5029591" y="5114608"/>
        <a:ext cx="1138898" cy="1138898"/>
      </dsp:txXfrm>
    </dsp:sp>
    <dsp:sp modelId="{44C40CEC-2C01-4EFF-B47C-21FD83A7D4EF}">
      <dsp:nvSpPr>
        <dsp:cNvPr id="0" name=""/>
        <dsp:cNvSpPr/>
      </dsp:nvSpPr>
      <dsp:spPr>
        <a:xfrm>
          <a:off x="2024369" y="2235201"/>
          <a:ext cx="2270927" cy="20192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planificación</a:t>
          </a:r>
          <a:endParaRPr lang="es-MX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56939" y="2530920"/>
        <a:ext cx="1605787" cy="14278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0D38AB-A3F4-462F-9975-8B25A04ECB86}">
      <dsp:nvSpPr>
        <dsp:cNvPr id="0" name=""/>
        <dsp:cNvSpPr/>
      </dsp:nvSpPr>
      <dsp:spPr>
        <a:xfrm>
          <a:off x="1648001" y="0"/>
          <a:ext cx="8470173" cy="6696635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0F71F0-A632-4E42-9152-7E41CA720265}">
      <dsp:nvSpPr>
        <dsp:cNvPr id="0" name=""/>
        <dsp:cNvSpPr/>
      </dsp:nvSpPr>
      <dsp:spPr>
        <a:xfrm>
          <a:off x="3170950" y="636180"/>
          <a:ext cx="2611688" cy="26116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Presencia de </a:t>
          </a:r>
          <a:r>
            <a:rPr lang="es-MX" sz="1800" b="1" kern="1200" dirty="0" smtClean="0"/>
            <a:t>enfermos crónicos que dependen del uso continuo de medicamentos especializados, que llegan alberge sin sus medicinas o con cantidades pequeñas</a:t>
          </a:r>
          <a:endParaRPr lang="es-MX" sz="1800" b="1" kern="1200" dirty="0"/>
        </a:p>
      </dsp:txBody>
      <dsp:txXfrm>
        <a:off x="3298442" y="763672"/>
        <a:ext cx="2356704" cy="2356704"/>
      </dsp:txXfrm>
    </dsp:sp>
    <dsp:sp modelId="{CC309B9E-1AF1-489B-B01F-292EEFD33A35}">
      <dsp:nvSpPr>
        <dsp:cNvPr id="0" name=""/>
        <dsp:cNvSpPr/>
      </dsp:nvSpPr>
      <dsp:spPr>
        <a:xfrm>
          <a:off x="5983538" y="636180"/>
          <a:ext cx="2611688" cy="2611688"/>
        </a:xfrm>
        <a:prstGeom prst="roundRect">
          <a:avLst/>
        </a:prstGeom>
        <a:solidFill>
          <a:schemeClr val="accent2">
            <a:hueOff val="13013"/>
            <a:satOff val="-8959"/>
            <a:lumOff val="-22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Incidencia normal de enfermedades, incluyendo algunas crónicas como: diabetes y cardiopatías.</a:t>
          </a:r>
          <a:endParaRPr lang="es-MX" sz="2000" kern="1200" dirty="0"/>
        </a:p>
      </dsp:txBody>
      <dsp:txXfrm>
        <a:off x="6111030" y="763672"/>
        <a:ext cx="2356704" cy="2356704"/>
      </dsp:txXfrm>
    </dsp:sp>
    <dsp:sp modelId="{C99D8CE5-CA8C-4B0F-A9B7-C9012025189C}">
      <dsp:nvSpPr>
        <dsp:cNvPr id="0" name=""/>
        <dsp:cNvSpPr/>
      </dsp:nvSpPr>
      <dsp:spPr>
        <a:xfrm>
          <a:off x="3170950" y="3448767"/>
          <a:ext cx="2611688" cy="2611688"/>
        </a:xfrm>
        <a:prstGeom prst="roundRect">
          <a:avLst/>
        </a:prstGeom>
        <a:solidFill>
          <a:schemeClr val="accent2">
            <a:hueOff val="26025"/>
            <a:satOff val="-17917"/>
            <a:lumOff val="-45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La </a:t>
          </a:r>
          <a:r>
            <a:rPr lang="es-MX" sz="1800" b="1" kern="1200" dirty="0" smtClean="0"/>
            <a:t>diseminación de enfermedades contagiosas </a:t>
          </a:r>
          <a:r>
            <a:rPr lang="es-MX" sz="1800" kern="1200" dirty="0" smtClean="0"/>
            <a:t>por personas que las llevan al alberge o que surgen después de ponerlo en funcionamiento.</a:t>
          </a:r>
          <a:endParaRPr lang="es-MX" sz="1800" kern="1200" dirty="0"/>
        </a:p>
      </dsp:txBody>
      <dsp:txXfrm>
        <a:off x="3298442" y="3576259"/>
        <a:ext cx="2356704" cy="2356704"/>
      </dsp:txXfrm>
    </dsp:sp>
    <dsp:sp modelId="{61DBA07C-4621-448A-8083-A3E6F591A9D4}">
      <dsp:nvSpPr>
        <dsp:cNvPr id="0" name=""/>
        <dsp:cNvSpPr/>
      </dsp:nvSpPr>
      <dsp:spPr>
        <a:xfrm>
          <a:off x="5983538" y="3448767"/>
          <a:ext cx="2611688" cy="2611688"/>
        </a:xfrm>
        <a:prstGeom prst="round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Reacciones emocionales y físicas al estrés.</a:t>
          </a:r>
          <a:endParaRPr lang="es-MX" sz="2400" kern="1200" dirty="0"/>
        </a:p>
      </dsp:txBody>
      <dsp:txXfrm>
        <a:off x="6111030" y="3576259"/>
        <a:ext cx="2356704" cy="23567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58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2422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8894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4742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592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8781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739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2180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719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2917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557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6B3BB8-5BE5-4BCF-97DD-396B827023FE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8BEEB02-D695-4FAE-847A-DA3D4CA084C9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94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60500" y="1282700"/>
            <a:ext cx="10045700" cy="4172712"/>
          </a:xfrm>
        </p:spPr>
        <p:txBody>
          <a:bodyPr>
            <a:noAutofit/>
          </a:bodyPr>
          <a:lstStyle/>
          <a:p>
            <a:pPr algn="ctr"/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>
                <a:latin typeface="Andalus" pitchFamily="18" charset="-78"/>
                <a:cs typeface="Andalus" pitchFamily="18" charset="-78"/>
              </a:rPr>
              <a:t>UNIVERSIDAD </a:t>
            </a:r>
            <a:r>
              <a:rPr lang="es-MX" sz="2000" dirty="0">
                <a:latin typeface="Andalus" pitchFamily="18" charset="-78"/>
                <a:cs typeface="Andalus" pitchFamily="18" charset="-78"/>
              </a:rPr>
              <a:t>AUTÓNOMA DEL ESTADO DE MÉXICO</a:t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>FACULTAD DE ENFERMERÍA Y OBSTETRICIA</a:t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>LICENCIATURA EN ENFERMERIA</a:t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>GUIA DE USO DEL MATERIAL DIDÁCTICO</a:t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>UNIDAD DE APRENDIZAJE: ENFERMERIA EN URGENCIAS Y DESASTRES</a:t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>UNIDAD TEMATICA  III</a:t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>NOMBRE: ACCIONES DE ENFERMERÍA EN URGENCIAS Y SITUACIONES DE DESASTRES SITUACIÓN DE DESASTRES</a:t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>TEMA: ACCIONES DE ENFERMERÍA EN SITUACIÓN DE DESASTRES,</a:t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 smtClean="0">
                <a:latin typeface="Andalus" pitchFamily="18" charset="-78"/>
                <a:cs typeface="Andalus" pitchFamily="18" charset="-78"/>
              </a:rPr>
              <a:t>ALBERGUES </a:t>
            </a:r>
            <a:r>
              <a:rPr lang="es-MX" sz="2000" dirty="0">
                <a:latin typeface="Andalus" pitchFamily="18" charset="-78"/>
                <a:cs typeface="Andalus" pitchFamily="18" charset="-78"/>
              </a:rPr>
              <a:t>Y SALUD MENTAL.</a:t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/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/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/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/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r>
              <a:rPr lang="es-MX" sz="2000" dirty="0">
                <a:latin typeface="Andalus" pitchFamily="18" charset="-78"/>
                <a:cs typeface="Andalus" pitchFamily="18" charset="-78"/>
              </a:rPr>
              <a:t/>
            </a:r>
            <a:br>
              <a:rPr lang="es-MX" sz="2000" dirty="0">
                <a:latin typeface="Andalus" pitchFamily="18" charset="-78"/>
                <a:cs typeface="Andalus" pitchFamily="18" charset="-78"/>
              </a:rPr>
            </a:br>
            <a:endParaRPr lang="es-MX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14351" y="5204920"/>
            <a:ext cx="10058400" cy="1143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MX" dirty="0">
                <a:latin typeface="Algerian" pitchFamily="82" charset="0"/>
              </a:rPr>
              <a:t>PRESENTA:</a:t>
            </a:r>
            <a:br>
              <a:rPr lang="es-MX" dirty="0">
                <a:latin typeface="Algerian" pitchFamily="82" charset="0"/>
              </a:rPr>
            </a:br>
            <a:r>
              <a:rPr lang="es-MX" dirty="0">
                <a:latin typeface="Algerian" pitchFamily="82" charset="0"/>
              </a:rPr>
              <a:t>MTRA JANNET D. SALGADO GUADARRAMA</a:t>
            </a:r>
            <a:br>
              <a:rPr lang="es-MX" dirty="0">
                <a:latin typeface="Algerian" pitchFamily="82" charset="0"/>
              </a:rPr>
            </a:br>
            <a:r>
              <a:rPr lang="es-MX" dirty="0">
                <a:latin typeface="Algerian" pitchFamily="82" charset="0"/>
              </a:rPr>
              <a:t>SEPTIEMBRE  2017</a:t>
            </a:r>
            <a:br>
              <a:rPr lang="es-MX" dirty="0">
                <a:latin typeface="Algerian" pitchFamily="82" charset="0"/>
              </a:rPr>
            </a:br>
            <a:endParaRPr lang="es-MX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672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22176" y="1689864"/>
            <a:ext cx="6163208" cy="29546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fase</a:t>
            </a:r>
          </a:p>
          <a:p>
            <a:pPr algn="ctr"/>
            <a:r>
              <a:rPr lang="es-E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Planificación </a:t>
            </a:r>
          </a:p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Estrella de 5 puntas 2"/>
          <p:cNvSpPr/>
          <p:nvPr/>
        </p:nvSpPr>
        <p:spPr>
          <a:xfrm>
            <a:off x="4365938" y="4456090"/>
            <a:ext cx="2421228" cy="15583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683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quina doblada 1"/>
          <p:cNvSpPr/>
          <p:nvPr/>
        </p:nvSpPr>
        <p:spPr>
          <a:xfrm>
            <a:off x="551329" y="1250576"/>
            <a:ext cx="5513295" cy="4706471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Durante el proceso de planificación, los participantes deben de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prever algunos de los problemas comunes que surgen en los alberges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771" y="1421946"/>
            <a:ext cx="5380325" cy="408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74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65068039"/>
              </p:ext>
            </p:extLst>
          </p:nvPr>
        </p:nvGraphicFramePr>
        <p:xfrm>
          <a:off x="295835" y="-1"/>
          <a:ext cx="11766177" cy="6696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850" y="2197100"/>
            <a:ext cx="2647950" cy="281712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07991" y="2197100"/>
            <a:ext cx="2581275" cy="305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0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710289" y="2064546"/>
            <a:ext cx="3670300" cy="32221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 esenciales la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supervisión medica y los planes para atención de enfermería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permanente, es decir, las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 horas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" name="Elipse 2"/>
          <p:cNvSpPr/>
          <p:nvPr/>
        </p:nvSpPr>
        <p:spPr>
          <a:xfrm>
            <a:off x="5720441" y="47059"/>
            <a:ext cx="4410529" cy="3628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 necesario que se este presente cuando menos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una enfermera titulada en cada periodo de guardia, y que sele designe como enfermera a cargo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9429" y="3675630"/>
            <a:ext cx="3904341" cy="280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6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a 1"/>
          <p:cNvSpPr/>
          <p:nvPr/>
        </p:nvSpPr>
        <p:spPr>
          <a:xfrm>
            <a:off x="840014" y="457200"/>
            <a:ext cx="5461000" cy="4175579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El numero y titulo del persona </a:t>
            </a:r>
            <a:r>
              <a:rPr lang="es-MX" sz="2400" b="1" dirty="0" smtClean="0"/>
              <a:t>asistencial dependerá del tamaño del refugio, el numero y gravedad de enfermos y lesionados y las condiciones especiales de salud</a:t>
            </a:r>
            <a:r>
              <a:rPr lang="es-MX" sz="2400" dirty="0" smtClean="0"/>
              <a:t> entre los ocupantes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7108371" y="584200"/>
            <a:ext cx="4038600" cy="3568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También deben precisarse </a:t>
            </a:r>
            <a:r>
              <a:rPr lang="es-MX" sz="2800" b="1" dirty="0" smtClean="0"/>
              <a:t>las técnicas para atender a los enfermos heridos o muy graves.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086" y="3790950"/>
            <a:ext cx="4525400" cy="253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0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84086" y="1348850"/>
            <a:ext cx="4127500" cy="214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Debe hacerse arreglos para la requisición o compra de los suministros y en ellos hay que incluir planes para perimir su almacenamiento de forma segura</a:t>
            </a:r>
            <a:endParaRPr lang="es-MX" sz="2400" dirty="0"/>
          </a:p>
        </p:txBody>
      </p:sp>
      <p:sp>
        <p:nvSpPr>
          <p:cNvPr id="3" name="Rectángulo redondeado 2"/>
          <p:cNvSpPr/>
          <p:nvPr/>
        </p:nvSpPr>
        <p:spPr>
          <a:xfrm>
            <a:off x="6771822" y="1164700"/>
            <a:ext cx="3149600" cy="2514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Las cantidades de equipo material necesarios se basan en la valoración inicial de la situación</a:t>
            </a:r>
            <a:endParaRPr lang="es-MX" sz="2400" dirty="0"/>
          </a:p>
        </p:txBody>
      </p:sp>
      <p:sp>
        <p:nvSpPr>
          <p:cNvPr id="4" name="Redondear rectángulo de esquina diagonal 3"/>
          <p:cNvSpPr/>
          <p:nvPr/>
        </p:nvSpPr>
        <p:spPr>
          <a:xfrm>
            <a:off x="2594428" y="4020457"/>
            <a:ext cx="3632200" cy="1524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Algunos reportes deben elaborarse diariamente, como el numero total de enfermos y lesionados.</a:t>
            </a:r>
            <a:endParaRPr lang="es-MX" sz="2400" dirty="0"/>
          </a:p>
        </p:txBody>
      </p:sp>
      <p:sp>
        <p:nvSpPr>
          <p:cNvPr id="5" name="Redondear rectángulo de esquina del mismo lado 4"/>
          <p:cNvSpPr/>
          <p:nvPr/>
        </p:nvSpPr>
        <p:spPr>
          <a:xfrm>
            <a:off x="7170057" y="3848100"/>
            <a:ext cx="3009900" cy="22733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Registros individuales de todo los ocupantes que reciben atención , los que son enviados o trasferidos deben llevar consigo su documentación.</a:t>
            </a:r>
            <a:endParaRPr lang="es-MX" sz="2000" dirty="0"/>
          </a:p>
        </p:txBody>
      </p:sp>
      <p:sp>
        <p:nvSpPr>
          <p:cNvPr id="6" name="Rectángulo 5"/>
          <p:cNvSpPr/>
          <p:nvPr/>
        </p:nvSpPr>
        <p:spPr>
          <a:xfrm>
            <a:off x="1092200" y="54284"/>
            <a:ext cx="9524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Otras actividades de enfermería 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99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60959" y="2143087"/>
            <a:ext cx="9895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TERCERA FASE </a:t>
            </a:r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EJECUCION</a:t>
            </a:r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Estrella de 5 puntas 2"/>
          <p:cNvSpPr/>
          <p:nvPr/>
        </p:nvSpPr>
        <p:spPr>
          <a:xfrm>
            <a:off x="4443211" y="3554569"/>
            <a:ext cx="2189409" cy="17386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389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82072" y="1032001"/>
            <a:ext cx="67680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Ejecución: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Tan pronto comience a funcionar el albergue, se inicia la selección de los ocupantes que van llegando.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Es necesario alertar al personal médico respecto a problemas que requieren atención inmediata, aislamiento o transportación a otras instituciones asistenciales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43443" t="28676" b="18152"/>
          <a:stretch/>
        </p:blipFill>
        <p:spPr>
          <a:xfrm>
            <a:off x="8458199" y="2438399"/>
            <a:ext cx="3035301" cy="306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56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4501" y="1131787"/>
            <a:ext cx="69202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enfermera debe de hacer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las visitas médicas regulares como parte del programa diario y establecer un sistema para vigilar los problemas de salud y médicos de los ocupantes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También debe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laborar en forma muy directa con el director y otros supervisores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para mantener los servicios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médicos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regulares y cumplir con los más altos estándares sanitarios. Las responsabilidades de la enfermera a cargo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nunca terminan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6721" y="940158"/>
            <a:ext cx="3361386" cy="468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11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051032" y="2321004"/>
            <a:ext cx="7239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CUARTA FASE Evaluación</a:t>
            </a:r>
            <a:endParaRPr lang="es-MX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884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67516" y="906715"/>
            <a:ext cx="8594725" cy="36009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OBJETIVO:</a:t>
            </a:r>
            <a:endParaRPr lang="es-ES" sz="5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endParaRPr lang="es-ES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685800" indent="-685800" algn="ctr">
              <a:buFont typeface="Wingdings" panose="05000000000000000000" pitchFamily="2" charset="2"/>
              <a:buChar char="Ø"/>
            </a:pPr>
            <a:r>
              <a:rPr lang="es-ES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Analizar e identificar las acciones </a:t>
            </a:r>
          </a:p>
          <a:p>
            <a:pPr algn="ctr"/>
            <a:r>
              <a:rPr lang="es-ES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de enfermería en situación de desastre,</a:t>
            </a:r>
          </a:p>
          <a:p>
            <a:pPr algn="ctr"/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Albergues 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 salud mental.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402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22738" y="974071"/>
            <a:ext cx="642655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proceso de evaluación es constante y se lleva a cabo durante toda la operación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. Es necesario revisar su evolución por medio de interacciones diarias, conferencias una a una y reuniones rutinarias del personal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También se reunirá la valoración final de los reportes narrativos que por lo general se les piden a todos los supervisores a partir de las primeras entrevistas, según convenga. La "lección aprendida" constituye una base para mejorar la eficacia de las operaciones futuras.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8999" y="1444186"/>
            <a:ext cx="3000776" cy="321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92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708336" y="221579"/>
            <a:ext cx="1083052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ATENCIÓN MÉDICA EN ALBERGUES </a:t>
            </a:r>
            <a:endParaRPr lang="es-MX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/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personal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salud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debe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conocer el tipo y la magnitud del desastre, numero de afectados, problemas de salud preexistentes en la población, su cultura y estándar de vida. 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Participa en el levantamiento del censo del albergue e identifica al 100%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enfermos, niños, ancianos, embarazadas y otros grupos de riesgo.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Cuenta con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un directorio telefónico de los hospitales y centros de apoyo 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Realiza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inventario y almacena en un lugar seguro los medicamentos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material y equipo medico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Delimita la zona designada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para atención médica.</a:t>
            </a:r>
          </a:p>
        </p:txBody>
      </p:sp>
    </p:spTree>
    <p:extLst>
      <p:ext uri="{BB962C8B-B14F-4D97-AF65-F5344CB8AC3E}">
        <p14:creationId xmlns:p14="http://schemas.microsoft.com/office/powerpoint/2010/main" val="321901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7714" y="583310"/>
            <a:ext cx="11742057" cy="52629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Lleva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censo específico de los pacientes atendidos y el lugar a donde se trasladaron si ameritaron hospitalización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Garantiza la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atención las 24 horas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del día.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Proporciona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apoyo psicológico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 los ocupantes del albergue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Solicita los insumos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necesarios para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otorgar la atención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Garantiza que todas las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personas que solicitan atención sean tratadas con amabilidad, respeto y actitud tranquilizadora, administrándoles el tratamiento y la orientación correspondiente. 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Establece prioridades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la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atención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que otorga</a:t>
            </a:r>
          </a:p>
        </p:txBody>
      </p:sp>
    </p:spTree>
    <p:extLst>
      <p:ext uri="{BB962C8B-B14F-4D97-AF65-F5344CB8AC3E}">
        <p14:creationId xmlns:p14="http://schemas.microsoft.com/office/powerpoint/2010/main" val="409035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06400" y="360180"/>
            <a:ext cx="11103427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Se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apoya en los líderes locales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sensibilizar y educar a la población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Controla e identifica a las personas con alteraciones de la salud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así como a sus posibles contactos.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Fortalece los programas de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higiene ambiental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personal y de los alimentos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37029" y="4178664"/>
            <a:ext cx="10972798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/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Efectúa visitas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periódicas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dentro del albergue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para vigilar los problemas de salud.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Educa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 la población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sobre el uso de instalaciones sanitarias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la importancia de éstas sobre su salud.</a:t>
            </a:r>
          </a:p>
        </p:txBody>
      </p:sp>
    </p:spTree>
    <p:extLst>
      <p:ext uri="{BB962C8B-B14F-4D97-AF65-F5344CB8AC3E}">
        <p14:creationId xmlns:p14="http://schemas.microsoft.com/office/powerpoint/2010/main" val="410251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7713" y="677039"/>
            <a:ext cx="11713029" cy="56323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Orienta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a la población en el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manejo adecuado de agua y excretas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Fomenta medidas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higiénicas sencillas como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el lavado de manos antes y después de comer e ir al baño. 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Realiza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vigilancia epidemiológica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efectiva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identificando cuadros enterales, infecciones respiratorias,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s-MX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inmunoprevenibles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Da seguimiento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 cualquier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evento inicial detectado por el equipo de salud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Otorga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atención oportuna a los reportes de brotes de enfermedad transmisible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proveniente de fuentes comunitarias o medios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masivos de comunicación. 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Fomenta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la participación de la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población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el auto-cuidado de su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salud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83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3200" y="140011"/>
            <a:ext cx="11785600" cy="63709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/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Brinda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cuidado y tratamiento a los enfermos crónicos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identificados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Realiza el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aislamiento de personas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quienes se sospecha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de alguna enfermedad contagiosa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Evita el ocio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la población del albergue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fomentando actividades que integren a la mayoría de la población por grupos </a:t>
            </a:r>
            <a:r>
              <a:rPr lang="es-MX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etáreos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Orienta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a la población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el manejo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adecuado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de desechos sólidos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Otorga continuidad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el cuidado 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los pacientes egresados de los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hospitales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Proporciona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orientación nutricional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Lleva a cabo el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control estricto de las embarazadas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las etapas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prenatal y postnatal</a:t>
            </a:r>
          </a:p>
        </p:txBody>
      </p:sp>
    </p:spTree>
    <p:extLst>
      <p:ext uri="{BB962C8B-B14F-4D97-AF65-F5344CB8AC3E}">
        <p14:creationId xmlns:p14="http://schemas.microsoft.com/office/powerpoint/2010/main" val="240703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19313" y="874823"/>
            <a:ext cx="11190516" cy="41549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Realiza los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trámites correspondientes para transferir al paciente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 otras instalaciones de salud.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Registra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todas las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actividades realizadas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Reporta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en formatos sencillos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datos concretos que ameriten ser informados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Antes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del desastre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mantiene completos los esquemas de vacunación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toda la población, haciendo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énfasis en las enfermedades de alto riesgo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ya que iniciar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19313" y="5029807"/>
            <a:ext cx="10842173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campañas masivas de vacunación en la etapa posterior a un desastre no es recomendable pues se corre el riesgo de generar más problemas que soluciones</a:t>
            </a:r>
          </a:p>
        </p:txBody>
      </p:sp>
    </p:spTree>
    <p:extLst>
      <p:ext uri="{BB962C8B-B14F-4D97-AF65-F5344CB8AC3E}">
        <p14:creationId xmlns:p14="http://schemas.microsoft.com/office/powerpoint/2010/main" val="164984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23556" y="958637"/>
            <a:ext cx="7895772" cy="501675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debido a diversos factores como son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Crear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falsa sensación de seguridad en la población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programas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establecidos de vacunación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Manejo y distribución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del biológico en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condiciones inadecuadas que ocasiona su - inactivación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Almacenamiento de altas cantidades de vacunas con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posibilidad de caducarse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Ocasionar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reacciones locales y sistémicas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que entorpecen las actividades del individuo.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Aplicación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incompleta de las dosis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lo que resulta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inefectivo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para la protección</a:t>
            </a:r>
          </a:p>
        </p:txBody>
      </p:sp>
    </p:spTree>
    <p:extLst>
      <p:ext uri="{BB962C8B-B14F-4D97-AF65-F5344CB8AC3E}">
        <p14:creationId xmlns:p14="http://schemas.microsoft.com/office/powerpoint/2010/main" val="111143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3350" y="790192"/>
            <a:ext cx="619810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SALUD MENTAL</a:t>
            </a:r>
            <a:endParaRPr lang="es-ES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140" y="2358119"/>
            <a:ext cx="2676525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24248" y="1249251"/>
            <a:ext cx="7579523" cy="31085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Los desastres naturales,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siempre producen un impacto en la salud mental de la población comprometida, que es particularmente intenso con los terremotos.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Las perturbaciones psicológicas que generan estas circunstancias se expresan ya sea a corto, mediano o largo plazo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226" y="1585005"/>
            <a:ext cx="3022374" cy="381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3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28307" y="659675"/>
            <a:ext cx="7271042" cy="26776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¿Qué son los Albergues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s-MX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i="1" dirty="0">
                <a:latin typeface="Arial" panose="020B0604020202020204" pitchFamily="34" charset="0"/>
                <a:cs typeface="Arial" panose="020B0604020202020204" pitchFamily="34" charset="0"/>
              </a:rPr>
              <a:t>Son Refugios que sirven </a:t>
            </a:r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para proporcionar techo, alimentación y abrigo a las víctimas de una emergencia o desastre.</a:t>
            </a:r>
          </a:p>
          <a:p>
            <a:r>
              <a:rPr lang="es-MX" sz="2400" i="1" dirty="0">
                <a:latin typeface="Arial" panose="020B0604020202020204" pitchFamily="34" charset="0"/>
                <a:cs typeface="Arial" panose="020B0604020202020204" pitchFamily="34" charset="0"/>
              </a:rPr>
              <a:t>Los Albergues </a:t>
            </a:r>
            <a:r>
              <a:rPr lang="es-MX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deben ser temporales</a:t>
            </a:r>
            <a:r>
              <a:rPr lang="es-MX" sz="2400" i="1" dirty="0">
                <a:latin typeface="Arial" panose="020B0604020202020204" pitchFamily="34" charset="0"/>
                <a:cs typeface="Arial" panose="020B0604020202020204" pitchFamily="34" charset="0"/>
              </a:rPr>
              <a:t>, es decir por mientras dura la fase de Emergencia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859" y="878616"/>
            <a:ext cx="3701142" cy="46593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62452" y="3712877"/>
            <a:ext cx="8328406" cy="19389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¿Qué condiciones deben cumplir?</a:t>
            </a:r>
          </a:p>
          <a:p>
            <a:pPr marL="342900" indent="-342900"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Proteger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contra el frío, calor, viento y lluvia (Infraestructura segura). </a:t>
            </a: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Que disponga de bodegas para almacenar y proteger los bienes. </a:t>
            </a: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Que dé seguridad emocional e intimidad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4. Que esté ubicado en terreno seguro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5. Que reúna las condiciones sanitarias básicas</a:t>
            </a:r>
          </a:p>
        </p:txBody>
      </p:sp>
    </p:spTree>
    <p:extLst>
      <p:ext uri="{BB962C8B-B14F-4D97-AF65-F5344CB8AC3E}">
        <p14:creationId xmlns:p14="http://schemas.microsoft.com/office/powerpoint/2010/main" val="26233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09486" y="754887"/>
            <a:ext cx="10009413" cy="55373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población padece una serie extensa de problemas de salud mental </a:t>
            </a: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durante y mucho después de situaciones de emergencia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personas tienen más probabilidades de recuperarse si se sienten seguras, relacionadas, calmas y esperanzadas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tienen acceso a servicios de asistencia social, física y emocional; y encuentran los medios para bastarse por sí mismas.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organismos coinciden en la existencia de </a:t>
            </a:r>
            <a:r>
              <a:rPr lang="es-MX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una pirámide de intervención, que incluye desde medidas y servicios básicos hasta servicios altamente </a:t>
            </a:r>
            <a:r>
              <a:rPr lang="es-MX" sz="24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especializados.</a:t>
            </a:r>
            <a:endParaRPr lang="es-MX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OMS recomienda que en situaciones de emergencia humanitaria todos los establecimientos de atención general asignen funciones de evaluación y manejo de problemas de salud mental a 1 profesional sanitario como mínimo, y ello bajo la debida supervisión.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21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206172" y="1376179"/>
            <a:ext cx="9211128" cy="35394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La OMS elabora y evalúa instrumentos para satisfacer las necesidades de salud mental de las personas en situaciones de emergencia. Estos instrumentos incluyen aspectos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como: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evaluación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primeros auxilios psicológicos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manejo clínico de los trastornos mentales </a:t>
            </a:r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recuperación de los sistemas de salud mental.</a:t>
            </a:r>
          </a:p>
        </p:txBody>
      </p:sp>
    </p:spTree>
    <p:extLst>
      <p:ext uri="{BB962C8B-B14F-4D97-AF65-F5344CB8AC3E}">
        <p14:creationId xmlns:p14="http://schemas.microsoft.com/office/powerpoint/2010/main" val="158769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82700" y="1757759"/>
            <a:ext cx="9194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•	LORETTA MALM García, RN, BSN, MSN, </a:t>
            </a:r>
            <a:r>
              <a:rPr lang="es-MX" dirty="0" err="1"/>
              <a:t>University</a:t>
            </a:r>
            <a:r>
              <a:rPr lang="es-MX" dirty="0"/>
              <a:t> of Utah, Salt Lake City, </a:t>
            </a:r>
            <a:r>
              <a:rPr lang="es-MX" dirty="0" err="1"/>
              <a:t>Utah.Versión</a:t>
            </a:r>
            <a:r>
              <a:rPr lang="es-MX" dirty="0"/>
              <a:t> en español: Dr. JOS RAFAEL BLENGIO PINTO Asesor Editorial en Ciencias de la Salud.</a:t>
            </a:r>
          </a:p>
          <a:p>
            <a:r>
              <a:rPr lang="es-MX" dirty="0"/>
              <a:t>•	Organización Panamericana de la Salud, Organización Mundial de la Salud. (2002). Programa de Salud Mental de la División de Promoción y Protección de la </a:t>
            </a:r>
            <a:r>
              <a:rPr lang="es-MX" dirty="0" err="1"/>
              <a:t>Salud.disponible</a:t>
            </a:r>
            <a:r>
              <a:rPr lang="es-MX" dirty="0"/>
              <a:t> en:</a:t>
            </a:r>
          </a:p>
          <a:p>
            <a:r>
              <a:rPr lang="es-MX" dirty="0"/>
              <a:t>•	 http://www1.paho.org/Spanish/DD/PED/SaludMentalTotal.pdf?ua=1. Recuperado en septiembre de 2017.</a:t>
            </a:r>
          </a:p>
          <a:p>
            <a:r>
              <a:rPr lang="es-MX" dirty="0"/>
              <a:t>•	Freire, González Lidia et. Al (2013). Papel del profesional de enfermería en casos de desastre.  Disponible en:</a:t>
            </a:r>
          </a:p>
          <a:p>
            <a:r>
              <a:rPr lang="es-MX" dirty="0"/>
              <a:t>•	http://digibuo.uniovi.es/dspace/bitstream/10651/17315/6/TFM_Lidia%20Freire.pdf.Recuperado septiembre de 2017.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362200" y="495300"/>
            <a:ext cx="264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BIBLIOGRAFIA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11670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457700" y="1054100"/>
            <a:ext cx="363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/>
              <a:t>GRACIAS</a:t>
            </a:r>
            <a:endParaRPr lang="es-MX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266950"/>
            <a:ext cx="5905500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614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sel 1"/>
          <p:cNvSpPr/>
          <p:nvPr/>
        </p:nvSpPr>
        <p:spPr>
          <a:xfrm>
            <a:off x="739588" y="363070"/>
            <a:ext cx="6992471" cy="4948519"/>
          </a:xfrm>
          <a:prstGeom prst="bevel">
            <a:avLst>
              <a:gd name="adj" fmla="val 89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objetivos de los servicios asistenciales y médicos en el albergue:</a:t>
            </a:r>
          </a:p>
          <a:p>
            <a:pPr algn="ctr"/>
            <a:endParaRPr lang="es-MX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s-MX" dirty="0" smtClean="0"/>
              <a:t>Brindar apoyo emocional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s-MX" dirty="0" smtClean="0"/>
              <a:t>Proteger la salud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s-MX" dirty="0" smtClean="0"/>
              <a:t>Evitar enfermedades.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s-MX" dirty="0" smtClean="0"/>
              <a:t>Ofrecer un medio temporal de atención a las victimas hasta que la familia reanude sus patrones de vida.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2059" y="470354"/>
            <a:ext cx="4459941" cy="504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99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lamada de nube 1"/>
          <p:cNvSpPr/>
          <p:nvPr/>
        </p:nvSpPr>
        <p:spPr>
          <a:xfrm>
            <a:off x="512109" y="790014"/>
            <a:ext cx="6439168" cy="4951880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operación adecuada de un alberge incluye tener buena la salud de sus ocupantes y por tal motivo, la enfermera se convierte en miembro integral del personal administrativo y de trabajo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634" y="972457"/>
            <a:ext cx="3578679" cy="438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32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974146250"/>
              </p:ext>
            </p:extLst>
          </p:nvPr>
        </p:nvGraphicFramePr>
        <p:xfrm>
          <a:off x="772732" y="0"/>
          <a:ext cx="10835068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5000" y="4191000"/>
            <a:ext cx="6985000" cy="238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46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86188644"/>
              </p:ext>
            </p:extLst>
          </p:nvPr>
        </p:nvGraphicFramePr>
        <p:xfrm>
          <a:off x="444500" y="88900"/>
          <a:ext cx="11061700" cy="6489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560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62519" y="1891570"/>
            <a:ext cx="614530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s-ES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 </a:t>
            </a:r>
          </a:p>
          <a:p>
            <a:pPr algn="ctr"/>
            <a:r>
              <a:rPr lang="es-ES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valoración</a:t>
            </a:r>
            <a:endParaRPr lang="es-ES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trella de 5 puntas 2"/>
          <p:cNvSpPr/>
          <p:nvPr/>
        </p:nvSpPr>
        <p:spPr>
          <a:xfrm>
            <a:off x="5112913" y="463639"/>
            <a:ext cx="1828800" cy="142793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579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lamada rectangular 1"/>
          <p:cNvSpPr/>
          <p:nvPr/>
        </p:nvSpPr>
        <p:spPr>
          <a:xfrm>
            <a:off x="193183" y="1190064"/>
            <a:ext cx="7714445" cy="4888007"/>
          </a:xfrm>
          <a:prstGeom prst="wedgeRectCallout">
            <a:avLst>
              <a:gd name="adj1" fmla="val -17708"/>
              <a:gd name="adj2" fmla="val 6353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naturaleza y magnitud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 desastre son los factores que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determinan las actividades de los servicios médicos y asistenciales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las cuales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varían desacuerdo:</a:t>
            </a:r>
          </a:p>
          <a:p>
            <a:pPr marL="457200" indent="-457200"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os peligros reales o posibles para la salud,</a:t>
            </a:r>
          </a:p>
          <a:p>
            <a:pPr marL="457200" indent="-457200">
              <a:buAutoNum type="arabicPeriod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 numero de heridos y enfermos,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  La gravedad de las lesiones y enfermedades, 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  El numero de damnificados sin hogar, 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5.  La edad de los habitantes del refugio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6.  los servicios médicos y asistenciales disponibles.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8207819" y="1510303"/>
            <a:ext cx="3792071" cy="375173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Por ejemplo:</a:t>
            </a:r>
          </a:p>
          <a:p>
            <a:pPr algn="ctr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Un desastre que ha destruido o neutralizado los recursos médicos y de salud en la comunidad, pueden generar necesidades muy diferentes que otros que no los haya afectado.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294529" y="132263"/>
            <a:ext cx="437365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valoración</a:t>
            </a:r>
            <a:endParaRPr lang="es-ES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2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838</TotalTime>
  <Words>1704</Words>
  <Application>Microsoft Office PowerPoint</Application>
  <PresentationFormat>Personalizado</PresentationFormat>
  <Paragraphs>157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Retrospección</vt:lpstr>
      <vt:lpstr>          UNIVERSIDAD AUTÓNOMA DEL ESTADO DE MÉXICO FACULTAD DE ENFERMERÍA Y OBSTETRICIA LICENCIATURA EN ENFERMERIA GUIA DE USO DEL MATERIAL DIDÁCTICO UNIDAD DE APRENDIZAJE: ENFERMERIA EN URGENCIAS Y DESASTRES UNIDAD TEMATICA  III NOMBRE: ACCIONES DE ENFERMERÍA EN URGENCIAS Y SITUACIONES DE DESASTRES SITUACIÓN DE DESASTRES TEMA: ACCIONES DE ENFERMERÍA EN SITUACIÓN DE DESASTRES, ALBERGUES Y SALUD MENTAL.   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Arturo Vazquez</dc:creator>
  <cp:lastModifiedBy>Usuario</cp:lastModifiedBy>
  <cp:revision>48</cp:revision>
  <dcterms:created xsi:type="dcterms:W3CDTF">2017-03-15T22:38:14Z</dcterms:created>
  <dcterms:modified xsi:type="dcterms:W3CDTF">2017-10-19T23:28:54Z</dcterms:modified>
</cp:coreProperties>
</file>