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808" r:id="rId1"/>
  </p:sldMasterIdLst>
  <p:notesMasterIdLst>
    <p:notesMasterId r:id="rId39"/>
  </p:notesMasterIdLst>
  <p:sldIdLst>
    <p:sldId id="293" r:id="rId2"/>
    <p:sldId id="288" r:id="rId3"/>
    <p:sldId id="289" r:id="rId4"/>
    <p:sldId id="290" r:id="rId5"/>
    <p:sldId id="272" r:id="rId6"/>
    <p:sldId id="273" r:id="rId7"/>
    <p:sldId id="274" r:id="rId8"/>
    <p:sldId id="275" r:id="rId9"/>
    <p:sldId id="276" r:id="rId10"/>
    <p:sldId id="277" r:id="rId11"/>
    <p:sldId id="278" r:id="rId12"/>
    <p:sldId id="279" r:id="rId13"/>
    <p:sldId id="280" r:id="rId14"/>
    <p:sldId id="281" r:id="rId15"/>
    <p:sldId id="282" r:id="rId16"/>
    <p:sldId id="283" r:id="rId17"/>
    <p:sldId id="284" r:id="rId18"/>
    <p:sldId id="285" r:id="rId19"/>
    <p:sldId id="286" r:id="rId20"/>
    <p:sldId id="287" r:id="rId21"/>
    <p:sldId id="291" r:id="rId22"/>
    <p:sldId id="257" r:id="rId23"/>
    <p:sldId id="258" r:id="rId24"/>
    <p:sldId id="259" r:id="rId25"/>
    <p:sldId id="260" r:id="rId26"/>
    <p:sldId id="261" r:id="rId27"/>
    <p:sldId id="262" r:id="rId28"/>
    <p:sldId id="263" r:id="rId29"/>
    <p:sldId id="264" r:id="rId30"/>
    <p:sldId id="265" r:id="rId31"/>
    <p:sldId id="266" r:id="rId32"/>
    <p:sldId id="267" r:id="rId33"/>
    <p:sldId id="268" r:id="rId34"/>
    <p:sldId id="271" r:id="rId35"/>
    <p:sldId id="269" r:id="rId36"/>
    <p:sldId id="270" r:id="rId37"/>
    <p:sldId id="292" r:id="rId38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509DF"/>
    <a:srgbClr val="B632B0"/>
    <a:srgbClr val="A543A5"/>
    <a:srgbClr val="C828B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1464" y="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g"/><Relationship Id="rId1" Type="http://schemas.openxmlformats.org/officeDocument/2006/relationships/image" Target="../media/image3.jpeg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image" Target="../media/image6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1417FA1-3AA8-4F80-869F-0F97F208A2B8}" type="doc">
      <dgm:prSet loTypeId="urn:microsoft.com/office/officeart/2005/8/layout/vList3" loCatId="list" qsTypeId="urn:microsoft.com/office/officeart/2005/8/quickstyle/3d5" qsCatId="3D" csTypeId="urn:microsoft.com/office/officeart/2005/8/colors/accent1_2" csCatId="accent1" phldr="1"/>
      <dgm:spPr/>
    </dgm:pt>
    <dgm:pt modelId="{1A0C9C4B-B110-49AD-8B48-859F9EC8D624}">
      <dgm:prSet phldrT="[Texto]"/>
      <dgm:spPr>
        <a:solidFill>
          <a:schemeClr val="accent3"/>
        </a:solidFill>
      </dgm:spPr>
      <dgm:t>
        <a:bodyPr/>
        <a:lstStyle/>
        <a:p>
          <a:r>
            <a:rPr lang="es-MX" dirty="0" smtClean="0"/>
            <a:t>Creación</a:t>
          </a:r>
          <a:endParaRPr lang="es-MX" dirty="0"/>
        </a:p>
      </dgm:t>
    </dgm:pt>
    <dgm:pt modelId="{21AC0EC1-18E6-4776-97C7-C2BCA8528A9F}" type="parTrans" cxnId="{9407DC12-B64C-4EEE-B8C7-724740CE43D6}">
      <dgm:prSet/>
      <dgm:spPr/>
      <dgm:t>
        <a:bodyPr/>
        <a:lstStyle/>
        <a:p>
          <a:endParaRPr lang="es-MX"/>
        </a:p>
      </dgm:t>
    </dgm:pt>
    <dgm:pt modelId="{84192635-3DF3-4733-B67D-6F3189E2A741}" type="sibTrans" cxnId="{9407DC12-B64C-4EEE-B8C7-724740CE43D6}">
      <dgm:prSet/>
      <dgm:spPr/>
      <dgm:t>
        <a:bodyPr/>
        <a:lstStyle/>
        <a:p>
          <a:endParaRPr lang="es-MX"/>
        </a:p>
      </dgm:t>
    </dgm:pt>
    <dgm:pt modelId="{274E77AF-F6A5-488D-9F71-9FEC3E59AF84}">
      <dgm:prSet phldrT="[Texto]"/>
      <dgm:spPr>
        <a:solidFill>
          <a:srgbClr val="0070C0"/>
        </a:solidFill>
      </dgm:spPr>
      <dgm:t>
        <a:bodyPr/>
        <a:lstStyle/>
        <a:p>
          <a:r>
            <a:rPr lang="es-MX" dirty="0" smtClean="0"/>
            <a:t>Genio</a:t>
          </a:r>
          <a:endParaRPr lang="es-MX" dirty="0"/>
        </a:p>
      </dgm:t>
    </dgm:pt>
    <dgm:pt modelId="{ACFF7F12-A95D-46EC-A240-C569857F3A8C}" type="parTrans" cxnId="{2D11C2E8-65C7-4B67-9DEE-DFBA96B05004}">
      <dgm:prSet/>
      <dgm:spPr/>
      <dgm:t>
        <a:bodyPr/>
        <a:lstStyle/>
        <a:p>
          <a:endParaRPr lang="es-MX"/>
        </a:p>
      </dgm:t>
    </dgm:pt>
    <dgm:pt modelId="{706E919A-819F-4A03-B2F4-DC3C47E117A5}" type="sibTrans" cxnId="{2D11C2E8-65C7-4B67-9DEE-DFBA96B05004}">
      <dgm:prSet/>
      <dgm:spPr/>
      <dgm:t>
        <a:bodyPr/>
        <a:lstStyle/>
        <a:p>
          <a:endParaRPr lang="es-MX"/>
        </a:p>
      </dgm:t>
    </dgm:pt>
    <dgm:pt modelId="{1A4EF2DB-A895-4AAD-ACA4-3E247A94D092}">
      <dgm:prSet phldrT="[Texto]"/>
      <dgm:spPr>
        <a:solidFill>
          <a:srgbClr val="C00000"/>
        </a:solidFill>
      </dgm:spPr>
      <dgm:t>
        <a:bodyPr/>
        <a:lstStyle/>
        <a:p>
          <a:r>
            <a:rPr lang="es-MX" dirty="0" smtClean="0"/>
            <a:t>Ingenio</a:t>
          </a:r>
          <a:endParaRPr lang="es-MX" dirty="0"/>
        </a:p>
      </dgm:t>
    </dgm:pt>
    <dgm:pt modelId="{1BAE3C25-4AB8-4D8D-AE10-9175F723FF49}" type="parTrans" cxnId="{9A377BA6-54E1-4962-99B6-77367A207FA4}">
      <dgm:prSet/>
      <dgm:spPr/>
      <dgm:t>
        <a:bodyPr/>
        <a:lstStyle/>
        <a:p>
          <a:endParaRPr lang="es-MX"/>
        </a:p>
      </dgm:t>
    </dgm:pt>
    <dgm:pt modelId="{3BEA2C84-598A-42F7-98F6-998C8621A5BE}" type="sibTrans" cxnId="{9A377BA6-54E1-4962-99B6-77367A207FA4}">
      <dgm:prSet/>
      <dgm:spPr/>
      <dgm:t>
        <a:bodyPr/>
        <a:lstStyle/>
        <a:p>
          <a:endParaRPr lang="es-MX"/>
        </a:p>
      </dgm:t>
    </dgm:pt>
    <dgm:pt modelId="{7E1A8029-0FE6-48BA-91D4-148EC26F6942}" type="pres">
      <dgm:prSet presAssocID="{31417FA1-3AA8-4F80-869F-0F97F208A2B8}" presName="linearFlow" presStyleCnt="0">
        <dgm:presLayoutVars>
          <dgm:dir/>
          <dgm:resizeHandles val="exact"/>
        </dgm:presLayoutVars>
      </dgm:prSet>
      <dgm:spPr/>
    </dgm:pt>
    <dgm:pt modelId="{D2C183FC-8973-4022-8A3F-2E6A391441CD}" type="pres">
      <dgm:prSet presAssocID="{1A0C9C4B-B110-49AD-8B48-859F9EC8D624}" presName="composite" presStyleCnt="0"/>
      <dgm:spPr/>
    </dgm:pt>
    <dgm:pt modelId="{9098CB31-030B-4A82-A5EF-717D85B93CD2}" type="pres">
      <dgm:prSet presAssocID="{1A0C9C4B-B110-49AD-8B48-859F9EC8D624}" presName="imgShp" presStyleLbl="fgImgPlace1" presStyleIdx="0" presStyleCnt="3" custLinFactNeighborX="-7111" custLinFactNeighborY="25672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8000" r="-18000"/>
          </a:stretch>
        </a:blipFill>
      </dgm:spPr>
      <dgm:t>
        <a:bodyPr/>
        <a:lstStyle/>
        <a:p>
          <a:endParaRPr lang="es-MX"/>
        </a:p>
      </dgm:t>
    </dgm:pt>
    <dgm:pt modelId="{96110148-5D9F-46D0-B2F9-67B9D7EEF6CA}" type="pres">
      <dgm:prSet presAssocID="{1A0C9C4B-B110-49AD-8B48-859F9EC8D624}" presName="txShp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4A5D5CA-533A-4526-8C20-95090C5F14F7}" type="pres">
      <dgm:prSet presAssocID="{84192635-3DF3-4733-B67D-6F3189E2A741}" presName="spacing" presStyleCnt="0"/>
      <dgm:spPr/>
    </dgm:pt>
    <dgm:pt modelId="{D16308BF-666F-485F-9478-A23A8E21EA1C}" type="pres">
      <dgm:prSet presAssocID="{274E77AF-F6A5-488D-9F71-9FEC3E59AF84}" presName="composite" presStyleCnt="0"/>
      <dgm:spPr/>
    </dgm:pt>
    <dgm:pt modelId="{7D973E1A-C6A3-45F2-B8AE-72F25790E98F}" type="pres">
      <dgm:prSet presAssocID="{274E77AF-F6A5-488D-9F71-9FEC3E59AF84}" presName="imgShp" presStyleLbl="fgImgPlace1" presStyleIdx="1" presStyleCnt="3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  <dgm:pt modelId="{B241DEDD-AC4C-4FBB-88FF-245669E06E69}" type="pres">
      <dgm:prSet presAssocID="{274E77AF-F6A5-488D-9F71-9FEC3E59AF84}" presName="txShp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BDD26C4-38E7-4BE3-964C-99A50B0538C6}" type="pres">
      <dgm:prSet presAssocID="{706E919A-819F-4A03-B2F4-DC3C47E117A5}" presName="spacing" presStyleCnt="0"/>
      <dgm:spPr/>
    </dgm:pt>
    <dgm:pt modelId="{203F138E-C6E1-4510-8F00-05F65BA0343C}" type="pres">
      <dgm:prSet presAssocID="{1A4EF2DB-A895-4AAD-ACA4-3E247A94D092}" presName="composite" presStyleCnt="0"/>
      <dgm:spPr/>
    </dgm:pt>
    <dgm:pt modelId="{8979AEB4-5F47-4057-9E44-8CDCC24D4D68}" type="pres">
      <dgm:prSet presAssocID="{1A4EF2DB-A895-4AAD-ACA4-3E247A94D092}" presName="imgShp" presStyleLbl="fgImgPlace1" presStyleIdx="2" presStyleCnt="3"/>
      <dgm:spPr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5000" r="-25000"/>
          </a:stretch>
        </a:blipFill>
      </dgm:spPr>
    </dgm:pt>
    <dgm:pt modelId="{F74C0BC5-4727-4503-AF9A-E85F6D2A4708}" type="pres">
      <dgm:prSet presAssocID="{1A4EF2DB-A895-4AAD-ACA4-3E247A94D092}" presName="txShp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CD3BCF9E-2EFF-4662-A040-5E5072BDDE6F}" type="presOf" srcId="{1A4EF2DB-A895-4AAD-ACA4-3E247A94D092}" destId="{F74C0BC5-4727-4503-AF9A-E85F6D2A4708}" srcOrd="0" destOrd="0" presId="urn:microsoft.com/office/officeart/2005/8/layout/vList3"/>
    <dgm:cxn modelId="{594246C6-E9A4-4B77-83A7-CC350A66CFA1}" type="presOf" srcId="{31417FA1-3AA8-4F80-869F-0F97F208A2B8}" destId="{7E1A8029-0FE6-48BA-91D4-148EC26F6942}" srcOrd="0" destOrd="0" presId="urn:microsoft.com/office/officeart/2005/8/layout/vList3"/>
    <dgm:cxn modelId="{09EEA9C6-46B0-460F-A8AA-0751E6E9C564}" type="presOf" srcId="{1A0C9C4B-B110-49AD-8B48-859F9EC8D624}" destId="{96110148-5D9F-46D0-B2F9-67B9D7EEF6CA}" srcOrd="0" destOrd="0" presId="urn:microsoft.com/office/officeart/2005/8/layout/vList3"/>
    <dgm:cxn modelId="{9A377BA6-54E1-4962-99B6-77367A207FA4}" srcId="{31417FA1-3AA8-4F80-869F-0F97F208A2B8}" destId="{1A4EF2DB-A895-4AAD-ACA4-3E247A94D092}" srcOrd="2" destOrd="0" parTransId="{1BAE3C25-4AB8-4D8D-AE10-9175F723FF49}" sibTransId="{3BEA2C84-598A-42F7-98F6-998C8621A5BE}"/>
    <dgm:cxn modelId="{2D11C2E8-65C7-4B67-9DEE-DFBA96B05004}" srcId="{31417FA1-3AA8-4F80-869F-0F97F208A2B8}" destId="{274E77AF-F6A5-488D-9F71-9FEC3E59AF84}" srcOrd="1" destOrd="0" parTransId="{ACFF7F12-A95D-46EC-A240-C569857F3A8C}" sibTransId="{706E919A-819F-4A03-B2F4-DC3C47E117A5}"/>
    <dgm:cxn modelId="{9407DC12-B64C-4EEE-B8C7-724740CE43D6}" srcId="{31417FA1-3AA8-4F80-869F-0F97F208A2B8}" destId="{1A0C9C4B-B110-49AD-8B48-859F9EC8D624}" srcOrd="0" destOrd="0" parTransId="{21AC0EC1-18E6-4776-97C7-C2BCA8528A9F}" sibTransId="{84192635-3DF3-4733-B67D-6F3189E2A741}"/>
    <dgm:cxn modelId="{3777F6E0-910B-41A1-9E96-7A94CB40AB3B}" type="presOf" srcId="{274E77AF-F6A5-488D-9F71-9FEC3E59AF84}" destId="{B241DEDD-AC4C-4FBB-88FF-245669E06E69}" srcOrd="0" destOrd="0" presId="urn:microsoft.com/office/officeart/2005/8/layout/vList3"/>
    <dgm:cxn modelId="{E631520F-32D2-4DBE-A70E-5454772CEC9B}" type="presParOf" srcId="{7E1A8029-0FE6-48BA-91D4-148EC26F6942}" destId="{D2C183FC-8973-4022-8A3F-2E6A391441CD}" srcOrd="0" destOrd="0" presId="urn:microsoft.com/office/officeart/2005/8/layout/vList3"/>
    <dgm:cxn modelId="{55D91DC8-0027-4B7F-BB92-9846F19B62C7}" type="presParOf" srcId="{D2C183FC-8973-4022-8A3F-2E6A391441CD}" destId="{9098CB31-030B-4A82-A5EF-717D85B93CD2}" srcOrd="0" destOrd="0" presId="urn:microsoft.com/office/officeart/2005/8/layout/vList3"/>
    <dgm:cxn modelId="{7B8AA400-30B9-48E2-97FF-005AFC2434C8}" type="presParOf" srcId="{D2C183FC-8973-4022-8A3F-2E6A391441CD}" destId="{96110148-5D9F-46D0-B2F9-67B9D7EEF6CA}" srcOrd="1" destOrd="0" presId="urn:microsoft.com/office/officeart/2005/8/layout/vList3"/>
    <dgm:cxn modelId="{6328606B-B57D-43AA-8C0A-71E31684D81B}" type="presParOf" srcId="{7E1A8029-0FE6-48BA-91D4-148EC26F6942}" destId="{34A5D5CA-533A-4526-8C20-95090C5F14F7}" srcOrd="1" destOrd="0" presId="urn:microsoft.com/office/officeart/2005/8/layout/vList3"/>
    <dgm:cxn modelId="{7B85B8D1-B5CD-40CF-9606-D632640B79FE}" type="presParOf" srcId="{7E1A8029-0FE6-48BA-91D4-148EC26F6942}" destId="{D16308BF-666F-485F-9478-A23A8E21EA1C}" srcOrd="2" destOrd="0" presId="urn:microsoft.com/office/officeart/2005/8/layout/vList3"/>
    <dgm:cxn modelId="{4366F1FE-7584-469D-ADDC-6C29DEB6F256}" type="presParOf" srcId="{D16308BF-666F-485F-9478-A23A8E21EA1C}" destId="{7D973E1A-C6A3-45F2-B8AE-72F25790E98F}" srcOrd="0" destOrd="0" presId="urn:microsoft.com/office/officeart/2005/8/layout/vList3"/>
    <dgm:cxn modelId="{02DE1F55-5FB5-488E-8196-11FA7E21766E}" type="presParOf" srcId="{D16308BF-666F-485F-9478-A23A8E21EA1C}" destId="{B241DEDD-AC4C-4FBB-88FF-245669E06E69}" srcOrd="1" destOrd="0" presId="urn:microsoft.com/office/officeart/2005/8/layout/vList3"/>
    <dgm:cxn modelId="{19A33B7C-91D3-483D-A9BE-2B77D8799484}" type="presParOf" srcId="{7E1A8029-0FE6-48BA-91D4-148EC26F6942}" destId="{FBDD26C4-38E7-4BE3-964C-99A50B0538C6}" srcOrd="3" destOrd="0" presId="urn:microsoft.com/office/officeart/2005/8/layout/vList3"/>
    <dgm:cxn modelId="{BF40925E-805B-428F-AC0A-A3EF7DE86059}" type="presParOf" srcId="{7E1A8029-0FE6-48BA-91D4-148EC26F6942}" destId="{203F138E-C6E1-4510-8F00-05F65BA0343C}" srcOrd="4" destOrd="0" presId="urn:microsoft.com/office/officeart/2005/8/layout/vList3"/>
    <dgm:cxn modelId="{0DB9D6DE-71E1-4C2D-B099-EC5770D459FC}" type="presParOf" srcId="{203F138E-C6E1-4510-8F00-05F65BA0343C}" destId="{8979AEB4-5F47-4057-9E44-8CDCC24D4D68}" srcOrd="0" destOrd="0" presId="urn:microsoft.com/office/officeart/2005/8/layout/vList3"/>
    <dgm:cxn modelId="{1D3D782E-23CB-4C0B-8812-22A12A5A870B}" type="presParOf" srcId="{203F138E-C6E1-4510-8F00-05F65BA0343C}" destId="{F74C0BC5-4727-4503-AF9A-E85F6D2A4708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4A3D2B7-AA7E-49BD-A89D-571E5CC32DD2}" type="doc">
      <dgm:prSet loTypeId="urn:microsoft.com/office/officeart/2008/layout/PictureStrips" loCatId="list" qsTypeId="urn:microsoft.com/office/officeart/2005/8/quickstyle/3d5" qsCatId="3D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6055502A-2573-44F6-9CFB-5A2544FA49E1}">
      <dgm:prSet phldrT="[Texto]"/>
      <dgm:spPr>
        <a:ln>
          <a:solidFill>
            <a:srgbClr val="7030A0"/>
          </a:solidFill>
        </a:ln>
      </dgm:spPr>
      <dgm:t>
        <a:bodyPr/>
        <a:lstStyle/>
        <a:p>
          <a:r>
            <a:rPr lang="es-MX" dirty="0" smtClean="0"/>
            <a:t>Intuición</a:t>
          </a:r>
          <a:endParaRPr lang="es-MX" dirty="0"/>
        </a:p>
      </dgm:t>
    </dgm:pt>
    <dgm:pt modelId="{F8B29DEE-0CD8-44EC-AFA4-FE796EE0B420}" type="parTrans" cxnId="{88C855E6-943F-48B5-A038-391EBFF28C03}">
      <dgm:prSet/>
      <dgm:spPr/>
      <dgm:t>
        <a:bodyPr/>
        <a:lstStyle/>
        <a:p>
          <a:endParaRPr lang="es-MX"/>
        </a:p>
      </dgm:t>
    </dgm:pt>
    <dgm:pt modelId="{43FFA5D5-069E-4AF7-8D89-857B8E97858E}" type="sibTrans" cxnId="{88C855E6-943F-48B5-A038-391EBFF28C03}">
      <dgm:prSet/>
      <dgm:spPr/>
      <dgm:t>
        <a:bodyPr/>
        <a:lstStyle/>
        <a:p>
          <a:endParaRPr lang="es-MX"/>
        </a:p>
      </dgm:t>
    </dgm:pt>
    <dgm:pt modelId="{A3013E8E-0FC4-4433-99B1-0304C7258574}">
      <dgm:prSet phldrT="[Texto]"/>
      <dgm:spPr>
        <a:ln>
          <a:solidFill>
            <a:schemeClr val="accent2"/>
          </a:solidFill>
        </a:ln>
      </dgm:spPr>
      <dgm:t>
        <a:bodyPr/>
        <a:lstStyle/>
        <a:p>
          <a:r>
            <a:rPr lang="es-MX" dirty="0" smtClean="0"/>
            <a:t>Invención</a:t>
          </a:r>
          <a:endParaRPr lang="es-MX" dirty="0"/>
        </a:p>
      </dgm:t>
    </dgm:pt>
    <dgm:pt modelId="{C7831040-3783-4C28-87D5-5B5C301AC92E}" type="parTrans" cxnId="{1E81A83E-3657-4074-AB24-2D82EE129471}">
      <dgm:prSet/>
      <dgm:spPr/>
      <dgm:t>
        <a:bodyPr/>
        <a:lstStyle/>
        <a:p>
          <a:endParaRPr lang="es-MX"/>
        </a:p>
      </dgm:t>
    </dgm:pt>
    <dgm:pt modelId="{D6284436-2053-4A5F-8113-061F8245FA0B}" type="sibTrans" cxnId="{1E81A83E-3657-4074-AB24-2D82EE129471}">
      <dgm:prSet/>
      <dgm:spPr/>
      <dgm:t>
        <a:bodyPr/>
        <a:lstStyle/>
        <a:p>
          <a:endParaRPr lang="es-MX"/>
        </a:p>
      </dgm:t>
    </dgm:pt>
    <dgm:pt modelId="{C3107066-338C-42DE-A502-5B1D3265421F}">
      <dgm:prSet phldrT="[Texto]"/>
      <dgm:spPr>
        <a:ln>
          <a:solidFill>
            <a:srgbClr val="B632B0"/>
          </a:solidFill>
        </a:ln>
      </dgm:spPr>
      <dgm:t>
        <a:bodyPr/>
        <a:lstStyle/>
        <a:p>
          <a:r>
            <a:rPr lang="es-MX" dirty="0" smtClean="0"/>
            <a:t>Innovación</a:t>
          </a:r>
          <a:endParaRPr lang="es-MX" dirty="0"/>
        </a:p>
      </dgm:t>
    </dgm:pt>
    <dgm:pt modelId="{45604876-9139-4CEC-A556-7C133560D16F}" type="parTrans" cxnId="{5B3C73E0-1051-4A29-9CE1-37994C1B19A8}">
      <dgm:prSet/>
      <dgm:spPr/>
      <dgm:t>
        <a:bodyPr/>
        <a:lstStyle/>
        <a:p>
          <a:endParaRPr lang="es-MX"/>
        </a:p>
      </dgm:t>
    </dgm:pt>
    <dgm:pt modelId="{23EF3303-9463-4825-A331-7D17ED26A656}" type="sibTrans" cxnId="{5B3C73E0-1051-4A29-9CE1-37994C1B19A8}">
      <dgm:prSet/>
      <dgm:spPr/>
      <dgm:t>
        <a:bodyPr/>
        <a:lstStyle/>
        <a:p>
          <a:endParaRPr lang="es-MX"/>
        </a:p>
      </dgm:t>
    </dgm:pt>
    <dgm:pt modelId="{21939DF1-D115-4EF4-AB0D-8F08B885E2FE}" type="pres">
      <dgm:prSet presAssocID="{34A3D2B7-AA7E-49BD-A89D-571E5CC32DD2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B6C1C280-9573-448B-AD7F-06B1DC311035}" type="pres">
      <dgm:prSet presAssocID="{6055502A-2573-44F6-9CFB-5A2544FA49E1}" presName="composite" presStyleCnt="0"/>
      <dgm:spPr/>
    </dgm:pt>
    <dgm:pt modelId="{E45BE237-24FD-4464-BD75-25771AE329E3}" type="pres">
      <dgm:prSet presAssocID="{6055502A-2573-44F6-9CFB-5A2544FA49E1}" presName="rect1" presStyleLbl="trAlignAcc1" presStyleIdx="0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2F4CADE-8299-4AC1-B73E-1DCD4C8723FE}" type="pres">
      <dgm:prSet presAssocID="{6055502A-2573-44F6-9CFB-5A2544FA49E1}" presName="rect2" presStyleLbl="fgImgPlace1" presStyleIdx="0" presStyleCnt="3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55000" r="-55000"/>
          </a:stretch>
        </a:blipFill>
      </dgm:spPr>
    </dgm:pt>
    <dgm:pt modelId="{2A73D462-5334-4D3C-9224-9C885EDD2B67}" type="pres">
      <dgm:prSet presAssocID="{43FFA5D5-069E-4AF7-8D89-857B8E97858E}" presName="sibTrans" presStyleCnt="0"/>
      <dgm:spPr/>
    </dgm:pt>
    <dgm:pt modelId="{F352F5A1-09B7-49E2-BF11-AB4E2C30982A}" type="pres">
      <dgm:prSet presAssocID="{A3013E8E-0FC4-4433-99B1-0304C7258574}" presName="composite" presStyleCnt="0"/>
      <dgm:spPr/>
    </dgm:pt>
    <dgm:pt modelId="{30CCAC9A-68E3-458E-91ED-F78BD56362F4}" type="pres">
      <dgm:prSet presAssocID="{A3013E8E-0FC4-4433-99B1-0304C7258574}" presName="rect1" presStyleLbl="trAlignAcc1" presStyleIdx="1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9BCFFDF-ED97-45D0-B091-0FE111C64C2D}" type="pres">
      <dgm:prSet presAssocID="{A3013E8E-0FC4-4433-99B1-0304C7258574}" presName="rect2" presStyleLbl="fgImgPlace1" presStyleIdx="1" presStyleCnt="3"/>
      <dgm:spPr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50000" r="-50000"/>
          </a:stretch>
        </a:blipFill>
      </dgm:spPr>
      <dgm:t>
        <a:bodyPr/>
        <a:lstStyle/>
        <a:p>
          <a:endParaRPr lang="es-MX"/>
        </a:p>
      </dgm:t>
    </dgm:pt>
    <dgm:pt modelId="{914481D7-CB25-41A6-A3CD-75EC526E4DA9}" type="pres">
      <dgm:prSet presAssocID="{D6284436-2053-4A5F-8113-061F8245FA0B}" presName="sibTrans" presStyleCnt="0"/>
      <dgm:spPr/>
    </dgm:pt>
    <dgm:pt modelId="{F56B71A9-8113-4813-879B-62958C8EE2A5}" type="pres">
      <dgm:prSet presAssocID="{C3107066-338C-42DE-A502-5B1D3265421F}" presName="composite" presStyleCnt="0"/>
      <dgm:spPr/>
    </dgm:pt>
    <dgm:pt modelId="{2E8FE24C-4921-4E91-8D1B-CE8F98E0A182}" type="pres">
      <dgm:prSet presAssocID="{C3107066-338C-42DE-A502-5B1D3265421F}" presName="rect1" presStyleLbl="trAlignAcc1" presStyleIdx="2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1FC9204-011F-4272-9DE3-337C470D4E3E}" type="pres">
      <dgm:prSet presAssocID="{C3107066-338C-42DE-A502-5B1D3265421F}" presName="rect2" presStyleLbl="fgImgPlace1" presStyleIdx="2" presStyleCnt="3"/>
      <dgm:spPr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76000" r="-76000"/>
          </a:stretch>
        </a:blipFill>
      </dgm:spPr>
    </dgm:pt>
  </dgm:ptLst>
  <dgm:cxnLst>
    <dgm:cxn modelId="{FC601931-3FD0-49FF-93CF-3D45971FB907}" type="presOf" srcId="{34A3D2B7-AA7E-49BD-A89D-571E5CC32DD2}" destId="{21939DF1-D115-4EF4-AB0D-8F08B885E2FE}" srcOrd="0" destOrd="0" presId="urn:microsoft.com/office/officeart/2008/layout/PictureStrips"/>
    <dgm:cxn modelId="{1E81A83E-3657-4074-AB24-2D82EE129471}" srcId="{34A3D2B7-AA7E-49BD-A89D-571E5CC32DD2}" destId="{A3013E8E-0FC4-4433-99B1-0304C7258574}" srcOrd="1" destOrd="0" parTransId="{C7831040-3783-4C28-87D5-5B5C301AC92E}" sibTransId="{D6284436-2053-4A5F-8113-061F8245FA0B}"/>
    <dgm:cxn modelId="{447098C4-B4B0-46DB-8569-07FB956821B5}" type="presOf" srcId="{C3107066-338C-42DE-A502-5B1D3265421F}" destId="{2E8FE24C-4921-4E91-8D1B-CE8F98E0A182}" srcOrd="0" destOrd="0" presId="urn:microsoft.com/office/officeart/2008/layout/PictureStrips"/>
    <dgm:cxn modelId="{0603E37C-1274-42F2-A830-35556C571B40}" type="presOf" srcId="{A3013E8E-0FC4-4433-99B1-0304C7258574}" destId="{30CCAC9A-68E3-458E-91ED-F78BD56362F4}" srcOrd="0" destOrd="0" presId="urn:microsoft.com/office/officeart/2008/layout/PictureStrips"/>
    <dgm:cxn modelId="{5B3C73E0-1051-4A29-9CE1-37994C1B19A8}" srcId="{34A3D2B7-AA7E-49BD-A89D-571E5CC32DD2}" destId="{C3107066-338C-42DE-A502-5B1D3265421F}" srcOrd="2" destOrd="0" parTransId="{45604876-9139-4CEC-A556-7C133560D16F}" sibTransId="{23EF3303-9463-4825-A331-7D17ED26A656}"/>
    <dgm:cxn modelId="{6D019CD7-9D5C-4101-A297-13AC1FBB4E73}" type="presOf" srcId="{6055502A-2573-44F6-9CFB-5A2544FA49E1}" destId="{E45BE237-24FD-4464-BD75-25771AE329E3}" srcOrd="0" destOrd="0" presId="urn:microsoft.com/office/officeart/2008/layout/PictureStrips"/>
    <dgm:cxn modelId="{88C855E6-943F-48B5-A038-391EBFF28C03}" srcId="{34A3D2B7-AA7E-49BD-A89D-571E5CC32DD2}" destId="{6055502A-2573-44F6-9CFB-5A2544FA49E1}" srcOrd="0" destOrd="0" parTransId="{F8B29DEE-0CD8-44EC-AFA4-FE796EE0B420}" sibTransId="{43FFA5D5-069E-4AF7-8D89-857B8E97858E}"/>
    <dgm:cxn modelId="{89B671C8-6646-4ED7-9514-5978577268BE}" type="presParOf" srcId="{21939DF1-D115-4EF4-AB0D-8F08B885E2FE}" destId="{B6C1C280-9573-448B-AD7F-06B1DC311035}" srcOrd="0" destOrd="0" presId="urn:microsoft.com/office/officeart/2008/layout/PictureStrips"/>
    <dgm:cxn modelId="{83625D9B-C45C-4517-A56B-A4C455A888A6}" type="presParOf" srcId="{B6C1C280-9573-448B-AD7F-06B1DC311035}" destId="{E45BE237-24FD-4464-BD75-25771AE329E3}" srcOrd="0" destOrd="0" presId="urn:microsoft.com/office/officeart/2008/layout/PictureStrips"/>
    <dgm:cxn modelId="{B71CA8DA-817F-46C8-9BBA-E830CBBE5C39}" type="presParOf" srcId="{B6C1C280-9573-448B-AD7F-06B1DC311035}" destId="{D2F4CADE-8299-4AC1-B73E-1DCD4C8723FE}" srcOrd="1" destOrd="0" presId="urn:microsoft.com/office/officeart/2008/layout/PictureStrips"/>
    <dgm:cxn modelId="{529E0DF0-4379-4E94-8C82-49CD1468A4F6}" type="presParOf" srcId="{21939DF1-D115-4EF4-AB0D-8F08B885E2FE}" destId="{2A73D462-5334-4D3C-9224-9C885EDD2B67}" srcOrd="1" destOrd="0" presId="urn:microsoft.com/office/officeart/2008/layout/PictureStrips"/>
    <dgm:cxn modelId="{CE29EFF6-3109-49B3-A3FA-8652D53685B0}" type="presParOf" srcId="{21939DF1-D115-4EF4-AB0D-8F08B885E2FE}" destId="{F352F5A1-09B7-49E2-BF11-AB4E2C30982A}" srcOrd="2" destOrd="0" presId="urn:microsoft.com/office/officeart/2008/layout/PictureStrips"/>
    <dgm:cxn modelId="{EB5D2E88-0683-490D-A238-99FCD7699F69}" type="presParOf" srcId="{F352F5A1-09B7-49E2-BF11-AB4E2C30982A}" destId="{30CCAC9A-68E3-458E-91ED-F78BD56362F4}" srcOrd="0" destOrd="0" presId="urn:microsoft.com/office/officeart/2008/layout/PictureStrips"/>
    <dgm:cxn modelId="{D6BE9112-88FA-40AA-83B4-6DC344848A2C}" type="presParOf" srcId="{F352F5A1-09B7-49E2-BF11-AB4E2C30982A}" destId="{D9BCFFDF-ED97-45D0-B091-0FE111C64C2D}" srcOrd="1" destOrd="0" presId="urn:microsoft.com/office/officeart/2008/layout/PictureStrips"/>
    <dgm:cxn modelId="{29AA07C2-B721-4723-B3A8-CAD4A413FB78}" type="presParOf" srcId="{21939DF1-D115-4EF4-AB0D-8F08B885E2FE}" destId="{914481D7-CB25-41A6-A3CD-75EC526E4DA9}" srcOrd="3" destOrd="0" presId="urn:microsoft.com/office/officeart/2008/layout/PictureStrips"/>
    <dgm:cxn modelId="{D328C106-7AB0-44D6-B3BF-E98F3BEC9EF7}" type="presParOf" srcId="{21939DF1-D115-4EF4-AB0D-8F08B885E2FE}" destId="{F56B71A9-8113-4813-879B-62958C8EE2A5}" srcOrd="4" destOrd="0" presId="urn:microsoft.com/office/officeart/2008/layout/PictureStrips"/>
    <dgm:cxn modelId="{9B8BC11B-9899-4999-B3CD-2CCA86DC79EE}" type="presParOf" srcId="{F56B71A9-8113-4813-879B-62958C8EE2A5}" destId="{2E8FE24C-4921-4E91-8D1B-CE8F98E0A182}" srcOrd="0" destOrd="0" presId="urn:microsoft.com/office/officeart/2008/layout/PictureStrips"/>
    <dgm:cxn modelId="{9AE60F3D-A295-4646-87CD-0E87DB395A31}" type="presParOf" srcId="{F56B71A9-8113-4813-879B-62958C8EE2A5}" destId="{91FC9204-011F-4272-9DE3-337C470D4E3E}" srcOrd="1" destOrd="0" presId="urn:microsoft.com/office/officeart/2008/layout/PictureStrips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PictureStrips">
  <dgm:title val=""/>
  <dgm:desc val=""/>
  <dgm:catLst>
    <dgm:cat type="list" pri="12500"/>
    <dgm:cat type="picture" pri="13000"/>
    <dgm:cat type="pictureconvert" pri="13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40" srcId="0" destId="10" srcOrd="0" destOrd="0"/>
        <dgm:cxn modelId="5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  <dgm:cxn modelId="70" srcId="0" destId="40" srcOrd="2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off" val="ctr"/>
          <dgm:param type="grDir" val="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0.1"/>
      <dgm:constr type="h" for="ch" forName="sibTrans" refType="h" refFor="ch" refForName="composite" op="equ" fact="0.1"/>
      <dgm:constr type="w" for="ch" forName="sibTrans" refType="h" refFor="ch" refForName="sibTrans" op="equ"/>
    </dgm:constrLst>
    <dgm:forEach name="nodesForEach" axis="ch" ptType="node">
      <dgm:layoutNode name="composite">
        <dgm:alg type="composite">
          <dgm:param type="ar" val="3"/>
        </dgm:alg>
        <dgm:shape xmlns:r="http://schemas.openxmlformats.org/officeDocument/2006/relationships" r:blip="">
          <dgm:adjLst/>
        </dgm:shape>
        <dgm:choose name="Name4">
          <dgm:if name="Name5" func="var" arg="dir" op="equ" val="norm">
            <dgm:constrLst>
              <dgm:constr type="l" for="ch" forName="rect1" refType="w" fact="0.04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if>
          <dgm:else name="Name6">
            <dgm:constrLst>
              <dgm:constr type="l" for="ch" forName="rect1" refType="w" fact="0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.79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else>
        </dgm:choose>
        <dgm:layoutNode name="rect1" styleLbl="trAlignAcc1">
          <dgm:varLst>
            <dgm:bulletEnabled val="1"/>
          </dgm:varLst>
          <dgm:alg type="tx">
            <dgm:param type="parTxLTRAlign" val="l"/>
          </dgm:alg>
          <dgm:shape xmlns:r="http://schemas.openxmlformats.org/officeDocument/2006/relationships" type="rect" r:blip="">
            <dgm:adjLst/>
          </dgm:shape>
          <dgm:presOf axis="desOrSelf" ptType="node"/>
          <dgm:choose name="Name7">
            <dgm:if name="Name8" func="var" arg="dir" op="equ" val="norm">
              <dgm:constrLst>
                <dgm:constr type="lMarg" refType="w" fact="0.6"/>
                <dgm:constr type="rMarg" refType="primFontSz" fact="0.3"/>
                <dgm:constr type="tMarg" refType="primFontSz" fact="0.3"/>
                <dgm:constr type="bMarg" refType="primFontSz" fact="0.3"/>
              </dgm:constrLst>
            </dgm:if>
            <dgm:else name="Name9">
              <dgm:constrLst>
                <dgm:constr type="lMarg" refType="primFontSz" fact="0.3"/>
                <dgm:constr type="rMarg" refType="w" fact="0.6"/>
                <dgm:constr type="tMarg" refType="primFontSz" fact="0.3"/>
                <dgm:constr type="bMarg" refType="primFontSz" fact="0.3"/>
              </dgm:constrLst>
            </dgm:else>
          </dgm:choose>
          <dgm:ruleLst>
            <dgm:rule type="primFontSz" val="5" fact="NaN" max="NaN"/>
          </dgm:ruleLst>
        </dgm:layoutNode>
        <dgm:layoutNode name="rect2" styleLbl="fg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5">
  <dgm:title val=""/>
  <dgm:desc val=""/>
  <dgm:catLst>
    <dgm:cat type="3D" pri="11500"/>
  </dgm:catLst>
  <dgm:scene3d>
    <a:camera prst="isometricOffAxis2Left" zoom="95000"/>
    <a:lightRig rig="flat" dir="t"/>
  </dgm:scene3d>
  <dgm:styleLbl name="node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5715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381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52400" extrusionH="1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38100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3810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400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150"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63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4005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40050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4005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15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5">
  <dgm:title val=""/>
  <dgm:desc val=""/>
  <dgm:catLst>
    <dgm:cat type="3D" pri="11500"/>
  </dgm:catLst>
  <dgm:scene3d>
    <a:camera prst="isometricOffAxis2Left" zoom="95000"/>
    <a:lightRig rig="flat" dir="t"/>
  </dgm:scene3d>
  <dgm:styleLbl name="node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5715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381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52400" extrusionH="1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38100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3810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400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150"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63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4005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40050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4005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15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EEAAEE1-2F25-4C11-B937-A002C7CF0E9C}" type="datetimeFigureOut">
              <a:rPr lang="es-MX" smtClean="0"/>
              <a:t>19/10/2017</a:t>
            </a:fld>
            <a:endParaRPr lang="es-MX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1124B96-0CD8-4643-85FD-A984695B0B87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9402708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124B96-0CD8-4643-85FD-A984695B0B87}" type="slidenum">
              <a:rPr lang="es-MX" smtClean="0"/>
              <a:t>1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00995866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124B96-0CD8-4643-85FD-A984695B0B87}" type="slidenum">
              <a:rPr lang="es-MX" smtClean="0"/>
              <a:t>23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456410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69804" cy="6874935"/>
            <a:chOff x="-8466" y="-8468"/>
            <a:chExt cx="9169804" cy="6874935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Freeform 23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2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B57ACD-81CF-4975-A2D0-9723551A9800}" type="datetime1">
              <a:rPr lang="es-MX" smtClean="0"/>
              <a:t>19/10/2017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8CCE11-1D5E-40E5-8B87-87C006F1CE1A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0942369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2C875E-5FD4-4FC7-9503-91DFC171807B}" type="datetime1">
              <a:rPr lang="es-MX" smtClean="0"/>
              <a:t>19/10/2017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8CCE11-1D5E-40E5-8B87-87C006F1CE1A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6906719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F3C29-6DE0-4186-8568-9C475B576B2C}" type="datetime1">
              <a:rPr lang="es-MX" smtClean="0"/>
              <a:t>19/10/2017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8CCE11-1D5E-40E5-8B87-87C006F1CE1A}" type="slidenum">
              <a:rPr lang="es-MX" smtClean="0"/>
              <a:t>‹Nº›</a:t>
            </a:fld>
            <a:endParaRPr lang="es-MX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14829863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1C71F-0753-4EFA-BBBF-E8A40CDF5690}" type="datetime1">
              <a:rPr lang="es-MX" smtClean="0"/>
              <a:t>19/10/2017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8CCE11-1D5E-40E5-8B87-87C006F1CE1A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77162655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02FD67-5833-490E-913C-4A9847D7D4AB}" type="datetime1">
              <a:rPr lang="es-MX" smtClean="0"/>
              <a:t>19/10/2017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8CCE11-1D5E-40E5-8B87-87C006F1CE1A}" type="slidenum">
              <a:rPr lang="es-MX" smtClean="0"/>
              <a:t>‹Nº›</a:t>
            </a:fld>
            <a:endParaRPr lang="es-MX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1067049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7878F-5F93-4474-9618-92E69BD33345}" type="datetime1">
              <a:rPr lang="es-MX" smtClean="0"/>
              <a:t>19/10/2017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8CCE11-1D5E-40E5-8B87-87C006F1CE1A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30272749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9B487C-BC4A-4938-B352-AA000C32FD91}" type="datetime1">
              <a:rPr lang="es-MX" smtClean="0"/>
              <a:t>19/10/2017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8CCE11-1D5E-40E5-8B87-87C006F1CE1A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85630324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25E749-5AB5-4894-908E-7512CF129732}" type="datetime1">
              <a:rPr lang="es-MX" smtClean="0"/>
              <a:t>19/10/2017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8CCE11-1D5E-40E5-8B87-87C006F1CE1A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2026974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2A491-3E6C-4DBC-A074-F7D0373E38EB}" type="datetime1">
              <a:rPr lang="es-MX" smtClean="0"/>
              <a:t>19/10/2017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8CCE11-1D5E-40E5-8B87-87C006F1CE1A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3522229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DA7A2-7090-480E-A729-36AD90E8F629}" type="datetime1">
              <a:rPr lang="es-MX" smtClean="0"/>
              <a:t>19/10/2017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8CCE11-1D5E-40E5-8B87-87C006F1CE1A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6313306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876654-0367-4DE1-8BE0-24FC2FC6B7BC}" type="datetime1">
              <a:rPr lang="es-MX" smtClean="0"/>
              <a:t>19/10/2017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8CCE11-1D5E-40E5-8B87-87C006F1CE1A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3952138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A52E2A-69CF-4C4C-8C2C-F741BF0AB90E}" type="datetime1">
              <a:rPr lang="es-MX" smtClean="0"/>
              <a:t>19/10/2017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8CCE11-1D5E-40E5-8B87-87C006F1CE1A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1117918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5C4F6C-F4CE-4F1C-BA8A-739A155BA633}" type="datetime1">
              <a:rPr lang="es-MX" smtClean="0"/>
              <a:t>19/10/2017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8CCE11-1D5E-40E5-8B87-87C006F1CE1A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1739904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DE5A6E-2DC0-42FA-91F2-2A219E9D6C17}" type="datetime1">
              <a:rPr lang="es-MX" smtClean="0"/>
              <a:t>19/10/2017</a:t>
            </a:fld>
            <a:endParaRPr lang="es-MX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8CCE11-1D5E-40E5-8B87-87C006F1CE1A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9087537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AF3E12-53CD-4079-8484-1441B940DDAC}" type="datetime1">
              <a:rPr lang="es-MX" smtClean="0"/>
              <a:t>19/10/2017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8CCE11-1D5E-40E5-8B87-87C006F1CE1A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1156200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AD26D2-7DA9-4693-8E93-81CD01D63204}" type="datetime1">
              <a:rPr lang="es-MX" smtClean="0"/>
              <a:t>19/10/2017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8CCE11-1D5E-40E5-8B87-87C006F1CE1A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714032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69805" cy="6874935"/>
            <a:chOff x="-8467" y="-8468"/>
            <a:chExt cx="9169805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5083ED-0D3D-4E93-B628-40B7931DA755}" type="datetime1">
              <a:rPr lang="es-MX" smtClean="0"/>
              <a:t>19/10/2017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618CCE11-1D5E-40E5-8B87-87C006F1CE1A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1181381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9" r:id="rId1"/>
    <p:sldLayoutId id="2147483810" r:id="rId2"/>
    <p:sldLayoutId id="2147483811" r:id="rId3"/>
    <p:sldLayoutId id="2147483812" r:id="rId4"/>
    <p:sldLayoutId id="2147483813" r:id="rId5"/>
    <p:sldLayoutId id="2147483814" r:id="rId6"/>
    <p:sldLayoutId id="2147483815" r:id="rId7"/>
    <p:sldLayoutId id="2147483816" r:id="rId8"/>
    <p:sldLayoutId id="2147483817" r:id="rId9"/>
    <p:sldLayoutId id="2147483818" r:id="rId10"/>
    <p:sldLayoutId id="2147483819" r:id="rId11"/>
    <p:sldLayoutId id="2147483820" r:id="rId12"/>
    <p:sldLayoutId id="2147483821" r:id="rId13"/>
    <p:sldLayoutId id="2147483822" r:id="rId14"/>
    <p:sldLayoutId id="2147483823" r:id="rId15"/>
    <p:sldLayoutId id="2147483824" r:id="rId16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gi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ymesyemprendedores.com.ar/articulos/economia-y-finanzas/comercializacion-de-ideas-a-nivel-local.html" TargetMode="External"/><Relationship Id="rId7" Type="http://schemas.openxmlformats.org/officeDocument/2006/relationships/hyperlink" Target="http://acertacomunicaciones.com/analisis-de-contexto-la-empresa/" TargetMode="External"/><Relationship Id="rId2" Type="http://schemas.openxmlformats.org/officeDocument/2006/relationships/hyperlink" Target="http://ecodes.org/phocadownload/empresa-nuevo-milenio-ODM3.pdf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retos-directivos.eae.es/como-se-crea-la-cultura-empresarial-algunos-ejemplos" TargetMode="External"/><Relationship Id="rId5" Type="http://schemas.openxmlformats.org/officeDocument/2006/relationships/hyperlink" Target="http://forbes.es/listas/5228/los-paises-mas-emprendedores-del-mundo/2/" TargetMode="External"/><Relationship Id="rId4" Type="http://schemas.openxmlformats.org/officeDocument/2006/relationships/hyperlink" Target="https://www.guioteca.com/emprendimiento/los-10-emprendimientos-mas-exitosos-del-mundo-como-partieron-y-lograron-lo-que-son-hoy/" TargetMode="Externa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125405" y="404664"/>
            <a:ext cx="6842721" cy="1800200"/>
          </a:xfrm>
        </p:spPr>
        <p:txBody>
          <a:bodyPr>
            <a:noAutofit/>
          </a:bodyPr>
          <a:lstStyle/>
          <a:p>
            <a:pPr algn="ctr"/>
            <a:r>
              <a:rPr lang="es-MX" sz="2400" dirty="0">
                <a:solidFill>
                  <a:srgbClr val="002060"/>
                </a:solidFill>
              </a:rPr>
              <a:t>UNIVERSIDAD AUTÓNOMA </a:t>
            </a:r>
            <a:r>
              <a:rPr lang="es-MX" sz="2400" dirty="0" smtClean="0">
                <a:solidFill>
                  <a:srgbClr val="002060"/>
                </a:solidFill>
              </a:rPr>
              <a:t>DEL ESTADO DE MÉXICO</a:t>
            </a:r>
            <a:r>
              <a:rPr lang="es-MX" sz="2400" dirty="0">
                <a:solidFill>
                  <a:srgbClr val="002060"/>
                </a:solidFill>
              </a:rPr>
              <a:t/>
            </a:r>
            <a:br>
              <a:rPr lang="es-MX" sz="2400" dirty="0">
                <a:solidFill>
                  <a:srgbClr val="002060"/>
                </a:solidFill>
              </a:rPr>
            </a:br>
            <a:r>
              <a:rPr lang="es-MX" sz="2400" dirty="0">
                <a:solidFill>
                  <a:srgbClr val="002060"/>
                </a:solidFill>
              </a:rPr>
              <a:t>Facultad de Turismo y Gastronomía</a:t>
            </a:r>
            <a:br>
              <a:rPr lang="es-MX" sz="2400" dirty="0">
                <a:solidFill>
                  <a:srgbClr val="002060"/>
                </a:solidFill>
              </a:rPr>
            </a:br>
            <a:r>
              <a:rPr lang="es-MX" sz="2400" dirty="0">
                <a:solidFill>
                  <a:srgbClr val="002060"/>
                </a:solidFill>
              </a:rPr>
              <a:t>Licenciatura en Turismo</a:t>
            </a:r>
            <a:endParaRPr lang="es-MX" sz="2400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259632" y="2225006"/>
            <a:ext cx="6347714" cy="3816424"/>
          </a:xfrm>
        </p:spPr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r>
              <a:rPr lang="es-MX" sz="2200" dirty="0">
                <a:solidFill>
                  <a:srgbClr val="FF0000"/>
                </a:solidFill>
                <a:latin typeface="+mj-lt"/>
              </a:rPr>
              <a:t>Unidad de Aprendizaje:</a:t>
            </a:r>
            <a:br>
              <a:rPr lang="es-MX" sz="2200" dirty="0">
                <a:solidFill>
                  <a:srgbClr val="FF0000"/>
                </a:solidFill>
                <a:latin typeface="+mj-lt"/>
              </a:rPr>
            </a:br>
            <a:r>
              <a:rPr lang="es-MX" sz="2200" dirty="0" smtClean="0">
                <a:solidFill>
                  <a:srgbClr val="FF0000"/>
                </a:solidFill>
                <a:latin typeface="+mj-lt"/>
              </a:rPr>
              <a:t>Plan de Negocios</a:t>
            </a:r>
            <a:r>
              <a:rPr lang="es-MX" sz="2200" dirty="0">
                <a:solidFill>
                  <a:srgbClr val="FF0000"/>
                </a:solidFill>
                <a:latin typeface="+mj-lt"/>
              </a:rPr>
              <a:t/>
            </a:r>
            <a:br>
              <a:rPr lang="es-MX" sz="2200" dirty="0">
                <a:solidFill>
                  <a:srgbClr val="FF0000"/>
                </a:solidFill>
                <a:latin typeface="+mj-lt"/>
              </a:rPr>
            </a:br>
            <a:r>
              <a:rPr lang="es-MX" sz="1900" dirty="0">
                <a:solidFill>
                  <a:schemeClr val="accent6">
                    <a:lumMod val="50000"/>
                  </a:schemeClr>
                </a:solidFill>
                <a:latin typeface="+mj-lt"/>
              </a:rPr>
              <a:t/>
            </a:r>
            <a:br>
              <a:rPr lang="es-MX" sz="1900" dirty="0">
                <a:solidFill>
                  <a:schemeClr val="accent6">
                    <a:lumMod val="50000"/>
                  </a:schemeClr>
                </a:solidFill>
                <a:latin typeface="+mj-lt"/>
              </a:rPr>
            </a:br>
            <a:r>
              <a:rPr lang="es-MX" sz="2600" dirty="0">
                <a:solidFill>
                  <a:srgbClr val="FF0000"/>
                </a:solidFill>
                <a:latin typeface="+mj-lt"/>
              </a:rPr>
              <a:t>Tema: </a:t>
            </a:r>
            <a:r>
              <a:rPr lang="es-MX" sz="2600" dirty="0">
                <a:solidFill>
                  <a:srgbClr val="FF0000"/>
                </a:solidFill>
                <a:latin typeface="+mj-lt"/>
              </a:rPr>
              <a:t>C</a:t>
            </a:r>
            <a:r>
              <a:rPr lang="es-MX" sz="2600" dirty="0" smtClean="0">
                <a:solidFill>
                  <a:srgbClr val="FF0000"/>
                </a:solidFill>
                <a:latin typeface="+mj-lt"/>
              </a:rPr>
              <a:t>onceptos </a:t>
            </a:r>
            <a:r>
              <a:rPr lang="es-MX" sz="2600" dirty="0" smtClean="0">
                <a:solidFill>
                  <a:srgbClr val="FF0000"/>
                </a:solidFill>
                <a:latin typeface="+mj-lt"/>
              </a:rPr>
              <a:t>básicos sobre creatividad, innovación y emprendimiento</a:t>
            </a:r>
          </a:p>
          <a:p>
            <a:pPr algn="ctr"/>
            <a:endParaRPr lang="es-MX" sz="1900" dirty="0">
              <a:latin typeface="+mj-lt"/>
            </a:endParaRPr>
          </a:p>
          <a:p>
            <a:pPr marL="0" indent="0" algn="ctr">
              <a:buNone/>
            </a:pPr>
            <a:r>
              <a:rPr lang="es-MX" sz="1900" dirty="0">
                <a:latin typeface="+mj-lt"/>
              </a:rPr>
              <a:t>Autor:</a:t>
            </a:r>
            <a:br>
              <a:rPr lang="es-MX" sz="1900" dirty="0">
                <a:latin typeface="+mj-lt"/>
              </a:rPr>
            </a:br>
            <a:r>
              <a:rPr lang="es-MX" sz="1900" dirty="0">
                <a:latin typeface="+mj-lt"/>
              </a:rPr>
              <a:t>M. en A. María de Lourdes Escalona González</a:t>
            </a:r>
          </a:p>
          <a:p>
            <a:pPr algn="ctr"/>
            <a:endParaRPr lang="es-MX" sz="1900" dirty="0">
              <a:latin typeface="+mj-lt"/>
            </a:endParaRPr>
          </a:p>
          <a:p>
            <a:pPr marL="0" indent="0" algn="ctr">
              <a:buNone/>
            </a:pPr>
            <a:r>
              <a:rPr lang="es-MX" sz="1900" dirty="0">
                <a:latin typeface="+mj-lt"/>
              </a:rPr>
              <a:t>Octubre </a:t>
            </a:r>
            <a:r>
              <a:rPr lang="es-MX" sz="1900" dirty="0" smtClean="0">
                <a:latin typeface="+mj-lt"/>
              </a:rPr>
              <a:t>2017</a:t>
            </a:r>
            <a:r>
              <a:rPr lang="es-MX" sz="1900" dirty="0">
                <a:latin typeface="+mj-lt"/>
              </a:rPr>
              <a:t/>
            </a:r>
            <a:br>
              <a:rPr lang="es-MX" sz="1900" dirty="0">
                <a:latin typeface="+mj-lt"/>
              </a:rPr>
            </a:br>
            <a:endParaRPr lang="es-ES" sz="1900" dirty="0">
              <a:latin typeface="+mj-lt"/>
            </a:endParaRPr>
          </a:p>
          <a:p>
            <a:pPr marL="0" indent="0">
              <a:buNone/>
            </a:pPr>
            <a:endParaRPr lang="es-MX" dirty="0"/>
          </a:p>
        </p:txBody>
      </p:sp>
      <p:pic>
        <p:nvPicPr>
          <p:cNvPr id="5" name="4 Imagen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44" y="0"/>
            <a:ext cx="1115061" cy="98072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5 Imagen" descr="Descripción: ESC_FACB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049020" y="0"/>
            <a:ext cx="1125405" cy="98072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40918589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4" name="Picture 4" descr="Resultado de imagen para emprendedo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32161" y="1844824"/>
            <a:ext cx="6048672" cy="3456383"/>
          </a:xfrm>
          <a:prstGeom prst="rect">
            <a:avLst/>
          </a:prstGeom>
          <a:noFill/>
        </p:spPr>
      </p:pic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43138" y="2529469"/>
            <a:ext cx="5826719" cy="1646302"/>
          </a:xfrm>
        </p:spPr>
        <p:txBody>
          <a:bodyPr/>
          <a:lstStyle/>
          <a:p>
            <a:pPr algn="ctr"/>
            <a:r>
              <a:rPr lang="es-MX" sz="4400" dirty="0">
                <a:solidFill>
                  <a:srgbClr val="C00000"/>
                </a:solidFill>
              </a:rPr>
              <a:t>El emprendedor</a:t>
            </a: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043608" y="4050834"/>
            <a:ext cx="6825781" cy="1096899"/>
          </a:xfrm>
        </p:spPr>
        <p:txBody>
          <a:bodyPr>
            <a:normAutofit/>
          </a:bodyPr>
          <a:lstStyle/>
          <a:p>
            <a:endParaRPr lang="es-MX" sz="2000" dirty="0" smtClean="0">
              <a:solidFill>
                <a:schemeClr val="tx1"/>
              </a:solidFill>
            </a:endParaRPr>
          </a:p>
          <a:p>
            <a:pPr algn="ctr"/>
            <a:r>
              <a:rPr lang="es-MX" sz="2000" dirty="0" smtClean="0">
                <a:solidFill>
                  <a:schemeClr val="tx1"/>
                </a:solidFill>
              </a:rPr>
              <a:t>Origen</a:t>
            </a:r>
            <a:r>
              <a:rPr lang="es-MX" sz="2000" dirty="0">
                <a:solidFill>
                  <a:schemeClr val="tx1"/>
                </a:solidFill>
              </a:rPr>
              <a:t>, Enfoques, Tendencias, Valores y Habilidades</a:t>
            </a:r>
          </a:p>
        </p:txBody>
      </p:sp>
    </p:spTree>
    <p:extLst>
      <p:ext uri="{BB962C8B-B14F-4D97-AF65-F5344CB8AC3E}">
        <p14:creationId xmlns:p14="http://schemas.microsoft.com/office/powerpoint/2010/main" val="222583094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67544" y="1052736"/>
            <a:ext cx="7128792" cy="5200060"/>
          </a:xfrm>
        </p:spPr>
        <p:txBody>
          <a:bodyPr>
            <a:normAutofit lnSpcReduction="10000"/>
          </a:bodyPr>
          <a:lstStyle/>
          <a:p>
            <a:r>
              <a:rPr lang="es-MX" dirty="0">
                <a:solidFill>
                  <a:srgbClr val="00B0F0"/>
                </a:solidFill>
              </a:rPr>
              <a:t>P</a:t>
            </a:r>
            <a:r>
              <a:rPr lang="es-MX" i="1" dirty="0">
                <a:solidFill>
                  <a:srgbClr val="00B0F0"/>
                </a:solidFill>
              </a:rPr>
              <a:t>roviene del  francés “</a:t>
            </a:r>
            <a:r>
              <a:rPr lang="es-MX" i="1" dirty="0" err="1">
                <a:solidFill>
                  <a:srgbClr val="00B0F0"/>
                </a:solidFill>
              </a:rPr>
              <a:t>entrepreneur</a:t>
            </a:r>
            <a:r>
              <a:rPr lang="es-MX" i="1" dirty="0">
                <a:solidFill>
                  <a:srgbClr val="00B0F0"/>
                </a:solidFill>
              </a:rPr>
              <a:t>”, usada por primera vez en 1725, “</a:t>
            </a:r>
            <a:r>
              <a:rPr lang="es-MX" i="1" dirty="0" err="1">
                <a:solidFill>
                  <a:srgbClr val="00B0F0"/>
                </a:solidFill>
              </a:rPr>
              <a:t>entrepreneur</a:t>
            </a:r>
            <a:r>
              <a:rPr lang="es-MX" i="1" dirty="0">
                <a:solidFill>
                  <a:srgbClr val="00B0F0"/>
                </a:solidFill>
              </a:rPr>
              <a:t> es la persona que asume riesgos”.</a:t>
            </a:r>
            <a:endParaRPr lang="es-MX" dirty="0">
              <a:solidFill>
                <a:srgbClr val="00B0F0"/>
              </a:solidFill>
            </a:endParaRPr>
          </a:p>
          <a:p>
            <a:endParaRPr lang="es-MX" dirty="0"/>
          </a:p>
          <a:p>
            <a:r>
              <a:rPr lang="es-MX" i="1" dirty="0">
                <a:solidFill>
                  <a:schemeClr val="accent5"/>
                </a:solidFill>
              </a:rPr>
              <a:t>Jean-</a:t>
            </a:r>
            <a:r>
              <a:rPr lang="es-MX" i="1" dirty="0" err="1">
                <a:solidFill>
                  <a:schemeClr val="accent5"/>
                </a:solidFill>
              </a:rPr>
              <a:t>Baptiste</a:t>
            </a:r>
            <a:r>
              <a:rPr lang="es-MX" i="1" dirty="0">
                <a:solidFill>
                  <a:schemeClr val="accent5"/>
                </a:solidFill>
              </a:rPr>
              <a:t> </a:t>
            </a:r>
            <a:r>
              <a:rPr lang="es-MX" i="1" dirty="0" err="1">
                <a:solidFill>
                  <a:schemeClr val="accent5"/>
                </a:solidFill>
              </a:rPr>
              <a:t>Say</a:t>
            </a:r>
            <a:r>
              <a:rPr lang="es-MX" i="1" dirty="0">
                <a:solidFill>
                  <a:schemeClr val="accent5"/>
                </a:solidFill>
              </a:rPr>
              <a:t>, usó la palabra emprendedor para identificar al individuo que transfiere recursos económicos de un sector de productividad baja para un sector de productividad más elevado.</a:t>
            </a:r>
          </a:p>
          <a:p>
            <a:endParaRPr lang="es-MX" i="1" dirty="0">
              <a:solidFill>
                <a:schemeClr val="accent5"/>
              </a:solidFill>
            </a:endParaRPr>
          </a:p>
          <a:p>
            <a:r>
              <a:rPr lang="es-MX" i="1" dirty="0">
                <a:solidFill>
                  <a:srgbClr val="00B050"/>
                </a:solidFill>
              </a:rPr>
              <a:t>En 1871, Carl </a:t>
            </a:r>
            <a:r>
              <a:rPr lang="es-MX" i="1" dirty="0" err="1">
                <a:solidFill>
                  <a:srgbClr val="00B050"/>
                </a:solidFill>
              </a:rPr>
              <a:t>Menger</a:t>
            </a:r>
            <a:r>
              <a:rPr lang="es-MX" i="1" dirty="0">
                <a:solidFill>
                  <a:srgbClr val="00B050"/>
                </a:solidFill>
              </a:rPr>
              <a:t>, economista austriaco, definió al emprendedor como aquél que se anticipa a las necesidades futuras.</a:t>
            </a:r>
            <a:endParaRPr lang="es-MX" dirty="0">
              <a:solidFill>
                <a:srgbClr val="00B050"/>
              </a:solidFill>
            </a:endParaRPr>
          </a:p>
          <a:p>
            <a:endParaRPr lang="es-MX" b="1" dirty="0"/>
          </a:p>
          <a:p>
            <a:r>
              <a:rPr lang="es-MX" b="1" i="1" dirty="0"/>
              <a:t>Cole (1959) señaló la existencia de cuatro tipos de emprendedores: el innovador, el inventor, el promotor súper optimista y el constructor de una organización</a:t>
            </a:r>
            <a:r>
              <a:rPr lang="es-MX" b="1" i="1" dirty="0" smtClean="0"/>
              <a:t>.</a:t>
            </a:r>
          </a:p>
          <a:p>
            <a:pPr marL="0" indent="0">
              <a:buNone/>
            </a:pPr>
            <a:r>
              <a:rPr lang="es-MX" dirty="0" smtClean="0"/>
              <a:t>     Vázquez</a:t>
            </a:r>
            <a:r>
              <a:rPr lang="es-MX" dirty="0"/>
              <a:t>, J. A. </a:t>
            </a:r>
            <a:endParaRPr lang="es-MX" b="1" dirty="0"/>
          </a:p>
          <a:p>
            <a:pPr marL="0" indent="0">
              <a:buNone/>
            </a:pPr>
            <a:endParaRPr lang="es-MX" b="1" dirty="0"/>
          </a:p>
          <a:p>
            <a:endParaRPr lang="es-MX" dirty="0"/>
          </a:p>
        </p:txBody>
      </p:sp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8CCE11-1D5E-40E5-8B87-87C006F1CE1A}" type="slidenum">
              <a:rPr lang="es-MX" smtClean="0"/>
              <a:t>11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74349739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28650" y="692696"/>
            <a:ext cx="7886700" cy="5832648"/>
          </a:xfrm>
        </p:spPr>
        <p:txBody>
          <a:bodyPr/>
          <a:lstStyle/>
          <a:p>
            <a:pPr marL="0" indent="0">
              <a:buNone/>
            </a:pPr>
            <a:r>
              <a:rPr lang="es-MX" sz="2800" dirty="0"/>
              <a:t>Señalan como características de su comportamiento</a:t>
            </a:r>
            <a:r>
              <a:rPr lang="es-MX" sz="2800" dirty="0" smtClean="0"/>
              <a:t>:</a:t>
            </a:r>
            <a:endParaRPr lang="es-MX" sz="2800" dirty="0"/>
          </a:p>
          <a:p>
            <a:r>
              <a:rPr lang="es-MX" sz="2000" dirty="0"/>
              <a:t>L</a:t>
            </a:r>
            <a:r>
              <a:rPr lang="es-MX" sz="2000" dirty="0" smtClean="0"/>
              <a:t>a </a:t>
            </a:r>
            <a:r>
              <a:rPr lang="es-MX" sz="2000" dirty="0"/>
              <a:t>capacidad de buscar y recoger </a:t>
            </a:r>
            <a:r>
              <a:rPr lang="es-MX" sz="2000" dirty="0" smtClean="0"/>
              <a:t>información</a:t>
            </a:r>
            <a:endParaRPr lang="es-MX" sz="2000" dirty="0"/>
          </a:p>
          <a:p>
            <a:r>
              <a:rPr lang="es-MX" sz="2000" dirty="0"/>
              <a:t>L</a:t>
            </a:r>
            <a:r>
              <a:rPr lang="es-MX" sz="2000" dirty="0" smtClean="0"/>
              <a:t>a </a:t>
            </a:r>
            <a:r>
              <a:rPr lang="es-MX" sz="2000" dirty="0"/>
              <a:t>habilidad para manejar </a:t>
            </a:r>
            <a:r>
              <a:rPr lang="es-MX" sz="2000" dirty="0" smtClean="0"/>
              <a:t>riesgos</a:t>
            </a:r>
            <a:endParaRPr lang="es-MX" sz="2000" dirty="0"/>
          </a:p>
          <a:p>
            <a:r>
              <a:rPr lang="es-MX" sz="2000" dirty="0"/>
              <a:t>L</a:t>
            </a:r>
            <a:r>
              <a:rPr lang="es-MX" sz="2000" dirty="0" smtClean="0"/>
              <a:t>a </a:t>
            </a:r>
            <a:r>
              <a:rPr lang="es-MX" sz="2000" dirty="0"/>
              <a:t>capacidad para establecer </a:t>
            </a:r>
            <a:r>
              <a:rPr lang="es-MX" sz="2000" dirty="0" smtClean="0"/>
              <a:t>relaciones</a:t>
            </a:r>
            <a:endParaRPr lang="es-MX" sz="2000" dirty="0"/>
          </a:p>
          <a:p>
            <a:r>
              <a:rPr lang="es-MX" sz="2000" dirty="0"/>
              <a:t>L</a:t>
            </a:r>
            <a:r>
              <a:rPr lang="es-MX" sz="2000" dirty="0" smtClean="0"/>
              <a:t>a </a:t>
            </a:r>
            <a:r>
              <a:rPr lang="es-MX" sz="2000" dirty="0"/>
              <a:t>capacidad para tomar decisiones en la </a:t>
            </a:r>
            <a:r>
              <a:rPr lang="es-MX" sz="2000" dirty="0" smtClean="0"/>
              <a:t>incertidumbre</a:t>
            </a:r>
            <a:endParaRPr lang="es-MX" sz="2000" dirty="0"/>
          </a:p>
          <a:p>
            <a:r>
              <a:rPr lang="es-MX" sz="2000" dirty="0"/>
              <a:t>L</a:t>
            </a:r>
            <a:r>
              <a:rPr lang="es-MX" sz="2000" dirty="0" smtClean="0"/>
              <a:t>a </a:t>
            </a:r>
            <a:r>
              <a:rPr lang="es-MX" sz="2000" dirty="0"/>
              <a:t>capacidad de </a:t>
            </a:r>
            <a:r>
              <a:rPr lang="es-MX" sz="2000" dirty="0" smtClean="0"/>
              <a:t>liderazgo</a:t>
            </a:r>
            <a:endParaRPr lang="es-MX" sz="2000" dirty="0"/>
          </a:p>
          <a:p>
            <a:r>
              <a:rPr lang="es-MX" sz="2000" dirty="0"/>
              <a:t>L</a:t>
            </a:r>
            <a:r>
              <a:rPr lang="es-MX" sz="2000" dirty="0" smtClean="0"/>
              <a:t>a </a:t>
            </a:r>
            <a:r>
              <a:rPr lang="es-MX" sz="2000" dirty="0"/>
              <a:t>capacidad de aprender de la </a:t>
            </a:r>
            <a:r>
              <a:rPr lang="es-MX" sz="2000" dirty="0" smtClean="0"/>
              <a:t>experiencia</a:t>
            </a:r>
          </a:p>
          <a:p>
            <a:pPr marL="0" indent="0">
              <a:buNone/>
            </a:pPr>
            <a:r>
              <a:rPr lang="es-MX" sz="2000" dirty="0" smtClean="0"/>
              <a:t>    Vázquez</a:t>
            </a:r>
            <a:r>
              <a:rPr lang="es-MX" sz="2000" dirty="0"/>
              <a:t>, J. A. </a:t>
            </a:r>
          </a:p>
          <a:p>
            <a:endParaRPr lang="es-MX" dirty="0"/>
          </a:p>
        </p:txBody>
      </p:sp>
      <p:pic>
        <p:nvPicPr>
          <p:cNvPr id="8194" name="Picture 2" descr="Resultado de imagen para emprendedo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4941168"/>
            <a:ext cx="2827741" cy="1584176"/>
          </a:xfrm>
          <a:prstGeom prst="rect">
            <a:avLst/>
          </a:prstGeom>
          <a:noFill/>
        </p:spPr>
      </p:pic>
      <p:pic>
        <p:nvPicPr>
          <p:cNvPr id="8196" name="Picture 4" descr="Resultado de imagen para emprendedor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6056" y="4581128"/>
            <a:ext cx="2950010" cy="1584175"/>
          </a:xfrm>
          <a:prstGeom prst="rect">
            <a:avLst/>
          </a:prstGeom>
          <a:noFill/>
        </p:spPr>
      </p:pic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8CCE11-1D5E-40E5-8B87-87C006F1CE1A}" type="slidenum">
              <a:rPr lang="es-MX" smtClean="0"/>
              <a:t>12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77711244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467544" y="1844824"/>
            <a:ext cx="6984776" cy="1142246"/>
          </a:xfrm>
        </p:spPr>
        <p:txBody>
          <a:bodyPr/>
          <a:lstStyle/>
          <a:p>
            <a:r>
              <a:rPr lang="es-MX" sz="4800" dirty="0"/>
              <a:t>Desarrollo Emprendedor</a:t>
            </a: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4211960" y="3239637"/>
            <a:ext cx="3450455" cy="1096899"/>
          </a:xfrm>
        </p:spPr>
        <p:txBody>
          <a:bodyPr>
            <a:normAutofit/>
          </a:bodyPr>
          <a:lstStyle/>
          <a:p>
            <a:r>
              <a:rPr lang="es-MX" sz="2400" dirty="0"/>
              <a:t>Nivel local y nacional</a:t>
            </a:r>
          </a:p>
        </p:txBody>
      </p:sp>
      <p:pic>
        <p:nvPicPr>
          <p:cNvPr id="7170" name="Picture 2" descr="Resultado de imagen para emprendedo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3239637"/>
            <a:ext cx="3312368" cy="259228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54117290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875184"/>
          </a:xfrm>
        </p:spPr>
        <p:txBody>
          <a:bodyPr/>
          <a:lstStyle/>
          <a:p>
            <a:r>
              <a:rPr lang="es-MX" b="1" dirty="0"/>
              <a:t>Desarrollo a nivel local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09599" y="1844824"/>
            <a:ext cx="6347714" cy="4673446"/>
          </a:xfrm>
        </p:spPr>
        <p:txBody>
          <a:bodyPr>
            <a:normAutofit/>
          </a:bodyPr>
          <a:lstStyle/>
          <a:p>
            <a:r>
              <a:rPr lang="es-MX" sz="2000" dirty="0"/>
              <a:t>Asegurar que el negocio se muestre en los resultados de una búsqueda local en los sitios de búsqueda más populares.</a:t>
            </a:r>
          </a:p>
          <a:p>
            <a:r>
              <a:rPr lang="es-MX" sz="2000" dirty="0" smtClean="0"/>
              <a:t>Identificar </a:t>
            </a:r>
            <a:r>
              <a:rPr lang="es-MX" sz="2000" dirty="0"/>
              <a:t>correctamente su mercado.</a:t>
            </a:r>
          </a:p>
          <a:p>
            <a:r>
              <a:rPr lang="es-MX" sz="2000" dirty="0"/>
              <a:t>Utilizar los medios de comunicación local y redes sociales con herramientas.</a:t>
            </a:r>
          </a:p>
          <a:p>
            <a:r>
              <a:rPr lang="es-MX" sz="2000" dirty="0"/>
              <a:t>Hacer relaciones con empresas locales</a:t>
            </a:r>
            <a:r>
              <a:rPr lang="es-MX" sz="2000" dirty="0" smtClean="0"/>
              <a:t>.</a:t>
            </a:r>
          </a:p>
          <a:p>
            <a:pPr marL="0" indent="0">
              <a:buNone/>
            </a:pPr>
            <a:r>
              <a:rPr lang="es-MX" sz="2000" b="1" dirty="0" smtClean="0"/>
              <a:t>     </a:t>
            </a:r>
          </a:p>
          <a:p>
            <a:pPr marL="0" indent="0">
              <a:buNone/>
            </a:pPr>
            <a:endParaRPr lang="es-MX" sz="2000" b="1" dirty="0"/>
          </a:p>
          <a:p>
            <a:pPr marL="0" indent="0">
              <a:buNone/>
            </a:pPr>
            <a:r>
              <a:rPr lang="es-MX" sz="2000" b="1" dirty="0" smtClean="0"/>
              <a:t>     Pymesyemprendedores </a:t>
            </a:r>
            <a:r>
              <a:rPr lang="es-MX" sz="2000" b="1" dirty="0"/>
              <a:t>(2017)</a:t>
            </a:r>
            <a:endParaRPr lang="es-MX" sz="2000" dirty="0"/>
          </a:p>
          <a:p>
            <a:endParaRPr lang="es-MX" sz="2000" dirty="0"/>
          </a:p>
          <a:p>
            <a:endParaRPr lang="es-MX" sz="2000" dirty="0"/>
          </a:p>
        </p:txBody>
      </p:sp>
      <p:pic>
        <p:nvPicPr>
          <p:cNvPr id="4" name="Picture 2" descr="Resultado de imagen para emprendedor nacional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96136" y="4636481"/>
            <a:ext cx="2796625" cy="1865134"/>
          </a:xfrm>
          <a:prstGeom prst="rect">
            <a:avLst/>
          </a:prstGeom>
          <a:noFill/>
        </p:spPr>
      </p:pic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>
          <a:xfrm>
            <a:off x="5076056" y="6136490"/>
            <a:ext cx="512638" cy="365125"/>
          </a:xfrm>
        </p:spPr>
        <p:txBody>
          <a:bodyPr/>
          <a:lstStyle/>
          <a:p>
            <a:fld id="{618CCE11-1D5E-40E5-8B87-87C006F1CE1A}" type="slidenum">
              <a:rPr lang="es-MX" smtClean="0"/>
              <a:t>14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43507708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s-MX" b="1" dirty="0"/>
              <a:t>Emprendimientos </a:t>
            </a:r>
            <a:r>
              <a:rPr lang="es-MX" b="1" dirty="0" smtClean="0"/>
              <a:t>exitosos</a:t>
            </a:r>
            <a:br>
              <a:rPr lang="es-MX" b="1" dirty="0" smtClean="0"/>
            </a:br>
            <a:r>
              <a:rPr lang="es-MX" sz="3100" b="1" dirty="0"/>
              <a:t>Guioteca (2017)</a:t>
            </a:r>
            <a:r>
              <a:rPr lang="es-MX" dirty="0"/>
              <a:t/>
            </a:r>
            <a:br>
              <a:rPr lang="es-MX" dirty="0"/>
            </a:br>
            <a:endParaRPr lang="es-MX" b="1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85763" indent="-385763">
              <a:buFont typeface="+mj-lt"/>
              <a:buAutoNum type="arabicPeriod"/>
            </a:pPr>
            <a:r>
              <a:rPr lang="es-MX" b="1" dirty="0" smtClean="0"/>
              <a:t>Google</a:t>
            </a:r>
          </a:p>
          <a:p>
            <a:pPr marL="385763" indent="-385763">
              <a:buFont typeface="+mj-lt"/>
              <a:buAutoNum type="arabicPeriod"/>
            </a:pPr>
            <a:r>
              <a:rPr lang="es-MX" b="1" dirty="0" err="1" smtClean="0"/>
              <a:t>Snapchat</a:t>
            </a:r>
            <a:endParaRPr lang="es-MX" b="1" dirty="0" smtClean="0"/>
          </a:p>
          <a:p>
            <a:pPr marL="385763" indent="-385763">
              <a:buFont typeface="+mj-lt"/>
              <a:buAutoNum type="arabicPeriod"/>
            </a:pPr>
            <a:r>
              <a:rPr lang="es-MX" b="1" dirty="0" smtClean="0"/>
              <a:t>Starbucks</a:t>
            </a:r>
          </a:p>
          <a:p>
            <a:pPr marL="385763" indent="-385763">
              <a:buFont typeface="+mj-lt"/>
              <a:buAutoNum type="arabicPeriod"/>
            </a:pPr>
            <a:r>
              <a:rPr lang="es-MX" b="1" dirty="0" smtClean="0"/>
              <a:t>Facebook</a:t>
            </a:r>
          </a:p>
          <a:p>
            <a:pPr marL="385763" indent="-385763">
              <a:buFont typeface="+mj-lt"/>
              <a:buAutoNum type="arabicPeriod"/>
            </a:pPr>
            <a:r>
              <a:rPr lang="es-MX" b="1" dirty="0" smtClean="0"/>
              <a:t>Samsung</a:t>
            </a:r>
          </a:p>
          <a:p>
            <a:pPr marL="385763" indent="-385763">
              <a:buFont typeface="+mj-lt"/>
              <a:buAutoNum type="arabicPeriod"/>
            </a:pPr>
            <a:r>
              <a:rPr lang="es-MX" b="1" dirty="0" err="1" smtClean="0"/>
              <a:t>Nintendo</a:t>
            </a:r>
            <a:endParaRPr lang="es-MX" b="1" dirty="0" smtClean="0"/>
          </a:p>
          <a:p>
            <a:pPr marL="385763" indent="-385763">
              <a:buFont typeface="+mj-lt"/>
              <a:buAutoNum type="arabicPeriod"/>
            </a:pPr>
            <a:r>
              <a:rPr lang="es-MX" b="1" dirty="0" smtClean="0"/>
              <a:t>Marriot</a:t>
            </a:r>
          </a:p>
          <a:p>
            <a:pPr marL="385763" indent="-385763">
              <a:buFont typeface="+mj-lt"/>
              <a:buAutoNum type="arabicPeriod"/>
            </a:pPr>
            <a:r>
              <a:rPr lang="es-MX" b="1" dirty="0" smtClean="0"/>
              <a:t>Bayer</a:t>
            </a:r>
            <a:endParaRPr lang="es-MX" dirty="0"/>
          </a:p>
        </p:txBody>
      </p:sp>
      <p:pic>
        <p:nvPicPr>
          <p:cNvPr id="4" name="Picture 2" descr="Imagen relacionad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23928" y="1840929"/>
            <a:ext cx="2847965" cy="1656005"/>
          </a:xfrm>
          <a:prstGeom prst="rect">
            <a:avLst/>
          </a:prstGeom>
          <a:noFill/>
        </p:spPr>
      </p:pic>
      <p:pic>
        <p:nvPicPr>
          <p:cNvPr id="5" name="Picture 4" descr="Resultado de imagen para starbuck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3240" y="3496934"/>
            <a:ext cx="4534538" cy="2217980"/>
          </a:xfrm>
          <a:prstGeom prst="rect">
            <a:avLst/>
          </a:prstGeom>
          <a:noFill/>
        </p:spPr>
      </p:pic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8CCE11-1D5E-40E5-8B87-87C006F1CE1A}" type="slidenum">
              <a:rPr lang="es-MX" smtClean="0"/>
              <a:t>15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07826677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dirty="0">
                <a:solidFill>
                  <a:srgbClr val="6509DF"/>
                </a:solidFill>
              </a:rPr>
              <a:t>Martin, R. (2017</a:t>
            </a:r>
            <a:r>
              <a:rPr lang="es-MX" dirty="0" smtClean="0">
                <a:solidFill>
                  <a:srgbClr val="6509DF"/>
                </a:solidFill>
              </a:rPr>
              <a:t>). Los diez países más emprendedores son:</a:t>
            </a:r>
            <a:r>
              <a:rPr lang="es-MX" dirty="0"/>
              <a:t/>
            </a:r>
            <a:br>
              <a:rPr lang="es-MX" dirty="0"/>
            </a:br>
            <a:endParaRPr lang="es-MX" dirty="0">
              <a:solidFill>
                <a:srgbClr val="6509DF"/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385763" indent="-385763">
              <a:buFont typeface="+mj-lt"/>
              <a:buAutoNum type="arabicPeriod"/>
            </a:pPr>
            <a:r>
              <a:rPr lang="es-MX" dirty="0"/>
              <a:t>India</a:t>
            </a:r>
          </a:p>
          <a:p>
            <a:pPr marL="385763" indent="-385763">
              <a:buFont typeface="+mj-lt"/>
              <a:buAutoNum type="arabicPeriod"/>
            </a:pPr>
            <a:r>
              <a:rPr lang="es-MX" dirty="0" smtClean="0"/>
              <a:t>Turquía</a:t>
            </a:r>
            <a:endParaRPr lang="es-MX" dirty="0"/>
          </a:p>
          <a:p>
            <a:pPr marL="385763" indent="-385763">
              <a:buFont typeface="+mj-lt"/>
              <a:buAutoNum type="arabicPeriod"/>
            </a:pPr>
            <a:r>
              <a:rPr lang="es-MX" dirty="0"/>
              <a:t>Estados Unidos</a:t>
            </a:r>
          </a:p>
          <a:p>
            <a:pPr marL="385763" indent="-385763">
              <a:buFont typeface="+mj-lt"/>
              <a:buAutoNum type="arabicPeriod"/>
            </a:pPr>
            <a:r>
              <a:rPr lang="es-MX" dirty="0"/>
              <a:t>Brasil</a:t>
            </a:r>
          </a:p>
          <a:p>
            <a:pPr marL="385763" indent="-385763">
              <a:buFont typeface="+mj-lt"/>
              <a:buAutoNum type="arabicPeriod"/>
            </a:pPr>
            <a:r>
              <a:rPr lang="es-MX" dirty="0"/>
              <a:t>China</a:t>
            </a:r>
          </a:p>
          <a:p>
            <a:pPr marL="385763" indent="-385763">
              <a:buFont typeface="+mj-lt"/>
              <a:buAutoNum type="arabicPeriod"/>
            </a:pPr>
            <a:r>
              <a:rPr lang="es-MX" dirty="0"/>
              <a:t>Islandia</a:t>
            </a:r>
          </a:p>
          <a:p>
            <a:pPr marL="385763" indent="-385763">
              <a:buFont typeface="+mj-lt"/>
              <a:buAutoNum type="arabicPeriod"/>
            </a:pPr>
            <a:r>
              <a:rPr lang="es-MX" dirty="0"/>
              <a:t>Irlanda</a:t>
            </a:r>
          </a:p>
          <a:p>
            <a:pPr marL="385763" indent="-385763">
              <a:buFont typeface="+mj-lt"/>
              <a:buAutoNum type="arabicPeriod"/>
            </a:pPr>
            <a:r>
              <a:rPr lang="es-MX" dirty="0"/>
              <a:t>Rusia </a:t>
            </a:r>
          </a:p>
          <a:p>
            <a:pPr marL="385763" indent="-385763">
              <a:buFont typeface="+mj-lt"/>
              <a:buAutoNum type="arabicPeriod"/>
            </a:pPr>
            <a:r>
              <a:rPr lang="es-MX" dirty="0"/>
              <a:t>Estonia</a:t>
            </a:r>
          </a:p>
          <a:p>
            <a:pPr marL="385763" indent="-385763">
              <a:buFont typeface="+mj-lt"/>
              <a:buAutoNum type="arabicPeriod"/>
            </a:pPr>
            <a:r>
              <a:rPr lang="es-MX" dirty="0"/>
              <a:t>Austria</a:t>
            </a:r>
          </a:p>
        </p:txBody>
      </p:sp>
      <p:pic>
        <p:nvPicPr>
          <p:cNvPr id="5" name="Picture 4" descr="Imagen relacionad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93444" y="2383717"/>
            <a:ext cx="4808839" cy="3207458"/>
          </a:xfrm>
          <a:prstGeom prst="rect">
            <a:avLst/>
          </a:prstGeom>
          <a:noFill/>
        </p:spPr>
      </p:pic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8CCE11-1D5E-40E5-8B87-87C006F1CE1A}" type="slidenum">
              <a:rPr lang="es-MX" smtClean="0"/>
              <a:t>16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50767916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720731" y="989748"/>
            <a:ext cx="5826719" cy="1646302"/>
          </a:xfrm>
        </p:spPr>
        <p:txBody>
          <a:bodyPr/>
          <a:lstStyle/>
          <a:p>
            <a:r>
              <a:rPr lang="es-MX" dirty="0"/>
              <a:t>Cultura Empresarial</a:t>
            </a:r>
          </a:p>
        </p:txBody>
      </p:sp>
      <p:sp>
        <p:nvSpPr>
          <p:cNvPr id="4098" name="AutoShape 2" descr="Resultado de imagen para cultura empresarial"/>
          <p:cNvSpPr>
            <a:spLocks noChangeAspect="1" noChangeArrowheads="1"/>
          </p:cNvSpPr>
          <p:nvPr/>
        </p:nvSpPr>
        <p:spPr bwMode="auto">
          <a:xfrm>
            <a:off x="116681" y="748903"/>
            <a:ext cx="228600" cy="228601"/>
          </a:xfrm>
          <a:prstGeom prst="rect">
            <a:avLst/>
          </a:prstGeom>
          <a:noFill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s-MX" sz="1350"/>
          </a:p>
        </p:txBody>
      </p:sp>
      <p:sp>
        <p:nvSpPr>
          <p:cNvPr id="4100" name="AutoShape 4" descr="Resultado de imagen para cultura empresarial"/>
          <p:cNvSpPr>
            <a:spLocks noChangeAspect="1" noChangeArrowheads="1"/>
          </p:cNvSpPr>
          <p:nvPr/>
        </p:nvSpPr>
        <p:spPr bwMode="auto">
          <a:xfrm>
            <a:off x="116681" y="748903"/>
            <a:ext cx="228600" cy="228601"/>
          </a:xfrm>
          <a:prstGeom prst="rect">
            <a:avLst/>
          </a:prstGeom>
          <a:noFill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s-MX" sz="1350"/>
          </a:p>
        </p:txBody>
      </p:sp>
      <p:sp>
        <p:nvSpPr>
          <p:cNvPr id="4102" name="AutoShape 6" descr="Resultado de imagen para cultura empresarial"/>
          <p:cNvSpPr>
            <a:spLocks noChangeAspect="1" noChangeArrowheads="1"/>
          </p:cNvSpPr>
          <p:nvPr/>
        </p:nvSpPr>
        <p:spPr bwMode="auto">
          <a:xfrm>
            <a:off x="116681" y="748903"/>
            <a:ext cx="228600" cy="228601"/>
          </a:xfrm>
          <a:prstGeom prst="rect">
            <a:avLst/>
          </a:prstGeom>
          <a:noFill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s-MX" sz="1350"/>
          </a:p>
        </p:txBody>
      </p:sp>
      <p:sp>
        <p:nvSpPr>
          <p:cNvPr id="4104" name="AutoShape 8" descr="Resultado de imagen para cultura empresarial"/>
          <p:cNvSpPr>
            <a:spLocks noChangeAspect="1" noChangeArrowheads="1"/>
          </p:cNvSpPr>
          <p:nvPr/>
        </p:nvSpPr>
        <p:spPr bwMode="auto">
          <a:xfrm>
            <a:off x="116681" y="748903"/>
            <a:ext cx="228600" cy="228601"/>
          </a:xfrm>
          <a:prstGeom prst="rect">
            <a:avLst/>
          </a:prstGeom>
          <a:noFill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s-MX" sz="1350"/>
          </a:p>
        </p:txBody>
      </p:sp>
      <p:sp>
        <p:nvSpPr>
          <p:cNvPr id="4106" name="AutoShape 10" descr="Resultado de imagen para cultura empresarial"/>
          <p:cNvSpPr>
            <a:spLocks noChangeAspect="1" noChangeArrowheads="1"/>
          </p:cNvSpPr>
          <p:nvPr/>
        </p:nvSpPr>
        <p:spPr bwMode="auto">
          <a:xfrm>
            <a:off x="116681" y="748903"/>
            <a:ext cx="228600" cy="228601"/>
          </a:xfrm>
          <a:prstGeom prst="rect">
            <a:avLst/>
          </a:prstGeom>
          <a:noFill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s-MX" sz="1350"/>
          </a:p>
        </p:txBody>
      </p:sp>
      <p:sp>
        <p:nvSpPr>
          <p:cNvPr id="4108" name="AutoShape 12" descr="Resultado de imagen para cultura empresarial"/>
          <p:cNvSpPr>
            <a:spLocks noChangeAspect="1" noChangeArrowheads="1"/>
          </p:cNvSpPr>
          <p:nvPr/>
        </p:nvSpPr>
        <p:spPr bwMode="auto">
          <a:xfrm>
            <a:off x="116681" y="748903"/>
            <a:ext cx="228600" cy="228601"/>
          </a:xfrm>
          <a:prstGeom prst="rect">
            <a:avLst/>
          </a:prstGeom>
          <a:noFill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s-MX" sz="1350"/>
          </a:p>
        </p:txBody>
      </p:sp>
      <p:sp>
        <p:nvSpPr>
          <p:cNvPr id="4110" name="AutoShape 14" descr="Resultado de imagen para cultura empresarial"/>
          <p:cNvSpPr>
            <a:spLocks noChangeAspect="1" noChangeArrowheads="1"/>
          </p:cNvSpPr>
          <p:nvPr/>
        </p:nvSpPr>
        <p:spPr bwMode="auto">
          <a:xfrm>
            <a:off x="116681" y="748903"/>
            <a:ext cx="228600" cy="228601"/>
          </a:xfrm>
          <a:prstGeom prst="rect">
            <a:avLst/>
          </a:prstGeom>
          <a:noFill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s-MX" sz="1350"/>
          </a:p>
        </p:txBody>
      </p:sp>
      <p:sp>
        <p:nvSpPr>
          <p:cNvPr id="4112" name="AutoShape 16" descr="Resultado de imagen para cultura empresarial"/>
          <p:cNvSpPr>
            <a:spLocks noChangeAspect="1" noChangeArrowheads="1"/>
          </p:cNvSpPr>
          <p:nvPr/>
        </p:nvSpPr>
        <p:spPr bwMode="auto">
          <a:xfrm>
            <a:off x="116681" y="748903"/>
            <a:ext cx="228600" cy="228601"/>
          </a:xfrm>
          <a:prstGeom prst="rect">
            <a:avLst/>
          </a:prstGeom>
          <a:noFill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s-MX" sz="1350"/>
          </a:p>
        </p:txBody>
      </p:sp>
      <p:sp>
        <p:nvSpPr>
          <p:cNvPr id="4114" name="AutoShape 18" descr="Resultado de imagen para cultura empresarial"/>
          <p:cNvSpPr>
            <a:spLocks noChangeAspect="1" noChangeArrowheads="1"/>
          </p:cNvSpPr>
          <p:nvPr/>
        </p:nvSpPr>
        <p:spPr bwMode="auto">
          <a:xfrm>
            <a:off x="116681" y="748903"/>
            <a:ext cx="228600" cy="228601"/>
          </a:xfrm>
          <a:prstGeom prst="rect">
            <a:avLst/>
          </a:prstGeom>
          <a:noFill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s-MX" sz="1350"/>
          </a:p>
        </p:txBody>
      </p:sp>
      <p:pic>
        <p:nvPicPr>
          <p:cNvPr id="4116" name="Picture 20" descr="Resultado de imagen para cultura empresarial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26968" y="3687891"/>
            <a:ext cx="3920482" cy="206105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98913225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39552" y="2276872"/>
            <a:ext cx="6347714" cy="4248472"/>
          </a:xfrm>
          <a:solidFill>
            <a:schemeClr val="bg2">
              <a:lumMod val="50000"/>
            </a:schemeClr>
          </a:solidFill>
        </p:spPr>
        <p:txBody>
          <a:bodyPr>
            <a:normAutofit/>
          </a:bodyPr>
          <a:lstStyle/>
          <a:p>
            <a:r>
              <a:rPr lang="es-MX" b="1" dirty="0" smtClean="0">
                <a:solidFill>
                  <a:schemeClr val="bg1"/>
                </a:solidFill>
              </a:rPr>
              <a:t>T</a:t>
            </a:r>
            <a:r>
              <a:rPr lang="es-MX" dirty="0" smtClean="0">
                <a:solidFill>
                  <a:schemeClr val="bg1"/>
                </a:solidFill>
              </a:rPr>
              <a:t>odas </a:t>
            </a:r>
            <a:r>
              <a:rPr lang="es-MX" dirty="0">
                <a:solidFill>
                  <a:schemeClr val="bg1"/>
                </a:solidFill>
              </a:rPr>
              <a:t>las organizaciones crean su propia </a:t>
            </a:r>
            <a:r>
              <a:rPr lang="es-MX" dirty="0" smtClean="0">
                <a:solidFill>
                  <a:schemeClr val="bg1"/>
                </a:solidFill>
              </a:rPr>
              <a:t>cultura </a:t>
            </a:r>
            <a:r>
              <a:rPr lang="es-MX" dirty="0">
                <a:solidFill>
                  <a:schemeClr val="bg1"/>
                </a:solidFill>
              </a:rPr>
              <a:t>y reflejan las </a:t>
            </a:r>
            <a:r>
              <a:rPr lang="es-MX" dirty="0" smtClean="0">
                <a:solidFill>
                  <a:schemeClr val="bg1"/>
                </a:solidFill>
              </a:rPr>
              <a:t>normas </a:t>
            </a:r>
            <a:r>
              <a:rPr lang="es-MX" dirty="0">
                <a:solidFill>
                  <a:schemeClr val="bg1"/>
                </a:solidFill>
              </a:rPr>
              <a:t>y los </a:t>
            </a:r>
            <a:r>
              <a:rPr lang="es-MX" dirty="0" smtClean="0">
                <a:solidFill>
                  <a:schemeClr val="bg1"/>
                </a:solidFill>
              </a:rPr>
              <a:t>valores </a:t>
            </a:r>
            <a:r>
              <a:rPr lang="es-MX" dirty="0">
                <a:solidFill>
                  <a:schemeClr val="bg1"/>
                </a:solidFill>
              </a:rPr>
              <a:t>(del sistema formal y la forma en </a:t>
            </a:r>
            <a:r>
              <a:rPr lang="es-MX" dirty="0" smtClean="0">
                <a:solidFill>
                  <a:schemeClr val="bg1"/>
                </a:solidFill>
              </a:rPr>
              <a:t>que los </a:t>
            </a:r>
            <a:r>
              <a:rPr lang="es-MX" dirty="0">
                <a:solidFill>
                  <a:schemeClr val="bg1"/>
                </a:solidFill>
              </a:rPr>
              <a:t>reinterpreta el sistema informal). </a:t>
            </a:r>
          </a:p>
          <a:p>
            <a:r>
              <a:rPr lang="es-MX" dirty="0">
                <a:solidFill>
                  <a:schemeClr val="bg1"/>
                </a:solidFill>
              </a:rPr>
              <a:t>Esta </a:t>
            </a:r>
            <a:r>
              <a:rPr lang="es-MX" dirty="0" smtClean="0">
                <a:solidFill>
                  <a:schemeClr val="bg1"/>
                </a:solidFill>
              </a:rPr>
              <a:t>cultura </a:t>
            </a:r>
            <a:r>
              <a:rPr lang="es-MX" dirty="0">
                <a:solidFill>
                  <a:schemeClr val="bg1"/>
                </a:solidFill>
              </a:rPr>
              <a:t>o clima, también refleja la </a:t>
            </a:r>
            <a:r>
              <a:rPr lang="es-MX" dirty="0" smtClean="0">
                <a:solidFill>
                  <a:schemeClr val="bg1"/>
                </a:solidFill>
              </a:rPr>
              <a:t>historia </a:t>
            </a:r>
            <a:r>
              <a:rPr lang="es-MX" dirty="0">
                <a:solidFill>
                  <a:schemeClr val="bg1"/>
                </a:solidFill>
              </a:rPr>
              <a:t>de las luchas internas y externas, los tipos de gente que la organización atrae, sus propios procesos laborales, su planta física, las formas de comunicación y como se ejerce la autoridad dentro del sistema.</a:t>
            </a:r>
          </a:p>
          <a:p>
            <a:r>
              <a:rPr lang="es-MX" dirty="0" smtClean="0">
                <a:solidFill>
                  <a:schemeClr val="bg1"/>
                </a:solidFill>
              </a:rPr>
              <a:t>En resumen podemos decir que la cultura es el conjunto </a:t>
            </a:r>
            <a:r>
              <a:rPr lang="es-MX" dirty="0">
                <a:solidFill>
                  <a:schemeClr val="bg1"/>
                </a:solidFill>
              </a:rPr>
              <a:t>de formas de pensar, de sentir y de actuar que son compartidas por los miembros que componen la organización.</a:t>
            </a:r>
          </a:p>
        </p:txBody>
      </p:sp>
      <p:sp>
        <p:nvSpPr>
          <p:cNvPr id="3074" name="AutoShape 2" descr="Resultado de imagen para cultura empresarial"/>
          <p:cNvSpPr>
            <a:spLocks noChangeAspect="1" noChangeArrowheads="1"/>
          </p:cNvSpPr>
          <p:nvPr/>
        </p:nvSpPr>
        <p:spPr bwMode="auto">
          <a:xfrm>
            <a:off x="116681" y="748903"/>
            <a:ext cx="228600" cy="228601"/>
          </a:xfrm>
          <a:prstGeom prst="rect">
            <a:avLst/>
          </a:prstGeom>
          <a:noFill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s-MX" sz="1350"/>
          </a:p>
        </p:txBody>
      </p:sp>
      <p:pic>
        <p:nvPicPr>
          <p:cNvPr id="3076" name="Picture 4" descr="Imagen relacionad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76659" y="476672"/>
            <a:ext cx="3273500" cy="1510190"/>
          </a:xfrm>
          <a:prstGeom prst="rect">
            <a:avLst/>
          </a:prstGeom>
          <a:noFill/>
        </p:spPr>
      </p:pic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8CCE11-1D5E-40E5-8B87-87C006F1CE1A}" type="slidenum">
              <a:rPr lang="es-MX" smtClean="0"/>
              <a:t>18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94402491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09332" y="692696"/>
            <a:ext cx="7347044" cy="450612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MX" sz="2000" b="1" dirty="0">
                <a:solidFill>
                  <a:srgbClr val="FF0000"/>
                </a:solidFill>
              </a:rPr>
              <a:t>Culturas Cerradas:</a:t>
            </a:r>
          </a:p>
          <a:p>
            <a:r>
              <a:rPr lang="es-MX" b="1" dirty="0"/>
              <a:t>Autoclausura: </a:t>
            </a:r>
            <a:r>
              <a:rPr lang="es-MX" dirty="0"/>
              <a:t>Fuerte proyecto compartido por la mayoría, No tiene en cuenta los cambios </a:t>
            </a:r>
            <a:r>
              <a:rPr lang="es-MX" dirty="0" smtClean="0"/>
              <a:t>que </a:t>
            </a:r>
            <a:r>
              <a:rPr lang="es-MX" dirty="0"/>
              <a:t>se producen en el entorno</a:t>
            </a:r>
          </a:p>
          <a:p>
            <a:r>
              <a:rPr lang="es-MX" b="1" dirty="0"/>
              <a:t>Vegetativa: </a:t>
            </a:r>
            <a:r>
              <a:rPr lang="es-MX" dirty="0"/>
              <a:t>Bajo grado de conciencia cultural y falta de cohesión entre los empleados. Tiende a </a:t>
            </a:r>
            <a:r>
              <a:rPr lang="es-MX" dirty="0" smtClean="0"/>
              <a:t>desaparecer</a:t>
            </a:r>
          </a:p>
          <a:p>
            <a:pPr marL="0" indent="0">
              <a:buNone/>
            </a:pPr>
            <a:endParaRPr lang="es-MX" dirty="0"/>
          </a:p>
          <a:p>
            <a:pPr marL="0" indent="0">
              <a:buNone/>
            </a:pPr>
            <a:r>
              <a:rPr lang="es-MX" sz="2000" b="1" dirty="0">
                <a:solidFill>
                  <a:srgbClr val="00B0F0"/>
                </a:solidFill>
              </a:rPr>
              <a:t>Culturas Abiertas:</a:t>
            </a:r>
          </a:p>
          <a:p>
            <a:r>
              <a:rPr lang="es-MX" b="1" dirty="0"/>
              <a:t>Pasiva-adaptativa: </a:t>
            </a:r>
            <a:r>
              <a:rPr lang="es-MX" dirty="0"/>
              <a:t>Proyecto débil, se adapta a los cambios del entorno. Cambios sucesivos, no permiten la existencia de un proyecto común</a:t>
            </a:r>
          </a:p>
          <a:p>
            <a:r>
              <a:rPr lang="es-MX" b="1" dirty="0" smtClean="0"/>
              <a:t>Activa-adaptativa: </a:t>
            </a:r>
            <a:r>
              <a:rPr lang="es-MX" dirty="0"/>
              <a:t>Permite que el proyecto se lleve a cabo. Fuerte consciencia de lo que sucede en el contexto social</a:t>
            </a:r>
          </a:p>
          <a:p>
            <a:endParaRPr lang="es-MX" dirty="0"/>
          </a:p>
        </p:txBody>
      </p:sp>
      <p:pic>
        <p:nvPicPr>
          <p:cNvPr id="2050" name="Picture 2" descr="Resultado de imagen para cultura empresarial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09436" y="5198816"/>
            <a:ext cx="2540595" cy="1659184"/>
          </a:xfrm>
          <a:prstGeom prst="rect">
            <a:avLst/>
          </a:prstGeom>
          <a:noFill/>
        </p:spPr>
      </p:pic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8CCE11-1D5E-40E5-8B87-87C006F1CE1A}" type="slidenum">
              <a:rPr lang="es-MX" smtClean="0"/>
              <a:t>19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0082502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MX" sz="3600" b="1" dirty="0" smtClean="0"/>
              <a:t>Creatividad y términos afines</a:t>
            </a:r>
            <a:endParaRPr lang="es-MX" sz="3600" b="1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09598" y="2160590"/>
            <a:ext cx="6482681" cy="388077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MX" sz="2400" dirty="0" smtClean="0"/>
              <a:t>La palabra creatividad se deriva del latín </a:t>
            </a:r>
            <a:r>
              <a:rPr lang="es-MX" sz="2400" i="1" dirty="0" smtClean="0"/>
              <a:t>creare, </a:t>
            </a:r>
            <a:r>
              <a:rPr lang="es-MX" sz="2400" dirty="0" smtClean="0"/>
              <a:t>que significa “crear algo nuevo”, es decir, hacer algo que no había, ya sea un invento o una obra de arte.</a:t>
            </a:r>
          </a:p>
          <a:p>
            <a:pPr marL="0" indent="0">
              <a:buNone/>
            </a:pPr>
            <a:r>
              <a:rPr lang="es-MX" sz="2400" dirty="0" smtClean="0"/>
              <a:t>Entonces, la creatividad puede ser definida como un proceso mental que consiste en la capacidad de dar existencia a algo nuevo, diferente, único y original. (Alcaraz, 2006,11) </a:t>
            </a:r>
            <a:endParaRPr lang="es-MX" sz="2400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8CCE11-1D5E-40E5-8B87-87C006F1CE1A}" type="slidenum">
              <a:rPr lang="es-MX" smtClean="0"/>
              <a:t>2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7424878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39552" y="2060848"/>
            <a:ext cx="6984776" cy="36004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ES" sz="2400" dirty="0"/>
              <a:t>La cultura recoge elementos como: La forma de tomar decisiones, flujo de la comunicación, </a:t>
            </a:r>
            <a:r>
              <a:rPr lang="es-ES" sz="2400" dirty="0" smtClean="0"/>
              <a:t>estilos </a:t>
            </a:r>
            <a:r>
              <a:rPr lang="es-ES" sz="2400" dirty="0"/>
              <a:t>de </a:t>
            </a:r>
            <a:r>
              <a:rPr lang="es-ES" sz="2400" dirty="0" smtClean="0"/>
              <a:t>liderazgo</a:t>
            </a:r>
            <a:r>
              <a:rPr lang="es-ES" sz="2400" dirty="0"/>
              <a:t>, valores aceptados, etc</a:t>
            </a:r>
            <a:r>
              <a:rPr lang="es-ES" sz="2400" dirty="0" smtClean="0"/>
              <a:t>.</a:t>
            </a:r>
          </a:p>
          <a:p>
            <a:pPr marL="0" indent="0">
              <a:buNone/>
            </a:pPr>
            <a:endParaRPr lang="es-MX" sz="2400" dirty="0"/>
          </a:p>
          <a:p>
            <a:pPr marL="0" indent="0">
              <a:buNone/>
            </a:pPr>
            <a:r>
              <a:rPr lang="es-ES" sz="2400" dirty="0"/>
              <a:t>La cultura es lo que se "respira" en una organización, lo que transmiten los comportamientos del personal de la empresa</a:t>
            </a:r>
            <a:r>
              <a:rPr lang="es-ES" sz="2400" dirty="0" smtClean="0"/>
              <a:t>.</a:t>
            </a:r>
            <a:endParaRPr lang="es-MX" sz="2400" dirty="0"/>
          </a:p>
          <a:p>
            <a:endParaRPr lang="es-MX" sz="2400" dirty="0"/>
          </a:p>
        </p:txBody>
      </p:sp>
      <p:pic>
        <p:nvPicPr>
          <p:cNvPr id="1026" name="Picture 2" descr="Imagen relacionada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476672"/>
            <a:ext cx="2016224" cy="1368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Resultado de image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5085184"/>
            <a:ext cx="2448272" cy="15825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8CCE11-1D5E-40E5-8B87-87C006F1CE1A}" type="slidenum">
              <a:rPr lang="es-MX" smtClean="0"/>
              <a:t>20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91186533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947192"/>
          </a:xfrm>
        </p:spPr>
        <p:txBody>
          <a:bodyPr>
            <a:normAutofit fontScale="90000"/>
          </a:bodyPr>
          <a:lstStyle/>
          <a:p>
            <a:r>
              <a:rPr lang="es-ES" b="1" dirty="0">
                <a:solidFill>
                  <a:srgbClr val="C00000"/>
                </a:solidFill>
              </a:rPr>
              <a:t>Organizaciones Orientadas </a:t>
            </a:r>
            <a:r>
              <a:rPr lang="es-MX" dirty="0">
                <a:solidFill>
                  <a:srgbClr val="C00000"/>
                </a:solidFill>
              </a:rPr>
              <a:t/>
            </a:r>
            <a:br>
              <a:rPr lang="es-MX" dirty="0">
                <a:solidFill>
                  <a:srgbClr val="C00000"/>
                </a:solidFill>
              </a:rPr>
            </a:b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09598" y="1700808"/>
            <a:ext cx="6842722" cy="4536504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s-ES" sz="2000" b="1" dirty="0">
                <a:solidFill>
                  <a:srgbClr val="00B0F0"/>
                </a:solidFill>
              </a:rPr>
              <a:t>a) Al </a:t>
            </a:r>
            <a:r>
              <a:rPr lang="es-ES" sz="2000" b="1" dirty="0" smtClean="0">
                <a:solidFill>
                  <a:srgbClr val="00B0F0"/>
                </a:solidFill>
              </a:rPr>
              <a:t>Poder: </a:t>
            </a:r>
            <a:r>
              <a:rPr lang="es-ES" sz="2000" dirty="0"/>
              <a:t>S</a:t>
            </a:r>
            <a:r>
              <a:rPr lang="es-ES" sz="2000" dirty="0" smtClean="0"/>
              <a:t>u objetivo es la competitividad mientras sus valores</a:t>
            </a:r>
            <a:r>
              <a:rPr lang="es-ES" sz="2000" b="1" dirty="0" smtClean="0"/>
              <a:t> </a:t>
            </a:r>
            <a:r>
              <a:rPr lang="es-ES" sz="2000" dirty="0" smtClean="0"/>
              <a:t>refuerzan </a:t>
            </a:r>
            <a:r>
              <a:rPr lang="es-ES" sz="2000" dirty="0"/>
              <a:t>las posiciones de poder, toma de decisiones, control sobre las personas</a:t>
            </a:r>
            <a:endParaRPr lang="es-MX" sz="2000" dirty="0"/>
          </a:p>
          <a:p>
            <a:pPr marL="0" indent="0">
              <a:buNone/>
            </a:pPr>
            <a:r>
              <a:rPr lang="es-ES" sz="2000" b="1" dirty="0">
                <a:solidFill>
                  <a:srgbClr val="00B050"/>
                </a:solidFill>
              </a:rPr>
              <a:t>b) A las </a:t>
            </a:r>
            <a:r>
              <a:rPr lang="es-ES" sz="2000" b="1" dirty="0" smtClean="0">
                <a:solidFill>
                  <a:srgbClr val="00B050"/>
                </a:solidFill>
              </a:rPr>
              <a:t>Normas: </a:t>
            </a:r>
            <a:r>
              <a:rPr lang="es-ES" sz="2000" dirty="0" smtClean="0"/>
              <a:t>Tienen por objetivo la seguridad </a:t>
            </a:r>
            <a:r>
              <a:rPr lang="es-ES" sz="2000" dirty="0"/>
              <a:t>y </a:t>
            </a:r>
            <a:r>
              <a:rPr lang="es-ES" sz="2000" dirty="0" smtClean="0"/>
              <a:t>estabilidad, sus</a:t>
            </a:r>
            <a:r>
              <a:rPr lang="es-ES" sz="2000" b="1" dirty="0" smtClean="0"/>
              <a:t> valores son </a:t>
            </a:r>
            <a:r>
              <a:rPr lang="es-ES" sz="2000" dirty="0"/>
              <a:t>c</a:t>
            </a:r>
            <a:r>
              <a:rPr lang="es-ES" sz="2000" dirty="0" smtClean="0"/>
              <a:t>umplir </a:t>
            </a:r>
            <a:r>
              <a:rPr lang="es-ES" sz="2000" dirty="0"/>
              <a:t>la norma estrictamente, responsabilidades y orden en procedimientos</a:t>
            </a:r>
            <a:endParaRPr lang="es-MX" sz="2000" dirty="0"/>
          </a:p>
          <a:p>
            <a:pPr marL="0" indent="0">
              <a:buNone/>
            </a:pPr>
            <a:r>
              <a:rPr lang="es-ES" sz="2000" b="1" dirty="0">
                <a:solidFill>
                  <a:schemeClr val="tx1"/>
                </a:solidFill>
              </a:rPr>
              <a:t>c)A los Resultados: </a:t>
            </a:r>
            <a:r>
              <a:rPr lang="es-ES" sz="2000" dirty="0" smtClean="0"/>
              <a:t>Sus objetivos son la eficacia </a:t>
            </a:r>
            <a:r>
              <a:rPr lang="es-ES" sz="2000" dirty="0"/>
              <a:t>y optimización de </a:t>
            </a:r>
            <a:r>
              <a:rPr lang="es-ES" sz="2000" dirty="0" smtClean="0"/>
              <a:t>recursos por consiguiente los valores en sus funciones </a:t>
            </a:r>
            <a:r>
              <a:rPr lang="es-ES" sz="2000" dirty="0"/>
              <a:t>y actividades se valoran por su contribución al objetivo</a:t>
            </a:r>
            <a:endParaRPr lang="es-MX" sz="2000" dirty="0"/>
          </a:p>
          <a:p>
            <a:pPr marL="0" indent="0">
              <a:buNone/>
            </a:pPr>
            <a:r>
              <a:rPr lang="es-ES" sz="2000" b="1" dirty="0">
                <a:solidFill>
                  <a:srgbClr val="C00000"/>
                </a:solidFill>
              </a:rPr>
              <a:t>d)A las Personas: </a:t>
            </a:r>
            <a:r>
              <a:rPr lang="es-ES" sz="2000" dirty="0" smtClean="0"/>
              <a:t>Tienen por objetivo el desarrollo </a:t>
            </a:r>
            <a:r>
              <a:rPr lang="es-ES" sz="2000" dirty="0"/>
              <a:t>y satisfacción de sus </a:t>
            </a:r>
            <a:r>
              <a:rPr lang="es-ES" sz="2000" dirty="0" smtClean="0"/>
              <a:t>miembros, pero sus valores</a:t>
            </a:r>
            <a:r>
              <a:rPr lang="es-ES" sz="2000" b="1" dirty="0" smtClean="0"/>
              <a:t> </a:t>
            </a:r>
            <a:r>
              <a:rPr lang="es-ES" sz="2000" dirty="0" smtClean="0"/>
              <a:t>son </a:t>
            </a:r>
            <a:r>
              <a:rPr lang="es-ES" sz="2000" dirty="0"/>
              <a:t>r</a:t>
            </a:r>
            <a:r>
              <a:rPr lang="es-ES" sz="2000" dirty="0" smtClean="0"/>
              <a:t>elativos </a:t>
            </a:r>
            <a:r>
              <a:rPr lang="es-ES" sz="2000" dirty="0"/>
              <a:t>a la realización personal</a:t>
            </a:r>
            <a:endParaRPr lang="es-MX" sz="2000" dirty="0"/>
          </a:p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8CCE11-1D5E-40E5-8B87-87C006F1CE1A}" type="slidenum">
              <a:rPr lang="es-MX" smtClean="0"/>
              <a:t>21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3488206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899592" y="620688"/>
            <a:ext cx="6336704" cy="1152129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s-MX" sz="2000" dirty="0"/>
              <a:t>Elementos escritos y no escritos que están presentes en el día a día de la </a:t>
            </a:r>
            <a:r>
              <a:rPr lang="es-MX" sz="2000" dirty="0" smtClean="0"/>
              <a:t>organización</a:t>
            </a:r>
            <a:endParaRPr lang="es-MX" sz="2000" dirty="0"/>
          </a:p>
          <a:p>
            <a:pPr marL="0" indent="0" algn="ctr">
              <a:buNone/>
            </a:pPr>
            <a:r>
              <a:rPr lang="es-ES" sz="2000" dirty="0" smtClean="0"/>
              <a:t>Review (2017)</a:t>
            </a:r>
            <a:endParaRPr lang="es-MX" sz="2000" dirty="0"/>
          </a:p>
        </p:txBody>
      </p:sp>
      <p:sp>
        <p:nvSpPr>
          <p:cNvPr id="4" name="3 Rectángulo"/>
          <p:cNvSpPr/>
          <p:nvPr/>
        </p:nvSpPr>
        <p:spPr>
          <a:xfrm>
            <a:off x="1331640" y="2060848"/>
            <a:ext cx="3168352" cy="3888432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>
                <a:solidFill>
                  <a:schemeClr val="tx1"/>
                </a:solidFill>
              </a:rPr>
              <a:t>Los primeros hacen referencia a </a:t>
            </a:r>
            <a:r>
              <a:rPr lang="es-MX" b="1" u="sng" dirty="0">
                <a:solidFill>
                  <a:schemeClr val="tx1"/>
                </a:solidFill>
              </a:rPr>
              <a:t>códigos de comportamiento, conductas, normas, leyes, protocolos, procedimientos y políticas</a:t>
            </a:r>
            <a:r>
              <a:rPr lang="es-MX" dirty="0">
                <a:solidFill>
                  <a:schemeClr val="tx1"/>
                </a:solidFill>
              </a:rPr>
              <a:t> establecidas de antemano en los documentos que rigen las dinámicas de las empresas.</a:t>
            </a:r>
          </a:p>
          <a:p>
            <a:pPr algn="ctr"/>
            <a:endParaRPr lang="es-MX" dirty="0">
              <a:solidFill>
                <a:schemeClr val="tx1"/>
              </a:solidFill>
            </a:endParaRPr>
          </a:p>
        </p:txBody>
      </p:sp>
      <p:sp>
        <p:nvSpPr>
          <p:cNvPr id="5" name="4 Rectángulo"/>
          <p:cNvSpPr/>
          <p:nvPr/>
        </p:nvSpPr>
        <p:spPr>
          <a:xfrm>
            <a:off x="4860032" y="2067891"/>
            <a:ext cx="3024336" cy="3888432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 smtClean="0"/>
          </a:p>
          <a:p>
            <a:pPr algn="ctr"/>
            <a:r>
              <a:rPr lang="es-MX" dirty="0" smtClean="0"/>
              <a:t>Los </a:t>
            </a:r>
            <a:r>
              <a:rPr lang="es-MX" dirty="0"/>
              <a:t>segundos son de carácter más informal. No es necesario que estén reflejados en un documento, sino que simplemente forman parte de la esencia de cada organización:</a:t>
            </a:r>
            <a:r>
              <a:rPr lang="es-MX" u="sng" dirty="0"/>
              <a:t> </a:t>
            </a:r>
            <a:r>
              <a:rPr lang="es-MX" b="1" u="sng" dirty="0"/>
              <a:t>hábitos, percepciones, sentimientos, actitudes, creencias, tradiciones, formas de interacción y de comportamiento, entre otros.</a:t>
            </a:r>
            <a:endParaRPr lang="es-MX" u="sng" dirty="0"/>
          </a:p>
          <a:p>
            <a:pPr algn="ctr"/>
            <a:endParaRPr lang="es-MX" dirty="0"/>
          </a:p>
        </p:txBody>
      </p:sp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8CCE11-1D5E-40E5-8B87-87C006F1CE1A}" type="slidenum">
              <a:rPr lang="es-MX" smtClean="0"/>
              <a:t>22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153967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95023" y="817583"/>
            <a:ext cx="3044929" cy="523185"/>
          </a:xfrm>
        </p:spPr>
        <p:txBody>
          <a:bodyPr>
            <a:noAutofit/>
          </a:bodyPr>
          <a:lstStyle/>
          <a:p>
            <a:r>
              <a:rPr lang="es-MX" sz="3200" dirty="0"/>
              <a:t>Ejemplos:</a:t>
            </a:r>
          </a:p>
        </p:txBody>
      </p:sp>
      <p:sp>
        <p:nvSpPr>
          <p:cNvPr id="5" name="4 Elipse"/>
          <p:cNvSpPr/>
          <p:nvPr/>
        </p:nvSpPr>
        <p:spPr>
          <a:xfrm>
            <a:off x="827584" y="1772816"/>
            <a:ext cx="2331074" cy="1296144"/>
          </a:xfrm>
          <a:prstGeom prst="ellipse">
            <a:avLst/>
          </a:prstGeom>
          <a:solidFill>
            <a:srgbClr val="92D05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6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Google:</a:t>
            </a:r>
            <a:endParaRPr lang="es-MX" sz="16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algn="ctr"/>
            <a:r>
              <a:rPr lang="es-MX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creatividad y la innovación continua.</a:t>
            </a:r>
          </a:p>
        </p:txBody>
      </p:sp>
      <p:sp>
        <p:nvSpPr>
          <p:cNvPr id="7" name="6 Elipse"/>
          <p:cNvSpPr/>
          <p:nvPr/>
        </p:nvSpPr>
        <p:spPr>
          <a:xfrm>
            <a:off x="1016790" y="3634667"/>
            <a:ext cx="2963397" cy="1872208"/>
          </a:xfrm>
          <a:prstGeom prst="ellipse">
            <a:avLst/>
          </a:prstGeom>
          <a:solidFill>
            <a:schemeClr val="bg2">
              <a:lumMod val="50000"/>
            </a:schemeClr>
          </a:solidFill>
          <a:ln>
            <a:solidFill>
              <a:srgbClr val="FFFF0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600" b="1" dirty="0"/>
              <a:t>Disney:</a:t>
            </a:r>
            <a:endParaRPr lang="es-MX" sz="1600" dirty="0"/>
          </a:p>
          <a:p>
            <a:pPr algn="ctr"/>
            <a:r>
              <a:rPr lang="es-MX" sz="1600" dirty="0"/>
              <a:t> Busca la fidelidad de los clientes, algo que se transmite con intensidad y perseverancia.</a:t>
            </a:r>
          </a:p>
        </p:txBody>
      </p:sp>
      <p:sp>
        <p:nvSpPr>
          <p:cNvPr id="9" name="8 Elipse"/>
          <p:cNvSpPr/>
          <p:nvPr/>
        </p:nvSpPr>
        <p:spPr>
          <a:xfrm>
            <a:off x="4716016" y="1688019"/>
            <a:ext cx="2232248" cy="1465738"/>
          </a:xfrm>
          <a:prstGeom prst="ellipse">
            <a:avLst/>
          </a:prstGeom>
          <a:solidFill>
            <a:schemeClr val="accent1"/>
          </a:solidFill>
          <a:ln>
            <a:solidFill>
              <a:schemeClr val="accent2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Banco Santander:</a:t>
            </a:r>
            <a:endParaRPr lang="es-MX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algn="ctr"/>
            <a:r>
              <a:rPr lang="es-MX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liderazgo, la innovación, la ética profesional</a:t>
            </a:r>
          </a:p>
        </p:txBody>
      </p:sp>
      <p:sp>
        <p:nvSpPr>
          <p:cNvPr id="10" name="9 Elipse"/>
          <p:cNvSpPr/>
          <p:nvPr/>
        </p:nvSpPr>
        <p:spPr>
          <a:xfrm>
            <a:off x="5076056" y="3634667"/>
            <a:ext cx="2536234" cy="1557071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400" dirty="0"/>
              <a:t> </a:t>
            </a:r>
            <a:r>
              <a:rPr lang="es-MX" sz="16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Coca-Cola:</a:t>
            </a:r>
            <a:endParaRPr lang="es-MX" sz="14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algn="ctr"/>
            <a:r>
              <a:rPr lang="es-MX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Es una marca asociada a valores como la felicidad, la amistad y la compañía.</a:t>
            </a:r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8CCE11-1D5E-40E5-8B87-87C006F1CE1A}" type="slidenum">
              <a:rPr lang="es-MX" smtClean="0"/>
              <a:t>23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750492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22953" y="548680"/>
            <a:ext cx="6347713" cy="947192"/>
          </a:xfrm>
        </p:spPr>
        <p:txBody>
          <a:bodyPr>
            <a:noAutofit/>
          </a:bodyPr>
          <a:lstStyle/>
          <a:p>
            <a:r>
              <a:rPr lang="en-US" dirty="0"/>
              <a:t>Impacto Social Empresarial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67544" y="1772816"/>
            <a:ext cx="7458532" cy="4176463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es-MX" sz="2000" dirty="0"/>
              <a:t>El impacto social empresarial (ISE) se concentra en identificar y potenciar el papel social de la empresa desde su quehacer propio. ¿Qué?, ¿Cómo? y ¿a quién? son preguntas fundamentales para la reflexión en el día a día de la actividad empresarial.</a:t>
            </a:r>
            <a:br>
              <a:rPr lang="es-MX" sz="2000" dirty="0"/>
            </a:br>
            <a:r>
              <a:rPr lang="es-MX" sz="2000" dirty="0"/>
              <a:t/>
            </a:r>
            <a:br>
              <a:rPr lang="es-MX" sz="2000" dirty="0"/>
            </a:br>
            <a:r>
              <a:rPr lang="es-MX" sz="2000" dirty="0"/>
              <a:t>La capacidad de decidir y actuar en el mercado es vital, con un guía esencial por los valores y principios de la Organización.</a:t>
            </a: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72574" y="4385389"/>
            <a:ext cx="4248472" cy="247261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8CCE11-1D5E-40E5-8B87-87C006F1CE1A}" type="slidenum">
              <a:rPr lang="es-MX" smtClean="0"/>
              <a:t>24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42153598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971600" y="764704"/>
            <a:ext cx="6912768" cy="532859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s-MX" sz="2800" dirty="0">
                <a:solidFill>
                  <a:srgbClr val="0070C0"/>
                </a:solidFill>
              </a:rPr>
              <a:t>Existen cuatro puntos claves desde la visión del ISE:</a:t>
            </a:r>
          </a:p>
          <a:p>
            <a:endParaRPr lang="es-MX" sz="2800" dirty="0"/>
          </a:p>
          <a:p>
            <a:pPr>
              <a:buFont typeface="Wingdings" panose="05000000000000000000" pitchFamily="2" charset="2"/>
              <a:buChar char="v"/>
            </a:pPr>
            <a:r>
              <a:rPr lang="es-MX" sz="2400" dirty="0"/>
              <a:t>Generación de </a:t>
            </a:r>
            <a:r>
              <a:rPr lang="es-MX" sz="2400" dirty="0" smtClean="0"/>
              <a:t>Riqueza</a:t>
            </a:r>
            <a:endParaRPr lang="es-MX" sz="2400" dirty="0"/>
          </a:p>
          <a:p>
            <a:pPr>
              <a:buFont typeface="Wingdings" panose="05000000000000000000" pitchFamily="2" charset="2"/>
              <a:buChar char="v"/>
            </a:pPr>
            <a:r>
              <a:rPr lang="es-MX" sz="2400" dirty="0"/>
              <a:t>Satisfacción de necesidades estratégicas para el </a:t>
            </a:r>
            <a:r>
              <a:rPr lang="es-MX" sz="2400" dirty="0" smtClean="0"/>
              <a:t>desarrollo</a:t>
            </a:r>
            <a:endParaRPr lang="es-MX" sz="2400" dirty="0"/>
          </a:p>
          <a:p>
            <a:pPr>
              <a:buFont typeface="Wingdings" panose="05000000000000000000" pitchFamily="2" charset="2"/>
              <a:buChar char="v"/>
            </a:pPr>
            <a:r>
              <a:rPr lang="es-MX" sz="2400" dirty="0"/>
              <a:t>Grupo de personas que se desarrollan en torno a un proyecto común</a:t>
            </a:r>
            <a:r>
              <a:rPr lang="es-MX" sz="2400" dirty="0" smtClean="0"/>
              <a:t>.</a:t>
            </a:r>
            <a:endParaRPr lang="es-MX" sz="2400" dirty="0"/>
          </a:p>
          <a:p>
            <a:pPr>
              <a:buFont typeface="Wingdings" panose="05000000000000000000" pitchFamily="2" charset="2"/>
              <a:buChar char="v"/>
            </a:pPr>
            <a:r>
              <a:rPr lang="es-MX" sz="2400" dirty="0"/>
              <a:t>Clara intencionalidad de inclusión.</a:t>
            </a:r>
          </a:p>
          <a:p>
            <a:pPr marL="0" indent="0">
              <a:buNone/>
            </a:pPr>
            <a:r>
              <a:rPr lang="es-MX" sz="2000" dirty="0">
                <a:latin typeface="Palatino Linotype" panose="02040502050505030304" pitchFamily="18" charset="0"/>
              </a:rPr>
              <a:t/>
            </a:r>
            <a:br>
              <a:rPr lang="es-MX" sz="2000" dirty="0">
                <a:latin typeface="Palatino Linotype" panose="02040502050505030304" pitchFamily="18" charset="0"/>
              </a:rPr>
            </a:br>
            <a:endParaRPr lang="en-US" sz="2000" dirty="0">
              <a:latin typeface="Palatino Linotype" panose="02040502050505030304" pitchFamily="18" charset="0"/>
            </a:endParaRPr>
          </a:p>
        </p:txBody>
      </p:sp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8CCE11-1D5E-40E5-8B87-87C006F1CE1A}" type="slidenum">
              <a:rPr lang="es-MX" smtClean="0"/>
              <a:t>25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42894140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67544" y="543149"/>
            <a:ext cx="6948772" cy="1229667"/>
          </a:xfrm>
        </p:spPr>
        <p:txBody>
          <a:bodyPr>
            <a:noAutofit/>
          </a:bodyPr>
          <a:lstStyle/>
          <a:p>
            <a:r>
              <a:rPr lang="es-MX" sz="3200" b="1" dirty="0">
                <a:solidFill>
                  <a:srgbClr val="002060"/>
                </a:solidFill>
              </a:rPr>
              <a:t>Ejemplos de áreas de oportunidad </a:t>
            </a:r>
            <a:r>
              <a:rPr lang="es-MX" sz="3200" b="1" dirty="0" smtClean="0">
                <a:solidFill>
                  <a:srgbClr val="002060"/>
                </a:solidFill>
              </a:rPr>
              <a:t/>
            </a:r>
            <a:br>
              <a:rPr lang="es-MX" sz="3200" b="1" dirty="0" smtClean="0">
                <a:solidFill>
                  <a:srgbClr val="002060"/>
                </a:solidFill>
              </a:rPr>
            </a:br>
            <a:r>
              <a:rPr lang="es-MX" sz="3200" b="1" dirty="0" smtClean="0">
                <a:solidFill>
                  <a:srgbClr val="002060"/>
                </a:solidFill>
              </a:rPr>
              <a:t>a </a:t>
            </a:r>
            <a:r>
              <a:rPr lang="es-MX" sz="3200" b="1" dirty="0">
                <a:solidFill>
                  <a:srgbClr val="002060"/>
                </a:solidFill>
              </a:rPr>
              <a:t>nivel </a:t>
            </a:r>
            <a:r>
              <a:rPr lang="es-MX" sz="3200" b="1" dirty="0" smtClean="0">
                <a:solidFill>
                  <a:srgbClr val="002060"/>
                </a:solidFill>
              </a:rPr>
              <a:t>empresarial</a:t>
            </a:r>
            <a:r>
              <a:rPr lang="es-MX" sz="4000" dirty="0">
                <a:latin typeface="Gabriola" panose="04040605051002020D02" pitchFamily="82" charset="0"/>
              </a:rPr>
              <a:t/>
            </a:r>
            <a:br>
              <a:rPr lang="es-MX" sz="4000" dirty="0">
                <a:latin typeface="Gabriola" panose="04040605051002020D02" pitchFamily="82" charset="0"/>
              </a:rPr>
            </a:br>
            <a:endParaRPr lang="en-US" sz="4000" dirty="0">
              <a:latin typeface="Gabriola" panose="04040605051002020D02" pitchFamily="82" charset="0"/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67544" y="1772816"/>
            <a:ext cx="7128792" cy="4392488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s-MX" sz="1800" dirty="0">
                <a:solidFill>
                  <a:schemeClr val="tx1"/>
                </a:solidFill>
              </a:rPr>
              <a:t>Siguiendo el ámbito en que las empresas sacan un mayor provecho a todas sus debilidades, o simplemente explotan en un mayor nivel sus capacidades</a:t>
            </a:r>
            <a:r>
              <a:rPr lang="es-MX" sz="1800" dirty="0" smtClean="0">
                <a:solidFill>
                  <a:schemeClr val="tx1"/>
                </a:solidFill>
              </a:rPr>
              <a:t>. </a:t>
            </a:r>
            <a:r>
              <a:rPr lang="es-ES" dirty="0"/>
              <a:t>Review (2017)</a:t>
            </a:r>
            <a:endParaRPr lang="es-MX" dirty="0"/>
          </a:p>
          <a:p>
            <a:pPr marL="0" indent="0" algn="just">
              <a:buNone/>
            </a:pPr>
            <a:endParaRPr lang="es-MX" sz="1800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s-MX" sz="1800" b="1" dirty="0">
                <a:solidFill>
                  <a:srgbClr val="B632B0"/>
                </a:solidFill>
              </a:rPr>
              <a:t>1- Disney</a:t>
            </a:r>
          </a:p>
          <a:p>
            <a:pPr marL="0" indent="0" algn="just">
              <a:buNone/>
            </a:pPr>
            <a:r>
              <a:rPr lang="es-MX" sz="1800" dirty="0"/>
              <a:t>El primero de ellos, y uno de los más populares, es lo ocurrido con Disney. Originalmente, sólo era una empresa dedicada a hacer películas. Observó su éxito y se propuso un nuevo reto.</a:t>
            </a:r>
          </a:p>
          <a:p>
            <a:pPr marL="0" indent="0" algn="just">
              <a:buNone/>
            </a:pPr>
            <a:r>
              <a:rPr lang="es-MX" sz="1800" dirty="0"/>
              <a:t>Tiempo más adelante, alcanzó la creación de los parques temáticos y una nueva línea de productos, que incluyen juguetes, muñecos y disfraces, entre otros.</a:t>
            </a:r>
          </a:p>
          <a:p>
            <a:pPr marL="0" indent="0" algn="just">
              <a:buNone/>
            </a:pPr>
            <a:endParaRPr lang="es-MX" sz="1800" dirty="0">
              <a:latin typeface="Palatino Linotype" panose="02040502050505030304" pitchFamily="18" charset="0"/>
            </a:endParaRPr>
          </a:p>
          <a:p>
            <a:pPr algn="just"/>
            <a:endParaRPr lang="en-US" sz="1800" dirty="0">
              <a:latin typeface="Palatino Linotype" panose="02040502050505030304" pitchFamily="18" charset="0"/>
            </a:endParaRPr>
          </a:p>
        </p:txBody>
      </p:sp>
      <p:pic>
        <p:nvPicPr>
          <p:cNvPr id="1026" name="Picture 2" descr="Resultado de imagen para disney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02335" y="5085184"/>
            <a:ext cx="3229601" cy="14911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8CCE11-1D5E-40E5-8B87-87C006F1CE1A}" type="slidenum">
              <a:rPr lang="es-MX" smtClean="0"/>
              <a:t>26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85686027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755577" y="764704"/>
            <a:ext cx="7344815" cy="554461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MX" sz="2000" b="1" dirty="0">
                <a:solidFill>
                  <a:srgbClr val="FFC000"/>
                </a:solidFill>
              </a:rPr>
              <a:t>2- Amazon</a:t>
            </a:r>
          </a:p>
          <a:p>
            <a:pPr marL="0" indent="0">
              <a:buNone/>
            </a:pPr>
            <a:r>
              <a:rPr lang="es-MX" sz="2000" dirty="0"/>
              <a:t>Asimismo, Amazon pasó de ser una tienda que vendía solo libros a vender todo tipo de productos para comprar por internet, alcanzando el éxito que tiene en la actualidad.</a:t>
            </a:r>
          </a:p>
          <a:p>
            <a:pPr marL="0" indent="0">
              <a:buNone/>
            </a:pPr>
            <a:endParaRPr lang="es-MX" sz="2000" dirty="0">
              <a:latin typeface="Palatino Linotype" panose="02040502050505030304" pitchFamily="18" charset="0"/>
            </a:endParaRPr>
          </a:p>
          <a:p>
            <a:pPr marL="0" indent="0">
              <a:buNone/>
            </a:pPr>
            <a:endParaRPr lang="es-MX" sz="2000" dirty="0">
              <a:latin typeface="Palatino Linotype" panose="02040502050505030304" pitchFamily="18" charset="0"/>
            </a:endParaRPr>
          </a:p>
          <a:p>
            <a:pPr marL="0" indent="0">
              <a:buNone/>
            </a:pPr>
            <a:endParaRPr lang="es-MX" sz="2000" dirty="0">
              <a:latin typeface="Palatino Linotype" panose="02040502050505030304" pitchFamily="18" charset="0"/>
            </a:endParaRPr>
          </a:p>
          <a:p>
            <a:pPr marL="0" indent="0">
              <a:buNone/>
            </a:pPr>
            <a:r>
              <a:rPr lang="es-MX" sz="2000" b="1" dirty="0">
                <a:solidFill>
                  <a:schemeClr val="tx1"/>
                </a:solidFill>
              </a:rPr>
              <a:t>3- Apple</a:t>
            </a:r>
          </a:p>
          <a:p>
            <a:pPr marL="0" indent="0">
              <a:buNone/>
            </a:pPr>
            <a:r>
              <a:rPr lang="es-MX" sz="2000" dirty="0"/>
              <a:t>Creada originalmente en el siglo XX como una de las principales empresas que vendían solo ordenadores y computadores, pero, que su mayor logro lo consiguió cuando se decidió a ampliar sus horizontes y sacar el iPhone.</a:t>
            </a:r>
          </a:p>
          <a:p>
            <a:pPr marL="0" indent="0">
              <a:buNone/>
            </a:pPr>
            <a:endParaRPr lang="en-US" sz="2000" dirty="0">
              <a:latin typeface="Palatino Linotype" panose="02040502050505030304" pitchFamily="18" charset="0"/>
            </a:endParaRPr>
          </a:p>
        </p:txBody>
      </p:sp>
      <p:pic>
        <p:nvPicPr>
          <p:cNvPr id="2050" name="Picture 2" descr="Resultado de imagen para amazon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5917" y="2447580"/>
            <a:ext cx="3144454" cy="1152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76056" y="5282584"/>
            <a:ext cx="1548383" cy="1548383"/>
          </a:xfrm>
          <a:prstGeom prst="rect">
            <a:avLst/>
          </a:prstGeom>
        </p:spPr>
      </p:pic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8CCE11-1D5E-40E5-8B87-87C006F1CE1A}" type="slidenum">
              <a:rPr lang="es-MX" smtClean="0"/>
              <a:t>27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66751285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saturation sat="66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Rectángulo 4"/>
          <p:cNvSpPr/>
          <p:nvPr/>
        </p:nvSpPr>
        <p:spPr>
          <a:xfrm>
            <a:off x="455103" y="5365668"/>
            <a:ext cx="8233793" cy="92333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b="1" cap="none" spc="0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CONTEXTO EMPRESARIAL</a:t>
            </a:r>
          </a:p>
        </p:txBody>
      </p:sp>
    </p:spTree>
    <p:extLst>
      <p:ext uri="{BB962C8B-B14F-4D97-AF65-F5344CB8AC3E}">
        <p14:creationId xmlns:p14="http://schemas.microsoft.com/office/powerpoint/2010/main" val="391792927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99592" y="1124744"/>
            <a:ext cx="7488832" cy="5040560"/>
          </a:xfrm>
        </p:spPr>
        <p:txBody>
          <a:bodyPr>
            <a:normAutofit fontScale="92500" lnSpcReduction="10000"/>
          </a:bodyPr>
          <a:lstStyle/>
          <a:p>
            <a:r>
              <a:rPr lang="es-ES" sz="2400" dirty="0" smtClean="0"/>
              <a:t>Viñas </a:t>
            </a:r>
            <a:r>
              <a:rPr lang="es-ES" sz="2400" dirty="0"/>
              <a:t>(</a:t>
            </a:r>
            <a:r>
              <a:rPr lang="es-ES" sz="2400" dirty="0" smtClean="0"/>
              <a:t>2016). Dice que </a:t>
            </a:r>
            <a:r>
              <a:rPr lang="es-MX" sz="2400" dirty="0"/>
              <a:t>e</a:t>
            </a:r>
            <a:r>
              <a:rPr lang="es-MX" sz="2400" dirty="0" smtClean="0"/>
              <a:t>l </a:t>
            </a:r>
            <a:r>
              <a:rPr lang="es-MX" sz="2400" dirty="0"/>
              <a:t>análisis de contexto es fundamental para el sistema de gestión de calidad empresarial</a:t>
            </a:r>
            <a:r>
              <a:rPr lang="es-MX" sz="2400" dirty="0" smtClean="0"/>
              <a:t>.</a:t>
            </a:r>
          </a:p>
          <a:p>
            <a:pPr marL="0" indent="0">
              <a:buNone/>
            </a:pPr>
            <a:endParaRPr lang="es-MX" sz="2400" dirty="0"/>
          </a:p>
          <a:p>
            <a:pPr fontAlgn="base"/>
            <a:r>
              <a:rPr lang="es-MX" sz="2400" dirty="0"/>
              <a:t>En las estrategias de comunicación también se requiere el análisis de contexto, por lo que su correcta realización satisface diversas necesidades de la empresa</a:t>
            </a:r>
            <a:r>
              <a:rPr lang="es-MX" sz="2400" dirty="0" smtClean="0"/>
              <a:t>.</a:t>
            </a:r>
          </a:p>
          <a:p>
            <a:pPr marL="0" indent="0" fontAlgn="base">
              <a:buNone/>
            </a:pPr>
            <a:endParaRPr lang="es-MX" sz="2400" dirty="0"/>
          </a:p>
          <a:p>
            <a:pPr fontAlgn="base"/>
            <a:r>
              <a:rPr lang="es-MX" sz="2400" dirty="0"/>
              <a:t>Esto implica que la organización debe identificar los factores que impactan en su cultura, objetivos y metas, la complejidad de los productos, el flujo de procesos e información, sus mercados, clientes, entre otros</a:t>
            </a:r>
            <a:r>
              <a:rPr lang="es-MX" sz="2400" dirty="0" smtClean="0"/>
              <a:t>. </a:t>
            </a:r>
            <a:endParaRPr lang="es-MX" sz="2400" dirty="0"/>
          </a:p>
          <a:p>
            <a:endParaRPr lang="en-US" dirty="0">
              <a:latin typeface="Palatino Linotype" panose="02040502050505030304" pitchFamily="18" charset="0"/>
            </a:endParaRPr>
          </a:p>
        </p:txBody>
      </p:sp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8CCE11-1D5E-40E5-8B87-87C006F1CE1A}" type="slidenum">
              <a:rPr lang="es-MX" smtClean="0"/>
              <a:t>29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0584020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es-MX" dirty="0" smtClean="0"/>
              <a:t>Algunas definiciones asociadas…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463040" y="1916832"/>
            <a:ext cx="6349320" cy="4464496"/>
          </a:xfrm>
        </p:spPr>
        <p:txBody>
          <a:bodyPr>
            <a:noAutofit/>
          </a:bodyPr>
          <a:lstStyle/>
          <a:p>
            <a:r>
              <a:rPr lang="es-MX" sz="2000" b="1" dirty="0" smtClean="0"/>
              <a:t>Creación. </a:t>
            </a:r>
            <a:r>
              <a:rPr lang="es-MX" sz="2000" dirty="0" smtClean="0"/>
              <a:t>El</a:t>
            </a:r>
            <a:r>
              <a:rPr lang="es-MX" sz="2000" b="1" dirty="0" smtClean="0"/>
              <a:t> </a:t>
            </a:r>
            <a:r>
              <a:rPr lang="es-MX" sz="2000" dirty="0" smtClean="0"/>
              <a:t>hecho de dar existencia algo absolutamente nuevo y diferente.</a:t>
            </a:r>
          </a:p>
          <a:p>
            <a:r>
              <a:rPr lang="es-MX" sz="2000" b="1" dirty="0" smtClean="0"/>
              <a:t>Genio. </a:t>
            </a:r>
            <a:r>
              <a:rPr lang="es-MX" sz="2000" dirty="0" smtClean="0"/>
              <a:t>Capacidad de generar nuevas ideas o formas de ver las cosas.</a:t>
            </a:r>
          </a:p>
          <a:p>
            <a:r>
              <a:rPr lang="es-MX" sz="2000" b="1" dirty="0" smtClean="0"/>
              <a:t>Ingenio. </a:t>
            </a:r>
            <a:r>
              <a:rPr lang="es-MX" sz="2000" dirty="0" smtClean="0"/>
              <a:t>Apreciación de una situación compleja, en forma nueva o no tradicional.</a:t>
            </a:r>
          </a:p>
          <a:p>
            <a:r>
              <a:rPr lang="es-MX" sz="2000" b="1" dirty="0" smtClean="0"/>
              <a:t>Intuición. </a:t>
            </a:r>
            <a:r>
              <a:rPr lang="es-MX" sz="2000" dirty="0" smtClean="0"/>
              <a:t>Indica la capacidad de “mirar adentro” de las cosas para encontrar su significado o interpretación. </a:t>
            </a:r>
          </a:p>
          <a:p>
            <a:r>
              <a:rPr lang="es-MX" sz="2000" b="1" dirty="0" smtClean="0"/>
              <a:t>Invención. </a:t>
            </a:r>
            <a:r>
              <a:rPr lang="es-MX" sz="2000" dirty="0" smtClean="0"/>
              <a:t>Se usa al encontrar o descubrir algo.</a:t>
            </a:r>
            <a:endParaRPr lang="es-MX" sz="2000" b="1" dirty="0" smtClean="0"/>
          </a:p>
          <a:p>
            <a:r>
              <a:rPr lang="es-MX" sz="2000" b="1" dirty="0" smtClean="0"/>
              <a:t>Innovación. </a:t>
            </a:r>
            <a:r>
              <a:rPr lang="es-MX" sz="2000" dirty="0" smtClean="0"/>
              <a:t>La aportación de algo nuevo.</a:t>
            </a:r>
            <a:endParaRPr lang="es-MX" sz="2000" b="1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8CCE11-1D5E-40E5-8B87-87C006F1CE1A}" type="slidenum">
              <a:rPr lang="es-MX" smtClean="0"/>
              <a:t>3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89880432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83568" y="476672"/>
            <a:ext cx="6173157" cy="1202485"/>
          </a:xfrm>
        </p:spPr>
        <p:txBody>
          <a:bodyPr>
            <a:normAutofit/>
          </a:bodyPr>
          <a:lstStyle/>
          <a:p>
            <a:r>
              <a:rPr lang="es-MX" sz="4000" b="1" dirty="0" smtClean="0"/>
              <a:t>Análisis </a:t>
            </a:r>
            <a:r>
              <a:rPr lang="es-MX" sz="4000" b="1" dirty="0"/>
              <a:t>Interno</a:t>
            </a:r>
            <a:endParaRPr lang="en-US" sz="4000" b="1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99592" y="1772816"/>
            <a:ext cx="6196405" cy="3603812"/>
          </a:xfrm>
        </p:spPr>
        <p:txBody>
          <a:bodyPr>
            <a:normAutofit/>
          </a:bodyPr>
          <a:lstStyle/>
          <a:p>
            <a:pPr algn="just"/>
            <a:r>
              <a:rPr lang="es-MX" sz="2000" dirty="0"/>
              <a:t>El análisis del contexto </a:t>
            </a:r>
            <a:r>
              <a:rPr lang="es-MX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interno</a:t>
            </a:r>
            <a:r>
              <a:rPr lang="es-MX" sz="2000" dirty="0"/>
              <a:t> debe enfocarse en la gestión y las relaciones con los </a:t>
            </a:r>
            <a:r>
              <a:rPr lang="es-MX" sz="2000" dirty="0" err="1"/>
              <a:t>stakeholders</a:t>
            </a:r>
            <a:r>
              <a:rPr lang="es-MX" sz="2000" dirty="0"/>
              <a:t>, vinculándolas con la cultura, principios, procesos, comunicaciones y la estructura organizacional.</a:t>
            </a:r>
            <a:endParaRPr lang="en-US" sz="2000" dirty="0"/>
          </a:p>
        </p:txBody>
      </p:sp>
      <p:pic>
        <p:nvPicPr>
          <p:cNvPr id="1026" name="Picture 2" descr="Resultado de imagen para analisis intern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7794" y="3861048"/>
            <a:ext cx="4514867" cy="27089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>
          <a:xfrm>
            <a:off x="5998908" y="6021288"/>
            <a:ext cx="512638" cy="365125"/>
          </a:xfrm>
        </p:spPr>
        <p:txBody>
          <a:bodyPr/>
          <a:lstStyle/>
          <a:p>
            <a:fld id="{618CCE11-1D5E-40E5-8B87-87C006F1CE1A}" type="slidenum">
              <a:rPr lang="es-MX" smtClean="0"/>
              <a:t>30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91313635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99592" y="916772"/>
            <a:ext cx="6965245" cy="1202485"/>
          </a:xfrm>
        </p:spPr>
        <p:txBody>
          <a:bodyPr>
            <a:noAutofit/>
          </a:bodyPr>
          <a:lstStyle/>
          <a:p>
            <a:r>
              <a:rPr lang="es-MX" sz="3200" b="1" dirty="0"/>
              <a:t>Con el análisis interno se deben abordar al menos 5 aspectos:</a:t>
            </a:r>
            <a:br>
              <a:rPr lang="es-MX" sz="3200" b="1" dirty="0"/>
            </a:br>
            <a:endParaRPr lang="en-US" sz="3200" b="1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902586" y="2564904"/>
            <a:ext cx="6196405" cy="3603812"/>
          </a:xfrm>
        </p:spPr>
        <p:txBody>
          <a:bodyPr>
            <a:normAutofit/>
          </a:bodyPr>
          <a:lstStyle/>
          <a:p>
            <a:pPr fontAlgn="base"/>
            <a:r>
              <a:rPr lang="es-MX" sz="2800" dirty="0"/>
              <a:t>Capacidad directiva.</a:t>
            </a:r>
          </a:p>
          <a:p>
            <a:pPr fontAlgn="base"/>
            <a:r>
              <a:rPr lang="es-MX" sz="2800" dirty="0"/>
              <a:t>Capacidad competitiva.</a:t>
            </a:r>
          </a:p>
          <a:p>
            <a:pPr fontAlgn="base"/>
            <a:r>
              <a:rPr lang="es-MX" sz="2800" dirty="0"/>
              <a:t>Capacidad financiera.</a:t>
            </a:r>
          </a:p>
          <a:p>
            <a:pPr fontAlgn="base"/>
            <a:r>
              <a:rPr lang="es-MX" sz="2800" dirty="0"/>
              <a:t>Capacidad tecnológica.</a:t>
            </a:r>
          </a:p>
          <a:p>
            <a:pPr fontAlgn="base"/>
            <a:r>
              <a:rPr lang="es-MX" sz="2800" dirty="0"/>
              <a:t>Capacidad del talento humano.</a:t>
            </a:r>
          </a:p>
          <a:p>
            <a:endParaRPr lang="en-US" sz="2800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8CCE11-1D5E-40E5-8B87-87C006F1CE1A}" type="slidenum">
              <a:rPr lang="es-MX" smtClean="0"/>
              <a:t>31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663549042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94200" y="548680"/>
            <a:ext cx="6965245" cy="1202485"/>
          </a:xfrm>
        </p:spPr>
        <p:txBody>
          <a:bodyPr>
            <a:normAutofit/>
          </a:bodyPr>
          <a:lstStyle/>
          <a:p>
            <a:r>
              <a:rPr lang="es-MX" sz="4000" b="1" dirty="0"/>
              <a:t>Análisis Externo</a:t>
            </a:r>
            <a:endParaRPr lang="en-US" sz="4000" b="1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27584" y="1751165"/>
            <a:ext cx="6196405" cy="3603812"/>
          </a:xfrm>
        </p:spPr>
        <p:txBody>
          <a:bodyPr>
            <a:normAutofit/>
          </a:bodyPr>
          <a:lstStyle/>
          <a:p>
            <a:pPr algn="just"/>
            <a:r>
              <a:rPr lang="es-MX" sz="2000" dirty="0"/>
              <a:t>En el caso del contexto </a:t>
            </a:r>
            <a:r>
              <a:rPr lang="es-MX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externo</a:t>
            </a:r>
            <a:r>
              <a:rPr lang="es-MX" sz="2000" dirty="0"/>
              <a:t>, se deben considerar aspectos como el entorno social, tecnológico, ambiental, ético, político, jurídico y económico. Por ejemplo: cambio en la ley, en el mercado, en la competencia, eventos, reputación corporativa.</a:t>
            </a:r>
            <a:endParaRPr lang="en-US" sz="2000" dirty="0"/>
          </a:p>
        </p:txBody>
      </p:sp>
      <p:pic>
        <p:nvPicPr>
          <p:cNvPr id="2050" name="Picture 2" descr="Resultado de imagen para analisis extern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3928" y="4221088"/>
            <a:ext cx="4718704" cy="27850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8CCE11-1D5E-40E5-8B87-87C006F1CE1A}" type="slidenum">
              <a:rPr lang="es-MX" smtClean="0"/>
              <a:t>32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592114955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078619" y="1124744"/>
            <a:ext cx="6965245" cy="1202485"/>
          </a:xfrm>
        </p:spPr>
        <p:txBody>
          <a:bodyPr>
            <a:noAutofit/>
          </a:bodyPr>
          <a:lstStyle/>
          <a:p>
            <a:r>
              <a:rPr lang="es-MX" sz="3200" b="1" dirty="0"/>
              <a:t>Con el análisis externo se deben abordar los siguientes aspectos:</a:t>
            </a:r>
            <a:br>
              <a:rPr lang="es-MX" sz="3200" b="1" dirty="0"/>
            </a:br>
            <a:endParaRPr lang="en-US" sz="3200" b="1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463038" y="2636912"/>
            <a:ext cx="6196405" cy="3603812"/>
          </a:xfrm>
        </p:spPr>
        <p:txBody>
          <a:bodyPr/>
          <a:lstStyle/>
          <a:p>
            <a:pPr fontAlgn="base"/>
            <a:r>
              <a:rPr lang="es-MX" sz="2400" dirty="0"/>
              <a:t>Competidores.</a:t>
            </a:r>
          </a:p>
          <a:p>
            <a:pPr fontAlgn="base"/>
            <a:r>
              <a:rPr lang="es-MX" sz="2400" dirty="0"/>
              <a:t>Ámbito económico.</a:t>
            </a:r>
          </a:p>
          <a:p>
            <a:pPr fontAlgn="base"/>
            <a:r>
              <a:rPr lang="es-MX" sz="2400" dirty="0"/>
              <a:t>Ámbito tecnológico.</a:t>
            </a:r>
          </a:p>
          <a:p>
            <a:pPr fontAlgn="base"/>
            <a:r>
              <a:rPr lang="es-MX" sz="2400" dirty="0"/>
              <a:t>Ámbito socio-cultural.</a:t>
            </a:r>
          </a:p>
          <a:p>
            <a:pPr fontAlgn="base"/>
            <a:r>
              <a:rPr lang="es-MX" sz="2400" dirty="0"/>
              <a:t>Productos y/o servicios.</a:t>
            </a:r>
          </a:p>
          <a:p>
            <a:pPr fontAlgn="base"/>
            <a:r>
              <a:rPr lang="es-MX" sz="2400" dirty="0"/>
              <a:t>Ámbito legal.</a:t>
            </a:r>
          </a:p>
          <a:p>
            <a:pPr marL="0" indent="0">
              <a:buNone/>
            </a:pPr>
            <a:endParaRPr lang="en-US" dirty="0">
              <a:latin typeface="Palatino Linotype" panose="02040502050505030304" pitchFamily="18" charset="0"/>
            </a:endParaRP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8CCE11-1D5E-40E5-8B87-87C006F1CE1A}" type="slidenum">
              <a:rPr lang="es-MX" smtClean="0"/>
              <a:t>33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718945721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ctrTitle"/>
          </p:nvPr>
        </p:nvSpPr>
        <p:spPr>
          <a:xfrm>
            <a:off x="683568" y="1700808"/>
            <a:ext cx="6589215" cy="3096344"/>
          </a:xfrm>
        </p:spPr>
        <p:txBody>
          <a:bodyPr>
            <a:normAutofit/>
          </a:bodyPr>
          <a:lstStyle/>
          <a:p>
            <a:r>
              <a:rPr lang="es-MX" sz="3600" b="1" dirty="0"/>
              <a:t>Existen diversas herramientas </a:t>
            </a:r>
            <a:r>
              <a:rPr lang="es-MX" sz="3600" b="1" dirty="0" smtClean="0"/>
              <a:t>y metodologías </a:t>
            </a:r>
            <a:r>
              <a:rPr lang="es-MX" sz="3600" b="1" dirty="0"/>
              <a:t>para desarrollar el análisis de </a:t>
            </a:r>
            <a:r>
              <a:rPr lang="es-MX" sz="3600" b="1" dirty="0" smtClean="0"/>
              <a:t>contexto</a:t>
            </a:r>
            <a:endParaRPr lang="en-US" sz="3600" b="1" dirty="0"/>
          </a:p>
        </p:txBody>
      </p:sp>
    </p:spTree>
    <p:extLst>
      <p:ext uri="{BB962C8B-B14F-4D97-AF65-F5344CB8AC3E}">
        <p14:creationId xmlns:p14="http://schemas.microsoft.com/office/powerpoint/2010/main" val="2572361164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115616" y="1268760"/>
            <a:ext cx="6615837" cy="4742341"/>
          </a:xfrm>
        </p:spPr>
        <p:txBody>
          <a:bodyPr>
            <a:normAutofit/>
          </a:bodyPr>
          <a:lstStyle/>
          <a:p>
            <a:pPr fontAlgn="base"/>
            <a:r>
              <a:rPr lang="es-MX" sz="2400" dirty="0"/>
              <a:t>5 fuerzas de </a:t>
            </a:r>
            <a:r>
              <a:rPr lang="es-MX" sz="2400" dirty="0" err="1"/>
              <a:t>Porter</a:t>
            </a:r>
            <a:r>
              <a:rPr lang="es-MX" sz="2400" dirty="0"/>
              <a:t>.</a:t>
            </a:r>
          </a:p>
          <a:p>
            <a:pPr fontAlgn="base"/>
            <a:r>
              <a:rPr lang="es-MX" sz="2400" dirty="0"/>
              <a:t>Análisis PEST/PESTE/PESTEL.</a:t>
            </a:r>
          </a:p>
          <a:p>
            <a:pPr fontAlgn="base"/>
            <a:r>
              <a:rPr lang="es-MX" sz="2400" dirty="0"/>
              <a:t>Matriz de Perfil Competitivo (MPC).</a:t>
            </a:r>
          </a:p>
          <a:p>
            <a:pPr fontAlgn="base"/>
            <a:r>
              <a:rPr lang="es-MX" sz="2400" dirty="0"/>
              <a:t>Matriz de Evaluación de Factores Externos (MEFE).</a:t>
            </a:r>
          </a:p>
          <a:p>
            <a:pPr fontAlgn="base"/>
            <a:r>
              <a:rPr lang="es-MX" sz="2400" dirty="0"/>
              <a:t>Matriz de Evaluación de Factores Internos (MEFI).</a:t>
            </a:r>
          </a:p>
          <a:p>
            <a:pPr fontAlgn="base"/>
            <a:r>
              <a:rPr lang="es-MX" sz="2400" dirty="0"/>
              <a:t>Benchmarking.</a:t>
            </a:r>
          </a:p>
          <a:p>
            <a:pPr fontAlgn="base"/>
            <a:r>
              <a:rPr lang="es-MX" sz="2400" dirty="0"/>
              <a:t>Matriz FODA y </a:t>
            </a:r>
            <a:r>
              <a:rPr lang="es-MX" sz="2400" dirty="0" smtClean="0"/>
              <a:t>FOAR. </a:t>
            </a:r>
          </a:p>
          <a:p>
            <a:pPr marL="0" indent="0" fontAlgn="base">
              <a:buNone/>
            </a:pPr>
            <a:r>
              <a:rPr lang="es-MX" sz="2400" dirty="0"/>
              <a:t> </a:t>
            </a:r>
            <a:r>
              <a:rPr lang="es-MX" sz="2400" dirty="0" smtClean="0"/>
              <a:t>   </a:t>
            </a:r>
            <a:r>
              <a:rPr lang="es-ES" sz="2400" dirty="0" smtClean="0"/>
              <a:t>Viñas </a:t>
            </a:r>
            <a:r>
              <a:rPr lang="es-ES" sz="2400" dirty="0"/>
              <a:t>(2016).</a:t>
            </a:r>
            <a:endParaRPr lang="es-MX" sz="2400" dirty="0"/>
          </a:p>
          <a:p>
            <a:endParaRPr lang="en-US" dirty="0">
              <a:latin typeface="Palatino Linotype" panose="02040502050505030304" pitchFamily="18" charset="0"/>
            </a:endParaRPr>
          </a:p>
        </p:txBody>
      </p:sp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8CCE11-1D5E-40E5-8B87-87C006F1CE1A}" type="slidenum">
              <a:rPr lang="es-MX" smtClean="0"/>
              <a:t>35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536907200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619672" y="548681"/>
            <a:ext cx="5093037" cy="864096"/>
          </a:xfrm>
        </p:spPr>
        <p:txBody>
          <a:bodyPr>
            <a:normAutofit/>
          </a:bodyPr>
          <a:lstStyle/>
          <a:p>
            <a:pPr algn="r"/>
            <a:r>
              <a:rPr lang="es-MX" sz="4800" b="1" dirty="0"/>
              <a:t>Beneficios:</a:t>
            </a:r>
            <a:endParaRPr lang="en-US" sz="4800" b="1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745810" y="1916832"/>
            <a:ext cx="6840760" cy="3528392"/>
          </a:xfrm>
        </p:spPr>
        <p:txBody>
          <a:bodyPr>
            <a:noAutofit/>
          </a:bodyPr>
          <a:lstStyle/>
          <a:p>
            <a:pPr fontAlgn="base"/>
            <a:r>
              <a:rPr lang="es-MX" sz="2000" dirty="0"/>
              <a:t>El análisis del entorno revela los problemas que están allí, pero que se desconocían o ignoraban para no enfrentarlos.</a:t>
            </a:r>
          </a:p>
          <a:p>
            <a:pPr fontAlgn="base"/>
            <a:r>
              <a:rPr lang="es-MX" sz="2000" dirty="0"/>
              <a:t>Analizar los datos estratégicamente permite crear un impacto en beneficios reales para la empresa.</a:t>
            </a:r>
          </a:p>
          <a:p>
            <a:pPr fontAlgn="base"/>
            <a:r>
              <a:rPr lang="es-MX" sz="2000" dirty="0"/>
              <a:t>Toda la información que circula a diario puede ser filtrada para encontrarle una utilidad en la toma de decisiones estratégicas.</a:t>
            </a:r>
          </a:p>
          <a:p>
            <a:pPr fontAlgn="base"/>
            <a:r>
              <a:rPr lang="es-MX" sz="2000" dirty="0"/>
              <a:t>Los datos se convierten en oportunidades de negocios.</a:t>
            </a:r>
          </a:p>
          <a:p>
            <a:endParaRPr lang="en-US" sz="2400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8CCE11-1D5E-40E5-8B87-87C006F1CE1A}" type="slidenum">
              <a:rPr lang="es-MX" smtClean="0"/>
              <a:t>36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312789702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875184"/>
          </a:xfrm>
        </p:spPr>
        <p:txBody>
          <a:bodyPr/>
          <a:lstStyle/>
          <a:p>
            <a:pPr algn="ctr"/>
            <a:r>
              <a:rPr lang="es-MX" dirty="0" smtClean="0">
                <a:solidFill>
                  <a:schemeClr val="tx1"/>
                </a:solidFill>
              </a:rPr>
              <a:t>Bibliografía</a:t>
            </a:r>
            <a:endParaRPr lang="es-MX" dirty="0">
              <a:solidFill>
                <a:schemeClr val="tx1"/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09599" y="1484784"/>
            <a:ext cx="6347714" cy="4968552"/>
          </a:xfrm>
        </p:spPr>
        <p:txBody>
          <a:bodyPr>
            <a:normAutofit fontScale="70000" lnSpcReduction="20000"/>
          </a:bodyPr>
          <a:lstStyle/>
          <a:p>
            <a:r>
              <a:rPr lang="es-MX" dirty="0" smtClean="0"/>
              <a:t>Alcaraz, R. R. (2006). </a:t>
            </a:r>
            <a:r>
              <a:rPr lang="es-MX" i="1" dirty="0" smtClean="0"/>
              <a:t>El emprendedor de éxito. </a:t>
            </a:r>
            <a:r>
              <a:rPr lang="es-MX" dirty="0" smtClean="0"/>
              <a:t>México: Mc Graw Hill.</a:t>
            </a:r>
          </a:p>
          <a:p>
            <a:r>
              <a:rPr lang="es-MX" dirty="0"/>
              <a:t>Energía y desarrollo, </a:t>
            </a:r>
            <a:r>
              <a:rPr lang="es-MX" i="1" dirty="0"/>
              <a:t>LA EMPRESA DEL NUEVO MILENIO: DE LOS VALORES A LA ACCIÓN </a:t>
            </a:r>
            <a:r>
              <a:rPr lang="es-MX" dirty="0"/>
              <a:t>Guía práctica para la contribución de la empresa a los Objetivos de Desarrollo del Milenio, consultado [en línea], agosto 2017, disponible en: </a:t>
            </a:r>
            <a:r>
              <a:rPr lang="es-MX" dirty="0">
                <a:solidFill>
                  <a:schemeClr val="tx1"/>
                </a:solidFill>
                <a:hlinkClick r:id="rId2"/>
              </a:rPr>
              <a:t>http://ecodes.org/phocadownload/empresa-nuevo-milenio-ODM3.pdf</a:t>
            </a:r>
            <a:endParaRPr lang="es-MX" dirty="0">
              <a:solidFill>
                <a:schemeClr val="tx1"/>
              </a:solidFill>
            </a:endParaRPr>
          </a:p>
          <a:p>
            <a:r>
              <a:rPr lang="es-MX" dirty="0"/>
              <a:t>Juan Antonio Vázquez Moreno, </a:t>
            </a:r>
            <a:r>
              <a:rPr lang="es-MX" b="1" i="1" dirty="0"/>
              <a:t>El Emprendimiento Empresarial</a:t>
            </a:r>
            <a:r>
              <a:rPr lang="es-MX" b="1" dirty="0"/>
              <a:t>. La Importancia de ser Emprendedor, </a:t>
            </a:r>
            <a:r>
              <a:rPr lang="es-MX" dirty="0"/>
              <a:t>editorial: campus academy,</a:t>
            </a:r>
            <a:r>
              <a:rPr lang="es-MX" b="1" dirty="0"/>
              <a:t>2ª Edición.</a:t>
            </a:r>
          </a:p>
          <a:p>
            <a:r>
              <a:rPr lang="es-MX" b="1" dirty="0"/>
              <a:t>Pymesyemprendedores, </a:t>
            </a:r>
            <a:r>
              <a:rPr lang="es-MX" i="1" dirty="0"/>
              <a:t>Comercialización de Ideas a nivel local</a:t>
            </a:r>
            <a:r>
              <a:rPr lang="es-MX" dirty="0"/>
              <a:t>, consultado [en línea], agosto 2017, disponible en: </a:t>
            </a:r>
            <a:r>
              <a:rPr lang="es-MX" dirty="0">
                <a:hlinkClick r:id="rId3"/>
              </a:rPr>
              <a:t>http://www.pymesyemprendedores.com.ar/articulos/economia-y-finanzas/comercializacion-de-ideas-a-nivel-local.html</a:t>
            </a:r>
            <a:r>
              <a:rPr lang="es-MX" dirty="0"/>
              <a:t> </a:t>
            </a:r>
          </a:p>
          <a:p>
            <a:r>
              <a:rPr lang="es-MX" dirty="0"/>
              <a:t>Guioteca, </a:t>
            </a:r>
            <a:r>
              <a:rPr lang="es-MX" i="1" dirty="0"/>
              <a:t>Los 10 emprendimientos más exitosos del mundo</a:t>
            </a:r>
            <a:r>
              <a:rPr lang="es-MX" dirty="0"/>
              <a:t>, consultado [en línea], agosto 2017, disponible en: </a:t>
            </a:r>
            <a:r>
              <a:rPr lang="es-MX" dirty="0">
                <a:hlinkClick r:id="rId4"/>
              </a:rPr>
              <a:t>https://www.guioteca.com/emprendimiento/los-10-emprendimientos-mas-exitosos-del-mundo-como-partieron-y-lograron-lo-que-son-hoy/</a:t>
            </a:r>
            <a:r>
              <a:rPr lang="es-MX" dirty="0"/>
              <a:t> </a:t>
            </a:r>
          </a:p>
          <a:p>
            <a:r>
              <a:rPr lang="es-MX" dirty="0"/>
              <a:t>Raquel Martin, </a:t>
            </a:r>
            <a:r>
              <a:rPr lang="es-MX" i="1" dirty="0"/>
              <a:t>Los países más emprendedores del mundo</a:t>
            </a:r>
            <a:r>
              <a:rPr lang="es-MX" dirty="0"/>
              <a:t>, consultado [en línea], agosto 2017, disponible en: </a:t>
            </a:r>
            <a:r>
              <a:rPr lang="es-MX" dirty="0">
                <a:hlinkClick r:id="rId5"/>
              </a:rPr>
              <a:t>http://forbes.es/listas/5228/los-paises-mas-emprendedores-del-mundo/2/</a:t>
            </a:r>
            <a:r>
              <a:rPr lang="es-MX" dirty="0"/>
              <a:t> </a:t>
            </a:r>
          </a:p>
          <a:p>
            <a:r>
              <a:rPr lang="es-ES" dirty="0"/>
              <a:t>Review, H. D. (2017). </a:t>
            </a:r>
            <a:r>
              <a:rPr lang="es-ES" i="1" dirty="0"/>
              <a:t>Retos directivos </a:t>
            </a:r>
            <a:r>
              <a:rPr lang="es-ES" dirty="0"/>
              <a:t>. Recuperado el 17 de Agosto de 2017, de </a:t>
            </a:r>
            <a:r>
              <a:rPr lang="es-ES" dirty="0">
                <a:solidFill>
                  <a:srgbClr val="C00000"/>
                </a:solidFill>
                <a:hlinkClick r:id="rId6"/>
              </a:rPr>
              <a:t>https://retos-directivos.eae.es//</a:t>
            </a:r>
            <a:r>
              <a:rPr lang="es-ES" dirty="0" smtClean="0">
                <a:solidFill>
                  <a:srgbClr val="C00000"/>
                </a:solidFill>
                <a:hlinkClick r:id="rId6"/>
              </a:rPr>
              <a:t>como-se-crea-la-cultura-empresarial-algunos-ejemplos</a:t>
            </a:r>
            <a:endParaRPr lang="es-ES" dirty="0"/>
          </a:p>
          <a:p>
            <a:r>
              <a:rPr lang="es-ES" dirty="0"/>
              <a:t>Viñas, C. C. (28 de Septiembre de 2016). </a:t>
            </a:r>
            <a:r>
              <a:rPr lang="es-ES" i="1" dirty="0"/>
              <a:t>Acerta Comunicaciones </a:t>
            </a:r>
            <a:r>
              <a:rPr lang="es-ES" dirty="0"/>
              <a:t>. Recuperado el 17 de Agosto de 2017. </a:t>
            </a:r>
            <a:r>
              <a:rPr lang="es-ES" dirty="0">
                <a:hlinkClick r:id="rId7"/>
              </a:rPr>
              <a:t>http://acertacomunicaciones.com/analisis-de-contexto-la-empresa/</a:t>
            </a:r>
            <a:endParaRPr lang="es-ES" dirty="0"/>
          </a:p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8CCE11-1D5E-40E5-8B87-87C006F1CE1A}" type="slidenum">
              <a:rPr lang="es-MX" smtClean="0"/>
              <a:t>37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3975900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971600" y="4293096"/>
            <a:ext cx="6965245" cy="1675314"/>
          </a:xfrm>
        </p:spPr>
        <p:txBody>
          <a:bodyPr>
            <a:normAutofit/>
          </a:bodyPr>
          <a:lstStyle/>
          <a:p>
            <a:pPr algn="l"/>
            <a:r>
              <a:rPr lang="es-MX" sz="2400" dirty="0" smtClean="0">
                <a:solidFill>
                  <a:schemeClr val="tx1"/>
                </a:solidFill>
              </a:rPr>
              <a:t>La diferencia entre </a:t>
            </a:r>
            <a:r>
              <a:rPr lang="es-MX" sz="2400" b="1" dirty="0" smtClean="0">
                <a:solidFill>
                  <a:schemeClr val="accent3"/>
                </a:solidFill>
              </a:rPr>
              <a:t>creatividad</a:t>
            </a:r>
            <a:r>
              <a:rPr lang="es-MX" sz="2400" dirty="0" smtClean="0">
                <a:solidFill>
                  <a:schemeClr val="tx1"/>
                </a:solidFill>
              </a:rPr>
              <a:t> e </a:t>
            </a:r>
            <a:r>
              <a:rPr lang="es-MX" sz="2400" b="1" dirty="0" smtClean="0">
                <a:solidFill>
                  <a:srgbClr val="B632B0"/>
                </a:solidFill>
              </a:rPr>
              <a:t>innovación </a:t>
            </a:r>
            <a:r>
              <a:rPr lang="es-MX" sz="2400" dirty="0" smtClean="0">
                <a:solidFill>
                  <a:schemeClr val="tx1"/>
                </a:solidFill>
              </a:rPr>
              <a:t>es que la primera es la creación de algo nuevo y diferente, y la segunda como la mejora de algo que ya existía.</a:t>
            </a:r>
            <a:endParaRPr lang="es-MX" sz="2400" dirty="0">
              <a:solidFill>
                <a:schemeClr val="tx1"/>
              </a:solidFill>
            </a:endParaRPr>
          </a:p>
        </p:txBody>
      </p:sp>
      <p:graphicFrame>
        <p:nvGraphicFramePr>
          <p:cNvPr id="9" name="Marcador de contenido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9401136"/>
              </p:ext>
            </p:extLst>
          </p:nvPr>
        </p:nvGraphicFramePr>
        <p:xfrm>
          <a:off x="1273889" y="1052736"/>
          <a:ext cx="3180333" cy="30243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11" name="Marcador de contenido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66209606"/>
              </p:ext>
            </p:extLst>
          </p:nvPr>
        </p:nvGraphicFramePr>
        <p:xfrm>
          <a:off x="4756512" y="1052736"/>
          <a:ext cx="3180333" cy="303787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8CCE11-1D5E-40E5-8B87-87C006F1CE1A}" type="slidenum">
              <a:rPr lang="es-MX" smtClean="0"/>
              <a:t>4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6074356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Imagen relacionad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1988840"/>
            <a:ext cx="7539367" cy="424089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827585" y="620688"/>
            <a:ext cx="6264696" cy="1368152"/>
          </a:xfrm>
        </p:spPr>
        <p:txBody>
          <a:bodyPr>
            <a:noAutofit/>
          </a:bodyPr>
          <a:lstStyle/>
          <a:p>
            <a:r>
              <a:rPr lang="es-MX" sz="3600" b="1" dirty="0">
                <a:solidFill>
                  <a:srgbClr val="0070C0"/>
                </a:solidFill>
              </a:rPr>
              <a:t>La generación de empresas en el nuevo mileno</a:t>
            </a:r>
          </a:p>
        </p:txBody>
      </p:sp>
    </p:spTree>
    <p:extLst>
      <p:ext uri="{BB962C8B-B14F-4D97-AF65-F5344CB8AC3E}">
        <p14:creationId xmlns:p14="http://schemas.microsoft.com/office/powerpoint/2010/main" val="36724995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83568" y="1124744"/>
            <a:ext cx="6912160" cy="4742645"/>
          </a:xfrm>
        </p:spPr>
        <p:txBody>
          <a:bodyPr>
            <a:normAutofit fontScale="92500" lnSpcReduction="20000"/>
          </a:bodyPr>
          <a:lstStyle/>
          <a:p>
            <a:r>
              <a:rPr lang="es-MX" sz="2000" dirty="0"/>
              <a:t>Las  nuevas  tecnologías, proporciona grandes posibilidades, existen  herramientas  actuales  que  facilitarían  y agilizarían en gran medida el trabajo de una </a:t>
            </a:r>
            <a:r>
              <a:rPr lang="es-MX" sz="2000" dirty="0" smtClean="0"/>
              <a:t>empresa.</a:t>
            </a:r>
            <a:endParaRPr lang="es-MX" sz="2000" dirty="0"/>
          </a:p>
          <a:p>
            <a:endParaRPr lang="es-MX" dirty="0"/>
          </a:p>
          <a:p>
            <a:endParaRPr lang="es-MX" dirty="0"/>
          </a:p>
          <a:p>
            <a:endParaRPr lang="es-MX" dirty="0"/>
          </a:p>
          <a:p>
            <a:pPr marL="0" indent="0">
              <a:buNone/>
            </a:pPr>
            <a:endParaRPr lang="es-MX" dirty="0"/>
          </a:p>
          <a:p>
            <a:pPr algn="ctr"/>
            <a:endParaRPr lang="es-MX" dirty="0"/>
          </a:p>
          <a:p>
            <a:endParaRPr lang="es-MX" dirty="0"/>
          </a:p>
          <a:p>
            <a:r>
              <a:rPr lang="es-MX" sz="2000" dirty="0"/>
              <a:t>El uso inteligente  de tecnologías  y de colaboración,  la  integración con los procesos internos e incluso el desarrollo de herramientas propias, pueden contribuir notablemente a la transformación de las </a:t>
            </a:r>
            <a:r>
              <a:rPr lang="es-MX" sz="2000" dirty="0" smtClean="0"/>
              <a:t>organizaciones.</a:t>
            </a:r>
          </a:p>
          <a:p>
            <a:pPr marL="0" indent="0">
              <a:buNone/>
            </a:pPr>
            <a:r>
              <a:rPr lang="es-MX" sz="2000" dirty="0" smtClean="0"/>
              <a:t>     Energía </a:t>
            </a:r>
            <a:r>
              <a:rPr lang="es-MX" sz="2000" dirty="0"/>
              <a:t>y desarrollo (2017)</a:t>
            </a:r>
          </a:p>
          <a:p>
            <a:endParaRPr lang="es-MX" sz="2000" dirty="0"/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7624" y="2348881"/>
            <a:ext cx="2378727" cy="1657062"/>
          </a:xfrm>
          <a:prstGeom prst="rect">
            <a:avLst/>
          </a:prstGeom>
        </p:spPr>
      </p:pic>
      <p:pic>
        <p:nvPicPr>
          <p:cNvPr id="4" name="Imagen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32040" y="2348881"/>
            <a:ext cx="2591680" cy="1656278"/>
          </a:xfrm>
          <a:prstGeom prst="rect">
            <a:avLst/>
          </a:prstGeom>
        </p:spPr>
      </p:pic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8CCE11-1D5E-40E5-8B87-87C006F1CE1A}" type="slidenum">
              <a:rPr lang="es-MX" smtClean="0"/>
              <a:t>6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68974384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179354" y="332656"/>
            <a:ext cx="2122867" cy="479570"/>
          </a:xfrm>
        </p:spPr>
        <p:txBody>
          <a:bodyPr>
            <a:normAutofit fontScale="90000"/>
          </a:bodyPr>
          <a:lstStyle/>
          <a:p>
            <a:pPr algn="ctr"/>
            <a:r>
              <a:rPr lang="es-MX" dirty="0">
                <a:solidFill>
                  <a:srgbClr val="FF0000"/>
                </a:solidFill>
              </a:rPr>
              <a:t>ODM 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48932" y="1268760"/>
            <a:ext cx="7183710" cy="5256584"/>
          </a:xfrm>
        </p:spPr>
        <p:txBody>
          <a:bodyPr>
            <a:normAutofit lnSpcReduction="10000"/>
          </a:bodyPr>
          <a:lstStyle/>
          <a:p>
            <a:r>
              <a:rPr lang="es-MX" dirty="0"/>
              <a:t>El proyecto </a:t>
            </a:r>
            <a:r>
              <a:rPr lang="es-MX" b="1" i="1" dirty="0">
                <a:solidFill>
                  <a:srgbClr val="0070C0"/>
                </a:solidFill>
              </a:rPr>
              <a:t>La empresa del nuevo milenio</a:t>
            </a:r>
            <a:r>
              <a:rPr lang="es-MX" i="1" dirty="0"/>
              <a:t>: de los valores a la acción </a:t>
            </a:r>
          </a:p>
          <a:p>
            <a:pPr marL="0" indent="0">
              <a:buNone/>
            </a:pPr>
            <a:r>
              <a:rPr lang="es-MX" dirty="0"/>
              <a:t>S</a:t>
            </a:r>
            <a:r>
              <a:rPr lang="es-MX" dirty="0" smtClean="0"/>
              <a:t>e </a:t>
            </a:r>
            <a:r>
              <a:rPr lang="es-MX" dirty="0"/>
              <a:t>fundamenta en su convicción de que las empresas pueden y deben jugar un papel importante en la búsqueda e implantación de soluciones a los retos ambientales y sociales más urgentes, especialmente en países en vías de desarrollo, donde la capacidad de respuesta de los estados se ve fuertemente mermada por carencias presupuestarias e institucionales</a:t>
            </a:r>
            <a:r>
              <a:rPr lang="es-MX" dirty="0" smtClean="0"/>
              <a:t>.</a:t>
            </a:r>
          </a:p>
          <a:p>
            <a:pPr marL="0" indent="0">
              <a:buNone/>
            </a:pPr>
            <a:endParaRPr lang="es-MX" dirty="0"/>
          </a:p>
          <a:p>
            <a:endParaRPr lang="es-MX" dirty="0"/>
          </a:p>
          <a:p>
            <a:endParaRPr lang="es-MX" dirty="0"/>
          </a:p>
          <a:p>
            <a:endParaRPr lang="es-MX" dirty="0"/>
          </a:p>
          <a:p>
            <a:endParaRPr lang="es-MX" dirty="0"/>
          </a:p>
          <a:p>
            <a:r>
              <a:rPr lang="es-MX" dirty="0"/>
              <a:t>Se enmarca dentro del programa de responsabilidad social de Ecología y </a:t>
            </a:r>
            <a:r>
              <a:rPr lang="es-MX" dirty="0" smtClean="0"/>
              <a:t>Desarrollo</a:t>
            </a:r>
          </a:p>
          <a:p>
            <a:pPr marL="0" indent="0">
              <a:buNone/>
            </a:pPr>
            <a:r>
              <a:rPr lang="es-MX" dirty="0" smtClean="0"/>
              <a:t>     Energía </a:t>
            </a:r>
            <a:r>
              <a:rPr lang="es-MX" dirty="0"/>
              <a:t>y desarrollo (2017</a:t>
            </a:r>
            <a:r>
              <a:rPr lang="es-MX" dirty="0" smtClean="0"/>
              <a:t>) </a:t>
            </a:r>
            <a:endParaRPr lang="es-MX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9632" y="3717032"/>
            <a:ext cx="1781110" cy="1374205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67944" y="3699385"/>
            <a:ext cx="3094261" cy="1374206"/>
          </a:xfrm>
          <a:prstGeom prst="rect">
            <a:avLst/>
          </a:prstGeom>
        </p:spPr>
      </p:pic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8CCE11-1D5E-40E5-8B87-87C006F1CE1A}" type="slidenum">
              <a:rPr lang="es-MX" smtClean="0"/>
              <a:t>7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76314855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Imagen relacionad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1537" y="908720"/>
            <a:ext cx="4829175" cy="3078956"/>
          </a:xfrm>
          <a:prstGeom prst="rect">
            <a:avLst/>
          </a:prstGeom>
          <a:noFill/>
        </p:spPr>
      </p:pic>
      <p:pic>
        <p:nvPicPr>
          <p:cNvPr id="12292" name="Picture 4" descr="Resultado de imagen para empresas del nuevo mileni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4080" y="4869160"/>
            <a:ext cx="1428750" cy="1428750"/>
          </a:xfrm>
          <a:prstGeom prst="rect">
            <a:avLst/>
          </a:prstGeom>
          <a:noFill/>
        </p:spPr>
      </p:pic>
      <p:pic>
        <p:nvPicPr>
          <p:cNvPr id="12294" name="Picture 6" descr="Resultado de imagen para generacion de empresas del nuevo milenio"/>
          <p:cNvPicPr>
            <a:picLocks noChangeAspect="1" noChangeArrowheads="1"/>
          </p:cNvPicPr>
          <p:nvPr/>
        </p:nvPicPr>
        <p:blipFill>
          <a:blip r:embed="rId4" cstate="print"/>
          <a:srcRect t="10222" b="22380"/>
          <a:stretch>
            <a:fillRect/>
          </a:stretch>
        </p:blipFill>
        <p:spPr bwMode="auto">
          <a:xfrm>
            <a:off x="4994695" y="1420123"/>
            <a:ext cx="3851694" cy="4347713"/>
          </a:xfrm>
          <a:prstGeom prst="rect">
            <a:avLst/>
          </a:prstGeom>
          <a:noFill/>
        </p:spPr>
      </p:pic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8CCE11-1D5E-40E5-8B87-87C006F1CE1A}" type="slidenum">
              <a:rPr lang="es-MX" smtClean="0"/>
              <a:t>8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33572236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Resultado de imagen para generacion de empresas del nuevo mileni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63908" y="1916832"/>
            <a:ext cx="5000625" cy="3571875"/>
          </a:xfrm>
          <a:prstGeom prst="rect">
            <a:avLst/>
          </a:prstGeom>
          <a:noFill/>
        </p:spPr>
      </p:pic>
      <p:pic>
        <p:nvPicPr>
          <p:cNvPr id="11268" name="Picture 4" descr="Resultado de imagen para generacion de empresas del nuevo mileni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1099" y="692696"/>
            <a:ext cx="3555162" cy="2031521"/>
          </a:xfrm>
          <a:prstGeom prst="rect">
            <a:avLst/>
          </a:prstGeom>
          <a:noFill/>
        </p:spPr>
      </p:pic>
      <p:pic>
        <p:nvPicPr>
          <p:cNvPr id="11270" name="Picture 6" descr="Imagen relacionada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0703" y="3727719"/>
            <a:ext cx="2895953" cy="1925809"/>
          </a:xfrm>
          <a:prstGeom prst="rect">
            <a:avLst/>
          </a:prstGeom>
          <a:noFill/>
        </p:spPr>
      </p:pic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8CCE11-1D5E-40E5-8B87-87C006F1CE1A}" type="slidenum">
              <a:rPr lang="es-MX" smtClean="0"/>
              <a:t>9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519025878"/>
      </p:ext>
    </p:extLst>
  </p:cSld>
  <p:clrMapOvr>
    <a:masterClrMapping/>
  </p:clrMapOvr>
</p:sld>
</file>

<file path=ppt/theme/theme1.xml><?xml version="1.0" encoding="utf-8"?>
<a:theme xmlns:a="http://schemas.openxmlformats.org/drawingml/2006/main" name="Faceta">
  <a:themeElements>
    <a:clrScheme name="Faceta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a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a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733</TotalTime>
  <Words>1836</Words>
  <Application>Microsoft Office PowerPoint</Application>
  <PresentationFormat>Presentación en pantalla (4:3)</PresentationFormat>
  <Paragraphs>225</Paragraphs>
  <Slides>37</Slides>
  <Notes>2</Notes>
  <HiddenSlides>0</HiddenSlides>
  <MMClips>0</MMClips>
  <ScaleCrop>false</ScaleCrop>
  <HeadingPairs>
    <vt:vector size="6" baseType="variant">
      <vt:variant>
        <vt:lpstr>Fuentes usadas</vt:lpstr>
      </vt:variant>
      <vt:variant>
        <vt:i4>7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37</vt:i4>
      </vt:variant>
    </vt:vector>
  </HeadingPairs>
  <TitlesOfParts>
    <vt:vector size="45" baseType="lpstr">
      <vt:lpstr>Arial</vt:lpstr>
      <vt:lpstr>Calibri</vt:lpstr>
      <vt:lpstr>Gabriola</vt:lpstr>
      <vt:lpstr>Palatino Linotype</vt:lpstr>
      <vt:lpstr>Trebuchet MS</vt:lpstr>
      <vt:lpstr>Wingdings</vt:lpstr>
      <vt:lpstr>Wingdings 3</vt:lpstr>
      <vt:lpstr>Faceta</vt:lpstr>
      <vt:lpstr>UNIVERSIDAD AUTÓNOMA DEL ESTADO DE MÉXICO Facultad de Turismo y Gastronomía Licenciatura en Turismo</vt:lpstr>
      <vt:lpstr>Creatividad y términos afines</vt:lpstr>
      <vt:lpstr>Algunas definiciones asociadas…</vt:lpstr>
      <vt:lpstr>La diferencia entre creatividad e innovación es que la primera es la creación de algo nuevo y diferente, y la segunda como la mejora de algo que ya existía.</vt:lpstr>
      <vt:lpstr>La generación de empresas en el nuevo mileno</vt:lpstr>
      <vt:lpstr>Presentación de PowerPoint</vt:lpstr>
      <vt:lpstr>ODM </vt:lpstr>
      <vt:lpstr>Presentación de PowerPoint</vt:lpstr>
      <vt:lpstr>Presentación de PowerPoint</vt:lpstr>
      <vt:lpstr>El emprendedor</vt:lpstr>
      <vt:lpstr>Presentación de PowerPoint</vt:lpstr>
      <vt:lpstr>Presentación de PowerPoint</vt:lpstr>
      <vt:lpstr>Desarrollo Emprendedor</vt:lpstr>
      <vt:lpstr>Desarrollo a nivel local</vt:lpstr>
      <vt:lpstr>Emprendimientos exitosos Guioteca (2017) </vt:lpstr>
      <vt:lpstr>Martin, R. (2017). Los diez países más emprendedores son: </vt:lpstr>
      <vt:lpstr>Cultura Empresarial</vt:lpstr>
      <vt:lpstr>Presentación de PowerPoint</vt:lpstr>
      <vt:lpstr>Presentación de PowerPoint</vt:lpstr>
      <vt:lpstr>Presentación de PowerPoint</vt:lpstr>
      <vt:lpstr>Organizaciones Orientadas  </vt:lpstr>
      <vt:lpstr>Presentación de PowerPoint</vt:lpstr>
      <vt:lpstr>Ejemplos:</vt:lpstr>
      <vt:lpstr>Impacto Social Empresarial</vt:lpstr>
      <vt:lpstr>Presentación de PowerPoint</vt:lpstr>
      <vt:lpstr>Ejemplos de áreas de oportunidad  a nivel empresarial </vt:lpstr>
      <vt:lpstr>Presentación de PowerPoint</vt:lpstr>
      <vt:lpstr>Presentación de PowerPoint</vt:lpstr>
      <vt:lpstr>Presentación de PowerPoint</vt:lpstr>
      <vt:lpstr>Análisis Interno</vt:lpstr>
      <vt:lpstr>Con el análisis interno se deben abordar al menos 5 aspectos: </vt:lpstr>
      <vt:lpstr>Análisis Externo</vt:lpstr>
      <vt:lpstr>Con el análisis externo se deben abordar los siguientes aspectos: </vt:lpstr>
      <vt:lpstr>Existen diversas herramientas y metodologías para desarrollar el análisis de contexto</vt:lpstr>
      <vt:lpstr>Presentación de PowerPoint</vt:lpstr>
      <vt:lpstr>Beneficios:</vt:lpstr>
      <vt:lpstr>Bibliografía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Server</dc:creator>
  <cp:lastModifiedBy>Hewlett-Packard Company</cp:lastModifiedBy>
  <cp:revision>60</cp:revision>
  <dcterms:created xsi:type="dcterms:W3CDTF">2017-08-16T19:52:22Z</dcterms:created>
  <dcterms:modified xsi:type="dcterms:W3CDTF">2017-10-19T06:12:10Z</dcterms:modified>
</cp:coreProperties>
</file>