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3" r:id="rId1"/>
  </p:sldMasterIdLst>
  <p:notesMasterIdLst>
    <p:notesMasterId r:id="rId37"/>
  </p:notesMasterIdLst>
  <p:sldIdLst>
    <p:sldId id="256" r:id="rId2"/>
    <p:sldId id="257" r:id="rId3"/>
    <p:sldId id="258" r:id="rId4"/>
    <p:sldId id="288" r:id="rId5"/>
    <p:sldId id="289" r:id="rId6"/>
    <p:sldId id="290" r:id="rId7"/>
    <p:sldId id="281" r:id="rId8"/>
    <p:sldId id="282" r:id="rId9"/>
    <p:sldId id="259" r:id="rId10"/>
    <p:sldId id="283" r:id="rId11"/>
    <p:sldId id="260" r:id="rId12"/>
    <p:sldId id="261" r:id="rId13"/>
    <p:sldId id="262" r:id="rId14"/>
    <p:sldId id="263" r:id="rId15"/>
    <p:sldId id="264" r:id="rId16"/>
    <p:sldId id="265" r:id="rId17"/>
    <p:sldId id="266" r:id="rId18"/>
    <p:sldId id="267" r:id="rId19"/>
    <p:sldId id="285" r:id="rId20"/>
    <p:sldId id="268" r:id="rId21"/>
    <p:sldId id="269" r:id="rId22"/>
    <p:sldId id="270" r:id="rId23"/>
    <p:sldId id="272" r:id="rId24"/>
    <p:sldId id="271" r:id="rId25"/>
    <p:sldId id="273" r:id="rId26"/>
    <p:sldId id="286" r:id="rId27"/>
    <p:sldId id="274" r:id="rId28"/>
    <p:sldId id="284" r:id="rId29"/>
    <p:sldId id="275" r:id="rId30"/>
    <p:sldId id="276" r:id="rId31"/>
    <p:sldId id="277" r:id="rId32"/>
    <p:sldId id="278" r:id="rId33"/>
    <p:sldId id="279" r:id="rId34"/>
    <p:sldId id="287" r:id="rId35"/>
    <p:sldId id="280" r:id="rId36"/>
  </p:sldIdLst>
  <p:sldSz cx="9144000" cy="5143500" type="screen16x9"/>
  <p:notesSz cx="6858000" cy="9144000"/>
  <p:embeddedFontLst>
    <p:embeddedFont>
      <p:font typeface="Impact" panose="020B0806030902050204" pitchFamily="34" charset="0"/>
      <p:regular r:id="rId38"/>
    </p:embeddedFont>
    <p:embeddedFont>
      <p:font typeface="Bree Serif" panose="020B0604020202020204" charset="0"/>
      <p:regular r:id="rId39"/>
    </p:embeddedFont>
    <p:embeddedFont>
      <p:font typeface="Source Code Pro" panose="020B0604020202020204" charset="0"/>
      <p:regular r:id="rId40"/>
      <p:bold r:id="rId41"/>
    </p:embeddedFont>
    <p:embeddedFont>
      <p:font typeface="Dancing Script" panose="020B0604020202020204" charset="0"/>
      <p:regular r:id="rId42"/>
      <p:bold r:id="rId43"/>
    </p:embeddedFont>
    <p:embeddedFont>
      <p:font typeface="Trebuchet MS" panose="020B0603020202020204" pitchFamily="34" charset="0"/>
      <p:regular r:id="rId44"/>
      <p:bold r:id="rId45"/>
      <p:italic r:id="rId46"/>
      <p:boldItalic r:id="rId47"/>
    </p:embeddedFont>
    <p:embeddedFont>
      <p:font typeface="Comic Sans MS" panose="030F0702030302020204" pitchFamily="66" charset="0"/>
      <p:regular r:id="rId48"/>
      <p:bold r:id="rId49"/>
      <p:italic r:id="rId50"/>
      <p:boldItalic r:id="rId51"/>
    </p:embeddedFont>
    <p:embeddedFont>
      <p:font typeface="Amatic SC" panose="020B0604020202020204" charset="-79"/>
      <p:regular r:id="rId52"/>
      <p:bold r:id="rId53"/>
    </p:embeddedFont>
    <p:embeddedFont>
      <p:font typeface="Georgia" panose="02040502050405020303" pitchFamily="18" charset="0"/>
      <p:regular r:id="rId54"/>
      <p:bold r:id="rId55"/>
      <p:italic r:id="rId56"/>
      <p:boldItalic r:id="rId57"/>
    </p:embeddedFont>
    <p:embeddedFont>
      <p:font typeface="Pinyon Script" panose="020B0604020202020204" charset="0"/>
      <p:regular r:id="rId58"/>
    </p:embeddedFont>
    <p:embeddedFont>
      <p:font typeface="Permanent Marker" panose="020B0604020202020204" charset="0"/>
      <p:regular r:id="rId59"/>
    </p:embeddedFont>
    <p:embeddedFont>
      <p:font typeface="Roboto" panose="020B0604020202020204" charset="0"/>
      <p:regular r:id="rId60"/>
      <p:bold r:id="rId61"/>
      <p:italic r:id="rId62"/>
      <p:boldItalic r:id="rId63"/>
    </p:embeddedFont>
    <p:embeddedFont>
      <p:font typeface="Ultra" panose="020B0604020202020204" charset="0"/>
      <p:regular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6" y="88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63" Type="http://schemas.openxmlformats.org/officeDocument/2006/relationships/font" Target="fonts/font26.fnt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 Id="rId57" Type="http://schemas.openxmlformats.org/officeDocument/2006/relationships/font" Target="fonts/font20.fntdata"/><Relationship Id="rId61" Type="http://schemas.openxmlformats.org/officeDocument/2006/relationships/font" Target="fonts/font2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font" Target="fonts/font23.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64" Type="http://schemas.openxmlformats.org/officeDocument/2006/relationships/font" Target="fonts/font27.fntdata"/><Relationship Id="rId8" Type="http://schemas.openxmlformats.org/officeDocument/2006/relationships/slide" Target="slides/slide7.xml"/><Relationship Id="rId51"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font" Target="fonts/font2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408740344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38977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9212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425489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6384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7934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31425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4" name="Shape 25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08894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2" name="Shape 26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58926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40317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468990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8943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38343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7" name="Shape 29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720782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967215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1" name="Shape 3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528200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7" name="Shape 31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58906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2" name="Shape 32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62713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755492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2" name="Shape 33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1749669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50394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06175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4112814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52077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58236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8555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79124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wrap="square"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wrap="square"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seño personalizado 1">
    <p:bg>
      <p:bgPr>
        <a:solidFill>
          <a:srgbClr val="FFFFFF"/>
        </a:solidFill>
        <a:effectLst/>
      </p:bgPr>
    </p:bg>
    <p:spTree>
      <p:nvGrpSpPr>
        <p:cNvPr id="1" name="Shape 58"/>
        <p:cNvGrpSpPr/>
        <p:nvPr/>
      </p:nvGrpSpPr>
      <p:grpSpPr>
        <a:xfrm>
          <a:off x="0" y="0"/>
          <a:ext cx="0" cy="0"/>
          <a:chOff x="0" y="0"/>
          <a:chExt cx="0" cy="0"/>
        </a:xfrm>
      </p:grpSpPr>
      <p:sp>
        <p:nvSpPr>
          <p:cNvPr id="59" name="Shape 59"/>
          <p:cNvSpPr/>
          <p:nvPr/>
        </p:nvSpPr>
        <p:spPr>
          <a:xfrm>
            <a:off x="0" y="0"/>
            <a:ext cx="9144000" cy="5143500"/>
          </a:xfrm>
          <a:prstGeom prst="rect">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60" name="Shape 60"/>
          <p:cNvSpPr/>
          <p:nvPr/>
        </p:nvSpPr>
        <p:spPr>
          <a:xfrm>
            <a:off x="149" y="-27"/>
            <a:ext cx="521400" cy="10287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61" name="Shape 61"/>
          <p:cNvSpPr/>
          <p:nvPr/>
        </p:nvSpPr>
        <p:spPr>
          <a:xfrm>
            <a:off x="521314" y="-27"/>
            <a:ext cx="521400" cy="1028700"/>
          </a:xfrm>
          <a:prstGeom prst="rect">
            <a:avLst/>
          </a:prstGeom>
          <a:solidFill>
            <a:srgbClr val="F3F3F3"/>
          </a:solidFill>
          <a:ln>
            <a:noFill/>
          </a:ln>
        </p:spPr>
        <p:txBody>
          <a:bodyPr wrap="square" lIns="91425" tIns="91425" rIns="91425" bIns="91425" anchor="ctr" anchorCtr="0">
            <a:noAutofit/>
          </a:bodyPr>
          <a:lstStyle/>
          <a:p>
            <a:pPr lvl="0">
              <a:spcBef>
                <a:spcPts val="0"/>
              </a:spcBef>
              <a:buNone/>
            </a:pPr>
            <a:endParaRPr/>
          </a:p>
        </p:txBody>
      </p:sp>
      <p:sp>
        <p:nvSpPr>
          <p:cNvPr id="62" name="Shape 62"/>
          <p:cNvSpPr/>
          <p:nvPr/>
        </p:nvSpPr>
        <p:spPr>
          <a:xfrm>
            <a:off x="192078" y="226164"/>
            <a:ext cx="662100" cy="662100"/>
          </a:xfrm>
          <a:prstGeom prst="chord">
            <a:avLst>
              <a:gd name="adj1" fmla="val 5400352"/>
              <a:gd name="adj2" fmla="val 1620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63" name="Shape 63"/>
          <p:cNvSpPr/>
          <p:nvPr/>
        </p:nvSpPr>
        <p:spPr>
          <a:xfrm rot="10800000">
            <a:off x="191890" y="225986"/>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64" name="Shape 64"/>
          <p:cNvSpPr/>
          <p:nvPr/>
        </p:nvSpPr>
        <p:spPr>
          <a:xfrm>
            <a:off x="1042802" y="-27"/>
            <a:ext cx="521400" cy="10287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65" name="Shape 65"/>
          <p:cNvSpPr/>
          <p:nvPr/>
        </p:nvSpPr>
        <p:spPr>
          <a:xfrm>
            <a:off x="1564118" y="-27"/>
            <a:ext cx="521400" cy="1028700"/>
          </a:xfrm>
          <a:prstGeom prst="rect">
            <a:avLst/>
          </a:prstGeom>
          <a:solidFill>
            <a:srgbClr val="F3F3F3"/>
          </a:solidFill>
          <a:ln>
            <a:noFill/>
          </a:ln>
        </p:spPr>
        <p:txBody>
          <a:bodyPr wrap="square" lIns="91425" tIns="91425" rIns="91425" bIns="91425" anchor="ctr" anchorCtr="0">
            <a:noAutofit/>
          </a:bodyPr>
          <a:lstStyle/>
          <a:p>
            <a:pPr lvl="0">
              <a:spcBef>
                <a:spcPts val="0"/>
              </a:spcBef>
              <a:buNone/>
            </a:pPr>
            <a:endParaRPr/>
          </a:p>
        </p:txBody>
      </p:sp>
      <p:sp>
        <p:nvSpPr>
          <p:cNvPr id="66" name="Shape 66"/>
          <p:cNvSpPr/>
          <p:nvPr/>
        </p:nvSpPr>
        <p:spPr>
          <a:xfrm>
            <a:off x="1234882" y="226164"/>
            <a:ext cx="662100" cy="662100"/>
          </a:xfrm>
          <a:prstGeom prst="chord">
            <a:avLst>
              <a:gd name="adj1" fmla="val 5400352"/>
              <a:gd name="adj2" fmla="val 1620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67" name="Shape 67"/>
          <p:cNvSpPr/>
          <p:nvPr/>
        </p:nvSpPr>
        <p:spPr>
          <a:xfrm rot="10800000">
            <a:off x="1234694" y="225986"/>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68" name="Shape 68"/>
          <p:cNvSpPr/>
          <p:nvPr/>
        </p:nvSpPr>
        <p:spPr>
          <a:xfrm>
            <a:off x="149" y="1028673"/>
            <a:ext cx="521400" cy="1028700"/>
          </a:xfrm>
          <a:prstGeom prst="rect">
            <a:avLst/>
          </a:prstGeom>
          <a:solidFill>
            <a:srgbClr val="EFEFEF"/>
          </a:solidFill>
          <a:ln>
            <a:noFill/>
          </a:ln>
        </p:spPr>
        <p:txBody>
          <a:bodyPr wrap="square" lIns="91425" tIns="91425" rIns="91425" bIns="91425" anchor="ctr" anchorCtr="0">
            <a:noAutofit/>
          </a:bodyPr>
          <a:lstStyle/>
          <a:p>
            <a:pPr lvl="0">
              <a:spcBef>
                <a:spcPts val="0"/>
              </a:spcBef>
              <a:buNone/>
            </a:pPr>
            <a:endParaRPr/>
          </a:p>
        </p:txBody>
      </p:sp>
      <p:sp>
        <p:nvSpPr>
          <p:cNvPr id="69" name="Shape 69"/>
          <p:cNvSpPr/>
          <p:nvPr/>
        </p:nvSpPr>
        <p:spPr>
          <a:xfrm>
            <a:off x="521377" y="1028673"/>
            <a:ext cx="521400" cy="1028700"/>
          </a:xfrm>
          <a:prstGeom prst="rect">
            <a:avLst/>
          </a:prstGeom>
          <a:solidFill>
            <a:srgbClr val="CCCCCC"/>
          </a:solidFill>
          <a:ln>
            <a:noFill/>
          </a:ln>
        </p:spPr>
        <p:txBody>
          <a:bodyPr wrap="square" lIns="91425" tIns="91425" rIns="91425" bIns="91425" anchor="ctr" anchorCtr="0">
            <a:noAutofit/>
          </a:bodyPr>
          <a:lstStyle/>
          <a:p>
            <a:pPr lvl="0">
              <a:spcBef>
                <a:spcPts val="0"/>
              </a:spcBef>
              <a:buNone/>
            </a:pPr>
            <a:endParaRPr/>
          </a:p>
        </p:txBody>
      </p:sp>
      <p:sp>
        <p:nvSpPr>
          <p:cNvPr id="70" name="Shape 70"/>
          <p:cNvSpPr/>
          <p:nvPr/>
        </p:nvSpPr>
        <p:spPr>
          <a:xfrm>
            <a:off x="192078" y="1254864"/>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71" name="Shape 71"/>
          <p:cNvSpPr/>
          <p:nvPr/>
        </p:nvSpPr>
        <p:spPr>
          <a:xfrm rot="10800000">
            <a:off x="191890" y="1254686"/>
            <a:ext cx="662100" cy="662100"/>
          </a:xfrm>
          <a:prstGeom prst="chord">
            <a:avLst>
              <a:gd name="adj1" fmla="val 5400352"/>
              <a:gd name="adj2" fmla="val 16200000"/>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72" name="Shape 72"/>
          <p:cNvSpPr/>
          <p:nvPr/>
        </p:nvSpPr>
        <p:spPr>
          <a:xfrm>
            <a:off x="1042802" y="1028673"/>
            <a:ext cx="521400" cy="1028700"/>
          </a:xfrm>
          <a:prstGeom prst="rect">
            <a:avLst/>
          </a:prstGeom>
          <a:solidFill>
            <a:srgbClr val="EFEFEF"/>
          </a:solidFill>
          <a:ln>
            <a:noFill/>
          </a:ln>
        </p:spPr>
        <p:txBody>
          <a:bodyPr wrap="square" lIns="91425" tIns="91425" rIns="91425" bIns="91425" anchor="ctr" anchorCtr="0">
            <a:noAutofit/>
          </a:bodyPr>
          <a:lstStyle/>
          <a:p>
            <a:pPr lvl="0">
              <a:spcBef>
                <a:spcPts val="0"/>
              </a:spcBef>
              <a:buNone/>
            </a:pPr>
            <a:endParaRPr/>
          </a:p>
        </p:txBody>
      </p:sp>
      <p:sp>
        <p:nvSpPr>
          <p:cNvPr id="73" name="Shape 73"/>
          <p:cNvSpPr/>
          <p:nvPr/>
        </p:nvSpPr>
        <p:spPr>
          <a:xfrm>
            <a:off x="1564181" y="1028673"/>
            <a:ext cx="521400" cy="1028700"/>
          </a:xfrm>
          <a:prstGeom prst="rect">
            <a:avLst/>
          </a:prstGeom>
          <a:solidFill>
            <a:srgbClr val="CCCCCC"/>
          </a:solidFill>
          <a:ln>
            <a:noFill/>
          </a:ln>
        </p:spPr>
        <p:txBody>
          <a:bodyPr wrap="square" lIns="91425" tIns="91425" rIns="91425" bIns="91425" anchor="ctr" anchorCtr="0">
            <a:noAutofit/>
          </a:bodyPr>
          <a:lstStyle/>
          <a:p>
            <a:pPr lvl="0">
              <a:spcBef>
                <a:spcPts val="0"/>
              </a:spcBef>
              <a:buNone/>
            </a:pPr>
            <a:endParaRPr/>
          </a:p>
        </p:txBody>
      </p:sp>
      <p:sp>
        <p:nvSpPr>
          <p:cNvPr id="74" name="Shape 74"/>
          <p:cNvSpPr/>
          <p:nvPr/>
        </p:nvSpPr>
        <p:spPr>
          <a:xfrm>
            <a:off x="1234882" y="1254864"/>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75" name="Shape 75"/>
          <p:cNvSpPr/>
          <p:nvPr/>
        </p:nvSpPr>
        <p:spPr>
          <a:xfrm rot="10800000">
            <a:off x="1234694" y="1254686"/>
            <a:ext cx="662100" cy="662100"/>
          </a:xfrm>
          <a:prstGeom prst="chord">
            <a:avLst>
              <a:gd name="adj1" fmla="val 5400352"/>
              <a:gd name="adj2" fmla="val 16200000"/>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76" name="Shape 76"/>
          <p:cNvSpPr/>
          <p:nvPr/>
        </p:nvSpPr>
        <p:spPr>
          <a:xfrm>
            <a:off x="149" y="2057373"/>
            <a:ext cx="521400" cy="10287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77" name="Shape 77"/>
          <p:cNvSpPr/>
          <p:nvPr/>
        </p:nvSpPr>
        <p:spPr>
          <a:xfrm>
            <a:off x="521314" y="2057373"/>
            <a:ext cx="521400" cy="1028700"/>
          </a:xfrm>
          <a:prstGeom prst="rect">
            <a:avLst/>
          </a:prstGeom>
          <a:solidFill>
            <a:srgbClr val="F3F3F3"/>
          </a:solidFill>
          <a:ln>
            <a:noFill/>
          </a:ln>
        </p:spPr>
        <p:txBody>
          <a:bodyPr wrap="square" lIns="91425" tIns="91425" rIns="91425" bIns="91425" anchor="ctr" anchorCtr="0">
            <a:noAutofit/>
          </a:bodyPr>
          <a:lstStyle/>
          <a:p>
            <a:pPr lvl="0">
              <a:spcBef>
                <a:spcPts val="0"/>
              </a:spcBef>
              <a:buNone/>
            </a:pPr>
            <a:endParaRPr/>
          </a:p>
        </p:txBody>
      </p:sp>
      <p:sp>
        <p:nvSpPr>
          <p:cNvPr id="78" name="Shape 78"/>
          <p:cNvSpPr/>
          <p:nvPr/>
        </p:nvSpPr>
        <p:spPr>
          <a:xfrm>
            <a:off x="192078" y="2283564"/>
            <a:ext cx="662100" cy="662100"/>
          </a:xfrm>
          <a:prstGeom prst="chord">
            <a:avLst>
              <a:gd name="adj1" fmla="val 5400352"/>
              <a:gd name="adj2" fmla="val 1620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79" name="Shape 79"/>
          <p:cNvSpPr/>
          <p:nvPr/>
        </p:nvSpPr>
        <p:spPr>
          <a:xfrm rot="10800000">
            <a:off x="191890" y="2283386"/>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80" name="Shape 80"/>
          <p:cNvSpPr/>
          <p:nvPr/>
        </p:nvSpPr>
        <p:spPr>
          <a:xfrm>
            <a:off x="1042802" y="2057373"/>
            <a:ext cx="521400" cy="10287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81" name="Shape 81"/>
          <p:cNvSpPr/>
          <p:nvPr/>
        </p:nvSpPr>
        <p:spPr>
          <a:xfrm>
            <a:off x="1564118" y="2057373"/>
            <a:ext cx="521400" cy="1028700"/>
          </a:xfrm>
          <a:prstGeom prst="rect">
            <a:avLst/>
          </a:prstGeom>
          <a:solidFill>
            <a:srgbClr val="F3F3F3"/>
          </a:solidFill>
          <a:ln>
            <a:noFill/>
          </a:ln>
        </p:spPr>
        <p:txBody>
          <a:bodyPr wrap="square" lIns="91425" tIns="91425" rIns="91425" bIns="91425" anchor="ctr" anchorCtr="0">
            <a:noAutofit/>
          </a:bodyPr>
          <a:lstStyle/>
          <a:p>
            <a:pPr lvl="0">
              <a:spcBef>
                <a:spcPts val="0"/>
              </a:spcBef>
              <a:buNone/>
            </a:pPr>
            <a:endParaRPr/>
          </a:p>
        </p:txBody>
      </p:sp>
      <p:sp>
        <p:nvSpPr>
          <p:cNvPr id="82" name="Shape 82"/>
          <p:cNvSpPr/>
          <p:nvPr/>
        </p:nvSpPr>
        <p:spPr>
          <a:xfrm>
            <a:off x="1234882" y="2283564"/>
            <a:ext cx="662100" cy="662100"/>
          </a:xfrm>
          <a:prstGeom prst="chord">
            <a:avLst>
              <a:gd name="adj1" fmla="val 5400352"/>
              <a:gd name="adj2" fmla="val 1620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83" name="Shape 83"/>
          <p:cNvSpPr/>
          <p:nvPr/>
        </p:nvSpPr>
        <p:spPr>
          <a:xfrm rot="10800000">
            <a:off x="1234694" y="2283386"/>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84" name="Shape 84"/>
          <p:cNvSpPr/>
          <p:nvPr/>
        </p:nvSpPr>
        <p:spPr>
          <a:xfrm>
            <a:off x="149" y="3086073"/>
            <a:ext cx="521400" cy="1028700"/>
          </a:xfrm>
          <a:prstGeom prst="rect">
            <a:avLst/>
          </a:prstGeom>
          <a:solidFill>
            <a:srgbClr val="EFEFEF"/>
          </a:solidFill>
          <a:ln>
            <a:noFill/>
          </a:ln>
        </p:spPr>
        <p:txBody>
          <a:bodyPr wrap="square" lIns="91425" tIns="91425" rIns="91425" bIns="91425" anchor="ctr" anchorCtr="0">
            <a:noAutofit/>
          </a:bodyPr>
          <a:lstStyle/>
          <a:p>
            <a:pPr lvl="0">
              <a:spcBef>
                <a:spcPts val="0"/>
              </a:spcBef>
              <a:buNone/>
            </a:pPr>
            <a:endParaRPr/>
          </a:p>
        </p:txBody>
      </p:sp>
      <p:sp>
        <p:nvSpPr>
          <p:cNvPr id="85" name="Shape 85"/>
          <p:cNvSpPr/>
          <p:nvPr/>
        </p:nvSpPr>
        <p:spPr>
          <a:xfrm>
            <a:off x="521314" y="3086073"/>
            <a:ext cx="521400" cy="1028700"/>
          </a:xfrm>
          <a:prstGeom prst="rect">
            <a:avLst/>
          </a:prstGeom>
          <a:solidFill>
            <a:srgbClr val="CCCCCC"/>
          </a:solidFill>
          <a:ln>
            <a:noFill/>
          </a:ln>
        </p:spPr>
        <p:txBody>
          <a:bodyPr wrap="square" lIns="91425" tIns="91425" rIns="91425" bIns="91425" anchor="ctr" anchorCtr="0">
            <a:noAutofit/>
          </a:bodyPr>
          <a:lstStyle/>
          <a:p>
            <a:pPr lvl="0">
              <a:spcBef>
                <a:spcPts val="0"/>
              </a:spcBef>
              <a:buNone/>
            </a:pPr>
            <a:endParaRPr/>
          </a:p>
        </p:txBody>
      </p:sp>
      <p:sp>
        <p:nvSpPr>
          <p:cNvPr id="86" name="Shape 86"/>
          <p:cNvSpPr/>
          <p:nvPr/>
        </p:nvSpPr>
        <p:spPr>
          <a:xfrm>
            <a:off x="192078" y="3312264"/>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87" name="Shape 87"/>
          <p:cNvSpPr/>
          <p:nvPr/>
        </p:nvSpPr>
        <p:spPr>
          <a:xfrm rot="10800000">
            <a:off x="191890" y="3312086"/>
            <a:ext cx="662100" cy="662100"/>
          </a:xfrm>
          <a:prstGeom prst="chord">
            <a:avLst>
              <a:gd name="adj1" fmla="val 5400352"/>
              <a:gd name="adj2" fmla="val 16200000"/>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88" name="Shape 88"/>
          <p:cNvSpPr/>
          <p:nvPr/>
        </p:nvSpPr>
        <p:spPr>
          <a:xfrm>
            <a:off x="1042802" y="3086073"/>
            <a:ext cx="521400" cy="1028700"/>
          </a:xfrm>
          <a:prstGeom prst="rect">
            <a:avLst/>
          </a:prstGeom>
          <a:solidFill>
            <a:srgbClr val="EFEFEF"/>
          </a:solidFill>
          <a:ln>
            <a:noFill/>
          </a:ln>
        </p:spPr>
        <p:txBody>
          <a:bodyPr wrap="square" lIns="91425" tIns="91425" rIns="91425" bIns="91425" anchor="ctr" anchorCtr="0">
            <a:noAutofit/>
          </a:bodyPr>
          <a:lstStyle/>
          <a:p>
            <a:pPr lvl="0">
              <a:spcBef>
                <a:spcPts val="0"/>
              </a:spcBef>
              <a:buNone/>
            </a:pPr>
            <a:endParaRPr/>
          </a:p>
        </p:txBody>
      </p:sp>
      <p:sp>
        <p:nvSpPr>
          <p:cNvPr id="89" name="Shape 89"/>
          <p:cNvSpPr/>
          <p:nvPr/>
        </p:nvSpPr>
        <p:spPr>
          <a:xfrm>
            <a:off x="1564118" y="3086073"/>
            <a:ext cx="521400" cy="1028700"/>
          </a:xfrm>
          <a:prstGeom prst="rect">
            <a:avLst/>
          </a:prstGeom>
          <a:solidFill>
            <a:srgbClr val="CCCCCC"/>
          </a:solidFill>
          <a:ln>
            <a:noFill/>
          </a:ln>
        </p:spPr>
        <p:txBody>
          <a:bodyPr wrap="square" lIns="91425" tIns="91425" rIns="91425" bIns="91425" anchor="ctr" anchorCtr="0">
            <a:noAutofit/>
          </a:bodyPr>
          <a:lstStyle/>
          <a:p>
            <a:pPr lvl="0">
              <a:spcBef>
                <a:spcPts val="0"/>
              </a:spcBef>
              <a:buNone/>
            </a:pPr>
            <a:endParaRPr/>
          </a:p>
        </p:txBody>
      </p:sp>
      <p:sp>
        <p:nvSpPr>
          <p:cNvPr id="90" name="Shape 90"/>
          <p:cNvSpPr/>
          <p:nvPr/>
        </p:nvSpPr>
        <p:spPr>
          <a:xfrm>
            <a:off x="1234882" y="3312264"/>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91" name="Shape 91"/>
          <p:cNvSpPr/>
          <p:nvPr/>
        </p:nvSpPr>
        <p:spPr>
          <a:xfrm rot="10800000">
            <a:off x="1234694" y="3312086"/>
            <a:ext cx="662100" cy="662100"/>
          </a:xfrm>
          <a:prstGeom prst="chord">
            <a:avLst>
              <a:gd name="adj1" fmla="val 5400352"/>
              <a:gd name="adj2" fmla="val 16200000"/>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92" name="Shape 92"/>
          <p:cNvSpPr/>
          <p:nvPr/>
        </p:nvSpPr>
        <p:spPr>
          <a:xfrm>
            <a:off x="149" y="4114773"/>
            <a:ext cx="521400" cy="10287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93" name="Shape 93"/>
          <p:cNvSpPr/>
          <p:nvPr/>
        </p:nvSpPr>
        <p:spPr>
          <a:xfrm>
            <a:off x="521314" y="4114773"/>
            <a:ext cx="521400" cy="1028700"/>
          </a:xfrm>
          <a:prstGeom prst="rect">
            <a:avLst/>
          </a:prstGeom>
          <a:solidFill>
            <a:srgbClr val="F3F3F3"/>
          </a:solidFill>
          <a:ln>
            <a:noFill/>
          </a:ln>
        </p:spPr>
        <p:txBody>
          <a:bodyPr wrap="square" lIns="91425" tIns="91425" rIns="91425" bIns="91425" anchor="ctr" anchorCtr="0">
            <a:noAutofit/>
          </a:bodyPr>
          <a:lstStyle/>
          <a:p>
            <a:pPr lvl="0">
              <a:spcBef>
                <a:spcPts val="0"/>
              </a:spcBef>
              <a:buNone/>
            </a:pPr>
            <a:endParaRPr/>
          </a:p>
        </p:txBody>
      </p:sp>
      <p:sp>
        <p:nvSpPr>
          <p:cNvPr id="94" name="Shape 94"/>
          <p:cNvSpPr/>
          <p:nvPr/>
        </p:nvSpPr>
        <p:spPr>
          <a:xfrm>
            <a:off x="192078" y="4340964"/>
            <a:ext cx="662100" cy="662100"/>
          </a:xfrm>
          <a:prstGeom prst="chord">
            <a:avLst>
              <a:gd name="adj1" fmla="val 5400352"/>
              <a:gd name="adj2" fmla="val 1620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95" name="Shape 95"/>
          <p:cNvSpPr/>
          <p:nvPr/>
        </p:nvSpPr>
        <p:spPr>
          <a:xfrm rot="10800000">
            <a:off x="191890" y="4340786"/>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96" name="Shape 96"/>
          <p:cNvSpPr/>
          <p:nvPr/>
        </p:nvSpPr>
        <p:spPr>
          <a:xfrm>
            <a:off x="1042802" y="4114773"/>
            <a:ext cx="521400" cy="10287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97" name="Shape 97"/>
          <p:cNvSpPr/>
          <p:nvPr/>
        </p:nvSpPr>
        <p:spPr>
          <a:xfrm>
            <a:off x="1564118" y="4114773"/>
            <a:ext cx="521400" cy="1028700"/>
          </a:xfrm>
          <a:prstGeom prst="rect">
            <a:avLst/>
          </a:prstGeom>
          <a:solidFill>
            <a:srgbClr val="F3F3F3"/>
          </a:solidFill>
          <a:ln>
            <a:noFill/>
          </a:ln>
        </p:spPr>
        <p:txBody>
          <a:bodyPr wrap="square" lIns="91425" tIns="91425" rIns="91425" bIns="91425" anchor="ctr" anchorCtr="0">
            <a:noAutofit/>
          </a:bodyPr>
          <a:lstStyle/>
          <a:p>
            <a:pPr lvl="0">
              <a:spcBef>
                <a:spcPts val="0"/>
              </a:spcBef>
              <a:buNone/>
            </a:pPr>
            <a:endParaRPr/>
          </a:p>
        </p:txBody>
      </p:sp>
      <p:sp>
        <p:nvSpPr>
          <p:cNvPr id="98" name="Shape 98"/>
          <p:cNvSpPr/>
          <p:nvPr/>
        </p:nvSpPr>
        <p:spPr>
          <a:xfrm>
            <a:off x="1234882" y="4340964"/>
            <a:ext cx="662100" cy="662100"/>
          </a:xfrm>
          <a:prstGeom prst="chord">
            <a:avLst>
              <a:gd name="adj1" fmla="val 5400352"/>
              <a:gd name="adj2" fmla="val 16200000"/>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99" name="Shape 99"/>
          <p:cNvSpPr/>
          <p:nvPr/>
        </p:nvSpPr>
        <p:spPr>
          <a:xfrm rot="10800000">
            <a:off x="1234694" y="4340786"/>
            <a:ext cx="662100" cy="662100"/>
          </a:xfrm>
          <a:prstGeom prst="chord">
            <a:avLst>
              <a:gd name="adj1" fmla="val 5400352"/>
              <a:gd name="adj2" fmla="val 16200000"/>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sp>
        <p:nvSpPr>
          <p:cNvPr id="100" name="Shape 100"/>
          <p:cNvSpPr txBox="1">
            <a:spLocks noGrp="1"/>
          </p:cNvSpPr>
          <p:nvPr>
            <p:ph type="body" idx="1"/>
          </p:nvPr>
        </p:nvSpPr>
        <p:spPr>
          <a:xfrm>
            <a:off x="2739225" y="612388"/>
            <a:ext cx="5696400" cy="3932700"/>
          </a:xfrm>
          <a:prstGeom prst="rect">
            <a:avLst/>
          </a:prstGeom>
          <a:noFill/>
        </p:spPr>
        <p:txBody>
          <a:bodyPr wrap="square" lIns="91425" tIns="91425" rIns="91425" bIns="91425" anchor="t" anchorCtr="0"/>
          <a:lstStyle>
            <a:lvl1pPr lvl="0" algn="l">
              <a:lnSpc>
                <a:spcPct val="115000"/>
              </a:lnSpc>
              <a:spcBef>
                <a:spcPts val="0"/>
              </a:spcBef>
              <a:spcAft>
                <a:spcPts val="1600"/>
              </a:spcAft>
              <a:buClr>
                <a:schemeClr val="dk2"/>
              </a:buClr>
              <a:buSzPct val="100000"/>
              <a:defRPr sz="1800">
                <a:solidFill>
                  <a:schemeClr val="dk2"/>
                </a:solidFill>
              </a:defRPr>
            </a:lvl1pPr>
            <a:lvl2pPr lvl="1" algn="l">
              <a:lnSpc>
                <a:spcPct val="115000"/>
              </a:lnSpc>
              <a:spcBef>
                <a:spcPts val="0"/>
              </a:spcBef>
              <a:spcAft>
                <a:spcPts val="1600"/>
              </a:spcAft>
              <a:buClr>
                <a:schemeClr val="dk2"/>
              </a:buClr>
              <a:defRPr sz="1400">
                <a:solidFill>
                  <a:schemeClr val="dk2"/>
                </a:solidFill>
              </a:defRPr>
            </a:lvl2pPr>
            <a:lvl3pPr lvl="2" algn="l">
              <a:lnSpc>
                <a:spcPct val="115000"/>
              </a:lnSpc>
              <a:spcBef>
                <a:spcPts val="0"/>
              </a:spcBef>
              <a:spcAft>
                <a:spcPts val="1600"/>
              </a:spcAft>
              <a:buClr>
                <a:schemeClr val="dk2"/>
              </a:buClr>
              <a:defRPr sz="1400">
                <a:solidFill>
                  <a:schemeClr val="dk2"/>
                </a:solidFill>
              </a:defRPr>
            </a:lvl3pPr>
            <a:lvl4pPr lvl="3" algn="l">
              <a:lnSpc>
                <a:spcPct val="115000"/>
              </a:lnSpc>
              <a:spcBef>
                <a:spcPts val="0"/>
              </a:spcBef>
              <a:spcAft>
                <a:spcPts val="1600"/>
              </a:spcAft>
              <a:buClr>
                <a:schemeClr val="dk2"/>
              </a:buClr>
              <a:defRPr sz="1400">
                <a:solidFill>
                  <a:schemeClr val="dk2"/>
                </a:solidFill>
              </a:defRPr>
            </a:lvl4pPr>
            <a:lvl5pPr lvl="4" algn="l">
              <a:lnSpc>
                <a:spcPct val="115000"/>
              </a:lnSpc>
              <a:spcBef>
                <a:spcPts val="0"/>
              </a:spcBef>
              <a:spcAft>
                <a:spcPts val="1600"/>
              </a:spcAft>
              <a:buClr>
                <a:schemeClr val="dk2"/>
              </a:buClr>
              <a:defRPr sz="1400">
                <a:solidFill>
                  <a:schemeClr val="dk2"/>
                </a:solidFill>
              </a:defRPr>
            </a:lvl5pPr>
            <a:lvl6pPr lvl="5" algn="l">
              <a:lnSpc>
                <a:spcPct val="115000"/>
              </a:lnSpc>
              <a:spcBef>
                <a:spcPts val="0"/>
              </a:spcBef>
              <a:spcAft>
                <a:spcPts val="1600"/>
              </a:spcAft>
              <a:buClr>
                <a:schemeClr val="dk2"/>
              </a:buClr>
              <a:defRPr sz="1400">
                <a:solidFill>
                  <a:schemeClr val="dk2"/>
                </a:solidFill>
              </a:defRPr>
            </a:lvl6pPr>
            <a:lvl7pPr lvl="6" algn="l">
              <a:lnSpc>
                <a:spcPct val="115000"/>
              </a:lnSpc>
              <a:spcBef>
                <a:spcPts val="0"/>
              </a:spcBef>
              <a:spcAft>
                <a:spcPts val="1600"/>
              </a:spcAft>
              <a:buClr>
                <a:schemeClr val="dk2"/>
              </a:buClr>
              <a:defRPr sz="1400">
                <a:solidFill>
                  <a:schemeClr val="dk2"/>
                </a:solidFill>
              </a:defRPr>
            </a:lvl7pPr>
            <a:lvl8pPr lvl="7" algn="l">
              <a:lnSpc>
                <a:spcPct val="115000"/>
              </a:lnSpc>
              <a:spcBef>
                <a:spcPts val="0"/>
              </a:spcBef>
              <a:spcAft>
                <a:spcPts val="1600"/>
              </a:spcAft>
              <a:buClr>
                <a:schemeClr val="dk2"/>
              </a:buClr>
              <a:defRPr sz="1400">
                <a:solidFill>
                  <a:schemeClr val="dk2"/>
                </a:solidFill>
              </a:defRPr>
            </a:lvl8pPr>
            <a:lvl9pPr lvl="8" algn="l">
              <a:lnSpc>
                <a:spcPct val="115000"/>
              </a:lnSpc>
              <a:spcBef>
                <a:spcPts val="0"/>
              </a:spcBef>
              <a:spcAft>
                <a:spcPts val="1600"/>
              </a:spcAft>
              <a:buClr>
                <a:schemeClr val="dk2"/>
              </a:buClr>
              <a:defRPr sz="1400">
                <a:solidFill>
                  <a:schemeClr val="dk2"/>
                </a:solidFill>
              </a:defRPr>
            </a:lvl9pPr>
          </a:lstStyle>
          <a:p>
            <a:endParaRPr/>
          </a:p>
        </p:txBody>
      </p:sp>
      <p:sp>
        <p:nvSpPr>
          <p:cNvPr id="101" name="Shape 101"/>
          <p:cNvSpPr txBox="1">
            <a:spLocks noGrp="1"/>
          </p:cNvSpPr>
          <p:nvPr>
            <p:ph type="sldNum" idx="12"/>
          </p:nvPr>
        </p:nvSpPr>
        <p:spPr>
          <a:xfrm>
            <a:off x="8472458" y="4663217"/>
            <a:ext cx="548700" cy="393600"/>
          </a:xfrm>
          <a:prstGeom prst="rect">
            <a:avLst/>
          </a:prstGeom>
          <a:noFill/>
        </p:spPr>
        <p:txBody>
          <a:bodyPr wrap="square" lIns="91425" tIns="91425" rIns="91425" bIns="91425" anchor="ctr" anchorCtr="0">
            <a:noAutofit/>
          </a:bodyPr>
          <a:lstStyle/>
          <a:p>
            <a:pPr lvl="0" algn="r">
              <a:lnSpc>
                <a:spcPct val="100000"/>
              </a:lnSpc>
              <a:spcBef>
                <a:spcPts val="0"/>
              </a:spcBef>
              <a:spcAft>
                <a:spcPts val="0"/>
              </a:spcAft>
              <a:buNone/>
            </a:pPr>
            <a:fld id="{00000000-1234-1234-1234-123412341234}" type="slidenum">
              <a:rPr lang="es" sz="1000">
                <a:solidFill>
                  <a:schemeClr val="dk2"/>
                </a:solidFill>
              </a:rPr>
              <a:t>‹Nº›</a:t>
            </a:fld>
            <a:endParaRPr lang="es" sz="1000">
              <a:solidFill>
                <a:schemeClr val="dk2"/>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seño personalizado 2">
    <p:spTree>
      <p:nvGrpSpPr>
        <p:cNvPr id="1" name="Shape 102"/>
        <p:cNvGrpSpPr/>
        <p:nvPr/>
      </p:nvGrpSpPr>
      <p:grpSpPr>
        <a:xfrm>
          <a:off x="0" y="0"/>
          <a:ext cx="0" cy="0"/>
          <a:chOff x="0" y="0"/>
          <a:chExt cx="0" cy="0"/>
        </a:xfrm>
      </p:grpSpPr>
      <p:sp>
        <p:nvSpPr>
          <p:cNvPr id="103" name="Shape 103"/>
          <p:cNvSpPr/>
          <p:nvPr/>
        </p:nvSpPr>
        <p:spPr>
          <a:xfrm>
            <a:off x="0" y="0"/>
            <a:ext cx="9144000" cy="5143500"/>
          </a:xfrm>
          <a:prstGeom prst="rect">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104" name="Shape 104"/>
          <p:cNvSpPr txBox="1">
            <a:spLocks noGrp="1"/>
          </p:cNvSpPr>
          <p:nvPr>
            <p:ph type="sldNum" idx="12"/>
          </p:nvPr>
        </p:nvSpPr>
        <p:spPr>
          <a:xfrm>
            <a:off x="8472458" y="4663217"/>
            <a:ext cx="548700" cy="393600"/>
          </a:xfrm>
          <a:prstGeom prst="rect">
            <a:avLst/>
          </a:prstGeom>
          <a:noFill/>
        </p:spPr>
        <p:txBody>
          <a:bodyPr wrap="square" lIns="91425" tIns="91425" rIns="91425" bIns="91425" anchor="ctr" anchorCtr="0">
            <a:noAutofit/>
          </a:bodyPr>
          <a:lstStyle/>
          <a:p>
            <a:pPr lvl="0" algn="r">
              <a:lnSpc>
                <a:spcPct val="100000"/>
              </a:lnSpc>
              <a:spcBef>
                <a:spcPts val="0"/>
              </a:spcBef>
              <a:spcAft>
                <a:spcPts val="0"/>
              </a:spcAft>
              <a:buNone/>
            </a:pPr>
            <a:fld id="{00000000-1234-1234-1234-123412341234}" type="slidenum">
              <a:rPr lang="es" sz="1000">
                <a:solidFill>
                  <a:srgbClr val="212121"/>
                </a:solidFill>
              </a:rPr>
              <a:t>‹Nº›</a:t>
            </a:fld>
            <a:endParaRPr lang="es" sz="1000">
              <a:solidFill>
                <a:srgbClr val="212121"/>
              </a:solidFill>
            </a:endParaRPr>
          </a:p>
        </p:txBody>
      </p:sp>
      <p:sp>
        <p:nvSpPr>
          <p:cNvPr id="105" name="Shape 105"/>
          <p:cNvSpPr txBox="1">
            <a:spLocks noGrp="1"/>
          </p:cNvSpPr>
          <p:nvPr>
            <p:ph type="body" idx="1"/>
          </p:nvPr>
        </p:nvSpPr>
        <p:spPr>
          <a:xfrm>
            <a:off x="3441400" y="338650"/>
            <a:ext cx="5391000" cy="1191600"/>
          </a:xfrm>
          <a:prstGeom prst="rect">
            <a:avLst/>
          </a:prstGeom>
          <a:noFill/>
        </p:spPr>
        <p:txBody>
          <a:bodyPr wrap="square" lIns="91425" tIns="91425" rIns="91425" bIns="91425" anchor="t" anchorCtr="0"/>
          <a:lstStyle>
            <a:lvl1pPr lvl="0" algn="l">
              <a:lnSpc>
                <a:spcPct val="115000"/>
              </a:lnSpc>
              <a:spcBef>
                <a:spcPts val="0"/>
              </a:spcBef>
              <a:spcAft>
                <a:spcPts val="1600"/>
              </a:spcAft>
              <a:buClr>
                <a:srgbClr val="212121"/>
              </a:buClr>
              <a:buSzPct val="100000"/>
              <a:defRPr sz="1600">
                <a:solidFill>
                  <a:srgbClr val="212121"/>
                </a:solidFill>
              </a:defRPr>
            </a:lvl1pPr>
            <a:lvl2pPr lvl="1" algn="l">
              <a:lnSpc>
                <a:spcPct val="115000"/>
              </a:lnSpc>
              <a:spcBef>
                <a:spcPts val="0"/>
              </a:spcBef>
              <a:spcAft>
                <a:spcPts val="1600"/>
              </a:spcAft>
              <a:buClr>
                <a:srgbClr val="212121"/>
              </a:buClr>
              <a:defRPr sz="1400">
                <a:solidFill>
                  <a:srgbClr val="212121"/>
                </a:solidFill>
              </a:defRPr>
            </a:lvl2pPr>
            <a:lvl3pPr lvl="2" algn="l">
              <a:lnSpc>
                <a:spcPct val="115000"/>
              </a:lnSpc>
              <a:spcBef>
                <a:spcPts val="0"/>
              </a:spcBef>
              <a:spcAft>
                <a:spcPts val="1600"/>
              </a:spcAft>
              <a:buClr>
                <a:srgbClr val="212121"/>
              </a:buClr>
              <a:defRPr sz="1400">
                <a:solidFill>
                  <a:srgbClr val="212121"/>
                </a:solidFill>
              </a:defRPr>
            </a:lvl3pPr>
            <a:lvl4pPr lvl="3" algn="l">
              <a:lnSpc>
                <a:spcPct val="115000"/>
              </a:lnSpc>
              <a:spcBef>
                <a:spcPts val="0"/>
              </a:spcBef>
              <a:spcAft>
                <a:spcPts val="1600"/>
              </a:spcAft>
              <a:buClr>
                <a:srgbClr val="212121"/>
              </a:buClr>
              <a:defRPr sz="1400">
                <a:solidFill>
                  <a:srgbClr val="212121"/>
                </a:solidFill>
              </a:defRPr>
            </a:lvl4pPr>
            <a:lvl5pPr lvl="4" algn="l">
              <a:lnSpc>
                <a:spcPct val="115000"/>
              </a:lnSpc>
              <a:spcBef>
                <a:spcPts val="0"/>
              </a:spcBef>
              <a:spcAft>
                <a:spcPts val="1600"/>
              </a:spcAft>
              <a:buClr>
                <a:srgbClr val="212121"/>
              </a:buClr>
              <a:defRPr sz="1400">
                <a:solidFill>
                  <a:srgbClr val="212121"/>
                </a:solidFill>
              </a:defRPr>
            </a:lvl5pPr>
            <a:lvl6pPr lvl="5" algn="l">
              <a:lnSpc>
                <a:spcPct val="115000"/>
              </a:lnSpc>
              <a:spcBef>
                <a:spcPts val="0"/>
              </a:spcBef>
              <a:spcAft>
                <a:spcPts val="1600"/>
              </a:spcAft>
              <a:buClr>
                <a:srgbClr val="212121"/>
              </a:buClr>
              <a:defRPr sz="1400">
                <a:solidFill>
                  <a:srgbClr val="212121"/>
                </a:solidFill>
              </a:defRPr>
            </a:lvl6pPr>
            <a:lvl7pPr lvl="6" algn="l">
              <a:lnSpc>
                <a:spcPct val="115000"/>
              </a:lnSpc>
              <a:spcBef>
                <a:spcPts val="0"/>
              </a:spcBef>
              <a:spcAft>
                <a:spcPts val="1600"/>
              </a:spcAft>
              <a:buClr>
                <a:srgbClr val="212121"/>
              </a:buClr>
              <a:defRPr sz="1400">
                <a:solidFill>
                  <a:srgbClr val="212121"/>
                </a:solidFill>
              </a:defRPr>
            </a:lvl7pPr>
            <a:lvl8pPr lvl="7" algn="l">
              <a:lnSpc>
                <a:spcPct val="115000"/>
              </a:lnSpc>
              <a:spcBef>
                <a:spcPts val="0"/>
              </a:spcBef>
              <a:spcAft>
                <a:spcPts val="1600"/>
              </a:spcAft>
              <a:buClr>
                <a:srgbClr val="212121"/>
              </a:buClr>
              <a:defRPr sz="1400">
                <a:solidFill>
                  <a:srgbClr val="212121"/>
                </a:solidFill>
              </a:defRPr>
            </a:lvl8pPr>
            <a:lvl9pPr lvl="8" algn="l">
              <a:lnSpc>
                <a:spcPct val="115000"/>
              </a:lnSpc>
              <a:spcBef>
                <a:spcPts val="0"/>
              </a:spcBef>
              <a:spcAft>
                <a:spcPts val="1600"/>
              </a:spcAft>
              <a:buClr>
                <a:srgbClr val="212121"/>
              </a:buClr>
              <a:defRPr sz="1400">
                <a:solidFill>
                  <a:srgbClr val="21212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iseño personalizado 3">
    <p:bg>
      <p:bgPr>
        <a:solidFill>
          <a:srgbClr val="FFFFFF"/>
        </a:solidFill>
        <a:effectLst/>
      </p:bgPr>
    </p:bg>
    <p:spTree>
      <p:nvGrpSpPr>
        <p:cNvPr id="1" name="Shape 106"/>
        <p:cNvGrpSpPr/>
        <p:nvPr/>
      </p:nvGrpSpPr>
      <p:grpSpPr>
        <a:xfrm>
          <a:off x="0" y="0"/>
          <a:ext cx="0" cy="0"/>
          <a:chOff x="0" y="0"/>
          <a:chExt cx="0" cy="0"/>
        </a:xfrm>
      </p:grpSpPr>
      <p:sp>
        <p:nvSpPr>
          <p:cNvPr id="107" name="Shape 107"/>
          <p:cNvSpPr/>
          <p:nvPr/>
        </p:nvSpPr>
        <p:spPr>
          <a:xfrm>
            <a:off x="0" y="0"/>
            <a:ext cx="9144000" cy="5143500"/>
          </a:xfrm>
          <a:prstGeom prst="rect">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108" name="Shape 108"/>
          <p:cNvSpPr/>
          <p:nvPr/>
        </p:nvSpPr>
        <p:spPr>
          <a:xfrm>
            <a:off x="0"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09" name="Shape 109"/>
          <p:cNvSpPr/>
          <p:nvPr/>
        </p:nvSpPr>
        <p:spPr>
          <a:xfrm>
            <a:off x="959520" y="0"/>
            <a:ext cx="191400" cy="25716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0" name="Shape 110"/>
          <p:cNvSpPr/>
          <p:nvPr/>
        </p:nvSpPr>
        <p:spPr>
          <a:xfrm>
            <a:off x="1406786"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11" name="Shape 111"/>
          <p:cNvSpPr/>
          <p:nvPr/>
        </p:nvSpPr>
        <p:spPr>
          <a:xfrm>
            <a:off x="2366228" y="0"/>
            <a:ext cx="191400" cy="25716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2" name="Shape 112"/>
          <p:cNvSpPr/>
          <p:nvPr/>
        </p:nvSpPr>
        <p:spPr>
          <a:xfrm>
            <a:off x="2813571"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13" name="Shape 113"/>
          <p:cNvSpPr/>
          <p:nvPr/>
        </p:nvSpPr>
        <p:spPr>
          <a:xfrm>
            <a:off x="2366228" y="2571770"/>
            <a:ext cx="191400" cy="2571600"/>
          </a:xfrm>
          <a:prstGeom prst="rect">
            <a:avLst/>
          </a:prstGeom>
          <a:solidFill>
            <a:schemeClr val="accent5"/>
          </a:solidFill>
          <a:ln>
            <a:noFill/>
          </a:ln>
        </p:spPr>
        <p:txBody>
          <a:bodyPr wrap="square" lIns="91425" tIns="91425" rIns="91425" bIns="91425" anchor="ctr" anchorCtr="0">
            <a:noAutofit/>
          </a:bodyPr>
          <a:lstStyle/>
          <a:p>
            <a:pPr lvl="0">
              <a:spcBef>
                <a:spcPts val="0"/>
              </a:spcBef>
              <a:buNone/>
            </a:pPr>
            <a:endParaRPr/>
          </a:p>
        </p:txBody>
      </p:sp>
      <p:sp>
        <p:nvSpPr>
          <p:cNvPr id="114" name="Shape 114"/>
          <p:cNvSpPr/>
          <p:nvPr/>
        </p:nvSpPr>
        <p:spPr>
          <a:xfrm>
            <a:off x="0" y="2571764"/>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15" name="Shape 115"/>
          <p:cNvSpPr/>
          <p:nvPr/>
        </p:nvSpPr>
        <p:spPr>
          <a:xfrm>
            <a:off x="2813559" y="2572027"/>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16" name="Shape 116"/>
          <p:cNvSpPr/>
          <p:nvPr/>
        </p:nvSpPr>
        <p:spPr>
          <a:xfrm>
            <a:off x="1406774" y="2571764"/>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17" name="Shape 117"/>
          <p:cNvSpPr/>
          <p:nvPr/>
        </p:nvSpPr>
        <p:spPr>
          <a:xfrm>
            <a:off x="959520" y="2571770"/>
            <a:ext cx="191400" cy="2571600"/>
          </a:xfrm>
          <a:prstGeom prst="rect">
            <a:avLst/>
          </a:prstGeom>
          <a:solidFill>
            <a:schemeClr val="accent5"/>
          </a:solidFill>
          <a:ln>
            <a:noFill/>
          </a:ln>
        </p:spPr>
        <p:txBody>
          <a:bodyPr wrap="square" lIns="91425" tIns="91425" rIns="91425" bIns="91425" anchor="ctr" anchorCtr="0">
            <a:noAutofit/>
          </a:bodyPr>
          <a:lstStyle/>
          <a:p>
            <a:pPr lvl="0">
              <a:spcBef>
                <a:spcPts val="0"/>
              </a:spcBef>
              <a:buNone/>
            </a:pPr>
            <a:endParaRPr/>
          </a:p>
        </p:txBody>
      </p:sp>
      <p:sp>
        <p:nvSpPr>
          <p:cNvPr id="118" name="Shape 118"/>
          <p:cNvSpPr/>
          <p:nvPr/>
        </p:nvSpPr>
        <p:spPr>
          <a:xfrm>
            <a:off x="3773015" y="0"/>
            <a:ext cx="191400" cy="25716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19" name="Shape 119"/>
          <p:cNvSpPr/>
          <p:nvPr/>
        </p:nvSpPr>
        <p:spPr>
          <a:xfrm>
            <a:off x="4220358"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20" name="Shape 120"/>
          <p:cNvSpPr/>
          <p:nvPr/>
        </p:nvSpPr>
        <p:spPr>
          <a:xfrm>
            <a:off x="5179801" y="0"/>
            <a:ext cx="191400" cy="25716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1" name="Shape 121"/>
          <p:cNvSpPr/>
          <p:nvPr/>
        </p:nvSpPr>
        <p:spPr>
          <a:xfrm>
            <a:off x="5627144"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22" name="Shape 122"/>
          <p:cNvSpPr/>
          <p:nvPr/>
        </p:nvSpPr>
        <p:spPr>
          <a:xfrm>
            <a:off x="5179801" y="2571770"/>
            <a:ext cx="191400" cy="2571600"/>
          </a:xfrm>
          <a:prstGeom prst="rect">
            <a:avLst/>
          </a:prstGeom>
          <a:solidFill>
            <a:schemeClr val="accent5"/>
          </a:solidFill>
          <a:ln>
            <a:noFill/>
          </a:ln>
        </p:spPr>
        <p:txBody>
          <a:bodyPr wrap="square" lIns="91425" tIns="91425" rIns="91425" bIns="91425" anchor="ctr" anchorCtr="0">
            <a:noAutofit/>
          </a:bodyPr>
          <a:lstStyle/>
          <a:p>
            <a:pPr lvl="0">
              <a:spcBef>
                <a:spcPts val="0"/>
              </a:spcBef>
              <a:buNone/>
            </a:pPr>
            <a:endParaRPr/>
          </a:p>
        </p:txBody>
      </p:sp>
      <p:sp>
        <p:nvSpPr>
          <p:cNvPr id="123" name="Shape 123"/>
          <p:cNvSpPr/>
          <p:nvPr/>
        </p:nvSpPr>
        <p:spPr>
          <a:xfrm>
            <a:off x="5627132" y="2572027"/>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24" name="Shape 124"/>
          <p:cNvSpPr/>
          <p:nvPr/>
        </p:nvSpPr>
        <p:spPr>
          <a:xfrm>
            <a:off x="4220346" y="2571764"/>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25" name="Shape 125"/>
          <p:cNvSpPr/>
          <p:nvPr/>
        </p:nvSpPr>
        <p:spPr>
          <a:xfrm>
            <a:off x="3773015" y="2571770"/>
            <a:ext cx="191400" cy="2571600"/>
          </a:xfrm>
          <a:prstGeom prst="rect">
            <a:avLst/>
          </a:prstGeom>
          <a:solidFill>
            <a:schemeClr val="accent5"/>
          </a:solidFill>
          <a:ln>
            <a:noFill/>
          </a:ln>
        </p:spPr>
        <p:txBody>
          <a:bodyPr wrap="square" lIns="91425" tIns="91425" rIns="91425" bIns="91425" anchor="ctr" anchorCtr="0">
            <a:noAutofit/>
          </a:bodyPr>
          <a:lstStyle/>
          <a:p>
            <a:pPr lvl="0">
              <a:spcBef>
                <a:spcPts val="0"/>
              </a:spcBef>
              <a:buNone/>
            </a:pPr>
            <a:endParaRPr/>
          </a:p>
        </p:txBody>
      </p:sp>
      <p:sp>
        <p:nvSpPr>
          <p:cNvPr id="126" name="Shape 126"/>
          <p:cNvSpPr/>
          <p:nvPr/>
        </p:nvSpPr>
        <p:spPr>
          <a:xfrm>
            <a:off x="6586515" y="0"/>
            <a:ext cx="191400" cy="25716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7" name="Shape 127"/>
          <p:cNvSpPr/>
          <p:nvPr/>
        </p:nvSpPr>
        <p:spPr>
          <a:xfrm>
            <a:off x="7033859"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28" name="Shape 128"/>
          <p:cNvSpPr/>
          <p:nvPr/>
        </p:nvSpPr>
        <p:spPr>
          <a:xfrm>
            <a:off x="7993302" y="0"/>
            <a:ext cx="191400" cy="25716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29" name="Shape 129"/>
          <p:cNvSpPr/>
          <p:nvPr/>
        </p:nvSpPr>
        <p:spPr>
          <a:xfrm>
            <a:off x="8440645" y="0"/>
            <a:ext cx="703500" cy="2571600"/>
          </a:xfrm>
          <a:prstGeom prst="rect">
            <a:avLst/>
          </a:prstGeom>
          <a:solidFill>
            <a:srgbClr val="E4EEE4"/>
          </a:solidFill>
          <a:ln>
            <a:noFill/>
          </a:ln>
        </p:spPr>
        <p:txBody>
          <a:bodyPr wrap="square" lIns="91425" tIns="91425" rIns="91425" bIns="91425" anchor="ctr" anchorCtr="0">
            <a:noAutofit/>
          </a:bodyPr>
          <a:lstStyle/>
          <a:p>
            <a:pPr lvl="0">
              <a:spcBef>
                <a:spcPts val="0"/>
              </a:spcBef>
              <a:buNone/>
            </a:pPr>
            <a:endParaRPr/>
          </a:p>
        </p:txBody>
      </p:sp>
      <p:sp>
        <p:nvSpPr>
          <p:cNvPr id="130" name="Shape 130"/>
          <p:cNvSpPr/>
          <p:nvPr/>
        </p:nvSpPr>
        <p:spPr>
          <a:xfrm>
            <a:off x="7993302" y="2571770"/>
            <a:ext cx="191400" cy="2571600"/>
          </a:xfrm>
          <a:prstGeom prst="rect">
            <a:avLst/>
          </a:prstGeom>
          <a:solidFill>
            <a:schemeClr val="accent5"/>
          </a:solidFill>
          <a:ln>
            <a:noFill/>
          </a:ln>
        </p:spPr>
        <p:txBody>
          <a:bodyPr wrap="square" lIns="91425" tIns="91425" rIns="91425" bIns="91425" anchor="ctr" anchorCtr="0">
            <a:noAutofit/>
          </a:bodyPr>
          <a:lstStyle/>
          <a:p>
            <a:pPr lvl="0">
              <a:spcBef>
                <a:spcPts val="0"/>
              </a:spcBef>
              <a:buNone/>
            </a:pPr>
            <a:endParaRPr/>
          </a:p>
        </p:txBody>
      </p:sp>
      <p:sp>
        <p:nvSpPr>
          <p:cNvPr id="131" name="Shape 131"/>
          <p:cNvSpPr/>
          <p:nvPr/>
        </p:nvSpPr>
        <p:spPr>
          <a:xfrm>
            <a:off x="8440633" y="2572027"/>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32" name="Shape 132"/>
          <p:cNvSpPr/>
          <p:nvPr/>
        </p:nvSpPr>
        <p:spPr>
          <a:xfrm>
            <a:off x="7033847" y="2571764"/>
            <a:ext cx="703500" cy="2571600"/>
          </a:xfrm>
          <a:prstGeom prst="rect">
            <a:avLst/>
          </a:prstGeom>
          <a:solidFill>
            <a:srgbClr val="C1E9CB">
              <a:alpha val="90770"/>
            </a:srgbClr>
          </a:solidFill>
          <a:ln>
            <a:noFill/>
          </a:ln>
        </p:spPr>
        <p:txBody>
          <a:bodyPr wrap="square" lIns="91425" tIns="91425" rIns="91425" bIns="91425" anchor="ctr" anchorCtr="0">
            <a:noAutofit/>
          </a:bodyPr>
          <a:lstStyle/>
          <a:p>
            <a:pPr lvl="0">
              <a:spcBef>
                <a:spcPts val="0"/>
              </a:spcBef>
              <a:buNone/>
            </a:pPr>
            <a:endParaRPr/>
          </a:p>
        </p:txBody>
      </p:sp>
      <p:sp>
        <p:nvSpPr>
          <p:cNvPr id="133" name="Shape 133"/>
          <p:cNvSpPr/>
          <p:nvPr/>
        </p:nvSpPr>
        <p:spPr>
          <a:xfrm>
            <a:off x="6586515" y="2571770"/>
            <a:ext cx="191400" cy="2571600"/>
          </a:xfrm>
          <a:prstGeom prst="rect">
            <a:avLst/>
          </a:prstGeom>
          <a:solidFill>
            <a:schemeClr val="accent5"/>
          </a:solidFill>
          <a:ln>
            <a:noFill/>
          </a:ln>
        </p:spPr>
        <p:txBody>
          <a:bodyPr wrap="square" lIns="91425" tIns="91425" rIns="91425" bIns="91425" anchor="ctr" anchorCtr="0">
            <a:noAutofit/>
          </a:bodyPr>
          <a:lstStyle/>
          <a:p>
            <a:pPr lvl="0">
              <a:spcBef>
                <a:spcPts val="0"/>
              </a:spcBef>
              <a:buNone/>
            </a:pPr>
            <a:endParaRPr/>
          </a:p>
        </p:txBody>
      </p:sp>
      <p:sp>
        <p:nvSpPr>
          <p:cNvPr id="134" name="Shape 134"/>
          <p:cNvSpPr/>
          <p:nvPr/>
        </p:nvSpPr>
        <p:spPr>
          <a:xfrm>
            <a:off x="2110175" y="1055700"/>
            <a:ext cx="4923600" cy="3032100"/>
          </a:xfrm>
          <a:prstGeom prst="rect">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
        <p:nvSpPr>
          <p:cNvPr id="135" name="Shape 135"/>
          <p:cNvSpPr txBox="1">
            <a:spLocks noGrp="1"/>
          </p:cNvSpPr>
          <p:nvPr>
            <p:ph type="body" idx="1"/>
          </p:nvPr>
        </p:nvSpPr>
        <p:spPr>
          <a:xfrm>
            <a:off x="2473500" y="1330950"/>
            <a:ext cx="4304400" cy="2571600"/>
          </a:xfrm>
          <a:prstGeom prst="rect">
            <a:avLst/>
          </a:prstGeom>
          <a:noFill/>
        </p:spPr>
        <p:txBody>
          <a:bodyPr wrap="square" lIns="91425" tIns="91425" rIns="91425" bIns="91425" anchor="ctr" anchorCtr="0"/>
          <a:lstStyle>
            <a:lvl1pPr lvl="0" algn="l">
              <a:lnSpc>
                <a:spcPct val="115000"/>
              </a:lnSpc>
              <a:spcBef>
                <a:spcPts val="0"/>
              </a:spcBef>
              <a:spcAft>
                <a:spcPts val="1600"/>
              </a:spcAft>
              <a:buClr>
                <a:srgbClr val="000000"/>
              </a:buClr>
              <a:buSzPct val="100000"/>
              <a:defRPr sz="1800">
                <a:solidFill>
                  <a:srgbClr val="000000"/>
                </a:solidFill>
              </a:defRPr>
            </a:lvl1pPr>
            <a:lvl2pPr lvl="1" algn="l">
              <a:lnSpc>
                <a:spcPct val="115000"/>
              </a:lnSpc>
              <a:spcBef>
                <a:spcPts val="0"/>
              </a:spcBef>
              <a:spcAft>
                <a:spcPts val="1600"/>
              </a:spcAft>
              <a:buClr>
                <a:srgbClr val="000000"/>
              </a:buClr>
              <a:defRPr sz="1400">
                <a:solidFill>
                  <a:srgbClr val="000000"/>
                </a:solidFill>
              </a:defRPr>
            </a:lvl2pPr>
            <a:lvl3pPr lvl="2" algn="l">
              <a:lnSpc>
                <a:spcPct val="115000"/>
              </a:lnSpc>
              <a:spcBef>
                <a:spcPts val="0"/>
              </a:spcBef>
              <a:spcAft>
                <a:spcPts val="1600"/>
              </a:spcAft>
              <a:buClr>
                <a:srgbClr val="000000"/>
              </a:buClr>
              <a:defRPr sz="1400">
                <a:solidFill>
                  <a:srgbClr val="000000"/>
                </a:solidFill>
              </a:defRPr>
            </a:lvl3pPr>
            <a:lvl4pPr lvl="3" algn="l">
              <a:lnSpc>
                <a:spcPct val="115000"/>
              </a:lnSpc>
              <a:spcBef>
                <a:spcPts val="0"/>
              </a:spcBef>
              <a:spcAft>
                <a:spcPts val="1600"/>
              </a:spcAft>
              <a:buClr>
                <a:srgbClr val="000000"/>
              </a:buClr>
              <a:defRPr sz="1400">
                <a:solidFill>
                  <a:srgbClr val="000000"/>
                </a:solidFill>
              </a:defRPr>
            </a:lvl4pPr>
            <a:lvl5pPr lvl="4" algn="l">
              <a:lnSpc>
                <a:spcPct val="115000"/>
              </a:lnSpc>
              <a:spcBef>
                <a:spcPts val="0"/>
              </a:spcBef>
              <a:spcAft>
                <a:spcPts val="1600"/>
              </a:spcAft>
              <a:buClr>
                <a:srgbClr val="000000"/>
              </a:buClr>
              <a:defRPr sz="1400">
                <a:solidFill>
                  <a:srgbClr val="000000"/>
                </a:solidFill>
              </a:defRPr>
            </a:lvl5pPr>
            <a:lvl6pPr lvl="5" algn="l">
              <a:lnSpc>
                <a:spcPct val="115000"/>
              </a:lnSpc>
              <a:spcBef>
                <a:spcPts val="0"/>
              </a:spcBef>
              <a:spcAft>
                <a:spcPts val="1600"/>
              </a:spcAft>
              <a:buClr>
                <a:srgbClr val="000000"/>
              </a:buClr>
              <a:defRPr sz="1400">
                <a:solidFill>
                  <a:srgbClr val="000000"/>
                </a:solidFill>
              </a:defRPr>
            </a:lvl6pPr>
            <a:lvl7pPr lvl="6" algn="l">
              <a:lnSpc>
                <a:spcPct val="115000"/>
              </a:lnSpc>
              <a:spcBef>
                <a:spcPts val="0"/>
              </a:spcBef>
              <a:spcAft>
                <a:spcPts val="1600"/>
              </a:spcAft>
              <a:buClr>
                <a:srgbClr val="000000"/>
              </a:buClr>
              <a:defRPr sz="1400">
                <a:solidFill>
                  <a:srgbClr val="000000"/>
                </a:solidFill>
              </a:defRPr>
            </a:lvl7pPr>
            <a:lvl8pPr lvl="7" algn="l">
              <a:lnSpc>
                <a:spcPct val="115000"/>
              </a:lnSpc>
              <a:spcBef>
                <a:spcPts val="0"/>
              </a:spcBef>
              <a:spcAft>
                <a:spcPts val="1600"/>
              </a:spcAft>
              <a:buClr>
                <a:srgbClr val="000000"/>
              </a:buClr>
              <a:defRPr sz="1400">
                <a:solidFill>
                  <a:srgbClr val="000000"/>
                </a:solidFill>
              </a:defRPr>
            </a:lvl8pPr>
            <a:lvl9pPr lvl="8" algn="l">
              <a:lnSpc>
                <a:spcPct val="115000"/>
              </a:lnSpc>
              <a:spcBef>
                <a:spcPts val="0"/>
              </a:spcBef>
              <a:spcAft>
                <a:spcPts val="1600"/>
              </a:spcAft>
              <a:buClr>
                <a:srgbClr val="000000"/>
              </a:buClr>
              <a:defRPr sz="1400">
                <a:solidFill>
                  <a:srgbClr val="000000"/>
                </a:solidFill>
              </a:defRPr>
            </a:lvl9pPr>
          </a:lstStyle>
          <a:p>
            <a:endParaRPr/>
          </a:p>
        </p:txBody>
      </p:sp>
      <p:sp>
        <p:nvSpPr>
          <p:cNvPr id="136" name="Shape 136"/>
          <p:cNvSpPr txBox="1">
            <a:spLocks noGrp="1"/>
          </p:cNvSpPr>
          <p:nvPr>
            <p:ph type="sldNum" idx="12"/>
          </p:nvPr>
        </p:nvSpPr>
        <p:spPr>
          <a:xfrm>
            <a:off x="8497999" y="4688759"/>
            <a:ext cx="548700" cy="393600"/>
          </a:xfrm>
          <a:prstGeom prst="rect">
            <a:avLst/>
          </a:prstGeom>
          <a:noFill/>
        </p:spPr>
        <p:txBody>
          <a:bodyPr wrap="square" lIns="91425" tIns="91425" rIns="91425" bIns="91425" anchor="ctr" anchorCtr="0">
            <a:noAutofit/>
          </a:bodyPr>
          <a:lstStyle/>
          <a:p>
            <a:pPr lvl="0" algn="r">
              <a:lnSpc>
                <a:spcPct val="100000"/>
              </a:lnSpc>
              <a:spcBef>
                <a:spcPts val="0"/>
              </a:spcBef>
              <a:spcAft>
                <a:spcPts val="0"/>
              </a:spcAft>
              <a:buNone/>
            </a:pPr>
            <a:fld id="{00000000-1234-1234-1234-123412341234}" type="slidenum">
              <a:rPr lang="es" sz="1000">
                <a:solidFill>
                  <a:schemeClr val="dk2"/>
                </a:solidFill>
              </a:rPr>
              <a:t>‹Nº›</a:t>
            </a:fld>
            <a:endParaRPr lang="es" sz="1000">
              <a:solidFill>
                <a:schemeClr val="dk2"/>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Shape 137"/>
        <p:cNvGrpSpPr/>
        <p:nvPr/>
      </p:nvGrpSpPr>
      <p:grpSpPr>
        <a:xfrm>
          <a:off x="0" y="0"/>
          <a:ext cx="0" cy="0"/>
          <a:chOff x="0" y="0"/>
          <a:chExt cx="0" cy="0"/>
        </a:xfrm>
      </p:grpSpPr>
      <p:pic>
        <p:nvPicPr>
          <p:cNvPr id="138" name="Shape 138"/>
          <p:cNvPicPr preferRelativeResize="0"/>
          <p:nvPr/>
        </p:nvPicPr>
        <p:blipFill>
          <a:blip r:embed="rId2">
            <a:alphaModFix/>
          </a:blip>
          <a:stretch>
            <a:fillRect/>
          </a:stretch>
        </p:blipFill>
        <p:spPr>
          <a:xfrm>
            <a:off x="0" y="0"/>
            <a:ext cx="9144000" cy="5143504"/>
          </a:xfrm>
          <a:prstGeom prst="rect">
            <a:avLst/>
          </a:prstGeom>
          <a:noFill/>
          <a:ln>
            <a:noFill/>
          </a:ln>
        </p:spPr>
      </p:pic>
      <p:sp>
        <p:nvSpPr>
          <p:cNvPr id="139" name="Shape 139"/>
          <p:cNvSpPr txBox="1">
            <a:spLocks noGrp="1"/>
          </p:cNvSpPr>
          <p:nvPr>
            <p:ph type="body" idx="1"/>
          </p:nvPr>
        </p:nvSpPr>
        <p:spPr>
          <a:xfrm>
            <a:off x="4026275" y="1812325"/>
            <a:ext cx="4747200" cy="2704500"/>
          </a:xfrm>
          <a:prstGeom prst="rect">
            <a:avLst/>
          </a:prstGeom>
          <a:noFill/>
        </p:spPr>
        <p:txBody>
          <a:bodyPr wrap="square" lIns="91425" tIns="91425" rIns="91425" bIns="91425" anchor="t" anchorCtr="0"/>
          <a:lstStyle>
            <a:lvl1pPr lvl="0" algn="l">
              <a:lnSpc>
                <a:spcPct val="115000"/>
              </a:lnSpc>
              <a:spcBef>
                <a:spcPts val="0"/>
              </a:spcBef>
              <a:spcAft>
                <a:spcPts val="1600"/>
              </a:spcAft>
              <a:buClr>
                <a:srgbClr val="424242"/>
              </a:buClr>
              <a:buSzPct val="100000"/>
              <a:defRPr sz="1400">
                <a:solidFill>
                  <a:srgbClr val="424242"/>
                </a:solidFill>
              </a:defRPr>
            </a:lvl1pPr>
            <a:lvl2pPr lvl="1" algn="l">
              <a:lnSpc>
                <a:spcPct val="115000"/>
              </a:lnSpc>
              <a:spcBef>
                <a:spcPts val="0"/>
              </a:spcBef>
              <a:spcAft>
                <a:spcPts val="1600"/>
              </a:spcAft>
              <a:buClr>
                <a:srgbClr val="424242"/>
              </a:buClr>
              <a:buSzPct val="100000"/>
              <a:defRPr sz="1200">
                <a:solidFill>
                  <a:srgbClr val="424242"/>
                </a:solidFill>
              </a:defRPr>
            </a:lvl2pPr>
            <a:lvl3pPr lvl="2" algn="l">
              <a:lnSpc>
                <a:spcPct val="115000"/>
              </a:lnSpc>
              <a:spcBef>
                <a:spcPts val="0"/>
              </a:spcBef>
              <a:spcAft>
                <a:spcPts val="1600"/>
              </a:spcAft>
              <a:buClr>
                <a:srgbClr val="424242"/>
              </a:buClr>
              <a:buSzPct val="100000"/>
              <a:defRPr sz="1200">
                <a:solidFill>
                  <a:srgbClr val="424242"/>
                </a:solidFill>
              </a:defRPr>
            </a:lvl3pPr>
            <a:lvl4pPr lvl="3" algn="l">
              <a:lnSpc>
                <a:spcPct val="115000"/>
              </a:lnSpc>
              <a:spcBef>
                <a:spcPts val="0"/>
              </a:spcBef>
              <a:spcAft>
                <a:spcPts val="1600"/>
              </a:spcAft>
              <a:buClr>
                <a:srgbClr val="424242"/>
              </a:buClr>
              <a:buSzPct val="100000"/>
              <a:defRPr sz="1200">
                <a:solidFill>
                  <a:srgbClr val="424242"/>
                </a:solidFill>
              </a:defRPr>
            </a:lvl4pPr>
            <a:lvl5pPr lvl="4" algn="l">
              <a:lnSpc>
                <a:spcPct val="115000"/>
              </a:lnSpc>
              <a:spcBef>
                <a:spcPts val="0"/>
              </a:spcBef>
              <a:spcAft>
                <a:spcPts val="1600"/>
              </a:spcAft>
              <a:buClr>
                <a:srgbClr val="424242"/>
              </a:buClr>
              <a:buSzPct val="100000"/>
              <a:defRPr sz="1200">
                <a:solidFill>
                  <a:srgbClr val="424242"/>
                </a:solidFill>
              </a:defRPr>
            </a:lvl5pPr>
            <a:lvl6pPr lvl="5" algn="l">
              <a:lnSpc>
                <a:spcPct val="115000"/>
              </a:lnSpc>
              <a:spcBef>
                <a:spcPts val="0"/>
              </a:spcBef>
              <a:spcAft>
                <a:spcPts val="1600"/>
              </a:spcAft>
              <a:buClr>
                <a:srgbClr val="424242"/>
              </a:buClr>
              <a:buSzPct val="100000"/>
              <a:defRPr sz="1200">
                <a:solidFill>
                  <a:srgbClr val="424242"/>
                </a:solidFill>
              </a:defRPr>
            </a:lvl6pPr>
            <a:lvl7pPr lvl="6" algn="l">
              <a:lnSpc>
                <a:spcPct val="115000"/>
              </a:lnSpc>
              <a:spcBef>
                <a:spcPts val="0"/>
              </a:spcBef>
              <a:spcAft>
                <a:spcPts val="1600"/>
              </a:spcAft>
              <a:buClr>
                <a:srgbClr val="424242"/>
              </a:buClr>
              <a:buSzPct val="100000"/>
              <a:defRPr sz="1200">
                <a:solidFill>
                  <a:srgbClr val="424242"/>
                </a:solidFill>
              </a:defRPr>
            </a:lvl7pPr>
            <a:lvl8pPr lvl="7" algn="l">
              <a:lnSpc>
                <a:spcPct val="115000"/>
              </a:lnSpc>
              <a:spcBef>
                <a:spcPts val="0"/>
              </a:spcBef>
              <a:spcAft>
                <a:spcPts val="1600"/>
              </a:spcAft>
              <a:buClr>
                <a:srgbClr val="424242"/>
              </a:buClr>
              <a:buSzPct val="100000"/>
              <a:defRPr sz="1200">
                <a:solidFill>
                  <a:srgbClr val="424242"/>
                </a:solidFill>
              </a:defRPr>
            </a:lvl8pPr>
            <a:lvl9pPr lvl="8" algn="l">
              <a:lnSpc>
                <a:spcPct val="115000"/>
              </a:lnSpc>
              <a:spcBef>
                <a:spcPts val="0"/>
              </a:spcBef>
              <a:spcAft>
                <a:spcPts val="1600"/>
              </a:spcAft>
              <a:buClr>
                <a:srgbClr val="424242"/>
              </a:buClr>
              <a:defRPr sz="1400">
                <a:solidFill>
                  <a:srgbClr val="424242"/>
                </a:solidFill>
              </a:defRPr>
            </a:lvl9pPr>
          </a:lstStyle>
          <a:p>
            <a:endParaRPr/>
          </a:p>
        </p:txBody>
      </p:sp>
      <p:sp>
        <p:nvSpPr>
          <p:cNvPr id="140" name="Shape 140"/>
          <p:cNvSpPr txBox="1">
            <a:spLocks noGrp="1"/>
          </p:cNvSpPr>
          <p:nvPr>
            <p:ph type="sldNum" idx="12"/>
          </p:nvPr>
        </p:nvSpPr>
        <p:spPr>
          <a:xfrm>
            <a:off x="8472458" y="4663217"/>
            <a:ext cx="548700" cy="393600"/>
          </a:xfrm>
          <a:prstGeom prst="rect">
            <a:avLst/>
          </a:prstGeom>
          <a:noFill/>
        </p:spPr>
        <p:txBody>
          <a:bodyPr wrap="square" lIns="91425" tIns="91425" rIns="91425" bIns="91425" anchor="ctr" anchorCtr="0">
            <a:noAutofit/>
          </a:bodyPr>
          <a:lstStyle/>
          <a:p>
            <a:pPr lvl="0" algn="r">
              <a:lnSpc>
                <a:spcPct val="100000"/>
              </a:lnSpc>
              <a:spcBef>
                <a:spcPts val="0"/>
              </a:spcBef>
              <a:spcAft>
                <a:spcPts val="0"/>
              </a:spcAft>
              <a:buNone/>
            </a:pPr>
            <a:fld id="{00000000-1234-1234-1234-123412341234}" type="slidenum">
              <a:rPr lang="es" sz="1000">
                <a:solidFill>
                  <a:srgbClr val="424242"/>
                </a:solidFill>
              </a:rPr>
              <a:t>‹Nº›</a:t>
            </a:fld>
            <a:endParaRPr lang="es" sz="1000">
              <a:solidFill>
                <a:srgbClr val="42424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wrap="square"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wrap="square"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wrap="square"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4"/>
            <a:ext cx="2808000" cy="29508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wrap="square"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solidFill>
                  <a:schemeClr val="lt1"/>
                </a:solidFill>
              </a:rPr>
              <a:t>‹Nº›</a:t>
            </a:fld>
            <a:endParaRPr lang="es">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wrap="square"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wrap="square"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1"/>
            <a:ext cx="4045200" cy="1345500"/>
          </a:xfrm>
          <a:prstGeom prst="rect">
            <a:avLst/>
          </a:prstGeom>
        </p:spPr>
        <p:txBody>
          <a:bodyPr wrap="square"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s"/>
              <a:t>‹Nº›</a:t>
            </a:fld>
            <a:endParaRPr lang="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wrap="square"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Font typeface="Source Code Pro"/>
              <a:buChar char="●"/>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s" sz="1000">
                <a:solidFill>
                  <a:schemeClr val="dk2"/>
                </a:solidFill>
                <a:latin typeface="Source Code Pro"/>
                <a:ea typeface="Source Code Pro"/>
                <a:cs typeface="Source Code Pro"/>
                <a:sym typeface="Source Code Pro"/>
              </a:rPr>
              <a:t>‹Nº›</a:t>
            </a:fld>
            <a:endParaRPr lang="es"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0.jpg"/></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23.jpg"/><Relationship Id="rId4" Type="http://schemas.openxmlformats.org/officeDocument/2006/relationships/image" Target="../media/image22.jpg"/></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https://www.youtube.com/watch?v=fq8rbu2g3OA"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gestiopolis.com/motivacion-concepto-y-teorias-principales/#que-es-motivacion"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s://www.euroresidentes.com/empresa/motivacion-segun-autor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subTitle" idx="1"/>
          </p:nvPr>
        </p:nvSpPr>
        <p:spPr>
          <a:xfrm>
            <a:off x="430800" y="559475"/>
            <a:ext cx="8282400" cy="4448700"/>
          </a:xfrm>
          <a:prstGeom prst="rect">
            <a:avLst/>
          </a:prstGeom>
        </p:spPr>
        <p:txBody>
          <a:bodyPr wrap="square" lIns="91425" tIns="91425" rIns="91425" bIns="91425" anchor="ctr" anchorCtr="0">
            <a:noAutofit/>
          </a:bodyPr>
          <a:lstStyle/>
          <a:p>
            <a:pPr lvl="0">
              <a:spcBef>
                <a:spcPts val="0"/>
              </a:spcBef>
              <a:buNone/>
            </a:pPr>
            <a:endParaRPr lang="es-MX" sz="1800" dirty="0" smtClean="0">
              <a:solidFill>
                <a:srgbClr val="000000"/>
              </a:solidFill>
              <a:latin typeface="Roboto"/>
              <a:ea typeface="Roboto"/>
              <a:cs typeface="Roboto"/>
              <a:sym typeface="Roboto"/>
            </a:endParaRPr>
          </a:p>
          <a:p>
            <a:pPr lvl="0">
              <a:spcBef>
                <a:spcPts val="0"/>
              </a:spcBef>
              <a:buNone/>
            </a:pPr>
            <a:endParaRPr lang="es-MX" sz="1800" dirty="0">
              <a:solidFill>
                <a:srgbClr val="000000"/>
              </a:solidFill>
              <a:latin typeface="Roboto"/>
              <a:ea typeface="Roboto"/>
              <a:cs typeface="Roboto"/>
              <a:sym typeface="Roboto"/>
            </a:endParaRPr>
          </a:p>
          <a:p>
            <a:pPr lvl="0">
              <a:spcBef>
                <a:spcPts val="0"/>
              </a:spcBef>
              <a:buNone/>
            </a:pPr>
            <a:endParaRPr lang="es-MX" sz="1800" dirty="0">
              <a:solidFill>
                <a:srgbClr val="000000"/>
              </a:solidFill>
              <a:latin typeface="Roboto"/>
              <a:ea typeface="Roboto"/>
              <a:cs typeface="Roboto"/>
              <a:sym typeface="Roboto"/>
            </a:endParaRPr>
          </a:p>
          <a:p>
            <a:pPr lvl="0">
              <a:spcBef>
                <a:spcPts val="0"/>
              </a:spcBef>
              <a:buNone/>
            </a:pPr>
            <a:r>
              <a:rPr lang="es-MX" sz="1800" b="1" dirty="0" smtClean="0">
                <a:solidFill>
                  <a:schemeClr val="accent1">
                    <a:lumMod val="20000"/>
                    <a:lumOff val="80000"/>
                  </a:schemeClr>
                </a:solidFill>
                <a:latin typeface="Roboto"/>
                <a:ea typeface="Roboto"/>
                <a:cs typeface="Roboto"/>
                <a:sym typeface="Roboto"/>
              </a:rPr>
              <a:t>UNIVERSIDAD AUTÓNOMA DEL ESTADO DE MÉXICO </a:t>
            </a:r>
          </a:p>
          <a:p>
            <a:pPr lvl="0">
              <a:spcBef>
                <a:spcPts val="0"/>
              </a:spcBef>
              <a:buNone/>
            </a:pPr>
            <a:r>
              <a:rPr lang="es-MX" sz="1800" b="1" dirty="0" smtClean="0">
                <a:solidFill>
                  <a:schemeClr val="accent1">
                    <a:lumMod val="20000"/>
                    <a:lumOff val="80000"/>
                  </a:schemeClr>
                </a:solidFill>
                <a:latin typeface="Roboto"/>
                <a:ea typeface="Roboto"/>
                <a:cs typeface="Roboto"/>
                <a:sym typeface="Roboto"/>
              </a:rPr>
              <a:t>FACULTAD DE CONTADURÍA Y ADMINISTRACIÓN</a:t>
            </a:r>
          </a:p>
          <a:p>
            <a:pPr lvl="0">
              <a:spcBef>
                <a:spcPts val="0"/>
              </a:spcBef>
              <a:buNone/>
            </a:pPr>
            <a:r>
              <a:rPr lang="es-MX" sz="1800" b="1" dirty="0" smtClean="0">
                <a:solidFill>
                  <a:schemeClr val="accent1">
                    <a:lumMod val="20000"/>
                    <a:lumOff val="80000"/>
                  </a:schemeClr>
                </a:solidFill>
                <a:latin typeface="Roboto"/>
                <a:ea typeface="Roboto"/>
                <a:cs typeface="Roboto"/>
                <a:sym typeface="Roboto"/>
              </a:rPr>
              <a:t>LICENCIATURA EN CONTADURÍA</a:t>
            </a:r>
          </a:p>
          <a:p>
            <a:pPr lvl="0">
              <a:spcBef>
                <a:spcPts val="0"/>
              </a:spcBef>
              <a:buNone/>
            </a:pPr>
            <a:endParaRPr lang="es-MX" sz="1800" dirty="0" smtClean="0">
              <a:solidFill>
                <a:schemeClr val="bg2">
                  <a:lumMod val="50000"/>
                </a:schemeClr>
              </a:solidFill>
              <a:latin typeface="Roboto"/>
              <a:ea typeface="Roboto"/>
              <a:cs typeface="Roboto"/>
              <a:sym typeface="Roboto"/>
            </a:endParaRPr>
          </a:p>
          <a:p>
            <a:r>
              <a:rPr lang="es-MX" sz="1800" b="1" dirty="0" smtClean="0">
                <a:solidFill>
                  <a:srgbClr val="00B050"/>
                </a:solidFill>
                <a:latin typeface="Roboto"/>
                <a:ea typeface="Roboto"/>
                <a:cs typeface="Roboto"/>
                <a:sym typeface="Roboto"/>
              </a:rPr>
              <a:t>UNIDAD DE APRENDIZAJE: </a:t>
            </a:r>
          </a:p>
          <a:p>
            <a:r>
              <a:rPr lang="es-MX" sz="1800" b="1" dirty="0" smtClean="0">
                <a:solidFill>
                  <a:srgbClr val="00B050"/>
                </a:solidFill>
                <a:latin typeface="Roboto"/>
                <a:ea typeface="Roboto"/>
                <a:cs typeface="Roboto"/>
                <a:sym typeface="Roboto"/>
              </a:rPr>
              <a:t>ESTRATEGIAS DE APRENDIZAJE</a:t>
            </a:r>
          </a:p>
          <a:p>
            <a:pPr lvl="0">
              <a:spcBef>
                <a:spcPts val="0"/>
              </a:spcBef>
              <a:buNone/>
            </a:pPr>
            <a:endParaRPr lang="es" sz="1800" b="1" dirty="0" smtClean="0">
              <a:solidFill>
                <a:srgbClr val="00B050"/>
              </a:solidFill>
              <a:latin typeface="Roboto"/>
              <a:ea typeface="Roboto"/>
              <a:cs typeface="Roboto"/>
              <a:sym typeface="Roboto"/>
            </a:endParaRPr>
          </a:p>
          <a:p>
            <a:pPr lvl="0">
              <a:spcBef>
                <a:spcPts val="0"/>
              </a:spcBef>
              <a:buNone/>
            </a:pPr>
            <a:r>
              <a:rPr lang="es" sz="1800" b="1" dirty="0" smtClean="0">
                <a:solidFill>
                  <a:srgbClr val="00B050"/>
                </a:solidFill>
                <a:latin typeface="Roboto"/>
                <a:ea typeface="Roboto"/>
                <a:cs typeface="Roboto"/>
                <a:sym typeface="Roboto"/>
              </a:rPr>
              <a:t>TEMA: RECONOCER Y COMPRENDER LA MOTIVACIÓN ENFOCADA AL ÁMBITO ACADÉMICO</a:t>
            </a:r>
          </a:p>
          <a:p>
            <a:pPr lvl="0">
              <a:spcBef>
                <a:spcPts val="0"/>
              </a:spcBef>
              <a:buNone/>
            </a:pPr>
            <a:endParaRPr sz="1800" dirty="0" smtClean="0">
              <a:solidFill>
                <a:srgbClr val="000000"/>
              </a:solidFill>
              <a:latin typeface="Roboto"/>
              <a:ea typeface="Roboto"/>
              <a:cs typeface="Roboto"/>
              <a:sym typeface="Roboto"/>
            </a:endParaRP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endParaRPr lang="es-MX" sz="2000" b="1" dirty="0" smtClean="0">
              <a:solidFill>
                <a:srgbClr val="002060"/>
              </a:solidFill>
              <a:latin typeface="Arial" panose="020B0604020202020204" pitchFamily="34" charset="0"/>
              <a:cs typeface="Arial" panose="020B0604020202020204" pitchFamily="34" charset="0"/>
            </a:endParaRP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s-MX" sz="2000" b="1" dirty="0" smtClean="0">
                <a:solidFill>
                  <a:srgbClr val="002060"/>
                </a:solidFill>
                <a:latin typeface="Arial" panose="020B0604020202020204" pitchFamily="34" charset="0"/>
                <a:cs typeface="Arial" panose="020B0604020202020204" pitchFamily="34" charset="0"/>
              </a:rPr>
              <a:t>Autor</a:t>
            </a:r>
            <a:r>
              <a:rPr lang="es-MX" sz="2000" b="1" dirty="0">
                <a:solidFill>
                  <a:srgbClr val="002060"/>
                </a:solidFill>
                <a:latin typeface="Arial" panose="020B0604020202020204" pitchFamily="34" charset="0"/>
                <a:cs typeface="Arial" panose="020B0604020202020204" pitchFamily="34" charset="0"/>
              </a:rPr>
              <a:t>: M. en A. María de Lourdes </a:t>
            </a:r>
            <a:endParaRPr lang="es-MX" sz="2000" b="1" dirty="0" smtClean="0">
              <a:solidFill>
                <a:srgbClr val="002060"/>
              </a:solidFill>
              <a:latin typeface="Arial" panose="020B0604020202020204" pitchFamily="34" charset="0"/>
              <a:cs typeface="Arial" panose="020B0604020202020204" pitchFamily="34" charset="0"/>
            </a:endParaRP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s-MX" sz="2000" b="1" dirty="0" smtClean="0">
                <a:solidFill>
                  <a:srgbClr val="002060"/>
                </a:solidFill>
                <a:latin typeface="Arial" panose="020B0604020202020204" pitchFamily="34" charset="0"/>
                <a:cs typeface="Arial" panose="020B0604020202020204" pitchFamily="34" charset="0"/>
              </a:rPr>
              <a:t>Escalona González</a:t>
            </a: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endParaRPr lang="es-MX" sz="2000" b="1" dirty="0" smtClean="0">
              <a:solidFill>
                <a:srgbClr val="002060"/>
              </a:solidFill>
              <a:latin typeface="Arial" panose="020B0604020202020204" pitchFamily="34" charset="0"/>
              <a:cs typeface="Arial" panose="020B0604020202020204" pitchFamily="34" charset="0"/>
            </a:endParaRPr>
          </a:p>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s-MX" sz="2000" b="1" dirty="0" smtClean="0">
                <a:solidFill>
                  <a:srgbClr val="002060"/>
                </a:solidFill>
                <a:latin typeface="Arial" panose="020B0604020202020204" pitchFamily="34" charset="0"/>
                <a:cs typeface="Arial" panose="020B0604020202020204" pitchFamily="34" charset="0"/>
              </a:rPr>
              <a:t>Octubre 2017</a:t>
            </a:r>
            <a:endParaRPr lang="es-MX" sz="2000" b="1" dirty="0">
              <a:solidFill>
                <a:srgbClr val="002060"/>
              </a:solidFill>
              <a:latin typeface="Arial" panose="020B0604020202020204" pitchFamily="34" charset="0"/>
              <a:cs typeface="Arial" panose="020B0604020202020204" pitchFamily="34" charset="0"/>
            </a:endParaRPr>
          </a:p>
          <a:p>
            <a:pPr lvl="0">
              <a:spcBef>
                <a:spcPts val="0"/>
              </a:spcBef>
              <a:buNone/>
            </a:pPr>
            <a:endParaRPr lang="es" sz="1800" dirty="0">
              <a:solidFill>
                <a:srgbClr val="000000"/>
              </a:solidFill>
              <a:latin typeface="Roboto"/>
              <a:ea typeface="Roboto"/>
              <a:cs typeface="Roboto"/>
              <a:sym typeface="Roboto"/>
            </a:endParaRPr>
          </a:p>
          <a:p>
            <a:pPr lvl="0">
              <a:spcBef>
                <a:spcPts val="0"/>
              </a:spcBef>
              <a:buNone/>
            </a:pPr>
            <a:endParaRPr sz="1800" dirty="0">
              <a:solidFill>
                <a:srgbClr val="000000"/>
              </a:solidFill>
              <a:latin typeface="Roboto"/>
              <a:ea typeface="Roboto"/>
              <a:cs typeface="Roboto"/>
              <a:sym typeface="Roboto"/>
            </a:endParaRPr>
          </a:p>
          <a:p>
            <a:pPr lvl="0">
              <a:spcBef>
                <a:spcPts val="0"/>
              </a:spcBef>
              <a:buNone/>
            </a:pPr>
            <a:endParaRPr dirty="0">
              <a:solidFill>
                <a:srgbClr val="000000"/>
              </a:solidFill>
            </a:endParaRPr>
          </a:p>
        </p:txBody>
      </p:sp>
      <p:pic>
        <p:nvPicPr>
          <p:cNvPr id="5" name="Picture 4"/>
          <p:cNvPicPr preferRelativeResize="0">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8215312" y="0"/>
            <a:ext cx="928688" cy="80587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3" descr="uaem"/>
          <p:cNvPicPr>
            <a:picLocks noChangeAspect="1" noChangeArrowheads="1"/>
          </p:cNvPicPr>
          <p:nvPr/>
        </p:nvPicPr>
        <p:blipFill>
          <a:blip r:embed="rId4">
            <a:extLst>
              <a:ext uri="{28A0092B-C50C-407E-A947-70E740481C1C}">
                <a14:useLocalDpi xmlns:a14="http://schemas.microsoft.com/office/drawing/2010/main" val="0"/>
              </a:ext>
            </a:extLst>
          </a:blip>
          <a:srcRect l="2473" r="4962" b="4808"/>
          <a:stretch>
            <a:fillRect/>
          </a:stretch>
        </p:blipFill>
        <p:spPr bwMode="auto">
          <a:xfrm>
            <a:off x="0" y="0"/>
            <a:ext cx="9286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rPr>
              <a:t>Teorías sobre la Motivación</a:t>
            </a:r>
            <a:endParaRPr lang="es-MX" dirty="0">
              <a:solidFill>
                <a:schemeClr val="tx1"/>
              </a:solidFill>
            </a:endParaRPr>
          </a:p>
        </p:txBody>
      </p:sp>
      <p:sp>
        <p:nvSpPr>
          <p:cNvPr id="3" name="Marcador de texto 2"/>
          <p:cNvSpPr>
            <a:spLocks noGrp="1"/>
          </p:cNvSpPr>
          <p:nvPr>
            <p:ph type="body" idx="1"/>
          </p:nvPr>
        </p:nvSpPr>
        <p:spPr>
          <a:xfrm>
            <a:off x="311700" y="1349021"/>
            <a:ext cx="8520600" cy="3479189"/>
          </a:xfrm>
        </p:spPr>
        <p:txBody>
          <a:bodyPr/>
          <a:lstStyle/>
          <a:p>
            <a:r>
              <a:rPr lang="es-MX" dirty="0" smtClean="0"/>
              <a:t> En relación a las teorías sobre la motivación, lo que se pretende es darle el enfoque en el ámbito académico así como también en el ambiente laboral, ya que hoy en día algunos de nuestros estudiantes por diferentes motivos ya se encuentran trabajando de manera formal.</a:t>
            </a:r>
          </a:p>
          <a:p>
            <a:r>
              <a:rPr lang="es-MX" dirty="0" smtClean="0"/>
              <a:t> Existen </a:t>
            </a:r>
            <a:r>
              <a:rPr lang="es-MX" dirty="0"/>
              <a:t>diferentes teorías que hablan sobre la motivación e</a:t>
            </a:r>
            <a:r>
              <a:rPr lang="es-MX" dirty="0" smtClean="0"/>
              <a:t>ntre las </a:t>
            </a:r>
            <a:r>
              <a:rPr lang="es-MX" dirty="0" smtClean="0"/>
              <a:t>más </a:t>
            </a:r>
            <a:r>
              <a:rPr lang="es-MX" dirty="0" smtClean="0"/>
              <a:t>importantes se encuentran las siguientes</a:t>
            </a:r>
            <a:r>
              <a:rPr lang="es-MX" dirty="0" smtClean="0"/>
              <a:t>:</a:t>
            </a:r>
          </a:p>
          <a:p>
            <a:r>
              <a:rPr lang="es-MX" dirty="0" smtClean="0"/>
              <a:t> Al final de cada teoría se da un comentario de los alumnos, enfocado al ámbito académico.</a:t>
            </a:r>
            <a:endParaRPr lang="es-MX" dirty="0"/>
          </a:p>
        </p:txBody>
      </p:sp>
      <p:sp>
        <p:nvSpPr>
          <p:cNvPr id="4" name="Marcador de número de diapositiva 3"/>
          <p:cNvSpPr>
            <a:spLocks noGrp="1"/>
          </p:cNvSpPr>
          <p:nvPr>
            <p:ph type="sldNum" idx="12"/>
          </p:nvPr>
        </p:nvSpPr>
        <p:spPr/>
        <p:txBody>
          <a:bodyPr/>
          <a:lstStyle/>
          <a:p>
            <a:pPr lvl="0">
              <a:spcBef>
                <a:spcPts val="0"/>
              </a:spcBef>
              <a:buNone/>
            </a:pPr>
            <a:fld id="{00000000-1234-1234-1234-123412341234}" type="slidenum">
              <a:rPr lang="es" smtClean="0"/>
              <a:t>10</a:t>
            </a:fld>
            <a:endParaRPr lang="es"/>
          </a:p>
        </p:txBody>
      </p:sp>
    </p:spTree>
    <p:extLst>
      <p:ext uri="{BB962C8B-B14F-4D97-AF65-F5344CB8AC3E}">
        <p14:creationId xmlns:p14="http://schemas.microsoft.com/office/powerpoint/2010/main" val="1768613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265500" y="1078750"/>
            <a:ext cx="4045200" cy="1789200"/>
          </a:xfrm>
          <a:prstGeom prst="rect">
            <a:avLst/>
          </a:prstGeom>
        </p:spPr>
        <p:txBody>
          <a:bodyPr wrap="square" lIns="91425" tIns="91425" rIns="91425" bIns="91425" anchor="b" anchorCtr="0">
            <a:noAutofit/>
          </a:bodyPr>
          <a:lstStyle/>
          <a:p>
            <a:pPr lvl="0">
              <a:spcBef>
                <a:spcPts val="0"/>
              </a:spcBef>
              <a:buNone/>
            </a:pPr>
            <a:r>
              <a:rPr lang="es" sz="7200" dirty="0">
                <a:latin typeface="Dancing Script" panose="020B0604020202020204" charset="0"/>
                <a:ea typeface="Pinyon Script"/>
                <a:cs typeface="Pinyon Script"/>
                <a:sym typeface="Pinyon Script"/>
              </a:rPr>
              <a:t>Maslow</a:t>
            </a:r>
          </a:p>
        </p:txBody>
      </p:sp>
      <p:sp>
        <p:nvSpPr>
          <p:cNvPr id="182" name="Shape 182"/>
          <p:cNvSpPr txBox="1">
            <a:spLocks noGrp="1"/>
          </p:cNvSpPr>
          <p:nvPr>
            <p:ph type="subTitle" idx="1"/>
          </p:nvPr>
        </p:nvSpPr>
        <p:spPr>
          <a:xfrm>
            <a:off x="265500" y="2921401"/>
            <a:ext cx="4045200" cy="1345500"/>
          </a:xfrm>
          <a:prstGeom prst="rect">
            <a:avLst/>
          </a:prstGeom>
        </p:spPr>
        <p:txBody>
          <a:bodyPr wrap="square" lIns="91425" tIns="91425" rIns="91425" bIns="91425" anchor="t" anchorCtr="0">
            <a:noAutofit/>
          </a:bodyPr>
          <a:lstStyle/>
          <a:p>
            <a:pPr lvl="0">
              <a:spcBef>
                <a:spcPts val="0"/>
              </a:spcBef>
              <a:buNone/>
            </a:pPr>
            <a:r>
              <a:rPr lang="es" dirty="0">
                <a:latin typeface="Source Code Pro" panose="020B0604020202020204" charset="0"/>
              </a:rPr>
              <a:t>“Teoría de la Motivación Humana</a:t>
            </a:r>
            <a:r>
              <a:rPr lang="es" dirty="0" smtClean="0">
                <a:latin typeface="Source Code Pro" panose="020B0604020202020204" charset="0"/>
              </a:rPr>
              <a:t>”</a:t>
            </a:r>
          </a:p>
        </p:txBody>
      </p:sp>
      <p:sp>
        <p:nvSpPr>
          <p:cNvPr id="183" name="Shape 183"/>
          <p:cNvSpPr txBox="1">
            <a:spLocks noGrp="1"/>
          </p:cNvSpPr>
          <p:nvPr>
            <p:ph type="body" idx="2"/>
          </p:nvPr>
        </p:nvSpPr>
        <p:spPr>
          <a:xfrm>
            <a:off x="4932040" y="555526"/>
            <a:ext cx="3837000" cy="2197200"/>
          </a:xfrm>
          <a:prstGeom prst="rect">
            <a:avLst/>
          </a:prstGeom>
        </p:spPr>
        <p:txBody>
          <a:bodyPr wrap="square" lIns="91425" tIns="91425" rIns="91425" bIns="91425" anchor="ctr" anchorCtr="0">
            <a:noAutofit/>
          </a:bodyPr>
          <a:lstStyle/>
          <a:p>
            <a:pPr lvl="0">
              <a:spcBef>
                <a:spcPts val="0"/>
              </a:spcBef>
              <a:buNone/>
            </a:pPr>
            <a:r>
              <a:rPr lang="es" dirty="0"/>
              <a:t>La motivación es EL IMPULSO que tiene el ser humano de SATISFACER sus NECESIDADES</a:t>
            </a:r>
            <a:r>
              <a:rPr lang="es" dirty="0" smtClean="0"/>
              <a:t>. (EURORESIDENTES 2017)</a:t>
            </a:r>
          </a:p>
          <a:p>
            <a:pPr lvl="0">
              <a:spcBef>
                <a:spcPts val="0"/>
              </a:spcBef>
              <a:buNone/>
            </a:pPr>
            <a:endParaRPr lang="es" dirty="0"/>
          </a:p>
        </p:txBody>
      </p:sp>
      <p:pic>
        <p:nvPicPr>
          <p:cNvPr id="184" name="Shape 184"/>
          <p:cNvPicPr preferRelativeResize="0"/>
          <p:nvPr/>
        </p:nvPicPr>
        <p:blipFill>
          <a:blip r:embed="rId3">
            <a:alphaModFix/>
          </a:blip>
          <a:stretch>
            <a:fillRect/>
          </a:stretch>
        </p:blipFill>
        <p:spPr>
          <a:xfrm>
            <a:off x="5974410" y="2499742"/>
            <a:ext cx="2064976" cy="2379296"/>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11</a:t>
            </a:fld>
            <a:endParaRPr lang="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latin typeface="Impact" panose="020B0806030902050204" pitchFamily="34" charset="0"/>
              </a:rPr>
              <a:t>Fisiología</a:t>
            </a:r>
          </a:p>
        </p:txBody>
      </p:sp>
      <p:sp>
        <p:nvSpPr>
          <p:cNvPr id="190" name="Shape 190"/>
          <p:cNvSpPr txBox="1">
            <a:spLocks noGrp="1"/>
          </p:cNvSpPr>
          <p:nvPr>
            <p:ph type="body" idx="1"/>
          </p:nvPr>
        </p:nvSpPr>
        <p:spPr>
          <a:xfrm>
            <a:off x="2075476" y="2137025"/>
            <a:ext cx="4318800" cy="1320600"/>
          </a:xfrm>
          <a:prstGeom prst="rect">
            <a:avLst/>
          </a:prstGeom>
        </p:spPr>
        <p:txBody>
          <a:bodyPr wrap="square" lIns="91425" tIns="91425" rIns="91425" bIns="91425" anchor="t" anchorCtr="0">
            <a:noAutofit/>
          </a:bodyPr>
          <a:lstStyle/>
          <a:p>
            <a:pPr lvl="0">
              <a:spcBef>
                <a:spcPts val="0"/>
              </a:spcBef>
              <a:buNone/>
            </a:pPr>
            <a:r>
              <a:rPr lang="es" sz="1800" dirty="0"/>
              <a:t>Estas necesidades son aquellas las cuales son producidas por nuestro cuerpo para nuestra sobrevivencia .</a:t>
            </a:r>
          </a:p>
        </p:txBody>
      </p:sp>
      <p:pic>
        <p:nvPicPr>
          <p:cNvPr id="191" name="Shape 191"/>
          <p:cNvPicPr preferRelativeResize="0"/>
          <p:nvPr/>
        </p:nvPicPr>
        <p:blipFill>
          <a:blip r:embed="rId3">
            <a:alphaModFix/>
          </a:blip>
          <a:stretch>
            <a:fillRect/>
          </a:stretch>
        </p:blipFill>
        <p:spPr>
          <a:xfrm>
            <a:off x="149807" y="3681499"/>
            <a:ext cx="8839201" cy="1123810"/>
          </a:xfrm>
          <a:prstGeom prst="rect">
            <a:avLst/>
          </a:prstGeom>
          <a:noFill/>
          <a:ln>
            <a:noFill/>
          </a:ln>
        </p:spPr>
      </p:pic>
      <p:pic>
        <p:nvPicPr>
          <p:cNvPr id="192" name="Shape 192" descr="Resultado de imagen de imagene respiracion" title="Ver imagen de origen"/>
          <p:cNvPicPr preferRelativeResize="0"/>
          <p:nvPr/>
        </p:nvPicPr>
        <p:blipFill>
          <a:blip r:embed="rId4">
            <a:alphaModFix/>
          </a:blip>
          <a:stretch>
            <a:fillRect/>
          </a:stretch>
        </p:blipFill>
        <p:spPr>
          <a:xfrm>
            <a:off x="152400" y="151419"/>
            <a:ext cx="2682375" cy="1824750"/>
          </a:xfrm>
          <a:prstGeom prst="rect">
            <a:avLst/>
          </a:prstGeom>
          <a:noFill/>
          <a:ln>
            <a:noFill/>
          </a:ln>
        </p:spPr>
      </p:pic>
      <p:pic>
        <p:nvPicPr>
          <p:cNvPr id="193" name="Shape 193" descr="Resultado de imagen de imagenes exóticas de amor" title="Ver imagen de origen"/>
          <p:cNvPicPr preferRelativeResize="0"/>
          <p:nvPr/>
        </p:nvPicPr>
        <p:blipFill rotWithShape="1">
          <a:blip r:embed="rId5">
            <a:alphaModFix/>
          </a:blip>
          <a:srcRect l="21480" t="4208" r="22389" b="33629"/>
          <a:stretch/>
        </p:blipFill>
        <p:spPr>
          <a:xfrm>
            <a:off x="6533150" y="1031050"/>
            <a:ext cx="2048374" cy="1991899"/>
          </a:xfrm>
          <a:prstGeom prst="rect">
            <a:avLst/>
          </a:prstGeom>
          <a:noFill/>
          <a:ln>
            <a:noFill/>
          </a:ln>
        </p:spPr>
      </p:pic>
      <p:pic>
        <p:nvPicPr>
          <p:cNvPr id="194" name="Shape 194" descr="Resultado de imagen de imagenes necesidades biologicas" title="Ver imagen de origen"/>
          <p:cNvPicPr preferRelativeResize="0"/>
          <p:nvPr/>
        </p:nvPicPr>
        <p:blipFill>
          <a:blip r:embed="rId6">
            <a:alphaModFix/>
          </a:blip>
          <a:stretch>
            <a:fillRect/>
          </a:stretch>
        </p:blipFill>
        <p:spPr>
          <a:xfrm>
            <a:off x="3773575" y="1031050"/>
            <a:ext cx="1820775" cy="1058600"/>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12</a:t>
            </a:fld>
            <a:endParaRPr lang="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latin typeface="Impact" panose="020B0806030902050204" pitchFamily="34" charset="0"/>
                <a:ea typeface="Times New Roman"/>
                <a:cs typeface="Times New Roman"/>
                <a:sym typeface="Times New Roman"/>
              </a:rPr>
              <a:t>Seguridad</a:t>
            </a:r>
          </a:p>
        </p:txBody>
      </p:sp>
      <p:sp>
        <p:nvSpPr>
          <p:cNvPr id="200" name="Shape 200"/>
          <p:cNvSpPr txBox="1">
            <a:spLocks noGrp="1"/>
          </p:cNvSpPr>
          <p:nvPr>
            <p:ph type="body" idx="1"/>
          </p:nvPr>
        </p:nvSpPr>
        <p:spPr>
          <a:xfrm>
            <a:off x="3104150" y="1278900"/>
            <a:ext cx="3041100" cy="1955100"/>
          </a:xfrm>
          <a:prstGeom prst="rect">
            <a:avLst/>
          </a:prstGeom>
        </p:spPr>
        <p:txBody>
          <a:bodyPr wrap="square" lIns="91425" tIns="91425" rIns="91425" bIns="91425" anchor="t" anchorCtr="0">
            <a:noAutofit/>
          </a:bodyPr>
          <a:lstStyle/>
          <a:p>
            <a:pPr lvl="0" algn="ctr">
              <a:spcBef>
                <a:spcPts val="0"/>
              </a:spcBef>
              <a:buNone/>
            </a:pPr>
            <a:r>
              <a:rPr lang="es" dirty="0"/>
              <a:t>Estas necesidades son aquellas que te dan una estabilidad por ser de seguridad en todos los ámbitos  </a:t>
            </a:r>
          </a:p>
        </p:txBody>
      </p:sp>
      <p:pic>
        <p:nvPicPr>
          <p:cNvPr id="201" name="Shape 201"/>
          <p:cNvPicPr preferRelativeResize="0"/>
          <p:nvPr/>
        </p:nvPicPr>
        <p:blipFill>
          <a:blip r:embed="rId3">
            <a:alphaModFix/>
          </a:blip>
          <a:stretch>
            <a:fillRect/>
          </a:stretch>
        </p:blipFill>
        <p:spPr>
          <a:xfrm>
            <a:off x="152400" y="3386425"/>
            <a:ext cx="8839201" cy="1123810"/>
          </a:xfrm>
          <a:prstGeom prst="rect">
            <a:avLst/>
          </a:prstGeom>
          <a:noFill/>
          <a:ln>
            <a:noFill/>
          </a:ln>
        </p:spPr>
      </p:pic>
      <p:pic>
        <p:nvPicPr>
          <p:cNvPr id="202" name="Shape 202" descr="Resultado de imagen de imagenes ALTO ZONA INSEGURA" title="Ver imagen de origen"/>
          <p:cNvPicPr preferRelativeResize="0"/>
          <p:nvPr/>
        </p:nvPicPr>
        <p:blipFill>
          <a:blip r:embed="rId4">
            <a:alphaModFix/>
          </a:blip>
          <a:stretch>
            <a:fillRect/>
          </a:stretch>
        </p:blipFill>
        <p:spPr>
          <a:xfrm>
            <a:off x="6378725" y="503600"/>
            <a:ext cx="1742575" cy="2509300"/>
          </a:xfrm>
          <a:prstGeom prst="rect">
            <a:avLst/>
          </a:prstGeom>
          <a:noFill/>
          <a:ln>
            <a:noFill/>
          </a:ln>
        </p:spPr>
      </p:pic>
      <p:pic>
        <p:nvPicPr>
          <p:cNvPr id="203" name="Shape 203" descr="Resultado de imagen de imagenes de seguridad economica" title="Ver imagen de origen"/>
          <p:cNvPicPr preferRelativeResize="0"/>
          <p:nvPr/>
        </p:nvPicPr>
        <p:blipFill>
          <a:blip r:embed="rId5">
            <a:alphaModFix/>
          </a:blip>
          <a:stretch>
            <a:fillRect/>
          </a:stretch>
        </p:blipFill>
        <p:spPr>
          <a:xfrm>
            <a:off x="152400" y="152400"/>
            <a:ext cx="2113549" cy="1056775"/>
          </a:xfrm>
          <a:prstGeom prst="rect">
            <a:avLst/>
          </a:prstGeom>
          <a:noFill/>
          <a:ln>
            <a:noFill/>
          </a:ln>
        </p:spPr>
      </p:pic>
      <p:pic>
        <p:nvPicPr>
          <p:cNvPr id="204" name="Shape 204" descr="Resultado de imagen de imagenes de salud" title="Ver imagen de origen"/>
          <p:cNvPicPr preferRelativeResize="0"/>
          <p:nvPr/>
        </p:nvPicPr>
        <p:blipFill>
          <a:blip r:embed="rId6">
            <a:alphaModFix/>
          </a:blip>
          <a:stretch>
            <a:fillRect/>
          </a:stretch>
        </p:blipFill>
        <p:spPr>
          <a:xfrm>
            <a:off x="1480875" y="2110528"/>
            <a:ext cx="1585170" cy="1056775"/>
          </a:xfrm>
          <a:prstGeom prst="rect">
            <a:avLst/>
          </a:prstGeom>
          <a:noFill/>
          <a:ln>
            <a:noFill/>
          </a:ln>
        </p:spPr>
      </p:pic>
      <p:pic>
        <p:nvPicPr>
          <p:cNvPr id="205" name="Shape 205" descr="Resultado de imagen de imagenes de recursos como una necesidad" title="Ver imagen de origen"/>
          <p:cNvPicPr preferRelativeResize="0"/>
          <p:nvPr/>
        </p:nvPicPr>
        <p:blipFill rotWithShape="1">
          <a:blip r:embed="rId7">
            <a:alphaModFix/>
          </a:blip>
          <a:srcRect l="57553" t="66512" r="6732" b="15448"/>
          <a:stretch/>
        </p:blipFill>
        <p:spPr>
          <a:xfrm>
            <a:off x="63050" y="1294337"/>
            <a:ext cx="3041100" cy="927825"/>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13</a:t>
            </a:fld>
            <a:endParaRPr lang="e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latin typeface="Impact"/>
                <a:ea typeface="Impact"/>
                <a:cs typeface="Impact"/>
                <a:sym typeface="Impact"/>
              </a:rPr>
              <a:t>Afiliación</a:t>
            </a:r>
          </a:p>
        </p:txBody>
      </p:sp>
      <p:sp>
        <p:nvSpPr>
          <p:cNvPr id="211" name="Shape 211"/>
          <p:cNvSpPr txBox="1">
            <a:spLocks noGrp="1"/>
          </p:cNvSpPr>
          <p:nvPr>
            <p:ph type="body" idx="1"/>
          </p:nvPr>
        </p:nvSpPr>
        <p:spPr>
          <a:xfrm>
            <a:off x="4355976" y="1106000"/>
            <a:ext cx="4678500" cy="1588500"/>
          </a:xfrm>
          <a:prstGeom prst="rect">
            <a:avLst/>
          </a:prstGeom>
        </p:spPr>
        <p:txBody>
          <a:bodyPr wrap="square" lIns="91425" tIns="91425" rIns="91425" bIns="91425" anchor="t" anchorCtr="0">
            <a:noAutofit/>
          </a:bodyPr>
          <a:lstStyle/>
          <a:p>
            <a:pPr lvl="0" algn="just">
              <a:spcBef>
                <a:spcPts val="0"/>
              </a:spcBef>
              <a:buNone/>
            </a:pPr>
            <a:r>
              <a:rPr lang="es" dirty="0"/>
              <a:t>Estas necesidades son aquellas las cuales hacen un lazo de relación con la sociedad y sus integrantes</a:t>
            </a:r>
          </a:p>
        </p:txBody>
      </p:sp>
      <p:pic>
        <p:nvPicPr>
          <p:cNvPr id="212" name="Shape 212"/>
          <p:cNvPicPr preferRelativeResize="0"/>
          <p:nvPr/>
        </p:nvPicPr>
        <p:blipFill>
          <a:blip r:embed="rId3">
            <a:alphaModFix/>
          </a:blip>
          <a:stretch>
            <a:fillRect/>
          </a:stretch>
        </p:blipFill>
        <p:spPr>
          <a:xfrm>
            <a:off x="152399" y="3363838"/>
            <a:ext cx="8839201" cy="1123810"/>
          </a:xfrm>
          <a:prstGeom prst="rect">
            <a:avLst/>
          </a:prstGeom>
          <a:noFill/>
          <a:ln>
            <a:noFill/>
          </a:ln>
        </p:spPr>
      </p:pic>
      <p:pic>
        <p:nvPicPr>
          <p:cNvPr id="213" name="Shape 213" descr="Resultado de imagen de imagene afiliacion" title="Ver imagen de origen"/>
          <p:cNvPicPr preferRelativeResize="0"/>
          <p:nvPr/>
        </p:nvPicPr>
        <p:blipFill>
          <a:blip r:embed="rId4">
            <a:alphaModFix/>
          </a:blip>
          <a:stretch>
            <a:fillRect/>
          </a:stretch>
        </p:blipFill>
        <p:spPr>
          <a:xfrm>
            <a:off x="0" y="0"/>
            <a:ext cx="2049540" cy="1537150"/>
          </a:xfrm>
          <a:prstGeom prst="rect">
            <a:avLst/>
          </a:prstGeom>
          <a:noFill/>
          <a:ln>
            <a:noFill/>
          </a:ln>
        </p:spPr>
      </p:pic>
      <p:pic>
        <p:nvPicPr>
          <p:cNvPr id="214" name="Shape 214" descr="Resultado de imagen de imagenes AMISTAD" title="Ver imagen de origen"/>
          <p:cNvPicPr preferRelativeResize="0"/>
          <p:nvPr/>
        </p:nvPicPr>
        <p:blipFill rotWithShape="1">
          <a:blip r:embed="rId5">
            <a:alphaModFix/>
          </a:blip>
          <a:srcRect l="3337" t="6629" r="46401"/>
          <a:stretch/>
        </p:blipFill>
        <p:spPr>
          <a:xfrm>
            <a:off x="2093811" y="1198538"/>
            <a:ext cx="1983900" cy="1927200"/>
          </a:xfrm>
          <a:prstGeom prst="roundRect">
            <a:avLst>
              <a:gd name="adj" fmla="val 16667"/>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14</a:t>
            </a:fld>
            <a:endParaRPr lang="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latin typeface="Impact" panose="020B0806030902050204" pitchFamily="34" charset="0"/>
                <a:ea typeface="Comic Sans MS"/>
                <a:cs typeface="Comic Sans MS"/>
                <a:sym typeface="Comic Sans MS"/>
              </a:rPr>
              <a:t>Reconocimiento</a:t>
            </a:r>
          </a:p>
        </p:txBody>
      </p:sp>
      <p:sp>
        <p:nvSpPr>
          <p:cNvPr id="220" name="Shape 220"/>
          <p:cNvSpPr txBox="1">
            <a:spLocks noGrp="1"/>
          </p:cNvSpPr>
          <p:nvPr>
            <p:ph type="body" idx="1"/>
          </p:nvPr>
        </p:nvSpPr>
        <p:spPr>
          <a:xfrm>
            <a:off x="288701" y="2139702"/>
            <a:ext cx="4890900" cy="2664296"/>
          </a:xfrm>
          <a:prstGeom prst="rect">
            <a:avLst/>
          </a:prstGeom>
        </p:spPr>
        <p:txBody>
          <a:bodyPr wrap="square" lIns="91425" tIns="91425" rIns="91425" bIns="91425" anchor="t" anchorCtr="0">
            <a:noAutofit/>
          </a:bodyPr>
          <a:lstStyle/>
          <a:p>
            <a:pPr lvl="0" algn="ctr">
              <a:spcBef>
                <a:spcPts val="0"/>
              </a:spcBef>
              <a:buNone/>
            </a:pPr>
            <a:r>
              <a:rPr lang="es" sz="2400" dirty="0"/>
              <a:t>Tras cubrir las necesidades de los tres primeros niveles de la Pirámide de Maslow, aparecen las necesidades de reconocimiento</a:t>
            </a:r>
          </a:p>
        </p:txBody>
      </p:sp>
      <p:pic>
        <p:nvPicPr>
          <p:cNvPr id="221" name="Shape 221"/>
          <p:cNvPicPr preferRelativeResize="0"/>
          <p:nvPr/>
        </p:nvPicPr>
        <p:blipFill rotWithShape="1">
          <a:blip r:embed="rId3">
            <a:alphaModFix/>
          </a:blip>
          <a:srcRect l="19204" r="19437"/>
          <a:stretch/>
        </p:blipFill>
        <p:spPr>
          <a:xfrm>
            <a:off x="36100" y="1163975"/>
            <a:ext cx="5143501" cy="1065825"/>
          </a:xfrm>
          <a:prstGeom prst="rect">
            <a:avLst/>
          </a:prstGeom>
          <a:noFill/>
          <a:ln>
            <a:noFill/>
          </a:ln>
        </p:spPr>
      </p:pic>
      <p:pic>
        <p:nvPicPr>
          <p:cNvPr id="222" name="Shape 222" descr="Resultado de imagen de imagenes de AMOR PROPIO" title="Ver imagen de origen"/>
          <p:cNvPicPr preferRelativeResize="0"/>
          <p:nvPr/>
        </p:nvPicPr>
        <p:blipFill>
          <a:blip r:embed="rId4">
            <a:alphaModFix/>
          </a:blip>
          <a:stretch>
            <a:fillRect/>
          </a:stretch>
        </p:blipFill>
        <p:spPr>
          <a:xfrm>
            <a:off x="5303469" y="925212"/>
            <a:ext cx="3848149" cy="3848149"/>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15</a:t>
            </a:fld>
            <a:endParaRPr lang="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latin typeface="Impact" panose="020B0806030902050204" pitchFamily="34" charset="0"/>
                <a:ea typeface="Bree Serif"/>
                <a:cs typeface="Bree Serif"/>
                <a:sym typeface="Bree Serif"/>
              </a:rPr>
              <a:t>Autorrealización</a:t>
            </a:r>
            <a:r>
              <a:rPr lang="es" dirty="0">
                <a:solidFill>
                  <a:schemeClr val="dk1"/>
                </a:solidFill>
                <a:latin typeface="Bree Serif"/>
                <a:ea typeface="Bree Serif"/>
                <a:cs typeface="Bree Serif"/>
                <a:sym typeface="Bree Serif"/>
              </a:rPr>
              <a:t> </a:t>
            </a:r>
          </a:p>
        </p:txBody>
      </p:sp>
      <p:sp>
        <p:nvSpPr>
          <p:cNvPr id="228" name="Shape 228"/>
          <p:cNvSpPr txBox="1">
            <a:spLocks noGrp="1"/>
          </p:cNvSpPr>
          <p:nvPr>
            <p:ph type="body" idx="1"/>
          </p:nvPr>
        </p:nvSpPr>
        <p:spPr>
          <a:xfrm>
            <a:off x="311700" y="1143975"/>
            <a:ext cx="8520600" cy="1191300"/>
          </a:xfrm>
          <a:prstGeom prst="rect">
            <a:avLst/>
          </a:prstGeom>
        </p:spPr>
        <p:txBody>
          <a:bodyPr wrap="square" lIns="91425" tIns="91425" rIns="91425" bIns="91425" anchor="t" anchorCtr="0">
            <a:noAutofit/>
          </a:bodyPr>
          <a:lstStyle/>
          <a:p>
            <a:pPr lvl="0">
              <a:spcBef>
                <a:spcPts val="0"/>
              </a:spcBef>
              <a:buNone/>
            </a:pPr>
            <a:r>
              <a:rPr lang="es" dirty="0"/>
              <a:t>Este es el último nivel de la pirámide de maslow en la cual es la autorrealización la necesidad máxima, la cual se logra después de haber cubierto todas las necesidades </a:t>
            </a:r>
            <a:r>
              <a:rPr lang="es" dirty="0" smtClean="0"/>
              <a:t>anteriormente </a:t>
            </a:r>
            <a:r>
              <a:rPr lang="es" dirty="0"/>
              <a:t>descritas</a:t>
            </a:r>
          </a:p>
        </p:txBody>
      </p:sp>
      <p:pic>
        <p:nvPicPr>
          <p:cNvPr id="229" name="Shape 229"/>
          <p:cNvPicPr preferRelativeResize="0"/>
          <p:nvPr/>
        </p:nvPicPr>
        <p:blipFill>
          <a:blip r:embed="rId3">
            <a:alphaModFix/>
          </a:blip>
          <a:stretch>
            <a:fillRect/>
          </a:stretch>
        </p:blipFill>
        <p:spPr>
          <a:xfrm>
            <a:off x="92225" y="2184200"/>
            <a:ext cx="8679899" cy="2746675"/>
          </a:xfrm>
          <a:prstGeom prst="rect">
            <a:avLst/>
          </a:prstGeom>
          <a:noFill/>
          <a:ln>
            <a:noFill/>
          </a:ln>
        </p:spPr>
      </p:pic>
      <p:pic>
        <p:nvPicPr>
          <p:cNvPr id="230" name="Shape 230" descr="Resultado de imagen de imagenes de AUTORREALIZACION" title="Ver imagen de origen"/>
          <p:cNvPicPr preferRelativeResize="0"/>
          <p:nvPr/>
        </p:nvPicPr>
        <p:blipFill>
          <a:blip r:embed="rId4">
            <a:alphaModFix/>
          </a:blip>
          <a:stretch>
            <a:fillRect/>
          </a:stretch>
        </p:blipFill>
        <p:spPr>
          <a:xfrm>
            <a:off x="1" y="2373250"/>
            <a:ext cx="2051720" cy="2770249"/>
          </a:xfrm>
          <a:prstGeom prst="rect">
            <a:avLst/>
          </a:prstGeom>
          <a:noFill/>
          <a:ln>
            <a:noFill/>
          </a:ln>
        </p:spPr>
      </p:pic>
      <p:pic>
        <p:nvPicPr>
          <p:cNvPr id="231" name="Shape 231" descr="Resultado de imagen de imagenes de AUTORREALIZACION" title="Ver imagen de origen"/>
          <p:cNvPicPr preferRelativeResize="0"/>
          <p:nvPr/>
        </p:nvPicPr>
        <p:blipFill>
          <a:blip r:embed="rId5">
            <a:alphaModFix/>
          </a:blip>
          <a:stretch>
            <a:fillRect/>
          </a:stretch>
        </p:blipFill>
        <p:spPr>
          <a:xfrm>
            <a:off x="6660232" y="2373250"/>
            <a:ext cx="2483768" cy="2770249"/>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16</a:t>
            </a:fld>
            <a:endParaRPr lang="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311700" y="372500"/>
            <a:ext cx="8520600" cy="733500"/>
          </a:xfrm>
          <a:prstGeom prst="rect">
            <a:avLst/>
          </a:prstGeom>
        </p:spPr>
        <p:txBody>
          <a:bodyPr wrap="square" lIns="91425" tIns="91425" rIns="91425" bIns="91425" anchor="b" anchorCtr="0">
            <a:noAutofit/>
          </a:bodyPr>
          <a:lstStyle/>
          <a:p>
            <a:pPr lvl="0" algn="ctr">
              <a:spcBef>
                <a:spcPts val="0"/>
              </a:spcBef>
              <a:buNone/>
            </a:pPr>
            <a:r>
              <a:rPr lang="es" sz="3500" b="1" dirty="0">
                <a:solidFill>
                  <a:schemeClr val="dk1"/>
                </a:solidFill>
                <a:latin typeface="Amatic SC"/>
                <a:ea typeface="Amatic SC"/>
                <a:cs typeface="Amatic SC"/>
                <a:sym typeface="Amatic SC"/>
              </a:rPr>
              <a:t>Pirámide de Maslow</a:t>
            </a:r>
          </a:p>
        </p:txBody>
      </p:sp>
      <p:pic>
        <p:nvPicPr>
          <p:cNvPr id="237" name="Shape 237"/>
          <p:cNvPicPr preferRelativeResize="0"/>
          <p:nvPr/>
        </p:nvPicPr>
        <p:blipFill>
          <a:blip r:embed="rId3">
            <a:alphaModFix/>
          </a:blip>
          <a:stretch>
            <a:fillRect/>
          </a:stretch>
        </p:blipFill>
        <p:spPr>
          <a:xfrm>
            <a:off x="1684238" y="1106000"/>
            <a:ext cx="5775524" cy="3732700"/>
          </a:xfrm>
          <a:prstGeom prst="rect">
            <a:avLst/>
          </a:prstGeom>
          <a:noFill/>
          <a:ln>
            <a:noFill/>
          </a:ln>
        </p:spPr>
      </p:pic>
      <p:sp>
        <p:nvSpPr>
          <p:cNvPr id="238" name="Shape 238"/>
          <p:cNvSpPr txBox="1"/>
          <p:nvPr/>
        </p:nvSpPr>
        <p:spPr>
          <a:xfrm>
            <a:off x="150468" y="1300083"/>
            <a:ext cx="1949100" cy="803100"/>
          </a:xfrm>
          <a:prstGeom prst="rect">
            <a:avLst/>
          </a:prstGeom>
          <a:noFill/>
          <a:ln>
            <a:noFill/>
          </a:ln>
        </p:spPr>
        <p:txBody>
          <a:bodyPr wrap="square" lIns="91425" tIns="91425" rIns="91425" bIns="91425" anchor="ctr" anchorCtr="0">
            <a:noAutofit/>
          </a:bodyPr>
          <a:lstStyle/>
          <a:p>
            <a:pPr lvl="0" rtl="0">
              <a:spcBef>
                <a:spcPts val="0"/>
              </a:spcBef>
              <a:buNone/>
            </a:pPr>
            <a:r>
              <a:rPr lang="es" u="sng" dirty="0">
                <a:solidFill>
                  <a:schemeClr val="hlink"/>
                </a:solidFill>
                <a:hlinkClick r:id="rId4"/>
              </a:rPr>
              <a:t>https://www.youtube.com/watch?v=fq8rbu2g3OA</a:t>
            </a:r>
            <a:r>
              <a:rPr lang="es" dirty="0"/>
              <a:t> </a:t>
            </a: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17</a:t>
            </a:fld>
            <a:endParaRPr lang="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311700" y="123478"/>
            <a:ext cx="8520600" cy="1000572"/>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ea typeface="Ultra"/>
                <a:cs typeface="Ultra"/>
                <a:sym typeface="Ultra"/>
              </a:rPr>
              <a:t>Aplicación de la teoría en la educación</a:t>
            </a:r>
          </a:p>
        </p:txBody>
      </p:sp>
      <p:sp>
        <p:nvSpPr>
          <p:cNvPr id="244" name="Shape 244"/>
          <p:cNvSpPr txBox="1">
            <a:spLocks noGrp="1"/>
          </p:cNvSpPr>
          <p:nvPr>
            <p:ph type="body" idx="1"/>
          </p:nvPr>
        </p:nvSpPr>
        <p:spPr>
          <a:xfrm>
            <a:off x="311700" y="1468825"/>
            <a:ext cx="5616000" cy="3099900"/>
          </a:xfrm>
          <a:prstGeom prst="rect">
            <a:avLst/>
          </a:prstGeom>
        </p:spPr>
        <p:txBody>
          <a:bodyPr wrap="square" lIns="91425" tIns="91425" rIns="91425" bIns="91425" anchor="t" anchorCtr="0">
            <a:noAutofit/>
          </a:bodyPr>
          <a:lstStyle/>
          <a:p>
            <a:pPr lvl="0">
              <a:spcBef>
                <a:spcPts val="0"/>
              </a:spcBef>
              <a:buNone/>
            </a:pPr>
            <a:r>
              <a:rPr lang="es" sz="2000" dirty="0">
                <a:solidFill>
                  <a:srgbClr val="000000"/>
                </a:solidFill>
                <a:highlight>
                  <a:srgbClr val="FFFFFF"/>
                </a:highlight>
                <a:latin typeface="Source Code Pro" panose="020B0604020202020204" charset="0"/>
                <a:ea typeface="Georgia"/>
                <a:cs typeface="Georgia"/>
                <a:sym typeface="Georgia"/>
              </a:rPr>
              <a:t>Para el logro máximo de la autorrealización de los estudiantes en todos los </a:t>
            </a:r>
            <a:r>
              <a:rPr lang="es" sz="2000" dirty="0" smtClean="0">
                <a:solidFill>
                  <a:srgbClr val="000000"/>
                </a:solidFill>
                <a:highlight>
                  <a:srgbClr val="FFFFFF"/>
                </a:highlight>
                <a:latin typeface="Source Code Pro" panose="020B0604020202020204" charset="0"/>
                <a:ea typeface="Georgia"/>
                <a:cs typeface="Georgia"/>
                <a:sym typeface="Georgia"/>
              </a:rPr>
              <a:t>aspectos la </a:t>
            </a:r>
            <a:r>
              <a:rPr lang="es" sz="2000" dirty="0">
                <a:solidFill>
                  <a:srgbClr val="000000"/>
                </a:solidFill>
                <a:highlight>
                  <a:srgbClr val="FFFFFF"/>
                </a:highlight>
                <a:latin typeface="Source Code Pro" panose="020B0604020202020204" charset="0"/>
                <a:ea typeface="Georgia"/>
                <a:cs typeface="Georgia"/>
                <a:sym typeface="Georgia"/>
              </a:rPr>
              <a:t>personalidad es fundamental, proporcionar una educación con formación y crecimiento personal, lo que va ampliamente relacionado con la pirámide de Maslow</a:t>
            </a:r>
          </a:p>
        </p:txBody>
      </p:sp>
      <p:pic>
        <p:nvPicPr>
          <p:cNvPr id="245" name="Shape 245" descr="Resultado de imagen de imagenes de dosencia motivaci0on" title="Ver imagen de origen"/>
          <p:cNvPicPr preferRelativeResize="0"/>
          <p:nvPr/>
        </p:nvPicPr>
        <p:blipFill>
          <a:blip r:embed="rId3">
            <a:alphaModFix/>
          </a:blip>
          <a:stretch>
            <a:fillRect/>
          </a:stretch>
        </p:blipFill>
        <p:spPr>
          <a:xfrm>
            <a:off x="6089975" y="1839825"/>
            <a:ext cx="2257425" cy="2143125"/>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18</a:t>
            </a:fld>
            <a:endParaRPr lang="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sz="2400" dirty="0" smtClean="0">
                <a:solidFill>
                  <a:srgbClr val="0070C0"/>
                </a:solidFill>
              </a:rPr>
              <a:t>Aplicación de la teoría</a:t>
            </a:r>
            <a:br>
              <a:rPr lang="es-MX" sz="2400" dirty="0" smtClean="0">
                <a:solidFill>
                  <a:srgbClr val="0070C0"/>
                </a:solidFill>
              </a:rPr>
            </a:br>
            <a:r>
              <a:rPr lang="es-MX" sz="2400" dirty="0" smtClean="0">
                <a:solidFill>
                  <a:srgbClr val="0070C0"/>
                </a:solidFill>
              </a:rPr>
              <a:t>Alumno: Josué Saldaña García</a:t>
            </a:r>
            <a:endParaRPr lang="es-MX" sz="2400" dirty="0">
              <a:solidFill>
                <a:srgbClr val="0070C0"/>
              </a:solidFill>
            </a:endParaRPr>
          </a:p>
        </p:txBody>
      </p:sp>
      <p:sp>
        <p:nvSpPr>
          <p:cNvPr id="3" name="Marcador de texto 2"/>
          <p:cNvSpPr>
            <a:spLocks noGrp="1"/>
          </p:cNvSpPr>
          <p:nvPr>
            <p:ph type="body" idx="1"/>
          </p:nvPr>
        </p:nvSpPr>
        <p:spPr/>
        <p:txBody>
          <a:bodyPr/>
          <a:lstStyle/>
          <a:p>
            <a:r>
              <a:rPr lang="es-MX" dirty="0"/>
              <a:t> </a:t>
            </a:r>
            <a:r>
              <a:rPr lang="es-MX" sz="1600" dirty="0" smtClean="0"/>
              <a:t>De acuerdo con los diferentes niveles de la pirámide, el estudiante tendrá que cuidar su alimentación, descanso, condición física.</a:t>
            </a:r>
          </a:p>
          <a:p>
            <a:r>
              <a:rPr lang="es-MX" sz="1600" dirty="0"/>
              <a:t> T</a:t>
            </a:r>
            <a:r>
              <a:rPr lang="es-MX" sz="1600" dirty="0" smtClean="0"/>
              <a:t>endrá que tener una seguridad respecto a su persona física y mental, para que pueda desarrollar el aspecto social en su alrededor.</a:t>
            </a:r>
          </a:p>
          <a:p>
            <a:r>
              <a:rPr lang="es-MX" sz="1600" dirty="0" smtClean="0"/>
              <a:t> Su autoestima será buena para que pueda aplaudir sus triunfos y acepte sus derrotas y con base en ello mejore y pueda superarse y así alcanzar la autorrealización en metas y propósitos.</a:t>
            </a:r>
          </a:p>
        </p:txBody>
      </p:sp>
      <p:sp>
        <p:nvSpPr>
          <p:cNvPr id="4" name="Marcador de número de diapositiva 3"/>
          <p:cNvSpPr>
            <a:spLocks noGrp="1"/>
          </p:cNvSpPr>
          <p:nvPr>
            <p:ph type="sldNum" idx="12"/>
          </p:nvPr>
        </p:nvSpPr>
        <p:spPr/>
        <p:txBody>
          <a:bodyPr/>
          <a:lstStyle/>
          <a:p>
            <a:pPr lvl="0">
              <a:spcBef>
                <a:spcPts val="0"/>
              </a:spcBef>
              <a:buNone/>
            </a:pPr>
            <a:fld id="{00000000-1234-1234-1234-123412341234}" type="slidenum">
              <a:rPr lang="es" smtClean="0"/>
              <a:t>19</a:t>
            </a:fld>
            <a:endParaRPr lang="es"/>
          </a:p>
        </p:txBody>
      </p:sp>
    </p:spTree>
    <p:extLst>
      <p:ext uri="{BB962C8B-B14F-4D97-AF65-F5344CB8AC3E}">
        <p14:creationId xmlns:p14="http://schemas.microsoft.com/office/powerpoint/2010/main" val="3144483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260700"/>
            <a:ext cx="8520600" cy="733500"/>
          </a:xfrm>
          <a:prstGeom prst="rect">
            <a:avLst/>
          </a:prstGeom>
        </p:spPr>
        <p:txBody>
          <a:bodyPr wrap="square" lIns="91425" tIns="91425" rIns="91425" bIns="91425" anchor="b" anchorCtr="0">
            <a:noAutofit/>
          </a:bodyPr>
          <a:lstStyle/>
          <a:p>
            <a:pPr lvl="0" algn="ctr">
              <a:spcBef>
                <a:spcPts val="0"/>
              </a:spcBef>
              <a:buNone/>
            </a:pPr>
            <a:r>
              <a:rPr lang="es" dirty="0">
                <a:solidFill>
                  <a:schemeClr val="dk1"/>
                </a:solidFill>
              </a:rPr>
              <a:t>LA MOTIVACIÓN.</a:t>
            </a:r>
          </a:p>
        </p:txBody>
      </p:sp>
      <p:sp>
        <p:nvSpPr>
          <p:cNvPr id="151" name="Shape 151"/>
          <p:cNvSpPr/>
          <p:nvPr/>
        </p:nvSpPr>
        <p:spPr>
          <a:xfrm>
            <a:off x="2049950" y="1344600"/>
            <a:ext cx="1987825" cy="1143000"/>
          </a:xfrm>
          <a:prstGeom prst="flowChartPunchedTape">
            <a:avLst/>
          </a:prstGeom>
          <a:solidFill>
            <a:srgbClr val="9FC5E8"/>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dirty="0">
                <a:latin typeface="Bree Serif"/>
                <a:ea typeface="Bree Serif"/>
                <a:cs typeface="Bree Serif"/>
                <a:sym typeface="Bree Serif"/>
              </a:rPr>
              <a:t>Aspecto psicológico</a:t>
            </a:r>
          </a:p>
        </p:txBody>
      </p:sp>
      <p:sp>
        <p:nvSpPr>
          <p:cNvPr id="152" name="Shape 152"/>
          <p:cNvSpPr/>
          <p:nvPr/>
        </p:nvSpPr>
        <p:spPr>
          <a:xfrm>
            <a:off x="198775" y="2044550"/>
            <a:ext cx="1627500" cy="2531100"/>
          </a:xfrm>
          <a:prstGeom prst="curvedRightArrow">
            <a:avLst>
              <a:gd name="adj1" fmla="val 25000"/>
              <a:gd name="adj2" fmla="val 50000"/>
              <a:gd name="adj3" fmla="val 25000"/>
            </a:avLst>
          </a:prstGeom>
          <a:solidFill>
            <a:schemeClr val="lt2"/>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r>
              <a:rPr lang="es" b="1" dirty="0">
                <a:solidFill>
                  <a:srgbClr val="4C1130"/>
                </a:solidFill>
              </a:rPr>
              <a:t>R</a:t>
            </a:r>
            <a:r>
              <a:rPr lang="es" b="1" dirty="0" smtClean="0">
                <a:solidFill>
                  <a:srgbClr val="4C1130"/>
                </a:solidFill>
              </a:rPr>
              <a:t>elación </a:t>
            </a:r>
            <a:r>
              <a:rPr lang="es" b="1" dirty="0">
                <a:solidFill>
                  <a:srgbClr val="4C1130"/>
                </a:solidFill>
              </a:rPr>
              <a:t>E</a:t>
            </a:r>
            <a:r>
              <a:rPr lang="es" b="1" dirty="0" smtClean="0">
                <a:solidFill>
                  <a:srgbClr val="4C1130"/>
                </a:solidFill>
              </a:rPr>
              <a:t>strecha</a:t>
            </a:r>
            <a:r>
              <a:rPr lang="es" dirty="0" smtClean="0"/>
              <a:t> </a:t>
            </a:r>
            <a:endParaRPr lang="es" dirty="0"/>
          </a:p>
        </p:txBody>
      </p:sp>
      <p:sp>
        <p:nvSpPr>
          <p:cNvPr id="153" name="Shape 153"/>
          <p:cNvSpPr/>
          <p:nvPr/>
        </p:nvSpPr>
        <p:spPr>
          <a:xfrm>
            <a:off x="2049950" y="4132600"/>
            <a:ext cx="1987800" cy="733500"/>
          </a:xfrm>
          <a:prstGeom prst="roundRect">
            <a:avLst>
              <a:gd name="adj" fmla="val 16667"/>
            </a:avLst>
          </a:prstGeom>
          <a:solidFill>
            <a:srgbClr val="EA9999"/>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dirty="0">
                <a:latin typeface="Bree Serif"/>
                <a:ea typeface="Bree Serif"/>
                <a:cs typeface="Bree Serif"/>
                <a:sym typeface="Bree Serif"/>
              </a:rPr>
              <a:t>D</a:t>
            </a:r>
            <a:r>
              <a:rPr lang="es" dirty="0" smtClean="0">
                <a:latin typeface="Bree Serif"/>
                <a:ea typeface="Bree Serif"/>
                <a:cs typeface="Bree Serif"/>
                <a:sym typeface="Bree Serif"/>
              </a:rPr>
              <a:t>esarrollo </a:t>
            </a:r>
            <a:r>
              <a:rPr lang="es" dirty="0">
                <a:latin typeface="Bree Serif"/>
                <a:ea typeface="Bree Serif"/>
                <a:cs typeface="Bree Serif"/>
                <a:sym typeface="Bree Serif"/>
              </a:rPr>
              <a:t>del ser humano</a:t>
            </a:r>
          </a:p>
        </p:txBody>
      </p:sp>
      <p:pic>
        <p:nvPicPr>
          <p:cNvPr id="154" name="Shape 154" descr="Ilustración gratis: Motivación, Hombre, Persona - Imagen gratis en ..."/>
          <p:cNvPicPr preferRelativeResize="0"/>
          <p:nvPr/>
        </p:nvPicPr>
        <p:blipFill>
          <a:blip r:embed="rId3">
            <a:alphaModFix/>
          </a:blip>
          <a:stretch>
            <a:fillRect/>
          </a:stretch>
        </p:blipFill>
        <p:spPr>
          <a:xfrm>
            <a:off x="2099725" y="2738600"/>
            <a:ext cx="2149224" cy="1143000"/>
          </a:xfrm>
          <a:prstGeom prst="rect">
            <a:avLst/>
          </a:prstGeom>
          <a:noFill/>
          <a:ln>
            <a:noFill/>
          </a:ln>
        </p:spPr>
      </p:pic>
      <p:sp>
        <p:nvSpPr>
          <p:cNvPr id="155" name="Shape 155"/>
          <p:cNvSpPr/>
          <p:nvPr/>
        </p:nvSpPr>
        <p:spPr>
          <a:xfrm>
            <a:off x="5727450" y="1012225"/>
            <a:ext cx="3278700" cy="4013100"/>
          </a:xfrm>
          <a:prstGeom prst="bevel">
            <a:avLst>
              <a:gd name="adj" fmla="val 12500"/>
            </a:avLst>
          </a:prstGeom>
          <a:solidFill>
            <a:schemeClr val="lt2"/>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endParaRPr dirty="0"/>
          </a:p>
          <a:p>
            <a:pPr marL="457200" lvl="0" indent="-228600" rtl="0">
              <a:spcBef>
                <a:spcPts val="0"/>
              </a:spcBef>
              <a:buChar char="●"/>
            </a:pPr>
            <a:r>
              <a:rPr lang="es" dirty="0"/>
              <a:t>Interacción de las personas con la situación.</a:t>
            </a:r>
          </a:p>
          <a:p>
            <a:pPr lvl="0" rtl="0">
              <a:spcBef>
                <a:spcPts val="0"/>
              </a:spcBef>
              <a:buNone/>
            </a:pPr>
            <a:endParaRPr dirty="0"/>
          </a:p>
          <a:p>
            <a:pPr lvl="0" rtl="0">
              <a:spcBef>
                <a:spcPts val="0"/>
              </a:spcBef>
              <a:buNone/>
            </a:pPr>
            <a:endParaRPr dirty="0"/>
          </a:p>
          <a:p>
            <a:pPr marL="457200" lvl="0" indent="-228600" rtl="0">
              <a:spcBef>
                <a:spcPts val="0"/>
              </a:spcBef>
              <a:buChar char="●"/>
            </a:pPr>
            <a:r>
              <a:rPr lang="es" dirty="0"/>
              <a:t>Varia de una persona a </a:t>
            </a:r>
            <a:r>
              <a:rPr lang="es" dirty="0" smtClean="0"/>
              <a:t>otra.</a:t>
            </a:r>
          </a:p>
          <a:p>
            <a:pPr marL="457200" lvl="0" indent="-228600" rtl="0">
              <a:spcBef>
                <a:spcPts val="0"/>
              </a:spcBef>
              <a:buChar char="●"/>
            </a:pPr>
            <a:endParaRPr lang="es" dirty="0"/>
          </a:p>
          <a:p>
            <a:pPr marL="457200" lvl="0" indent="-228600" rtl="0">
              <a:spcBef>
                <a:spcPts val="0"/>
              </a:spcBef>
              <a:buChar char="●"/>
            </a:pPr>
            <a:r>
              <a:rPr lang="es" dirty="0" smtClean="0"/>
              <a:t>En </a:t>
            </a:r>
            <a:r>
              <a:rPr lang="es" dirty="0"/>
              <a:t>una misma, varía en diferentes momentos y situaciones</a:t>
            </a:r>
          </a:p>
          <a:p>
            <a:pPr lvl="0">
              <a:spcBef>
                <a:spcPts val="0"/>
              </a:spcBef>
              <a:buNone/>
            </a:pPr>
            <a:endParaRPr dirty="0"/>
          </a:p>
        </p:txBody>
      </p:sp>
      <p:sp>
        <p:nvSpPr>
          <p:cNvPr id="156" name="Shape 156"/>
          <p:cNvSpPr/>
          <p:nvPr/>
        </p:nvSpPr>
        <p:spPr>
          <a:xfrm>
            <a:off x="4320550" y="3002600"/>
            <a:ext cx="1335300" cy="615000"/>
          </a:xfrm>
          <a:prstGeom prst="stripedRight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r>
              <a:rPr lang="es" dirty="0"/>
              <a:t>caracteriza</a:t>
            </a: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a:t>
            </a:fld>
            <a:endParaRPr lang="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251520" y="555526"/>
            <a:ext cx="8520600" cy="733500"/>
          </a:xfrm>
          <a:prstGeom prst="rect">
            <a:avLst/>
          </a:prstGeom>
          <a:solidFill>
            <a:schemeClr val="lt1"/>
          </a:solidFill>
          <a:ln w="9525" cap="flat" cmpd="sng">
            <a:solidFill>
              <a:schemeClr val="lt1"/>
            </a:solidFill>
            <a:prstDash val="solid"/>
            <a:round/>
            <a:headEnd type="none" w="med" len="med"/>
            <a:tailEnd type="none" w="med" len="med"/>
          </a:ln>
        </p:spPr>
        <p:txBody>
          <a:bodyPr wrap="square" lIns="91425" tIns="91425" rIns="91425" bIns="91425" anchor="b" anchorCtr="0">
            <a:noAutofit/>
          </a:bodyPr>
          <a:lstStyle/>
          <a:p>
            <a:pPr lvl="0" algn="ctr">
              <a:spcBef>
                <a:spcPts val="0"/>
              </a:spcBef>
              <a:buNone/>
            </a:pPr>
            <a:r>
              <a:rPr lang="es" sz="2800" dirty="0">
                <a:solidFill>
                  <a:srgbClr val="00B0F0"/>
                </a:solidFill>
                <a:ea typeface="Permanent Marker"/>
                <a:cs typeface="Permanent Marker"/>
                <a:sym typeface="Permanent Marker"/>
              </a:rPr>
              <a:t>Otra forma de categoría de las necesidades es:</a:t>
            </a:r>
          </a:p>
        </p:txBody>
      </p:sp>
      <p:pic>
        <p:nvPicPr>
          <p:cNvPr id="251" name="Shape 251" descr="png (1).png"/>
          <p:cNvPicPr preferRelativeResize="0"/>
          <p:nvPr/>
        </p:nvPicPr>
        <p:blipFill>
          <a:blip r:embed="rId3">
            <a:alphaModFix/>
          </a:blip>
          <a:stretch>
            <a:fillRect/>
          </a:stretch>
        </p:blipFill>
        <p:spPr>
          <a:xfrm>
            <a:off x="1178800" y="1467525"/>
            <a:ext cx="6886575" cy="3124200"/>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20</a:t>
            </a:fld>
            <a:endParaRPr lang="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265500" y="1078750"/>
            <a:ext cx="4045200" cy="1789200"/>
          </a:xfrm>
          <a:prstGeom prst="rect">
            <a:avLst/>
          </a:prstGeom>
        </p:spPr>
        <p:txBody>
          <a:bodyPr wrap="square" lIns="91425" tIns="91425" rIns="91425" bIns="91425" anchor="b" anchorCtr="0">
            <a:noAutofit/>
          </a:bodyPr>
          <a:lstStyle/>
          <a:p>
            <a:pPr lvl="0">
              <a:spcBef>
                <a:spcPts val="0"/>
              </a:spcBef>
              <a:buNone/>
            </a:pPr>
            <a:r>
              <a:rPr lang="es" dirty="0">
                <a:latin typeface="Dancing Script" panose="020B0604020202020204" charset="0"/>
                <a:ea typeface="Dancing Script"/>
                <a:cs typeface="Dancing Script"/>
                <a:sym typeface="Dancing Script"/>
              </a:rPr>
              <a:t>DOUGLAS MC GREGOR</a:t>
            </a:r>
          </a:p>
        </p:txBody>
      </p:sp>
      <p:sp>
        <p:nvSpPr>
          <p:cNvPr id="257" name="Shape 257"/>
          <p:cNvSpPr txBox="1">
            <a:spLocks noGrp="1"/>
          </p:cNvSpPr>
          <p:nvPr>
            <p:ph type="subTitle" idx="1"/>
          </p:nvPr>
        </p:nvSpPr>
        <p:spPr>
          <a:xfrm>
            <a:off x="265500" y="2921401"/>
            <a:ext cx="4045200" cy="1345500"/>
          </a:xfrm>
          <a:prstGeom prst="rect">
            <a:avLst/>
          </a:prstGeom>
        </p:spPr>
        <p:txBody>
          <a:bodyPr wrap="square" lIns="91425" tIns="91425" rIns="91425" bIns="91425" anchor="t" anchorCtr="0">
            <a:noAutofit/>
          </a:bodyPr>
          <a:lstStyle/>
          <a:p>
            <a:pPr lvl="0">
              <a:spcBef>
                <a:spcPts val="0"/>
              </a:spcBef>
              <a:buNone/>
            </a:pPr>
            <a:r>
              <a:rPr lang="es" dirty="0">
                <a:latin typeface="Source Code Pro" panose="020B0604020202020204" charset="0"/>
                <a:ea typeface="Trebuchet MS"/>
                <a:cs typeface="Trebuchet MS"/>
                <a:sym typeface="Trebuchet MS"/>
              </a:rPr>
              <a:t>“TEORÍA X </a:t>
            </a:r>
          </a:p>
          <a:p>
            <a:pPr lvl="0">
              <a:spcBef>
                <a:spcPts val="0"/>
              </a:spcBef>
              <a:buNone/>
            </a:pPr>
            <a:r>
              <a:rPr lang="es" dirty="0">
                <a:latin typeface="Source Code Pro" panose="020B0604020202020204" charset="0"/>
                <a:ea typeface="Trebuchet MS"/>
                <a:cs typeface="Trebuchet MS"/>
                <a:sym typeface="Trebuchet MS"/>
              </a:rPr>
              <a:t>Y</a:t>
            </a:r>
          </a:p>
          <a:p>
            <a:pPr lvl="0">
              <a:spcBef>
                <a:spcPts val="0"/>
              </a:spcBef>
              <a:buNone/>
            </a:pPr>
            <a:r>
              <a:rPr lang="es" dirty="0">
                <a:latin typeface="Source Code Pro" panose="020B0604020202020204" charset="0"/>
                <a:ea typeface="Trebuchet MS"/>
                <a:cs typeface="Trebuchet MS"/>
                <a:sym typeface="Trebuchet MS"/>
              </a:rPr>
              <a:t>TEORÍA Y”</a:t>
            </a:r>
          </a:p>
        </p:txBody>
      </p:sp>
      <p:sp>
        <p:nvSpPr>
          <p:cNvPr id="258" name="Shape 258"/>
          <p:cNvSpPr txBox="1">
            <a:spLocks noGrp="1"/>
          </p:cNvSpPr>
          <p:nvPr>
            <p:ph type="body" idx="2"/>
          </p:nvPr>
        </p:nvSpPr>
        <p:spPr>
          <a:xfrm>
            <a:off x="4939500" y="267494"/>
            <a:ext cx="3837000" cy="4151806"/>
          </a:xfrm>
          <a:prstGeom prst="rect">
            <a:avLst/>
          </a:prstGeom>
        </p:spPr>
        <p:txBody>
          <a:bodyPr wrap="square" lIns="91425" tIns="91425" rIns="91425" bIns="91425" anchor="t" anchorCtr="0">
            <a:noAutofit/>
          </a:bodyPr>
          <a:lstStyle/>
          <a:p>
            <a:pPr lvl="0" algn="just">
              <a:spcBef>
                <a:spcPts val="0"/>
              </a:spcBef>
              <a:buNone/>
            </a:pPr>
            <a:r>
              <a:rPr lang="es" sz="1400" dirty="0"/>
              <a:t>El gerente tiene un conjunto de suposiciones sobre el hombre y su trabajo, los cuales se ubican en un continuo cuyos extremos se conocen como teoría X y teoría Y</a:t>
            </a:r>
            <a:r>
              <a:rPr lang="es" sz="1400" dirty="0" smtClean="0"/>
              <a:t>.</a:t>
            </a:r>
          </a:p>
          <a:p>
            <a:pPr lvl="0" algn="just">
              <a:spcBef>
                <a:spcPts val="0"/>
              </a:spcBef>
              <a:buNone/>
            </a:pPr>
            <a:r>
              <a:rPr lang="es" sz="1400" dirty="0" smtClean="0"/>
              <a:t>(Robbins &amp; Judge, 2013, p.205)</a:t>
            </a:r>
            <a:endParaRPr lang="es" sz="1400" dirty="0"/>
          </a:p>
        </p:txBody>
      </p:sp>
      <p:pic>
        <p:nvPicPr>
          <p:cNvPr id="259" name="Shape 259"/>
          <p:cNvPicPr preferRelativeResize="0"/>
          <p:nvPr/>
        </p:nvPicPr>
        <p:blipFill>
          <a:blip r:embed="rId3">
            <a:alphaModFix/>
          </a:blip>
          <a:stretch>
            <a:fillRect/>
          </a:stretch>
        </p:blipFill>
        <p:spPr>
          <a:xfrm>
            <a:off x="5865462" y="2185671"/>
            <a:ext cx="1985075" cy="2259525"/>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21</a:t>
            </a:fld>
            <a:endParaRPr lang="e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311700" y="372500"/>
            <a:ext cx="8520600" cy="733500"/>
          </a:xfrm>
          <a:prstGeom prst="rect">
            <a:avLst/>
          </a:prstGeom>
          <a:solidFill>
            <a:schemeClr val="accent3"/>
          </a:solidFill>
        </p:spPr>
        <p:txBody>
          <a:bodyPr wrap="square" lIns="91425" tIns="91425" rIns="91425" bIns="91425" anchor="b" anchorCtr="0">
            <a:noAutofit/>
          </a:bodyPr>
          <a:lstStyle/>
          <a:p>
            <a:pPr marL="457200" lvl="0" indent="-228600" algn="ctr">
              <a:spcBef>
                <a:spcPts val="0"/>
              </a:spcBef>
              <a:buClr>
                <a:srgbClr val="D9D9D9"/>
              </a:buClr>
              <a:buChar char="➔"/>
            </a:pPr>
            <a:r>
              <a:rPr lang="es" b="1" dirty="0">
                <a:solidFill>
                  <a:srgbClr val="D9D9D9"/>
                </a:solidFill>
              </a:rPr>
              <a:t>TEORÍA X</a:t>
            </a:r>
          </a:p>
        </p:txBody>
      </p:sp>
      <p:sp>
        <p:nvSpPr>
          <p:cNvPr id="265" name="Shape 265"/>
          <p:cNvSpPr txBox="1">
            <a:spLocks noGrp="1"/>
          </p:cNvSpPr>
          <p:nvPr>
            <p:ph type="body" idx="1"/>
          </p:nvPr>
        </p:nvSpPr>
        <p:spPr>
          <a:xfrm>
            <a:off x="311700" y="1468824"/>
            <a:ext cx="8520600" cy="3479189"/>
          </a:xfrm>
          <a:prstGeom prst="rect">
            <a:avLst/>
          </a:prstGeom>
          <a:solidFill>
            <a:srgbClr val="FFE599"/>
          </a:solidFill>
        </p:spPr>
        <p:txBody>
          <a:bodyPr wrap="square" lIns="91425" tIns="91425" rIns="91425" bIns="91425" anchor="t" anchorCtr="0">
            <a:noAutofit/>
          </a:bodyPr>
          <a:lstStyle/>
          <a:p>
            <a:pPr lvl="0">
              <a:spcBef>
                <a:spcPts val="0"/>
              </a:spcBef>
              <a:buNone/>
            </a:pPr>
            <a:r>
              <a:rPr lang="es-MX" sz="1600" b="1" dirty="0" smtClean="0">
                <a:solidFill>
                  <a:srgbClr val="FF0000"/>
                </a:solidFill>
              </a:rPr>
              <a:t>LAS </a:t>
            </a:r>
            <a:r>
              <a:rPr lang="es" sz="1600" b="1" dirty="0" smtClean="0">
                <a:solidFill>
                  <a:srgbClr val="FF0000"/>
                </a:solidFill>
              </a:rPr>
              <a:t>CUATRO </a:t>
            </a:r>
            <a:r>
              <a:rPr lang="es" sz="1600" b="1" dirty="0">
                <a:solidFill>
                  <a:srgbClr val="FF0000"/>
                </a:solidFill>
              </a:rPr>
              <a:t>PREMISAS DE LOS </a:t>
            </a:r>
            <a:r>
              <a:rPr lang="es" sz="1600" b="1" dirty="0" smtClean="0">
                <a:solidFill>
                  <a:srgbClr val="FF0000"/>
                </a:solidFill>
              </a:rPr>
              <a:t>GERENTES SON: </a:t>
            </a:r>
            <a:endParaRPr lang="es" sz="1600" b="1" dirty="0">
              <a:solidFill>
                <a:srgbClr val="FF0000"/>
              </a:solidFill>
            </a:endParaRPr>
          </a:p>
          <a:p>
            <a:pPr marL="457200" lvl="0" indent="-228600" rtl="0">
              <a:spcBef>
                <a:spcPts val="0"/>
              </a:spcBef>
              <a:buClr>
                <a:srgbClr val="1353F4"/>
              </a:buClr>
              <a:buFont typeface="Comic Sans MS"/>
            </a:pPr>
            <a:r>
              <a:rPr lang="es" sz="1600" b="1" dirty="0">
                <a:solidFill>
                  <a:srgbClr val="1353F4"/>
                </a:solidFill>
                <a:latin typeface="Source Code Pro" panose="020B0604020202020204" charset="0"/>
                <a:ea typeface="Comic Sans MS"/>
                <a:cs typeface="Comic Sans MS"/>
                <a:sym typeface="Comic Sans MS"/>
              </a:rPr>
              <a:t>A los empleados no les gusta el trabajo y siempre que pueden de evitarlo.</a:t>
            </a:r>
          </a:p>
          <a:p>
            <a:pPr marL="457200" lvl="0" indent="-228600" rtl="0">
              <a:spcBef>
                <a:spcPts val="0"/>
              </a:spcBef>
              <a:buClr>
                <a:srgbClr val="1353F4"/>
              </a:buClr>
              <a:buFont typeface="Comic Sans MS"/>
            </a:pPr>
            <a:r>
              <a:rPr lang="es" sz="1600" b="1" dirty="0">
                <a:solidFill>
                  <a:srgbClr val="1353F4"/>
                </a:solidFill>
                <a:latin typeface="Source Code Pro" panose="020B0604020202020204" charset="0"/>
                <a:ea typeface="Comic Sans MS"/>
                <a:cs typeface="Comic Sans MS"/>
                <a:sym typeface="Comic Sans MS"/>
              </a:rPr>
              <a:t>Hay que obligarlos, controlarlos o amenazarlos con castigos para alcanzar las metas.</a:t>
            </a:r>
          </a:p>
          <a:p>
            <a:pPr marL="457200" lvl="0" indent="-228600" rtl="0">
              <a:spcBef>
                <a:spcPts val="0"/>
              </a:spcBef>
              <a:buClr>
                <a:srgbClr val="1353F4"/>
              </a:buClr>
              <a:buFont typeface="Comic Sans MS"/>
            </a:pPr>
            <a:r>
              <a:rPr lang="es" sz="1600" b="1" dirty="0">
                <a:solidFill>
                  <a:srgbClr val="1353F4"/>
                </a:solidFill>
                <a:latin typeface="Source Code Pro" panose="020B0604020202020204" charset="0"/>
                <a:ea typeface="Comic Sans MS"/>
                <a:cs typeface="Comic Sans MS"/>
                <a:sym typeface="Comic Sans MS"/>
              </a:rPr>
              <a:t>Los empleados evitarán las responsabilidades y pedirán Instrucciones formales siempre que puedan.</a:t>
            </a:r>
          </a:p>
          <a:p>
            <a:pPr marL="457200" lvl="0" indent="-228600" rtl="0">
              <a:spcBef>
                <a:spcPts val="0"/>
              </a:spcBef>
              <a:buClr>
                <a:srgbClr val="1353F4"/>
              </a:buClr>
              <a:buFont typeface="Comic Sans MS"/>
            </a:pPr>
            <a:r>
              <a:rPr lang="es" sz="1600" b="1" dirty="0">
                <a:solidFill>
                  <a:srgbClr val="1353F4"/>
                </a:solidFill>
                <a:latin typeface="Source Code Pro" panose="020B0604020202020204" charset="0"/>
                <a:ea typeface="Comic Sans MS"/>
                <a:cs typeface="Comic Sans MS"/>
                <a:sym typeface="Comic Sans MS"/>
              </a:rPr>
              <a:t>L</a:t>
            </a:r>
            <a:r>
              <a:rPr lang="es" sz="1600" b="1" dirty="0" smtClean="0">
                <a:solidFill>
                  <a:srgbClr val="1353F4"/>
                </a:solidFill>
                <a:latin typeface="Source Code Pro" panose="020B0604020202020204" charset="0"/>
                <a:ea typeface="Comic Sans MS"/>
                <a:cs typeface="Comic Sans MS"/>
                <a:sym typeface="Comic Sans MS"/>
              </a:rPr>
              <a:t>os </a:t>
            </a:r>
            <a:r>
              <a:rPr lang="es" sz="1600" b="1" dirty="0">
                <a:solidFill>
                  <a:srgbClr val="1353F4"/>
                </a:solidFill>
                <a:latin typeface="Source Code Pro" panose="020B0604020202020204" charset="0"/>
                <a:ea typeface="Comic Sans MS"/>
                <a:cs typeface="Comic Sans MS"/>
                <a:sym typeface="Comic Sans MS"/>
              </a:rPr>
              <a:t>empleados colocan su seguridad antes que los demás factores del trabajo y exhibirán pocas </a:t>
            </a:r>
            <a:r>
              <a:rPr lang="es" sz="1600" b="1" dirty="0" smtClean="0">
                <a:solidFill>
                  <a:srgbClr val="1353F4"/>
                </a:solidFill>
                <a:latin typeface="Source Code Pro" panose="020B0604020202020204" charset="0"/>
                <a:ea typeface="Comic Sans MS"/>
                <a:cs typeface="Comic Sans MS"/>
                <a:sym typeface="Comic Sans MS"/>
              </a:rPr>
              <a:t>ambiciones. </a:t>
            </a:r>
            <a:endParaRPr lang="es" sz="1200" dirty="0">
              <a:latin typeface="Source Code Pro" panose="020B0604020202020204" charset="0"/>
              <a:ea typeface="Impact"/>
              <a:cs typeface="Impact"/>
              <a:sym typeface="Impact"/>
            </a:endParaRP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22</a:t>
            </a:fld>
            <a:endParaRPr lang="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body" idx="1"/>
          </p:nvPr>
        </p:nvSpPr>
        <p:spPr>
          <a:xfrm>
            <a:off x="311700" y="1248425"/>
            <a:ext cx="8520600" cy="3520500"/>
          </a:xfrm>
          <a:prstGeom prst="rect">
            <a:avLst/>
          </a:prstGeom>
          <a:solidFill>
            <a:srgbClr val="F9CB9C"/>
          </a:solidFill>
        </p:spPr>
        <p:txBody>
          <a:bodyPr wrap="square" lIns="91425" tIns="91425" rIns="91425" bIns="91425" anchor="t" anchorCtr="0">
            <a:noAutofit/>
          </a:bodyPr>
          <a:lstStyle/>
          <a:p>
            <a:pPr lvl="0">
              <a:spcBef>
                <a:spcPts val="0"/>
              </a:spcBef>
              <a:buNone/>
            </a:pPr>
            <a:r>
              <a:rPr lang="es" b="1" dirty="0">
                <a:solidFill>
                  <a:srgbClr val="FF0000"/>
                </a:solidFill>
              </a:rPr>
              <a:t>CUATRO PREMISA DE LOS GERENTES.</a:t>
            </a:r>
          </a:p>
          <a:p>
            <a:pPr marL="457200" lvl="0" indent="-228600" rtl="0">
              <a:spcBef>
                <a:spcPts val="0"/>
              </a:spcBef>
              <a:buClr>
                <a:srgbClr val="1353F4"/>
              </a:buClr>
              <a:buFont typeface="Comic Sans MS"/>
            </a:pPr>
            <a:r>
              <a:rPr lang="es" sz="1600" b="1" dirty="0">
                <a:solidFill>
                  <a:srgbClr val="1353F4"/>
                </a:solidFill>
                <a:latin typeface="Comic Sans MS"/>
                <a:ea typeface="Comic Sans MS"/>
                <a:cs typeface="Comic Sans MS"/>
                <a:sym typeface="Comic Sans MS"/>
              </a:rPr>
              <a:t>Los empleados pueden considerar el trabajo tan natural como descansar o jugar.</a:t>
            </a:r>
          </a:p>
          <a:p>
            <a:pPr marL="457200" lvl="0" indent="-228600" rtl="0">
              <a:spcBef>
                <a:spcPts val="0"/>
              </a:spcBef>
              <a:buClr>
                <a:srgbClr val="1353F4"/>
              </a:buClr>
              <a:buFont typeface="Comic Sans MS"/>
            </a:pPr>
            <a:r>
              <a:rPr lang="es" sz="1600" b="1" dirty="0">
                <a:solidFill>
                  <a:srgbClr val="1353F4"/>
                </a:solidFill>
                <a:latin typeface="Comic Sans MS"/>
                <a:ea typeface="Comic Sans MS"/>
                <a:cs typeface="Comic Sans MS"/>
                <a:sym typeface="Comic Sans MS"/>
              </a:rPr>
              <a:t>L</a:t>
            </a:r>
            <a:r>
              <a:rPr lang="es" sz="1600" b="1" dirty="0" smtClean="0">
                <a:solidFill>
                  <a:srgbClr val="1353F4"/>
                </a:solidFill>
                <a:latin typeface="Comic Sans MS"/>
                <a:ea typeface="Comic Sans MS"/>
                <a:cs typeface="Comic Sans MS"/>
                <a:sym typeface="Comic Sans MS"/>
              </a:rPr>
              <a:t>as </a:t>
            </a:r>
            <a:r>
              <a:rPr lang="es" sz="1600" b="1" dirty="0">
                <a:solidFill>
                  <a:srgbClr val="1353F4"/>
                </a:solidFill>
                <a:latin typeface="Comic Sans MS"/>
                <a:ea typeface="Comic Sans MS"/>
                <a:cs typeface="Comic Sans MS"/>
                <a:sym typeface="Comic Sans MS"/>
              </a:rPr>
              <a:t>personas se dirigen y se controlan si están comprometidas con los objetivos.</a:t>
            </a:r>
          </a:p>
          <a:p>
            <a:pPr marL="457200" lvl="0" indent="-228600" rtl="0">
              <a:spcBef>
                <a:spcPts val="0"/>
              </a:spcBef>
              <a:buClr>
                <a:srgbClr val="1353F4"/>
              </a:buClr>
              <a:buFont typeface="Comic Sans MS"/>
            </a:pPr>
            <a:r>
              <a:rPr lang="es" sz="1600" b="1" dirty="0">
                <a:solidFill>
                  <a:srgbClr val="1353F4"/>
                </a:solidFill>
                <a:latin typeface="Comic Sans MS"/>
                <a:ea typeface="Comic Sans MS"/>
                <a:cs typeface="Comic Sans MS"/>
                <a:sym typeface="Comic Sans MS"/>
              </a:rPr>
              <a:t>L</a:t>
            </a:r>
            <a:r>
              <a:rPr lang="es" sz="1600" b="1" dirty="0" smtClean="0">
                <a:solidFill>
                  <a:srgbClr val="1353F4"/>
                </a:solidFill>
                <a:latin typeface="Comic Sans MS"/>
                <a:ea typeface="Comic Sans MS"/>
                <a:cs typeface="Comic Sans MS"/>
                <a:sym typeface="Comic Sans MS"/>
              </a:rPr>
              <a:t>a </a:t>
            </a:r>
            <a:r>
              <a:rPr lang="es" sz="1600" b="1" dirty="0">
                <a:solidFill>
                  <a:srgbClr val="1353F4"/>
                </a:solidFill>
                <a:latin typeface="Comic Sans MS"/>
                <a:ea typeface="Comic Sans MS"/>
                <a:cs typeface="Comic Sans MS"/>
                <a:sym typeface="Comic Sans MS"/>
              </a:rPr>
              <a:t>persona comun puede aprender a aceptar y aún a solicitar responsabilidad.</a:t>
            </a:r>
          </a:p>
          <a:p>
            <a:pPr marL="457200" lvl="0" indent="-228600" rtl="0">
              <a:spcBef>
                <a:spcPts val="0"/>
              </a:spcBef>
              <a:buClr>
                <a:srgbClr val="1353F4"/>
              </a:buClr>
              <a:buFont typeface="Comic Sans MS"/>
            </a:pPr>
            <a:r>
              <a:rPr lang="es" sz="1600" b="1" dirty="0">
                <a:solidFill>
                  <a:srgbClr val="1353F4"/>
                </a:solidFill>
                <a:latin typeface="Comic Sans MS"/>
                <a:ea typeface="Comic Sans MS"/>
                <a:cs typeface="Comic Sans MS"/>
                <a:sym typeface="Comic Sans MS"/>
              </a:rPr>
              <a:t>L</a:t>
            </a:r>
            <a:r>
              <a:rPr lang="es" sz="1600" b="1" dirty="0" smtClean="0">
                <a:solidFill>
                  <a:srgbClr val="1353F4"/>
                </a:solidFill>
                <a:latin typeface="Comic Sans MS"/>
                <a:ea typeface="Comic Sans MS"/>
                <a:cs typeface="Comic Sans MS"/>
                <a:sym typeface="Comic Sans MS"/>
              </a:rPr>
              <a:t>a </a:t>
            </a:r>
            <a:r>
              <a:rPr lang="es" sz="1600" b="1" dirty="0">
                <a:solidFill>
                  <a:srgbClr val="1353F4"/>
                </a:solidFill>
                <a:latin typeface="Comic Sans MS"/>
                <a:ea typeface="Comic Sans MS"/>
                <a:cs typeface="Comic Sans MS"/>
                <a:sym typeface="Comic Sans MS"/>
              </a:rPr>
              <a:t>capacidad de decisiones innovadoras está muy difundida entre la población  y no es propiedad exclusiva de los puestos administrativos</a:t>
            </a:r>
            <a:r>
              <a:rPr lang="es" sz="1600" b="1" dirty="0" smtClean="0">
                <a:solidFill>
                  <a:srgbClr val="1353F4"/>
                </a:solidFill>
                <a:latin typeface="Comic Sans MS"/>
                <a:ea typeface="Comic Sans MS"/>
                <a:cs typeface="Comic Sans MS"/>
                <a:sym typeface="Comic Sans MS"/>
              </a:rPr>
              <a:t>.</a:t>
            </a:r>
            <a:endParaRPr lang="es" sz="1600" b="1" dirty="0">
              <a:solidFill>
                <a:srgbClr val="1353F4"/>
              </a:solidFill>
              <a:latin typeface="Comic Sans MS"/>
              <a:ea typeface="Comic Sans MS"/>
              <a:cs typeface="Comic Sans MS"/>
              <a:sym typeface="Comic Sans MS"/>
            </a:endParaRPr>
          </a:p>
        </p:txBody>
      </p:sp>
      <p:sp>
        <p:nvSpPr>
          <p:cNvPr id="283" name="Shape 283"/>
          <p:cNvSpPr txBox="1">
            <a:spLocks noGrp="1"/>
          </p:cNvSpPr>
          <p:nvPr>
            <p:ph type="title"/>
          </p:nvPr>
        </p:nvSpPr>
        <p:spPr>
          <a:xfrm>
            <a:off x="311700" y="372500"/>
            <a:ext cx="8520600" cy="733500"/>
          </a:xfrm>
          <a:prstGeom prst="rect">
            <a:avLst/>
          </a:prstGeom>
          <a:solidFill>
            <a:schemeClr val="accent3"/>
          </a:solidFill>
        </p:spPr>
        <p:txBody>
          <a:bodyPr wrap="square" lIns="91425" tIns="91425" rIns="91425" bIns="91425" anchor="b" anchorCtr="0">
            <a:noAutofit/>
          </a:bodyPr>
          <a:lstStyle/>
          <a:p>
            <a:pPr marL="457200" lvl="0" indent="-228600" algn="ctr">
              <a:spcBef>
                <a:spcPts val="0"/>
              </a:spcBef>
              <a:buClr>
                <a:srgbClr val="D9D9D9"/>
              </a:buClr>
              <a:buFont typeface="Source Code Pro"/>
              <a:buChar char="➔"/>
            </a:pPr>
            <a:r>
              <a:rPr lang="es" b="1">
                <a:solidFill>
                  <a:srgbClr val="D9D9D9"/>
                </a:solidFill>
                <a:latin typeface="Source Code Pro"/>
                <a:ea typeface="Source Code Pro"/>
                <a:cs typeface="Source Code Pro"/>
                <a:sym typeface="Source Code Pro"/>
              </a:rPr>
              <a:t>TEORÍA Y</a:t>
            </a: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23</a:t>
            </a:fld>
            <a:endParaRPr lang="e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body" idx="1"/>
          </p:nvPr>
        </p:nvSpPr>
        <p:spPr>
          <a:xfrm>
            <a:off x="261750" y="1213925"/>
            <a:ext cx="3999900" cy="3429664"/>
          </a:xfrm>
          <a:prstGeom prst="rect">
            <a:avLst/>
          </a:prstGeom>
          <a:solidFill>
            <a:srgbClr val="F390FF"/>
          </a:solidFill>
        </p:spPr>
        <p:txBody>
          <a:bodyPr wrap="square" lIns="91425" tIns="91425" rIns="91425" bIns="91425" anchor="t" anchorCtr="0">
            <a:noAutofit/>
          </a:bodyPr>
          <a:lstStyle/>
          <a:p>
            <a:pPr marL="457200" lvl="0" indent="-228600" rtl="0">
              <a:spcBef>
                <a:spcPts val="0"/>
              </a:spcBef>
              <a:buFont typeface="Comic Sans MS"/>
            </a:pPr>
            <a:endParaRPr lang="es" b="1" dirty="0" smtClean="0">
              <a:latin typeface="Comic Sans MS"/>
              <a:ea typeface="Comic Sans MS"/>
              <a:cs typeface="Comic Sans MS"/>
              <a:sym typeface="Comic Sans MS"/>
            </a:endParaRPr>
          </a:p>
          <a:p>
            <a:pPr marL="457200" lvl="0" indent="-228600" rtl="0">
              <a:spcBef>
                <a:spcPts val="0"/>
              </a:spcBef>
              <a:buFont typeface="Comic Sans MS"/>
            </a:pPr>
            <a:r>
              <a:rPr lang="es" b="1" dirty="0" smtClean="0">
                <a:latin typeface="Comic Sans MS"/>
                <a:ea typeface="Comic Sans MS"/>
                <a:cs typeface="Comic Sans MS"/>
                <a:sym typeface="Comic Sans MS"/>
              </a:rPr>
              <a:t>Supervisara </a:t>
            </a:r>
            <a:r>
              <a:rPr lang="es" b="1" dirty="0">
                <a:latin typeface="Comic Sans MS"/>
                <a:ea typeface="Comic Sans MS"/>
                <a:cs typeface="Comic Sans MS"/>
                <a:sym typeface="Comic Sans MS"/>
              </a:rPr>
              <a:t>muy de cerca a los trabajadores</a:t>
            </a:r>
            <a:r>
              <a:rPr lang="es" b="1" dirty="0" smtClean="0">
                <a:latin typeface="Comic Sans MS"/>
                <a:ea typeface="Comic Sans MS"/>
                <a:cs typeface="Comic Sans MS"/>
                <a:sym typeface="Comic Sans MS"/>
              </a:rPr>
              <a:t>.</a:t>
            </a:r>
          </a:p>
          <a:p>
            <a:pPr lvl="0" rtl="0">
              <a:spcBef>
                <a:spcPts val="0"/>
              </a:spcBef>
              <a:buNone/>
            </a:pPr>
            <a:endParaRPr b="1" dirty="0" smtClean="0">
              <a:latin typeface="Comic Sans MS"/>
              <a:ea typeface="Comic Sans MS"/>
              <a:cs typeface="Comic Sans MS"/>
              <a:sym typeface="Comic Sans MS"/>
            </a:endParaRPr>
          </a:p>
          <a:p>
            <a:pPr marL="457200" lvl="0" indent="-228600" rtl="0">
              <a:spcBef>
                <a:spcPts val="0"/>
              </a:spcBef>
              <a:buFont typeface="Comic Sans MS"/>
            </a:pPr>
            <a:r>
              <a:rPr lang="es" b="1" dirty="0" smtClean="0">
                <a:latin typeface="Comic Sans MS"/>
                <a:ea typeface="Comic Sans MS"/>
                <a:cs typeface="Comic Sans MS"/>
                <a:sym typeface="Comic Sans MS"/>
              </a:rPr>
              <a:t>Influirá </a:t>
            </a:r>
            <a:r>
              <a:rPr lang="es" b="1" dirty="0">
                <a:latin typeface="Comic Sans MS"/>
                <a:ea typeface="Comic Sans MS"/>
                <a:cs typeface="Comic Sans MS"/>
                <a:sym typeface="Comic Sans MS"/>
              </a:rPr>
              <a:t>sobre su conducta a través de premios y </a:t>
            </a:r>
            <a:r>
              <a:rPr lang="es" b="1" dirty="0" smtClean="0">
                <a:latin typeface="Comic Sans MS"/>
                <a:ea typeface="Comic Sans MS"/>
                <a:cs typeface="Comic Sans MS"/>
                <a:sym typeface="Comic Sans MS"/>
              </a:rPr>
              <a:t>castigos</a:t>
            </a:r>
          </a:p>
          <a:p>
            <a:pPr lvl="0" rtl="0">
              <a:spcBef>
                <a:spcPts val="0"/>
              </a:spcBef>
              <a:buNone/>
            </a:pPr>
            <a:endParaRPr b="1" dirty="0" smtClean="0">
              <a:latin typeface="Comic Sans MS"/>
              <a:ea typeface="Comic Sans MS"/>
              <a:cs typeface="Comic Sans MS"/>
              <a:sym typeface="Comic Sans MS"/>
            </a:endParaRPr>
          </a:p>
          <a:p>
            <a:pPr marL="457200" lvl="0" indent="-228600" rtl="0">
              <a:spcBef>
                <a:spcPts val="0"/>
              </a:spcBef>
              <a:buFont typeface="Comic Sans MS"/>
            </a:pPr>
            <a:r>
              <a:rPr lang="es" b="1" dirty="0" smtClean="0">
                <a:latin typeface="Comic Sans MS"/>
                <a:ea typeface="Comic Sans MS"/>
                <a:cs typeface="Comic Sans MS"/>
                <a:sym typeface="Comic Sans MS"/>
              </a:rPr>
              <a:t>Indicará </a:t>
            </a:r>
            <a:r>
              <a:rPr lang="es" b="1" dirty="0">
                <a:latin typeface="Comic Sans MS"/>
                <a:ea typeface="Comic Sans MS"/>
                <a:cs typeface="Comic Sans MS"/>
                <a:sym typeface="Comic Sans MS"/>
              </a:rPr>
              <a:t>lo que tienen que hacer y se concentrará en la Toma de decisiones</a:t>
            </a:r>
            <a:r>
              <a:rPr lang="es" b="1" dirty="0" smtClean="0">
                <a:latin typeface="Comic Sans MS"/>
                <a:ea typeface="Comic Sans MS"/>
                <a:cs typeface="Comic Sans MS"/>
                <a:sym typeface="Comic Sans MS"/>
              </a:rPr>
              <a:t>.</a:t>
            </a:r>
          </a:p>
          <a:p>
            <a:pPr lvl="0">
              <a:spcBef>
                <a:spcPts val="0"/>
              </a:spcBef>
              <a:buNone/>
            </a:pPr>
            <a:r>
              <a:rPr lang="es" dirty="0" smtClean="0">
                <a:latin typeface="Impact"/>
                <a:ea typeface="Impact"/>
                <a:cs typeface="Impact"/>
                <a:sym typeface="Impact"/>
              </a:rPr>
              <a:t>               (Escalona, 2009, 10)</a:t>
            </a:r>
            <a:endParaRPr lang="es" dirty="0">
              <a:latin typeface="Impact"/>
              <a:ea typeface="Impact"/>
              <a:cs typeface="Impact"/>
              <a:sym typeface="Impact"/>
            </a:endParaRPr>
          </a:p>
        </p:txBody>
      </p:sp>
      <p:pic>
        <p:nvPicPr>
          <p:cNvPr id="271" name="Shape 271"/>
          <p:cNvPicPr preferRelativeResize="0"/>
          <p:nvPr/>
        </p:nvPicPr>
        <p:blipFill>
          <a:blip r:embed="rId3">
            <a:alphaModFix/>
          </a:blip>
          <a:stretch>
            <a:fillRect/>
          </a:stretch>
        </p:blipFill>
        <p:spPr>
          <a:xfrm>
            <a:off x="4944275" y="1213925"/>
            <a:ext cx="1789000" cy="1093550"/>
          </a:xfrm>
          <a:prstGeom prst="rect">
            <a:avLst/>
          </a:prstGeom>
          <a:noFill/>
          <a:ln>
            <a:noFill/>
          </a:ln>
        </p:spPr>
      </p:pic>
      <p:sp>
        <p:nvSpPr>
          <p:cNvPr id="272" name="Shape 272"/>
          <p:cNvSpPr txBox="1">
            <a:spLocks noGrp="1"/>
          </p:cNvSpPr>
          <p:nvPr>
            <p:ph type="title"/>
          </p:nvPr>
        </p:nvSpPr>
        <p:spPr>
          <a:xfrm>
            <a:off x="311700" y="0"/>
            <a:ext cx="8520600" cy="824100"/>
          </a:xfrm>
          <a:prstGeom prst="rect">
            <a:avLst/>
          </a:prstGeom>
          <a:solidFill>
            <a:srgbClr val="FF00FF"/>
          </a:solidFill>
        </p:spPr>
        <p:txBody>
          <a:bodyPr wrap="square" lIns="91425" tIns="91425" rIns="91425" bIns="91425" anchor="b" anchorCtr="0">
            <a:noAutofit/>
          </a:bodyPr>
          <a:lstStyle/>
          <a:p>
            <a:pPr lvl="0" algn="ctr" rtl="0">
              <a:lnSpc>
                <a:spcPct val="115000"/>
              </a:lnSpc>
              <a:spcBef>
                <a:spcPts val="0"/>
              </a:spcBef>
              <a:spcAft>
                <a:spcPts val="1600"/>
              </a:spcAft>
              <a:buNone/>
            </a:pPr>
            <a:r>
              <a:rPr lang="es" sz="2000" dirty="0">
                <a:latin typeface="Impact"/>
                <a:ea typeface="Impact"/>
                <a:cs typeface="Impact"/>
                <a:sym typeface="Impact"/>
              </a:rPr>
              <a:t>Todo gerente que se identifique con la teoría X </a:t>
            </a:r>
            <a:r>
              <a:rPr lang="es" sz="2000" dirty="0" smtClean="0">
                <a:latin typeface="Impact"/>
                <a:ea typeface="Impact"/>
                <a:cs typeface="Impact"/>
                <a:sym typeface="Impact"/>
              </a:rPr>
              <a:t>desarrollará </a:t>
            </a:r>
            <a:r>
              <a:rPr lang="es" sz="2000" dirty="0">
                <a:latin typeface="Impact"/>
                <a:ea typeface="Impact"/>
                <a:cs typeface="Impact"/>
                <a:sym typeface="Impact"/>
              </a:rPr>
              <a:t>una tendencia autocrática:</a:t>
            </a:r>
          </a:p>
        </p:txBody>
      </p:sp>
      <p:pic>
        <p:nvPicPr>
          <p:cNvPr id="273" name="Shape 273"/>
          <p:cNvPicPr preferRelativeResize="0"/>
          <p:nvPr/>
        </p:nvPicPr>
        <p:blipFill rotWithShape="1">
          <a:blip r:embed="rId4">
            <a:alphaModFix/>
          </a:blip>
          <a:srcRect l="-6278" r="44906"/>
          <a:stretch/>
        </p:blipFill>
        <p:spPr>
          <a:xfrm>
            <a:off x="6947175" y="2245588"/>
            <a:ext cx="1723125" cy="1364625"/>
          </a:xfrm>
          <a:prstGeom prst="rect">
            <a:avLst/>
          </a:prstGeom>
          <a:noFill/>
          <a:ln>
            <a:noFill/>
          </a:ln>
        </p:spPr>
      </p:pic>
      <p:pic>
        <p:nvPicPr>
          <p:cNvPr id="274" name="Shape 274"/>
          <p:cNvPicPr preferRelativeResize="0"/>
          <p:nvPr/>
        </p:nvPicPr>
        <p:blipFill>
          <a:blip r:embed="rId5">
            <a:alphaModFix/>
          </a:blip>
          <a:stretch>
            <a:fillRect/>
          </a:stretch>
        </p:blipFill>
        <p:spPr>
          <a:xfrm>
            <a:off x="5052350" y="3485375"/>
            <a:ext cx="1894825" cy="1158213"/>
          </a:xfrm>
          <a:prstGeom prst="rect">
            <a:avLst/>
          </a:prstGeom>
          <a:noFill/>
          <a:ln>
            <a:noFill/>
          </a:ln>
        </p:spPr>
      </p:pic>
      <p:sp>
        <p:nvSpPr>
          <p:cNvPr id="275" name="Shape 275"/>
          <p:cNvSpPr/>
          <p:nvPr/>
        </p:nvSpPr>
        <p:spPr>
          <a:xfrm>
            <a:off x="4580125" y="2840663"/>
            <a:ext cx="1723200" cy="374400"/>
          </a:xfrm>
          <a:prstGeom prst="rightArrow">
            <a:avLst>
              <a:gd name="adj1" fmla="val 50000"/>
              <a:gd name="adj2" fmla="val 50000"/>
            </a:avLst>
          </a:prstGeom>
          <a:solidFill>
            <a:srgbClr val="00FFFF"/>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76" name="Shape 276"/>
          <p:cNvSpPr/>
          <p:nvPr/>
        </p:nvSpPr>
        <p:spPr>
          <a:xfrm>
            <a:off x="4336413" y="1726325"/>
            <a:ext cx="533100" cy="212100"/>
          </a:xfrm>
          <a:prstGeom prst="rightArrow">
            <a:avLst>
              <a:gd name="adj1" fmla="val 50000"/>
              <a:gd name="adj2" fmla="val 50000"/>
            </a:avLst>
          </a:prstGeom>
          <a:solidFill>
            <a:srgbClr val="00FFFF"/>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77" name="Shape 277"/>
          <p:cNvSpPr/>
          <p:nvPr/>
        </p:nvSpPr>
        <p:spPr>
          <a:xfrm>
            <a:off x="4305450" y="4195600"/>
            <a:ext cx="533100" cy="212100"/>
          </a:xfrm>
          <a:prstGeom prst="rightArrow">
            <a:avLst>
              <a:gd name="adj1" fmla="val 50000"/>
              <a:gd name="adj2" fmla="val 50000"/>
            </a:avLst>
          </a:prstGeom>
          <a:solidFill>
            <a:srgbClr val="00FFFF"/>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24</a:t>
            </a:fld>
            <a:endParaRPr lang="e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318496" y="1156673"/>
            <a:ext cx="3999900" cy="3724200"/>
          </a:xfrm>
          <a:prstGeom prst="rect">
            <a:avLst/>
          </a:prstGeom>
          <a:solidFill>
            <a:srgbClr val="F390FF"/>
          </a:solidFill>
        </p:spPr>
        <p:txBody>
          <a:bodyPr wrap="square" lIns="91425" tIns="91425" rIns="91425" bIns="91425" anchor="t" anchorCtr="0">
            <a:noAutofit/>
          </a:bodyPr>
          <a:lstStyle/>
          <a:p>
            <a:pPr lvl="0" rtl="0">
              <a:spcBef>
                <a:spcPts val="0"/>
              </a:spcBef>
              <a:buNone/>
            </a:pPr>
            <a:endParaRPr b="1" dirty="0">
              <a:latin typeface="Comic Sans MS"/>
              <a:ea typeface="Comic Sans MS"/>
              <a:cs typeface="Comic Sans MS"/>
              <a:sym typeface="Comic Sans MS"/>
            </a:endParaRPr>
          </a:p>
          <a:p>
            <a:pPr marL="457200" lvl="0" indent="-228600" rtl="0">
              <a:spcBef>
                <a:spcPts val="0"/>
              </a:spcBef>
              <a:buFont typeface="Comic Sans MS"/>
            </a:pPr>
            <a:r>
              <a:rPr lang="es" b="1" dirty="0" smtClean="0">
                <a:latin typeface="Comic Sans MS"/>
                <a:ea typeface="Comic Sans MS"/>
                <a:cs typeface="Comic Sans MS"/>
                <a:sym typeface="Comic Sans MS"/>
              </a:rPr>
              <a:t>Dará espacio </a:t>
            </a:r>
            <a:r>
              <a:rPr lang="es" b="1" dirty="0">
                <a:latin typeface="Comic Sans MS"/>
                <a:ea typeface="Comic Sans MS"/>
                <a:cs typeface="Comic Sans MS"/>
                <a:sym typeface="Comic Sans MS"/>
              </a:rPr>
              <a:t>para la autodirección y el autocontrol.</a:t>
            </a:r>
          </a:p>
          <a:p>
            <a:pPr lvl="0" rtl="0">
              <a:spcBef>
                <a:spcPts val="0"/>
              </a:spcBef>
              <a:buNone/>
            </a:pPr>
            <a:endParaRPr b="1" dirty="0">
              <a:latin typeface="Comic Sans MS"/>
              <a:ea typeface="Comic Sans MS"/>
              <a:cs typeface="Comic Sans MS"/>
              <a:sym typeface="Comic Sans MS"/>
            </a:endParaRPr>
          </a:p>
          <a:p>
            <a:pPr marL="457200" lvl="0" indent="-228600" rtl="0">
              <a:spcBef>
                <a:spcPts val="0"/>
              </a:spcBef>
              <a:buFont typeface="Comic Sans MS"/>
            </a:pPr>
            <a:r>
              <a:rPr lang="es" b="1" dirty="0" smtClean="0">
                <a:latin typeface="Comic Sans MS"/>
                <a:ea typeface="Comic Sans MS"/>
                <a:cs typeface="Comic Sans MS"/>
                <a:sym typeface="Comic Sans MS"/>
              </a:rPr>
              <a:t>Ofrecerá oportunidades </a:t>
            </a:r>
            <a:r>
              <a:rPr lang="es" b="1" dirty="0">
                <a:latin typeface="Comic Sans MS"/>
                <a:ea typeface="Comic Sans MS"/>
                <a:cs typeface="Comic Sans MS"/>
                <a:sym typeface="Comic Sans MS"/>
              </a:rPr>
              <a:t>para que desarrollen sus potencialidades.</a:t>
            </a:r>
          </a:p>
          <a:p>
            <a:pPr lvl="0" rtl="0">
              <a:spcBef>
                <a:spcPts val="0"/>
              </a:spcBef>
              <a:buNone/>
            </a:pPr>
            <a:endParaRPr b="1" dirty="0">
              <a:latin typeface="Comic Sans MS"/>
              <a:ea typeface="Comic Sans MS"/>
              <a:cs typeface="Comic Sans MS"/>
              <a:sym typeface="Comic Sans MS"/>
            </a:endParaRPr>
          </a:p>
          <a:p>
            <a:pPr marL="457200" lvl="0" indent="-228600" rtl="0">
              <a:spcBef>
                <a:spcPts val="0"/>
              </a:spcBef>
              <a:buFont typeface="Comic Sans MS"/>
            </a:pPr>
            <a:r>
              <a:rPr lang="es" b="1" dirty="0" smtClean="0">
                <a:latin typeface="Comic Sans MS"/>
                <a:ea typeface="Comic Sans MS"/>
                <a:cs typeface="Comic Sans MS"/>
                <a:sym typeface="Comic Sans MS"/>
              </a:rPr>
              <a:t>Brindará autonomía </a:t>
            </a:r>
            <a:r>
              <a:rPr lang="es" b="1" dirty="0">
                <a:latin typeface="Comic Sans MS"/>
                <a:ea typeface="Comic Sans MS"/>
                <a:cs typeface="Comic Sans MS"/>
                <a:sym typeface="Comic Sans MS"/>
              </a:rPr>
              <a:t>a los trabajadores para tomar decisiones sobre </a:t>
            </a:r>
            <a:r>
              <a:rPr lang="es" b="1" dirty="0" smtClean="0">
                <a:latin typeface="Comic Sans MS"/>
                <a:ea typeface="Comic Sans MS"/>
                <a:cs typeface="Comic Sans MS"/>
                <a:sym typeface="Comic Sans MS"/>
              </a:rPr>
              <a:t>su </a:t>
            </a:r>
            <a:r>
              <a:rPr lang="es" b="1" dirty="0">
                <a:latin typeface="Comic Sans MS"/>
                <a:ea typeface="Comic Sans MS"/>
                <a:cs typeface="Comic Sans MS"/>
                <a:sym typeface="Comic Sans MS"/>
              </a:rPr>
              <a:t>trabajo.</a:t>
            </a:r>
          </a:p>
          <a:p>
            <a:pPr lvl="0">
              <a:spcBef>
                <a:spcPts val="0"/>
              </a:spcBef>
              <a:buNone/>
            </a:pPr>
            <a:r>
              <a:rPr lang="es" dirty="0" smtClean="0">
                <a:latin typeface="Impact"/>
                <a:ea typeface="Impact"/>
                <a:cs typeface="Impact"/>
                <a:sym typeface="Impact"/>
              </a:rPr>
              <a:t>               (Escalona, </a:t>
            </a:r>
            <a:r>
              <a:rPr lang="es" dirty="0">
                <a:latin typeface="Impact"/>
                <a:ea typeface="Impact"/>
                <a:cs typeface="Impact"/>
                <a:sym typeface="Impact"/>
              </a:rPr>
              <a:t>2009, </a:t>
            </a:r>
            <a:r>
              <a:rPr lang="es" dirty="0" smtClean="0">
                <a:latin typeface="Impact"/>
                <a:ea typeface="Impact"/>
                <a:cs typeface="Impact"/>
                <a:sym typeface="Impact"/>
              </a:rPr>
              <a:t>10)</a:t>
            </a:r>
            <a:endParaRPr lang="es" dirty="0">
              <a:latin typeface="Impact"/>
              <a:ea typeface="Impact"/>
              <a:cs typeface="Impact"/>
              <a:sym typeface="Impact"/>
            </a:endParaRPr>
          </a:p>
        </p:txBody>
      </p:sp>
      <p:sp>
        <p:nvSpPr>
          <p:cNvPr id="289" name="Shape 289"/>
          <p:cNvSpPr txBox="1">
            <a:spLocks noGrp="1"/>
          </p:cNvSpPr>
          <p:nvPr>
            <p:ph type="title"/>
          </p:nvPr>
        </p:nvSpPr>
        <p:spPr>
          <a:xfrm>
            <a:off x="311700" y="0"/>
            <a:ext cx="8520600" cy="910377"/>
          </a:xfrm>
          <a:prstGeom prst="rect">
            <a:avLst/>
          </a:prstGeom>
          <a:solidFill>
            <a:srgbClr val="FF00FF"/>
          </a:solidFill>
        </p:spPr>
        <p:txBody>
          <a:bodyPr wrap="square" lIns="91425" tIns="91425" rIns="91425" bIns="91425" anchor="b" anchorCtr="0">
            <a:noAutofit/>
          </a:bodyPr>
          <a:lstStyle/>
          <a:p>
            <a:pPr lvl="0" algn="ctr" rtl="0">
              <a:lnSpc>
                <a:spcPct val="115000"/>
              </a:lnSpc>
              <a:spcBef>
                <a:spcPts val="0"/>
              </a:spcBef>
              <a:spcAft>
                <a:spcPts val="1600"/>
              </a:spcAft>
              <a:buNone/>
            </a:pPr>
            <a:r>
              <a:rPr lang="es" sz="2000" dirty="0">
                <a:latin typeface="Impact"/>
                <a:ea typeface="Impact"/>
                <a:cs typeface="Impact"/>
                <a:sym typeface="Impact"/>
              </a:rPr>
              <a:t>Un gerente orientado por la teoría </a:t>
            </a:r>
            <a:r>
              <a:rPr lang="es" sz="2000" dirty="0" smtClean="0">
                <a:latin typeface="Impact"/>
                <a:ea typeface="Impact"/>
                <a:cs typeface="Impact"/>
                <a:sym typeface="Impact"/>
              </a:rPr>
              <a:t>Y, </a:t>
            </a:r>
            <a:r>
              <a:rPr lang="es" sz="2000" dirty="0">
                <a:latin typeface="Impact"/>
                <a:ea typeface="Impact"/>
                <a:cs typeface="Impact"/>
                <a:sym typeface="Impact"/>
              </a:rPr>
              <a:t>tenderá a desarrollar un estilo de dirección democrático o </a:t>
            </a:r>
            <a:r>
              <a:rPr lang="es" sz="2000" dirty="0" smtClean="0">
                <a:latin typeface="Impact"/>
                <a:ea typeface="Impact"/>
                <a:cs typeface="Impact"/>
                <a:sym typeface="Impact"/>
              </a:rPr>
              <a:t>participativo</a:t>
            </a:r>
            <a:endParaRPr lang="es" sz="1600" dirty="0">
              <a:latin typeface="Impact"/>
              <a:ea typeface="Impact"/>
              <a:cs typeface="Impact"/>
              <a:sym typeface="Impact"/>
            </a:endParaRPr>
          </a:p>
        </p:txBody>
      </p:sp>
      <p:pic>
        <p:nvPicPr>
          <p:cNvPr id="290" name="Shape 290"/>
          <p:cNvPicPr preferRelativeResize="0"/>
          <p:nvPr/>
        </p:nvPicPr>
        <p:blipFill>
          <a:blip r:embed="rId3">
            <a:alphaModFix/>
          </a:blip>
          <a:stretch>
            <a:fillRect/>
          </a:stretch>
        </p:blipFill>
        <p:spPr>
          <a:xfrm>
            <a:off x="5958150" y="1156673"/>
            <a:ext cx="2003575" cy="1375125"/>
          </a:xfrm>
          <a:prstGeom prst="rect">
            <a:avLst/>
          </a:prstGeom>
          <a:noFill/>
          <a:ln>
            <a:noFill/>
          </a:ln>
        </p:spPr>
      </p:pic>
      <p:pic>
        <p:nvPicPr>
          <p:cNvPr id="291" name="Shape 291"/>
          <p:cNvPicPr preferRelativeResize="0"/>
          <p:nvPr/>
        </p:nvPicPr>
        <p:blipFill>
          <a:blip r:embed="rId4">
            <a:alphaModFix/>
          </a:blip>
          <a:stretch>
            <a:fillRect/>
          </a:stretch>
        </p:blipFill>
        <p:spPr>
          <a:xfrm>
            <a:off x="5534425" y="2648875"/>
            <a:ext cx="2377350" cy="1757975"/>
          </a:xfrm>
          <a:prstGeom prst="rect">
            <a:avLst/>
          </a:prstGeom>
          <a:noFill/>
          <a:ln>
            <a:noFill/>
          </a:ln>
        </p:spPr>
      </p:pic>
      <p:sp>
        <p:nvSpPr>
          <p:cNvPr id="292" name="Shape 292"/>
          <p:cNvSpPr/>
          <p:nvPr/>
        </p:nvSpPr>
        <p:spPr>
          <a:xfrm>
            <a:off x="4381950" y="1635425"/>
            <a:ext cx="1236000" cy="299700"/>
          </a:xfrm>
          <a:prstGeom prst="rightArrow">
            <a:avLst>
              <a:gd name="adj1" fmla="val 50000"/>
              <a:gd name="adj2" fmla="val 50000"/>
            </a:avLst>
          </a:prstGeom>
          <a:solidFill>
            <a:srgbClr val="00FFFF"/>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93" name="Shape 293"/>
          <p:cNvSpPr/>
          <p:nvPr/>
        </p:nvSpPr>
        <p:spPr>
          <a:xfrm rot="1318857">
            <a:off x="4380800" y="2723849"/>
            <a:ext cx="1084429" cy="299603"/>
          </a:xfrm>
          <a:prstGeom prst="rightArrow">
            <a:avLst>
              <a:gd name="adj1" fmla="val 50000"/>
              <a:gd name="adj2" fmla="val 50000"/>
            </a:avLst>
          </a:prstGeom>
          <a:solidFill>
            <a:srgbClr val="00FFFF"/>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94" name="Shape 294"/>
          <p:cNvSpPr/>
          <p:nvPr/>
        </p:nvSpPr>
        <p:spPr>
          <a:xfrm rot="-1055129">
            <a:off x="4340739" y="4081467"/>
            <a:ext cx="979054" cy="299340"/>
          </a:xfrm>
          <a:prstGeom prst="rightArrow">
            <a:avLst>
              <a:gd name="adj1" fmla="val 50000"/>
              <a:gd name="adj2" fmla="val 50000"/>
            </a:avLst>
          </a:prstGeom>
          <a:solidFill>
            <a:srgbClr val="00FFFF"/>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25</a:t>
            </a:fld>
            <a:endParaRPr lang="e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sz="2400" dirty="0">
                <a:solidFill>
                  <a:srgbClr val="0070C0"/>
                </a:solidFill>
              </a:rPr>
              <a:t>Aplicación de la teoría</a:t>
            </a:r>
            <a:br>
              <a:rPr lang="es-MX" sz="2400" dirty="0">
                <a:solidFill>
                  <a:srgbClr val="0070C0"/>
                </a:solidFill>
              </a:rPr>
            </a:br>
            <a:r>
              <a:rPr lang="es-MX" sz="2400" dirty="0" smtClean="0">
                <a:solidFill>
                  <a:srgbClr val="0070C0"/>
                </a:solidFill>
              </a:rPr>
              <a:t>Alumna: Ana Karen Alcántara García</a:t>
            </a:r>
            <a:endParaRPr lang="es-MX" sz="2400" dirty="0"/>
          </a:p>
        </p:txBody>
      </p:sp>
      <p:sp>
        <p:nvSpPr>
          <p:cNvPr id="3" name="Marcador de texto 2"/>
          <p:cNvSpPr>
            <a:spLocks noGrp="1"/>
          </p:cNvSpPr>
          <p:nvPr>
            <p:ph type="body" idx="1"/>
          </p:nvPr>
        </p:nvSpPr>
        <p:spPr/>
        <p:txBody>
          <a:bodyPr/>
          <a:lstStyle/>
          <a:p>
            <a:pPr>
              <a:buNone/>
            </a:pPr>
            <a:r>
              <a:rPr lang="es-MX" b="1" dirty="0" smtClean="0"/>
              <a:t>Teoría X:</a:t>
            </a:r>
          </a:p>
          <a:p>
            <a:pPr marL="285750" indent="-285750"/>
            <a:r>
              <a:rPr lang="es-MX" dirty="0" smtClean="0"/>
              <a:t>Esta teoría se ve visible en los alumnos al tener actitudes de antipatía referente a actividades escolares o dentro del aula de clases.</a:t>
            </a:r>
          </a:p>
          <a:p>
            <a:pPr marL="285750" indent="-285750"/>
            <a:r>
              <a:rPr lang="es-MX" dirty="0" smtClean="0"/>
              <a:t>Así mismo cuando no trabajan o realiza algo sin tener calificación extra o dentro de la escala.</a:t>
            </a:r>
          </a:p>
        </p:txBody>
      </p:sp>
      <p:sp>
        <p:nvSpPr>
          <p:cNvPr id="4" name="Marcador de texto 3"/>
          <p:cNvSpPr>
            <a:spLocks noGrp="1"/>
          </p:cNvSpPr>
          <p:nvPr>
            <p:ph type="body" idx="2"/>
          </p:nvPr>
        </p:nvSpPr>
        <p:spPr/>
        <p:txBody>
          <a:bodyPr/>
          <a:lstStyle/>
          <a:p>
            <a:pPr>
              <a:buNone/>
            </a:pPr>
            <a:r>
              <a:rPr lang="es-MX" b="1" dirty="0" smtClean="0"/>
              <a:t>Teoría Y:</a:t>
            </a:r>
          </a:p>
          <a:p>
            <a:pPr marL="285750" indent="-285750"/>
            <a:r>
              <a:rPr lang="es-MX" dirty="0" smtClean="0"/>
              <a:t>Son alumnos con una actitud positiva ante cualquier actividad, con sentido de liderazgo, saben desarrollarse y trabajar en equipo.</a:t>
            </a:r>
          </a:p>
          <a:p>
            <a:pPr marL="285750" indent="-285750"/>
            <a:r>
              <a:rPr lang="es-MX" dirty="0" smtClean="0"/>
              <a:t>Tienen dentro de su mentalidad que cualquier actividad tiene una intención de aprendizaje y desarrollo de habilidades.</a:t>
            </a:r>
            <a:endParaRPr lang="es-MX" dirty="0"/>
          </a:p>
        </p:txBody>
      </p:sp>
      <p:sp>
        <p:nvSpPr>
          <p:cNvPr id="5" name="Marcador de número de diapositiva 4"/>
          <p:cNvSpPr>
            <a:spLocks noGrp="1"/>
          </p:cNvSpPr>
          <p:nvPr>
            <p:ph type="sldNum" idx="12"/>
          </p:nvPr>
        </p:nvSpPr>
        <p:spPr/>
        <p:txBody>
          <a:bodyPr/>
          <a:lstStyle/>
          <a:p>
            <a:pPr lvl="0">
              <a:spcBef>
                <a:spcPts val="0"/>
              </a:spcBef>
              <a:buNone/>
            </a:pPr>
            <a:fld id="{00000000-1234-1234-1234-123412341234}" type="slidenum">
              <a:rPr lang="es" smtClean="0"/>
              <a:t>26</a:t>
            </a:fld>
            <a:endParaRPr lang="es"/>
          </a:p>
        </p:txBody>
      </p:sp>
    </p:spTree>
    <p:extLst>
      <p:ext uri="{BB962C8B-B14F-4D97-AF65-F5344CB8AC3E}">
        <p14:creationId xmlns:p14="http://schemas.microsoft.com/office/powerpoint/2010/main" val="586863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265500" y="1078750"/>
            <a:ext cx="4045200" cy="1789200"/>
          </a:xfrm>
          <a:prstGeom prst="rect">
            <a:avLst/>
          </a:prstGeom>
        </p:spPr>
        <p:txBody>
          <a:bodyPr wrap="square" lIns="91425" tIns="91425" rIns="91425" bIns="91425" anchor="b" anchorCtr="0">
            <a:noAutofit/>
          </a:bodyPr>
          <a:lstStyle/>
          <a:p>
            <a:pPr lvl="0">
              <a:spcBef>
                <a:spcPts val="0"/>
              </a:spcBef>
              <a:buNone/>
            </a:pPr>
            <a:r>
              <a:rPr lang="es" dirty="0">
                <a:latin typeface="Dancing Script" panose="020B0604020202020204" charset="0"/>
              </a:rPr>
              <a:t>DAVID MC CLELLAND</a:t>
            </a:r>
          </a:p>
        </p:txBody>
      </p:sp>
      <p:sp>
        <p:nvSpPr>
          <p:cNvPr id="300" name="Shape 300"/>
          <p:cNvSpPr txBox="1">
            <a:spLocks noGrp="1"/>
          </p:cNvSpPr>
          <p:nvPr>
            <p:ph type="body" idx="2"/>
          </p:nvPr>
        </p:nvSpPr>
        <p:spPr>
          <a:xfrm>
            <a:off x="4939500" y="483518"/>
            <a:ext cx="3837000" cy="3935782"/>
          </a:xfrm>
          <a:prstGeom prst="rect">
            <a:avLst/>
          </a:prstGeom>
        </p:spPr>
        <p:txBody>
          <a:bodyPr wrap="square" lIns="91425" tIns="91425" rIns="91425" bIns="91425" anchor="t" anchorCtr="0">
            <a:noAutofit/>
          </a:bodyPr>
          <a:lstStyle/>
          <a:p>
            <a:pPr lvl="0" algn="ctr">
              <a:buNone/>
            </a:pPr>
            <a:r>
              <a:rPr lang="es-MX" b="1" dirty="0" smtClean="0"/>
              <a:t>Psicólogo Estadounidense</a:t>
            </a:r>
          </a:p>
          <a:p>
            <a:pPr lvl="0" algn="ctr">
              <a:buNone/>
            </a:pPr>
            <a:r>
              <a:rPr lang="es-MX" b="1" dirty="0" smtClean="0"/>
              <a:t>(1938-1998</a:t>
            </a:r>
            <a:r>
              <a:rPr lang="es-MX" b="1" dirty="0"/>
              <a:t>)</a:t>
            </a:r>
          </a:p>
          <a:p>
            <a:pPr lvl="0">
              <a:spcBef>
                <a:spcPts val="0"/>
              </a:spcBef>
              <a:buNone/>
            </a:pPr>
            <a:endParaRPr dirty="0"/>
          </a:p>
        </p:txBody>
      </p:sp>
      <p:sp>
        <p:nvSpPr>
          <p:cNvPr id="301" name="Shape 301"/>
          <p:cNvSpPr txBox="1">
            <a:spLocks noGrp="1"/>
          </p:cNvSpPr>
          <p:nvPr>
            <p:ph type="subTitle" idx="1"/>
          </p:nvPr>
        </p:nvSpPr>
        <p:spPr>
          <a:xfrm>
            <a:off x="265500" y="2921401"/>
            <a:ext cx="4045200" cy="1345500"/>
          </a:xfrm>
          <a:prstGeom prst="rect">
            <a:avLst/>
          </a:prstGeom>
        </p:spPr>
        <p:txBody>
          <a:bodyPr wrap="square" lIns="91425" tIns="91425" rIns="91425" bIns="91425" anchor="t" anchorCtr="0">
            <a:noAutofit/>
          </a:bodyPr>
          <a:lstStyle/>
          <a:p>
            <a:pPr lvl="0"/>
            <a:r>
              <a:rPr lang="es" sz="2000" b="1" dirty="0"/>
              <a:t>(nLog</a:t>
            </a:r>
            <a:r>
              <a:rPr lang="es" sz="2000" b="1" dirty="0" smtClean="0"/>
              <a:t>)</a:t>
            </a:r>
          </a:p>
          <a:p>
            <a:pPr lvl="0"/>
            <a:r>
              <a:rPr lang="es" sz="2000" b="1" dirty="0"/>
              <a:t>(nPod</a:t>
            </a:r>
            <a:r>
              <a:rPr lang="es" sz="2000" b="1" dirty="0" smtClean="0"/>
              <a:t>)</a:t>
            </a:r>
          </a:p>
          <a:p>
            <a:pPr lvl="0"/>
            <a:r>
              <a:rPr lang="es" sz="2000" b="1" dirty="0"/>
              <a:t>(nAfi)</a:t>
            </a:r>
            <a:endParaRPr sz="2000" dirty="0"/>
          </a:p>
        </p:txBody>
      </p:sp>
      <p:pic>
        <p:nvPicPr>
          <p:cNvPr id="302" name="Shape 302"/>
          <p:cNvPicPr preferRelativeResize="0"/>
          <p:nvPr/>
        </p:nvPicPr>
        <p:blipFill>
          <a:blip r:embed="rId3">
            <a:alphaModFix/>
          </a:blip>
          <a:stretch>
            <a:fillRect/>
          </a:stretch>
        </p:blipFill>
        <p:spPr>
          <a:xfrm>
            <a:off x="5436096" y="1851669"/>
            <a:ext cx="2954730" cy="2524215"/>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27</a:t>
            </a:fld>
            <a:endParaRPr lang="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 dirty="0"/>
              <a:t>Teoría de las necesidades de </a:t>
            </a:r>
            <a:r>
              <a:rPr lang="es" dirty="0" smtClean="0"/>
              <a:t>McClelland</a:t>
            </a:r>
            <a:endParaRPr lang="es-MX" dirty="0"/>
          </a:p>
        </p:txBody>
      </p:sp>
      <p:pic>
        <p:nvPicPr>
          <p:cNvPr id="8" name="Shape 309"/>
          <p:cNvPicPr preferRelativeResize="0"/>
          <p:nvPr/>
        </p:nvPicPr>
        <p:blipFill>
          <a:blip r:embed="rId2">
            <a:alphaModFix/>
          </a:blip>
          <a:stretch>
            <a:fillRect/>
          </a:stretch>
        </p:blipFill>
        <p:spPr>
          <a:xfrm>
            <a:off x="2279401" y="1254338"/>
            <a:ext cx="4488850" cy="3800375"/>
          </a:xfrm>
          <a:prstGeom prst="rect">
            <a:avLst/>
          </a:prstGeom>
          <a:noFill/>
          <a:ln>
            <a:noFill/>
          </a:ln>
        </p:spPr>
      </p:pic>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28</a:t>
            </a:fld>
            <a:endParaRPr lang="es"/>
          </a:p>
        </p:txBody>
      </p:sp>
    </p:spTree>
    <p:extLst>
      <p:ext uri="{BB962C8B-B14F-4D97-AF65-F5344CB8AC3E}">
        <p14:creationId xmlns:p14="http://schemas.microsoft.com/office/powerpoint/2010/main" val="25330553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332415" y="123478"/>
            <a:ext cx="8520600" cy="1057314"/>
          </a:xfrm>
          <a:prstGeom prst="rect">
            <a:avLst/>
          </a:prstGeom>
        </p:spPr>
        <p:txBody>
          <a:bodyPr wrap="square" lIns="91425" tIns="91425" rIns="91425" bIns="91425" anchor="b" anchorCtr="0">
            <a:noAutofit/>
          </a:bodyPr>
          <a:lstStyle/>
          <a:p>
            <a:pPr algn="ctr"/>
            <a:r>
              <a:rPr lang="es" sz="2400" dirty="0" smtClean="0"/>
              <a:t/>
            </a:r>
            <a:br>
              <a:rPr lang="es" sz="2400" dirty="0" smtClean="0"/>
            </a:br>
            <a:r>
              <a:rPr lang="es" sz="2400" dirty="0" smtClean="0"/>
              <a:t/>
            </a:r>
            <a:br>
              <a:rPr lang="es" sz="2400" dirty="0" smtClean="0"/>
            </a:br>
            <a:r>
              <a:rPr lang="es" sz="2400" dirty="0"/>
              <a:t/>
            </a:r>
            <a:br>
              <a:rPr lang="es" sz="2400" dirty="0"/>
            </a:br>
            <a:r>
              <a:rPr lang="es" sz="2400" dirty="0" smtClean="0"/>
              <a:t/>
            </a:r>
            <a:br>
              <a:rPr lang="es" sz="2400" dirty="0" smtClean="0"/>
            </a:br>
            <a:r>
              <a:rPr lang="es" sz="2400" dirty="0"/>
              <a:t/>
            </a:r>
            <a:br>
              <a:rPr lang="es" sz="2400" dirty="0"/>
            </a:br>
            <a:r>
              <a:rPr lang="es" sz="2400" dirty="0" smtClean="0"/>
              <a:t>Teoría de las necesidades de </a:t>
            </a:r>
            <a:r>
              <a:rPr lang="es" sz="2400" dirty="0" smtClean="0"/>
              <a:t>McClelland</a:t>
            </a:r>
            <a:r>
              <a:rPr lang="es" sz="2400" dirty="0" smtClean="0"/>
              <a:t/>
            </a:r>
            <a:br>
              <a:rPr lang="es" sz="2400" dirty="0" smtClean="0"/>
            </a:br>
            <a:r>
              <a:rPr lang="es" sz="2000" dirty="0">
                <a:latin typeface="Source Code Pro" panose="020B0604020202020204" charset="0"/>
                <a:ea typeface="Impact"/>
                <a:cs typeface="Impact"/>
                <a:sym typeface="Impact"/>
              </a:rPr>
              <a:t>(</a:t>
            </a:r>
            <a:r>
              <a:rPr lang="es" sz="2000" dirty="0" smtClean="0">
                <a:latin typeface="Source Code Pro" panose="020B0604020202020204" charset="0"/>
                <a:ea typeface="Impact"/>
                <a:cs typeface="Impact"/>
                <a:sym typeface="Impact"/>
              </a:rPr>
              <a:t>Robbins</a:t>
            </a:r>
            <a:r>
              <a:rPr lang="es" sz="2000" dirty="0"/>
              <a:t> </a:t>
            </a:r>
            <a:r>
              <a:rPr lang="es" sz="2000" dirty="0">
                <a:latin typeface="Source Code Pro" panose="020B0604020202020204" charset="0"/>
              </a:rPr>
              <a:t>&amp; Judge</a:t>
            </a:r>
            <a:r>
              <a:rPr lang="es" sz="2000" dirty="0" smtClean="0">
                <a:latin typeface="Source Code Pro" panose="020B0604020202020204" charset="0"/>
                <a:ea typeface="Impact"/>
                <a:cs typeface="Impact"/>
                <a:sym typeface="Impact"/>
              </a:rPr>
              <a:t>, </a:t>
            </a:r>
            <a:r>
              <a:rPr lang="es" sz="2000" dirty="0">
                <a:latin typeface="Source Code Pro" panose="020B0604020202020204" charset="0"/>
                <a:ea typeface="Impact"/>
                <a:cs typeface="Impact"/>
                <a:sym typeface="Impact"/>
              </a:rPr>
              <a:t>2013, p.207</a:t>
            </a:r>
            <a:r>
              <a:rPr lang="es" sz="2000" dirty="0" smtClean="0">
                <a:latin typeface="Source Code Pro" panose="020B0604020202020204" charset="0"/>
                <a:ea typeface="Impact"/>
                <a:cs typeface="Impact"/>
                <a:sym typeface="Impact"/>
              </a:rPr>
              <a:t>)</a:t>
            </a:r>
            <a:endParaRPr lang="es" sz="2000" dirty="0"/>
          </a:p>
        </p:txBody>
      </p:sp>
      <p:sp>
        <p:nvSpPr>
          <p:cNvPr id="308" name="Shape 308"/>
          <p:cNvSpPr txBox="1">
            <a:spLocks noGrp="1"/>
          </p:cNvSpPr>
          <p:nvPr>
            <p:ph type="body" idx="1"/>
          </p:nvPr>
        </p:nvSpPr>
        <p:spPr>
          <a:xfrm>
            <a:off x="311700" y="1468825"/>
            <a:ext cx="8520600" cy="3371400"/>
          </a:xfrm>
          <a:prstGeom prst="rect">
            <a:avLst/>
          </a:prstGeom>
        </p:spPr>
        <p:txBody>
          <a:bodyPr wrap="square" lIns="91425" tIns="91425" rIns="91425" bIns="91425" anchor="t" anchorCtr="0">
            <a:noAutofit/>
          </a:bodyPr>
          <a:lstStyle/>
          <a:p>
            <a:pPr lvl="0">
              <a:spcBef>
                <a:spcPts val="0"/>
              </a:spcBef>
              <a:buNone/>
            </a:pPr>
            <a:r>
              <a:rPr lang="es" dirty="0"/>
              <a:t>La </a:t>
            </a:r>
            <a:r>
              <a:rPr lang="es" dirty="0">
                <a:solidFill>
                  <a:srgbClr val="FF00FF"/>
                </a:solidFill>
              </a:rPr>
              <a:t>necesidad de logro</a:t>
            </a:r>
            <a:r>
              <a:rPr lang="es" dirty="0"/>
              <a:t> </a:t>
            </a:r>
            <a:r>
              <a:rPr lang="es" b="1" dirty="0"/>
              <a:t>(nLog)</a:t>
            </a:r>
            <a:r>
              <a:rPr lang="es" dirty="0"/>
              <a:t> es el impulso de sobresalir, por tener éxito con respecto a un conjunto de estándares.</a:t>
            </a:r>
          </a:p>
          <a:p>
            <a:pPr lvl="0">
              <a:spcBef>
                <a:spcPts val="0"/>
              </a:spcBef>
              <a:buNone/>
            </a:pPr>
            <a:r>
              <a:rPr lang="es" dirty="0"/>
              <a:t>La </a:t>
            </a:r>
            <a:r>
              <a:rPr lang="es" dirty="0">
                <a:solidFill>
                  <a:srgbClr val="FF00FF"/>
                </a:solidFill>
              </a:rPr>
              <a:t>necesidad de poder</a:t>
            </a:r>
            <a:r>
              <a:rPr lang="es" dirty="0"/>
              <a:t> </a:t>
            </a:r>
            <a:r>
              <a:rPr lang="es" b="1" dirty="0"/>
              <a:t>(nPod)</a:t>
            </a:r>
            <a:r>
              <a:rPr lang="es" dirty="0"/>
              <a:t> es la necesidad de hacer que otros se comporten de una manera que no se lograría con ningún otro medio.</a:t>
            </a:r>
          </a:p>
          <a:p>
            <a:pPr lvl="0">
              <a:spcBef>
                <a:spcPts val="0"/>
              </a:spcBef>
              <a:buNone/>
            </a:pPr>
            <a:r>
              <a:rPr lang="es" dirty="0"/>
              <a:t>La </a:t>
            </a:r>
            <a:r>
              <a:rPr lang="es" dirty="0">
                <a:solidFill>
                  <a:srgbClr val="FF00FF"/>
                </a:solidFill>
              </a:rPr>
              <a:t>necesidad de afiliación</a:t>
            </a:r>
            <a:r>
              <a:rPr lang="es" dirty="0"/>
              <a:t> </a:t>
            </a:r>
            <a:r>
              <a:rPr lang="es" b="1" dirty="0"/>
              <a:t>(nAfi)</a:t>
            </a:r>
            <a:r>
              <a:rPr lang="es" dirty="0"/>
              <a:t> es el deseo de tener relaciones interpersonales amigables y cercanas </a:t>
            </a:r>
          </a:p>
          <a:p>
            <a:pPr lvl="0">
              <a:spcBef>
                <a:spcPts val="0"/>
              </a:spcBef>
              <a:buNone/>
            </a:pPr>
            <a:r>
              <a:rPr lang="es" dirty="0" smtClean="0"/>
              <a:t>  </a:t>
            </a:r>
            <a:endParaRPr lang="es" dirty="0"/>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29</a:t>
            </a:fld>
            <a:endParaRPr lang="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0"/>
        <p:cNvGrpSpPr/>
        <p:nvPr/>
      </p:nvGrpSpPr>
      <p:grpSpPr>
        <a:xfrm>
          <a:off x="0" y="0"/>
          <a:ext cx="0" cy="0"/>
          <a:chOff x="0" y="0"/>
          <a:chExt cx="0" cy="0"/>
        </a:xfrm>
      </p:grpSpPr>
      <p:sp>
        <p:nvSpPr>
          <p:cNvPr id="161" name="Shape 161"/>
          <p:cNvSpPr txBox="1">
            <a:spLocks noGrp="1"/>
          </p:cNvSpPr>
          <p:nvPr>
            <p:ph type="body" idx="4294967295"/>
          </p:nvPr>
        </p:nvSpPr>
        <p:spPr>
          <a:xfrm>
            <a:off x="311700" y="288450"/>
            <a:ext cx="8520600" cy="4280400"/>
          </a:xfrm>
          <a:prstGeom prst="rect">
            <a:avLst/>
          </a:prstGeom>
        </p:spPr>
        <p:txBody>
          <a:bodyPr wrap="square" lIns="91425" tIns="91425" rIns="91425" bIns="91425" anchor="t" anchorCtr="0">
            <a:noAutofit/>
          </a:bodyPr>
          <a:lstStyle/>
          <a:p>
            <a:pPr lvl="0" algn="just" rtl="0">
              <a:spcBef>
                <a:spcPts val="0"/>
              </a:spcBef>
              <a:buNone/>
            </a:pPr>
            <a:endParaRPr dirty="0">
              <a:solidFill>
                <a:srgbClr val="4B4B57"/>
              </a:solidFill>
              <a:highlight>
                <a:srgbClr val="FFFFFF"/>
              </a:highlight>
              <a:latin typeface="Ultra"/>
              <a:ea typeface="Ultra"/>
              <a:cs typeface="Ultra"/>
              <a:sym typeface="Ultra"/>
            </a:endParaRPr>
          </a:p>
          <a:p>
            <a:pPr marL="457200" lvl="0" indent="-228600" algn="just" rtl="0">
              <a:spcBef>
                <a:spcPts val="0"/>
              </a:spcBef>
              <a:buClr>
                <a:schemeClr val="dk1"/>
              </a:buClr>
              <a:buFont typeface="Ultra"/>
              <a:buChar char="●"/>
            </a:pPr>
            <a:r>
              <a:rPr lang="es" sz="2400" dirty="0" smtClean="0">
                <a:solidFill>
                  <a:srgbClr val="0070C0"/>
                </a:solidFill>
                <a:latin typeface="Source Code Pro" panose="020B0604020202020204" charset="0"/>
                <a:ea typeface="Ultra"/>
                <a:cs typeface="Ultra"/>
                <a:sym typeface="Ultra"/>
              </a:rPr>
              <a:t> Proviene </a:t>
            </a:r>
            <a:r>
              <a:rPr lang="es" sz="2400" dirty="0">
                <a:solidFill>
                  <a:srgbClr val="0070C0"/>
                </a:solidFill>
                <a:latin typeface="Source Code Pro" panose="020B0604020202020204" charset="0"/>
                <a:ea typeface="Ultra"/>
                <a:cs typeface="Ultra"/>
                <a:sym typeface="Ultra"/>
              </a:rPr>
              <a:t>del latín </a:t>
            </a:r>
            <a:r>
              <a:rPr lang="es" sz="2400" i="1" dirty="0">
                <a:solidFill>
                  <a:srgbClr val="0070C0"/>
                </a:solidFill>
                <a:latin typeface="Source Code Pro" panose="020B0604020202020204" charset="0"/>
                <a:ea typeface="Ultra"/>
                <a:cs typeface="Ultra"/>
                <a:sym typeface="Ultra"/>
              </a:rPr>
              <a:t>Motivus(movimiento) y el sufijo -ción (acción y efecto</a:t>
            </a:r>
            <a:r>
              <a:rPr lang="es" sz="2400" i="1" dirty="0" smtClean="0">
                <a:solidFill>
                  <a:srgbClr val="0070C0"/>
                </a:solidFill>
                <a:latin typeface="Source Code Pro" panose="020B0604020202020204" charset="0"/>
                <a:ea typeface="Ultra"/>
                <a:cs typeface="Ultra"/>
                <a:sym typeface="Ultra"/>
              </a:rPr>
              <a:t>).</a:t>
            </a:r>
            <a:endParaRPr sz="2400" i="1" dirty="0">
              <a:solidFill>
                <a:srgbClr val="0070C0"/>
              </a:solidFill>
              <a:latin typeface="Source Code Pro" panose="020B0604020202020204" charset="0"/>
              <a:ea typeface="Ultra"/>
              <a:cs typeface="Ultra"/>
              <a:sym typeface="Ultra"/>
            </a:endParaRPr>
          </a:p>
          <a:p>
            <a:pPr marL="457200" lvl="0" indent="-228600" algn="just" rtl="0">
              <a:spcBef>
                <a:spcPts val="0"/>
              </a:spcBef>
              <a:buClr>
                <a:schemeClr val="dk1"/>
              </a:buClr>
              <a:buFont typeface="Ultra"/>
              <a:buChar char="●"/>
            </a:pPr>
            <a:r>
              <a:rPr lang="es" sz="2400" dirty="0" smtClean="0">
                <a:solidFill>
                  <a:srgbClr val="0070C0"/>
                </a:solidFill>
                <a:latin typeface="Source Code Pro" panose="020B0604020202020204" charset="0"/>
                <a:ea typeface="Ultra"/>
                <a:cs typeface="Ultra"/>
                <a:sym typeface="Ultra"/>
              </a:rPr>
              <a:t> Conjunto </a:t>
            </a:r>
            <a:r>
              <a:rPr lang="es" sz="2400" dirty="0">
                <a:solidFill>
                  <a:srgbClr val="0070C0"/>
                </a:solidFill>
                <a:latin typeface="Source Code Pro" panose="020B0604020202020204" charset="0"/>
                <a:ea typeface="Ultra"/>
                <a:cs typeface="Ultra"/>
                <a:sym typeface="Ultra"/>
              </a:rPr>
              <a:t>de factores internos y externos que determinan en parte las acciones de una persona</a:t>
            </a:r>
            <a:r>
              <a:rPr lang="es" sz="2400" dirty="0" smtClean="0">
                <a:solidFill>
                  <a:srgbClr val="0070C0"/>
                </a:solidFill>
                <a:latin typeface="Source Code Pro" panose="020B0604020202020204" charset="0"/>
                <a:ea typeface="Ultra"/>
                <a:cs typeface="Ultra"/>
                <a:sym typeface="Ultra"/>
              </a:rPr>
              <a:t>.</a:t>
            </a:r>
            <a:endParaRPr sz="2400" dirty="0">
              <a:solidFill>
                <a:srgbClr val="0070C0"/>
              </a:solidFill>
              <a:latin typeface="Source Code Pro" panose="020B0604020202020204" charset="0"/>
              <a:ea typeface="Ultra"/>
              <a:cs typeface="Ultra"/>
              <a:sym typeface="Ultra"/>
            </a:endParaRPr>
          </a:p>
          <a:p>
            <a:pPr marL="457200" lvl="0" indent="-228600" algn="just" rtl="0">
              <a:spcBef>
                <a:spcPts val="0"/>
              </a:spcBef>
              <a:buClr>
                <a:schemeClr val="dk1"/>
              </a:buClr>
              <a:buFont typeface="Ultra"/>
              <a:buChar char="●"/>
            </a:pPr>
            <a:r>
              <a:rPr lang="es" sz="2400" dirty="0" smtClean="0">
                <a:solidFill>
                  <a:srgbClr val="0070C0"/>
                </a:solidFill>
                <a:latin typeface="Source Code Pro" panose="020B0604020202020204" charset="0"/>
                <a:ea typeface="Ultra"/>
                <a:cs typeface="Ultra"/>
                <a:sym typeface="Ultra"/>
              </a:rPr>
              <a:t> Es </a:t>
            </a:r>
            <a:r>
              <a:rPr lang="es" sz="2400" dirty="0">
                <a:solidFill>
                  <a:srgbClr val="0070C0"/>
                </a:solidFill>
                <a:latin typeface="Source Code Pro" panose="020B0604020202020204" charset="0"/>
                <a:ea typeface="Ultra"/>
                <a:cs typeface="Ultra"/>
                <a:sym typeface="Ultra"/>
              </a:rPr>
              <a:t>un estado interno que incita, dirige y mantiene la </a:t>
            </a:r>
            <a:r>
              <a:rPr lang="es" sz="2400" dirty="0" smtClean="0">
                <a:solidFill>
                  <a:srgbClr val="0070C0"/>
                </a:solidFill>
                <a:latin typeface="Source Code Pro" panose="020B0604020202020204" charset="0"/>
                <a:ea typeface="Ultra"/>
                <a:cs typeface="Ultra"/>
                <a:sym typeface="Ultra"/>
              </a:rPr>
              <a:t>conducta (Valdés 2016)</a:t>
            </a:r>
            <a:endParaRPr lang="es" sz="2400" dirty="0">
              <a:solidFill>
                <a:srgbClr val="0070C0"/>
              </a:solidFill>
              <a:latin typeface="Source Code Pro" panose="020B0604020202020204" charset="0"/>
              <a:ea typeface="Ultra"/>
              <a:cs typeface="Ultra"/>
              <a:sym typeface="Ultra"/>
            </a:endParaRPr>
          </a:p>
          <a:p>
            <a:pPr lvl="0" algn="just">
              <a:spcBef>
                <a:spcPts val="0"/>
              </a:spcBef>
              <a:buNone/>
            </a:pPr>
            <a:endParaRPr dirty="0">
              <a:latin typeface="Ultra"/>
              <a:ea typeface="Ultra"/>
              <a:cs typeface="Ultra"/>
              <a:sym typeface="Ultra"/>
            </a:endParaRP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3</a:t>
            </a:fld>
            <a:endParaRPr lang="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Shape 313"/>
          <p:cNvPicPr preferRelativeResize="0"/>
          <p:nvPr/>
        </p:nvPicPr>
        <p:blipFill rotWithShape="1">
          <a:blip r:embed="rId3">
            <a:alphaModFix/>
          </a:blip>
          <a:srcRect t="657" b="16120"/>
          <a:stretch/>
        </p:blipFill>
        <p:spPr>
          <a:xfrm>
            <a:off x="139857" y="157908"/>
            <a:ext cx="8803500" cy="4853100"/>
          </a:xfrm>
          <a:prstGeom prst="rtTriangle">
            <a:avLst/>
          </a:prstGeom>
          <a:noFill/>
          <a:ln>
            <a:noFill/>
          </a:ln>
        </p:spPr>
      </p:pic>
      <p:sp>
        <p:nvSpPr>
          <p:cNvPr id="314" name="Shape 314"/>
          <p:cNvSpPr txBox="1">
            <a:spLocks noGrp="1"/>
          </p:cNvSpPr>
          <p:nvPr>
            <p:ph type="body" idx="1"/>
          </p:nvPr>
        </p:nvSpPr>
        <p:spPr>
          <a:xfrm>
            <a:off x="3425463" y="339502"/>
            <a:ext cx="5484536" cy="1873060"/>
          </a:xfrm>
          <a:prstGeom prst="rect">
            <a:avLst/>
          </a:prstGeom>
        </p:spPr>
        <p:txBody>
          <a:bodyPr wrap="square" lIns="91425" tIns="91425" rIns="91425" bIns="91425" anchor="t" anchorCtr="0">
            <a:noAutofit/>
          </a:bodyPr>
          <a:lstStyle/>
          <a:p>
            <a:pPr>
              <a:buNone/>
            </a:pPr>
            <a:r>
              <a:rPr lang="es" dirty="0" smtClean="0"/>
              <a:t>Las tres necesidadesoperan simultaneamente, pero en un determinado momento una de ellas domina sobre las demás y la conducta del individuo se organiza en la busqueda de la satisfacción de esa necesidad.</a:t>
            </a:r>
            <a:r>
              <a:rPr lang="es" dirty="0">
                <a:latin typeface="Source Code Pro" panose="020B0604020202020204" charset="0"/>
                <a:ea typeface="Impact"/>
                <a:cs typeface="Impact"/>
                <a:sym typeface="Impact"/>
              </a:rPr>
              <a:t> </a:t>
            </a:r>
            <a:endParaRPr lang="es" dirty="0" smtClean="0"/>
          </a:p>
          <a:p>
            <a:pPr lvl="0" rtl="0">
              <a:spcBef>
                <a:spcPts val="0"/>
              </a:spcBef>
              <a:buNone/>
            </a:pPr>
            <a:endParaRPr lang="es" dirty="0"/>
          </a:p>
          <a:p>
            <a:pPr lvl="0" rtl="0">
              <a:spcBef>
                <a:spcPts val="0"/>
              </a:spcBef>
              <a:buNone/>
            </a:pPr>
            <a:endParaRPr lang="es" dirty="0" smtClean="0"/>
          </a:p>
        </p:txBody>
      </p:sp>
      <p:sp>
        <p:nvSpPr>
          <p:cNvPr id="2" name="Marcador de número de diapositiva 1"/>
          <p:cNvSpPr>
            <a:spLocks noGrp="1"/>
          </p:cNvSpPr>
          <p:nvPr>
            <p:ph type="sldNum" idx="12"/>
          </p:nvPr>
        </p:nvSpPr>
        <p:spPr>
          <a:xfrm>
            <a:off x="8244408" y="4371950"/>
            <a:ext cx="548700" cy="393600"/>
          </a:xfrm>
        </p:spPr>
        <p:txBody>
          <a:bodyPr/>
          <a:lstStyle/>
          <a:p>
            <a:pPr lvl="0" algn="r">
              <a:lnSpc>
                <a:spcPct val="100000"/>
              </a:lnSpc>
              <a:spcBef>
                <a:spcPts val="0"/>
              </a:spcBef>
              <a:spcAft>
                <a:spcPts val="0"/>
              </a:spcAft>
              <a:buNone/>
            </a:pPr>
            <a:fld id="{00000000-1234-1234-1234-123412341234}" type="slidenum">
              <a:rPr lang="es" smtClean="0">
                <a:solidFill>
                  <a:srgbClr val="212121"/>
                </a:solidFill>
              </a:rPr>
              <a:t>30</a:t>
            </a:fld>
            <a:endParaRPr lang="es" dirty="0">
              <a:solidFill>
                <a:srgbClr val="21212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body" idx="1"/>
          </p:nvPr>
        </p:nvSpPr>
        <p:spPr>
          <a:xfrm>
            <a:off x="2739225" y="612388"/>
            <a:ext cx="5696400" cy="4191610"/>
          </a:xfrm>
          <a:prstGeom prst="rect">
            <a:avLst/>
          </a:prstGeom>
        </p:spPr>
        <p:txBody>
          <a:bodyPr wrap="square" lIns="91425" tIns="91425" rIns="91425" bIns="91425" anchor="t" anchorCtr="0">
            <a:noAutofit/>
          </a:bodyPr>
          <a:lstStyle/>
          <a:p>
            <a:pPr lvl="0">
              <a:spcBef>
                <a:spcPts val="0"/>
              </a:spcBef>
              <a:buNone/>
            </a:pPr>
            <a:r>
              <a:rPr lang="es" dirty="0" smtClean="0">
                <a:latin typeface="Source Code Pro" panose="020B0604020202020204" charset="0"/>
                <a:ea typeface="Impact"/>
                <a:cs typeface="Impact"/>
                <a:sym typeface="Impact"/>
              </a:rPr>
              <a:t>La orientación hacia alguna de esas motivaciones es aprendida a través del contacto con agentes socializantes como la familia, la ESCUELA, los medios de comunicación y otras organizaciones.</a:t>
            </a:r>
          </a:p>
          <a:p>
            <a:pPr>
              <a:buNone/>
            </a:pPr>
            <a:r>
              <a:rPr lang="es" dirty="0" smtClean="0">
                <a:latin typeface="Source Code Pro" panose="020B0604020202020204" charset="0"/>
                <a:ea typeface="Impact"/>
                <a:cs typeface="Impact"/>
                <a:sym typeface="Impact"/>
              </a:rPr>
              <a:t>Los trabajadoresmotivados por el logro buscan trabajos donde las metas sean de riesgo moderado, donde tengan responsabilidad por los resultados y donde puedan tener retroalimentación sobre su desempeño</a:t>
            </a:r>
            <a:r>
              <a:rPr lang="es" dirty="0">
                <a:latin typeface="Source Code Pro" panose="020B0604020202020204" charset="0"/>
                <a:ea typeface="Impact"/>
                <a:cs typeface="Impact"/>
                <a:sym typeface="Impact"/>
              </a:rPr>
              <a:t>. </a:t>
            </a:r>
          </a:p>
          <a:p>
            <a:pPr lvl="0">
              <a:spcBef>
                <a:spcPts val="0"/>
              </a:spcBef>
              <a:buNone/>
            </a:pPr>
            <a:endParaRPr lang="es" dirty="0">
              <a:latin typeface="Source Code Pro" panose="020B0604020202020204" charset="0"/>
              <a:ea typeface="Impact"/>
              <a:cs typeface="Impact"/>
              <a:sym typeface="Impact"/>
            </a:endParaRPr>
          </a:p>
        </p:txBody>
      </p:sp>
      <p:sp>
        <p:nvSpPr>
          <p:cNvPr id="2" name="Marcador de número de diapositiva 1"/>
          <p:cNvSpPr>
            <a:spLocks noGrp="1"/>
          </p:cNvSpPr>
          <p:nvPr>
            <p:ph type="sldNum" idx="12"/>
          </p:nvPr>
        </p:nvSpPr>
        <p:spPr/>
        <p:txBody>
          <a:bodyPr/>
          <a:lstStyle/>
          <a:p>
            <a:pPr lvl="0" algn="r">
              <a:lnSpc>
                <a:spcPct val="100000"/>
              </a:lnSpc>
              <a:spcBef>
                <a:spcPts val="0"/>
              </a:spcBef>
              <a:spcAft>
                <a:spcPts val="0"/>
              </a:spcAft>
              <a:buNone/>
            </a:pPr>
            <a:fld id="{00000000-1234-1234-1234-123412341234}" type="slidenum">
              <a:rPr lang="es" smtClean="0">
                <a:solidFill>
                  <a:schemeClr val="dk2"/>
                </a:solidFill>
              </a:rPr>
              <a:t>31</a:t>
            </a:fld>
            <a:endParaRPr lang="es" dirty="0">
              <a:solidFill>
                <a:schemeClr val="dk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Shape 324"/>
          <p:cNvSpPr txBox="1">
            <a:spLocks noGrp="1"/>
          </p:cNvSpPr>
          <p:nvPr>
            <p:ph type="body" idx="1"/>
          </p:nvPr>
        </p:nvSpPr>
        <p:spPr>
          <a:xfrm>
            <a:off x="2473500" y="1330950"/>
            <a:ext cx="4304400" cy="2571600"/>
          </a:xfrm>
          <a:prstGeom prst="rect">
            <a:avLst/>
          </a:prstGeom>
        </p:spPr>
        <p:txBody>
          <a:bodyPr wrap="square" lIns="91425" tIns="91425" rIns="91425" bIns="91425" anchor="ctr" anchorCtr="0">
            <a:noAutofit/>
          </a:bodyPr>
          <a:lstStyle/>
          <a:p>
            <a:pPr>
              <a:buNone/>
            </a:pPr>
            <a:r>
              <a:rPr lang="es-MX" dirty="0" err="1" smtClean="0"/>
              <a:t>McClelland</a:t>
            </a:r>
            <a:r>
              <a:rPr lang="es-MX" dirty="0" smtClean="0"/>
              <a:t> estableció que hay una relación entre la cantidad de personas motivadas por el logro y el grado de desarrollo de las naciones. </a:t>
            </a:r>
            <a:endParaRPr lang="es" dirty="0">
              <a:latin typeface="Source Code Pro" panose="020B0604020202020204" charset="0"/>
              <a:ea typeface="Impact"/>
              <a:cs typeface="Impact"/>
              <a:sym typeface="Impact"/>
            </a:endParaRPr>
          </a:p>
        </p:txBody>
      </p:sp>
      <p:sp>
        <p:nvSpPr>
          <p:cNvPr id="2" name="Marcador de número de diapositiva 1"/>
          <p:cNvSpPr>
            <a:spLocks noGrp="1"/>
          </p:cNvSpPr>
          <p:nvPr>
            <p:ph type="sldNum" idx="12"/>
          </p:nvPr>
        </p:nvSpPr>
        <p:spPr/>
        <p:txBody>
          <a:bodyPr/>
          <a:lstStyle/>
          <a:p>
            <a:pPr lvl="0" algn="r">
              <a:lnSpc>
                <a:spcPct val="100000"/>
              </a:lnSpc>
              <a:spcBef>
                <a:spcPts val="0"/>
              </a:spcBef>
              <a:spcAft>
                <a:spcPts val="0"/>
              </a:spcAft>
              <a:buNone/>
            </a:pPr>
            <a:fld id="{00000000-1234-1234-1234-123412341234}" type="slidenum">
              <a:rPr lang="es" smtClean="0">
                <a:solidFill>
                  <a:schemeClr val="dk2"/>
                </a:solidFill>
              </a:rPr>
              <a:t>32</a:t>
            </a:fld>
            <a:endParaRPr lang="es" sz="1000" dirty="0">
              <a:solidFill>
                <a:schemeClr val="dk2"/>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3923928" y="915566"/>
            <a:ext cx="4747200" cy="3311700"/>
          </a:xfrm>
          <a:prstGeom prst="rect">
            <a:avLst/>
          </a:prstGeom>
        </p:spPr>
        <p:txBody>
          <a:bodyPr wrap="square" lIns="91425" tIns="91425" rIns="91425" bIns="91425" anchor="t" anchorCtr="0">
            <a:noAutofit/>
          </a:bodyPr>
          <a:lstStyle/>
          <a:p>
            <a:pPr marL="114300">
              <a:buNone/>
            </a:pPr>
            <a:r>
              <a:rPr lang="es" sz="1600" b="1" dirty="0" smtClean="0">
                <a:solidFill>
                  <a:schemeClr val="dk2"/>
                </a:solidFill>
                <a:latin typeface="Source Code Pro" panose="020B0604020202020204" charset="0"/>
                <a:ea typeface="Impact"/>
                <a:cs typeface="Impact"/>
                <a:sym typeface="Impact"/>
              </a:rPr>
              <a:t>Finalmente</a:t>
            </a:r>
            <a:r>
              <a:rPr lang="es" sz="1600" dirty="0" smtClean="0">
                <a:solidFill>
                  <a:schemeClr val="dk2"/>
                </a:solidFill>
                <a:latin typeface="Source Code Pro" panose="020B0604020202020204" charset="0"/>
                <a:ea typeface="Impact"/>
                <a:cs typeface="Impact"/>
                <a:sym typeface="Impact"/>
              </a:rPr>
              <a:t>, si una elevada motivación al logro es necesaria para tener ejecutantes excepcionales, para el ejercicio de la gerencia se necesita motivación para el poder, pues el papel del gerente no es el de ejecutar directamente las tareas, sino dirigir a otros para que las realicen y alcancen determinados objetivos. </a:t>
            </a:r>
            <a:endParaRPr lang="es" sz="1600" dirty="0">
              <a:solidFill>
                <a:schemeClr val="dk2"/>
              </a:solidFill>
              <a:latin typeface="Source Code Pro" panose="020B0604020202020204" charset="0"/>
              <a:ea typeface="Impact"/>
              <a:cs typeface="Impact"/>
              <a:sym typeface="Impact"/>
            </a:endParaRPr>
          </a:p>
          <a:p>
            <a:pPr lvl="0">
              <a:spcBef>
                <a:spcPts val="0"/>
              </a:spcBef>
              <a:buNone/>
            </a:pPr>
            <a:endParaRPr dirty="0"/>
          </a:p>
        </p:txBody>
      </p:sp>
      <p:sp>
        <p:nvSpPr>
          <p:cNvPr id="2" name="Marcador de número de diapositiva 1"/>
          <p:cNvSpPr>
            <a:spLocks noGrp="1"/>
          </p:cNvSpPr>
          <p:nvPr>
            <p:ph type="sldNum" idx="12"/>
          </p:nvPr>
        </p:nvSpPr>
        <p:spPr/>
        <p:txBody>
          <a:bodyPr/>
          <a:lstStyle/>
          <a:p>
            <a:pPr lvl="0" algn="r">
              <a:lnSpc>
                <a:spcPct val="100000"/>
              </a:lnSpc>
              <a:spcBef>
                <a:spcPts val="0"/>
              </a:spcBef>
              <a:spcAft>
                <a:spcPts val="0"/>
              </a:spcAft>
              <a:buNone/>
            </a:pPr>
            <a:fld id="{00000000-1234-1234-1234-123412341234}" type="slidenum">
              <a:rPr lang="es" smtClean="0">
                <a:solidFill>
                  <a:srgbClr val="424242"/>
                </a:solidFill>
              </a:rPr>
              <a:t>33</a:t>
            </a:fld>
            <a:endParaRPr lang="es" sz="1050" dirty="0">
              <a:solidFill>
                <a:srgbClr val="424242"/>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r"/>
            <a:r>
              <a:rPr lang="es-MX" sz="2400" dirty="0">
                <a:solidFill>
                  <a:srgbClr val="0070C0"/>
                </a:solidFill>
              </a:rPr>
              <a:t>Aplicación de la teoría</a:t>
            </a:r>
            <a:br>
              <a:rPr lang="es-MX" sz="2400" dirty="0">
                <a:solidFill>
                  <a:srgbClr val="0070C0"/>
                </a:solidFill>
              </a:rPr>
            </a:br>
            <a:r>
              <a:rPr lang="es-MX" sz="2400" dirty="0">
                <a:solidFill>
                  <a:srgbClr val="0070C0"/>
                </a:solidFill>
              </a:rPr>
              <a:t>Alumna: </a:t>
            </a:r>
            <a:r>
              <a:rPr lang="es-MX" sz="2400" dirty="0" err="1" smtClean="0">
                <a:solidFill>
                  <a:srgbClr val="0070C0"/>
                </a:solidFill>
              </a:rPr>
              <a:t>Saetveit</a:t>
            </a:r>
            <a:r>
              <a:rPr lang="es-MX" sz="2400" dirty="0" smtClean="0">
                <a:solidFill>
                  <a:srgbClr val="0070C0"/>
                </a:solidFill>
              </a:rPr>
              <a:t> </a:t>
            </a:r>
            <a:r>
              <a:rPr lang="es-MX" sz="2400" dirty="0" err="1" smtClean="0">
                <a:solidFill>
                  <a:srgbClr val="0070C0"/>
                </a:solidFill>
              </a:rPr>
              <a:t>Gisel</a:t>
            </a:r>
            <a:r>
              <a:rPr lang="es-MX" sz="2400" dirty="0" smtClean="0">
                <a:solidFill>
                  <a:srgbClr val="0070C0"/>
                </a:solidFill>
              </a:rPr>
              <a:t> Vences Hernández</a:t>
            </a:r>
            <a:endParaRPr lang="es-MX" sz="2400" dirty="0"/>
          </a:p>
        </p:txBody>
      </p:sp>
      <p:sp>
        <p:nvSpPr>
          <p:cNvPr id="4" name="Marcador de texto 3"/>
          <p:cNvSpPr>
            <a:spLocks noGrp="1"/>
          </p:cNvSpPr>
          <p:nvPr>
            <p:ph type="body" idx="1"/>
          </p:nvPr>
        </p:nvSpPr>
        <p:spPr>
          <a:xfrm>
            <a:off x="311700" y="1468824"/>
            <a:ext cx="8520600" cy="3479189"/>
          </a:xfrm>
        </p:spPr>
        <p:txBody>
          <a:bodyPr/>
          <a:lstStyle/>
          <a:p>
            <a:r>
              <a:rPr lang="es-MX" dirty="0" smtClean="0"/>
              <a:t> </a:t>
            </a:r>
            <a:r>
              <a:rPr lang="es-MX" b="1" dirty="0" smtClean="0"/>
              <a:t>Logro: </a:t>
            </a:r>
            <a:r>
              <a:rPr lang="es-MX" dirty="0" smtClean="0"/>
              <a:t>Impulso de sobresalir. Se tiene la plena disponibilidad de seguir aprendiendo de manera independiente. </a:t>
            </a:r>
          </a:p>
          <a:p>
            <a:r>
              <a:rPr lang="es-MX" dirty="0" smtClean="0"/>
              <a:t> </a:t>
            </a:r>
            <a:r>
              <a:rPr lang="es-MX" b="1" dirty="0" smtClean="0"/>
              <a:t>Poder: </a:t>
            </a:r>
            <a:r>
              <a:rPr lang="es-MX" dirty="0" smtClean="0"/>
              <a:t>Poseer una mentalidad de liderazgo para tener resultados positivos y con el esfuerzo equitativo dentro de un grupo o equipo de trabajo.</a:t>
            </a:r>
          </a:p>
          <a:p>
            <a:r>
              <a:rPr lang="es-MX" dirty="0" smtClean="0"/>
              <a:t> </a:t>
            </a:r>
            <a:r>
              <a:rPr lang="es-MX" b="1" dirty="0" smtClean="0"/>
              <a:t>Afiliación: </a:t>
            </a:r>
            <a:r>
              <a:rPr lang="es-MX" dirty="0" smtClean="0"/>
              <a:t>Relaciones interpersonales con nuestros compañeros y maestros. La comunicación es fundamental, pues nos permitirá emitir puntos de vista y llegar a una conclusión que sea aceptada para todos.</a:t>
            </a:r>
            <a:endParaRPr lang="es-MX" dirty="0"/>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34</a:t>
            </a:fld>
            <a:endParaRPr lang="es" dirty="0"/>
          </a:p>
        </p:txBody>
      </p:sp>
    </p:spTree>
    <p:extLst>
      <p:ext uri="{BB962C8B-B14F-4D97-AF65-F5344CB8AC3E}">
        <p14:creationId xmlns:p14="http://schemas.microsoft.com/office/powerpoint/2010/main" val="771497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Shape 334"/>
          <p:cNvSpPr txBox="1">
            <a:spLocks noGrp="1"/>
          </p:cNvSpPr>
          <p:nvPr>
            <p:ph type="title"/>
          </p:nvPr>
        </p:nvSpPr>
        <p:spPr>
          <a:prstGeom prst="rect">
            <a:avLst/>
          </a:prstGeom>
        </p:spPr>
        <p:txBody>
          <a:bodyPr wrap="square" lIns="91425" tIns="91425" rIns="91425" bIns="91425" anchor="t" anchorCtr="0">
            <a:noAutofit/>
          </a:bodyPr>
          <a:lstStyle/>
          <a:p>
            <a:pPr lvl="0" algn="ctr">
              <a:spcBef>
                <a:spcPts val="0"/>
              </a:spcBef>
              <a:buNone/>
            </a:pPr>
            <a:r>
              <a:rPr lang="es" sz="2400" b="1" dirty="0"/>
              <a:t>B</a:t>
            </a:r>
            <a:r>
              <a:rPr lang="es" sz="2400" b="1" dirty="0" smtClean="0"/>
              <a:t>ibliografía</a:t>
            </a:r>
            <a:br>
              <a:rPr lang="es" sz="2400" b="1" dirty="0" smtClean="0"/>
            </a:br>
            <a:r>
              <a:rPr lang="es" sz="2000" dirty="0" smtClean="0"/>
              <a:t/>
            </a:r>
            <a:br>
              <a:rPr lang="es" sz="2000" dirty="0" smtClean="0"/>
            </a:br>
            <a:r>
              <a:rPr lang="es" sz="2000" dirty="0" smtClean="0"/>
              <a:t/>
            </a:r>
            <a:br>
              <a:rPr lang="es" sz="2000" dirty="0" smtClean="0"/>
            </a:br>
            <a:r>
              <a:rPr lang="es" sz="2000" dirty="0"/>
              <a:t/>
            </a:r>
            <a:br>
              <a:rPr lang="es" sz="2000" dirty="0"/>
            </a:br>
            <a:r>
              <a:rPr lang="es" sz="2000" dirty="0"/>
              <a:t/>
            </a:r>
            <a:br>
              <a:rPr lang="es" sz="2000" dirty="0"/>
            </a:br>
            <a:endParaRPr lang="es" sz="2000" dirty="0"/>
          </a:p>
        </p:txBody>
      </p:sp>
      <p:sp>
        <p:nvSpPr>
          <p:cNvPr id="2" name="Marcador de texto 1"/>
          <p:cNvSpPr>
            <a:spLocks noGrp="1"/>
          </p:cNvSpPr>
          <p:nvPr>
            <p:ph type="body" idx="1"/>
          </p:nvPr>
        </p:nvSpPr>
        <p:spPr>
          <a:xfrm>
            <a:off x="293377" y="1275606"/>
            <a:ext cx="8520600" cy="3672408"/>
          </a:xfrm>
        </p:spPr>
        <p:txBody>
          <a:bodyPr/>
          <a:lstStyle/>
          <a:p>
            <a:pPr marL="342900" indent="-342900">
              <a:buAutoNum type="arabicPeriod"/>
            </a:pPr>
            <a:r>
              <a:rPr lang="es-MX" sz="1400" dirty="0" smtClean="0"/>
              <a:t>O. da Silva, R.(2002). </a:t>
            </a:r>
            <a:r>
              <a:rPr lang="es-MX" sz="1400" i="1" dirty="0" smtClean="0"/>
              <a:t>Teorías de la Administración. </a:t>
            </a:r>
            <a:r>
              <a:rPr lang="es-MX" sz="1400" dirty="0" smtClean="0"/>
              <a:t>México.</a:t>
            </a:r>
            <a:r>
              <a:rPr lang="es-MX" sz="1400" i="1" dirty="0" smtClean="0"/>
              <a:t> </a:t>
            </a:r>
            <a:r>
              <a:rPr lang="es-MX" sz="1400" dirty="0" smtClean="0"/>
              <a:t>Thomson.</a:t>
            </a:r>
          </a:p>
          <a:p>
            <a:pPr marL="342900" indent="-342900">
              <a:buAutoNum type="arabicPeriod"/>
            </a:pPr>
            <a:r>
              <a:rPr lang="es-MX" sz="1400" dirty="0" err="1" smtClean="0"/>
              <a:t>Robbins</a:t>
            </a:r>
            <a:r>
              <a:rPr lang="es-MX" sz="1400" dirty="0" smtClean="0"/>
              <a:t>, S. P. &amp; </a:t>
            </a:r>
            <a:r>
              <a:rPr lang="es-MX" sz="1400" dirty="0" err="1" smtClean="0"/>
              <a:t>Judge</a:t>
            </a:r>
            <a:r>
              <a:rPr lang="es-MX" sz="1400" dirty="0" smtClean="0"/>
              <a:t>, T. A. </a:t>
            </a:r>
            <a:r>
              <a:rPr lang="es-MX" sz="1400" i="1" dirty="0" smtClean="0"/>
              <a:t>Comportamiento Organizacional. </a:t>
            </a:r>
            <a:r>
              <a:rPr lang="es-MX" sz="1400" dirty="0" smtClean="0"/>
              <a:t>México. Pearson.</a:t>
            </a:r>
          </a:p>
          <a:p>
            <a:pPr marL="342900" indent="-342900">
              <a:buAutoNum type="arabicPeriod"/>
            </a:pPr>
            <a:r>
              <a:rPr lang="es" sz="1400" dirty="0">
                <a:solidFill>
                  <a:srgbClr val="424242"/>
                </a:solidFill>
                <a:highlight>
                  <a:srgbClr val="FFFFFF"/>
                </a:highlight>
                <a:latin typeface="Source Code Pro" panose="020B0604020202020204" charset="0"/>
                <a:ea typeface="Oswald Medium"/>
                <a:cs typeface="Oswald Medium"/>
                <a:sym typeface="Oswald Medium"/>
              </a:rPr>
              <a:t>CLEMENTE VALDÉS </a:t>
            </a:r>
            <a:r>
              <a:rPr lang="es" sz="1400" dirty="0" smtClean="0">
                <a:solidFill>
                  <a:srgbClr val="424242"/>
                </a:solidFill>
                <a:highlight>
                  <a:srgbClr val="FFFFFF"/>
                </a:highlight>
                <a:latin typeface="Source Code Pro" panose="020B0604020202020204" charset="0"/>
                <a:ea typeface="Oswald Medium"/>
                <a:cs typeface="Oswald Medium"/>
                <a:sym typeface="Oswald Medium"/>
              </a:rPr>
              <a:t>HERRERA. (2016).</a:t>
            </a:r>
            <a:r>
              <a:rPr lang="es" sz="1400" i="1" dirty="0" smtClean="0">
                <a:solidFill>
                  <a:srgbClr val="424242"/>
                </a:solidFill>
                <a:highlight>
                  <a:srgbClr val="FFFFFF"/>
                </a:highlight>
                <a:latin typeface="Source Code Pro" panose="020B0604020202020204" charset="0"/>
                <a:ea typeface="Oswald Medium"/>
                <a:cs typeface="Oswald Medium"/>
                <a:sym typeface="Oswald Medium"/>
              </a:rPr>
              <a:t> </a:t>
            </a:r>
            <a:r>
              <a:rPr lang="es" sz="1400" i="1" dirty="0">
                <a:solidFill>
                  <a:srgbClr val="424242"/>
                </a:solidFill>
                <a:highlight>
                  <a:srgbClr val="FFFFFF"/>
                </a:highlight>
                <a:latin typeface="Source Code Pro" panose="020B0604020202020204" charset="0"/>
                <a:ea typeface="Oswald Medium"/>
                <a:cs typeface="Oswald Medium"/>
                <a:sym typeface="Oswald Medium"/>
              </a:rPr>
              <a:t>MOTIVACIÓN, CONCEPTO Y TEORÍAS </a:t>
            </a:r>
            <a:r>
              <a:rPr lang="es" sz="1400" i="1" dirty="0" smtClean="0">
                <a:solidFill>
                  <a:srgbClr val="424242"/>
                </a:solidFill>
                <a:highlight>
                  <a:srgbClr val="FFFFFF"/>
                </a:highlight>
                <a:latin typeface="Source Code Pro" panose="020B0604020202020204" charset="0"/>
                <a:ea typeface="Oswald Medium"/>
                <a:cs typeface="Oswald Medium"/>
                <a:sym typeface="Oswald Medium"/>
              </a:rPr>
              <a:t>PRINCIPALES. </a:t>
            </a:r>
            <a:r>
              <a:rPr lang="es" sz="1400" dirty="0">
                <a:solidFill>
                  <a:srgbClr val="424242"/>
                </a:solidFill>
                <a:highlight>
                  <a:srgbClr val="FFFFFF"/>
                </a:highlight>
                <a:latin typeface="Source Code Pro" panose="020B0604020202020204" charset="0"/>
                <a:ea typeface="Oswald Medium"/>
                <a:cs typeface="Oswald Medium"/>
                <a:sym typeface="Oswald Medium"/>
              </a:rPr>
              <a:t>(11/SEP/2017). </a:t>
            </a:r>
            <a:r>
              <a:rPr lang="es" sz="1400" dirty="0">
                <a:solidFill>
                  <a:srgbClr val="424242"/>
                </a:solidFill>
                <a:highlight>
                  <a:srgbClr val="FFFFFF"/>
                </a:highlight>
                <a:latin typeface="Source Code Pro" panose="020B0604020202020204" charset="0"/>
                <a:ea typeface="Oswald Medium"/>
                <a:cs typeface="Oswald Medium"/>
                <a:sym typeface="Oswald Medium"/>
                <a:hlinkClick r:id="rId3"/>
              </a:rPr>
              <a:t>https://www.gestiopolis.com/motivacion-concepto-y-teorias-principales/#</a:t>
            </a:r>
            <a:r>
              <a:rPr lang="es" sz="1400" dirty="0" smtClean="0">
                <a:solidFill>
                  <a:srgbClr val="424242"/>
                </a:solidFill>
                <a:highlight>
                  <a:srgbClr val="FFFFFF"/>
                </a:highlight>
                <a:latin typeface="Source Code Pro" panose="020B0604020202020204" charset="0"/>
                <a:ea typeface="Oswald Medium"/>
                <a:cs typeface="Oswald Medium"/>
                <a:sym typeface="Oswald Medium"/>
                <a:hlinkClick r:id="rId3"/>
              </a:rPr>
              <a:t>que-es-motivacion</a:t>
            </a:r>
            <a:endParaRPr lang="es" sz="1400" dirty="0" smtClean="0">
              <a:solidFill>
                <a:srgbClr val="424242"/>
              </a:solidFill>
              <a:highlight>
                <a:srgbClr val="FFFFFF"/>
              </a:highlight>
              <a:latin typeface="Source Code Pro" panose="020B0604020202020204" charset="0"/>
              <a:ea typeface="Oswald Medium"/>
              <a:cs typeface="Oswald Medium"/>
              <a:sym typeface="Oswald Medium"/>
            </a:endParaRPr>
          </a:p>
          <a:p>
            <a:pPr marL="342900" indent="-342900">
              <a:buAutoNum type="arabicPeriod"/>
            </a:pPr>
            <a:r>
              <a:rPr lang="es" sz="1400" dirty="0">
                <a:solidFill>
                  <a:srgbClr val="424242"/>
                </a:solidFill>
                <a:latin typeface="Source Code Pro" panose="020B0604020202020204" charset="0"/>
                <a:sym typeface="Oswald"/>
              </a:rPr>
              <a:t>EURORESIDENTES (2017) </a:t>
            </a:r>
            <a:r>
              <a:rPr lang="es" sz="1400" i="1" dirty="0">
                <a:solidFill>
                  <a:srgbClr val="424242"/>
                </a:solidFill>
                <a:latin typeface="Source Code Pro" panose="020B0604020202020204" charset="0"/>
                <a:sym typeface="Oswald"/>
              </a:rPr>
              <a:t>la motivacion seg</a:t>
            </a:r>
            <a:r>
              <a:rPr lang="es-MX" sz="1400" i="1" dirty="0">
                <a:solidFill>
                  <a:srgbClr val="424242"/>
                </a:solidFill>
                <a:latin typeface="Source Code Pro" panose="020B0604020202020204" charset="0"/>
                <a:sym typeface="Oswald"/>
              </a:rPr>
              <a:t>ú</a:t>
            </a:r>
            <a:r>
              <a:rPr lang="es" sz="1400" i="1" dirty="0">
                <a:solidFill>
                  <a:srgbClr val="424242"/>
                </a:solidFill>
                <a:latin typeface="Source Code Pro" panose="020B0604020202020204" charset="0"/>
                <a:sym typeface="Oswald"/>
              </a:rPr>
              <a:t>n diversos </a:t>
            </a:r>
            <a:r>
              <a:rPr lang="es" sz="1400" i="1" dirty="0" smtClean="0">
                <a:solidFill>
                  <a:srgbClr val="424242"/>
                </a:solidFill>
                <a:latin typeface="Source Code Pro" panose="020B0604020202020204" charset="0"/>
                <a:sym typeface="Oswald"/>
              </a:rPr>
              <a:t>autores, </a:t>
            </a:r>
            <a:r>
              <a:rPr lang="es" sz="1400" dirty="0">
                <a:solidFill>
                  <a:srgbClr val="424242"/>
                </a:solidFill>
                <a:highlight>
                  <a:srgbClr val="FFFFFF"/>
                </a:highlight>
                <a:latin typeface="Source Code Pro" panose="020B0604020202020204" charset="0"/>
                <a:ea typeface="Oswald Medium"/>
                <a:cs typeface="Oswald Medium"/>
                <a:sym typeface="Oswald Medium"/>
              </a:rPr>
              <a:t>(11/SEP/2017). </a:t>
            </a:r>
            <a:r>
              <a:rPr lang="es" sz="1400" dirty="0">
                <a:solidFill>
                  <a:srgbClr val="424242"/>
                </a:solidFill>
                <a:latin typeface="Source Code Pro" panose="020B0604020202020204" charset="0"/>
                <a:sym typeface="Oswald"/>
              </a:rPr>
              <a:t/>
            </a:r>
            <a:br>
              <a:rPr lang="es" sz="1400" dirty="0">
                <a:solidFill>
                  <a:srgbClr val="424242"/>
                </a:solidFill>
                <a:latin typeface="Source Code Pro" panose="020B0604020202020204" charset="0"/>
                <a:sym typeface="Oswald"/>
              </a:rPr>
            </a:br>
            <a:r>
              <a:rPr lang="es-MX" sz="1400" dirty="0">
                <a:solidFill>
                  <a:srgbClr val="424242"/>
                </a:solidFill>
                <a:latin typeface="Source Code Pro" panose="020B0604020202020204" charset="0"/>
                <a:sym typeface="Oswald"/>
                <a:hlinkClick r:id="rId4"/>
              </a:rPr>
              <a:t>https://</a:t>
            </a:r>
            <a:r>
              <a:rPr lang="es-MX" sz="1400" dirty="0" smtClean="0">
                <a:solidFill>
                  <a:srgbClr val="424242"/>
                </a:solidFill>
                <a:latin typeface="Source Code Pro" panose="020B0604020202020204" charset="0"/>
                <a:sym typeface="Oswald"/>
                <a:hlinkClick r:id="rId4"/>
              </a:rPr>
              <a:t>www.euroresidentes.com/empresa/motivacion-segun-autores</a:t>
            </a:r>
            <a:endParaRPr lang="es-MX" sz="1400" dirty="0" smtClean="0">
              <a:solidFill>
                <a:srgbClr val="424242"/>
              </a:solidFill>
              <a:latin typeface="Source Code Pro" panose="020B0604020202020204" charset="0"/>
              <a:sym typeface="Oswald"/>
            </a:endParaRPr>
          </a:p>
          <a:p>
            <a:pPr marL="342900" indent="-342900">
              <a:buAutoNum type="arabicPeriod"/>
            </a:pPr>
            <a:r>
              <a:rPr lang="es" sz="1400" dirty="0" smtClean="0">
                <a:solidFill>
                  <a:srgbClr val="424242"/>
                </a:solidFill>
                <a:highlight>
                  <a:srgbClr val="FFFFFF"/>
                </a:highlight>
                <a:latin typeface="Source Code Pro" panose="020B0604020202020204" charset="0"/>
                <a:ea typeface="Oswald Medium"/>
                <a:cs typeface="Oswald Medium"/>
                <a:sym typeface="Oswald Medium"/>
              </a:rPr>
              <a:t>Escalona, G. M. L. (2009). </a:t>
            </a:r>
            <a:r>
              <a:rPr lang="es" sz="1400" i="1" dirty="0" smtClean="0">
                <a:solidFill>
                  <a:srgbClr val="424242"/>
                </a:solidFill>
                <a:highlight>
                  <a:srgbClr val="FFFFFF"/>
                </a:highlight>
                <a:latin typeface="Source Code Pro" panose="020B0604020202020204" charset="0"/>
                <a:ea typeface="Oswald Medium"/>
                <a:cs typeface="Oswald Medium"/>
                <a:sym typeface="Oswald Medium"/>
              </a:rPr>
              <a:t>Estudio de satisfacción laboral por parte del personal administrativo de una Institución Educativa. (FCA). </a:t>
            </a:r>
            <a:r>
              <a:rPr lang="es" sz="1400" dirty="0" smtClean="0">
                <a:solidFill>
                  <a:srgbClr val="424242"/>
                </a:solidFill>
                <a:highlight>
                  <a:srgbClr val="FFFFFF"/>
                </a:highlight>
                <a:latin typeface="Source Code Pro" panose="020B0604020202020204" charset="0"/>
                <a:ea typeface="Oswald Medium"/>
                <a:cs typeface="Oswald Medium"/>
                <a:sym typeface="Oswald Medium"/>
              </a:rPr>
              <a:t>Tesis de Maestria en Administración (Gestión Organizacional). </a:t>
            </a:r>
            <a:r>
              <a:rPr lang="es" sz="1200" dirty="0">
                <a:solidFill>
                  <a:srgbClr val="424242"/>
                </a:solidFill>
                <a:highlight>
                  <a:srgbClr val="FFFFFF"/>
                </a:highlight>
                <a:latin typeface="Oswald Medium"/>
                <a:ea typeface="Oswald Medium"/>
                <a:cs typeface="Oswald Medium"/>
                <a:sym typeface="Oswald Medium"/>
              </a:rPr>
              <a:t/>
            </a:r>
            <a:br>
              <a:rPr lang="es" sz="1200" dirty="0">
                <a:solidFill>
                  <a:srgbClr val="424242"/>
                </a:solidFill>
                <a:highlight>
                  <a:srgbClr val="FFFFFF"/>
                </a:highlight>
                <a:latin typeface="Oswald Medium"/>
                <a:ea typeface="Oswald Medium"/>
                <a:cs typeface="Oswald Medium"/>
                <a:sym typeface="Oswald Medium"/>
              </a:rPr>
            </a:br>
            <a:endParaRPr lang="es-MX" sz="1600" dirty="0" smtClean="0"/>
          </a:p>
          <a:p>
            <a:pPr marL="342900" indent="-342900">
              <a:buAutoNum type="arabicPeriod"/>
            </a:pPr>
            <a:endParaRPr lang="es-MX" dirty="0" smtClean="0"/>
          </a:p>
          <a:p>
            <a:pPr>
              <a:buNone/>
            </a:pPr>
            <a:endParaRPr lang="es-MX" dirty="0" smtClean="0"/>
          </a:p>
          <a:p>
            <a:pPr>
              <a:buNone/>
            </a:pPr>
            <a:r>
              <a:rPr lang="es-MX" dirty="0" smtClean="0"/>
              <a:t> </a:t>
            </a:r>
            <a:endParaRPr lang="es-MX" dirty="0"/>
          </a:p>
        </p:txBody>
      </p:sp>
      <p:sp>
        <p:nvSpPr>
          <p:cNvPr id="3" name="Marcador de número de diapositiva 2"/>
          <p:cNvSpPr>
            <a:spLocks noGrp="1"/>
          </p:cNvSpPr>
          <p:nvPr>
            <p:ph type="sldNum" idx="12"/>
          </p:nvPr>
        </p:nvSpPr>
        <p:spPr/>
        <p:txBody>
          <a:bodyPr/>
          <a:lstStyle/>
          <a:p>
            <a:pPr lvl="0">
              <a:spcBef>
                <a:spcPts val="0"/>
              </a:spcBef>
              <a:buNone/>
            </a:pPr>
            <a:fld id="{00000000-1234-1234-1234-123412341234}" type="slidenum">
              <a:rPr lang="es" smtClean="0"/>
              <a:t>35</a:t>
            </a:fld>
            <a:endParaRPr lang="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sz="3200" b="1" dirty="0" smtClean="0">
                <a:solidFill>
                  <a:srgbClr val="0070C0"/>
                </a:solidFill>
              </a:rPr>
              <a:t>Sabías qué?...</a:t>
            </a:r>
            <a:endParaRPr lang="es-MX" sz="3200" b="1" dirty="0">
              <a:solidFill>
                <a:srgbClr val="0070C0"/>
              </a:solidFill>
            </a:endParaRPr>
          </a:p>
        </p:txBody>
      </p:sp>
      <p:sp>
        <p:nvSpPr>
          <p:cNvPr id="3" name="Marcador de texto 2"/>
          <p:cNvSpPr>
            <a:spLocks noGrp="1"/>
          </p:cNvSpPr>
          <p:nvPr>
            <p:ph type="body" idx="1"/>
          </p:nvPr>
        </p:nvSpPr>
        <p:spPr>
          <a:xfrm>
            <a:off x="2051720" y="1491630"/>
            <a:ext cx="5040560" cy="3099900"/>
          </a:xfrm>
          <a:solidFill>
            <a:schemeClr val="tx1">
              <a:lumMod val="40000"/>
              <a:lumOff val="60000"/>
            </a:schemeClr>
          </a:solidFill>
        </p:spPr>
        <p:txBody>
          <a:bodyPr/>
          <a:lstStyle/>
          <a:p>
            <a:pPr>
              <a:buNone/>
            </a:pPr>
            <a:r>
              <a:rPr lang="es-MX" sz="2000" dirty="0" smtClean="0"/>
              <a:t>Gran parte de los teóricos de la motivación considera que no son los elementos externos al ser humano los que producen la superación personal, sino que es el propio individuo el único capaz de hacerlo.</a:t>
            </a:r>
            <a:endParaRPr lang="es-MX" sz="2000" dirty="0"/>
          </a:p>
        </p:txBody>
      </p:sp>
      <p:sp>
        <p:nvSpPr>
          <p:cNvPr id="4" name="Marcador de número de diapositiva 3"/>
          <p:cNvSpPr>
            <a:spLocks noGrp="1"/>
          </p:cNvSpPr>
          <p:nvPr>
            <p:ph type="sldNum" idx="12"/>
          </p:nvPr>
        </p:nvSpPr>
        <p:spPr/>
        <p:txBody>
          <a:bodyPr/>
          <a:lstStyle/>
          <a:p>
            <a:pPr lvl="0">
              <a:spcBef>
                <a:spcPts val="0"/>
              </a:spcBef>
              <a:buNone/>
            </a:pPr>
            <a:fld id="{00000000-1234-1234-1234-123412341234}" type="slidenum">
              <a:rPr lang="es" smtClean="0"/>
              <a:t>4</a:t>
            </a:fld>
            <a:endParaRPr lang="es"/>
          </a:p>
        </p:txBody>
      </p:sp>
    </p:spTree>
    <p:extLst>
      <p:ext uri="{BB962C8B-B14F-4D97-AF65-F5344CB8AC3E}">
        <p14:creationId xmlns:p14="http://schemas.microsoft.com/office/powerpoint/2010/main" val="1324931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tx1"/>
                </a:solidFill>
              </a:rPr>
              <a:t>Definición de motivación</a:t>
            </a:r>
            <a:endParaRPr lang="es-MX" dirty="0">
              <a:solidFill>
                <a:schemeClr val="tx1"/>
              </a:solidFill>
            </a:endParaRPr>
          </a:p>
        </p:txBody>
      </p:sp>
      <p:sp>
        <p:nvSpPr>
          <p:cNvPr id="3" name="Marcador de texto 2"/>
          <p:cNvSpPr>
            <a:spLocks noGrp="1"/>
          </p:cNvSpPr>
          <p:nvPr>
            <p:ph type="body" idx="1"/>
          </p:nvPr>
        </p:nvSpPr>
        <p:spPr>
          <a:xfrm>
            <a:off x="311700" y="1468824"/>
            <a:ext cx="8520600" cy="3327583"/>
          </a:xfrm>
        </p:spPr>
        <p:txBody>
          <a:bodyPr/>
          <a:lstStyle/>
          <a:p>
            <a:pPr>
              <a:buNone/>
            </a:pPr>
            <a:r>
              <a:rPr lang="es-MX" dirty="0" smtClean="0"/>
              <a:t>Para O. da Silva (2002, p.221) la motivación es “una fuerza dirigida dentro de los individuos, mediante la cual éstos tratan de alcanzar una meta, con el fin de satisfacer una necesidad o expectativa”.</a:t>
            </a:r>
            <a:endParaRPr lang="es-MX" dirty="0"/>
          </a:p>
        </p:txBody>
      </p:sp>
      <p:pic>
        <p:nvPicPr>
          <p:cNvPr id="1026" name="Picture 2" descr="Resultado de imagen para motiv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643758"/>
            <a:ext cx="2124075" cy="215265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p:cNvSpPr>
            <a:spLocks noGrp="1"/>
          </p:cNvSpPr>
          <p:nvPr>
            <p:ph type="sldNum" idx="12"/>
          </p:nvPr>
        </p:nvSpPr>
        <p:spPr/>
        <p:txBody>
          <a:bodyPr/>
          <a:lstStyle/>
          <a:p>
            <a:pPr lvl="0">
              <a:spcBef>
                <a:spcPts val="0"/>
              </a:spcBef>
              <a:buNone/>
            </a:pPr>
            <a:fld id="{00000000-1234-1234-1234-123412341234}" type="slidenum">
              <a:rPr lang="es" smtClean="0"/>
              <a:t>5</a:t>
            </a:fld>
            <a:endParaRPr lang="es"/>
          </a:p>
        </p:txBody>
      </p:sp>
    </p:spTree>
    <p:extLst>
      <p:ext uri="{BB962C8B-B14F-4D97-AF65-F5344CB8AC3E}">
        <p14:creationId xmlns:p14="http://schemas.microsoft.com/office/powerpoint/2010/main" val="4014279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sz="2800" dirty="0" smtClean="0">
                <a:solidFill>
                  <a:schemeClr val="tx1"/>
                </a:solidFill>
              </a:rPr>
              <a:t>La Motivación enfocada al ámbito académico</a:t>
            </a:r>
            <a:endParaRPr lang="es-MX" sz="2800" dirty="0">
              <a:solidFill>
                <a:schemeClr val="tx1"/>
              </a:solidFill>
            </a:endParaRPr>
          </a:p>
        </p:txBody>
      </p:sp>
      <p:sp>
        <p:nvSpPr>
          <p:cNvPr id="3" name="Marcador de texto 2"/>
          <p:cNvSpPr>
            <a:spLocks noGrp="1"/>
          </p:cNvSpPr>
          <p:nvPr>
            <p:ph type="body" idx="1"/>
          </p:nvPr>
        </p:nvSpPr>
        <p:spPr/>
        <p:txBody>
          <a:bodyPr/>
          <a:lstStyle/>
          <a:p>
            <a:pPr>
              <a:buNone/>
            </a:pPr>
            <a:r>
              <a:rPr lang="es-MX" dirty="0" smtClean="0"/>
              <a:t>Es un sentimiento impulsivo, producto del deseo de hacer u obtener algo, el cual muchas veces nos puede llevar a actuar en forma positiva o competitiva. </a:t>
            </a:r>
            <a:r>
              <a:rPr lang="es-MX" dirty="0" smtClean="0"/>
              <a:t>Está </a:t>
            </a:r>
            <a:r>
              <a:rPr lang="es-MX" dirty="0" smtClean="0"/>
              <a:t>constituida por todos los factores capaces de provocar, mantener y dirigir la conducta hacia un objetivo, para beneficio propio, colectivo o laboral.</a:t>
            </a:r>
          </a:p>
          <a:p>
            <a:pPr>
              <a:buNone/>
            </a:pPr>
            <a:r>
              <a:rPr lang="es-MX" dirty="0" smtClean="0"/>
              <a:t>Reconocer y comprender la motivación dándole un enfoque académico nos permite a todos estar en sintonía.</a:t>
            </a:r>
          </a:p>
          <a:p>
            <a:pPr>
              <a:buNone/>
            </a:pPr>
            <a:endParaRPr lang="es-MX" dirty="0"/>
          </a:p>
        </p:txBody>
      </p:sp>
      <p:sp>
        <p:nvSpPr>
          <p:cNvPr id="4" name="Marcador de número de diapositiva 3"/>
          <p:cNvSpPr>
            <a:spLocks noGrp="1"/>
          </p:cNvSpPr>
          <p:nvPr>
            <p:ph type="sldNum" idx="12"/>
          </p:nvPr>
        </p:nvSpPr>
        <p:spPr/>
        <p:txBody>
          <a:bodyPr/>
          <a:lstStyle/>
          <a:p>
            <a:pPr lvl="0">
              <a:spcBef>
                <a:spcPts val="0"/>
              </a:spcBef>
              <a:buNone/>
            </a:pPr>
            <a:fld id="{00000000-1234-1234-1234-123412341234}" type="slidenum">
              <a:rPr lang="es" smtClean="0"/>
              <a:t>6</a:t>
            </a:fld>
            <a:endParaRPr lang="es"/>
          </a:p>
        </p:txBody>
      </p:sp>
    </p:spTree>
    <p:extLst>
      <p:ext uri="{BB962C8B-B14F-4D97-AF65-F5344CB8AC3E}">
        <p14:creationId xmlns:p14="http://schemas.microsoft.com/office/powerpoint/2010/main" val="556815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200" dirty="0" smtClean="0">
                <a:solidFill>
                  <a:schemeClr val="tx1"/>
                </a:solidFill>
              </a:rPr>
              <a:t>Motivación intrínseca y extrínseca</a:t>
            </a:r>
            <a:endParaRPr lang="es-MX" sz="3200" dirty="0">
              <a:solidFill>
                <a:schemeClr val="tx1"/>
              </a:solidFill>
            </a:endParaRPr>
          </a:p>
        </p:txBody>
      </p:sp>
      <p:sp>
        <p:nvSpPr>
          <p:cNvPr id="3" name="Marcador de texto 2"/>
          <p:cNvSpPr>
            <a:spLocks noGrp="1"/>
          </p:cNvSpPr>
          <p:nvPr>
            <p:ph type="body" idx="1"/>
          </p:nvPr>
        </p:nvSpPr>
        <p:spPr/>
        <p:txBody>
          <a:bodyPr/>
          <a:lstStyle/>
          <a:p>
            <a:pPr>
              <a:buNone/>
            </a:pPr>
            <a:r>
              <a:rPr lang="es-MX" sz="2400" dirty="0" smtClean="0"/>
              <a:t>La motivación puede dividirse en dos fuentes, ya que esta se puede dar de las necesidades internas de una persona o puede surgir a partir de las presiones y los incentivos externos.</a:t>
            </a:r>
          </a:p>
          <a:p>
            <a:pPr>
              <a:buNone/>
            </a:pPr>
            <a:endParaRPr lang="es-MX" dirty="0"/>
          </a:p>
        </p:txBody>
      </p:sp>
      <p:sp>
        <p:nvSpPr>
          <p:cNvPr id="4" name="Marcador de número de diapositiva 3"/>
          <p:cNvSpPr>
            <a:spLocks noGrp="1"/>
          </p:cNvSpPr>
          <p:nvPr>
            <p:ph type="sldNum" idx="12"/>
          </p:nvPr>
        </p:nvSpPr>
        <p:spPr/>
        <p:txBody>
          <a:bodyPr/>
          <a:lstStyle/>
          <a:p>
            <a:pPr lvl="0">
              <a:spcBef>
                <a:spcPts val="0"/>
              </a:spcBef>
              <a:buNone/>
            </a:pPr>
            <a:fld id="{00000000-1234-1234-1234-123412341234}" type="slidenum">
              <a:rPr lang="es" smtClean="0"/>
              <a:t>7</a:t>
            </a:fld>
            <a:endParaRPr lang="es"/>
          </a:p>
        </p:txBody>
      </p:sp>
    </p:spTree>
    <p:extLst>
      <p:ext uri="{BB962C8B-B14F-4D97-AF65-F5344CB8AC3E}">
        <p14:creationId xmlns:p14="http://schemas.microsoft.com/office/powerpoint/2010/main" val="439142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r"/>
            <a:r>
              <a:rPr lang="es-MX" sz="2000" b="1" dirty="0" smtClean="0">
                <a:solidFill>
                  <a:schemeClr val="tx1"/>
                </a:solidFill>
              </a:rPr>
              <a:t>O. da Silva (2002, p. 222) las define de la siguiente manera:</a:t>
            </a:r>
            <a:endParaRPr lang="es-MX" sz="2000" b="1" dirty="0">
              <a:solidFill>
                <a:schemeClr val="tx1"/>
              </a:solidFill>
            </a:endParaRPr>
          </a:p>
        </p:txBody>
      </p:sp>
      <p:sp>
        <p:nvSpPr>
          <p:cNvPr id="5" name="Marcador de texto 4"/>
          <p:cNvSpPr>
            <a:spLocks noGrp="1"/>
          </p:cNvSpPr>
          <p:nvPr>
            <p:ph type="body" idx="1"/>
          </p:nvPr>
        </p:nvSpPr>
        <p:spPr/>
        <p:txBody>
          <a:bodyPr/>
          <a:lstStyle/>
          <a:p>
            <a:pPr>
              <a:buNone/>
            </a:pPr>
            <a:r>
              <a:rPr lang="es-MX" sz="1600" b="1" dirty="0" smtClean="0">
                <a:effectLst>
                  <a:outerShdw blurRad="38100" dist="38100" dir="2700000" algn="tl">
                    <a:srgbClr val="000000">
                      <a:alpha val="43137"/>
                    </a:srgbClr>
                  </a:outerShdw>
                </a:effectLst>
              </a:rPr>
              <a:t>La motivación intrínseca </a:t>
            </a:r>
            <a:r>
              <a:rPr lang="es-MX" sz="1600" dirty="0" smtClean="0"/>
              <a:t>se refiere a las recompensas psicológicas, como por ejemplo </a:t>
            </a:r>
            <a:r>
              <a:rPr lang="es-MX" sz="1600" dirty="0" smtClean="0">
                <a:solidFill>
                  <a:srgbClr val="00B050"/>
                </a:solidFill>
              </a:rPr>
              <a:t>la oportunidad de una persona de usar sus habilidades, un sentimiento de desafío y realización, recibir un reconocimiento positivo o un signo de aprecio, ser tratado con consideración.</a:t>
            </a:r>
            <a:endParaRPr lang="es-MX" sz="1600" dirty="0">
              <a:solidFill>
                <a:srgbClr val="00B050"/>
              </a:solidFill>
            </a:endParaRPr>
          </a:p>
        </p:txBody>
      </p:sp>
      <p:sp>
        <p:nvSpPr>
          <p:cNvPr id="6" name="Marcador de texto 5"/>
          <p:cNvSpPr>
            <a:spLocks noGrp="1"/>
          </p:cNvSpPr>
          <p:nvPr>
            <p:ph type="body" idx="2"/>
          </p:nvPr>
        </p:nvSpPr>
        <p:spPr/>
        <p:txBody>
          <a:bodyPr/>
          <a:lstStyle/>
          <a:p>
            <a:pPr>
              <a:buNone/>
            </a:pPr>
            <a:r>
              <a:rPr lang="es-MX" sz="1600" b="1" dirty="0" smtClean="0">
                <a:effectLst>
                  <a:outerShdw blurRad="38100" dist="38100" dir="2700000" algn="tl">
                    <a:srgbClr val="000000">
                      <a:alpha val="43137"/>
                    </a:srgbClr>
                  </a:outerShdw>
                </a:effectLst>
              </a:rPr>
              <a:t>La motivación extrínseca </a:t>
            </a:r>
            <a:r>
              <a:rPr lang="es-MX" sz="1600" dirty="0" smtClean="0"/>
              <a:t>se refiere a las recompensas tangibles o materiales como por ejemplo, </a:t>
            </a:r>
            <a:r>
              <a:rPr lang="es-MX" sz="1600" dirty="0" smtClean="0">
                <a:solidFill>
                  <a:srgbClr val="00B0F0"/>
                </a:solidFill>
              </a:rPr>
              <a:t>los salarios, prestaciones adicionales, seguros de vida, promociones, contratos laborales, el ambiente y las condiciones laborales.</a:t>
            </a:r>
            <a:endParaRPr lang="es-MX" sz="1600" dirty="0">
              <a:solidFill>
                <a:srgbClr val="00B0F0"/>
              </a:solidFill>
            </a:endParaRP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8</a:t>
            </a:fld>
            <a:endParaRPr lang="es"/>
          </a:p>
        </p:txBody>
      </p:sp>
    </p:spTree>
    <p:extLst>
      <p:ext uri="{BB962C8B-B14F-4D97-AF65-F5344CB8AC3E}">
        <p14:creationId xmlns:p14="http://schemas.microsoft.com/office/powerpoint/2010/main" val="1773967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p:nvPr/>
        </p:nvSpPr>
        <p:spPr>
          <a:xfrm>
            <a:off x="3189875" y="1737975"/>
            <a:ext cx="2764260" cy="1096308"/>
          </a:xfrm>
          <a:prstGeom prst="cloud">
            <a:avLst/>
          </a:prstGeom>
          <a:solidFill>
            <a:srgbClr val="741B47"/>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b="1" dirty="0">
                <a:solidFill>
                  <a:schemeClr val="lt1"/>
                </a:solidFill>
              </a:rPr>
              <a:t>PRINCIPIOS MOTIVACIONALES</a:t>
            </a:r>
          </a:p>
        </p:txBody>
      </p:sp>
      <p:sp>
        <p:nvSpPr>
          <p:cNvPr id="167" name="Shape 167"/>
          <p:cNvSpPr/>
          <p:nvPr/>
        </p:nvSpPr>
        <p:spPr>
          <a:xfrm>
            <a:off x="3732550" y="3942175"/>
            <a:ext cx="1877400" cy="944700"/>
          </a:xfrm>
          <a:prstGeom prst="verticalScroll">
            <a:avLst>
              <a:gd name="adj" fmla="val 125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a:t>4. Principio de la novedad.</a:t>
            </a:r>
          </a:p>
        </p:txBody>
      </p:sp>
      <p:sp>
        <p:nvSpPr>
          <p:cNvPr id="168" name="Shape 168"/>
          <p:cNvSpPr/>
          <p:nvPr/>
        </p:nvSpPr>
        <p:spPr>
          <a:xfrm>
            <a:off x="455600" y="3186425"/>
            <a:ext cx="1737600" cy="1176300"/>
          </a:xfrm>
          <a:prstGeom prst="verticalScroll">
            <a:avLst>
              <a:gd name="adj" fmla="val 125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a:t>3. Principio de la repetición.</a:t>
            </a:r>
          </a:p>
        </p:txBody>
      </p:sp>
      <p:sp>
        <p:nvSpPr>
          <p:cNvPr id="169" name="Shape 169"/>
          <p:cNvSpPr/>
          <p:nvPr/>
        </p:nvSpPr>
        <p:spPr>
          <a:xfrm>
            <a:off x="513175" y="513975"/>
            <a:ext cx="1737600" cy="1224000"/>
          </a:xfrm>
          <a:prstGeom prst="verticalScroll">
            <a:avLst>
              <a:gd name="adj" fmla="val 125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dirty="0"/>
              <a:t>1. Principio de la  predisposición.</a:t>
            </a:r>
          </a:p>
        </p:txBody>
      </p:sp>
      <p:sp>
        <p:nvSpPr>
          <p:cNvPr id="170" name="Shape 170"/>
          <p:cNvSpPr/>
          <p:nvPr/>
        </p:nvSpPr>
        <p:spPr>
          <a:xfrm>
            <a:off x="6887425" y="3186425"/>
            <a:ext cx="1654500" cy="944700"/>
          </a:xfrm>
          <a:prstGeom prst="verticalScroll">
            <a:avLst>
              <a:gd name="adj" fmla="val 125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dirty="0"/>
              <a:t>5. Principio de la vivencia.</a:t>
            </a:r>
          </a:p>
        </p:txBody>
      </p:sp>
      <p:sp>
        <p:nvSpPr>
          <p:cNvPr id="171" name="Shape 171"/>
          <p:cNvSpPr/>
          <p:nvPr/>
        </p:nvSpPr>
        <p:spPr>
          <a:xfrm>
            <a:off x="6845875" y="467300"/>
            <a:ext cx="1737600" cy="1041000"/>
          </a:xfrm>
          <a:prstGeom prst="verticalScroll">
            <a:avLst>
              <a:gd name="adj" fmla="val 125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lgn="ctr">
              <a:spcBef>
                <a:spcPts val="0"/>
              </a:spcBef>
              <a:buNone/>
            </a:pPr>
            <a:r>
              <a:rPr lang="es" dirty="0"/>
              <a:t>2. Principio de la consecuencia.</a:t>
            </a:r>
          </a:p>
        </p:txBody>
      </p:sp>
      <p:sp>
        <p:nvSpPr>
          <p:cNvPr id="172" name="Shape 172"/>
          <p:cNvSpPr/>
          <p:nvPr/>
        </p:nvSpPr>
        <p:spPr>
          <a:xfrm rot="8775390">
            <a:off x="2361991" y="2743263"/>
            <a:ext cx="981321" cy="338478"/>
          </a:xfrm>
          <a:prstGeom prst="rightArrow">
            <a:avLst>
              <a:gd name="adj1" fmla="val 50000"/>
              <a:gd name="adj2" fmla="val 500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73" name="Shape 173"/>
          <p:cNvSpPr/>
          <p:nvPr/>
        </p:nvSpPr>
        <p:spPr>
          <a:xfrm rot="-8889800">
            <a:off x="2361277" y="1494514"/>
            <a:ext cx="982749" cy="338321"/>
          </a:xfrm>
          <a:prstGeom prst="rightArrow">
            <a:avLst>
              <a:gd name="adj1" fmla="val 50000"/>
              <a:gd name="adj2" fmla="val 50000"/>
            </a:avLst>
          </a:prstGeom>
          <a:solidFill>
            <a:schemeClr val="dk1"/>
          </a:solidFill>
          <a:ln w="9525" cap="flat" cmpd="sng">
            <a:solidFill>
              <a:srgbClr val="C27BA0"/>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solidFill>
                <a:schemeClr val="dk1"/>
              </a:solidFill>
            </a:endParaRPr>
          </a:p>
        </p:txBody>
      </p:sp>
      <p:sp>
        <p:nvSpPr>
          <p:cNvPr id="174" name="Shape 174"/>
          <p:cNvSpPr/>
          <p:nvPr/>
        </p:nvSpPr>
        <p:spPr>
          <a:xfrm rot="-2071095">
            <a:off x="5920558" y="1494431"/>
            <a:ext cx="909526" cy="338511"/>
          </a:xfrm>
          <a:prstGeom prst="rightArrow">
            <a:avLst>
              <a:gd name="adj1" fmla="val 50000"/>
              <a:gd name="adj2" fmla="val 500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75" name="Shape 175"/>
          <p:cNvSpPr/>
          <p:nvPr/>
        </p:nvSpPr>
        <p:spPr>
          <a:xfrm rot="1853564">
            <a:off x="5707321" y="2792233"/>
            <a:ext cx="1079207" cy="338384"/>
          </a:xfrm>
          <a:prstGeom prst="rightArrow">
            <a:avLst>
              <a:gd name="adj1" fmla="val 50000"/>
              <a:gd name="adj2" fmla="val 500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176" name="Shape 176"/>
          <p:cNvSpPr/>
          <p:nvPr/>
        </p:nvSpPr>
        <p:spPr>
          <a:xfrm rot="5401134">
            <a:off x="4085515" y="3185509"/>
            <a:ext cx="909600" cy="338400"/>
          </a:xfrm>
          <a:prstGeom prst="rightArrow">
            <a:avLst>
              <a:gd name="adj1" fmla="val 50000"/>
              <a:gd name="adj2" fmla="val 50000"/>
            </a:avLst>
          </a:prstGeom>
          <a:solidFill>
            <a:schemeClr val="dk1"/>
          </a:solidFill>
          <a:ln w="9525" cap="flat" cmpd="sng">
            <a:solidFill>
              <a:schemeClr val="dk2"/>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 name="Marcador de número de diapositiva 1"/>
          <p:cNvSpPr>
            <a:spLocks noGrp="1"/>
          </p:cNvSpPr>
          <p:nvPr>
            <p:ph type="sldNum" idx="12"/>
          </p:nvPr>
        </p:nvSpPr>
        <p:spPr/>
        <p:txBody>
          <a:bodyPr/>
          <a:lstStyle/>
          <a:p>
            <a:pPr lvl="0">
              <a:spcBef>
                <a:spcPts val="0"/>
              </a:spcBef>
              <a:buNone/>
            </a:pPr>
            <a:fld id="{00000000-1234-1234-1234-123412341234}" type="slidenum">
              <a:rPr lang="es" smtClean="0"/>
              <a:t>9</a:t>
            </a:fld>
            <a:endParaRPr lang="es"/>
          </a:p>
        </p:txBody>
      </p:sp>
    </p:spTree>
  </p:cSld>
  <p:clrMapOvr>
    <a:masterClrMapping/>
  </p:clrMapOvr>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615</TotalTime>
  <Words>1695</Words>
  <Application>Microsoft Office PowerPoint</Application>
  <PresentationFormat>Presentación en pantalla (16:9)</PresentationFormat>
  <Paragraphs>183</Paragraphs>
  <Slides>35</Slides>
  <Notes>26</Notes>
  <HiddenSlides>0</HiddenSlides>
  <MMClips>0</MMClips>
  <ScaleCrop>false</ScaleCrop>
  <HeadingPairs>
    <vt:vector size="6" baseType="variant">
      <vt:variant>
        <vt:lpstr>Fuentes usadas</vt:lpstr>
      </vt:variant>
      <vt:variant>
        <vt:i4>16</vt:i4>
      </vt:variant>
      <vt:variant>
        <vt:lpstr>Tema</vt:lpstr>
      </vt:variant>
      <vt:variant>
        <vt:i4>1</vt:i4>
      </vt:variant>
      <vt:variant>
        <vt:lpstr>Títulos de diapositiva</vt:lpstr>
      </vt:variant>
      <vt:variant>
        <vt:i4>35</vt:i4>
      </vt:variant>
    </vt:vector>
  </HeadingPairs>
  <TitlesOfParts>
    <vt:vector size="52" baseType="lpstr">
      <vt:lpstr>Impact</vt:lpstr>
      <vt:lpstr>Bree Serif</vt:lpstr>
      <vt:lpstr>Source Code Pro</vt:lpstr>
      <vt:lpstr>Dancing Script</vt:lpstr>
      <vt:lpstr>Trebuchet MS</vt:lpstr>
      <vt:lpstr>Comic Sans MS</vt:lpstr>
      <vt:lpstr>Amatic SC</vt:lpstr>
      <vt:lpstr>Oswald</vt:lpstr>
      <vt:lpstr>Georgia</vt:lpstr>
      <vt:lpstr>Times New Roman</vt:lpstr>
      <vt:lpstr>Arial</vt:lpstr>
      <vt:lpstr>Pinyon Script</vt:lpstr>
      <vt:lpstr>Permanent Marker</vt:lpstr>
      <vt:lpstr>Roboto</vt:lpstr>
      <vt:lpstr>Oswald Medium</vt:lpstr>
      <vt:lpstr>Ultra</vt:lpstr>
      <vt:lpstr>Modern Writer</vt:lpstr>
      <vt:lpstr>Presentación de PowerPoint</vt:lpstr>
      <vt:lpstr>LA MOTIVACIÓN.</vt:lpstr>
      <vt:lpstr>Presentación de PowerPoint</vt:lpstr>
      <vt:lpstr>Sabías qué?...</vt:lpstr>
      <vt:lpstr>Definición de motivación</vt:lpstr>
      <vt:lpstr>La Motivación enfocada al ámbito académico</vt:lpstr>
      <vt:lpstr>Motivación intrínseca y extrínseca</vt:lpstr>
      <vt:lpstr>O. da Silva (2002, p. 222) las define de la siguiente manera:</vt:lpstr>
      <vt:lpstr>Presentación de PowerPoint</vt:lpstr>
      <vt:lpstr>Teorías sobre la Motivación</vt:lpstr>
      <vt:lpstr>Maslow</vt:lpstr>
      <vt:lpstr>Fisiología</vt:lpstr>
      <vt:lpstr>Seguridad</vt:lpstr>
      <vt:lpstr>Afiliación</vt:lpstr>
      <vt:lpstr>Reconocimiento</vt:lpstr>
      <vt:lpstr>Autorrealización </vt:lpstr>
      <vt:lpstr>Pirámide de Maslow</vt:lpstr>
      <vt:lpstr>Aplicación de la teoría en la educación</vt:lpstr>
      <vt:lpstr>Aplicación de la teoría Alumno: Josué Saldaña García</vt:lpstr>
      <vt:lpstr>Otra forma de categoría de las necesidades es:</vt:lpstr>
      <vt:lpstr>DOUGLAS MC GREGOR</vt:lpstr>
      <vt:lpstr>TEORÍA X</vt:lpstr>
      <vt:lpstr>TEORÍA Y</vt:lpstr>
      <vt:lpstr>Todo gerente que se identifique con la teoría X desarrollará una tendencia autocrática:</vt:lpstr>
      <vt:lpstr>Un gerente orientado por la teoría Y, tenderá a desarrollar un estilo de dirección democrático o participativo</vt:lpstr>
      <vt:lpstr>Aplicación de la teoría Alumna: Ana Karen Alcántara García</vt:lpstr>
      <vt:lpstr>DAVID MC CLELLAND</vt:lpstr>
      <vt:lpstr>Teoría de las necesidades de McClelland</vt:lpstr>
      <vt:lpstr>     Teoría de las necesidades de McClelland (Robbins &amp; Judge, 2013, p.207)</vt:lpstr>
      <vt:lpstr>Presentación de PowerPoint</vt:lpstr>
      <vt:lpstr>Presentación de PowerPoint</vt:lpstr>
      <vt:lpstr>Presentación de PowerPoint</vt:lpstr>
      <vt:lpstr>Presentación de PowerPoint</vt:lpstr>
      <vt:lpstr>Aplicación de la teoría Alumna: Saetveit Gisel Vences Hernández</vt:lpstr>
      <vt:lpstr>Bibliografía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Mariel</dc:creator>
  <cp:lastModifiedBy>Hewlett-Packard Company</cp:lastModifiedBy>
  <cp:revision>58</cp:revision>
  <dcterms:modified xsi:type="dcterms:W3CDTF">2017-10-21T00:15:21Z</dcterms:modified>
</cp:coreProperties>
</file>