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1"/>
  </p:notesMasterIdLst>
  <p:sldIdLst>
    <p:sldId id="266" r:id="rId2"/>
    <p:sldId id="271" r:id="rId3"/>
    <p:sldId id="272" r:id="rId4"/>
    <p:sldId id="273" r:id="rId5"/>
    <p:sldId id="274" r:id="rId6"/>
    <p:sldId id="318" r:id="rId7"/>
    <p:sldId id="275" r:id="rId8"/>
    <p:sldId id="320" r:id="rId9"/>
    <p:sldId id="322" r:id="rId10"/>
    <p:sldId id="324" r:id="rId11"/>
    <p:sldId id="281" r:id="rId12"/>
    <p:sldId id="326" r:id="rId13"/>
    <p:sldId id="328" r:id="rId14"/>
    <p:sldId id="282" r:id="rId15"/>
    <p:sldId id="330" r:id="rId16"/>
    <p:sldId id="267" r:id="rId17"/>
    <p:sldId id="260" r:id="rId18"/>
    <p:sldId id="262" r:id="rId19"/>
    <p:sldId id="332" r:id="rId20"/>
    <p:sldId id="261" r:id="rId21"/>
    <p:sldId id="263" r:id="rId22"/>
    <p:sldId id="264" r:id="rId23"/>
    <p:sldId id="311" r:id="rId24"/>
    <p:sldId id="314" r:id="rId25"/>
    <p:sldId id="316" r:id="rId26"/>
    <p:sldId id="310" r:id="rId27"/>
    <p:sldId id="309"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5" autoAdjust="0"/>
    <p:restoredTop sz="94624" autoAdjust="0"/>
  </p:normalViewPr>
  <p:slideViewPr>
    <p:cSldViewPr>
      <p:cViewPr varScale="1">
        <p:scale>
          <a:sx n="68" d="100"/>
          <a:sy n="68" d="100"/>
        </p:scale>
        <p:origin x="1002" y="72"/>
      </p:cViewPr>
      <p:guideLst>
        <p:guide orient="horz" pos="2160"/>
        <p:guide pos="3840"/>
      </p:guideLst>
    </p:cSldViewPr>
  </p:slideViewPr>
  <p:outlineViewPr>
    <p:cViewPr>
      <p:scale>
        <a:sx n="33" d="100"/>
        <a:sy n="33" d="100"/>
      </p:scale>
      <p:origin x="0" y="4404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rawing5.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604B3F-B035-46F5-AAB1-46E35988036D}" type="doc">
      <dgm:prSet loTypeId="urn:microsoft.com/office/officeart/2005/8/layout/matrix1" loCatId="matrix" qsTypeId="urn:microsoft.com/office/officeart/2005/8/quickstyle/3d3" qsCatId="3D" csTypeId="urn:microsoft.com/office/officeart/2005/8/colors/colorful3" csCatId="colorful" phldr="1"/>
      <dgm:spPr/>
      <dgm:t>
        <a:bodyPr/>
        <a:lstStyle/>
        <a:p>
          <a:endParaRPr lang="es-MX"/>
        </a:p>
      </dgm:t>
    </dgm:pt>
    <dgm:pt modelId="{07307728-FD13-4CBE-B729-A11CEFC7FB67}">
      <dgm:prSet phldrT="[Texto]" custT="1"/>
      <dgm:spPr/>
      <dgm:t>
        <a:bodyPr/>
        <a:lstStyle/>
        <a:p>
          <a:r>
            <a:rPr lang="es-ES" sz="2400" dirty="0"/>
            <a:t>Capacidades: gran potencia </a:t>
          </a:r>
          <a:endParaRPr lang="es-MX" sz="2400" dirty="0"/>
        </a:p>
      </dgm:t>
    </dgm:pt>
    <dgm:pt modelId="{3D0CBDD2-49D4-42EF-B326-2ED872AC25A3}" type="parTrans" cxnId="{6D2FD263-3A05-4674-9C88-2350631CF0C4}">
      <dgm:prSet/>
      <dgm:spPr/>
      <dgm:t>
        <a:bodyPr/>
        <a:lstStyle/>
        <a:p>
          <a:endParaRPr lang="es-MX" sz="2400"/>
        </a:p>
      </dgm:t>
    </dgm:pt>
    <dgm:pt modelId="{B326369D-BB1B-41C9-90C7-C1A56161D89D}" type="sibTrans" cxnId="{6D2FD263-3A05-4674-9C88-2350631CF0C4}">
      <dgm:prSet/>
      <dgm:spPr/>
      <dgm:t>
        <a:bodyPr/>
        <a:lstStyle/>
        <a:p>
          <a:endParaRPr lang="es-MX" sz="2400"/>
        </a:p>
      </dgm:t>
    </dgm:pt>
    <dgm:pt modelId="{DE971607-F636-4641-99A1-7AECFB3FA6C5}">
      <dgm:prSet phldrT="[Tex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ES" sz="2400" dirty="0"/>
            <a:t>Darle una dirección autónoma efectiva a las actividades del Estado, tanto interna como externamente.</a:t>
          </a:r>
        </a:p>
        <a:p>
          <a:pPr defTabSz="2400300">
            <a:lnSpc>
              <a:spcPct val="90000"/>
            </a:lnSpc>
            <a:spcBef>
              <a:spcPct val="0"/>
            </a:spcBef>
            <a:spcAft>
              <a:spcPct val="35000"/>
            </a:spcAft>
          </a:pPr>
          <a:endParaRPr lang="es-MX" sz="2400" dirty="0"/>
        </a:p>
      </dgm:t>
    </dgm:pt>
    <dgm:pt modelId="{346A5955-68EC-457C-A23A-2DA5C752364E}" type="parTrans" cxnId="{FA77954F-F84E-4C28-BDE7-35A11F4A1277}">
      <dgm:prSet/>
      <dgm:spPr/>
      <dgm:t>
        <a:bodyPr/>
        <a:lstStyle/>
        <a:p>
          <a:endParaRPr lang="es-MX" sz="2400"/>
        </a:p>
      </dgm:t>
    </dgm:pt>
    <dgm:pt modelId="{B8FF968E-2D0E-4A89-8EF4-73BE6CC772D3}" type="sibTrans" cxnId="{FA77954F-F84E-4C28-BDE7-35A11F4A1277}">
      <dgm:prSet/>
      <dgm:spPr/>
      <dgm:t>
        <a:bodyPr/>
        <a:lstStyle/>
        <a:p>
          <a:endParaRPr lang="es-MX" sz="2400"/>
        </a:p>
      </dgm:t>
    </dgm:pt>
    <dgm:pt modelId="{51BD933F-B9B0-4973-820E-6EB789EE9CCA}">
      <dgm:prSet phldrT="[Tex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ES" sz="2400" dirty="0"/>
            <a:t>Ser cabeza y guía de su sistema de alianzas y de pactos  para formar un bloque de poder.</a:t>
          </a:r>
        </a:p>
        <a:p>
          <a:pPr defTabSz="2400300">
            <a:lnSpc>
              <a:spcPct val="90000"/>
            </a:lnSpc>
            <a:spcBef>
              <a:spcPct val="0"/>
            </a:spcBef>
            <a:spcAft>
              <a:spcPct val="35000"/>
            </a:spcAft>
          </a:pPr>
          <a:endParaRPr lang="es-MX" sz="2400" dirty="0"/>
        </a:p>
      </dgm:t>
    </dgm:pt>
    <dgm:pt modelId="{CD6E95E2-3670-4C36-9D09-C870609C00D4}" type="parTrans" cxnId="{E18203AE-581A-46F8-AD84-64EE1BC16C6C}">
      <dgm:prSet/>
      <dgm:spPr/>
      <dgm:t>
        <a:bodyPr/>
        <a:lstStyle/>
        <a:p>
          <a:endParaRPr lang="es-MX" sz="2400"/>
        </a:p>
      </dgm:t>
    </dgm:pt>
    <dgm:pt modelId="{F4D98DCE-BFA2-4D48-B9F7-4455BE753128}" type="sibTrans" cxnId="{E18203AE-581A-46F8-AD84-64EE1BC16C6C}">
      <dgm:prSet/>
      <dgm:spPr/>
      <dgm:t>
        <a:bodyPr/>
        <a:lstStyle/>
        <a:p>
          <a:endParaRPr lang="es-MX" sz="2400"/>
        </a:p>
      </dgm:t>
    </dgm:pt>
    <dgm:pt modelId="{6049E7EB-8B87-47F6-ADC3-5F262982390E}">
      <dgm:prSet phldrT="[Texto]" custT="1"/>
      <dgm:spPr/>
      <dgm:t>
        <a:bodyPr/>
        <a:lstStyle/>
        <a:p>
          <a:r>
            <a:rPr lang="es-ES" sz="2400" dirty="0"/>
            <a:t>Ejercer la necesaria presión política para hacer que los aliados cumplan con los pactos              balance de poder favorable a la gran potencia</a:t>
          </a:r>
          <a:endParaRPr lang="es-MX" sz="2400" dirty="0"/>
        </a:p>
      </dgm:t>
    </dgm:pt>
    <dgm:pt modelId="{6186580F-FD9E-40A6-9DF4-D4702DF46BAD}" type="parTrans" cxnId="{D8A1C69A-DF86-4097-A94A-740D5A8D9121}">
      <dgm:prSet/>
      <dgm:spPr/>
      <dgm:t>
        <a:bodyPr/>
        <a:lstStyle/>
        <a:p>
          <a:endParaRPr lang="es-MX" sz="2400"/>
        </a:p>
      </dgm:t>
    </dgm:pt>
    <dgm:pt modelId="{7E1495FD-54DB-413A-9709-1192E46A303E}" type="sibTrans" cxnId="{D8A1C69A-DF86-4097-A94A-740D5A8D9121}">
      <dgm:prSet/>
      <dgm:spPr/>
      <dgm:t>
        <a:bodyPr/>
        <a:lstStyle/>
        <a:p>
          <a:endParaRPr lang="es-MX" sz="2400"/>
        </a:p>
      </dgm:t>
    </dgm:pt>
    <dgm:pt modelId="{1A1615C3-2996-4EAD-ADC1-69F7F228EF95}">
      <dgm:prSet phldrT="[Texto]" custT="1"/>
      <dgm:spPr/>
      <dgm:t>
        <a:bodyPr/>
        <a:lstStyle/>
        <a:p>
          <a:r>
            <a:rPr lang="es-ES" sz="2400" dirty="0"/>
            <a:t>Influir sobre otros estados que no estén dentro de su zona de influencia</a:t>
          </a:r>
          <a:endParaRPr lang="es-MX" sz="2400" dirty="0"/>
        </a:p>
      </dgm:t>
    </dgm:pt>
    <dgm:pt modelId="{4D27FE67-B56C-4373-A521-A4F2C607682F}" type="parTrans" cxnId="{31BFE34C-02D8-478B-BBB7-AC66AA70AA6D}">
      <dgm:prSet/>
      <dgm:spPr/>
      <dgm:t>
        <a:bodyPr/>
        <a:lstStyle/>
        <a:p>
          <a:endParaRPr lang="es-MX" sz="2400"/>
        </a:p>
      </dgm:t>
    </dgm:pt>
    <dgm:pt modelId="{98B958CF-7377-4B1B-9F98-DB0CD1CE07D1}" type="sibTrans" cxnId="{31BFE34C-02D8-478B-BBB7-AC66AA70AA6D}">
      <dgm:prSet/>
      <dgm:spPr/>
      <dgm:t>
        <a:bodyPr/>
        <a:lstStyle/>
        <a:p>
          <a:endParaRPr lang="es-MX" sz="2400"/>
        </a:p>
      </dgm:t>
    </dgm:pt>
    <dgm:pt modelId="{A10F6D7C-90F1-4CF6-81AE-F305610CC02B}" type="pres">
      <dgm:prSet presAssocID="{F7604B3F-B035-46F5-AAB1-46E35988036D}" presName="diagram" presStyleCnt="0">
        <dgm:presLayoutVars>
          <dgm:chMax val="1"/>
          <dgm:dir/>
          <dgm:animLvl val="ctr"/>
          <dgm:resizeHandles val="exact"/>
        </dgm:presLayoutVars>
      </dgm:prSet>
      <dgm:spPr/>
    </dgm:pt>
    <dgm:pt modelId="{8D12FBBA-3326-4754-A090-200EC17589FE}" type="pres">
      <dgm:prSet presAssocID="{F7604B3F-B035-46F5-AAB1-46E35988036D}" presName="matrix" presStyleCnt="0"/>
      <dgm:spPr/>
    </dgm:pt>
    <dgm:pt modelId="{27CB5131-2B5B-4859-B971-68E7068EDDE1}" type="pres">
      <dgm:prSet presAssocID="{F7604B3F-B035-46F5-AAB1-46E35988036D}" presName="tile1" presStyleLbl="node1" presStyleIdx="0" presStyleCnt="4"/>
      <dgm:spPr/>
    </dgm:pt>
    <dgm:pt modelId="{D8D45F34-BB43-4335-866D-C9D5DA4A0322}" type="pres">
      <dgm:prSet presAssocID="{F7604B3F-B035-46F5-AAB1-46E35988036D}" presName="tile1text" presStyleLbl="node1" presStyleIdx="0" presStyleCnt="4">
        <dgm:presLayoutVars>
          <dgm:chMax val="0"/>
          <dgm:chPref val="0"/>
          <dgm:bulletEnabled val="1"/>
        </dgm:presLayoutVars>
      </dgm:prSet>
      <dgm:spPr/>
    </dgm:pt>
    <dgm:pt modelId="{8F96C53F-D3E0-409B-943F-AF780DF4B9A0}" type="pres">
      <dgm:prSet presAssocID="{F7604B3F-B035-46F5-AAB1-46E35988036D}" presName="tile2" presStyleLbl="node1" presStyleIdx="1" presStyleCnt="4"/>
      <dgm:spPr/>
    </dgm:pt>
    <dgm:pt modelId="{B1BB1F3B-3551-4B17-A16D-EB9B8440574E}" type="pres">
      <dgm:prSet presAssocID="{F7604B3F-B035-46F5-AAB1-46E35988036D}" presName="tile2text" presStyleLbl="node1" presStyleIdx="1" presStyleCnt="4">
        <dgm:presLayoutVars>
          <dgm:chMax val="0"/>
          <dgm:chPref val="0"/>
          <dgm:bulletEnabled val="1"/>
        </dgm:presLayoutVars>
      </dgm:prSet>
      <dgm:spPr/>
    </dgm:pt>
    <dgm:pt modelId="{AF3967B9-2883-4FF1-B84F-D93F8B00849F}" type="pres">
      <dgm:prSet presAssocID="{F7604B3F-B035-46F5-AAB1-46E35988036D}" presName="tile3" presStyleLbl="node1" presStyleIdx="2" presStyleCnt="4"/>
      <dgm:spPr/>
    </dgm:pt>
    <dgm:pt modelId="{F6AB178E-CC32-4C98-9626-B6D724B70754}" type="pres">
      <dgm:prSet presAssocID="{F7604B3F-B035-46F5-AAB1-46E35988036D}" presName="tile3text" presStyleLbl="node1" presStyleIdx="2" presStyleCnt="4">
        <dgm:presLayoutVars>
          <dgm:chMax val="0"/>
          <dgm:chPref val="0"/>
          <dgm:bulletEnabled val="1"/>
        </dgm:presLayoutVars>
      </dgm:prSet>
      <dgm:spPr/>
    </dgm:pt>
    <dgm:pt modelId="{2057DF09-51D1-448F-8B44-1CF44C61DBC2}" type="pres">
      <dgm:prSet presAssocID="{F7604B3F-B035-46F5-AAB1-46E35988036D}" presName="tile4" presStyleLbl="node1" presStyleIdx="3" presStyleCnt="4"/>
      <dgm:spPr/>
    </dgm:pt>
    <dgm:pt modelId="{A486B788-128A-4198-ACA3-899605E3555D}" type="pres">
      <dgm:prSet presAssocID="{F7604B3F-B035-46F5-AAB1-46E35988036D}" presName="tile4text" presStyleLbl="node1" presStyleIdx="3" presStyleCnt="4">
        <dgm:presLayoutVars>
          <dgm:chMax val="0"/>
          <dgm:chPref val="0"/>
          <dgm:bulletEnabled val="1"/>
        </dgm:presLayoutVars>
      </dgm:prSet>
      <dgm:spPr/>
    </dgm:pt>
    <dgm:pt modelId="{09E5DD88-C804-404E-B499-9F595D3A998E}" type="pres">
      <dgm:prSet presAssocID="{F7604B3F-B035-46F5-AAB1-46E35988036D}" presName="centerTile" presStyleLbl="fgShp" presStyleIdx="0" presStyleCnt="1">
        <dgm:presLayoutVars>
          <dgm:chMax val="0"/>
          <dgm:chPref val="0"/>
        </dgm:presLayoutVars>
      </dgm:prSet>
      <dgm:spPr/>
    </dgm:pt>
  </dgm:ptLst>
  <dgm:cxnLst>
    <dgm:cxn modelId="{D7122B0E-C808-4E15-8171-D92963A35748}" type="presOf" srcId="{6049E7EB-8B87-47F6-ADC3-5F262982390E}" destId="{AF3967B9-2883-4FF1-B84F-D93F8B00849F}" srcOrd="0" destOrd="0" presId="urn:microsoft.com/office/officeart/2005/8/layout/matrix1"/>
    <dgm:cxn modelId="{85A84C11-828D-4CFA-BD0F-0BA97D42520F}" type="presOf" srcId="{DE971607-F636-4641-99A1-7AECFB3FA6C5}" destId="{D8D45F34-BB43-4335-866D-C9D5DA4A0322}" srcOrd="1" destOrd="0" presId="urn:microsoft.com/office/officeart/2005/8/layout/matrix1"/>
    <dgm:cxn modelId="{310F8F12-4D7E-46E6-A9CF-2AA74E7C00CD}" type="presOf" srcId="{F7604B3F-B035-46F5-AAB1-46E35988036D}" destId="{A10F6D7C-90F1-4CF6-81AE-F305610CC02B}" srcOrd="0" destOrd="0" presId="urn:microsoft.com/office/officeart/2005/8/layout/matrix1"/>
    <dgm:cxn modelId="{A390D418-F4C8-4BDC-BEE8-A14E67046135}" type="presOf" srcId="{6049E7EB-8B87-47F6-ADC3-5F262982390E}" destId="{F6AB178E-CC32-4C98-9626-B6D724B70754}" srcOrd="1" destOrd="0" presId="urn:microsoft.com/office/officeart/2005/8/layout/matrix1"/>
    <dgm:cxn modelId="{DA153919-756E-4476-930F-593C72B0BB09}" type="presOf" srcId="{51BD933F-B9B0-4973-820E-6EB789EE9CCA}" destId="{8F96C53F-D3E0-409B-943F-AF780DF4B9A0}" srcOrd="0" destOrd="0" presId="urn:microsoft.com/office/officeart/2005/8/layout/matrix1"/>
    <dgm:cxn modelId="{D71F0D36-E6A8-42E8-AE14-F52C085267DB}" type="presOf" srcId="{1A1615C3-2996-4EAD-ADC1-69F7F228EF95}" destId="{2057DF09-51D1-448F-8B44-1CF44C61DBC2}" srcOrd="0" destOrd="0" presId="urn:microsoft.com/office/officeart/2005/8/layout/matrix1"/>
    <dgm:cxn modelId="{36C0785B-100D-4CC7-B15A-527218A90650}" type="presOf" srcId="{DE971607-F636-4641-99A1-7AECFB3FA6C5}" destId="{27CB5131-2B5B-4859-B971-68E7068EDDE1}" srcOrd="0" destOrd="0" presId="urn:microsoft.com/office/officeart/2005/8/layout/matrix1"/>
    <dgm:cxn modelId="{6D2FD263-3A05-4674-9C88-2350631CF0C4}" srcId="{F7604B3F-B035-46F5-AAB1-46E35988036D}" destId="{07307728-FD13-4CBE-B729-A11CEFC7FB67}" srcOrd="0" destOrd="0" parTransId="{3D0CBDD2-49D4-42EF-B326-2ED872AC25A3}" sibTransId="{B326369D-BB1B-41C9-90C7-C1A56161D89D}"/>
    <dgm:cxn modelId="{31BFE34C-02D8-478B-BBB7-AC66AA70AA6D}" srcId="{07307728-FD13-4CBE-B729-A11CEFC7FB67}" destId="{1A1615C3-2996-4EAD-ADC1-69F7F228EF95}" srcOrd="3" destOrd="0" parTransId="{4D27FE67-B56C-4373-A521-A4F2C607682F}" sibTransId="{98B958CF-7377-4B1B-9F98-DB0CD1CE07D1}"/>
    <dgm:cxn modelId="{15EE254D-C4A4-46EB-ADE4-8B9EE88BD352}" type="presOf" srcId="{07307728-FD13-4CBE-B729-A11CEFC7FB67}" destId="{09E5DD88-C804-404E-B499-9F595D3A998E}" srcOrd="0" destOrd="0" presId="urn:microsoft.com/office/officeart/2005/8/layout/matrix1"/>
    <dgm:cxn modelId="{FA77954F-F84E-4C28-BDE7-35A11F4A1277}" srcId="{07307728-FD13-4CBE-B729-A11CEFC7FB67}" destId="{DE971607-F636-4641-99A1-7AECFB3FA6C5}" srcOrd="0" destOrd="0" parTransId="{346A5955-68EC-457C-A23A-2DA5C752364E}" sibTransId="{B8FF968E-2D0E-4A89-8EF4-73BE6CC772D3}"/>
    <dgm:cxn modelId="{D4B54384-E39A-4582-83B7-A0CFA59CF23C}" type="presOf" srcId="{51BD933F-B9B0-4973-820E-6EB789EE9CCA}" destId="{B1BB1F3B-3551-4B17-A16D-EB9B8440574E}" srcOrd="1" destOrd="0" presId="urn:microsoft.com/office/officeart/2005/8/layout/matrix1"/>
    <dgm:cxn modelId="{D8A1C69A-DF86-4097-A94A-740D5A8D9121}" srcId="{07307728-FD13-4CBE-B729-A11CEFC7FB67}" destId="{6049E7EB-8B87-47F6-ADC3-5F262982390E}" srcOrd="2" destOrd="0" parTransId="{6186580F-FD9E-40A6-9DF4-D4702DF46BAD}" sibTransId="{7E1495FD-54DB-413A-9709-1192E46A303E}"/>
    <dgm:cxn modelId="{E18203AE-581A-46F8-AD84-64EE1BC16C6C}" srcId="{07307728-FD13-4CBE-B729-A11CEFC7FB67}" destId="{51BD933F-B9B0-4973-820E-6EB789EE9CCA}" srcOrd="1" destOrd="0" parTransId="{CD6E95E2-3670-4C36-9D09-C870609C00D4}" sibTransId="{F4D98DCE-BFA2-4D48-B9F7-4455BE753128}"/>
    <dgm:cxn modelId="{B6D51ACA-A99F-41AF-B043-EED870A04BCC}" type="presOf" srcId="{1A1615C3-2996-4EAD-ADC1-69F7F228EF95}" destId="{A486B788-128A-4198-ACA3-899605E3555D}" srcOrd="1" destOrd="0" presId="urn:microsoft.com/office/officeart/2005/8/layout/matrix1"/>
    <dgm:cxn modelId="{478E6CD9-756C-4D69-9C3F-E05A855880FF}" type="presParOf" srcId="{A10F6D7C-90F1-4CF6-81AE-F305610CC02B}" destId="{8D12FBBA-3326-4754-A090-200EC17589FE}" srcOrd="0" destOrd="0" presId="urn:microsoft.com/office/officeart/2005/8/layout/matrix1"/>
    <dgm:cxn modelId="{6F2C2598-2AB7-40C7-9602-6052DEC5AADA}" type="presParOf" srcId="{8D12FBBA-3326-4754-A090-200EC17589FE}" destId="{27CB5131-2B5B-4859-B971-68E7068EDDE1}" srcOrd="0" destOrd="0" presId="urn:microsoft.com/office/officeart/2005/8/layout/matrix1"/>
    <dgm:cxn modelId="{E4C75ED2-0DF3-49DE-92E5-5665EFD14F61}" type="presParOf" srcId="{8D12FBBA-3326-4754-A090-200EC17589FE}" destId="{D8D45F34-BB43-4335-866D-C9D5DA4A0322}" srcOrd="1" destOrd="0" presId="urn:microsoft.com/office/officeart/2005/8/layout/matrix1"/>
    <dgm:cxn modelId="{52821354-1048-488F-81C4-B276A7A864E2}" type="presParOf" srcId="{8D12FBBA-3326-4754-A090-200EC17589FE}" destId="{8F96C53F-D3E0-409B-943F-AF780DF4B9A0}" srcOrd="2" destOrd="0" presId="urn:microsoft.com/office/officeart/2005/8/layout/matrix1"/>
    <dgm:cxn modelId="{9AA308A3-62F6-4670-BEE8-90C545006DA6}" type="presParOf" srcId="{8D12FBBA-3326-4754-A090-200EC17589FE}" destId="{B1BB1F3B-3551-4B17-A16D-EB9B8440574E}" srcOrd="3" destOrd="0" presId="urn:microsoft.com/office/officeart/2005/8/layout/matrix1"/>
    <dgm:cxn modelId="{99CA3218-7545-4F51-9111-65172DEA1FA4}" type="presParOf" srcId="{8D12FBBA-3326-4754-A090-200EC17589FE}" destId="{AF3967B9-2883-4FF1-B84F-D93F8B00849F}" srcOrd="4" destOrd="0" presId="urn:microsoft.com/office/officeart/2005/8/layout/matrix1"/>
    <dgm:cxn modelId="{2E28641A-D75F-4CA9-8601-6F7E4FB336CF}" type="presParOf" srcId="{8D12FBBA-3326-4754-A090-200EC17589FE}" destId="{F6AB178E-CC32-4C98-9626-B6D724B70754}" srcOrd="5" destOrd="0" presId="urn:microsoft.com/office/officeart/2005/8/layout/matrix1"/>
    <dgm:cxn modelId="{8CE8031A-DE03-44DF-A82F-75A6E30CD672}" type="presParOf" srcId="{8D12FBBA-3326-4754-A090-200EC17589FE}" destId="{2057DF09-51D1-448F-8B44-1CF44C61DBC2}" srcOrd="6" destOrd="0" presId="urn:microsoft.com/office/officeart/2005/8/layout/matrix1"/>
    <dgm:cxn modelId="{5167CD75-70C1-4C99-BEC2-45422A8BE35B}" type="presParOf" srcId="{8D12FBBA-3326-4754-A090-200EC17589FE}" destId="{A486B788-128A-4198-ACA3-899605E3555D}" srcOrd="7" destOrd="0" presId="urn:microsoft.com/office/officeart/2005/8/layout/matrix1"/>
    <dgm:cxn modelId="{FF2AE5E6-479B-4ABA-9386-13DC118D6FBB}" type="presParOf" srcId="{A10F6D7C-90F1-4CF6-81AE-F305610CC02B}" destId="{09E5DD88-C804-404E-B499-9F595D3A998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dgm:spPr/>
      <dgm:t>
        <a:bodyPr/>
        <a:lstStyle/>
        <a:p>
          <a:r>
            <a:rPr lang="es-ES" b="1" dirty="0"/>
            <a:t>Globalismo</a:t>
          </a:r>
          <a:endParaRPr lang="es-ES" dirty="0"/>
        </a:p>
      </dgm:t>
    </dgm:pt>
    <dgm:pt modelId="{4D360F3F-16E0-48CF-9D8F-0974D08C6E1E}" type="parTrans" cxnId="{5EBABCE5-F0F7-4BA0-936E-1082ABAD4B62}">
      <dgm:prSet/>
      <dgm:spPr/>
      <dgm:t>
        <a:bodyPr/>
        <a:lstStyle/>
        <a:p>
          <a:endParaRPr lang="es-ES"/>
        </a:p>
      </dgm:t>
    </dgm:pt>
    <dgm:pt modelId="{081CE709-A440-438B-9A13-556CF287900C}" type="sibTrans" cxnId="{5EBABCE5-F0F7-4BA0-936E-1082ABAD4B62}">
      <dgm:prSet/>
      <dgm:spPr/>
      <dgm:t>
        <a:bodyPr/>
        <a:lstStyle/>
        <a:p>
          <a:endParaRPr lang="es-ES"/>
        </a:p>
      </dgm:t>
    </dgm:pt>
    <dgm:pt modelId="{53BB7202-AF7B-44F6-B93E-2248F8F7E179}">
      <dgm:prSet phldrT="[Texto]" custT="1"/>
      <dgm:spPr/>
      <dgm:t>
        <a:bodyPr/>
        <a:lstStyle/>
        <a:p>
          <a:r>
            <a:rPr lang="es-ES" sz="3200" dirty="0"/>
            <a:t>Apertura de los mercados y fronteras tanto a productos como a capitales.</a:t>
          </a:r>
        </a:p>
      </dgm:t>
    </dgm:pt>
    <dgm:pt modelId="{0A41A720-7A71-4188-8806-930A179FC60B}" type="parTrans" cxnId="{22681992-1B44-44E4-A39A-A39B54F0F019}">
      <dgm:prSet/>
      <dgm:spPr/>
      <dgm:t>
        <a:bodyPr/>
        <a:lstStyle/>
        <a:p>
          <a:endParaRPr lang="es-ES"/>
        </a:p>
      </dgm:t>
    </dgm:pt>
    <dgm:pt modelId="{4C4FD620-C628-4402-9108-D58392DB1EAF}" type="sibTrans" cxnId="{22681992-1B44-44E4-A39A-A39B54F0F019}">
      <dgm:prSet/>
      <dgm:spPr/>
      <dgm:t>
        <a:bodyPr/>
        <a:lstStyle/>
        <a:p>
          <a:endParaRPr lang="es-ES"/>
        </a:p>
      </dgm:t>
    </dgm:pt>
    <dgm:pt modelId="{FAE5E182-5FCE-4023-B893-D19B2FE774F3}">
      <dgm:prSet custT="1"/>
      <dgm:spPr/>
      <dgm:t>
        <a:bodyPr/>
        <a:lstStyle/>
        <a:p>
          <a:r>
            <a:rPr lang="es-ES" sz="3200" dirty="0"/>
            <a:t>Moneda fuerte.</a:t>
          </a:r>
        </a:p>
      </dgm:t>
    </dgm:pt>
    <dgm:pt modelId="{530EA237-F063-4382-A242-592DD795E2DD}" type="parTrans" cxnId="{F02DC32C-2FF3-413A-B071-AF61878A1329}">
      <dgm:prSet/>
      <dgm:spPr/>
      <dgm:t>
        <a:bodyPr/>
        <a:lstStyle/>
        <a:p>
          <a:endParaRPr lang="es-ES"/>
        </a:p>
      </dgm:t>
    </dgm:pt>
    <dgm:pt modelId="{803BA702-CF07-4869-9850-3845A35437EC}" type="sibTrans" cxnId="{F02DC32C-2FF3-413A-B071-AF61878A1329}">
      <dgm:prSet/>
      <dgm:spPr/>
      <dgm:t>
        <a:bodyPr/>
        <a:lstStyle/>
        <a:p>
          <a:endParaRPr lang="es-ES"/>
        </a:p>
      </dgm:t>
    </dgm:pt>
    <dgm:pt modelId="{6A2A514C-53F2-4DE0-8AEE-0D44336CDF54}">
      <dgm:prSet custT="1"/>
      <dgm:spPr/>
      <dgm:t>
        <a:bodyPr/>
        <a:lstStyle/>
        <a:p>
          <a:r>
            <a:rPr lang="es-ES" sz="3200" dirty="0"/>
            <a:t>Control de inflación.</a:t>
          </a:r>
        </a:p>
      </dgm:t>
    </dgm:pt>
    <dgm:pt modelId="{64490F73-0687-4252-92D1-D21D88925BCF}" type="parTrans" cxnId="{F39EF916-04E0-41A7-9BE1-5E035184010A}">
      <dgm:prSet/>
      <dgm:spPr/>
      <dgm:t>
        <a:bodyPr/>
        <a:lstStyle/>
        <a:p>
          <a:endParaRPr lang="es-ES"/>
        </a:p>
      </dgm:t>
    </dgm:pt>
    <dgm:pt modelId="{214C882E-FAFB-44F1-BE78-628C551014E7}" type="sibTrans" cxnId="{F39EF916-04E0-41A7-9BE1-5E035184010A}">
      <dgm:prSet/>
      <dgm:spPr/>
      <dgm:t>
        <a:bodyPr/>
        <a:lstStyle/>
        <a:p>
          <a:endParaRPr lang="es-ES"/>
        </a:p>
      </dgm:t>
    </dgm:pt>
    <dgm:pt modelId="{42748095-9276-49F7-80CC-27F7D35EE656}">
      <dgm:prSet custT="1"/>
      <dgm:spPr/>
      <dgm:t>
        <a:bodyPr/>
        <a:lstStyle/>
        <a:p>
          <a:r>
            <a:rPr lang="es-ES" sz="3200" dirty="0"/>
            <a:t>Desinterés por el desempleo.</a:t>
          </a:r>
        </a:p>
      </dgm:t>
    </dgm:pt>
    <dgm:pt modelId="{8AE1F543-3DF9-456A-ADED-68F34B4DCBA7}" type="parTrans" cxnId="{E4D6915E-0DE3-40F9-A1B2-714E502AF68D}">
      <dgm:prSet/>
      <dgm:spPr/>
      <dgm:t>
        <a:bodyPr/>
        <a:lstStyle/>
        <a:p>
          <a:endParaRPr lang="es-ES"/>
        </a:p>
      </dgm:t>
    </dgm:pt>
    <dgm:pt modelId="{87181DE7-B8EF-4A50-B12D-01E25B537D32}" type="sibTrans" cxnId="{E4D6915E-0DE3-40F9-A1B2-714E502AF68D}">
      <dgm:prSet/>
      <dgm:spPr/>
      <dgm:t>
        <a:bodyPr/>
        <a:lstStyle/>
        <a:p>
          <a:endParaRPr lang="es-ES"/>
        </a:p>
      </dgm:t>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custScaleY="119545" custLinFactNeighborX="-2430" custLinFactNeighborY="-1621">
        <dgm:presLayoutVars>
          <dgm:bulletEnabled val="1"/>
        </dgm:presLayoutVars>
      </dgm:prSet>
      <dgm:spPr/>
    </dgm:pt>
  </dgm:ptLst>
  <dgm:cxnLst>
    <dgm:cxn modelId="{6CFEC10A-22AB-4FB7-BDFD-03737CCD0241}" type="presOf" srcId="{41E66BA2-F0A5-4C0E-B388-3525BD5732E3}" destId="{22EB0F9F-7EC5-461C-B4B9-A32701D95B79}" srcOrd="0" destOrd="0" presId="urn:microsoft.com/office/officeart/2005/8/layout/vList5"/>
    <dgm:cxn modelId="{81515C0E-7505-46EE-A4FA-DCDF414A873A}" type="presOf" srcId="{6A2A514C-53F2-4DE0-8AEE-0D44336CDF54}" destId="{4DA27B48-5774-498A-8D63-A3EDA49837A1}" srcOrd="0" destOrd="2" presId="urn:microsoft.com/office/officeart/2005/8/layout/vList5"/>
    <dgm:cxn modelId="{F39EF916-04E0-41A7-9BE1-5E035184010A}" srcId="{9AD77866-1685-4335-A6EE-5A6E95A85A8D}" destId="{6A2A514C-53F2-4DE0-8AEE-0D44336CDF54}" srcOrd="2" destOrd="0" parTransId="{64490F73-0687-4252-92D1-D21D88925BCF}" sibTransId="{214C882E-FAFB-44F1-BE78-628C551014E7}"/>
    <dgm:cxn modelId="{F02DC32C-2FF3-413A-B071-AF61878A1329}" srcId="{9AD77866-1685-4335-A6EE-5A6E95A85A8D}" destId="{FAE5E182-5FCE-4023-B893-D19B2FE774F3}" srcOrd="1" destOrd="0" parTransId="{530EA237-F063-4382-A242-592DD795E2DD}" sibTransId="{803BA702-CF07-4869-9850-3845A35437EC}"/>
    <dgm:cxn modelId="{4479D22D-AB7C-4BD6-8A3B-06B5DB48533A}" type="presOf" srcId="{53BB7202-AF7B-44F6-B93E-2248F8F7E179}" destId="{4DA27B48-5774-498A-8D63-A3EDA49837A1}" srcOrd="0" destOrd="0" presId="urn:microsoft.com/office/officeart/2005/8/layout/vList5"/>
    <dgm:cxn modelId="{E4D6915E-0DE3-40F9-A1B2-714E502AF68D}" srcId="{9AD77866-1685-4335-A6EE-5A6E95A85A8D}" destId="{42748095-9276-49F7-80CC-27F7D35EE656}" srcOrd="3" destOrd="0" parTransId="{8AE1F543-3DF9-456A-ADED-68F34B4DCBA7}" sibTransId="{87181DE7-B8EF-4A50-B12D-01E25B537D32}"/>
    <dgm:cxn modelId="{22681992-1B44-44E4-A39A-A39B54F0F019}" srcId="{9AD77866-1685-4335-A6EE-5A6E95A85A8D}" destId="{53BB7202-AF7B-44F6-B93E-2248F8F7E179}" srcOrd="0" destOrd="0" parTransId="{0A41A720-7A71-4188-8806-930A179FC60B}" sibTransId="{4C4FD620-C628-4402-9108-D58392DB1EAF}"/>
    <dgm:cxn modelId="{EA1E9CA0-10E0-4B0A-84A0-021BCA2BF869}" type="presOf" srcId="{42748095-9276-49F7-80CC-27F7D35EE656}" destId="{4DA27B48-5774-498A-8D63-A3EDA49837A1}" srcOrd="0" destOrd="3" presId="urn:microsoft.com/office/officeart/2005/8/layout/vList5"/>
    <dgm:cxn modelId="{748E50DE-C55F-46AA-A9E1-ACDAD57EACC7}" type="presOf" srcId="{9AD77866-1685-4335-A6EE-5A6E95A85A8D}" destId="{AE2E0DF9-D4FF-4429-A49A-7A69CBF751DB}" srcOrd="0" destOrd="0" presId="urn:microsoft.com/office/officeart/2005/8/layout/vList5"/>
    <dgm:cxn modelId="{5EBABCE5-F0F7-4BA0-936E-1082ABAD4B62}" srcId="{41E66BA2-F0A5-4C0E-B388-3525BD5732E3}" destId="{9AD77866-1685-4335-A6EE-5A6E95A85A8D}" srcOrd="0" destOrd="0" parTransId="{4D360F3F-16E0-48CF-9D8F-0974D08C6E1E}" sibTransId="{081CE709-A440-438B-9A13-556CF287900C}"/>
    <dgm:cxn modelId="{17AADFE7-C9D8-4910-98DC-D9EA4A9BF9F6}" type="presOf" srcId="{FAE5E182-5FCE-4023-B893-D19B2FE774F3}" destId="{4DA27B48-5774-498A-8D63-A3EDA49837A1}" srcOrd="0" destOrd="1" presId="urn:microsoft.com/office/officeart/2005/8/layout/vList5"/>
    <dgm:cxn modelId="{AB9B72C6-DCC4-4D1B-A361-7698C566131C}" type="presParOf" srcId="{22EB0F9F-7EC5-461C-B4B9-A32701D95B79}" destId="{C786283E-DFD6-489C-9C7C-FF66DB4CF787}" srcOrd="0" destOrd="0" presId="urn:microsoft.com/office/officeart/2005/8/layout/vList5"/>
    <dgm:cxn modelId="{B3B8B7EB-BFF9-4EDA-B422-5F82B256C89F}" type="presParOf" srcId="{C786283E-DFD6-489C-9C7C-FF66DB4CF787}" destId="{AE2E0DF9-D4FF-4429-A49A-7A69CBF751DB}" srcOrd="0" destOrd="0" presId="urn:microsoft.com/office/officeart/2005/8/layout/vList5"/>
    <dgm:cxn modelId="{6113BA60-421C-424A-B168-E08DEC609E9E}"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dgm:spPr/>
      <dgm:t>
        <a:bodyPr/>
        <a:lstStyle/>
        <a:p>
          <a:r>
            <a:rPr lang="es-ES" b="1" dirty="0"/>
            <a:t>Globalidad</a:t>
          </a:r>
          <a:endParaRPr lang="es-ES" dirty="0"/>
        </a:p>
      </dgm:t>
    </dgm:pt>
    <dgm:pt modelId="{4D360F3F-16E0-48CF-9D8F-0974D08C6E1E}" type="parTrans" cxnId="{5EBABCE5-F0F7-4BA0-936E-1082ABAD4B62}">
      <dgm:prSet/>
      <dgm:spPr/>
      <dgm:t>
        <a:bodyPr/>
        <a:lstStyle/>
        <a:p>
          <a:endParaRPr lang="es-ES"/>
        </a:p>
      </dgm:t>
    </dgm:pt>
    <dgm:pt modelId="{081CE709-A440-438B-9A13-556CF287900C}" type="sibTrans" cxnId="{5EBABCE5-F0F7-4BA0-936E-1082ABAD4B62}">
      <dgm:prSet/>
      <dgm:spPr/>
      <dgm:t>
        <a:bodyPr/>
        <a:lstStyle/>
        <a:p>
          <a:endParaRPr lang="es-ES"/>
        </a:p>
      </dgm:t>
    </dgm:pt>
    <dgm:pt modelId="{53BB7202-AF7B-44F6-B93E-2248F8F7E179}">
      <dgm:prSet phldrT="[Texto]" custT="1"/>
      <dgm:spPr/>
      <dgm:t>
        <a:bodyPr/>
        <a:lstStyle/>
        <a:p>
          <a:r>
            <a:rPr lang="es-ES" sz="2800" dirty="0"/>
            <a:t>Significa que hace ya bastante tiempo que vivimos en una sociedad mundial.</a:t>
          </a:r>
        </a:p>
      </dgm:t>
    </dgm:pt>
    <dgm:pt modelId="{0A41A720-7A71-4188-8806-930A179FC60B}" type="parTrans" cxnId="{22681992-1B44-44E4-A39A-A39B54F0F019}">
      <dgm:prSet/>
      <dgm:spPr/>
      <dgm:t>
        <a:bodyPr/>
        <a:lstStyle/>
        <a:p>
          <a:endParaRPr lang="es-ES"/>
        </a:p>
      </dgm:t>
    </dgm:pt>
    <dgm:pt modelId="{4C4FD620-C628-4402-9108-D58392DB1EAF}" type="sibTrans" cxnId="{22681992-1B44-44E4-A39A-A39B54F0F019}">
      <dgm:prSet/>
      <dgm:spPr/>
      <dgm:t>
        <a:bodyPr/>
        <a:lstStyle/>
        <a:p>
          <a:endParaRPr lang="es-ES"/>
        </a:p>
      </dgm:t>
    </dgm:pt>
    <dgm:pt modelId="{467BCCCB-1E03-4B36-AD40-D9F5F038DE48}">
      <dgm:prSet custT="1"/>
      <dgm:spPr/>
      <dgm:t>
        <a:bodyPr/>
        <a:lstStyle/>
        <a:p>
          <a:r>
            <a:rPr lang="es-ES" sz="2800" dirty="0"/>
            <a:t>Ningún país ni grupo puede  vivir al margen de los demás.</a:t>
          </a:r>
        </a:p>
      </dgm:t>
    </dgm:pt>
    <dgm:pt modelId="{2C91E87F-620D-46CC-9837-EF66C43BF70E}" type="parTrans" cxnId="{8E1F17B2-8D94-467E-B889-234E8D36103B}">
      <dgm:prSet/>
      <dgm:spPr/>
      <dgm:t>
        <a:bodyPr/>
        <a:lstStyle/>
        <a:p>
          <a:endParaRPr lang="es-ES"/>
        </a:p>
      </dgm:t>
    </dgm:pt>
    <dgm:pt modelId="{7913B15D-E222-4AB3-9F17-5EA68287AFA8}" type="sibTrans" cxnId="{8E1F17B2-8D94-467E-B889-234E8D36103B}">
      <dgm:prSet/>
      <dgm:spPr/>
      <dgm:t>
        <a:bodyPr/>
        <a:lstStyle/>
        <a:p>
          <a:endParaRPr lang="es-ES"/>
        </a:p>
      </dgm:t>
    </dgm:pt>
    <dgm:pt modelId="{FE6E606B-70A2-422B-A74A-52EFC1AB86B5}">
      <dgm:prSet custT="1"/>
      <dgm:spPr/>
      <dgm:t>
        <a:bodyPr/>
        <a:lstStyle/>
        <a:p>
          <a:r>
            <a:rPr lang="es-ES" sz="2800" dirty="0"/>
            <a:t>Nada cuanto ocurra en el planeta, podrá ser un suceso localmente delimitado, todos los descubrimientos, victorias y catástrofes afectaran a todo el mundo.</a:t>
          </a:r>
        </a:p>
      </dgm:t>
    </dgm:pt>
    <dgm:pt modelId="{1E73D141-3BC1-4615-937F-0BB26B837A10}" type="parTrans" cxnId="{ED90ADFF-4A8E-4534-A8CE-D26990AA94C7}">
      <dgm:prSet/>
      <dgm:spPr/>
      <dgm:t>
        <a:bodyPr/>
        <a:lstStyle/>
        <a:p>
          <a:endParaRPr lang="es-ES"/>
        </a:p>
      </dgm:t>
    </dgm:pt>
    <dgm:pt modelId="{B377B228-0698-46EB-96C6-C365B6D78ED9}" type="sibTrans" cxnId="{ED90ADFF-4A8E-4534-A8CE-D26990AA94C7}">
      <dgm:prSet/>
      <dgm:spPr/>
      <dgm:t>
        <a:bodyPr/>
        <a:lstStyle/>
        <a:p>
          <a:endParaRPr lang="es-ES"/>
        </a:p>
      </dgm:t>
    </dgm:pt>
    <dgm:pt modelId="{C2A61012-8CF1-44F1-BF94-893EFFBA63DC}">
      <dgm:prSet custT="1"/>
      <dgm:spPr/>
      <dgm:t>
        <a:bodyPr/>
        <a:lstStyle/>
        <a:p>
          <a:endParaRPr lang="es-ES" sz="1800" dirty="0"/>
        </a:p>
      </dgm:t>
    </dgm:pt>
    <dgm:pt modelId="{650C7DA8-2FDB-4EBE-B779-74DA1606967E}" type="parTrans" cxnId="{50FED579-3D54-4068-AC76-7B2248C316AA}">
      <dgm:prSet/>
      <dgm:spPr/>
      <dgm:t>
        <a:bodyPr/>
        <a:lstStyle/>
        <a:p>
          <a:endParaRPr lang="es-ES"/>
        </a:p>
      </dgm:t>
    </dgm:pt>
    <dgm:pt modelId="{1D9404FC-1C82-4494-8592-2146C6858E12}" type="sibTrans" cxnId="{50FED579-3D54-4068-AC76-7B2248C316AA}">
      <dgm:prSet/>
      <dgm:spPr/>
      <dgm:t>
        <a:bodyPr/>
        <a:lstStyle/>
        <a:p>
          <a:endParaRPr lang="es-ES"/>
        </a:p>
      </dgm:t>
    </dgm:pt>
    <dgm:pt modelId="{BC031C63-D9F3-43D2-918D-3E2D42E1CB80}">
      <dgm:prSet phldrT="[Texto]" custT="1"/>
      <dgm:spPr/>
      <dgm:t>
        <a:bodyPr/>
        <a:lstStyle/>
        <a:p>
          <a:endParaRPr lang="es-ES" sz="1800" dirty="0"/>
        </a:p>
      </dgm:t>
    </dgm:pt>
    <dgm:pt modelId="{D30B44F2-D2F7-4512-8533-BB94BC9688F6}" type="parTrans" cxnId="{D46735A7-715E-4B0C-8AA3-D0BBD20CF530}">
      <dgm:prSet/>
      <dgm:spPr/>
    </dgm:pt>
    <dgm:pt modelId="{A40CD85B-0A26-4845-985B-4907237469FD}" type="sibTrans" cxnId="{D46735A7-715E-4B0C-8AA3-D0BBD20CF530}">
      <dgm:prSet/>
      <dgm:spPr/>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custScaleY="122906">
        <dgm:presLayoutVars>
          <dgm:bulletEnabled val="1"/>
        </dgm:presLayoutVars>
      </dgm:prSet>
      <dgm:spPr/>
    </dgm:pt>
  </dgm:ptLst>
  <dgm:cxnLst>
    <dgm:cxn modelId="{2CB42A5D-5778-46CD-9185-A3713AC47696}" type="presOf" srcId="{41E66BA2-F0A5-4C0E-B388-3525BD5732E3}" destId="{22EB0F9F-7EC5-461C-B4B9-A32701D95B79}" srcOrd="0" destOrd="0" presId="urn:microsoft.com/office/officeart/2005/8/layout/vList5"/>
    <dgm:cxn modelId="{3365696E-DC41-480B-8F5F-5B11BA0B6F57}" type="presOf" srcId="{467BCCCB-1E03-4B36-AD40-D9F5F038DE48}" destId="{4DA27B48-5774-498A-8D63-A3EDA49837A1}" srcOrd="0" destOrd="2" presId="urn:microsoft.com/office/officeart/2005/8/layout/vList5"/>
    <dgm:cxn modelId="{6B147959-FB2B-40B8-BC9E-E73A133DAAAE}" type="presOf" srcId="{9AD77866-1685-4335-A6EE-5A6E95A85A8D}" destId="{AE2E0DF9-D4FF-4429-A49A-7A69CBF751DB}" srcOrd="0" destOrd="0" presId="urn:microsoft.com/office/officeart/2005/8/layout/vList5"/>
    <dgm:cxn modelId="{50FED579-3D54-4068-AC76-7B2248C316AA}" srcId="{9AD77866-1685-4335-A6EE-5A6E95A85A8D}" destId="{C2A61012-8CF1-44F1-BF94-893EFFBA63DC}" srcOrd="3" destOrd="0" parTransId="{650C7DA8-2FDB-4EBE-B779-74DA1606967E}" sibTransId="{1D9404FC-1C82-4494-8592-2146C6858E12}"/>
    <dgm:cxn modelId="{8DFA9D90-FCED-4183-8AEB-0B59DBB13F91}" type="presOf" srcId="{FE6E606B-70A2-422B-A74A-52EFC1AB86B5}" destId="{4DA27B48-5774-498A-8D63-A3EDA49837A1}" srcOrd="0" destOrd="4" presId="urn:microsoft.com/office/officeart/2005/8/layout/vList5"/>
    <dgm:cxn modelId="{22681992-1B44-44E4-A39A-A39B54F0F019}" srcId="{9AD77866-1685-4335-A6EE-5A6E95A85A8D}" destId="{53BB7202-AF7B-44F6-B93E-2248F8F7E179}" srcOrd="0" destOrd="0" parTransId="{0A41A720-7A71-4188-8806-930A179FC60B}" sibTransId="{4C4FD620-C628-4402-9108-D58392DB1EAF}"/>
    <dgm:cxn modelId="{CBC72C9F-E039-45FC-80D0-CFC0F90AC2D2}" type="presOf" srcId="{C2A61012-8CF1-44F1-BF94-893EFFBA63DC}" destId="{4DA27B48-5774-498A-8D63-A3EDA49837A1}" srcOrd="0" destOrd="3" presId="urn:microsoft.com/office/officeart/2005/8/layout/vList5"/>
    <dgm:cxn modelId="{595C8B9F-8339-4FF2-ADE6-9B6F95A3DCFE}" type="presOf" srcId="{BC031C63-D9F3-43D2-918D-3E2D42E1CB80}" destId="{4DA27B48-5774-498A-8D63-A3EDA49837A1}" srcOrd="0" destOrd="1" presId="urn:microsoft.com/office/officeart/2005/8/layout/vList5"/>
    <dgm:cxn modelId="{D46735A7-715E-4B0C-8AA3-D0BBD20CF530}" srcId="{9AD77866-1685-4335-A6EE-5A6E95A85A8D}" destId="{BC031C63-D9F3-43D2-918D-3E2D42E1CB80}" srcOrd="1" destOrd="0" parTransId="{D30B44F2-D2F7-4512-8533-BB94BC9688F6}" sibTransId="{A40CD85B-0A26-4845-985B-4907237469FD}"/>
    <dgm:cxn modelId="{7E880CB2-AAF2-4A2E-87C6-7EF210E25E45}" type="presOf" srcId="{53BB7202-AF7B-44F6-B93E-2248F8F7E179}" destId="{4DA27B48-5774-498A-8D63-A3EDA49837A1}" srcOrd="0" destOrd="0" presId="urn:microsoft.com/office/officeart/2005/8/layout/vList5"/>
    <dgm:cxn modelId="{8E1F17B2-8D94-467E-B889-234E8D36103B}" srcId="{9AD77866-1685-4335-A6EE-5A6E95A85A8D}" destId="{467BCCCB-1E03-4B36-AD40-D9F5F038DE48}" srcOrd="2" destOrd="0" parTransId="{2C91E87F-620D-46CC-9837-EF66C43BF70E}" sibTransId="{7913B15D-E222-4AB3-9F17-5EA68287AFA8}"/>
    <dgm:cxn modelId="{5EBABCE5-F0F7-4BA0-936E-1082ABAD4B62}" srcId="{41E66BA2-F0A5-4C0E-B388-3525BD5732E3}" destId="{9AD77866-1685-4335-A6EE-5A6E95A85A8D}" srcOrd="0" destOrd="0" parTransId="{4D360F3F-16E0-48CF-9D8F-0974D08C6E1E}" sibTransId="{081CE709-A440-438B-9A13-556CF287900C}"/>
    <dgm:cxn modelId="{ED90ADFF-4A8E-4534-A8CE-D26990AA94C7}" srcId="{9AD77866-1685-4335-A6EE-5A6E95A85A8D}" destId="{FE6E606B-70A2-422B-A74A-52EFC1AB86B5}" srcOrd="4" destOrd="0" parTransId="{1E73D141-3BC1-4615-937F-0BB26B837A10}" sibTransId="{B377B228-0698-46EB-96C6-C365B6D78ED9}"/>
    <dgm:cxn modelId="{AF614495-E5F9-40E4-815E-158C545E81FD}" type="presParOf" srcId="{22EB0F9F-7EC5-461C-B4B9-A32701D95B79}" destId="{C786283E-DFD6-489C-9C7C-FF66DB4CF787}" srcOrd="0" destOrd="0" presId="urn:microsoft.com/office/officeart/2005/8/layout/vList5"/>
    <dgm:cxn modelId="{F554FA10-D236-44F8-89B0-32E9F1BAAC1E}" type="presParOf" srcId="{C786283E-DFD6-489C-9C7C-FF66DB4CF787}" destId="{AE2E0DF9-D4FF-4429-A49A-7A69CBF751DB}" srcOrd="0" destOrd="0" presId="urn:microsoft.com/office/officeart/2005/8/layout/vList5"/>
    <dgm:cxn modelId="{9C574525-DED6-435C-84FA-911598EA9C9E}"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7F01770-16BF-4A29-8253-34D38C252685}" type="doc">
      <dgm:prSet loTypeId="urn:microsoft.com/office/officeart/2005/8/layout/cycle2" loCatId="cycle" qsTypeId="urn:microsoft.com/office/officeart/2005/8/quickstyle/3d1" qsCatId="3D" csTypeId="urn:microsoft.com/office/officeart/2005/8/colors/colorful3" csCatId="colorful" phldr="1"/>
      <dgm:spPr/>
      <dgm:t>
        <a:bodyPr/>
        <a:lstStyle/>
        <a:p>
          <a:endParaRPr lang="es-MX"/>
        </a:p>
      </dgm:t>
    </dgm:pt>
    <dgm:pt modelId="{138480A1-2532-4460-8E00-087FC8C639D4}">
      <dgm:prSet phldrT="[Texto]"/>
      <dgm:spPr/>
      <dgm:t>
        <a:bodyPr/>
        <a:lstStyle/>
        <a:p>
          <a:r>
            <a:rPr lang="es-ES_tradnl" dirty="0"/>
            <a:t>Integración física, energética y de comunicaciones</a:t>
          </a:r>
          <a:endParaRPr lang="es-MX" dirty="0"/>
        </a:p>
      </dgm:t>
    </dgm:pt>
    <dgm:pt modelId="{A67C9ED9-905E-4238-8D3E-135F00CBE145}" type="parTrans" cxnId="{EA9638B4-4F55-4FBD-885D-5BDC096188E9}">
      <dgm:prSet/>
      <dgm:spPr/>
      <dgm:t>
        <a:bodyPr/>
        <a:lstStyle/>
        <a:p>
          <a:endParaRPr lang="es-MX"/>
        </a:p>
      </dgm:t>
    </dgm:pt>
    <dgm:pt modelId="{6AE20B38-A64C-4F23-8741-AADD4766B12B}" type="sibTrans" cxnId="{EA9638B4-4F55-4FBD-885D-5BDC096188E9}">
      <dgm:prSet/>
      <dgm:spPr/>
      <dgm:t>
        <a:bodyPr/>
        <a:lstStyle/>
        <a:p>
          <a:endParaRPr lang="es-MX"/>
        </a:p>
      </dgm:t>
    </dgm:pt>
    <dgm:pt modelId="{D0500136-1E50-4D81-A24A-07F1740F3247}">
      <dgm:prSet phldrT="[Texto]"/>
      <dgm:spPr/>
      <dgm:t>
        <a:bodyPr/>
        <a:lstStyle/>
        <a:p>
          <a:r>
            <a:rPr lang="es-ES_tradnl" dirty="0"/>
            <a:t>Armonización políticas desarrollo rural y agroalimentario</a:t>
          </a:r>
          <a:endParaRPr lang="es-MX" dirty="0"/>
        </a:p>
      </dgm:t>
    </dgm:pt>
    <dgm:pt modelId="{225D53F6-F94D-4154-96E2-51B2293A82FF}" type="parTrans" cxnId="{B99F25EF-8FBF-4DC1-847A-83DE3F1885B5}">
      <dgm:prSet/>
      <dgm:spPr/>
      <dgm:t>
        <a:bodyPr/>
        <a:lstStyle/>
        <a:p>
          <a:endParaRPr lang="es-MX"/>
        </a:p>
      </dgm:t>
    </dgm:pt>
    <dgm:pt modelId="{30F6DACC-B4CC-4230-8820-891AD243BB9B}" type="sibTrans" cxnId="{B99F25EF-8FBF-4DC1-847A-83DE3F1885B5}">
      <dgm:prSet/>
      <dgm:spPr/>
      <dgm:t>
        <a:bodyPr/>
        <a:lstStyle/>
        <a:p>
          <a:endParaRPr lang="es-MX"/>
        </a:p>
      </dgm:t>
    </dgm:pt>
    <dgm:pt modelId="{65C31FCF-6597-4B52-A76B-4343B4FD9B30}">
      <dgm:prSet phldrT="[Texto]"/>
      <dgm:spPr/>
      <dgm:t>
        <a:bodyPr/>
        <a:lstStyle/>
        <a:p>
          <a:r>
            <a:rPr lang="es-ES_tradnl" dirty="0"/>
            <a:t>Transferencia  tecnología en ciencia, educación y cultura</a:t>
          </a:r>
          <a:endParaRPr lang="es-MX" dirty="0"/>
        </a:p>
      </dgm:t>
    </dgm:pt>
    <dgm:pt modelId="{EA20B0EB-47AE-4477-A2AF-0F1108959F0B}" type="parTrans" cxnId="{AEC1613F-8112-4424-9F09-1AA1E017ACFC}">
      <dgm:prSet/>
      <dgm:spPr/>
      <dgm:t>
        <a:bodyPr/>
        <a:lstStyle/>
        <a:p>
          <a:endParaRPr lang="es-MX"/>
        </a:p>
      </dgm:t>
    </dgm:pt>
    <dgm:pt modelId="{C1EAE300-D50F-4F42-8589-1EAF1460E93E}" type="sibTrans" cxnId="{AEC1613F-8112-4424-9F09-1AA1E017ACFC}">
      <dgm:prSet/>
      <dgm:spPr/>
      <dgm:t>
        <a:bodyPr/>
        <a:lstStyle/>
        <a:p>
          <a:endParaRPr lang="es-MX"/>
        </a:p>
      </dgm:t>
    </dgm:pt>
    <dgm:pt modelId="{F86D5EDA-FE35-4567-B231-E6E51A2C09E9}">
      <dgm:prSet phldrT="[Texto]"/>
      <dgm:spPr/>
      <dgm:t>
        <a:bodyPr/>
        <a:lstStyle/>
        <a:p>
          <a:r>
            <a:rPr lang="es-ES_tradnl" dirty="0"/>
            <a:t>Interacción entre empresas y sociedad civil.</a:t>
          </a:r>
          <a:endParaRPr lang="es-MX" dirty="0"/>
        </a:p>
      </dgm:t>
    </dgm:pt>
    <dgm:pt modelId="{4B474327-BF71-4379-96D2-EC595816E1C4}" type="parTrans" cxnId="{87537B31-777B-40FC-897A-289FFBB0D4B4}">
      <dgm:prSet/>
      <dgm:spPr/>
      <dgm:t>
        <a:bodyPr/>
        <a:lstStyle/>
        <a:p>
          <a:endParaRPr lang="es-MX"/>
        </a:p>
      </dgm:t>
    </dgm:pt>
    <dgm:pt modelId="{CE9683F0-B374-450C-B1B8-65C51F60AD53}" type="sibTrans" cxnId="{87537B31-777B-40FC-897A-289FFBB0D4B4}">
      <dgm:prSet/>
      <dgm:spPr/>
      <dgm:t>
        <a:bodyPr/>
        <a:lstStyle/>
        <a:p>
          <a:endParaRPr lang="es-MX"/>
        </a:p>
      </dgm:t>
    </dgm:pt>
    <dgm:pt modelId="{6A5B368B-9D1E-4EB0-8F0C-FA124B20B590}" type="pres">
      <dgm:prSet presAssocID="{57F01770-16BF-4A29-8253-34D38C252685}" presName="cycle" presStyleCnt="0">
        <dgm:presLayoutVars>
          <dgm:dir/>
          <dgm:resizeHandles val="exact"/>
        </dgm:presLayoutVars>
      </dgm:prSet>
      <dgm:spPr/>
    </dgm:pt>
    <dgm:pt modelId="{94307A8D-0F07-4FD3-B182-A948BD113F85}" type="pres">
      <dgm:prSet presAssocID="{138480A1-2532-4460-8E00-087FC8C639D4}" presName="node" presStyleLbl="node1" presStyleIdx="0" presStyleCnt="4" custScaleX="178623">
        <dgm:presLayoutVars>
          <dgm:bulletEnabled val="1"/>
        </dgm:presLayoutVars>
      </dgm:prSet>
      <dgm:spPr/>
    </dgm:pt>
    <dgm:pt modelId="{46D25A92-74D1-4D85-B8B1-7BA42AB3FAC8}" type="pres">
      <dgm:prSet presAssocID="{6AE20B38-A64C-4F23-8741-AADD4766B12B}" presName="sibTrans" presStyleLbl="sibTrans2D1" presStyleIdx="0" presStyleCnt="4"/>
      <dgm:spPr/>
    </dgm:pt>
    <dgm:pt modelId="{B7729621-07CE-4BA3-9277-4B8D073B9D54}" type="pres">
      <dgm:prSet presAssocID="{6AE20B38-A64C-4F23-8741-AADD4766B12B}" presName="connectorText" presStyleLbl="sibTrans2D1" presStyleIdx="0" presStyleCnt="4"/>
      <dgm:spPr/>
    </dgm:pt>
    <dgm:pt modelId="{0E00AA02-BAF5-4CB3-B3F8-7A8AC6C40DEC}" type="pres">
      <dgm:prSet presAssocID="{D0500136-1E50-4D81-A24A-07F1740F3247}" presName="node" presStyleLbl="node1" presStyleIdx="1" presStyleCnt="4" custScaleX="133081">
        <dgm:presLayoutVars>
          <dgm:bulletEnabled val="1"/>
        </dgm:presLayoutVars>
      </dgm:prSet>
      <dgm:spPr/>
    </dgm:pt>
    <dgm:pt modelId="{BCE6361A-F8B7-4F08-A357-2E5821AFFDBB}" type="pres">
      <dgm:prSet presAssocID="{30F6DACC-B4CC-4230-8820-891AD243BB9B}" presName="sibTrans" presStyleLbl="sibTrans2D1" presStyleIdx="1" presStyleCnt="4"/>
      <dgm:spPr/>
    </dgm:pt>
    <dgm:pt modelId="{FCA612F3-036C-4D9E-841A-E848A48A8B08}" type="pres">
      <dgm:prSet presAssocID="{30F6DACC-B4CC-4230-8820-891AD243BB9B}" presName="connectorText" presStyleLbl="sibTrans2D1" presStyleIdx="1" presStyleCnt="4"/>
      <dgm:spPr/>
    </dgm:pt>
    <dgm:pt modelId="{CE77A8E4-C065-4529-AE1C-823E355A27B1}" type="pres">
      <dgm:prSet presAssocID="{65C31FCF-6597-4B52-A76B-4343B4FD9B30}" presName="node" presStyleLbl="node1" presStyleIdx="2" presStyleCnt="4" custScaleX="166954">
        <dgm:presLayoutVars>
          <dgm:bulletEnabled val="1"/>
        </dgm:presLayoutVars>
      </dgm:prSet>
      <dgm:spPr/>
    </dgm:pt>
    <dgm:pt modelId="{C4A92EBB-0F55-4875-8C8E-39F2659A2FCD}" type="pres">
      <dgm:prSet presAssocID="{C1EAE300-D50F-4F42-8589-1EAF1460E93E}" presName="sibTrans" presStyleLbl="sibTrans2D1" presStyleIdx="2" presStyleCnt="4"/>
      <dgm:spPr/>
    </dgm:pt>
    <dgm:pt modelId="{B0779CC9-6631-432C-97F4-FBAB1A2EABE5}" type="pres">
      <dgm:prSet presAssocID="{C1EAE300-D50F-4F42-8589-1EAF1460E93E}" presName="connectorText" presStyleLbl="sibTrans2D1" presStyleIdx="2" presStyleCnt="4"/>
      <dgm:spPr/>
    </dgm:pt>
    <dgm:pt modelId="{1089C27B-E5EB-44F1-B908-EC475645B5DB}" type="pres">
      <dgm:prSet presAssocID="{F86D5EDA-FE35-4567-B231-E6E51A2C09E9}" presName="node" presStyleLbl="node1" presStyleIdx="3" presStyleCnt="4" custScaleX="151803" custRadScaleRad="148698">
        <dgm:presLayoutVars>
          <dgm:bulletEnabled val="1"/>
        </dgm:presLayoutVars>
      </dgm:prSet>
      <dgm:spPr/>
    </dgm:pt>
    <dgm:pt modelId="{E9173458-A3B2-4DF3-8F91-86AB00A0243D}" type="pres">
      <dgm:prSet presAssocID="{CE9683F0-B374-450C-B1B8-65C51F60AD53}" presName="sibTrans" presStyleLbl="sibTrans2D1" presStyleIdx="3" presStyleCnt="4"/>
      <dgm:spPr/>
    </dgm:pt>
    <dgm:pt modelId="{52ADE062-FE7C-4BC7-9BCC-EC7FD6F4B859}" type="pres">
      <dgm:prSet presAssocID="{CE9683F0-B374-450C-B1B8-65C51F60AD53}" presName="connectorText" presStyleLbl="sibTrans2D1" presStyleIdx="3" presStyleCnt="4"/>
      <dgm:spPr/>
    </dgm:pt>
  </dgm:ptLst>
  <dgm:cxnLst>
    <dgm:cxn modelId="{B0D69010-0074-40BE-8684-31DEEBE391A2}" type="presOf" srcId="{F86D5EDA-FE35-4567-B231-E6E51A2C09E9}" destId="{1089C27B-E5EB-44F1-B908-EC475645B5DB}" srcOrd="0" destOrd="0" presId="urn:microsoft.com/office/officeart/2005/8/layout/cycle2"/>
    <dgm:cxn modelId="{46E59017-B441-4A64-9C94-4043375CF6F9}" type="presOf" srcId="{30F6DACC-B4CC-4230-8820-891AD243BB9B}" destId="{FCA612F3-036C-4D9E-841A-E848A48A8B08}" srcOrd="1" destOrd="0" presId="urn:microsoft.com/office/officeart/2005/8/layout/cycle2"/>
    <dgm:cxn modelId="{87537B31-777B-40FC-897A-289FFBB0D4B4}" srcId="{57F01770-16BF-4A29-8253-34D38C252685}" destId="{F86D5EDA-FE35-4567-B231-E6E51A2C09E9}" srcOrd="3" destOrd="0" parTransId="{4B474327-BF71-4379-96D2-EC595816E1C4}" sibTransId="{CE9683F0-B374-450C-B1B8-65C51F60AD53}"/>
    <dgm:cxn modelId="{AEC1613F-8112-4424-9F09-1AA1E017ACFC}" srcId="{57F01770-16BF-4A29-8253-34D38C252685}" destId="{65C31FCF-6597-4B52-A76B-4343B4FD9B30}" srcOrd="2" destOrd="0" parTransId="{EA20B0EB-47AE-4477-A2AF-0F1108959F0B}" sibTransId="{C1EAE300-D50F-4F42-8589-1EAF1460E93E}"/>
    <dgm:cxn modelId="{5AE47E5F-FCA2-4BFB-897D-2957E70187F9}" type="presOf" srcId="{C1EAE300-D50F-4F42-8589-1EAF1460E93E}" destId="{C4A92EBB-0F55-4875-8C8E-39F2659A2FCD}" srcOrd="0" destOrd="0" presId="urn:microsoft.com/office/officeart/2005/8/layout/cycle2"/>
    <dgm:cxn modelId="{886B1366-E81C-4F63-BA4B-8705FF40807A}" type="presOf" srcId="{65C31FCF-6597-4B52-A76B-4343B4FD9B30}" destId="{CE77A8E4-C065-4529-AE1C-823E355A27B1}" srcOrd="0" destOrd="0" presId="urn:microsoft.com/office/officeart/2005/8/layout/cycle2"/>
    <dgm:cxn modelId="{8374D192-46E0-4765-8A16-E6C20B1E8FCA}" type="presOf" srcId="{138480A1-2532-4460-8E00-087FC8C639D4}" destId="{94307A8D-0F07-4FD3-B182-A948BD113F85}" srcOrd="0" destOrd="0" presId="urn:microsoft.com/office/officeart/2005/8/layout/cycle2"/>
    <dgm:cxn modelId="{64412CA1-CFFF-485A-A62A-ADAD35696188}" type="presOf" srcId="{30F6DACC-B4CC-4230-8820-891AD243BB9B}" destId="{BCE6361A-F8B7-4F08-A357-2E5821AFFDBB}" srcOrd="0" destOrd="0" presId="urn:microsoft.com/office/officeart/2005/8/layout/cycle2"/>
    <dgm:cxn modelId="{B6D54FA3-A5E2-4BD9-BCE8-0C4BB6128756}" type="presOf" srcId="{6AE20B38-A64C-4F23-8741-AADD4766B12B}" destId="{46D25A92-74D1-4D85-B8B1-7BA42AB3FAC8}" srcOrd="0" destOrd="0" presId="urn:microsoft.com/office/officeart/2005/8/layout/cycle2"/>
    <dgm:cxn modelId="{EF0F82A5-3B64-4750-8384-CE97085BF057}" type="presOf" srcId="{CE9683F0-B374-450C-B1B8-65C51F60AD53}" destId="{E9173458-A3B2-4DF3-8F91-86AB00A0243D}" srcOrd="0" destOrd="0" presId="urn:microsoft.com/office/officeart/2005/8/layout/cycle2"/>
    <dgm:cxn modelId="{EA9638B4-4F55-4FBD-885D-5BDC096188E9}" srcId="{57F01770-16BF-4A29-8253-34D38C252685}" destId="{138480A1-2532-4460-8E00-087FC8C639D4}" srcOrd="0" destOrd="0" parTransId="{A67C9ED9-905E-4238-8D3E-135F00CBE145}" sibTransId="{6AE20B38-A64C-4F23-8741-AADD4766B12B}"/>
    <dgm:cxn modelId="{903A5CC8-B380-4610-8CAB-FD7733BA6366}" type="presOf" srcId="{57F01770-16BF-4A29-8253-34D38C252685}" destId="{6A5B368B-9D1E-4EB0-8F0C-FA124B20B590}" srcOrd="0" destOrd="0" presId="urn:microsoft.com/office/officeart/2005/8/layout/cycle2"/>
    <dgm:cxn modelId="{768394CA-F5A2-447A-B4B0-F105E01C6B14}" type="presOf" srcId="{6AE20B38-A64C-4F23-8741-AADD4766B12B}" destId="{B7729621-07CE-4BA3-9277-4B8D073B9D54}" srcOrd="1" destOrd="0" presId="urn:microsoft.com/office/officeart/2005/8/layout/cycle2"/>
    <dgm:cxn modelId="{02B826CD-D36C-4344-89BF-0E3105F7E724}" type="presOf" srcId="{D0500136-1E50-4D81-A24A-07F1740F3247}" destId="{0E00AA02-BAF5-4CB3-B3F8-7A8AC6C40DEC}" srcOrd="0" destOrd="0" presId="urn:microsoft.com/office/officeart/2005/8/layout/cycle2"/>
    <dgm:cxn modelId="{A24278D9-E517-4AE9-A0A5-BAD890F8BEC7}" type="presOf" srcId="{C1EAE300-D50F-4F42-8589-1EAF1460E93E}" destId="{B0779CC9-6631-432C-97F4-FBAB1A2EABE5}" srcOrd="1" destOrd="0" presId="urn:microsoft.com/office/officeart/2005/8/layout/cycle2"/>
    <dgm:cxn modelId="{0D6D0FE3-8AA3-4262-AD40-A62B53D66B5E}" type="presOf" srcId="{CE9683F0-B374-450C-B1B8-65C51F60AD53}" destId="{52ADE062-FE7C-4BC7-9BCC-EC7FD6F4B859}" srcOrd="1" destOrd="0" presId="urn:microsoft.com/office/officeart/2005/8/layout/cycle2"/>
    <dgm:cxn modelId="{B99F25EF-8FBF-4DC1-847A-83DE3F1885B5}" srcId="{57F01770-16BF-4A29-8253-34D38C252685}" destId="{D0500136-1E50-4D81-A24A-07F1740F3247}" srcOrd="1" destOrd="0" parTransId="{225D53F6-F94D-4154-96E2-51B2293A82FF}" sibTransId="{30F6DACC-B4CC-4230-8820-891AD243BB9B}"/>
    <dgm:cxn modelId="{781C170D-5ECA-4FBF-932A-4F9B6AB52A78}" type="presParOf" srcId="{6A5B368B-9D1E-4EB0-8F0C-FA124B20B590}" destId="{94307A8D-0F07-4FD3-B182-A948BD113F85}" srcOrd="0" destOrd="0" presId="urn:microsoft.com/office/officeart/2005/8/layout/cycle2"/>
    <dgm:cxn modelId="{CE4DBB1A-3C71-43F1-92C5-312777879BA2}" type="presParOf" srcId="{6A5B368B-9D1E-4EB0-8F0C-FA124B20B590}" destId="{46D25A92-74D1-4D85-B8B1-7BA42AB3FAC8}" srcOrd="1" destOrd="0" presId="urn:microsoft.com/office/officeart/2005/8/layout/cycle2"/>
    <dgm:cxn modelId="{4883A654-ACDB-492E-9917-0DFCFCB92494}" type="presParOf" srcId="{46D25A92-74D1-4D85-B8B1-7BA42AB3FAC8}" destId="{B7729621-07CE-4BA3-9277-4B8D073B9D54}" srcOrd="0" destOrd="0" presId="urn:microsoft.com/office/officeart/2005/8/layout/cycle2"/>
    <dgm:cxn modelId="{C9A51BCC-F8E6-4A21-9461-B3DAD3ACCFA1}" type="presParOf" srcId="{6A5B368B-9D1E-4EB0-8F0C-FA124B20B590}" destId="{0E00AA02-BAF5-4CB3-B3F8-7A8AC6C40DEC}" srcOrd="2" destOrd="0" presId="urn:microsoft.com/office/officeart/2005/8/layout/cycle2"/>
    <dgm:cxn modelId="{212FDA65-AD67-4E82-8033-58220EBAE7EB}" type="presParOf" srcId="{6A5B368B-9D1E-4EB0-8F0C-FA124B20B590}" destId="{BCE6361A-F8B7-4F08-A357-2E5821AFFDBB}" srcOrd="3" destOrd="0" presId="urn:microsoft.com/office/officeart/2005/8/layout/cycle2"/>
    <dgm:cxn modelId="{66708526-A77C-45C8-8A7D-05E5C0742F83}" type="presParOf" srcId="{BCE6361A-F8B7-4F08-A357-2E5821AFFDBB}" destId="{FCA612F3-036C-4D9E-841A-E848A48A8B08}" srcOrd="0" destOrd="0" presId="urn:microsoft.com/office/officeart/2005/8/layout/cycle2"/>
    <dgm:cxn modelId="{6F1D3665-8F0E-424D-80CB-48E77FE29618}" type="presParOf" srcId="{6A5B368B-9D1E-4EB0-8F0C-FA124B20B590}" destId="{CE77A8E4-C065-4529-AE1C-823E355A27B1}" srcOrd="4" destOrd="0" presId="urn:microsoft.com/office/officeart/2005/8/layout/cycle2"/>
    <dgm:cxn modelId="{666745ED-8530-41B5-8D5A-64C6A958DA5E}" type="presParOf" srcId="{6A5B368B-9D1E-4EB0-8F0C-FA124B20B590}" destId="{C4A92EBB-0F55-4875-8C8E-39F2659A2FCD}" srcOrd="5" destOrd="0" presId="urn:microsoft.com/office/officeart/2005/8/layout/cycle2"/>
    <dgm:cxn modelId="{22E8A12D-399C-4F1F-A0AC-55155D16BF00}" type="presParOf" srcId="{C4A92EBB-0F55-4875-8C8E-39F2659A2FCD}" destId="{B0779CC9-6631-432C-97F4-FBAB1A2EABE5}" srcOrd="0" destOrd="0" presId="urn:microsoft.com/office/officeart/2005/8/layout/cycle2"/>
    <dgm:cxn modelId="{00A60E23-32D8-4AC6-866C-A0F94F021C25}" type="presParOf" srcId="{6A5B368B-9D1E-4EB0-8F0C-FA124B20B590}" destId="{1089C27B-E5EB-44F1-B908-EC475645B5DB}" srcOrd="6" destOrd="0" presId="urn:microsoft.com/office/officeart/2005/8/layout/cycle2"/>
    <dgm:cxn modelId="{9E4315E2-569C-4629-9816-F97146BB4793}" type="presParOf" srcId="{6A5B368B-9D1E-4EB0-8F0C-FA124B20B590}" destId="{E9173458-A3B2-4DF3-8F91-86AB00A0243D}" srcOrd="7" destOrd="0" presId="urn:microsoft.com/office/officeart/2005/8/layout/cycle2"/>
    <dgm:cxn modelId="{10DA6098-2471-4BFA-8930-A990A4C1F460}" type="presParOf" srcId="{E9173458-A3B2-4DF3-8F91-86AB00A0243D}" destId="{52ADE062-FE7C-4BC7-9BCC-EC7FD6F4B859}"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ED375C-17FA-45EC-9B2A-6E8424517542}" type="doc">
      <dgm:prSet loTypeId="urn:microsoft.com/office/officeart/2005/8/layout/gear1" loCatId="relationship" qsTypeId="urn:microsoft.com/office/officeart/2005/8/quickstyle/3d1" qsCatId="3D" csTypeId="urn:microsoft.com/office/officeart/2005/8/colors/colorful3" csCatId="colorful" phldr="1"/>
      <dgm:spPr/>
    </dgm:pt>
    <dgm:pt modelId="{0CBE48D5-3258-4B2A-BC20-639F42F25B0A}">
      <dgm:prSet phldrT="[Texto]" custT="1"/>
      <dgm:spPr/>
      <dgm:t>
        <a:bodyPr/>
        <a:lstStyle/>
        <a:p>
          <a:r>
            <a:rPr lang="es-MX" sz="2400" dirty="0"/>
            <a:t>Económicas.      G7</a:t>
          </a:r>
          <a:endParaRPr lang="es-ES" sz="2400" dirty="0"/>
        </a:p>
      </dgm:t>
    </dgm:pt>
    <dgm:pt modelId="{42B3C20D-4133-4C09-9751-5EA64C55B378}" type="parTrans" cxnId="{0A00E01E-D63A-4216-9D61-636B53F8A056}">
      <dgm:prSet/>
      <dgm:spPr/>
      <dgm:t>
        <a:bodyPr/>
        <a:lstStyle/>
        <a:p>
          <a:endParaRPr lang="es-ES" sz="2000"/>
        </a:p>
      </dgm:t>
    </dgm:pt>
    <dgm:pt modelId="{83893C60-EFB5-4FA8-B8F9-F32DB49A026C}" type="sibTrans" cxnId="{0A00E01E-D63A-4216-9D61-636B53F8A056}">
      <dgm:prSet/>
      <dgm:spPr/>
      <dgm:t>
        <a:bodyPr/>
        <a:lstStyle/>
        <a:p>
          <a:endParaRPr lang="es-ES" sz="2000"/>
        </a:p>
      </dgm:t>
    </dgm:pt>
    <dgm:pt modelId="{2212F3A8-AE8C-4A7D-971A-E9BFA0D2CEE8}">
      <dgm:prSet phldrT="[Texto]" custT="1"/>
      <dgm:spPr/>
      <dgm:t>
        <a:bodyPr/>
        <a:lstStyle/>
        <a:p>
          <a:r>
            <a:rPr lang="es-MX" sz="2400" dirty="0"/>
            <a:t>Militares.                                         </a:t>
          </a:r>
          <a:r>
            <a:rPr lang="es-ES" sz="2400" dirty="0"/>
            <a:t>Estados Unidos de Norte América, China, Pakistán, Irak, Francia, Rusia, Israel, India y Corea del Norte</a:t>
          </a:r>
        </a:p>
      </dgm:t>
    </dgm:pt>
    <dgm:pt modelId="{CDBCE4DD-35CE-4B4F-B1F2-0A383D8A4255}" type="parTrans" cxnId="{F7DF3373-A1A3-4106-8232-3E5BAB4680D1}">
      <dgm:prSet/>
      <dgm:spPr/>
      <dgm:t>
        <a:bodyPr/>
        <a:lstStyle/>
        <a:p>
          <a:endParaRPr lang="es-ES" sz="2000"/>
        </a:p>
      </dgm:t>
    </dgm:pt>
    <dgm:pt modelId="{F08EA097-DF39-4159-8311-3720DCE6D107}" type="sibTrans" cxnId="{F7DF3373-A1A3-4106-8232-3E5BAB4680D1}">
      <dgm:prSet/>
      <dgm:spPr/>
      <dgm:t>
        <a:bodyPr/>
        <a:lstStyle/>
        <a:p>
          <a:endParaRPr lang="es-ES" sz="2000"/>
        </a:p>
      </dgm:t>
    </dgm:pt>
    <dgm:pt modelId="{E2AB2359-2A00-40C8-A719-805B6207F65B}">
      <dgm:prSet phldrT="[Texto]" custT="1"/>
      <dgm:spPr/>
      <dgm:t>
        <a:bodyPr/>
        <a:lstStyle/>
        <a:p>
          <a:r>
            <a:rPr lang="es-MX" sz="2800" dirty="0"/>
            <a:t>Culturales ¿?</a:t>
          </a:r>
          <a:endParaRPr lang="es-ES" sz="2800" dirty="0"/>
        </a:p>
      </dgm:t>
    </dgm:pt>
    <dgm:pt modelId="{1F9165A3-3E89-4830-8ACB-A59AB097B2F6}" type="parTrans" cxnId="{59998BC6-C857-4427-AB74-D81392964E0C}">
      <dgm:prSet/>
      <dgm:spPr/>
      <dgm:t>
        <a:bodyPr/>
        <a:lstStyle/>
        <a:p>
          <a:endParaRPr lang="es-ES" sz="2000"/>
        </a:p>
      </dgm:t>
    </dgm:pt>
    <dgm:pt modelId="{9F857FD0-6D7D-4B96-8513-1A0A4DB3AE26}" type="sibTrans" cxnId="{59998BC6-C857-4427-AB74-D81392964E0C}">
      <dgm:prSet/>
      <dgm:spPr/>
      <dgm:t>
        <a:bodyPr/>
        <a:lstStyle/>
        <a:p>
          <a:endParaRPr lang="es-ES" sz="2000"/>
        </a:p>
      </dgm:t>
    </dgm:pt>
    <dgm:pt modelId="{B80E1D38-7F91-4E17-99D9-3C6B499761CC}" type="pres">
      <dgm:prSet presAssocID="{58ED375C-17FA-45EC-9B2A-6E8424517542}" presName="composite" presStyleCnt="0">
        <dgm:presLayoutVars>
          <dgm:chMax val="3"/>
          <dgm:animLvl val="lvl"/>
          <dgm:resizeHandles val="exact"/>
        </dgm:presLayoutVars>
      </dgm:prSet>
      <dgm:spPr/>
    </dgm:pt>
    <dgm:pt modelId="{40262074-AF0C-4338-8FF4-BC9F6F89FE6F}" type="pres">
      <dgm:prSet presAssocID="{0CBE48D5-3258-4B2A-BC20-639F42F25B0A}" presName="gear1" presStyleLbl="node1" presStyleIdx="0" presStyleCnt="3" custLinFactNeighborX="12886" custLinFactNeighborY="1941">
        <dgm:presLayoutVars>
          <dgm:chMax val="1"/>
          <dgm:bulletEnabled val="1"/>
        </dgm:presLayoutVars>
      </dgm:prSet>
      <dgm:spPr/>
    </dgm:pt>
    <dgm:pt modelId="{76837B22-D9DB-4799-BF1D-7A21BF3E876D}" type="pres">
      <dgm:prSet presAssocID="{0CBE48D5-3258-4B2A-BC20-639F42F25B0A}" presName="gear1srcNode" presStyleLbl="node1" presStyleIdx="0" presStyleCnt="3"/>
      <dgm:spPr/>
    </dgm:pt>
    <dgm:pt modelId="{F5856656-C49D-4D07-A37F-BAB8CEB4F729}" type="pres">
      <dgm:prSet presAssocID="{0CBE48D5-3258-4B2A-BC20-639F42F25B0A}" presName="gear1dstNode" presStyleLbl="node1" presStyleIdx="0" presStyleCnt="3"/>
      <dgm:spPr/>
    </dgm:pt>
    <dgm:pt modelId="{001B4246-712F-4809-B97F-9E5E0D116EBC}" type="pres">
      <dgm:prSet presAssocID="{2212F3A8-AE8C-4A7D-971A-E9BFA0D2CEE8}" presName="gear2" presStyleLbl="node1" presStyleIdx="1" presStyleCnt="3" custScaleX="178641" custScaleY="145513" custLinFactNeighborX="-14646">
        <dgm:presLayoutVars>
          <dgm:chMax val="1"/>
          <dgm:bulletEnabled val="1"/>
        </dgm:presLayoutVars>
      </dgm:prSet>
      <dgm:spPr/>
    </dgm:pt>
    <dgm:pt modelId="{740FA273-C16E-4F09-829E-FAEDDD3A070F}" type="pres">
      <dgm:prSet presAssocID="{2212F3A8-AE8C-4A7D-971A-E9BFA0D2CEE8}" presName="gear2srcNode" presStyleLbl="node1" presStyleIdx="1" presStyleCnt="3"/>
      <dgm:spPr/>
    </dgm:pt>
    <dgm:pt modelId="{4C6D248F-50B4-4A6A-85E7-A2591906A2FA}" type="pres">
      <dgm:prSet presAssocID="{2212F3A8-AE8C-4A7D-971A-E9BFA0D2CEE8}" presName="gear2dstNode" presStyleLbl="node1" presStyleIdx="1" presStyleCnt="3"/>
      <dgm:spPr/>
    </dgm:pt>
    <dgm:pt modelId="{5A93911D-906A-4D3A-A2B8-82B99E5673F5}" type="pres">
      <dgm:prSet presAssocID="{E2AB2359-2A00-40C8-A719-805B6207F65B}" presName="gear3" presStyleLbl="node1" presStyleIdx="2" presStyleCnt="3" custScaleX="121500" custScaleY="98663" custLinFactNeighborX="5001" custLinFactNeighborY="-2341"/>
      <dgm:spPr/>
    </dgm:pt>
    <dgm:pt modelId="{23EA32D8-E93D-4853-8000-3EFFE35E5FC2}" type="pres">
      <dgm:prSet presAssocID="{E2AB2359-2A00-40C8-A719-805B6207F65B}" presName="gear3tx" presStyleLbl="node1" presStyleIdx="2" presStyleCnt="3">
        <dgm:presLayoutVars>
          <dgm:chMax val="1"/>
          <dgm:bulletEnabled val="1"/>
        </dgm:presLayoutVars>
      </dgm:prSet>
      <dgm:spPr/>
    </dgm:pt>
    <dgm:pt modelId="{8007140E-4F28-4425-89C0-D886F5B3DB0C}" type="pres">
      <dgm:prSet presAssocID="{E2AB2359-2A00-40C8-A719-805B6207F65B}" presName="gear3srcNode" presStyleLbl="node1" presStyleIdx="2" presStyleCnt="3"/>
      <dgm:spPr/>
    </dgm:pt>
    <dgm:pt modelId="{DC409453-0F5D-4781-B371-D64906AF5C15}" type="pres">
      <dgm:prSet presAssocID="{E2AB2359-2A00-40C8-A719-805B6207F65B}" presName="gear3dstNode" presStyleLbl="node1" presStyleIdx="2" presStyleCnt="3"/>
      <dgm:spPr/>
    </dgm:pt>
    <dgm:pt modelId="{5A84E998-1654-455E-8A54-D2FEF2F07342}" type="pres">
      <dgm:prSet presAssocID="{83893C60-EFB5-4FA8-B8F9-F32DB49A026C}" presName="connector1" presStyleLbl="sibTrans2D1" presStyleIdx="0" presStyleCnt="3"/>
      <dgm:spPr/>
    </dgm:pt>
    <dgm:pt modelId="{E84E0DC8-D8C9-46F7-B179-0FC09E610CD9}" type="pres">
      <dgm:prSet presAssocID="{F08EA097-DF39-4159-8311-3720DCE6D107}" presName="connector2" presStyleLbl="sibTrans2D1" presStyleIdx="1" presStyleCnt="3" custScaleX="104518" custLinFactNeighborX="-34881" custLinFactNeighborY="-17674"/>
      <dgm:spPr/>
    </dgm:pt>
    <dgm:pt modelId="{02485862-0694-4486-9012-11F15B477048}" type="pres">
      <dgm:prSet presAssocID="{9F857FD0-6D7D-4B96-8513-1A0A4DB3AE26}" presName="connector3" presStyleLbl="sibTrans2D1" presStyleIdx="2" presStyleCnt="3"/>
      <dgm:spPr/>
    </dgm:pt>
  </dgm:ptLst>
  <dgm:cxnLst>
    <dgm:cxn modelId="{EF69C614-2773-4053-A5C9-27DC522FC008}" type="presOf" srcId="{2212F3A8-AE8C-4A7D-971A-E9BFA0D2CEE8}" destId="{4C6D248F-50B4-4A6A-85E7-A2591906A2FA}" srcOrd="2" destOrd="0" presId="urn:microsoft.com/office/officeart/2005/8/layout/gear1"/>
    <dgm:cxn modelId="{0A00E01E-D63A-4216-9D61-636B53F8A056}" srcId="{58ED375C-17FA-45EC-9B2A-6E8424517542}" destId="{0CBE48D5-3258-4B2A-BC20-639F42F25B0A}" srcOrd="0" destOrd="0" parTransId="{42B3C20D-4133-4C09-9751-5EA64C55B378}" sibTransId="{83893C60-EFB5-4FA8-B8F9-F32DB49A026C}"/>
    <dgm:cxn modelId="{80B7472D-4EE7-4E54-A23F-C9DD4AAADBFC}" type="presOf" srcId="{9F857FD0-6D7D-4B96-8513-1A0A4DB3AE26}" destId="{02485862-0694-4486-9012-11F15B477048}" srcOrd="0" destOrd="0" presId="urn:microsoft.com/office/officeart/2005/8/layout/gear1"/>
    <dgm:cxn modelId="{87BA565F-FDCB-4F19-8387-E05ADEA27D2A}" type="presOf" srcId="{E2AB2359-2A00-40C8-A719-805B6207F65B}" destId="{8007140E-4F28-4425-89C0-D886F5B3DB0C}" srcOrd="2" destOrd="0" presId="urn:microsoft.com/office/officeart/2005/8/layout/gear1"/>
    <dgm:cxn modelId="{F7DF3373-A1A3-4106-8232-3E5BAB4680D1}" srcId="{58ED375C-17FA-45EC-9B2A-6E8424517542}" destId="{2212F3A8-AE8C-4A7D-971A-E9BFA0D2CEE8}" srcOrd="1" destOrd="0" parTransId="{CDBCE4DD-35CE-4B4F-B1F2-0A383D8A4255}" sibTransId="{F08EA097-DF39-4159-8311-3720DCE6D107}"/>
    <dgm:cxn modelId="{0AEB1398-C28D-464D-BC70-7CA45E287292}" type="presOf" srcId="{E2AB2359-2A00-40C8-A719-805B6207F65B}" destId="{DC409453-0F5D-4781-B371-D64906AF5C15}" srcOrd="3" destOrd="0" presId="urn:microsoft.com/office/officeart/2005/8/layout/gear1"/>
    <dgm:cxn modelId="{E47AFEA7-4782-47E7-8FEC-10D338D9F2F8}" type="presOf" srcId="{2212F3A8-AE8C-4A7D-971A-E9BFA0D2CEE8}" destId="{001B4246-712F-4809-B97F-9E5E0D116EBC}" srcOrd="0" destOrd="0" presId="urn:microsoft.com/office/officeart/2005/8/layout/gear1"/>
    <dgm:cxn modelId="{322E58AF-D28B-44B1-8459-D51B4B7C9095}" type="presOf" srcId="{0CBE48D5-3258-4B2A-BC20-639F42F25B0A}" destId="{40262074-AF0C-4338-8FF4-BC9F6F89FE6F}" srcOrd="0" destOrd="0" presId="urn:microsoft.com/office/officeart/2005/8/layout/gear1"/>
    <dgm:cxn modelId="{07D495C3-76D2-4F6F-892E-CC7A85CEFE9A}" type="presOf" srcId="{E2AB2359-2A00-40C8-A719-805B6207F65B}" destId="{5A93911D-906A-4D3A-A2B8-82B99E5673F5}" srcOrd="0" destOrd="0" presId="urn:microsoft.com/office/officeart/2005/8/layout/gear1"/>
    <dgm:cxn modelId="{59998BC6-C857-4427-AB74-D81392964E0C}" srcId="{58ED375C-17FA-45EC-9B2A-6E8424517542}" destId="{E2AB2359-2A00-40C8-A719-805B6207F65B}" srcOrd="2" destOrd="0" parTransId="{1F9165A3-3E89-4830-8ACB-A59AB097B2F6}" sibTransId="{9F857FD0-6D7D-4B96-8513-1A0A4DB3AE26}"/>
    <dgm:cxn modelId="{07B636C8-A456-4CD8-A5D7-9F7F7BFB6FE1}" type="presOf" srcId="{E2AB2359-2A00-40C8-A719-805B6207F65B}" destId="{23EA32D8-E93D-4853-8000-3EFFE35E5FC2}" srcOrd="1" destOrd="0" presId="urn:microsoft.com/office/officeart/2005/8/layout/gear1"/>
    <dgm:cxn modelId="{2530E2E7-F4DD-40B4-9E4E-F65BBCE05B52}" type="presOf" srcId="{0CBE48D5-3258-4B2A-BC20-639F42F25B0A}" destId="{F5856656-C49D-4D07-A37F-BAB8CEB4F729}" srcOrd="2" destOrd="0" presId="urn:microsoft.com/office/officeart/2005/8/layout/gear1"/>
    <dgm:cxn modelId="{955B79EF-27FD-4616-A721-25FC7A053912}" type="presOf" srcId="{83893C60-EFB5-4FA8-B8F9-F32DB49A026C}" destId="{5A84E998-1654-455E-8A54-D2FEF2F07342}" srcOrd="0" destOrd="0" presId="urn:microsoft.com/office/officeart/2005/8/layout/gear1"/>
    <dgm:cxn modelId="{D84F9FF2-8BEB-441B-B707-153CCA40E958}" type="presOf" srcId="{0CBE48D5-3258-4B2A-BC20-639F42F25B0A}" destId="{76837B22-D9DB-4799-BF1D-7A21BF3E876D}" srcOrd="1" destOrd="0" presId="urn:microsoft.com/office/officeart/2005/8/layout/gear1"/>
    <dgm:cxn modelId="{3FD136FB-8ACF-40EF-A5E0-A4571B19EFD7}" type="presOf" srcId="{58ED375C-17FA-45EC-9B2A-6E8424517542}" destId="{B80E1D38-7F91-4E17-99D9-3C6B499761CC}" srcOrd="0" destOrd="0" presId="urn:microsoft.com/office/officeart/2005/8/layout/gear1"/>
    <dgm:cxn modelId="{261492FD-45C9-46A0-84E2-970D09F4C331}" type="presOf" srcId="{F08EA097-DF39-4159-8311-3720DCE6D107}" destId="{E84E0DC8-D8C9-46F7-B179-0FC09E610CD9}" srcOrd="0" destOrd="0" presId="urn:microsoft.com/office/officeart/2005/8/layout/gear1"/>
    <dgm:cxn modelId="{D6E076FE-223E-4983-BCBF-5AA615A8F20C}" type="presOf" srcId="{2212F3A8-AE8C-4A7D-971A-E9BFA0D2CEE8}" destId="{740FA273-C16E-4F09-829E-FAEDDD3A070F}" srcOrd="1" destOrd="0" presId="urn:microsoft.com/office/officeart/2005/8/layout/gear1"/>
    <dgm:cxn modelId="{9F74E5A8-054F-4BA6-9AC7-31046835B641}" type="presParOf" srcId="{B80E1D38-7F91-4E17-99D9-3C6B499761CC}" destId="{40262074-AF0C-4338-8FF4-BC9F6F89FE6F}" srcOrd="0" destOrd="0" presId="urn:microsoft.com/office/officeart/2005/8/layout/gear1"/>
    <dgm:cxn modelId="{E01AA479-085A-44EE-9BD1-601BA0A776A4}" type="presParOf" srcId="{B80E1D38-7F91-4E17-99D9-3C6B499761CC}" destId="{76837B22-D9DB-4799-BF1D-7A21BF3E876D}" srcOrd="1" destOrd="0" presId="urn:microsoft.com/office/officeart/2005/8/layout/gear1"/>
    <dgm:cxn modelId="{B8DAAE57-8B9B-4746-BA87-201353E5AC29}" type="presParOf" srcId="{B80E1D38-7F91-4E17-99D9-3C6B499761CC}" destId="{F5856656-C49D-4D07-A37F-BAB8CEB4F729}" srcOrd="2" destOrd="0" presId="urn:microsoft.com/office/officeart/2005/8/layout/gear1"/>
    <dgm:cxn modelId="{E7533A57-C9E6-4C0B-8728-030290165F70}" type="presParOf" srcId="{B80E1D38-7F91-4E17-99D9-3C6B499761CC}" destId="{001B4246-712F-4809-B97F-9E5E0D116EBC}" srcOrd="3" destOrd="0" presId="urn:microsoft.com/office/officeart/2005/8/layout/gear1"/>
    <dgm:cxn modelId="{5BF35893-170A-4403-82B7-0426D3DEF49C}" type="presParOf" srcId="{B80E1D38-7F91-4E17-99D9-3C6B499761CC}" destId="{740FA273-C16E-4F09-829E-FAEDDD3A070F}" srcOrd="4" destOrd="0" presId="urn:microsoft.com/office/officeart/2005/8/layout/gear1"/>
    <dgm:cxn modelId="{1164AFCE-59D3-436B-B967-F489A05AA3D8}" type="presParOf" srcId="{B80E1D38-7F91-4E17-99D9-3C6B499761CC}" destId="{4C6D248F-50B4-4A6A-85E7-A2591906A2FA}" srcOrd="5" destOrd="0" presId="urn:microsoft.com/office/officeart/2005/8/layout/gear1"/>
    <dgm:cxn modelId="{D4B141D9-7A9B-407E-838F-DB0F5786E2D2}" type="presParOf" srcId="{B80E1D38-7F91-4E17-99D9-3C6B499761CC}" destId="{5A93911D-906A-4D3A-A2B8-82B99E5673F5}" srcOrd="6" destOrd="0" presId="urn:microsoft.com/office/officeart/2005/8/layout/gear1"/>
    <dgm:cxn modelId="{8D612E13-F446-4292-B1B0-D6FF6704C5BD}" type="presParOf" srcId="{B80E1D38-7F91-4E17-99D9-3C6B499761CC}" destId="{23EA32D8-E93D-4853-8000-3EFFE35E5FC2}" srcOrd="7" destOrd="0" presId="urn:microsoft.com/office/officeart/2005/8/layout/gear1"/>
    <dgm:cxn modelId="{0D7648BE-4D4F-4F44-A4B3-9FABD26B02C4}" type="presParOf" srcId="{B80E1D38-7F91-4E17-99D9-3C6B499761CC}" destId="{8007140E-4F28-4425-89C0-D886F5B3DB0C}" srcOrd="8" destOrd="0" presId="urn:microsoft.com/office/officeart/2005/8/layout/gear1"/>
    <dgm:cxn modelId="{3D445C34-3DDD-4F56-B421-100F769AF43C}" type="presParOf" srcId="{B80E1D38-7F91-4E17-99D9-3C6B499761CC}" destId="{DC409453-0F5D-4781-B371-D64906AF5C15}" srcOrd="9" destOrd="0" presId="urn:microsoft.com/office/officeart/2005/8/layout/gear1"/>
    <dgm:cxn modelId="{A9D860CD-127D-4B87-A0A6-5C0D1FE5AA0C}" type="presParOf" srcId="{B80E1D38-7F91-4E17-99D9-3C6B499761CC}" destId="{5A84E998-1654-455E-8A54-D2FEF2F07342}" srcOrd="10" destOrd="0" presId="urn:microsoft.com/office/officeart/2005/8/layout/gear1"/>
    <dgm:cxn modelId="{06C9E882-A554-4220-90E9-B0549368CECD}" type="presParOf" srcId="{B80E1D38-7F91-4E17-99D9-3C6B499761CC}" destId="{E84E0DC8-D8C9-46F7-B179-0FC09E610CD9}" srcOrd="11" destOrd="0" presId="urn:microsoft.com/office/officeart/2005/8/layout/gear1"/>
    <dgm:cxn modelId="{B3C223FC-7710-44DD-9D29-0E83CE6A057A}" type="presParOf" srcId="{B80E1D38-7F91-4E17-99D9-3C6B499761CC}" destId="{02485862-0694-4486-9012-11F15B477048}"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custT="1"/>
      <dgm:spPr/>
      <dgm:t>
        <a:bodyPr/>
        <a:lstStyle/>
        <a:p>
          <a:r>
            <a:rPr lang="es-ES" sz="3200" b="1" dirty="0"/>
            <a:t>Globalización.</a:t>
          </a:r>
          <a:r>
            <a:rPr lang="es-ES" sz="4400" b="1" dirty="0"/>
            <a:t>  </a:t>
          </a:r>
          <a:endParaRPr lang="es-ES" sz="4400" dirty="0"/>
        </a:p>
      </dgm:t>
    </dgm:pt>
    <dgm:pt modelId="{4D360F3F-16E0-48CF-9D8F-0974D08C6E1E}" type="parTrans" cxnId="{5EBABCE5-F0F7-4BA0-936E-1082ABAD4B62}">
      <dgm:prSet/>
      <dgm:spPr/>
      <dgm:t>
        <a:bodyPr/>
        <a:lstStyle/>
        <a:p>
          <a:endParaRPr lang="es-ES" sz="2800"/>
        </a:p>
      </dgm:t>
    </dgm:pt>
    <dgm:pt modelId="{081CE709-A440-438B-9A13-556CF287900C}" type="sibTrans" cxnId="{5EBABCE5-F0F7-4BA0-936E-1082ABAD4B62}">
      <dgm:prSet/>
      <dgm:spPr/>
      <dgm:t>
        <a:bodyPr/>
        <a:lstStyle/>
        <a:p>
          <a:endParaRPr lang="es-ES" sz="2800"/>
        </a:p>
      </dgm:t>
    </dgm:pt>
    <dgm:pt modelId="{53BB7202-AF7B-44F6-B93E-2248F8F7E179}">
      <dgm:prSet phldrT="[Texto]" custT="1"/>
      <dgm:spPr/>
      <dgm:t>
        <a:bodyPr/>
        <a:lstStyle/>
        <a:p>
          <a:r>
            <a:rPr lang="es-ES" sz="2800" dirty="0"/>
            <a:t>Proceso países del mundo son incorporados a una única sociedad mundial o global, con la ausencia de Estado mundial</a:t>
          </a:r>
        </a:p>
      </dgm:t>
    </dgm:pt>
    <dgm:pt modelId="{4C4FD620-C628-4402-9108-D58392DB1EAF}" type="sibTrans" cxnId="{22681992-1B44-44E4-A39A-A39B54F0F019}">
      <dgm:prSet/>
      <dgm:spPr/>
      <dgm:t>
        <a:bodyPr/>
        <a:lstStyle/>
        <a:p>
          <a:endParaRPr lang="es-ES" sz="2800"/>
        </a:p>
      </dgm:t>
    </dgm:pt>
    <dgm:pt modelId="{0A41A720-7A71-4188-8806-930A179FC60B}" type="parTrans" cxnId="{22681992-1B44-44E4-A39A-A39B54F0F019}">
      <dgm:prSet/>
      <dgm:spPr/>
      <dgm:t>
        <a:bodyPr/>
        <a:lstStyle/>
        <a:p>
          <a:endParaRPr lang="es-ES" sz="2800"/>
        </a:p>
      </dgm:t>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dgm:presLayoutVars>
          <dgm:bulletEnabled val="1"/>
        </dgm:presLayoutVars>
      </dgm:prSet>
      <dgm:spPr/>
    </dgm:pt>
  </dgm:ptLst>
  <dgm:cxnLst>
    <dgm:cxn modelId="{22681992-1B44-44E4-A39A-A39B54F0F019}" srcId="{9AD77866-1685-4335-A6EE-5A6E95A85A8D}" destId="{53BB7202-AF7B-44F6-B93E-2248F8F7E179}" srcOrd="0" destOrd="0" parTransId="{0A41A720-7A71-4188-8806-930A179FC60B}" sibTransId="{4C4FD620-C628-4402-9108-D58392DB1EAF}"/>
    <dgm:cxn modelId="{CAF62E96-F7CF-427B-A396-25108DF9FCF2}" type="presOf" srcId="{41E66BA2-F0A5-4C0E-B388-3525BD5732E3}" destId="{22EB0F9F-7EC5-461C-B4B9-A32701D95B79}" srcOrd="0" destOrd="0" presId="urn:microsoft.com/office/officeart/2005/8/layout/vList5"/>
    <dgm:cxn modelId="{BCC3C4A5-3734-41A9-8F9F-D24BD4470A40}" type="presOf" srcId="{9AD77866-1685-4335-A6EE-5A6E95A85A8D}" destId="{AE2E0DF9-D4FF-4429-A49A-7A69CBF751DB}" srcOrd="0" destOrd="0" presId="urn:microsoft.com/office/officeart/2005/8/layout/vList5"/>
    <dgm:cxn modelId="{5EBABCE5-F0F7-4BA0-936E-1082ABAD4B62}" srcId="{41E66BA2-F0A5-4C0E-B388-3525BD5732E3}" destId="{9AD77866-1685-4335-A6EE-5A6E95A85A8D}" srcOrd="0" destOrd="0" parTransId="{4D360F3F-16E0-48CF-9D8F-0974D08C6E1E}" sibTransId="{081CE709-A440-438B-9A13-556CF287900C}"/>
    <dgm:cxn modelId="{F6C1A1E6-17E2-45E9-AC6C-CAF9C491140D}" type="presOf" srcId="{53BB7202-AF7B-44F6-B93E-2248F8F7E179}" destId="{4DA27B48-5774-498A-8D63-A3EDA49837A1}" srcOrd="0" destOrd="0" presId="urn:microsoft.com/office/officeart/2005/8/layout/vList5"/>
    <dgm:cxn modelId="{F82E1776-7D3C-42B3-92A7-3BBE54FA1D8D}" type="presParOf" srcId="{22EB0F9F-7EC5-461C-B4B9-A32701D95B79}" destId="{C786283E-DFD6-489C-9C7C-FF66DB4CF787}" srcOrd="0" destOrd="0" presId="urn:microsoft.com/office/officeart/2005/8/layout/vList5"/>
    <dgm:cxn modelId="{184D6921-E240-4C05-AC9C-DC1DAE8CC41E}" type="presParOf" srcId="{C786283E-DFD6-489C-9C7C-FF66DB4CF787}" destId="{AE2E0DF9-D4FF-4429-A49A-7A69CBF751DB}" srcOrd="0" destOrd="0" presId="urn:microsoft.com/office/officeart/2005/8/layout/vList5"/>
    <dgm:cxn modelId="{6CC94278-993B-4141-9D21-3FA832063B92}"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dgm:spPr/>
      <dgm:t>
        <a:bodyPr/>
        <a:lstStyle/>
        <a:p>
          <a:r>
            <a:rPr lang="es-ES" b="1" dirty="0"/>
            <a:t>Globalización.  </a:t>
          </a:r>
          <a:endParaRPr lang="es-ES" dirty="0"/>
        </a:p>
      </dgm:t>
    </dgm:pt>
    <dgm:pt modelId="{4D360F3F-16E0-48CF-9D8F-0974D08C6E1E}" type="parTrans" cxnId="{5EBABCE5-F0F7-4BA0-936E-1082ABAD4B62}">
      <dgm:prSet/>
      <dgm:spPr/>
      <dgm:t>
        <a:bodyPr/>
        <a:lstStyle/>
        <a:p>
          <a:endParaRPr lang="es-ES"/>
        </a:p>
      </dgm:t>
    </dgm:pt>
    <dgm:pt modelId="{081CE709-A440-438B-9A13-556CF287900C}" type="sibTrans" cxnId="{5EBABCE5-F0F7-4BA0-936E-1082ABAD4B62}">
      <dgm:prSet/>
      <dgm:spPr/>
      <dgm:t>
        <a:bodyPr/>
        <a:lstStyle/>
        <a:p>
          <a:endParaRPr lang="es-ES"/>
        </a:p>
      </dgm:t>
    </dgm:pt>
    <dgm:pt modelId="{53BB7202-AF7B-44F6-B93E-2248F8F7E179}">
      <dgm:prSet phldrT="[Texto]" custT="1"/>
      <dgm:spPr/>
      <dgm:t>
        <a:bodyPr/>
        <a:lstStyle/>
        <a:p>
          <a:r>
            <a:rPr lang="es-ES" sz="2400" dirty="0"/>
            <a:t>“Intensificación de las relaciones sociales en la escala mundial que </a:t>
          </a:r>
          <a:r>
            <a:rPr lang="es-ES" sz="2400"/>
            <a:t>ligan localiades </a:t>
          </a:r>
          <a:r>
            <a:rPr lang="es-ES" sz="2400" dirty="0"/>
            <a:t>distantes de tal manera que los acontecimientos de cada lugar son modelados por eventos que ocurren a muchas millas de distancia y viceversa (…) lo que ocurre en una vecindad local tiende a ser influido por factores tales como el dinero mundial y los mercados de bienes, que operan en una distancia indefinida de la vecindad en cuestión” (Giddens,1989)</a:t>
          </a:r>
        </a:p>
      </dgm:t>
    </dgm:pt>
    <dgm:pt modelId="{0A41A720-7A71-4188-8806-930A179FC60B}" type="parTrans" cxnId="{22681992-1B44-44E4-A39A-A39B54F0F019}">
      <dgm:prSet/>
      <dgm:spPr/>
      <dgm:t>
        <a:bodyPr/>
        <a:lstStyle/>
        <a:p>
          <a:endParaRPr lang="es-ES"/>
        </a:p>
      </dgm:t>
    </dgm:pt>
    <dgm:pt modelId="{4C4FD620-C628-4402-9108-D58392DB1EAF}" type="sibTrans" cxnId="{22681992-1B44-44E4-A39A-A39B54F0F019}">
      <dgm:prSet/>
      <dgm:spPr/>
      <dgm:t>
        <a:bodyPr/>
        <a:lstStyle/>
        <a:p>
          <a:endParaRPr lang="es-ES"/>
        </a:p>
      </dgm:t>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dgm:presLayoutVars>
          <dgm:bulletEnabled val="1"/>
        </dgm:presLayoutVars>
      </dgm:prSet>
      <dgm:spPr/>
    </dgm:pt>
  </dgm:ptLst>
  <dgm:cxnLst>
    <dgm:cxn modelId="{22681992-1B44-44E4-A39A-A39B54F0F019}" srcId="{9AD77866-1685-4335-A6EE-5A6E95A85A8D}" destId="{53BB7202-AF7B-44F6-B93E-2248F8F7E179}" srcOrd="0" destOrd="0" parTransId="{0A41A720-7A71-4188-8806-930A179FC60B}" sibTransId="{4C4FD620-C628-4402-9108-D58392DB1EAF}"/>
    <dgm:cxn modelId="{CAF62E96-F7CF-427B-A396-25108DF9FCF2}" type="presOf" srcId="{41E66BA2-F0A5-4C0E-B388-3525BD5732E3}" destId="{22EB0F9F-7EC5-461C-B4B9-A32701D95B79}" srcOrd="0" destOrd="0" presId="urn:microsoft.com/office/officeart/2005/8/layout/vList5"/>
    <dgm:cxn modelId="{BCC3C4A5-3734-41A9-8F9F-D24BD4470A40}" type="presOf" srcId="{9AD77866-1685-4335-A6EE-5A6E95A85A8D}" destId="{AE2E0DF9-D4FF-4429-A49A-7A69CBF751DB}" srcOrd="0" destOrd="0" presId="urn:microsoft.com/office/officeart/2005/8/layout/vList5"/>
    <dgm:cxn modelId="{5EBABCE5-F0F7-4BA0-936E-1082ABAD4B62}" srcId="{41E66BA2-F0A5-4C0E-B388-3525BD5732E3}" destId="{9AD77866-1685-4335-A6EE-5A6E95A85A8D}" srcOrd="0" destOrd="0" parTransId="{4D360F3F-16E0-48CF-9D8F-0974D08C6E1E}" sibTransId="{081CE709-A440-438B-9A13-556CF287900C}"/>
    <dgm:cxn modelId="{F6C1A1E6-17E2-45E9-AC6C-CAF9C491140D}" type="presOf" srcId="{53BB7202-AF7B-44F6-B93E-2248F8F7E179}" destId="{4DA27B48-5774-498A-8D63-A3EDA49837A1}" srcOrd="0" destOrd="0" presId="urn:microsoft.com/office/officeart/2005/8/layout/vList5"/>
    <dgm:cxn modelId="{F82E1776-7D3C-42B3-92A7-3BBE54FA1D8D}" type="presParOf" srcId="{22EB0F9F-7EC5-461C-B4B9-A32701D95B79}" destId="{C786283E-DFD6-489C-9C7C-FF66DB4CF787}" srcOrd="0" destOrd="0" presId="urn:microsoft.com/office/officeart/2005/8/layout/vList5"/>
    <dgm:cxn modelId="{184D6921-E240-4C05-AC9C-DC1DAE8CC41E}" type="presParOf" srcId="{C786283E-DFD6-489C-9C7C-FF66DB4CF787}" destId="{AE2E0DF9-D4FF-4429-A49A-7A69CBF751DB}" srcOrd="0" destOrd="0" presId="urn:microsoft.com/office/officeart/2005/8/layout/vList5"/>
    <dgm:cxn modelId="{6CC94278-993B-4141-9D21-3FA832063B92}"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91621F-8D7B-4A46-9632-AAB85554401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5F0948B6-452A-4A18-A3C0-859B247450F0}">
      <dgm:prSet phldrT="[Texto]" custT="1"/>
      <dgm:spPr>
        <a:blipFill rotWithShape="0">
          <a:blip xmlns:r="http://schemas.openxmlformats.org/officeDocument/2006/relationships" r:embed="rId1"/>
          <a:stretch>
            <a:fillRect/>
          </a:stretch>
        </a:blipFill>
      </dgm:spPr>
      <dgm:t>
        <a:bodyPr/>
        <a:lstStyle/>
        <a:p>
          <a:endParaRPr lang="es-ES" sz="7200" dirty="0"/>
        </a:p>
      </dgm:t>
    </dgm:pt>
    <dgm:pt modelId="{271E7571-0AA7-439C-8232-0E08FE8BF0D8}" type="parTrans" cxnId="{3B7647F0-605C-445A-94BA-B8B29775A5F3}">
      <dgm:prSet/>
      <dgm:spPr/>
      <dgm:t>
        <a:bodyPr/>
        <a:lstStyle/>
        <a:p>
          <a:endParaRPr lang="es-ES" sz="2400"/>
        </a:p>
      </dgm:t>
    </dgm:pt>
    <dgm:pt modelId="{81A76798-DB55-4CCA-82E0-6BFA71AE8EEA}" type="sibTrans" cxnId="{3B7647F0-605C-445A-94BA-B8B29775A5F3}">
      <dgm:prSet/>
      <dgm:spPr/>
      <dgm:t>
        <a:bodyPr/>
        <a:lstStyle/>
        <a:p>
          <a:endParaRPr lang="es-ES" sz="2400"/>
        </a:p>
      </dgm:t>
    </dgm:pt>
    <dgm:pt modelId="{89C8AE4D-A036-428C-902B-401D3FCEEB25}">
      <dgm:prSet phldrT="[Texto]" custT="1"/>
      <dgm:spPr/>
      <dgm:t>
        <a:bodyPr/>
        <a:lstStyle/>
        <a:p>
          <a:r>
            <a:rPr lang="es-ES" sz="3200" b="1" dirty="0"/>
            <a:t>- Mercado de capitales mundial (mercado único, mercado continuo)</a:t>
          </a:r>
          <a:endParaRPr lang="es-ES" sz="3200" dirty="0"/>
        </a:p>
      </dgm:t>
    </dgm:pt>
    <dgm:pt modelId="{067FF89E-5522-4ED5-8D56-26DF93FDE85A}" type="parTrans" cxnId="{D246FDFB-6D2E-49B6-9111-B2EFF20312C8}">
      <dgm:prSet/>
      <dgm:spPr/>
      <dgm:t>
        <a:bodyPr/>
        <a:lstStyle/>
        <a:p>
          <a:endParaRPr lang="es-ES" sz="2400"/>
        </a:p>
      </dgm:t>
    </dgm:pt>
    <dgm:pt modelId="{B7B70E33-54C5-41BC-BA3E-6A4393B8F0CF}" type="sibTrans" cxnId="{D246FDFB-6D2E-49B6-9111-B2EFF20312C8}">
      <dgm:prSet/>
      <dgm:spPr/>
      <dgm:t>
        <a:bodyPr/>
        <a:lstStyle/>
        <a:p>
          <a:endParaRPr lang="es-ES" sz="2400"/>
        </a:p>
      </dgm:t>
    </dgm:pt>
    <dgm:pt modelId="{83F00E7B-7B7B-4D83-89FA-C15B65FFF2E6}">
      <dgm:prSet custT="1"/>
      <dgm:spPr/>
      <dgm:t>
        <a:bodyPr/>
        <a:lstStyle/>
        <a:p>
          <a:r>
            <a:rPr lang="es-ES" sz="3200" b="1"/>
            <a:t>- Multinacionales </a:t>
          </a:r>
          <a:endParaRPr lang="es-MX" sz="3200" b="1" dirty="0"/>
        </a:p>
      </dgm:t>
    </dgm:pt>
    <dgm:pt modelId="{F7455810-1D4A-4075-A952-05E86BDF8EFC}" type="parTrans" cxnId="{AD583B29-A18F-4EA7-B908-4E1EE419C130}">
      <dgm:prSet/>
      <dgm:spPr/>
      <dgm:t>
        <a:bodyPr/>
        <a:lstStyle/>
        <a:p>
          <a:endParaRPr lang="es-ES" sz="2400"/>
        </a:p>
      </dgm:t>
    </dgm:pt>
    <dgm:pt modelId="{4331C5A7-30E3-4AA0-A42E-7C9F0D423487}" type="sibTrans" cxnId="{AD583B29-A18F-4EA7-B908-4E1EE419C130}">
      <dgm:prSet/>
      <dgm:spPr/>
      <dgm:t>
        <a:bodyPr/>
        <a:lstStyle/>
        <a:p>
          <a:endParaRPr lang="es-ES" sz="2400"/>
        </a:p>
      </dgm:t>
    </dgm:pt>
    <dgm:pt modelId="{F53D48D8-1E26-4734-9450-091ACFE49F75}">
      <dgm:prSet custT="1"/>
      <dgm:spPr/>
      <dgm:t>
        <a:bodyPr/>
        <a:lstStyle/>
        <a:p>
          <a:r>
            <a:rPr lang="es-ES" sz="3200" b="1"/>
            <a:t>- Comercio local pierde importancia</a:t>
          </a:r>
          <a:endParaRPr lang="es-ES" sz="3200" b="1" dirty="0"/>
        </a:p>
      </dgm:t>
    </dgm:pt>
    <dgm:pt modelId="{CEB92AF9-1E44-462A-B075-109679A2AD28}" type="parTrans" cxnId="{3621CEAF-22F1-47AE-8787-4A1AA9D73934}">
      <dgm:prSet/>
      <dgm:spPr/>
      <dgm:t>
        <a:bodyPr/>
        <a:lstStyle/>
        <a:p>
          <a:endParaRPr lang="es-ES" sz="2400"/>
        </a:p>
      </dgm:t>
    </dgm:pt>
    <dgm:pt modelId="{C2954107-4A98-4791-8B91-2E40E08534BB}" type="sibTrans" cxnId="{3621CEAF-22F1-47AE-8787-4A1AA9D73934}">
      <dgm:prSet/>
      <dgm:spPr/>
      <dgm:t>
        <a:bodyPr/>
        <a:lstStyle/>
        <a:p>
          <a:endParaRPr lang="es-ES" sz="2400"/>
        </a:p>
      </dgm:t>
    </dgm:pt>
    <dgm:pt modelId="{E0E32732-019E-469D-BA75-86C6EA0B0BB8}">
      <dgm:prSet custT="1"/>
      <dgm:spPr/>
      <dgm:t>
        <a:bodyPr/>
        <a:lstStyle/>
        <a:p>
          <a:r>
            <a:rPr lang="es-ES" sz="3200" b="1"/>
            <a:t>- Inversión en el extranjero </a:t>
          </a:r>
          <a:endParaRPr lang="es-ES" sz="3200" b="1" dirty="0"/>
        </a:p>
      </dgm:t>
    </dgm:pt>
    <dgm:pt modelId="{8CA66A18-68B7-42D4-9FD8-AB745EB4F800}" type="parTrans" cxnId="{35F6699A-4A01-4BB5-B541-7DB160B60367}">
      <dgm:prSet/>
      <dgm:spPr/>
      <dgm:t>
        <a:bodyPr/>
        <a:lstStyle/>
        <a:p>
          <a:endParaRPr lang="es-ES" sz="2400"/>
        </a:p>
      </dgm:t>
    </dgm:pt>
    <dgm:pt modelId="{CBF5DC59-D5F3-4551-A4CA-04DF642B6B09}" type="sibTrans" cxnId="{35F6699A-4A01-4BB5-B541-7DB160B60367}">
      <dgm:prSet/>
      <dgm:spPr/>
      <dgm:t>
        <a:bodyPr/>
        <a:lstStyle/>
        <a:p>
          <a:endParaRPr lang="es-ES" sz="2400"/>
        </a:p>
      </dgm:t>
    </dgm:pt>
    <dgm:pt modelId="{3C025A91-3EB0-4DF0-88AF-BAB55694010C}" type="pres">
      <dgm:prSet presAssocID="{BA91621F-8D7B-4A46-9632-AAB855544010}" presName="vert0" presStyleCnt="0">
        <dgm:presLayoutVars>
          <dgm:dir/>
          <dgm:animOne val="branch"/>
          <dgm:animLvl val="lvl"/>
        </dgm:presLayoutVars>
      </dgm:prSet>
      <dgm:spPr/>
    </dgm:pt>
    <dgm:pt modelId="{25F56A47-0CCC-41B0-A5EF-CC21F1C5F01F}" type="pres">
      <dgm:prSet presAssocID="{5F0948B6-452A-4A18-A3C0-859B247450F0}" presName="thickLine" presStyleLbl="alignNode1" presStyleIdx="0" presStyleCnt="1"/>
      <dgm:spPr/>
    </dgm:pt>
    <dgm:pt modelId="{7296493C-47AE-45C2-9398-2D6BF71586EB}" type="pres">
      <dgm:prSet presAssocID="{5F0948B6-452A-4A18-A3C0-859B247450F0}" presName="horz1" presStyleCnt="0"/>
      <dgm:spPr/>
    </dgm:pt>
    <dgm:pt modelId="{211D8815-9568-4532-B1D0-CA34C93FCBE5}" type="pres">
      <dgm:prSet presAssocID="{5F0948B6-452A-4A18-A3C0-859B247450F0}" presName="tx1" presStyleLbl="revTx" presStyleIdx="0" presStyleCnt="5" custScaleX="112719" custScaleY="121297" custLinFactNeighborX="978" custLinFactNeighborY="752"/>
      <dgm:spPr/>
    </dgm:pt>
    <dgm:pt modelId="{2BF028EE-35DA-44D8-A165-11E5258B037F}" type="pres">
      <dgm:prSet presAssocID="{5F0948B6-452A-4A18-A3C0-859B247450F0}" presName="vert1" presStyleCnt="0"/>
      <dgm:spPr/>
    </dgm:pt>
    <dgm:pt modelId="{FE922084-C996-4182-BF5A-73F911521EEE}" type="pres">
      <dgm:prSet presAssocID="{89C8AE4D-A036-428C-902B-401D3FCEEB25}" presName="vertSpace2a" presStyleCnt="0"/>
      <dgm:spPr/>
    </dgm:pt>
    <dgm:pt modelId="{D22F406A-FCBD-43B6-8735-73A55B3D9F5D}" type="pres">
      <dgm:prSet presAssocID="{89C8AE4D-A036-428C-902B-401D3FCEEB25}" presName="horz2" presStyleCnt="0"/>
      <dgm:spPr/>
    </dgm:pt>
    <dgm:pt modelId="{67BA850D-C16E-4D3A-B01F-EF46498B0B6B}" type="pres">
      <dgm:prSet presAssocID="{89C8AE4D-A036-428C-902B-401D3FCEEB25}" presName="horzSpace2" presStyleCnt="0"/>
      <dgm:spPr/>
    </dgm:pt>
    <dgm:pt modelId="{87A5085F-D25F-4268-B970-56BF8D34DA9C}" type="pres">
      <dgm:prSet presAssocID="{89C8AE4D-A036-428C-902B-401D3FCEEB25}" presName="tx2" presStyleLbl="revTx" presStyleIdx="1" presStyleCnt="5"/>
      <dgm:spPr/>
    </dgm:pt>
    <dgm:pt modelId="{D4D208DE-5B1C-456C-9A9D-4DDAEE3D0824}" type="pres">
      <dgm:prSet presAssocID="{89C8AE4D-A036-428C-902B-401D3FCEEB25}" presName="vert2" presStyleCnt="0"/>
      <dgm:spPr/>
    </dgm:pt>
    <dgm:pt modelId="{F6D12C72-324B-4925-B513-3836986FC480}" type="pres">
      <dgm:prSet presAssocID="{89C8AE4D-A036-428C-902B-401D3FCEEB25}" presName="thinLine2b" presStyleLbl="callout" presStyleIdx="0" presStyleCnt="4"/>
      <dgm:spPr/>
    </dgm:pt>
    <dgm:pt modelId="{3E3ED666-B237-47D6-A0AC-75835A085295}" type="pres">
      <dgm:prSet presAssocID="{89C8AE4D-A036-428C-902B-401D3FCEEB25}" presName="vertSpace2b" presStyleCnt="0"/>
      <dgm:spPr/>
    </dgm:pt>
    <dgm:pt modelId="{E96CEAF6-523D-4E6A-882B-8A97B6D9C815}" type="pres">
      <dgm:prSet presAssocID="{83F00E7B-7B7B-4D83-89FA-C15B65FFF2E6}" presName="horz2" presStyleCnt="0"/>
      <dgm:spPr/>
    </dgm:pt>
    <dgm:pt modelId="{AC4976C8-14E1-44DA-8441-3A6947013715}" type="pres">
      <dgm:prSet presAssocID="{83F00E7B-7B7B-4D83-89FA-C15B65FFF2E6}" presName="horzSpace2" presStyleCnt="0"/>
      <dgm:spPr/>
    </dgm:pt>
    <dgm:pt modelId="{F353725A-E3F1-48D3-91CE-95791FF382B1}" type="pres">
      <dgm:prSet presAssocID="{83F00E7B-7B7B-4D83-89FA-C15B65FFF2E6}" presName="tx2" presStyleLbl="revTx" presStyleIdx="2" presStyleCnt="5"/>
      <dgm:spPr/>
    </dgm:pt>
    <dgm:pt modelId="{D88B7DC9-D295-473B-9B2F-BB69A5D2BA27}" type="pres">
      <dgm:prSet presAssocID="{83F00E7B-7B7B-4D83-89FA-C15B65FFF2E6}" presName="vert2" presStyleCnt="0"/>
      <dgm:spPr/>
    </dgm:pt>
    <dgm:pt modelId="{A8E335C9-11F1-42C7-83A9-54CAB162DBEA}" type="pres">
      <dgm:prSet presAssocID="{83F00E7B-7B7B-4D83-89FA-C15B65FFF2E6}" presName="thinLine2b" presStyleLbl="callout" presStyleIdx="1" presStyleCnt="4"/>
      <dgm:spPr/>
    </dgm:pt>
    <dgm:pt modelId="{5ED27A9C-F2A6-4153-A149-1E17CA004DA2}" type="pres">
      <dgm:prSet presAssocID="{83F00E7B-7B7B-4D83-89FA-C15B65FFF2E6}" presName="vertSpace2b" presStyleCnt="0"/>
      <dgm:spPr/>
    </dgm:pt>
    <dgm:pt modelId="{47E9E7DE-FD05-4C4B-9D8A-D69EB9C2AE31}" type="pres">
      <dgm:prSet presAssocID="{F53D48D8-1E26-4734-9450-091ACFE49F75}" presName="horz2" presStyleCnt="0"/>
      <dgm:spPr/>
    </dgm:pt>
    <dgm:pt modelId="{F6EE79D1-1AD6-40CC-98CF-33BADDF45E13}" type="pres">
      <dgm:prSet presAssocID="{F53D48D8-1E26-4734-9450-091ACFE49F75}" presName="horzSpace2" presStyleCnt="0"/>
      <dgm:spPr/>
    </dgm:pt>
    <dgm:pt modelId="{3D8F877A-A75A-4DC7-B687-B2DBFEB02C2A}" type="pres">
      <dgm:prSet presAssocID="{F53D48D8-1E26-4734-9450-091ACFE49F75}" presName="tx2" presStyleLbl="revTx" presStyleIdx="3" presStyleCnt="5"/>
      <dgm:spPr/>
    </dgm:pt>
    <dgm:pt modelId="{A06B7815-5D88-425B-BABE-E0018F4A91DB}" type="pres">
      <dgm:prSet presAssocID="{F53D48D8-1E26-4734-9450-091ACFE49F75}" presName="vert2" presStyleCnt="0"/>
      <dgm:spPr/>
    </dgm:pt>
    <dgm:pt modelId="{23CC5328-5E31-4ED9-8E40-DC68CBF9AD2F}" type="pres">
      <dgm:prSet presAssocID="{F53D48D8-1E26-4734-9450-091ACFE49F75}" presName="thinLine2b" presStyleLbl="callout" presStyleIdx="2" presStyleCnt="4"/>
      <dgm:spPr/>
    </dgm:pt>
    <dgm:pt modelId="{5D3670E3-4352-448B-9B37-C30CCE8BAA1B}" type="pres">
      <dgm:prSet presAssocID="{F53D48D8-1E26-4734-9450-091ACFE49F75}" presName="vertSpace2b" presStyleCnt="0"/>
      <dgm:spPr/>
    </dgm:pt>
    <dgm:pt modelId="{4730A8FB-D8CB-413F-949A-6C8061059504}" type="pres">
      <dgm:prSet presAssocID="{E0E32732-019E-469D-BA75-86C6EA0B0BB8}" presName="horz2" presStyleCnt="0"/>
      <dgm:spPr/>
    </dgm:pt>
    <dgm:pt modelId="{BCCA032F-F8F7-47A8-8C9F-BBD4F583FF7D}" type="pres">
      <dgm:prSet presAssocID="{E0E32732-019E-469D-BA75-86C6EA0B0BB8}" presName="horzSpace2" presStyleCnt="0"/>
      <dgm:spPr/>
    </dgm:pt>
    <dgm:pt modelId="{45A1D36A-279D-42AE-9AE5-4064BB112232}" type="pres">
      <dgm:prSet presAssocID="{E0E32732-019E-469D-BA75-86C6EA0B0BB8}" presName="tx2" presStyleLbl="revTx" presStyleIdx="4" presStyleCnt="5"/>
      <dgm:spPr/>
    </dgm:pt>
    <dgm:pt modelId="{B00E9129-7EE0-4CE3-B81A-CF556FEC4DD8}" type="pres">
      <dgm:prSet presAssocID="{E0E32732-019E-469D-BA75-86C6EA0B0BB8}" presName="vert2" presStyleCnt="0"/>
      <dgm:spPr/>
    </dgm:pt>
    <dgm:pt modelId="{FCDBA05E-491F-4763-84E5-1DFF6F8DD0DD}" type="pres">
      <dgm:prSet presAssocID="{E0E32732-019E-469D-BA75-86C6EA0B0BB8}" presName="thinLine2b" presStyleLbl="callout" presStyleIdx="3" presStyleCnt="4"/>
      <dgm:spPr/>
    </dgm:pt>
    <dgm:pt modelId="{45067B06-29C6-44D0-B54A-0B09BE3F486E}" type="pres">
      <dgm:prSet presAssocID="{E0E32732-019E-469D-BA75-86C6EA0B0BB8}" presName="vertSpace2b" presStyleCnt="0"/>
      <dgm:spPr/>
    </dgm:pt>
  </dgm:ptLst>
  <dgm:cxnLst>
    <dgm:cxn modelId="{B48DB206-3610-4E2D-BD73-F80EB3817203}" type="presOf" srcId="{5F0948B6-452A-4A18-A3C0-859B247450F0}" destId="{211D8815-9568-4532-B1D0-CA34C93FCBE5}" srcOrd="0" destOrd="0" presId="urn:microsoft.com/office/officeart/2008/layout/LinedList"/>
    <dgm:cxn modelId="{3566F009-1A49-46F7-90E5-A40D7D2385BA}" type="presOf" srcId="{83F00E7B-7B7B-4D83-89FA-C15B65FFF2E6}" destId="{F353725A-E3F1-48D3-91CE-95791FF382B1}" srcOrd="0" destOrd="0" presId="urn:microsoft.com/office/officeart/2008/layout/LinedList"/>
    <dgm:cxn modelId="{1F663314-6636-4835-8F5B-A90957751607}" type="presOf" srcId="{BA91621F-8D7B-4A46-9632-AAB855544010}" destId="{3C025A91-3EB0-4DF0-88AF-BAB55694010C}" srcOrd="0" destOrd="0" presId="urn:microsoft.com/office/officeart/2008/layout/LinedList"/>
    <dgm:cxn modelId="{AD583B29-A18F-4EA7-B908-4E1EE419C130}" srcId="{5F0948B6-452A-4A18-A3C0-859B247450F0}" destId="{83F00E7B-7B7B-4D83-89FA-C15B65FFF2E6}" srcOrd="1" destOrd="0" parTransId="{F7455810-1D4A-4075-A952-05E86BDF8EFC}" sibTransId="{4331C5A7-30E3-4AA0-A42E-7C9F0D423487}"/>
    <dgm:cxn modelId="{339CF243-4355-40A9-9A1D-FF3A2D2074D3}" type="presOf" srcId="{F53D48D8-1E26-4734-9450-091ACFE49F75}" destId="{3D8F877A-A75A-4DC7-B687-B2DBFEB02C2A}" srcOrd="0" destOrd="0" presId="urn:microsoft.com/office/officeart/2008/layout/LinedList"/>
    <dgm:cxn modelId="{35F6699A-4A01-4BB5-B541-7DB160B60367}" srcId="{5F0948B6-452A-4A18-A3C0-859B247450F0}" destId="{E0E32732-019E-469D-BA75-86C6EA0B0BB8}" srcOrd="3" destOrd="0" parTransId="{8CA66A18-68B7-42D4-9FD8-AB745EB4F800}" sibTransId="{CBF5DC59-D5F3-4551-A4CA-04DF642B6B09}"/>
    <dgm:cxn modelId="{DD3BC49F-8401-499D-AB9D-B8BE3075F400}" type="presOf" srcId="{89C8AE4D-A036-428C-902B-401D3FCEEB25}" destId="{87A5085F-D25F-4268-B970-56BF8D34DA9C}" srcOrd="0" destOrd="0" presId="urn:microsoft.com/office/officeart/2008/layout/LinedList"/>
    <dgm:cxn modelId="{3621CEAF-22F1-47AE-8787-4A1AA9D73934}" srcId="{5F0948B6-452A-4A18-A3C0-859B247450F0}" destId="{F53D48D8-1E26-4734-9450-091ACFE49F75}" srcOrd="2" destOrd="0" parTransId="{CEB92AF9-1E44-462A-B075-109679A2AD28}" sibTransId="{C2954107-4A98-4791-8B91-2E40E08534BB}"/>
    <dgm:cxn modelId="{F8CD64CA-0ADB-4D23-B34C-4CA1DA868F1E}" type="presOf" srcId="{E0E32732-019E-469D-BA75-86C6EA0B0BB8}" destId="{45A1D36A-279D-42AE-9AE5-4064BB112232}" srcOrd="0" destOrd="0" presId="urn:microsoft.com/office/officeart/2008/layout/LinedList"/>
    <dgm:cxn modelId="{3B7647F0-605C-445A-94BA-B8B29775A5F3}" srcId="{BA91621F-8D7B-4A46-9632-AAB855544010}" destId="{5F0948B6-452A-4A18-A3C0-859B247450F0}" srcOrd="0" destOrd="0" parTransId="{271E7571-0AA7-439C-8232-0E08FE8BF0D8}" sibTransId="{81A76798-DB55-4CCA-82E0-6BFA71AE8EEA}"/>
    <dgm:cxn modelId="{D246FDFB-6D2E-49B6-9111-B2EFF20312C8}" srcId="{5F0948B6-452A-4A18-A3C0-859B247450F0}" destId="{89C8AE4D-A036-428C-902B-401D3FCEEB25}" srcOrd="0" destOrd="0" parTransId="{067FF89E-5522-4ED5-8D56-26DF93FDE85A}" sibTransId="{B7B70E33-54C5-41BC-BA3E-6A4393B8F0CF}"/>
    <dgm:cxn modelId="{D6D24732-BF63-4BC0-A2AB-993288AE50B0}" type="presParOf" srcId="{3C025A91-3EB0-4DF0-88AF-BAB55694010C}" destId="{25F56A47-0CCC-41B0-A5EF-CC21F1C5F01F}" srcOrd="0" destOrd="0" presId="urn:microsoft.com/office/officeart/2008/layout/LinedList"/>
    <dgm:cxn modelId="{99B4437A-1B54-4A9B-8932-BF111BC8D49E}" type="presParOf" srcId="{3C025A91-3EB0-4DF0-88AF-BAB55694010C}" destId="{7296493C-47AE-45C2-9398-2D6BF71586EB}" srcOrd="1" destOrd="0" presId="urn:microsoft.com/office/officeart/2008/layout/LinedList"/>
    <dgm:cxn modelId="{49DAAF4B-D0F2-4BAA-8C3D-5D82F0653917}" type="presParOf" srcId="{7296493C-47AE-45C2-9398-2D6BF71586EB}" destId="{211D8815-9568-4532-B1D0-CA34C93FCBE5}" srcOrd="0" destOrd="0" presId="urn:microsoft.com/office/officeart/2008/layout/LinedList"/>
    <dgm:cxn modelId="{450E434A-D943-422B-AF67-71B3211DDB20}" type="presParOf" srcId="{7296493C-47AE-45C2-9398-2D6BF71586EB}" destId="{2BF028EE-35DA-44D8-A165-11E5258B037F}" srcOrd="1" destOrd="0" presId="urn:microsoft.com/office/officeart/2008/layout/LinedList"/>
    <dgm:cxn modelId="{08051AB2-2943-4171-A55E-35572E20E7FD}" type="presParOf" srcId="{2BF028EE-35DA-44D8-A165-11E5258B037F}" destId="{FE922084-C996-4182-BF5A-73F911521EEE}" srcOrd="0" destOrd="0" presId="urn:microsoft.com/office/officeart/2008/layout/LinedList"/>
    <dgm:cxn modelId="{7FE00EFB-249B-41E0-B61B-B29A745D439D}" type="presParOf" srcId="{2BF028EE-35DA-44D8-A165-11E5258B037F}" destId="{D22F406A-FCBD-43B6-8735-73A55B3D9F5D}" srcOrd="1" destOrd="0" presId="urn:microsoft.com/office/officeart/2008/layout/LinedList"/>
    <dgm:cxn modelId="{31A00F73-361E-4847-B82A-E30637E54339}" type="presParOf" srcId="{D22F406A-FCBD-43B6-8735-73A55B3D9F5D}" destId="{67BA850D-C16E-4D3A-B01F-EF46498B0B6B}" srcOrd="0" destOrd="0" presId="urn:microsoft.com/office/officeart/2008/layout/LinedList"/>
    <dgm:cxn modelId="{E611ECB1-9354-448B-9496-90FDA7457C18}" type="presParOf" srcId="{D22F406A-FCBD-43B6-8735-73A55B3D9F5D}" destId="{87A5085F-D25F-4268-B970-56BF8D34DA9C}" srcOrd="1" destOrd="0" presId="urn:microsoft.com/office/officeart/2008/layout/LinedList"/>
    <dgm:cxn modelId="{44E9FB54-1F18-49DE-9A1D-B11A5B077F27}" type="presParOf" srcId="{D22F406A-FCBD-43B6-8735-73A55B3D9F5D}" destId="{D4D208DE-5B1C-456C-9A9D-4DDAEE3D0824}" srcOrd="2" destOrd="0" presId="urn:microsoft.com/office/officeart/2008/layout/LinedList"/>
    <dgm:cxn modelId="{2CCCC8CE-5395-42E2-8E5D-6B4EAF45F97B}" type="presParOf" srcId="{2BF028EE-35DA-44D8-A165-11E5258B037F}" destId="{F6D12C72-324B-4925-B513-3836986FC480}" srcOrd="2" destOrd="0" presId="urn:microsoft.com/office/officeart/2008/layout/LinedList"/>
    <dgm:cxn modelId="{7ED7B3F7-D375-4E3A-90B2-F3BDCAA438BB}" type="presParOf" srcId="{2BF028EE-35DA-44D8-A165-11E5258B037F}" destId="{3E3ED666-B237-47D6-A0AC-75835A085295}" srcOrd="3" destOrd="0" presId="urn:microsoft.com/office/officeart/2008/layout/LinedList"/>
    <dgm:cxn modelId="{203E10AE-D3DF-45A4-80EA-E42C14DB45FF}" type="presParOf" srcId="{2BF028EE-35DA-44D8-A165-11E5258B037F}" destId="{E96CEAF6-523D-4E6A-882B-8A97B6D9C815}" srcOrd="4" destOrd="0" presId="urn:microsoft.com/office/officeart/2008/layout/LinedList"/>
    <dgm:cxn modelId="{E72206C9-FA38-4F79-A738-17DA1B710CBD}" type="presParOf" srcId="{E96CEAF6-523D-4E6A-882B-8A97B6D9C815}" destId="{AC4976C8-14E1-44DA-8441-3A6947013715}" srcOrd="0" destOrd="0" presId="urn:microsoft.com/office/officeart/2008/layout/LinedList"/>
    <dgm:cxn modelId="{379FDD07-017F-4E4A-A82F-544B7AD837DF}" type="presParOf" srcId="{E96CEAF6-523D-4E6A-882B-8A97B6D9C815}" destId="{F353725A-E3F1-48D3-91CE-95791FF382B1}" srcOrd="1" destOrd="0" presId="urn:microsoft.com/office/officeart/2008/layout/LinedList"/>
    <dgm:cxn modelId="{00829C09-D2A6-439B-A18B-8B9FB8A7BBCE}" type="presParOf" srcId="{E96CEAF6-523D-4E6A-882B-8A97B6D9C815}" destId="{D88B7DC9-D295-473B-9B2F-BB69A5D2BA27}" srcOrd="2" destOrd="0" presId="urn:microsoft.com/office/officeart/2008/layout/LinedList"/>
    <dgm:cxn modelId="{4E1B4D43-BF08-41EB-9E10-AA83A7474CA1}" type="presParOf" srcId="{2BF028EE-35DA-44D8-A165-11E5258B037F}" destId="{A8E335C9-11F1-42C7-83A9-54CAB162DBEA}" srcOrd="5" destOrd="0" presId="urn:microsoft.com/office/officeart/2008/layout/LinedList"/>
    <dgm:cxn modelId="{EAE80BA6-E38A-4A98-B4D3-D7674688751F}" type="presParOf" srcId="{2BF028EE-35DA-44D8-A165-11E5258B037F}" destId="{5ED27A9C-F2A6-4153-A149-1E17CA004DA2}" srcOrd="6" destOrd="0" presId="urn:microsoft.com/office/officeart/2008/layout/LinedList"/>
    <dgm:cxn modelId="{62D1C6F6-6364-4175-8A4D-8B230DECD75D}" type="presParOf" srcId="{2BF028EE-35DA-44D8-A165-11E5258B037F}" destId="{47E9E7DE-FD05-4C4B-9D8A-D69EB9C2AE31}" srcOrd="7" destOrd="0" presId="urn:microsoft.com/office/officeart/2008/layout/LinedList"/>
    <dgm:cxn modelId="{EA8C4D4B-B91D-4DC1-98F8-4B0BF48E20CE}" type="presParOf" srcId="{47E9E7DE-FD05-4C4B-9D8A-D69EB9C2AE31}" destId="{F6EE79D1-1AD6-40CC-98CF-33BADDF45E13}" srcOrd="0" destOrd="0" presId="urn:microsoft.com/office/officeart/2008/layout/LinedList"/>
    <dgm:cxn modelId="{789D0AF3-259C-4569-8626-0FA1FA4805CB}" type="presParOf" srcId="{47E9E7DE-FD05-4C4B-9D8A-D69EB9C2AE31}" destId="{3D8F877A-A75A-4DC7-B687-B2DBFEB02C2A}" srcOrd="1" destOrd="0" presId="urn:microsoft.com/office/officeart/2008/layout/LinedList"/>
    <dgm:cxn modelId="{AFF8350C-E5B4-434A-87CF-7B0D961FA544}" type="presParOf" srcId="{47E9E7DE-FD05-4C4B-9D8A-D69EB9C2AE31}" destId="{A06B7815-5D88-425B-BABE-E0018F4A91DB}" srcOrd="2" destOrd="0" presId="urn:microsoft.com/office/officeart/2008/layout/LinedList"/>
    <dgm:cxn modelId="{6E7E0497-1F81-416C-B321-77171C0033C7}" type="presParOf" srcId="{2BF028EE-35DA-44D8-A165-11E5258B037F}" destId="{23CC5328-5E31-4ED9-8E40-DC68CBF9AD2F}" srcOrd="8" destOrd="0" presId="urn:microsoft.com/office/officeart/2008/layout/LinedList"/>
    <dgm:cxn modelId="{1439F5E9-B244-45CB-BDC1-B360F7E62A69}" type="presParOf" srcId="{2BF028EE-35DA-44D8-A165-11E5258B037F}" destId="{5D3670E3-4352-448B-9B37-C30CCE8BAA1B}" srcOrd="9" destOrd="0" presId="urn:microsoft.com/office/officeart/2008/layout/LinedList"/>
    <dgm:cxn modelId="{0BF0CBE8-3D2F-4A38-8954-9EE68B334A51}" type="presParOf" srcId="{2BF028EE-35DA-44D8-A165-11E5258B037F}" destId="{4730A8FB-D8CB-413F-949A-6C8061059504}" srcOrd="10" destOrd="0" presId="urn:microsoft.com/office/officeart/2008/layout/LinedList"/>
    <dgm:cxn modelId="{C3B6ABDF-2D3B-4421-BF82-93540E061588}" type="presParOf" srcId="{4730A8FB-D8CB-413F-949A-6C8061059504}" destId="{BCCA032F-F8F7-47A8-8C9F-BBD4F583FF7D}" srcOrd="0" destOrd="0" presId="urn:microsoft.com/office/officeart/2008/layout/LinedList"/>
    <dgm:cxn modelId="{1E60BBC9-5D38-4FAA-9A5C-EA44C85F6110}" type="presParOf" srcId="{4730A8FB-D8CB-413F-949A-6C8061059504}" destId="{45A1D36A-279D-42AE-9AE5-4064BB112232}" srcOrd="1" destOrd="0" presId="urn:microsoft.com/office/officeart/2008/layout/LinedList"/>
    <dgm:cxn modelId="{C8E6D53A-E4B0-4C3E-8022-F14CE2911DE7}" type="presParOf" srcId="{4730A8FB-D8CB-413F-949A-6C8061059504}" destId="{B00E9129-7EE0-4CE3-B81A-CF556FEC4DD8}" srcOrd="2" destOrd="0" presId="urn:microsoft.com/office/officeart/2008/layout/LinedList"/>
    <dgm:cxn modelId="{A1E051C8-CF27-4C9A-988D-7A75AA5C9A65}" type="presParOf" srcId="{2BF028EE-35DA-44D8-A165-11E5258B037F}" destId="{FCDBA05E-491F-4763-84E5-1DFF6F8DD0DD}" srcOrd="11" destOrd="0" presId="urn:microsoft.com/office/officeart/2008/layout/LinedList"/>
    <dgm:cxn modelId="{839EDD05-BD62-44DD-AEB5-4ACAD563E901}" type="presParOf" srcId="{2BF028EE-35DA-44D8-A165-11E5258B037F}" destId="{45067B06-29C6-44D0-B54A-0B09BE3F486E}"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95F92A-2998-49D0-8659-956063313F2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5F61D68C-68FB-49E5-9251-B6499315F2B9}">
      <dgm:prSet phldrT="[Texto]"/>
      <dgm:spPr/>
      <dgm:t>
        <a:bodyPr/>
        <a:lstStyle/>
        <a:p>
          <a:r>
            <a:rPr lang="es-ES" b="1" dirty="0"/>
            <a:t>- Pocas agencias de noticias controlan casi la totalidad de producción y distribución de noticias </a:t>
          </a:r>
          <a:endParaRPr lang="es-ES" dirty="0"/>
        </a:p>
      </dgm:t>
    </dgm:pt>
    <dgm:pt modelId="{C0DA85DD-F310-4E52-A720-9D1EB0518D67}" type="parTrans" cxnId="{F85A7269-A60F-49A2-BE14-DAF57A8EC4AE}">
      <dgm:prSet/>
      <dgm:spPr/>
      <dgm:t>
        <a:bodyPr/>
        <a:lstStyle/>
        <a:p>
          <a:endParaRPr lang="es-ES"/>
        </a:p>
      </dgm:t>
    </dgm:pt>
    <dgm:pt modelId="{1F4D6F09-3184-4185-BD2B-0D9F3EF1E471}" type="sibTrans" cxnId="{F85A7269-A60F-49A2-BE14-DAF57A8EC4AE}">
      <dgm:prSet/>
      <dgm:spPr/>
      <dgm:t>
        <a:bodyPr/>
        <a:lstStyle/>
        <a:p>
          <a:endParaRPr lang="es-ES"/>
        </a:p>
      </dgm:t>
    </dgm:pt>
    <dgm:pt modelId="{C618C589-CA48-49A4-808A-68A431EA964F}">
      <dgm:prSet/>
      <dgm:spPr/>
      <dgm:t>
        <a:bodyPr/>
        <a:lstStyle/>
        <a:p>
          <a:r>
            <a:rPr lang="es-ES" b="1"/>
            <a:t>- Pocas empresas discográficas, editoriales, cinematográfica que producen para el mundo.</a:t>
          </a:r>
          <a:endParaRPr lang="es-ES" b="1" dirty="0"/>
        </a:p>
      </dgm:t>
    </dgm:pt>
    <dgm:pt modelId="{31020A66-3E8A-49BF-8403-F7FA834A006B}" type="parTrans" cxnId="{E8590275-3496-405D-88BA-0A9164481BA2}">
      <dgm:prSet/>
      <dgm:spPr/>
      <dgm:t>
        <a:bodyPr/>
        <a:lstStyle/>
        <a:p>
          <a:endParaRPr lang="es-ES"/>
        </a:p>
      </dgm:t>
    </dgm:pt>
    <dgm:pt modelId="{5EFF8966-4612-42DA-A833-C9FE699DAD7F}" type="sibTrans" cxnId="{E8590275-3496-405D-88BA-0A9164481BA2}">
      <dgm:prSet/>
      <dgm:spPr/>
      <dgm:t>
        <a:bodyPr/>
        <a:lstStyle/>
        <a:p>
          <a:endParaRPr lang="es-ES"/>
        </a:p>
      </dgm:t>
    </dgm:pt>
    <dgm:pt modelId="{F89A207D-8704-4526-AC17-35A14A4AF585}">
      <dgm:prSet/>
      <dgm:spPr/>
      <dgm:t>
        <a:bodyPr/>
        <a:lstStyle/>
        <a:p>
          <a:r>
            <a:rPr lang="es-ES" b="1"/>
            <a:t>-Telecomunicaciones rompen fronteras</a:t>
          </a:r>
          <a:endParaRPr lang="es-ES" b="1" dirty="0"/>
        </a:p>
      </dgm:t>
    </dgm:pt>
    <dgm:pt modelId="{93652280-5171-4BCB-963C-15105D7FD2D1}" type="parTrans" cxnId="{49D1BAD0-AE7B-48C5-8C6D-8702D701614F}">
      <dgm:prSet/>
      <dgm:spPr/>
      <dgm:t>
        <a:bodyPr/>
        <a:lstStyle/>
        <a:p>
          <a:endParaRPr lang="es-ES"/>
        </a:p>
      </dgm:t>
    </dgm:pt>
    <dgm:pt modelId="{3D9E85AA-D8E0-49B6-9F54-4F69FB8D6015}" type="sibTrans" cxnId="{49D1BAD0-AE7B-48C5-8C6D-8702D701614F}">
      <dgm:prSet/>
      <dgm:spPr/>
      <dgm:t>
        <a:bodyPr/>
        <a:lstStyle/>
        <a:p>
          <a:endParaRPr lang="es-ES"/>
        </a:p>
      </dgm:t>
    </dgm:pt>
    <dgm:pt modelId="{B9B358BE-B126-4CFD-AB06-CE64961D8BAA}">
      <dgm:prSet/>
      <dgm:spPr/>
      <dgm:t>
        <a:bodyPr/>
        <a:lstStyle/>
        <a:p>
          <a:r>
            <a:rPr lang="es-ES" b="1" dirty="0"/>
            <a:t>- Idioma inglés                             </a:t>
          </a:r>
        </a:p>
        <a:p>
          <a:r>
            <a:rPr lang="es-ES" b="1" dirty="0"/>
            <a:t>- Cultura planetaria</a:t>
          </a:r>
        </a:p>
      </dgm:t>
    </dgm:pt>
    <dgm:pt modelId="{C56F0C24-1F6F-43B4-872D-9D620402DCE8}" type="parTrans" cxnId="{4E2B4422-831A-43EF-A25D-29A4F275D657}">
      <dgm:prSet/>
      <dgm:spPr/>
      <dgm:t>
        <a:bodyPr/>
        <a:lstStyle/>
        <a:p>
          <a:endParaRPr lang="es-ES"/>
        </a:p>
      </dgm:t>
    </dgm:pt>
    <dgm:pt modelId="{B78DA8E5-E750-4F86-A8A8-84D5E30B8E25}" type="sibTrans" cxnId="{4E2B4422-831A-43EF-A25D-29A4F275D657}">
      <dgm:prSet/>
      <dgm:spPr/>
      <dgm:t>
        <a:bodyPr/>
        <a:lstStyle/>
        <a:p>
          <a:endParaRPr lang="es-ES"/>
        </a:p>
      </dgm:t>
    </dgm:pt>
    <dgm:pt modelId="{E84844A3-C7E9-4793-A1A9-48F63EE31888}" type="pres">
      <dgm:prSet presAssocID="{1095F92A-2998-49D0-8659-956063313F26}" presName="vert0" presStyleCnt="0">
        <dgm:presLayoutVars>
          <dgm:dir/>
          <dgm:animOne val="branch"/>
          <dgm:animLvl val="lvl"/>
        </dgm:presLayoutVars>
      </dgm:prSet>
      <dgm:spPr/>
    </dgm:pt>
    <dgm:pt modelId="{ACD25722-B55F-4012-80CC-5D61AFF58711}" type="pres">
      <dgm:prSet presAssocID="{5F61D68C-68FB-49E5-9251-B6499315F2B9}" presName="thickLine" presStyleLbl="alignNode1" presStyleIdx="0" presStyleCnt="4"/>
      <dgm:spPr/>
    </dgm:pt>
    <dgm:pt modelId="{7F49BD02-AF55-421F-BEDF-F975744B19F2}" type="pres">
      <dgm:prSet presAssocID="{5F61D68C-68FB-49E5-9251-B6499315F2B9}" presName="horz1" presStyleCnt="0"/>
      <dgm:spPr/>
    </dgm:pt>
    <dgm:pt modelId="{18F2AFC9-3CC1-4F2B-8365-0FC7BA984A90}" type="pres">
      <dgm:prSet presAssocID="{5F61D68C-68FB-49E5-9251-B6499315F2B9}" presName="tx1" presStyleLbl="revTx" presStyleIdx="0" presStyleCnt="4"/>
      <dgm:spPr/>
    </dgm:pt>
    <dgm:pt modelId="{01949CBC-F69C-44A8-8984-4C2B1B916E05}" type="pres">
      <dgm:prSet presAssocID="{5F61D68C-68FB-49E5-9251-B6499315F2B9}" presName="vert1" presStyleCnt="0"/>
      <dgm:spPr/>
    </dgm:pt>
    <dgm:pt modelId="{62D4B37A-DCE4-49B0-A0A9-03BBC5071187}" type="pres">
      <dgm:prSet presAssocID="{C618C589-CA48-49A4-808A-68A431EA964F}" presName="thickLine" presStyleLbl="alignNode1" presStyleIdx="1" presStyleCnt="4"/>
      <dgm:spPr/>
    </dgm:pt>
    <dgm:pt modelId="{087C66A7-C379-4BDD-92C2-6AD3B60A876D}" type="pres">
      <dgm:prSet presAssocID="{C618C589-CA48-49A4-808A-68A431EA964F}" presName="horz1" presStyleCnt="0"/>
      <dgm:spPr/>
    </dgm:pt>
    <dgm:pt modelId="{D7430FC6-162C-4CFF-A36E-1F7E36476AFF}" type="pres">
      <dgm:prSet presAssocID="{C618C589-CA48-49A4-808A-68A431EA964F}" presName="tx1" presStyleLbl="revTx" presStyleIdx="1" presStyleCnt="4"/>
      <dgm:spPr/>
    </dgm:pt>
    <dgm:pt modelId="{8A0BDB3B-0097-47C6-A584-757BEA5812C6}" type="pres">
      <dgm:prSet presAssocID="{C618C589-CA48-49A4-808A-68A431EA964F}" presName="vert1" presStyleCnt="0"/>
      <dgm:spPr/>
    </dgm:pt>
    <dgm:pt modelId="{61B662FE-1CA5-4730-AAA1-279D51F2044F}" type="pres">
      <dgm:prSet presAssocID="{F89A207D-8704-4526-AC17-35A14A4AF585}" presName="thickLine" presStyleLbl="alignNode1" presStyleIdx="2" presStyleCnt="4"/>
      <dgm:spPr/>
    </dgm:pt>
    <dgm:pt modelId="{793CC090-C7C1-4656-9C58-63BA6E16AE55}" type="pres">
      <dgm:prSet presAssocID="{F89A207D-8704-4526-AC17-35A14A4AF585}" presName="horz1" presStyleCnt="0"/>
      <dgm:spPr/>
    </dgm:pt>
    <dgm:pt modelId="{3234C6D9-36D7-4C5A-8DD1-54ECBBE4F45D}" type="pres">
      <dgm:prSet presAssocID="{F89A207D-8704-4526-AC17-35A14A4AF585}" presName="tx1" presStyleLbl="revTx" presStyleIdx="2" presStyleCnt="4"/>
      <dgm:spPr/>
    </dgm:pt>
    <dgm:pt modelId="{2E292D66-8F9D-4D3D-A138-F9F619AE3997}" type="pres">
      <dgm:prSet presAssocID="{F89A207D-8704-4526-AC17-35A14A4AF585}" presName="vert1" presStyleCnt="0"/>
      <dgm:spPr/>
    </dgm:pt>
    <dgm:pt modelId="{604E4895-9BAD-454C-989D-D298071B9C24}" type="pres">
      <dgm:prSet presAssocID="{B9B358BE-B126-4CFD-AB06-CE64961D8BAA}" presName="thickLine" presStyleLbl="alignNode1" presStyleIdx="3" presStyleCnt="4"/>
      <dgm:spPr/>
    </dgm:pt>
    <dgm:pt modelId="{E9263104-84D3-45A8-A455-886D58D2413D}" type="pres">
      <dgm:prSet presAssocID="{B9B358BE-B126-4CFD-AB06-CE64961D8BAA}" presName="horz1" presStyleCnt="0"/>
      <dgm:spPr/>
    </dgm:pt>
    <dgm:pt modelId="{1E9A62FD-F2AC-464F-9482-CD967CD07D51}" type="pres">
      <dgm:prSet presAssocID="{B9B358BE-B126-4CFD-AB06-CE64961D8BAA}" presName="tx1" presStyleLbl="revTx" presStyleIdx="3" presStyleCnt="4"/>
      <dgm:spPr/>
    </dgm:pt>
    <dgm:pt modelId="{A71129EB-B06B-43E6-8D04-0E5EA8BB9F3B}" type="pres">
      <dgm:prSet presAssocID="{B9B358BE-B126-4CFD-AB06-CE64961D8BAA}" presName="vert1" presStyleCnt="0"/>
      <dgm:spPr/>
    </dgm:pt>
  </dgm:ptLst>
  <dgm:cxnLst>
    <dgm:cxn modelId="{4E2B4422-831A-43EF-A25D-29A4F275D657}" srcId="{1095F92A-2998-49D0-8659-956063313F26}" destId="{B9B358BE-B126-4CFD-AB06-CE64961D8BAA}" srcOrd="3" destOrd="0" parTransId="{C56F0C24-1F6F-43B4-872D-9D620402DCE8}" sibTransId="{B78DA8E5-E750-4F86-A8A8-84D5E30B8E25}"/>
    <dgm:cxn modelId="{7DBC3328-3B26-40D9-AA46-E2F2A09F6FED}" type="presOf" srcId="{5F61D68C-68FB-49E5-9251-B6499315F2B9}" destId="{18F2AFC9-3CC1-4F2B-8365-0FC7BA984A90}" srcOrd="0" destOrd="0" presId="urn:microsoft.com/office/officeart/2008/layout/LinedList"/>
    <dgm:cxn modelId="{F85A7269-A60F-49A2-BE14-DAF57A8EC4AE}" srcId="{1095F92A-2998-49D0-8659-956063313F26}" destId="{5F61D68C-68FB-49E5-9251-B6499315F2B9}" srcOrd="0" destOrd="0" parTransId="{C0DA85DD-F310-4E52-A720-9D1EB0518D67}" sibTransId="{1F4D6F09-3184-4185-BD2B-0D9F3EF1E471}"/>
    <dgm:cxn modelId="{8FE2B771-95D5-442E-B52D-BB6C43A2CC8F}" type="presOf" srcId="{C618C589-CA48-49A4-808A-68A431EA964F}" destId="{D7430FC6-162C-4CFF-A36E-1F7E36476AFF}" srcOrd="0" destOrd="0" presId="urn:microsoft.com/office/officeart/2008/layout/LinedList"/>
    <dgm:cxn modelId="{E8590275-3496-405D-88BA-0A9164481BA2}" srcId="{1095F92A-2998-49D0-8659-956063313F26}" destId="{C618C589-CA48-49A4-808A-68A431EA964F}" srcOrd="1" destOrd="0" parTransId="{31020A66-3E8A-49BF-8403-F7FA834A006B}" sibTransId="{5EFF8966-4612-42DA-A833-C9FE699DAD7F}"/>
    <dgm:cxn modelId="{7846E380-CE69-4EB8-A5D9-51FE2667BCF8}" type="presOf" srcId="{F89A207D-8704-4526-AC17-35A14A4AF585}" destId="{3234C6D9-36D7-4C5A-8DD1-54ECBBE4F45D}" srcOrd="0" destOrd="0" presId="urn:microsoft.com/office/officeart/2008/layout/LinedList"/>
    <dgm:cxn modelId="{BE663F99-1D8D-4077-9100-033EDA110383}" type="presOf" srcId="{B9B358BE-B126-4CFD-AB06-CE64961D8BAA}" destId="{1E9A62FD-F2AC-464F-9482-CD967CD07D51}" srcOrd="0" destOrd="0" presId="urn:microsoft.com/office/officeart/2008/layout/LinedList"/>
    <dgm:cxn modelId="{EC8C74B5-02A3-4349-861C-D20851F71C87}" type="presOf" srcId="{1095F92A-2998-49D0-8659-956063313F26}" destId="{E84844A3-C7E9-4793-A1A9-48F63EE31888}" srcOrd="0" destOrd="0" presId="urn:microsoft.com/office/officeart/2008/layout/LinedList"/>
    <dgm:cxn modelId="{49D1BAD0-AE7B-48C5-8C6D-8702D701614F}" srcId="{1095F92A-2998-49D0-8659-956063313F26}" destId="{F89A207D-8704-4526-AC17-35A14A4AF585}" srcOrd="2" destOrd="0" parTransId="{93652280-5171-4BCB-963C-15105D7FD2D1}" sibTransId="{3D9E85AA-D8E0-49B6-9F54-4F69FB8D6015}"/>
    <dgm:cxn modelId="{F7102AA2-90A7-4662-97A3-97D7DD70D928}" type="presParOf" srcId="{E84844A3-C7E9-4793-A1A9-48F63EE31888}" destId="{ACD25722-B55F-4012-80CC-5D61AFF58711}" srcOrd="0" destOrd="0" presId="urn:microsoft.com/office/officeart/2008/layout/LinedList"/>
    <dgm:cxn modelId="{D274EC11-5904-452A-BEC2-27F35E29CF05}" type="presParOf" srcId="{E84844A3-C7E9-4793-A1A9-48F63EE31888}" destId="{7F49BD02-AF55-421F-BEDF-F975744B19F2}" srcOrd="1" destOrd="0" presId="urn:microsoft.com/office/officeart/2008/layout/LinedList"/>
    <dgm:cxn modelId="{2E80DB01-C746-4583-A644-BBC7C004B3A9}" type="presParOf" srcId="{7F49BD02-AF55-421F-BEDF-F975744B19F2}" destId="{18F2AFC9-3CC1-4F2B-8365-0FC7BA984A90}" srcOrd="0" destOrd="0" presId="urn:microsoft.com/office/officeart/2008/layout/LinedList"/>
    <dgm:cxn modelId="{EA52EA76-C06D-4799-AFEF-DF7E3C7ECD1E}" type="presParOf" srcId="{7F49BD02-AF55-421F-BEDF-F975744B19F2}" destId="{01949CBC-F69C-44A8-8984-4C2B1B916E05}" srcOrd="1" destOrd="0" presId="urn:microsoft.com/office/officeart/2008/layout/LinedList"/>
    <dgm:cxn modelId="{92FFB368-3B1E-41FA-82A5-4BCAAC7F1DA3}" type="presParOf" srcId="{E84844A3-C7E9-4793-A1A9-48F63EE31888}" destId="{62D4B37A-DCE4-49B0-A0A9-03BBC5071187}" srcOrd="2" destOrd="0" presId="urn:microsoft.com/office/officeart/2008/layout/LinedList"/>
    <dgm:cxn modelId="{654D96CA-597F-485E-ACAA-D03B269A8EE1}" type="presParOf" srcId="{E84844A3-C7E9-4793-A1A9-48F63EE31888}" destId="{087C66A7-C379-4BDD-92C2-6AD3B60A876D}" srcOrd="3" destOrd="0" presId="urn:microsoft.com/office/officeart/2008/layout/LinedList"/>
    <dgm:cxn modelId="{E45D6767-73B8-483C-A45F-43874A9FE3F0}" type="presParOf" srcId="{087C66A7-C379-4BDD-92C2-6AD3B60A876D}" destId="{D7430FC6-162C-4CFF-A36E-1F7E36476AFF}" srcOrd="0" destOrd="0" presId="urn:microsoft.com/office/officeart/2008/layout/LinedList"/>
    <dgm:cxn modelId="{C5D53D66-9257-45BA-A662-64D517FA9A1D}" type="presParOf" srcId="{087C66A7-C379-4BDD-92C2-6AD3B60A876D}" destId="{8A0BDB3B-0097-47C6-A584-757BEA5812C6}" srcOrd="1" destOrd="0" presId="urn:microsoft.com/office/officeart/2008/layout/LinedList"/>
    <dgm:cxn modelId="{B28F2E57-0800-4724-BDD3-2FC8605D2DCA}" type="presParOf" srcId="{E84844A3-C7E9-4793-A1A9-48F63EE31888}" destId="{61B662FE-1CA5-4730-AAA1-279D51F2044F}" srcOrd="4" destOrd="0" presId="urn:microsoft.com/office/officeart/2008/layout/LinedList"/>
    <dgm:cxn modelId="{F4BE77B4-FF94-4CDD-9483-752F33D5F909}" type="presParOf" srcId="{E84844A3-C7E9-4793-A1A9-48F63EE31888}" destId="{793CC090-C7C1-4656-9C58-63BA6E16AE55}" srcOrd="5" destOrd="0" presId="urn:microsoft.com/office/officeart/2008/layout/LinedList"/>
    <dgm:cxn modelId="{51C30773-17D8-4733-8A68-D25A1F5451A0}" type="presParOf" srcId="{793CC090-C7C1-4656-9C58-63BA6E16AE55}" destId="{3234C6D9-36D7-4C5A-8DD1-54ECBBE4F45D}" srcOrd="0" destOrd="0" presId="urn:microsoft.com/office/officeart/2008/layout/LinedList"/>
    <dgm:cxn modelId="{A1948846-D3FE-4788-A3D1-64D4C29B4394}" type="presParOf" srcId="{793CC090-C7C1-4656-9C58-63BA6E16AE55}" destId="{2E292D66-8F9D-4D3D-A138-F9F619AE3997}" srcOrd="1" destOrd="0" presId="urn:microsoft.com/office/officeart/2008/layout/LinedList"/>
    <dgm:cxn modelId="{751AAC5F-8252-48AD-B1F6-8AFF5DA5B34F}" type="presParOf" srcId="{E84844A3-C7E9-4793-A1A9-48F63EE31888}" destId="{604E4895-9BAD-454C-989D-D298071B9C24}" srcOrd="6" destOrd="0" presId="urn:microsoft.com/office/officeart/2008/layout/LinedList"/>
    <dgm:cxn modelId="{A0262D5E-A360-442F-B470-1D12D5888C6B}" type="presParOf" srcId="{E84844A3-C7E9-4793-A1A9-48F63EE31888}" destId="{E9263104-84D3-45A8-A455-886D58D2413D}" srcOrd="7" destOrd="0" presId="urn:microsoft.com/office/officeart/2008/layout/LinedList"/>
    <dgm:cxn modelId="{7356B782-8840-4F18-80FE-011834097DE3}" type="presParOf" srcId="{E9263104-84D3-45A8-A455-886D58D2413D}" destId="{1E9A62FD-F2AC-464F-9482-CD967CD07D51}" srcOrd="0" destOrd="0" presId="urn:microsoft.com/office/officeart/2008/layout/LinedList"/>
    <dgm:cxn modelId="{71721627-B091-48DC-8649-CA2F2C72147F}" type="presParOf" srcId="{E9263104-84D3-45A8-A455-886D58D2413D}" destId="{A71129EB-B06B-43E6-8D04-0E5EA8BB9F3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705DCE-45C9-4D08-85CB-B8787211FFD9}"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B9588977-7480-41E9-AF9F-032BFB319BED}">
      <dgm:prSet phldrT="[Texto]" phldr="1"/>
      <dgm:spPr/>
      <dgm:t>
        <a:bodyPr/>
        <a:lstStyle/>
        <a:p>
          <a:endParaRPr lang="es-ES" dirty="0"/>
        </a:p>
      </dgm:t>
    </dgm:pt>
    <dgm:pt modelId="{A4EE4ADA-6F4C-441B-B776-7B086E17E3E9}" type="parTrans" cxnId="{04087460-BB59-454C-AC74-8E3648C89006}">
      <dgm:prSet/>
      <dgm:spPr/>
      <dgm:t>
        <a:bodyPr/>
        <a:lstStyle/>
        <a:p>
          <a:endParaRPr lang="es-ES"/>
        </a:p>
      </dgm:t>
    </dgm:pt>
    <dgm:pt modelId="{52553F08-1C91-4026-BC57-FA1C7D1E3655}" type="sibTrans" cxnId="{04087460-BB59-454C-AC74-8E3648C89006}">
      <dgm:prSet/>
      <dgm:spPr/>
      <dgm:t>
        <a:bodyPr/>
        <a:lstStyle/>
        <a:p>
          <a:endParaRPr lang="es-ES"/>
        </a:p>
      </dgm:t>
    </dgm:pt>
    <dgm:pt modelId="{F15809D7-E059-4E64-8E6A-8CCAB04697B7}">
      <dgm:prSet phldrT="[Texto]" custT="1"/>
      <dgm:spPr/>
      <dgm:t>
        <a:bodyPr anchor="ctr"/>
        <a:lstStyle/>
        <a:p>
          <a:pPr algn="ctr"/>
          <a:r>
            <a:rPr lang="es-ES" sz="3600" b="1" dirty="0"/>
            <a:t>Quiebra del mundo bipolar</a:t>
          </a:r>
          <a:endParaRPr lang="es-ES" sz="3600" dirty="0"/>
        </a:p>
      </dgm:t>
    </dgm:pt>
    <dgm:pt modelId="{D030D12E-982A-42E2-B9DA-32D3683B2CBC}" type="parTrans" cxnId="{DD741340-C236-4F3E-B83D-799C02912B38}">
      <dgm:prSet/>
      <dgm:spPr/>
      <dgm:t>
        <a:bodyPr/>
        <a:lstStyle/>
        <a:p>
          <a:endParaRPr lang="es-ES"/>
        </a:p>
      </dgm:t>
    </dgm:pt>
    <dgm:pt modelId="{8963CBA2-3CDF-48AD-8097-46099B252BD4}" type="sibTrans" cxnId="{DD741340-C236-4F3E-B83D-799C02912B38}">
      <dgm:prSet/>
      <dgm:spPr/>
      <dgm:t>
        <a:bodyPr/>
        <a:lstStyle/>
        <a:p>
          <a:endParaRPr lang="es-ES"/>
        </a:p>
      </dgm:t>
    </dgm:pt>
    <dgm:pt modelId="{2558A054-919A-47FD-954D-3ECBBB77037F}" type="pres">
      <dgm:prSet presAssocID="{E0705DCE-45C9-4D08-85CB-B8787211FFD9}" presName="vert0" presStyleCnt="0">
        <dgm:presLayoutVars>
          <dgm:dir/>
          <dgm:animOne val="branch"/>
          <dgm:animLvl val="lvl"/>
        </dgm:presLayoutVars>
      </dgm:prSet>
      <dgm:spPr/>
    </dgm:pt>
    <dgm:pt modelId="{EE153665-7229-46D5-A5EF-B175B21949CC}" type="pres">
      <dgm:prSet presAssocID="{B9588977-7480-41E9-AF9F-032BFB319BED}" presName="thickLine" presStyleLbl="alignNode1" presStyleIdx="0" presStyleCnt="1"/>
      <dgm:spPr/>
    </dgm:pt>
    <dgm:pt modelId="{A880461A-EDD6-4C4D-BFDD-A71B929F8511}" type="pres">
      <dgm:prSet presAssocID="{B9588977-7480-41E9-AF9F-032BFB319BED}" presName="horz1" presStyleCnt="0"/>
      <dgm:spPr/>
    </dgm:pt>
    <dgm:pt modelId="{10B0B9D3-575A-4F89-BBA1-E23860BFA576}" type="pres">
      <dgm:prSet presAssocID="{B9588977-7480-41E9-AF9F-032BFB319BED}" presName="tx1" presStyleLbl="revTx" presStyleIdx="0" presStyleCnt="2"/>
      <dgm:spPr/>
    </dgm:pt>
    <dgm:pt modelId="{6EE4BBF3-CBDD-4488-8F89-1AB4610A29D0}" type="pres">
      <dgm:prSet presAssocID="{B9588977-7480-41E9-AF9F-032BFB319BED}" presName="vert1" presStyleCnt="0"/>
      <dgm:spPr/>
    </dgm:pt>
    <dgm:pt modelId="{A18CAAC0-ECAE-4472-81E9-2F89A527742A}" type="pres">
      <dgm:prSet presAssocID="{F15809D7-E059-4E64-8E6A-8CCAB04697B7}" presName="vertSpace2a" presStyleCnt="0"/>
      <dgm:spPr/>
    </dgm:pt>
    <dgm:pt modelId="{517A6688-35EA-4A89-9566-D2903CA2E493}" type="pres">
      <dgm:prSet presAssocID="{F15809D7-E059-4E64-8E6A-8CCAB04697B7}" presName="horz2" presStyleCnt="0"/>
      <dgm:spPr/>
    </dgm:pt>
    <dgm:pt modelId="{8AF5DC23-F370-4AD2-99AF-C39589569D1E}" type="pres">
      <dgm:prSet presAssocID="{F15809D7-E059-4E64-8E6A-8CCAB04697B7}" presName="horzSpace2" presStyleCnt="0"/>
      <dgm:spPr/>
    </dgm:pt>
    <dgm:pt modelId="{5A350067-5D8A-433B-BCDC-03B72EA210F9}" type="pres">
      <dgm:prSet presAssocID="{F15809D7-E059-4E64-8E6A-8CCAB04697B7}" presName="tx2" presStyleLbl="revTx" presStyleIdx="1" presStyleCnt="2"/>
      <dgm:spPr/>
    </dgm:pt>
    <dgm:pt modelId="{360615D5-396D-413C-AF8F-B4100F14F2A0}" type="pres">
      <dgm:prSet presAssocID="{F15809D7-E059-4E64-8E6A-8CCAB04697B7}" presName="vert2" presStyleCnt="0"/>
      <dgm:spPr/>
    </dgm:pt>
    <dgm:pt modelId="{24AF4B8F-CC68-4C22-BED5-EE94BA00B672}" type="pres">
      <dgm:prSet presAssocID="{F15809D7-E059-4E64-8E6A-8CCAB04697B7}" presName="thinLine2b" presStyleLbl="callout" presStyleIdx="0" presStyleCnt="1"/>
      <dgm:spPr/>
    </dgm:pt>
    <dgm:pt modelId="{142A3567-8227-4EA3-814C-8EB828878829}" type="pres">
      <dgm:prSet presAssocID="{F15809D7-E059-4E64-8E6A-8CCAB04697B7}" presName="vertSpace2b" presStyleCnt="0"/>
      <dgm:spPr/>
    </dgm:pt>
  </dgm:ptLst>
  <dgm:cxnLst>
    <dgm:cxn modelId="{41FFE917-4CBD-4D15-B2A7-3589B149FCB8}" type="presOf" srcId="{F15809D7-E059-4E64-8E6A-8CCAB04697B7}" destId="{5A350067-5D8A-433B-BCDC-03B72EA210F9}" srcOrd="0" destOrd="0" presId="urn:microsoft.com/office/officeart/2008/layout/LinedList"/>
    <dgm:cxn modelId="{F880BF26-398B-4022-8A0D-568F52299402}" type="presOf" srcId="{B9588977-7480-41E9-AF9F-032BFB319BED}" destId="{10B0B9D3-575A-4F89-BBA1-E23860BFA576}" srcOrd="0" destOrd="0" presId="urn:microsoft.com/office/officeart/2008/layout/LinedList"/>
    <dgm:cxn modelId="{DD741340-C236-4F3E-B83D-799C02912B38}" srcId="{B9588977-7480-41E9-AF9F-032BFB319BED}" destId="{F15809D7-E059-4E64-8E6A-8CCAB04697B7}" srcOrd="0" destOrd="0" parTransId="{D030D12E-982A-42E2-B9DA-32D3683B2CBC}" sibTransId="{8963CBA2-3CDF-48AD-8097-46099B252BD4}"/>
    <dgm:cxn modelId="{04087460-BB59-454C-AC74-8E3648C89006}" srcId="{E0705DCE-45C9-4D08-85CB-B8787211FFD9}" destId="{B9588977-7480-41E9-AF9F-032BFB319BED}" srcOrd="0" destOrd="0" parTransId="{A4EE4ADA-6F4C-441B-B776-7B086E17E3E9}" sibTransId="{52553F08-1C91-4026-BC57-FA1C7D1E3655}"/>
    <dgm:cxn modelId="{330F8498-4234-4D3B-97CE-02EE57C92D6A}" type="presOf" srcId="{E0705DCE-45C9-4D08-85CB-B8787211FFD9}" destId="{2558A054-919A-47FD-954D-3ECBBB77037F}" srcOrd="0" destOrd="0" presId="urn:microsoft.com/office/officeart/2008/layout/LinedList"/>
    <dgm:cxn modelId="{4E4D2BE5-61BF-42F3-97AB-D7500C086B23}" type="presParOf" srcId="{2558A054-919A-47FD-954D-3ECBBB77037F}" destId="{EE153665-7229-46D5-A5EF-B175B21949CC}" srcOrd="0" destOrd="0" presId="urn:microsoft.com/office/officeart/2008/layout/LinedList"/>
    <dgm:cxn modelId="{84C71A9B-99D7-4807-B788-8D8A742B85F7}" type="presParOf" srcId="{2558A054-919A-47FD-954D-3ECBBB77037F}" destId="{A880461A-EDD6-4C4D-BFDD-A71B929F8511}" srcOrd="1" destOrd="0" presId="urn:microsoft.com/office/officeart/2008/layout/LinedList"/>
    <dgm:cxn modelId="{CDEEDA7F-8D3E-4DA1-93C7-A5A812DD2EF9}" type="presParOf" srcId="{A880461A-EDD6-4C4D-BFDD-A71B929F8511}" destId="{10B0B9D3-575A-4F89-BBA1-E23860BFA576}" srcOrd="0" destOrd="0" presId="urn:microsoft.com/office/officeart/2008/layout/LinedList"/>
    <dgm:cxn modelId="{41ACE986-1968-48E8-B335-BBDB5B23306E}" type="presParOf" srcId="{A880461A-EDD6-4C4D-BFDD-A71B929F8511}" destId="{6EE4BBF3-CBDD-4488-8F89-1AB4610A29D0}" srcOrd="1" destOrd="0" presId="urn:microsoft.com/office/officeart/2008/layout/LinedList"/>
    <dgm:cxn modelId="{71078909-E308-4D76-9084-7BA210D2573A}" type="presParOf" srcId="{6EE4BBF3-CBDD-4488-8F89-1AB4610A29D0}" destId="{A18CAAC0-ECAE-4472-81E9-2F89A527742A}" srcOrd="0" destOrd="0" presId="urn:microsoft.com/office/officeart/2008/layout/LinedList"/>
    <dgm:cxn modelId="{AC59DDF1-653D-4B7F-BCE5-7851D7F01896}" type="presParOf" srcId="{6EE4BBF3-CBDD-4488-8F89-1AB4610A29D0}" destId="{517A6688-35EA-4A89-9566-D2903CA2E493}" srcOrd="1" destOrd="0" presId="urn:microsoft.com/office/officeart/2008/layout/LinedList"/>
    <dgm:cxn modelId="{BCABB579-D8BE-4352-BC35-79A110797091}" type="presParOf" srcId="{517A6688-35EA-4A89-9566-D2903CA2E493}" destId="{8AF5DC23-F370-4AD2-99AF-C39589569D1E}" srcOrd="0" destOrd="0" presId="urn:microsoft.com/office/officeart/2008/layout/LinedList"/>
    <dgm:cxn modelId="{57D6993F-3BC0-49B3-8598-E2AB89F9F92B}" type="presParOf" srcId="{517A6688-35EA-4A89-9566-D2903CA2E493}" destId="{5A350067-5D8A-433B-BCDC-03B72EA210F9}" srcOrd="1" destOrd="0" presId="urn:microsoft.com/office/officeart/2008/layout/LinedList"/>
    <dgm:cxn modelId="{8442EFBC-E33C-46F1-8C53-DAE9609664A4}" type="presParOf" srcId="{517A6688-35EA-4A89-9566-D2903CA2E493}" destId="{360615D5-396D-413C-AF8F-B4100F14F2A0}" srcOrd="2" destOrd="0" presId="urn:microsoft.com/office/officeart/2008/layout/LinedList"/>
    <dgm:cxn modelId="{158A1789-C52B-438B-9F59-7B9BD5B79F59}" type="presParOf" srcId="{6EE4BBF3-CBDD-4488-8F89-1AB4610A29D0}" destId="{24AF4B8F-CC68-4C22-BED5-EE94BA00B672}" srcOrd="2" destOrd="0" presId="urn:microsoft.com/office/officeart/2008/layout/LinedList"/>
    <dgm:cxn modelId="{B1ED2375-1ECB-476D-B895-EA7C5A4885FA}" type="presParOf" srcId="{6EE4BBF3-CBDD-4488-8F89-1AB4610A29D0}" destId="{142A3567-8227-4EA3-814C-8EB828878829}"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dgm:spPr/>
      <dgm:t>
        <a:bodyPr/>
        <a:lstStyle/>
        <a:p>
          <a:r>
            <a:rPr lang="es-ES" b="1" dirty="0"/>
            <a:t>Globalismo </a:t>
          </a:r>
          <a:endParaRPr lang="es-ES" dirty="0"/>
        </a:p>
      </dgm:t>
    </dgm:pt>
    <dgm:pt modelId="{4D360F3F-16E0-48CF-9D8F-0974D08C6E1E}" type="parTrans" cxnId="{5EBABCE5-F0F7-4BA0-936E-1082ABAD4B62}">
      <dgm:prSet/>
      <dgm:spPr/>
      <dgm:t>
        <a:bodyPr/>
        <a:lstStyle/>
        <a:p>
          <a:endParaRPr lang="es-ES"/>
        </a:p>
      </dgm:t>
    </dgm:pt>
    <dgm:pt modelId="{081CE709-A440-438B-9A13-556CF287900C}" type="sibTrans" cxnId="{5EBABCE5-F0F7-4BA0-936E-1082ABAD4B62}">
      <dgm:prSet/>
      <dgm:spPr/>
      <dgm:t>
        <a:bodyPr/>
        <a:lstStyle/>
        <a:p>
          <a:endParaRPr lang="es-ES"/>
        </a:p>
      </dgm:t>
    </dgm:pt>
    <dgm:pt modelId="{53BB7202-AF7B-44F6-B93E-2248F8F7E179}">
      <dgm:prSet phldrT="[Texto]" custT="1"/>
      <dgm:spPr/>
      <dgm:t>
        <a:bodyPr/>
        <a:lstStyle/>
        <a:p>
          <a:r>
            <a:rPr lang="es-ES" sz="3600" dirty="0"/>
            <a:t>Exige de los estados una serie de reformas económicas y políticas</a:t>
          </a:r>
        </a:p>
      </dgm:t>
    </dgm:pt>
    <dgm:pt modelId="{4C4FD620-C628-4402-9108-D58392DB1EAF}" type="sibTrans" cxnId="{22681992-1B44-44E4-A39A-A39B54F0F019}">
      <dgm:prSet/>
      <dgm:spPr/>
      <dgm:t>
        <a:bodyPr/>
        <a:lstStyle/>
        <a:p>
          <a:endParaRPr lang="es-ES"/>
        </a:p>
      </dgm:t>
    </dgm:pt>
    <dgm:pt modelId="{0A41A720-7A71-4188-8806-930A179FC60B}" type="parTrans" cxnId="{22681992-1B44-44E4-A39A-A39B54F0F019}">
      <dgm:prSet/>
      <dgm:spPr/>
      <dgm:t>
        <a:bodyPr/>
        <a:lstStyle/>
        <a:p>
          <a:endParaRPr lang="es-ES"/>
        </a:p>
      </dgm:t>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dgm:presLayoutVars>
          <dgm:bulletEnabled val="1"/>
        </dgm:presLayoutVars>
      </dgm:prSet>
      <dgm:spPr/>
    </dgm:pt>
  </dgm:ptLst>
  <dgm:cxnLst>
    <dgm:cxn modelId="{6CFEC10A-22AB-4FB7-BDFD-03737CCD0241}" type="presOf" srcId="{41E66BA2-F0A5-4C0E-B388-3525BD5732E3}" destId="{22EB0F9F-7EC5-461C-B4B9-A32701D95B79}" srcOrd="0" destOrd="0" presId="urn:microsoft.com/office/officeart/2005/8/layout/vList5"/>
    <dgm:cxn modelId="{4479D22D-AB7C-4BD6-8A3B-06B5DB48533A}" type="presOf" srcId="{53BB7202-AF7B-44F6-B93E-2248F8F7E179}" destId="{4DA27B48-5774-498A-8D63-A3EDA49837A1}" srcOrd="0" destOrd="0" presId="urn:microsoft.com/office/officeart/2005/8/layout/vList5"/>
    <dgm:cxn modelId="{22681992-1B44-44E4-A39A-A39B54F0F019}" srcId="{9AD77866-1685-4335-A6EE-5A6E95A85A8D}" destId="{53BB7202-AF7B-44F6-B93E-2248F8F7E179}" srcOrd="0" destOrd="0" parTransId="{0A41A720-7A71-4188-8806-930A179FC60B}" sibTransId="{4C4FD620-C628-4402-9108-D58392DB1EAF}"/>
    <dgm:cxn modelId="{748E50DE-C55F-46AA-A9E1-ACDAD57EACC7}" type="presOf" srcId="{9AD77866-1685-4335-A6EE-5A6E95A85A8D}" destId="{AE2E0DF9-D4FF-4429-A49A-7A69CBF751DB}" srcOrd="0" destOrd="0" presId="urn:microsoft.com/office/officeart/2005/8/layout/vList5"/>
    <dgm:cxn modelId="{5EBABCE5-F0F7-4BA0-936E-1082ABAD4B62}" srcId="{41E66BA2-F0A5-4C0E-B388-3525BD5732E3}" destId="{9AD77866-1685-4335-A6EE-5A6E95A85A8D}" srcOrd="0" destOrd="0" parTransId="{4D360F3F-16E0-48CF-9D8F-0974D08C6E1E}" sibTransId="{081CE709-A440-438B-9A13-556CF287900C}"/>
    <dgm:cxn modelId="{AB9B72C6-DCC4-4D1B-A361-7698C566131C}" type="presParOf" srcId="{22EB0F9F-7EC5-461C-B4B9-A32701D95B79}" destId="{C786283E-DFD6-489C-9C7C-FF66DB4CF787}" srcOrd="0" destOrd="0" presId="urn:microsoft.com/office/officeart/2005/8/layout/vList5"/>
    <dgm:cxn modelId="{B3B8B7EB-BFF9-4EDA-B422-5F82B256C89F}" type="presParOf" srcId="{C786283E-DFD6-489C-9C7C-FF66DB4CF787}" destId="{AE2E0DF9-D4FF-4429-A49A-7A69CBF751DB}" srcOrd="0" destOrd="0" presId="urn:microsoft.com/office/officeart/2005/8/layout/vList5"/>
    <dgm:cxn modelId="{6113BA60-421C-424A-B168-E08DEC609E9E}"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1E66BA2-F0A5-4C0E-B388-3525BD5732E3}"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9AD77866-1685-4335-A6EE-5A6E95A85A8D}">
      <dgm:prSet phldrT="[Texto]"/>
      <dgm:spPr/>
      <dgm:t>
        <a:bodyPr/>
        <a:lstStyle/>
        <a:p>
          <a:r>
            <a:rPr lang="es-ES" b="1" dirty="0"/>
            <a:t>Globalismo</a:t>
          </a:r>
          <a:endParaRPr lang="es-ES" dirty="0"/>
        </a:p>
      </dgm:t>
    </dgm:pt>
    <dgm:pt modelId="{4D360F3F-16E0-48CF-9D8F-0974D08C6E1E}" type="parTrans" cxnId="{5EBABCE5-F0F7-4BA0-936E-1082ABAD4B62}">
      <dgm:prSet/>
      <dgm:spPr/>
      <dgm:t>
        <a:bodyPr/>
        <a:lstStyle/>
        <a:p>
          <a:endParaRPr lang="es-ES"/>
        </a:p>
      </dgm:t>
    </dgm:pt>
    <dgm:pt modelId="{081CE709-A440-438B-9A13-556CF287900C}" type="sibTrans" cxnId="{5EBABCE5-F0F7-4BA0-936E-1082ABAD4B62}">
      <dgm:prSet/>
      <dgm:spPr/>
      <dgm:t>
        <a:bodyPr/>
        <a:lstStyle/>
        <a:p>
          <a:endParaRPr lang="es-ES"/>
        </a:p>
      </dgm:t>
    </dgm:pt>
    <dgm:pt modelId="{53BB7202-AF7B-44F6-B93E-2248F8F7E179}">
      <dgm:prSet phldrT="[Texto]" custT="1"/>
      <dgm:spPr/>
      <dgm:t>
        <a:bodyPr/>
        <a:lstStyle/>
        <a:p>
          <a:r>
            <a:rPr lang="es-ES" sz="2800" dirty="0"/>
            <a:t>Políticas favorables expansión.</a:t>
          </a:r>
        </a:p>
      </dgm:t>
    </dgm:pt>
    <dgm:pt modelId="{0A41A720-7A71-4188-8806-930A179FC60B}" type="parTrans" cxnId="{22681992-1B44-44E4-A39A-A39B54F0F019}">
      <dgm:prSet/>
      <dgm:spPr/>
      <dgm:t>
        <a:bodyPr/>
        <a:lstStyle/>
        <a:p>
          <a:endParaRPr lang="es-ES"/>
        </a:p>
      </dgm:t>
    </dgm:pt>
    <dgm:pt modelId="{4C4FD620-C628-4402-9108-D58392DB1EAF}" type="sibTrans" cxnId="{22681992-1B44-44E4-A39A-A39B54F0F019}">
      <dgm:prSet/>
      <dgm:spPr/>
      <dgm:t>
        <a:bodyPr/>
        <a:lstStyle/>
        <a:p>
          <a:endParaRPr lang="es-ES"/>
        </a:p>
      </dgm:t>
    </dgm:pt>
    <dgm:pt modelId="{13795964-C353-48E6-834E-D572210B1900}">
      <dgm:prSet custT="1"/>
      <dgm:spPr/>
      <dgm:t>
        <a:bodyPr/>
        <a:lstStyle/>
        <a:p>
          <a:r>
            <a:rPr lang="es-ES" sz="2800" dirty="0"/>
            <a:t>Reducción volumen del Estado.</a:t>
          </a:r>
        </a:p>
      </dgm:t>
    </dgm:pt>
    <dgm:pt modelId="{E1BCF2A0-2064-4FE9-B1B1-0540AC3B55D8}" type="parTrans" cxnId="{2F9D9301-A204-4B9D-BC45-7338F3F22673}">
      <dgm:prSet/>
      <dgm:spPr/>
      <dgm:t>
        <a:bodyPr/>
        <a:lstStyle/>
        <a:p>
          <a:endParaRPr lang="es-ES"/>
        </a:p>
      </dgm:t>
    </dgm:pt>
    <dgm:pt modelId="{116DAA0E-4906-458D-996D-B230807B6D5D}" type="sibTrans" cxnId="{2F9D9301-A204-4B9D-BC45-7338F3F22673}">
      <dgm:prSet/>
      <dgm:spPr/>
      <dgm:t>
        <a:bodyPr/>
        <a:lstStyle/>
        <a:p>
          <a:endParaRPr lang="es-ES"/>
        </a:p>
      </dgm:t>
    </dgm:pt>
    <dgm:pt modelId="{8A45F9C2-DFAE-4450-B0D5-ECC7172B7ABC}">
      <dgm:prSet custT="1"/>
      <dgm:spPr/>
      <dgm:t>
        <a:bodyPr/>
        <a:lstStyle/>
        <a:p>
          <a:r>
            <a:rPr lang="es-ES" sz="2800" dirty="0"/>
            <a:t>Privatización  empresas sector público.</a:t>
          </a:r>
        </a:p>
      </dgm:t>
    </dgm:pt>
    <dgm:pt modelId="{12782CAA-0928-4ABD-8A65-67EF1512070D}" type="parTrans" cxnId="{6111EEAA-6FA8-4227-8E21-947096C5E4DF}">
      <dgm:prSet/>
      <dgm:spPr/>
      <dgm:t>
        <a:bodyPr/>
        <a:lstStyle/>
        <a:p>
          <a:endParaRPr lang="es-ES"/>
        </a:p>
      </dgm:t>
    </dgm:pt>
    <dgm:pt modelId="{55A89EDE-84F4-4A67-833F-16ECDF5675C8}" type="sibTrans" cxnId="{6111EEAA-6FA8-4227-8E21-947096C5E4DF}">
      <dgm:prSet/>
      <dgm:spPr/>
      <dgm:t>
        <a:bodyPr/>
        <a:lstStyle/>
        <a:p>
          <a:endParaRPr lang="es-ES"/>
        </a:p>
      </dgm:t>
    </dgm:pt>
    <dgm:pt modelId="{2691DA7D-9BEC-4A7E-8ABE-FCF346E38716}">
      <dgm:prSet custT="1"/>
      <dgm:spPr/>
      <dgm:t>
        <a:bodyPr/>
        <a:lstStyle/>
        <a:p>
          <a:r>
            <a:rPr lang="es-ES" sz="2800" dirty="0"/>
            <a:t>Desregulación actividad económica.</a:t>
          </a:r>
        </a:p>
      </dgm:t>
    </dgm:pt>
    <dgm:pt modelId="{7C10F14D-84F0-47AB-9A51-7BB30F5869AA}" type="parTrans" cxnId="{3D5E3CFA-DC7F-4C78-81C0-6F0C38C949E3}">
      <dgm:prSet/>
      <dgm:spPr/>
      <dgm:t>
        <a:bodyPr/>
        <a:lstStyle/>
        <a:p>
          <a:endParaRPr lang="es-ES"/>
        </a:p>
      </dgm:t>
    </dgm:pt>
    <dgm:pt modelId="{544A06E4-5F52-47A8-85B8-08A206DA194C}" type="sibTrans" cxnId="{3D5E3CFA-DC7F-4C78-81C0-6F0C38C949E3}">
      <dgm:prSet/>
      <dgm:spPr/>
      <dgm:t>
        <a:bodyPr/>
        <a:lstStyle/>
        <a:p>
          <a:endParaRPr lang="es-ES"/>
        </a:p>
      </dgm:t>
    </dgm:pt>
    <dgm:pt modelId="{22EB0F9F-7EC5-461C-B4B9-A32701D95B79}" type="pres">
      <dgm:prSet presAssocID="{41E66BA2-F0A5-4C0E-B388-3525BD5732E3}" presName="Name0" presStyleCnt="0">
        <dgm:presLayoutVars>
          <dgm:dir/>
          <dgm:animLvl val="lvl"/>
          <dgm:resizeHandles val="exact"/>
        </dgm:presLayoutVars>
      </dgm:prSet>
      <dgm:spPr/>
    </dgm:pt>
    <dgm:pt modelId="{C786283E-DFD6-489C-9C7C-FF66DB4CF787}" type="pres">
      <dgm:prSet presAssocID="{9AD77866-1685-4335-A6EE-5A6E95A85A8D}" presName="linNode" presStyleCnt="0"/>
      <dgm:spPr/>
    </dgm:pt>
    <dgm:pt modelId="{AE2E0DF9-D4FF-4429-A49A-7A69CBF751DB}" type="pres">
      <dgm:prSet presAssocID="{9AD77866-1685-4335-A6EE-5A6E95A85A8D}" presName="parentText" presStyleLbl="node1" presStyleIdx="0" presStyleCnt="1">
        <dgm:presLayoutVars>
          <dgm:chMax val="1"/>
          <dgm:bulletEnabled val="1"/>
        </dgm:presLayoutVars>
      </dgm:prSet>
      <dgm:spPr/>
    </dgm:pt>
    <dgm:pt modelId="{4DA27B48-5774-498A-8D63-A3EDA49837A1}" type="pres">
      <dgm:prSet presAssocID="{9AD77866-1685-4335-A6EE-5A6E95A85A8D}" presName="descendantText" presStyleLbl="alignAccFollowNode1" presStyleIdx="0" presStyleCnt="1" custScaleY="119545" custLinFactNeighborX="-2430" custLinFactNeighborY="-1621">
        <dgm:presLayoutVars>
          <dgm:bulletEnabled val="1"/>
        </dgm:presLayoutVars>
      </dgm:prSet>
      <dgm:spPr/>
    </dgm:pt>
  </dgm:ptLst>
  <dgm:cxnLst>
    <dgm:cxn modelId="{2F9D9301-A204-4B9D-BC45-7338F3F22673}" srcId="{9AD77866-1685-4335-A6EE-5A6E95A85A8D}" destId="{13795964-C353-48E6-834E-D572210B1900}" srcOrd="1" destOrd="0" parTransId="{E1BCF2A0-2064-4FE9-B1B1-0540AC3B55D8}" sibTransId="{116DAA0E-4906-458D-996D-B230807B6D5D}"/>
    <dgm:cxn modelId="{6CFEC10A-22AB-4FB7-BDFD-03737CCD0241}" type="presOf" srcId="{41E66BA2-F0A5-4C0E-B388-3525BD5732E3}" destId="{22EB0F9F-7EC5-461C-B4B9-A32701D95B79}" srcOrd="0" destOrd="0" presId="urn:microsoft.com/office/officeart/2005/8/layout/vList5"/>
    <dgm:cxn modelId="{F49B5D19-1811-4E65-A6C3-04B62E1750E5}" type="presOf" srcId="{13795964-C353-48E6-834E-D572210B1900}" destId="{4DA27B48-5774-498A-8D63-A3EDA49837A1}" srcOrd="0" destOrd="1" presId="urn:microsoft.com/office/officeart/2005/8/layout/vList5"/>
    <dgm:cxn modelId="{4479D22D-AB7C-4BD6-8A3B-06B5DB48533A}" type="presOf" srcId="{53BB7202-AF7B-44F6-B93E-2248F8F7E179}" destId="{4DA27B48-5774-498A-8D63-A3EDA49837A1}" srcOrd="0" destOrd="0" presId="urn:microsoft.com/office/officeart/2005/8/layout/vList5"/>
    <dgm:cxn modelId="{22681992-1B44-44E4-A39A-A39B54F0F019}" srcId="{9AD77866-1685-4335-A6EE-5A6E95A85A8D}" destId="{53BB7202-AF7B-44F6-B93E-2248F8F7E179}" srcOrd="0" destOrd="0" parTransId="{0A41A720-7A71-4188-8806-930A179FC60B}" sibTransId="{4C4FD620-C628-4402-9108-D58392DB1EAF}"/>
    <dgm:cxn modelId="{6111EEAA-6FA8-4227-8E21-947096C5E4DF}" srcId="{9AD77866-1685-4335-A6EE-5A6E95A85A8D}" destId="{8A45F9C2-DFAE-4450-B0D5-ECC7172B7ABC}" srcOrd="2" destOrd="0" parTransId="{12782CAA-0928-4ABD-8A65-67EF1512070D}" sibTransId="{55A89EDE-84F4-4A67-833F-16ECDF5675C8}"/>
    <dgm:cxn modelId="{32D056B7-A979-47F0-A7A7-94C709CD22DD}" type="presOf" srcId="{2691DA7D-9BEC-4A7E-8ABE-FCF346E38716}" destId="{4DA27B48-5774-498A-8D63-A3EDA49837A1}" srcOrd="0" destOrd="3" presId="urn:microsoft.com/office/officeart/2005/8/layout/vList5"/>
    <dgm:cxn modelId="{F06C0BD6-901C-4DEA-892E-4C955BACB493}" type="presOf" srcId="{8A45F9C2-DFAE-4450-B0D5-ECC7172B7ABC}" destId="{4DA27B48-5774-498A-8D63-A3EDA49837A1}" srcOrd="0" destOrd="2" presId="urn:microsoft.com/office/officeart/2005/8/layout/vList5"/>
    <dgm:cxn modelId="{748E50DE-C55F-46AA-A9E1-ACDAD57EACC7}" type="presOf" srcId="{9AD77866-1685-4335-A6EE-5A6E95A85A8D}" destId="{AE2E0DF9-D4FF-4429-A49A-7A69CBF751DB}" srcOrd="0" destOrd="0" presId="urn:microsoft.com/office/officeart/2005/8/layout/vList5"/>
    <dgm:cxn modelId="{5EBABCE5-F0F7-4BA0-936E-1082ABAD4B62}" srcId="{41E66BA2-F0A5-4C0E-B388-3525BD5732E3}" destId="{9AD77866-1685-4335-A6EE-5A6E95A85A8D}" srcOrd="0" destOrd="0" parTransId="{4D360F3F-16E0-48CF-9D8F-0974D08C6E1E}" sibTransId="{081CE709-A440-438B-9A13-556CF287900C}"/>
    <dgm:cxn modelId="{3D5E3CFA-DC7F-4C78-81C0-6F0C38C949E3}" srcId="{9AD77866-1685-4335-A6EE-5A6E95A85A8D}" destId="{2691DA7D-9BEC-4A7E-8ABE-FCF346E38716}" srcOrd="3" destOrd="0" parTransId="{7C10F14D-84F0-47AB-9A51-7BB30F5869AA}" sibTransId="{544A06E4-5F52-47A8-85B8-08A206DA194C}"/>
    <dgm:cxn modelId="{AB9B72C6-DCC4-4D1B-A361-7698C566131C}" type="presParOf" srcId="{22EB0F9F-7EC5-461C-B4B9-A32701D95B79}" destId="{C786283E-DFD6-489C-9C7C-FF66DB4CF787}" srcOrd="0" destOrd="0" presId="urn:microsoft.com/office/officeart/2005/8/layout/vList5"/>
    <dgm:cxn modelId="{B3B8B7EB-BFF9-4EDA-B422-5F82B256C89F}" type="presParOf" srcId="{C786283E-DFD6-489C-9C7C-FF66DB4CF787}" destId="{AE2E0DF9-D4FF-4429-A49A-7A69CBF751DB}" srcOrd="0" destOrd="0" presId="urn:microsoft.com/office/officeart/2005/8/layout/vList5"/>
    <dgm:cxn modelId="{6113BA60-421C-424A-B168-E08DEC609E9E}" type="presParOf" srcId="{C786283E-DFD6-489C-9C7C-FF66DB4CF787}" destId="{4DA27B48-5774-498A-8D63-A3EDA49837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B5131-2B5B-4859-B971-68E7068EDDE1}">
      <dsp:nvSpPr>
        <dsp:cNvPr id="0" name=""/>
        <dsp:cNvSpPr/>
      </dsp:nvSpPr>
      <dsp:spPr>
        <a:xfrm rot="16200000">
          <a:off x="581979" y="-581979"/>
          <a:ext cx="2844316" cy="4008276"/>
        </a:xfrm>
        <a:prstGeom prst="round1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2400" kern="1200" dirty="0"/>
            <a:t>Darle una dirección autónoma efectiva a las actividades del Estado, tanto interna como externamente.</a:t>
          </a:r>
        </a:p>
        <a:p>
          <a:pPr algn="ctr" defTabSz="2400300">
            <a:lnSpc>
              <a:spcPct val="90000"/>
            </a:lnSpc>
            <a:spcBef>
              <a:spcPct val="0"/>
            </a:spcBef>
            <a:spcAft>
              <a:spcPct val="35000"/>
            </a:spcAft>
            <a:buNone/>
          </a:pPr>
          <a:endParaRPr lang="es-MX" sz="2400" kern="1200" dirty="0"/>
        </a:p>
      </dsp:txBody>
      <dsp:txXfrm rot="5400000">
        <a:off x="0" y="0"/>
        <a:ext cx="4008276" cy="2133237"/>
      </dsp:txXfrm>
    </dsp:sp>
    <dsp:sp modelId="{8F96C53F-D3E0-409B-943F-AF780DF4B9A0}">
      <dsp:nvSpPr>
        <dsp:cNvPr id="0" name=""/>
        <dsp:cNvSpPr/>
      </dsp:nvSpPr>
      <dsp:spPr>
        <a:xfrm>
          <a:off x="4008276" y="0"/>
          <a:ext cx="4008276" cy="2844316"/>
        </a:xfrm>
        <a:prstGeom prst="round1Rect">
          <a:avLst/>
        </a:prstGeom>
        <a:solidFill>
          <a:schemeClr val="accent3">
            <a:hueOff val="-18680"/>
            <a:satOff val="-16935"/>
            <a:lumOff val="261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2400" kern="1200" dirty="0"/>
            <a:t>Ser cabeza y guía de su sistema de alianzas y de pactos  para formar un bloque de poder.</a:t>
          </a:r>
        </a:p>
        <a:p>
          <a:pPr algn="ctr" defTabSz="2400300">
            <a:lnSpc>
              <a:spcPct val="90000"/>
            </a:lnSpc>
            <a:spcBef>
              <a:spcPct val="0"/>
            </a:spcBef>
            <a:spcAft>
              <a:spcPct val="35000"/>
            </a:spcAft>
            <a:buNone/>
          </a:pPr>
          <a:endParaRPr lang="es-MX" sz="2400" kern="1200" dirty="0"/>
        </a:p>
      </dsp:txBody>
      <dsp:txXfrm>
        <a:off x="4008276" y="0"/>
        <a:ext cx="4008276" cy="2133237"/>
      </dsp:txXfrm>
    </dsp:sp>
    <dsp:sp modelId="{AF3967B9-2883-4FF1-B84F-D93F8B00849F}">
      <dsp:nvSpPr>
        <dsp:cNvPr id="0" name=""/>
        <dsp:cNvSpPr/>
      </dsp:nvSpPr>
      <dsp:spPr>
        <a:xfrm rot="10800000">
          <a:off x="0" y="2844316"/>
          <a:ext cx="4008276" cy="2844316"/>
        </a:xfrm>
        <a:prstGeom prst="round1Rect">
          <a:avLst/>
        </a:prstGeom>
        <a:solidFill>
          <a:schemeClr val="accent3">
            <a:hueOff val="-37360"/>
            <a:satOff val="-33871"/>
            <a:lumOff val="522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ES" sz="2400" kern="1200" dirty="0"/>
            <a:t>Ejercer la necesaria presión política para hacer que los aliados cumplan con los pactos              balance de poder favorable a la gran potencia</a:t>
          </a:r>
          <a:endParaRPr lang="es-MX" sz="2400" kern="1200" dirty="0"/>
        </a:p>
      </dsp:txBody>
      <dsp:txXfrm rot="10800000">
        <a:off x="0" y="3555395"/>
        <a:ext cx="4008276" cy="2133237"/>
      </dsp:txXfrm>
    </dsp:sp>
    <dsp:sp modelId="{2057DF09-51D1-448F-8B44-1CF44C61DBC2}">
      <dsp:nvSpPr>
        <dsp:cNvPr id="0" name=""/>
        <dsp:cNvSpPr/>
      </dsp:nvSpPr>
      <dsp:spPr>
        <a:xfrm rot="5400000">
          <a:off x="4590256" y="2262336"/>
          <a:ext cx="2844316" cy="4008276"/>
        </a:xfrm>
        <a:prstGeom prst="round1Rect">
          <a:avLst/>
        </a:prstGeom>
        <a:solidFill>
          <a:schemeClr val="accent3">
            <a:hueOff val="-56040"/>
            <a:satOff val="-50806"/>
            <a:lumOff val="784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ES" sz="2400" kern="1200" dirty="0"/>
            <a:t>Influir sobre otros estados que no estén dentro de su zona de influencia</a:t>
          </a:r>
          <a:endParaRPr lang="es-MX" sz="2400" kern="1200" dirty="0"/>
        </a:p>
      </dsp:txBody>
      <dsp:txXfrm rot="-5400000">
        <a:off x="4008276" y="3555394"/>
        <a:ext cx="4008276" cy="2133237"/>
      </dsp:txXfrm>
    </dsp:sp>
    <dsp:sp modelId="{09E5DD88-C804-404E-B499-9F595D3A998E}">
      <dsp:nvSpPr>
        <dsp:cNvPr id="0" name=""/>
        <dsp:cNvSpPr/>
      </dsp:nvSpPr>
      <dsp:spPr>
        <a:xfrm>
          <a:off x="2805793" y="2133237"/>
          <a:ext cx="2404965" cy="1422158"/>
        </a:xfrm>
        <a:prstGeom prst="roundRect">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Capacidades: gran potencia </a:t>
          </a:r>
          <a:endParaRPr lang="es-MX" sz="2400" kern="1200" dirty="0"/>
        </a:p>
      </dsp:txBody>
      <dsp:txXfrm>
        <a:off x="2875217" y="2202661"/>
        <a:ext cx="2266117" cy="128331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2870600" y="71896"/>
          <a:ext cx="530706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lang="es-ES" sz="3200" kern="1200" dirty="0"/>
            <a:t>Apertura de los mercados y fronteras tanto a productos como a capitales.</a:t>
          </a:r>
        </a:p>
        <a:p>
          <a:pPr marL="285750" lvl="1" indent="-285750" algn="l" defTabSz="1422400">
            <a:lnSpc>
              <a:spcPct val="90000"/>
            </a:lnSpc>
            <a:spcBef>
              <a:spcPct val="0"/>
            </a:spcBef>
            <a:spcAft>
              <a:spcPct val="15000"/>
            </a:spcAft>
            <a:buChar char="•"/>
          </a:pPr>
          <a:r>
            <a:rPr lang="es-ES" sz="3200" kern="1200" dirty="0"/>
            <a:t>Moneda fuerte.</a:t>
          </a:r>
        </a:p>
        <a:p>
          <a:pPr marL="285750" lvl="1" indent="-285750" algn="l" defTabSz="1422400">
            <a:lnSpc>
              <a:spcPct val="90000"/>
            </a:lnSpc>
            <a:spcBef>
              <a:spcPct val="0"/>
            </a:spcBef>
            <a:spcAft>
              <a:spcPct val="15000"/>
            </a:spcAft>
            <a:buChar char="•"/>
          </a:pPr>
          <a:r>
            <a:rPr lang="es-ES" sz="3200" kern="1200" dirty="0"/>
            <a:t>Control de inflación.</a:t>
          </a:r>
        </a:p>
        <a:p>
          <a:pPr marL="285750" lvl="1" indent="-285750" algn="l" defTabSz="1422400">
            <a:lnSpc>
              <a:spcPct val="90000"/>
            </a:lnSpc>
            <a:spcBef>
              <a:spcPct val="0"/>
            </a:spcBef>
            <a:spcAft>
              <a:spcPct val="15000"/>
            </a:spcAft>
            <a:buChar char="•"/>
          </a:pPr>
          <a:r>
            <a:rPr lang="es-ES" sz="3200" kern="1200" dirty="0"/>
            <a:t>Desinterés por el desempleo.</a:t>
          </a:r>
        </a:p>
      </dsp:txBody>
      <dsp:txXfrm rot="-5400000">
        <a:off x="2890663" y="308945"/>
        <a:ext cx="5009833" cy="4792847"/>
      </dsp:txXfrm>
    </dsp:sp>
    <dsp:sp modelId="{AE2E0DF9-D4FF-4429-A49A-7A69CBF751DB}">
      <dsp:nvSpPr>
        <dsp:cNvPr id="0" name=""/>
        <dsp:cNvSpPr/>
      </dsp:nvSpPr>
      <dsp:spPr>
        <a:xfrm>
          <a:off x="0" y="2712"/>
          <a:ext cx="2962656" cy="5549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s-ES" sz="3900" b="1" kern="1200" dirty="0"/>
            <a:t>Globalismo</a:t>
          </a:r>
          <a:endParaRPr lang="es-ES" sz="3900" kern="1200" dirty="0"/>
        </a:p>
      </dsp:txBody>
      <dsp:txXfrm>
        <a:off x="144625" y="147337"/>
        <a:ext cx="2673406" cy="525998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3840264" y="-313681"/>
          <a:ext cx="5456277" cy="6182026"/>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ES" sz="2800" kern="1200" dirty="0"/>
            <a:t>Significa que hace ya bastante tiempo que vivimos en una sociedad mundial.</a:t>
          </a:r>
        </a:p>
        <a:p>
          <a:pPr marL="171450" lvl="1" indent="-171450" algn="l" defTabSz="800100">
            <a:lnSpc>
              <a:spcPct val="90000"/>
            </a:lnSpc>
            <a:spcBef>
              <a:spcPct val="0"/>
            </a:spcBef>
            <a:spcAft>
              <a:spcPct val="15000"/>
            </a:spcAft>
            <a:buChar char="•"/>
          </a:pPr>
          <a:endParaRPr lang="es-ES" sz="1800" kern="1200" dirty="0"/>
        </a:p>
        <a:p>
          <a:pPr marL="285750" lvl="1" indent="-285750" algn="l" defTabSz="1244600">
            <a:lnSpc>
              <a:spcPct val="90000"/>
            </a:lnSpc>
            <a:spcBef>
              <a:spcPct val="0"/>
            </a:spcBef>
            <a:spcAft>
              <a:spcPct val="15000"/>
            </a:spcAft>
            <a:buChar char="•"/>
          </a:pPr>
          <a:r>
            <a:rPr lang="es-ES" sz="2800" kern="1200" dirty="0"/>
            <a:t>Ningún país ni grupo puede  vivir al margen de los demás.</a:t>
          </a:r>
        </a:p>
        <a:p>
          <a:pPr marL="171450" lvl="1" indent="-171450" algn="l" defTabSz="800100">
            <a:lnSpc>
              <a:spcPct val="90000"/>
            </a:lnSpc>
            <a:spcBef>
              <a:spcPct val="0"/>
            </a:spcBef>
            <a:spcAft>
              <a:spcPct val="15000"/>
            </a:spcAft>
            <a:buChar char="•"/>
          </a:pPr>
          <a:endParaRPr lang="es-ES" sz="1800" kern="1200" dirty="0"/>
        </a:p>
        <a:p>
          <a:pPr marL="285750" lvl="1" indent="-285750" algn="l" defTabSz="1244600">
            <a:lnSpc>
              <a:spcPct val="90000"/>
            </a:lnSpc>
            <a:spcBef>
              <a:spcPct val="0"/>
            </a:spcBef>
            <a:spcAft>
              <a:spcPct val="15000"/>
            </a:spcAft>
            <a:buChar char="•"/>
          </a:pPr>
          <a:r>
            <a:rPr lang="es-ES" sz="2800" kern="1200" dirty="0"/>
            <a:t>Nada cuanto ocurra en el planeta, podrá ser un suceso localmente delimitado, todos los descubrimientos, victorias y catástrofes afectaran a todo el mundo.</a:t>
          </a:r>
        </a:p>
      </dsp:txBody>
      <dsp:txXfrm rot="-5400000">
        <a:off x="3477390" y="315546"/>
        <a:ext cx="5915673" cy="4923571"/>
      </dsp:txXfrm>
    </dsp:sp>
    <dsp:sp modelId="{AE2E0DF9-D4FF-4429-A49A-7A69CBF751DB}">
      <dsp:nvSpPr>
        <dsp:cNvPr id="0" name=""/>
        <dsp:cNvSpPr/>
      </dsp:nvSpPr>
      <dsp:spPr>
        <a:xfrm>
          <a:off x="0" y="2712"/>
          <a:ext cx="3477389" cy="5549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marL="0" lvl="0" indent="0" algn="ctr" defTabSz="2133600">
            <a:lnSpc>
              <a:spcPct val="90000"/>
            </a:lnSpc>
            <a:spcBef>
              <a:spcPct val="0"/>
            </a:spcBef>
            <a:spcAft>
              <a:spcPct val="35000"/>
            </a:spcAft>
            <a:buNone/>
          </a:pPr>
          <a:r>
            <a:rPr lang="es-ES" sz="4800" b="1" kern="1200" dirty="0"/>
            <a:t>Globalidad</a:t>
          </a:r>
          <a:endParaRPr lang="es-ES" sz="4800" kern="1200" dirty="0"/>
        </a:p>
      </dsp:txBody>
      <dsp:txXfrm>
        <a:off x="169752" y="172464"/>
        <a:ext cx="3137885" cy="52097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07A8D-0F07-4FD3-B182-A948BD113F85}">
      <dsp:nvSpPr>
        <dsp:cNvPr id="0" name=""/>
        <dsp:cNvSpPr/>
      </dsp:nvSpPr>
      <dsp:spPr>
        <a:xfrm>
          <a:off x="3384376" y="35"/>
          <a:ext cx="3647538" cy="2042031"/>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_tradnl" sz="2100" kern="1200" dirty="0"/>
            <a:t>Integración física, energética y de comunicaciones</a:t>
          </a:r>
          <a:endParaRPr lang="es-MX" sz="2100" kern="1200" dirty="0"/>
        </a:p>
      </dsp:txBody>
      <dsp:txXfrm>
        <a:off x="3918546" y="299084"/>
        <a:ext cx="2579198" cy="1443933"/>
      </dsp:txXfrm>
    </dsp:sp>
    <dsp:sp modelId="{46D25A92-74D1-4D85-B8B1-7BA42AB3FAC8}">
      <dsp:nvSpPr>
        <dsp:cNvPr id="0" name=""/>
        <dsp:cNvSpPr/>
      </dsp:nvSpPr>
      <dsp:spPr>
        <a:xfrm rot="2700000">
          <a:off x="6150026" y="1791652"/>
          <a:ext cx="346624" cy="689185"/>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6165255" y="1892724"/>
        <a:ext cx="242637" cy="413511"/>
      </dsp:txXfrm>
    </dsp:sp>
    <dsp:sp modelId="{0E00AA02-BAF5-4CB3-B3F8-7A8AC6C40DEC}">
      <dsp:nvSpPr>
        <dsp:cNvPr id="0" name=""/>
        <dsp:cNvSpPr/>
      </dsp:nvSpPr>
      <dsp:spPr>
        <a:xfrm>
          <a:off x="6018980" y="2169648"/>
          <a:ext cx="2717556" cy="2042031"/>
        </a:xfrm>
        <a:prstGeom prst="ellipse">
          <a:avLst/>
        </a:prstGeom>
        <a:gradFill rotWithShape="0">
          <a:gsLst>
            <a:gs pos="0">
              <a:schemeClr val="accent3">
                <a:hueOff val="-18680"/>
                <a:satOff val="-16935"/>
                <a:lumOff val="2615"/>
                <a:alphaOff val="0"/>
                <a:shade val="51000"/>
                <a:satMod val="130000"/>
              </a:schemeClr>
            </a:gs>
            <a:gs pos="80000">
              <a:schemeClr val="accent3">
                <a:hueOff val="-18680"/>
                <a:satOff val="-16935"/>
                <a:lumOff val="2615"/>
                <a:alphaOff val="0"/>
                <a:shade val="93000"/>
                <a:satMod val="130000"/>
              </a:schemeClr>
            </a:gs>
            <a:gs pos="100000">
              <a:schemeClr val="accent3">
                <a:hueOff val="-18680"/>
                <a:satOff val="-16935"/>
                <a:lumOff val="2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_tradnl" sz="2100" kern="1200" dirty="0"/>
            <a:t>Armonización políticas desarrollo rural y agroalimentario</a:t>
          </a:r>
          <a:endParaRPr lang="es-MX" sz="2100" kern="1200" dirty="0"/>
        </a:p>
      </dsp:txBody>
      <dsp:txXfrm>
        <a:off x="6416957" y="2468697"/>
        <a:ext cx="1921602" cy="1443933"/>
      </dsp:txXfrm>
    </dsp:sp>
    <dsp:sp modelId="{BCE6361A-F8B7-4F08-A357-2E5821AFFDBB}">
      <dsp:nvSpPr>
        <dsp:cNvPr id="0" name=""/>
        <dsp:cNvSpPr/>
      </dsp:nvSpPr>
      <dsp:spPr>
        <a:xfrm rot="8100000">
          <a:off x="6151011" y="3893887"/>
          <a:ext cx="357861" cy="689185"/>
        </a:xfrm>
        <a:prstGeom prst="rightArrow">
          <a:avLst>
            <a:gd name="adj1" fmla="val 60000"/>
            <a:gd name="adj2" fmla="val 50000"/>
          </a:avLst>
        </a:prstGeom>
        <a:gradFill rotWithShape="0">
          <a:gsLst>
            <a:gs pos="0">
              <a:schemeClr val="accent3">
                <a:hueOff val="-18680"/>
                <a:satOff val="-16935"/>
                <a:lumOff val="2615"/>
                <a:alphaOff val="0"/>
                <a:shade val="51000"/>
                <a:satMod val="130000"/>
              </a:schemeClr>
            </a:gs>
            <a:gs pos="80000">
              <a:schemeClr val="accent3">
                <a:hueOff val="-18680"/>
                <a:satOff val="-16935"/>
                <a:lumOff val="2615"/>
                <a:alphaOff val="0"/>
                <a:shade val="93000"/>
                <a:satMod val="130000"/>
              </a:schemeClr>
            </a:gs>
            <a:gs pos="100000">
              <a:schemeClr val="accent3">
                <a:hueOff val="-18680"/>
                <a:satOff val="-16935"/>
                <a:lumOff val="2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10800000">
        <a:off x="6242647" y="3993767"/>
        <a:ext cx="250503" cy="413511"/>
      </dsp:txXfrm>
    </dsp:sp>
    <dsp:sp modelId="{CE77A8E4-C065-4529-AE1C-823E355A27B1}">
      <dsp:nvSpPr>
        <dsp:cNvPr id="0" name=""/>
        <dsp:cNvSpPr/>
      </dsp:nvSpPr>
      <dsp:spPr>
        <a:xfrm>
          <a:off x="3503518" y="4339261"/>
          <a:ext cx="3409253" cy="2042031"/>
        </a:xfrm>
        <a:prstGeom prst="ellipse">
          <a:avLst/>
        </a:prstGeom>
        <a:gradFill rotWithShape="0">
          <a:gsLst>
            <a:gs pos="0">
              <a:schemeClr val="accent3">
                <a:hueOff val="-37360"/>
                <a:satOff val="-33871"/>
                <a:lumOff val="5229"/>
                <a:alphaOff val="0"/>
                <a:shade val="51000"/>
                <a:satMod val="130000"/>
              </a:schemeClr>
            </a:gs>
            <a:gs pos="80000">
              <a:schemeClr val="accent3">
                <a:hueOff val="-37360"/>
                <a:satOff val="-33871"/>
                <a:lumOff val="5229"/>
                <a:alphaOff val="0"/>
                <a:shade val="93000"/>
                <a:satMod val="130000"/>
              </a:schemeClr>
            </a:gs>
            <a:gs pos="100000">
              <a:schemeClr val="accent3">
                <a:hueOff val="-37360"/>
                <a:satOff val="-33871"/>
                <a:lumOff val="52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_tradnl" sz="2100" kern="1200" dirty="0"/>
            <a:t>Transferencia  tecnología en ciencia, educación y cultura</a:t>
          </a:r>
          <a:endParaRPr lang="es-MX" sz="2100" kern="1200" dirty="0"/>
        </a:p>
      </dsp:txBody>
      <dsp:txXfrm>
        <a:off x="4002792" y="4638310"/>
        <a:ext cx="2410705" cy="1443933"/>
      </dsp:txXfrm>
    </dsp:sp>
    <dsp:sp modelId="{C4A92EBB-0F55-4875-8C8E-39F2659A2FCD}">
      <dsp:nvSpPr>
        <dsp:cNvPr id="0" name=""/>
        <dsp:cNvSpPr/>
      </dsp:nvSpPr>
      <dsp:spPr>
        <a:xfrm rot="12835259">
          <a:off x="3263742" y="3924514"/>
          <a:ext cx="643709" cy="689185"/>
        </a:xfrm>
        <a:prstGeom prst="rightArrow">
          <a:avLst>
            <a:gd name="adj1" fmla="val 60000"/>
            <a:gd name="adj2" fmla="val 50000"/>
          </a:avLst>
        </a:prstGeom>
        <a:gradFill rotWithShape="0">
          <a:gsLst>
            <a:gs pos="0">
              <a:schemeClr val="accent3">
                <a:hueOff val="-37360"/>
                <a:satOff val="-33871"/>
                <a:lumOff val="5229"/>
                <a:alphaOff val="0"/>
                <a:shade val="51000"/>
                <a:satMod val="130000"/>
              </a:schemeClr>
            </a:gs>
            <a:gs pos="80000">
              <a:schemeClr val="accent3">
                <a:hueOff val="-37360"/>
                <a:satOff val="-33871"/>
                <a:lumOff val="5229"/>
                <a:alphaOff val="0"/>
                <a:shade val="93000"/>
                <a:satMod val="130000"/>
              </a:schemeClr>
            </a:gs>
            <a:gs pos="100000">
              <a:schemeClr val="accent3">
                <a:hueOff val="-37360"/>
                <a:satOff val="-33871"/>
                <a:lumOff val="52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10800000">
        <a:off x="3440422" y="4116234"/>
        <a:ext cx="450596" cy="413511"/>
      </dsp:txXfrm>
    </dsp:sp>
    <dsp:sp modelId="{1089C27B-E5EB-44F1-B908-EC475645B5DB}">
      <dsp:nvSpPr>
        <dsp:cNvPr id="0" name=""/>
        <dsp:cNvSpPr/>
      </dsp:nvSpPr>
      <dsp:spPr>
        <a:xfrm>
          <a:off x="432041" y="2169648"/>
          <a:ext cx="3099865" cy="2042031"/>
        </a:xfrm>
        <a:prstGeom prst="ellipse">
          <a:avLst/>
        </a:prstGeom>
        <a:gradFill rotWithShape="0">
          <a:gsLst>
            <a:gs pos="0">
              <a:schemeClr val="accent3">
                <a:hueOff val="-56040"/>
                <a:satOff val="-50806"/>
                <a:lumOff val="7844"/>
                <a:alphaOff val="0"/>
                <a:shade val="51000"/>
                <a:satMod val="130000"/>
              </a:schemeClr>
            </a:gs>
            <a:gs pos="80000">
              <a:schemeClr val="accent3">
                <a:hueOff val="-56040"/>
                <a:satOff val="-50806"/>
                <a:lumOff val="7844"/>
                <a:alphaOff val="0"/>
                <a:shade val="93000"/>
                <a:satMod val="130000"/>
              </a:schemeClr>
            </a:gs>
            <a:gs pos="100000">
              <a:schemeClr val="accent3">
                <a:hueOff val="-56040"/>
                <a:satOff val="-50806"/>
                <a:lumOff val="78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_tradnl" sz="2100" kern="1200" dirty="0"/>
            <a:t>Interacción entre empresas y sociedad civil.</a:t>
          </a:r>
          <a:endParaRPr lang="es-MX" sz="2100" kern="1200" dirty="0"/>
        </a:p>
      </dsp:txBody>
      <dsp:txXfrm>
        <a:off x="886006" y="2468697"/>
        <a:ext cx="2191935" cy="1443933"/>
      </dsp:txXfrm>
    </dsp:sp>
    <dsp:sp modelId="{E9173458-A3B2-4DF3-8F91-86AB00A0243D}">
      <dsp:nvSpPr>
        <dsp:cNvPr id="0" name=""/>
        <dsp:cNvSpPr/>
      </dsp:nvSpPr>
      <dsp:spPr>
        <a:xfrm rot="19564741">
          <a:off x="3228026" y="1798753"/>
          <a:ext cx="622576" cy="689185"/>
        </a:xfrm>
        <a:prstGeom prst="rightArrow">
          <a:avLst>
            <a:gd name="adj1" fmla="val 60000"/>
            <a:gd name="adj2" fmla="val 50000"/>
          </a:avLst>
        </a:prstGeom>
        <a:gradFill rotWithShape="0">
          <a:gsLst>
            <a:gs pos="0">
              <a:schemeClr val="accent3">
                <a:hueOff val="-56040"/>
                <a:satOff val="-50806"/>
                <a:lumOff val="7844"/>
                <a:alphaOff val="0"/>
                <a:shade val="51000"/>
                <a:satMod val="130000"/>
              </a:schemeClr>
            </a:gs>
            <a:gs pos="80000">
              <a:schemeClr val="accent3">
                <a:hueOff val="-56040"/>
                <a:satOff val="-50806"/>
                <a:lumOff val="7844"/>
                <a:alphaOff val="0"/>
                <a:shade val="93000"/>
                <a:satMod val="130000"/>
              </a:schemeClr>
            </a:gs>
            <a:gs pos="100000">
              <a:schemeClr val="accent3">
                <a:hueOff val="-56040"/>
                <a:satOff val="-50806"/>
                <a:lumOff val="78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3243920" y="1988704"/>
        <a:ext cx="435803" cy="4135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62074-AF0C-4338-8FF4-BC9F6F89FE6F}">
      <dsp:nvSpPr>
        <dsp:cNvPr id="0" name=""/>
        <dsp:cNvSpPr/>
      </dsp:nvSpPr>
      <dsp:spPr>
        <a:xfrm>
          <a:off x="5050898" y="2883920"/>
          <a:ext cx="3524791" cy="3524791"/>
        </a:xfrm>
        <a:prstGeom prst="gear9">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MX" sz="2400" kern="1200" dirty="0"/>
            <a:t>Económicas.      G7</a:t>
          </a:r>
          <a:endParaRPr lang="es-ES" sz="2400" kern="1200" dirty="0"/>
        </a:p>
      </dsp:txBody>
      <dsp:txXfrm>
        <a:off x="5759538" y="3709585"/>
        <a:ext cx="2107511" cy="1811816"/>
      </dsp:txXfrm>
    </dsp:sp>
    <dsp:sp modelId="{001B4246-712F-4809-B97F-9E5E0D116EBC}">
      <dsp:nvSpPr>
        <dsp:cNvPr id="0" name=""/>
        <dsp:cNvSpPr/>
      </dsp:nvSpPr>
      <dsp:spPr>
        <a:xfrm>
          <a:off x="1162482" y="1467428"/>
          <a:ext cx="4579434" cy="3730203"/>
        </a:xfrm>
        <a:prstGeom prst="gear6">
          <a:avLst/>
        </a:prstGeom>
        <a:gradFill rotWithShape="0">
          <a:gsLst>
            <a:gs pos="0">
              <a:schemeClr val="accent3">
                <a:hueOff val="-28020"/>
                <a:satOff val="-25403"/>
                <a:lumOff val="3922"/>
                <a:alphaOff val="0"/>
                <a:shade val="51000"/>
                <a:satMod val="130000"/>
              </a:schemeClr>
            </a:gs>
            <a:gs pos="80000">
              <a:schemeClr val="accent3">
                <a:hueOff val="-28020"/>
                <a:satOff val="-25403"/>
                <a:lumOff val="3922"/>
                <a:alphaOff val="0"/>
                <a:shade val="93000"/>
                <a:satMod val="130000"/>
              </a:schemeClr>
            </a:gs>
            <a:gs pos="100000">
              <a:schemeClr val="accent3">
                <a:hueOff val="-28020"/>
                <a:satOff val="-25403"/>
                <a:lumOff val="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MX" sz="2400" kern="1200" dirty="0"/>
            <a:t>Militares.                                         </a:t>
          </a:r>
          <a:r>
            <a:rPr lang="es-ES" sz="2400" kern="1200" dirty="0"/>
            <a:t>Estados Unidos de Norte América, China, Pakistán, Irak, Francia, Rusia, Israel, India y Corea del Norte</a:t>
          </a:r>
        </a:p>
      </dsp:txBody>
      <dsp:txXfrm>
        <a:off x="2225017" y="2412194"/>
        <a:ext cx="2454364" cy="1840671"/>
      </dsp:txXfrm>
    </dsp:sp>
    <dsp:sp modelId="{5A93911D-906A-4D3A-A2B8-82B99E5673F5}">
      <dsp:nvSpPr>
        <dsp:cNvPr id="0" name=""/>
        <dsp:cNvSpPr/>
      </dsp:nvSpPr>
      <dsp:spPr>
        <a:xfrm rot="20700000">
          <a:off x="3760576" y="383446"/>
          <a:ext cx="3261656" cy="2268160"/>
        </a:xfrm>
        <a:prstGeom prst="gear6">
          <a:avLst/>
        </a:prstGeom>
        <a:gradFill rotWithShape="0">
          <a:gsLst>
            <a:gs pos="0">
              <a:schemeClr val="accent3">
                <a:hueOff val="-56040"/>
                <a:satOff val="-50806"/>
                <a:lumOff val="7844"/>
                <a:alphaOff val="0"/>
                <a:shade val="51000"/>
                <a:satMod val="130000"/>
              </a:schemeClr>
            </a:gs>
            <a:gs pos="80000">
              <a:schemeClr val="accent3">
                <a:hueOff val="-56040"/>
                <a:satOff val="-50806"/>
                <a:lumOff val="7844"/>
                <a:alphaOff val="0"/>
                <a:shade val="93000"/>
                <a:satMod val="130000"/>
              </a:schemeClr>
            </a:gs>
            <a:gs pos="100000">
              <a:schemeClr val="accent3">
                <a:hueOff val="-56040"/>
                <a:satOff val="-50806"/>
                <a:lumOff val="78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Culturales ¿?</a:t>
          </a:r>
          <a:endParaRPr lang="es-ES" sz="2800" kern="1200" dirty="0"/>
        </a:p>
      </dsp:txBody>
      <dsp:txXfrm rot="-20700000">
        <a:off x="4534880" y="821993"/>
        <a:ext cx="1713048" cy="1391066"/>
      </dsp:txXfrm>
    </dsp:sp>
    <dsp:sp modelId="{5A84E998-1654-455E-8A54-D2FEF2F07342}">
      <dsp:nvSpPr>
        <dsp:cNvPr id="0" name=""/>
        <dsp:cNvSpPr/>
      </dsp:nvSpPr>
      <dsp:spPr>
        <a:xfrm>
          <a:off x="4350662" y="2337694"/>
          <a:ext cx="4511733" cy="4511733"/>
        </a:xfrm>
        <a:prstGeom prst="circularArrow">
          <a:avLst>
            <a:gd name="adj1" fmla="val 4688"/>
            <a:gd name="adj2" fmla="val 299029"/>
            <a:gd name="adj3" fmla="val 2552062"/>
            <a:gd name="adj4" fmla="val 15786008"/>
            <a:gd name="adj5" fmla="val 5469"/>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84E0DC8-D8C9-46F7-B179-0FC09E610CD9}">
      <dsp:nvSpPr>
        <dsp:cNvPr id="0" name=""/>
        <dsp:cNvSpPr/>
      </dsp:nvSpPr>
      <dsp:spPr>
        <a:xfrm>
          <a:off x="874447" y="894718"/>
          <a:ext cx="3426158" cy="3278056"/>
        </a:xfrm>
        <a:prstGeom prst="leftCircularArrow">
          <a:avLst>
            <a:gd name="adj1" fmla="val 6452"/>
            <a:gd name="adj2" fmla="val 429999"/>
            <a:gd name="adj3" fmla="val 10489124"/>
            <a:gd name="adj4" fmla="val 14837806"/>
            <a:gd name="adj5" fmla="val 7527"/>
          </a:avLst>
        </a:prstGeom>
        <a:gradFill rotWithShape="0">
          <a:gsLst>
            <a:gs pos="0">
              <a:schemeClr val="accent3">
                <a:hueOff val="-28020"/>
                <a:satOff val="-25403"/>
                <a:lumOff val="3922"/>
                <a:alphaOff val="0"/>
                <a:shade val="51000"/>
                <a:satMod val="130000"/>
              </a:schemeClr>
            </a:gs>
            <a:gs pos="80000">
              <a:schemeClr val="accent3">
                <a:hueOff val="-28020"/>
                <a:satOff val="-25403"/>
                <a:lumOff val="3922"/>
                <a:alphaOff val="0"/>
                <a:shade val="93000"/>
                <a:satMod val="130000"/>
              </a:schemeClr>
            </a:gs>
            <a:gs pos="100000">
              <a:schemeClr val="accent3">
                <a:hueOff val="-28020"/>
                <a:satOff val="-25403"/>
                <a:lumOff val="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2485862-0694-4486-9012-11F15B477048}">
      <dsp:nvSpPr>
        <dsp:cNvPr id="0" name=""/>
        <dsp:cNvSpPr/>
      </dsp:nvSpPr>
      <dsp:spPr>
        <a:xfrm>
          <a:off x="3400738" y="-277413"/>
          <a:ext cx="3534404" cy="3534404"/>
        </a:xfrm>
        <a:prstGeom prst="circularArrow">
          <a:avLst>
            <a:gd name="adj1" fmla="val 5984"/>
            <a:gd name="adj2" fmla="val 394124"/>
            <a:gd name="adj3" fmla="val 13313824"/>
            <a:gd name="adj4" fmla="val 10508221"/>
            <a:gd name="adj5" fmla="val 6981"/>
          </a:avLst>
        </a:prstGeom>
        <a:gradFill rotWithShape="0">
          <a:gsLst>
            <a:gs pos="0">
              <a:schemeClr val="accent3">
                <a:hueOff val="-56040"/>
                <a:satOff val="-50806"/>
                <a:lumOff val="7844"/>
                <a:alphaOff val="0"/>
                <a:shade val="51000"/>
                <a:satMod val="130000"/>
              </a:schemeClr>
            </a:gs>
            <a:gs pos="80000">
              <a:schemeClr val="accent3">
                <a:hueOff val="-56040"/>
                <a:satOff val="-50806"/>
                <a:lumOff val="7844"/>
                <a:alphaOff val="0"/>
                <a:shade val="93000"/>
                <a:satMod val="130000"/>
              </a:schemeClr>
            </a:gs>
            <a:gs pos="100000">
              <a:schemeClr val="accent3">
                <a:hueOff val="-56040"/>
                <a:satOff val="-50806"/>
                <a:lumOff val="78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3662319" y="-125326"/>
          <a:ext cx="4100830" cy="5376691"/>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ES" sz="2800" kern="1200" dirty="0"/>
            <a:t>Proceso países del mundo son incorporados a una única sociedad mundial o global, con la ausencia de Estado mundial</a:t>
          </a:r>
        </a:p>
      </dsp:txBody>
      <dsp:txXfrm rot="-5400000">
        <a:off x="3024389" y="712790"/>
        <a:ext cx="5176505" cy="3700458"/>
      </dsp:txXfrm>
    </dsp:sp>
    <dsp:sp modelId="{AE2E0DF9-D4FF-4429-A49A-7A69CBF751DB}">
      <dsp:nvSpPr>
        <dsp:cNvPr id="0" name=""/>
        <dsp:cNvSpPr/>
      </dsp:nvSpPr>
      <dsp:spPr>
        <a:xfrm>
          <a:off x="0" y="0"/>
          <a:ext cx="3024388" cy="51260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ES" sz="3200" b="1" kern="1200" dirty="0"/>
            <a:t>Globalización.</a:t>
          </a:r>
          <a:r>
            <a:rPr lang="es-ES" sz="4400" b="1" kern="1200" dirty="0"/>
            <a:t>  </a:t>
          </a:r>
          <a:endParaRPr lang="es-ES" sz="4400" kern="1200" dirty="0"/>
        </a:p>
      </dsp:txBody>
      <dsp:txXfrm>
        <a:off x="147638" y="147638"/>
        <a:ext cx="2729112" cy="48307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4953645" y="-732067"/>
          <a:ext cx="4096825" cy="65901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“Intensificación de las relaciones sociales en la escala mundial que </a:t>
          </a:r>
          <a:r>
            <a:rPr lang="es-ES" sz="2400" kern="1200"/>
            <a:t>ligan localiades </a:t>
          </a:r>
          <a:r>
            <a:rPr lang="es-ES" sz="2400" kern="1200" dirty="0"/>
            <a:t>distantes de tal manera que los acontecimientos de cada lugar son modelados por eventos que ocurren a muchas millas de distancia y viceversa (…) lo que ocurre en una vecindad local tiende a ser influido por factores tales como el dinero mundial y los mercados de bienes, que operan en una distancia indefinida de la vecindad en cuestión” (Giddens,1989)</a:t>
          </a:r>
        </a:p>
      </dsp:txBody>
      <dsp:txXfrm rot="-5400000">
        <a:off x="3706972" y="714597"/>
        <a:ext cx="6390181" cy="3696843"/>
      </dsp:txXfrm>
    </dsp:sp>
    <dsp:sp modelId="{AE2E0DF9-D4FF-4429-A49A-7A69CBF751DB}">
      <dsp:nvSpPr>
        <dsp:cNvPr id="0" name=""/>
        <dsp:cNvSpPr/>
      </dsp:nvSpPr>
      <dsp:spPr>
        <a:xfrm>
          <a:off x="0" y="2502"/>
          <a:ext cx="3706971" cy="512103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es-ES" sz="4000" b="1" kern="1200" dirty="0"/>
            <a:t>Globalización.  </a:t>
          </a:r>
          <a:endParaRPr lang="es-ES" sz="4000" kern="1200" dirty="0"/>
        </a:p>
      </dsp:txBody>
      <dsp:txXfrm>
        <a:off x="180959" y="183461"/>
        <a:ext cx="3345053" cy="47591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56A47-0CCC-41B0-A5EF-CC21F1C5F01F}">
      <dsp:nvSpPr>
        <dsp:cNvPr id="0" name=""/>
        <dsp:cNvSpPr/>
      </dsp:nvSpPr>
      <dsp:spPr>
        <a:xfrm>
          <a:off x="0" y="609"/>
          <a:ext cx="10972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1D8815-9568-4532-B1D0-CA34C93FCBE5}">
      <dsp:nvSpPr>
        <dsp:cNvPr id="0" name=""/>
        <dsp:cNvSpPr/>
      </dsp:nvSpPr>
      <dsp:spPr>
        <a:xfrm>
          <a:off x="83671" y="1218"/>
          <a:ext cx="2410877" cy="4923925"/>
        </a:xfrm>
        <a:prstGeom prst="rect">
          <a:avLst/>
        </a:prstGeom>
        <a:blipFill rotWithShape="0">
          <a:blip xmlns:r="http://schemas.openxmlformats.org/officeDocument/2006/relationships" r:embed="rId1"/>
          <a:stretch>
            <a:fillRect/>
          </a:stretch>
        </a:blipFill>
        <a:ln>
          <a:noFill/>
        </a:ln>
        <a:effectLst/>
      </dsp:spPr>
      <dsp:style>
        <a:lnRef idx="0">
          <a:scrgbClr r="0" g="0" b="0"/>
        </a:lnRef>
        <a:fillRef idx="0">
          <a:scrgbClr r="0" g="0" b="0"/>
        </a:fillRef>
        <a:effectRef idx="0">
          <a:scrgbClr r="0" g="0" b="0"/>
        </a:effectRef>
        <a:fontRef idx="minor"/>
      </dsp:style>
      <dsp:txBody>
        <a:bodyPr spcFirstLastPara="0" vert="horz" wrap="square" lIns="274320" tIns="274320" rIns="274320" bIns="274320" numCol="1" spcCol="1270" anchor="t" anchorCtr="0">
          <a:noAutofit/>
        </a:bodyPr>
        <a:lstStyle/>
        <a:p>
          <a:pPr marL="0" lvl="0" indent="0" algn="l" defTabSz="3200400">
            <a:lnSpc>
              <a:spcPct val="90000"/>
            </a:lnSpc>
            <a:spcBef>
              <a:spcPct val="0"/>
            </a:spcBef>
            <a:spcAft>
              <a:spcPct val="35000"/>
            </a:spcAft>
            <a:buNone/>
          </a:pPr>
          <a:endParaRPr lang="es-ES" sz="7200" kern="1200" dirty="0"/>
        </a:p>
      </dsp:txBody>
      <dsp:txXfrm>
        <a:off x="83671" y="1218"/>
        <a:ext cx="2410877" cy="4923925"/>
      </dsp:txXfrm>
    </dsp:sp>
    <dsp:sp modelId="{87A5085F-D25F-4268-B970-56BF8D34DA9C}">
      <dsp:nvSpPr>
        <dsp:cNvPr id="0" name=""/>
        <dsp:cNvSpPr/>
      </dsp:nvSpPr>
      <dsp:spPr>
        <a:xfrm>
          <a:off x="2571290" y="48328"/>
          <a:ext cx="8394942" cy="954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ES" sz="3200" b="1" kern="1200" dirty="0"/>
            <a:t>- Mercado de capitales mundial (mercado único, mercado continuo)</a:t>
          </a:r>
          <a:endParaRPr lang="es-ES" sz="3200" kern="1200" dirty="0"/>
        </a:p>
      </dsp:txBody>
      <dsp:txXfrm>
        <a:off x="2571290" y="48328"/>
        <a:ext cx="8394942" cy="954394"/>
      </dsp:txXfrm>
    </dsp:sp>
    <dsp:sp modelId="{F6D12C72-324B-4925-B513-3836986FC480}">
      <dsp:nvSpPr>
        <dsp:cNvPr id="0" name=""/>
        <dsp:cNvSpPr/>
      </dsp:nvSpPr>
      <dsp:spPr>
        <a:xfrm>
          <a:off x="2410877" y="1002723"/>
          <a:ext cx="855535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53725A-E3F1-48D3-91CE-95791FF382B1}">
      <dsp:nvSpPr>
        <dsp:cNvPr id="0" name=""/>
        <dsp:cNvSpPr/>
      </dsp:nvSpPr>
      <dsp:spPr>
        <a:xfrm>
          <a:off x="2571290" y="1050442"/>
          <a:ext cx="8394942" cy="954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ES" sz="3200" b="1" kern="1200"/>
            <a:t>- Multinacionales </a:t>
          </a:r>
          <a:endParaRPr lang="es-MX" sz="3200" b="1" kern="1200" dirty="0"/>
        </a:p>
      </dsp:txBody>
      <dsp:txXfrm>
        <a:off x="2571290" y="1050442"/>
        <a:ext cx="8394942" cy="954394"/>
      </dsp:txXfrm>
    </dsp:sp>
    <dsp:sp modelId="{A8E335C9-11F1-42C7-83A9-54CAB162DBEA}">
      <dsp:nvSpPr>
        <dsp:cNvPr id="0" name=""/>
        <dsp:cNvSpPr/>
      </dsp:nvSpPr>
      <dsp:spPr>
        <a:xfrm>
          <a:off x="2410877" y="2004836"/>
          <a:ext cx="855535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8F877A-A75A-4DC7-B687-B2DBFEB02C2A}">
      <dsp:nvSpPr>
        <dsp:cNvPr id="0" name=""/>
        <dsp:cNvSpPr/>
      </dsp:nvSpPr>
      <dsp:spPr>
        <a:xfrm>
          <a:off x="2571290" y="2052556"/>
          <a:ext cx="8394942" cy="954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ES" sz="3200" b="1" kern="1200"/>
            <a:t>- Comercio local pierde importancia</a:t>
          </a:r>
          <a:endParaRPr lang="es-ES" sz="3200" b="1" kern="1200" dirty="0"/>
        </a:p>
      </dsp:txBody>
      <dsp:txXfrm>
        <a:off x="2571290" y="2052556"/>
        <a:ext cx="8394942" cy="954394"/>
      </dsp:txXfrm>
    </dsp:sp>
    <dsp:sp modelId="{23CC5328-5E31-4ED9-8E40-DC68CBF9AD2F}">
      <dsp:nvSpPr>
        <dsp:cNvPr id="0" name=""/>
        <dsp:cNvSpPr/>
      </dsp:nvSpPr>
      <dsp:spPr>
        <a:xfrm>
          <a:off x="2410877" y="3006950"/>
          <a:ext cx="855535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A1D36A-279D-42AE-9AE5-4064BB112232}">
      <dsp:nvSpPr>
        <dsp:cNvPr id="0" name=""/>
        <dsp:cNvSpPr/>
      </dsp:nvSpPr>
      <dsp:spPr>
        <a:xfrm>
          <a:off x="2571290" y="3054670"/>
          <a:ext cx="8394942" cy="954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ES" sz="3200" b="1" kern="1200"/>
            <a:t>- Inversión en el extranjero </a:t>
          </a:r>
          <a:endParaRPr lang="es-ES" sz="3200" b="1" kern="1200" dirty="0"/>
        </a:p>
      </dsp:txBody>
      <dsp:txXfrm>
        <a:off x="2571290" y="3054670"/>
        <a:ext cx="8394942" cy="954394"/>
      </dsp:txXfrm>
    </dsp:sp>
    <dsp:sp modelId="{FCDBA05E-491F-4763-84E5-1DFF6F8DD0DD}">
      <dsp:nvSpPr>
        <dsp:cNvPr id="0" name=""/>
        <dsp:cNvSpPr/>
      </dsp:nvSpPr>
      <dsp:spPr>
        <a:xfrm>
          <a:off x="2410877" y="4009064"/>
          <a:ext cx="855535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25722-B55F-4012-80CC-5D61AFF58711}">
      <dsp:nvSpPr>
        <dsp:cNvPr id="0" name=""/>
        <dsp:cNvSpPr/>
      </dsp:nvSpPr>
      <dsp:spPr>
        <a:xfrm>
          <a:off x="0" y="0"/>
          <a:ext cx="86741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F2AFC9-3CC1-4F2B-8365-0FC7BA984A90}">
      <dsp:nvSpPr>
        <dsp:cNvPr id="0" name=""/>
        <dsp:cNvSpPr/>
      </dsp:nvSpPr>
      <dsp:spPr>
        <a:xfrm>
          <a:off x="0" y="0"/>
          <a:ext cx="8674100" cy="128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s-ES" sz="3100" b="1" kern="1200" dirty="0"/>
            <a:t>- Pocas agencias de noticias controlan casi la totalidad de producción y distribución de noticias </a:t>
          </a:r>
          <a:endParaRPr lang="es-ES" sz="3100" kern="1200" dirty="0"/>
        </a:p>
      </dsp:txBody>
      <dsp:txXfrm>
        <a:off x="0" y="0"/>
        <a:ext cx="8674100" cy="1288597"/>
      </dsp:txXfrm>
    </dsp:sp>
    <dsp:sp modelId="{62D4B37A-DCE4-49B0-A0A9-03BBC5071187}">
      <dsp:nvSpPr>
        <dsp:cNvPr id="0" name=""/>
        <dsp:cNvSpPr/>
      </dsp:nvSpPr>
      <dsp:spPr>
        <a:xfrm>
          <a:off x="0" y="1288597"/>
          <a:ext cx="86741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430FC6-162C-4CFF-A36E-1F7E36476AFF}">
      <dsp:nvSpPr>
        <dsp:cNvPr id="0" name=""/>
        <dsp:cNvSpPr/>
      </dsp:nvSpPr>
      <dsp:spPr>
        <a:xfrm>
          <a:off x="0" y="1288597"/>
          <a:ext cx="8674100" cy="128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s-ES" sz="3100" b="1" kern="1200"/>
            <a:t>- Pocas empresas discográficas, editoriales, cinematográfica que producen para el mundo.</a:t>
          </a:r>
          <a:endParaRPr lang="es-ES" sz="3100" b="1" kern="1200" dirty="0"/>
        </a:p>
      </dsp:txBody>
      <dsp:txXfrm>
        <a:off x="0" y="1288597"/>
        <a:ext cx="8674100" cy="1288597"/>
      </dsp:txXfrm>
    </dsp:sp>
    <dsp:sp modelId="{61B662FE-1CA5-4730-AAA1-279D51F2044F}">
      <dsp:nvSpPr>
        <dsp:cNvPr id="0" name=""/>
        <dsp:cNvSpPr/>
      </dsp:nvSpPr>
      <dsp:spPr>
        <a:xfrm>
          <a:off x="0" y="2577194"/>
          <a:ext cx="86741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34C6D9-36D7-4C5A-8DD1-54ECBBE4F45D}">
      <dsp:nvSpPr>
        <dsp:cNvPr id="0" name=""/>
        <dsp:cNvSpPr/>
      </dsp:nvSpPr>
      <dsp:spPr>
        <a:xfrm>
          <a:off x="0" y="2577194"/>
          <a:ext cx="8674100" cy="128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s-ES" sz="3100" b="1" kern="1200"/>
            <a:t>-Telecomunicaciones rompen fronteras</a:t>
          </a:r>
          <a:endParaRPr lang="es-ES" sz="3100" b="1" kern="1200" dirty="0"/>
        </a:p>
      </dsp:txBody>
      <dsp:txXfrm>
        <a:off x="0" y="2577194"/>
        <a:ext cx="8674100" cy="1288597"/>
      </dsp:txXfrm>
    </dsp:sp>
    <dsp:sp modelId="{604E4895-9BAD-454C-989D-D298071B9C24}">
      <dsp:nvSpPr>
        <dsp:cNvPr id="0" name=""/>
        <dsp:cNvSpPr/>
      </dsp:nvSpPr>
      <dsp:spPr>
        <a:xfrm>
          <a:off x="0" y="3865791"/>
          <a:ext cx="86741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9A62FD-F2AC-464F-9482-CD967CD07D51}">
      <dsp:nvSpPr>
        <dsp:cNvPr id="0" name=""/>
        <dsp:cNvSpPr/>
      </dsp:nvSpPr>
      <dsp:spPr>
        <a:xfrm>
          <a:off x="0" y="3865791"/>
          <a:ext cx="8674100" cy="128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s-ES" sz="3100" b="1" kern="1200" dirty="0"/>
            <a:t>- Idioma inglés                             </a:t>
          </a:r>
        </a:p>
        <a:p>
          <a:pPr marL="0" lvl="0" indent="0" algn="l" defTabSz="1377950">
            <a:lnSpc>
              <a:spcPct val="90000"/>
            </a:lnSpc>
            <a:spcBef>
              <a:spcPct val="0"/>
            </a:spcBef>
            <a:spcAft>
              <a:spcPct val="35000"/>
            </a:spcAft>
            <a:buNone/>
          </a:pPr>
          <a:r>
            <a:rPr lang="es-ES" sz="3100" b="1" kern="1200" dirty="0"/>
            <a:t>- Cultura planetaria</a:t>
          </a:r>
        </a:p>
      </dsp:txBody>
      <dsp:txXfrm>
        <a:off x="0" y="3865791"/>
        <a:ext cx="8674100" cy="128859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153665-7229-46D5-A5EF-B175B21949CC}">
      <dsp:nvSpPr>
        <dsp:cNvPr id="0" name=""/>
        <dsp:cNvSpPr/>
      </dsp:nvSpPr>
      <dsp:spPr>
        <a:xfrm>
          <a:off x="0" y="0"/>
          <a:ext cx="10972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B0B9D3-575A-4F89-BBA1-E23860BFA576}">
      <dsp:nvSpPr>
        <dsp:cNvPr id="0" name=""/>
        <dsp:cNvSpPr/>
      </dsp:nvSpPr>
      <dsp:spPr>
        <a:xfrm>
          <a:off x="0" y="0"/>
          <a:ext cx="2194560" cy="4525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endParaRPr lang="es-ES" sz="5100" kern="1200" dirty="0"/>
        </a:p>
      </dsp:txBody>
      <dsp:txXfrm>
        <a:off x="0" y="0"/>
        <a:ext cx="2194560" cy="4525963"/>
      </dsp:txXfrm>
    </dsp:sp>
    <dsp:sp modelId="{5A350067-5D8A-433B-BCDC-03B72EA210F9}">
      <dsp:nvSpPr>
        <dsp:cNvPr id="0" name=""/>
        <dsp:cNvSpPr/>
      </dsp:nvSpPr>
      <dsp:spPr>
        <a:xfrm>
          <a:off x="2359152" y="205524"/>
          <a:ext cx="8613648" cy="4110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S" sz="3600" b="1" kern="1200" dirty="0"/>
            <a:t>Quiebra del mundo bipolar</a:t>
          </a:r>
          <a:endParaRPr lang="es-ES" sz="3600" kern="1200" dirty="0"/>
        </a:p>
      </dsp:txBody>
      <dsp:txXfrm>
        <a:off x="2359152" y="205524"/>
        <a:ext cx="8613648" cy="4110493"/>
      </dsp:txXfrm>
    </dsp:sp>
    <dsp:sp modelId="{24AF4B8F-CC68-4C22-BED5-EE94BA00B672}">
      <dsp:nvSpPr>
        <dsp:cNvPr id="0" name=""/>
        <dsp:cNvSpPr/>
      </dsp:nvSpPr>
      <dsp:spPr>
        <a:xfrm>
          <a:off x="2194560" y="4316018"/>
          <a:ext cx="87782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3374262" y="143859"/>
          <a:ext cx="4443730"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es-ES" sz="3600" kern="1200" dirty="0"/>
            <a:t>Exige de los estados una serie de reformas económicas y políticas</a:t>
          </a:r>
        </a:p>
      </dsp:txBody>
      <dsp:txXfrm rot="-5400000">
        <a:off x="2962656" y="772391"/>
        <a:ext cx="5050019" cy="4009880"/>
      </dsp:txXfrm>
    </dsp:sp>
    <dsp:sp modelId="{AE2E0DF9-D4FF-4429-A49A-7A69CBF751DB}">
      <dsp:nvSpPr>
        <dsp:cNvPr id="0" name=""/>
        <dsp:cNvSpPr/>
      </dsp:nvSpPr>
      <dsp:spPr>
        <a:xfrm>
          <a:off x="0" y="0"/>
          <a:ext cx="2962656" cy="555466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s-ES" sz="3900" b="1" kern="1200" dirty="0"/>
            <a:t>Globalismo </a:t>
          </a:r>
          <a:endParaRPr lang="es-ES" sz="3900" kern="1200" dirty="0"/>
        </a:p>
      </dsp:txBody>
      <dsp:txXfrm>
        <a:off x="144625" y="144625"/>
        <a:ext cx="2673406" cy="526541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27B48-5774-498A-8D63-A3EDA49837A1}">
      <dsp:nvSpPr>
        <dsp:cNvPr id="0" name=""/>
        <dsp:cNvSpPr/>
      </dsp:nvSpPr>
      <dsp:spPr>
        <a:xfrm rot="5400000">
          <a:off x="2868006" y="71826"/>
          <a:ext cx="5312257"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ES" sz="2800" kern="1200" dirty="0"/>
            <a:t>Políticas favorables expansión.</a:t>
          </a:r>
        </a:p>
        <a:p>
          <a:pPr marL="285750" lvl="1" indent="-285750" algn="l" defTabSz="1244600">
            <a:lnSpc>
              <a:spcPct val="90000"/>
            </a:lnSpc>
            <a:spcBef>
              <a:spcPct val="0"/>
            </a:spcBef>
            <a:spcAft>
              <a:spcPct val="15000"/>
            </a:spcAft>
            <a:buChar char="•"/>
          </a:pPr>
          <a:r>
            <a:rPr lang="es-ES" sz="2800" kern="1200" dirty="0"/>
            <a:t>Reducción volumen del Estado.</a:t>
          </a:r>
        </a:p>
        <a:p>
          <a:pPr marL="285750" lvl="1" indent="-285750" algn="l" defTabSz="1244600">
            <a:lnSpc>
              <a:spcPct val="90000"/>
            </a:lnSpc>
            <a:spcBef>
              <a:spcPct val="0"/>
            </a:spcBef>
            <a:spcAft>
              <a:spcPct val="15000"/>
            </a:spcAft>
            <a:buChar char="•"/>
          </a:pPr>
          <a:r>
            <a:rPr lang="es-ES" sz="2800" kern="1200" dirty="0"/>
            <a:t>Privatización  empresas sector público.</a:t>
          </a:r>
        </a:p>
        <a:p>
          <a:pPr marL="285750" lvl="1" indent="-285750" algn="l" defTabSz="1244600">
            <a:lnSpc>
              <a:spcPct val="90000"/>
            </a:lnSpc>
            <a:spcBef>
              <a:spcPct val="0"/>
            </a:spcBef>
            <a:spcAft>
              <a:spcPct val="15000"/>
            </a:spcAft>
            <a:buChar char="•"/>
          </a:pPr>
          <a:r>
            <a:rPr lang="es-ES" sz="2800" kern="1200" dirty="0"/>
            <a:t>Desregulación actividad económica.</a:t>
          </a:r>
        </a:p>
      </dsp:txBody>
      <dsp:txXfrm rot="-5400000">
        <a:off x="2890663" y="306281"/>
        <a:ext cx="5009833" cy="4798035"/>
      </dsp:txXfrm>
    </dsp:sp>
    <dsp:sp modelId="{AE2E0DF9-D4FF-4429-A49A-7A69CBF751DB}">
      <dsp:nvSpPr>
        <dsp:cNvPr id="0" name=""/>
        <dsp:cNvSpPr/>
      </dsp:nvSpPr>
      <dsp:spPr>
        <a:xfrm>
          <a:off x="0" y="0"/>
          <a:ext cx="2962656" cy="555466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s-ES" sz="3900" b="1" kern="1200" dirty="0"/>
            <a:t>Globalismo</a:t>
          </a:r>
          <a:endParaRPr lang="es-ES" sz="3900" kern="1200" dirty="0"/>
        </a:p>
      </dsp:txBody>
      <dsp:txXfrm>
        <a:off x="144625" y="144625"/>
        <a:ext cx="2673406" cy="526541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BCF91C-0740-4326-94FB-85213E45BAF8}"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A5075-1EEE-4CC7-8BD5-90A63E4CEDEE}" type="slidenum">
              <a:rPr lang="es-MX" smtClean="0"/>
              <a:pPr/>
              <a:t>‹Nº›</a:t>
            </a:fld>
            <a:endParaRPr lang="es-MX"/>
          </a:p>
        </p:txBody>
      </p:sp>
    </p:spTree>
    <p:extLst>
      <p:ext uri="{BB962C8B-B14F-4D97-AF65-F5344CB8AC3E}">
        <p14:creationId xmlns:p14="http://schemas.microsoft.com/office/powerpoint/2010/main" val="972827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2</a:t>
            </a:fld>
            <a:endParaRPr lang="es-MX"/>
          </a:p>
        </p:txBody>
      </p:sp>
    </p:spTree>
    <p:extLst>
      <p:ext uri="{BB962C8B-B14F-4D97-AF65-F5344CB8AC3E}">
        <p14:creationId xmlns:p14="http://schemas.microsoft.com/office/powerpoint/2010/main" val="2247627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11</a:t>
            </a:fld>
            <a:endParaRPr lang="es-MX"/>
          </a:p>
        </p:txBody>
      </p:sp>
    </p:spTree>
    <p:extLst>
      <p:ext uri="{BB962C8B-B14F-4D97-AF65-F5344CB8AC3E}">
        <p14:creationId xmlns:p14="http://schemas.microsoft.com/office/powerpoint/2010/main" val="3815917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12</a:t>
            </a:fld>
            <a:endParaRPr lang="es-MX"/>
          </a:p>
        </p:txBody>
      </p:sp>
    </p:spTree>
    <p:extLst>
      <p:ext uri="{BB962C8B-B14F-4D97-AF65-F5344CB8AC3E}">
        <p14:creationId xmlns:p14="http://schemas.microsoft.com/office/powerpoint/2010/main" val="302738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13</a:t>
            </a:fld>
            <a:endParaRPr lang="es-MX"/>
          </a:p>
        </p:txBody>
      </p:sp>
    </p:spTree>
    <p:extLst>
      <p:ext uri="{BB962C8B-B14F-4D97-AF65-F5344CB8AC3E}">
        <p14:creationId xmlns:p14="http://schemas.microsoft.com/office/powerpoint/2010/main" val="881034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14</a:t>
            </a:fld>
            <a:endParaRPr lang="es-MX"/>
          </a:p>
        </p:txBody>
      </p:sp>
    </p:spTree>
    <p:extLst>
      <p:ext uri="{BB962C8B-B14F-4D97-AF65-F5344CB8AC3E}">
        <p14:creationId xmlns:p14="http://schemas.microsoft.com/office/powerpoint/2010/main" val="3484325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15</a:t>
            </a:fld>
            <a:endParaRPr lang="es-MX"/>
          </a:p>
        </p:txBody>
      </p:sp>
    </p:spTree>
    <p:extLst>
      <p:ext uri="{BB962C8B-B14F-4D97-AF65-F5344CB8AC3E}">
        <p14:creationId xmlns:p14="http://schemas.microsoft.com/office/powerpoint/2010/main" val="1106133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16</a:t>
            </a:fld>
            <a:endParaRPr lang="es-MX"/>
          </a:p>
        </p:txBody>
      </p:sp>
    </p:spTree>
    <p:extLst>
      <p:ext uri="{BB962C8B-B14F-4D97-AF65-F5344CB8AC3E}">
        <p14:creationId xmlns:p14="http://schemas.microsoft.com/office/powerpoint/2010/main" val="2265840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17</a:t>
            </a:fld>
            <a:endParaRPr lang="es-MX"/>
          </a:p>
        </p:txBody>
      </p:sp>
    </p:spTree>
    <p:extLst>
      <p:ext uri="{BB962C8B-B14F-4D97-AF65-F5344CB8AC3E}">
        <p14:creationId xmlns:p14="http://schemas.microsoft.com/office/powerpoint/2010/main" val="2771499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18</a:t>
            </a:fld>
            <a:endParaRPr lang="es-MX"/>
          </a:p>
        </p:txBody>
      </p:sp>
    </p:spTree>
    <p:extLst>
      <p:ext uri="{BB962C8B-B14F-4D97-AF65-F5344CB8AC3E}">
        <p14:creationId xmlns:p14="http://schemas.microsoft.com/office/powerpoint/2010/main" val="1262263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19</a:t>
            </a:fld>
            <a:endParaRPr lang="es-MX"/>
          </a:p>
        </p:txBody>
      </p:sp>
    </p:spTree>
    <p:extLst>
      <p:ext uri="{BB962C8B-B14F-4D97-AF65-F5344CB8AC3E}">
        <p14:creationId xmlns:p14="http://schemas.microsoft.com/office/powerpoint/2010/main" val="3543454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20</a:t>
            </a:fld>
            <a:endParaRPr lang="es-MX"/>
          </a:p>
        </p:txBody>
      </p:sp>
    </p:spTree>
    <p:extLst>
      <p:ext uri="{BB962C8B-B14F-4D97-AF65-F5344CB8AC3E}">
        <p14:creationId xmlns:p14="http://schemas.microsoft.com/office/powerpoint/2010/main" val="2631247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a:t>
            </a:fld>
            <a:endParaRPr lang="es-MX"/>
          </a:p>
        </p:txBody>
      </p:sp>
    </p:spTree>
    <p:extLst>
      <p:ext uri="{BB962C8B-B14F-4D97-AF65-F5344CB8AC3E}">
        <p14:creationId xmlns:p14="http://schemas.microsoft.com/office/powerpoint/2010/main" val="602588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21</a:t>
            </a:fld>
            <a:endParaRPr lang="es-MX"/>
          </a:p>
        </p:txBody>
      </p:sp>
    </p:spTree>
    <p:extLst>
      <p:ext uri="{BB962C8B-B14F-4D97-AF65-F5344CB8AC3E}">
        <p14:creationId xmlns:p14="http://schemas.microsoft.com/office/powerpoint/2010/main" val="689724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22</a:t>
            </a:fld>
            <a:endParaRPr lang="es-MX"/>
          </a:p>
        </p:txBody>
      </p:sp>
    </p:spTree>
    <p:extLst>
      <p:ext uri="{BB962C8B-B14F-4D97-AF65-F5344CB8AC3E}">
        <p14:creationId xmlns:p14="http://schemas.microsoft.com/office/powerpoint/2010/main" val="4228630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28</a:t>
            </a:fld>
            <a:endParaRPr lang="es-MX"/>
          </a:p>
        </p:txBody>
      </p:sp>
    </p:spTree>
    <p:extLst>
      <p:ext uri="{BB962C8B-B14F-4D97-AF65-F5344CB8AC3E}">
        <p14:creationId xmlns:p14="http://schemas.microsoft.com/office/powerpoint/2010/main" val="3327992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29</a:t>
            </a:fld>
            <a:endParaRPr lang="es-MX"/>
          </a:p>
        </p:txBody>
      </p:sp>
    </p:spTree>
    <p:extLst>
      <p:ext uri="{BB962C8B-B14F-4D97-AF65-F5344CB8AC3E}">
        <p14:creationId xmlns:p14="http://schemas.microsoft.com/office/powerpoint/2010/main" val="3044342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30</a:t>
            </a:fld>
            <a:endParaRPr lang="es-MX"/>
          </a:p>
        </p:txBody>
      </p:sp>
    </p:spTree>
    <p:extLst>
      <p:ext uri="{BB962C8B-B14F-4D97-AF65-F5344CB8AC3E}">
        <p14:creationId xmlns:p14="http://schemas.microsoft.com/office/powerpoint/2010/main" val="40367068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31</a:t>
            </a:fld>
            <a:endParaRPr lang="es-MX"/>
          </a:p>
        </p:txBody>
      </p:sp>
    </p:spTree>
    <p:extLst>
      <p:ext uri="{BB962C8B-B14F-4D97-AF65-F5344CB8AC3E}">
        <p14:creationId xmlns:p14="http://schemas.microsoft.com/office/powerpoint/2010/main" val="4194280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32</a:t>
            </a:fld>
            <a:endParaRPr lang="es-MX"/>
          </a:p>
        </p:txBody>
      </p:sp>
    </p:spTree>
    <p:extLst>
      <p:ext uri="{BB962C8B-B14F-4D97-AF65-F5344CB8AC3E}">
        <p14:creationId xmlns:p14="http://schemas.microsoft.com/office/powerpoint/2010/main" val="28020495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33</a:t>
            </a:fld>
            <a:endParaRPr lang="es-MX"/>
          </a:p>
        </p:txBody>
      </p:sp>
    </p:spTree>
    <p:extLst>
      <p:ext uri="{BB962C8B-B14F-4D97-AF65-F5344CB8AC3E}">
        <p14:creationId xmlns:p14="http://schemas.microsoft.com/office/powerpoint/2010/main" val="32335176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34</a:t>
            </a:fld>
            <a:endParaRPr lang="es-MX"/>
          </a:p>
        </p:txBody>
      </p:sp>
    </p:spTree>
    <p:extLst>
      <p:ext uri="{BB962C8B-B14F-4D97-AF65-F5344CB8AC3E}">
        <p14:creationId xmlns:p14="http://schemas.microsoft.com/office/powerpoint/2010/main" val="1819319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35</a:t>
            </a:fld>
            <a:endParaRPr lang="es-MX"/>
          </a:p>
        </p:txBody>
      </p:sp>
    </p:spTree>
    <p:extLst>
      <p:ext uri="{BB962C8B-B14F-4D97-AF65-F5344CB8AC3E}">
        <p14:creationId xmlns:p14="http://schemas.microsoft.com/office/powerpoint/2010/main" val="1128823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4</a:t>
            </a:fld>
            <a:endParaRPr lang="es-MX"/>
          </a:p>
        </p:txBody>
      </p:sp>
    </p:spTree>
    <p:extLst>
      <p:ext uri="{BB962C8B-B14F-4D97-AF65-F5344CB8AC3E}">
        <p14:creationId xmlns:p14="http://schemas.microsoft.com/office/powerpoint/2010/main" val="15308070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37</a:t>
            </a:fld>
            <a:endParaRPr lang="es-MX"/>
          </a:p>
        </p:txBody>
      </p:sp>
    </p:spTree>
    <p:extLst>
      <p:ext uri="{BB962C8B-B14F-4D97-AF65-F5344CB8AC3E}">
        <p14:creationId xmlns:p14="http://schemas.microsoft.com/office/powerpoint/2010/main" val="5908417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B22A5075-1EEE-4CC7-8BD5-90A63E4CEDEE}" type="slidenum">
              <a:rPr lang="es-MX" smtClean="0"/>
              <a:pPr/>
              <a:t>40</a:t>
            </a:fld>
            <a:endParaRPr lang="es-MX"/>
          </a:p>
        </p:txBody>
      </p:sp>
    </p:spTree>
    <p:extLst>
      <p:ext uri="{BB962C8B-B14F-4D97-AF65-F5344CB8AC3E}">
        <p14:creationId xmlns:p14="http://schemas.microsoft.com/office/powerpoint/2010/main" val="21458179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42</a:t>
            </a:fld>
            <a:endParaRPr lang="es-MX"/>
          </a:p>
        </p:txBody>
      </p:sp>
    </p:spTree>
    <p:extLst>
      <p:ext uri="{BB962C8B-B14F-4D97-AF65-F5344CB8AC3E}">
        <p14:creationId xmlns:p14="http://schemas.microsoft.com/office/powerpoint/2010/main" val="567345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5</a:t>
            </a:fld>
            <a:endParaRPr lang="es-MX"/>
          </a:p>
        </p:txBody>
      </p:sp>
    </p:spTree>
    <p:extLst>
      <p:ext uri="{BB962C8B-B14F-4D97-AF65-F5344CB8AC3E}">
        <p14:creationId xmlns:p14="http://schemas.microsoft.com/office/powerpoint/2010/main" val="23810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6</a:t>
            </a:fld>
            <a:endParaRPr lang="es-MX"/>
          </a:p>
        </p:txBody>
      </p:sp>
    </p:spTree>
    <p:extLst>
      <p:ext uri="{BB962C8B-B14F-4D97-AF65-F5344CB8AC3E}">
        <p14:creationId xmlns:p14="http://schemas.microsoft.com/office/powerpoint/2010/main" val="3841916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7</a:t>
            </a:fld>
            <a:endParaRPr lang="es-MX"/>
          </a:p>
        </p:txBody>
      </p:sp>
    </p:spTree>
    <p:extLst>
      <p:ext uri="{BB962C8B-B14F-4D97-AF65-F5344CB8AC3E}">
        <p14:creationId xmlns:p14="http://schemas.microsoft.com/office/powerpoint/2010/main" val="1133348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8</a:t>
            </a:fld>
            <a:endParaRPr lang="es-MX"/>
          </a:p>
        </p:txBody>
      </p:sp>
    </p:spTree>
    <p:extLst>
      <p:ext uri="{BB962C8B-B14F-4D97-AF65-F5344CB8AC3E}">
        <p14:creationId xmlns:p14="http://schemas.microsoft.com/office/powerpoint/2010/main" val="1966848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9</a:t>
            </a:fld>
            <a:endParaRPr lang="es-MX"/>
          </a:p>
        </p:txBody>
      </p:sp>
    </p:spTree>
    <p:extLst>
      <p:ext uri="{BB962C8B-B14F-4D97-AF65-F5344CB8AC3E}">
        <p14:creationId xmlns:p14="http://schemas.microsoft.com/office/powerpoint/2010/main" val="2920134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0768EC0E-3E99-4879-ABC7-1E954F298BA1}" type="slidenum">
              <a:rPr lang="es-MX" smtClean="0"/>
              <a:pPr/>
              <a:t>10</a:t>
            </a:fld>
            <a:endParaRPr lang="es-MX"/>
          </a:p>
        </p:txBody>
      </p:sp>
    </p:spTree>
    <p:extLst>
      <p:ext uri="{BB962C8B-B14F-4D97-AF65-F5344CB8AC3E}">
        <p14:creationId xmlns:p14="http://schemas.microsoft.com/office/powerpoint/2010/main" val="3627698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82F6239-C5A0-4595-A676-B8C64CCD36AB}"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7D017AC-5147-49DC-91E0-CD5E344A3FAB}"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F6239-C5A0-4595-A676-B8C64CCD36AB}" type="datetimeFigureOut">
              <a:rPr lang="es-MX" smtClean="0"/>
              <a:pPr/>
              <a:t>20/10/2017</a:t>
            </a:fld>
            <a:endParaRPr lang="es-MX"/>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D017AC-5147-49DC-91E0-CD5E344A3FA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www.aularagon.org/files/espa/atlas/UnioEuropeaindex.ht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3.jpeg"/><Relationship Id="rId7" Type="http://schemas.openxmlformats.org/officeDocument/2006/relationships/diagramColors" Target="../diagrams/colors12.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hyperlink" Target="http://www.redalyc.org/src/inicio/ArtPdfRed.jsp?iCve=50918282005"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pic>
        <p:nvPicPr>
          <p:cNvPr id="4" name="3 Imagen" descr="descarga.jpg"/>
          <p:cNvPicPr>
            <a:picLocks noChangeAspect="1"/>
          </p:cNvPicPr>
          <p:nvPr/>
        </p:nvPicPr>
        <p:blipFill>
          <a:blip r:embed="rId2" cstate="print"/>
          <a:stretch>
            <a:fillRect/>
          </a:stretch>
        </p:blipFill>
        <p:spPr>
          <a:xfrm>
            <a:off x="1487488" y="764704"/>
            <a:ext cx="1224136" cy="1224136"/>
          </a:xfrm>
          <a:prstGeom prst="rect">
            <a:avLst/>
          </a:prstGeom>
        </p:spPr>
      </p:pic>
      <p:sp>
        <p:nvSpPr>
          <p:cNvPr id="3" name="2 Marcador de contenido"/>
          <p:cNvSpPr>
            <a:spLocks noGrp="1"/>
          </p:cNvSpPr>
          <p:nvPr>
            <p:ph idx="1"/>
          </p:nvPr>
        </p:nvSpPr>
        <p:spPr>
          <a:xfrm>
            <a:off x="983432" y="620689"/>
            <a:ext cx="10297144" cy="5505475"/>
          </a:xfrm>
        </p:spPr>
        <p:txBody>
          <a:bodyPr>
            <a:normAutofit fontScale="92500" lnSpcReduction="20000"/>
          </a:bodyPr>
          <a:lstStyle/>
          <a:p>
            <a:pPr marL="252000" indent="-252000" algn="ctr">
              <a:buNone/>
            </a:pPr>
            <a:endParaRPr lang="es-MX" sz="2800" dirty="0"/>
          </a:p>
          <a:p>
            <a:pPr marL="252000" indent="-252000" algn="ctr">
              <a:buNone/>
            </a:pPr>
            <a:r>
              <a:rPr lang="es-MX" sz="2800" dirty="0"/>
              <a:t>Universidad Autónoma del Estado de México</a:t>
            </a:r>
          </a:p>
          <a:p>
            <a:pPr marL="252000" indent="-252000" algn="ctr">
              <a:buNone/>
            </a:pPr>
            <a:r>
              <a:rPr lang="es-MX" sz="2800" dirty="0"/>
              <a:t>Facultad de Ciencias Políticas y Sociales</a:t>
            </a:r>
          </a:p>
          <a:p>
            <a:pPr algn="ctr">
              <a:buNone/>
            </a:pPr>
            <a:endParaRPr lang="es-MX" sz="2800" dirty="0"/>
          </a:p>
          <a:p>
            <a:pPr algn="ctr">
              <a:buNone/>
            </a:pPr>
            <a:endParaRPr lang="es-MX" sz="2800" dirty="0"/>
          </a:p>
          <a:p>
            <a:pPr algn="ctr">
              <a:buNone/>
            </a:pPr>
            <a:r>
              <a:rPr lang="es-MX" sz="2800" dirty="0"/>
              <a:t>Material Visual para la Unidad de Competencia III de la Unidad de Aprendizaje  “Configuración del Mundo Actual” de la Licenciatura en Ciencias Políticas y Administración Pública</a:t>
            </a:r>
          </a:p>
          <a:p>
            <a:pPr algn="ctr">
              <a:buNone/>
            </a:pPr>
            <a:endParaRPr lang="es-MX" sz="2800" dirty="0"/>
          </a:p>
          <a:p>
            <a:pPr algn="ctr">
              <a:buNone/>
            </a:pPr>
            <a:r>
              <a:rPr lang="es-MX" sz="2800" dirty="0"/>
              <a:t>Elaborado por: Guillermina Díaz Pérez</a:t>
            </a:r>
          </a:p>
          <a:p>
            <a:pPr>
              <a:buNone/>
            </a:pPr>
            <a:endParaRPr lang="es-MX" sz="2800" dirty="0"/>
          </a:p>
          <a:p>
            <a:pPr>
              <a:buNone/>
            </a:pPr>
            <a:endParaRPr lang="es-MX" sz="2800" dirty="0"/>
          </a:p>
          <a:p>
            <a:pPr>
              <a:buNone/>
            </a:pPr>
            <a:r>
              <a:rPr lang="es-MX" sz="2800" dirty="0"/>
              <a:t>						Toluca, México, octubre  de 2017</a:t>
            </a:r>
          </a:p>
        </p:txBody>
      </p:sp>
      <p:pic>
        <p:nvPicPr>
          <p:cNvPr id="5" name="4 Imagen" descr="images (2).jpg"/>
          <p:cNvPicPr>
            <a:picLocks noChangeAspect="1"/>
          </p:cNvPicPr>
          <p:nvPr/>
        </p:nvPicPr>
        <p:blipFill>
          <a:blip r:embed="rId3" cstate="print"/>
          <a:stretch>
            <a:fillRect/>
          </a:stretch>
        </p:blipFill>
        <p:spPr>
          <a:xfrm>
            <a:off x="9480376" y="764704"/>
            <a:ext cx="1163960" cy="10801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1498774"/>
            <a:ext cx="10972800" cy="562074"/>
          </a:xfrm>
        </p:spPr>
        <p:txBody>
          <a:bodyPr>
            <a:normAutofit fontScale="90000"/>
          </a:bodyPr>
          <a:lstStyle/>
          <a:p>
            <a:pPr algn="l"/>
            <a:br>
              <a:rPr lang="es-ES" sz="3600" b="1" dirty="0"/>
            </a:br>
            <a:r>
              <a:rPr lang="es-ES" sz="3600" b="1" dirty="0"/>
              <a:t>Político-Militar</a:t>
            </a:r>
            <a:br>
              <a:rPr lang="es-ES" sz="3600" b="1" dirty="0"/>
            </a:br>
            <a:br>
              <a:rPr lang="es-ES" dirty="0"/>
            </a:br>
            <a:br>
              <a:rPr lang="es-ES" dirty="0"/>
            </a:br>
            <a:endParaRPr lang="es-ES" dirty="0"/>
          </a:p>
        </p:txBody>
      </p:sp>
      <p:graphicFrame>
        <p:nvGraphicFramePr>
          <p:cNvPr id="4" name="Marcador de contenido 3">
            <a:extLst>
              <a:ext uri="{FF2B5EF4-FFF2-40B4-BE49-F238E27FC236}">
                <a16:creationId xmlns:a16="http://schemas.microsoft.com/office/drawing/2014/main" id="{A721DE18-6582-45FE-A0F6-0253CBCA7C44}"/>
              </a:ext>
            </a:extLst>
          </p:cNvPr>
          <p:cNvGraphicFramePr>
            <a:graphicFrameLocks noGrp="1"/>
          </p:cNvGraphicFramePr>
          <p:nvPr>
            <p:ph idx="1"/>
            <p:extLst>
              <p:ext uri="{D42A27DB-BD31-4B8C-83A1-F6EECF244321}">
                <p14:modId xmlns:p14="http://schemas.microsoft.com/office/powerpoint/2010/main" val="155286140"/>
              </p:ext>
            </p:extLst>
          </p:nvPr>
        </p:nvGraphicFramePr>
        <p:xfrm>
          <a:off x="609600" y="1600200"/>
          <a:ext cx="10972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o 5">
            <a:extLst>
              <a:ext uri="{FF2B5EF4-FFF2-40B4-BE49-F238E27FC236}">
                <a16:creationId xmlns:a16="http://schemas.microsoft.com/office/drawing/2014/main" id="{7D93ACD3-F95E-4EC1-B3F3-F4F1437332FD}"/>
              </a:ext>
            </a:extLst>
          </p:cNvPr>
          <p:cNvGrpSpPr/>
          <p:nvPr/>
        </p:nvGrpSpPr>
        <p:grpSpPr>
          <a:xfrm>
            <a:off x="767408" y="1772815"/>
            <a:ext cx="2810216" cy="4284313"/>
            <a:chOff x="5481047" y="6310"/>
            <a:chExt cx="2810216" cy="5704611"/>
          </a:xfrm>
          <a:scene3d>
            <a:camera prst="orthographicFront"/>
            <a:lightRig rig="flat" dir="t"/>
          </a:scene3d>
        </p:grpSpPr>
        <p:sp>
          <p:nvSpPr>
            <p:cNvPr id="8" name="Rectángulo: esquinas redondeadas 7">
              <a:extLst>
                <a:ext uri="{FF2B5EF4-FFF2-40B4-BE49-F238E27FC236}">
                  <a16:creationId xmlns:a16="http://schemas.microsoft.com/office/drawing/2014/main" id="{FE97DBEB-0A46-40F7-9FFD-EEB9DFF2AE31}"/>
                </a:ext>
              </a:extLst>
            </p:cNvPr>
            <p:cNvSpPr/>
            <p:nvPr/>
          </p:nvSpPr>
          <p:spPr>
            <a:xfrm>
              <a:off x="5481047" y="6310"/>
              <a:ext cx="2810216" cy="5704611"/>
            </a:xfrm>
            <a:prstGeom prst="roundRect">
              <a:avLst>
                <a:gd name="adj" fmla="val 5000"/>
              </a:avLst>
            </a:prstGeom>
            <a:blipFill rotWithShape="0">
              <a:blip r:embed="rId8"/>
              <a:stretch>
                <a:fillRect/>
              </a:stretch>
            </a:bli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9" name="Rectángulo: esquinas redondeadas 4">
              <a:extLst>
                <a:ext uri="{FF2B5EF4-FFF2-40B4-BE49-F238E27FC236}">
                  <a16:creationId xmlns:a16="http://schemas.microsoft.com/office/drawing/2014/main" id="{7E63C831-C5D6-47BA-90B8-503B725C996E}"/>
                </a:ext>
              </a:extLst>
            </p:cNvPr>
            <p:cNvSpPr txBox="1"/>
            <p:nvPr/>
          </p:nvSpPr>
          <p:spPr>
            <a:xfrm rot="16200000">
              <a:off x="3423178" y="2064179"/>
              <a:ext cx="4677781" cy="56204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99441" rIns="128905" bIns="0" numCol="1" spcCol="1270" anchor="t" anchorCtr="0">
              <a:noAutofit/>
            </a:bodyPr>
            <a:lstStyle/>
            <a:p>
              <a:pPr marL="0" lvl="0" indent="0" algn="r" defTabSz="1289050">
                <a:lnSpc>
                  <a:spcPct val="90000"/>
                </a:lnSpc>
                <a:spcBef>
                  <a:spcPct val="0"/>
                </a:spcBef>
                <a:spcAft>
                  <a:spcPct val="35000"/>
                </a:spcAft>
                <a:buNone/>
              </a:pPr>
              <a:endParaRPr lang="es-ES" sz="2900" b="1" kern="1200" dirty="0"/>
            </a:p>
          </p:txBody>
        </p:sp>
      </p:grpSp>
    </p:spTree>
    <p:extLst>
      <p:ext uri="{BB962C8B-B14F-4D97-AF65-F5344CB8AC3E}">
        <p14:creationId xmlns:p14="http://schemas.microsoft.com/office/powerpoint/2010/main" val="1392965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05484782"/>
              </p:ext>
            </p:extLst>
          </p:nvPr>
        </p:nvGraphicFramePr>
        <p:xfrm>
          <a:off x="1981200" y="571501"/>
          <a:ext cx="8229600" cy="55546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556264898"/>
              </p:ext>
            </p:extLst>
          </p:nvPr>
        </p:nvGraphicFramePr>
        <p:xfrm>
          <a:off x="1981200" y="571501"/>
          <a:ext cx="8229600" cy="55546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45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946574171"/>
              </p:ext>
            </p:extLst>
          </p:nvPr>
        </p:nvGraphicFramePr>
        <p:xfrm>
          <a:off x="1981200" y="571501"/>
          <a:ext cx="8229600" cy="55546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4159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215271764"/>
              </p:ext>
            </p:extLst>
          </p:nvPr>
        </p:nvGraphicFramePr>
        <p:xfrm>
          <a:off x="1981200" y="571501"/>
          <a:ext cx="9659416" cy="55546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3.bp.blogspot.com/_QKsmt5Fr_Vo/R9wjaRzX9mI/AAAAAAAACmI/vdmX0RHItb0/s400/estamos+en+tods+partes.jpg"/>
          <p:cNvPicPr>
            <a:picLocks noChangeAspect="1" noChangeArrowheads="1"/>
          </p:cNvPicPr>
          <p:nvPr/>
        </p:nvPicPr>
        <p:blipFill>
          <a:blip r:embed="rId3" cstate="print"/>
          <a:srcRect/>
          <a:stretch>
            <a:fillRect/>
          </a:stretch>
        </p:blipFill>
        <p:spPr bwMode="auto">
          <a:xfrm>
            <a:off x="6528048" y="1500176"/>
            <a:ext cx="4464496" cy="4809144"/>
          </a:xfrm>
          <a:prstGeom prst="rect">
            <a:avLst/>
          </a:prstGeom>
          <a:noFill/>
        </p:spPr>
      </p:pic>
      <p:sp>
        <p:nvSpPr>
          <p:cNvPr id="2" name="1 Título"/>
          <p:cNvSpPr>
            <a:spLocks noGrp="1"/>
          </p:cNvSpPr>
          <p:nvPr>
            <p:ph type="ctrTitle"/>
          </p:nvPr>
        </p:nvSpPr>
        <p:spPr>
          <a:xfrm>
            <a:off x="2209800" y="500043"/>
            <a:ext cx="7772400" cy="1000132"/>
          </a:xfrm>
        </p:spPr>
        <p:txBody>
          <a:bodyPr>
            <a:normAutofit/>
          </a:bodyPr>
          <a:lstStyle/>
          <a:p>
            <a:r>
              <a:rPr lang="es-ES" sz="2800" b="1" dirty="0"/>
              <a:t>Tema 3. Formas de Integración Económica</a:t>
            </a:r>
            <a:br>
              <a:rPr lang="es-MX" sz="2800" dirty="0"/>
            </a:br>
            <a:endParaRPr lang="es-MX" sz="2800" dirty="0"/>
          </a:p>
        </p:txBody>
      </p:sp>
      <p:sp>
        <p:nvSpPr>
          <p:cNvPr id="3" name="2 Subtítulo"/>
          <p:cNvSpPr>
            <a:spLocks noGrp="1"/>
          </p:cNvSpPr>
          <p:nvPr>
            <p:ph type="subTitle" idx="1"/>
          </p:nvPr>
        </p:nvSpPr>
        <p:spPr>
          <a:xfrm>
            <a:off x="1271464" y="1772816"/>
            <a:ext cx="4464496" cy="5312062"/>
          </a:xfrm>
        </p:spPr>
        <p:txBody>
          <a:bodyPr>
            <a:normAutofit/>
          </a:bodyPr>
          <a:lstStyle/>
          <a:p>
            <a:pPr algn="l"/>
            <a:r>
              <a:rPr lang="es-ES" sz="2800" b="1" dirty="0">
                <a:solidFill>
                  <a:schemeClr val="tx1"/>
                </a:solidFill>
              </a:rPr>
              <a:t>Para participar en la globalización es indispensable la liberalización de los mercados nacionales y </a:t>
            </a:r>
            <a:r>
              <a:rPr lang="es-ES" sz="2800" b="1" dirty="0" err="1">
                <a:solidFill>
                  <a:schemeClr val="tx1"/>
                </a:solidFill>
              </a:rPr>
              <a:t>mundiales:“el</a:t>
            </a:r>
            <a:r>
              <a:rPr lang="es-ES" sz="2800" b="1" dirty="0">
                <a:solidFill>
                  <a:schemeClr val="tx1"/>
                </a:solidFill>
              </a:rPr>
              <a:t> libre comercio producirá el mejor resultado  para el bienestar humano”.</a:t>
            </a:r>
            <a:endParaRPr lang="es-MX" sz="2800" dirty="0">
              <a:solidFill>
                <a:schemeClr val="tx1"/>
              </a:solidFill>
            </a:endParaRPr>
          </a:p>
          <a:p>
            <a:pPr algn="just"/>
            <a:r>
              <a:rPr lang="es-ES" sz="2000" b="1" dirty="0"/>
              <a:t> </a:t>
            </a:r>
            <a:endParaRPr lang="es-MX" sz="2000" dirty="0"/>
          </a:p>
          <a:p>
            <a:pPr algn="just"/>
            <a:endParaRPr lang="es-MX" sz="3600" dirty="0"/>
          </a:p>
        </p:txBody>
      </p:sp>
    </p:spTree>
    <p:extLst>
      <p:ext uri="{BB962C8B-B14F-4D97-AF65-F5344CB8AC3E}">
        <p14:creationId xmlns:p14="http://schemas.microsoft.com/office/powerpoint/2010/main" val="838046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a:t>Tema 3. Formas de Integración Económica</a:t>
            </a:r>
            <a:br>
              <a:rPr lang="es-MX" sz="2800" dirty="0"/>
            </a:br>
            <a:endParaRPr lang="es-MX" sz="2800" dirty="0"/>
          </a:p>
        </p:txBody>
      </p:sp>
      <p:sp>
        <p:nvSpPr>
          <p:cNvPr id="6" name="Marcador de contenido 5">
            <a:extLst>
              <a:ext uri="{FF2B5EF4-FFF2-40B4-BE49-F238E27FC236}">
                <a16:creationId xmlns:a16="http://schemas.microsoft.com/office/drawing/2014/main" id="{96FF0223-9CB5-479A-93C8-1BDA76367882}"/>
              </a:ext>
            </a:extLst>
          </p:cNvPr>
          <p:cNvSpPr>
            <a:spLocks noGrp="1"/>
          </p:cNvSpPr>
          <p:nvPr>
            <p:ph sz="half" idx="1"/>
          </p:nvPr>
        </p:nvSpPr>
        <p:spPr/>
        <p:txBody>
          <a:bodyPr/>
          <a:lstStyle/>
          <a:p>
            <a:endParaRPr lang="es-MX" dirty="0"/>
          </a:p>
          <a:p>
            <a:endParaRPr lang="es-MX" dirty="0"/>
          </a:p>
        </p:txBody>
      </p:sp>
      <p:sp>
        <p:nvSpPr>
          <p:cNvPr id="8" name="Marcador de contenido 7">
            <a:extLst>
              <a:ext uri="{FF2B5EF4-FFF2-40B4-BE49-F238E27FC236}">
                <a16:creationId xmlns:a16="http://schemas.microsoft.com/office/drawing/2014/main" id="{33AEAA6D-E91F-49A0-88CF-DDECD0FC46CF}"/>
              </a:ext>
            </a:extLst>
          </p:cNvPr>
          <p:cNvSpPr>
            <a:spLocks noGrp="1"/>
          </p:cNvSpPr>
          <p:nvPr>
            <p:ph sz="half" idx="2"/>
          </p:nvPr>
        </p:nvSpPr>
        <p:spPr>
          <a:xfrm>
            <a:off x="6197600" y="2060848"/>
            <a:ext cx="5384800" cy="4525963"/>
          </a:xfrm>
        </p:spPr>
        <p:txBody>
          <a:bodyPr>
            <a:normAutofit/>
          </a:bodyPr>
          <a:lstStyle/>
          <a:p>
            <a:r>
              <a:rPr lang="es-ES" sz="3200" b="1" dirty="0">
                <a:solidFill>
                  <a:srgbClr val="4E3B30">
                    <a:shade val="75000"/>
                  </a:srgbClr>
                </a:solidFill>
              </a:rPr>
              <a:t>Preferencias aduaneras, </a:t>
            </a:r>
          </a:p>
          <a:p>
            <a:r>
              <a:rPr lang="es-ES" sz="3200" b="1" dirty="0">
                <a:solidFill>
                  <a:srgbClr val="4E3B30">
                    <a:shade val="75000"/>
                  </a:srgbClr>
                </a:solidFill>
              </a:rPr>
              <a:t>Zonas de libre comercio,</a:t>
            </a:r>
          </a:p>
          <a:p>
            <a:r>
              <a:rPr lang="es-ES" sz="3200" b="1" dirty="0">
                <a:solidFill>
                  <a:srgbClr val="4E3B30">
                    <a:shade val="75000"/>
                  </a:srgbClr>
                </a:solidFill>
              </a:rPr>
              <a:t>Uniones aduaneras </a:t>
            </a:r>
          </a:p>
          <a:p>
            <a:r>
              <a:rPr lang="es-ES" sz="3200" b="1" dirty="0">
                <a:solidFill>
                  <a:srgbClr val="4E3B30">
                    <a:shade val="75000"/>
                  </a:srgbClr>
                </a:solidFill>
              </a:rPr>
              <a:t>Uniones económicas </a:t>
            </a:r>
            <a:endParaRPr lang="es-MX" sz="3200" dirty="0"/>
          </a:p>
        </p:txBody>
      </p:sp>
      <p:sp>
        <p:nvSpPr>
          <p:cNvPr id="10" name="6 Rectángulo">
            <a:extLst>
              <a:ext uri="{FF2B5EF4-FFF2-40B4-BE49-F238E27FC236}">
                <a16:creationId xmlns:a16="http://schemas.microsoft.com/office/drawing/2014/main" id="{CBF0401C-D645-481F-AC12-9FD3B3F50CE8}"/>
              </a:ext>
            </a:extLst>
          </p:cNvPr>
          <p:cNvSpPr/>
          <p:nvPr/>
        </p:nvSpPr>
        <p:spPr>
          <a:xfrm>
            <a:off x="1127448" y="1600201"/>
            <a:ext cx="3672408" cy="3539430"/>
          </a:xfrm>
          <a:prstGeom prst="rect">
            <a:avLst/>
          </a:prstGeom>
        </p:spPr>
        <p:txBody>
          <a:bodyPr wrap="square">
            <a:spAutoFit/>
          </a:bodyPr>
          <a:lstStyle/>
          <a:p>
            <a:pPr lvl="0">
              <a:spcBef>
                <a:spcPct val="20000"/>
              </a:spcBef>
              <a:buClr>
                <a:srgbClr val="F0A22E"/>
              </a:buClr>
              <a:buSzPct val="70000"/>
            </a:pPr>
            <a:r>
              <a:rPr lang="es-ES" sz="2800" b="1" dirty="0">
                <a:solidFill>
                  <a:srgbClr val="4E3B30">
                    <a:shade val="75000"/>
                  </a:srgbClr>
                </a:solidFill>
              </a:rPr>
              <a:t>El proceso de interdependencia  de la globalización económica ha determinado formas de integración económica (Cfr. </a:t>
            </a:r>
            <a:r>
              <a:rPr lang="es-ES" sz="2800" b="1" dirty="0" err="1">
                <a:solidFill>
                  <a:srgbClr val="4E3B30">
                    <a:shade val="75000"/>
                  </a:srgbClr>
                </a:solidFill>
              </a:rPr>
              <a:t>Tamames</a:t>
            </a:r>
            <a:r>
              <a:rPr lang="es-ES" sz="2800" b="1" dirty="0">
                <a:solidFill>
                  <a:srgbClr val="4E3B30">
                    <a:shade val="75000"/>
                  </a:srgbClr>
                </a:solidFill>
              </a:rPr>
              <a:t>, 1994: 13).</a:t>
            </a:r>
            <a:endParaRPr lang="es-MX" sz="2800" dirty="0">
              <a:solidFill>
                <a:srgbClr val="4E3B30">
                  <a:shade val="75000"/>
                </a:srgbClr>
              </a:solidFill>
            </a:endParaRPr>
          </a:p>
        </p:txBody>
      </p:sp>
      <p:sp>
        <p:nvSpPr>
          <p:cNvPr id="9" name="Abrir llave 8">
            <a:extLst>
              <a:ext uri="{FF2B5EF4-FFF2-40B4-BE49-F238E27FC236}">
                <a16:creationId xmlns:a16="http://schemas.microsoft.com/office/drawing/2014/main" id="{642E03A8-423C-4F2F-A9E9-BDD056122A67}"/>
              </a:ext>
            </a:extLst>
          </p:cNvPr>
          <p:cNvSpPr/>
          <p:nvPr/>
        </p:nvSpPr>
        <p:spPr>
          <a:xfrm>
            <a:off x="5317704" y="1417638"/>
            <a:ext cx="676696" cy="4387626"/>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260648"/>
            <a:ext cx="8229600" cy="1143000"/>
          </a:xfrm>
        </p:spPr>
        <p:txBody>
          <a:bodyPr>
            <a:normAutofit fontScale="90000"/>
          </a:bodyPr>
          <a:lstStyle/>
          <a:p>
            <a:br>
              <a:rPr lang="es-ES" sz="3200" b="1" dirty="0"/>
            </a:br>
            <a:br>
              <a:rPr lang="es-ES" sz="3200" b="1" dirty="0"/>
            </a:br>
            <a:r>
              <a:rPr lang="es-ES" sz="3200" b="1" dirty="0"/>
              <a:t>Tema 4. Bloques Económicos </a:t>
            </a:r>
            <a:br>
              <a:rPr lang="es-ES" sz="3200" b="1" dirty="0"/>
            </a:br>
            <a:r>
              <a:rPr lang="es-ES" sz="3100" b="1" dirty="0"/>
              <a:t>Tratado de Libre Comercio de América del Norte TLCAN</a:t>
            </a:r>
            <a:br>
              <a:rPr lang="es-MX" dirty="0"/>
            </a:br>
            <a:endParaRPr lang="es-MX" dirty="0"/>
          </a:p>
        </p:txBody>
      </p:sp>
      <p:sp>
        <p:nvSpPr>
          <p:cNvPr id="3" name="2 Marcador de contenido"/>
          <p:cNvSpPr>
            <a:spLocks noGrp="1"/>
          </p:cNvSpPr>
          <p:nvPr>
            <p:ph idx="1"/>
          </p:nvPr>
        </p:nvSpPr>
        <p:spPr>
          <a:xfrm>
            <a:off x="623392" y="1389596"/>
            <a:ext cx="5760640" cy="4775708"/>
          </a:xfrm>
        </p:spPr>
        <p:txBody>
          <a:bodyPr>
            <a:normAutofit/>
          </a:bodyPr>
          <a:lstStyle/>
          <a:p>
            <a:pPr>
              <a:buNone/>
            </a:pPr>
            <a:endParaRPr lang="es-MX" dirty="0"/>
          </a:p>
          <a:p>
            <a:r>
              <a:rPr lang="es-ES" sz="2400" b="1" dirty="0"/>
              <a:t>El Tratado de Libre Comercio de América del Norte es una zona de libre comercio, que implica </a:t>
            </a:r>
            <a:r>
              <a:rPr lang="es-ES" sz="2400" b="1" i="1" dirty="0"/>
              <a:t>“un contrato mediante el cual los países se comprometen a eliminar obstáculos arancelarios y no arancelarios para fomentar el intercambio comercial y establecer mecanismos para dirimir las controversias de orden mercantil”</a:t>
            </a:r>
            <a:r>
              <a:rPr lang="es-ES" sz="2400" b="1" dirty="0"/>
              <a:t> (Rubio, 1992:  27).</a:t>
            </a:r>
            <a:br>
              <a:rPr lang="es-ES" sz="2400" b="1" dirty="0"/>
            </a:br>
            <a:endParaRPr lang="es-MX" sz="2400" dirty="0"/>
          </a:p>
        </p:txBody>
      </p:sp>
      <p:pic>
        <p:nvPicPr>
          <p:cNvPr id="2050" name="Picture 2" descr="http://www.observatoriodeltrabajo.org/ftp/mapa-AN.jpg"/>
          <p:cNvPicPr>
            <a:picLocks noChangeAspect="1" noChangeArrowheads="1"/>
          </p:cNvPicPr>
          <p:nvPr/>
        </p:nvPicPr>
        <p:blipFill>
          <a:blip r:embed="rId3" cstate="print"/>
          <a:srcRect/>
          <a:stretch>
            <a:fillRect/>
          </a:stretch>
        </p:blipFill>
        <p:spPr bwMode="auto">
          <a:xfrm>
            <a:off x="6600056" y="2348880"/>
            <a:ext cx="4500594" cy="328614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4.bp.blogspot.com/_vBocD1s8yNg/TQNgIfCB12I/AAAAAAAAImI/OHyZPDi3QJY/s1600/726.jpg"/>
          <p:cNvPicPr>
            <a:picLocks noChangeAspect="1" noChangeArrowheads="1"/>
          </p:cNvPicPr>
          <p:nvPr/>
        </p:nvPicPr>
        <p:blipFill>
          <a:blip r:embed="rId3" cstate="print"/>
          <a:srcRect/>
          <a:stretch>
            <a:fillRect/>
          </a:stretch>
        </p:blipFill>
        <p:spPr bwMode="auto">
          <a:xfrm>
            <a:off x="623392" y="1700808"/>
            <a:ext cx="3028950" cy="3028950"/>
          </a:xfrm>
          <a:prstGeom prst="rect">
            <a:avLst/>
          </a:prstGeom>
          <a:noFill/>
        </p:spPr>
      </p:pic>
      <p:sp>
        <p:nvSpPr>
          <p:cNvPr id="2" name="1 Título"/>
          <p:cNvSpPr>
            <a:spLocks noGrp="1"/>
          </p:cNvSpPr>
          <p:nvPr>
            <p:ph type="title"/>
          </p:nvPr>
        </p:nvSpPr>
        <p:spPr>
          <a:xfrm>
            <a:off x="1981200" y="759884"/>
            <a:ext cx="8723312" cy="796908"/>
          </a:xfrm>
        </p:spPr>
        <p:txBody>
          <a:bodyPr>
            <a:noAutofit/>
          </a:bodyPr>
          <a:lstStyle/>
          <a:p>
            <a:r>
              <a:rPr lang="es-ES" sz="3200" b="1" dirty="0"/>
              <a:t>Oposición al Tratado de Libre Comercio de América del Norte.</a:t>
            </a:r>
            <a:br>
              <a:rPr lang="es-MX" sz="3200" b="1" dirty="0"/>
            </a:br>
            <a:endParaRPr lang="es-MX" sz="3200" b="1" dirty="0"/>
          </a:p>
        </p:txBody>
      </p:sp>
      <p:sp>
        <p:nvSpPr>
          <p:cNvPr id="3" name="2 Marcador de contenido"/>
          <p:cNvSpPr>
            <a:spLocks noGrp="1"/>
          </p:cNvSpPr>
          <p:nvPr>
            <p:ph idx="1"/>
          </p:nvPr>
        </p:nvSpPr>
        <p:spPr>
          <a:xfrm>
            <a:off x="3791744" y="1431016"/>
            <a:ext cx="7632848" cy="5426984"/>
          </a:xfrm>
        </p:spPr>
        <p:txBody>
          <a:bodyPr>
            <a:normAutofit/>
          </a:bodyPr>
          <a:lstStyle/>
          <a:p>
            <a:pPr marL="0" indent="0" algn="ctr">
              <a:buNone/>
            </a:pPr>
            <a:endParaRPr lang="es-ES" sz="2900" b="1" dirty="0"/>
          </a:p>
          <a:p>
            <a:pPr marL="0" indent="0" algn="ctr">
              <a:buNone/>
            </a:pPr>
            <a:r>
              <a:rPr lang="es-ES" sz="2900" b="1" dirty="0"/>
              <a:t>Iglesia Católica</a:t>
            </a:r>
          </a:p>
          <a:p>
            <a:pPr algn="ctr"/>
            <a:endParaRPr lang="es-ES" sz="2900" b="1" dirty="0"/>
          </a:p>
          <a:p>
            <a:pPr algn="ctr">
              <a:buNone/>
            </a:pPr>
            <a:r>
              <a:rPr lang="es-ES" sz="2900" b="1" i="1" dirty="0"/>
              <a:t>     “El TLC ha sido negociado por  las cúpulas gubernamentales que representan  los intereses de las grandes corporaciones de la pequeña y mediana industrias. No se recogieron los intereses de los pueblos en los tres países”</a:t>
            </a:r>
            <a:endParaRPr lang="es-ES" sz="2900" b="1" dirty="0"/>
          </a:p>
          <a:p>
            <a:pPr algn="ctr">
              <a:buNone/>
            </a:pPr>
            <a:endParaRPr lang="es-ES" sz="2100" b="1" dirty="0"/>
          </a:p>
          <a:p>
            <a:pPr algn="ctr">
              <a:buNone/>
            </a:pPr>
            <a:endParaRPr lang="es-MX" sz="2000" dirty="0"/>
          </a:p>
        </p:txBody>
      </p:sp>
      <p:sp>
        <p:nvSpPr>
          <p:cNvPr id="6" name="5 Flecha abajo"/>
          <p:cNvSpPr/>
          <p:nvPr/>
        </p:nvSpPr>
        <p:spPr>
          <a:xfrm>
            <a:off x="7358135" y="2636912"/>
            <a:ext cx="50006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4.bp.blogspot.com/_vBocD1s8yNg/TQNgIfCB12I/AAAAAAAAImI/OHyZPDi3QJY/s1600/726.jpg"/>
          <p:cNvPicPr>
            <a:picLocks noChangeAspect="1" noChangeArrowheads="1"/>
          </p:cNvPicPr>
          <p:nvPr/>
        </p:nvPicPr>
        <p:blipFill>
          <a:blip r:embed="rId3" cstate="print"/>
          <a:srcRect/>
          <a:stretch>
            <a:fillRect/>
          </a:stretch>
        </p:blipFill>
        <p:spPr bwMode="auto">
          <a:xfrm>
            <a:off x="8976320" y="2924944"/>
            <a:ext cx="3028950" cy="3028950"/>
          </a:xfrm>
          <a:prstGeom prst="rect">
            <a:avLst/>
          </a:prstGeom>
          <a:noFill/>
        </p:spPr>
      </p:pic>
      <p:sp>
        <p:nvSpPr>
          <p:cNvPr id="2" name="1 Título"/>
          <p:cNvSpPr>
            <a:spLocks noGrp="1"/>
          </p:cNvSpPr>
          <p:nvPr>
            <p:ph type="title"/>
          </p:nvPr>
        </p:nvSpPr>
        <p:spPr>
          <a:xfrm>
            <a:off x="1981200" y="274638"/>
            <a:ext cx="8229600" cy="796908"/>
          </a:xfrm>
        </p:spPr>
        <p:txBody>
          <a:bodyPr>
            <a:noAutofit/>
          </a:bodyPr>
          <a:lstStyle/>
          <a:p>
            <a:r>
              <a:rPr lang="es-ES" sz="2800" b="1" dirty="0"/>
              <a:t>Oposición al Tratado de Libre Comercio de América del Norte.</a:t>
            </a:r>
            <a:br>
              <a:rPr lang="es-MX" sz="2800" dirty="0"/>
            </a:br>
            <a:endParaRPr lang="es-MX" sz="2800" dirty="0"/>
          </a:p>
        </p:txBody>
      </p:sp>
      <p:sp>
        <p:nvSpPr>
          <p:cNvPr id="3" name="2 Marcador de contenido"/>
          <p:cNvSpPr>
            <a:spLocks noGrp="1"/>
          </p:cNvSpPr>
          <p:nvPr>
            <p:ph idx="1"/>
          </p:nvPr>
        </p:nvSpPr>
        <p:spPr>
          <a:xfrm>
            <a:off x="551384" y="980728"/>
            <a:ext cx="7920880" cy="5715016"/>
          </a:xfrm>
        </p:spPr>
        <p:txBody>
          <a:bodyPr>
            <a:normAutofit fontScale="92500" lnSpcReduction="20000"/>
          </a:bodyPr>
          <a:lstStyle/>
          <a:p>
            <a:pPr marL="0" indent="0"/>
            <a:r>
              <a:rPr lang="es-ES" sz="2900" b="1" dirty="0"/>
              <a:t>Partido de la Revolución Democrática (PRD):  Cuauhtémoc Cárdenas</a:t>
            </a:r>
          </a:p>
          <a:p>
            <a:pPr>
              <a:buNone/>
            </a:pPr>
            <a:r>
              <a:rPr lang="es-ES" sz="2900" b="1" dirty="0"/>
              <a:t> </a:t>
            </a:r>
          </a:p>
          <a:p>
            <a:pPr>
              <a:buNone/>
            </a:pPr>
            <a:endParaRPr lang="es-ES" sz="2900" b="1" dirty="0"/>
          </a:p>
          <a:p>
            <a:pPr>
              <a:buNone/>
            </a:pPr>
            <a:r>
              <a:rPr lang="es-ES" sz="2900" b="1" i="1" dirty="0"/>
              <a:t>	“Iniciativa Continental de Desarrollo y Comercio, en la que apunta un reto para las poblaciones  de los tres países: preparar el futuro creando un marco de auténtica cooperación continental”</a:t>
            </a:r>
            <a:r>
              <a:rPr lang="es-ES" sz="2900" b="1" dirty="0"/>
              <a:t> (Reyes, 1991: 1).</a:t>
            </a:r>
            <a:endParaRPr lang="es-MX" sz="2900" dirty="0"/>
          </a:p>
          <a:p>
            <a:pPr>
              <a:buNone/>
            </a:pPr>
            <a:r>
              <a:rPr lang="es-ES" sz="2900" b="1" dirty="0"/>
              <a:t> </a:t>
            </a:r>
            <a:endParaRPr lang="es-MX" sz="2900" dirty="0"/>
          </a:p>
          <a:p>
            <a:pPr marL="0" indent="0"/>
            <a:r>
              <a:rPr lang="es-ES" sz="2900" b="1" dirty="0"/>
              <a:t>  1991 Red Mexicana de Acción Frente al Libre Comercio (RMALC).</a:t>
            </a:r>
          </a:p>
          <a:p>
            <a:endParaRPr lang="es-ES" sz="2900" b="1" dirty="0"/>
          </a:p>
          <a:p>
            <a:pPr>
              <a:buNone/>
            </a:pPr>
            <a:endParaRPr lang="es-ES" sz="2900" b="1" dirty="0"/>
          </a:p>
          <a:p>
            <a:pPr>
              <a:buNone/>
            </a:pPr>
            <a:r>
              <a:rPr lang="es-ES" sz="2900" b="1" dirty="0"/>
              <a:t>	  Impacto social que el Tratado tendría en México. </a:t>
            </a:r>
          </a:p>
          <a:p>
            <a:pPr>
              <a:buNone/>
            </a:pPr>
            <a:endParaRPr lang="es-ES" sz="2900" b="1" dirty="0"/>
          </a:p>
          <a:p>
            <a:pPr>
              <a:buNone/>
            </a:pPr>
            <a:endParaRPr lang="es-ES" sz="2100" b="1" dirty="0"/>
          </a:p>
          <a:p>
            <a:pPr>
              <a:buNone/>
            </a:pPr>
            <a:endParaRPr lang="es-MX" sz="2000" dirty="0"/>
          </a:p>
        </p:txBody>
      </p:sp>
      <p:sp>
        <p:nvSpPr>
          <p:cNvPr id="5" name="4 Flecha abajo"/>
          <p:cNvSpPr/>
          <p:nvPr/>
        </p:nvSpPr>
        <p:spPr>
          <a:xfrm>
            <a:off x="4011758" y="1916832"/>
            <a:ext cx="860106" cy="357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abajo"/>
          <p:cNvSpPr/>
          <p:nvPr/>
        </p:nvSpPr>
        <p:spPr>
          <a:xfrm>
            <a:off x="4011758" y="5596704"/>
            <a:ext cx="932114"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80187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84"/>
            <a:ext cx="10972800" cy="1143000"/>
          </a:xfrm>
        </p:spPr>
        <p:txBody>
          <a:bodyPr>
            <a:normAutofit/>
          </a:bodyPr>
          <a:lstStyle/>
          <a:p>
            <a:r>
              <a:rPr lang="es-MX" sz="2800" b="1" dirty="0"/>
              <a:t>Tema 1 Potencias económicas, políticas y sociales</a:t>
            </a:r>
          </a:p>
        </p:txBody>
      </p:sp>
      <p:sp>
        <p:nvSpPr>
          <p:cNvPr id="3" name="2 Subtítulo"/>
          <p:cNvSpPr>
            <a:spLocks noGrp="1"/>
          </p:cNvSpPr>
          <p:nvPr>
            <p:ph sz="half" idx="1"/>
          </p:nvPr>
        </p:nvSpPr>
        <p:spPr>
          <a:xfrm>
            <a:off x="609599" y="1052737"/>
            <a:ext cx="7142585" cy="5073428"/>
          </a:xfrm>
        </p:spPr>
        <p:txBody>
          <a:bodyPr>
            <a:normAutofit lnSpcReduction="10000"/>
          </a:bodyPr>
          <a:lstStyle/>
          <a:p>
            <a:pPr marL="0" indent="0" algn="l">
              <a:buNone/>
            </a:pPr>
            <a:r>
              <a:rPr lang="es-ES" dirty="0">
                <a:solidFill>
                  <a:schemeClr val="tx1"/>
                </a:solidFill>
              </a:rPr>
              <a:t>Condiciones necesarias para que un país pueda ser una gran potencia </a:t>
            </a:r>
            <a:r>
              <a:rPr lang="es-MX" dirty="0" err="1">
                <a:solidFill>
                  <a:schemeClr val="tx1"/>
                </a:solidFill>
              </a:rPr>
              <a:t>Kanoussi</a:t>
            </a:r>
            <a:r>
              <a:rPr lang="es-ES" dirty="0">
                <a:solidFill>
                  <a:schemeClr val="tx1"/>
                </a:solidFill>
              </a:rPr>
              <a:t> </a:t>
            </a:r>
            <a:r>
              <a:rPr lang="es-MX" dirty="0">
                <a:solidFill>
                  <a:schemeClr val="tx1"/>
                </a:solidFill>
              </a:rPr>
              <a:t>(2004) :</a:t>
            </a:r>
            <a:endParaRPr lang="es-ES" dirty="0">
              <a:solidFill>
                <a:schemeClr val="tx1"/>
              </a:solidFill>
            </a:endParaRPr>
          </a:p>
          <a:p>
            <a:pPr marL="0" indent="0" algn="l">
              <a:buNone/>
            </a:pPr>
            <a:endParaRPr lang="es-MX" dirty="0">
              <a:solidFill>
                <a:schemeClr val="tx1"/>
              </a:solidFill>
            </a:endParaRPr>
          </a:p>
          <a:p>
            <a:pPr marL="0" indent="0" algn="l">
              <a:buNone/>
            </a:pPr>
            <a:r>
              <a:rPr lang="es-ES" dirty="0">
                <a:solidFill>
                  <a:schemeClr val="tx1"/>
                </a:solidFill>
              </a:rPr>
              <a:t>1. Población y extensión territorial suficientes, con consideración concreta de su posición geopolítica.</a:t>
            </a:r>
          </a:p>
          <a:p>
            <a:pPr algn="l"/>
            <a:endParaRPr lang="es-MX" dirty="0">
              <a:solidFill>
                <a:schemeClr val="tx1"/>
              </a:solidFill>
            </a:endParaRPr>
          </a:p>
          <a:p>
            <a:pPr marL="0" indent="0" algn="l">
              <a:buNone/>
            </a:pPr>
            <a:r>
              <a:rPr lang="es-ES" dirty="0">
                <a:solidFill>
                  <a:schemeClr val="tx1"/>
                </a:solidFill>
              </a:rPr>
              <a:t>2. Fuerza económica, distinguiendo especialmente el nivel de desarrollo de las fuerzas productivas y en particular  sus capacidades industrial, agrícola y financiera.</a:t>
            </a:r>
          </a:p>
          <a:p>
            <a:pPr algn="l"/>
            <a:endParaRPr lang="es-MX" dirty="0">
              <a:solidFill>
                <a:schemeClr val="tx1"/>
              </a:solidFill>
            </a:endParaRPr>
          </a:p>
          <a:p>
            <a:pPr algn="l"/>
            <a:endParaRPr lang="es-MX" sz="3200" dirty="0">
              <a:solidFill>
                <a:schemeClr val="tx1"/>
              </a:solidFill>
            </a:endParaRPr>
          </a:p>
        </p:txBody>
      </p:sp>
      <p:sp>
        <p:nvSpPr>
          <p:cNvPr id="4" name="Marcador de contenido 3">
            <a:extLst>
              <a:ext uri="{FF2B5EF4-FFF2-40B4-BE49-F238E27FC236}">
                <a16:creationId xmlns:a16="http://schemas.microsoft.com/office/drawing/2014/main" id="{2BF4DA9E-9150-4D6B-B120-D4467E68ACBA}"/>
              </a:ext>
            </a:extLst>
          </p:cNvPr>
          <p:cNvSpPr>
            <a:spLocks noGrp="1"/>
          </p:cNvSpPr>
          <p:nvPr>
            <p:ph sz="half" idx="2"/>
          </p:nvPr>
        </p:nvSpPr>
        <p:spPr>
          <a:xfrm>
            <a:off x="6203959" y="1700808"/>
            <a:ext cx="5384800" cy="4525963"/>
          </a:xfrm>
        </p:spPr>
        <p:txBody>
          <a:bodyPr>
            <a:normAutofit lnSpcReduction="10000"/>
          </a:bodyPr>
          <a:lstStyle/>
          <a:p>
            <a:endParaRPr lang="es-MX" dirty="0"/>
          </a:p>
          <a:p>
            <a:endParaRPr lang="es-MX" dirty="0"/>
          </a:p>
        </p:txBody>
      </p:sp>
      <p:pic>
        <p:nvPicPr>
          <p:cNvPr id="36866" name="Picture 2" descr="http://t1.gstatic.com/images?q=tbn:ANd9GcQT3xjN0CP2etMc49Rh6WsIv8ewGDjFthw9jURtASXNK_KOgEck"/>
          <p:cNvPicPr>
            <a:picLocks noChangeAspect="1" noChangeArrowheads="1"/>
          </p:cNvPicPr>
          <p:nvPr/>
        </p:nvPicPr>
        <p:blipFill>
          <a:blip r:embed="rId3" cstate="print"/>
          <a:srcRect/>
          <a:stretch>
            <a:fillRect/>
          </a:stretch>
        </p:blipFill>
        <p:spPr bwMode="auto">
          <a:xfrm>
            <a:off x="7968208" y="2276872"/>
            <a:ext cx="2305050" cy="198120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1424" y="428605"/>
            <a:ext cx="10153128" cy="4214842"/>
          </a:xfrm>
        </p:spPr>
        <p:txBody>
          <a:bodyPr>
            <a:normAutofit lnSpcReduction="10000"/>
          </a:bodyPr>
          <a:lstStyle/>
          <a:p>
            <a:pPr marL="0" indent="0" algn="just"/>
            <a:r>
              <a:rPr lang="es-ES" sz="2400" b="1" dirty="0"/>
              <a:t>Febrero de 1990, Salinas de Gortari sugirió al Senado convocar a un foro para discutir la conveniencia de firmar un acuerdo comercial.</a:t>
            </a:r>
          </a:p>
          <a:p>
            <a:pPr marL="0" indent="0" algn="just"/>
            <a:endParaRPr lang="es-ES" sz="2400" b="1" dirty="0"/>
          </a:p>
          <a:p>
            <a:pPr marL="0" indent="0" algn="just"/>
            <a:r>
              <a:rPr lang="es-ES" sz="2400" b="1" dirty="0"/>
              <a:t> Junio de 1990, George Bush anunció el proyecto denominado “Iniciativa de las Américas”,             expandir el comercio bilateral con  países de Iberoamérica y el Caribe, reducir  y reestructurar la deuda oficial de estos países con el gobierno de Estados Unidos  y promover la inversión directa en la región.  </a:t>
            </a:r>
          </a:p>
          <a:p>
            <a:pPr marL="0" indent="0" algn="just"/>
            <a:endParaRPr lang="es-ES" sz="2400" b="1" dirty="0"/>
          </a:p>
          <a:p>
            <a:pPr marL="0" indent="0" algn="just"/>
            <a:r>
              <a:rPr lang="es-ES" sz="2400" b="1" dirty="0"/>
              <a:t>Agosto 1990 el Ejecutivo mexicano realizó una petición formal al gobierno de los Estados Unidos para firmar un acuerdo  de libre comercio. </a:t>
            </a:r>
          </a:p>
          <a:p>
            <a:pPr marL="0" indent="0" algn="just">
              <a:buNone/>
            </a:pPr>
            <a:endParaRPr lang="es-ES" sz="2400" b="1" dirty="0"/>
          </a:p>
          <a:p>
            <a:pPr marL="0" indent="0" algn="just"/>
            <a:endParaRPr lang="es-MX" sz="2400" dirty="0"/>
          </a:p>
        </p:txBody>
      </p:sp>
      <p:sp>
        <p:nvSpPr>
          <p:cNvPr id="4" name="3 Flecha derecha"/>
          <p:cNvSpPr/>
          <p:nvPr/>
        </p:nvSpPr>
        <p:spPr>
          <a:xfrm>
            <a:off x="3503712" y="1916832"/>
            <a:ext cx="936104" cy="2617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911424" y="4919368"/>
            <a:ext cx="6768751" cy="461665"/>
          </a:xfrm>
          <a:prstGeom prst="rect">
            <a:avLst/>
          </a:prstGeom>
        </p:spPr>
        <p:txBody>
          <a:bodyPr wrap="square">
            <a:spAutoFit/>
          </a:bodyPr>
          <a:lstStyle/>
          <a:p>
            <a:pPr algn="just">
              <a:buFont typeface="Arial" pitchFamily="34" charset="0"/>
              <a:buChar char="•"/>
            </a:pPr>
            <a:r>
              <a:rPr lang="es-ES" sz="2400" b="1" dirty="0">
                <a:solidFill>
                  <a:prstClr val="black"/>
                </a:solidFill>
              </a:rPr>
              <a:t>1991 Canadá solicitó incorporarse  </a:t>
            </a:r>
            <a:endParaRPr lang="es-MX" sz="2000" dirty="0"/>
          </a:p>
        </p:txBody>
      </p:sp>
      <p:pic>
        <p:nvPicPr>
          <p:cNvPr id="23554" name="Picture 2" descr="http://t2.gstatic.com/images?q=tbn:ANd9GcQs3R6uJqcz9reCIAXU5aF6vSthFaCBNLjK1NUsIyraVF98Phwk"/>
          <p:cNvPicPr>
            <a:picLocks noChangeAspect="1" noChangeArrowheads="1"/>
          </p:cNvPicPr>
          <p:nvPr/>
        </p:nvPicPr>
        <p:blipFill>
          <a:blip r:embed="rId3" cstate="print"/>
          <a:srcRect/>
          <a:stretch>
            <a:fillRect/>
          </a:stretch>
        </p:blipFill>
        <p:spPr bwMode="auto">
          <a:xfrm>
            <a:off x="8035602" y="4797152"/>
            <a:ext cx="3028950" cy="15144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www.economia.unam.mx/eopina/images/stories/tlcan.jpg"/>
          <p:cNvPicPr>
            <a:picLocks noChangeAspect="1" noChangeArrowheads="1"/>
          </p:cNvPicPr>
          <p:nvPr/>
        </p:nvPicPr>
        <p:blipFill>
          <a:blip r:embed="rId3" cstate="print"/>
          <a:srcRect/>
          <a:stretch>
            <a:fillRect/>
          </a:stretch>
        </p:blipFill>
        <p:spPr bwMode="auto">
          <a:xfrm>
            <a:off x="207204" y="64427"/>
            <a:ext cx="1695445" cy="3214710"/>
          </a:xfrm>
          <a:prstGeom prst="rect">
            <a:avLst/>
          </a:prstGeom>
          <a:noFill/>
        </p:spPr>
      </p:pic>
      <p:pic>
        <p:nvPicPr>
          <p:cNvPr id="27650" name="Picture 2" descr="http://t1.gstatic.com/images?q=tbn:ANd9GcSSM-RPRNU4g3rhK97z1BBsR1HIbGtCiV_Csam-0674Vk6OHhaCXg"/>
          <p:cNvPicPr>
            <a:picLocks noGrp="1" noChangeAspect="1" noChangeArrowheads="1"/>
          </p:cNvPicPr>
          <p:nvPr>
            <p:ph sz="half" idx="1"/>
          </p:nvPr>
        </p:nvPicPr>
        <p:blipFill>
          <a:blip r:embed="rId4" cstate="print"/>
          <a:stretch>
            <a:fillRect/>
          </a:stretch>
        </p:blipFill>
        <p:spPr bwMode="auto">
          <a:xfrm>
            <a:off x="9912424" y="31005"/>
            <a:ext cx="2133600" cy="2143125"/>
          </a:xfrm>
          <a:prstGeom prst="rect">
            <a:avLst/>
          </a:prstGeom>
          <a:noFill/>
        </p:spPr>
      </p:pic>
      <p:sp>
        <p:nvSpPr>
          <p:cNvPr id="6" name="Marcador de contenido 5">
            <a:extLst>
              <a:ext uri="{FF2B5EF4-FFF2-40B4-BE49-F238E27FC236}">
                <a16:creationId xmlns:a16="http://schemas.microsoft.com/office/drawing/2014/main" id="{224AA65A-62FC-414A-A8FF-85FE60687317}"/>
              </a:ext>
            </a:extLst>
          </p:cNvPr>
          <p:cNvSpPr>
            <a:spLocks noGrp="1"/>
          </p:cNvSpPr>
          <p:nvPr>
            <p:ph sz="half" idx="2"/>
          </p:nvPr>
        </p:nvSpPr>
        <p:spPr>
          <a:xfrm>
            <a:off x="6384032" y="2174130"/>
            <a:ext cx="6096000" cy="4525963"/>
          </a:xfrm>
        </p:spPr>
        <p:txBody>
          <a:bodyPr>
            <a:normAutofit fontScale="92500"/>
          </a:bodyPr>
          <a:lstStyle/>
          <a:p>
            <a:pPr marL="0" indent="0">
              <a:buNone/>
            </a:pPr>
            <a:r>
              <a:rPr lang="es-ES" b="1" dirty="0"/>
              <a:t>Estados Unidos:</a:t>
            </a:r>
          </a:p>
          <a:p>
            <a:r>
              <a:rPr lang="es-ES" b="1" i="1" dirty="0"/>
              <a:t>American </a:t>
            </a:r>
            <a:r>
              <a:rPr lang="es-ES" b="1" i="1" dirty="0" err="1"/>
              <a:t>Federation</a:t>
            </a:r>
            <a:r>
              <a:rPr lang="es-ES" b="1" i="1" dirty="0"/>
              <a:t> </a:t>
            </a:r>
            <a:r>
              <a:rPr lang="es-ES" b="1" i="1" dirty="0" err="1"/>
              <a:t>of</a:t>
            </a:r>
            <a:r>
              <a:rPr lang="es-ES" b="1" i="1" dirty="0"/>
              <a:t>  </a:t>
            </a:r>
            <a:r>
              <a:rPr lang="es-ES" b="1" i="1" dirty="0" err="1"/>
              <a:t>Labour-Congress</a:t>
            </a:r>
            <a:r>
              <a:rPr lang="es-ES" b="1" i="1" dirty="0"/>
              <a:t> </a:t>
            </a:r>
            <a:r>
              <a:rPr lang="es-ES" b="1" i="1" dirty="0" err="1"/>
              <a:t>of</a:t>
            </a:r>
            <a:r>
              <a:rPr lang="es-ES" b="1" i="1" dirty="0"/>
              <a:t> Industrial </a:t>
            </a:r>
            <a:r>
              <a:rPr lang="es-ES" b="1" i="1" dirty="0" err="1"/>
              <a:t>Organizations</a:t>
            </a:r>
            <a:r>
              <a:rPr lang="es-ES" b="1" dirty="0"/>
              <a:t> (AFL-CIO), los Trabajadores Unidos del Acero y el Sindicato Nacional de Trabajadores Unidos del Campo, </a:t>
            </a:r>
          </a:p>
          <a:p>
            <a:r>
              <a:rPr lang="es-ES" b="1" dirty="0"/>
              <a:t>Richard </a:t>
            </a:r>
            <a:r>
              <a:rPr lang="es-ES" b="1" dirty="0" err="1"/>
              <a:t>Gephardt</a:t>
            </a:r>
            <a:r>
              <a:rPr lang="es-ES" b="1" dirty="0"/>
              <a:t>  encabezaba a la mayoría Demócrata en la Cámara de Representantes.  </a:t>
            </a:r>
          </a:p>
          <a:p>
            <a:r>
              <a:rPr lang="es-ES" b="1" dirty="0"/>
              <a:t>Candidato a la presidencia, Ross </a:t>
            </a:r>
            <a:r>
              <a:rPr lang="es-ES" b="1" dirty="0" err="1"/>
              <a:t>Perot</a:t>
            </a:r>
            <a:endParaRPr lang="es-MX" dirty="0"/>
          </a:p>
        </p:txBody>
      </p:sp>
      <p:sp>
        <p:nvSpPr>
          <p:cNvPr id="5" name="4 CuadroTexto"/>
          <p:cNvSpPr txBox="1"/>
          <p:nvPr/>
        </p:nvSpPr>
        <p:spPr>
          <a:xfrm>
            <a:off x="1902649" y="733246"/>
            <a:ext cx="4314613" cy="5293757"/>
          </a:xfrm>
          <a:prstGeom prst="rect">
            <a:avLst/>
          </a:prstGeom>
          <a:noFill/>
        </p:spPr>
        <p:txBody>
          <a:bodyPr wrap="square" rtlCol="0">
            <a:spAutoFit/>
          </a:bodyPr>
          <a:lstStyle/>
          <a:p>
            <a:r>
              <a:rPr lang="es-ES" sz="2600" b="1" dirty="0"/>
              <a:t>Opositores del TLCAN: falta de información sobre las consultas.</a:t>
            </a:r>
            <a:endParaRPr lang="es-MX" sz="2600" dirty="0"/>
          </a:p>
          <a:p>
            <a:r>
              <a:rPr lang="es-ES" sz="2600" b="1" dirty="0"/>
              <a:t> </a:t>
            </a:r>
            <a:endParaRPr lang="es-MX" sz="2600" dirty="0"/>
          </a:p>
          <a:p>
            <a:r>
              <a:rPr lang="es-ES" sz="2600" b="1" dirty="0"/>
              <a:t>Canadá: </a:t>
            </a:r>
          </a:p>
          <a:p>
            <a:r>
              <a:rPr lang="es-ES" sz="2600" b="1" dirty="0"/>
              <a:t>Congreso de Trabajo,  la Asociación Quebequense de Organismos de Cooperación Internacional y la Confederación de Sindicatos Nacionales de Canadá</a:t>
            </a:r>
            <a:endParaRPr lang="es-MX" sz="2600" dirty="0"/>
          </a:p>
          <a:p>
            <a:r>
              <a:rPr lang="es-ES" sz="2600" b="1" dirty="0"/>
              <a:t> </a:t>
            </a:r>
            <a:endParaRPr lang="es-MX" sz="2600" dirty="0"/>
          </a:p>
          <a:p>
            <a:endParaRPr lang="es-MX" sz="2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99456" y="857233"/>
            <a:ext cx="9865096" cy="5268931"/>
          </a:xfrm>
        </p:spPr>
        <p:txBody>
          <a:bodyPr>
            <a:normAutofit/>
          </a:bodyPr>
          <a:lstStyle/>
          <a:p>
            <a:r>
              <a:rPr lang="es-ES" sz="2400" b="1" dirty="0"/>
              <a:t>El TLCAN aprobado en los tres países a fines de 1993 y entró en vigor el 1° de enero de 1994.</a:t>
            </a:r>
          </a:p>
          <a:p>
            <a:r>
              <a:rPr lang="es-ES" sz="2400" b="1" dirty="0"/>
              <a:t>Está integrado por 22 capítulos  y 7 anexos</a:t>
            </a:r>
          </a:p>
          <a:p>
            <a:r>
              <a:rPr lang="es-MX" sz="2400" b="1" dirty="0"/>
              <a:t>Acuerdo para la Cooperación Laboral de América del Norte (ACLAN) </a:t>
            </a:r>
          </a:p>
          <a:p>
            <a:r>
              <a:rPr lang="es-MX" sz="2400" b="1" dirty="0"/>
              <a:t>Acuerdo de Cooperación Ambiental de América del Norte (ACAAN).</a:t>
            </a:r>
          </a:p>
        </p:txBody>
      </p:sp>
      <p:pic>
        <p:nvPicPr>
          <p:cNvPr id="29698" name="Picture 2" descr="http://www.cnnexpansion.com/media/2011/10/20/freightliner-camion-estados-unidos-transporte-tlcan.jpg"/>
          <p:cNvPicPr>
            <a:picLocks noChangeAspect="1" noChangeArrowheads="1"/>
          </p:cNvPicPr>
          <p:nvPr/>
        </p:nvPicPr>
        <p:blipFill>
          <a:blip r:embed="rId3" cstate="print"/>
          <a:srcRect/>
          <a:stretch>
            <a:fillRect/>
          </a:stretch>
        </p:blipFill>
        <p:spPr bwMode="auto">
          <a:xfrm>
            <a:off x="2238348" y="4143381"/>
            <a:ext cx="2786082" cy="2066925"/>
          </a:xfrm>
          <a:prstGeom prst="rect">
            <a:avLst/>
          </a:prstGeom>
          <a:noFill/>
        </p:spPr>
      </p:pic>
      <p:pic>
        <p:nvPicPr>
          <p:cNvPr id="29700" name="Picture 4" descr="http://olca.cl/oca/mexico/tlcan02.jpg"/>
          <p:cNvPicPr>
            <a:picLocks noChangeAspect="1" noChangeArrowheads="1"/>
          </p:cNvPicPr>
          <p:nvPr/>
        </p:nvPicPr>
        <p:blipFill>
          <a:blip r:embed="rId4" cstate="print"/>
          <a:srcRect/>
          <a:stretch>
            <a:fillRect/>
          </a:stretch>
        </p:blipFill>
        <p:spPr bwMode="auto">
          <a:xfrm>
            <a:off x="8805127" y="3789040"/>
            <a:ext cx="1457325" cy="2190750"/>
          </a:xfrm>
          <a:prstGeom prst="rect">
            <a:avLst/>
          </a:prstGeom>
          <a:noFill/>
        </p:spPr>
      </p:pic>
      <p:pic>
        <p:nvPicPr>
          <p:cNvPr id="29702" name="Picture 6" descr="http://revistaemet.com/img/news/5479020120801_11_04_Pemex_Sitio.jpg"/>
          <p:cNvPicPr>
            <a:picLocks noChangeAspect="1" noChangeArrowheads="1"/>
          </p:cNvPicPr>
          <p:nvPr/>
        </p:nvPicPr>
        <p:blipFill>
          <a:blip r:embed="rId5" cstate="print"/>
          <a:srcRect/>
          <a:stretch>
            <a:fillRect/>
          </a:stretch>
        </p:blipFill>
        <p:spPr bwMode="auto">
          <a:xfrm>
            <a:off x="5447928" y="3789041"/>
            <a:ext cx="2933700" cy="204787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81200" y="274638"/>
            <a:ext cx="8229600" cy="634082"/>
          </a:xfrm>
        </p:spPr>
        <p:txBody>
          <a:bodyPr>
            <a:normAutofit fontScale="90000"/>
          </a:bodyPr>
          <a:lstStyle/>
          <a:p>
            <a:r>
              <a:rPr lang="es-ES" sz="4000" dirty="0"/>
              <a:t>Instituciones del TLCAN </a:t>
            </a:r>
            <a:br>
              <a:rPr lang="es-ES" sz="4000" dirty="0"/>
            </a:br>
            <a:endParaRPr lang="es-ES" dirty="0"/>
          </a:p>
        </p:txBody>
      </p:sp>
      <p:sp>
        <p:nvSpPr>
          <p:cNvPr id="5" name="Marcador de contenido 4"/>
          <p:cNvSpPr>
            <a:spLocks noGrp="1"/>
          </p:cNvSpPr>
          <p:nvPr>
            <p:ph sz="half" idx="1"/>
          </p:nvPr>
        </p:nvSpPr>
        <p:spPr>
          <a:xfrm>
            <a:off x="407368" y="908721"/>
            <a:ext cx="5832648" cy="5544615"/>
          </a:xfrm>
        </p:spPr>
        <p:txBody>
          <a:bodyPr>
            <a:normAutofit/>
          </a:bodyPr>
          <a:lstStyle/>
          <a:p>
            <a:pPr marL="0" indent="0">
              <a:buNone/>
            </a:pPr>
            <a:r>
              <a:rPr lang="es-ES" sz="2400" b="1" dirty="0"/>
              <a:t>Comisión de Libre Comercio</a:t>
            </a:r>
            <a:endParaRPr lang="es-ES" sz="2400" dirty="0"/>
          </a:p>
          <a:p>
            <a:pPr lvl="0"/>
            <a:r>
              <a:rPr lang="es-ES" sz="2400" dirty="0"/>
              <a:t>Supervisa:  implementación e interpretación del Tratado y colabora en la resolución de diferencias.</a:t>
            </a:r>
          </a:p>
          <a:p>
            <a:pPr marL="0" indent="0">
              <a:buNone/>
            </a:pPr>
            <a:r>
              <a:rPr lang="es-ES" sz="2400" b="1" dirty="0"/>
              <a:t>Grupo de coordinadores del TLCAN</a:t>
            </a:r>
            <a:endParaRPr lang="es-ES" sz="2400" dirty="0"/>
          </a:p>
          <a:p>
            <a:pPr lvl="0"/>
            <a:r>
              <a:rPr lang="es-ES" sz="2400" dirty="0"/>
              <a:t>Responsable de la gestión diaria de la implementación del TLCAN.</a:t>
            </a:r>
          </a:p>
          <a:p>
            <a:endParaRPr lang="es-ES" sz="2400" dirty="0"/>
          </a:p>
        </p:txBody>
      </p:sp>
      <p:sp>
        <p:nvSpPr>
          <p:cNvPr id="6" name="Marcador de contenido 5"/>
          <p:cNvSpPr>
            <a:spLocks noGrp="1"/>
          </p:cNvSpPr>
          <p:nvPr>
            <p:ph sz="half" idx="2"/>
          </p:nvPr>
        </p:nvSpPr>
        <p:spPr>
          <a:xfrm>
            <a:off x="6456040" y="3183967"/>
            <a:ext cx="5118720" cy="2981337"/>
          </a:xfrm>
        </p:spPr>
        <p:txBody>
          <a:bodyPr>
            <a:noAutofit/>
          </a:bodyPr>
          <a:lstStyle/>
          <a:p>
            <a:pPr marL="0" indent="0">
              <a:buNone/>
            </a:pPr>
            <a:r>
              <a:rPr lang="es-ES" sz="2400" b="1" dirty="0"/>
              <a:t>Grupos de trabajo y comités del TLCAN</a:t>
            </a:r>
            <a:endParaRPr lang="es-ES" sz="2400" dirty="0"/>
          </a:p>
          <a:p>
            <a:pPr lvl="0"/>
            <a:r>
              <a:rPr lang="es-ES" sz="2400" dirty="0"/>
              <a:t>Más de treinta comités y grupos de trabajo para facilitar el comercio y las inversiones, y garantizar la implementación y administración efectiva del TLCAN.</a:t>
            </a:r>
          </a:p>
          <a:p>
            <a:pPr marL="0" indent="0">
              <a:buNone/>
            </a:pPr>
            <a:r>
              <a:rPr lang="es-ES" sz="2400" dirty="0"/>
              <a:t> </a:t>
            </a:r>
          </a:p>
          <a:p>
            <a:endParaRPr lang="es-ES" sz="2400" dirty="0"/>
          </a:p>
        </p:txBody>
      </p:sp>
    </p:spTree>
    <p:extLst>
      <p:ext uri="{BB962C8B-B14F-4D97-AF65-F5344CB8AC3E}">
        <p14:creationId xmlns:p14="http://schemas.microsoft.com/office/powerpoint/2010/main" val="1993827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81200" y="274638"/>
            <a:ext cx="8229600" cy="634082"/>
          </a:xfrm>
        </p:spPr>
        <p:txBody>
          <a:bodyPr>
            <a:normAutofit fontScale="90000"/>
          </a:bodyPr>
          <a:lstStyle/>
          <a:p>
            <a:r>
              <a:rPr lang="es-ES" sz="4000" dirty="0"/>
              <a:t>Instituciones del TLCAN </a:t>
            </a:r>
            <a:br>
              <a:rPr lang="es-ES" sz="4000" dirty="0"/>
            </a:br>
            <a:endParaRPr lang="es-ES" dirty="0"/>
          </a:p>
        </p:txBody>
      </p:sp>
      <p:sp>
        <p:nvSpPr>
          <p:cNvPr id="5" name="Marcador de contenido 4"/>
          <p:cNvSpPr>
            <a:spLocks noGrp="1"/>
          </p:cNvSpPr>
          <p:nvPr>
            <p:ph sz="half" idx="1"/>
          </p:nvPr>
        </p:nvSpPr>
        <p:spPr>
          <a:xfrm>
            <a:off x="488228" y="2060849"/>
            <a:ext cx="5324400" cy="3600400"/>
          </a:xfrm>
        </p:spPr>
        <p:txBody>
          <a:bodyPr>
            <a:normAutofit/>
          </a:bodyPr>
          <a:lstStyle/>
          <a:p>
            <a:pPr marL="0" indent="0">
              <a:buNone/>
            </a:pPr>
            <a:r>
              <a:rPr lang="es-ES" sz="2600" b="1" dirty="0"/>
              <a:t>Secretariado del TLCAN</a:t>
            </a:r>
            <a:endParaRPr lang="es-ES" sz="2600" dirty="0"/>
          </a:p>
          <a:p>
            <a:pPr lvl="0"/>
            <a:r>
              <a:rPr lang="es-ES" sz="2600" dirty="0"/>
              <a:t>Integrado por una 'sección nacional' por parte de cada uno de los países miembros.</a:t>
            </a:r>
          </a:p>
          <a:p>
            <a:pPr marL="0" indent="0">
              <a:buNone/>
            </a:pPr>
            <a:endParaRPr lang="es-ES" sz="2600" b="1" dirty="0"/>
          </a:p>
          <a:p>
            <a:endParaRPr lang="es-ES" sz="2600" dirty="0"/>
          </a:p>
        </p:txBody>
      </p:sp>
      <p:sp>
        <p:nvSpPr>
          <p:cNvPr id="6" name="Marcador de contenido 5"/>
          <p:cNvSpPr>
            <a:spLocks noGrp="1"/>
          </p:cNvSpPr>
          <p:nvPr>
            <p:ph sz="half" idx="2"/>
          </p:nvPr>
        </p:nvSpPr>
        <p:spPr>
          <a:xfrm>
            <a:off x="5807968" y="764705"/>
            <a:ext cx="5616624" cy="5760639"/>
          </a:xfrm>
        </p:spPr>
        <p:txBody>
          <a:bodyPr>
            <a:normAutofit/>
          </a:bodyPr>
          <a:lstStyle/>
          <a:p>
            <a:pPr marL="0" indent="0">
              <a:buNone/>
            </a:pPr>
            <a:r>
              <a:rPr lang="es-ES" b="1" dirty="0"/>
              <a:t>Comisión para la Cooperación Laboral</a:t>
            </a:r>
            <a:endParaRPr lang="es-ES" dirty="0"/>
          </a:p>
          <a:p>
            <a:pPr lvl="0"/>
            <a:r>
              <a:rPr lang="es-ES" dirty="0"/>
              <a:t>Promueve la cooperación en asuntos laborales y vigilar el efectivo cumplimiento de la legislación laboral de cada país.</a:t>
            </a:r>
          </a:p>
          <a:p>
            <a:pPr lvl="0"/>
            <a:r>
              <a:rPr lang="es-ES" dirty="0"/>
              <a:t>Los ministros de trabajo en cada uno de los tres países son los responsables de su implementación a nivel nacional.</a:t>
            </a:r>
          </a:p>
          <a:p>
            <a:pPr marL="0" indent="0">
              <a:buNone/>
            </a:pPr>
            <a:endParaRPr lang="es-ES" dirty="0"/>
          </a:p>
        </p:txBody>
      </p:sp>
    </p:spTree>
    <p:extLst>
      <p:ext uri="{BB962C8B-B14F-4D97-AF65-F5344CB8AC3E}">
        <p14:creationId xmlns:p14="http://schemas.microsoft.com/office/powerpoint/2010/main" val="520991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ES" sz="4000" dirty="0"/>
              <a:t>Instituciones del TLCAN </a:t>
            </a:r>
            <a:br>
              <a:rPr lang="es-ES" sz="4000" dirty="0"/>
            </a:br>
            <a:endParaRPr lang="es-ES" dirty="0"/>
          </a:p>
        </p:txBody>
      </p:sp>
      <p:sp>
        <p:nvSpPr>
          <p:cNvPr id="6" name="Marcador de contenido 5"/>
          <p:cNvSpPr>
            <a:spLocks noGrp="1"/>
          </p:cNvSpPr>
          <p:nvPr>
            <p:ph sz="half" idx="1"/>
          </p:nvPr>
        </p:nvSpPr>
        <p:spPr>
          <a:xfrm>
            <a:off x="609600" y="980729"/>
            <a:ext cx="5384800" cy="5145436"/>
          </a:xfrm>
        </p:spPr>
        <p:txBody>
          <a:bodyPr>
            <a:normAutofit/>
          </a:bodyPr>
          <a:lstStyle/>
          <a:p>
            <a:pPr marL="0" indent="0">
              <a:buNone/>
            </a:pPr>
            <a:r>
              <a:rPr lang="es-ES" b="1" dirty="0"/>
              <a:t>Comisión para la Cooperación Ambiental</a:t>
            </a:r>
            <a:endParaRPr lang="es-ES" dirty="0"/>
          </a:p>
          <a:p>
            <a:pPr lvl="0"/>
            <a:r>
              <a:rPr lang="es-ES" dirty="0"/>
              <a:t>Promueve la cooperación entre los países miembros del TLCAN en la implementación del acuerdo paralelo en materia ambiental; y abordar los problemas medioambientales que preocupan a la región.</a:t>
            </a:r>
          </a:p>
        </p:txBody>
      </p:sp>
      <p:sp>
        <p:nvSpPr>
          <p:cNvPr id="2" name="Marcador de contenido 1">
            <a:extLst>
              <a:ext uri="{FF2B5EF4-FFF2-40B4-BE49-F238E27FC236}">
                <a16:creationId xmlns:a16="http://schemas.microsoft.com/office/drawing/2014/main" id="{B1710B98-6189-42F9-8AFC-0888BF9159A2}"/>
              </a:ext>
            </a:extLst>
          </p:cNvPr>
          <p:cNvSpPr>
            <a:spLocks noGrp="1"/>
          </p:cNvSpPr>
          <p:nvPr>
            <p:ph sz="half" idx="2"/>
          </p:nvPr>
        </p:nvSpPr>
        <p:spPr>
          <a:xfrm>
            <a:off x="6528048" y="3573016"/>
            <a:ext cx="5384800" cy="4525963"/>
          </a:xfrm>
        </p:spPr>
        <p:txBody>
          <a:bodyPr>
            <a:normAutofit/>
          </a:bodyPr>
          <a:lstStyle/>
          <a:p>
            <a:r>
              <a:rPr lang="es-ES" dirty="0"/>
              <a:t>Formada por un Consejo (ministros de medio ambiente), un Comité Asesor Público y Conjunto y una Secretaría</a:t>
            </a:r>
            <a:endParaRPr lang="es-MX" dirty="0"/>
          </a:p>
        </p:txBody>
      </p:sp>
    </p:spTree>
    <p:extLst>
      <p:ext uri="{BB962C8B-B14F-4D97-AF65-F5344CB8AC3E}">
        <p14:creationId xmlns:p14="http://schemas.microsoft.com/office/powerpoint/2010/main" val="3142869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Afectados por el  TLCAN</a:t>
            </a:r>
            <a:br>
              <a:rPr lang="es-ES" dirty="0"/>
            </a:br>
            <a:endParaRPr lang="es-ES" dirty="0"/>
          </a:p>
        </p:txBody>
      </p:sp>
      <p:sp>
        <p:nvSpPr>
          <p:cNvPr id="5" name="Marcador de texto 4"/>
          <p:cNvSpPr>
            <a:spLocks noGrp="1"/>
          </p:cNvSpPr>
          <p:nvPr>
            <p:ph type="body" idx="1"/>
          </p:nvPr>
        </p:nvSpPr>
        <p:spPr/>
        <p:txBody>
          <a:bodyPr/>
          <a:lstStyle/>
          <a:p>
            <a:r>
              <a:rPr lang="es-MX" sz="3200" dirty="0"/>
              <a:t>México</a:t>
            </a:r>
            <a:endParaRPr lang="es-ES" dirty="0"/>
          </a:p>
        </p:txBody>
      </p:sp>
      <p:sp>
        <p:nvSpPr>
          <p:cNvPr id="3" name="Marcador de contenido 2"/>
          <p:cNvSpPr>
            <a:spLocks noGrp="1"/>
          </p:cNvSpPr>
          <p:nvPr>
            <p:ph sz="half" idx="2"/>
          </p:nvPr>
        </p:nvSpPr>
        <p:spPr/>
        <p:txBody>
          <a:bodyPr>
            <a:normAutofit/>
          </a:bodyPr>
          <a:lstStyle/>
          <a:p>
            <a:r>
              <a:rPr lang="es-MX" sz="2800" dirty="0"/>
              <a:t>1993 la Asociación Mexicana de la Industria del Juguete registró a 380 fabricantes, en 1995 se redujo a sólo 30.</a:t>
            </a:r>
            <a:endParaRPr lang="es-ES" sz="2800" dirty="0"/>
          </a:p>
        </p:txBody>
      </p:sp>
      <p:sp>
        <p:nvSpPr>
          <p:cNvPr id="6" name="Marcador de texto 5"/>
          <p:cNvSpPr>
            <a:spLocks noGrp="1"/>
          </p:cNvSpPr>
          <p:nvPr>
            <p:ph type="body" sz="quarter" idx="3"/>
          </p:nvPr>
        </p:nvSpPr>
        <p:spPr/>
        <p:txBody>
          <a:bodyPr>
            <a:normAutofit/>
          </a:bodyPr>
          <a:lstStyle/>
          <a:p>
            <a:r>
              <a:rPr lang="es-MX" sz="3200" dirty="0"/>
              <a:t>EUA</a:t>
            </a:r>
            <a:endParaRPr lang="es-ES" sz="3200" dirty="0"/>
          </a:p>
        </p:txBody>
      </p:sp>
      <p:sp>
        <p:nvSpPr>
          <p:cNvPr id="4" name="Marcador de contenido 3"/>
          <p:cNvSpPr>
            <a:spLocks noGrp="1"/>
          </p:cNvSpPr>
          <p:nvPr>
            <p:ph sz="quarter" idx="4"/>
          </p:nvPr>
        </p:nvSpPr>
        <p:spPr/>
        <p:txBody>
          <a:bodyPr>
            <a:normAutofit/>
          </a:bodyPr>
          <a:lstStyle/>
          <a:p>
            <a:r>
              <a:rPr lang="es-MX" sz="2800" dirty="0"/>
              <a:t>Sindicato AFL-CIO, que agrupa a los trabajadores del sector industrial en Estados Unidos, asegura que el tratado de libre comercio con Canadá y México ha significado la pérdida de 700.000 trabajos</a:t>
            </a:r>
            <a:endParaRPr lang="es-ES" sz="2800" dirty="0"/>
          </a:p>
        </p:txBody>
      </p:sp>
    </p:spTree>
    <p:extLst>
      <p:ext uri="{BB962C8B-B14F-4D97-AF65-F5344CB8AC3E}">
        <p14:creationId xmlns:p14="http://schemas.microsoft.com/office/powerpoint/2010/main" val="1784714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4638"/>
            <a:ext cx="8229600" cy="778098"/>
          </a:xfrm>
        </p:spPr>
        <p:txBody>
          <a:bodyPr>
            <a:noAutofit/>
          </a:bodyPr>
          <a:lstStyle/>
          <a:p>
            <a:r>
              <a:rPr lang="es-MX" sz="3600" dirty="0"/>
              <a:t>Beneficiados del TLCAN</a:t>
            </a:r>
            <a:br>
              <a:rPr lang="es-ES" sz="3600" dirty="0"/>
            </a:br>
            <a:endParaRPr lang="es-ES" sz="3600" dirty="0"/>
          </a:p>
        </p:txBody>
      </p:sp>
      <p:sp>
        <p:nvSpPr>
          <p:cNvPr id="5" name="Marcador de texto 4"/>
          <p:cNvSpPr>
            <a:spLocks noGrp="1"/>
          </p:cNvSpPr>
          <p:nvPr>
            <p:ph type="body" idx="1"/>
          </p:nvPr>
        </p:nvSpPr>
        <p:spPr>
          <a:xfrm>
            <a:off x="1981200" y="895351"/>
            <a:ext cx="4040188" cy="639762"/>
          </a:xfrm>
        </p:spPr>
        <p:txBody>
          <a:bodyPr>
            <a:normAutofit/>
          </a:bodyPr>
          <a:lstStyle/>
          <a:p>
            <a:r>
              <a:rPr lang="es-MX" sz="3200" dirty="0"/>
              <a:t>México</a:t>
            </a:r>
            <a:endParaRPr lang="es-ES" sz="3200" dirty="0"/>
          </a:p>
        </p:txBody>
      </p:sp>
      <p:sp>
        <p:nvSpPr>
          <p:cNvPr id="3" name="Marcador de contenido 2"/>
          <p:cNvSpPr>
            <a:spLocks noGrp="1"/>
          </p:cNvSpPr>
          <p:nvPr>
            <p:ph sz="half" idx="2"/>
          </p:nvPr>
        </p:nvSpPr>
        <p:spPr>
          <a:xfrm>
            <a:off x="551384" y="1681161"/>
            <a:ext cx="5535307" cy="3951288"/>
          </a:xfrm>
        </p:spPr>
        <p:txBody>
          <a:bodyPr>
            <a:noAutofit/>
          </a:bodyPr>
          <a:lstStyle/>
          <a:p>
            <a:r>
              <a:rPr lang="es-MX" dirty="0"/>
              <a:t>La industria automotriz</a:t>
            </a:r>
          </a:p>
          <a:p>
            <a:r>
              <a:rPr lang="es-MX" dirty="0" err="1"/>
              <a:t>Inegi</a:t>
            </a:r>
            <a:r>
              <a:rPr lang="es-MX" dirty="0"/>
              <a:t>: exportación de automóviles mantiene un crecimiento promedio de 12,6% anual.</a:t>
            </a:r>
          </a:p>
          <a:p>
            <a:r>
              <a:rPr lang="es-MX" dirty="0"/>
              <a:t>1993 existían 13 plantas automotrices y ahora son más de 30</a:t>
            </a:r>
          </a:p>
          <a:p>
            <a:r>
              <a:rPr lang="es-MX" dirty="0"/>
              <a:t>Beneficia a otros sectores como los fabricantes de cristales, llantas, pintura y refacciones en general.</a:t>
            </a:r>
            <a:endParaRPr lang="es-ES" dirty="0"/>
          </a:p>
        </p:txBody>
      </p:sp>
      <p:sp>
        <p:nvSpPr>
          <p:cNvPr id="6" name="Marcador de texto 5"/>
          <p:cNvSpPr>
            <a:spLocks noGrp="1"/>
          </p:cNvSpPr>
          <p:nvPr>
            <p:ph type="body" sz="quarter" idx="3"/>
          </p:nvPr>
        </p:nvSpPr>
        <p:spPr>
          <a:xfrm>
            <a:off x="6143243" y="895351"/>
            <a:ext cx="4041775" cy="639762"/>
          </a:xfrm>
        </p:spPr>
        <p:txBody>
          <a:bodyPr>
            <a:normAutofit/>
          </a:bodyPr>
          <a:lstStyle/>
          <a:p>
            <a:r>
              <a:rPr lang="es-MX" sz="3200" dirty="0"/>
              <a:t>EUA</a:t>
            </a:r>
            <a:endParaRPr lang="es-ES" sz="3200" dirty="0"/>
          </a:p>
        </p:txBody>
      </p:sp>
      <p:sp>
        <p:nvSpPr>
          <p:cNvPr id="4" name="Marcador de contenido 3"/>
          <p:cNvSpPr>
            <a:spLocks noGrp="1"/>
          </p:cNvSpPr>
          <p:nvPr>
            <p:ph sz="quarter" idx="4"/>
          </p:nvPr>
        </p:nvSpPr>
        <p:spPr>
          <a:xfrm>
            <a:off x="6241947" y="1528310"/>
            <a:ext cx="5398669" cy="3951288"/>
          </a:xfrm>
        </p:spPr>
        <p:txBody>
          <a:bodyPr>
            <a:noAutofit/>
          </a:bodyPr>
          <a:lstStyle/>
          <a:p>
            <a:r>
              <a:rPr lang="es-MX" dirty="0"/>
              <a:t>Exportaciones a México pasaron de usa$51 mil millones en 1993, a usa$223 mil millones en 2011, un aumento de 330%, ( estudio de la Cámara de Comercio de Estados Unidos).</a:t>
            </a:r>
          </a:p>
          <a:p>
            <a:r>
              <a:rPr lang="es-MX" dirty="0"/>
              <a:t>Productores agrícolas en Estados Unidos</a:t>
            </a:r>
          </a:p>
          <a:p>
            <a:r>
              <a:rPr lang="es-MX" dirty="0"/>
              <a:t>Exportaciones de servicios   a Canadá y México pasaron de usa$27 mil millones en 1993 a 82 mil millones en 2011</a:t>
            </a:r>
            <a:endParaRPr lang="es-ES" dirty="0"/>
          </a:p>
        </p:txBody>
      </p:sp>
    </p:spTree>
    <p:extLst>
      <p:ext uri="{BB962C8B-B14F-4D97-AF65-F5344CB8AC3E}">
        <p14:creationId xmlns:p14="http://schemas.microsoft.com/office/powerpoint/2010/main" val="1963558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 y="274639"/>
            <a:ext cx="10972800" cy="1143000"/>
          </a:xfrm>
        </p:spPr>
        <p:txBody>
          <a:bodyPr>
            <a:normAutofit/>
          </a:bodyPr>
          <a:lstStyle/>
          <a:p>
            <a:r>
              <a:rPr lang="es-ES" sz="3200" b="1" dirty="0"/>
              <a:t>La Unión Europea</a:t>
            </a:r>
            <a:endParaRPr lang="es-ES" sz="3200" dirty="0"/>
          </a:p>
        </p:txBody>
      </p:sp>
      <p:sp>
        <p:nvSpPr>
          <p:cNvPr id="3" name="2 Marcador de contenido"/>
          <p:cNvSpPr>
            <a:spLocks noGrp="1"/>
          </p:cNvSpPr>
          <p:nvPr>
            <p:ph sz="half" idx="1"/>
          </p:nvPr>
        </p:nvSpPr>
        <p:spPr>
          <a:xfrm>
            <a:off x="609600" y="1417639"/>
            <a:ext cx="5384800" cy="4708526"/>
          </a:xfrm>
        </p:spPr>
        <p:txBody>
          <a:bodyPr>
            <a:normAutofit lnSpcReduction="10000"/>
          </a:bodyPr>
          <a:lstStyle/>
          <a:p>
            <a:pPr>
              <a:buNone/>
            </a:pPr>
            <a:r>
              <a:rPr lang="es-MX" sz="2400" dirty="0"/>
              <a:t>Antecedentes:</a:t>
            </a:r>
            <a:endParaRPr lang="es-ES" sz="2400" dirty="0"/>
          </a:p>
          <a:p>
            <a:r>
              <a:rPr lang="es-ES" sz="2400" dirty="0"/>
              <a:t>Sus raíces se remontan a la Segunda Guerra Mundial. </a:t>
            </a:r>
          </a:p>
          <a:p>
            <a:r>
              <a:rPr lang="es-ES" sz="2400" dirty="0"/>
              <a:t>1950, propuso la creación de una autoridad común para regular la industria del carbón y del acero </a:t>
            </a:r>
          </a:p>
          <a:p>
            <a:r>
              <a:rPr lang="es-ES" sz="2400" dirty="0"/>
              <a:t>1951 Firmó el Tratado de París : Comunidad Económica Europea del Carbón y el Acero (CECA) </a:t>
            </a:r>
          </a:p>
          <a:p>
            <a:pPr>
              <a:buNone/>
            </a:pPr>
            <a:r>
              <a:rPr lang="es-ES" sz="2400" dirty="0"/>
              <a:t>   </a:t>
            </a:r>
          </a:p>
          <a:p>
            <a:pPr>
              <a:buNone/>
            </a:pPr>
            <a:endParaRPr lang="es-ES" sz="2400" dirty="0"/>
          </a:p>
          <a:p>
            <a:pPr>
              <a:buNone/>
            </a:pPr>
            <a:r>
              <a:rPr lang="es-ES" sz="2400" dirty="0"/>
              <a:t>	</a:t>
            </a:r>
            <a:endParaRPr lang="es-ES" sz="2000" dirty="0"/>
          </a:p>
          <a:p>
            <a:pPr>
              <a:buNone/>
            </a:pPr>
            <a:endParaRPr lang="es-ES" sz="2000" dirty="0"/>
          </a:p>
        </p:txBody>
      </p:sp>
      <p:sp>
        <p:nvSpPr>
          <p:cNvPr id="6" name="Marcador de contenido 5">
            <a:extLst>
              <a:ext uri="{FF2B5EF4-FFF2-40B4-BE49-F238E27FC236}">
                <a16:creationId xmlns:a16="http://schemas.microsoft.com/office/drawing/2014/main" id="{FE87AB26-A080-4E34-80D0-6F9A136AC3E8}"/>
              </a:ext>
            </a:extLst>
          </p:cNvPr>
          <p:cNvSpPr>
            <a:spLocks noGrp="1"/>
          </p:cNvSpPr>
          <p:nvPr>
            <p:ph sz="half" idx="2"/>
          </p:nvPr>
        </p:nvSpPr>
        <p:spPr>
          <a:xfrm>
            <a:off x="6312024" y="3212976"/>
            <a:ext cx="5384800" cy="4525963"/>
          </a:xfrm>
        </p:spPr>
        <p:txBody>
          <a:bodyPr>
            <a:normAutofit lnSpcReduction="10000"/>
          </a:bodyPr>
          <a:lstStyle/>
          <a:p>
            <a:r>
              <a:rPr lang="es-ES" dirty="0"/>
              <a:t>Bélgica, Alemania, Francia, Italia, Luxemburgo y los Países Bajos</a:t>
            </a:r>
          </a:p>
          <a:p>
            <a:r>
              <a:rPr lang="es-ES" dirty="0"/>
              <a:t>1973 Dinamarca,  Irlanda y Reino Unido</a:t>
            </a:r>
          </a:p>
          <a:p>
            <a:r>
              <a:rPr lang="es-ES" dirty="0"/>
              <a:t>1981  Grecia</a:t>
            </a:r>
          </a:p>
          <a:p>
            <a:r>
              <a:rPr lang="es-ES" dirty="0"/>
              <a:t>1986 España y Portugal</a:t>
            </a:r>
          </a:p>
          <a:p>
            <a:endParaRPr lang="es-MX" dirty="0"/>
          </a:p>
        </p:txBody>
      </p:sp>
      <p:pic>
        <p:nvPicPr>
          <p:cNvPr id="2050" name="Picture 2" descr="Resultado de imagen para bandera de la unión europea">
            <a:extLst>
              <a:ext uri="{FF2B5EF4-FFF2-40B4-BE49-F238E27FC236}">
                <a16:creationId xmlns:a16="http://schemas.microsoft.com/office/drawing/2014/main" id="{DA45E8CA-3CF0-4DA3-8706-66996E6F95B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1190" y="303059"/>
            <a:ext cx="3751210" cy="24633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7408" y="714356"/>
            <a:ext cx="7848872" cy="5810988"/>
          </a:xfrm>
        </p:spPr>
        <p:txBody>
          <a:bodyPr>
            <a:normAutofit/>
          </a:bodyPr>
          <a:lstStyle/>
          <a:p>
            <a:pPr>
              <a:buNone/>
            </a:pPr>
            <a:r>
              <a:rPr lang="es-ES" sz="2800" b="1" dirty="0"/>
              <a:t>Unión Europea</a:t>
            </a:r>
          </a:p>
          <a:p>
            <a:r>
              <a:rPr lang="es-ES" sz="2800" dirty="0"/>
              <a:t>1991</a:t>
            </a:r>
            <a:r>
              <a:rPr lang="es-ES" sz="2800" b="1" dirty="0"/>
              <a:t>Tratado de Maastricht</a:t>
            </a:r>
          </a:p>
          <a:p>
            <a:r>
              <a:rPr lang="es-ES" sz="2800" dirty="0"/>
              <a:t>1992 firmado por el Consejo Europeo </a:t>
            </a:r>
          </a:p>
          <a:p>
            <a:r>
              <a:rPr lang="es-ES" sz="2800" dirty="0"/>
              <a:t>1993  referéndum fue ratificada  y entró en vigor el Tratado.</a:t>
            </a:r>
          </a:p>
          <a:p>
            <a:r>
              <a:rPr lang="es-ES" sz="2800" dirty="0"/>
              <a:t>1995 Se adhirieron Austria, Finlandia y Suecia.</a:t>
            </a:r>
          </a:p>
          <a:p>
            <a:r>
              <a:rPr lang="es-ES" sz="2800" dirty="0"/>
              <a:t>1996  Estatuto jurídico  del euro , entró en vigor en 1999.</a:t>
            </a:r>
          </a:p>
          <a:p>
            <a:r>
              <a:rPr lang="es-ES" sz="2800" dirty="0"/>
              <a:t>Primeros años de su existencia, cooperación entre los países de la UE se refería al comercio y la economía.</a:t>
            </a:r>
          </a:p>
          <a:p>
            <a:pPr>
              <a:buNone/>
            </a:pPr>
            <a:endParaRPr lang="es-ES" sz="4000" dirty="0"/>
          </a:p>
        </p:txBody>
      </p:sp>
      <p:pic>
        <p:nvPicPr>
          <p:cNvPr id="14338" name="Picture 2" descr="http://t3.gstatic.com/images?q=tbn:ANd9GcSOUNdZ1BuoKBAvlkXl5ic-2cS7U2IMEI9cDVXTVuI6Pqdn2YrJmw"/>
          <p:cNvPicPr>
            <a:picLocks noChangeAspect="1" noChangeArrowheads="1"/>
          </p:cNvPicPr>
          <p:nvPr/>
        </p:nvPicPr>
        <p:blipFill>
          <a:blip r:embed="rId3" cstate="print"/>
          <a:srcRect/>
          <a:stretch>
            <a:fillRect/>
          </a:stretch>
        </p:blipFill>
        <p:spPr bwMode="auto">
          <a:xfrm>
            <a:off x="8998768" y="1"/>
            <a:ext cx="3145904" cy="674136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2" name="Picture 6" descr="http://t0.gstatic.com/images?q=tbn:ANd9GcTRQYaff4du9gE1tnwQAG64iSUWAsS5Ykb8I1Th1SFqCH1VRn7nzg"/>
          <p:cNvPicPr>
            <a:picLocks noChangeAspect="1" noChangeArrowheads="1"/>
          </p:cNvPicPr>
          <p:nvPr/>
        </p:nvPicPr>
        <p:blipFill>
          <a:blip r:embed="rId3" cstate="print"/>
          <a:srcRect/>
          <a:stretch>
            <a:fillRect/>
          </a:stretch>
        </p:blipFill>
        <p:spPr bwMode="auto">
          <a:xfrm>
            <a:off x="695400" y="1268760"/>
            <a:ext cx="6440276" cy="4320480"/>
          </a:xfrm>
          <a:prstGeom prst="rect">
            <a:avLst/>
          </a:prstGeom>
          <a:noFill/>
        </p:spPr>
      </p:pic>
      <p:sp>
        <p:nvSpPr>
          <p:cNvPr id="3" name="2 Marcador de contenido"/>
          <p:cNvSpPr>
            <a:spLocks noGrp="1"/>
          </p:cNvSpPr>
          <p:nvPr>
            <p:ph sz="half" idx="1"/>
          </p:nvPr>
        </p:nvSpPr>
        <p:spPr>
          <a:xfrm>
            <a:off x="6773519" y="2132856"/>
            <a:ext cx="5384800" cy="4525963"/>
          </a:xfrm>
        </p:spPr>
        <p:txBody>
          <a:bodyPr>
            <a:normAutofit/>
          </a:bodyPr>
          <a:lstStyle/>
          <a:p>
            <a:pPr marL="0" indent="0">
              <a:buNone/>
            </a:pPr>
            <a:r>
              <a:rPr lang="es-ES" dirty="0"/>
              <a:t>3. Poderío militar.</a:t>
            </a:r>
            <a:endParaRPr lang="es-MX" dirty="0"/>
          </a:p>
          <a:p>
            <a:pPr marL="0" indent="0">
              <a:buNone/>
            </a:pPr>
            <a:r>
              <a:rPr lang="es-ES" dirty="0"/>
              <a:t>4. Consenso interno o paz interna</a:t>
            </a:r>
            <a:endParaRPr lang="es-MX" dirty="0"/>
          </a:p>
          <a:p>
            <a:pPr marL="0" indent="0">
              <a:buNone/>
            </a:pPr>
            <a:r>
              <a:rPr lang="es-ES" dirty="0"/>
              <a:t>5. Ejercer influencia interna como externa para mantener un cierto nivel de cohesión.</a:t>
            </a:r>
            <a:endParaRPr lang="es-MX" dirty="0"/>
          </a:p>
          <a:p>
            <a:endParaRPr lang="es-MX" sz="3600" dirty="0"/>
          </a:p>
        </p:txBody>
      </p:sp>
      <p:sp>
        <p:nvSpPr>
          <p:cNvPr id="34818" name="AutoShape 2" descr="data:image/jpeg;base64,/9j/4AAQSkZJRgABAQAAAQABAAD/2wCEAAkGBhQSERQQEBQQFRUVFRQVFRgSFBUWExMWFRYVFBQSEhQXGyYeFxkjGRUYHy8hJCcpLSwsFR4yNTAqNScrLCkBCQoKDgwOGg8PFyklHx8sKSwsLSwpKy0uNS0sLC81KiosLDApLSwpMCksLCksKTUpLCwsLi0sLyksLCw0KSk1LP/AABEIAKIBNwMBIgACEQEDEQH/xAAcAAEAAgMBAQEAAAAAAAAAAAAAAwUBAgQHBgj/xABAEAABAwIDAwkHAwMCBgMAAAABAAIRAyEEEjEUQVEFBhMiUmFxgdEHMlORkqLSobHwQsHhYnIVI0OTsvEWJIL/xAAaAQEBAAIDAAAAAAAAAAAAAAAAAQIDBAUG/8QAMhEBAAEDAgMGBQIHAQAAAAAAAAECAxEEMQUSIRNBUWGRwSJxgbHwI+EWMlOCoaLRFP/aAAwDAQACEQMRAD8A9rdQMzneO4ZIHhLVjZz8Sp9n4qdEEGzn4lT7PxTZz8Sp9n4qdEEGzn4lT7PxTZz8Sp9n4qdEEGzn4lT7PxTZz8Sp9n4qdEEGzn4lT7PxTZz8Sp9n4qdYJQQ7OfiVPs/FNnPxKn2fippWj38I1vP6oNNnPxKn2fimzn4lT7PxW+Yk2t3nf5Lmq13MGjnd8ANHyugm2c/EqfZ+KbOfiVPs/FcP/E38G/I+q1PKL+75Iiw2c/EqfZ+KbOfiVPs/FQYTFueYhsb+71XaEVDs5+JU+z8U2c/EqfZ+KnWJQQ7OfiVPs/FNnPxKn2fipgsoINnPxKn2fimzn4lT7PxW9asGNLnua0C5LiAB4krLKoOn7HehhHs5+JU+z8U2c/EqfZ+KmJXDX5VZTtWq0GmJ61RrDuvDjYXG8osUzVs6NnPxKn2fimzn4lT7PxVXT554NxgYnDyTlgvAM8L+KugUyyrt10fzRMfNDs5+JU+z8U2c/EqfZ+KmJWrKoIkEEHeDI+aMEezn4lT7PxTZz8Sp9n4qdEEGzn4lT7PxTZz8Sp9n4qdEEGzn4lT7PxTZz8Sp9n4qdEEGzn4lT7PxTZz8Sp9n4qdEEdOkRq5zvHLb5ALClRAREQFpUqhvvEDxIH7rZxXnfOP/AIlicQ7D06VAUgXZKjmMOQXbmLyX5HkG0AOIMwFJnDk6ex21WJqiIjvmXfzj9ptPC1HURQqvqNP9RaxhG5wcC4kHwVJhfbDUc8N2Rri5wDWsquzmdGgZDmPyUR9jT+jJFdnSbmmmRTJ/3Akjxg+Cvub3MpuBbmdlfVdZz+EiSymDo3idXeFlh8Uy7iueGWbPSOer+6OvtD6XA8rlzAatM03HVuYPy9xcLE+EjvXQ3HT7rHkcYVUpGPEQc3gDA8f4Ftw89M5l2Gs11wSHadYxHhYhZw+Kv1ntPcARfvtp6qvJ7o+f912YLBZhmdpw9UR0U8QHEi5ESLH9DvCZHRmzRbRw3/6vRSmm1omAAL2/eFzU8SKmYOAA4zG+3moOnDViR1gQfAx4greqRBzab1igwADLpu/wsYijmaWzEoqliTae7iuijgXGCRbgTBP6WVhhcKGDid54qdXKYR0qeUbvKP4VIo3UGk5iAT3/ANlvKisqOtXDRLis1nEAkCTuHeq8MLqga+9rxp4+GiDXlLl5tGm6qWPcGgOIbAOUkCeuQLTJk7io+TeczKrix1PE0XCbV6TmtIEXbUE0zqP6lHzgqsp06lXEuBpBvWGVxljiGFtgdc0ee7UePcq8vk0GYOhVrmiwvDg+zKgkGmQ0y5oieoSQCAR3YVVTEu20Gh/9dMxjHXfu29vDz3er8r89cHSewVK5a5suLWNNTuy1MjSGuB3SDIVPyl7VMM4OpUXV2FzIbW6IOFN5JEupuMkCxsDqvJCVhY80vQW+B6enHNMzMfLHpj75eqYvnfX2Om9z6DC+WNNQvp9MW9bpWOY4FtN7Iucpa90EgQvLsViC95qVHFznGS55lzjpdxubLQBWfIfK4w5qFzM+dmTd1ZIJcAQQTG424yFg5tjS06WmqbcZmfp3uTBY19F4qUyGuAMEta7L3tzAgHv1CsqPPPGtIcMViLTGZweL8Q4EHzXSOcGGBluFaLkiG05BJe4Q4i0EtAtYM4kZazlXHU6mToqXRlodnPVl5JkE5QJi4nWCJ0TLPEXav1LX1nErjk32j42lUNR9XpgfeZVAyn/blAyHw+RVhjPa3inghjKNO4LS0Oc4AGcpzGHSIBsN+k2+HRZZlKuH6aqrmm3Hp7bPusL7XsU0k1KeHeCZgBzCLWAIJt4g+Ks8B7ZBB6fDmf6eheDOshwfEbtJXmSu+ReZuKxTOloU2uYHFsue1twATAJkgSEiZca/w7Q0081ymKY8c49337/bFh8sijiM0jqnIJG85g4jyVjyX7UcHVIa41qbycoa6m5xJOkGnmB/fuXzXInskc4P2txY4Pbk6JzXMeyxcSYzCbjdFjffHyNzBdUr1KuFxIpU6dd9OBLqwax/Wa7+kzAImQbTwVzU6i5p+GTFUU1T078zjyjafs9PwnKlKrHRVKb5aHQ1wJykkB0TIEgjxBXUoKOGAgnrOADczgM5A4kAb78FOtrzdWM9BEREEREBYWUQYhIWUQFwcpzAi97/ACsuuvWDGl7iA1oJcTYAASSTwAXiPPDnxVxdVwpveygHSwAlpdlGUPcRcSCTl3TxUmrDn6HQXNZVMU9IjeXqeQ8D8imQ8D8ivCtvq/Eq/wDcf6pt9T4lX/uP9Vj2nk7f+Hav6v8Ar+73ZzQANZJPyH8/RZpVi0yDH6j5LyrmTyxiBX6OnUGV4Jea5e+nSYzrVKoYXhuYARJndovSDziovw7cXWPQNqe50vVLmz1SWxJJF+rmEAGSLqxXEuq1nDbmmr5Ynm228/L6Stcbi56rT1d/eudtBxEhpI8FSck8uuxhqNwTHjLbpq7QKQmQHNYCXPNiQ0x3xofs6FOBxudde4eSyic7OFds1Wp5a+k+He0webLDhEREmT5wF0LVtMCSBrr3+K2RrEREBc9fNBgAmRl9TK6FW8sOY+lUpkvBLHAdGSypJBAFNxIGbhJjiixETOJbu5SY4Pa0tc5nVe1rgSwkDquj3TcKGniSAMrWzoJMkt7rzE2XnnMPmbiaWJbiK9HK0CoAXPaHNdFnloJlp6w3+9PAr0inSsREOE9VthBOoDrG28qUzmOrlayxbsXOS3XzRjf8mXJiYe0h4bDswIeJaRaRlIIgzfw8V5pzt5hvbUNXBsL6biSWU7upmJORsAlkyABJERvC9ReDmF98dYSTfjG+Z3R5LpfyezhxsSYJ8OCVREro9bd0tfNR9YnZ+ecLybUqVRQpscahJGSIdLQS4EOiIAOvBXtb2dYxsZW0X2mWVWgAx7pz5TPhI71Y1uamPo4zaqgN6rnvqYctqEMcf+Y5tI3IyucIym25eoV8M2GlgJBg5mnM0g39IPetdNOd3otfxa5amibM0zEx17+r5PC8wsHT/wCmanfWe536NytHyVfj/ZrQLH9A6ox5MszvzMbE9QjLOU261yIGtwfs3UvKdztfnosCmdfK8C/C+9bOWPB56niOqpq5ouT65/w8b5R5oYqgMz6Li28mkRVAje7ISWjvMKTC8ysW91NpovYKn9TwcrNYNUNlzPMDUL7bn/y5Uw1FjKUA1s7S8Ou1oEHJlMg9YdadxEKm5ve0XKwU8YKrzmMVGhpOUxZ7bFxBm4kkHeRfVMRE4emt6zXXdNF6iimd9s5x4xHlLh/+F1qVPEZ6JqvLWtpdC0vAOdrjWDyBEBpblALjmMgC5pOTuQq1UgiliCzM1r3MpOdlBIkwYBIF9R3kL17C8sUKhAp1qDyRIDajC47/AHZzT3RIUXL/AC5Sw9Nzq5D7ZejLmF781suRx0gyZEROuhymiPFwbXF9Tzck281VfOPLZ5TiOTqZqOpUTU6RrnNDKha7pC0lp6Ko0NlxIMNLRMwCTY/Rc3/aPUwVJuFfh2EU3Rq5lSCSXhzXT1yTO7w3r5blflBtaoajaNGiNMtIFrYkwXCYmIBIDQY0VxzWw9fE9JSa2pVaKNVo6rD7zcrafTvuxsuzgA6tFt61xmNneai1RXZ/XjMR1xM4xPzj883s3JXKzK7Q5hF2teBMyx85HA8DB8CCNypsBzNbhsftWHJbTqNe2rTEZQ49YPb/AKZB6u4utaY6+Z3Jb8NgaNKqDna0lwtIL3OeWa3jNHkrxhm9/PVbsZxMvEVXOxrrotT8M5j5x+dYbIiLJxRERAREQEREBERBQ8+qRdyfiA0VCcmlP3nXFtDbj3TovHWUsGWNzOcHFtOchfLHZaDKhfmY4Hrms8BuoaLiwXv5C+S5Y5l4SoWudQYIkE081KTJPWFMgGZ3rCqnLuOH8Qo01M0V82M5+H/jzZ+HwDr56jNBDS4/9SrLiXsMDKKekwHTDiCFrlwRfVnIG5opw6tcdFAiG2b0ly4iT2QFc86OYLWtqYjDEgAMIpAF28NflcXTvDgP93curAex2o5jXVq7WOJGZrGZwG7wHkjreUeK18s5w72nW6WbfaTeq69PPunuj9nzZwmAAA6WqTlkuEglxA6gBpwG2Jk3kgb7XXMjmpRxOKqOc19XDU2NDS9zoNRwbLC6G58vX0AFgd4Vjyp7LqNDoqvS1Xs6agyo14HWa+o2m4hzAC33v8r0rD0GsaGsa1rQIAaAGgDcALALKKevVwNZxKmLWLFVU82YzPTG3lu2o0Q0BrQAAAABoALAALdEW15kREQEREGCqLlPkgVHDNUDMjXwROYF7C3MIvYmfRW+Jr5REjMdLj53VS4xIvN5J14GBu/fwVSXKeTpeSK1YCRlDczQwAtM+/BORpbJG+VY8lclGmc7nudLWQDmhkNAMNc4xNzrPWMkrmDo/n6KcYtzXEAyASIOkAwP2QWfQ+9G/wDS0WXA/Avm7gTe9ybeSw3HOzOIO6YNwNFws52NJLSCCA46N0bmBMucAZcAB3kjUGA66VSL5nGbCQYm0TedTu71IMYMhYQ4H/Se/iSqnD8tU6rw1gMEHrREABpAA/q10sRbUEE2Rw+ZuZhkj3hEeYQRt3xpvDtPGRv/AF8VN08tyy6IOuoi8zOv+PBQtbBh0jMN4+RjxWP9I8ybabjeAEHl3PDmpimPq4mo41abYipUqN6TK50NaWbiCYgCN41XzvJmCFWpkJd7rnQwAveWtkMpgkAuPrrovZ+WOTWYmk+hULg14aC5sZgWkEPEg3kBef8AKfsvxDXf/XyVmE2lzWub/vBMHxHyC01U42ew4dxWi5b7O7VFNUbdMRjHp9ldV5qNvFZoAyT0jTmYSzM9r2jeCWi0i5nS9bytyO7DlmcsJe3N1dRBLSCd+ljvB3K/p+y/FZHE9C1491mac4tfOOq3fE8N0r5N9MtJaRBBIIIgggwQRxBlYYdrprsXZnkuxVjfpC05r8q0sPiWVq1EVmt0EwWOtFRoPVcRwda8yCJXuHJ3J9OjTaaNNjRGbJTMtJfBcWujrHv3iNy/PK9m9lWPfUweV46tN5Yww0AtABgAAaE6mbkrOierqePafNuL0TtiJ6+nu+xqVQBv00GqxhpyjNMxv1UmVZW15EREQEREBERAREQEREBRVqIcCDv/AH3FSogo8N77Z4hXFWuGxM3MADUlaVsG11yL8RYqPZi0ksvv6xJM+kKo6KrJGgOhvpa4/VBUAEm3itcO8lskRrujQxpuUiisosFZQEREBERBTYir1jczN4kQBIA7960c7QHsiI1Fh8xKlq0LmQC6f6XRMzeDf/2FFAMEzEQIuYnX+cPNVGvR8bDjuPhxP8stiQZMH5i9wCTbW6zUpxAsNdTMzvkC2mnctctiQQdAYmw1Go4j9O9BlrRczaD4jylRtpsBmB39RvW7iZvw3rYe6e8x4b/7foVqBwRE+Kw4EVGtADgNANY0kd37LXD1S0y2TxXTQqgh1MX1LZAiw9byeK2o4E2LyB3Df47kVvhahc4yAQANYkEgGJ371LWwoIsGyNNymp0w0QAAO5bKKoq1LKcvCP2lb4WkXOEboJPALo5UpXD+Nj/ZdmEpBrRA1AJ46b1UcWMoZACL6STxBkT5/svh6nsvovrPe6pVDXOLm02kZhaXtdUcHScxkb41vdek1KYcINwq/EUHNJcPd1MeWoWMxE7uTY1N3T57KrGd3nuE9kg6Z1OpiWloZmy02xVbmLhTLgZGXqkzvLSBpK9D5F5Ep4Wk2jRBDWzM3c4nVzzFyV04SrmnW0XNj5jj6qWoyfmD8jKRTENmo11/Uxi5VmG6IirhiIiAiIgIiICIiAiIgIiICIiDTJGnfbvVMa0zm3mdJ8vDTRWeOqENtvMG8Wvod3iq0MEmIIANj4a94lVElF7w7VxAJFycp7r6Xj5rvpY1pgGxtbvOiqnVSb2mZtx4rIqnSYHcNB3fzemBeIuSnj2mxO6Z3LpZUB0IPgorZERBzYrDTDo4TETY2IPEf3XK3D1N/aG/cJ847u9WaIKzEYF02iO7dckn9Vzg2IgwIto6Z89IAjwV0qpxIJnKDMkACct5Gm+3zVRHB0MAeIgGd17kLFOmZ0nW4uB/qkcNVETvXTSY0NDnGNXADUkWH7aIIWscDYHx3fPSF2YGlLs3DfJIk8J4D91DhMKXEg6QLjxGnjCtWMAEAQEGyIiitKtIOEHRKYO+NTEcNy3RAUPTCxkw4wLaHh3KZceMblIfEiRmH7O8Qg6wtRUkkXtv3eEqHEucWSy8/qDwUODaWhziDubAGkb48/3QdjQZMkRaP7yt1q0qOpiQ2S617byfAIJkWlOsHaEFboCIiAiIgIiICIiAiIgIiIOfG0MzTEyP14g8VVsEiBrckbzpEcfBXir6+B62caSCRpF5JCDgc2OHkZ8lhbB0W77g7/LcUeyOPmIPmFWLVdGBBzjLPf4d651ZclDqnx/sEV3IiKKIiICr+U3QRwMz6jvurBVfKN36gQBEz89P5CDmLJEtB79/C/7rfJmho1APmD1o8brDaZi2X6myRaIvxBW9OrvJmIBJnSRpBvc+YVR18l2BBkXm4jcu1cWAwxbLjaYgbx4rOGxJe6RIaB8yePyUV2IiICIiAsELKIIujI90iLQCLAcBEKSFlavdAJO5BlYc2RBVfW5SMkN0iBuM8VHgsUGk5pvvmY8UROMARcG4gDvAGh8V2tXJg8Tme/hqP0C7UUREQEREBERAREQEREBERAWCFlEFHniDF4BmTvGo8v1lZyyBvsYPGLkEHTXVYrthx/mlv7JTPVNzqBbdMnTyVRJhMIX74A+fkrShRDW5Qo8Fh8je83P+F0KKIiICIiAuHlRlg7vjyP8AkLuWlWnmBH+fNBTuYbHQQIJP/wCiRxud3cpcOwuMtEdYSZ3a/wAhQik43yuO6wIFt3crTCYbLJiCeGg7lUS1AYMawY8dyhwGHLW31Jk/2XSiiiIiAiIgIiII8RUytLuAVNUrOd7xJ/b5K05QP/LPlHjIVdTwjjo0jxsFUlCi6qnJzgJkHuEz5cVzObBg6qozTqZSHDd/IV5TfIBG8SqbD4cvMDzPAK6a2BHBSVhlERRRERAREQEREBERAREQEREFLi2Qb9//AJOv+q6sDgyCHkxrbj5zcb1tymywPD++7+cF04U9RsAgRv1VRKiIooiIgIiICIiAiIgIiICIiAiIgIiICIiAuCrgQ5561zeLTGi71iEGlGgGiB/k+KkRRvpknWBwGp8TwQKjzBywTprYeK3HejWgWCygIiICKF2LYDBewEcXBNtp9tn1D1QTIodtp9tn1D1TbafbZ9Q9UEyKHbafbZ9Q9U22n22fUPVBMih22n22fUPVNtp9tn1D1QTIodtp9tn1D1TbafbZ9Q9UEj2AiDojWxbduUe20+2z6h6rG20+2z6h6oJ0UO20+2z6h6pttPts+oeqCZFDttPts+oeqbbT7bPqHqgmRQ7bT7bPqHqm20+2z6h6oJkUO20+2z6h6pttPts+oeqCZFDttPts+oeqbbT7bPqHqgmRQ7bT7bPqHqm20+2z6h6oJkUO20+2z6h6pttPts+oeqCZFDttPts+oeqbbT7bPqHqgmRQ7bT7bPqHqm20+2z6h6oJkUO20+2z6h6pttPts+oeqCZFDttPts+oeqbbT7bPqHqgmRQ7bT7bPqHqm20+2z6h6oJkUO20+2z6h6pttPts+oeqCZFHTrtd7rmnwIP7Ig2WURAREQEREBERAREQEREBERAREQEREBERAREQEREBERAREQEREBERAREQEREBERAREVR//9k="/>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4820" name="AutoShape 4" descr="data:image/jpeg;base64,/9j/4AAQSkZJRgABAQAAAQABAAD/2wCEAAkGBhQSERQQEBQQFRUVFRQVFRgSFBUWExMWFRYVFBQSEhQXGyYeFxkjGRUYHy8hJCcpLSwsFR4yNTAqNScrLCkBCQoKDgwOGg8PFyklHx8sKSwsLSwpKy0uNS0sLC81KiosLDApLSwpMCksLCksKTUpLCwsLi0sLyksLCw0KSk1LP/AABEIAKIBNwMBIgACEQEDEQH/xAAcAAEAAgMBAQEAAAAAAAAAAAAAAwUBAgQHBgj/xABAEAABAwIDAwkHAwMCBgMAAAABAAIRAyEEEjEUQVEFBhMiUmFxgdEHMlORkqLSobHwQsHhYnIVI0OTsvEWJIL/xAAaAQEBAAIDAAAAAAAAAAAAAAAAAQIDBAUG/8QAMhEBAAEDAgMGBQIHAQAAAAAAAAECAxEEMQUSIRNBUWGRwSJxgbHwI+EWMlOCoaLRFP/aAAwDAQACEQMRAD8A9rdQMzneO4ZIHhLVjZz8Sp9n4qdEEGzn4lT7PxTZz8Sp9n4qdEEGzn4lT7PxTZz8Sp9n4qdEEGzn4lT7PxTZz8Sp9n4qdEEGzn4lT7PxTZz8Sp9n4qdYJQQ7OfiVPs/FNnPxKn2fippWj38I1vP6oNNnPxKn2fimzn4lT7PxW+Yk2t3nf5Lmq13MGjnd8ANHyugm2c/EqfZ+KbOfiVPs/FcP/E38G/I+q1PKL+75Iiw2c/EqfZ+KbOfiVPs/FQYTFueYhsb+71XaEVDs5+JU+z8U2c/EqfZ+KnWJQQ7OfiVPs/FNnPxKn2fipgsoINnPxKn2fimzn4lT7PxW9asGNLnua0C5LiAB4krLKoOn7HehhHs5+JU+z8U2c/EqfZ+KmJXDX5VZTtWq0GmJ61RrDuvDjYXG8osUzVs6NnPxKn2fimzn4lT7PxVXT554NxgYnDyTlgvAM8L+KugUyyrt10fzRMfNDs5+JU+z8U2c/EqfZ+KmJWrKoIkEEHeDI+aMEezn4lT7PxTZz8Sp9n4qdEEGzn4lT7PxTZz8Sp9n4qdEEGzn4lT7PxTZz8Sp9n4qdEEGzn4lT7PxTZz8Sp9n4qdEEdOkRq5zvHLb5ALClRAREQFpUqhvvEDxIH7rZxXnfOP/AIlicQ7D06VAUgXZKjmMOQXbmLyX5HkG0AOIMwFJnDk6ex21WJqiIjvmXfzj9ptPC1HURQqvqNP9RaxhG5wcC4kHwVJhfbDUc8N2Rri5wDWsquzmdGgZDmPyUR9jT+jJFdnSbmmmRTJ/3Akjxg+Cvub3MpuBbmdlfVdZz+EiSymDo3idXeFlh8Uy7iueGWbPSOer+6OvtD6XA8rlzAatM03HVuYPy9xcLE+EjvXQ3HT7rHkcYVUpGPEQc3gDA8f4Ftw89M5l2Gs11wSHadYxHhYhZw+Kv1ntPcARfvtp6qvJ7o+f912YLBZhmdpw9UR0U8QHEi5ESLH9DvCZHRmzRbRw3/6vRSmm1omAAL2/eFzU8SKmYOAA4zG+3moOnDViR1gQfAx4greqRBzab1igwADLpu/wsYijmaWzEoqliTae7iuijgXGCRbgTBP6WVhhcKGDid54qdXKYR0qeUbvKP4VIo3UGk5iAT3/ANlvKisqOtXDRLis1nEAkCTuHeq8MLqga+9rxp4+GiDXlLl5tGm6qWPcGgOIbAOUkCeuQLTJk7io+TeczKrix1PE0XCbV6TmtIEXbUE0zqP6lHzgqsp06lXEuBpBvWGVxljiGFtgdc0ee7UePcq8vk0GYOhVrmiwvDg+zKgkGmQ0y5oieoSQCAR3YVVTEu20Gh/9dMxjHXfu29vDz3er8r89cHSewVK5a5suLWNNTuy1MjSGuB3SDIVPyl7VMM4OpUXV2FzIbW6IOFN5JEupuMkCxsDqvJCVhY80vQW+B6enHNMzMfLHpj75eqYvnfX2Om9z6DC+WNNQvp9MW9bpWOY4FtN7Iucpa90EgQvLsViC95qVHFznGS55lzjpdxubLQBWfIfK4w5qFzM+dmTd1ZIJcAQQTG424yFg5tjS06WmqbcZmfp3uTBY19F4qUyGuAMEta7L3tzAgHv1CsqPPPGtIcMViLTGZweL8Q4EHzXSOcGGBluFaLkiG05BJe4Q4i0EtAtYM4kZazlXHU6mToqXRlodnPVl5JkE5QJi4nWCJ0TLPEXav1LX1nErjk32j42lUNR9XpgfeZVAyn/blAyHw+RVhjPa3inghjKNO4LS0Oc4AGcpzGHSIBsN+k2+HRZZlKuH6aqrmm3Hp7bPusL7XsU0k1KeHeCZgBzCLWAIJt4g+Ks8B7ZBB6fDmf6eheDOshwfEbtJXmSu+ReZuKxTOloU2uYHFsue1twATAJkgSEiZca/w7Q0081ymKY8c49337/bFh8sijiM0jqnIJG85g4jyVjyX7UcHVIa41qbycoa6m5xJOkGnmB/fuXzXInskc4P2txY4Pbk6JzXMeyxcSYzCbjdFjffHyNzBdUr1KuFxIpU6dd9OBLqwax/Wa7+kzAImQbTwVzU6i5p+GTFUU1T078zjyjafs9PwnKlKrHRVKb5aHQ1wJykkB0TIEgjxBXUoKOGAgnrOADczgM5A4kAb78FOtrzdWM9BEREEREBYWUQYhIWUQFwcpzAi97/ACsuuvWDGl7iA1oJcTYAASSTwAXiPPDnxVxdVwpveygHSwAlpdlGUPcRcSCTl3TxUmrDn6HQXNZVMU9IjeXqeQ8D8imQ8D8ivCtvq/Eq/wDcf6pt9T4lX/uP9Vj2nk7f+Hav6v8Ar+73ZzQANZJPyH8/RZpVi0yDH6j5LyrmTyxiBX6OnUGV4Jea5e+nSYzrVKoYXhuYARJndovSDziovw7cXWPQNqe50vVLmz1SWxJJF+rmEAGSLqxXEuq1nDbmmr5Ynm228/L6Stcbi56rT1d/eudtBxEhpI8FSck8uuxhqNwTHjLbpq7QKQmQHNYCXPNiQ0x3xofs6FOBxudde4eSyic7OFds1Wp5a+k+He0webLDhEREmT5wF0LVtMCSBrr3+K2RrEREBc9fNBgAmRl9TK6FW8sOY+lUpkvBLHAdGSypJBAFNxIGbhJjiixETOJbu5SY4Pa0tc5nVe1rgSwkDquj3TcKGniSAMrWzoJMkt7rzE2XnnMPmbiaWJbiK9HK0CoAXPaHNdFnloJlp6w3+9PAr0inSsREOE9VthBOoDrG28qUzmOrlayxbsXOS3XzRjf8mXJiYe0h4bDswIeJaRaRlIIgzfw8V5pzt5hvbUNXBsL6biSWU7upmJORsAlkyABJERvC9ReDmF98dYSTfjG+Z3R5LpfyezhxsSYJ8OCVREro9bd0tfNR9YnZ+ecLybUqVRQpscahJGSIdLQS4EOiIAOvBXtb2dYxsZW0X2mWVWgAx7pz5TPhI71Y1uamPo4zaqgN6rnvqYctqEMcf+Y5tI3IyucIym25eoV8M2GlgJBg5mnM0g39IPetdNOd3otfxa5amibM0zEx17+r5PC8wsHT/wCmanfWe536NytHyVfj/ZrQLH9A6ox5MszvzMbE9QjLOU261yIGtwfs3UvKdztfnosCmdfK8C/C+9bOWPB56niOqpq5ouT65/w8b5R5oYqgMz6Li28mkRVAje7ISWjvMKTC8ysW91NpovYKn9TwcrNYNUNlzPMDUL7bn/y5Uw1FjKUA1s7S8Ou1oEHJlMg9YdadxEKm5ve0XKwU8YKrzmMVGhpOUxZ7bFxBm4kkHeRfVMRE4emt6zXXdNF6iimd9s5x4xHlLh/+F1qVPEZ6JqvLWtpdC0vAOdrjWDyBEBpblALjmMgC5pOTuQq1UgiliCzM1r3MpOdlBIkwYBIF9R3kL17C8sUKhAp1qDyRIDajC47/AHZzT3RIUXL/AC5Sw9Nzq5D7ZejLmF781suRx0gyZEROuhymiPFwbXF9Tzck281VfOPLZ5TiOTqZqOpUTU6RrnNDKha7pC0lp6Ko0NlxIMNLRMwCTY/Rc3/aPUwVJuFfh2EU3Rq5lSCSXhzXT1yTO7w3r5blflBtaoajaNGiNMtIFrYkwXCYmIBIDQY0VxzWw9fE9JSa2pVaKNVo6rD7zcrafTvuxsuzgA6tFt61xmNneai1RXZ/XjMR1xM4xPzj883s3JXKzK7Q5hF2teBMyx85HA8DB8CCNypsBzNbhsftWHJbTqNe2rTEZQ49YPb/AKZB6u4utaY6+Z3Jb8NgaNKqDna0lwtIL3OeWa3jNHkrxhm9/PVbsZxMvEVXOxrrotT8M5j5x+dYbIiLJxRERAREQEREBERBQ8+qRdyfiA0VCcmlP3nXFtDbj3TovHWUsGWNzOcHFtOchfLHZaDKhfmY4Hrms8BuoaLiwXv5C+S5Y5l4SoWudQYIkE081KTJPWFMgGZ3rCqnLuOH8Qo01M0V82M5+H/jzZ+HwDr56jNBDS4/9SrLiXsMDKKekwHTDiCFrlwRfVnIG5opw6tcdFAiG2b0ly4iT2QFc86OYLWtqYjDEgAMIpAF28NflcXTvDgP93curAex2o5jXVq7WOJGZrGZwG7wHkjreUeK18s5w72nW6WbfaTeq69PPunuj9nzZwmAAA6WqTlkuEglxA6gBpwG2Jk3kgb7XXMjmpRxOKqOc19XDU2NDS9zoNRwbLC6G58vX0AFgd4Vjyp7LqNDoqvS1Xs6agyo14HWa+o2m4hzAC33v8r0rD0GsaGsa1rQIAaAGgDcALALKKevVwNZxKmLWLFVU82YzPTG3lu2o0Q0BrQAAAABoALAALdEW15kREQEREGCqLlPkgVHDNUDMjXwROYF7C3MIvYmfRW+Jr5REjMdLj53VS4xIvN5J14GBu/fwVSXKeTpeSK1YCRlDczQwAtM+/BORpbJG+VY8lclGmc7nudLWQDmhkNAMNc4xNzrPWMkrmDo/n6KcYtzXEAyASIOkAwP2QWfQ+9G/wDS0WXA/Avm7gTe9ybeSw3HOzOIO6YNwNFws52NJLSCCA46N0bmBMucAZcAB3kjUGA66VSL5nGbCQYm0TedTu71IMYMhYQ4H/Se/iSqnD8tU6rw1gMEHrREABpAA/q10sRbUEE2Rw+ZuZhkj3hEeYQRt3xpvDtPGRv/AF8VN08tyy6IOuoi8zOv+PBQtbBh0jMN4+RjxWP9I8ybabjeAEHl3PDmpimPq4mo41abYipUqN6TK50NaWbiCYgCN41XzvJmCFWpkJd7rnQwAveWtkMpgkAuPrrovZ+WOTWYmk+hULg14aC5sZgWkEPEg3kBef8AKfsvxDXf/XyVmE2lzWub/vBMHxHyC01U42ew4dxWi5b7O7VFNUbdMRjHp9ldV5qNvFZoAyT0jTmYSzM9r2jeCWi0i5nS9bytyO7DlmcsJe3N1dRBLSCd+ljvB3K/p+y/FZHE9C1491mac4tfOOq3fE8N0r5N9MtJaRBBIIIgggwQRxBlYYdrprsXZnkuxVjfpC05r8q0sPiWVq1EVmt0EwWOtFRoPVcRwda8yCJXuHJ3J9OjTaaNNjRGbJTMtJfBcWujrHv3iNy/PK9m9lWPfUweV46tN5Yww0AtABgAAaE6mbkrOierqePafNuL0TtiJ6+nu+xqVQBv00GqxhpyjNMxv1UmVZW15EREQEREBERAREQEREBRVqIcCDv/AH3FSogo8N77Z4hXFWuGxM3MADUlaVsG11yL8RYqPZi0ksvv6xJM+kKo6KrJGgOhvpa4/VBUAEm3itcO8lskRrujQxpuUiisosFZQEREBERBTYir1jczN4kQBIA7960c7QHsiI1Fh8xKlq0LmQC6f6XRMzeDf/2FFAMEzEQIuYnX+cPNVGvR8bDjuPhxP8stiQZMH5i9wCTbW6zUpxAsNdTMzvkC2mnctctiQQdAYmw1Go4j9O9BlrRczaD4jylRtpsBmB39RvW7iZvw3rYe6e8x4b/7foVqBwRE+Kw4EVGtADgNANY0kd37LXD1S0y2TxXTQqgh1MX1LZAiw9byeK2o4E2LyB3Df47kVvhahc4yAQANYkEgGJ371LWwoIsGyNNymp0w0QAAO5bKKoq1LKcvCP2lb4WkXOEboJPALo5UpXD+Nj/ZdmEpBrRA1AJ46b1UcWMoZACL6STxBkT5/svh6nsvovrPe6pVDXOLm02kZhaXtdUcHScxkb41vdek1KYcINwq/EUHNJcPd1MeWoWMxE7uTY1N3T57KrGd3nuE9kg6Z1OpiWloZmy02xVbmLhTLgZGXqkzvLSBpK9D5F5Ep4Wk2jRBDWzM3c4nVzzFyV04SrmnW0XNj5jj6qWoyfmD8jKRTENmo11/Uxi5VmG6IirhiIiAiIgIiICIiAiIgIiICIiDTJGnfbvVMa0zm3mdJ8vDTRWeOqENtvMG8Wvod3iq0MEmIIANj4a94lVElF7w7VxAJFycp7r6Xj5rvpY1pgGxtbvOiqnVSb2mZtx4rIqnSYHcNB3fzemBeIuSnj2mxO6Z3LpZUB0IPgorZERBzYrDTDo4TETY2IPEf3XK3D1N/aG/cJ847u9WaIKzEYF02iO7dckn9Vzg2IgwIto6Z89IAjwV0qpxIJnKDMkACct5Gm+3zVRHB0MAeIgGd17kLFOmZ0nW4uB/qkcNVETvXTSY0NDnGNXADUkWH7aIIWscDYHx3fPSF2YGlLs3DfJIk8J4D91DhMKXEg6QLjxGnjCtWMAEAQEGyIiitKtIOEHRKYO+NTEcNy3RAUPTCxkw4wLaHh3KZceMblIfEiRmH7O8Qg6wtRUkkXtv3eEqHEucWSy8/qDwUODaWhziDubAGkb48/3QdjQZMkRaP7yt1q0qOpiQ2S617byfAIJkWlOsHaEFboCIiAiIgIiICIiAiIgIiIOfG0MzTEyP14g8VVsEiBrckbzpEcfBXir6+B62caSCRpF5JCDgc2OHkZ8lhbB0W77g7/LcUeyOPmIPmFWLVdGBBzjLPf4d651ZclDqnx/sEV3IiKKIiICr+U3QRwMz6jvurBVfKN36gQBEz89P5CDmLJEtB79/C/7rfJmho1APmD1o8brDaZi2X6myRaIvxBW9OrvJmIBJnSRpBvc+YVR18l2BBkXm4jcu1cWAwxbLjaYgbx4rOGxJe6RIaB8yePyUV2IiICIiAsELKIIujI90iLQCLAcBEKSFlavdAJO5BlYc2RBVfW5SMkN0iBuM8VHgsUGk5pvvmY8UROMARcG4gDvAGh8V2tXJg8Tme/hqP0C7UUREQEREBERAREQEREBERAWCFlEFHniDF4BmTvGo8v1lZyyBvsYPGLkEHTXVYrthx/mlv7JTPVNzqBbdMnTyVRJhMIX74A+fkrShRDW5Qo8Fh8je83P+F0KKIiICIiAuHlRlg7vjyP8AkLuWlWnmBH+fNBTuYbHQQIJP/wCiRxud3cpcOwuMtEdYSZ3a/wAhQik43yuO6wIFt3crTCYbLJiCeGg7lUS1AYMawY8dyhwGHLW31Jk/2XSiiiIiAiIgIiII8RUytLuAVNUrOd7xJ/b5K05QP/LPlHjIVdTwjjo0jxsFUlCi6qnJzgJkHuEz5cVzObBg6qozTqZSHDd/IV5TfIBG8SqbD4cvMDzPAK6a2BHBSVhlERRRERAREQEREBERAREQEREFLi2Qb9//AJOv+q6sDgyCHkxrbj5zcb1tymywPD++7+cF04U9RsAgRv1VRKiIooiIgIiICIiAiIgIiICIiAiIgIiICIiAuCrgQ5561zeLTGi71iEGlGgGiB/k+KkRRvpknWBwGp8TwQKjzBywTprYeK3HejWgWCygIiICKF2LYDBewEcXBNtp9tn1D1QTIodtp9tn1D1TbafbZ9Q9UEyKHbafbZ9Q9U22n22fUPVBMih22n22fUPVNtp9tn1D1QTIodtp9tn1D1TbafbZ9Q9UEj2AiDojWxbduUe20+2z6h6rG20+2z6h6oJ0UO20+2z6h6pttPts+oeqCZFDttPts+oeqbbT7bPqHqgmRQ7bT7bPqHqm20+2z6h6oJkUO20+2z6h6pttPts+oeqCZFDttPts+oeqbbT7bPqHqgmRQ7bT7bPqHqm20+2z6h6oJkUO20+2z6h6pttPts+oeqCZFDttPts+oeqbbT7bPqHqgmRQ7bT7bPqHqm20+2z6h6oJkUO20+2z6h6pttPts+oeqCZFDttPts+oeqbbT7bPqHqgmRQ7bT7bPqHqm20+2z6h6oJkUO20+2z6h6pttPts+oeqCZFHTrtd7rmnwIP7Ig2WURAREQEREBERAREQEREBERAREQEREBERAREQEREBERAREQEREBERAREQEREBERAREVR//9k="/>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3392" y="-387424"/>
            <a:ext cx="9587408" cy="5697559"/>
          </a:xfrm>
        </p:spPr>
        <p:txBody>
          <a:bodyPr>
            <a:normAutofit lnSpcReduction="10000"/>
          </a:bodyPr>
          <a:lstStyle/>
          <a:p>
            <a:endParaRPr lang="es-ES" sz="2800" dirty="0"/>
          </a:p>
          <a:p>
            <a:endParaRPr lang="es-ES" sz="2800" dirty="0"/>
          </a:p>
          <a:p>
            <a:endParaRPr lang="es-ES" sz="2800" dirty="0"/>
          </a:p>
          <a:p>
            <a:pPr marL="0" indent="0">
              <a:buNone/>
            </a:pPr>
            <a:r>
              <a:rPr lang="es-ES" sz="2800" dirty="0"/>
              <a:t>1997 </a:t>
            </a:r>
            <a:r>
              <a:rPr lang="es-ES" sz="2800" b="1" dirty="0"/>
              <a:t>Tratado de Ámsterdam:</a:t>
            </a:r>
            <a:endParaRPr lang="es-ES" sz="2800" dirty="0"/>
          </a:p>
          <a:p>
            <a:pPr lvl="0">
              <a:buNone/>
            </a:pPr>
            <a:r>
              <a:rPr lang="es-ES" sz="2800" dirty="0"/>
              <a:t>	- Establecimiento Política Exterior y de Seguridad Común</a:t>
            </a:r>
          </a:p>
          <a:p>
            <a:pPr lvl="0">
              <a:buNone/>
            </a:pPr>
            <a:r>
              <a:rPr lang="es-ES" sz="2800" dirty="0"/>
              <a:t>	- Reforma del funcionamiento institucional</a:t>
            </a:r>
          </a:p>
          <a:p>
            <a:pPr lvl="0">
              <a:buNone/>
            </a:pPr>
            <a:r>
              <a:rPr lang="es-ES" sz="2800" dirty="0"/>
              <a:t>	- Planificación y coordinación de políticas fomentar el empleo</a:t>
            </a:r>
          </a:p>
          <a:p>
            <a:pPr lvl="0">
              <a:buNone/>
            </a:pPr>
            <a:r>
              <a:rPr lang="es-ES" sz="2800" dirty="0"/>
              <a:t>	- Lucha contra todo tipo de discriminación</a:t>
            </a:r>
          </a:p>
          <a:p>
            <a:pPr lvl="0">
              <a:buNone/>
            </a:pPr>
            <a:r>
              <a:rPr lang="es-ES" sz="2800" dirty="0"/>
              <a:t>	- Libre circulación de personas  y la progresiva supresión de controles   </a:t>
            </a:r>
          </a:p>
          <a:p>
            <a:pPr lvl="0">
              <a:buNone/>
            </a:pPr>
            <a:r>
              <a:rPr lang="es-ES" sz="2800" dirty="0"/>
              <a:t>         fronterizos</a:t>
            </a:r>
          </a:p>
          <a:p>
            <a:pPr lvl="0">
              <a:buNone/>
            </a:pPr>
            <a:r>
              <a:rPr lang="es-ES" sz="2800" dirty="0"/>
              <a:t>	- Adopción de políticas medioambientales comunes</a:t>
            </a:r>
          </a:p>
          <a:p>
            <a:pPr>
              <a:buNone/>
            </a:pPr>
            <a:endParaRPr lang="es-ES" sz="4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La Unión Europea</a:t>
            </a:r>
          </a:p>
        </p:txBody>
      </p:sp>
      <p:pic>
        <p:nvPicPr>
          <p:cNvPr id="4" name="3 Marcador de contenido" descr="http://www.aularagon.org/files/espa/atlas/Ue_25.jpg"/>
          <p:cNvPicPr>
            <a:picLocks noGrp="1"/>
          </p:cNvPicPr>
          <p:nvPr>
            <p:ph idx="1"/>
          </p:nvPr>
        </p:nvPicPr>
        <p:blipFill>
          <a:blip r:embed="rId3" cstate="print"/>
          <a:srcRect/>
          <a:stretch>
            <a:fillRect/>
          </a:stretch>
        </p:blipFill>
        <p:spPr bwMode="auto">
          <a:xfrm>
            <a:off x="1451484" y="1417638"/>
            <a:ext cx="9289032" cy="4896544"/>
          </a:xfrm>
          <a:prstGeom prst="rect">
            <a:avLst/>
          </a:prstGeom>
          <a:noFill/>
          <a:ln w="9525">
            <a:noFill/>
            <a:miter lim="800000"/>
            <a:headEnd/>
            <a:tailEnd/>
          </a:ln>
        </p:spPr>
      </p:pic>
      <p:sp>
        <p:nvSpPr>
          <p:cNvPr id="5" name="4 Rectángulo"/>
          <p:cNvSpPr/>
          <p:nvPr/>
        </p:nvSpPr>
        <p:spPr>
          <a:xfrm>
            <a:off x="3215680" y="5805265"/>
            <a:ext cx="4392488" cy="246221"/>
          </a:xfrm>
          <a:prstGeom prst="rect">
            <a:avLst/>
          </a:prstGeom>
        </p:spPr>
        <p:txBody>
          <a:bodyPr wrap="square">
            <a:spAutoFit/>
          </a:bodyPr>
          <a:lstStyle/>
          <a:p>
            <a:r>
              <a:rPr lang="es-MX" sz="1000" u="sng" dirty="0">
                <a:hlinkClick r:id="rId4"/>
              </a:rPr>
              <a:t>http://www.aularagon.org/files/espa/atlas/UnioEuropeaindex.htm</a:t>
            </a:r>
            <a:endParaRPr lang="es-MX" sz="1000" u="sng"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9336" y="357167"/>
            <a:ext cx="11017224" cy="5768997"/>
          </a:xfrm>
        </p:spPr>
        <p:txBody>
          <a:bodyPr>
            <a:normAutofit/>
          </a:bodyPr>
          <a:lstStyle/>
          <a:p>
            <a:pPr>
              <a:buNone/>
            </a:pPr>
            <a:r>
              <a:rPr lang="es-ES" sz="3600" b="1" dirty="0"/>
              <a:t>Instituciones de la UE</a:t>
            </a:r>
            <a:endParaRPr lang="es-ES" sz="3600" dirty="0"/>
          </a:p>
          <a:p>
            <a:pPr lvl="0"/>
            <a:r>
              <a:rPr lang="es-ES" sz="2400" dirty="0"/>
              <a:t>Parlamento Europeo (elegido por los ciudadanos de los Estados miembros); </a:t>
            </a:r>
          </a:p>
          <a:p>
            <a:pPr lvl="0"/>
            <a:r>
              <a:rPr lang="es-ES" sz="2400" dirty="0"/>
              <a:t>Consejo de la Unión Europea (representa a los Gobiernos de los Estados miembros);  </a:t>
            </a:r>
          </a:p>
          <a:p>
            <a:pPr lvl="0"/>
            <a:r>
              <a:rPr lang="es-ES" sz="2400" dirty="0"/>
              <a:t>Comisión Europea (motor y órgano ejecutivo); </a:t>
            </a:r>
          </a:p>
          <a:p>
            <a:pPr lvl="0"/>
            <a:r>
              <a:rPr lang="es-ES" sz="2400" dirty="0"/>
              <a:t>Tribunal de Justicia (garantiza el cumplimiento de la ley); </a:t>
            </a:r>
          </a:p>
          <a:p>
            <a:r>
              <a:rPr lang="es-ES" sz="2400" dirty="0"/>
              <a:t>Tribunal de Cuentas (efectúa el control de la legalidad y la regularidad de la gestión del presupuesto de la UE)</a:t>
            </a:r>
          </a:p>
          <a:p>
            <a:endParaRPr lang="es-ES" sz="2400" dirty="0"/>
          </a:p>
          <a:p>
            <a:endParaRPr lang="es-ES" sz="2400" dirty="0"/>
          </a:p>
        </p:txBody>
      </p:sp>
      <p:pic>
        <p:nvPicPr>
          <p:cNvPr id="10242" name="Picture 2" descr="http://2.bp.blogspot.com/-Ymwo9GIeMYQ/T41zIMVi9eI/AAAAAAAABlU/9nlxkacvdQQ/s1600/parlamento-europeo.jpg"/>
          <p:cNvPicPr>
            <a:picLocks noChangeAspect="1" noChangeArrowheads="1"/>
          </p:cNvPicPr>
          <p:nvPr/>
        </p:nvPicPr>
        <p:blipFill>
          <a:blip r:embed="rId3" cstate="print"/>
          <a:srcRect/>
          <a:stretch>
            <a:fillRect/>
          </a:stretch>
        </p:blipFill>
        <p:spPr bwMode="auto">
          <a:xfrm>
            <a:off x="2639616" y="4005064"/>
            <a:ext cx="6984776" cy="2304256"/>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27448" y="404664"/>
            <a:ext cx="10210800" cy="5697559"/>
          </a:xfrm>
        </p:spPr>
        <p:txBody>
          <a:bodyPr>
            <a:normAutofit/>
          </a:bodyPr>
          <a:lstStyle/>
          <a:p>
            <a:pPr marL="0" indent="0">
              <a:buNone/>
            </a:pPr>
            <a:r>
              <a:rPr lang="es-ES" sz="2800" dirty="0"/>
              <a:t>Otros cinco importantes organismos: </a:t>
            </a:r>
          </a:p>
          <a:p>
            <a:pPr lvl="1"/>
            <a:r>
              <a:rPr lang="es-ES" dirty="0"/>
              <a:t>Comité Económico y Social Europeo (opinión sociedad civil organizada respecto cuestiones económicas y sociales); </a:t>
            </a:r>
          </a:p>
          <a:p>
            <a:pPr lvl="1"/>
            <a:r>
              <a:rPr lang="es-ES" dirty="0"/>
              <a:t>Comité de las Regiones (opiniones autoridades regionales y locales); </a:t>
            </a:r>
          </a:p>
          <a:p>
            <a:pPr lvl="1"/>
            <a:r>
              <a:rPr lang="es-ES" dirty="0"/>
              <a:t>Banco Central Europeo (responsable de la política monetaria y  gestión del euro); </a:t>
            </a:r>
          </a:p>
          <a:p>
            <a:pPr lvl="1"/>
            <a:r>
              <a:rPr lang="es-ES" dirty="0"/>
              <a:t>Defensor del Pueblo europeo (se ocupa de las denuncias de los ciudadanos sobre la mala gestión de cualquier institución u organismo de la UE)</a:t>
            </a:r>
          </a:p>
          <a:p>
            <a:pPr lvl="1"/>
            <a:r>
              <a:rPr lang="es-ES" dirty="0"/>
              <a:t>Banco Europeo de Inversiones (contribuye a lograr los objetivos de la UE financiando proyectos de inversión).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ingarnet.com.ar/images/merc.jpg"/>
          <p:cNvPicPr>
            <a:picLocks noChangeAspect="1" noChangeArrowheads="1"/>
          </p:cNvPicPr>
          <p:nvPr/>
        </p:nvPicPr>
        <p:blipFill>
          <a:blip r:embed="rId3" cstate="print"/>
          <a:srcRect/>
          <a:stretch>
            <a:fillRect/>
          </a:stretch>
        </p:blipFill>
        <p:spPr bwMode="auto">
          <a:xfrm>
            <a:off x="8112224" y="2564904"/>
            <a:ext cx="2076450" cy="1933576"/>
          </a:xfrm>
          <a:prstGeom prst="rect">
            <a:avLst/>
          </a:prstGeom>
          <a:noFill/>
        </p:spPr>
      </p:pic>
      <p:sp>
        <p:nvSpPr>
          <p:cNvPr id="2" name="1 Título"/>
          <p:cNvSpPr>
            <a:spLocks noGrp="1"/>
          </p:cNvSpPr>
          <p:nvPr>
            <p:ph type="title"/>
          </p:nvPr>
        </p:nvSpPr>
        <p:spPr>
          <a:xfrm>
            <a:off x="1981200" y="274638"/>
            <a:ext cx="8229600" cy="634082"/>
          </a:xfrm>
        </p:spPr>
        <p:txBody>
          <a:bodyPr>
            <a:normAutofit/>
          </a:bodyPr>
          <a:lstStyle/>
          <a:p>
            <a:r>
              <a:rPr lang="es-ES" sz="2800" b="1" dirty="0"/>
              <a:t>Mercado Común del Sur</a:t>
            </a:r>
            <a:endParaRPr lang="es-ES" sz="2800" dirty="0"/>
          </a:p>
        </p:txBody>
      </p:sp>
      <p:sp>
        <p:nvSpPr>
          <p:cNvPr id="3" name="2 Marcador de contenido"/>
          <p:cNvSpPr>
            <a:spLocks noGrp="1"/>
          </p:cNvSpPr>
          <p:nvPr>
            <p:ph idx="1"/>
          </p:nvPr>
        </p:nvSpPr>
        <p:spPr>
          <a:xfrm>
            <a:off x="1199456" y="908721"/>
            <a:ext cx="10081120" cy="5217443"/>
          </a:xfrm>
        </p:spPr>
        <p:txBody>
          <a:bodyPr>
            <a:normAutofit fontScale="92500" lnSpcReduction="10000"/>
          </a:bodyPr>
          <a:lstStyle/>
          <a:p>
            <a:r>
              <a:rPr lang="es-ES" sz="2800" dirty="0"/>
              <a:t>1991 Argentina, Brasil, Paraguay y Uruguay</a:t>
            </a:r>
          </a:p>
          <a:p>
            <a:endParaRPr lang="es-ES" sz="2800" dirty="0"/>
          </a:p>
          <a:p>
            <a:endParaRPr lang="es-ES" sz="2800" dirty="0"/>
          </a:p>
          <a:p>
            <a:pPr>
              <a:buNone/>
            </a:pPr>
            <a:r>
              <a:rPr lang="es-ES" sz="2800" dirty="0"/>
              <a:t>                      Tratado de Asunción                         Unión Aduanera.</a:t>
            </a:r>
          </a:p>
          <a:p>
            <a:pPr>
              <a:buNone/>
            </a:pPr>
            <a:endParaRPr lang="es-ES" sz="2800" dirty="0"/>
          </a:p>
          <a:p>
            <a:r>
              <a:rPr lang="es-ES" sz="2800" dirty="0"/>
              <a:t>1994 Tratado de Ouro </a:t>
            </a:r>
            <a:r>
              <a:rPr lang="es-ES" sz="2800" dirty="0" err="1"/>
              <a:t>Preto</a:t>
            </a:r>
            <a:endParaRPr lang="es-ES" sz="2800" dirty="0"/>
          </a:p>
          <a:p>
            <a:endParaRPr lang="es-ES" sz="2800" dirty="0"/>
          </a:p>
          <a:p>
            <a:pPr>
              <a:buNone/>
            </a:pPr>
            <a:r>
              <a:rPr lang="es-ES" sz="2800" dirty="0"/>
              <a:t>                </a:t>
            </a:r>
          </a:p>
          <a:p>
            <a:pPr>
              <a:buNone/>
            </a:pPr>
            <a:r>
              <a:rPr lang="es-ES" sz="2800" dirty="0"/>
              <a:t>		 Estructura institucional del MERCOSUR</a:t>
            </a:r>
          </a:p>
          <a:p>
            <a:endParaRPr lang="es-ES" sz="2800" dirty="0"/>
          </a:p>
          <a:p>
            <a:r>
              <a:rPr lang="es-ES" sz="2800" dirty="0"/>
              <a:t>1996 Declaración Presidencial sobre Compromiso Democrático en el MERCOSUR, y Protocolo de Adhesión de Bolivia y Chile</a:t>
            </a:r>
          </a:p>
          <a:p>
            <a:pPr>
              <a:buNone/>
            </a:pPr>
            <a:endParaRPr lang="es-ES" sz="4000" dirty="0"/>
          </a:p>
          <a:p>
            <a:pPr>
              <a:buNone/>
            </a:pPr>
            <a:endParaRPr lang="es-ES" sz="4000" dirty="0"/>
          </a:p>
          <a:p>
            <a:pPr>
              <a:buNone/>
            </a:pPr>
            <a:endParaRPr lang="es-ES" sz="4000" dirty="0"/>
          </a:p>
          <a:p>
            <a:pPr>
              <a:buNone/>
            </a:pPr>
            <a:endParaRPr lang="es-MX" sz="4000" dirty="0"/>
          </a:p>
          <a:p>
            <a:endParaRPr lang="es-ES" sz="4000" dirty="0"/>
          </a:p>
        </p:txBody>
      </p:sp>
      <p:sp>
        <p:nvSpPr>
          <p:cNvPr id="4" name="3 Flecha abajo"/>
          <p:cNvSpPr/>
          <p:nvPr/>
        </p:nvSpPr>
        <p:spPr>
          <a:xfrm>
            <a:off x="4223792" y="1484784"/>
            <a:ext cx="43204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derecha"/>
          <p:cNvSpPr/>
          <p:nvPr/>
        </p:nvSpPr>
        <p:spPr>
          <a:xfrm>
            <a:off x="6208127" y="2276872"/>
            <a:ext cx="79208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a:off x="4223792" y="3701814"/>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83432" y="476672"/>
            <a:ext cx="9227368" cy="6048672"/>
          </a:xfrm>
        </p:spPr>
        <p:txBody>
          <a:bodyPr>
            <a:normAutofit/>
          </a:bodyPr>
          <a:lstStyle/>
          <a:p>
            <a:pPr>
              <a:buNone/>
            </a:pPr>
            <a:r>
              <a:rPr lang="es-ES" sz="3600" b="1" dirty="0"/>
              <a:t>Instituciones</a:t>
            </a:r>
            <a:endParaRPr lang="es-MX" sz="3600" dirty="0"/>
          </a:p>
          <a:p>
            <a:r>
              <a:rPr lang="es-ES" sz="2400" dirty="0"/>
              <a:t>Consejo del Mercado Común </a:t>
            </a:r>
            <a:endParaRPr lang="es-MX" sz="2400" dirty="0"/>
          </a:p>
          <a:p>
            <a:r>
              <a:rPr lang="es-ES" sz="2400" dirty="0"/>
              <a:t>Grupo Mercado Común </a:t>
            </a:r>
            <a:endParaRPr lang="es-MX" sz="2400" dirty="0"/>
          </a:p>
          <a:p>
            <a:r>
              <a:rPr lang="es-ES" sz="2400" dirty="0"/>
              <a:t>Comisión de Comercio del MERCOSUR </a:t>
            </a:r>
            <a:endParaRPr lang="es-MX" sz="2400" dirty="0"/>
          </a:p>
          <a:p>
            <a:r>
              <a:rPr lang="es-ES" sz="2400" dirty="0"/>
              <a:t>Parlamento del MERCOSUR </a:t>
            </a:r>
            <a:endParaRPr lang="es-MX" sz="2400" dirty="0"/>
          </a:p>
          <a:p>
            <a:r>
              <a:rPr lang="es-ES" sz="2400" dirty="0"/>
              <a:t>Foro Consultivo Económico - Social</a:t>
            </a:r>
            <a:endParaRPr lang="es-MX" sz="2400" dirty="0"/>
          </a:p>
          <a:p>
            <a:r>
              <a:rPr lang="es-ES" sz="2400" dirty="0"/>
              <a:t>Secretaría del MERCOSUR</a:t>
            </a:r>
            <a:endParaRPr lang="es-MX" sz="2400" dirty="0"/>
          </a:p>
          <a:p>
            <a:r>
              <a:rPr lang="es-ES" sz="2400" dirty="0"/>
              <a:t>Tribunal Permanente de Revisión del MERCOSUR</a:t>
            </a:r>
            <a:endParaRPr lang="es-MX" sz="2400" dirty="0"/>
          </a:p>
          <a:p>
            <a:r>
              <a:rPr lang="es-ES" sz="2400" dirty="0"/>
              <a:t>Tribunal Administrativo-Laboral del MERCOSUR</a:t>
            </a:r>
            <a:endParaRPr lang="es-MX" sz="2400" dirty="0"/>
          </a:p>
          <a:p>
            <a:r>
              <a:rPr lang="es-ES" sz="2400" dirty="0"/>
              <a:t>Centro MERCOSUR de Promoción de Estado de Derecho</a:t>
            </a:r>
            <a:endParaRPr lang="es-MX" sz="2400" dirty="0"/>
          </a:p>
          <a:p>
            <a:r>
              <a:rPr lang="es-ES" sz="2400" dirty="0"/>
              <a:t>2002 Protocolo de Olivos </a:t>
            </a:r>
          </a:p>
          <a:p>
            <a:pPr>
              <a:buNone/>
            </a:pPr>
            <a:r>
              <a:rPr lang="es-ES" sz="2400" dirty="0"/>
              <a:t>   </a:t>
            </a:r>
          </a:p>
          <a:p>
            <a:pPr>
              <a:buNone/>
            </a:pPr>
            <a:r>
              <a:rPr lang="es-ES" sz="2400" dirty="0"/>
              <a:t>	 Solución controversias entre Estados parte</a:t>
            </a:r>
          </a:p>
        </p:txBody>
      </p:sp>
      <p:sp>
        <p:nvSpPr>
          <p:cNvPr id="4" name="3 Flecha abajo"/>
          <p:cNvSpPr/>
          <p:nvPr/>
        </p:nvSpPr>
        <p:spPr>
          <a:xfrm>
            <a:off x="3863752" y="5661248"/>
            <a:ext cx="360040"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8" name="Picture 2" descr="http://t3.gstatic.com/images?q=tbn:ANd9GcRl7DqrEP6euzFeaClvuq7MIOMPFfStC5lGrlnXoIFny6M--XWhvA"/>
          <p:cNvPicPr>
            <a:picLocks noChangeAspect="1" noChangeArrowheads="1"/>
          </p:cNvPicPr>
          <p:nvPr/>
        </p:nvPicPr>
        <p:blipFill>
          <a:blip r:embed="rId3" cstate="print"/>
          <a:srcRect/>
          <a:stretch>
            <a:fillRect/>
          </a:stretch>
        </p:blipFill>
        <p:spPr bwMode="auto">
          <a:xfrm>
            <a:off x="7680177" y="692697"/>
            <a:ext cx="2466975" cy="1847851"/>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557808"/>
            <a:ext cx="8229600" cy="1143000"/>
          </a:xfrm>
        </p:spPr>
        <p:txBody>
          <a:bodyPr>
            <a:normAutofit fontScale="90000"/>
          </a:bodyPr>
          <a:lstStyle/>
          <a:p>
            <a:r>
              <a:rPr lang="es-ES_tradnl" sz="3100" b="1" dirty="0"/>
              <a:t>Unión de Naciones Suramericanas, UNASUR</a:t>
            </a:r>
            <a:br>
              <a:rPr lang="es-MX" dirty="0"/>
            </a:br>
            <a:endParaRPr lang="es-MX" dirty="0"/>
          </a:p>
        </p:txBody>
      </p:sp>
      <p:sp>
        <p:nvSpPr>
          <p:cNvPr id="3" name="2 Marcador de contenido"/>
          <p:cNvSpPr>
            <a:spLocks noGrp="1"/>
          </p:cNvSpPr>
          <p:nvPr>
            <p:ph idx="1"/>
          </p:nvPr>
        </p:nvSpPr>
        <p:spPr>
          <a:xfrm>
            <a:off x="839416" y="1268760"/>
            <a:ext cx="10297144" cy="5184576"/>
          </a:xfrm>
        </p:spPr>
        <p:txBody>
          <a:bodyPr>
            <a:normAutofit fontScale="77500" lnSpcReduction="20000"/>
          </a:bodyPr>
          <a:lstStyle/>
          <a:p>
            <a:pPr>
              <a:buNone/>
            </a:pPr>
            <a:r>
              <a:rPr lang="es-ES_tradnl" b="1" dirty="0"/>
              <a:t>Antecedente </a:t>
            </a:r>
            <a:endParaRPr lang="es-MX" dirty="0"/>
          </a:p>
          <a:p>
            <a:r>
              <a:rPr lang="es-ES_tradnl" dirty="0"/>
              <a:t>2004  Comunidad Sudamericana de Naciones (CSN) </a:t>
            </a:r>
          </a:p>
          <a:p>
            <a:endParaRPr lang="es-ES_tradnl" dirty="0"/>
          </a:p>
          <a:p>
            <a:pPr>
              <a:buNone/>
            </a:pPr>
            <a:r>
              <a:rPr lang="es-ES_tradnl" dirty="0"/>
              <a:t>    </a:t>
            </a:r>
          </a:p>
          <a:p>
            <a:pPr>
              <a:buNone/>
            </a:pPr>
            <a:r>
              <a:rPr lang="es-ES_tradnl" dirty="0"/>
              <a:t>	Argentina, Bolivia, Brasil, Chile, Colombia, Ecuador, Guyana, Paraguay, Perú, </a:t>
            </a:r>
            <a:r>
              <a:rPr lang="es-ES_tradnl" dirty="0" err="1"/>
              <a:t>Suriname</a:t>
            </a:r>
            <a:r>
              <a:rPr lang="es-ES_tradnl" dirty="0"/>
              <a:t>, Uruguay y Venezuela</a:t>
            </a:r>
          </a:p>
          <a:p>
            <a:pPr>
              <a:buNone/>
            </a:pPr>
            <a:endParaRPr lang="es-MX" dirty="0"/>
          </a:p>
          <a:p>
            <a:r>
              <a:rPr lang="es-ES_tradnl" dirty="0"/>
              <a:t>Propósito: ampliación de la coincidencia entre Mercosur, la Comunidad Andina y Chile </a:t>
            </a:r>
          </a:p>
          <a:p>
            <a:pPr>
              <a:buNone/>
            </a:pPr>
            <a:endParaRPr lang="es-ES_tradnl" dirty="0"/>
          </a:p>
          <a:p>
            <a:pPr>
              <a:buNone/>
            </a:pPr>
            <a:r>
              <a:rPr lang="es-ES_tradnl" dirty="0"/>
              <a:t>                                 </a:t>
            </a:r>
          </a:p>
          <a:p>
            <a:pPr>
              <a:buNone/>
            </a:pPr>
            <a:r>
              <a:rPr lang="es-ES_tradnl" dirty="0"/>
              <a:t>			        </a:t>
            </a:r>
          </a:p>
          <a:p>
            <a:pPr>
              <a:buNone/>
            </a:pPr>
            <a:r>
              <a:rPr lang="es-ES_tradnl" dirty="0"/>
              <a:t>				       Zona de libre comercio</a:t>
            </a:r>
          </a:p>
          <a:p>
            <a:pPr>
              <a:buNone/>
            </a:pPr>
            <a:endParaRPr lang="es-ES_tradnl" dirty="0"/>
          </a:p>
          <a:p>
            <a:endParaRPr lang="es-MX" dirty="0"/>
          </a:p>
        </p:txBody>
      </p:sp>
      <p:sp>
        <p:nvSpPr>
          <p:cNvPr id="4" name="3 Flecha abajo"/>
          <p:cNvSpPr/>
          <p:nvPr/>
        </p:nvSpPr>
        <p:spPr>
          <a:xfrm>
            <a:off x="5375920" y="2159732"/>
            <a:ext cx="72008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abajo"/>
          <p:cNvSpPr/>
          <p:nvPr/>
        </p:nvSpPr>
        <p:spPr>
          <a:xfrm>
            <a:off x="5447928" y="4797152"/>
            <a:ext cx="64807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UNASUR.jpg"/>
          <p:cNvPicPr>
            <a:picLocks noChangeAspect="1"/>
          </p:cNvPicPr>
          <p:nvPr/>
        </p:nvPicPr>
        <p:blipFill>
          <a:blip r:embed="rId3" cstate="print"/>
          <a:stretch>
            <a:fillRect/>
          </a:stretch>
        </p:blipFill>
        <p:spPr>
          <a:xfrm>
            <a:off x="5087889" y="2420889"/>
            <a:ext cx="2122081" cy="1768401"/>
          </a:xfrm>
          <a:prstGeom prst="rect">
            <a:avLst/>
          </a:prstGeom>
        </p:spPr>
      </p:pic>
      <p:graphicFrame>
        <p:nvGraphicFramePr>
          <p:cNvPr id="4" name="3 Marcador de contenido"/>
          <p:cNvGraphicFramePr>
            <a:graphicFrameLocks noGrp="1"/>
          </p:cNvGraphicFramePr>
          <p:nvPr>
            <p:ph idx="1"/>
            <p:extLst>
              <p:ext uri="{D42A27DB-BD31-4B8C-83A1-F6EECF244321}">
                <p14:modId xmlns:p14="http://schemas.microsoft.com/office/powerpoint/2010/main" val="2553793409"/>
              </p:ext>
            </p:extLst>
          </p:nvPr>
        </p:nvGraphicFramePr>
        <p:xfrm>
          <a:off x="1415480" y="116632"/>
          <a:ext cx="10225136" cy="63813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7408" y="404665"/>
            <a:ext cx="10873208" cy="5721499"/>
          </a:xfrm>
        </p:spPr>
        <p:txBody>
          <a:bodyPr>
            <a:normAutofit/>
          </a:bodyPr>
          <a:lstStyle/>
          <a:p>
            <a:r>
              <a:rPr lang="es-ES_tradnl" sz="2800" dirty="0"/>
              <a:t>2007 cambia a Unión de Naciones Suramericanas</a:t>
            </a:r>
            <a:endParaRPr lang="es-MX" sz="2800" dirty="0"/>
          </a:p>
          <a:p>
            <a:r>
              <a:rPr lang="es-ES_tradnl" sz="2800" dirty="0"/>
              <a:t>2008</a:t>
            </a:r>
            <a:r>
              <a:rPr lang="es-ES" sz="2800" dirty="0"/>
              <a:t> Declaración de Cuzco  		11 marzo 2011</a:t>
            </a:r>
          </a:p>
          <a:p>
            <a:r>
              <a:rPr lang="es-ES" dirty="0"/>
              <a:t>Objetivo: construir, un espacio de integración y unión en lo cultural, social, económico y político entre sus integrantes para eliminar la desigualdad socioeconómica, lograr la inclusión social, y fortalecer la democracia. </a:t>
            </a:r>
            <a:endParaRPr lang="es-MX" dirty="0"/>
          </a:p>
          <a:p>
            <a:endParaRPr lang="es-ES" sz="2800" dirty="0"/>
          </a:p>
          <a:p>
            <a:pPr>
              <a:buNone/>
            </a:pPr>
            <a:endParaRPr lang="es-MX" dirty="0"/>
          </a:p>
          <a:p>
            <a:pPr>
              <a:buNone/>
            </a:pPr>
            <a:r>
              <a:rPr lang="es-ES_tradnl" dirty="0"/>
              <a:t> </a:t>
            </a:r>
            <a:endParaRPr lang="es-MX" dirty="0"/>
          </a:p>
          <a:p>
            <a:endParaRPr lang="es-MX" dirty="0"/>
          </a:p>
        </p:txBody>
      </p:sp>
      <p:sp>
        <p:nvSpPr>
          <p:cNvPr id="7" name="6 Flecha derecha"/>
          <p:cNvSpPr/>
          <p:nvPr/>
        </p:nvSpPr>
        <p:spPr>
          <a:xfrm>
            <a:off x="5447928" y="1124744"/>
            <a:ext cx="576064"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3 Imagen" descr="images.jpg"/>
          <p:cNvPicPr>
            <a:picLocks noChangeAspect="1"/>
          </p:cNvPicPr>
          <p:nvPr/>
        </p:nvPicPr>
        <p:blipFill>
          <a:blip r:embed="rId2" cstate="print"/>
          <a:stretch>
            <a:fillRect/>
          </a:stretch>
        </p:blipFill>
        <p:spPr>
          <a:xfrm>
            <a:off x="8606437" y="3265414"/>
            <a:ext cx="3024336" cy="3057204"/>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95400" y="188640"/>
            <a:ext cx="5384800" cy="6004347"/>
          </a:xfrm>
        </p:spPr>
        <p:txBody>
          <a:bodyPr>
            <a:noAutofit/>
          </a:bodyPr>
          <a:lstStyle/>
          <a:p>
            <a:pPr>
              <a:buNone/>
            </a:pPr>
            <a:r>
              <a:rPr lang="es-ES" sz="2400" b="1" dirty="0"/>
              <a:t>Instituciones:</a:t>
            </a:r>
          </a:p>
          <a:p>
            <a:pPr>
              <a:buNone/>
            </a:pPr>
            <a:r>
              <a:rPr lang="es-ES" sz="2400" b="1" dirty="0"/>
              <a:t>Consejo de Jefes de Estado y de Gobierno</a:t>
            </a:r>
            <a:endParaRPr lang="es-MX" sz="2400" dirty="0"/>
          </a:p>
          <a:p>
            <a:r>
              <a:rPr lang="es-ES" sz="2400" dirty="0"/>
              <a:t>Establece lineamientos políticos, planes de acción, programas y proyectos del proceso de integración y decide  prioridades implementación. </a:t>
            </a:r>
          </a:p>
          <a:p>
            <a:pPr>
              <a:buNone/>
            </a:pPr>
            <a:r>
              <a:rPr lang="es-ES" sz="2400" b="1" dirty="0"/>
              <a:t>Presidencia pro tempore</a:t>
            </a:r>
            <a:endParaRPr lang="es-MX" sz="2400" b="1" dirty="0"/>
          </a:p>
          <a:p>
            <a:r>
              <a:rPr lang="es-MX" sz="2400" dirty="0"/>
              <a:t>E</a:t>
            </a:r>
            <a:r>
              <a:rPr lang="es-ES" sz="2400" dirty="0" err="1"/>
              <a:t>jercida</a:t>
            </a:r>
            <a:r>
              <a:rPr lang="es-ES" sz="2400" dirty="0"/>
              <a:t> anualmente. </a:t>
            </a:r>
          </a:p>
          <a:p>
            <a:r>
              <a:rPr lang="es-ES" sz="2400" dirty="0"/>
              <a:t>Representa a la unión en eventos internacionales, asume compromisos y firma declaraciones con terceros.</a:t>
            </a:r>
          </a:p>
          <a:p>
            <a:pPr>
              <a:buNone/>
            </a:pPr>
            <a:endParaRPr lang="es-MX" sz="2400" dirty="0"/>
          </a:p>
        </p:txBody>
      </p:sp>
      <p:sp>
        <p:nvSpPr>
          <p:cNvPr id="4" name="Marcador de contenido 3">
            <a:extLst>
              <a:ext uri="{FF2B5EF4-FFF2-40B4-BE49-F238E27FC236}">
                <a16:creationId xmlns:a16="http://schemas.microsoft.com/office/drawing/2014/main" id="{CFA9C6C8-5FDC-4C9E-A169-16987E07003B}"/>
              </a:ext>
            </a:extLst>
          </p:cNvPr>
          <p:cNvSpPr>
            <a:spLocks noGrp="1"/>
          </p:cNvSpPr>
          <p:nvPr>
            <p:ph sz="half" idx="2"/>
          </p:nvPr>
        </p:nvSpPr>
        <p:spPr>
          <a:xfrm>
            <a:off x="6528048" y="1628800"/>
            <a:ext cx="5384800" cy="5073428"/>
          </a:xfrm>
        </p:spPr>
        <p:txBody>
          <a:bodyPr>
            <a:normAutofit fontScale="92500" lnSpcReduction="20000"/>
          </a:bodyPr>
          <a:lstStyle/>
          <a:p>
            <a:pPr>
              <a:buNone/>
            </a:pPr>
            <a:r>
              <a:rPr lang="es-ES" b="1" dirty="0"/>
              <a:t>Consejo de Ministras y Ministros de Relaciones Exteriores</a:t>
            </a:r>
            <a:endParaRPr lang="es-MX" b="1" dirty="0"/>
          </a:p>
          <a:p>
            <a:r>
              <a:rPr lang="es-MX" dirty="0"/>
              <a:t>R</a:t>
            </a:r>
            <a:r>
              <a:rPr lang="es-ES" dirty="0" err="1"/>
              <a:t>euniones</a:t>
            </a:r>
            <a:r>
              <a:rPr lang="es-ES" dirty="0"/>
              <a:t> ordinarias semestrales, pudiendo convocar la Presidencia Pro Tempore a reuniones extraordinarias.</a:t>
            </a:r>
          </a:p>
          <a:p>
            <a:pPr>
              <a:buNone/>
            </a:pPr>
            <a:r>
              <a:rPr lang="es-ES" b="1" dirty="0"/>
              <a:t>Consejo de Delegadas y  Delegadas </a:t>
            </a:r>
            <a:endParaRPr lang="es-MX" b="1" dirty="0"/>
          </a:p>
          <a:p>
            <a:r>
              <a:rPr lang="es-ES" dirty="0"/>
              <a:t>Publicación de las Decisiones del Consejo de Jefes de Estado y Resoluciones del Consejo de Ministros.</a:t>
            </a:r>
          </a:p>
          <a:p>
            <a:r>
              <a:rPr lang="es-ES" dirty="0"/>
              <a:t>Coordina iniciativas con otros procesos de integración regional y subregional vigentes. </a:t>
            </a:r>
            <a:endParaRPr lang="es-MX" dirty="0"/>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642919"/>
            <a:ext cx="8229600" cy="5483245"/>
          </a:xfrm>
        </p:spPr>
        <p:txBody>
          <a:bodyPr>
            <a:normAutofit/>
          </a:bodyPr>
          <a:lstStyle/>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a:p>
            <a:pPr>
              <a:buNone/>
            </a:pPr>
            <a:endParaRPr lang="es-ES" sz="2000" dirty="0"/>
          </a:p>
        </p:txBody>
      </p:sp>
      <p:graphicFrame>
        <p:nvGraphicFramePr>
          <p:cNvPr id="4" name="3 Diagrama"/>
          <p:cNvGraphicFramePr/>
          <p:nvPr>
            <p:extLst>
              <p:ext uri="{D42A27DB-BD31-4B8C-83A1-F6EECF244321}">
                <p14:modId xmlns:p14="http://schemas.microsoft.com/office/powerpoint/2010/main" val="841116859"/>
              </p:ext>
            </p:extLst>
          </p:nvPr>
        </p:nvGraphicFramePr>
        <p:xfrm>
          <a:off x="2000886" y="540225"/>
          <a:ext cx="8016552"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Flecha derecha"/>
          <p:cNvSpPr/>
          <p:nvPr/>
        </p:nvSpPr>
        <p:spPr>
          <a:xfrm>
            <a:off x="3431704" y="5157192"/>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09600" y="764705"/>
            <a:ext cx="5384800" cy="5361460"/>
          </a:xfrm>
        </p:spPr>
        <p:txBody>
          <a:bodyPr>
            <a:normAutofit fontScale="92500"/>
          </a:bodyPr>
          <a:lstStyle/>
          <a:p>
            <a:pPr>
              <a:buNone/>
            </a:pPr>
            <a:r>
              <a:rPr lang="es-ES" b="1" dirty="0"/>
              <a:t>Secretaría General </a:t>
            </a:r>
            <a:endParaRPr lang="es-MX" b="1" dirty="0"/>
          </a:p>
          <a:p>
            <a:r>
              <a:rPr lang="es-ES" dirty="0"/>
              <a:t>Ejecuta los mandatos que le confieren los órganos de </a:t>
            </a:r>
            <a:r>
              <a:rPr lang="es-ES" dirty="0" err="1"/>
              <a:t>Unasur</a:t>
            </a:r>
            <a:r>
              <a:rPr lang="es-ES" dirty="0"/>
              <a:t> y ejerce su representación por delegación expresa de los mismos. </a:t>
            </a:r>
          </a:p>
          <a:p>
            <a:r>
              <a:rPr lang="es-ES" dirty="0"/>
              <a:t>Sede permanente Quito, Ecuador.</a:t>
            </a:r>
            <a:endParaRPr lang="es-MX" dirty="0"/>
          </a:p>
          <a:p>
            <a:pPr>
              <a:buNone/>
            </a:pPr>
            <a:endParaRPr lang="es-MX" dirty="0"/>
          </a:p>
          <a:p>
            <a:pPr>
              <a:buNone/>
            </a:pPr>
            <a:r>
              <a:rPr lang="es-ES" b="1" dirty="0"/>
              <a:t>Parlamento Suramericano</a:t>
            </a:r>
            <a:endParaRPr lang="es-MX" b="1" dirty="0"/>
          </a:p>
          <a:p>
            <a:r>
              <a:rPr lang="es-ES" dirty="0"/>
              <a:t>Instancia </a:t>
            </a:r>
            <a:r>
              <a:rPr lang="es-ES" dirty="0" err="1"/>
              <a:t>deliberadora</a:t>
            </a:r>
            <a:r>
              <a:rPr lang="es-ES" dirty="0"/>
              <a:t> con representantes de los doce países, sede en Cochabamba, </a:t>
            </a:r>
            <a:r>
              <a:rPr lang="es-MX" dirty="0"/>
              <a:t>Bolivia</a:t>
            </a:r>
            <a:r>
              <a:rPr lang="es-ES" dirty="0"/>
              <a:t>.</a:t>
            </a:r>
          </a:p>
          <a:p>
            <a:endParaRPr lang="es-MX" dirty="0"/>
          </a:p>
          <a:p>
            <a:endParaRPr lang="es-MX" dirty="0"/>
          </a:p>
        </p:txBody>
      </p:sp>
      <p:sp>
        <p:nvSpPr>
          <p:cNvPr id="4" name="Marcador de contenido 3">
            <a:extLst>
              <a:ext uri="{FF2B5EF4-FFF2-40B4-BE49-F238E27FC236}">
                <a16:creationId xmlns:a16="http://schemas.microsoft.com/office/drawing/2014/main" id="{63033512-FA8A-4B73-A01B-DEF525E4D0E0}"/>
              </a:ext>
            </a:extLst>
          </p:cNvPr>
          <p:cNvSpPr>
            <a:spLocks noGrp="1"/>
          </p:cNvSpPr>
          <p:nvPr>
            <p:ph sz="half" idx="2"/>
          </p:nvPr>
        </p:nvSpPr>
        <p:spPr>
          <a:xfrm>
            <a:off x="6168008" y="2332037"/>
            <a:ext cx="5384800" cy="4525963"/>
          </a:xfrm>
        </p:spPr>
        <p:txBody>
          <a:bodyPr>
            <a:normAutofit fontScale="92500"/>
          </a:bodyPr>
          <a:lstStyle/>
          <a:p>
            <a:pPr>
              <a:buNone/>
            </a:pPr>
            <a:r>
              <a:rPr lang="es-ES" b="1" dirty="0"/>
              <a:t>Consejo de Defensa Suramericano</a:t>
            </a:r>
            <a:r>
              <a:rPr lang="es-ES" dirty="0"/>
              <a:t> </a:t>
            </a:r>
            <a:endParaRPr lang="es-MX" dirty="0"/>
          </a:p>
          <a:p>
            <a:r>
              <a:rPr lang="es-ES" dirty="0"/>
              <a:t>Mecanismo Seguridad Regional, cooperación militar y la defensa regional.  Acuerdo de cooperación en seguridad.</a:t>
            </a:r>
            <a:endParaRPr lang="es-MX" dirty="0"/>
          </a:p>
          <a:p>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images (1).jpg"/>
          <p:cNvPicPr>
            <a:picLocks noChangeAspect="1"/>
          </p:cNvPicPr>
          <p:nvPr/>
        </p:nvPicPr>
        <p:blipFill>
          <a:blip r:embed="rId2" cstate="print"/>
          <a:stretch>
            <a:fillRect/>
          </a:stretch>
        </p:blipFill>
        <p:spPr>
          <a:xfrm>
            <a:off x="6816080" y="3789040"/>
            <a:ext cx="4536504" cy="2592287"/>
          </a:xfrm>
          <a:prstGeom prst="rect">
            <a:avLst/>
          </a:prstGeom>
        </p:spPr>
      </p:pic>
      <p:sp>
        <p:nvSpPr>
          <p:cNvPr id="3" name="2 Marcador de contenido"/>
          <p:cNvSpPr>
            <a:spLocks noGrp="1"/>
          </p:cNvSpPr>
          <p:nvPr>
            <p:ph idx="1"/>
          </p:nvPr>
        </p:nvSpPr>
        <p:spPr>
          <a:xfrm>
            <a:off x="623392" y="487214"/>
            <a:ext cx="9587408" cy="5750098"/>
          </a:xfrm>
        </p:spPr>
        <p:txBody>
          <a:bodyPr>
            <a:normAutofit/>
          </a:bodyPr>
          <a:lstStyle/>
          <a:p>
            <a:pPr>
              <a:buNone/>
            </a:pPr>
            <a:r>
              <a:rPr lang="es-ES" sz="2800" b="1" dirty="0"/>
              <a:t>Instituciones  Secundarias</a:t>
            </a:r>
          </a:p>
          <a:p>
            <a:pPr>
              <a:buNone/>
            </a:pPr>
            <a:r>
              <a:rPr lang="es-ES" sz="2800" dirty="0"/>
              <a:t>Consejos Suramericanos: </a:t>
            </a:r>
          </a:p>
          <a:p>
            <a:pPr lvl="1"/>
            <a:r>
              <a:rPr lang="es-ES" dirty="0"/>
              <a:t> Desarrollo Social</a:t>
            </a:r>
          </a:p>
          <a:p>
            <a:pPr lvl="1"/>
            <a:r>
              <a:rPr lang="es-MX" dirty="0"/>
              <a:t>Lucha contra el narcotráfico</a:t>
            </a:r>
          </a:p>
          <a:p>
            <a:pPr lvl="1"/>
            <a:r>
              <a:rPr lang="es-MX" dirty="0"/>
              <a:t>De salud</a:t>
            </a:r>
          </a:p>
          <a:p>
            <a:pPr lvl="1"/>
            <a:r>
              <a:rPr lang="es-MX" dirty="0"/>
              <a:t>Educación, cultura, ciencia, tecnología e innovación</a:t>
            </a:r>
          </a:p>
          <a:p>
            <a:pPr lvl="1"/>
            <a:r>
              <a:rPr lang="es-MX" dirty="0"/>
              <a:t>De defensa</a:t>
            </a:r>
          </a:p>
          <a:p>
            <a:pPr lvl="1"/>
            <a:r>
              <a:rPr lang="es-MX" dirty="0"/>
              <a:t>De energía</a:t>
            </a:r>
          </a:p>
          <a:p>
            <a:pPr lvl="1"/>
            <a:r>
              <a:rPr lang="es-MX" dirty="0"/>
              <a:t>De economía y finanzas</a:t>
            </a:r>
          </a:p>
          <a:p>
            <a:pPr lvl="1"/>
            <a:r>
              <a:rPr lang="es-MX" dirty="0"/>
              <a:t>Infraestructura y planeación</a:t>
            </a:r>
          </a:p>
          <a:p>
            <a:pPr lvl="1"/>
            <a:r>
              <a:rPr lang="es-MX" dirty="0"/>
              <a:t>Banco del Sur</a:t>
            </a:r>
          </a:p>
          <a:p>
            <a:endParaRPr lang="es-MX" sz="3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0" y="404664"/>
            <a:ext cx="8229600" cy="720080"/>
          </a:xfrm>
        </p:spPr>
        <p:txBody>
          <a:bodyPr>
            <a:normAutofit fontScale="90000"/>
          </a:bodyPr>
          <a:lstStyle/>
          <a:p>
            <a:r>
              <a:rPr lang="es-ES" sz="3100" b="1" dirty="0"/>
              <a:t>Asociación de Naciones del Sudeste Asiático (ASEAN)</a:t>
            </a:r>
            <a:br>
              <a:rPr lang="es-MX" dirty="0"/>
            </a:br>
            <a:endParaRPr lang="es-MX" dirty="0"/>
          </a:p>
        </p:txBody>
      </p:sp>
      <p:sp>
        <p:nvSpPr>
          <p:cNvPr id="3" name="2 Marcador de contenido"/>
          <p:cNvSpPr>
            <a:spLocks noGrp="1"/>
          </p:cNvSpPr>
          <p:nvPr>
            <p:ph idx="1"/>
          </p:nvPr>
        </p:nvSpPr>
        <p:spPr>
          <a:xfrm>
            <a:off x="551384" y="980728"/>
            <a:ext cx="10297144" cy="5688632"/>
          </a:xfrm>
        </p:spPr>
        <p:txBody>
          <a:bodyPr>
            <a:normAutofit/>
          </a:bodyPr>
          <a:lstStyle/>
          <a:p>
            <a:pPr>
              <a:buNone/>
            </a:pPr>
            <a:r>
              <a:rPr lang="es-ES" sz="2400" dirty="0"/>
              <a:t>1967 Fundada en Bangkok : Indonesia,  Malasia, Filipinas, Singapur y Tailandia</a:t>
            </a:r>
          </a:p>
          <a:p>
            <a:pPr>
              <a:buNone/>
            </a:pPr>
            <a:r>
              <a:rPr lang="es-ES" sz="2400" dirty="0"/>
              <a:t>		                            Declaración de Bangkok</a:t>
            </a:r>
          </a:p>
          <a:p>
            <a:pPr>
              <a:buNone/>
            </a:pPr>
            <a:r>
              <a:rPr lang="es-ES" sz="2400" dirty="0"/>
              <a:t>1992 Brunei </a:t>
            </a:r>
            <a:r>
              <a:rPr lang="es-ES" sz="2400" dirty="0" err="1"/>
              <a:t>Darusalam</a:t>
            </a:r>
            <a:r>
              <a:rPr lang="es-ES" sz="2400" dirty="0"/>
              <a:t>, </a:t>
            </a:r>
          </a:p>
          <a:p>
            <a:pPr>
              <a:buNone/>
            </a:pPr>
            <a:r>
              <a:rPr lang="es-ES" sz="2400" dirty="0"/>
              <a:t>1995 Vietnam </a:t>
            </a:r>
          </a:p>
          <a:p>
            <a:pPr>
              <a:buNone/>
            </a:pPr>
            <a:r>
              <a:rPr lang="es-ES" sz="2400" dirty="0"/>
              <a:t>1997 Laos, Camboya y Myanmar</a:t>
            </a:r>
          </a:p>
          <a:p>
            <a:pPr>
              <a:buNone/>
            </a:pPr>
            <a:endParaRPr lang="es-ES" sz="2400" dirty="0"/>
          </a:p>
          <a:p>
            <a:pPr>
              <a:buNone/>
            </a:pPr>
            <a:r>
              <a:rPr lang="es-ES" sz="2400" dirty="0"/>
              <a:t>Primera reunión cumbre </a:t>
            </a:r>
            <a:r>
              <a:rPr lang="es-ES" sz="2400" dirty="0" err="1"/>
              <a:t>Balí</a:t>
            </a:r>
            <a:r>
              <a:rPr lang="es-ES" sz="2400" dirty="0"/>
              <a:t> 1976 </a:t>
            </a:r>
          </a:p>
          <a:p>
            <a:pPr>
              <a:buNone/>
            </a:pPr>
            <a:endParaRPr lang="es-ES" sz="2400" dirty="0"/>
          </a:p>
          <a:p>
            <a:pPr>
              <a:buNone/>
            </a:pPr>
            <a:r>
              <a:rPr lang="es-ES" sz="2400" dirty="0"/>
              <a:t>Tratado de Amistad y Cooperación en el Sudeste Asiático y la Declaración de concordia </a:t>
            </a:r>
          </a:p>
          <a:p>
            <a:pPr>
              <a:buNone/>
            </a:pPr>
            <a:endParaRPr lang="es-ES" sz="2400" dirty="0"/>
          </a:p>
          <a:p>
            <a:pPr>
              <a:buNone/>
            </a:pPr>
            <a:r>
              <a:rPr lang="es-ES" sz="2400" dirty="0"/>
              <a:t>Garantizar la paz y seguridad de la región y fortalecer la cooperación con otros países</a:t>
            </a:r>
            <a:endParaRPr lang="es-MX" sz="2400" dirty="0"/>
          </a:p>
          <a:p>
            <a:endParaRPr lang="es-MX" sz="3600" dirty="0"/>
          </a:p>
        </p:txBody>
      </p:sp>
      <p:sp>
        <p:nvSpPr>
          <p:cNvPr id="6" name="5 Flecha derecha"/>
          <p:cNvSpPr/>
          <p:nvPr/>
        </p:nvSpPr>
        <p:spPr>
          <a:xfrm rot="5400000">
            <a:off x="4308519" y="4037396"/>
            <a:ext cx="360040" cy="766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derecha"/>
          <p:cNvSpPr/>
          <p:nvPr/>
        </p:nvSpPr>
        <p:spPr>
          <a:xfrm rot="5400000">
            <a:off x="4331804" y="5094990"/>
            <a:ext cx="360040"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6 Imagen" descr="ASEAN-Logo.gif"/>
          <p:cNvPicPr>
            <a:picLocks noChangeAspect="1"/>
          </p:cNvPicPr>
          <p:nvPr/>
        </p:nvPicPr>
        <p:blipFill>
          <a:blip r:embed="rId3" cstate="print"/>
          <a:stretch>
            <a:fillRect/>
          </a:stretch>
        </p:blipFill>
        <p:spPr>
          <a:xfrm>
            <a:off x="8976320" y="1988840"/>
            <a:ext cx="2016224" cy="1656184"/>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asean.gif"/>
          <p:cNvPicPr>
            <a:picLocks noGrp="1" noChangeAspect="1"/>
          </p:cNvPicPr>
          <p:nvPr>
            <p:ph idx="1"/>
          </p:nvPr>
        </p:nvPicPr>
        <p:blipFill>
          <a:blip r:embed="rId2" cstate="print"/>
          <a:stretch>
            <a:fillRect/>
          </a:stretch>
        </p:blipFill>
        <p:spPr>
          <a:xfrm>
            <a:off x="911424" y="1196752"/>
            <a:ext cx="9721080" cy="4896544"/>
          </a:xfr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5360" y="332657"/>
            <a:ext cx="11665296" cy="6408711"/>
          </a:xfrm>
        </p:spPr>
        <p:txBody>
          <a:bodyPr>
            <a:normAutofit fontScale="92500" lnSpcReduction="10000"/>
          </a:bodyPr>
          <a:lstStyle/>
          <a:p>
            <a:r>
              <a:rPr lang="es-ES" sz="2600" dirty="0"/>
              <a:t>Banco Mundial  2020, ASEAN será uno de los cinco mayores centros económicos, después TLCAN, Unión Europea, China y Japón</a:t>
            </a:r>
          </a:p>
          <a:p>
            <a:endParaRPr lang="es-ES" sz="2600" dirty="0"/>
          </a:p>
          <a:p>
            <a:r>
              <a:rPr lang="es-ES" sz="2600" dirty="0"/>
              <a:t>Sudeste Asiático cuarta entidad mundial en el ámbito del comercio internacional</a:t>
            </a:r>
          </a:p>
          <a:p>
            <a:pPr>
              <a:buNone/>
            </a:pPr>
            <a:r>
              <a:rPr lang="es-ES" sz="1200" dirty="0"/>
              <a:t>	</a:t>
            </a:r>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endParaRPr lang="es-ES" sz="1200" dirty="0"/>
          </a:p>
          <a:p>
            <a:pPr>
              <a:buNone/>
            </a:pPr>
            <a:r>
              <a:rPr lang="es-ES" sz="1200" dirty="0"/>
              <a:t>		</a:t>
            </a:r>
          </a:p>
          <a:p>
            <a:pPr>
              <a:buNone/>
            </a:pPr>
            <a:endParaRPr lang="es-ES" sz="1200" dirty="0"/>
          </a:p>
          <a:p>
            <a:pPr>
              <a:buNone/>
            </a:pPr>
            <a:endParaRPr lang="es-ES" sz="1200" dirty="0"/>
          </a:p>
          <a:p>
            <a:pPr>
              <a:buNone/>
            </a:pPr>
            <a:r>
              <a:rPr lang="es-ES" sz="2400" dirty="0"/>
              <a:t>		Zona  de Libre Comercio de ASEAN</a:t>
            </a:r>
            <a:r>
              <a:rPr lang="es-ES" sz="1200" dirty="0"/>
              <a:t>		</a:t>
            </a:r>
          </a:p>
          <a:p>
            <a:pPr>
              <a:buNone/>
            </a:pPr>
            <a:r>
              <a:rPr lang="es-ES" sz="1200" dirty="0"/>
              <a:t>		</a:t>
            </a:r>
          </a:p>
          <a:p>
            <a:pPr>
              <a:buNone/>
            </a:pPr>
            <a:endParaRPr lang="es-ES" sz="1200" dirty="0"/>
          </a:p>
          <a:p>
            <a:pPr>
              <a:buNone/>
            </a:pPr>
            <a:r>
              <a:rPr lang="es-ES" sz="2400" dirty="0"/>
              <a:t>								Desgravación arancelaria</a:t>
            </a:r>
          </a:p>
          <a:p>
            <a:pPr>
              <a:buNone/>
            </a:pPr>
            <a:r>
              <a:rPr lang="es-ES" sz="1200" dirty="0"/>
              <a:t>		</a:t>
            </a:r>
            <a:endParaRPr lang="es-MX" sz="1200" dirty="0"/>
          </a:p>
          <a:p>
            <a:endParaRPr lang="es-ES" sz="1600" dirty="0"/>
          </a:p>
        </p:txBody>
      </p:sp>
      <p:sp>
        <p:nvSpPr>
          <p:cNvPr id="4" name="3 Llamada de flecha hacia abajo"/>
          <p:cNvSpPr/>
          <p:nvPr/>
        </p:nvSpPr>
        <p:spPr>
          <a:xfrm>
            <a:off x="1451484" y="2204864"/>
            <a:ext cx="3960440" cy="2664296"/>
          </a:xfrm>
          <a:prstGeom prst="downArrowCallou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A</a:t>
            </a:r>
            <a:r>
              <a:rPr lang="es-ES" sz="2400" dirty="0"/>
              <a:t>cuerdo  marco para el mejoramiento de </a:t>
            </a:r>
            <a:r>
              <a:rPr lang="es-ES" sz="2800" dirty="0"/>
              <a:t>la</a:t>
            </a:r>
            <a:r>
              <a:rPr lang="es-ES" sz="2400" dirty="0"/>
              <a:t> Cooperación    	Económica         2008 </a:t>
            </a:r>
          </a:p>
          <a:p>
            <a:pPr algn="ctr"/>
            <a:endParaRPr lang="es-MX" dirty="0"/>
          </a:p>
        </p:txBody>
      </p:sp>
      <p:sp>
        <p:nvSpPr>
          <p:cNvPr id="5" name="4 Llamada de flecha hacia abajo"/>
          <p:cNvSpPr/>
          <p:nvPr/>
        </p:nvSpPr>
        <p:spPr>
          <a:xfrm>
            <a:off x="6528048" y="3289049"/>
            <a:ext cx="4248472" cy="2088232"/>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s-ES" sz="2400" dirty="0"/>
              <a:t>Acuerdo para Esquema de Tarifa Preferencial Común		  efectiva para ZLC </a:t>
            </a:r>
            <a:endParaRPr lang="es-MX" sz="2400" dirty="0"/>
          </a:p>
        </p:txBody>
      </p:sp>
      <p:sp>
        <p:nvSpPr>
          <p:cNvPr id="6" name="5 CuadroTexto"/>
          <p:cNvSpPr txBox="1"/>
          <p:nvPr/>
        </p:nvSpPr>
        <p:spPr>
          <a:xfrm>
            <a:off x="6960096" y="2132856"/>
            <a:ext cx="2592288" cy="400110"/>
          </a:xfrm>
          <a:prstGeom prst="rect">
            <a:avLst/>
          </a:prstGeom>
          <a:noFill/>
        </p:spPr>
        <p:txBody>
          <a:bodyPr wrap="square" rtlCol="0">
            <a:spAutoFit/>
          </a:bodyPr>
          <a:lstStyle/>
          <a:p>
            <a:pPr algn="ctr"/>
            <a:r>
              <a:rPr lang="es-MX" sz="2000" b="1" dirty="0"/>
              <a:t>1992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51384" y="404664"/>
            <a:ext cx="5384800" cy="5544616"/>
          </a:xfrm>
        </p:spPr>
        <p:txBody>
          <a:bodyPr>
            <a:normAutofit fontScale="62500" lnSpcReduction="20000"/>
          </a:bodyPr>
          <a:lstStyle/>
          <a:p>
            <a:pPr>
              <a:buNone/>
            </a:pPr>
            <a:r>
              <a:rPr lang="es-ES" sz="5900" b="1" dirty="0"/>
              <a:t>Organizaciones de la  ASEAN</a:t>
            </a:r>
            <a:endParaRPr lang="es-MX" sz="5900" dirty="0"/>
          </a:p>
          <a:p>
            <a:pPr>
              <a:buNone/>
            </a:pPr>
            <a:endParaRPr lang="es-ES" b="1" dirty="0"/>
          </a:p>
          <a:p>
            <a:pPr>
              <a:buNone/>
            </a:pPr>
            <a:endParaRPr lang="es-ES" b="1" dirty="0"/>
          </a:p>
          <a:p>
            <a:pPr>
              <a:buNone/>
            </a:pPr>
            <a:r>
              <a:rPr lang="es-ES" sz="4200" b="1" dirty="0"/>
              <a:t>Reunión de Jefes de Gobierno de ASEAN </a:t>
            </a:r>
            <a:endParaRPr lang="es-MX" sz="4200" dirty="0"/>
          </a:p>
          <a:p>
            <a:r>
              <a:rPr lang="es-ES" sz="4200" dirty="0"/>
              <a:t>Máxima autoridad de la Asociación.  Se reúnen formalmente cada tres años e informalmente al menos una vez entre las reuniones formales.</a:t>
            </a:r>
            <a:endParaRPr lang="es-MX" sz="4200" dirty="0"/>
          </a:p>
          <a:p>
            <a:pPr>
              <a:buNone/>
            </a:pPr>
            <a:r>
              <a:rPr lang="es-ES" sz="4200" dirty="0"/>
              <a:t> </a:t>
            </a:r>
            <a:endParaRPr lang="es-MX" sz="4200" dirty="0"/>
          </a:p>
          <a:p>
            <a:pPr>
              <a:buNone/>
            </a:pPr>
            <a:r>
              <a:rPr lang="es-ES" sz="4200" b="1" dirty="0"/>
              <a:t>Reunión Ministerial de ASEAN</a:t>
            </a:r>
            <a:endParaRPr lang="es-MX" sz="4200" dirty="0"/>
          </a:p>
          <a:p>
            <a:r>
              <a:rPr lang="es-ES" sz="4200" dirty="0"/>
              <a:t>Se realiza anualmente. </a:t>
            </a:r>
          </a:p>
          <a:p>
            <a:r>
              <a:rPr lang="es-ES" sz="4200" dirty="0"/>
              <a:t>Formula políticas y coordina  actividades del organismo. </a:t>
            </a:r>
          </a:p>
          <a:p>
            <a:pPr>
              <a:buNone/>
            </a:pPr>
            <a:endParaRPr lang="es-ES" sz="4200" b="1" dirty="0"/>
          </a:p>
          <a:p>
            <a:endParaRPr lang="es-MX" dirty="0"/>
          </a:p>
        </p:txBody>
      </p:sp>
      <p:sp>
        <p:nvSpPr>
          <p:cNvPr id="4" name="Marcador de contenido 3">
            <a:extLst>
              <a:ext uri="{FF2B5EF4-FFF2-40B4-BE49-F238E27FC236}">
                <a16:creationId xmlns:a16="http://schemas.microsoft.com/office/drawing/2014/main" id="{F6748584-4A2D-44CA-909F-76F7D1C68838}"/>
              </a:ext>
            </a:extLst>
          </p:cNvPr>
          <p:cNvSpPr>
            <a:spLocks noGrp="1"/>
          </p:cNvSpPr>
          <p:nvPr>
            <p:ph sz="half" idx="2"/>
          </p:nvPr>
        </p:nvSpPr>
        <p:spPr/>
        <p:txBody>
          <a:bodyPr>
            <a:normAutofit fontScale="62500" lnSpcReduction="20000"/>
          </a:bodyPr>
          <a:lstStyle/>
          <a:p>
            <a:pPr>
              <a:buNone/>
            </a:pPr>
            <a:r>
              <a:rPr lang="es-ES" sz="4400" b="1" dirty="0"/>
              <a:t>Reunión de Ministros de Economía de ASEAN</a:t>
            </a:r>
            <a:endParaRPr lang="es-MX" sz="4400" dirty="0"/>
          </a:p>
          <a:p>
            <a:r>
              <a:rPr lang="es-ES" sz="4400" dirty="0"/>
              <a:t>Dirige la cooperación económica. </a:t>
            </a:r>
          </a:p>
          <a:p>
            <a:r>
              <a:rPr lang="es-ES" sz="4400" dirty="0"/>
              <a:t>Supervisa, coordina y revisa la implementación de la zona de libre comercio</a:t>
            </a:r>
            <a:r>
              <a:rPr lang="es-ES" sz="1600" dirty="0"/>
              <a:t>. </a:t>
            </a:r>
            <a:endParaRPr lang="es-MX" sz="1600" dirty="0"/>
          </a:p>
          <a:p>
            <a:pPr>
              <a:buNone/>
            </a:pPr>
            <a:r>
              <a:rPr lang="es-ES" sz="1600" dirty="0"/>
              <a:t>        </a:t>
            </a:r>
            <a:endParaRPr lang="es-MX" sz="1600" dirty="0"/>
          </a:p>
          <a:p>
            <a:endParaRPr lang="es-MX" sz="1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09600" y="260648"/>
            <a:ext cx="5588000" cy="5865517"/>
          </a:xfrm>
        </p:spPr>
        <p:txBody>
          <a:bodyPr>
            <a:noAutofit/>
          </a:bodyPr>
          <a:lstStyle/>
          <a:p>
            <a:pPr>
              <a:buNone/>
            </a:pPr>
            <a:r>
              <a:rPr lang="es-ES" sz="2400" b="1" dirty="0"/>
              <a:t>Reunión Ministerial Sectorial</a:t>
            </a:r>
            <a:endParaRPr lang="es-MX" sz="2400" dirty="0"/>
          </a:p>
          <a:p>
            <a:r>
              <a:rPr lang="es-ES" sz="2400" dirty="0"/>
              <a:t>Reuniones de Ministros: Energía, Agricultura y Sector Forestal. </a:t>
            </a:r>
          </a:p>
          <a:p>
            <a:r>
              <a:rPr lang="es-ES" sz="2400" dirty="0"/>
              <a:t>Informan a la Reunión de Ministros de Economía. </a:t>
            </a:r>
            <a:endParaRPr lang="es-MX" sz="2400" dirty="0"/>
          </a:p>
          <a:p>
            <a:pPr>
              <a:buNone/>
            </a:pPr>
            <a:r>
              <a:rPr lang="es-ES" sz="2400" dirty="0"/>
              <a:t>        </a:t>
            </a:r>
            <a:endParaRPr lang="es-MX" sz="2400" dirty="0"/>
          </a:p>
          <a:p>
            <a:pPr>
              <a:buNone/>
            </a:pPr>
            <a:r>
              <a:rPr lang="es-ES" sz="2400" b="1" dirty="0"/>
              <a:t>El Secretario General de ASEAN</a:t>
            </a:r>
            <a:endParaRPr lang="es-MX" sz="2400" dirty="0"/>
          </a:p>
          <a:p>
            <a:r>
              <a:rPr lang="es-ES" sz="2400" dirty="0"/>
              <a:t>Nombrado por los Jefes de Gobierno de ASEAN, previa recomendación de la Reunión Ministerial. </a:t>
            </a:r>
          </a:p>
          <a:p>
            <a:r>
              <a:rPr lang="es-ES" sz="2400" dirty="0"/>
              <a:t>Inicia, asesora, coordina e instrumentar las actividades de la Asociación. </a:t>
            </a:r>
            <a:endParaRPr lang="es-MX" sz="2400" dirty="0"/>
          </a:p>
          <a:p>
            <a:pPr>
              <a:buNone/>
            </a:pPr>
            <a:r>
              <a:rPr lang="es-ES" sz="2400" dirty="0"/>
              <a:t> </a:t>
            </a:r>
            <a:endParaRPr lang="es-MX" sz="2400" dirty="0"/>
          </a:p>
        </p:txBody>
      </p:sp>
      <p:sp>
        <p:nvSpPr>
          <p:cNvPr id="4" name="Marcador de contenido 3">
            <a:extLst>
              <a:ext uri="{FF2B5EF4-FFF2-40B4-BE49-F238E27FC236}">
                <a16:creationId xmlns:a16="http://schemas.microsoft.com/office/drawing/2014/main" id="{14E937C8-576F-4A85-B0C3-4D80CA95E6B1}"/>
              </a:ext>
            </a:extLst>
          </p:cNvPr>
          <p:cNvSpPr>
            <a:spLocks noGrp="1"/>
          </p:cNvSpPr>
          <p:nvPr>
            <p:ph sz="half" idx="2"/>
          </p:nvPr>
        </p:nvSpPr>
        <p:spPr/>
        <p:txBody>
          <a:bodyPr>
            <a:normAutofit/>
          </a:bodyPr>
          <a:lstStyle/>
          <a:p>
            <a:pPr>
              <a:buNone/>
            </a:pPr>
            <a:r>
              <a:rPr lang="es-ES" b="1" dirty="0"/>
              <a:t>Comité Permanente de ASEAN</a:t>
            </a:r>
            <a:endParaRPr lang="es-MX" dirty="0"/>
          </a:p>
          <a:p>
            <a:r>
              <a:rPr lang="es-ES" dirty="0"/>
              <a:t>Brazo político y órgano de coordinación entre las Reuniones Ministeriales. </a:t>
            </a:r>
          </a:p>
          <a:p>
            <a:r>
              <a:rPr lang="es-ES" dirty="0"/>
              <a:t>Revisa el trabajo de los diversos Comités. </a:t>
            </a:r>
            <a:endParaRPr lang="es-MX" dirty="0"/>
          </a:p>
          <a:p>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9376" y="0"/>
            <a:ext cx="10972800" cy="1143000"/>
          </a:xfrm>
        </p:spPr>
        <p:txBody>
          <a:bodyPr>
            <a:normAutofit/>
          </a:bodyPr>
          <a:lstStyle/>
          <a:p>
            <a:pPr algn="l"/>
            <a:br>
              <a:rPr lang="es-MX" sz="2800" dirty="0"/>
            </a:br>
            <a:r>
              <a:rPr lang="es-MX" sz="2800" dirty="0"/>
              <a:t>Fuentes:</a:t>
            </a:r>
          </a:p>
        </p:txBody>
      </p:sp>
      <p:sp>
        <p:nvSpPr>
          <p:cNvPr id="3" name="2 Marcador de contenido"/>
          <p:cNvSpPr>
            <a:spLocks noGrp="1"/>
          </p:cNvSpPr>
          <p:nvPr>
            <p:ph idx="1"/>
          </p:nvPr>
        </p:nvSpPr>
        <p:spPr>
          <a:xfrm>
            <a:off x="695400" y="1134939"/>
            <a:ext cx="10972800" cy="5472607"/>
          </a:xfrm>
        </p:spPr>
        <p:txBody>
          <a:bodyPr>
            <a:noAutofit/>
          </a:bodyPr>
          <a:lstStyle/>
          <a:p>
            <a:r>
              <a:rPr lang="es-MX" sz="2000" dirty="0" err="1"/>
              <a:t>Amin</a:t>
            </a:r>
            <a:r>
              <a:rPr lang="es-MX" sz="2000" dirty="0"/>
              <a:t>,  </a:t>
            </a:r>
            <a:r>
              <a:rPr lang="es-MX" sz="2000" dirty="0" err="1"/>
              <a:t>Samir</a:t>
            </a:r>
            <a:r>
              <a:rPr lang="es-MX" sz="2000" dirty="0"/>
              <a:t> (2003). El capitalismo en la era de la globalización, Editorial </a:t>
            </a:r>
            <a:r>
              <a:rPr lang="es-MX" sz="2000" dirty="0" err="1"/>
              <a:t>Paidós</a:t>
            </a:r>
            <a:endParaRPr lang="es-MX" sz="2000" dirty="0"/>
          </a:p>
          <a:p>
            <a:r>
              <a:rPr lang="es-MX" sz="2000" dirty="0"/>
              <a:t>Beck, </a:t>
            </a:r>
            <a:r>
              <a:rPr lang="es-MX" sz="2000" dirty="0" err="1"/>
              <a:t>Ulrich</a:t>
            </a:r>
            <a:r>
              <a:rPr lang="es-MX" sz="2000" dirty="0"/>
              <a:t> (1998), ¿Qué es la globalización?, España: </a:t>
            </a:r>
            <a:r>
              <a:rPr lang="es-MX" sz="2000" dirty="0" err="1"/>
              <a:t>Paidós</a:t>
            </a:r>
            <a:r>
              <a:rPr lang="es-MX" sz="2000" dirty="0"/>
              <a:t> </a:t>
            </a:r>
            <a:br>
              <a:rPr lang="es-ES" sz="2000" dirty="0"/>
            </a:br>
            <a:r>
              <a:rPr lang="es-ES" sz="2000" dirty="0" err="1"/>
              <a:t>Giddens</a:t>
            </a:r>
            <a:r>
              <a:rPr lang="es-ES" sz="2000" dirty="0"/>
              <a:t> Anthony (1989) Consecuencias de la Modernidad, Madrid: Alianza</a:t>
            </a:r>
          </a:p>
          <a:p>
            <a:r>
              <a:rPr lang="es-MX" sz="2000" dirty="0" err="1"/>
              <a:t>Kanoussi</a:t>
            </a:r>
            <a:r>
              <a:rPr lang="es-MX" sz="2000" dirty="0"/>
              <a:t>,  Dora (2004), Poder y hegemonía hoy, </a:t>
            </a:r>
            <a:r>
              <a:rPr lang="es-MX" sz="2000" dirty="0" err="1"/>
              <a:t>Gramsci</a:t>
            </a:r>
            <a:r>
              <a:rPr lang="es-MX" sz="2000" dirty="0"/>
              <a:t> en la era global, México: Plaza y Valdés.</a:t>
            </a:r>
          </a:p>
          <a:p>
            <a:r>
              <a:rPr lang="es-MX" sz="2000" dirty="0"/>
              <a:t>Parra Santamaría, Andrea. 2010. "El </a:t>
            </a:r>
            <a:r>
              <a:rPr lang="es-MX" sz="2000" dirty="0" err="1"/>
              <a:t>interregionalismo</a:t>
            </a:r>
            <a:r>
              <a:rPr lang="es-MX" sz="2000" dirty="0"/>
              <a:t> europeo y la integración regional latinoamericana“, en </a:t>
            </a:r>
            <a:r>
              <a:rPr lang="es-MX" sz="2000" i="1" dirty="0"/>
              <a:t>Entramado</a:t>
            </a:r>
            <a:r>
              <a:rPr lang="es-MX" sz="2000" dirty="0"/>
              <a:t>, núm. julio-diciembre, pp. 96-105.</a:t>
            </a:r>
            <a:endParaRPr lang="es-ES" sz="2000" dirty="0"/>
          </a:p>
          <a:p>
            <a:r>
              <a:rPr lang="es-ES" sz="2000" dirty="0"/>
              <a:t>Reyes </a:t>
            </a:r>
            <a:r>
              <a:rPr lang="es-ES" sz="2000" dirty="0" err="1"/>
              <a:t>Heroles</a:t>
            </a:r>
            <a:r>
              <a:rPr lang="es-ES" sz="2000" dirty="0"/>
              <a:t> Federico (1991) “Razones” en </a:t>
            </a:r>
            <a:r>
              <a:rPr lang="es-ES" sz="2000" i="1" dirty="0"/>
              <a:t>La Jornada</a:t>
            </a:r>
            <a:r>
              <a:rPr lang="es-ES" sz="2000" dirty="0"/>
              <a:t>, 11 de noviembre</a:t>
            </a:r>
          </a:p>
          <a:p>
            <a:r>
              <a:rPr lang="es-ES" sz="2000" dirty="0"/>
              <a:t>Rubio, Luis (1992) ¿Cómo va a afectar a México el Tratado de Libre Comercio?, México Fondo de Cultura Económica</a:t>
            </a:r>
          </a:p>
          <a:p>
            <a:r>
              <a:rPr lang="es-MX" sz="2000" dirty="0"/>
              <a:t>Silva Michelena José R. Política y Bloques de Poder, México. </a:t>
            </a:r>
            <a:r>
              <a:rPr lang="es-ES" sz="2000" dirty="0"/>
              <a:t>Siglo XXI </a:t>
            </a:r>
          </a:p>
          <a:p>
            <a:r>
              <a:rPr lang="es-ES" sz="2000" dirty="0" err="1"/>
              <a:t>Tamames</a:t>
            </a:r>
            <a:r>
              <a:rPr lang="es-ES" sz="2000" dirty="0"/>
              <a:t>, Ramón (1994), Estructura económica Internacional, México: Alianza editorial. </a:t>
            </a:r>
          </a:p>
          <a:p>
            <a:r>
              <a:rPr lang="es-MX" sz="2000" dirty="0"/>
              <a:t>Tortosa, José María (1999), “Aspectos Sociales de la Globalización” en </a:t>
            </a:r>
            <a:r>
              <a:rPr lang="es-MX" sz="2000" i="1" dirty="0"/>
              <a:t>Convergencia Revista de Ciencias Sociales</a:t>
            </a:r>
            <a:r>
              <a:rPr lang="es-MX" sz="2000" dirty="0"/>
              <a:t>, Núm. 18, enero-abril 1999, México. </a:t>
            </a:r>
            <a:r>
              <a:rPr lang="es-ES" sz="2000" dirty="0"/>
              <a:t> </a:t>
            </a:r>
          </a:p>
          <a:p>
            <a:r>
              <a:rPr lang="en-US" sz="2000" dirty="0"/>
              <a:t>Wagner Menezes Teixeira, Augusto. </a:t>
            </a:r>
            <a:r>
              <a:rPr lang="es-ES" sz="2000" dirty="0"/>
              <a:t>Regionalismo y Seguridad Sudamericana: ¿son relevantes el Mercosur y la </a:t>
            </a:r>
            <a:r>
              <a:rPr lang="es-ES" sz="2000" dirty="0" err="1"/>
              <a:t>Unasur</a:t>
            </a:r>
            <a:r>
              <a:rPr lang="es-ES" sz="2000" dirty="0"/>
              <a:t>?  </a:t>
            </a:r>
            <a:r>
              <a:rPr lang="es-ES" sz="2000" i="1" dirty="0"/>
              <a:t>Iconos. Revista de Ciencias Sociales</a:t>
            </a:r>
            <a:r>
              <a:rPr lang="es-ES" sz="2000" dirty="0"/>
              <a:t>, 2011   Disponible en: </a:t>
            </a:r>
            <a:r>
              <a:rPr lang="es-ES" sz="2000" dirty="0">
                <a:hlinkClick r:id="rId2"/>
              </a:rPr>
              <a:t>&lt;http://www.redalyc.org/src/inicio/ArtPdfRed.jsp?iCve=50918282005&gt;</a:t>
            </a:r>
            <a:endParaRPr lang="es-ES"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7408" y="764705"/>
            <a:ext cx="11161240" cy="5832647"/>
          </a:xfrm>
        </p:spPr>
        <p:txBody>
          <a:bodyPr>
            <a:normAutofit lnSpcReduction="10000"/>
          </a:bodyPr>
          <a:lstStyle/>
          <a:p>
            <a:pPr>
              <a:buNone/>
            </a:pPr>
            <a:r>
              <a:rPr lang="es-MX" sz="2800" dirty="0"/>
              <a:t>Guión explicativo para el uso del material</a:t>
            </a:r>
          </a:p>
          <a:p>
            <a:pPr>
              <a:buNone/>
            </a:pPr>
            <a:endParaRPr lang="es-MX" sz="1400" dirty="0"/>
          </a:p>
          <a:p>
            <a:pPr algn="just">
              <a:buNone/>
            </a:pPr>
            <a:r>
              <a:rPr lang="es-MX" sz="1600" dirty="0"/>
              <a:t>El material visual que se presenta pretende apoyar la impartición de la tercera unidad de competencia de la unidad de aprendizaje Configuración del Mundo Actual, la cual tiene como temática central el surgimiento de la globalización y la formación de bloques económicos, así como las potencias económicas y militares en el contexto mundial. </a:t>
            </a:r>
          </a:p>
          <a:p>
            <a:pPr algn="just">
              <a:buNone/>
            </a:pPr>
            <a:endParaRPr lang="es-MX" sz="1600" dirty="0"/>
          </a:p>
          <a:p>
            <a:pPr algn="just">
              <a:buNone/>
            </a:pPr>
            <a:r>
              <a:rPr lang="es-ES" sz="1600" dirty="0"/>
              <a:t>El objetivo de la unidad acorde al programa es lograr que “</a:t>
            </a:r>
            <a:r>
              <a:rPr lang="es-MX" sz="1600" dirty="0"/>
              <a:t>el alumno sea capaz de argumentar críticamente  sobre  las consecuencias de la globalización en la vida cotidiana y en el contexto mundial, mediante la identificación  de  los impactos  económicos, políticos y sociales de este fenómeno</a:t>
            </a:r>
            <a:r>
              <a:rPr lang="es-ES" sz="1600" dirty="0"/>
              <a:t>”, así se presentan una serie de láminas que abordan cada uno de los cuatro temas que integran  dicha unidad.</a:t>
            </a:r>
            <a:endParaRPr lang="es-MX" sz="1600" dirty="0"/>
          </a:p>
          <a:p>
            <a:pPr algn="just">
              <a:buNone/>
            </a:pPr>
            <a:r>
              <a:rPr lang="es-ES" sz="1600" dirty="0"/>
              <a:t> </a:t>
            </a:r>
            <a:endParaRPr lang="es-MX" sz="1600" dirty="0"/>
          </a:p>
          <a:p>
            <a:pPr algn="just">
              <a:buNone/>
            </a:pPr>
            <a:r>
              <a:rPr lang="es-ES" sz="1600" dirty="0"/>
              <a:t>El primer tema de la  unidad de competencia “potencias económicas sociales y económicas” está apoyada en una serie de láminas que muestran los elementos para reconocer y diferenciar a estas modalidades de  potencias e incluso ubicarlas geográficamente. Se establecen los componentes que permitirán al  expositor analizar y reflexionar con los alumnos sobre los elementos que caracterizan a las grandes potencias.</a:t>
            </a:r>
            <a:endParaRPr lang="es-MX" sz="1600" dirty="0"/>
          </a:p>
          <a:p>
            <a:pPr algn="just">
              <a:buNone/>
            </a:pPr>
            <a:r>
              <a:rPr lang="es-ES" sz="1600" dirty="0"/>
              <a:t> </a:t>
            </a:r>
            <a:endParaRPr lang="es-MX" sz="1600" dirty="0"/>
          </a:p>
          <a:p>
            <a:pPr algn="just">
              <a:buNone/>
            </a:pPr>
            <a:r>
              <a:rPr lang="es-ES" sz="1600" dirty="0"/>
              <a:t>Posteriormente se analizará en el segundo tema las diferencias y afinidades entre los procesos de globalización, globalidad y globalismo. En un primer momento el expositor podrá abordar el concepto de globalización, y los mecanismos a través de los cuales ésta opera en los ámbitos económico, cultural y político militar, el profesor encontrará diversos ejemplos de ello. Al abordar el globalismo, se señalan sus componentes que lo equivalen al neoliberalismo y como parte  final de la unidad se podrá establecer la fuerte relación que la globalidad guarda con los avances tecnológicos.</a:t>
            </a:r>
            <a:r>
              <a:rPr lang="es-ES" sz="1400" dirty="0"/>
              <a:t> </a:t>
            </a:r>
            <a:endParaRPr lang="es-MX" sz="1400" dirty="0"/>
          </a:p>
          <a:p>
            <a:pPr>
              <a:buNone/>
            </a:pPr>
            <a:r>
              <a:rPr lang="es-MX" sz="1400" dirty="0"/>
              <a:t> </a:t>
            </a:r>
          </a:p>
          <a:p>
            <a:pPr>
              <a:buNone/>
            </a:pPr>
            <a:endParaRPr lang="es-MX" sz="1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1">
          <a:gsLst>
            <a:gs pos="0">
              <a:srgbClr val="92D050"/>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764704"/>
            <a:ext cx="10972800" cy="5832647"/>
          </a:xfrm>
        </p:spPr>
        <p:txBody>
          <a:bodyPr>
            <a:normAutofit fontScale="77500" lnSpcReduction="20000"/>
          </a:bodyPr>
          <a:lstStyle/>
          <a:p>
            <a:pPr>
              <a:buNone/>
            </a:pPr>
            <a:r>
              <a:rPr lang="es-MX" sz="2900" dirty="0"/>
              <a:t>Las modalidades de integración económica que implica la globalización económica se abordan en el tercer tema de esta unidad de competencia. Así el profesor, podrá mostrar los dispositivos a través de los cuáles  han surgido los bloques económicos en el  contexto mundial: las preferencias aduaneras, las zonas de libre comercio, las uniones aduaneras y las uniones económicas, podrá establecer las características de cada una de ellas y las ventajas y desventajas que pueden tener para los estados parte que las integran.</a:t>
            </a:r>
          </a:p>
          <a:p>
            <a:pPr>
              <a:buNone/>
            </a:pPr>
            <a:r>
              <a:rPr lang="es-MX" sz="2900" dirty="0"/>
              <a:t>  </a:t>
            </a:r>
          </a:p>
          <a:p>
            <a:pPr>
              <a:buNone/>
            </a:pPr>
            <a:r>
              <a:rPr lang="es-MX" sz="2900" dirty="0"/>
              <a:t>Para exponer el tercer tema -los bloques económicos- el expositor encontrará en este material visual, los cinco acuerdos comerciales más relevantes del contexto global y que además permiten ejemplificar las modalidades de integración económica previamente vistas. Así hallará, el Tratado de Libre Comercio de América del Norte, a la Unión  Europea, el  Mercado Común del Sur,  la Unión de Naciones de Suramérica y la  Asociación de Naciones del Sudeste Asiático. </a:t>
            </a:r>
          </a:p>
          <a:p>
            <a:pPr>
              <a:buNone/>
            </a:pPr>
            <a:r>
              <a:rPr lang="es-MX" sz="2900" dirty="0"/>
              <a:t>De cada uno de estos bloques económicos, al momento de exponerse,  podrán ubicarse geográficamente los países que integran cada uno de ellos, en su caso sus antecedentes, nombre del acuerdo comercial que les dio origen, modalidad de integración económica, así como las instituciones que forman parte de los mismos. En el caso del Tratado de Libre Comercio de América del Norte, al formar México parte del mismo se profundiza más sobre el tema. De tal manera , el profesor  podrá  motivar en el alumno la reflexión sobre el grado de consolidación de cada uno de estos acuerdos comerciales.</a:t>
            </a:r>
          </a:p>
          <a:p>
            <a:pPr>
              <a:buNone/>
            </a:pP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606669489"/>
              </p:ext>
            </p:extLst>
          </p:nvPr>
        </p:nvGraphicFramePr>
        <p:xfrm>
          <a:off x="1981200" y="188640"/>
          <a:ext cx="9659416"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1199456" y="404664"/>
            <a:ext cx="7715304" cy="646331"/>
          </a:xfrm>
          <a:prstGeom prst="rect">
            <a:avLst/>
          </a:prstGeom>
          <a:noFill/>
        </p:spPr>
        <p:txBody>
          <a:bodyPr wrap="square" rtlCol="0">
            <a:spAutoFit/>
          </a:bodyPr>
          <a:lstStyle/>
          <a:p>
            <a:r>
              <a:rPr lang="es-MX" sz="3600" b="1" dirty="0"/>
              <a:t>Tipos de Potencias</a:t>
            </a:r>
            <a:endParaRPr lang="es-ES" sz="36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560390"/>
            <a:ext cx="8229600" cy="439718"/>
          </a:xfrm>
        </p:spPr>
        <p:txBody>
          <a:bodyPr>
            <a:normAutofit fontScale="90000"/>
          </a:bodyPr>
          <a:lstStyle/>
          <a:p>
            <a:r>
              <a:rPr lang="es-MX" sz="3200" b="1" dirty="0"/>
              <a:t>Tema 2 </a:t>
            </a:r>
            <a:r>
              <a:rPr lang="es-ES" sz="3100" b="1" dirty="0"/>
              <a:t>Globalización, Globalidad y Globalismo.</a:t>
            </a:r>
            <a:br>
              <a:rPr lang="es-ES" dirty="0"/>
            </a:b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86044149"/>
              </p:ext>
            </p:extLst>
          </p:nvPr>
        </p:nvGraphicFramePr>
        <p:xfrm>
          <a:off x="1981200" y="1000125"/>
          <a:ext cx="8401080" cy="5126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1556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560390"/>
            <a:ext cx="8229600" cy="439718"/>
          </a:xfrm>
        </p:spPr>
        <p:txBody>
          <a:bodyPr>
            <a:normAutofit fontScale="90000"/>
          </a:bodyPr>
          <a:lstStyle/>
          <a:p>
            <a:r>
              <a:rPr lang="es-MX" sz="3200" b="1" dirty="0"/>
              <a:t>Tema 2 </a:t>
            </a:r>
            <a:r>
              <a:rPr lang="es-ES" sz="3100" b="1" dirty="0"/>
              <a:t>Globalización, Globalidad y Globalismo.</a:t>
            </a:r>
            <a:br>
              <a:rPr lang="es-ES" dirty="0"/>
            </a:b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39069611"/>
              </p:ext>
            </p:extLst>
          </p:nvPr>
        </p:nvGraphicFramePr>
        <p:xfrm>
          <a:off x="983432" y="1000125"/>
          <a:ext cx="10297144" cy="5126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1066726"/>
            <a:ext cx="10972800" cy="562074"/>
          </a:xfrm>
        </p:spPr>
        <p:txBody>
          <a:bodyPr>
            <a:normAutofit fontScale="90000"/>
          </a:bodyPr>
          <a:lstStyle/>
          <a:p>
            <a:pPr algn="l"/>
            <a:r>
              <a:rPr lang="es-ES" sz="3600" b="1" dirty="0"/>
              <a:t>Esta interdependencia no implica beneficio mutuo</a:t>
            </a:r>
            <a:br>
              <a:rPr lang="es-ES" sz="3600" b="1" dirty="0"/>
            </a:br>
            <a:r>
              <a:rPr lang="es-ES" sz="3600" b="1" dirty="0"/>
              <a:t>Economía</a:t>
            </a:r>
            <a:br>
              <a:rPr lang="es-ES" dirty="0"/>
            </a:br>
            <a:br>
              <a:rPr lang="es-ES" dirty="0"/>
            </a:br>
            <a:endParaRPr lang="es-ES" dirty="0"/>
          </a:p>
        </p:txBody>
      </p:sp>
      <p:graphicFrame>
        <p:nvGraphicFramePr>
          <p:cNvPr id="7" name="Marcador de contenido 6">
            <a:extLst>
              <a:ext uri="{FF2B5EF4-FFF2-40B4-BE49-F238E27FC236}">
                <a16:creationId xmlns:a16="http://schemas.microsoft.com/office/drawing/2014/main" id="{48E501A6-AB1D-4096-9597-2043671872DF}"/>
              </a:ext>
            </a:extLst>
          </p:cNvPr>
          <p:cNvGraphicFramePr>
            <a:graphicFrameLocks noGrp="1"/>
          </p:cNvGraphicFramePr>
          <p:nvPr>
            <p:ph idx="1"/>
            <p:extLst>
              <p:ext uri="{D42A27DB-BD31-4B8C-83A1-F6EECF244321}">
                <p14:modId xmlns:p14="http://schemas.microsoft.com/office/powerpoint/2010/main" val="2689700840"/>
              </p:ext>
            </p:extLst>
          </p:nvPr>
        </p:nvGraphicFramePr>
        <p:xfrm>
          <a:off x="667816" y="1600200"/>
          <a:ext cx="10972800" cy="4925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498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1052736"/>
            <a:ext cx="10972800" cy="364902"/>
          </a:xfrm>
        </p:spPr>
        <p:txBody>
          <a:bodyPr>
            <a:normAutofit fontScale="90000"/>
          </a:bodyPr>
          <a:lstStyle/>
          <a:p>
            <a:pPr algn="l"/>
            <a:r>
              <a:rPr lang="es-ES" b="1" dirty="0"/>
              <a:t>Cultura</a:t>
            </a:r>
            <a:br>
              <a:rPr lang="es-ES" b="1" dirty="0"/>
            </a:br>
            <a:br>
              <a:rPr lang="es-ES" dirty="0"/>
            </a:br>
            <a:endParaRPr lang="es-ES" dirty="0"/>
          </a:p>
        </p:txBody>
      </p:sp>
      <p:graphicFrame>
        <p:nvGraphicFramePr>
          <p:cNvPr id="12" name="Marcador de contenido 11">
            <a:extLst>
              <a:ext uri="{FF2B5EF4-FFF2-40B4-BE49-F238E27FC236}">
                <a16:creationId xmlns:a16="http://schemas.microsoft.com/office/drawing/2014/main" id="{6F161308-F326-43A0-BE9D-CB1428F9DD5A}"/>
              </a:ext>
            </a:extLst>
          </p:cNvPr>
          <p:cNvGraphicFramePr>
            <a:graphicFrameLocks noGrp="1"/>
          </p:cNvGraphicFramePr>
          <p:nvPr>
            <p:ph sz="half" idx="1"/>
            <p:extLst>
              <p:ext uri="{D42A27DB-BD31-4B8C-83A1-F6EECF244321}">
                <p14:modId xmlns:p14="http://schemas.microsoft.com/office/powerpoint/2010/main" val="1295243286"/>
              </p:ext>
            </p:extLst>
          </p:nvPr>
        </p:nvGraphicFramePr>
        <p:xfrm>
          <a:off x="3648075" y="1052736"/>
          <a:ext cx="8674100" cy="5154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Resultado de imagen para imágenes de cultura de libre acceso">
            <a:extLst>
              <a:ext uri="{FF2B5EF4-FFF2-40B4-BE49-F238E27FC236}">
                <a16:creationId xmlns:a16="http://schemas.microsoft.com/office/drawing/2014/main" id="{2F83A37F-55A0-40C0-B10E-A81CEDC64A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5400" y="1417638"/>
            <a:ext cx="2381250"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230299"/>
      </p:ext>
    </p:extLst>
  </p:cSld>
  <p:clrMapOvr>
    <a:masterClrMapping/>
  </p:clrMapOvr>
</p:sld>
</file>

<file path=ppt/theme/theme1.xml><?xml version="1.0" encoding="utf-8"?>
<a:theme xmlns:a="http://schemas.openxmlformats.org/drawingml/2006/main" name="Tema de Office">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918</TotalTime>
  <Words>2687</Words>
  <Application>Microsoft Office PowerPoint</Application>
  <PresentationFormat>Panorámica</PresentationFormat>
  <Paragraphs>415</Paragraphs>
  <Slides>49</Slides>
  <Notes>32</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49</vt:i4>
      </vt:variant>
    </vt:vector>
  </HeadingPairs>
  <TitlesOfParts>
    <vt:vector size="52" baseType="lpstr">
      <vt:lpstr>Arial</vt:lpstr>
      <vt:lpstr>Calibri</vt:lpstr>
      <vt:lpstr>Tema de Office</vt:lpstr>
      <vt:lpstr>Presentación de PowerPoint</vt:lpstr>
      <vt:lpstr>Tema 1 Potencias económicas, políticas y sociales</vt:lpstr>
      <vt:lpstr>Presentación de PowerPoint</vt:lpstr>
      <vt:lpstr>Presentación de PowerPoint</vt:lpstr>
      <vt:lpstr>Presentación de PowerPoint</vt:lpstr>
      <vt:lpstr>Tema 2 Globalización, Globalidad y Globalismo. </vt:lpstr>
      <vt:lpstr>Tema 2 Globalización, Globalidad y Globalismo. </vt:lpstr>
      <vt:lpstr>Esta interdependencia no implica beneficio mutuo Economía  </vt:lpstr>
      <vt:lpstr>Cultura  </vt:lpstr>
      <vt:lpstr> Político-Militar   </vt:lpstr>
      <vt:lpstr>Presentación de PowerPoint</vt:lpstr>
      <vt:lpstr>Presentación de PowerPoint</vt:lpstr>
      <vt:lpstr>Presentación de PowerPoint</vt:lpstr>
      <vt:lpstr>Presentación de PowerPoint</vt:lpstr>
      <vt:lpstr>Tema 3. Formas de Integración Económica </vt:lpstr>
      <vt:lpstr>Tema 3. Formas de Integración Económica </vt:lpstr>
      <vt:lpstr>  Tema 4. Bloques Económicos  Tratado de Libre Comercio de América del Norte TLCAN </vt:lpstr>
      <vt:lpstr>Oposición al Tratado de Libre Comercio de América del Norte. </vt:lpstr>
      <vt:lpstr>Oposición al Tratado de Libre Comercio de América del Norte. </vt:lpstr>
      <vt:lpstr>Presentación de PowerPoint</vt:lpstr>
      <vt:lpstr>Presentación de PowerPoint</vt:lpstr>
      <vt:lpstr>Presentación de PowerPoint</vt:lpstr>
      <vt:lpstr>Instituciones del TLCAN  </vt:lpstr>
      <vt:lpstr>Instituciones del TLCAN  </vt:lpstr>
      <vt:lpstr>Instituciones del TLCAN  </vt:lpstr>
      <vt:lpstr>Afectados por el  TLCAN </vt:lpstr>
      <vt:lpstr>Beneficiados del TLCAN </vt:lpstr>
      <vt:lpstr>La Unión Europea</vt:lpstr>
      <vt:lpstr>Presentación de PowerPoint</vt:lpstr>
      <vt:lpstr>Presentación de PowerPoint</vt:lpstr>
      <vt:lpstr>La Unión Europea</vt:lpstr>
      <vt:lpstr>Presentación de PowerPoint</vt:lpstr>
      <vt:lpstr>Presentación de PowerPoint</vt:lpstr>
      <vt:lpstr>Mercado Común del Sur</vt:lpstr>
      <vt:lpstr>Presentación de PowerPoint</vt:lpstr>
      <vt:lpstr>Unión de Naciones Suramericanas, UNASUR </vt:lpstr>
      <vt:lpstr>Presentación de PowerPoint</vt:lpstr>
      <vt:lpstr>Presentación de PowerPoint</vt:lpstr>
      <vt:lpstr>Presentación de PowerPoint</vt:lpstr>
      <vt:lpstr>Presentación de PowerPoint</vt:lpstr>
      <vt:lpstr>Presentación de PowerPoint</vt:lpstr>
      <vt:lpstr>Asociación de Naciones del Sudeste Asiático (ASEAN) </vt:lpstr>
      <vt:lpstr>Presentación de PowerPoint</vt:lpstr>
      <vt:lpstr>Presentación de PowerPoint</vt:lpstr>
      <vt:lpstr>Presentación de PowerPoint</vt:lpstr>
      <vt:lpstr>Presentación de PowerPoint</vt:lpstr>
      <vt:lpstr> Fuentes:</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FORMAS DE INTEGRACIÓN ECONÓMICA</dc:title>
  <dc:creator>Octavio y Guille</dc:creator>
  <cp:lastModifiedBy>Guillermina DíazP</cp:lastModifiedBy>
  <cp:revision>57</cp:revision>
  <dcterms:created xsi:type="dcterms:W3CDTF">2012-09-16T23:44:15Z</dcterms:created>
  <dcterms:modified xsi:type="dcterms:W3CDTF">2017-10-21T03:48:26Z</dcterms:modified>
</cp:coreProperties>
</file>