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77" r:id="rId2"/>
    <p:sldId id="278" r:id="rId3"/>
    <p:sldId id="279" r:id="rId4"/>
    <p:sldId id="280" r:id="rId5"/>
    <p:sldId id="281" r:id="rId6"/>
    <p:sldId id="283" r:id="rId7"/>
    <p:sldId id="257" r:id="rId8"/>
    <p:sldId id="284" r:id="rId9"/>
    <p:sldId id="285" r:id="rId10"/>
    <p:sldId id="286" r:id="rId11"/>
    <p:sldId id="287" r:id="rId12"/>
    <p:sldId id="288" r:id="rId13"/>
    <p:sldId id="289" r:id="rId14"/>
    <p:sldId id="290" r:id="rId15"/>
    <p:sldId id="291" r:id="rId16"/>
    <p:sldId id="258" r:id="rId17"/>
    <p:sldId id="292" r:id="rId18"/>
    <p:sldId id="293" r:id="rId19"/>
    <p:sldId id="294" r:id="rId20"/>
    <p:sldId id="259" r:id="rId21"/>
    <p:sldId id="295" r:id="rId22"/>
    <p:sldId id="296" r:id="rId23"/>
    <p:sldId id="262" r:id="rId24"/>
    <p:sldId id="263" r:id="rId25"/>
    <p:sldId id="297" r:id="rId26"/>
    <p:sldId id="264" r:id="rId27"/>
    <p:sldId id="266" r:id="rId28"/>
    <p:sldId id="267" r:id="rId29"/>
    <p:sldId id="268" r:id="rId30"/>
    <p:sldId id="269" r:id="rId31"/>
    <p:sldId id="270" r:id="rId32"/>
    <p:sldId id="271" r:id="rId33"/>
    <p:sldId id="307" r:id="rId34"/>
    <p:sldId id="308" r:id="rId35"/>
    <p:sldId id="309" r:id="rId36"/>
    <p:sldId id="272" r:id="rId37"/>
    <p:sldId id="298" r:id="rId38"/>
    <p:sldId id="299" r:id="rId39"/>
    <p:sldId id="300" r:id="rId40"/>
    <p:sldId id="301" r:id="rId41"/>
    <p:sldId id="302" r:id="rId42"/>
    <p:sldId id="303" r:id="rId43"/>
    <p:sldId id="304" r:id="rId44"/>
    <p:sldId id="305" r:id="rId45"/>
    <p:sldId id="306" r:id="rId46"/>
    <p:sldId id="310" r:id="rId47"/>
    <p:sldId id="311" r:id="rId48"/>
    <p:sldId id="312" r:id="rId49"/>
    <p:sldId id="313" r:id="rId50"/>
    <p:sldId id="31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60" autoAdjust="0"/>
    <p:restoredTop sz="94660"/>
  </p:normalViewPr>
  <p:slideViewPr>
    <p:cSldViewPr snapToGrid="0">
      <p:cViewPr varScale="1">
        <p:scale>
          <a:sx n="72" d="100"/>
          <a:sy n="72" d="100"/>
        </p:scale>
        <p:origin x="114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ablero de juego">
    <p:spTree>
      <p:nvGrpSpPr>
        <p:cNvPr id="1" name=""/>
        <p:cNvGrpSpPr/>
        <p:nvPr/>
      </p:nvGrpSpPr>
      <p:grpSpPr>
        <a:xfrm>
          <a:off x="0" y="0"/>
          <a:ext cx="0" cy="0"/>
          <a:chOff x="0" y="0"/>
          <a:chExt cx="0" cy="0"/>
        </a:xfrm>
      </p:grpSpPr>
      <p:sp>
        <p:nvSpPr>
          <p:cNvPr id="5" name="Marcador de texto 7"/>
          <p:cNvSpPr>
            <a:spLocks noGrp="1"/>
          </p:cNvSpPr>
          <p:nvPr>
            <p:ph type="body" sz="quarter" idx="13" hasCustomPrompt="1"/>
          </p:nvPr>
        </p:nvSpPr>
        <p:spPr>
          <a:xfrm>
            <a:off x="249527" y="357393"/>
            <a:ext cx="1574444" cy="914400"/>
          </a:xfrm>
          <a:solidFill>
            <a:schemeClr val="bg2">
              <a:lumMod val="60000"/>
              <a:lumOff val="40000"/>
            </a:schemeClr>
          </a:solidFill>
          <a:ln>
            <a:solidFill>
              <a:schemeClr val="bg2">
                <a:lumMod val="60000"/>
                <a:lumOff val="40000"/>
              </a:schemeClr>
            </a:solidFill>
          </a:ln>
        </p:spPr>
        <p:txBody>
          <a:bodyPr anchor="ctr">
            <a:noAutofit/>
          </a:bodyPr>
          <a:lstStyle>
            <a:lvl1pPr marL="0" indent="0" algn="ctr" latinLnBrk="0">
              <a:spcBef>
                <a:spcPts val="0"/>
              </a:spcBef>
              <a:buNone/>
              <a:defRPr lang="es-ES" sz="1800" baseline="0">
                <a:solidFill>
                  <a:schemeClr val="bg2">
                    <a:lumMod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Categoría 1</a:t>
            </a:r>
          </a:p>
        </p:txBody>
      </p:sp>
      <p:sp>
        <p:nvSpPr>
          <p:cNvPr id="40" name="Marcador de texto 7"/>
          <p:cNvSpPr>
            <a:spLocks noGrp="1"/>
          </p:cNvSpPr>
          <p:nvPr>
            <p:ph type="body" sz="quarter" idx="18" hasCustomPrompt="1"/>
          </p:nvPr>
        </p:nvSpPr>
        <p:spPr>
          <a:xfrm>
            <a:off x="249527" y="1516491"/>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45" name="Marcador de texto 7"/>
          <p:cNvSpPr>
            <a:spLocks noGrp="1"/>
          </p:cNvSpPr>
          <p:nvPr>
            <p:ph type="body" sz="quarter" idx="23" hasCustomPrompt="1"/>
          </p:nvPr>
        </p:nvSpPr>
        <p:spPr>
          <a:xfrm>
            <a:off x="249527" y="2533920"/>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0" name="Marcador de texto 7"/>
          <p:cNvSpPr>
            <a:spLocks noGrp="1"/>
          </p:cNvSpPr>
          <p:nvPr>
            <p:ph type="body" sz="quarter" idx="28" hasCustomPrompt="1"/>
          </p:nvPr>
        </p:nvSpPr>
        <p:spPr>
          <a:xfrm>
            <a:off x="249527" y="3551349"/>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5" name="Marcador de texto 7"/>
          <p:cNvSpPr>
            <a:spLocks noGrp="1"/>
          </p:cNvSpPr>
          <p:nvPr>
            <p:ph type="body" sz="quarter" idx="33" hasCustomPrompt="1"/>
          </p:nvPr>
        </p:nvSpPr>
        <p:spPr>
          <a:xfrm>
            <a:off x="249527" y="4568778"/>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60" name="Marcador de texto 7"/>
          <p:cNvSpPr>
            <a:spLocks noGrp="1"/>
          </p:cNvSpPr>
          <p:nvPr>
            <p:ph type="body" sz="quarter" idx="38" hasCustomPrompt="1"/>
          </p:nvPr>
        </p:nvSpPr>
        <p:spPr>
          <a:xfrm>
            <a:off x="249527" y="5586207"/>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36" name="Marcador de texto 7"/>
          <p:cNvSpPr>
            <a:spLocks noGrp="1"/>
          </p:cNvSpPr>
          <p:nvPr>
            <p:ph type="body" sz="quarter" idx="14" hasCustomPrompt="1"/>
          </p:nvPr>
        </p:nvSpPr>
        <p:spPr>
          <a:xfrm>
            <a:off x="2017153" y="357393"/>
            <a:ext cx="1574444" cy="914400"/>
          </a:xfrm>
          <a:solidFill>
            <a:schemeClr val="bg2">
              <a:lumMod val="60000"/>
              <a:lumOff val="40000"/>
            </a:schemeClr>
          </a:solidFill>
          <a:ln>
            <a:solidFill>
              <a:schemeClr val="bg2">
                <a:lumMod val="60000"/>
                <a:lumOff val="40000"/>
              </a:schemeClr>
            </a:solidFill>
          </a:ln>
        </p:spPr>
        <p:txBody>
          <a:bodyPr anchor="ctr">
            <a:noAutofit/>
          </a:bodyPr>
          <a:lstStyle>
            <a:lvl1pPr marL="0" indent="0" algn="ctr" latinLnBrk="0">
              <a:spcBef>
                <a:spcPts val="0"/>
              </a:spcBef>
              <a:buNone/>
              <a:defRPr lang="es-ES" sz="1800" baseline="0">
                <a:solidFill>
                  <a:schemeClr val="bg2">
                    <a:lumMod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Categoría 2</a:t>
            </a:r>
          </a:p>
        </p:txBody>
      </p:sp>
      <p:sp>
        <p:nvSpPr>
          <p:cNvPr id="41" name="Marcador de texto 7"/>
          <p:cNvSpPr>
            <a:spLocks noGrp="1"/>
          </p:cNvSpPr>
          <p:nvPr>
            <p:ph type="body" sz="quarter" idx="19" hasCustomPrompt="1"/>
          </p:nvPr>
        </p:nvSpPr>
        <p:spPr>
          <a:xfrm>
            <a:off x="2017153" y="1516491"/>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46" name="Marcador de texto 7"/>
          <p:cNvSpPr>
            <a:spLocks noGrp="1"/>
          </p:cNvSpPr>
          <p:nvPr>
            <p:ph type="body" sz="quarter" idx="24" hasCustomPrompt="1"/>
          </p:nvPr>
        </p:nvSpPr>
        <p:spPr>
          <a:xfrm>
            <a:off x="2017153" y="2533920"/>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1" name="Marcador de texto 7"/>
          <p:cNvSpPr>
            <a:spLocks noGrp="1"/>
          </p:cNvSpPr>
          <p:nvPr>
            <p:ph type="body" sz="quarter" idx="29" hasCustomPrompt="1"/>
          </p:nvPr>
        </p:nvSpPr>
        <p:spPr>
          <a:xfrm>
            <a:off x="2017153" y="3551349"/>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6" name="Marcador de texto 7"/>
          <p:cNvSpPr>
            <a:spLocks noGrp="1"/>
          </p:cNvSpPr>
          <p:nvPr>
            <p:ph type="body" sz="quarter" idx="34" hasCustomPrompt="1"/>
          </p:nvPr>
        </p:nvSpPr>
        <p:spPr>
          <a:xfrm>
            <a:off x="2017153" y="4568778"/>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61" name="Marcador de texto 7"/>
          <p:cNvSpPr>
            <a:spLocks noGrp="1"/>
          </p:cNvSpPr>
          <p:nvPr>
            <p:ph type="body" sz="quarter" idx="39" hasCustomPrompt="1"/>
          </p:nvPr>
        </p:nvSpPr>
        <p:spPr>
          <a:xfrm>
            <a:off x="2017153" y="5586207"/>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37" name="Marcador de texto 7"/>
          <p:cNvSpPr>
            <a:spLocks noGrp="1"/>
          </p:cNvSpPr>
          <p:nvPr>
            <p:ph type="body" sz="quarter" idx="15" hasCustomPrompt="1"/>
          </p:nvPr>
        </p:nvSpPr>
        <p:spPr>
          <a:xfrm>
            <a:off x="3784778" y="357393"/>
            <a:ext cx="1574444" cy="914400"/>
          </a:xfrm>
          <a:solidFill>
            <a:schemeClr val="bg2">
              <a:lumMod val="60000"/>
              <a:lumOff val="40000"/>
            </a:schemeClr>
          </a:solidFill>
          <a:ln>
            <a:solidFill>
              <a:schemeClr val="bg2">
                <a:lumMod val="60000"/>
                <a:lumOff val="40000"/>
              </a:schemeClr>
            </a:solidFill>
          </a:ln>
        </p:spPr>
        <p:txBody>
          <a:bodyPr anchor="ctr">
            <a:noAutofit/>
          </a:bodyPr>
          <a:lstStyle>
            <a:lvl1pPr marL="0" indent="0" algn="ctr" latinLnBrk="0">
              <a:spcBef>
                <a:spcPts val="0"/>
              </a:spcBef>
              <a:buNone/>
              <a:defRPr lang="es-ES" sz="1800" baseline="0">
                <a:solidFill>
                  <a:schemeClr val="bg2">
                    <a:lumMod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Categoría 3</a:t>
            </a:r>
          </a:p>
        </p:txBody>
      </p:sp>
      <p:sp>
        <p:nvSpPr>
          <p:cNvPr id="42" name="Marcador de texto 7"/>
          <p:cNvSpPr>
            <a:spLocks noGrp="1"/>
          </p:cNvSpPr>
          <p:nvPr>
            <p:ph type="body" sz="quarter" idx="20" hasCustomPrompt="1"/>
          </p:nvPr>
        </p:nvSpPr>
        <p:spPr>
          <a:xfrm>
            <a:off x="3784778" y="1516491"/>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47" name="Marcador de texto 7"/>
          <p:cNvSpPr>
            <a:spLocks noGrp="1"/>
          </p:cNvSpPr>
          <p:nvPr>
            <p:ph type="body" sz="quarter" idx="25" hasCustomPrompt="1"/>
          </p:nvPr>
        </p:nvSpPr>
        <p:spPr>
          <a:xfrm>
            <a:off x="3784778" y="2533920"/>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2" name="Marcador de texto 7"/>
          <p:cNvSpPr>
            <a:spLocks noGrp="1"/>
          </p:cNvSpPr>
          <p:nvPr>
            <p:ph type="body" sz="quarter" idx="30" hasCustomPrompt="1"/>
          </p:nvPr>
        </p:nvSpPr>
        <p:spPr>
          <a:xfrm>
            <a:off x="3784778" y="3551349"/>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7" name="Marcador de texto 7"/>
          <p:cNvSpPr>
            <a:spLocks noGrp="1"/>
          </p:cNvSpPr>
          <p:nvPr>
            <p:ph type="body" sz="quarter" idx="35" hasCustomPrompt="1"/>
          </p:nvPr>
        </p:nvSpPr>
        <p:spPr>
          <a:xfrm>
            <a:off x="3784778" y="4568778"/>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62" name="Marcador de texto 7"/>
          <p:cNvSpPr>
            <a:spLocks noGrp="1"/>
          </p:cNvSpPr>
          <p:nvPr>
            <p:ph type="body" sz="quarter" idx="40" hasCustomPrompt="1"/>
          </p:nvPr>
        </p:nvSpPr>
        <p:spPr>
          <a:xfrm>
            <a:off x="3784778" y="5586207"/>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38" name="Marcador de texto 7"/>
          <p:cNvSpPr>
            <a:spLocks noGrp="1"/>
          </p:cNvSpPr>
          <p:nvPr>
            <p:ph type="body" sz="quarter" idx="16" hasCustomPrompt="1"/>
          </p:nvPr>
        </p:nvSpPr>
        <p:spPr>
          <a:xfrm>
            <a:off x="5552404" y="357393"/>
            <a:ext cx="1574444" cy="914400"/>
          </a:xfrm>
          <a:solidFill>
            <a:schemeClr val="bg2">
              <a:lumMod val="60000"/>
              <a:lumOff val="40000"/>
            </a:schemeClr>
          </a:solidFill>
          <a:ln>
            <a:solidFill>
              <a:schemeClr val="bg2">
                <a:lumMod val="60000"/>
                <a:lumOff val="40000"/>
              </a:schemeClr>
            </a:solidFill>
          </a:ln>
        </p:spPr>
        <p:txBody>
          <a:bodyPr anchor="ctr">
            <a:noAutofit/>
          </a:bodyPr>
          <a:lstStyle>
            <a:lvl1pPr marL="0" indent="0" algn="ctr" latinLnBrk="0">
              <a:spcBef>
                <a:spcPts val="0"/>
              </a:spcBef>
              <a:buNone/>
              <a:defRPr lang="es-ES" sz="1800" baseline="0">
                <a:solidFill>
                  <a:schemeClr val="bg2">
                    <a:lumMod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Categoría 4</a:t>
            </a:r>
          </a:p>
        </p:txBody>
      </p:sp>
      <p:sp>
        <p:nvSpPr>
          <p:cNvPr id="43" name="Marcador de texto 7"/>
          <p:cNvSpPr>
            <a:spLocks noGrp="1"/>
          </p:cNvSpPr>
          <p:nvPr>
            <p:ph type="body" sz="quarter" idx="21" hasCustomPrompt="1"/>
          </p:nvPr>
        </p:nvSpPr>
        <p:spPr>
          <a:xfrm>
            <a:off x="5552404" y="1516491"/>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48" name="Marcador de texto 7"/>
          <p:cNvSpPr>
            <a:spLocks noGrp="1"/>
          </p:cNvSpPr>
          <p:nvPr>
            <p:ph type="body" sz="quarter" idx="26" hasCustomPrompt="1"/>
          </p:nvPr>
        </p:nvSpPr>
        <p:spPr>
          <a:xfrm>
            <a:off x="5552404" y="2533920"/>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3" name="Marcador de texto 7"/>
          <p:cNvSpPr>
            <a:spLocks noGrp="1"/>
          </p:cNvSpPr>
          <p:nvPr>
            <p:ph type="body" sz="quarter" idx="31" hasCustomPrompt="1"/>
          </p:nvPr>
        </p:nvSpPr>
        <p:spPr>
          <a:xfrm>
            <a:off x="5552404" y="3551349"/>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8" name="Marcador de texto 7"/>
          <p:cNvSpPr>
            <a:spLocks noGrp="1"/>
          </p:cNvSpPr>
          <p:nvPr>
            <p:ph type="body" sz="quarter" idx="36" hasCustomPrompt="1"/>
          </p:nvPr>
        </p:nvSpPr>
        <p:spPr>
          <a:xfrm>
            <a:off x="5552404" y="4568778"/>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63" name="Marcador de texto 7"/>
          <p:cNvSpPr>
            <a:spLocks noGrp="1"/>
          </p:cNvSpPr>
          <p:nvPr>
            <p:ph type="body" sz="quarter" idx="41" hasCustomPrompt="1"/>
          </p:nvPr>
        </p:nvSpPr>
        <p:spPr>
          <a:xfrm>
            <a:off x="5552404" y="5586207"/>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39" name="Marcador de texto 7"/>
          <p:cNvSpPr>
            <a:spLocks noGrp="1"/>
          </p:cNvSpPr>
          <p:nvPr>
            <p:ph type="body" sz="quarter" idx="17" hasCustomPrompt="1"/>
          </p:nvPr>
        </p:nvSpPr>
        <p:spPr>
          <a:xfrm>
            <a:off x="7320029" y="357393"/>
            <a:ext cx="1574444" cy="914400"/>
          </a:xfrm>
          <a:solidFill>
            <a:schemeClr val="bg2">
              <a:lumMod val="60000"/>
              <a:lumOff val="40000"/>
            </a:schemeClr>
          </a:solidFill>
          <a:ln>
            <a:solidFill>
              <a:schemeClr val="bg2">
                <a:lumMod val="60000"/>
                <a:lumOff val="40000"/>
              </a:schemeClr>
            </a:solidFill>
          </a:ln>
        </p:spPr>
        <p:txBody>
          <a:bodyPr anchor="ctr">
            <a:noAutofit/>
          </a:bodyPr>
          <a:lstStyle>
            <a:lvl1pPr marL="0" indent="0" algn="ctr" latinLnBrk="0">
              <a:spcBef>
                <a:spcPts val="0"/>
              </a:spcBef>
              <a:buNone/>
              <a:defRPr lang="es-ES" sz="1800" baseline="0">
                <a:solidFill>
                  <a:schemeClr val="bg2">
                    <a:lumMod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Categoría 5</a:t>
            </a:r>
          </a:p>
        </p:txBody>
      </p:sp>
      <p:sp>
        <p:nvSpPr>
          <p:cNvPr id="44" name="Marcador de texto 7"/>
          <p:cNvSpPr>
            <a:spLocks noGrp="1"/>
          </p:cNvSpPr>
          <p:nvPr>
            <p:ph type="body" sz="quarter" idx="22" hasCustomPrompt="1"/>
          </p:nvPr>
        </p:nvSpPr>
        <p:spPr>
          <a:xfrm>
            <a:off x="7320029" y="1516491"/>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49" name="Marcador de texto 7"/>
          <p:cNvSpPr>
            <a:spLocks noGrp="1"/>
          </p:cNvSpPr>
          <p:nvPr>
            <p:ph type="body" sz="quarter" idx="27" hasCustomPrompt="1"/>
          </p:nvPr>
        </p:nvSpPr>
        <p:spPr>
          <a:xfrm>
            <a:off x="7320029" y="2533920"/>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4" name="Marcador de texto 7"/>
          <p:cNvSpPr>
            <a:spLocks noGrp="1"/>
          </p:cNvSpPr>
          <p:nvPr>
            <p:ph type="body" sz="quarter" idx="32" hasCustomPrompt="1"/>
          </p:nvPr>
        </p:nvSpPr>
        <p:spPr>
          <a:xfrm>
            <a:off x="7320029" y="3551349"/>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59" name="Marcador de texto 7"/>
          <p:cNvSpPr>
            <a:spLocks noGrp="1"/>
          </p:cNvSpPr>
          <p:nvPr>
            <p:ph type="body" sz="quarter" idx="37" hasCustomPrompt="1"/>
          </p:nvPr>
        </p:nvSpPr>
        <p:spPr>
          <a:xfrm>
            <a:off x="7320029" y="4568778"/>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64" name="Marcador de texto 7"/>
          <p:cNvSpPr>
            <a:spLocks noGrp="1"/>
          </p:cNvSpPr>
          <p:nvPr>
            <p:ph type="body" sz="quarter" idx="42" hasCustomPrompt="1"/>
          </p:nvPr>
        </p:nvSpPr>
        <p:spPr>
          <a:xfrm>
            <a:off x="7320029" y="5586207"/>
            <a:ext cx="1574444" cy="914400"/>
          </a:xfrm>
          <a:solidFill>
            <a:schemeClr val="bg2">
              <a:lumMod val="50000"/>
            </a:schemeClr>
          </a:solidFill>
          <a:ln>
            <a:solidFill>
              <a:schemeClr val="bg2">
                <a:lumMod val="50000"/>
              </a:schemeClr>
            </a:solidFill>
          </a:ln>
        </p:spPr>
        <p:txBody>
          <a:bodyPr anchor="ctr">
            <a:noAutofit/>
          </a:bodyPr>
          <a:lstStyle>
            <a:lvl1pPr marL="0" indent="0" algn="ctr" latinLnBrk="0">
              <a:spcBef>
                <a:spcPts val="0"/>
              </a:spcBef>
              <a:buNone/>
              <a:defRPr lang="es-ES" sz="1800" baseline="0">
                <a:solidFill>
                  <a:srgbClr val="FFFFFF"/>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Tree>
    <p:extLst>
      <p:ext uri="{BB962C8B-B14F-4D97-AF65-F5344CB8AC3E}">
        <p14:creationId xmlns:p14="http://schemas.microsoft.com/office/powerpoint/2010/main" val="72006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reguntas y respuestas">
    <p:bg>
      <p:bgPr>
        <a:solidFill>
          <a:schemeClr val="bg2"/>
        </a:solidFill>
        <a:effectLst/>
      </p:bgPr>
    </p:bg>
    <p:spTree>
      <p:nvGrpSpPr>
        <p:cNvPr id="1" name=""/>
        <p:cNvGrpSpPr/>
        <p:nvPr/>
      </p:nvGrpSpPr>
      <p:grpSpPr>
        <a:xfrm>
          <a:off x="0" y="0"/>
          <a:ext cx="0" cy="0"/>
          <a:chOff x="0" y="0"/>
          <a:chExt cx="0" cy="0"/>
        </a:xfrm>
      </p:grpSpPr>
      <p:sp>
        <p:nvSpPr>
          <p:cNvPr id="11" name="P"/>
          <p:cNvSpPr txBox="1"/>
          <p:nvPr/>
        </p:nvSpPr>
        <p:spPr>
          <a:xfrm>
            <a:off x="-189422" y="-74768"/>
            <a:ext cx="2378414" cy="3017903"/>
          </a:xfrm>
          <a:prstGeom prst="rect">
            <a:avLst/>
          </a:prstGeom>
          <a:noFill/>
        </p:spPr>
        <p:txBody>
          <a:bodyPr wrap="none" rtlCol="0">
            <a:prstTxWarp prst="textPlain">
              <a:avLst/>
            </a:prstTxWarp>
            <a:spAutoFit/>
          </a:bodyPr>
          <a:lstStyle/>
          <a:p>
            <a:r>
              <a:rPr lang="es-ES" sz="15600" dirty="0">
                <a:solidFill>
                  <a:schemeClr val="bg2">
                    <a:lumMod val="75000"/>
                  </a:schemeClr>
                </a:solidFill>
                <a:latin typeface="Corbel" panose="020B0503020204020204" pitchFamily="34" charset="0"/>
                <a:cs typeface="Arial" panose="020B0604020202020204" pitchFamily="34" charset="0"/>
              </a:rPr>
              <a:t>P</a:t>
            </a:r>
          </a:p>
        </p:txBody>
      </p:sp>
      <p:sp>
        <p:nvSpPr>
          <p:cNvPr id="15" name="R"/>
          <p:cNvSpPr txBox="1"/>
          <p:nvPr/>
        </p:nvSpPr>
        <p:spPr>
          <a:xfrm>
            <a:off x="-189689" y="2729133"/>
            <a:ext cx="2334639" cy="3022139"/>
          </a:xfrm>
          <a:prstGeom prst="rect">
            <a:avLst/>
          </a:prstGeom>
          <a:noFill/>
        </p:spPr>
        <p:txBody>
          <a:bodyPr wrap="none" rtlCol="0">
            <a:prstTxWarp prst="textPlain">
              <a:avLst/>
            </a:prstTxWarp>
            <a:spAutoFit/>
          </a:bodyPr>
          <a:lstStyle/>
          <a:p>
            <a:r>
              <a:rPr lang="es-ES" sz="15600" dirty="0">
                <a:solidFill>
                  <a:schemeClr val="bg2">
                    <a:lumMod val="75000"/>
                  </a:schemeClr>
                </a:solidFill>
                <a:latin typeface="Corbel" panose="020B0503020204020204" pitchFamily="34" charset="0"/>
                <a:cs typeface="Arial" panose="020B0604020202020204" pitchFamily="34" charset="0"/>
              </a:rPr>
              <a:t>R</a:t>
            </a:r>
          </a:p>
        </p:txBody>
      </p:sp>
      <p:sp>
        <p:nvSpPr>
          <p:cNvPr id="8" name="Pregunta"/>
          <p:cNvSpPr>
            <a:spLocks noGrp="1"/>
          </p:cNvSpPr>
          <p:nvPr>
            <p:ph type="body" sz="quarter" idx="13" hasCustomPrompt="1"/>
          </p:nvPr>
        </p:nvSpPr>
        <p:spPr>
          <a:xfrm>
            <a:off x="2065867" y="1112052"/>
            <a:ext cx="5979539" cy="1727501"/>
          </a:xfrm>
        </p:spPr>
        <p:txBody>
          <a:bodyPr anchor="ctr">
            <a:noAutofit/>
          </a:bodyPr>
          <a:lstStyle>
            <a:lvl1pPr marL="0" indent="0" latinLnBrk="0">
              <a:spcBef>
                <a:spcPts val="0"/>
              </a:spcBef>
              <a:buNone/>
              <a:defRPr lang="es-ES" sz="2400" baseline="0"/>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Agregue la pregunta aquí. </a:t>
            </a:r>
          </a:p>
        </p:txBody>
      </p:sp>
      <p:sp>
        <p:nvSpPr>
          <p:cNvPr id="9" name="Respuesta"/>
          <p:cNvSpPr>
            <a:spLocks noGrp="1"/>
          </p:cNvSpPr>
          <p:nvPr>
            <p:ph type="body" sz="quarter" idx="14" hasCustomPrompt="1"/>
          </p:nvPr>
        </p:nvSpPr>
        <p:spPr>
          <a:xfrm>
            <a:off x="2065867" y="3929975"/>
            <a:ext cx="5979539" cy="1643610"/>
          </a:xfrm>
        </p:spPr>
        <p:txBody>
          <a:bodyPr anchor="ctr">
            <a:noAutofit/>
          </a:bodyPr>
          <a:lstStyle>
            <a:lvl1pPr marL="0" indent="0" latinLnBrk="0">
              <a:spcBef>
                <a:spcPts val="0"/>
              </a:spcBef>
              <a:buNone/>
              <a:defRPr lang="es-ES" sz="2400" baseline="0"/>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Agregue la respuesta aquí. Use la flecha derecha de la parte inferior para ver la respuesta en la vista de presentación.</a:t>
            </a:r>
          </a:p>
        </p:txBody>
      </p:sp>
      <p:sp>
        <p:nvSpPr>
          <p:cNvPr id="2" name="Rectángulo 1"/>
          <p:cNvSpPr/>
          <p:nvPr/>
        </p:nvSpPr>
        <p:spPr bwMode="invGray">
          <a:xfrm>
            <a:off x="0" y="5749806"/>
            <a:ext cx="9144000" cy="1108195"/>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Puntos"/>
          <p:cNvSpPr>
            <a:spLocks noGrp="1"/>
          </p:cNvSpPr>
          <p:nvPr>
            <p:ph type="body" sz="quarter" idx="16" hasCustomPrompt="1"/>
          </p:nvPr>
        </p:nvSpPr>
        <p:spPr bwMode="auto">
          <a:xfrm>
            <a:off x="6832068" y="5900385"/>
            <a:ext cx="1423250" cy="781394"/>
          </a:xfrm>
        </p:spPr>
        <p:txBody>
          <a:bodyPr anchor="ctr">
            <a:noAutofit/>
          </a:bodyPr>
          <a:lstStyle>
            <a:lvl1pPr marL="0" indent="0" algn="r" latinLnBrk="0">
              <a:spcBef>
                <a:spcPts val="0"/>
              </a:spcBef>
              <a:buNone/>
              <a:defRPr lang="es-ES" sz="3600" baseline="0">
                <a:solidFill>
                  <a:schemeClr val="tx1">
                    <a:alpha val="50000"/>
                  </a:schemeClr>
                </a:solidFill>
              </a:defRPr>
            </a:lvl1pPr>
            <a:lvl2pPr marL="0" indent="0" latinLnBrk="0">
              <a:spcBef>
                <a:spcPts val="0"/>
              </a:spcBef>
              <a:buNone/>
              <a:defRPr lang="es-ES" sz="2400"/>
            </a:lvl2pPr>
            <a:lvl3pPr marL="0" indent="0" latinLnBrk="0">
              <a:spcBef>
                <a:spcPts val="0"/>
              </a:spcBef>
              <a:buNone/>
              <a:defRPr lang="es-ES" sz="2400"/>
            </a:lvl3pPr>
            <a:lvl4pPr marL="0" indent="0" latinLnBrk="0">
              <a:spcBef>
                <a:spcPts val="0"/>
              </a:spcBef>
              <a:buNone/>
              <a:defRPr lang="es-ES" sz="2400"/>
            </a:lvl4pPr>
            <a:lvl5pPr marL="0" indent="0" latinLnBrk="0">
              <a:spcBef>
                <a:spcPts val="0"/>
              </a:spcBef>
              <a:buNone/>
              <a:defRPr lang="es-ES" sz="2400"/>
            </a:lvl5pPr>
            <a:lvl6pPr marL="0" indent="0" latinLnBrk="0">
              <a:spcBef>
                <a:spcPts val="0"/>
              </a:spcBef>
              <a:buNone/>
              <a:defRPr lang="es-ES" sz="2400"/>
            </a:lvl6pPr>
            <a:lvl7pPr marL="0" indent="0" latinLnBrk="0">
              <a:spcBef>
                <a:spcPts val="0"/>
              </a:spcBef>
              <a:buNone/>
              <a:defRPr lang="es-ES" sz="2400"/>
            </a:lvl7pPr>
            <a:lvl8pPr marL="0" indent="0" latinLnBrk="0">
              <a:spcBef>
                <a:spcPts val="0"/>
              </a:spcBef>
              <a:buNone/>
              <a:defRPr lang="es-ES" sz="2400"/>
            </a:lvl8pPr>
            <a:lvl9pPr marL="0" indent="0" latinLnBrk="0">
              <a:spcBef>
                <a:spcPts val="0"/>
              </a:spcBef>
              <a:buNone/>
              <a:defRPr lang="es-ES" sz="2400"/>
            </a:lvl9pPr>
          </a:lstStyle>
          <a:p>
            <a:pPr lvl="0"/>
            <a:r>
              <a:rPr lang="es-ES"/>
              <a:t>Puntos</a:t>
            </a:r>
          </a:p>
        </p:txBody>
      </p:sp>
      <p:sp>
        <p:nvSpPr>
          <p:cNvPr id="10" name="Volver al tablero de juego">
            <a:hlinkClick r:id="rId2" action="ppaction://hlinksldjump"/>
          </p:cNvPr>
          <p:cNvSpPr/>
          <p:nvPr/>
        </p:nvSpPr>
        <p:spPr bwMode="invGray">
          <a:xfrm rot="16200000">
            <a:off x="27331" y="6026840"/>
            <a:ext cx="795528" cy="514350"/>
          </a:xfrm>
          <a:prstGeom prst="triangle">
            <a:avLst/>
          </a:prstGeom>
          <a:solidFill>
            <a:srgbClr val="FFFFFF">
              <a:alpha val="13000"/>
            </a:srgb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s-ES">
              <a:solidFill>
                <a:schemeClr val="tx1"/>
              </a:solidFill>
            </a:endParaRPr>
          </a:p>
        </p:txBody>
      </p:sp>
      <p:sp>
        <p:nvSpPr>
          <p:cNvPr id="4" name="Categoría"/>
          <p:cNvSpPr>
            <a:spLocks noGrp="1"/>
          </p:cNvSpPr>
          <p:nvPr>
            <p:ph type="title" hasCustomPrompt="1"/>
          </p:nvPr>
        </p:nvSpPr>
        <p:spPr bwMode="auto">
          <a:xfrm>
            <a:off x="850191" y="5900384"/>
            <a:ext cx="5977157" cy="781394"/>
          </a:xfrm>
        </p:spPr>
        <p:txBody>
          <a:bodyPr/>
          <a:lstStyle>
            <a:lvl1pPr latinLnBrk="0">
              <a:defRPr lang="es-ES"/>
            </a:lvl1pPr>
          </a:lstStyle>
          <a:p>
            <a:r>
              <a:rPr lang="es-ES"/>
              <a:t>Agregue la categoría aquí como referencia</a:t>
            </a:r>
          </a:p>
        </p:txBody>
      </p:sp>
      <p:sp>
        <p:nvSpPr>
          <p:cNvPr id="14" name="Activar visualización de respuesta"/>
          <p:cNvSpPr/>
          <p:nvPr/>
        </p:nvSpPr>
        <p:spPr bwMode="invGray">
          <a:xfrm rot="5400000" flipH="1">
            <a:off x="8315846" y="6026840"/>
            <a:ext cx="795528" cy="514350"/>
          </a:xfrm>
          <a:prstGeom prst="triangle">
            <a:avLst/>
          </a:prstGeom>
          <a:solidFill>
            <a:srgbClr val="FFFFFF">
              <a:alpha val="13000"/>
            </a:srgb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s-ES">
              <a:solidFill>
                <a:schemeClr val="tx1"/>
              </a:solidFill>
            </a:endParaRPr>
          </a:p>
        </p:txBody>
      </p:sp>
    </p:spTree>
    <p:extLst>
      <p:ext uri="{BB962C8B-B14F-4D97-AF65-F5344CB8AC3E}">
        <p14:creationId xmlns:p14="http://schemas.microsoft.com/office/powerpoint/2010/main" val="37805277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50"/>
                                        <p:tgtEl>
                                          <p:spTgt spid="9">
                                            <p:txEl>
                                              <p:pRg st="0" end="0"/>
                                            </p:txEl>
                                          </p:spTgt>
                                        </p:tgtEl>
                                      </p:cBhvr>
                                    </p:animEffect>
                                  </p:childTnLst>
                                </p:cTn>
                              </p:par>
                              <p:par>
                                <p:cTn id="8" presetID="24" presetClass="emph" presetSubtype="0" fill="hold" grpId="0" nodeType="withEffect">
                                  <p:stCondLst>
                                    <p:cond delay="0"/>
                                  </p:stCondLst>
                                  <p:childTnLst>
                                    <p:animClr clrSpc="hsl" dir="cw">
                                      <p:cBhvr override="childStyle">
                                        <p:cTn id="9" dur="250" fill="hold"/>
                                        <p:tgtEl>
                                          <p:spTgt spid="8">
                                            <p:txEl>
                                              <p:pRg st="0" end="0"/>
                                            </p:txEl>
                                          </p:spTgt>
                                        </p:tgtEl>
                                        <p:attrNameLst>
                                          <p:attrName>style.color</p:attrName>
                                        </p:attrNameLst>
                                      </p:cBhvr>
                                      <p:by>
                                        <p:hsl h="0" s="-12549" l="-25098"/>
                                      </p:by>
                                    </p:animClr>
                                    <p:animClr clrSpc="hsl" dir="cw">
                                      <p:cBhvr>
                                        <p:cTn id="10" dur="250" fill="hold"/>
                                        <p:tgtEl>
                                          <p:spTgt spid="8">
                                            <p:txEl>
                                              <p:pRg st="0" end="0"/>
                                            </p:txEl>
                                          </p:spTgt>
                                        </p:tgtEl>
                                        <p:attrNameLst>
                                          <p:attrName>fillcolor</p:attrName>
                                        </p:attrNameLst>
                                      </p:cBhvr>
                                      <p:by>
                                        <p:hsl h="0" s="-12549" l="-25098"/>
                                      </p:by>
                                    </p:animClr>
                                    <p:animClr clrSpc="hsl" dir="cw">
                                      <p:cBhvr>
                                        <p:cTn id="11" dur="250" fill="hold"/>
                                        <p:tgtEl>
                                          <p:spTgt spid="8">
                                            <p:txEl>
                                              <p:pRg st="0" end="0"/>
                                            </p:txEl>
                                          </p:spTgt>
                                        </p:tgtEl>
                                        <p:attrNameLst>
                                          <p:attrName>stroke.color</p:attrName>
                                        </p:attrNameLst>
                                      </p:cBhvr>
                                      <p:by>
                                        <p:hsl h="0" s="-12549" l="-25098"/>
                                      </p:by>
                                    </p:animClr>
                                    <p:set>
                                      <p:cBhvr>
                                        <p:cTn id="12" dur="250" fill="hold"/>
                                        <p:tgtEl>
                                          <p:spTgt spid="8">
                                            <p:txEl>
                                              <p:pRg st="0" end="0"/>
                                            </p:txEl>
                                          </p:spTgt>
                                        </p:tgtEl>
                                        <p:attrNameLst>
                                          <p:attrName>fill.type</p:attrName>
                                        </p:attrNameLst>
                                      </p:cBhvr>
                                      <p:to>
                                        <p:strVal val="solid"/>
                                      </p:to>
                                    </p:set>
                                  </p:childTnLst>
                                </p:cTn>
                              </p:par>
                            </p:childTnLst>
                          </p:cTn>
                        </p:par>
                      </p:childTnLst>
                    </p:cTn>
                  </p:par>
                </p:childTnLst>
              </p:cTn>
              <p:nextCondLst>
                <p:cond evt="onClick" delay="0">
                  <p:tgtEl>
                    <p:spTgt spid="14"/>
                  </p:tgtEl>
                </p:cond>
              </p:nextCondLst>
            </p:seq>
          </p:childTnLst>
        </p:cTn>
      </p:par>
    </p:tnLst>
    <p:bldLst>
      <p:bldP spid="8" grpId="0" build="p">
        <p:tmplLst>
          <p:tmpl lvl="1">
            <p:tnLst>
              <p:par>
                <p:cTn presetID="24" presetClass="emph" presetSubtype="0" fill="hold" nodeType="withEffect">
                  <p:stCondLst>
                    <p:cond delay="0"/>
                  </p:stCondLst>
                  <p:childTnLst>
                    <p:animClr clrSpc="hsl" dir="cw">
                      <p:cBhvr override="childStyle">
                        <p:cTn dur="250" fill="hold"/>
                        <p:tgtEl>
                          <p:spTgt spid="8"/>
                        </p:tgtEl>
                        <p:attrNameLst>
                          <p:attrName>style.color</p:attrName>
                        </p:attrNameLst>
                      </p:cBhvr>
                      <p:by>
                        <p:hsl h="0" s="-12549" l="-25098"/>
                      </p:by>
                    </p:animClr>
                    <p:animClr clrSpc="hsl" dir="cw">
                      <p:cBhvr>
                        <p:cTn dur="250" fill="hold"/>
                        <p:tgtEl>
                          <p:spTgt spid="8"/>
                        </p:tgtEl>
                        <p:attrNameLst>
                          <p:attrName>fillcolor</p:attrName>
                        </p:attrNameLst>
                      </p:cBhvr>
                      <p:by>
                        <p:hsl h="0" s="-12549" l="-25098"/>
                      </p:by>
                    </p:animClr>
                    <p:animClr clrSpc="hsl" dir="cw">
                      <p:cBhvr>
                        <p:cTn dur="250" fill="hold"/>
                        <p:tgtEl>
                          <p:spTgt spid="8"/>
                        </p:tgtEl>
                        <p:attrNameLst>
                          <p:attrName>stroke.color</p:attrName>
                        </p:attrNameLst>
                      </p:cBhvr>
                      <p:by>
                        <p:hsl h="0" s="-12549" l="-25098"/>
                      </p:by>
                    </p:animClr>
                    <p:set>
                      <p:cBhvr>
                        <p:cTn dur="250" fill="hold"/>
                        <p:tgtEl>
                          <p:spTgt spid="8"/>
                        </p:tgtEl>
                        <p:attrNameLst>
                          <p:attrName>fill.type</p:attrName>
                        </p:attrNameLst>
                      </p:cBhvr>
                      <p:to>
                        <p:strVal val="solid"/>
                      </p:to>
                    </p:set>
                  </p:childTnLst>
                </p:cTn>
              </p:par>
            </p:tnLst>
          </p:tmpl>
        </p:tmplLst>
      </p:bldP>
      <p:bldP spid="9" grpId="0" build="p">
        <p:tmplLst>
          <p:tmpl lvl="1">
            <p:tnLst>
              <p:par>
                <p:cTn presetID="10" presetClass="entr" presetSubtype="0" fill="hold" nodeType="click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250"/>
                        <p:tgtEl>
                          <p:spTgt spid="9"/>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visor">
    <p:bg>
      <p:bgPr>
        <a:solidFill>
          <a:schemeClr val="bg2"/>
        </a:solidFill>
        <a:effectLst/>
      </p:bgPr>
    </p:bg>
    <p:spTree>
      <p:nvGrpSpPr>
        <p:cNvPr id="1" name=""/>
        <p:cNvGrpSpPr/>
        <p:nvPr/>
      </p:nvGrpSpPr>
      <p:grpSpPr>
        <a:xfrm>
          <a:off x="0" y="0"/>
          <a:ext cx="0" cy="0"/>
          <a:chOff x="0" y="0"/>
          <a:chExt cx="0" cy="0"/>
        </a:xfrm>
      </p:grpSpPr>
      <p:sp>
        <p:nvSpPr>
          <p:cNvPr id="2" name="Rectángulo 1"/>
          <p:cNvSpPr/>
          <p:nvPr/>
        </p:nvSpPr>
        <p:spPr bwMode="invGray">
          <a:xfrm>
            <a:off x="0" y="3372365"/>
            <a:ext cx="9144000" cy="187488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Título 3"/>
          <p:cNvSpPr>
            <a:spLocks noGrp="1"/>
          </p:cNvSpPr>
          <p:nvPr>
            <p:ph type="title" hasCustomPrompt="1"/>
          </p:nvPr>
        </p:nvSpPr>
        <p:spPr>
          <a:xfrm>
            <a:off x="850191" y="3522944"/>
            <a:ext cx="8121168" cy="1583628"/>
          </a:xfrm>
        </p:spPr>
        <p:txBody>
          <a:bodyPr>
            <a:normAutofit/>
          </a:bodyPr>
          <a:lstStyle>
            <a:lvl1pPr latinLnBrk="0">
              <a:defRPr lang="es-ES" sz="4050" baseline="0"/>
            </a:lvl1pPr>
          </a:lstStyle>
          <a:p>
            <a:r>
              <a:rPr lang="es-ES"/>
              <a:t>Diapositiva divisoria</a:t>
            </a:r>
          </a:p>
        </p:txBody>
      </p:sp>
    </p:spTree>
    <p:extLst>
      <p:ext uri="{BB962C8B-B14F-4D97-AF65-F5344CB8AC3E}">
        <p14:creationId xmlns:p14="http://schemas.microsoft.com/office/powerpoint/2010/main" val="1775961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lvl1pPr>
              <a:defRPr/>
            </a:lvl1pPr>
          </a:lstStyle>
          <a:p>
            <a:fld id="{1BBEE02B-C126-4E74-8AC3-D799C0C7B824}" type="datetimeFigureOut">
              <a:rPr lang="es-MX" smtClean="0"/>
              <a:t>18/10/2017</a:t>
            </a:fld>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a:lvl1pPr>
          </a:lstStyle>
          <a:p>
            <a:fld id="{0A44D7FE-E477-468A-B2F3-69981C7B1C37}" type="slidenum">
              <a:rPr lang="es-MX" smtClean="0"/>
              <a:t>‹Nº›</a:t>
            </a:fld>
            <a:endParaRPr lang="es-MX"/>
          </a:p>
        </p:txBody>
      </p:sp>
    </p:spTree>
    <p:extLst>
      <p:ext uri="{BB962C8B-B14F-4D97-AF65-F5344CB8AC3E}">
        <p14:creationId xmlns:p14="http://schemas.microsoft.com/office/powerpoint/2010/main" val="1458773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4304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En blanco">
    <p:bg>
      <p:bgPr>
        <a:solidFill>
          <a:schemeClr val="bg2"/>
        </a:solidFill>
        <a:effectLst/>
      </p:bgPr>
    </p:bg>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lvl1pPr algn="r">
              <a:defRPr/>
            </a:lvl1pPr>
          </a:lstStyle>
          <a:p>
            <a:fld id="{14CCEAAA-CF88-408B-8E26-4D779AD55A9E}" type="datetimeFigureOut">
              <a:rPr lang="es-MX" smtClean="0"/>
              <a:t>18/10/2017</a:t>
            </a:fld>
            <a:endParaRPr lang="es-MX"/>
          </a:p>
        </p:txBody>
      </p:sp>
      <p:sp>
        <p:nvSpPr>
          <p:cNvPr id="3" name="Marcador de posición de pie de página 2"/>
          <p:cNvSpPr>
            <a:spLocks noGrp="1"/>
          </p:cNvSpPr>
          <p:nvPr>
            <p:ph type="ftr" sz="quarter" idx="11"/>
          </p:nvPr>
        </p:nvSpPr>
        <p:spPr/>
        <p:txBody>
          <a:bodyPr rtlCol="0"/>
          <a:lstStyle/>
          <a:p>
            <a:endParaRPr lang="es-MX"/>
          </a:p>
        </p:txBody>
      </p:sp>
      <p:sp>
        <p:nvSpPr>
          <p:cNvPr id="4" name="Marcador de posición de número de diapositiva 3"/>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2115107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50191" y="5900384"/>
            <a:ext cx="5977157" cy="781394"/>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50191" y="1825626"/>
            <a:ext cx="7665159" cy="4074759"/>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latinLnBrk="0">
              <a:defRPr lang="es-ES" sz="900">
                <a:solidFill>
                  <a:schemeClr val="tx1">
                    <a:tint val="75000"/>
                  </a:schemeClr>
                </a:solidFill>
              </a:defRPr>
            </a:lvl1pPr>
          </a:lstStyle>
          <a:p>
            <a:fld id="{1BBEE02B-C126-4E74-8AC3-D799C0C7B824}" type="datetimeFigureOut">
              <a:rPr lang="es-MX" smtClean="0"/>
              <a:t>18/10/2017</a:t>
            </a:fld>
            <a:endParaRPr lang="es-MX"/>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latinLnBrk="0">
              <a:defRPr lang="es-ES"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latinLnBrk="0">
              <a:defRPr lang="es-ES" sz="900">
                <a:solidFill>
                  <a:schemeClr val="tx1">
                    <a:tint val="75000"/>
                  </a:schemeClr>
                </a:solidFill>
              </a:defRPr>
            </a:lvl1pPr>
          </a:lstStyle>
          <a:p>
            <a:fld id="{0A44D7FE-E477-468A-B2F3-69981C7B1C37}" type="slidenum">
              <a:rPr lang="es-MX" smtClean="0"/>
              <a:t>‹Nº›</a:t>
            </a:fld>
            <a:endParaRPr lang="es-MX"/>
          </a:p>
        </p:txBody>
      </p:sp>
    </p:spTree>
    <p:extLst>
      <p:ext uri="{BB962C8B-B14F-4D97-AF65-F5344CB8AC3E}">
        <p14:creationId xmlns:p14="http://schemas.microsoft.com/office/powerpoint/2010/main" val="3095811699"/>
      </p:ext>
    </p:extLst>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lvl1pPr algn="l" defTabSz="685800" rtl="0" eaLnBrk="1" latinLnBrk="0" hangingPunct="1">
        <a:lnSpc>
          <a:spcPct val="90000"/>
        </a:lnSpc>
        <a:spcBef>
          <a:spcPct val="0"/>
        </a:spcBef>
        <a:buNone/>
        <a:defRPr lang="es-ES" sz="1800" kern="1200">
          <a:solidFill>
            <a:schemeClr val="tx1">
              <a:alpha val="50000"/>
            </a:schemeClr>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lang="es-ES"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es-ES"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es-ES"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lang="es-ES" sz="1350" kern="1200">
          <a:solidFill>
            <a:schemeClr val="tx1"/>
          </a:solidFill>
          <a:latin typeface="+mn-lt"/>
          <a:ea typeface="+mn-ea"/>
          <a:cs typeface="+mn-cs"/>
        </a:defRPr>
      </a:lvl9pPr>
    </p:bodyStyle>
    <p:otherStyle>
      <a:defPPr>
        <a:defRPr lang="es-ES"/>
      </a:defPPr>
      <a:lvl1pPr marL="0" algn="l" defTabSz="685800" rtl="0" eaLnBrk="1" latinLnBrk="0" hangingPunct="1">
        <a:defRPr lang="es-ES" sz="1350" kern="1200">
          <a:solidFill>
            <a:schemeClr val="tx1"/>
          </a:solidFill>
          <a:latin typeface="+mn-lt"/>
          <a:ea typeface="+mn-ea"/>
          <a:cs typeface="+mn-cs"/>
        </a:defRPr>
      </a:lvl1pPr>
      <a:lvl2pPr marL="342900" algn="l" defTabSz="685800" rtl="0" eaLnBrk="1" latinLnBrk="0" hangingPunct="1">
        <a:defRPr lang="es-ES" sz="1350" kern="1200">
          <a:solidFill>
            <a:schemeClr val="tx1"/>
          </a:solidFill>
          <a:latin typeface="+mn-lt"/>
          <a:ea typeface="+mn-ea"/>
          <a:cs typeface="+mn-cs"/>
        </a:defRPr>
      </a:lvl2pPr>
      <a:lvl3pPr marL="685800" algn="l" defTabSz="685800" rtl="0" eaLnBrk="1" latinLnBrk="0" hangingPunct="1">
        <a:defRPr lang="es-ES" sz="1350" kern="1200">
          <a:solidFill>
            <a:schemeClr val="tx1"/>
          </a:solidFill>
          <a:latin typeface="+mn-lt"/>
          <a:ea typeface="+mn-ea"/>
          <a:cs typeface="+mn-cs"/>
        </a:defRPr>
      </a:lvl3pPr>
      <a:lvl4pPr marL="1028700" algn="l" defTabSz="685800" rtl="0" eaLnBrk="1" latinLnBrk="0" hangingPunct="1">
        <a:defRPr lang="es-ES" sz="1350" kern="1200">
          <a:solidFill>
            <a:schemeClr val="tx1"/>
          </a:solidFill>
          <a:latin typeface="+mn-lt"/>
          <a:ea typeface="+mn-ea"/>
          <a:cs typeface="+mn-cs"/>
        </a:defRPr>
      </a:lvl4pPr>
      <a:lvl5pPr marL="1371600" algn="l" defTabSz="685800" rtl="0" eaLnBrk="1" latinLnBrk="0" hangingPunct="1">
        <a:defRPr lang="es-ES" sz="1350" kern="1200">
          <a:solidFill>
            <a:schemeClr val="tx1"/>
          </a:solidFill>
          <a:latin typeface="+mn-lt"/>
          <a:ea typeface="+mn-ea"/>
          <a:cs typeface="+mn-cs"/>
        </a:defRPr>
      </a:lvl5pPr>
      <a:lvl6pPr marL="1714500" algn="l" defTabSz="685800" rtl="0" eaLnBrk="1" latinLnBrk="0" hangingPunct="1">
        <a:defRPr lang="es-ES" sz="1350" kern="1200">
          <a:solidFill>
            <a:schemeClr val="tx1"/>
          </a:solidFill>
          <a:latin typeface="+mn-lt"/>
          <a:ea typeface="+mn-ea"/>
          <a:cs typeface="+mn-cs"/>
        </a:defRPr>
      </a:lvl6pPr>
      <a:lvl7pPr marL="2057400" algn="l" defTabSz="685800" rtl="0" eaLnBrk="1" latinLnBrk="0" hangingPunct="1">
        <a:defRPr lang="es-ES" sz="1350" kern="1200">
          <a:solidFill>
            <a:schemeClr val="tx1"/>
          </a:solidFill>
          <a:latin typeface="+mn-lt"/>
          <a:ea typeface="+mn-ea"/>
          <a:cs typeface="+mn-cs"/>
        </a:defRPr>
      </a:lvl7pPr>
      <a:lvl8pPr marL="2400300" algn="l" defTabSz="685800" rtl="0" eaLnBrk="1" latinLnBrk="0" hangingPunct="1">
        <a:defRPr lang="es-ES" sz="1350" kern="1200">
          <a:solidFill>
            <a:schemeClr val="tx1"/>
          </a:solidFill>
          <a:latin typeface="+mn-lt"/>
          <a:ea typeface="+mn-ea"/>
          <a:cs typeface="+mn-cs"/>
        </a:defRPr>
      </a:lvl8pPr>
      <a:lvl9pPr marL="2743200" algn="l" defTabSz="685800" rtl="0" eaLnBrk="1" latinLnBrk="0" hangingPunct="1">
        <a:defRPr lang="es-ES"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CuadroTexto 6"/>
          <p:cNvSpPr txBox="1"/>
          <p:nvPr/>
        </p:nvSpPr>
        <p:spPr>
          <a:xfrm>
            <a:off x="172277" y="6270216"/>
            <a:ext cx="2454326" cy="369332"/>
          </a:xfrm>
          <a:prstGeom prst="rect">
            <a:avLst/>
          </a:prstGeom>
          <a:noFill/>
        </p:spPr>
        <p:txBody>
          <a:bodyPr wrap="none" rtlCol="0">
            <a:spAutoFit/>
          </a:bodyPr>
          <a:lstStyle/>
          <a:p>
            <a:r>
              <a:rPr lang="es-MX" dirty="0"/>
              <a:t>Fecha: Septiembre 2017</a:t>
            </a:r>
          </a:p>
        </p:txBody>
      </p:sp>
      <p:sp>
        <p:nvSpPr>
          <p:cNvPr id="8" name="CuadroTexto 7"/>
          <p:cNvSpPr txBox="1"/>
          <p:nvPr/>
        </p:nvSpPr>
        <p:spPr>
          <a:xfrm>
            <a:off x="4794668" y="6270216"/>
            <a:ext cx="4349332" cy="415498"/>
          </a:xfrm>
          <a:prstGeom prst="rect">
            <a:avLst/>
          </a:prstGeom>
          <a:noFill/>
        </p:spPr>
        <p:txBody>
          <a:bodyPr wrap="none" rtlCol="0">
            <a:spAutoFit/>
          </a:bodyPr>
          <a:lstStyle/>
          <a:p>
            <a:r>
              <a:rPr lang="es-MX" sz="2100" b="1" dirty="0"/>
              <a:t>Elaboró: Diana Beatriz Ruiz Tinajero</a:t>
            </a:r>
          </a:p>
        </p:txBody>
      </p:sp>
      <p:sp>
        <p:nvSpPr>
          <p:cNvPr id="10" name="Rectángulo 9"/>
          <p:cNvSpPr/>
          <p:nvPr/>
        </p:nvSpPr>
        <p:spPr>
          <a:xfrm>
            <a:off x="2468239" y="4426698"/>
            <a:ext cx="4220772" cy="438582"/>
          </a:xfrm>
          <a:prstGeom prst="rect">
            <a:avLst/>
          </a:prstGeom>
          <a:noFill/>
        </p:spPr>
        <p:txBody>
          <a:bodyPr wrap="none" lIns="68580" tIns="34290" rIns="68580" bIns="34290">
            <a:spAutoFit/>
          </a:bodyPr>
          <a:lstStyle/>
          <a:p>
            <a:pPr algn="ctr"/>
            <a:r>
              <a:rPr lang="es-ES" sz="2400" b="1" spc="38" dirty="0">
                <a:ln w="0"/>
                <a:solidFill>
                  <a:schemeClr val="bg1"/>
                </a:solidFill>
                <a:effectLst>
                  <a:innerShdw blurRad="63500" dist="50800" dir="13500000">
                    <a:srgbClr val="000000">
                      <a:alpha val="50000"/>
                    </a:srgbClr>
                  </a:innerShdw>
                </a:effectLst>
              </a:rPr>
              <a:t>Investigación de Operaciones </a:t>
            </a:r>
            <a:endParaRPr lang="es-MX" sz="2400" b="1" spc="38" dirty="0">
              <a:ln w="0"/>
              <a:solidFill>
                <a:schemeClr val="bg1"/>
              </a:solidFill>
              <a:effectLst>
                <a:innerShdw blurRad="63500" dist="50800" dir="13500000">
                  <a:srgbClr val="000000">
                    <a:alpha val="50000"/>
                  </a:srgbClr>
                </a:innerShdw>
              </a:effectLst>
            </a:endParaRPr>
          </a:p>
        </p:txBody>
      </p:sp>
      <p:sp>
        <p:nvSpPr>
          <p:cNvPr id="11" name="Rectángulo 10"/>
          <p:cNvSpPr/>
          <p:nvPr/>
        </p:nvSpPr>
        <p:spPr>
          <a:xfrm>
            <a:off x="172278" y="256649"/>
            <a:ext cx="8812696" cy="1546577"/>
          </a:xfrm>
          <a:prstGeom prst="rect">
            <a:avLst/>
          </a:prstGeom>
        </p:spPr>
        <p:style>
          <a:lnRef idx="1">
            <a:schemeClr val="accent1"/>
          </a:lnRef>
          <a:fillRef idx="2">
            <a:schemeClr val="accent1"/>
          </a:fillRef>
          <a:effectRef idx="1">
            <a:schemeClr val="accent1"/>
          </a:effectRef>
          <a:fontRef idx="minor">
            <a:schemeClr val="dk1"/>
          </a:fontRef>
        </p:style>
        <p:txBody>
          <a:bodyPr wrap="square" lIns="68580" tIns="34290" rIns="68580" bIns="34290">
            <a:spAutoFit/>
            <a:scene3d>
              <a:camera prst="orthographicFront"/>
              <a:lightRig rig="soft" dir="t">
                <a:rot lat="0" lon="0" rev="15600000"/>
              </a:lightRig>
            </a:scene3d>
            <a:sp3d extrusionH="57150" prstMaterial="softEdge">
              <a:bevelT w="25400" h="38100"/>
            </a:sp3d>
          </a:bodyPr>
          <a:lstStyle/>
          <a:p>
            <a:pPr algn="ctr"/>
            <a:r>
              <a:rPr lang="es-MX" sz="3200" b="1" dirty="0">
                <a:ln/>
                <a:solidFill>
                  <a:schemeClr val="bg2">
                    <a:lumMod val="50000"/>
                  </a:schemeClr>
                </a:solidFill>
                <a:effectLst>
                  <a:reflection blurRad="6350" stA="55000" endA="300" endPos="45500" dir="5400000" sy="-100000" algn="bl" rotWithShape="0"/>
                </a:effectLst>
              </a:rPr>
              <a:t>UNIVERSIDAD AUTONOMA DEL ESTADO DE </a:t>
            </a:r>
            <a:r>
              <a:rPr lang="es-MX" sz="3200" b="1" dirty="0">
                <a:ln/>
                <a:solidFill>
                  <a:schemeClr val="bg2">
                    <a:lumMod val="50000"/>
                  </a:schemeClr>
                </a:solidFill>
              </a:rPr>
              <a:t>MÉXICO</a:t>
            </a:r>
          </a:p>
          <a:p>
            <a:pPr algn="ctr"/>
            <a:r>
              <a:rPr lang="es-MX" sz="320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12" name="Rectángulo 11"/>
          <p:cNvSpPr/>
          <p:nvPr/>
        </p:nvSpPr>
        <p:spPr>
          <a:xfrm>
            <a:off x="172277" y="2086302"/>
            <a:ext cx="8971722" cy="1315745"/>
          </a:xfrm>
          <a:prstGeom prst="rect">
            <a:avLst/>
          </a:prstGeom>
          <a:solidFill>
            <a:schemeClr val="tx1">
              <a:lumMod val="75000"/>
            </a:schemeClr>
          </a:solidFill>
          <a:effectLst/>
        </p:spPr>
        <p:txBody>
          <a:bodyPr wrap="square" lIns="68580" tIns="34290" rIns="68580" bIns="34290">
            <a:spAutoFit/>
          </a:bodyPr>
          <a:lstStyle/>
          <a:p>
            <a:pPr algn="ctr"/>
            <a:r>
              <a:rPr lang="es-ES" sz="4050" dirty="0">
                <a:ln w="0"/>
                <a:solidFill>
                  <a:schemeClr val="bg2">
                    <a:lumMod val="75000"/>
                  </a:schemeClr>
                </a:solidFill>
                <a:effectLst>
                  <a:reflection blurRad="6350" stA="53000" endA="300" endPos="35500" dir="5400000" sy="-90000" algn="bl" rotWithShape="0"/>
                </a:effectLst>
              </a:rPr>
              <a:t>Licenciatura en Ingeniería en Sistemas y Comunicaciones </a:t>
            </a:r>
            <a:endParaRPr lang="es-MX" sz="4050" dirty="0">
              <a:ln w="0"/>
              <a:solidFill>
                <a:schemeClr val="bg2">
                  <a:lumMod val="75000"/>
                </a:schemeClr>
              </a:solidFill>
              <a:effectLst>
                <a:reflection blurRad="6350" stA="53000" endA="300" endPos="35500" dir="5400000" sy="-90000" algn="bl" rotWithShape="0"/>
              </a:effectLst>
            </a:endParaRPr>
          </a:p>
        </p:txBody>
      </p:sp>
      <p:sp>
        <p:nvSpPr>
          <p:cNvPr id="2" name="CuadroTexto 1">
            <a:extLst>
              <a:ext uri="{FF2B5EF4-FFF2-40B4-BE49-F238E27FC236}">
                <a16:creationId xmlns:a16="http://schemas.microsoft.com/office/drawing/2014/main" id="{8D7F118B-4BE3-4774-A20C-C20E19CBDC7A}"/>
              </a:ext>
            </a:extLst>
          </p:cNvPr>
          <p:cNvSpPr txBox="1"/>
          <p:nvPr/>
        </p:nvSpPr>
        <p:spPr>
          <a:xfrm>
            <a:off x="2333138" y="3668109"/>
            <a:ext cx="4490973" cy="646331"/>
          </a:xfrm>
          <a:prstGeom prst="rect">
            <a:avLst/>
          </a:prstGeom>
          <a:noFill/>
        </p:spPr>
        <p:txBody>
          <a:bodyPr wrap="none" rtlCol="0">
            <a:spAutoFit/>
          </a:bodyPr>
          <a:lstStyle/>
          <a:p>
            <a:r>
              <a:rPr lang="es-MX" sz="3600" dirty="0">
                <a:solidFill>
                  <a:schemeClr val="bg1"/>
                </a:solidFill>
              </a:rPr>
              <a:t>Unidad de aprendizaje </a:t>
            </a:r>
          </a:p>
        </p:txBody>
      </p:sp>
      <p:sp>
        <p:nvSpPr>
          <p:cNvPr id="3" name="CuadroTexto 2">
            <a:extLst>
              <a:ext uri="{FF2B5EF4-FFF2-40B4-BE49-F238E27FC236}">
                <a16:creationId xmlns:a16="http://schemas.microsoft.com/office/drawing/2014/main" id="{31833FCE-B526-4C04-B582-B1184714EFC8}"/>
              </a:ext>
            </a:extLst>
          </p:cNvPr>
          <p:cNvSpPr txBox="1"/>
          <p:nvPr/>
        </p:nvSpPr>
        <p:spPr>
          <a:xfrm>
            <a:off x="1093303" y="5042604"/>
            <a:ext cx="7129669" cy="830997"/>
          </a:xfrm>
          <a:prstGeom prst="rect">
            <a:avLst/>
          </a:prstGeom>
          <a:noFill/>
        </p:spPr>
        <p:txBody>
          <a:bodyPr wrap="square" rtlCol="0">
            <a:spAutoFit/>
          </a:bodyPr>
          <a:lstStyle/>
          <a:p>
            <a:pPr algn="ctr"/>
            <a:r>
              <a:rPr lang="es-MX" sz="2400" dirty="0"/>
              <a:t>Solución de problemas de programación lineal por el método gráfico y simplex</a:t>
            </a:r>
          </a:p>
        </p:txBody>
      </p:sp>
    </p:spTree>
    <p:extLst>
      <p:ext uri="{BB962C8B-B14F-4D97-AF65-F5344CB8AC3E}">
        <p14:creationId xmlns:p14="http://schemas.microsoft.com/office/powerpoint/2010/main" val="4065061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132343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Procedimiento para determinar región factible y solución óptima </a:t>
            </a:r>
          </a:p>
        </p:txBody>
      </p:sp>
      <p:sp>
        <p:nvSpPr>
          <p:cNvPr id="3" name="CuadroTexto 2">
            <a:extLst>
              <a:ext uri="{FF2B5EF4-FFF2-40B4-BE49-F238E27FC236}">
                <a16:creationId xmlns:a16="http://schemas.microsoft.com/office/drawing/2014/main" id="{6AC2058D-BA9B-4F59-9700-75A583C7D4E0}"/>
              </a:ext>
            </a:extLst>
          </p:cNvPr>
          <p:cNvSpPr txBox="1"/>
          <p:nvPr/>
        </p:nvSpPr>
        <p:spPr>
          <a:xfrm>
            <a:off x="487857" y="1780929"/>
            <a:ext cx="8264257" cy="2308324"/>
          </a:xfrm>
          <a:prstGeom prst="rect">
            <a:avLst/>
          </a:prstGeom>
          <a:noFill/>
        </p:spPr>
        <p:txBody>
          <a:bodyPr wrap="square" rtlCol="0">
            <a:spAutoFit/>
          </a:bodyPr>
          <a:lstStyle/>
          <a:p>
            <a:pPr algn="just"/>
            <a:r>
              <a:rPr lang="es-MX" sz="2400" dirty="0"/>
              <a:t>Evaluar la función objetivo Z en cada una de las esquinas del área de solución factibles. La debilidad de este procedimiento se presenta cuando se tienen muchas restricciones que por supuesto generan un área con muchas esquinas, volviéndose continua la consecución de sus coordenadas, que implica la solución de muchos sistemas de ecuaciones lineales.</a:t>
            </a:r>
          </a:p>
        </p:txBody>
      </p:sp>
      <p:pic>
        <p:nvPicPr>
          <p:cNvPr id="9" name="Imagen 8">
            <a:extLst>
              <a:ext uri="{FF2B5EF4-FFF2-40B4-BE49-F238E27FC236}">
                <a16:creationId xmlns:a16="http://schemas.microsoft.com/office/drawing/2014/main" id="{E279895B-15C7-4370-BEA5-41254984C05C}"/>
              </a:ext>
            </a:extLst>
          </p:cNvPr>
          <p:cNvPicPr>
            <a:picLocks noChangeAspect="1"/>
          </p:cNvPicPr>
          <p:nvPr/>
        </p:nvPicPr>
        <p:blipFill>
          <a:blip r:embed="rId2"/>
          <a:stretch>
            <a:fillRect/>
          </a:stretch>
        </p:blipFill>
        <p:spPr>
          <a:xfrm>
            <a:off x="2860104" y="4089253"/>
            <a:ext cx="3519761" cy="2521019"/>
          </a:xfrm>
          <a:prstGeom prst="rect">
            <a:avLst/>
          </a:prstGeom>
        </p:spPr>
      </p:pic>
    </p:spTree>
    <p:extLst>
      <p:ext uri="{BB962C8B-B14F-4D97-AF65-F5344CB8AC3E}">
        <p14:creationId xmlns:p14="http://schemas.microsoft.com/office/powerpoint/2010/main" val="338023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132343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Procedimiento para determinar región factible y solución óptima </a:t>
            </a:r>
          </a:p>
        </p:txBody>
      </p:sp>
      <p:sp>
        <p:nvSpPr>
          <p:cNvPr id="2" name="CuadroTexto 1">
            <a:extLst>
              <a:ext uri="{FF2B5EF4-FFF2-40B4-BE49-F238E27FC236}">
                <a16:creationId xmlns:a16="http://schemas.microsoft.com/office/drawing/2014/main" id="{6780C4F4-3791-4B63-8C7F-C70EF07DA590}"/>
              </a:ext>
            </a:extLst>
          </p:cNvPr>
          <p:cNvSpPr txBox="1"/>
          <p:nvPr/>
        </p:nvSpPr>
        <p:spPr>
          <a:xfrm>
            <a:off x="487857" y="2258008"/>
            <a:ext cx="8454887" cy="3046988"/>
          </a:xfrm>
          <a:prstGeom prst="rect">
            <a:avLst/>
          </a:prstGeom>
          <a:noFill/>
        </p:spPr>
        <p:txBody>
          <a:bodyPr wrap="square" rtlCol="0">
            <a:spAutoFit/>
          </a:bodyPr>
          <a:lstStyle/>
          <a:p>
            <a:pPr algn="just"/>
            <a:r>
              <a:rPr lang="es-MX" sz="2400" dirty="0"/>
              <a:t>Usar la función objetivo para determinar la esquina del área de soluciones factibles que la optimiza. La debilidad de este procedimiento se presenta cuando la función objetiva es aproximadamente paralela a uno de los lados del área de soluciones factibles, originando la duda visual sobre la gráfica, de la cual los extremos es que la función objetivo se optimice. Cuando existe duda sobre la solución encontrada se sugiere evaluar los valores encontrados en la función objetivo.</a:t>
            </a:r>
          </a:p>
        </p:txBody>
      </p:sp>
    </p:spTree>
    <p:extLst>
      <p:ext uri="{BB962C8B-B14F-4D97-AF65-F5344CB8AC3E}">
        <p14:creationId xmlns:p14="http://schemas.microsoft.com/office/powerpoint/2010/main" val="26237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132343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de un PL de maximización a través del método gráfico</a:t>
            </a:r>
          </a:p>
        </p:txBody>
      </p:sp>
      <p:sp>
        <p:nvSpPr>
          <p:cNvPr id="3" name="CuadroTexto 2">
            <a:extLst>
              <a:ext uri="{FF2B5EF4-FFF2-40B4-BE49-F238E27FC236}">
                <a16:creationId xmlns:a16="http://schemas.microsoft.com/office/drawing/2014/main" id="{FCCFDDC9-0185-4619-8715-1DC5B055AA82}"/>
              </a:ext>
            </a:extLst>
          </p:cNvPr>
          <p:cNvSpPr txBox="1"/>
          <p:nvPr/>
        </p:nvSpPr>
        <p:spPr>
          <a:xfrm>
            <a:off x="596350" y="2173357"/>
            <a:ext cx="8151866" cy="3416320"/>
          </a:xfrm>
          <a:prstGeom prst="rect">
            <a:avLst/>
          </a:prstGeom>
          <a:noFill/>
        </p:spPr>
        <p:txBody>
          <a:bodyPr wrap="square" rtlCol="0">
            <a:spAutoFit/>
          </a:bodyPr>
          <a:lstStyle/>
          <a:p>
            <a:pPr algn="just"/>
            <a:r>
              <a:rPr lang="es-ES_tradnl" sz="2400" dirty="0"/>
              <a:t>Una compañía fabrica dos productos A y B. El volumen de ventas de A es por lo menos 80% de las ventas totales de A y B, sin embargo, la compañía no puede vender más de 100 unidades de A por día. Ambos productos utilizan una materia prima cuya disponibilidad diaria máxima es de 240 lb. Las tasas de consumo de la materia prima son de 2 lb por unidad de A y de 4 lb por unidad de B, las utilidades de A y B son de $20 y $50, respectivamente. Determina la combinación óptima de productos para la compañía</a:t>
            </a:r>
            <a:endParaRPr lang="es-MX" sz="2400" dirty="0" err="1"/>
          </a:p>
        </p:txBody>
      </p:sp>
    </p:spTree>
    <p:extLst>
      <p:ext uri="{BB962C8B-B14F-4D97-AF65-F5344CB8AC3E}">
        <p14:creationId xmlns:p14="http://schemas.microsoft.com/office/powerpoint/2010/main" val="155981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gráfico</a:t>
            </a:r>
          </a:p>
        </p:txBody>
      </p:sp>
      <p:sp>
        <p:nvSpPr>
          <p:cNvPr id="2" name="CuadroTexto 1">
            <a:extLst>
              <a:ext uri="{FF2B5EF4-FFF2-40B4-BE49-F238E27FC236}">
                <a16:creationId xmlns:a16="http://schemas.microsoft.com/office/drawing/2014/main" id="{33B95A5E-BB4A-4DE9-B1FB-8A24D708C2E9}"/>
              </a:ext>
            </a:extLst>
          </p:cNvPr>
          <p:cNvSpPr txBox="1"/>
          <p:nvPr/>
        </p:nvSpPr>
        <p:spPr>
          <a:xfrm>
            <a:off x="2249159" y="2531165"/>
            <a:ext cx="4693743" cy="4154984"/>
          </a:xfrm>
          <a:prstGeom prst="rect">
            <a:avLst/>
          </a:prstGeom>
          <a:solidFill>
            <a:schemeClr val="tx1">
              <a:lumMod val="65000"/>
            </a:schemeClr>
          </a:solidFill>
          <a:scene3d>
            <a:camera prst="orthographicFront"/>
            <a:lightRig rig="threePt" dir="t"/>
          </a:scene3d>
          <a:sp3d>
            <a:bevelT w="165100" prst="coolSlant"/>
          </a:sp3d>
        </p:spPr>
        <p:txBody>
          <a:bodyPr wrap="square" rtlCol="0">
            <a:spAutoFit/>
          </a:bodyPr>
          <a:lstStyle/>
          <a:p>
            <a:pPr algn="ctr"/>
            <a:r>
              <a:rPr lang="es-MX" sz="2400" dirty="0"/>
              <a:t>X1= Producto A</a:t>
            </a:r>
          </a:p>
          <a:p>
            <a:pPr algn="ctr"/>
            <a:r>
              <a:rPr lang="es-MX" sz="2400" dirty="0"/>
              <a:t>X2= Producto B</a:t>
            </a:r>
          </a:p>
          <a:p>
            <a:pPr algn="ctr"/>
            <a:endParaRPr lang="es-MX" sz="2400" dirty="0"/>
          </a:p>
          <a:p>
            <a:pPr algn="ctr"/>
            <a:r>
              <a:rPr lang="es-MX" sz="2400" dirty="0"/>
              <a:t>Maximizar Z = 20 X1 + 50X2</a:t>
            </a:r>
          </a:p>
          <a:p>
            <a:pPr algn="ctr"/>
            <a:r>
              <a:rPr lang="es-MX" sz="2400" dirty="0"/>
              <a:t>Sujeto a:</a:t>
            </a:r>
          </a:p>
          <a:p>
            <a:pPr algn="ctr"/>
            <a:r>
              <a:rPr lang="es-MX" sz="2400" dirty="0"/>
              <a:t>0.20 X1 - 0.80 X2 ≥0</a:t>
            </a:r>
          </a:p>
          <a:p>
            <a:pPr algn="ctr"/>
            <a:r>
              <a:rPr lang="es-MX" sz="2400" dirty="0"/>
              <a:t>         X1                 ≤100</a:t>
            </a:r>
          </a:p>
          <a:p>
            <a:pPr algn="ctr"/>
            <a:r>
              <a:rPr lang="es-MX" sz="2400" dirty="0"/>
              <a:t>      2X1 +      4X2  ≤240</a:t>
            </a:r>
          </a:p>
          <a:p>
            <a:pPr algn="ctr"/>
            <a:r>
              <a:rPr lang="es-MX" sz="2400" dirty="0"/>
              <a:t> </a:t>
            </a:r>
          </a:p>
          <a:p>
            <a:pPr algn="ctr"/>
            <a:r>
              <a:rPr lang="es-MX" sz="2400" dirty="0"/>
              <a:t>X1, X2 ≤ 0</a:t>
            </a:r>
          </a:p>
          <a:p>
            <a:pPr algn="ctr"/>
            <a:endParaRPr lang="es-MX" sz="2400" dirty="0"/>
          </a:p>
        </p:txBody>
      </p:sp>
      <p:sp>
        <p:nvSpPr>
          <p:cNvPr id="4" name="CuadroTexto 3">
            <a:extLst>
              <a:ext uri="{FF2B5EF4-FFF2-40B4-BE49-F238E27FC236}">
                <a16:creationId xmlns:a16="http://schemas.microsoft.com/office/drawing/2014/main" id="{2B19378F-2DA8-499D-B339-ACE4EFA8DD8E}"/>
              </a:ext>
            </a:extLst>
          </p:cNvPr>
          <p:cNvSpPr txBox="1"/>
          <p:nvPr/>
        </p:nvSpPr>
        <p:spPr>
          <a:xfrm>
            <a:off x="675861" y="1616765"/>
            <a:ext cx="7233840" cy="461665"/>
          </a:xfrm>
          <a:prstGeom prst="rect">
            <a:avLst/>
          </a:prstGeom>
          <a:noFill/>
        </p:spPr>
        <p:txBody>
          <a:bodyPr wrap="none" rtlCol="0">
            <a:spAutoFit/>
          </a:bodyPr>
          <a:lstStyle/>
          <a:p>
            <a:r>
              <a:rPr lang="es-MX" sz="2400" b="1" dirty="0"/>
              <a:t>Paso 1. Plantear el problema en términos matemáticos </a:t>
            </a:r>
          </a:p>
        </p:txBody>
      </p:sp>
    </p:spTree>
    <p:extLst>
      <p:ext uri="{BB962C8B-B14F-4D97-AF65-F5344CB8AC3E}">
        <p14:creationId xmlns:p14="http://schemas.microsoft.com/office/powerpoint/2010/main" val="34421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1762539" y="312593"/>
            <a:ext cx="60164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en forma gráfica </a:t>
            </a:r>
          </a:p>
        </p:txBody>
      </p:sp>
      <p:sp>
        <p:nvSpPr>
          <p:cNvPr id="4" name="CuadroTexto 3">
            <a:extLst>
              <a:ext uri="{FF2B5EF4-FFF2-40B4-BE49-F238E27FC236}">
                <a16:creationId xmlns:a16="http://schemas.microsoft.com/office/drawing/2014/main" id="{6360F579-B110-4A5F-9323-847A2C0A7DE3}"/>
              </a:ext>
            </a:extLst>
          </p:cNvPr>
          <p:cNvSpPr txBox="1"/>
          <p:nvPr/>
        </p:nvSpPr>
        <p:spPr>
          <a:xfrm>
            <a:off x="487857" y="1431235"/>
            <a:ext cx="4338945" cy="461665"/>
          </a:xfrm>
          <a:prstGeom prst="rect">
            <a:avLst/>
          </a:prstGeom>
          <a:noFill/>
        </p:spPr>
        <p:txBody>
          <a:bodyPr wrap="none" rtlCol="0">
            <a:spAutoFit/>
          </a:bodyPr>
          <a:lstStyle/>
          <a:p>
            <a:r>
              <a:rPr lang="es-MX" sz="2400" b="1" dirty="0"/>
              <a:t>Paso 2. Graficar las restricciones </a:t>
            </a:r>
          </a:p>
        </p:txBody>
      </p:sp>
      <p:sp>
        <p:nvSpPr>
          <p:cNvPr id="5" name="CuadroTexto 4">
            <a:extLst>
              <a:ext uri="{FF2B5EF4-FFF2-40B4-BE49-F238E27FC236}">
                <a16:creationId xmlns:a16="http://schemas.microsoft.com/office/drawing/2014/main" id="{0259C7CE-7CB5-448E-9388-CBB71DF0E578}"/>
              </a:ext>
            </a:extLst>
          </p:cNvPr>
          <p:cNvSpPr txBox="1"/>
          <p:nvPr/>
        </p:nvSpPr>
        <p:spPr>
          <a:xfrm>
            <a:off x="583096" y="2226365"/>
            <a:ext cx="8203095" cy="2677656"/>
          </a:xfrm>
          <a:prstGeom prst="rect">
            <a:avLst/>
          </a:prstGeom>
          <a:noFill/>
        </p:spPr>
        <p:txBody>
          <a:bodyPr wrap="square" rtlCol="0">
            <a:spAutoFit/>
          </a:bodyPr>
          <a:lstStyle/>
          <a:p>
            <a:pPr algn="just"/>
            <a:r>
              <a:rPr lang="es-MX" sz="2400" dirty="0"/>
              <a:t>Dado que se tienen dos variables sólo se requieren dos dimensiones para graficar el problema. En el eje horizontal se medida la producción de A  y en el eje vertical la producción de B.</a:t>
            </a:r>
          </a:p>
          <a:p>
            <a:pPr algn="just"/>
            <a:endParaRPr lang="es-MX" sz="2400" dirty="0"/>
          </a:p>
          <a:p>
            <a:pPr algn="just"/>
            <a:r>
              <a:rPr lang="es-MX" sz="2400" dirty="0"/>
              <a:t>La forma mas simple para graficar una desigualdad es trazarlas como si fuera una igualdad, dando valores de cero a X1 y X2.</a:t>
            </a:r>
          </a:p>
        </p:txBody>
      </p:sp>
    </p:spTree>
    <p:extLst>
      <p:ext uri="{BB962C8B-B14F-4D97-AF65-F5344CB8AC3E}">
        <p14:creationId xmlns:p14="http://schemas.microsoft.com/office/powerpoint/2010/main" val="36822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Calcular los vértices de la región factible </a:t>
            </a:r>
          </a:p>
        </p:txBody>
      </p:sp>
      <p:sp>
        <p:nvSpPr>
          <p:cNvPr id="7" name="Text Box 39">
            <a:extLst>
              <a:ext uri="{FF2B5EF4-FFF2-40B4-BE49-F238E27FC236}">
                <a16:creationId xmlns:a16="http://schemas.microsoft.com/office/drawing/2014/main" id="{AB494BBD-89F1-42D2-811D-56F3419D08CA}"/>
              </a:ext>
            </a:extLst>
          </p:cNvPr>
          <p:cNvSpPr txBox="1">
            <a:spLocks noChangeArrowheads="1"/>
          </p:cNvSpPr>
          <p:nvPr/>
        </p:nvSpPr>
        <p:spPr bwMode="auto">
          <a:xfrm>
            <a:off x="593725" y="1295400"/>
            <a:ext cx="356745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MX" dirty="0"/>
              <a:t>El vértice A es solución del sistema</a:t>
            </a:r>
          </a:p>
          <a:p>
            <a:r>
              <a:rPr lang="es-ES" altLang="es-MX" dirty="0"/>
              <a:t>	</a:t>
            </a:r>
            <a:r>
              <a:rPr lang="es-MX" dirty="0"/>
              <a:t>0.20 X1 - 0.80 X2 =0</a:t>
            </a:r>
          </a:p>
          <a:p>
            <a:r>
              <a:rPr lang="es-ES" altLang="es-MX" dirty="0"/>
              <a:t>	x = 0</a:t>
            </a:r>
          </a:p>
          <a:p>
            <a:r>
              <a:rPr lang="es-ES" altLang="es-MX" dirty="0"/>
              <a:t>Por tanto, </a:t>
            </a:r>
            <a:r>
              <a:rPr lang="es-ES" altLang="es-MX" b="1" dirty="0"/>
              <a:t>A(0, 0)</a:t>
            </a:r>
          </a:p>
          <a:p>
            <a:endParaRPr lang="es-ES" altLang="es-MX" dirty="0"/>
          </a:p>
        </p:txBody>
      </p:sp>
      <p:sp>
        <p:nvSpPr>
          <p:cNvPr id="2" name="Rectángulo 1">
            <a:extLst>
              <a:ext uri="{FF2B5EF4-FFF2-40B4-BE49-F238E27FC236}">
                <a16:creationId xmlns:a16="http://schemas.microsoft.com/office/drawing/2014/main" id="{3D42291E-F7F8-4FA3-A721-37EA761930C2}"/>
              </a:ext>
            </a:extLst>
          </p:cNvPr>
          <p:cNvSpPr/>
          <p:nvPr/>
        </p:nvSpPr>
        <p:spPr>
          <a:xfrm>
            <a:off x="593725" y="2619394"/>
            <a:ext cx="3567458" cy="1200329"/>
          </a:xfrm>
          <a:prstGeom prst="rect">
            <a:avLst/>
          </a:prstGeom>
        </p:spPr>
        <p:txBody>
          <a:bodyPr wrap="square">
            <a:spAutoFit/>
          </a:bodyPr>
          <a:lstStyle/>
          <a:p>
            <a:r>
              <a:rPr lang="es-ES" altLang="es-MX" dirty="0"/>
              <a:t>El vértice B es solución del sistema</a:t>
            </a:r>
          </a:p>
          <a:p>
            <a:r>
              <a:rPr lang="es-MX" dirty="0"/>
              <a:t>                 2X1 +      4X2  =240</a:t>
            </a:r>
          </a:p>
          <a:p>
            <a:r>
              <a:rPr lang="es-MX" dirty="0"/>
              <a:t>                  x=0</a:t>
            </a:r>
          </a:p>
          <a:p>
            <a:r>
              <a:rPr lang="es-MX" dirty="0"/>
              <a:t>Por tanto, </a:t>
            </a:r>
            <a:r>
              <a:rPr lang="es-MX" b="1" dirty="0"/>
              <a:t>B(120, 60)</a:t>
            </a:r>
          </a:p>
        </p:txBody>
      </p:sp>
      <p:sp>
        <p:nvSpPr>
          <p:cNvPr id="3" name="Rectángulo 2">
            <a:extLst>
              <a:ext uri="{FF2B5EF4-FFF2-40B4-BE49-F238E27FC236}">
                <a16:creationId xmlns:a16="http://schemas.microsoft.com/office/drawing/2014/main" id="{EBFD00B4-938B-4197-80C0-417B2E2D54EE}"/>
              </a:ext>
            </a:extLst>
          </p:cNvPr>
          <p:cNvSpPr/>
          <p:nvPr/>
        </p:nvSpPr>
        <p:spPr>
          <a:xfrm>
            <a:off x="593725" y="4220387"/>
            <a:ext cx="3434936" cy="923330"/>
          </a:xfrm>
          <a:prstGeom prst="rect">
            <a:avLst/>
          </a:prstGeom>
        </p:spPr>
        <p:txBody>
          <a:bodyPr wrap="square">
            <a:spAutoFit/>
          </a:bodyPr>
          <a:lstStyle/>
          <a:p>
            <a:r>
              <a:rPr lang="es-MX" dirty="0"/>
              <a:t>Para el caso de la restricción </a:t>
            </a:r>
          </a:p>
          <a:p>
            <a:r>
              <a:rPr lang="es-MX" dirty="0"/>
              <a:t>                 X1  = 100</a:t>
            </a:r>
          </a:p>
          <a:p>
            <a:r>
              <a:rPr lang="es-MX" dirty="0"/>
              <a:t>Se trata de una línea vertical</a:t>
            </a:r>
          </a:p>
        </p:txBody>
      </p:sp>
      <p:pic>
        <p:nvPicPr>
          <p:cNvPr id="8" name="Imagen 7">
            <a:extLst>
              <a:ext uri="{FF2B5EF4-FFF2-40B4-BE49-F238E27FC236}">
                <a16:creationId xmlns:a16="http://schemas.microsoft.com/office/drawing/2014/main" id="{3A54FABD-5E68-4ECA-9F5D-A8F2C2C30AE2}"/>
              </a:ext>
            </a:extLst>
          </p:cNvPr>
          <p:cNvPicPr>
            <a:picLocks noChangeAspect="1"/>
          </p:cNvPicPr>
          <p:nvPr/>
        </p:nvPicPr>
        <p:blipFill>
          <a:blip r:embed="rId2"/>
          <a:stretch>
            <a:fillRect/>
          </a:stretch>
        </p:blipFill>
        <p:spPr>
          <a:xfrm>
            <a:off x="3975652" y="1372176"/>
            <a:ext cx="5168348" cy="3848100"/>
          </a:xfrm>
          <a:prstGeom prst="rect">
            <a:avLst/>
          </a:prstGeom>
        </p:spPr>
      </p:pic>
      <p:cxnSp>
        <p:nvCxnSpPr>
          <p:cNvPr id="10" name="Conector recto 9">
            <a:extLst>
              <a:ext uri="{FF2B5EF4-FFF2-40B4-BE49-F238E27FC236}">
                <a16:creationId xmlns:a16="http://schemas.microsoft.com/office/drawing/2014/main" id="{BFE89E40-98F3-4883-B1B5-CDCD5725D577}"/>
              </a:ext>
            </a:extLst>
          </p:cNvPr>
          <p:cNvCxnSpPr/>
          <p:nvPr/>
        </p:nvCxnSpPr>
        <p:spPr>
          <a:xfrm flipV="1">
            <a:off x="3975652" y="3432313"/>
            <a:ext cx="5168348" cy="1787963"/>
          </a:xfrm>
          <a:prstGeom prst="line">
            <a:avLst/>
          </a:prstGeom>
          <a:ln w="38100"/>
        </p:spPr>
        <p:style>
          <a:lnRef idx="3">
            <a:schemeClr val="accent5"/>
          </a:lnRef>
          <a:fillRef idx="0">
            <a:schemeClr val="accent5"/>
          </a:fillRef>
          <a:effectRef idx="2">
            <a:schemeClr val="accent5"/>
          </a:effectRef>
          <a:fontRef idx="minor">
            <a:schemeClr val="tx1"/>
          </a:fontRef>
        </p:style>
      </p:cxnSp>
      <p:cxnSp>
        <p:nvCxnSpPr>
          <p:cNvPr id="12" name="Conector recto 11">
            <a:extLst>
              <a:ext uri="{FF2B5EF4-FFF2-40B4-BE49-F238E27FC236}">
                <a16:creationId xmlns:a16="http://schemas.microsoft.com/office/drawing/2014/main" id="{7772DCEC-AA83-4A50-A1AE-48C894EDEEF0}"/>
              </a:ext>
            </a:extLst>
          </p:cNvPr>
          <p:cNvCxnSpPr/>
          <p:nvPr/>
        </p:nvCxnSpPr>
        <p:spPr>
          <a:xfrm flipH="1" flipV="1">
            <a:off x="3975652" y="1934817"/>
            <a:ext cx="5168348" cy="3208900"/>
          </a:xfrm>
          <a:prstGeom prst="line">
            <a:avLst/>
          </a:prstGeom>
          <a:ln w="38100"/>
        </p:spPr>
        <p:style>
          <a:lnRef idx="3">
            <a:schemeClr val="accent2"/>
          </a:lnRef>
          <a:fillRef idx="0">
            <a:schemeClr val="accent2"/>
          </a:fillRef>
          <a:effectRef idx="2">
            <a:schemeClr val="accent2"/>
          </a:effectRef>
          <a:fontRef idx="minor">
            <a:schemeClr val="tx1"/>
          </a:fontRef>
        </p:style>
      </p:cxnSp>
      <p:cxnSp>
        <p:nvCxnSpPr>
          <p:cNvPr id="14" name="Conector recto 13">
            <a:extLst>
              <a:ext uri="{FF2B5EF4-FFF2-40B4-BE49-F238E27FC236}">
                <a16:creationId xmlns:a16="http://schemas.microsoft.com/office/drawing/2014/main" id="{A022F21F-73E1-4723-9779-583D362777B9}"/>
              </a:ext>
            </a:extLst>
          </p:cNvPr>
          <p:cNvCxnSpPr/>
          <p:nvPr/>
        </p:nvCxnSpPr>
        <p:spPr>
          <a:xfrm>
            <a:off x="8269357" y="1372176"/>
            <a:ext cx="0" cy="3848100"/>
          </a:xfrm>
          <a:prstGeom prst="line">
            <a:avLst/>
          </a:prstGeom>
          <a:ln w="38100"/>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82694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5" name="Text Box 7">
            <a:extLst>
              <a:ext uri="{FF2B5EF4-FFF2-40B4-BE49-F238E27FC236}">
                <a16:creationId xmlns:a16="http://schemas.microsoft.com/office/drawing/2014/main" id="{0FB4C277-90E5-473E-AA50-3897A7EB5A16}"/>
              </a:ext>
            </a:extLst>
          </p:cNvPr>
          <p:cNvSpPr txBox="1">
            <a:spLocks noChangeArrowheads="1"/>
          </p:cNvSpPr>
          <p:nvPr/>
        </p:nvSpPr>
        <p:spPr bwMode="auto">
          <a:xfrm>
            <a:off x="609599" y="1219200"/>
            <a:ext cx="8189843" cy="1569660"/>
          </a:xfrm>
          <a:prstGeom prst="rect">
            <a:avLst/>
          </a:prstGeom>
          <a:solidFill>
            <a:schemeClr val="hlink">
              <a:alpha val="2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spcBef>
                <a:spcPct val="50000"/>
              </a:spcBef>
            </a:pPr>
            <a:r>
              <a:rPr lang="en-US" altLang="es-MX" sz="2400" dirty="0"/>
              <a:t>La </a:t>
            </a:r>
            <a:r>
              <a:rPr lang="en-US" altLang="es-MX" sz="2400" b="1" dirty="0" err="1"/>
              <a:t>región</a:t>
            </a:r>
            <a:r>
              <a:rPr lang="en-US" altLang="es-MX" sz="2400" b="1" dirty="0"/>
              <a:t> </a:t>
            </a:r>
            <a:r>
              <a:rPr lang="en-US" altLang="es-MX" sz="2400" b="1" dirty="0" err="1"/>
              <a:t>factible</a:t>
            </a:r>
            <a:r>
              <a:rPr lang="en-US" altLang="es-MX" sz="2400" dirty="0"/>
              <a:t> de un PPL </a:t>
            </a:r>
            <a:r>
              <a:rPr lang="en-US" altLang="es-MX" sz="2400" dirty="0" err="1"/>
              <a:t>es</a:t>
            </a:r>
            <a:r>
              <a:rPr lang="en-US" altLang="es-MX" sz="2400" dirty="0"/>
              <a:t> el conjunto de </a:t>
            </a:r>
            <a:r>
              <a:rPr lang="en-US" altLang="es-MX" sz="2400" dirty="0" err="1"/>
              <a:t>todos</a:t>
            </a:r>
            <a:r>
              <a:rPr lang="en-US" altLang="es-MX" sz="2400" dirty="0"/>
              <a:t> </a:t>
            </a:r>
            <a:r>
              <a:rPr lang="en-US" altLang="es-MX" sz="2400" dirty="0" err="1"/>
              <a:t>los</a:t>
            </a:r>
            <a:r>
              <a:rPr lang="en-US" altLang="es-MX" sz="2400" dirty="0"/>
              <a:t> </a:t>
            </a:r>
            <a:r>
              <a:rPr lang="en-US" altLang="es-MX" sz="2400" dirty="0" err="1"/>
              <a:t>puntos</a:t>
            </a:r>
            <a:r>
              <a:rPr lang="en-US" altLang="es-MX" sz="2400" dirty="0"/>
              <a:t> que </a:t>
            </a:r>
            <a:r>
              <a:rPr lang="en-US" altLang="es-MX" sz="2400" dirty="0" err="1"/>
              <a:t>satisfacen</a:t>
            </a:r>
            <a:r>
              <a:rPr lang="en-US" altLang="es-MX" sz="2400" dirty="0"/>
              <a:t> </a:t>
            </a:r>
            <a:r>
              <a:rPr lang="en-US" altLang="es-MX" sz="2400" dirty="0" err="1"/>
              <a:t>todas</a:t>
            </a:r>
            <a:r>
              <a:rPr lang="en-US" altLang="es-MX" sz="2400" dirty="0"/>
              <a:t> las </a:t>
            </a:r>
            <a:r>
              <a:rPr lang="en-US" altLang="es-MX" sz="2400" dirty="0" err="1"/>
              <a:t>restricciones</a:t>
            </a:r>
            <a:r>
              <a:rPr lang="en-US" altLang="es-MX" sz="2400" dirty="0"/>
              <a:t>. </a:t>
            </a:r>
            <a:r>
              <a:rPr lang="en-US" altLang="es-MX" sz="2400" dirty="0" err="1"/>
              <a:t>Es</a:t>
            </a:r>
            <a:r>
              <a:rPr lang="en-US" altLang="es-MX" sz="2400" dirty="0"/>
              <a:t> la </a:t>
            </a:r>
            <a:r>
              <a:rPr lang="en-US" altLang="es-MX" sz="2400" dirty="0" err="1"/>
              <a:t>región</a:t>
            </a:r>
            <a:r>
              <a:rPr lang="en-US" altLang="es-MX" sz="2400" dirty="0"/>
              <a:t> del </a:t>
            </a:r>
            <a:r>
              <a:rPr lang="en-US" altLang="es-MX" sz="2400" dirty="0" err="1"/>
              <a:t>plano</a:t>
            </a:r>
            <a:r>
              <a:rPr lang="en-US" altLang="es-MX" sz="2400" dirty="0"/>
              <a:t> </a:t>
            </a:r>
            <a:r>
              <a:rPr lang="en-US" altLang="es-MX" sz="2400" dirty="0" err="1"/>
              <a:t>delimitado</a:t>
            </a:r>
            <a:r>
              <a:rPr lang="en-US" altLang="es-MX" sz="2400" dirty="0"/>
              <a:t> </a:t>
            </a:r>
            <a:r>
              <a:rPr lang="en-US" altLang="es-MX" sz="2400" dirty="0" err="1"/>
              <a:t>por</a:t>
            </a:r>
            <a:r>
              <a:rPr lang="en-US" altLang="es-MX" sz="2400" dirty="0"/>
              <a:t> el </a:t>
            </a:r>
            <a:r>
              <a:rPr lang="en-US" altLang="es-MX" sz="2400" dirty="0" err="1"/>
              <a:t>sistema</a:t>
            </a:r>
            <a:r>
              <a:rPr lang="en-US" altLang="es-MX" sz="2400" dirty="0"/>
              <a:t> de </a:t>
            </a:r>
            <a:r>
              <a:rPr lang="en-US" altLang="es-MX" sz="2400" dirty="0" err="1"/>
              <a:t>desigualdades</a:t>
            </a:r>
            <a:r>
              <a:rPr lang="en-US" altLang="es-MX" sz="2400" dirty="0"/>
              <a:t> que </a:t>
            </a:r>
            <a:r>
              <a:rPr lang="en-US" altLang="es-MX" sz="2400" dirty="0" err="1"/>
              <a:t>forman</a:t>
            </a:r>
            <a:r>
              <a:rPr lang="en-US" altLang="es-MX" sz="2400" dirty="0"/>
              <a:t> las </a:t>
            </a:r>
            <a:r>
              <a:rPr lang="en-US" altLang="es-MX" sz="2400" dirty="0" err="1"/>
              <a:t>restricciones</a:t>
            </a:r>
            <a:r>
              <a:rPr lang="en-US" altLang="es-MX" sz="2400" dirty="0"/>
              <a:t>.</a:t>
            </a:r>
            <a:endParaRPr lang="en-US" altLang="es-MX" sz="2400" dirty="0">
              <a:latin typeface="Book Antiqua" panose="02040602050305030304" pitchFamily="18" charset="0"/>
            </a:endParaRPr>
          </a:p>
        </p:txBody>
      </p:sp>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región factible</a:t>
            </a:r>
          </a:p>
        </p:txBody>
      </p:sp>
      <p:pic>
        <p:nvPicPr>
          <p:cNvPr id="10" name="Imagen 9">
            <a:extLst>
              <a:ext uri="{FF2B5EF4-FFF2-40B4-BE49-F238E27FC236}">
                <a16:creationId xmlns:a16="http://schemas.microsoft.com/office/drawing/2014/main" id="{B30CE240-1799-4E6C-9224-A2FC44A6E6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243" y="3011346"/>
            <a:ext cx="5426948" cy="3490656"/>
          </a:xfrm>
          <a:prstGeom prst="rect">
            <a:avLst/>
          </a:prstGeom>
        </p:spPr>
      </p:pic>
    </p:spTree>
    <p:extLst>
      <p:ext uri="{BB962C8B-B14F-4D97-AF65-F5344CB8AC3E}">
        <p14:creationId xmlns:p14="http://schemas.microsoft.com/office/powerpoint/2010/main" val="2380379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5" name="Text Box 7">
            <a:extLst>
              <a:ext uri="{FF2B5EF4-FFF2-40B4-BE49-F238E27FC236}">
                <a16:creationId xmlns:a16="http://schemas.microsoft.com/office/drawing/2014/main" id="{0FB4C277-90E5-473E-AA50-3897A7EB5A16}"/>
              </a:ext>
            </a:extLst>
          </p:cNvPr>
          <p:cNvSpPr txBox="1">
            <a:spLocks noChangeArrowheads="1"/>
          </p:cNvSpPr>
          <p:nvPr/>
        </p:nvSpPr>
        <p:spPr bwMode="auto">
          <a:xfrm>
            <a:off x="742123" y="1251329"/>
            <a:ext cx="4147930" cy="461665"/>
          </a:xfrm>
          <a:prstGeom prst="rect">
            <a:avLst/>
          </a:prstGeom>
          <a:solidFill>
            <a:schemeClr val="hlink">
              <a:alpha val="2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s-MX" sz="2400" dirty="0"/>
              <a:t>0.20 X1 - 0.80 X2 ≥0</a:t>
            </a:r>
          </a:p>
        </p:txBody>
      </p:sp>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región factible</a:t>
            </a:r>
          </a:p>
        </p:txBody>
      </p:sp>
      <p:sp>
        <p:nvSpPr>
          <p:cNvPr id="9" name="Text Box 7">
            <a:extLst>
              <a:ext uri="{FF2B5EF4-FFF2-40B4-BE49-F238E27FC236}">
                <a16:creationId xmlns:a16="http://schemas.microsoft.com/office/drawing/2014/main" id="{BEABF86B-D64B-4ACB-AE8D-37BD98F867DE}"/>
              </a:ext>
            </a:extLst>
          </p:cNvPr>
          <p:cNvSpPr txBox="1">
            <a:spLocks noChangeArrowheads="1"/>
          </p:cNvSpPr>
          <p:nvPr/>
        </p:nvSpPr>
        <p:spPr bwMode="auto">
          <a:xfrm>
            <a:off x="742123" y="1859195"/>
            <a:ext cx="4147930" cy="461665"/>
          </a:xfrm>
          <a:prstGeom prst="rect">
            <a:avLst/>
          </a:prstGeom>
          <a:solidFill>
            <a:schemeClr val="hlink">
              <a:alpha val="2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s-MX" sz="2400" dirty="0"/>
              <a:t>2X1 +      4X2  ≤240</a:t>
            </a:r>
          </a:p>
        </p:txBody>
      </p:sp>
      <p:sp>
        <p:nvSpPr>
          <p:cNvPr id="10" name="Text Box 7">
            <a:extLst>
              <a:ext uri="{FF2B5EF4-FFF2-40B4-BE49-F238E27FC236}">
                <a16:creationId xmlns:a16="http://schemas.microsoft.com/office/drawing/2014/main" id="{9F16F4F8-EC03-4B48-AC1B-A5EFC47A5879}"/>
              </a:ext>
            </a:extLst>
          </p:cNvPr>
          <p:cNvSpPr txBox="1">
            <a:spLocks noChangeArrowheads="1"/>
          </p:cNvSpPr>
          <p:nvPr/>
        </p:nvSpPr>
        <p:spPr bwMode="auto">
          <a:xfrm>
            <a:off x="5148471" y="1482161"/>
            <a:ext cx="3293164" cy="461665"/>
          </a:xfrm>
          <a:prstGeom prst="rect">
            <a:avLst/>
          </a:prstGeom>
          <a:solidFill>
            <a:schemeClr val="hlink">
              <a:alpha val="2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s-MX" sz="2400" dirty="0"/>
              <a:t>X1 ≤100</a:t>
            </a:r>
          </a:p>
        </p:txBody>
      </p:sp>
      <p:pic>
        <p:nvPicPr>
          <p:cNvPr id="4" name="Imagen 3">
            <a:extLst>
              <a:ext uri="{FF2B5EF4-FFF2-40B4-BE49-F238E27FC236}">
                <a16:creationId xmlns:a16="http://schemas.microsoft.com/office/drawing/2014/main" id="{4EE032E6-3243-4B48-B3CE-C7E2CB6C1AFC}"/>
              </a:ext>
            </a:extLst>
          </p:cNvPr>
          <p:cNvPicPr>
            <a:picLocks noChangeAspect="1"/>
          </p:cNvPicPr>
          <p:nvPr/>
        </p:nvPicPr>
        <p:blipFill>
          <a:blip r:embed="rId2"/>
          <a:stretch>
            <a:fillRect/>
          </a:stretch>
        </p:blipFill>
        <p:spPr>
          <a:xfrm>
            <a:off x="1073426" y="2769222"/>
            <a:ext cx="6800228" cy="3543161"/>
          </a:xfrm>
          <a:prstGeom prst="rect">
            <a:avLst/>
          </a:prstGeom>
        </p:spPr>
      </p:pic>
      <p:pic>
        <p:nvPicPr>
          <p:cNvPr id="11" name="Imagen 10">
            <a:extLst>
              <a:ext uri="{FF2B5EF4-FFF2-40B4-BE49-F238E27FC236}">
                <a16:creationId xmlns:a16="http://schemas.microsoft.com/office/drawing/2014/main" id="{3C5D2953-1452-4C26-9719-DE08C084274A}"/>
              </a:ext>
            </a:extLst>
          </p:cNvPr>
          <p:cNvPicPr>
            <a:picLocks noChangeAspect="1"/>
          </p:cNvPicPr>
          <p:nvPr/>
        </p:nvPicPr>
        <p:blipFill>
          <a:blip r:embed="rId3"/>
          <a:stretch>
            <a:fillRect/>
          </a:stretch>
        </p:blipFill>
        <p:spPr>
          <a:xfrm>
            <a:off x="1051686" y="2748652"/>
            <a:ext cx="6821968" cy="3584299"/>
          </a:xfrm>
          <a:prstGeom prst="rect">
            <a:avLst/>
          </a:prstGeom>
        </p:spPr>
      </p:pic>
      <p:pic>
        <p:nvPicPr>
          <p:cNvPr id="12" name="Imagen 11">
            <a:extLst>
              <a:ext uri="{FF2B5EF4-FFF2-40B4-BE49-F238E27FC236}">
                <a16:creationId xmlns:a16="http://schemas.microsoft.com/office/drawing/2014/main" id="{78CD2492-BDB6-480E-B1C6-74DE78CD4BCA}"/>
              </a:ext>
            </a:extLst>
          </p:cNvPr>
          <p:cNvPicPr>
            <a:picLocks noChangeAspect="1"/>
          </p:cNvPicPr>
          <p:nvPr/>
        </p:nvPicPr>
        <p:blipFill>
          <a:blip r:embed="rId4"/>
          <a:stretch>
            <a:fillRect/>
          </a:stretch>
        </p:blipFill>
        <p:spPr>
          <a:xfrm>
            <a:off x="1031257" y="2748652"/>
            <a:ext cx="6884565" cy="3613652"/>
          </a:xfrm>
          <a:prstGeom prst="rect">
            <a:avLst/>
          </a:prstGeom>
        </p:spPr>
      </p:pic>
    </p:spTree>
    <p:extLst>
      <p:ext uri="{BB962C8B-B14F-4D97-AF65-F5344CB8AC3E}">
        <p14:creationId xmlns:p14="http://schemas.microsoft.com/office/powerpoint/2010/main" val="212077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región factible</a:t>
            </a:r>
          </a:p>
        </p:txBody>
      </p:sp>
      <p:pic>
        <p:nvPicPr>
          <p:cNvPr id="2" name="Imagen 1">
            <a:extLst>
              <a:ext uri="{FF2B5EF4-FFF2-40B4-BE49-F238E27FC236}">
                <a16:creationId xmlns:a16="http://schemas.microsoft.com/office/drawing/2014/main" id="{CE5A1AE3-720E-451D-8A4A-10C74B111704}"/>
              </a:ext>
            </a:extLst>
          </p:cNvPr>
          <p:cNvPicPr>
            <a:picLocks noChangeAspect="1"/>
          </p:cNvPicPr>
          <p:nvPr/>
        </p:nvPicPr>
        <p:blipFill>
          <a:blip r:embed="rId2"/>
          <a:stretch>
            <a:fillRect/>
          </a:stretch>
        </p:blipFill>
        <p:spPr>
          <a:xfrm>
            <a:off x="768626" y="1417155"/>
            <a:ext cx="8026676" cy="4686300"/>
          </a:xfrm>
          <a:prstGeom prst="rect">
            <a:avLst/>
          </a:prstGeom>
        </p:spPr>
      </p:pic>
      <p:sp>
        <p:nvSpPr>
          <p:cNvPr id="3" name="CuadroTexto 2">
            <a:extLst>
              <a:ext uri="{FF2B5EF4-FFF2-40B4-BE49-F238E27FC236}">
                <a16:creationId xmlns:a16="http://schemas.microsoft.com/office/drawing/2014/main" id="{3FBCC07F-8E47-43EB-8FE2-6EFDE174B107}"/>
              </a:ext>
            </a:extLst>
          </p:cNvPr>
          <p:cNvSpPr txBox="1"/>
          <p:nvPr/>
        </p:nvSpPr>
        <p:spPr>
          <a:xfrm>
            <a:off x="4969566" y="5221357"/>
            <a:ext cx="2101666" cy="461665"/>
          </a:xfrm>
          <a:prstGeom prst="rect">
            <a:avLst/>
          </a:prstGeom>
          <a:noFill/>
        </p:spPr>
        <p:txBody>
          <a:bodyPr wrap="none" rtlCol="0">
            <a:spAutoFit/>
          </a:bodyPr>
          <a:lstStyle/>
          <a:p>
            <a:r>
              <a:rPr lang="es-MX" sz="2400" dirty="0">
                <a:solidFill>
                  <a:schemeClr val="bg1"/>
                </a:solidFill>
              </a:rPr>
              <a:t>Región factible </a:t>
            </a:r>
          </a:p>
        </p:txBody>
      </p:sp>
    </p:spTree>
    <p:extLst>
      <p:ext uri="{BB962C8B-B14F-4D97-AF65-F5344CB8AC3E}">
        <p14:creationId xmlns:p14="http://schemas.microsoft.com/office/powerpoint/2010/main" val="4059968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Graficar la función objetivo</a:t>
            </a:r>
          </a:p>
        </p:txBody>
      </p:sp>
      <p:sp>
        <p:nvSpPr>
          <p:cNvPr id="4" name="CuadroTexto 3">
            <a:extLst>
              <a:ext uri="{FF2B5EF4-FFF2-40B4-BE49-F238E27FC236}">
                <a16:creationId xmlns:a16="http://schemas.microsoft.com/office/drawing/2014/main" id="{8D76D519-E45A-4E11-8592-79F03B6733AB}"/>
              </a:ext>
            </a:extLst>
          </p:cNvPr>
          <p:cNvSpPr txBox="1"/>
          <p:nvPr/>
        </p:nvSpPr>
        <p:spPr>
          <a:xfrm>
            <a:off x="649357" y="1338470"/>
            <a:ext cx="8150086" cy="1938992"/>
          </a:xfrm>
          <a:prstGeom prst="rect">
            <a:avLst/>
          </a:prstGeom>
          <a:noFill/>
        </p:spPr>
        <p:txBody>
          <a:bodyPr wrap="square" rtlCol="0">
            <a:spAutoFit/>
          </a:bodyPr>
          <a:lstStyle/>
          <a:p>
            <a:r>
              <a:rPr lang="es-MX" sz="2400" dirty="0"/>
              <a:t>Para graficar la función objetivo, se le da un valor aleatorio a Z, el cual es múltiplo de los valores de X1 y X2.</a:t>
            </a:r>
          </a:p>
          <a:p>
            <a:r>
              <a:rPr lang="es-MX" sz="2400" dirty="0"/>
              <a:t>En este caso el valor de Z sugerido es 100, por lo tanto:</a:t>
            </a:r>
          </a:p>
          <a:p>
            <a:r>
              <a:rPr lang="es-MX" sz="2400" dirty="0"/>
              <a:t>1000= 20X1 + 50X2 ; con x= 0  sus coordenadas son  Z (50,20)</a:t>
            </a:r>
          </a:p>
          <a:p>
            <a:endParaRPr lang="es-MX" sz="2400" dirty="0"/>
          </a:p>
        </p:txBody>
      </p:sp>
      <p:pic>
        <p:nvPicPr>
          <p:cNvPr id="7" name="Imagen 6">
            <a:extLst>
              <a:ext uri="{FF2B5EF4-FFF2-40B4-BE49-F238E27FC236}">
                <a16:creationId xmlns:a16="http://schemas.microsoft.com/office/drawing/2014/main" id="{C38D5A4C-EFE3-4B05-81B0-4004884B04CA}"/>
              </a:ext>
            </a:extLst>
          </p:cNvPr>
          <p:cNvPicPr>
            <a:picLocks noChangeAspect="1"/>
          </p:cNvPicPr>
          <p:nvPr/>
        </p:nvPicPr>
        <p:blipFill>
          <a:blip r:embed="rId2"/>
          <a:stretch>
            <a:fillRect/>
          </a:stretch>
        </p:blipFill>
        <p:spPr>
          <a:xfrm>
            <a:off x="1404731" y="2901399"/>
            <a:ext cx="6374295" cy="3721573"/>
          </a:xfrm>
          <a:prstGeom prst="rect">
            <a:avLst/>
          </a:prstGeom>
        </p:spPr>
      </p:pic>
      <p:cxnSp>
        <p:nvCxnSpPr>
          <p:cNvPr id="8" name="Conector recto 7">
            <a:extLst>
              <a:ext uri="{FF2B5EF4-FFF2-40B4-BE49-F238E27FC236}">
                <a16:creationId xmlns:a16="http://schemas.microsoft.com/office/drawing/2014/main" id="{4470E2E6-3E9F-418F-BAB5-63C3BC279CFC}"/>
              </a:ext>
            </a:extLst>
          </p:cNvPr>
          <p:cNvCxnSpPr/>
          <p:nvPr/>
        </p:nvCxnSpPr>
        <p:spPr>
          <a:xfrm>
            <a:off x="1722783" y="5539409"/>
            <a:ext cx="2531165" cy="1046921"/>
          </a:xfrm>
          <a:prstGeom prst="line">
            <a:avLst/>
          </a:prstGeom>
          <a:ln w="38100">
            <a:solidFill>
              <a:schemeClr val="tx2">
                <a:lumMod val="50000"/>
              </a:schemeClr>
            </a:solidFill>
          </a:ln>
        </p:spPr>
        <p:style>
          <a:lnRef idx="3">
            <a:schemeClr val="accent4"/>
          </a:lnRef>
          <a:fillRef idx="0">
            <a:schemeClr val="accent4"/>
          </a:fillRef>
          <a:effectRef idx="2">
            <a:schemeClr val="accent4"/>
          </a:effectRef>
          <a:fontRef idx="minor">
            <a:schemeClr val="tx1"/>
          </a:fontRef>
        </p:style>
      </p:cxnSp>
      <p:sp>
        <p:nvSpPr>
          <p:cNvPr id="10" name="CuadroTexto 9">
            <a:extLst>
              <a:ext uri="{FF2B5EF4-FFF2-40B4-BE49-F238E27FC236}">
                <a16:creationId xmlns:a16="http://schemas.microsoft.com/office/drawing/2014/main" id="{366EB93F-EF79-4767-A3A9-7283F6F4273B}"/>
              </a:ext>
            </a:extLst>
          </p:cNvPr>
          <p:cNvSpPr txBox="1"/>
          <p:nvPr/>
        </p:nvSpPr>
        <p:spPr>
          <a:xfrm>
            <a:off x="2075294" y="4943062"/>
            <a:ext cx="1826141" cy="369332"/>
          </a:xfrm>
          <a:prstGeom prst="rect">
            <a:avLst/>
          </a:prstGeom>
          <a:noFill/>
        </p:spPr>
        <p:txBody>
          <a:bodyPr wrap="none" rtlCol="0">
            <a:spAutoFit/>
          </a:bodyPr>
          <a:lstStyle/>
          <a:p>
            <a:r>
              <a:rPr lang="es-MX" dirty="0">
                <a:solidFill>
                  <a:schemeClr val="bg1"/>
                </a:solidFill>
              </a:rPr>
              <a:t>20X1+50X2=1000</a:t>
            </a:r>
          </a:p>
        </p:txBody>
      </p:sp>
      <p:cxnSp>
        <p:nvCxnSpPr>
          <p:cNvPr id="12" name="Conector recto de flecha 11">
            <a:extLst>
              <a:ext uri="{FF2B5EF4-FFF2-40B4-BE49-F238E27FC236}">
                <a16:creationId xmlns:a16="http://schemas.microsoft.com/office/drawing/2014/main" id="{4DA49FF1-70D0-40B8-B75E-52CE8696738D}"/>
              </a:ext>
            </a:extLst>
          </p:cNvPr>
          <p:cNvCxnSpPr>
            <a:cxnSpLocks/>
            <a:stCxn id="10" idx="2"/>
          </p:cNvCxnSpPr>
          <p:nvPr/>
        </p:nvCxnSpPr>
        <p:spPr>
          <a:xfrm>
            <a:off x="2988365" y="5312394"/>
            <a:ext cx="0" cy="750475"/>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06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DC34F6A-0600-4047-A014-9C5C71207216}"/>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74258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Text Box 8">
            <a:extLst>
              <a:ext uri="{FF2B5EF4-FFF2-40B4-BE49-F238E27FC236}">
                <a16:creationId xmlns:a16="http://schemas.microsoft.com/office/drawing/2014/main" id="{223F4668-865D-49FF-A149-ECC52E6AFEDF}"/>
              </a:ext>
            </a:extLst>
          </p:cNvPr>
          <p:cNvSpPr txBox="1">
            <a:spLocks noChangeArrowheads="1"/>
          </p:cNvSpPr>
          <p:nvPr/>
        </p:nvSpPr>
        <p:spPr bwMode="auto">
          <a:xfrm>
            <a:off x="433387" y="1162765"/>
            <a:ext cx="8472074" cy="5109091"/>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1"/>
          </a:fillRef>
          <a:effectRef idx="1">
            <a:schemeClr val="accent1"/>
          </a:effectRef>
          <a:fontRef idx="minor">
            <a:schemeClr val="lt1"/>
          </a:fontRef>
        </p:style>
        <p:txBody>
          <a:bodyPr wrap="square">
            <a:spAutoFit/>
          </a:bodyPr>
          <a:lstStyle/>
          <a:p>
            <a:pPr algn="just"/>
            <a:r>
              <a:rPr lang="es-ES" altLang="es-MX" sz="2800" dirty="0"/>
              <a:t>Para </a:t>
            </a:r>
            <a:r>
              <a:rPr lang="en-US" altLang="es-MX" sz="2800" dirty="0"/>
              <a:t>un </a:t>
            </a:r>
            <a:r>
              <a:rPr lang="en-US" altLang="es-MX" sz="2800" dirty="0" err="1"/>
              <a:t>problema</a:t>
            </a:r>
            <a:r>
              <a:rPr lang="en-US" altLang="es-MX" sz="2800" dirty="0"/>
              <a:t> de </a:t>
            </a:r>
            <a:r>
              <a:rPr lang="en-US" altLang="es-MX" sz="2800" dirty="0" err="1"/>
              <a:t>maximización</a:t>
            </a:r>
            <a:r>
              <a:rPr lang="en-US" altLang="es-MX" sz="2800" dirty="0"/>
              <a:t>, </a:t>
            </a:r>
            <a:r>
              <a:rPr lang="en-US" altLang="es-MX" sz="2800" dirty="0" err="1"/>
              <a:t>una</a:t>
            </a:r>
            <a:r>
              <a:rPr lang="en-US" altLang="es-MX" sz="2800" dirty="0"/>
              <a:t> </a:t>
            </a:r>
            <a:r>
              <a:rPr lang="en-US" altLang="es-MX" sz="2800" b="1" dirty="0" err="1"/>
              <a:t>solución</a:t>
            </a:r>
            <a:r>
              <a:rPr lang="en-US" altLang="es-MX" sz="2800" b="1" dirty="0"/>
              <a:t> </a:t>
            </a:r>
            <a:r>
              <a:rPr lang="en-US" altLang="es-MX" sz="2800" b="1" dirty="0" err="1"/>
              <a:t>óptima</a:t>
            </a:r>
            <a:r>
              <a:rPr lang="en-US" altLang="es-MX" sz="2800" dirty="0"/>
              <a:t> </a:t>
            </a:r>
            <a:r>
              <a:rPr lang="en-US" altLang="es-MX" sz="2800" dirty="0" err="1"/>
              <a:t>es</a:t>
            </a:r>
            <a:r>
              <a:rPr lang="en-US" altLang="es-MX" sz="2800" dirty="0"/>
              <a:t> un </a:t>
            </a:r>
            <a:r>
              <a:rPr lang="en-US" altLang="es-MX" sz="2800" dirty="0" err="1"/>
              <a:t>punto</a:t>
            </a:r>
            <a:r>
              <a:rPr lang="en-US" altLang="es-MX" sz="2800" dirty="0"/>
              <a:t> </a:t>
            </a:r>
            <a:r>
              <a:rPr lang="en-US" altLang="es-MX" sz="2800" dirty="0" err="1"/>
              <a:t>en</a:t>
            </a:r>
            <a:r>
              <a:rPr lang="en-US" altLang="es-MX" sz="2800" dirty="0"/>
              <a:t> la </a:t>
            </a:r>
            <a:r>
              <a:rPr lang="en-US" altLang="es-MX" sz="2800" dirty="0" err="1"/>
              <a:t>región</a:t>
            </a:r>
            <a:r>
              <a:rPr lang="en-US" altLang="es-MX" sz="2800" dirty="0"/>
              <a:t> </a:t>
            </a:r>
            <a:r>
              <a:rPr lang="en-US" altLang="es-MX" sz="2800" dirty="0" err="1"/>
              <a:t>factible</a:t>
            </a:r>
            <a:r>
              <a:rPr lang="en-US" altLang="es-MX" sz="2800" dirty="0"/>
              <a:t> </a:t>
            </a:r>
            <a:r>
              <a:rPr lang="en-US" altLang="es-MX" sz="2800" dirty="0" err="1"/>
              <a:t>en</a:t>
            </a:r>
            <a:r>
              <a:rPr lang="en-US" altLang="es-MX" sz="2800" dirty="0"/>
              <a:t> el </a:t>
            </a:r>
            <a:r>
              <a:rPr lang="en-US" altLang="es-MX" sz="2800" dirty="0" err="1"/>
              <a:t>cual</a:t>
            </a:r>
            <a:r>
              <a:rPr lang="en-US" altLang="es-MX" sz="2800" dirty="0"/>
              <a:t> la </a:t>
            </a:r>
            <a:r>
              <a:rPr lang="en-US" altLang="es-MX" sz="2800" dirty="0" err="1"/>
              <a:t>función</a:t>
            </a:r>
            <a:r>
              <a:rPr lang="en-US" altLang="es-MX" sz="2800" dirty="0"/>
              <a:t> </a:t>
            </a:r>
            <a:r>
              <a:rPr lang="en-US" altLang="es-MX" sz="2800" dirty="0" err="1"/>
              <a:t>objetivo</a:t>
            </a:r>
            <a:r>
              <a:rPr lang="en-US" altLang="es-MX" sz="2800" dirty="0"/>
              <a:t> </a:t>
            </a:r>
            <a:r>
              <a:rPr lang="en-US" altLang="es-MX" sz="2800" dirty="0" err="1"/>
              <a:t>tiene</a:t>
            </a:r>
            <a:r>
              <a:rPr lang="en-US" altLang="es-MX" sz="2800" dirty="0"/>
              <a:t> un valor </a:t>
            </a:r>
            <a:r>
              <a:rPr lang="en-US" altLang="es-MX" sz="2800" dirty="0" err="1"/>
              <a:t>máximo</a:t>
            </a:r>
            <a:r>
              <a:rPr lang="en-US" altLang="es-MX" sz="2800" dirty="0"/>
              <a:t>. Para un </a:t>
            </a:r>
            <a:r>
              <a:rPr lang="en-US" altLang="es-MX" sz="2800" dirty="0" err="1"/>
              <a:t>problema</a:t>
            </a:r>
            <a:r>
              <a:rPr lang="en-US" altLang="es-MX" sz="2800" dirty="0"/>
              <a:t> de </a:t>
            </a:r>
            <a:r>
              <a:rPr lang="en-US" altLang="es-MX" sz="2800" dirty="0" err="1"/>
              <a:t>minimización</a:t>
            </a:r>
            <a:r>
              <a:rPr lang="en-US" altLang="es-MX" sz="2800" dirty="0"/>
              <a:t>, </a:t>
            </a:r>
            <a:r>
              <a:rPr lang="en-US" altLang="es-MX" sz="2800" dirty="0" err="1"/>
              <a:t>una</a:t>
            </a:r>
            <a:r>
              <a:rPr lang="en-US" altLang="es-MX" sz="2800" dirty="0"/>
              <a:t> </a:t>
            </a:r>
            <a:r>
              <a:rPr lang="en-US" altLang="es-MX" sz="2800" dirty="0" err="1"/>
              <a:t>solución</a:t>
            </a:r>
            <a:r>
              <a:rPr lang="en-US" altLang="es-MX" sz="2800" dirty="0"/>
              <a:t> </a:t>
            </a:r>
            <a:r>
              <a:rPr lang="en-US" altLang="es-MX" sz="2800" dirty="0" err="1"/>
              <a:t>óptima</a:t>
            </a:r>
            <a:r>
              <a:rPr lang="en-US" altLang="es-MX" sz="2800" dirty="0"/>
              <a:t> </a:t>
            </a:r>
            <a:r>
              <a:rPr lang="en-US" altLang="es-MX" sz="2800" dirty="0" err="1"/>
              <a:t>es</a:t>
            </a:r>
            <a:r>
              <a:rPr lang="en-US" altLang="es-MX" sz="2800" dirty="0"/>
              <a:t> un </a:t>
            </a:r>
            <a:r>
              <a:rPr lang="en-US" altLang="es-MX" sz="2800" dirty="0" err="1"/>
              <a:t>punto</a:t>
            </a:r>
            <a:r>
              <a:rPr lang="en-US" altLang="es-MX" sz="2800" dirty="0"/>
              <a:t> </a:t>
            </a:r>
            <a:r>
              <a:rPr lang="en-US" altLang="es-MX" sz="2800" dirty="0" err="1"/>
              <a:t>en</a:t>
            </a:r>
            <a:r>
              <a:rPr lang="en-US" altLang="es-MX" sz="2800" dirty="0"/>
              <a:t> la </a:t>
            </a:r>
            <a:r>
              <a:rPr lang="en-US" altLang="es-MX" sz="2800" dirty="0" err="1"/>
              <a:t>región</a:t>
            </a:r>
            <a:r>
              <a:rPr lang="en-US" altLang="es-MX" sz="2800" dirty="0"/>
              <a:t> </a:t>
            </a:r>
            <a:r>
              <a:rPr lang="en-US" altLang="es-MX" sz="2800" dirty="0" err="1"/>
              <a:t>factible</a:t>
            </a:r>
            <a:r>
              <a:rPr lang="en-US" altLang="es-MX" sz="2800" dirty="0"/>
              <a:t> </a:t>
            </a:r>
            <a:r>
              <a:rPr lang="en-US" altLang="es-MX" sz="2800" dirty="0" err="1"/>
              <a:t>en</a:t>
            </a:r>
            <a:r>
              <a:rPr lang="en-US" altLang="es-MX" sz="2800" dirty="0"/>
              <a:t> el </a:t>
            </a:r>
            <a:r>
              <a:rPr lang="en-US" altLang="es-MX" sz="2800" dirty="0" err="1"/>
              <a:t>cual</a:t>
            </a:r>
            <a:r>
              <a:rPr lang="en-US" altLang="es-MX" sz="2800" dirty="0"/>
              <a:t> la </a:t>
            </a:r>
            <a:r>
              <a:rPr lang="en-US" altLang="es-MX" sz="2800" dirty="0" err="1"/>
              <a:t>función</a:t>
            </a:r>
            <a:r>
              <a:rPr lang="en-US" altLang="es-MX" sz="2800" dirty="0"/>
              <a:t> </a:t>
            </a:r>
            <a:r>
              <a:rPr lang="en-US" altLang="es-MX" sz="2800" dirty="0" err="1"/>
              <a:t>objetivo</a:t>
            </a:r>
            <a:r>
              <a:rPr lang="en-US" altLang="es-MX" sz="2800" dirty="0"/>
              <a:t> </a:t>
            </a:r>
            <a:r>
              <a:rPr lang="en-US" altLang="es-MX" sz="2800" dirty="0" err="1"/>
              <a:t>tiene</a:t>
            </a:r>
            <a:r>
              <a:rPr lang="en-US" altLang="es-MX" sz="2800" dirty="0"/>
              <a:t> un valor </a:t>
            </a:r>
            <a:r>
              <a:rPr lang="en-US" altLang="es-MX" sz="2800" dirty="0" err="1"/>
              <a:t>mínimo</a:t>
            </a:r>
            <a:r>
              <a:rPr lang="en-US" altLang="es-MX" sz="2800" dirty="0"/>
              <a:t>.</a:t>
            </a:r>
          </a:p>
          <a:p>
            <a:pPr algn="just"/>
            <a:endParaRPr lang="en-US" altLang="es-MX" sz="2800" dirty="0"/>
          </a:p>
          <a:p>
            <a:pPr algn="just"/>
            <a:r>
              <a:rPr lang="en-US" altLang="es-MX" sz="2800" dirty="0"/>
              <a:t>La </a:t>
            </a:r>
            <a:r>
              <a:rPr lang="en-US" altLang="es-MX" sz="2800" dirty="0" err="1"/>
              <a:t>mayoría</a:t>
            </a:r>
            <a:r>
              <a:rPr lang="en-US" altLang="es-MX" sz="2800" dirty="0"/>
              <a:t> de PPL </a:t>
            </a:r>
            <a:r>
              <a:rPr lang="en-US" altLang="es-MX" sz="2800" dirty="0" err="1"/>
              <a:t>tienen</a:t>
            </a:r>
            <a:r>
              <a:rPr lang="en-US" altLang="es-MX" sz="2800" dirty="0"/>
              <a:t> </a:t>
            </a:r>
            <a:r>
              <a:rPr lang="en-US" altLang="es-MX" sz="2800" dirty="0" err="1"/>
              <a:t>solamente</a:t>
            </a:r>
            <a:r>
              <a:rPr lang="en-US" altLang="es-MX" sz="2800" dirty="0"/>
              <a:t> </a:t>
            </a:r>
            <a:r>
              <a:rPr lang="en-US" altLang="es-MX" sz="2800" dirty="0" err="1"/>
              <a:t>una</a:t>
            </a:r>
            <a:r>
              <a:rPr lang="en-US" altLang="es-MX" sz="2800" dirty="0"/>
              <a:t> </a:t>
            </a:r>
            <a:r>
              <a:rPr lang="en-US" altLang="es-MX" sz="2800" dirty="0" err="1"/>
              <a:t>solución</a:t>
            </a:r>
            <a:r>
              <a:rPr lang="en-US" altLang="es-MX" sz="2800" dirty="0"/>
              <a:t> </a:t>
            </a:r>
            <a:r>
              <a:rPr lang="en-US" altLang="es-MX" sz="2800" dirty="0" err="1"/>
              <a:t>óptima</a:t>
            </a:r>
            <a:r>
              <a:rPr lang="en-US" altLang="es-MX" sz="2800" dirty="0"/>
              <a:t>. Sin embargo, </a:t>
            </a:r>
            <a:r>
              <a:rPr lang="en-US" altLang="es-MX" sz="2800" dirty="0" err="1"/>
              <a:t>algunos</a:t>
            </a:r>
            <a:r>
              <a:rPr lang="en-US" altLang="es-MX" sz="2800" dirty="0"/>
              <a:t> PPL no </a:t>
            </a:r>
            <a:r>
              <a:rPr lang="en-US" altLang="es-MX" sz="2800" dirty="0" err="1"/>
              <a:t>tienen</a:t>
            </a:r>
            <a:r>
              <a:rPr lang="en-US" altLang="es-MX" sz="2800" dirty="0"/>
              <a:t> </a:t>
            </a:r>
            <a:r>
              <a:rPr lang="en-US" altLang="es-MX" sz="2800" dirty="0" err="1"/>
              <a:t>solución</a:t>
            </a:r>
            <a:r>
              <a:rPr lang="en-US" altLang="es-MX" sz="2800" dirty="0"/>
              <a:t> </a:t>
            </a:r>
            <a:r>
              <a:rPr lang="en-US" altLang="es-MX" sz="2800" dirty="0" err="1"/>
              <a:t>óptima</a:t>
            </a:r>
            <a:r>
              <a:rPr lang="en-US" altLang="es-MX" sz="2800" dirty="0"/>
              <a:t>, y </a:t>
            </a:r>
            <a:r>
              <a:rPr lang="en-US" altLang="es-MX" sz="2800" dirty="0" err="1"/>
              <a:t>otros</a:t>
            </a:r>
            <a:r>
              <a:rPr lang="en-US" altLang="es-MX" sz="2800" dirty="0"/>
              <a:t> PPL </a:t>
            </a:r>
            <a:r>
              <a:rPr lang="en-US" altLang="es-MX" sz="2800" dirty="0" err="1"/>
              <a:t>tienen</a:t>
            </a:r>
            <a:r>
              <a:rPr lang="en-US" altLang="es-MX" sz="2800" dirty="0"/>
              <a:t> un </a:t>
            </a:r>
            <a:r>
              <a:rPr lang="en-US" altLang="es-MX" sz="2800" dirty="0" err="1"/>
              <a:t>número</a:t>
            </a:r>
            <a:r>
              <a:rPr lang="en-US" altLang="es-MX" sz="2800" dirty="0"/>
              <a:t> </a:t>
            </a:r>
            <a:r>
              <a:rPr lang="en-US" altLang="es-MX" sz="2800" dirty="0" err="1"/>
              <a:t>infinito</a:t>
            </a:r>
            <a:r>
              <a:rPr lang="en-US" altLang="es-MX" sz="2800" dirty="0"/>
              <a:t> de </a:t>
            </a:r>
            <a:r>
              <a:rPr lang="en-US" altLang="es-MX" sz="2800" dirty="0" err="1"/>
              <a:t>soluciones</a:t>
            </a:r>
            <a:r>
              <a:rPr lang="en-US" altLang="es-MX" sz="2800" dirty="0"/>
              <a:t>.</a:t>
            </a:r>
          </a:p>
          <a:p>
            <a:endParaRPr lang="es-ES" altLang="es-MX" dirty="0"/>
          </a:p>
        </p:txBody>
      </p:sp>
      <p:sp>
        <p:nvSpPr>
          <p:cNvPr id="6" name="CuadroTexto 5">
            <a:extLst>
              <a:ext uri="{FF2B5EF4-FFF2-40B4-BE49-F238E27FC236}">
                <a16:creationId xmlns:a16="http://schemas.microsoft.com/office/drawing/2014/main" id="{447ACE99-F6BB-4DBE-AD63-F5DC53BDFE22}"/>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solución óptima</a:t>
            </a:r>
          </a:p>
        </p:txBody>
      </p:sp>
    </p:spTree>
    <p:extLst>
      <p:ext uri="{BB962C8B-B14F-4D97-AF65-F5344CB8AC3E}">
        <p14:creationId xmlns:p14="http://schemas.microsoft.com/office/powerpoint/2010/main" val="1364133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solución óptima </a:t>
            </a:r>
          </a:p>
        </p:txBody>
      </p:sp>
      <p:pic>
        <p:nvPicPr>
          <p:cNvPr id="7" name="Imagen 6">
            <a:extLst>
              <a:ext uri="{FF2B5EF4-FFF2-40B4-BE49-F238E27FC236}">
                <a16:creationId xmlns:a16="http://schemas.microsoft.com/office/drawing/2014/main" id="{C38D5A4C-EFE3-4B05-81B0-4004884B04CA}"/>
              </a:ext>
            </a:extLst>
          </p:cNvPr>
          <p:cNvPicPr>
            <a:picLocks noChangeAspect="1"/>
          </p:cNvPicPr>
          <p:nvPr/>
        </p:nvPicPr>
        <p:blipFill>
          <a:blip r:embed="rId2"/>
          <a:stretch>
            <a:fillRect/>
          </a:stretch>
        </p:blipFill>
        <p:spPr>
          <a:xfrm>
            <a:off x="834887" y="1483416"/>
            <a:ext cx="7566991" cy="4417917"/>
          </a:xfrm>
          <a:prstGeom prst="rect">
            <a:avLst/>
          </a:prstGeom>
        </p:spPr>
      </p:pic>
      <p:cxnSp>
        <p:nvCxnSpPr>
          <p:cNvPr id="8" name="Conector recto 7">
            <a:extLst>
              <a:ext uri="{FF2B5EF4-FFF2-40B4-BE49-F238E27FC236}">
                <a16:creationId xmlns:a16="http://schemas.microsoft.com/office/drawing/2014/main" id="{4470E2E6-3E9F-418F-BAB5-63C3BC279CFC}"/>
              </a:ext>
            </a:extLst>
          </p:cNvPr>
          <p:cNvCxnSpPr>
            <a:cxnSpLocks/>
          </p:cNvCxnSpPr>
          <p:nvPr/>
        </p:nvCxnSpPr>
        <p:spPr>
          <a:xfrm>
            <a:off x="1192696" y="4625009"/>
            <a:ext cx="3034747" cy="1276324"/>
          </a:xfrm>
          <a:prstGeom prst="line">
            <a:avLst/>
          </a:prstGeom>
          <a:ln w="38100">
            <a:solidFill>
              <a:schemeClr val="tx2">
                <a:lumMod val="50000"/>
              </a:schemeClr>
            </a:solidFill>
          </a:ln>
        </p:spPr>
        <p:style>
          <a:lnRef idx="3">
            <a:schemeClr val="accent4"/>
          </a:lnRef>
          <a:fillRef idx="0">
            <a:schemeClr val="accent4"/>
          </a:fillRef>
          <a:effectRef idx="2">
            <a:schemeClr val="accent4"/>
          </a:effectRef>
          <a:fontRef idx="minor">
            <a:schemeClr val="tx1"/>
          </a:fontRef>
        </p:style>
      </p:cxnSp>
      <p:cxnSp>
        <p:nvCxnSpPr>
          <p:cNvPr id="5" name="Conector recto 4">
            <a:extLst>
              <a:ext uri="{FF2B5EF4-FFF2-40B4-BE49-F238E27FC236}">
                <a16:creationId xmlns:a16="http://schemas.microsoft.com/office/drawing/2014/main" id="{FE63BA92-7CA9-4C83-9181-120087176E76}"/>
              </a:ext>
            </a:extLst>
          </p:cNvPr>
          <p:cNvCxnSpPr/>
          <p:nvPr/>
        </p:nvCxnSpPr>
        <p:spPr>
          <a:xfrm>
            <a:off x="1192696" y="3366052"/>
            <a:ext cx="6016487" cy="2535281"/>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4C5B1627-649D-4544-8689-5E21A3E22B72}"/>
              </a:ext>
            </a:extLst>
          </p:cNvPr>
          <p:cNvCxnSpPr>
            <a:cxnSpLocks/>
          </p:cNvCxnSpPr>
          <p:nvPr/>
        </p:nvCxnSpPr>
        <p:spPr>
          <a:xfrm>
            <a:off x="1192696" y="2557670"/>
            <a:ext cx="7209182" cy="3061252"/>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A3A2404E-5990-4DB0-BFE9-902660813251}"/>
              </a:ext>
            </a:extLst>
          </p:cNvPr>
          <p:cNvSpPr txBox="1"/>
          <p:nvPr/>
        </p:nvSpPr>
        <p:spPr>
          <a:xfrm>
            <a:off x="4154556" y="2904387"/>
            <a:ext cx="2292626" cy="461665"/>
          </a:xfrm>
          <a:prstGeom prst="rect">
            <a:avLst/>
          </a:prstGeom>
          <a:noFill/>
        </p:spPr>
        <p:txBody>
          <a:bodyPr wrap="square" rtlCol="0">
            <a:spAutoFit/>
          </a:bodyPr>
          <a:lstStyle/>
          <a:p>
            <a:r>
              <a:rPr lang="es-MX" sz="2400" dirty="0">
                <a:solidFill>
                  <a:schemeClr val="bg1"/>
                </a:solidFill>
              </a:rPr>
              <a:t>Solución óptima</a:t>
            </a:r>
          </a:p>
        </p:txBody>
      </p:sp>
      <p:cxnSp>
        <p:nvCxnSpPr>
          <p:cNvPr id="28" name="Conector recto de flecha 27">
            <a:extLst>
              <a:ext uri="{FF2B5EF4-FFF2-40B4-BE49-F238E27FC236}">
                <a16:creationId xmlns:a16="http://schemas.microsoft.com/office/drawing/2014/main" id="{379539A4-B7AD-4946-8D99-8194B96E8CC5}"/>
              </a:ext>
            </a:extLst>
          </p:cNvPr>
          <p:cNvCxnSpPr>
            <a:cxnSpLocks/>
          </p:cNvCxnSpPr>
          <p:nvPr/>
        </p:nvCxnSpPr>
        <p:spPr>
          <a:xfrm>
            <a:off x="5552661" y="3366052"/>
            <a:ext cx="437322" cy="10742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CuadroTexto 31">
            <a:extLst>
              <a:ext uri="{FF2B5EF4-FFF2-40B4-BE49-F238E27FC236}">
                <a16:creationId xmlns:a16="http://schemas.microsoft.com/office/drawing/2014/main" id="{F8270E46-09F3-47BF-972A-E433FD2949AA}"/>
              </a:ext>
            </a:extLst>
          </p:cNvPr>
          <p:cNvSpPr txBox="1"/>
          <p:nvPr/>
        </p:nvSpPr>
        <p:spPr>
          <a:xfrm>
            <a:off x="6228786" y="3672346"/>
            <a:ext cx="1960793" cy="461665"/>
          </a:xfrm>
          <a:prstGeom prst="rect">
            <a:avLst/>
          </a:prstGeom>
          <a:noFill/>
        </p:spPr>
        <p:txBody>
          <a:bodyPr wrap="none" rtlCol="0">
            <a:spAutoFit/>
          </a:bodyPr>
          <a:lstStyle/>
          <a:p>
            <a:r>
              <a:rPr lang="es-MX" sz="2400" dirty="0">
                <a:solidFill>
                  <a:srgbClr val="00B050"/>
                </a:solidFill>
              </a:rPr>
              <a:t>X1=80,  X2=20</a:t>
            </a:r>
          </a:p>
        </p:txBody>
      </p:sp>
      <p:sp>
        <p:nvSpPr>
          <p:cNvPr id="33" name="Text Box 52">
            <a:extLst>
              <a:ext uri="{FF2B5EF4-FFF2-40B4-BE49-F238E27FC236}">
                <a16:creationId xmlns:a16="http://schemas.microsoft.com/office/drawing/2014/main" id="{D487F263-C2DB-4429-A2E3-FC4F6D400CAB}"/>
              </a:ext>
            </a:extLst>
          </p:cNvPr>
          <p:cNvSpPr txBox="1">
            <a:spLocks noChangeArrowheads="1"/>
          </p:cNvSpPr>
          <p:nvPr/>
        </p:nvSpPr>
        <p:spPr bwMode="auto">
          <a:xfrm>
            <a:off x="5419272" y="1530699"/>
            <a:ext cx="2770307" cy="1200329"/>
          </a:xfrm>
          <a:prstGeom prst="rect">
            <a:avLst/>
          </a:prstGeom>
          <a:solidFill>
            <a:schemeClr val="accent2">
              <a:alpha val="50000"/>
            </a:scheme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MX" dirty="0"/>
              <a:t>Solución:</a:t>
            </a:r>
          </a:p>
          <a:p>
            <a:r>
              <a:rPr lang="es-ES" altLang="es-MX" dirty="0"/>
              <a:t>X1= 20 productos A</a:t>
            </a:r>
          </a:p>
          <a:p>
            <a:r>
              <a:rPr lang="es-ES" altLang="es-MX" dirty="0"/>
              <a:t>X2 = 80 productos B</a:t>
            </a:r>
          </a:p>
          <a:p>
            <a:r>
              <a:rPr lang="es-ES" altLang="es-MX" dirty="0"/>
              <a:t>Ganancia  z =2600 </a:t>
            </a:r>
          </a:p>
        </p:txBody>
      </p:sp>
    </p:spTree>
    <p:extLst>
      <p:ext uri="{BB962C8B-B14F-4D97-AF65-F5344CB8AC3E}">
        <p14:creationId xmlns:p14="http://schemas.microsoft.com/office/powerpoint/2010/main" val="336693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circle(in)">
                                      <p:cBhvr>
                                        <p:cTn id="28" dur="20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p:bldP spid="32" grpId="0"/>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F04DF431-3E14-48CF-8225-A13F8696FD11}"/>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Comprobación por el método analítico</a:t>
            </a:r>
          </a:p>
        </p:txBody>
      </p:sp>
      <p:graphicFrame>
        <p:nvGraphicFramePr>
          <p:cNvPr id="13" name="Group 77">
            <a:extLst>
              <a:ext uri="{FF2B5EF4-FFF2-40B4-BE49-F238E27FC236}">
                <a16:creationId xmlns:a16="http://schemas.microsoft.com/office/drawing/2014/main" id="{D04A5584-5060-435D-BCA2-BF9A07F14EBA}"/>
              </a:ext>
            </a:extLst>
          </p:cNvPr>
          <p:cNvGraphicFramePr>
            <a:graphicFrameLocks/>
          </p:cNvGraphicFramePr>
          <p:nvPr>
            <p:extLst>
              <p:ext uri="{D42A27DB-BD31-4B8C-83A1-F6EECF244321}">
                <p14:modId xmlns:p14="http://schemas.microsoft.com/office/powerpoint/2010/main" val="1863159168"/>
              </p:ext>
            </p:extLst>
          </p:nvPr>
        </p:nvGraphicFramePr>
        <p:xfrm>
          <a:off x="649357" y="1276976"/>
          <a:ext cx="4028660" cy="2690880"/>
        </p:xfrm>
        <a:graphic>
          <a:graphicData uri="http://schemas.openxmlformats.org/drawingml/2006/table">
            <a:tbl>
              <a:tblPr/>
              <a:tblGrid>
                <a:gridCol w="1351721">
                  <a:extLst>
                    <a:ext uri="{9D8B030D-6E8A-4147-A177-3AD203B41FA5}">
                      <a16:colId xmlns:a16="http://schemas.microsoft.com/office/drawing/2014/main" val="1782835285"/>
                    </a:ext>
                  </a:extLst>
                </a:gridCol>
                <a:gridCol w="2676939">
                  <a:extLst>
                    <a:ext uri="{9D8B030D-6E8A-4147-A177-3AD203B41FA5}">
                      <a16:colId xmlns:a16="http://schemas.microsoft.com/office/drawing/2014/main" val="2906018793"/>
                    </a:ext>
                  </a:extLst>
                </a:gridCol>
              </a:tblGrid>
              <a:tr h="180975">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a:ln>
                            <a:noFill/>
                          </a:ln>
                          <a:solidFill>
                            <a:schemeClr val="tx1"/>
                          </a:solidFill>
                          <a:effectLst/>
                          <a:latin typeface="Arial" panose="020B0604020202020204" pitchFamily="34" charset="0"/>
                        </a:rPr>
                        <a:t>Vértice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20x1 + 50x2</a:t>
                      </a:r>
                      <a:endParaRPr kumimoji="0" lang="es-ES" altLang="es-MX" sz="2000" b="0" i="0" u="none" strike="noStrike" cap="none" normalizeH="0" baseline="0" dirty="0">
                        <a:ln>
                          <a:noFill/>
                        </a:ln>
                        <a:solidFill>
                          <a:schemeClr val="tx1"/>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61559742"/>
                  </a:ext>
                </a:extLst>
              </a:tr>
              <a:tr h="733425">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dirty="0">
                          <a:ln>
                            <a:noFill/>
                          </a:ln>
                          <a:solidFill>
                            <a:schemeClr val="tx1"/>
                          </a:solidFill>
                          <a:effectLst/>
                          <a:latin typeface="Arial" panose="020B0604020202020204" pitchFamily="34" charset="0"/>
                        </a:rPr>
                        <a:t>A(80, 20)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20*80 + 50*20 =</a:t>
                      </a:r>
                    </a:p>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     </a:t>
                      </a:r>
                      <a:r>
                        <a:rPr kumimoji="0" lang="en-US" altLang="es-MX" sz="2000" b="0" i="0" u="none" strike="noStrike" cap="none" normalizeH="0" baseline="0" dirty="0">
                          <a:ln>
                            <a:noFill/>
                          </a:ln>
                          <a:solidFill>
                            <a:srgbClr val="FF0000"/>
                          </a:solidFill>
                          <a:effectLst/>
                          <a:latin typeface="Arial" panose="020B0604020202020204" pitchFamily="34" charset="0"/>
                        </a:rPr>
                        <a:t>2600</a:t>
                      </a:r>
                      <a:endParaRPr kumimoji="0" lang="es-ES" altLang="es-MX" sz="2000" b="0" i="0" u="none" strike="noStrike" cap="none" normalizeH="0" baseline="0" dirty="0">
                        <a:ln>
                          <a:noFill/>
                        </a:ln>
                        <a:solidFill>
                          <a:srgbClr val="FF0000"/>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76054422"/>
                  </a:ext>
                </a:extLst>
              </a:tr>
              <a:tr h="731838">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dirty="0">
                          <a:ln>
                            <a:noFill/>
                          </a:ln>
                          <a:solidFill>
                            <a:schemeClr val="tx1"/>
                          </a:solidFill>
                          <a:effectLst/>
                          <a:latin typeface="Arial" panose="020B0604020202020204" pitchFamily="34" charset="0"/>
                        </a:rPr>
                        <a:t>B(100,10)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20*100 + 50*10 =</a:t>
                      </a:r>
                    </a:p>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      2500</a:t>
                      </a:r>
                      <a:endParaRPr kumimoji="0" lang="es-ES" altLang="es-MX" sz="2000" b="0" i="0" u="none" strike="noStrike" cap="none" normalizeH="0" baseline="0" dirty="0">
                        <a:ln>
                          <a:noFill/>
                        </a:ln>
                        <a:solidFill>
                          <a:schemeClr val="accent2"/>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86843190"/>
                  </a:ext>
                </a:extLst>
              </a:tr>
              <a:tr h="731838">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dirty="0">
                          <a:ln>
                            <a:noFill/>
                          </a:ln>
                          <a:solidFill>
                            <a:schemeClr val="tx1"/>
                          </a:solidFill>
                          <a:effectLst/>
                          <a:latin typeface="Arial" panose="020B0604020202020204" pitchFamily="34" charset="0"/>
                        </a:rPr>
                        <a:t>C(100, 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20*100 + 50·0 =</a:t>
                      </a:r>
                    </a:p>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      2000</a:t>
                      </a:r>
                      <a:endParaRPr kumimoji="0" lang="es-ES" altLang="es-MX" sz="2000" b="0" i="0" u="none" strike="noStrike" cap="none" normalizeH="0" baseline="0" dirty="0">
                        <a:ln>
                          <a:noFill/>
                        </a:ln>
                        <a:solidFill>
                          <a:schemeClr val="tx1"/>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44289650"/>
                  </a:ext>
                </a:extLst>
              </a:tr>
            </a:tbl>
          </a:graphicData>
        </a:graphic>
      </p:graphicFrame>
      <p:pic>
        <p:nvPicPr>
          <p:cNvPr id="4" name="Imagen 3">
            <a:extLst>
              <a:ext uri="{FF2B5EF4-FFF2-40B4-BE49-F238E27FC236}">
                <a16:creationId xmlns:a16="http://schemas.microsoft.com/office/drawing/2014/main" id="{FF2250F1-18F8-4E80-82C6-EAF630FAFE31}"/>
              </a:ext>
            </a:extLst>
          </p:cNvPr>
          <p:cNvPicPr>
            <a:picLocks noChangeAspect="1"/>
          </p:cNvPicPr>
          <p:nvPr/>
        </p:nvPicPr>
        <p:blipFill>
          <a:blip r:embed="rId2"/>
          <a:stretch>
            <a:fillRect/>
          </a:stretch>
        </p:blipFill>
        <p:spPr>
          <a:xfrm>
            <a:off x="4784035" y="1276976"/>
            <a:ext cx="4013545" cy="4229100"/>
          </a:xfrm>
          <a:prstGeom prst="rect">
            <a:avLst/>
          </a:prstGeom>
        </p:spPr>
      </p:pic>
      <p:sp>
        <p:nvSpPr>
          <p:cNvPr id="18" name="Text Box 52">
            <a:extLst>
              <a:ext uri="{FF2B5EF4-FFF2-40B4-BE49-F238E27FC236}">
                <a16:creationId xmlns:a16="http://schemas.microsoft.com/office/drawing/2014/main" id="{C2156CC7-BB88-49D4-8F6E-93A5C0E18A8F}"/>
              </a:ext>
            </a:extLst>
          </p:cNvPr>
          <p:cNvSpPr txBox="1">
            <a:spLocks noChangeArrowheads="1"/>
          </p:cNvSpPr>
          <p:nvPr/>
        </p:nvSpPr>
        <p:spPr bwMode="auto">
          <a:xfrm>
            <a:off x="649357" y="4305747"/>
            <a:ext cx="3843130" cy="1200329"/>
          </a:xfrm>
          <a:prstGeom prst="rect">
            <a:avLst/>
          </a:prstGeom>
          <a:solidFill>
            <a:schemeClr val="accent2">
              <a:alpha val="50000"/>
            </a:schemeClr>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MX" dirty="0"/>
              <a:t>Solución:</a:t>
            </a:r>
          </a:p>
          <a:p>
            <a:r>
              <a:rPr lang="es-ES" altLang="es-MX" dirty="0"/>
              <a:t>X1= 20 productos A</a:t>
            </a:r>
          </a:p>
          <a:p>
            <a:r>
              <a:rPr lang="es-ES" altLang="es-MX" dirty="0"/>
              <a:t>X2 = 80 productos B</a:t>
            </a:r>
          </a:p>
          <a:p>
            <a:r>
              <a:rPr lang="es-ES" altLang="es-MX" dirty="0"/>
              <a:t>Ganancia  z =2600 </a:t>
            </a:r>
          </a:p>
        </p:txBody>
      </p:sp>
    </p:spTree>
    <p:extLst>
      <p:ext uri="{BB962C8B-B14F-4D97-AF65-F5344CB8AC3E}">
        <p14:creationId xmlns:p14="http://schemas.microsoft.com/office/powerpoint/2010/main" val="69385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A9B115D8-F436-4173-B6D1-1F02AC7F4927}"/>
              </a:ext>
            </a:extLst>
          </p:cNvPr>
          <p:cNvSpPr/>
          <p:nvPr/>
        </p:nvSpPr>
        <p:spPr>
          <a:xfrm>
            <a:off x="457199" y="1380151"/>
            <a:ext cx="8269356" cy="923330"/>
          </a:xfrm>
          <a:prstGeom prst="rect">
            <a:avLst/>
          </a:prstGeom>
        </p:spPr>
        <p:txBody>
          <a:bodyPr wrap="square">
            <a:spAutoFit/>
          </a:bodyPr>
          <a:lstStyle/>
          <a:p>
            <a:pPr algn="just">
              <a:spcAft>
                <a:spcPts val="0"/>
              </a:spcAft>
            </a:pPr>
            <a:r>
              <a:rPr lang="es-MX" dirty="0">
                <a:latin typeface="Verdana" panose="020B0604030504040204" pitchFamily="34" charset="0"/>
                <a:ea typeface="Cambria" panose="02040503050406030204" pitchFamily="18" charset="0"/>
                <a:cs typeface="Arial" panose="020B0604020202020204" pitchFamily="34" charset="0"/>
              </a:rPr>
              <a:t>Una agencia de publicidad está tratando de determinar el número de anuncios que debe comprar en cada una de dos revistas. Ha recopilado los siguientes datos:</a:t>
            </a:r>
            <a:endParaRPr lang="es-MX" sz="2800" dirty="0">
              <a:effectLst/>
              <a:latin typeface="Cambria" panose="02040503050406030204" pitchFamily="18" charset="0"/>
              <a:ea typeface="Cambria" panose="02040503050406030204" pitchFamily="18" charset="0"/>
              <a:cs typeface="Cambria" panose="02040503050406030204" pitchFamily="18" charset="0"/>
            </a:endParaRPr>
          </a:p>
        </p:txBody>
      </p:sp>
      <p:graphicFrame>
        <p:nvGraphicFramePr>
          <p:cNvPr id="6" name="Tabla 5">
            <a:extLst>
              <a:ext uri="{FF2B5EF4-FFF2-40B4-BE49-F238E27FC236}">
                <a16:creationId xmlns:a16="http://schemas.microsoft.com/office/drawing/2014/main" id="{137A37A3-38EE-43AB-A669-834276660BB2}"/>
              </a:ext>
            </a:extLst>
          </p:cNvPr>
          <p:cNvGraphicFramePr>
            <a:graphicFrameLocks noGrp="1"/>
          </p:cNvGraphicFramePr>
          <p:nvPr>
            <p:extLst>
              <p:ext uri="{D42A27DB-BD31-4B8C-83A1-F6EECF244321}">
                <p14:modId xmlns:p14="http://schemas.microsoft.com/office/powerpoint/2010/main" val="3388083495"/>
              </p:ext>
            </p:extLst>
          </p:nvPr>
        </p:nvGraphicFramePr>
        <p:xfrm>
          <a:off x="2033515" y="2397786"/>
          <a:ext cx="5663821" cy="1587360"/>
        </p:xfrm>
        <a:graphic>
          <a:graphicData uri="http://schemas.openxmlformats.org/drawingml/2006/table">
            <a:tbl>
              <a:tblPr>
                <a:tableStyleId>{5C22544A-7EE6-4342-B048-85BDC9FD1C3A}</a:tableStyleId>
              </a:tblPr>
              <a:tblGrid>
                <a:gridCol w="1713888">
                  <a:extLst>
                    <a:ext uri="{9D8B030D-6E8A-4147-A177-3AD203B41FA5}">
                      <a16:colId xmlns:a16="http://schemas.microsoft.com/office/drawing/2014/main" val="2216017434"/>
                    </a:ext>
                  </a:extLst>
                </a:gridCol>
                <a:gridCol w="1181072">
                  <a:extLst>
                    <a:ext uri="{9D8B030D-6E8A-4147-A177-3AD203B41FA5}">
                      <a16:colId xmlns:a16="http://schemas.microsoft.com/office/drawing/2014/main" val="2173471241"/>
                    </a:ext>
                  </a:extLst>
                </a:gridCol>
                <a:gridCol w="1133120">
                  <a:extLst>
                    <a:ext uri="{9D8B030D-6E8A-4147-A177-3AD203B41FA5}">
                      <a16:colId xmlns:a16="http://schemas.microsoft.com/office/drawing/2014/main" val="916210115"/>
                    </a:ext>
                  </a:extLst>
                </a:gridCol>
                <a:gridCol w="1635741">
                  <a:extLst>
                    <a:ext uri="{9D8B030D-6E8A-4147-A177-3AD203B41FA5}">
                      <a16:colId xmlns:a16="http://schemas.microsoft.com/office/drawing/2014/main" val="1676475685"/>
                    </a:ext>
                  </a:extLst>
                </a:gridCol>
              </a:tblGrid>
              <a:tr h="396840">
                <a:tc>
                  <a:txBody>
                    <a:bodyPr/>
                    <a:lstStyle/>
                    <a:p>
                      <a:pPr algn="just">
                        <a:spcAft>
                          <a:spcPts val="0"/>
                        </a:spcAft>
                      </a:pPr>
                      <a:r>
                        <a:rPr lang="es-MX" sz="1000">
                          <a:effectLst/>
                        </a:rPr>
                        <a:t> </a:t>
                      </a:r>
                      <a:endParaRPr lang="es-MX"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gridSpan="3">
                  <a:txBody>
                    <a:bodyPr/>
                    <a:lstStyle/>
                    <a:p>
                      <a:pPr algn="ctr">
                        <a:spcAft>
                          <a:spcPts val="0"/>
                        </a:spcAft>
                      </a:pPr>
                      <a:r>
                        <a:rPr lang="es-MX" sz="2000" dirty="0">
                          <a:effectLst/>
                        </a:rPr>
                        <a:t>Espacio/Anuncio</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4244314230"/>
                  </a:ext>
                </a:extLst>
              </a:tr>
              <a:tr h="396840">
                <a:tc>
                  <a:txBody>
                    <a:bodyPr/>
                    <a:lstStyle/>
                    <a:p>
                      <a:pPr algn="just">
                        <a:spcAft>
                          <a:spcPts val="0"/>
                        </a:spcAft>
                      </a:pPr>
                      <a:r>
                        <a:rPr lang="es-MX" sz="2000" dirty="0">
                          <a:effectLst/>
                        </a:rPr>
                        <a:t>Revista</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a:effectLst/>
                        </a:rPr>
                        <a:t>Hombres</a:t>
                      </a:r>
                      <a:endParaRPr lang="es-MX"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dirty="0">
                          <a:effectLst/>
                        </a:rPr>
                        <a:t>Mujeres </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a:effectLst/>
                        </a:rPr>
                        <a:t>Costo/Anuncio</a:t>
                      </a:r>
                      <a:endParaRPr lang="es-MX"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extLst>
                  <a:ext uri="{0D108BD9-81ED-4DB2-BD59-A6C34878D82A}">
                    <a16:rowId xmlns:a16="http://schemas.microsoft.com/office/drawing/2014/main" val="3774853045"/>
                  </a:ext>
                </a:extLst>
              </a:tr>
              <a:tr h="396840">
                <a:tc>
                  <a:txBody>
                    <a:bodyPr/>
                    <a:lstStyle/>
                    <a:p>
                      <a:pPr algn="just">
                        <a:spcAft>
                          <a:spcPts val="0"/>
                        </a:spcAft>
                      </a:pPr>
                      <a:r>
                        <a:rPr lang="es-MX" sz="2000" dirty="0">
                          <a:effectLst/>
                        </a:rPr>
                        <a:t>1</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a:effectLst/>
                        </a:rPr>
                        <a:t>40000</a:t>
                      </a:r>
                      <a:endParaRPr lang="es-MX"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dirty="0">
                          <a:effectLst/>
                        </a:rPr>
                        <a:t>30000</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a:effectLst/>
                        </a:rPr>
                        <a:t>$3000</a:t>
                      </a:r>
                      <a:endParaRPr lang="es-MX"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extLst>
                  <a:ext uri="{0D108BD9-81ED-4DB2-BD59-A6C34878D82A}">
                    <a16:rowId xmlns:a16="http://schemas.microsoft.com/office/drawing/2014/main" val="2838894902"/>
                  </a:ext>
                </a:extLst>
              </a:tr>
              <a:tr h="396840">
                <a:tc>
                  <a:txBody>
                    <a:bodyPr/>
                    <a:lstStyle/>
                    <a:p>
                      <a:pPr algn="just">
                        <a:spcAft>
                          <a:spcPts val="0"/>
                        </a:spcAft>
                      </a:pPr>
                      <a:r>
                        <a:rPr lang="es-MX" sz="2000" dirty="0">
                          <a:effectLst/>
                        </a:rPr>
                        <a:t>2</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a:effectLst/>
                        </a:rPr>
                        <a:t>40000</a:t>
                      </a:r>
                      <a:endParaRPr lang="es-MX"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dirty="0">
                          <a:effectLst/>
                        </a:rPr>
                        <a:t>11000</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just">
                        <a:spcAft>
                          <a:spcPts val="0"/>
                        </a:spcAft>
                      </a:pPr>
                      <a:r>
                        <a:rPr lang="es-MX" sz="2000" dirty="0">
                          <a:effectLst/>
                        </a:rPr>
                        <a:t>$4000</a:t>
                      </a:r>
                      <a:endParaRPr lang="es-MX"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tc>
                <a:extLst>
                  <a:ext uri="{0D108BD9-81ED-4DB2-BD59-A6C34878D82A}">
                    <a16:rowId xmlns:a16="http://schemas.microsoft.com/office/drawing/2014/main" val="1030496674"/>
                  </a:ext>
                </a:extLst>
              </a:tr>
            </a:tbl>
          </a:graphicData>
        </a:graphic>
      </p:graphicFrame>
      <p:sp>
        <p:nvSpPr>
          <p:cNvPr id="7" name="Rectángulo 6">
            <a:extLst>
              <a:ext uri="{FF2B5EF4-FFF2-40B4-BE49-F238E27FC236}">
                <a16:creationId xmlns:a16="http://schemas.microsoft.com/office/drawing/2014/main" id="{FE716C39-6AD0-4F02-AA47-AC922E05E8B6}"/>
              </a:ext>
            </a:extLst>
          </p:cNvPr>
          <p:cNvSpPr/>
          <p:nvPr/>
        </p:nvSpPr>
        <p:spPr>
          <a:xfrm>
            <a:off x="620972" y="4396307"/>
            <a:ext cx="8318311" cy="923330"/>
          </a:xfrm>
          <a:prstGeom prst="rect">
            <a:avLst/>
          </a:prstGeom>
        </p:spPr>
        <p:txBody>
          <a:bodyPr wrap="square">
            <a:spAutoFit/>
          </a:bodyPr>
          <a:lstStyle/>
          <a:p>
            <a:pPr algn="just">
              <a:spcAft>
                <a:spcPts val="0"/>
              </a:spcAft>
            </a:pPr>
            <a:r>
              <a:rPr lang="es-ES_tradnl" dirty="0">
                <a:latin typeface="Verdana" panose="020B0604030504040204" pitchFamily="34" charset="0"/>
                <a:ea typeface="Cambria" panose="02040503050406030204" pitchFamily="18" charset="0"/>
                <a:cs typeface="Arial" panose="020B0604020202020204" pitchFamily="34" charset="0"/>
              </a:rPr>
              <a:t>La agencia quiere llegar, por lo menos a 160,000 hombres y a 330,000 mujeres a un costo mínimo. ¿Cuál es el monto mínimo que debe pagar la agencia para cumplir su meta?</a:t>
            </a:r>
            <a:endParaRPr lang="es-MX"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1" name="CuadroTexto 10">
            <a:extLst>
              <a:ext uri="{FF2B5EF4-FFF2-40B4-BE49-F238E27FC236}">
                <a16:creationId xmlns:a16="http://schemas.microsoft.com/office/drawing/2014/main" id="{E6A9BD14-56FF-450F-A98C-F9022C349034}"/>
              </a:ext>
            </a:extLst>
          </p:cNvPr>
          <p:cNvSpPr txBox="1"/>
          <p:nvPr/>
        </p:nvSpPr>
        <p:spPr>
          <a:xfrm>
            <a:off x="484396" y="56712"/>
            <a:ext cx="8454887" cy="120032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Solución de un PL de maximización a través del método gráfico</a:t>
            </a:r>
          </a:p>
        </p:txBody>
      </p:sp>
    </p:spTree>
    <p:extLst>
      <p:ext uri="{BB962C8B-B14F-4D97-AF65-F5344CB8AC3E}">
        <p14:creationId xmlns:p14="http://schemas.microsoft.com/office/powerpoint/2010/main" val="422472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0CEE8094-5C33-4378-A6B3-5B33D3E2447B}"/>
              </a:ext>
            </a:extLst>
          </p:cNvPr>
          <p:cNvSpPr txBox="1"/>
          <p:nvPr/>
        </p:nvSpPr>
        <p:spPr>
          <a:xfrm>
            <a:off x="1669774" y="1895061"/>
            <a:ext cx="6215269" cy="3416320"/>
          </a:xfrm>
          <a:prstGeom prst="rect">
            <a:avLst/>
          </a:prstGeom>
          <a:solidFill>
            <a:srgbClr val="7030A0"/>
          </a:solidFill>
          <a:scene3d>
            <a:camera prst="orthographicFront"/>
            <a:lightRig rig="threePt" dir="t"/>
          </a:scene3d>
          <a:sp3d>
            <a:bevelT w="165100" prst="coolSlant"/>
          </a:sp3d>
        </p:spPr>
        <p:txBody>
          <a:bodyPr wrap="square" rtlCol="0">
            <a:spAutoFit/>
          </a:bodyPr>
          <a:lstStyle/>
          <a:p>
            <a:pPr algn="ctr"/>
            <a:r>
              <a:rPr lang="es-MX" sz="2400" dirty="0"/>
              <a:t>X1= Revista 1</a:t>
            </a:r>
          </a:p>
          <a:p>
            <a:pPr algn="ctr"/>
            <a:r>
              <a:rPr lang="es-MX" sz="2400" dirty="0"/>
              <a:t>X2= Revista 2</a:t>
            </a:r>
          </a:p>
          <a:p>
            <a:pPr algn="ctr"/>
            <a:endParaRPr lang="es-MX" sz="2400" dirty="0"/>
          </a:p>
          <a:p>
            <a:pPr algn="ctr"/>
            <a:r>
              <a:rPr lang="es-MX" sz="2400" dirty="0"/>
              <a:t>Minimizar Z =3000 X1 +4000X2</a:t>
            </a:r>
          </a:p>
          <a:p>
            <a:pPr algn="ctr"/>
            <a:r>
              <a:rPr lang="es-MX" sz="2400" dirty="0"/>
              <a:t>Sujeto a:</a:t>
            </a:r>
          </a:p>
          <a:p>
            <a:pPr algn="ctr"/>
            <a:r>
              <a:rPr lang="es-MX" sz="2400" dirty="0"/>
              <a:t>40000 X1 + 40000 X2 ≥160,000</a:t>
            </a:r>
          </a:p>
          <a:p>
            <a:pPr algn="ctr"/>
            <a:r>
              <a:rPr lang="es-MX" sz="2400" dirty="0"/>
              <a:t>30000 X1 + 11000 X2≥330,000</a:t>
            </a:r>
          </a:p>
          <a:p>
            <a:pPr algn="ctr"/>
            <a:r>
              <a:rPr lang="es-MX" sz="2400" dirty="0"/>
              <a:t> </a:t>
            </a:r>
          </a:p>
          <a:p>
            <a:pPr algn="ctr"/>
            <a:r>
              <a:rPr lang="es-MX" sz="2400" dirty="0"/>
              <a:t>X1, X2 ≤ 0            </a:t>
            </a:r>
          </a:p>
        </p:txBody>
      </p:sp>
      <p:sp>
        <p:nvSpPr>
          <p:cNvPr id="6" name="CuadroTexto 5">
            <a:extLst>
              <a:ext uri="{FF2B5EF4-FFF2-40B4-BE49-F238E27FC236}">
                <a16:creationId xmlns:a16="http://schemas.microsoft.com/office/drawing/2014/main" id="{9AE301F5-49C7-4837-9717-8B84E746E3C1}"/>
              </a:ext>
            </a:extLst>
          </p:cNvPr>
          <p:cNvSpPr txBox="1"/>
          <p:nvPr/>
        </p:nvSpPr>
        <p:spPr>
          <a:xfrm>
            <a:off x="636105" y="244158"/>
            <a:ext cx="7951304" cy="1077218"/>
          </a:xfrm>
          <a:prstGeom prst="rect">
            <a:avLst/>
          </a:prstGeom>
          <a:solidFill>
            <a:schemeClr val="accent1">
              <a:lumMod val="75000"/>
            </a:schemeClr>
          </a:solidFill>
          <a:scene3d>
            <a:camera prst="orthographicFront"/>
            <a:lightRig rig="threePt" dir="t"/>
          </a:scene3d>
          <a:sp3d>
            <a:bevelT prst="relaxedInset"/>
          </a:sp3d>
        </p:spPr>
        <p:txBody>
          <a:bodyPr wrap="square" rtlCol="0">
            <a:spAutoFit/>
          </a:bodyPr>
          <a:lstStyle/>
          <a:p>
            <a:pPr algn="ctr"/>
            <a:r>
              <a:rPr lang="es-MX" sz="3200" b="1" dirty="0"/>
              <a:t>Paso 1. Plantear el problema en términos matemáticos </a:t>
            </a:r>
          </a:p>
        </p:txBody>
      </p:sp>
    </p:spTree>
    <p:extLst>
      <p:ext uri="{BB962C8B-B14F-4D97-AF65-F5344CB8AC3E}">
        <p14:creationId xmlns:p14="http://schemas.microsoft.com/office/powerpoint/2010/main" val="962164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298B63B-DEE6-45D6-8FB3-B8BD5E6F64BA}"/>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Calcular los vértices de la región factible </a:t>
            </a:r>
          </a:p>
        </p:txBody>
      </p:sp>
      <p:sp>
        <p:nvSpPr>
          <p:cNvPr id="3" name="Text Box 39">
            <a:extLst>
              <a:ext uri="{FF2B5EF4-FFF2-40B4-BE49-F238E27FC236}">
                <a16:creationId xmlns:a16="http://schemas.microsoft.com/office/drawing/2014/main" id="{95C5693D-28C8-425B-894D-86B1A9720BA1}"/>
              </a:ext>
            </a:extLst>
          </p:cNvPr>
          <p:cNvSpPr txBox="1">
            <a:spLocks noChangeArrowheads="1"/>
          </p:cNvSpPr>
          <p:nvPr/>
        </p:nvSpPr>
        <p:spPr bwMode="auto">
          <a:xfrm>
            <a:off x="593725" y="1295400"/>
            <a:ext cx="356745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MX" dirty="0"/>
              <a:t>El vértice A es solución del sistema</a:t>
            </a:r>
          </a:p>
          <a:p>
            <a:r>
              <a:rPr lang="es-MX" altLang="es-MX" dirty="0"/>
              <a:t>40000</a:t>
            </a:r>
            <a:r>
              <a:rPr lang="es-MX" dirty="0"/>
              <a:t>X1 + 40000X2 =160000</a:t>
            </a:r>
          </a:p>
          <a:p>
            <a:r>
              <a:rPr lang="es-ES" altLang="es-MX" dirty="0"/>
              <a:t>	x = 0</a:t>
            </a:r>
          </a:p>
          <a:p>
            <a:r>
              <a:rPr lang="es-ES" altLang="es-MX" dirty="0"/>
              <a:t>Por tanto, </a:t>
            </a:r>
            <a:r>
              <a:rPr lang="es-ES" altLang="es-MX" b="1" dirty="0"/>
              <a:t>A(4, 4)</a:t>
            </a:r>
          </a:p>
          <a:p>
            <a:endParaRPr lang="es-ES" altLang="es-MX" dirty="0"/>
          </a:p>
        </p:txBody>
      </p:sp>
      <p:sp>
        <p:nvSpPr>
          <p:cNvPr id="4" name="Rectángulo 3">
            <a:extLst>
              <a:ext uri="{FF2B5EF4-FFF2-40B4-BE49-F238E27FC236}">
                <a16:creationId xmlns:a16="http://schemas.microsoft.com/office/drawing/2014/main" id="{E11F5868-59E8-441B-BE66-E268134982BE}"/>
              </a:ext>
            </a:extLst>
          </p:cNvPr>
          <p:cNvSpPr/>
          <p:nvPr/>
        </p:nvSpPr>
        <p:spPr>
          <a:xfrm>
            <a:off x="593725" y="2619394"/>
            <a:ext cx="3567458" cy="1200329"/>
          </a:xfrm>
          <a:prstGeom prst="rect">
            <a:avLst/>
          </a:prstGeom>
        </p:spPr>
        <p:txBody>
          <a:bodyPr wrap="square">
            <a:spAutoFit/>
          </a:bodyPr>
          <a:lstStyle/>
          <a:p>
            <a:r>
              <a:rPr lang="es-ES" altLang="es-MX" dirty="0"/>
              <a:t>El vértice B es solución del sistema</a:t>
            </a:r>
          </a:p>
          <a:p>
            <a:r>
              <a:rPr lang="es-MX" dirty="0"/>
              <a:t> 30000X1 + 1100X2=330000</a:t>
            </a:r>
          </a:p>
          <a:p>
            <a:r>
              <a:rPr lang="es-MX" dirty="0"/>
              <a:t>                  x=0</a:t>
            </a:r>
          </a:p>
          <a:p>
            <a:r>
              <a:rPr lang="es-MX" dirty="0"/>
              <a:t>Por tanto, </a:t>
            </a:r>
            <a:r>
              <a:rPr lang="es-MX" b="1" dirty="0"/>
              <a:t>B(11, 30)</a:t>
            </a:r>
          </a:p>
        </p:txBody>
      </p:sp>
      <p:pic>
        <p:nvPicPr>
          <p:cNvPr id="18" name="Imagen 17">
            <a:extLst>
              <a:ext uri="{FF2B5EF4-FFF2-40B4-BE49-F238E27FC236}">
                <a16:creationId xmlns:a16="http://schemas.microsoft.com/office/drawing/2014/main" id="{C51D0AC8-7E65-47A3-B156-C8FD996BD7F6}"/>
              </a:ext>
            </a:extLst>
          </p:cNvPr>
          <p:cNvPicPr>
            <a:picLocks noChangeAspect="1"/>
          </p:cNvPicPr>
          <p:nvPr/>
        </p:nvPicPr>
        <p:blipFill>
          <a:blip r:embed="rId2"/>
          <a:stretch>
            <a:fillRect/>
          </a:stretch>
        </p:blipFill>
        <p:spPr>
          <a:xfrm>
            <a:off x="4161183" y="1295400"/>
            <a:ext cx="4833329" cy="3988904"/>
          </a:xfrm>
          <a:prstGeom prst="rect">
            <a:avLst/>
          </a:prstGeom>
        </p:spPr>
      </p:pic>
      <p:cxnSp>
        <p:nvCxnSpPr>
          <p:cNvPr id="21" name="Conector recto 20">
            <a:extLst>
              <a:ext uri="{FF2B5EF4-FFF2-40B4-BE49-F238E27FC236}">
                <a16:creationId xmlns:a16="http://schemas.microsoft.com/office/drawing/2014/main" id="{3B6EE0FF-7D61-433E-B2D7-C746CFAD2B59}"/>
              </a:ext>
            </a:extLst>
          </p:cNvPr>
          <p:cNvCxnSpPr>
            <a:cxnSpLocks/>
          </p:cNvCxnSpPr>
          <p:nvPr/>
        </p:nvCxnSpPr>
        <p:spPr>
          <a:xfrm>
            <a:off x="4161183" y="3988904"/>
            <a:ext cx="1245704" cy="1295400"/>
          </a:xfrm>
          <a:prstGeom prst="line">
            <a:avLst/>
          </a:prstGeom>
          <a:ln w="38100"/>
        </p:spPr>
        <p:style>
          <a:lnRef idx="3">
            <a:schemeClr val="accent6"/>
          </a:lnRef>
          <a:fillRef idx="0">
            <a:schemeClr val="accent6"/>
          </a:fillRef>
          <a:effectRef idx="2">
            <a:schemeClr val="accent6"/>
          </a:effectRef>
          <a:fontRef idx="minor">
            <a:schemeClr val="tx1"/>
          </a:fontRef>
        </p:style>
      </p:cxnSp>
      <p:cxnSp>
        <p:nvCxnSpPr>
          <p:cNvPr id="25" name="Conector recto 24">
            <a:extLst>
              <a:ext uri="{FF2B5EF4-FFF2-40B4-BE49-F238E27FC236}">
                <a16:creationId xmlns:a16="http://schemas.microsoft.com/office/drawing/2014/main" id="{18A246FE-E6C0-4DAE-A818-8B8EBB826EDF}"/>
              </a:ext>
            </a:extLst>
          </p:cNvPr>
          <p:cNvCxnSpPr>
            <a:cxnSpLocks/>
          </p:cNvCxnSpPr>
          <p:nvPr/>
        </p:nvCxnSpPr>
        <p:spPr>
          <a:xfrm flipH="1" flipV="1">
            <a:off x="4280453" y="1295400"/>
            <a:ext cx="1417982" cy="3988904"/>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51205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F078E1D-434D-4140-BE38-662AA59E9685}"/>
              </a:ext>
            </a:extLst>
          </p:cNvPr>
          <p:cNvSpPr txBox="1"/>
          <p:nvPr/>
        </p:nvSpPr>
        <p:spPr>
          <a:xfrm>
            <a:off x="649357" y="312593"/>
            <a:ext cx="8269356" cy="646331"/>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región factible</a:t>
            </a:r>
          </a:p>
        </p:txBody>
      </p:sp>
      <p:pic>
        <p:nvPicPr>
          <p:cNvPr id="3" name="Imagen 2">
            <a:extLst>
              <a:ext uri="{FF2B5EF4-FFF2-40B4-BE49-F238E27FC236}">
                <a16:creationId xmlns:a16="http://schemas.microsoft.com/office/drawing/2014/main" id="{4C763F16-81AD-439E-A9DF-DEE0EC9382A2}"/>
              </a:ext>
            </a:extLst>
          </p:cNvPr>
          <p:cNvPicPr>
            <a:picLocks noChangeAspect="1"/>
          </p:cNvPicPr>
          <p:nvPr/>
        </p:nvPicPr>
        <p:blipFill>
          <a:blip r:embed="rId2"/>
          <a:stretch>
            <a:fillRect/>
          </a:stretch>
        </p:blipFill>
        <p:spPr>
          <a:xfrm>
            <a:off x="4128673" y="1535388"/>
            <a:ext cx="4676775" cy="4714875"/>
          </a:xfrm>
          <a:prstGeom prst="rect">
            <a:avLst/>
          </a:prstGeom>
        </p:spPr>
      </p:pic>
      <p:sp>
        <p:nvSpPr>
          <p:cNvPr id="4" name="Rectángulo 3">
            <a:extLst>
              <a:ext uri="{FF2B5EF4-FFF2-40B4-BE49-F238E27FC236}">
                <a16:creationId xmlns:a16="http://schemas.microsoft.com/office/drawing/2014/main" id="{FD688BC7-5C18-4371-AD5B-766D3AA12F5E}"/>
              </a:ext>
            </a:extLst>
          </p:cNvPr>
          <p:cNvSpPr/>
          <p:nvPr/>
        </p:nvSpPr>
        <p:spPr>
          <a:xfrm>
            <a:off x="493064" y="1746839"/>
            <a:ext cx="3397084" cy="400110"/>
          </a:xfrm>
          <a:prstGeom prst="rect">
            <a:avLst/>
          </a:prstGeom>
        </p:spPr>
        <p:txBody>
          <a:bodyPr wrap="none">
            <a:spAutoFit/>
          </a:bodyPr>
          <a:lstStyle/>
          <a:p>
            <a:pPr algn="ctr"/>
            <a:r>
              <a:rPr lang="es-MX" sz="2000" dirty="0"/>
              <a:t>40000 X1 + 40000 X2 ≥160,000</a:t>
            </a:r>
          </a:p>
        </p:txBody>
      </p:sp>
      <p:pic>
        <p:nvPicPr>
          <p:cNvPr id="5" name="Imagen 4">
            <a:extLst>
              <a:ext uri="{FF2B5EF4-FFF2-40B4-BE49-F238E27FC236}">
                <a16:creationId xmlns:a16="http://schemas.microsoft.com/office/drawing/2014/main" id="{27BB0BDB-7F7D-43C1-811D-52E3CAF25474}"/>
              </a:ext>
            </a:extLst>
          </p:cNvPr>
          <p:cNvPicPr>
            <a:picLocks noChangeAspect="1"/>
          </p:cNvPicPr>
          <p:nvPr/>
        </p:nvPicPr>
        <p:blipFill>
          <a:blip r:embed="rId3"/>
          <a:stretch>
            <a:fillRect/>
          </a:stretch>
        </p:blipFill>
        <p:spPr>
          <a:xfrm>
            <a:off x="4109622" y="1535388"/>
            <a:ext cx="4714875" cy="4705350"/>
          </a:xfrm>
          <a:prstGeom prst="rect">
            <a:avLst/>
          </a:prstGeom>
        </p:spPr>
      </p:pic>
      <p:sp>
        <p:nvSpPr>
          <p:cNvPr id="6" name="Rectángulo 5">
            <a:extLst>
              <a:ext uri="{FF2B5EF4-FFF2-40B4-BE49-F238E27FC236}">
                <a16:creationId xmlns:a16="http://schemas.microsoft.com/office/drawing/2014/main" id="{FFEB8B22-87EF-4DB4-8F11-1202F5D0F2C2}"/>
              </a:ext>
            </a:extLst>
          </p:cNvPr>
          <p:cNvSpPr/>
          <p:nvPr/>
        </p:nvSpPr>
        <p:spPr>
          <a:xfrm>
            <a:off x="495468" y="2565532"/>
            <a:ext cx="3339377" cy="400110"/>
          </a:xfrm>
          <a:prstGeom prst="rect">
            <a:avLst/>
          </a:prstGeom>
        </p:spPr>
        <p:txBody>
          <a:bodyPr wrap="none">
            <a:spAutoFit/>
          </a:bodyPr>
          <a:lstStyle/>
          <a:p>
            <a:pPr algn="ctr"/>
            <a:r>
              <a:rPr lang="es-MX" sz="2000" dirty="0"/>
              <a:t>30000 X1 + 11000 X2≥330,000</a:t>
            </a:r>
          </a:p>
        </p:txBody>
      </p:sp>
      <p:pic>
        <p:nvPicPr>
          <p:cNvPr id="7" name="Imagen 6">
            <a:extLst>
              <a:ext uri="{FF2B5EF4-FFF2-40B4-BE49-F238E27FC236}">
                <a16:creationId xmlns:a16="http://schemas.microsoft.com/office/drawing/2014/main" id="{9E1FC302-DC06-460A-AC64-3F9AD2D26E86}"/>
              </a:ext>
            </a:extLst>
          </p:cNvPr>
          <p:cNvPicPr>
            <a:picLocks noChangeAspect="1"/>
          </p:cNvPicPr>
          <p:nvPr/>
        </p:nvPicPr>
        <p:blipFill>
          <a:blip r:embed="rId4"/>
          <a:stretch>
            <a:fillRect/>
          </a:stretch>
        </p:blipFill>
        <p:spPr>
          <a:xfrm>
            <a:off x="4122937" y="1540150"/>
            <a:ext cx="4695825" cy="4714875"/>
          </a:xfrm>
          <a:prstGeom prst="rect">
            <a:avLst/>
          </a:prstGeom>
        </p:spPr>
      </p:pic>
      <p:pic>
        <p:nvPicPr>
          <p:cNvPr id="8" name="Imagen 7">
            <a:extLst>
              <a:ext uri="{FF2B5EF4-FFF2-40B4-BE49-F238E27FC236}">
                <a16:creationId xmlns:a16="http://schemas.microsoft.com/office/drawing/2014/main" id="{BD695E58-85CF-4CE9-BB60-10DDE7FF0949}"/>
              </a:ext>
            </a:extLst>
          </p:cNvPr>
          <p:cNvPicPr>
            <a:picLocks noChangeAspect="1"/>
          </p:cNvPicPr>
          <p:nvPr/>
        </p:nvPicPr>
        <p:blipFill>
          <a:blip r:embed="rId5"/>
          <a:stretch>
            <a:fillRect/>
          </a:stretch>
        </p:blipFill>
        <p:spPr>
          <a:xfrm>
            <a:off x="4117202" y="1535388"/>
            <a:ext cx="4695826" cy="4760637"/>
          </a:xfrm>
          <a:prstGeom prst="rect">
            <a:avLst/>
          </a:prstGeom>
        </p:spPr>
      </p:pic>
      <p:sp>
        <p:nvSpPr>
          <p:cNvPr id="9" name="CuadroTexto 8">
            <a:extLst>
              <a:ext uri="{FF2B5EF4-FFF2-40B4-BE49-F238E27FC236}">
                <a16:creationId xmlns:a16="http://schemas.microsoft.com/office/drawing/2014/main" id="{AEC2815B-C5FD-4CBD-8CE0-ED9C40A34015}"/>
              </a:ext>
            </a:extLst>
          </p:cNvPr>
          <p:cNvSpPr txBox="1"/>
          <p:nvPr/>
        </p:nvSpPr>
        <p:spPr>
          <a:xfrm>
            <a:off x="5936974" y="3220279"/>
            <a:ext cx="2101666" cy="461665"/>
          </a:xfrm>
          <a:prstGeom prst="rect">
            <a:avLst/>
          </a:prstGeom>
          <a:noFill/>
        </p:spPr>
        <p:txBody>
          <a:bodyPr wrap="none" rtlCol="0">
            <a:spAutoFit/>
          </a:bodyPr>
          <a:lstStyle/>
          <a:p>
            <a:r>
              <a:rPr lang="es-MX" sz="2400" dirty="0">
                <a:solidFill>
                  <a:srgbClr val="7030A0"/>
                </a:solidFill>
              </a:rPr>
              <a:t>Región factible </a:t>
            </a:r>
          </a:p>
        </p:txBody>
      </p:sp>
    </p:spTree>
    <p:extLst>
      <p:ext uri="{BB962C8B-B14F-4D97-AF65-F5344CB8AC3E}">
        <p14:creationId xmlns:p14="http://schemas.microsoft.com/office/powerpoint/2010/main" val="200154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6"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1EEEE42-4C05-4F57-9D07-F31AB72AE0EA}"/>
              </a:ext>
            </a:extLst>
          </p:cNvPr>
          <p:cNvSpPr txBox="1"/>
          <p:nvPr/>
        </p:nvSpPr>
        <p:spPr>
          <a:xfrm>
            <a:off x="492332" y="365602"/>
            <a:ext cx="8269356" cy="120032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solución óptima método analítico</a:t>
            </a:r>
          </a:p>
        </p:txBody>
      </p:sp>
      <p:graphicFrame>
        <p:nvGraphicFramePr>
          <p:cNvPr id="4" name="Group 77">
            <a:extLst>
              <a:ext uri="{FF2B5EF4-FFF2-40B4-BE49-F238E27FC236}">
                <a16:creationId xmlns:a16="http://schemas.microsoft.com/office/drawing/2014/main" id="{0552D662-C1A8-4DB7-BC78-CF4B7355AE3A}"/>
              </a:ext>
            </a:extLst>
          </p:cNvPr>
          <p:cNvGraphicFramePr>
            <a:graphicFrameLocks/>
          </p:cNvGraphicFramePr>
          <p:nvPr>
            <p:extLst>
              <p:ext uri="{D42A27DB-BD31-4B8C-83A1-F6EECF244321}">
                <p14:modId xmlns:p14="http://schemas.microsoft.com/office/powerpoint/2010/main" val="2308817285"/>
              </p:ext>
            </p:extLst>
          </p:nvPr>
        </p:nvGraphicFramePr>
        <p:xfrm>
          <a:off x="344557" y="1992593"/>
          <a:ext cx="4200939" cy="1894398"/>
        </p:xfrm>
        <a:graphic>
          <a:graphicData uri="http://schemas.openxmlformats.org/drawingml/2006/table">
            <a:tbl>
              <a:tblPr/>
              <a:tblGrid>
                <a:gridCol w="1409525">
                  <a:extLst>
                    <a:ext uri="{9D8B030D-6E8A-4147-A177-3AD203B41FA5}">
                      <a16:colId xmlns:a16="http://schemas.microsoft.com/office/drawing/2014/main" val="1782835285"/>
                    </a:ext>
                  </a:extLst>
                </a:gridCol>
                <a:gridCol w="2791414">
                  <a:extLst>
                    <a:ext uri="{9D8B030D-6E8A-4147-A177-3AD203B41FA5}">
                      <a16:colId xmlns:a16="http://schemas.microsoft.com/office/drawing/2014/main" val="2906018793"/>
                    </a:ext>
                  </a:extLst>
                </a:gridCol>
              </a:tblGrid>
              <a:tr h="180975">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a:ln>
                            <a:noFill/>
                          </a:ln>
                          <a:solidFill>
                            <a:schemeClr val="tx1"/>
                          </a:solidFill>
                          <a:effectLst/>
                          <a:latin typeface="Arial" panose="020B0604020202020204" pitchFamily="34" charset="0"/>
                        </a:rPr>
                        <a:t>Vértice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3000x1 + 4000x2</a:t>
                      </a:r>
                      <a:endParaRPr kumimoji="0" lang="es-ES" altLang="es-MX" sz="2000" b="0" i="0" u="none" strike="noStrike" cap="none" normalizeH="0" baseline="0" dirty="0">
                        <a:ln>
                          <a:noFill/>
                        </a:ln>
                        <a:solidFill>
                          <a:schemeClr val="tx1"/>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61559742"/>
                  </a:ext>
                </a:extLst>
              </a:tr>
              <a:tr h="733425">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dirty="0">
                          <a:ln>
                            <a:noFill/>
                          </a:ln>
                          <a:solidFill>
                            <a:schemeClr val="tx1"/>
                          </a:solidFill>
                          <a:effectLst/>
                          <a:latin typeface="Arial" panose="020B0604020202020204" pitchFamily="34" charset="0"/>
                        </a:rPr>
                        <a:t>A(0, 30)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3000*0+ 4000*30 =</a:t>
                      </a:r>
                    </a:p>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     120000</a:t>
                      </a:r>
                      <a:endParaRPr kumimoji="0" lang="es-ES" altLang="es-MX" sz="2000" b="0" i="0" u="none" strike="noStrike" cap="none" normalizeH="0" baseline="0" dirty="0">
                        <a:ln>
                          <a:noFill/>
                        </a:ln>
                        <a:solidFill>
                          <a:schemeClr val="tx1"/>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76054422"/>
                  </a:ext>
                </a:extLst>
              </a:tr>
              <a:tr h="731838">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ES" altLang="es-MX" sz="2000" b="0" i="0" u="none" strike="noStrike" cap="none" normalizeH="0" baseline="0" dirty="0">
                          <a:ln>
                            <a:noFill/>
                          </a:ln>
                          <a:solidFill>
                            <a:schemeClr val="tx1"/>
                          </a:solidFill>
                          <a:effectLst/>
                          <a:latin typeface="Arial" panose="020B0604020202020204" pitchFamily="34" charset="0"/>
                        </a:rPr>
                        <a:t>B(11, 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accent2"/>
                        </a:buClr>
                        <a:buSzPct val="75000"/>
                        <a:buFont typeface="Monotype Sorts" pitchFamily="2" charset="2"/>
                        <a:defRPr sz="2800">
                          <a:solidFill>
                            <a:schemeClr val="tx1"/>
                          </a:solidFill>
                          <a:latin typeface="Book Antiqua" panose="02040602050305030304" pitchFamily="18" charset="0"/>
                        </a:defRPr>
                      </a:lvl1pPr>
                      <a:lvl2pPr eaLnBrk="0" hangingPunct="0">
                        <a:spcBef>
                          <a:spcPct val="20000"/>
                        </a:spcBef>
                        <a:buClr>
                          <a:schemeClr val="tx2"/>
                        </a:buClr>
                        <a:defRPr sz="2400">
                          <a:solidFill>
                            <a:schemeClr val="tx1"/>
                          </a:solidFill>
                          <a:latin typeface="Book Antiqua" panose="02040602050305030304" pitchFamily="18" charset="0"/>
                        </a:defRPr>
                      </a:lvl2pPr>
                      <a:lvl3pPr eaLnBrk="0" hangingPunct="0">
                        <a:spcBef>
                          <a:spcPct val="20000"/>
                        </a:spcBef>
                        <a:buClr>
                          <a:schemeClr val="accent2"/>
                        </a:buClr>
                        <a:defRPr sz="2000">
                          <a:solidFill>
                            <a:schemeClr val="tx1"/>
                          </a:solidFill>
                          <a:latin typeface="Book Antiqua" panose="02040602050305030304" pitchFamily="18" charset="0"/>
                        </a:defRPr>
                      </a:lvl3pPr>
                      <a:lvl4pPr eaLnBrk="0" hangingPunct="0">
                        <a:spcBef>
                          <a:spcPct val="20000"/>
                        </a:spcBef>
                        <a:buClr>
                          <a:schemeClr val="accent2"/>
                        </a:buClr>
                        <a:buSzPct val="64000"/>
                        <a:buFont typeface="Monotype Sorts" pitchFamily="2" charset="2"/>
                        <a:defRPr>
                          <a:solidFill>
                            <a:schemeClr val="tx1"/>
                          </a:solidFill>
                          <a:latin typeface="Book Antiqua" panose="02040602050305030304" pitchFamily="18" charset="0"/>
                        </a:defRPr>
                      </a:lvl4pPr>
                      <a:lvl5pPr eaLnBrk="0" hangingPunct="0">
                        <a:spcBef>
                          <a:spcPct val="20000"/>
                        </a:spcBef>
                        <a:buClr>
                          <a:schemeClr val="tx2"/>
                        </a:buClr>
                        <a:defRPr>
                          <a:solidFill>
                            <a:schemeClr val="tx1"/>
                          </a:solidFill>
                          <a:latin typeface="Book Antiqua" panose="02040602050305030304" pitchFamily="18" charset="0"/>
                        </a:defRPr>
                      </a:lvl5pPr>
                      <a:lvl6pPr eaLnBrk="0" fontAlgn="base" hangingPunct="0">
                        <a:spcBef>
                          <a:spcPct val="20000"/>
                        </a:spcBef>
                        <a:spcAft>
                          <a:spcPct val="0"/>
                        </a:spcAft>
                        <a:buClr>
                          <a:schemeClr val="tx2"/>
                        </a:buClr>
                        <a:defRPr>
                          <a:solidFill>
                            <a:schemeClr val="tx1"/>
                          </a:solidFill>
                          <a:latin typeface="Book Antiqua" panose="02040602050305030304" pitchFamily="18" charset="0"/>
                        </a:defRPr>
                      </a:lvl6pPr>
                      <a:lvl7pPr eaLnBrk="0" fontAlgn="base" hangingPunct="0">
                        <a:spcBef>
                          <a:spcPct val="20000"/>
                        </a:spcBef>
                        <a:spcAft>
                          <a:spcPct val="0"/>
                        </a:spcAft>
                        <a:buClr>
                          <a:schemeClr val="tx2"/>
                        </a:buClr>
                        <a:defRPr>
                          <a:solidFill>
                            <a:schemeClr val="tx1"/>
                          </a:solidFill>
                          <a:latin typeface="Book Antiqua" panose="02040602050305030304" pitchFamily="18" charset="0"/>
                        </a:defRPr>
                      </a:lvl7pPr>
                      <a:lvl8pPr eaLnBrk="0" fontAlgn="base" hangingPunct="0">
                        <a:spcBef>
                          <a:spcPct val="20000"/>
                        </a:spcBef>
                        <a:spcAft>
                          <a:spcPct val="0"/>
                        </a:spcAft>
                        <a:buClr>
                          <a:schemeClr val="tx2"/>
                        </a:buClr>
                        <a:defRPr>
                          <a:solidFill>
                            <a:schemeClr val="tx1"/>
                          </a:solidFill>
                          <a:latin typeface="Book Antiqua" panose="02040602050305030304" pitchFamily="18" charset="0"/>
                        </a:defRPr>
                      </a:lvl8pPr>
                      <a:lvl9pPr eaLnBrk="0" fontAlgn="base" hangingPunct="0">
                        <a:spcBef>
                          <a:spcPct val="20000"/>
                        </a:spcBef>
                        <a:spcAft>
                          <a:spcPct val="0"/>
                        </a:spcAft>
                        <a:buClr>
                          <a:schemeClr val="tx2"/>
                        </a:buClr>
                        <a:defRPr>
                          <a:solidFill>
                            <a:schemeClr val="tx1"/>
                          </a:solidFill>
                          <a:latin typeface="Book Antiqua" panose="02040602050305030304" pitchFamily="18"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n-US" altLang="es-MX" sz="2000" b="0" i="0" u="none" strike="noStrike" cap="none" normalizeH="0" baseline="0" dirty="0">
                          <a:ln>
                            <a:noFill/>
                          </a:ln>
                          <a:solidFill>
                            <a:schemeClr val="tx1"/>
                          </a:solidFill>
                          <a:effectLst/>
                          <a:latin typeface="Arial" panose="020B0604020202020204" pitchFamily="34" charset="0"/>
                        </a:rPr>
                        <a:t>z = 3000*11 + 4000*0     =</a:t>
                      </a:r>
                      <a:r>
                        <a:rPr kumimoji="0" lang="en-US" altLang="es-MX" sz="2000" b="0" i="0" u="none" strike="noStrike" cap="none" normalizeH="0" baseline="0" dirty="0">
                          <a:ln>
                            <a:noFill/>
                          </a:ln>
                          <a:solidFill>
                            <a:srgbClr val="FF0000"/>
                          </a:solidFill>
                          <a:effectLst/>
                          <a:latin typeface="Arial" panose="020B0604020202020204" pitchFamily="34" charset="0"/>
                        </a:rPr>
                        <a:t>33,000</a:t>
                      </a:r>
                      <a:endParaRPr kumimoji="0" lang="es-ES" altLang="es-MX" sz="2000" b="0" i="0" u="none" strike="noStrike" cap="none" normalizeH="0" baseline="0" dirty="0">
                        <a:ln>
                          <a:noFill/>
                        </a:ln>
                        <a:solidFill>
                          <a:srgbClr val="FF0000"/>
                        </a:solidFill>
                        <a:effectLst/>
                        <a:latin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86843190"/>
                  </a:ext>
                </a:extLst>
              </a:tr>
            </a:tbl>
          </a:graphicData>
        </a:graphic>
      </p:graphicFrame>
      <p:pic>
        <p:nvPicPr>
          <p:cNvPr id="5" name="Imagen 4">
            <a:extLst>
              <a:ext uri="{FF2B5EF4-FFF2-40B4-BE49-F238E27FC236}">
                <a16:creationId xmlns:a16="http://schemas.microsoft.com/office/drawing/2014/main" id="{106C7F70-A72F-4711-BE66-7122BC53028A}"/>
              </a:ext>
            </a:extLst>
          </p:cNvPr>
          <p:cNvPicPr>
            <a:picLocks noChangeAspect="1"/>
          </p:cNvPicPr>
          <p:nvPr/>
        </p:nvPicPr>
        <p:blipFill>
          <a:blip r:embed="rId2"/>
          <a:stretch>
            <a:fillRect/>
          </a:stretch>
        </p:blipFill>
        <p:spPr>
          <a:xfrm>
            <a:off x="4721776" y="1730961"/>
            <a:ext cx="4039912" cy="4760637"/>
          </a:xfrm>
          <a:prstGeom prst="rect">
            <a:avLst/>
          </a:prstGeom>
        </p:spPr>
      </p:pic>
    </p:spTree>
    <p:extLst>
      <p:ext uri="{BB962C8B-B14F-4D97-AF65-F5344CB8AC3E}">
        <p14:creationId xmlns:p14="http://schemas.microsoft.com/office/powerpoint/2010/main" val="3801063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7D4F00D-DAD0-4656-B124-5C9008D8FC21}"/>
              </a:ext>
            </a:extLst>
          </p:cNvPr>
          <p:cNvSpPr txBox="1"/>
          <p:nvPr/>
        </p:nvSpPr>
        <p:spPr>
          <a:xfrm>
            <a:off x="649357" y="312593"/>
            <a:ext cx="8269356" cy="120032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600" dirty="0"/>
              <a:t>Determinación de la solución óptima método gráfico </a:t>
            </a:r>
          </a:p>
        </p:txBody>
      </p:sp>
      <p:pic>
        <p:nvPicPr>
          <p:cNvPr id="4" name="Imagen 3">
            <a:extLst>
              <a:ext uri="{FF2B5EF4-FFF2-40B4-BE49-F238E27FC236}">
                <a16:creationId xmlns:a16="http://schemas.microsoft.com/office/drawing/2014/main" id="{891356F0-81CA-4DE5-9141-C87AFFCA7426}"/>
              </a:ext>
            </a:extLst>
          </p:cNvPr>
          <p:cNvPicPr>
            <a:picLocks noChangeAspect="1"/>
          </p:cNvPicPr>
          <p:nvPr/>
        </p:nvPicPr>
        <p:blipFill>
          <a:blip r:embed="rId2"/>
          <a:stretch>
            <a:fillRect/>
          </a:stretch>
        </p:blipFill>
        <p:spPr>
          <a:xfrm>
            <a:off x="3538330" y="1887399"/>
            <a:ext cx="5380383" cy="4143375"/>
          </a:xfrm>
          <a:prstGeom prst="rect">
            <a:avLst/>
          </a:prstGeom>
        </p:spPr>
      </p:pic>
      <p:sp>
        <p:nvSpPr>
          <p:cNvPr id="5" name="Rectángulo 4">
            <a:extLst>
              <a:ext uri="{FF2B5EF4-FFF2-40B4-BE49-F238E27FC236}">
                <a16:creationId xmlns:a16="http://schemas.microsoft.com/office/drawing/2014/main" id="{9C4E4751-3F5B-4D33-B70B-5BDE9EA8D3D9}"/>
              </a:ext>
            </a:extLst>
          </p:cNvPr>
          <p:cNvSpPr/>
          <p:nvPr/>
        </p:nvSpPr>
        <p:spPr>
          <a:xfrm>
            <a:off x="304752" y="1887399"/>
            <a:ext cx="3233578" cy="400110"/>
          </a:xfrm>
          <a:prstGeom prst="rect">
            <a:avLst/>
          </a:prstGeom>
        </p:spPr>
        <p:txBody>
          <a:bodyPr wrap="none">
            <a:spAutoFit/>
          </a:bodyPr>
          <a:lstStyle/>
          <a:p>
            <a:pPr lvl="0" eaLnBrk="0" fontAlgn="base" hangingPunct="0">
              <a:spcBef>
                <a:spcPct val="20000"/>
              </a:spcBef>
              <a:spcAft>
                <a:spcPct val="0"/>
              </a:spcAft>
              <a:buClr>
                <a:schemeClr val="accent2"/>
              </a:buClr>
              <a:buSzPct val="75000"/>
            </a:pPr>
            <a:r>
              <a:rPr lang="en-US" altLang="es-MX" sz="2000" dirty="0">
                <a:latin typeface="Arial" panose="020B0604020202020204" pitchFamily="34" charset="0"/>
              </a:rPr>
              <a:t>120000= 3000x1 + 4000x2</a:t>
            </a:r>
            <a:endParaRPr lang="es-ES" altLang="es-MX" sz="2000" dirty="0">
              <a:latin typeface="Arial" panose="020B0604020202020204" pitchFamily="34" charset="0"/>
            </a:endParaRPr>
          </a:p>
        </p:txBody>
      </p:sp>
      <p:sp>
        <p:nvSpPr>
          <p:cNvPr id="6" name="CuadroTexto 5">
            <a:extLst>
              <a:ext uri="{FF2B5EF4-FFF2-40B4-BE49-F238E27FC236}">
                <a16:creationId xmlns:a16="http://schemas.microsoft.com/office/drawing/2014/main" id="{ED3F5579-92A9-4739-9371-30BA3CA59E96}"/>
              </a:ext>
            </a:extLst>
          </p:cNvPr>
          <p:cNvSpPr txBox="1"/>
          <p:nvPr/>
        </p:nvSpPr>
        <p:spPr>
          <a:xfrm>
            <a:off x="5804452" y="2915478"/>
            <a:ext cx="2264018" cy="461665"/>
          </a:xfrm>
          <a:prstGeom prst="rect">
            <a:avLst/>
          </a:prstGeom>
          <a:noFill/>
        </p:spPr>
        <p:txBody>
          <a:bodyPr wrap="none" rtlCol="0">
            <a:spAutoFit/>
          </a:bodyPr>
          <a:lstStyle/>
          <a:p>
            <a:r>
              <a:rPr lang="es-MX" sz="2400" dirty="0">
                <a:solidFill>
                  <a:srgbClr val="FF0000"/>
                </a:solidFill>
              </a:rPr>
              <a:t>Función objetivo</a:t>
            </a:r>
          </a:p>
        </p:txBody>
      </p:sp>
      <p:cxnSp>
        <p:nvCxnSpPr>
          <p:cNvPr id="8" name="Conector recto de flecha 7">
            <a:extLst>
              <a:ext uri="{FF2B5EF4-FFF2-40B4-BE49-F238E27FC236}">
                <a16:creationId xmlns:a16="http://schemas.microsoft.com/office/drawing/2014/main" id="{BD70E785-2498-46E5-9ED8-A697B403E5C6}"/>
              </a:ext>
            </a:extLst>
          </p:cNvPr>
          <p:cNvCxnSpPr>
            <a:stCxn id="6" idx="2"/>
          </p:cNvCxnSpPr>
          <p:nvPr/>
        </p:nvCxnSpPr>
        <p:spPr>
          <a:xfrm flipH="1">
            <a:off x="5300870" y="3377143"/>
            <a:ext cx="1635591" cy="890057"/>
          </a:xfrm>
          <a:prstGeom prst="straightConnector1">
            <a:avLst/>
          </a:prstGeom>
          <a:ln w="28575">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9" name="Imagen 8">
            <a:extLst>
              <a:ext uri="{FF2B5EF4-FFF2-40B4-BE49-F238E27FC236}">
                <a16:creationId xmlns:a16="http://schemas.microsoft.com/office/drawing/2014/main" id="{E372A606-FB69-4BE3-89A1-BD128136097F}"/>
              </a:ext>
            </a:extLst>
          </p:cNvPr>
          <p:cNvPicPr>
            <a:picLocks noChangeAspect="1"/>
          </p:cNvPicPr>
          <p:nvPr/>
        </p:nvPicPr>
        <p:blipFill>
          <a:blip r:embed="rId3"/>
          <a:stretch>
            <a:fillRect/>
          </a:stretch>
        </p:blipFill>
        <p:spPr>
          <a:xfrm>
            <a:off x="3538330" y="1887399"/>
            <a:ext cx="5380383" cy="4187687"/>
          </a:xfrm>
          <a:prstGeom prst="rect">
            <a:avLst/>
          </a:prstGeom>
        </p:spPr>
      </p:pic>
      <p:sp>
        <p:nvSpPr>
          <p:cNvPr id="11" name="CuadroTexto 10">
            <a:extLst>
              <a:ext uri="{FF2B5EF4-FFF2-40B4-BE49-F238E27FC236}">
                <a16:creationId xmlns:a16="http://schemas.microsoft.com/office/drawing/2014/main" id="{DCBABF8C-41BD-414D-AF45-FB2A35932EE8}"/>
              </a:ext>
            </a:extLst>
          </p:cNvPr>
          <p:cNvSpPr txBox="1"/>
          <p:nvPr/>
        </p:nvSpPr>
        <p:spPr>
          <a:xfrm>
            <a:off x="304752" y="2380804"/>
            <a:ext cx="3233578" cy="3416320"/>
          </a:xfrm>
          <a:prstGeom prst="rect">
            <a:avLst/>
          </a:prstGeom>
          <a:noFill/>
        </p:spPr>
        <p:txBody>
          <a:bodyPr wrap="square" rtlCol="0">
            <a:spAutoFit/>
          </a:bodyPr>
          <a:lstStyle/>
          <a:p>
            <a:r>
              <a:rPr lang="es-MX" sz="2400" dirty="0"/>
              <a:t>Seleccionamos el punto mas cercano a 0, que toque la familia de rectas paralelas de la  función objetivo en la región factible </a:t>
            </a:r>
          </a:p>
          <a:p>
            <a:endParaRPr lang="es-MX" sz="2400" dirty="0"/>
          </a:p>
          <a:p>
            <a:pPr algn="ctr"/>
            <a:r>
              <a:rPr lang="es-MX" sz="2400" dirty="0"/>
              <a:t>B(11,0)</a:t>
            </a:r>
          </a:p>
          <a:p>
            <a:endParaRPr lang="es-MX" sz="2400" dirty="0" err="1"/>
          </a:p>
        </p:txBody>
      </p:sp>
    </p:spTree>
    <p:extLst>
      <p:ext uri="{BB962C8B-B14F-4D97-AF65-F5344CB8AC3E}">
        <p14:creationId xmlns:p14="http://schemas.microsoft.com/office/powerpoint/2010/main" val="322433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41921A7-6D6F-4A35-A0B5-0FE79F535EBF}"/>
              </a:ext>
            </a:extLst>
          </p:cNvPr>
          <p:cNvSpPr/>
          <p:nvPr/>
        </p:nvSpPr>
        <p:spPr>
          <a:xfrm>
            <a:off x="591015" y="1473731"/>
            <a:ext cx="8129239" cy="1754326"/>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just"/>
            <a:r>
              <a:rPr lang="es-MX" dirty="0"/>
              <a:t>El método </a:t>
            </a:r>
            <a:r>
              <a:rPr lang="es-MX" dirty="0" err="1"/>
              <a:t>símplex</a:t>
            </a:r>
            <a:r>
              <a:rPr lang="es-MX" dirty="0"/>
              <a:t> está basado en el método de Gauss-</a:t>
            </a:r>
            <a:r>
              <a:rPr lang="es-MX" dirty="0" err="1"/>
              <a:t>Jordan</a:t>
            </a:r>
            <a:r>
              <a:rPr lang="es-MX" dirty="0"/>
              <a:t>, pero además de resolver un sistema de ecuaciones, evalúa la función objetivo en la solución y con esto permite determinar si esta solución es óptima o no; en caso de no ser óptima el algoritmo recorre los vértices del polígono de soluciones factibles analizando el  proceso iterativo hasta obtener el valor que maximiza o minimiza la función objetivo</a:t>
            </a:r>
          </a:p>
        </p:txBody>
      </p:sp>
      <p:sp>
        <p:nvSpPr>
          <p:cNvPr id="3" name="Text Box 8">
            <a:extLst>
              <a:ext uri="{FF2B5EF4-FFF2-40B4-BE49-F238E27FC236}">
                <a16:creationId xmlns:a16="http://schemas.microsoft.com/office/drawing/2014/main" id="{A020C176-581D-48A8-94E0-2F1234BF14FD}"/>
              </a:ext>
            </a:extLst>
          </p:cNvPr>
          <p:cNvSpPr txBox="1">
            <a:spLocks noChangeArrowheads="1"/>
          </p:cNvSpPr>
          <p:nvPr/>
        </p:nvSpPr>
        <p:spPr bwMode="auto">
          <a:xfrm>
            <a:off x="1299969" y="656064"/>
            <a:ext cx="626427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ES" altLang="es-MX" sz="3200" dirty="0">
                <a:solidFill>
                  <a:schemeClr val="tx2"/>
                </a:solidFill>
              </a:rPr>
              <a:t>Método simplex</a:t>
            </a:r>
          </a:p>
        </p:txBody>
      </p:sp>
      <p:pic>
        <p:nvPicPr>
          <p:cNvPr id="15362" name="Picture 2" descr="Resultado de imagen para metodo simplex">
            <a:extLst>
              <a:ext uri="{FF2B5EF4-FFF2-40B4-BE49-F238E27FC236}">
                <a16:creationId xmlns:a16="http://schemas.microsoft.com/office/drawing/2014/main" id="{FBE029AD-359C-4DFE-A490-E20509622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9518" y="3466304"/>
            <a:ext cx="3619500" cy="2714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531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54FDFD0-581E-4B2E-B048-AA248DC4F3EE}"/>
              </a:ext>
            </a:extLst>
          </p:cNvPr>
          <p:cNvPicPr>
            <a:picLocks noChangeAspect="1"/>
          </p:cNvPicPr>
          <p:nvPr/>
        </p:nvPicPr>
        <p:blipFill>
          <a:blip r:embed="rId2"/>
          <a:stretch>
            <a:fillRect/>
          </a:stretch>
        </p:blipFill>
        <p:spPr>
          <a:xfrm>
            <a:off x="0" y="30074"/>
            <a:ext cx="9144000" cy="6827926"/>
          </a:xfrm>
          <a:prstGeom prst="rect">
            <a:avLst/>
          </a:prstGeom>
        </p:spPr>
      </p:pic>
      <p:sp>
        <p:nvSpPr>
          <p:cNvPr id="3" name="Elipse 2">
            <a:extLst>
              <a:ext uri="{FF2B5EF4-FFF2-40B4-BE49-F238E27FC236}">
                <a16:creationId xmlns:a16="http://schemas.microsoft.com/office/drawing/2014/main" id="{1CEEC556-9A37-4AD8-AA61-6C3D0CB42FA8}"/>
              </a:ext>
            </a:extLst>
          </p:cNvPr>
          <p:cNvSpPr/>
          <p:nvPr/>
        </p:nvSpPr>
        <p:spPr>
          <a:xfrm>
            <a:off x="3995936" y="2852936"/>
            <a:ext cx="792088" cy="36004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066319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9B2949B-E8F8-4481-9999-645233F3E884}"/>
              </a:ext>
            </a:extLst>
          </p:cNvPr>
          <p:cNvSpPr/>
          <p:nvPr/>
        </p:nvSpPr>
        <p:spPr>
          <a:xfrm>
            <a:off x="747132" y="1641660"/>
            <a:ext cx="8017727" cy="409342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2000" dirty="0"/>
              <a:t>El algoritmo Simplex para resolver modelos de programación lineal requiere que el modelo este en su forma estándar. Lo que se hace es convertir el modelo a la forma estándar. </a:t>
            </a:r>
          </a:p>
          <a:p>
            <a:pPr algn="just"/>
            <a:r>
              <a:rPr lang="es-MX" sz="2000" dirty="0"/>
              <a:t>Esto se logra introduciendo nuevas variables, algunas de las cuales reemplazarán a las variables originales. </a:t>
            </a:r>
          </a:p>
          <a:p>
            <a:pPr marL="285750" indent="-285750" algn="just">
              <a:buFont typeface="Arial" panose="020B0604020202020204" pitchFamily="34" charset="0"/>
              <a:buChar char="•"/>
            </a:pPr>
            <a:r>
              <a:rPr lang="es-MX" sz="2000" dirty="0"/>
              <a:t>Para cada restricción del tipo ≤ se introduce una nueva variable de holgura (</a:t>
            </a:r>
            <a:r>
              <a:rPr lang="es-MX" sz="2000" dirty="0" err="1"/>
              <a:t>slack</a:t>
            </a:r>
            <a:r>
              <a:rPr lang="es-MX" sz="2000" dirty="0"/>
              <a:t> variable), “ S “, que se suma al primer miembro y la desigualdad se convierte en igualdad; se añade la restricción de signo a la nueva variable si ≥ 0.  </a:t>
            </a:r>
          </a:p>
          <a:p>
            <a:pPr marL="285750" indent="-285750" algn="just">
              <a:buFont typeface="Arial" panose="020B0604020202020204" pitchFamily="34" charset="0"/>
              <a:buChar char="•"/>
            </a:pPr>
            <a:r>
              <a:rPr lang="es-MX" sz="2000" dirty="0"/>
              <a:t>Para cada restricción del tipo ≥ se introduce una nueva variable de exceso (</a:t>
            </a:r>
            <a:r>
              <a:rPr lang="es-MX" sz="2000" dirty="0" err="1"/>
              <a:t>excess</a:t>
            </a:r>
            <a:r>
              <a:rPr lang="es-MX" sz="2000" dirty="0"/>
              <a:t> variable) “</a:t>
            </a:r>
            <a:r>
              <a:rPr lang="es-MX" sz="2000" dirty="0" err="1"/>
              <a:t>ei</a:t>
            </a:r>
            <a:r>
              <a:rPr lang="es-MX" sz="2000" dirty="0"/>
              <a:t>”, que se resta al primer miembro y la desigualdad se convierte en igualdad; se añade la restricción de signo a la nueva variable </a:t>
            </a:r>
            <a:r>
              <a:rPr lang="es-MX" sz="2000" dirty="0" err="1"/>
              <a:t>ei</a:t>
            </a:r>
            <a:r>
              <a:rPr lang="es-MX" sz="2000" dirty="0"/>
              <a:t> ≥ 0.</a:t>
            </a:r>
          </a:p>
        </p:txBody>
      </p:sp>
      <p:sp>
        <p:nvSpPr>
          <p:cNvPr id="3" name="Text Box 8">
            <a:extLst>
              <a:ext uri="{FF2B5EF4-FFF2-40B4-BE49-F238E27FC236}">
                <a16:creationId xmlns:a16="http://schemas.microsoft.com/office/drawing/2014/main" id="{C18487A0-CD23-4AF3-8DCA-628B8213EC46}"/>
              </a:ext>
            </a:extLst>
          </p:cNvPr>
          <p:cNvSpPr txBox="1">
            <a:spLocks noChangeArrowheads="1"/>
          </p:cNvSpPr>
          <p:nvPr/>
        </p:nvSpPr>
        <p:spPr bwMode="auto">
          <a:xfrm>
            <a:off x="609600" y="656064"/>
            <a:ext cx="8044069" cy="584775"/>
          </a:xfrm>
          <a:prstGeom prst="rect">
            <a:avLst/>
          </a:prstGeom>
          <a:solidFill>
            <a:schemeClr val="accent5">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wrap="square">
            <a:spAutoFit/>
          </a:bodyPr>
          <a:lstStyle/>
          <a:p>
            <a:pPr algn="ctr"/>
            <a:r>
              <a:rPr lang="es-ES" altLang="es-MX" sz="3200" dirty="0">
                <a:solidFill>
                  <a:schemeClr val="tx2"/>
                </a:solidFill>
              </a:rPr>
              <a:t>Paso 1. Forma cónica a forma estándar</a:t>
            </a:r>
          </a:p>
        </p:txBody>
      </p:sp>
    </p:spTree>
    <p:extLst>
      <p:ext uri="{BB962C8B-B14F-4D97-AF65-F5344CB8AC3E}">
        <p14:creationId xmlns:p14="http://schemas.microsoft.com/office/powerpoint/2010/main" val="36151152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27ED24A-6F00-4D3D-8C44-4BB8977541BA}"/>
              </a:ext>
            </a:extLst>
          </p:cNvPr>
          <p:cNvSpPr/>
          <p:nvPr/>
        </p:nvSpPr>
        <p:spPr>
          <a:xfrm>
            <a:off x="740487" y="1872015"/>
            <a:ext cx="7961971" cy="1200329"/>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algn="just"/>
            <a:r>
              <a:rPr lang="es-MX" sz="2400" dirty="0"/>
              <a:t>Escribir la función objetivo como una igualdad a cero sumando las variables de holgura “S”, con coeficiente cero y conservando positivo el coeficiente  de </a:t>
            </a:r>
            <a:r>
              <a:rPr lang="es-MX" sz="2400" dirty="0" err="1"/>
              <a:t>Zmax</a:t>
            </a:r>
            <a:r>
              <a:rPr lang="es-MX" sz="2400" dirty="0"/>
              <a:t>.</a:t>
            </a:r>
          </a:p>
        </p:txBody>
      </p:sp>
      <p:sp>
        <p:nvSpPr>
          <p:cNvPr id="3" name="Text Box 8">
            <a:extLst>
              <a:ext uri="{FF2B5EF4-FFF2-40B4-BE49-F238E27FC236}">
                <a16:creationId xmlns:a16="http://schemas.microsoft.com/office/drawing/2014/main" id="{15FDF54C-C6D1-43CB-A43A-1C0503BC06C2}"/>
              </a:ext>
            </a:extLst>
          </p:cNvPr>
          <p:cNvSpPr txBox="1">
            <a:spLocks noChangeArrowheads="1"/>
          </p:cNvSpPr>
          <p:nvPr/>
        </p:nvSpPr>
        <p:spPr bwMode="auto">
          <a:xfrm>
            <a:off x="563989" y="458952"/>
            <a:ext cx="8314968" cy="1077218"/>
          </a:xfrm>
          <a:prstGeom prst="rect">
            <a:avLst/>
          </a:prstGeom>
          <a:solidFill>
            <a:schemeClr val="accent1">
              <a:lumMod val="75000"/>
            </a:schemeClr>
          </a:solidFill>
          <a:ln>
            <a:noFill/>
          </a:ln>
          <a:effectLst/>
          <a:scene3d>
            <a:camera prst="orthographicFront"/>
            <a:lightRig rig="threePt" dir="t"/>
          </a:scene3d>
          <a:sp3d>
            <a:bevelT prst="relaxedInset"/>
          </a:sp3d>
          <a:extLst/>
        </p:spPr>
        <p:txBody>
          <a:bodyPr wrap="square">
            <a:spAutoFit/>
          </a:bodyPr>
          <a:lstStyle/>
          <a:p>
            <a:pPr algn="ctr"/>
            <a:r>
              <a:rPr lang="es-ES" altLang="es-MX" sz="3200" dirty="0">
                <a:solidFill>
                  <a:schemeClr val="tx2"/>
                </a:solidFill>
              </a:rPr>
              <a:t>Paso 2. Escribir la función objetivo como igualdad</a:t>
            </a:r>
          </a:p>
        </p:txBody>
      </p:sp>
      <p:sp>
        <p:nvSpPr>
          <p:cNvPr id="4" name="Text Box 8">
            <a:extLst>
              <a:ext uri="{FF2B5EF4-FFF2-40B4-BE49-F238E27FC236}">
                <a16:creationId xmlns:a16="http://schemas.microsoft.com/office/drawing/2014/main" id="{0EF546F7-FFAC-40F2-8FFF-2AF95E5279F9}"/>
              </a:ext>
            </a:extLst>
          </p:cNvPr>
          <p:cNvSpPr txBox="1">
            <a:spLocks noChangeArrowheads="1"/>
          </p:cNvSpPr>
          <p:nvPr/>
        </p:nvSpPr>
        <p:spPr bwMode="auto">
          <a:xfrm>
            <a:off x="1135060" y="3555251"/>
            <a:ext cx="7029991" cy="584775"/>
          </a:xfrm>
          <a:prstGeom prst="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square">
            <a:spAutoFit/>
          </a:bodyPr>
          <a:lstStyle/>
          <a:p>
            <a:pPr algn="ctr"/>
            <a:r>
              <a:rPr lang="es-ES" altLang="es-MX" sz="3200" dirty="0">
                <a:solidFill>
                  <a:schemeClr val="tx2"/>
                </a:solidFill>
              </a:rPr>
              <a:t>Paso 3. Formar la tabla simplex o inicial</a:t>
            </a:r>
          </a:p>
        </p:txBody>
      </p:sp>
      <p:graphicFrame>
        <p:nvGraphicFramePr>
          <p:cNvPr id="5" name="Tabla 4">
            <a:extLst>
              <a:ext uri="{FF2B5EF4-FFF2-40B4-BE49-F238E27FC236}">
                <a16:creationId xmlns:a16="http://schemas.microsoft.com/office/drawing/2014/main" id="{6B55A5E5-4D5A-4EC5-9629-DD0F4BB60E94}"/>
              </a:ext>
            </a:extLst>
          </p:cNvPr>
          <p:cNvGraphicFramePr>
            <a:graphicFrameLocks noGrp="1"/>
          </p:cNvGraphicFramePr>
          <p:nvPr>
            <p:extLst>
              <p:ext uri="{D42A27DB-BD31-4B8C-83A1-F6EECF244321}">
                <p14:modId xmlns:p14="http://schemas.microsoft.com/office/powerpoint/2010/main" val="3069818020"/>
              </p:ext>
            </p:extLst>
          </p:nvPr>
        </p:nvGraphicFramePr>
        <p:xfrm>
          <a:off x="1603062" y="4475871"/>
          <a:ext cx="6096000" cy="148336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777369344"/>
                    </a:ext>
                  </a:extLst>
                </a:gridCol>
                <a:gridCol w="702527">
                  <a:extLst>
                    <a:ext uri="{9D8B030D-6E8A-4147-A177-3AD203B41FA5}">
                      <a16:colId xmlns:a16="http://schemas.microsoft.com/office/drawing/2014/main" val="3539709544"/>
                    </a:ext>
                  </a:extLst>
                </a:gridCol>
                <a:gridCol w="2345473">
                  <a:extLst>
                    <a:ext uri="{9D8B030D-6E8A-4147-A177-3AD203B41FA5}">
                      <a16:colId xmlns:a16="http://schemas.microsoft.com/office/drawing/2014/main" val="154447834"/>
                    </a:ext>
                  </a:extLst>
                </a:gridCol>
                <a:gridCol w="1524000">
                  <a:extLst>
                    <a:ext uri="{9D8B030D-6E8A-4147-A177-3AD203B41FA5}">
                      <a16:colId xmlns:a16="http://schemas.microsoft.com/office/drawing/2014/main" val="3621262114"/>
                    </a:ext>
                  </a:extLst>
                </a:gridCol>
              </a:tblGrid>
              <a:tr h="370840">
                <a:tc>
                  <a:txBody>
                    <a:bodyPr/>
                    <a:lstStyle/>
                    <a:p>
                      <a:r>
                        <a:rPr lang="es-MX" dirty="0">
                          <a:solidFill>
                            <a:schemeClr val="bg1"/>
                          </a:solidFill>
                        </a:rPr>
                        <a:t>Variables básicas</a:t>
                      </a:r>
                    </a:p>
                  </a:txBody>
                  <a:tcPr/>
                </a:tc>
                <a:tc>
                  <a:txBody>
                    <a:bodyPr/>
                    <a:lstStyle/>
                    <a:p>
                      <a:pPr algn="ctr"/>
                      <a:r>
                        <a:rPr lang="es-MX" dirty="0">
                          <a:solidFill>
                            <a:schemeClr val="bg1"/>
                          </a:solidFill>
                        </a:rPr>
                        <a:t>Z</a:t>
                      </a:r>
                    </a:p>
                  </a:txBody>
                  <a:tcPr/>
                </a:tc>
                <a:tc>
                  <a:txBody>
                    <a:bodyPr/>
                    <a:lstStyle/>
                    <a:p>
                      <a:r>
                        <a:rPr lang="es-MX" dirty="0">
                          <a:solidFill>
                            <a:schemeClr val="bg1"/>
                          </a:solidFill>
                        </a:rPr>
                        <a:t>x1,x2,x3,….,s1,s2,….</a:t>
                      </a:r>
                    </a:p>
                  </a:txBody>
                  <a:tcPr/>
                </a:tc>
                <a:tc>
                  <a:txBody>
                    <a:bodyPr/>
                    <a:lstStyle/>
                    <a:p>
                      <a:pPr algn="ctr"/>
                      <a:r>
                        <a:rPr lang="es-MX" dirty="0">
                          <a:solidFill>
                            <a:schemeClr val="bg1"/>
                          </a:solidFill>
                        </a:rPr>
                        <a:t>Solución</a:t>
                      </a:r>
                    </a:p>
                  </a:txBody>
                  <a:tcPr/>
                </a:tc>
                <a:extLst>
                  <a:ext uri="{0D108BD9-81ED-4DB2-BD59-A6C34878D82A}">
                    <a16:rowId xmlns:a16="http://schemas.microsoft.com/office/drawing/2014/main" val="103133337"/>
                  </a:ext>
                </a:extLst>
              </a:tr>
              <a:tr h="370840">
                <a:tc>
                  <a:txBody>
                    <a:bodyPr/>
                    <a:lstStyle/>
                    <a:p>
                      <a:endParaRPr lang="es-MX" dirty="0">
                        <a:solidFill>
                          <a:schemeClr val="bg1"/>
                        </a:solidFill>
                      </a:endParaRPr>
                    </a:p>
                  </a:txBody>
                  <a:tcPr/>
                </a:tc>
                <a:tc>
                  <a:txBody>
                    <a:bodyPr/>
                    <a:lstStyle/>
                    <a:p>
                      <a:endParaRPr lang="es-MX">
                        <a:solidFill>
                          <a:schemeClr val="bg1"/>
                        </a:solidFill>
                      </a:endParaRPr>
                    </a:p>
                  </a:txBody>
                  <a:tcPr/>
                </a:tc>
                <a:tc>
                  <a:txBody>
                    <a:bodyPr/>
                    <a:lstStyle/>
                    <a:p>
                      <a:endParaRPr lang="es-MX">
                        <a:solidFill>
                          <a:schemeClr val="bg1"/>
                        </a:solidFill>
                      </a:endParaRPr>
                    </a:p>
                  </a:txBody>
                  <a:tcPr/>
                </a:tc>
                <a:tc>
                  <a:txBody>
                    <a:bodyPr/>
                    <a:lstStyle/>
                    <a:p>
                      <a:endParaRPr lang="es-MX">
                        <a:solidFill>
                          <a:schemeClr val="bg1"/>
                        </a:solidFill>
                      </a:endParaRPr>
                    </a:p>
                  </a:txBody>
                  <a:tcPr/>
                </a:tc>
                <a:extLst>
                  <a:ext uri="{0D108BD9-81ED-4DB2-BD59-A6C34878D82A}">
                    <a16:rowId xmlns:a16="http://schemas.microsoft.com/office/drawing/2014/main" val="3330580190"/>
                  </a:ext>
                </a:extLst>
              </a:tr>
              <a:tr h="370840">
                <a:tc>
                  <a:txBody>
                    <a:bodyPr/>
                    <a:lstStyle/>
                    <a:p>
                      <a:endParaRPr lang="es-MX">
                        <a:solidFill>
                          <a:schemeClr val="bg1"/>
                        </a:solidFill>
                      </a:endParaRPr>
                    </a:p>
                  </a:txBody>
                  <a:tcPr/>
                </a:tc>
                <a:tc>
                  <a:txBody>
                    <a:bodyPr/>
                    <a:lstStyle/>
                    <a:p>
                      <a:endParaRPr lang="es-MX" dirty="0">
                        <a:solidFill>
                          <a:schemeClr val="bg1"/>
                        </a:solidFill>
                      </a:endParaRPr>
                    </a:p>
                  </a:txBody>
                  <a:tcPr/>
                </a:tc>
                <a:tc>
                  <a:txBody>
                    <a:bodyPr/>
                    <a:lstStyle/>
                    <a:p>
                      <a:endParaRPr lang="es-MX" dirty="0">
                        <a:solidFill>
                          <a:schemeClr val="bg1"/>
                        </a:solidFill>
                      </a:endParaRPr>
                    </a:p>
                  </a:txBody>
                  <a:tcPr/>
                </a:tc>
                <a:tc>
                  <a:txBody>
                    <a:bodyPr/>
                    <a:lstStyle/>
                    <a:p>
                      <a:endParaRPr lang="es-MX">
                        <a:solidFill>
                          <a:schemeClr val="bg1"/>
                        </a:solidFill>
                      </a:endParaRPr>
                    </a:p>
                  </a:txBody>
                  <a:tcPr/>
                </a:tc>
                <a:extLst>
                  <a:ext uri="{0D108BD9-81ED-4DB2-BD59-A6C34878D82A}">
                    <a16:rowId xmlns:a16="http://schemas.microsoft.com/office/drawing/2014/main" val="821647937"/>
                  </a:ext>
                </a:extLst>
              </a:tr>
              <a:tr h="370840">
                <a:tc>
                  <a:txBody>
                    <a:bodyPr/>
                    <a:lstStyle/>
                    <a:p>
                      <a:endParaRPr lang="es-MX">
                        <a:solidFill>
                          <a:schemeClr val="bg1"/>
                        </a:solidFill>
                      </a:endParaRPr>
                    </a:p>
                  </a:txBody>
                  <a:tcPr/>
                </a:tc>
                <a:tc>
                  <a:txBody>
                    <a:bodyPr/>
                    <a:lstStyle/>
                    <a:p>
                      <a:endParaRPr lang="es-MX">
                        <a:solidFill>
                          <a:schemeClr val="bg1"/>
                        </a:solidFill>
                      </a:endParaRPr>
                    </a:p>
                  </a:txBody>
                  <a:tcPr/>
                </a:tc>
                <a:tc>
                  <a:txBody>
                    <a:bodyPr/>
                    <a:lstStyle/>
                    <a:p>
                      <a:endParaRPr lang="es-MX" dirty="0">
                        <a:solidFill>
                          <a:schemeClr val="bg1"/>
                        </a:solidFill>
                      </a:endParaRPr>
                    </a:p>
                  </a:txBody>
                  <a:tcPr/>
                </a:tc>
                <a:tc>
                  <a:txBody>
                    <a:bodyPr/>
                    <a:lstStyle/>
                    <a:p>
                      <a:endParaRPr lang="es-MX" dirty="0">
                        <a:solidFill>
                          <a:schemeClr val="bg1"/>
                        </a:solidFill>
                      </a:endParaRPr>
                    </a:p>
                  </a:txBody>
                  <a:tcPr/>
                </a:tc>
                <a:extLst>
                  <a:ext uri="{0D108BD9-81ED-4DB2-BD59-A6C34878D82A}">
                    <a16:rowId xmlns:a16="http://schemas.microsoft.com/office/drawing/2014/main" val="3826263318"/>
                  </a:ext>
                </a:extLst>
              </a:tr>
            </a:tbl>
          </a:graphicData>
        </a:graphic>
      </p:graphicFrame>
    </p:spTree>
    <p:extLst>
      <p:ext uri="{BB962C8B-B14F-4D97-AF65-F5344CB8AC3E}">
        <p14:creationId xmlns:p14="http://schemas.microsoft.com/office/powerpoint/2010/main" val="153674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5EBB1703-73CC-46A7-B28C-127885090E35}"/>
              </a:ext>
            </a:extLst>
          </p:cNvPr>
          <p:cNvSpPr txBox="1">
            <a:spLocks noChangeArrowheads="1"/>
          </p:cNvSpPr>
          <p:nvPr/>
        </p:nvSpPr>
        <p:spPr bwMode="auto">
          <a:xfrm>
            <a:off x="301081" y="415722"/>
            <a:ext cx="8551371" cy="584775"/>
          </a:xfrm>
          <a:prstGeom prst="rect">
            <a:avLst/>
          </a:prstGeom>
          <a:solidFill>
            <a:schemeClr val="accent1">
              <a:lumMod val="75000"/>
            </a:schemeClr>
          </a:solidFill>
          <a:ln w="12700" algn="ctr">
            <a:solidFill>
              <a:schemeClr val="tx1"/>
            </a:solidFill>
            <a:miter lim="800000"/>
            <a:headEnd/>
            <a:tailEnd/>
          </a:ln>
          <a:effectLst/>
          <a:scene3d>
            <a:camera prst="orthographicFront"/>
            <a:lightRig rig="threePt" dir="t"/>
          </a:scene3d>
          <a:sp3d>
            <a:bevelT prst="relaxedInset"/>
          </a:sp3d>
          <a:extLst/>
        </p:spPr>
        <p:txBody>
          <a:bodyPr wrap="square">
            <a:spAutoFit/>
          </a:bodyPr>
          <a:lstStyle/>
          <a:p>
            <a:pPr algn="ctr"/>
            <a:r>
              <a:rPr lang="es-ES" altLang="es-MX" sz="3200" dirty="0">
                <a:solidFill>
                  <a:schemeClr val="tx2"/>
                </a:solidFill>
              </a:rPr>
              <a:t>Paso 4. Seleccionar la columna pivote</a:t>
            </a:r>
          </a:p>
        </p:txBody>
      </p:sp>
      <p:sp>
        <p:nvSpPr>
          <p:cNvPr id="3" name="Rectángulo 2">
            <a:extLst>
              <a:ext uri="{FF2B5EF4-FFF2-40B4-BE49-F238E27FC236}">
                <a16:creationId xmlns:a16="http://schemas.microsoft.com/office/drawing/2014/main" id="{321E3365-CA9F-4023-A9C9-C0EA8BC73786}"/>
              </a:ext>
            </a:extLst>
          </p:cNvPr>
          <p:cNvSpPr/>
          <p:nvPr/>
        </p:nvSpPr>
        <p:spPr>
          <a:xfrm>
            <a:off x="602166" y="1608667"/>
            <a:ext cx="8084634" cy="255454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MX" sz="3200" dirty="0"/>
              <a:t>De los  coeficientes  del  renglón Z se toma el valor mas negativo (número menor) y se selecciona toda la columna. La variable de esta columna es la que entra al sistema (pasa a ser básica) y se denomina columna pivote </a:t>
            </a:r>
          </a:p>
        </p:txBody>
      </p:sp>
    </p:spTree>
    <p:extLst>
      <p:ext uri="{BB962C8B-B14F-4D97-AF65-F5344CB8AC3E}">
        <p14:creationId xmlns:p14="http://schemas.microsoft.com/office/powerpoint/2010/main" val="229666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5EBB1703-73CC-46A7-B28C-127885090E35}"/>
              </a:ext>
            </a:extLst>
          </p:cNvPr>
          <p:cNvSpPr txBox="1">
            <a:spLocks noChangeArrowheads="1"/>
          </p:cNvSpPr>
          <p:nvPr/>
        </p:nvSpPr>
        <p:spPr bwMode="auto">
          <a:xfrm>
            <a:off x="301081" y="415722"/>
            <a:ext cx="8551371" cy="584775"/>
          </a:xfrm>
          <a:prstGeom prst="rect">
            <a:avLst/>
          </a:prstGeom>
          <a:solidFill>
            <a:schemeClr val="accent1">
              <a:lumMod val="75000"/>
            </a:schemeClr>
          </a:solidFill>
          <a:ln w="12700" algn="ctr">
            <a:solidFill>
              <a:schemeClr val="tx1"/>
            </a:solidFill>
            <a:miter lim="800000"/>
            <a:headEnd/>
            <a:tailEnd/>
          </a:ln>
          <a:effectLst/>
          <a:scene3d>
            <a:camera prst="orthographicFront"/>
            <a:lightRig rig="threePt" dir="t"/>
          </a:scene3d>
          <a:sp3d>
            <a:bevelT prst="relaxedInset"/>
          </a:sp3d>
          <a:extLst/>
        </p:spPr>
        <p:txBody>
          <a:bodyPr wrap="square">
            <a:spAutoFit/>
          </a:bodyPr>
          <a:lstStyle/>
          <a:p>
            <a:pPr algn="ctr"/>
            <a:r>
              <a:rPr lang="es-ES" altLang="es-MX" sz="3200" dirty="0">
                <a:solidFill>
                  <a:schemeClr val="tx2"/>
                </a:solidFill>
              </a:rPr>
              <a:t>Paso 5.Seleccionar la fila pivote </a:t>
            </a:r>
          </a:p>
        </p:txBody>
      </p:sp>
      <p:sp>
        <p:nvSpPr>
          <p:cNvPr id="3" name="Rectángulo 2">
            <a:extLst>
              <a:ext uri="{FF2B5EF4-FFF2-40B4-BE49-F238E27FC236}">
                <a16:creationId xmlns:a16="http://schemas.microsoft.com/office/drawing/2014/main" id="{4F47B2E7-3FB9-43BA-8BF3-71E339C9C612}"/>
              </a:ext>
            </a:extLst>
          </p:cNvPr>
          <p:cNvSpPr/>
          <p:nvPr/>
        </p:nvSpPr>
        <p:spPr>
          <a:xfrm>
            <a:off x="496149" y="1480353"/>
            <a:ext cx="8263538" cy="3108543"/>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es-MX" sz="2800" dirty="0"/>
              <a:t>Se divide cada valor de la columna “Solución” entre el elemento correspondiente de la columna seleccionada en el punto anterior, de los resultados obtenidos de la división se selecciona el menor valor positivo y todo el renglón asociado a este valor se considera como la fila pivote ( variable que sale de la base y pasa a ser no básica). </a:t>
            </a:r>
          </a:p>
        </p:txBody>
      </p:sp>
    </p:spTree>
    <p:extLst>
      <p:ext uri="{BB962C8B-B14F-4D97-AF65-F5344CB8AC3E}">
        <p14:creationId xmlns:p14="http://schemas.microsoft.com/office/powerpoint/2010/main" val="1530486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5EBB1703-73CC-46A7-B28C-127885090E35}"/>
              </a:ext>
            </a:extLst>
          </p:cNvPr>
          <p:cNvSpPr txBox="1">
            <a:spLocks noChangeArrowheads="1"/>
          </p:cNvSpPr>
          <p:nvPr/>
        </p:nvSpPr>
        <p:spPr bwMode="auto">
          <a:xfrm>
            <a:off x="301081" y="415722"/>
            <a:ext cx="8551371" cy="584775"/>
          </a:xfrm>
          <a:prstGeom prst="rect">
            <a:avLst/>
          </a:prstGeom>
          <a:solidFill>
            <a:schemeClr val="accent1">
              <a:lumMod val="75000"/>
            </a:schemeClr>
          </a:solidFill>
          <a:ln w="12700" algn="ctr">
            <a:solidFill>
              <a:schemeClr val="tx1"/>
            </a:solidFill>
            <a:miter lim="800000"/>
            <a:headEnd/>
            <a:tailEnd/>
          </a:ln>
          <a:effectLst/>
          <a:scene3d>
            <a:camera prst="orthographicFront"/>
            <a:lightRig rig="threePt" dir="t"/>
          </a:scene3d>
          <a:sp3d>
            <a:bevelT prst="relaxedInset"/>
          </a:sp3d>
          <a:extLst/>
        </p:spPr>
        <p:txBody>
          <a:bodyPr wrap="square">
            <a:spAutoFit/>
          </a:bodyPr>
          <a:lstStyle/>
          <a:p>
            <a:pPr algn="ctr"/>
            <a:r>
              <a:rPr lang="es-ES" altLang="es-MX" sz="3200" dirty="0">
                <a:solidFill>
                  <a:schemeClr val="tx2"/>
                </a:solidFill>
              </a:rPr>
              <a:t>Paso 6.Selección del elemento pivote </a:t>
            </a:r>
          </a:p>
        </p:txBody>
      </p:sp>
      <p:sp>
        <p:nvSpPr>
          <p:cNvPr id="5" name="Rectángulo 4">
            <a:extLst>
              <a:ext uri="{FF2B5EF4-FFF2-40B4-BE49-F238E27FC236}">
                <a16:creationId xmlns:a16="http://schemas.microsoft.com/office/drawing/2014/main" id="{197E89A6-B6FD-43FD-919F-3A86E57905E0}"/>
              </a:ext>
            </a:extLst>
          </p:cNvPr>
          <p:cNvSpPr/>
          <p:nvPr/>
        </p:nvSpPr>
        <p:spPr>
          <a:xfrm>
            <a:off x="636104" y="1582341"/>
            <a:ext cx="8017566" cy="3108543"/>
          </a:xfrm>
          <a:prstGeom prst="rect">
            <a:avLst/>
          </a:prstGeom>
        </p:spPr>
        <p:txBody>
          <a:bodyPr wrap="square">
            <a:spAutoFit/>
          </a:bodyPr>
          <a:lstStyle/>
          <a:p>
            <a:pPr algn="just"/>
            <a:r>
              <a:rPr lang="es-MX" sz="2800" dirty="0">
                <a:latin typeface="Arial" panose="020B0604020202020204" pitchFamily="34" charset="0"/>
              </a:rPr>
              <a:t>La celda que se encuentra en la intersección de la columna con el renglón  seleccionado contiene un elemento al que, por medio de operaciones elementales entre renglones, se convierte en elemento pivote y los demás elementos de su columna, en ceros; con esto se obtiene una nueva columna de la matriz identidad.</a:t>
            </a:r>
            <a:endParaRPr lang="es-MX" sz="2800" dirty="0">
              <a:effectLst/>
              <a:latin typeface="Arial" panose="020B0604020202020204" pitchFamily="34" charset="0"/>
            </a:endParaRPr>
          </a:p>
        </p:txBody>
      </p:sp>
    </p:spTree>
    <p:extLst>
      <p:ext uri="{BB962C8B-B14F-4D97-AF65-F5344CB8AC3E}">
        <p14:creationId xmlns:p14="http://schemas.microsoft.com/office/powerpoint/2010/main" val="3259691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ext Box 8">
            <a:extLst>
              <a:ext uri="{FF2B5EF4-FFF2-40B4-BE49-F238E27FC236}">
                <a16:creationId xmlns:a16="http://schemas.microsoft.com/office/drawing/2014/main" id="{15FDF54C-C6D1-43CB-A43A-1C0503BC06C2}"/>
              </a:ext>
            </a:extLst>
          </p:cNvPr>
          <p:cNvSpPr txBox="1">
            <a:spLocks noChangeArrowheads="1"/>
          </p:cNvSpPr>
          <p:nvPr/>
        </p:nvSpPr>
        <p:spPr bwMode="auto">
          <a:xfrm>
            <a:off x="563989" y="458952"/>
            <a:ext cx="8314968" cy="584775"/>
          </a:xfrm>
          <a:prstGeom prst="rect">
            <a:avLst/>
          </a:prstGeom>
          <a:solidFill>
            <a:schemeClr val="accent1">
              <a:lumMod val="75000"/>
            </a:schemeClr>
          </a:solidFill>
          <a:ln>
            <a:noFill/>
          </a:ln>
          <a:effectLst/>
          <a:scene3d>
            <a:camera prst="orthographicFront"/>
            <a:lightRig rig="threePt" dir="t"/>
          </a:scene3d>
          <a:sp3d>
            <a:bevelT prst="relaxedInset"/>
          </a:sp3d>
          <a:extLst/>
        </p:spPr>
        <p:txBody>
          <a:bodyPr wrap="square">
            <a:spAutoFit/>
          </a:bodyPr>
          <a:lstStyle/>
          <a:p>
            <a:pPr algn="ctr"/>
            <a:r>
              <a:rPr lang="es-ES" altLang="es-MX" sz="3200" dirty="0">
                <a:solidFill>
                  <a:schemeClr val="tx2"/>
                </a:solidFill>
              </a:rPr>
              <a:t>Paso 7. Verificar si la solución es óptima</a:t>
            </a:r>
          </a:p>
        </p:txBody>
      </p:sp>
      <p:sp>
        <p:nvSpPr>
          <p:cNvPr id="6" name="Rectángulo 5">
            <a:extLst>
              <a:ext uri="{FF2B5EF4-FFF2-40B4-BE49-F238E27FC236}">
                <a16:creationId xmlns:a16="http://schemas.microsoft.com/office/drawing/2014/main" id="{D7B2DA4F-DD36-41A0-8E4B-6ABD89B6CB20}"/>
              </a:ext>
            </a:extLst>
          </p:cNvPr>
          <p:cNvSpPr/>
          <p:nvPr/>
        </p:nvSpPr>
        <p:spPr>
          <a:xfrm>
            <a:off x="563989" y="1578451"/>
            <a:ext cx="8203096" cy="2246769"/>
          </a:xfrm>
          <a:prstGeom prst="rect">
            <a:avLst/>
          </a:prstGeom>
        </p:spPr>
        <p:txBody>
          <a:bodyPr wrap="square">
            <a:spAutoFit/>
          </a:bodyPr>
          <a:lstStyle/>
          <a:p>
            <a:pPr algn="just"/>
            <a:r>
              <a:rPr lang="es-MX" sz="2800" dirty="0">
                <a:latin typeface="Arial" panose="020B0604020202020204" pitchFamily="34" charset="0"/>
              </a:rPr>
              <a:t>Se verifica si todos los coeficientes asociados al renglón de Z son mayores o iguales a cero. Si es así, entonces la solución en la tabla es la óptima y el proceso termina, de lo contrario se continua con el paso número 4</a:t>
            </a:r>
            <a:endParaRPr lang="es-MX" sz="2800" dirty="0">
              <a:effectLst/>
              <a:latin typeface="Arial" panose="020B0604020202020204" pitchFamily="34" charset="0"/>
            </a:endParaRPr>
          </a:p>
        </p:txBody>
      </p:sp>
    </p:spTree>
    <p:extLst>
      <p:ext uri="{BB962C8B-B14F-4D97-AF65-F5344CB8AC3E}">
        <p14:creationId xmlns:p14="http://schemas.microsoft.com/office/powerpoint/2010/main" val="13838952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47AF3314-F275-4C4A-9605-E9FBD0B059AE}"/>
              </a:ext>
            </a:extLst>
          </p:cNvPr>
          <p:cNvSpPr txBox="1"/>
          <p:nvPr/>
        </p:nvSpPr>
        <p:spPr>
          <a:xfrm>
            <a:off x="487857" y="312593"/>
            <a:ext cx="8454887" cy="1323439"/>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de un PL de maximización a través del método simplex</a:t>
            </a:r>
          </a:p>
        </p:txBody>
      </p:sp>
      <p:sp>
        <p:nvSpPr>
          <p:cNvPr id="8" name="Rectángulo 7">
            <a:extLst>
              <a:ext uri="{FF2B5EF4-FFF2-40B4-BE49-F238E27FC236}">
                <a16:creationId xmlns:a16="http://schemas.microsoft.com/office/drawing/2014/main" id="{C964FE00-1FBB-4170-9655-4C26F4FC8A6F}"/>
              </a:ext>
            </a:extLst>
          </p:cNvPr>
          <p:cNvSpPr/>
          <p:nvPr/>
        </p:nvSpPr>
        <p:spPr>
          <a:xfrm>
            <a:off x="487857" y="1859340"/>
            <a:ext cx="8454887" cy="3416320"/>
          </a:xfrm>
          <a:prstGeom prst="rect">
            <a:avLst/>
          </a:prstGeom>
        </p:spPr>
        <p:txBody>
          <a:bodyPr wrap="square">
            <a:spAutoFit/>
          </a:bodyPr>
          <a:lstStyle/>
          <a:p>
            <a:pPr algn="just">
              <a:spcAft>
                <a:spcPts val="0"/>
              </a:spcAft>
            </a:pPr>
            <a:r>
              <a:rPr lang="es-MX" sz="2400" dirty="0">
                <a:latin typeface="Verdana" panose="020B0604030504040204" pitchFamily="34" charset="0"/>
                <a:ea typeface="Cambria" panose="02040503050406030204" pitchFamily="18" charset="0"/>
                <a:cs typeface="Helvetica" panose="020B0604020202020204" pitchFamily="34" charset="0"/>
              </a:rPr>
              <a:t>Un herrero con 80 </a:t>
            </a:r>
            <a:r>
              <a:rPr lang="es-MX" sz="2400" dirty="0" err="1">
                <a:latin typeface="Verdana" panose="020B0604030504040204" pitchFamily="34" charset="0"/>
                <a:ea typeface="Cambria" panose="02040503050406030204" pitchFamily="18" charset="0"/>
                <a:cs typeface="Helvetica" panose="020B0604020202020204" pitchFamily="34" charset="0"/>
              </a:rPr>
              <a:t>kgs</a:t>
            </a:r>
            <a:r>
              <a:rPr lang="es-MX" sz="2400" dirty="0">
                <a:latin typeface="Verdana" panose="020B0604030504040204" pitchFamily="34" charset="0"/>
                <a:ea typeface="Cambria" panose="02040503050406030204" pitchFamily="18" charset="0"/>
                <a:cs typeface="Helvetica" panose="020B0604020202020204" pitchFamily="34" charset="0"/>
              </a:rPr>
              <a:t>. de acero y 120 </a:t>
            </a:r>
            <a:r>
              <a:rPr lang="es-MX" sz="2400" dirty="0" err="1">
                <a:latin typeface="Verdana" panose="020B0604030504040204" pitchFamily="34" charset="0"/>
                <a:ea typeface="Cambria" panose="02040503050406030204" pitchFamily="18" charset="0"/>
                <a:cs typeface="Helvetica" panose="020B0604020202020204" pitchFamily="34" charset="0"/>
              </a:rPr>
              <a:t>kgs</a:t>
            </a:r>
            <a:r>
              <a:rPr lang="es-MX" sz="2400" dirty="0">
                <a:latin typeface="Verdana" panose="020B0604030504040204" pitchFamily="34" charset="0"/>
                <a:ea typeface="Cambria" panose="02040503050406030204" pitchFamily="18" charset="0"/>
                <a:cs typeface="Helvetica" panose="020B0604020202020204" pitchFamily="34" charset="0"/>
              </a:rPr>
              <a:t>. de aluminio quiere hacer bicicletas de paseo y de montaña que quiere vender, respectivamente a $2000 y $5000 cada una para sacar el máximo beneficio. Para la de paseo empleará 1 kg de acero y 3 </a:t>
            </a:r>
            <a:r>
              <a:rPr lang="es-MX" sz="2400" dirty="0" err="1">
                <a:latin typeface="Verdana" panose="020B0604030504040204" pitchFamily="34" charset="0"/>
                <a:ea typeface="Cambria" panose="02040503050406030204" pitchFamily="18" charset="0"/>
                <a:cs typeface="Helvetica" panose="020B0604020202020204" pitchFamily="34" charset="0"/>
              </a:rPr>
              <a:t>kgs</a:t>
            </a:r>
            <a:r>
              <a:rPr lang="es-MX" sz="2400" dirty="0">
                <a:latin typeface="Verdana" panose="020B0604030504040204" pitchFamily="34" charset="0"/>
                <a:ea typeface="Cambria" panose="02040503050406030204" pitchFamily="18" charset="0"/>
                <a:cs typeface="Helvetica" panose="020B0604020202020204" pitchFamily="34" charset="0"/>
              </a:rPr>
              <a:t> de aluminio, y para la de montaña 2 </a:t>
            </a:r>
            <a:r>
              <a:rPr lang="es-MX" sz="2400" dirty="0" err="1">
                <a:latin typeface="Verdana" panose="020B0604030504040204" pitchFamily="34" charset="0"/>
                <a:ea typeface="Cambria" panose="02040503050406030204" pitchFamily="18" charset="0"/>
                <a:cs typeface="Helvetica" panose="020B0604020202020204" pitchFamily="34" charset="0"/>
              </a:rPr>
              <a:t>kgs</a:t>
            </a:r>
            <a:r>
              <a:rPr lang="es-MX" sz="2400" dirty="0">
                <a:latin typeface="Verdana" panose="020B0604030504040204" pitchFamily="34" charset="0"/>
                <a:ea typeface="Cambria" panose="02040503050406030204" pitchFamily="18" charset="0"/>
                <a:cs typeface="Helvetica" panose="020B0604020202020204" pitchFamily="34" charset="0"/>
              </a:rPr>
              <a:t>. de ambos metales. ¿Cuántas bicicletas de paseo y montaña se deben fabricar para maximizar sus ganancias?</a:t>
            </a:r>
            <a:endParaRPr lang="es-MX" sz="24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355932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E1258FF4-A850-43EA-A078-E587BE18ECFE}"/>
              </a:ext>
            </a:extLst>
          </p:cNvPr>
          <p:cNvSpPr txBox="1"/>
          <p:nvPr/>
        </p:nvSpPr>
        <p:spPr>
          <a:xfrm>
            <a:off x="2368428" y="1709530"/>
            <a:ext cx="4693743" cy="3785652"/>
          </a:xfrm>
          <a:prstGeom prst="rect">
            <a:avLst/>
          </a:prstGeom>
          <a:solidFill>
            <a:schemeClr val="tx1">
              <a:lumMod val="65000"/>
            </a:schemeClr>
          </a:solidFill>
          <a:scene3d>
            <a:camera prst="orthographicFront"/>
            <a:lightRig rig="threePt" dir="t"/>
          </a:scene3d>
          <a:sp3d>
            <a:bevelT w="165100" prst="coolSlant"/>
          </a:sp3d>
        </p:spPr>
        <p:txBody>
          <a:bodyPr wrap="square" rtlCol="0">
            <a:spAutoFit/>
          </a:bodyPr>
          <a:lstStyle/>
          <a:p>
            <a:pPr algn="ctr"/>
            <a:r>
              <a:rPr lang="es-MX" sz="2400" dirty="0"/>
              <a:t>X1= Bicicletas de paseo</a:t>
            </a:r>
          </a:p>
          <a:p>
            <a:pPr algn="ctr"/>
            <a:r>
              <a:rPr lang="es-MX" sz="2400" dirty="0"/>
              <a:t>X2= Bicicletas de montaña</a:t>
            </a:r>
          </a:p>
          <a:p>
            <a:pPr algn="ctr"/>
            <a:endParaRPr lang="es-MX" sz="2400" dirty="0"/>
          </a:p>
          <a:p>
            <a:pPr algn="ctr"/>
            <a:r>
              <a:rPr lang="es-MX" sz="2400" dirty="0"/>
              <a:t>Maximizar Z = 2000 X1 + 5000X2</a:t>
            </a:r>
          </a:p>
          <a:p>
            <a:pPr algn="ctr"/>
            <a:r>
              <a:rPr lang="es-MX" sz="2400" dirty="0"/>
              <a:t>Sujeto a:</a:t>
            </a:r>
          </a:p>
          <a:p>
            <a:pPr algn="ctr"/>
            <a:r>
              <a:rPr lang="es-MX" sz="2400" dirty="0"/>
              <a:t>X1 +2 X2 ≤80</a:t>
            </a:r>
          </a:p>
          <a:p>
            <a:pPr algn="ctr"/>
            <a:r>
              <a:rPr lang="es-MX" sz="2400" dirty="0"/>
              <a:t> 3X1 + 2X2 ≤120</a:t>
            </a:r>
          </a:p>
          <a:p>
            <a:pPr algn="ctr"/>
            <a:r>
              <a:rPr lang="es-MX" sz="2400" dirty="0"/>
              <a:t>    </a:t>
            </a:r>
          </a:p>
          <a:p>
            <a:pPr algn="ctr"/>
            <a:r>
              <a:rPr lang="es-MX" sz="2400" dirty="0"/>
              <a:t>X1, X2 ≤ 0</a:t>
            </a:r>
          </a:p>
          <a:p>
            <a:pPr algn="ctr"/>
            <a:endParaRPr lang="es-MX" sz="2400" dirty="0"/>
          </a:p>
        </p:txBody>
      </p:sp>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Modelo matemático</a:t>
            </a:r>
          </a:p>
        </p:txBody>
      </p:sp>
    </p:spTree>
    <p:extLst>
      <p:ext uri="{BB962C8B-B14F-4D97-AF65-F5344CB8AC3E}">
        <p14:creationId xmlns:p14="http://schemas.microsoft.com/office/powerpoint/2010/main" val="2464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E1258FF4-A850-43EA-A078-E587BE18ECFE}"/>
              </a:ext>
            </a:extLst>
          </p:cNvPr>
          <p:cNvSpPr txBox="1"/>
          <p:nvPr/>
        </p:nvSpPr>
        <p:spPr>
          <a:xfrm>
            <a:off x="487857" y="1789042"/>
            <a:ext cx="4693743" cy="3046988"/>
          </a:xfrm>
          <a:prstGeom prst="rect">
            <a:avLst/>
          </a:prstGeom>
          <a:solidFill>
            <a:schemeClr val="tx1">
              <a:lumMod val="65000"/>
            </a:schemeClr>
          </a:solidFill>
          <a:scene3d>
            <a:camera prst="orthographicFront"/>
            <a:lightRig rig="threePt" dir="t"/>
          </a:scene3d>
          <a:sp3d>
            <a:bevelT w="165100" prst="coolSlant"/>
          </a:sp3d>
        </p:spPr>
        <p:txBody>
          <a:bodyPr wrap="square" rtlCol="0">
            <a:spAutoFit/>
          </a:bodyPr>
          <a:lstStyle/>
          <a:p>
            <a:pPr algn="ctr"/>
            <a:r>
              <a:rPr lang="es-MX" sz="2400" dirty="0"/>
              <a:t> Z - 2000 X1 -5000X2=0</a:t>
            </a:r>
          </a:p>
          <a:p>
            <a:pPr algn="ctr"/>
            <a:endParaRPr lang="es-MX" sz="2400" dirty="0"/>
          </a:p>
          <a:p>
            <a:pPr algn="ctr"/>
            <a:r>
              <a:rPr lang="es-MX" sz="2400" dirty="0"/>
              <a:t>X1 +2 X2 </a:t>
            </a:r>
            <a:r>
              <a:rPr lang="es-MX" sz="2400" dirty="0">
                <a:solidFill>
                  <a:srgbClr val="FF0000"/>
                </a:solidFill>
              </a:rPr>
              <a:t>+ S1 </a:t>
            </a:r>
            <a:r>
              <a:rPr lang="es-MX" sz="2400" dirty="0"/>
              <a:t>= 80</a:t>
            </a:r>
          </a:p>
          <a:p>
            <a:pPr algn="ctr"/>
            <a:endParaRPr lang="es-MX" sz="2400" dirty="0"/>
          </a:p>
          <a:p>
            <a:pPr algn="ctr"/>
            <a:r>
              <a:rPr lang="es-MX" sz="2400" dirty="0"/>
              <a:t>    3X1 + 2X2</a:t>
            </a:r>
            <a:r>
              <a:rPr lang="es-MX" sz="2400" dirty="0">
                <a:solidFill>
                  <a:srgbClr val="FF0000"/>
                </a:solidFill>
              </a:rPr>
              <a:t>+ S2 </a:t>
            </a:r>
            <a:r>
              <a:rPr lang="es-MX" sz="2400" dirty="0"/>
              <a:t>=120</a:t>
            </a:r>
          </a:p>
          <a:p>
            <a:pPr algn="ctr"/>
            <a:r>
              <a:rPr lang="es-MX" sz="2400" dirty="0"/>
              <a:t>    </a:t>
            </a:r>
          </a:p>
          <a:p>
            <a:pPr algn="ctr"/>
            <a:r>
              <a:rPr lang="es-MX" sz="2400" dirty="0"/>
              <a:t>X1, X2 ≤ 0</a:t>
            </a:r>
          </a:p>
          <a:p>
            <a:pPr algn="ctr"/>
            <a:endParaRPr lang="es-MX" sz="2400" dirty="0"/>
          </a:p>
        </p:txBody>
      </p:sp>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Forma cónica a forma estándar</a:t>
            </a:r>
          </a:p>
        </p:txBody>
      </p:sp>
      <p:sp>
        <p:nvSpPr>
          <p:cNvPr id="2" name="CuadroTexto 1">
            <a:extLst>
              <a:ext uri="{FF2B5EF4-FFF2-40B4-BE49-F238E27FC236}">
                <a16:creationId xmlns:a16="http://schemas.microsoft.com/office/drawing/2014/main" id="{D19742C2-A1C2-4661-9EAA-EF9E8A1D3FD4}"/>
              </a:ext>
            </a:extLst>
          </p:cNvPr>
          <p:cNvSpPr txBox="1"/>
          <p:nvPr/>
        </p:nvSpPr>
        <p:spPr>
          <a:xfrm>
            <a:off x="5486401" y="1802295"/>
            <a:ext cx="3456344" cy="1569660"/>
          </a:xfrm>
          <a:prstGeom prst="rect">
            <a:avLst/>
          </a:prstGeom>
          <a:noFill/>
        </p:spPr>
        <p:txBody>
          <a:bodyPr wrap="square" rtlCol="0">
            <a:spAutoFit/>
          </a:bodyPr>
          <a:lstStyle/>
          <a:p>
            <a:r>
              <a:rPr lang="es-MX" sz="2400" dirty="0"/>
              <a:t>A las desigualdades con signo ≤, se les agrega una variable de holgura denominada Si</a:t>
            </a:r>
          </a:p>
        </p:txBody>
      </p:sp>
    </p:spTree>
    <p:extLst>
      <p:ext uri="{BB962C8B-B14F-4D97-AF65-F5344CB8AC3E}">
        <p14:creationId xmlns:p14="http://schemas.microsoft.com/office/powerpoint/2010/main" val="191268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Tabla simplex inicial</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1936028699"/>
              </p:ext>
            </p:extLst>
          </p:nvPr>
        </p:nvGraphicFramePr>
        <p:xfrm>
          <a:off x="722241" y="1854640"/>
          <a:ext cx="8024198" cy="2614681"/>
        </p:xfrm>
        <a:graphic>
          <a:graphicData uri="http://schemas.openxmlformats.org/drawingml/2006/table">
            <a:tbl>
              <a:tblPr firstRow="1" bandRow="1">
                <a:tableStyleId>{5C22544A-7EE6-4342-B048-85BDC9FD1C3A}</a:tableStyleId>
              </a:tblPr>
              <a:tblGrid>
                <a:gridCol w="1146314">
                  <a:extLst>
                    <a:ext uri="{9D8B030D-6E8A-4147-A177-3AD203B41FA5}">
                      <a16:colId xmlns:a16="http://schemas.microsoft.com/office/drawing/2014/main" val="1026076073"/>
                    </a:ext>
                  </a:extLst>
                </a:gridCol>
                <a:gridCol w="1146314">
                  <a:extLst>
                    <a:ext uri="{9D8B030D-6E8A-4147-A177-3AD203B41FA5}">
                      <a16:colId xmlns:a16="http://schemas.microsoft.com/office/drawing/2014/main" val="2953170043"/>
                    </a:ext>
                  </a:extLst>
                </a:gridCol>
                <a:gridCol w="1146314">
                  <a:extLst>
                    <a:ext uri="{9D8B030D-6E8A-4147-A177-3AD203B41FA5}">
                      <a16:colId xmlns:a16="http://schemas.microsoft.com/office/drawing/2014/main" val="71996602"/>
                    </a:ext>
                  </a:extLst>
                </a:gridCol>
                <a:gridCol w="1146314">
                  <a:extLst>
                    <a:ext uri="{9D8B030D-6E8A-4147-A177-3AD203B41FA5}">
                      <a16:colId xmlns:a16="http://schemas.microsoft.com/office/drawing/2014/main" val="766919744"/>
                    </a:ext>
                  </a:extLst>
                </a:gridCol>
                <a:gridCol w="1146314">
                  <a:extLst>
                    <a:ext uri="{9D8B030D-6E8A-4147-A177-3AD203B41FA5}">
                      <a16:colId xmlns:a16="http://schemas.microsoft.com/office/drawing/2014/main" val="1434145670"/>
                    </a:ext>
                  </a:extLst>
                </a:gridCol>
                <a:gridCol w="1146314">
                  <a:extLst>
                    <a:ext uri="{9D8B030D-6E8A-4147-A177-3AD203B41FA5}">
                      <a16:colId xmlns:a16="http://schemas.microsoft.com/office/drawing/2014/main" val="3055161989"/>
                    </a:ext>
                  </a:extLst>
                </a:gridCol>
                <a:gridCol w="1146314">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R1</a:t>
                      </a:r>
                    </a:p>
                  </a:txBody>
                  <a:tcPr/>
                </a:tc>
                <a:tc>
                  <a:txBody>
                    <a:bodyPr/>
                    <a:lstStyle/>
                    <a:p>
                      <a:pPr algn="ctr"/>
                      <a:r>
                        <a:rPr lang="es-MX" sz="2400" dirty="0"/>
                        <a:t>1</a:t>
                      </a:r>
                    </a:p>
                  </a:txBody>
                  <a:tcPr/>
                </a:tc>
                <a:tc>
                  <a:txBody>
                    <a:bodyPr/>
                    <a:lstStyle/>
                    <a:p>
                      <a:pPr algn="ctr"/>
                      <a:r>
                        <a:rPr lang="es-MX" sz="2400" dirty="0"/>
                        <a:t>-2000</a:t>
                      </a:r>
                    </a:p>
                  </a:txBody>
                  <a:tcPr/>
                </a:tc>
                <a:tc>
                  <a:txBody>
                    <a:bodyPr/>
                    <a:lstStyle/>
                    <a:p>
                      <a:pPr algn="ctr"/>
                      <a:r>
                        <a:rPr lang="es-MX" sz="2400" dirty="0"/>
                        <a:t>-5000</a:t>
                      </a:r>
                    </a:p>
                  </a:txBody>
                  <a:tcPr/>
                </a:tc>
                <a:tc>
                  <a:txBody>
                    <a:bodyPr/>
                    <a:lstStyle/>
                    <a:p>
                      <a:pPr algn="ctr"/>
                      <a:r>
                        <a:rPr lang="es-MX" sz="2400" dirty="0"/>
                        <a:t>0</a:t>
                      </a:r>
                    </a:p>
                  </a:txBody>
                  <a:tcPr/>
                </a:tc>
                <a:tc>
                  <a:txBody>
                    <a:bodyPr/>
                    <a:lstStyle/>
                    <a:p>
                      <a:pPr algn="ctr"/>
                      <a:r>
                        <a:rPr lang="es-MX" sz="2400" dirty="0"/>
                        <a:t>0</a:t>
                      </a:r>
                    </a:p>
                  </a:txBody>
                  <a:tcPr/>
                </a:tc>
                <a:tc>
                  <a:txBody>
                    <a:bodyPr/>
                    <a:lstStyle/>
                    <a:p>
                      <a:pPr algn="ctr"/>
                      <a:r>
                        <a:rPr lang="es-MX" sz="2400" dirty="0"/>
                        <a:t>0</a:t>
                      </a:r>
                    </a:p>
                  </a:txBody>
                  <a:tcPr/>
                </a:tc>
                <a:extLst>
                  <a:ext uri="{0D108BD9-81ED-4DB2-BD59-A6C34878D82A}">
                    <a16:rowId xmlns:a16="http://schemas.microsoft.com/office/drawing/2014/main" val="200026475"/>
                  </a:ext>
                </a:extLst>
              </a:tr>
              <a:tr h="553251">
                <a:tc>
                  <a:txBody>
                    <a:bodyPr/>
                    <a:lstStyle/>
                    <a:p>
                      <a:pPr algn="ctr"/>
                      <a:r>
                        <a:rPr lang="es-MX" sz="2400" dirty="0"/>
                        <a:t>R2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2</a:t>
                      </a:r>
                    </a:p>
                  </a:txBody>
                  <a:tcPr/>
                </a:tc>
                <a:tc>
                  <a:txBody>
                    <a:bodyPr/>
                    <a:lstStyle/>
                    <a:p>
                      <a:pPr algn="ctr"/>
                      <a:r>
                        <a:rPr lang="es-MX" sz="2400" dirty="0"/>
                        <a:t>1</a:t>
                      </a:r>
                    </a:p>
                  </a:txBody>
                  <a:tcPr/>
                </a:tc>
                <a:tc>
                  <a:txBody>
                    <a:bodyPr/>
                    <a:lstStyle/>
                    <a:p>
                      <a:pPr algn="ctr"/>
                      <a:r>
                        <a:rPr lang="es-MX" sz="2400" dirty="0"/>
                        <a:t>0</a:t>
                      </a:r>
                    </a:p>
                  </a:txBody>
                  <a:tcPr/>
                </a:tc>
                <a:tc>
                  <a:txBody>
                    <a:bodyPr/>
                    <a:lstStyle/>
                    <a:p>
                      <a:pPr algn="ctr"/>
                      <a:r>
                        <a:rPr lang="es-MX" sz="2400" dirty="0"/>
                        <a:t>80</a:t>
                      </a:r>
                    </a:p>
                  </a:txBody>
                  <a:tcPr/>
                </a:tc>
                <a:extLst>
                  <a:ext uri="{0D108BD9-81ED-4DB2-BD59-A6C34878D82A}">
                    <a16:rowId xmlns:a16="http://schemas.microsoft.com/office/drawing/2014/main" val="1565383806"/>
                  </a:ext>
                </a:extLst>
              </a:tr>
              <a:tr h="553251">
                <a:tc>
                  <a:txBody>
                    <a:bodyPr/>
                    <a:lstStyle/>
                    <a:p>
                      <a:pPr algn="ctr"/>
                      <a:r>
                        <a:rPr lang="es-MX" sz="2400" dirty="0"/>
                        <a:t>R3</a:t>
                      </a:r>
                    </a:p>
                  </a:txBody>
                  <a:tcPr/>
                </a:tc>
                <a:tc>
                  <a:txBody>
                    <a:bodyPr/>
                    <a:lstStyle/>
                    <a:p>
                      <a:pPr algn="ctr"/>
                      <a:r>
                        <a:rPr lang="es-MX" sz="2400" dirty="0"/>
                        <a:t>0</a:t>
                      </a:r>
                    </a:p>
                  </a:txBody>
                  <a:tcPr/>
                </a:tc>
                <a:tc>
                  <a:txBody>
                    <a:bodyPr/>
                    <a:lstStyle/>
                    <a:p>
                      <a:pPr algn="ctr"/>
                      <a:r>
                        <a:rPr lang="es-MX" sz="2400" dirty="0"/>
                        <a:t>3</a:t>
                      </a:r>
                    </a:p>
                  </a:txBody>
                  <a:tcPr/>
                </a:tc>
                <a:tc>
                  <a:txBody>
                    <a:bodyPr/>
                    <a:lstStyle/>
                    <a:p>
                      <a:pPr algn="ctr"/>
                      <a:r>
                        <a:rPr lang="es-MX" sz="2400" dirty="0"/>
                        <a:t>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120</a:t>
                      </a:r>
                    </a:p>
                  </a:txBody>
                  <a:tcPr/>
                </a:tc>
                <a:extLst>
                  <a:ext uri="{0D108BD9-81ED-4DB2-BD59-A6C34878D82A}">
                    <a16:rowId xmlns:a16="http://schemas.microsoft.com/office/drawing/2014/main" val="1996350667"/>
                  </a:ext>
                </a:extLst>
              </a:tr>
            </a:tbl>
          </a:graphicData>
        </a:graphic>
      </p:graphicFrame>
    </p:spTree>
    <p:extLst>
      <p:ext uri="{BB962C8B-B14F-4D97-AF65-F5344CB8AC3E}">
        <p14:creationId xmlns:p14="http://schemas.microsoft.com/office/powerpoint/2010/main" val="319802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3AD3BE2-F8FE-4768-B152-D4370D7B72D8}"/>
              </a:ext>
            </a:extLst>
          </p:cNvPr>
          <p:cNvSpPr txBox="1"/>
          <p:nvPr/>
        </p:nvSpPr>
        <p:spPr>
          <a:xfrm>
            <a:off x="1249896" y="424137"/>
            <a:ext cx="6794174" cy="70788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s-MX" sz="4000" dirty="0"/>
              <a:t>Objetivo específico</a:t>
            </a:r>
          </a:p>
        </p:txBody>
      </p:sp>
      <p:sp>
        <p:nvSpPr>
          <p:cNvPr id="4" name="CuadroTexto 3">
            <a:extLst>
              <a:ext uri="{FF2B5EF4-FFF2-40B4-BE49-F238E27FC236}">
                <a16:creationId xmlns:a16="http://schemas.microsoft.com/office/drawing/2014/main" id="{11241998-11DF-4742-A93A-B426C3DA054C}"/>
              </a:ext>
            </a:extLst>
          </p:cNvPr>
          <p:cNvSpPr txBox="1"/>
          <p:nvPr/>
        </p:nvSpPr>
        <p:spPr>
          <a:xfrm>
            <a:off x="397565" y="1871802"/>
            <a:ext cx="8454887" cy="2677656"/>
          </a:xfrm>
          <a:prstGeom prst="rect">
            <a:avLst/>
          </a:prstGeom>
          <a:noFill/>
        </p:spPr>
        <p:txBody>
          <a:bodyPr wrap="square" rtlCol="0">
            <a:spAutoFit/>
          </a:bodyPr>
          <a:lstStyle/>
          <a:p>
            <a:pPr algn="just"/>
            <a:r>
              <a:rPr lang="es-MX" sz="2800" dirty="0"/>
              <a:t>Al finalizar la unidad el alumno:</a:t>
            </a:r>
          </a:p>
          <a:p>
            <a:pPr algn="just"/>
            <a:endParaRPr lang="es-MX" sz="2800" dirty="0"/>
          </a:p>
          <a:p>
            <a:pPr algn="just"/>
            <a:r>
              <a:rPr lang="es-MX" sz="2800" dirty="0"/>
              <a:t>Será capaz de resolver problemas de programación lineal, utilizando el método gráfico y método simplex que permitan obtener una solución óptima al problema planteado  </a:t>
            </a:r>
            <a:endParaRPr lang="es-MX" dirty="0"/>
          </a:p>
        </p:txBody>
      </p:sp>
    </p:spTree>
    <p:extLst>
      <p:ext uri="{BB962C8B-B14F-4D97-AF65-F5344CB8AC3E}">
        <p14:creationId xmlns:p14="http://schemas.microsoft.com/office/powerpoint/2010/main" val="157773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Tabla simplex inicial</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1209893666"/>
              </p:ext>
            </p:extLst>
          </p:nvPr>
        </p:nvGraphicFramePr>
        <p:xfrm>
          <a:off x="703202" y="3312379"/>
          <a:ext cx="8024198" cy="2614681"/>
        </p:xfrm>
        <a:graphic>
          <a:graphicData uri="http://schemas.openxmlformats.org/drawingml/2006/table">
            <a:tbl>
              <a:tblPr firstRow="1" bandRow="1">
                <a:tableStyleId>{5C22544A-7EE6-4342-B048-85BDC9FD1C3A}</a:tableStyleId>
              </a:tblPr>
              <a:tblGrid>
                <a:gridCol w="1146314">
                  <a:extLst>
                    <a:ext uri="{9D8B030D-6E8A-4147-A177-3AD203B41FA5}">
                      <a16:colId xmlns:a16="http://schemas.microsoft.com/office/drawing/2014/main" val="1902611953"/>
                    </a:ext>
                  </a:extLst>
                </a:gridCol>
                <a:gridCol w="1146314">
                  <a:extLst>
                    <a:ext uri="{9D8B030D-6E8A-4147-A177-3AD203B41FA5}">
                      <a16:colId xmlns:a16="http://schemas.microsoft.com/office/drawing/2014/main" val="2953170043"/>
                    </a:ext>
                  </a:extLst>
                </a:gridCol>
                <a:gridCol w="1146314">
                  <a:extLst>
                    <a:ext uri="{9D8B030D-6E8A-4147-A177-3AD203B41FA5}">
                      <a16:colId xmlns:a16="http://schemas.microsoft.com/office/drawing/2014/main" val="71996602"/>
                    </a:ext>
                  </a:extLst>
                </a:gridCol>
                <a:gridCol w="1146314">
                  <a:extLst>
                    <a:ext uri="{9D8B030D-6E8A-4147-A177-3AD203B41FA5}">
                      <a16:colId xmlns:a16="http://schemas.microsoft.com/office/drawing/2014/main" val="766919744"/>
                    </a:ext>
                  </a:extLst>
                </a:gridCol>
                <a:gridCol w="1146314">
                  <a:extLst>
                    <a:ext uri="{9D8B030D-6E8A-4147-A177-3AD203B41FA5}">
                      <a16:colId xmlns:a16="http://schemas.microsoft.com/office/drawing/2014/main" val="1434145670"/>
                    </a:ext>
                  </a:extLst>
                </a:gridCol>
                <a:gridCol w="1012950">
                  <a:extLst>
                    <a:ext uri="{9D8B030D-6E8A-4147-A177-3AD203B41FA5}">
                      <a16:colId xmlns:a16="http://schemas.microsoft.com/office/drawing/2014/main" val="3055161989"/>
                    </a:ext>
                  </a:extLst>
                </a:gridCol>
                <a:gridCol w="1279678">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R1</a:t>
                      </a:r>
                    </a:p>
                  </a:txBody>
                  <a:tcPr/>
                </a:tc>
                <a:tc>
                  <a:txBody>
                    <a:bodyPr/>
                    <a:lstStyle/>
                    <a:p>
                      <a:pPr algn="ctr"/>
                      <a:r>
                        <a:rPr lang="es-MX" sz="2400" dirty="0"/>
                        <a:t>1</a:t>
                      </a:r>
                    </a:p>
                  </a:txBody>
                  <a:tcPr/>
                </a:tc>
                <a:tc>
                  <a:txBody>
                    <a:bodyPr/>
                    <a:lstStyle/>
                    <a:p>
                      <a:pPr algn="ctr"/>
                      <a:r>
                        <a:rPr lang="es-MX" sz="2400" dirty="0"/>
                        <a:t>-2000</a:t>
                      </a:r>
                    </a:p>
                  </a:txBody>
                  <a:tcPr/>
                </a:tc>
                <a:tc>
                  <a:txBody>
                    <a:bodyPr/>
                    <a:lstStyle/>
                    <a:p>
                      <a:pPr algn="ctr"/>
                      <a:r>
                        <a:rPr lang="es-MX" sz="2400" dirty="0"/>
                        <a:t>-5000</a:t>
                      </a:r>
                    </a:p>
                  </a:txBody>
                  <a:tcPr/>
                </a:tc>
                <a:tc>
                  <a:txBody>
                    <a:bodyPr/>
                    <a:lstStyle/>
                    <a:p>
                      <a:pPr algn="ctr"/>
                      <a:r>
                        <a:rPr lang="es-MX" sz="2400" dirty="0"/>
                        <a:t>0</a:t>
                      </a:r>
                    </a:p>
                  </a:txBody>
                  <a:tcPr/>
                </a:tc>
                <a:tc>
                  <a:txBody>
                    <a:bodyPr/>
                    <a:lstStyle/>
                    <a:p>
                      <a:pPr algn="ctr"/>
                      <a:r>
                        <a:rPr lang="es-MX" sz="2400" dirty="0"/>
                        <a:t>0</a:t>
                      </a:r>
                    </a:p>
                  </a:txBody>
                  <a:tcPr/>
                </a:tc>
                <a:tc>
                  <a:txBody>
                    <a:bodyPr/>
                    <a:lstStyle/>
                    <a:p>
                      <a:pPr algn="ctr"/>
                      <a:r>
                        <a:rPr lang="es-MX" sz="2400" dirty="0"/>
                        <a:t>0</a:t>
                      </a:r>
                    </a:p>
                  </a:txBody>
                  <a:tcPr/>
                </a:tc>
                <a:extLst>
                  <a:ext uri="{0D108BD9-81ED-4DB2-BD59-A6C34878D82A}">
                    <a16:rowId xmlns:a16="http://schemas.microsoft.com/office/drawing/2014/main" val="200026475"/>
                  </a:ext>
                </a:extLst>
              </a:tr>
              <a:tr h="553251">
                <a:tc>
                  <a:txBody>
                    <a:bodyPr/>
                    <a:lstStyle/>
                    <a:p>
                      <a:pPr algn="ctr"/>
                      <a:r>
                        <a:rPr lang="es-MX" sz="2400" dirty="0"/>
                        <a:t>R2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2</a:t>
                      </a:r>
                    </a:p>
                  </a:txBody>
                  <a:tcPr/>
                </a:tc>
                <a:tc>
                  <a:txBody>
                    <a:bodyPr/>
                    <a:lstStyle/>
                    <a:p>
                      <a:pPr algn="ctr"/>
                      <a:r>
                        <a:rPr lang="es-MX" sz="2400" dirty="0"/>
                        <a:t>1</a:t>
                      </a:r>
                    </a:p>
                  </a:txBody>
                  <a:tcPr/>
                </a:tc>
                <a:tc>
                  <a:txBody>
                    <a:bodyPr/>
                    <a:lstStyle/>
                    <a:p>
                      <a:pPr algn="ctr"/>
                      <a:r>
                        <a:rPr lang="es-MX" sz="2400" dirty="0"/>
                        <a:t>0</a:t>
                      </a:r>
                    </a:p>
                  </a:txBody>
                  <a:tcPr/>
                </a:tc>
                <a:tc>
                  <a:txBody>
                    <a:bodyPr/>
                    <a:lstStyle/>
                    <a:p>
                      <a:pPr algn="ctr"/>
                      <a:r>
                        <a:rPr lang="es-MX" sz="2400" dirty="0"/>
                        <a:t>80</a:t>
                      </a:r>
                    </a:p>
                  </a:txBody>
                  <a:tcPr/>
                </a:tc>
                <a:extLst>
                  <a:ext uri="{0D108BD9-81ED-4DB2-BD59-A6C34878D82A}">
                    <a16:rowId xmlns:a16="http://schemas.microsoft.com/office/drawing/2014/main" val="1565383806"/>
                  </a:ext>
                </a:extLst>
              </a:tr>
              <a:tr h="553251">
                <a:tc>
                  <a:txBody>
                    <a:bodyPr/>
                    <a:lstStyle/>
                    <a:p>
                      <a:pPr algn="ctr"/>
                      <a:r>
                        <a:rPr lang="es-MX" sz="2400" dirty="0"/>
                        <a:t>R3</a:t>
                      </a:r>
                    </a:p>
                  </a:txBody>
                  <a:tcPr/>
                </a:tc>
                <a:tc>
                  <a:txBody>
                    <a:bodyPr/>
                    <a:lstStyle/>
                    <a:p>
                      <a:pPr algn="ctr"/>
                      <a:r>
                        <a:rPr lang="es-MX" sz="2400" dirty="0"/>
                        <a:t>0</a:t>
                      </a:r>
                    </a:p>
                  </a:txBody>
                  <a:tcPr/>
                </a:tc>
                <a:tc>
                  <a:txBody>
                    <a:bodyPr/>
                    <a:lstStyle/>
                    <a:p>
                      <a:pPr algn="ctr"/>
                      <a:r>
                        <a:rPr lang="es-MX" sz="2400" dirty="0"/>
                        <a:t>3</a:t>
                      </a:r>
                    </a:p>
                  </a:txBody>
                  <a:tcPr/>
                </a:tc>
                <a:tc>
                  <a:txBody>
                    <a:bodyPr/>
                    <a:lstStyle/>
                    <a:p>
                      <a:pPr algn="ctr"/>
                      <a:r>
                        <a:rPr lang="es-MX" sz="2400" dirty="0"/>
                        <a:t>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120</a:t>
                      </a:r>
                    </a:p>
                  </a:txBody>
                  <a:tcPr/>
                </a:tc>
                <a:extLst>
                  <a:ext uri="{0D108BD9-81ED-4DB2-BD59-A6C34878D82A}">
                    <a16:rowId xmlns:a16="http://schemas.microsoft.com/office/drawing/2014/main" val="1996350667"/>
                  </a:ext>
                </a:extLst>
              </a:tr>
            </a:tbl>
          </a:graphicData>
        </a:graphic>
      </p:graphicFrame>
      <p:sp>
        <p:nvSpPr>
          <p:cNvPr id="2" name="CuadroTexto 1">
            <a:extLst>
              <a:ext uri="{FF2B5EF4-FFF2-40B4-BE49-F238E27FC236}">
                <a16:creationId xmlns:a16="http://schemas.microsoft.com/office/drawing/2014/main" id="{B70130AD-C254-4DBB-8AF0-B47AA123AAE0}"/>
              </a:ext>
            </a:extLst>
          </p:cNvPr>
          <p:cNvSpPr txBox="1"/>
          <p:nvPr/>
        </p:nvSpPr>
        <p:spPr>
          <a:xfrm>
            <a:off x="596348" y="1709530"/>
            <a:ext cx="7977809" cy="830997"/>
          </a:xfrm>
          <a:prstGeom prst="rect">
            <a:avLst/>
          </a:prstGeom>
          <a:noFill/>
          <a:ln>
            <a:solidFill>
              <a:srgbClr val="FF0000"/>
            </a:solidFill>
          </a:ln>
        </p:spPr>
        <p:txBody>
          <a:bodyPr wrap="square" rtlCol="0">
            <a:spAutoFit/>
          </a:bodyPr>
          <a:lstStyle/>
          <a:p>
            <a:pPr algn="just"/>
            <a:r>
              <a:rPr lang="es-MX" sz="2400" dirty="0"/>
              <a:t>Se inicia seleccionando el valor mas negativo en la fila de la función objetivo, dicho valor forma parte del pivote</a:t>
            </a:r>
          </a:p>
        </p:txBody>
      </p:sp>
      <p:cxnSp>
        <p:nvCxnSpPr>
          <p:cNvPr id="4" name="Conector recto de flecha 3">
            <a:extLst>
              <a:ext uri="{FF2B5EF4-FFF2-40B4-BE49-F238E27FC236}">
                <a16:creationId xmlns:a16="http://schemas.microsoft.com/office/drawing/2014/main" id="{C0E83D90-4E9F-43B6-BF14-601192414B23}"/>
              </a:ext>
            </a:extLst>
          </p:cNvPr>
          <p:cNvCxnSpPr>
            <a:cxnSpLocks/>
          </p:cNvCxnSpPr>
          <p:nvPr/>
        </p:nvCxnSpPr>
        <p:spPr>
          <a:xfrm>
            <a:off x="4678018" y="2540527"/>
            <a:ext cx="0" cy="7718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844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simplex</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3198082644"/>
              </p:ext>
            </p:extLst>
          </p:nvPr>
        </p:nvGraphicFramePr>
        <p:xfrm>
          <a:off x="749589" y="2742535"/>
          <a:ext cx="6598746" cy="2614681"/>
        </p:xfrm>
        <a:graphic>
          <a:graphicData uri="http://schemas.openxmlformats.org/drawingml/2006/table">
            <a:tbl>
              <a:tblPr firstRow="1" bandRow="1">
                <a:tableStyleId>{5C22544A-7EE6-4342-B048-85BDC9FD1C3A}</a:tableStyleId>
              </a:tblPr>
              <a:tblGrid>
                <a:gridCol w="1008436">
                  <a:extLst>
                    <a:ext uri="{9D8B030D-6E8A-4147-A177-3AD203B41FA5}">
                      <a16:colId xmlns:a16="http://schemas.microsoft.com/office/drawing/2014/main" val="202731677"/>
                    </a:ext>
                  </a:extLst>
                </a:gridCol>
                <a:gridCol w="839401">
                  <a:extLst>
                    <a:ext uri="{9D8B030D-6E8A-4147-A177-3AD203B41FA5}">
                      <a16:colId xmlns:a16="http://schemas.microsoft.com/office/drawing/2014/main" val="2953170043"/>
                    </a:ext>
                  </a:extLst>
                </a:gridCol>
                <a:gridCol w="1001110">
                  <a:extLst>
                    <a:ext uri="{9D8B030D-6E8A-4147-A177-3AD203B41FA5}">
                      <a16:colId xmlns:a16="http://schemas.microsoft.com/office/drawing/2014/main" val="71996602"/>
                    </a:ext>
                  </a:extLst>
                </a:gridCol>
                <a:gridCol w="920609">
                  <a:extLst>
                    <a:ext uri="{9D8B030D-6E8A-4147-A177-3AD203B41FA5}">
                      <a16:colId xmlns:a16="http://schemas.microsoft.com/office/drawing/2014/main" val="766919744"/>
                    </a:ext>
                  </a:extLst>
                </a:gridCol>
                <a:gridCol w="763432">
                  <a:extLst>
                    <a:ext uri="{9D8B030D-6E8A-4147-A177-3AD203B41FA5}">
                      <a16:colId xmlns:a16="http://schemas.microsoft.com/office/drawing/2014/main" val="1434145670"/>
                    </a:ext>
                  </a:extLst>
                </a:gridCol>
                <a:gridCol w="572574">
                  <a:extLst>
                    <a:ext uri="{9D8B030D-6E8A-4147-A177-3AD203B41FA5}">
                      <a16:colId xmlns:a16="http://schemas.microsoft.com/office/drawing/2014/main" val="3055161989"/>
                    </a:ext>
                  </a:extLst>
                </a:gridCol>
                <a:gridCol w="1493184">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solidFill>
                            <a:srgbClr val="FF0000"/>
                          </a:solidFill>
                        </a:rPr>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R1</a:t>
                      </a:r>
                    </a:p>
                  </a:txBody>
                  <a:tcPr/>
                </a:tc>
                <a:tc>
                  <a:txBody>
                    <a:bodyPr/>
                    <a:lstStyle/>
                    <a:p>
                      <a:pPr algn="ctr"/>
                      <a:r>
                        <a:rPr lang="es-MX" sz="2400" dirty="0"/>
                        <a:t>1</a:t>
                      </a:r>
                    </a:p>
                  </a:txBody>
                  <a:tcPr/>
                </a:tc>
                <a:tc>
                  <a:txBody>
                    <a:bodyPr/>
                    <a:lstStyle/>
                    <a:p>
                      <a:pPr algn="ctr"/>
                      <a:r>
                        <a:rPr lang="es-MX" sz="2400" dirty="0">
                          <a:solidFill>
                            <a:srgbClr val="FF0000"/>
                          </a:solidFill>
                        </a:rPr>
                        <a:t>-2000</a:t>
                      </a:r>
                    </a:p>
                  </a:txBody>
                  <a:tcPr/>
                </a:tc>
                <a:tc>
                  <a:txBody>
                    <a:bodyPr/>
                    <a:lstStyle/>
                    <a:p>
                      <a:pPr algn="ctr"/>
                      <a:r>
                        <a:rPr lang="es-MX" sz="2400" dirty="0"/>
                        <a:t>-5000</a:t>
                      </a:r>
                    </a:p>
                  </a:txBody>
                  <a:tcPr/>
                </a:tc>
                <a:tc>
                  <a:txBody>
                    <a:bodyPr/>
                    <a:lstStyle/>
                    <a:p>
                      <a:pPr algn="ctr"/>
                      <a:r>
                        <a:rPr lang="es-MX" sz="2400" dirty="0"/>
                        <a:t>0</a:t>
                      </a:r>
                    </a:p>
                  </a:txBody>
                  <a:tcPr/>
                </a:tc>
                <a:tc>
                  <a:txBody>
                    <a:bodyPr/>
                    <a:lstStyle/>
                    <a:p>
                      <a:pPr algn="ctr"/>
                      <a:r>
                        <a:rPr lang="es-MX" sz="2400" dirty="0"/>
                        <a:t>0</a:t>
                      </a:r>
                    </a:p>
                  </a:txBody>
                  <a:tcPr/>
                </a:tc>
                <a:tc>
                  <a:txBody>
                    <a:bodyPr/>
                    <a:lstStyle/>
                    <a:p>
                      <a:pPr algn="ctr"/>
                      <a:r>
                        <a:rPr lang="es-MX" sz="2400" dirty="0"/>
                        <a:t>0</a:t>
                      </a:r>
                    </a:p>
                  </a:txBody>
                  <a:tcPr/>
                </a:tc>
                <a:extLst>
                  <a:ext uri="{0D108BD9-81ED-4DB2-BD59-A6C34878D82A}">
                    <a16:rowId xmlns:a16="http://schemas.microsoft.com/office/drawing/2014/main" val="200026475"/>
                  </a:ext>
                </a:extLst>
              </a:tr>
              <a:tr h="553251">
                <a:tc>
                  <a:txBody>
                    <a:bodyPr/>
                    <a:lstStyle/>
                    <a:p>
                      <a:pPr algn="ctr"/>
                      <a:r>
                        <a:rPr lang="es-MX" sz="2400" dirty="0"/>
                        <a:t>R2</a:t>
                      </a:r>
                    </a:p>
                  </a:txBody>
                  <a:tcPr/>
                </a:tc>
                <a:tc>
                  <a:txBody>
                    <a:bodyPr/>
                    <a:lstStyle/>
                    <a:p>
                      <a:pPr algn="ctr"/>
                      <a:r>
                        <a:rPr lang="es-MX" sz="2400" dirty="0"/>
                        <a:t>0</a:t>
                      </a:r>
                    </a:p>
                  </a:txBody>
                  <a:tcPr/>
                </a:tc>
                <a:tc>
                  <a:txBody>
                    <a:bodyPr/>
                    <a:lstStyle/>
                    <a:p>
                      <a:pPr algn="ctr"/>
                      <a:r>
                        <a:rPr lang="es-MX" sz="2400" dirty="0">
                          <a:solidFill>
                            <a:srgbClr val="FF0000"/>
                          </a:solidFill>
                        </a:rPr>
                        <a:t>1</a:t>
                      </a:r>
                    </a:p>
                  </a:txBody>
                  <a:tcPr/>
                </a:tc>
                <a:tc>
                  <a:txBody>
                    <a:bodyPr/>
                    <a:lstStyle/>
                    <a:p>
                      <a:pPr algn="ctr"/>
                      <a:r>
                        <a:rPr lang="es-MX" sz="2400" dirty="0"/>
                        <a:t>2</a:t>
                      </a:r>
                    </a:p>
                  </a:txBody>
                  <a:tcPr/>
                </a:tc>
                <a:tc>
                  <a:txBody>
                    <a:bodyPr/>
                    <a:lstStyle/>
                    <a:p>
                      <a:pPr algn="ctr"/>
                      <a:r>
                        <a:rPr lang="es-MX" sz="2400" dirty="0"/>
                        <a:t>1</a:t>
                      </a:r>
                    </a:p>
                  </a:txBody>
                  <a:tcPr/>
                </a:tc>
                <a:tc>
                  <a:txBody>
                    <a:bodyPr/>
                    <a:lstStyle/>
                    <a:p>
                      <a:pPr algn="ctr"/>
                      <a:r>
                        <a:rPr lang="es-MX" sz="2400" dirty="0"/>
                        <a:t>0</a:t>
                      </a:r>
                    </a:p>
                  </a:txBody>
                  <a:tcPr/>
                </a:tc>
                <a:tc>
                  <a:txBody>
                    <a:bodyPr/>
                    <a:lstStyle/>
                    <a:p>
                      <a:pPr algn="ctr"/>
                      <a:r>
                        <a:rPr lang="es-MX" sz="2400" dirty="0"/>
                        <a:t>80</a:t>
                      </a:r>
                    </a:p>
                  </a:txBody>
                  <a:tcPr/>
                </a:tc>
                <a:extLst>
                  <a:ext uri="{0D108BD9-81ED-4DB2-BD59-A6C34878D82A}">
                    <a16:rowId xmlns:a16="http://schemas.microsoft.com/office/drawing/2014/main" val="1565383806"/>
                  </a:ext>
                </a:extLst>
              </a:tr>
              <a:tr h="553251">
                <a:tc>
                  <a:txBody>
                    <a:bodyPr/>
                    <a:lstStyle/>
                    <a:p>
                      <a:pPr algn="ctr"/>
                      <a:r>
                        <a:rPr lang="es-MX" sz="2400" dirty="0"/>
                        <a:t>R3</a:t>
                      </a:r>
                    </a:p>
                  </a:txBody>
                  <a:tcPr/>
                </a:tc>
                <a:tc>
                  <a:txBody>
                    <a:bodyPr/>
                    <a:lstStyle/>
                    <a:p>
                      <a:pPr algn="ctr"/>
                      <a:r>
                        <a:rPr lang="es-MX" sz="2400" dirty="0"/>
                        <a:t>0</a:t>
                      </a:r>
                    </a:p>
                  </a:txBody>
                  <a:tcPr/>
                </a:tc>
                <a:tc>
                  <a:txBody>
                    <a:bodyPr/>
                    <a:lstStyle/>
                    <a:p>
                      <a:pPr algn="ctr"/>
                      <a:r>
                        <a:rPr lang="es-MX" sz="2400" dirty="0">
                          <a:solidFill>
                            <a:srgbClr val="FF0000"/>
                          </a:solidFill>
                        </a:rPr>
                        <a:t>3</a:t>
                      </a:r>
                    </a:p>
                  </a:txBody>
                  <a:tcPr/>
                </a:tc>
                <a:tc>
                  <a:txBody>
                    <a:bodyPr/>
                    <a:lstStyle/>
                    <a:p>
                      <a:pPr algn="ctr"/>
                      <a:r>
                        <a:rPr lang="es-MX" sz="2400" dirty="0"/>
                        <a:t>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120</a:t>
                      </a:r>
                    </a:p>
                  </a:txBody>
                  <a:tcPr/>
                </a:tc>
                <a:extLst>
                  <a:ext uri="{0D108BD9-81ED-4DB2-BD59-A6C34878D82A}">
                    <a16:rowId xmlns:a16="http://schemas.microsoft.com/office/drawing/2014/main" val="1996350667"/>
                  </a:ext>
                </a:extLst>
              </a:tr>
            </a:tbl>
          </a:graphicData>
        </a:graphic>
      </p:graphicFrame>
      <p:sp>
        <p:nvSpPr>
          <p:cNvPr id="2" name="CuadroTexto 1">
            <a:extLst>
              <a:ext uri="{FF2B5EF4-FFF2-40B4-BE49-F238E27FC236}">
                <a16:creationId xmlns:a16="http://schemas.microsoft.com/office/drawing/2014/main" id="{B70130AD-C254-4DBB-8AF0-B47AA123AAE0}"/>
              </a:ext>
            </a:extLst>
          </p:cNvPr>
          <p:cNvSpPr txBox="1"/>
          <p:nvPr/>
        </p:nvSpPr>
        <p:spPr>
          <a:xfrm>
            <a:off x="749589" y="1192166"/>
            <a:ext cx="7977809" cy="1200329"/>
          </a:xfrm>
          <a:prstGeom prst="rect">
            <a:avLst/>
          </a:prstGeom>
          <a:noFill/>
          <a:ln>
            <a:solidFill>
              <a:srgbClr val="FF0000"/>
            </a:solidFill>
          </a:ln>
        </p:spPr>
        <p:txBody>
          <a:bodyPr wrap="square" rtlCol="0">
            <a:spAutoFit/>
          </a:bodyPr>
          <a:lstStyle/>
          <a:p>
            <a:pPr algn="just"/>
            <a:r>
              <a:rPr lang="es-MX" sz="2400" dirty="0"/>
              <a:t>Se dividen cada uno de los valores de la columna solución entre los valores de la columna seleccionada en el paso 1, exceptuando el valor de la fila de la función objetivo</a:t>
            </a:r>
          </a:p>
        </p:txBody>
      </p:sp>
      <p:sp>
        <p:nvSpPr>
          <p:cNvPr id="3" name="CuadroTexto 2">
            <a:extLst>
              <a:ext uri="{FF2B5EF4-FFF2-40B4-BE49-F238E27FC236}">
                <a16:creationId xmlns:a16="http://schemas.microsoft.com/office/drawing/2014/main" id="{6EC9EEDC-77F9-49FB-8409-39613E07AF66}"/>
              </a:ext>
            </a:extLst>
          </p:cNvPr>
          <p:cNvSpPr txBox="1"/>
          <p:nvPr/>
        </p:nvSpPr>
        <p:spPr>
          <a:xfrm>
            <a:off x="7500730" y="4293705"/>
            <a:ext cx="1643270" cy="461665"/>
          </a:xfrm>
          <a:prstGeom prst="rect">
            <a:avLst/>
          </a:prstGeom>
          <a:noFill/>
        </p:spPr>
        <p:txBody>
          <a:bodyPr wrap="square" rtlCol="0">
            <a:spAutoFit/>
          </a:bodyPr>
          <a:lstStyle/>
          <a:p>
            <a:r>
              <a:rPr lang="es-MX" sz="2400" dirty="0"/>
              <a:t>80/2=40</a:t>
            </a:r>
          </a:p>
        </p:txBody>
      </p:sp>
      <p:sp>
        <p:nvSpPr>
          <p:cNvPr id="6" name="CuadroTexto 5">
            <a:extLst>
              <a:ext uri="{FF2B5EF4-FFF2-40B4-BE49-F238E27FC236}">
                <a16:creationId xmlns:a16="http://schemas.microsoft.com/office/drawing/2014/main" id="{F5195A32-AEBB-495E-B309-1B18B1C6646F}"/>
              </a:ext>
            </a:extLst>
          </p:cNvPr>
          <p:cNvSpPr txBox="1"/>
          <p:nvPr/>
        </p:nvSpPr>
        <p:spPr>
          <a:xfrm>
            <a:off x="7500730" y="4866885"/>
            <a:ext cx="1442014" cy="461665"/>
          </a:xfrm>
          <a:prstGeom prst="rect">
            <a:avLst/>
          </a:prstGeom>
          <a:noFill/>
        </p:spPr>
        <p:txBody>
          <a:bodyPr wrap="square" rtlCol="0">
            <a:spAutoFit/>
          </a:bodyPr>
          <a:lstStyle/>
          <a:p>
            <a:r>
              <a:rPr lang="es-MX" sz="2400" dirty="0"/>
              <a:t>120/2=60</a:t>
            </a:r>
          </a:p>
        </p:txBody>
      </p:sp>
    </p:spTree>
    <p:extLst>
      <p:ext uri="{BB962C8B-B14F-4D97-AF65-F5344CB8AC3E}">
        <p14:creationId xmlns:p14="http://schemas.microsoft.com/office/powerpoint/2010/main" val="124070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3"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simplex</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3173797444"/>
              </p:ext>
            </p:extLst>
          </p:nvPr>
        </p:nvGraphicFramePr>
        <p:xfrm>
          <a:off x="749589" y="2742535"/>
          <a:ext cx="6598746" cy="2614681"/>
        </p:xfrm>
        <a:graphic>
          <a:graphicData uri="http://schemas.openxmlformats.org/drawingml/2006/table">
            <a:tbl>
              <a:tblPr firstRow="1" bandRow="1">
                <a:tableStyleId>{5C22544A-7EE6-4342-B048-85BDC9FD1C3A}</a:tableStyleId>
              </a:tblPr>
              <a:tblGrid>
                <a:gridCol w="1008436">
                  <a:extLst>
                    <a:ext uri="{9D8B030D-6E8A-4147-A177-3AD203B41FA5}">
                      <a16:colId xmlns:a16="http://schemas.microsoft.com/office/drawing/2014/main" val="2123959796"/>
                    </a:ext>
                  </a:extLst>
                </a:gridCol>
                <a:gridCol w="786392">
                  <a:extLst>
                    <a:ext uri="{9D8B030D-6E8A-4147-A177-3AD203B41FA5}">
                      <a16:colId xmlns:a16="http://schemas.microsoft.com/office/drawing/2014/main" val="2953170043"/>
                    </a:ext>
                  </a:extLst>
                </a:gridCol>
                <a:gridCol w="1054119">
                  <a:extLst>
                    <a:ext uri="{9D8B030D-6E8A-4147-A177-3AD203B41FA5}">
                      <a16:colId xmlns:a16="http://schemas.microsoft.com/office/drawing/2014/main" val="71996602"/>
                    </a:ext>
                  </a:extLst>
                </a:gridCol>
                <a:gridCol w="920609">
                  <a:extLst>
                    <a:ext uri="{9D8B030D-6E8A-4147-A177-3AD203B41FA5}">
                      <a16:colId xmlns:a16="http://schemas.microsoft.com/office/drawing/2014/main" val="766919744"/>
                    </a:ext>
                  </a:extLst>
                </a:gridCol>
                <a:gridCol w="763432">
                  <a:extLst>
                    <a:ext uri="{9D8B030D-6E8A-4147-A177-3AD203B41FA5}">
                      <a16:colId xmlns:a16="http://schemas.microsoft.com/office/drawing/2014/main" val="1434145670"/>
                    </a:ext>
                  </a:extLst>
                </a:gridCol>
                <a:gridCol w="572574">
                  <a:extLst>
                    <a:ext uri="{9D8B030D-6E8A-4147-A177-3AD203B41FA5}">
                      <a16:colId xmlns:a16="http://schemas.microsoft.com/office/drawing/2014/main" val="3055161989"/>
                    </a:ext>
                  </a:extLst>
                </a:gridCol>
                <a:gridCol w="1493184">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solidFill>
                            <a:srgbClr val="FF0000"/>
                          </a:solidFill>
                        </a:rPr>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R1</a:t>
                      </a:r>
                    </a:p>
                  </a:txBody>
                  <a:tcPr/>
                </a:tc>
                <a:tc>
                  <a:txBody>
                    <a:bodyPr/>
                    <a:lstStyle/>
                    <a:p>
                      <a:pPr algn="ctr"/>
                      <a:r>
                        <a:rPr lang="es-MX" sz="2400" dirty="0"/>
                        <a:t>1</a:t>
                      </a:r>
                    </a:p>
                  </a:txBody>
                  <a:tcPr/>
                </a:tc>
                <a:tc>
                  <a:txBody>
                    <a:bodyPr/>
                    <a:lstStyle/>
                    <a:p>
                      <a:pPr algn="ctr"/>
                      <a:r>
                        <a:rPr lang="es-MX" sz="2400" dirty="0">
                          <a:solidFill>
                            <a:srgbClr val="FF0000"/>
                          </a:solidFill>
                        </a:rPr>
                        <a:t>-2000</a:t>
                      </a:r>
                    </a:p>
                  </a:txBody>
                  <a:tcPr/>
                </a:tc>
                <a:tc>
                  <a:txBody>
                    <a:bodyPr/>
                    <a:lstStyle/>
                    <a:p>
                      <a:pPr algn="ctr"/>
                      <a:r>
                        <a:rPr lang="es-MX" sz="2400" dirty="0"/>
                        <a:t>-5000</a:t>
                      </a:r>
                    </a:p>
                  </a:txBody>
                  <a:tcPr/>
                </a:tc>
                <a:tc>
                  <a:txBody>
                    <a:bodyPr/>
                    <a:lstStyle/>
                    <a:p>
                      <a:pPr algn="ctr"/>
                      <a:r>
                        <a:rPr lang="es-MX" sz="2400" dirty="0"/>
                        <a:t>0</a:t>
                      </a:r>
                    </a:p>
                  </a:txBody>
                  <a:tcPr/>
                </a:tc>
                <a:tc>
                  <a:txBody>
                    <a:bodyPr/>
                    <a:lstStyle/>
                    <a:p>
                      <a:pPr algn="ctr"/>
                      <a:r>
                        <a:rPr lang="es-MX" sz="2400" dirty="0"/>
                        <a:t>0</a:t>
                      </a:r>
                    </a:p>
                  </a:txBody>
                  <a:tcPr/>
                </a:tc>
                <a:tc>
                  <a:txBody>
                    <a:bodyPr/>
                    <a:lstStyle/>
                    <a:p>
                      <a:pPr algn="ctr"/>
                      <a:r>
                        <a:rPr lang="es-MX" sz="2400" dirty="0"/>
                        <a:t>0</a:t>
                      </a:r>
                    </a:p>
                  </a:txBody>
                  <a:tcPr/>
                </a:tc>
                <a:extLst>
                  <a:ext uri="{0D108BD9-81ED-4DB2-BD59-A6C34878D82A}">
                    <a16:rowId xmlns:a16="http://schemas.microsoft.com/office/drawing/2014/main" val="200026475"/>
                  </a:ext>
                </a:extLst>
              </a:tr>
              <a:tr h="553251">
                <a:tc>
                  <a:txBody>
                    <a:bodyPr/>
                    <a:lstStyle/>
                    <a:p>
                      <a:pPr algn="ctr"/>
                      <a:r>
                        <a:rPr lang="es-MX" sz="2400" dirty="0"/>
                        <a:t>R2</a:t>
                      </a:r>
                    </a:p>
                  </a:txBody>
                  <a:tcPr/>
                </a:tc>
                <a:tc>
                  <a:txBody>
                    <a:bodyPr/>
                    <a:lstStyle/>
                    <a:p>
                      <a:pPr algn="ctr"/>
                      <a:r>
                        <a:rPr lang="es-MX" sz="2400" dirty="0"/>
                        <a:t>0</a:t>
                      </a:r>
                    </a:p>
                  </a:txBody>
                  <a:tcPr/>
                </a:tc>
                <a:tc>
                  <a:txBody>
                    <a:bodyPr/>
                    <a:lstStyle/>
                    <a:p>
                      <a:pPr algn="ctr"/>
                      <a:r>
                        <a:rPr lang="es-MX" sz="2400" dirty="0">
                          <a:solidFill>
                            <a:srgbClr val="FF0000"/>
                          </a:solidFill>
                        </a:rPr>
                        <a:t>1</a:t>
                      </a:r>
                    </a:p>
                  </a:txBody>
                  <a:tcPr/>
                </a:tc>
                <a:tc>
                  <a:txBody>
                    <a:bodyPr/>
                    <a:lstStyle/>
                    <a:p>
                      <a:pPr algn="ctr"/>
                      <a:r>
                        <a:rPr lang="es-MX" sz="2400" dirty="0"/>
                        <a:t>2</a:t>
                      </a:r>
                    </a:p>
                  </a:txBody>
                  <a:tcPr/>
                </a:tc>
                <a:tc>
                  <a:txBody>
                    <a:bodyPr/>
                    <a:lstStyle/>
                    <a:p>
                      <a:pPr algn="ctr"/>
                      <a:r>
                        <a:rPr lang="es-MX" sz="2400" dirty="0"/>
                        <a:t>1</a:t>
                      </a:r>
                    </a:p>
                  </a:txBody>
                  <a:tcPr/>
                </a:tc>
                <a:tc>
                  <a:txBody>
                    <a:bodyPr/>
                    <a:lstStyle/>
                    <a:p>
                      <a:pPr algn="ctr"/>
                      <a:r>
                        <a:rPr lang="es-MX" sz="2400" dirty="0"/>
                        <a:t>0</a:t>
                      </a:r>
                    </a:p>
                  </a:txBody>
                  <a:tcPr/>
                </a:tc>
                <a:tc>
                  <a:txBody>
                    <a:bodyPr/>
                    <a:lstStyle/>
                    <a:p>
                      <a:pPr algn="ctr"/>
                      <a:r>
                        <a:rPr lang="es-MX" sz="2400" dirty="0"/>
                        <a:t>80</a:t>
                      </a:r>
                    </a:p>
                  </a:txBody>
                  <a:tcPr/>
                </a:tc>
                <a:extLst>
                  <a:ext uri="{0D108BD9-81ED-4DB2-BD59-A6C34878D82A}">
                    <a16:rowId xmlns:a16="http://schemas.microsoft.com/office/drawing/2014/main" val="1565383806"/>
                  </a:ext>
                </a:extLst>
              </a:tr>
              <a:tr h="553251">
                <a:tc>
                  <a:txBody>
                    <a:bodyPr/>
                    <a:lstStyle/>
                    <a:p>
                      <a:pPr algn="ctr"/>
                      <a:r>
                        <a:rPr lang="es-MX" sz="2400" dirty="0"/>
                        <a:t>R3</a:t>
                      </a:r>
                    </a:p>
                  </a:txBody>
                  <a:tcPr/>
                </a:tc>
                <a:tc>
                  <a:txBody>
                    <a:bodyPr/>
                    <a:lstStyle/>
                    <a:p>
                      <a:pPr algn="ctr"/>
                      <a:r>
                        <a:rPr lang="es-MX" sz="2400" dirty="0"/>
                        <a:t>0</a:t>
                      </a:r>
                    </a:p>
                  </a:txBody>
                  <a:tcPr/>
                </a:tc>
                <a:tc>
                  <a:txBody>
                    <a:bodyPr/>
                    <a:lstStyle/>
                    <a:p>
                      <a:pPr algn="ctr"/>
                      <a:r>
                        <a:rPr lang="es-MX" sz="2400" dirty="0">
                          <a:solidFill>
                            <a:srgbClr val="FF0000"/>
                          </a:solidFill>
                        </a:rPr>
                        <a:t>3</a:t>
                      </a:r>
                    </a:p>
                  </a:txBody>
                  <a:tcPr/>
                </a:tc>
                <a:tc>
                  <a:txBody>
                    <a:bodyPr/>
                    <a:lstStyle/>
                    <a:p>
                      <a:pPr algn="ctr"/>
                      <a:r>
                        <a:rPr lang="es-MX" sz="2400" dirty="0"/>
                        <a:t>2</a:t>
                      </a:r>
                    </a:p>
                  </a:txBody>
                  <a:tcPr/>
                </a:tc>
                <a:tc>
                  <a:txBody>
                    <a:bodyPr/>
                    <a:lstStyle/>
                    <a:p>
                      <a:pPr algn="ctr"/>
                      <a:r>
                        <a:rPr lang="es-MX" sz="2400" dirty="0"/>
                        <a:t>0</a:t>
                      </a:r>
                    </a:p>
                  </a:txBody>
                  <a:tcPr/>
                </a:tc>
                <a:tc>
                  <a:txBody>
                    <a:bodyPr/>
                    <a:lstStyle/>
                    <a:p>
                      <a:pPr algn="ctr"/>
                      <a:r>
                        <a:rPr lang="es-MX" sz="2400" dirty="0"/>
                        <a:t>1</a:t>
                      </a:r>
                    </a:p>
                  </a:txBody>
                  <a:tcPr/>
                </a:tc>
                <a:tc>
                  <a:txBody>
                    <a:bodyPr/>
                    <a:lstStyle/>
                    <a:p>
                      <a:pPr algn="ctr"/>
                      <a:r>
                        <a:rPr lang="es-MX" sz="2400" dirty="0"/>
                        <a:t>120</a:t>
                      </a:r>
                    </a:p>
                  </a:txBody>
                  <a:tcPr/>
                </a:tc>
                <a:extLst>
                  <a:ext uri="{0D108BD9-81ED-4DB2-BD59-A6C34878D82A}">
                    <a16:rowId xmlns:a16="http://schemas.microsoft.com/office/drawing/2014/main" val="1996350667"/>
                  </a:ext>
                </a:extLst>
              </a:tr>
            </a:tbl>
          </a:graphicData>
        </a:graphic>
      </p:graphicFrame>
      <p:sp>
        <p:nvSpPr>
          <p:cNvPr id="2" name="CuadroTexto 1">
            <a:extLst>
              <a:ext uri="{FF2B5EF4-FFF2-40B4-BE49-F238E27FC236}">
                <a16:creationId xmlns:a16="http://schemas.microsoft.com/office/drawing/2014/main" id="{B70130AD-C254-4DBB-8AF0-B47AA123AAE0}"/>
              </a:ext>
            </a:extLst>
          </p:cNvPr>
          <p:cNvSpPr txBox="1"/>
          <p:nvPr/>
        </p:nvSpPr>
        <p:spPr>
          <a:xfrm>
            <a:off x="749589" y="1192166"/>
            <a:ext cx="7977809" cy="1200329"/>
          </a:xfrm>
          <a:prstGeom prst="rect">
            <a:avLst/>
          </a:prstGeom>
          <a:noFill/>
          <a:ln>
            <a:solidFill>
              <a:srgbClr val="FF0000"/>
            </a:solidFill>
          </a:ln>
        </p:spPr>
        <p:txBody>
          <a:bodyPr wrap="square" rtlCol="0">
            <a:spAutoFit/>
          </a:bodyPr>
          <a:lstStyle/>
          <a:p>
            <a:pPr algn="just"/>
            <a:r>
              <a:rPr lang="es-MX" sz="2400" dirty="0"/>
              <a:t>Se selecciona el valor mas pequeño y en donde cruza la columna seleccionada en el paso 1 el valor anterior se considera el valor pivote </a:t>
            </a:r>
          </a:p>
        </p:txBody>
      </p:sp>
      <p:sp>
        <p:nvSpPr>
          <p:cNvPr id="3" name="CuadroTexto 2">
            <a:extLst>
              <a:ext uri="{FF2B5EF4-FFF2-40B4-BE49-F238E27FC236}">
                <a16:creationId xmlns:a16="http://schemas.microsoft.com/office/drawing/2014/main" id="{6EC9EEDC-77F9-49FB-8409-39613E07AF66}"/>
              </a:ext>
            </a:extLst>
          </p:cNvPr>
          <p:cNvSpPr txBox="1"/>
          <p:nvPr/>
        </p:nvSpPr>
        <p:spPr>
          <a:xfrm>
            <a:off x="7348334" y="4325754"/>
            <a:ext cx="1643270" cy="461665"/>
          </a:xfrm>
          <a:prstGeom prst="rect">
            <a:avLst/>
          </a:prstGeom>
          <a:noFill/>
          <a:ln w="38100">
            <a:solidFill>
              <a:schemeClr val="accent2">
                <a:lumMod val="75000"/>
              </a:schemeClr>
            </a:solidFill>
          </a:ln>
        </p:spPr>
        <p:txBody>
          <a:bodyPr wrap="square" rtlCol="0">
            <a:spAutoFit/>
          </a:bodyPr>
          <a:lstStyle/>
          <a:p>
            <a:r>
              <a:rPr lang="es-MX" sz="2400" dirty="0"/>
              <a:t>80/2=40</a:t>
            </a:r>
          </a:p>
        </p:txBody>
      </p:sp>
      <p:sp>
        <p:nvSpPr>
          <p:cNvPr id="6" name="CuadroTexto 5">
            <a:extLst>
              <a:ext uri="{FF2B5EF4-FFF2-40B4-BE49-F238E27FC236}">
                <a16:creationId xmlns:a16="http://schemas.microsoft.com/office/drawing/2014/main" id="{F5195A32-AEBB-495E-B309-1B18B1C6646F}"/>
              </a:ext>
            </a:extLst>
          </p:cNvPr>
          <p:cNvSpPr txBox="1"/>
          <p:nvPr/>
        </p:nvSpPr>
        <p:spPr>
          <a:xfrm>
            <a:off x="7348334" y="4895551"/>
            <a:ext cx="1442014" cy="461665"/>
          </a:xfrm>
          <a:prstGeom prst="rect">
            <a:avLst/>
          </a:prstGeom>
          <a:noFill/>
        </p:spPr>
        <p:txBody>
          <a:bodyPr wrap="square" rtlCol="0">
            <a:spAutoFit/>
          </a:bodyPr>
          <a:lstStyle/>
          <a:p>
            <a:r>
              <a:rPr lang="es-MX" sz="2400" dirty="0"/>
              <a:t>120/2=60</a:t>
            </a:r>
          </a:p>
        </p:txBody>
      </p:sp>
      <p:sp>
        <p:nvSpPr>
          <p:cNvPr id="4" name="Elipse 3">
            <a:extLst>
              <a:ext uri="{FF2B5EF4-FFF2-40B4-BE49-F238E27FC236}">
                <a16:creationId xmlns:a16="http://schemas.microsoft.com/office/drawing/2014/main" id="{FB5B01C5-1CBC-43FC-90DE-E9CDD62D0618}"/>
              </a:ext>
            </a:extLst>
          </p:cNvPr>
          <p:cNvSpPr/>
          <p:nvPr/>
        </p:nvSpPr>
        <p:spPr>
          <a:xfrm>
            <a:off x="3658023" y="4293704"/>
            <a:ext cx="781877" cy="461665"/>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s-MX" sz="2400" dirty="0">
              <a:solidFill>
                <a:schemeClr val="bg2">
                  <a:lumMod val="50000"/>
                </a:schemeClr>
              </a:solidFill>
            </a:endParaRPr>
          </a:p>
        </p:txBody>
      </p:sp>
    </p:spTree>
    <p:extLst>
      <p:ext uri="{BB962C8B-B14F-4D97-AF65-F5344CB8AC3E}">
        <p14:creationId xmlns:p14="http://schemas.microsoft.com/office/powerpoint/2010/main" val="4085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7" presetClass="emph" presetSubtype="0" fill="remove" grpId="1" nodeType="clickEffect">
                                  <p:stCondLst>
                                    <p:cond delay="0"/>
                                  </p:stCondLst>
                                  <p:childTnLst>
                                    <p:animClr clrSpc="rgb" dir="cw">
                                      <p:cBhvr override="childStyle">
                                        <p:cTn id="43" dur="250" autoRev="1" fill="remove"/>
                                        <p:tgtEl>
                                          <p:spTgt spid="3"/>
                                        </p:tgtEl>
                                        <p:attrNameLst>
                                          <p:attrName>style.color</p:attrName>
                                        </p:attrNameLst>
                                      </p:cBhvr>
                                      <p:to>
                                        <a:schemeClr val="bg1"/>
                                      </p:to>
                                    </p:animClr>
                                    <p:animClr clrSpc="rgb" dir="cw">
                                      <p:cBhvr>
                                        <p:cTn id="44" dur="250" autoRev="1" fill="remove"/>
                                        <p:tgtEl>
                                          <p:spTgt spid="3"/>
                                        </p:tgtEl>
                                        <p:attrNameLst>
                                          <p:attrName>fillcolor</p:attrName>
                                        </p:attrNameLst>
                                      </p:cBhvr>
                                      <p:to>
                                        <a:schemeClr val="bg1"/>
                                      </p:to>
                                    </p:animClr>
                                    <p:set>
                                      <p:cBhvr>
                                        <p:cTn id="45" dur="250" autoRev="1" fill="remove"/>
                                        <p:tgtEl>
                                          <p:spTgt spid="3"/>
                                        </p:tgtEl>
                                        <p:attrNameLst>
                                          <p:attrName>fill.type</p:attrName>
                                        </p:attrNameLst>
                                      </p:cBhvr>
                                      <p:to>
                                        <p:strVal val="solid"/>
                                      </p:to>
                                    </p:set>
                                    <p:set>
                                      <p:cBhvr>
                                        <p:cTn id="46" dur="250" autoRev="1" fill="remove"/>
                                        <p:tgtEl>
                                          <p:spTgt spid="3"/>
                                        </p:tgtEl>
                                        <p:attrNameLst>
                                          <p:attrName>fill.on</p:attrName>
                                        </p:attrNameLst>
                                      </p:cBhvr>
                                      <p:to>
                                        <p:strVal val="true"/>
                                      </p:to>
                                    </p:set>
                                  </p:childTnLst>
                                </p:cTn>
                              </p:par>
                            </p:childTnLst>
                          </p:cTn>
                        </p:par>
                      </p:childTnLst>
                    </p:cTn>
                  </p:par>
                  <p:par>
                    <p:cTn id="47" fill="hold">
                      <p:stCondLst>
                        <p:cond delay="indefinite"/>
                      </p:stCondLst>
                      <p:childTnLst>
                        <p:par>
                          <p:cTn id="48" fill="hold">
                            <p:stCondLst>
                              <p:cond delay="0"/>
                            </p:stCondLst>
                            <p:childTnLst>
                              <p:par>
                                <p:cTn id="49" presetID="10" presetClass="emph" presetSubtype="0" fill="hold" grpId="2" nodeType="clickEffect">
                                  <p:stCondLst>
                                    <p:cond delay="0"/>
                                  </p:stCondLst>
                                  <p:childTnLst>
                                    <p:anim calcmode="discrete" valueType="str">
                                      <p:cBhvr override="childStyle">
                                        <p:cTn id="50" dur="2000" fill="hold"/>
                                        <p:tgtEl>
                                          <p:spTgt spid="3"/>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3" grpId="0" animBg="1"/>
      <p:bldP spid="3" grpId="1" animBg="1"/>
      <p:bldP spid="3" grpId="2" animBg="1"/>
      <p:bldP spid="6" grpId="0"/>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simplex</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333102150"/>
              </p:ext>
            </p:extLst>
          </p:nvPr>
        </p:nvGraphicFramePr>
        <p:xfrm>
          <a:off x="749589" y="2755787"/>
          <a:ext cx="6598746" cy="2614681"/>
        </p:xfrm>
        <a:graphic>
          <a:graphicData uri="http://schemas.openxmlformats.org/drawingml/2006/table">
            <a:tbl>
              <a:tblPr firstRow="1" bandRow="1">
                <a:tableStyleId>{5C22544A-7EE6-4342-B048-85BDC9FD1C3A}</a:tableStyleId>
              </a:tblPr>
              <a:tblGrid>
                <a:gridCol w="1008436">
                  <a:extLst>
                    <a:ext uri="{9D8B030D-6E8A-4147-A177-3AD203B41FA5}">
                      <a16:colId xmlns:a16="http://schemas.microsoft.com/office/drawing/2014/main" val="2122976036"/>
                    </a:ext>
                  </a:extLst>
                </a:gridCol>
                <a:gridCol w="1008436">
                  <a:extLst>
                    <a:ext uri="{9D8B030D-6E8A-4147-A177-3AD203B41FA5}">
                      <a16:colId xmlns:a16="http://schemas.microsoft.com/office/drawing/2014/main" val="2953170043"/>
                    </a:ext>
                  </a:extLst>
                </a:gridCol>
                <a:gridCol w="832075">
                  <a:extLst>
                    <a:ext uri="{9D8B030D-6E8A-4147-A177-3AD203B41FA5}">
                      <a16:colId xmlns:a16="http://schemas.microsoft.com/office/drawing/2014/main" val="71996602"/>
                    </a:ext>
                  </a:extLst>
                </a:gridCol>
                <a:gridCol w="920609">
                  <a:extLst>
                    <a:ext uri="{9D8B030D-6E8A-4147-A177-3AD203B41FA5}">
                      <a16:colId xmlns:a16="http://schemas.microsoft.com/office/drawing/2014/main" val="766919744"/>
                    </a:ext>
                  </a:extLst>
                </a:gridCol>
                <a:gridCol w="763432">
                  <a:extLst>
                    <a:ext uri="{9D8B030D-6E8A-4147-A177-3AD203B41FA5}">
                      <a16:colId xmlns:a16="http://schemas.microsoft.com/office/drawing/2014/main" val="1434145670"/>
                    </a:ext>
                  </a:extLst>
                </a:gridCol>
                <a:gridCol w="747162">
                  <a:extLst>
                    <a:ext uri="{9D8B030D-6E8A-4147-A177-3AD203B41FA5}">
                      <a16:colId xmlns:a16="http://schemas.microsoft.com/office/drawing/2014/main" val="3055161989"/>
                    </a:ext>
                  </a:extLst>
                </a:gridCol>
                <a:gridCol w="1318596">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solidFill>
                            <a:srgbClr val="FF0000"/>
                          </a:solidFill>
                        </a:rPr>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R4</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200026475"/>
                  </a:ext>
                </a:extLst>
              </a:tr>
              <a:tr h="553251">
                <a:tc>
                  <a:txBody>
                    <a:bodyPr/>
                    <a:lstStyle/>
                    <a:p>
                      <a:pPr algn="ctr"/>
                      <a:r>
                        <a:rPr lang="es-MX" sz="2400" dirty="0"/>
                        <a:t>R5</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565383806"/>
                  </a:ext>
                </a:extLst>
              </a:tr>
              <a:tr h="553251">
                <a:tc>
                  <a:txBody>
                    <a:bodyPr/>
                    <a:lstStyle/>
                    <a:p>
                      <a:pPr algn="ctr"/>
                      <a:r>
                        <a:rPr lang="es-MX" sz="2400" dirty="0"/>
                        <a:t>R6</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996350667"/>
                  </a:ext>
                </a:extLst>
              </a:tr>
            </a:tbl>
          </a:graphicData>
        </a:graphic>
      </p:graphicFrame>
      <p:sp>
        <p:nvSpPr>
          <p:cNvPr id="2" name="CuadroTexto 1">
            <a:extLst>
              <a:ext uri="{FF2B5EF4-FFF2-40B4-BE49-F238E27FC236}">
                <a16:creationId xmlns:a16="http://schemas.microsoft.com/office/drawing/2014/main" id="{B70130AD-C254-4DBB-8AF0-B47AA123AAE0}"/>
              </a:ext>
            </a:extLst>
          </p:cNvPr>
          <p:cNvSpPr txBox="1"/>
          <p:nvPr/>
        </p:nvSpPr>
        <p:spPr>
          <a:xfrm>
            <a:off x="749589" y="1192166"/>
            <a:ext cx="7977809" cy="830997"/>
          </a:xfrm>
          <a:prstGeom prst="rect">
            <a:avLst/>
          </a:prstGeom>
          <a:noFill/>
          <a:ln>
            <a:solidFill>
              <a:srgbClr val="FF0000"/>
            </a:solidFill>
          </a:ln>
        </p:spPr>
        <p:txBody>
          <a:bodyPr wrap="square" rtlCol="0">
            <a:spAutoFit/>
          </a:bodyPr>
          <a:lstStyle/>
          <a:p>
            <a:r>
              <a:rPr lang="es-MX" sz="2400" dirty="0"/>
              <a:t>Si el pivote es diferente de 1, se divide la fila entre el valor pivote en caso contrario se pasa la fila con los mismos valores </a:t>
            </a:r>
          </a:p>
        </p:txBody>
      </p:sp>
      <p:graphicFrame>
        <p:nvGraphicFramePr>
          <p:cNvPr id="9" name="Tabla 8">
            <a:extLst>
              <a:ext uri="{FF2B5EF4-FFF2-40B4-BE49-F238E27FC236}">
                <a16:creationId xmlns:a16="http://schemas.microsoft.com/office/drawing/2014/main" id="{1BA859FD-2C5F-479C-8062-A697B275F462}"/>
              </a:ext>
            </a:extLst>
          </p:cNvPr>
          <p:cNvGraphicFramePr>
            <a:graphicFrameLocks noGrp="1"/>
          </p:cNvGraphicFramePr>
          <p:nvPr>
            <p:extLst>
              <p:ext uri="{D42A27DB-BD31-4B8C-83A1-F6EECF244321}">
                <p14:modId xmlns:p14="http://schemas.microsoft.com/office/powerpoint/2010/main" val="3616060447"/>
              </p:ext>
            </p:extLst>
          </p:nvPr>
        </p:nvGraphicFramePr>
        <p:xfrm>
          <a:off x="1750123" y="4329029"/>
          <a:ext cx="5598213" cy="457200"/>
        </p:xfrm>
        <a:graphic>
          <a:graphicData uri="http://schemas.openxmlformats.org/drawingml/2006/table">
            <a:tbl>
              <a:tblPr firstRow="1" bandRow="1">
                <a:tableStyleId>{5C22544A-7EE6-4342-B048-85BDC9FD1C3A}</a:tableStyleId>
              </a:tblPr>
              <a:tblGrid>
                <a:gridCol w="1019581">
                  <a:extLst>
                    <a:ext uri="{9D8B030D-6E8A-4147-A177-3AD203B41FA5}">
                      <a16:colId xmlns:a16="http://schemas.microsoft.com/office/drawing/2014/main" val="814383191"/>
                    </a:ext>
                  </a:extLst>
                </a:gridCol>
                <a:gridCol w="834887">
                  <a:extLst>
                    <a:ext uri="{9D8B030D-6E8A-4147-A177-3AD203B41FA5}">
                      <a16:colId xmlns:a16="http://schemas.microsoft.com/office/drawing/2014/main" val="1702502451"/>
                    </a:ext>
                  </a:extLst>
                </a:gridCol>
                <a:gridCol w="901148">
                  <a:extLst>
                    <a:ext uri="{9D8B030D-6E8A-4147-A177-3AD203B41FA5}">
                      <a16:colId xmlns:a16="http://schemas.microsoft.com/office/drawing/2014/main" val="1365404599"/>
                    </a:ext>
                  </a:extLst>
                </a:gridCol>
                <a:gridCol w="768626">
                  <a:extLst>
                    <a:ext uri="{9D8B030D-6E8A-4147-A177-3AD203B41FA5}">
                      <a16:colId xmlns:a16="http://schemas.microsoft.com/office/drawing/2014/main" val="2108354464"/>
                    </a:ext>
                  </a:extLst>
                </a:gridCol>
                <a:gridCol w="781878">
                  <a:extLst>
                    <a:ext uri="{9D8B030D-6E8A-4147-A177-3AD203B41FA5}">
                      <a16:colId xmlns:a16="http://schemas.microsoft.com/office/drawing/2014/main" val="870959698"/>
                    </a:ext>
                  </a:extLst>
                </a:gridCol>
                <a:gridCol w="1292093">
                  <a:extLst>
                    <a:ext uri="{9D8B030D-6E8A-4147-A177-3AD203B41FA5}">
                      <a16:colId xmlns:a16="http://schemas.microsoft.com/office/drawing/2014/main" val="1757825797"/>
                    </a:ext>
                  </a:extLst>
                </a:gridCol>
              </a:tblGrid>
              <a:tr h="370840">
                <a:tc>
                  <a:txBody>
                    <a:bodyPr/>
                    <a:lstStyle/>
                    <a:p>
                      <a:pPr algn="ctr"/>
                      <a:r>
                        <a:rPr lang="es-MX" sz="2400" dirty="0">
                          <a:solidFill>
                            <a:schemeClr val="bg1"/>
                          </a:solidFill>
                        </a:rPr>
                        <a:t>0</a:t>
                      </a:r>
                    </a:p>
                  </a:txBody>
                  <a:tcPr/>
                </a:tc>
                <a:tc>
                  <a:txBody>
                    <a:bodyPr/>
                    <a:lstStyle/>
                    <a:p>
                      <a:pPr algn="ctr"/>
                      <a:r>
                        <a:rPr lang="es-MX" sz="2400" dirty="0">
                          <a:solidFill>
                            <a:schemeClr val="bg1"/>
                          </a:solidFill>
                        </a:rPr>
                        <a:t>1/2</a:t>
                      </a:r>
                    </a:p>
                  </a:txBody>
                  <a:tcPr/>
                </a:tc>
                <a:tc>
                  <a:txBody>
                    <a:bodyPr/>
                    <a:lstStyle/>
                    <a:p>
                      <a:pPr algn="ctr"/>
                      <a:r>
                        <a:rPr lang="es-MX" sz="2400" dirty="0">
                          <a:solidFill>
                            <a:schemeClr val="bg1"/>
                          </a:solidFill>
                        </a:rPr>
                        <a:t>1</a:t>
                      </a:r>
                    </a:p>
                  </a:txBody>
                  <a:tcPr/>
                </a:tc>
                <a:tc>
                  <a:txBody>
                    <a:bodyPr/>
                    <a:lstStyle/>
                    <a:p>
                      <a:pPr algn="ctr"/>
                      <a:r>
                        <a:rPr lang="es-MX" sz="2400" dirty="0">
                          <a:solidFill>
                            <a:schemeClr val="bg1"/>
                          </a:solidFill>
                        </a:rPr>
                        <a:t>1/2</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40</a:t>
                      </a:r>
                    </a:p>
                  </a:txBody>
                  <a:tcPr/>
                </a:tc>
                <a:extLst>
                  <a:ext uri="{0D108BD9-81ED-4DB2-BD59-A6C34878D82A}">
                    <a16:rowId xmlns:a16="http://schemas.microsoft.com/office/drawing/2014/main" val="1945315785"/>
                  </a:ext>
                </a:extLst>
              </a:tr>
            </a:tbl>
          </a:graphicData>
        </a:graphic>
      </p:graphicFrame>
      <p:sp>
        <p:nvSpPr>
          <p:cNvPr id="11" name="CuadroTexto 10">
            <a:extLst>
              <a:ext uri="{FF2B5EF4-FFF2-40B4-BE49-F238E27FC236}">
                <a16:creationId xmlns:a16="http://schemas.microsoft.com/office/drawing/2014/main" id="{532BE34D-2619-4224-BB99-C89F749C85E4}"/>
              </a:ext>
            </a:extLst>
          </p:cNvPr>
          <p:cNvSpPr txBox="1"/>
          <p:nvPr/>
        </p:nvSpPr>
        <p:spPr>
          <a:xfrm>
            <a:off x="7474226" y="4324564"/>
            <a:ext cx="780983" cy="461665"/>
          </a:xfrm>
          <a:prstGeom prst="rect">
            <a:avLst/>
          </a:prstGeom>
          <a:noFill/>
        </p:spPr>
        <p:txBody>
          <a:bodyPr wrap="none" rtlCol="0">
            <a:spAutoFit/>
          </a:bodyPr>
          <a:lstStyle/>
          <a:p>
            <a:r>
              <a:rPr lang="es-MX" sz="2400" dirty="0"/>
              <a:t>R2/2</a:t>
            </a:r>
          </a:p>
        </p:txBody>
      </p:sp>
    </p:spTree>
    <p:extLst>
      <p:ext uri="{BB962C8B-B14F-4D97-AF65-F5344CB8AC3E}">
        <p14:creationId xmlns:p14="http://schemas.microsoft.com/office/powerpoint/2010/main" val="259588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ircle(in)">
                                      <p:cBhvr>
                                        <p:cTn id="25" dur="20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simplex</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2683431406"/>
              </p:ext>
            </p:extLst>
          </p:nvPr>
        </p:nvGraphicFramePr>
        <p:xfrm>
          <a:off x="613752" y="3338883"/>
          <a:ext cx="6598745" cy="2614681"/>
        </p:xfrm>
        <a:graphic>
          <a:graphicData uri="http://schemas.openxmlformats.org/drawingml/2006/table">
            <a:tbl>
              <a:tblPr firstRow="1" bandRow="1">
                <a:tableStyleId>{5C22544A-7EE6-4342-B048-85BDC9FD1C3A}</a:tableStyleId>
              </a:tblPr>
              <a:tblGrid>
                <a:gridCol w="1008436">
                  <a:extLst>
                    <a:ext uri="{9D8B030D-6E8A-4147-A177-3AD203B41FA5}">
                      <a16:colId xmlns:a16="http://schemas.microsoft.com/office/drawing/2014/main" val="3170281884"/>
                    </a:ext>
                  </a:extLst>
                </a:gridCol>
                <a:gridCol w="1008436">
                  <a:extLst>
                    <a:ext uri="{9D8B030D-6E8A-4147-A177-3AD203B41FA5}">
                      <a16:colId xmlns:a16="http://schemas.microsoft.com/office/drawing/2014/main" val="2953170043"/>
                    </a:ext>
                  </a:extLst>
                </a:gridCol>
                <a:gridCol w="832075">
                  <a:extLst>
                    <a:ext uri="{9D8B030D-6E8A-4147-A177-3AD203B41FA5}">
                      <a16:colId xmlns:a16="http://schemas.microsoft.com/office/drawing/2014/main" val="71996602"/>
                    </a:ext>
                  </a:extLst>
                </a:gridCol>
                <a:gridCol w="920609">
                  <a:extLst>
                    <a:ext uri="{9D8B030D-6E8A-4147-A177-3AD203B41FA5}">
                      <a16:colId xmlns:a16="http://schemas.microsoft.com/office/drawing/2014/main" val="766919744"/>
                    </a:ext>
                  </a:extLst>
                </a:gridCol>
                <a:gridCol w="1050083">
                  <a:extLst>
                    <a:ext uri="{9D8B030D-6E8A-4147-A177-3AD203B41FA5}">
                      <a16:colId xmlns:a16="http://schemas.microsoft.com/office/drawing/2014/main" val="1434145670"/>
                    </a:ext>
                  </a:extLst>
                </a:gridCol>
                <a:gridCol w="609600">
                  <a:extLst>
                    <a:ext uri="{9D8B030D-6E8A-4147-A177-3AD203B41FA5}">
                      <a16:colId xmlns:a16="http://schemas.microsoft.com/office/drawing/2014/main" val="3055161989"/>
                    </a:ext>
                  </a:extLst>
                </a:gridCol>
                <a:gridCol w="1169506">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solidFill>
                            <a:srgbClr val="FF0000"/>
                          </a:solidFill>
                        </a:rPr>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R4</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200026475"/>
                  </a:ext>
                </a:extLst>
              </a:tr>
              <a:tr h="553251">
                <a:tc>
                  <a:txBody>
                    <a:bodyPr/>
                    <a:lstStyle/>
                    <a:p>
                      <a:pPr algn="ctr"/>
                      <a:r>
                        <a:rPr lang="es-MX" sz="2400" dirty="0"/>
                        <a:t>R5</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565383806"/>
                  </a:ext>
                </a:extLst>
              </a:tr>
              <a:tr h="553251">
                <a:tc>
                  <a:txBody>
                    <a:bodyPr/>
                    <a:lstStyle/>
                    <a:p>
                      <a:pPr algn="ctr"/>
                      <a:r>
                        <a:rPr lang="es-MX" sz="2400" dirty="0"/>
                        <a:t>R6</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996350667"/>
                  </a:ext>
                </a:extLst>
              </a:tr>
            </a:tbl>
          </a:graphicData>
        </a:graphic>
      </p:graphicFrame>
      <p:graphicFrame>
        <p:nvGraphicFramePr>
          <p:cNvPr id="9" name="Tabla 8">
            <a:extLst>
              <a:ext uri="{FF2B5EF4-FFF2-40B4-BE49-F238E27FC236}">
                <a16:creationId xmlns:a16="http://schemas.microsoft.com/office/drawing/2014/main" id="{1BA859FD-2C5F-479C-8062-A697B275F462}"/>
              </a:ext>
            </a:extLst>
          </p:cNvPr>
          <p:cNvGraphicFramePr>
            <a:graphicFrameLocks noGrp="1"/>
          </p:cNvGraphicFramePr>
          <p:nvPr>
            <p:extLst>
              <p:ext uri="{D42A27DB-BD31-4B8C-83A1-F6EECF244321}">
                <p14:modId xmlns:p14="http://schemas.microsoft.com/office/powerpoint/2010/main" val="992275241"/>
              </p:ext>
            </p:extLst>
          </p:nvPr>
        </p:nvGraphicFramePr>
        <p:xfrm>
          <a:off x="1620917" y="4898873"/>
          <a:ext cx="5601518"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609600">
                  <a:extLst>
                    <a:ext uri="{9D8B030D-6E8A-4147-A177-3AD203B41FA5}">
                      <a16:colId xmlns:a16="http://schemas.microsoft.com/office/drawing/2014/main" val="870959698"/>
                    </a:ext>
                  </a:extLst>
                </a:gridCol>
                <a:gridCol w="1152939">
                  <a:extLst>
                    <a:ext uri="{9D8B030D-6E8A-4147-A177-3AD203B41FA5}">
                      <a16:colId xmlns:a16="http://schemas.microsoft.com/office/drawing/2014/main" val="1757825797"/>
                    </a:ext>
                  </a:extLst>
                </a:gridCol>
              </a:tblGrid>
              <a:tr h="370840">
                <a:tc>
                  <a:txBody>
                    <a:bodyPr/>
                    <a:lstStyle/>
                    <a:p>
                      <a:pPr algn="ctr"/>
                      <a:r>
                        <a:rPr lang="es-MX" sz="2400" dirty="0">
                          <a:solidFill>
                            <a:srgbClr val="FF0000"/>
                          </a:solidFill>
                        </a:rPr>
                        <a:t>0</a:t>
                      </a:r>
                    </a:p>
                  </a:txBody>
                  <a:tcPr/>
                </a:tc>
                <a:tc>
                  <a:txBody>
                    <a:bodyPr/>
                    <a:lstStyle/>
                    <a:p>
                      <a:pPr algn="ctr"/>
                      <a:r>
                        <a:rPr lang="es-MX" sz="2400" dirty="0">
                          <a:solidFill>
                            <a:srgbClr val="FF0000"/>
                          </a:solidFill>
                        </a:rPr>
                        <a:t>1/2</a:t>
                      </a:r>
                    </a:p>
                  </a:txBody>
                  <a:tcPr/>
                </a:tc>
                <a:tc>
                  <a:txBody>
                    <a:bodyPr/>
                    <a:lstStyle/>
                    <a:p>
                      <a:pPr algn="ctr"/>
                      <a:r>
                        <a:rPr lang="es-MX" sz="2400" dirty="0">
                          <a:solidFill>
                            <a:srgbClr val="FF0000"/>
                          </a:solidFill>
                        </a:rPr>
                        <a:t>1</a:t>
                      </a:r>
                    </a:p>
                  </a:txBody>
                  <a:tcPr/>
                </a:tc>
                <a:tc>
                  <a:txBody>
                    <a:bodyPr/>
                    <a:lstStyle/>
                    <a:p>
                      <a:pPr algn="ctr"/>
                      <a:r>
                        <a:rPr lang="es-MX" sz="2400" dirty="0">
                          <a:solidFill>
                            <a:srgbClr val="FF0000"/>
                          </a:solidFill>
                        </a:rPr>
                        <a:t>1/2</a:t>
                      </a:r>
                    </a:p>
                  </a:txBody>
                  <a:tcPr/>
                </a:tc>
                <a:tc>
                  <a:txBody>
                    <a:bodyPr/>
                    <a:lstStyle/>
                    <a:p>
                      <a:pPr algn="ctr"/>
                      <a:r>
                        <a:rPr lang="es-MX" sz="2400" dirty="0">
                          <a:solidFill>
                            <a:srgbClr val="FF0000"/>
                          </a:solidFill>
                        </a:rPr>
                        <a:t>0</a:t>
                      </a:r>
                    </a:p>
                  </a:txBody>
                  <a:tcPr/>
                </a:tc>
                <a:tc>
                  <a:txBody>
                    <a:bodyPr/>
                    <a:lstStyle/>
                    <a:p>
                      <a:pPr algn="ctr"/>
                      <a:r>
                        <a:rPr lang="es-MX" sz="2400" dirty="0">
                          <a:solidFill>
                            <a:srgbClr val="FF0000"/>
                          </a:solidFill>
                        </a:rPr>
                        <a:t>40</a:t>
                      </a:r>
                    </a:p>
                  </a:txBody>
                  <a:tcPr/>
                </a:tc>
                <a:extLst>
                  <a:ext uri="{0D108BD9-81ED-4DB2-BD59-A6C34878D82A}">
                    <a16:rowId xmlns:a16="http://schemas.microsoft.com/office/drawing/2014/main" val="1945315785"/>
                  </a:ext>
                </a:extLst>
              </a:tr>
            </a:tbl>
          </a:graphicData>
        </a:graphic>
      </p:graphicFrame>
      <p:sp>
        <p:nvSpPr>
          <p:cNvPr id="11" name="CuadroTexto 10">
            <a:extLst>
              <a:ext uri="{FF2B5EF4-FFF2-40B4-BE49-F238E27FC236}">
                <a16:creationId xmlns:a16="http://schemas.microsoft.com/office/drawing/2014/main" id="{81E89293-9BA9-4E2B-9D11-96880D1FBC28}"/>
              </a:ext>
            </a:extLst>
          </p:cNvPr>
          <p:cNvSpPr txBox="1"/>
          <p:nvPr/>
        </p:nvSpPr>
        <p:spPr>
          <a:xfrm>
            <a:off x="613752" y="1215641"/>
            <a:ext cx="7977809" cy="1569660"/>
          </a:xfrm>
          <a:prstGeom prst="rect">
            <a:avLst/>
          </a:prstGeom>
          <a:noFill/>
          <a:ln>
            <a:solidFill>
              <a:srgbClr val="FF0000"/>
            </a:solidFill>
          </a:ln>
        </p:spPr>
        <p:txBody>
          <a:bodyPr wrap="square" rtlCol="0">
            <a:spAutoFit/>
          </a:bodyPr>
          <a:lstStyle/>
          <a:p>
            <a:pPr algn="just"/>
            <a:r>
              <a:rPr lang="es-MX" sz="2400" dirty="0"/>
              <a:t>Se deben convertir los valores por encima y debajo de la función pivote en 0, para lo cual a cada fila se le resta o suma,  la multiplicación del valor que se convertirá en cero por la fila pivote.</a:t>
            </a:r>
          </a:p>
        </p:txBody>
      </p:sp>
      <p:sp>
        <p:nvSpPr>
          <p:cNvPr id="4" name="CuadroTexto 3">
            <a:extLst>
              <a:ext uri="{FF2B5EF4-FFF2-40B4-BE49-F238E27FC236}">
                <a16:creationId xmlns:a16="http://schemas.microsoft.com/office/drawing/2014/main" id="{771EFF74-276B-42F1-B6FC-E4387C750AD6}"/>
              </a:ext>
            </a:extLst>
          </p:cNvPr>
          <p:cNvSpPr txBox="1"/>
          <p:nvPr/>
        </p:nvSpPr>
        <p:spPr>
          <a:xfrm>
            <a:off x="7341704" y="4240696"/>
            <a:ext cx="1601040" cy="461665"/>
          </a:xfrm>
          <a:prstGeom prst="rect">
            <a:avLst/>
          </a:prstGeom>
          <a:noFill/>
        </p:spPr>
        <p:txBody>
          <a:bodyPr wrap="square" rtlCol="0">
            <a:spAutoFit/>
          </a:bodyPr>
          <a:lstStyle/>
          <a:p>
            <a:r>
              <a:rPr lang="es-MX" sz="2400" dirty="0"/>
              <a:t>R1+5000R5</a:t>
            </a:r>
          </a:p>
        </p:txBody>
      </p:sp>
      <p:sp>
        <p:nvSpPr>
          <p:cNvPr id="12" name="CuadroTexto 11">
            <a:extLst>
              <a:ext uri="{FF2B5EF4-FFF2-40B4-BE49-F238E27FC236}">
                <a16:creationId xmlns:a16="http://schemas.microsoft.com/office/drawing/2014/main" id="{2E35AE31-3E89-492E-9F41-415D62FBF579}"/>
              </a:ext>
            </a:extLst>
          </p:cNvPr>
          <p:cNvSpPr txBox="1"/>
          <p:nvPr/>
        </p:nvSpPr>
        <p:spPr>
          <a:xfrm>
            <a:off x="7341704" y="5472563"/>
            <a:ext cx="1601040" cy="461665"/>
          </a:xfrm>
          <a:prstGeom prst="rect">
            <a:avLst/>
          </a:prstGeom>
          <a:noFill/>
        </p:spPr>
        <p:txBody>
          <a:bodyPr wrap="square" rtlCol="0">
            <a:spAutoFit/>
          </a:bodyPr>
          <a:lstStyle/>
          <a:p>
            <a:r>
              <a:rPr lang="es-MX" sz="2400" dirty="0"/>
              <a:t>R3-2R5</a:t>
            </a:r>
          </a:p>
        </p:txBody>
      </p:sp>
      <p:graphicFrame>
        <p:nvGraphicFramePr>
          <p:cNvPr id="13" name="Tabla 12">
            <a:extLst>
              <a:ext uri="{FF2B5EF4-FFF2-40B4-BE49-F238E27FC236}">
                <a16:creationId xmlns:a16="http://schemas.microsoft.com/office/drawing/2014/main" id="{01D457C7-3B2A-4E1C-BAB2-642810138F9C}"/>
              </a:ext>
            </a:extLst>
          </p:cNvPr>
          <p:cNvGraphicFramePr>
            <a:graphicFrameLocks noGrp="1"/>
          </p:cNvGraphicFramePr>
          <p:nvPr>
            <p:extLst>
              <p:ext uri="{D42A27DB-BD31-4B8C-83A1-F6EECF244321}">
                <p14:modId xmlns:p14="http://schemas.microsoft.com/office/powerpoint/2010/main" val="362696035"/>
              </p:ext>
            </p:extLst>
          </p:nvPr>
        </p:nvGraphicFramePr>
        <p:xfrm>
          <a:off x="1620917" y="4324828"/>
          <a:ext cx="5601518"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569843">
                  <a:extLst>
                    <a:ext uri="{9D8B030D-6E8A-4147-A177-3AD203B41FA5}">
                      <a16:colId xmlns:a16="http://schemas.microsoft.com/office/drawing/2014/main" val="870959698"/>
                    </a:ext>
                  </a:extLst>
                </a:gridCol>
                <a:gridCol w="1192696">
                  <a:extLst>
                    <a:ext uri="{9D8B030D-6E8A-4147-A177-3AD203B41FA5}">
                      <a16:colId xmlns:a16="http://schemas.microsoft.com/office/drawing/2014/main" val="1757825797"/>
                    </a:ext>
                  </a:extLst>
                </a:gridCol>
              </a:tblGrid>
              <a:tr h="370840">
                <a:tc>
                  <a:txBody>
                    <a:bodyPr/>
                    <a:lstStyle/>
                    <a:p>
                      <a:pPr algn="ctr"/>
                      <a:r>
                        <a:rPr lang="es-MX" sz="2400" dirty="0">
                          <a:solidFill>
                            <a:schemeClr val="bg1"/>
                          </a:solidFill>
                        </a:rPr>
                        <a:t>1</a:t>
                      </a:r>
                    </a:p>
                  </a:txBody>
                  <a:tcPr/>
                </a:tc>
                <a:tc>
                  <a:txBody>
                    <a:bodyPr/>
                    <a:lstStyle/>
                    <a:p>
                      <a:pPr algn="ctr"/>
                      <a:r>
                        <a:rPr lang="es-MX" sz="2400" dirty="0">
                          <a:solidFill>
                            <a:schemeClr val="bg1"/>
                          </a:solidFill>
                        </a:rPr>
                        <a:t>500</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2500</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200,000</a:t>
                      </a:r>
                    </a:p>
                  </a:txBody>
                  <a:tcPr/>
                </a:tc>
                <a:extLst>
                  <a:ext uri="{0D108BD9-81ED-4DB2-BD59-A6C34878D82A}">
                    <a16:rowId xmlns:a16="http://schemas.microsoft.com/office/drawing/2014/main" val="1945315785"/>
                  </a:ext>
                </a:extLst>
              </a:tr>
            </a:tbl>
          </a:graphicData>
        </a:graphic>
      </p:graphicFrame>
      <p:graphicFrame>
        <p:nvGraphicFramePr>
          <p:cNvPr id="14" name="Tabla 13">
            <a:extLst>
              <a:ext uri="{FF2B5EF4-FFF2-40B4-BE49-F238E27FC236}">
                <a16:creationId xmlns:a16="http://schemas.microsoft.com/office/drawing/2014/main" id="{A7DD1271-38C1-45C6-9B72-0088986FC28B}"/>
              </a:ext>
            </a:extLst>
          </p:cNvPr>
          <p:cNvGraphicFramePr>
            <a:graphicFrameLocks noGrp="1"/>
          </p:cNvGraphicFramePr>
          <p:nvPr>
            <p:extLst>
              <p:ext uri="{D42A27DB-BD31-4B8C-83A1-F6EECF244321}">
                <p14:modId xmlns:p14="http://schemas.microsoft.com/office/powerpoint/2010/main" val="764707993"/>
              </p:ext>
            </p:extLst>
          </p:nvPr>
        </p:nvGraphicFramePr>
        <p:xfrm>
          <a:off x="1610979" y="5477028"/>
          <a:ext cx="5601518"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569843">
                  <a:extLst>
                    <a:ext uri="{9D8B030D-6E8A-4147-A177-3AD203B41FA5}">
                      <a16:colId xmlns:a16="http://schemas.microsoft.com/office/drawing/2014/main" val="870959698"/>
                    </a:ext>
                  </a:extLst>
                </a:gridCol>
                <a:gridCol w="1192696">
                  <a:extLst>
                    <a:ext uri="{9D8B030D-6E8A-4147-A177-3AD203B41FA5}">
                      <a16:colId xmlns:a16="http://schemas.microsoft.com/office/drawing/2014/main" val="1757825797"/>
                    </a:ext>
                  </a:extLst>
                </a:gridCol>
              </a:tblGrid>
              <a:tr h="370840">
                <a:tc>
                  <a:txBody>
                    <a:bodyPr/>
                    <a:lstStyle/>
                    <a:p>
                      <a:pPr algn="ctr"/>
                      <a:r>
                        <a:rPr lang="es-MX" sz="2400" dirty="0">
                          <a:solidFill>
                            <a:schemeClr val="bg1"/>
                          </a:solidFill>
                        </a:rPr>
                        <a:t>0</a:t>
                      </a:r>
                    </a:p>
                  </a:txBody>
                  <a:tcPr/>
                </a:tc>
                <a:tc>
                  <a:txBody>
                    <a:bodyPr/>
                    <a:lstStyle/>
                    <a:p>
                      <a:pPr algn="ctr"/>
                      <a:r>
                        <a:rPr lang="es-MX" sz="2400" dirty="0">
                          <a:solidFill>
                            <a:schemeClr val="bg1"/>
                          </a:solidFill>
                        </a:rPr>
                        <a:t>2</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-1</a:t>
                      </a:r>
                    </a:p>
                  </a:txBody>
                  <a:tcPr/>
                </a:tc>
                <a:tc>
                  <a:txBody>
                    <a:bodyPr/>
                    <a:lstStyle/>
                    <a:p>
                      <a:pPr algn="ctr"/>
                      <a:r>
                        <a:rPr lang="es-MX" sz="2400" dirty="0">
                          <a:solidFill>
                            <a:schemeClr val="bg1"/>
                          </a:solidFill>
                        </a:rPr>
                        <a:t>1</a:t>
                      </a:r>
                    </a:p>
                  </a:txBody>
                  <a:tcPr/>
                </a:tc>
                <a:tc>
                  <a:txBody>
                    <a:bodyPr/>
                    <a:lstStyle/>
                    <a:p>
                      <a:pPr algn="ctr"/>
                      <a:r>
                        <a:rPr lang="es-MX" sz="2400" dirty="0">
                          <a:solidFill>
                            <a:schemeClr val="bg1"/>
                          </a:solidFill>
                        </a:rPr>
                        <a:t>40</a:t>
                      </a:r>
                    </a:p>
                  </a:txBody>
                  <a:tcPr/>
                </a:tc>
                <a:extLst>
                  <a:ext uri="{0D108BD9-81ED-4DB2-BD59-A6C34878D82A}">
                    <a16:rowId xmlns:a16="http://schemas.microsoft.com/office/drawing/2014/main" val="1945315785"/>
                  </a:ext>
                </a:extLst>
              </a:tr>
            </a:tbl>
          </a:graphicData>
        </a:graphic>
      </p:graphicFrame>
    </p:spTree>
    <p:extLst>
      <p:ext uri="{BB962C8B-B14F-4D97-AF65-F5344CB8AC3E}">
        <p14:creationId xmlns:p14="http://schemas.microsoft.com/office/powerpoint/2010/main" val="330106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4" grpId="0"/>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Solución por el método simplex</a:t>
            </a:r>
          </a:p>
        </p:txBody>
      </p:sp>
      <p:graphicFrame>
        <p:nvGraphicFramePr>
          <p:cNvPr id="5" name="Tabla 4">
            <a:extLst>
              <a:ext uri="{FF2B5EF4-FFF2-40B4-BE49-F238E27FC236}">
                <a16:creationId xmlns:a16="http://schemas.microsoft.com/office/drawing/2014/main" id="{4F773ABC-18C6-434F-81E8-8FA3F022A29E}"/>
              </a:ext>
            </a:extLst>
          </p:cNvPr>
          <p:cNvGraphicFramePr>
            <a:graphicFrameLocks noGrp="1"/>
          </p:cNvGraphicFramePr>
          <p:nvPr>
            <p:extLst>
              <p:ext uri="{D42A27DB-BD31-4B8C-83A1-F6EECF244321}">
                <p14:modId xmlns:p14="http://schemas.microsoft.com/office/powerpoint/2010/main" val="1732650908"/>
              </p:ext>
            </p:extLst>
          </p:nvPr>
        </p:nvGraphicFramePr>
        <p:xfrm>
          <a:off x="1316117" y="2795544"/>
          <a:ext cx="6780961" cy="2614681"/>
        </p:xfrm>
        <a:graphic>
          <a:graphicData uri="http://schemas.openxmlformats.org/drawingml/2006/table">
            <a:tbl>
              <a:tblPr firstRow="1" bandRow="1">
                <a:tableStyleId>{5C22544A-7EE6-4342-B048-85BDC9FD1C3A}</a:tableStyleId>
              </a:tblPr>
              <a:tblGrid>
                <a:gridCol w="1008436">
                  <a:extLst>
                    <a:ext uri="{9D8B030D-6E8A-4147-A177-3AD203B41FA5}">
                      <a16:colId xmlns:a16="http://schemas.microsoft.com/office/drawing/2014/main" val="3170281884"/>
                    </a:ext>
                  </a:extLst>
                </a:gridCol>
                <a:gridCol w="1008436">
                  <a:extLst>
                    <a:ext uri="{9D8B030D-6E8A-4147-A177-3AD203B41FA5}">
                      <a16:colId xmlns:a16="http://schemas.microsoft.com/office/drawing/2014/main" val="2953170043"/>
                    </a:ext>
                  </a:extLst>
                </a:gridCol>
                <a:gridCol w="832075">
                  <a:extLst>
                    <a:ext uri="{9D8B030D-6E8A-4147-A177-3AD203B41FA5}">
                      <a16:colId xmlns:a16="http://schemas.microsoft.com/office/drawing/2014/main" val="71996602"/>
                    </a:ext>
                  </a:extLst>
                </a:gridCol>
                <a:gridCol w="920609">
                  <a:extLst>
                    <a:ext uri="{9D8B030D-6E8A-4147-A177-3AD203B41FA5}">
                      <a16:colId xmlns:a16="http://schemas.microsoft.com/office/drawing/2014/main" val="766919744"/>
                    </a:ext>
                  </a:extLst>
                </a:gridCol>
                <a:gridCol w="1050083">
                  <a:extLst>
                    <a:ext uri="{9D8B030D-6E8A-4147-A177-3AD203B41FA5}">
                      <a16:colId xmlns:a16="http://schemas.microsoft.com/office/drawing/2014/main" val="1434145670"/>
                    </a:ext>
                  </a:extLst>
                </a:gridCol>
                <a:gridCol w="609600">
                  <a:extLst>
                    <a:ext uri="{9D8B030D-6E8A-4147-A177-3AD203B41FA5}">
                      <a16:colId xmlns:a16="http://schemas.microsoft.com/office/drawing/2014/main" val="3055161989"/>
                    </a:ext>
                  </a:extLst>
                </a:gridCol>
                <a:gridCol w="1351722">
                  <a:extLst>
                    <a:ext uri="{9D8B030D-6E8A-4147-A177-3AD203B41FA5}">
                      <a16:colId xmlns:a16="http://schemas.microsoft.com/office/drawing/2014/main" val="2127989957"/>
                    </a:ext>
                  </a:extLst>
                </a:gridCol>
              </a:tblGrid>
              <a:tr h="954928">
                <a:tc>
                  <a:txBody>
                    <a:bodyPr/>
                    <a:lstStyle/>
                    <a:p>
                      <a:pPr algn="ctr"/>
                      <a:endParaRPr lang="es-MX" sz="2400" dirty="0"/>
                    </a:p>
                  </a:txBody>
                  <a:tcPr/>
                </a:tc>
                <a:tc>
                  <a:txBody>
                    <a:bodyPr/>
                    <a:lstStyle/>
                    <a:p>
                      <a:pPr algn="ctr"/>
                      <a:r>
                        <a:rPr lang="es-MX" sz="2400" dirty="0"/>
                        <a:t>Z</a:t>
                      </a:r>
                    </a:p>
                  </a:txBody>
                  <a:tcPr/>
                </a:tc>
                <a:tc>
                  <a:txBody>
                    <a:bodyPr/>
                    <a:lstStyle/>
                    <a:p>
                      <a:pPr algn="ctr"/>
                      <a:r>
                        <a:rPr lang="es-MX" sz="2400" dirty="0">
                          <a:solidFill>
                            <a:srgbClr val="FF0000"/>
                          </a:solidFill>
                        </a:rPr>
                        <a:t>X1</a:t>
                      </a:r>
                    </a:p>
                  </a:txBody>
                  <a:tcPr/>
                </a:tc>
                <a:tc>
                  <a:txBody>
                    <a:bodyPr/>
                    <a:lstStyle/>
                    <a:p>
                      <a:pPr algn="ctr"/>
                      <a:r>
                        <a:rPr lang="es-MX" sz="2400" dirty="0"/>
                        <a:t>X2</a:t>
                      </a:r>
                    </a:p>
                  </a:txBody>
                  <a:tcPr/>
                </a:tc>
                <a:tc>
                  <a:txBody>
                    <a:bodyPr/>
                    <a:lstStyle/>
                    <a:p>
                      <a:pPr algn="ctr"/>
                      <a:r>
                        <a:rPr lang="es-MX" sz="2400" dirty="0"/>
                        <a:t>S1</a:t>
                      </a:r>
                    </a:p>
                  </a:txBody>
                  <a:tcPr/>
                </a:tc>
                <a:tc>
                  <a:txBody>
                    <a:bodyPr/>
                    <a:lstStyle/>
                    <a:p>
                      <a:pPr algn="ctr"/>
                      <a:r>
                        <a:rPr lang="es-MX" sz="2400" dirty="0"/>
                        <a:t>S2</a:t>
                      </a:r>
                    </a:p>
                  </a:txBody>
                  <a:tcPr/>
                </a:tc>
                <a:tc>
                  <a:txBody>
                    <a:bodyPr/>
                    <a:lstStyle/>
                    <a:p>
                      <a:pPr algn="ctr"/>
                      <a:r>
                        <a:rPr lang="es-MX" sz="2400" dirty="0"/>
                        <a:t>Solución</a:t>
                      </a:r>
                    </a:p>
                  </a:txBody>
                  <a:tcPr/>
                </a:tc>
                <a:extLst>
                  <a:ext uri="{0D108BD9-81ED-4DB2-BD59-A6C34878D82A}">
                    <a16:rowId xmlns:a16="http://schemas.microsoft.com/office/drawing/2014/main" val="1964224852"/>
                  </a:ext>
                </a:extLst>
              </a:tr>
              <a:tr h="553251">
                <a:tc>
                  <a:txBody>
                    <a:bodyPr/>
                    <a:lstStyle/>
                    <a:p>
                      <a:pPr algn="ctr"/>
                      <a:r>
                        <a:rPr lang="es-MX" sz="2400" dirty="0"/>
                        <a:t>R4</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200026475"/>
                  </a:ext>
                </a:extLst>
              </a:tr>
              <a:tr h="553251">
                <a:tc>
                  <a:txBody>
                    <a:bodyPr/>
                    <a:lstStyle/>
                    <a:p>
                      <a:pPr algn="ctr"/>
                      <a:r>
                        <a:rPr lang="es-MX" sz="2400" dirty="0"/>
                        <a:t>R5</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565383806"/>
                  </a:ext>
                </a:extLst>
              </a:tr>
              <a:tr h="553251">
                <a:tc>
                  <a:txBody>
                    <a:bodyPr/>
                    <a:lstStyle/>
                    <a:p>
                      <a:pPr algn="ctr"/>
                      <a:r>
                        <a:rPr lang="es-MX" sz="2400" dirty="0"/>
                        <a:t>R6</a:t>
                      </a:r>
                    </a:p>
                  </a:txBody>
                  <a:tcPr/>
                </a:tc>
                <a:tc>
                  <a:txBody>
                    <a:bodyPr/>
                    <a:lstStyle/>
                    <a:p>
                      <a:pPr algn="ctr"/>
                      <a:endParaRPr lang="es-MX" sz="2400" dirty="0"/>
                    </a:p>
                  </a:txBody>
                  <a:tcPr/>
                </a:tc>
                <a:tc>
                  <a:txBody>
                    <a:bodyPr/>
                    <a:lstStyle/>
                    <a:p>
                      <a:pPr algn="ctr"/>
                      <a:endParaRPr lang="es-MX" sz="2400" dirty="0">
                        <a:solidFill>
                          <a:srgbClr val="FF0000"/>
                        </a:solidFill>
                      </a:endParaRPr>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tc>
                  <a:txBody>
                    <a:bodyPr/>
                    <a:lstStyle/>
                    <a:p>
                      <a:pPr algn="ctr"/>
                      <a:endParaRPr lang="es-MX" sz="2400" dirty="0"/>
                    </a:p>
                  </a:txBody>
                  <a:tcPr/>
                </a:tc>
                <a:extLst>
                  <a:ext uri="{0D108BD9-81ED-4DB2-BD59-A6C34878D82A}">
                    <a16:rowId xmlns:a16="http://schemas.microsoft.com/office/drawing/2014/main" val="1996350667"/>
                  </a:ext>
                </a:extLst>
              </a:tr>
            </a:tbl>
          </a:graphicData>
        </a:graphic>
      </p:graphicFrame>
      <p:graphicFrame>
        <p:nvGraphicFramePr>
          <p:cNvPr id="9" name="Tabla 8">
            <a:extLst>
              <a:ext uri="{FF2B5EF4-FFF2-40B4-BE49-F238E27FC236}">
                <a16:creationId xmlns:a16="http://schemas.microsoft.com/office/drawing/2014/main" id="{1BA859FD-2C5F-479C-8062-A697B275F462}"/>
              </a:ext>
            </a:extLst>
          </p:cNvPr>
          <p:cNvGraphicFramePr>
            <a:graphicFrameLocks noGrp="1"/>
          </p:cNvGraphicFramePr>
          <p:nvPr>
            <p:extLst>
              <p:ext uri="{D42A27DB-BD31-4B8C-83A1-F6EECF244321}">
                <p14:modId xmlns:p14="http://schemas.microsoft.com/office/powerpoint/2010/main" val="2031026200"/>
              </p:ext>
            </p:extLst>
          </p:nvPr>
        </p:nvGraphicFramePr>
        <p:xfrm>
          <a:off x="2323282" y="4355534"/>
          <a:ext cx="5773796"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609600">
                  <a:extLst>
                    <a:ext uri="{9D8B030D-6E8A-4147-A177-3AD203B41FA5}">
                      <a16:colId xmlns:a16="http://schemas.microsoft.com/office/drawing/2014/main" val="870959698"/>
                    </a:ext>
                  </a:extLst>
                </a:gridCol>
                <a:gridCol w="1325217">
                  <a:extLst>
                    <a:ext uri="{9D8B030D-6E8A-4147-A177-3AD203B41FA5}">
                      <a16:colId xmlns:a16="http://schemas.microsoft.com/office/drawing/2014/main" val="1757825797"/>
                    </a:ext>
                  </a:extLst>
                </a:gridCol>
              </a:tblGrid>
              <a:tr h="370840">
                <a:tc>
                  <a:txBody>
                    <a:bodyPr/>
                    <a:lstStyle/>
                    <a:p>
                      <a:pPr algn="ctr"/>
                      <a:r>
                        <a:rPr lang="es-MX" sz="2400" dirty="0">
                          <a:solidFill>
                            <a:srgbClr val="FF0000"/>
                          </a:solidFill>
                        </a:rPr>
                        <a:t>0</a:t>
                      </a:r>
                    </a:p>
                  </a:txBody>
                  <a:tcPr/>
                </a:tc>
                <a:tc>
                  <a:txBody>
                    <a:bodyPr/>
                    <a:lstStyle/>
                    <a:p>
                      <a:pPr algn="ctr"/>
                      <a:r>
                        <a:rPr lang="es-MX" sz="2400" dirty="0">
                          <a:solidFill>
                            <a:srgbClr val="FF0000"/>
                          </a:solidFill>
                        </a:rPr>
                        <a:t>1/2</a:t>
                      </a:r>
                    </a:p>
                  </a:txBody>
                  <a:tcPr/>
                </a:tc>
                <a:tc>
                  <a:txBody>
                    <a:bodyPr/>
                    <a:lstStyle/>
                    <a:p>
                      <a:pPr algn="ctr"/>
                      <a:r>
                        <a:rPr lang="es-MX" sz="2400" dirty="0">
                          <a:solidFill>
                            <a:srgbClr val="FF0000"/>
                          </a:solidFill>
                        </a:rPr>
                        <a:t>1</a:t>
                      </a:r>
                    </a:p>
                  </a:txBody>
                  <a:tcPr/>
                </a:tc>
                <a:tc>
                  <a:txBody>
                    <a:bodyPr/>
                    <a:lstStyle/>
                    <a:p>
                      <a:pPr algn="ctr"/>
                      <a:r>
                        <a:rPr lang="es-MX" sz="2400" dirty="0">
                          <a:solidFill>
                            <a:srgbClr val="FF0000"/>
                          </a:solidFill>
                        </a:rPr>
                        <a:t>1/2</a:t>
                      </a:r>
                    </a:p>
                  </a:txBody>
                  <a:tcPr/>
                </a:tc>
                <a:tc>
                  <a:txBody>
                    <a:bodyPr/>
                    <a:lstStyle/>
                    <a:p>
                      <a:pPr algn="ctr"/>
                      <a:r>
                        <a:rPr lang="es-MX" sz="2400" dirty="0">
                          <a:solidFill>
                            <a:srgbClr val="FF0000"/>
                          </a:solidFill>
                        </a:rPr>
                        <a:t>0</a:t>
                      </a:r>
                    </a:p>
                  </a:txBody>
                  <a:tcPr/>
                </a:tc>
                <a:tc>
                  <a:txBody>
                    <a:bodyPr/>
                    <a:lstStyle/>
                    <a:p>
                      <a:pPr algn="ctr"/>
                      <a:r>
                        <a:rPr lang="es-MX" sz="2400" dirty="0">
                          <a:solidFill>
                            <a:srgbClr val="FF0000"/>
                          </a:solidFill>
                        </a:rPr>
                        <a:t>40</a:t>
                      </a:r>
                    </a:p>
                  </a:txBody>
                  <a:tcPr/>
                </a:tc>
                <a:extLst>
                  <a:ext uri="{0D108BD9-81ED-4DB2-BD59-A6C34878D82A}">
                    <a16:rowId xmlns:a16="http://schemas.microsoft.com/office/drawing/2014/main" val="1945315785"/>
                  </a:ext>
                </a:extLst>
              </a:tr>
            </a:tbl>
          </a:graphicData>
        </a:graphic>
      </p:graphicFrame>
      <p:sp>
        <p:nvSpPr>
          <p:cNvPr id="11" name="CuadroTexto 10">
            <a:extLst>
              <a:ext uri="{FF2B5EF4-FFF2-40B4-BE49-F238E27FC236}">
                <a16:creationId xmlns:a16="http://schemas.microsoft.com/office/drawing/2014/main" id="{81E89293-9BA9-4E2B-9D11-96880D1FBC28}"/>
              </a:ext>
            </a:extLst>
          </p:cNvPr>
          <p:cNvSpPr txBox="1"/>
          <p:nvPr/>
        </p:nvSpPr>
        <p:spPr>
          <a:xfrm>
            <a:off x="613752" y="1215641"/>
            <a:ext cx="7977809" cy="1200329"/>
          </a:xfrm>
          <a:prstGeom prst="rect">
            <a:avLst/>
          </a:prstGeom>
          <a:noFill/>
          <a:ln>
            <a:solidFill>
              <a:srgbClr val="FF0000"/>
            </a:solidFill>
          </a:ln>
        </p:spPr>
        <p:txBody>
          <a:bodyPr wrap="square" rtlCol="0">
            <a:spAutoFit/>
          </a:bodyPr>
          <a:lstStyle/>
          <a:p>
            <a:pPr algn="just"/>
            <a:r>
              <a:rPr lang="es-MX" sz="2400" dirty="0"/>
              <a:t>Posteriormente se verifica, si los valores de la fila de la función objetivo son positivos, en este caso se ha llegado a la solución óptima </a:t>
            </a:r>
          </a:p>
        </p:txBody>
      </p:sp>
      <p:graphicFrame>
        <p:nvGraphicFramePr>
          <p:cNvPr id="13" name="Tabla 12">
            <a:extLst>
              <a:ext uri="{FF2B5EF4-FFF2-40B4-BE49-F238E27FC236}">
                <a16:creationId xmlns:a16="http://schemas.microsoft.com/office/drawing/2014/main" id="{01D457C7-3B2A-4E1C-BAB2-642810138F9C}"/>
              </a:ext>
            </a:extLst>
          </p:cNvPr>
          <p:cNvGraphicFramePr>
            <a:graphicFrameLocks noGrp="1"/>
          </p:cNvGraphicFramePr>
          <p:nvPr>
            <p:extLst>
              <p:ext uri="{D42A27DB-BD31-4B8C-83A1-F6EECF244321}">
                <p14:modId xmlns:p14="http://schemas.microsoft.com/office/powerpoint/2010/main" val="310285228"/>
              </p:ext>
            </p:extLst>
          </p:nvPr>
        </p:nvGraphicFramePr>
        <p:xfrm>
          <a:off x="2323282" y="3781489"/>
          <a:ext cx="5773796"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569843">
                  <a:extLst>
                    <a:ext uri="{9D8B030D-6E8A-4147-A177-3AD203B41FA5}">
                      <a16:colId xmlns:a16="http://schemas.microsoft.com/office/drawing/2014/main" val="870959698"/>
                    </a:ext>
                  </a:extLst>
                </a:gridCol>
                <a:gridCol w="1364974">
                  <a:extLst>
                    <a:ext uri="{9D8B030D-6E8A-4147-A177-3AD203B41FA5}">
                      <a16:colId xmlns:a16="http://schemas.microsoft.com/office/drawing/2014/main" val="1757825797"/>
                    </a:ext>
                  </a:extLst>
                </a:gridCol>
              </a:tblGrid>
              <a:tr h="370840">
                <a:tc>
                  <a:txBody>
                    <a:bodyPr/>
                    <a:lstStyle/>
                    <a:p>
                      <a:pPr algn="ctr"/>
                      <a:r>
                        <a:rPr lang="es-MX" sz="2400" dirty="0">
                          <a:solidFill>
                            <a:schemeClr val="bg1"/>
                          </a:solidFill>
                        </a:rPr>
                        <a:t>1</a:t>
                      </a:r>
                    </a:p>
                  </a:txBody>
                  <a:tcPr/>
                </a:tc>
                <a:tc>
                  <a:txBody>
                    <a:bodyPr/>
                    <a:lstStyle/>
                    <a:p>
                      <a:pPr algn="ctr"/>
                      <a:r>
                        <a:rPr lang="es-MX" sz="2400" dirty="0">
                          <a:solidFill>
                            <a:schemeClr val="bg1"/>
                          </a:solidFill>
                        </a:rPr>
                        <a:t>500</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2500</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200,000</a:t>
                      </a:r>
                    </a:p>
                  </a:txBody>
                  <a:tcPr/>
                </a:tc>
                <a:extLst>
                  <a:ext uri="{0D108BD9-81ED-4DB2-BD59-A6C34878D82A}">
                    <a16:rowId xmlns:a16="http://schemas.microsoft.com/office/drawing/2014/main" val="1945315785"/>
                  </a:ext>
                </a:extLst>
              </a:tr>
            </a:tbl>
          </a:graphicData>
        </a:graphic>
      </p:graphicFrame>
      <p:graphicFrame>
        <p:nvGraphicFramePr>
          <p:cNvPr id="14" name="Tabla 13">
            <a:extLst>
              <a:ext uri="{FF2B5EF4-FFF2-40B4-BE49-F238E27FC236}">
                <a16:creationId xmlns:a16="http://schemas.microsoft.com/office/drawing/2014/main" id="{A7DD1271-38C1-45C6-9B72-0088986FC28B}"/>
              </a:ext>
            </a:extLst>
          </p:cNvPr>
          <p:cNvGraphicFramePr>
            <a:graphicFrameLocks noGrp="1"/>
          </p:cNvGraphicFramePr>
          <p:nvPr>
            <p:extLst>
              <p:ext uri="{D42A27DB-BD31-4B8C-83A1-F6EECF244321}">
                <p14:modId xmlns:p14="http://schemas.microsoft.com/office/powerpoint/2010/main" val="2906488381"/>
              </p:ext>
            </p:extLst>
          </p:nvPr>
        </p:nvGraphicFramePr>
        <p:xfrm>
          <a:off x="2313344" y="4933689"/>
          <a:ext cx="5783734" cy="457200"/>
        </p:xfrm>
        <a:graphic>
          <a:graphicData uri="http://schemas.openxmlformats.org/drawingml/2006/table">
            <a:tbl>
              <a:tblPr firstRow="1" bandRow="1">
                <a:tableStyleId>{5C22544A-7EE6-4342-B048-85BDC9FD1C3A}</a:tableStyleId>
              </a:tblPr>
              <a:tblGrid>
                <a:gridCol w="976509">
                  <a:extLst>
                    <a:ext uri="{9D8B030D-6E8A-4147-A177-3AD203B41FA5}">
                      <a16:colId xmlns:a16="http://schemas.microsoft.com/office/drawing/2014/main" val="814383191"/>
                    </a:ext>
                  </a:extLst>
                </a:gridCol>
                <a:gridCol w="848139">
                  <a:extLst>
                    <a:ext uri="{9D8B030D-6E8A-4147-A177-3AD203B41FA5}">
                      <a16:colId xmlns:a16="http://schemas.microsoft.com/office/drawing/2014/main" val="1702502451"/>
                    </a:ext>
                  </a:extLst>
                </a:gridCol>
                <a:gridCol w="927652">
                  <a:extLst>
                    <a:ext uri="{9D8B030D-6E8A-4147-A177-3AD203B41FA5}">
                      <a16:colId xmlns:a16="http://schemas.microsoft.com/office/drawing/2014/main" val="1365404599"/>
                    </a:ext>
                  </a:extLst>
                </a:gridCol>
                <a:gridCol w="1086679">
                  <a:extLst>
                    <a:ext uri="{9D8B030D-6E8A-4147-A177-3AD203B41FA5}">
                      <a16:colId xmlns:a16="http://schemas.microsoft.com/office/drawing/2014/main" val="2108354464"/>
                    </a:ext>
                  </a:extLst>
                </a:gridCol>
                <a:gridCol w="569843">
                  <a:extLst>
                    <a:ext uri="{9D8B030D-6E8A-4147-A177-3AD203B41FA5}">
                      <a16:colId xmlns:a16="http://schemas.microsoft.com/office/drawing/2014/main" val="870959698"/>
                    </a:ext>
                  </a:extLst>
                </a:gridCol>
                <a:gridCol w="1374912">
                  <a:extLst>
                    <a:ext uri="{9D8B030D-6E8A-4147-A177-3AD203B41FA5}">
                      <a16:colId xmlns:a16="http://schemas.microsoft.com/office/drawing/2014/main" val="1757825797"/>
                    </a:ext>
                  </a:extLst>
                </a:gridCol>
              </a:tblGrid>
              <a:tr h="370840">
                <a:tc>
                  <a:txBody>
                    <a:bodyPr/>
                    <a:lstStyle/>
                    <a:p>
                      <a:pPr algn="ctr"/>
                      <a:r>
                        <a:rPr lang="es-MX" sz="2400" dirty="0">
                          <a:solidFill>
                            <a:schemeClr val="bg1"/>
                          </a:solidFill>
                        </a:rPr>
                        <a:t>0</a:t>
                      </a:r>
                    </a:p>
                  </a:txBody>
                  <a:tcPr/>
                </a:tc>
                <a:tc>
                  <a:txBody>
                    <a:bodyPr/>
                    <a:lstStyle/>
                    <a:p>
                      <a:pPr algn="ctr"/>
                      <a:r>
                        <a:rPr lang="es-MX" sz="2400" dirty="0">
                          <a:solidFill>
                            <a:schemeClr val="bg1"/>
                          </a:solidFill>
                        </a:rPr>
                        <a:t>2</a:t>
                      </a:r>
                    </a:p>
                  </a:txBody>
                  <a:tcPr/>
                </a:tc>
                <a:tc>
                  <a:txBody>
                    <a:bodyPr/>
                    <a:lstStyle/>
                    <a:p>
                      <a:pPr algn="ctr"/>
                      <a:r>
                        <a:rPr lang="es-MX" sz="2400" dirty="0">
                          <a:solidFill>
                            <a:schemeClr val="bg1"/>
                          </a:solidFill>
                        </a:rPr>
                        <a:t>0</a:t>
                      </a:r>
                    </a:p>
                  </a:txBody>
                  <a:tcPr/>
                </a:tc>
                <a:tc>
                  <a:txBody>
                    <a:bodyPr/>
                    <a:lstStyle/>
                    <a:p>
                      <a:pPr algn="ctr"/>
                      <a:r>
                        <a:rPr lang="es-MX" sz="2400" dirty="0">
                          <a:solidFill>
                            <a:schemeClr val="bg1"/>
                          </a:solidFill>
                        </a:rPr>
                        <a:t>-1</a:t>
                      </a:r>
                    </a:p>
                  </a:txBody>
                  <a:tcPr/>
                </a:tc>
                <a:tc>
                  <a:txBody>
                    <a:bodyPr/>
                    <a:lstStyle/>
                    <a:p>
                      <a:pPr algn="ctr"/>
                      <a:r>
                        <a:rPr lang="es-MX" sz="2400" dirty="0">
                          <a:solidFill>
                            <a:schemeClr val="bg1"/>
                          </a:solidFill>
                        </a:rPr>
                        <a:t>1</a:t>
                      </a:r>
                    </a:p>
                  </a:txBody>
                  <a:tcPr/>
                </a:tc>
                <a:tc>
                  <a:txBody>
                    <a:bodyPr/>
                    <a:lstStyle/>
                    <a:p>
                      <a:pPr algn="ctr"/>
                      <a:r>
                        <a:rPr lang="es-MX" sz="2400" dirty="0">
                          <a:solidFill>
                            <a:schemeClr val="bg1"/>
                          </a:solidFill>
                        </a:rPr>
                        <a:t>40</a:t>
                      </a:r>
                    </a:p>
                  </a:txBody>
                  <a:tcPr/>
                </a:tc>
                <a:extLst>
                  <a:ext uri="{0D108BD9-81ED-4DB2-BD59-A6C34878D82A}">
                    <a16:rowId xmlns:a16="http://schemas.microsoft.com/office/drawing/2014/main" val="1945315785"/>
                  </a:ext>
                </a:extLst>
              </a:tr>
            </a:tbl>
          </a:graphicData>
        </a:graphic>
      </p:graphicFrame>
    </p:spTree>
    <p:extLst>
      <p:ext uri="{BB962C8B-B14F-4D97-AF65-F5344CB8AC3E}">
        <p14:creationId xmlns:p14="http://schemas.microsoft.com/office/powerpoint/2010/main" val="129765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13"/>
                                        </p:tgtEl>
                                      </p:cBhvr>
                                    </p:animEffect>
                                    <p:animScale>
                                      <p:cBhvr>
                                        <p:cTn id="17"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D2ED5B8D-D3C2-4E98-9178-903D9C2A1F69}"/>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Interpretación de la tabla simplex</a:t>
            </a:r>
          </a:p>
        </p:txBody>
      </p:sp>
      <p:sp>
        <p:nvSpPr>
          <p:cNvPr id="2" name="CuadroTexto 1">
            <a:extLst>
              <a:ext uri="{FF2B5EF4-FFF2-40B4-BE49-F238E27FC236}">
                <a16:creationId xmlns:a16="http://schemas.microsoft.com/office/drawing/2014/main" id="{02049804-882D-4186-B5CA-B3141530D7B8}"/>
              </a:ext>
            </a:extLst>
          </p:cNvPr>
          <p:cNvSpPr txBox="1"/>
          <p:nvPr/>
        </p:nvSpPr>
        <p:spPr>
          <a:xfrm>
            <a:off x="1554656" y="1338469"/>
            <a:ext cx="6321287" cy="1569660"/>
          </a:xfrm>
          <a:prstGeom prst="rect">
            <a:avLst/>
          </a:prstGeom>
          <a:solidFill>
            <a:schemeClr val="tx1">
              <a:lumMod val="85000"/>
            </a:schemeClr>
          </a:solidFill>
          <a:ln>
            <a:solidFill>
              <a:schemeClr val="accent2">
                <a:lumMod val="60000"/>
                <a:lumOff val="40000"/>
              </a:schemeClr>
            </a:solidFill>
          </a:ln>
          <a:scene3d>
            <a:camera prst="orthographicFront"/>
            <a:lightRig rig="threePt" dir="t"/>
          </a:scene3d>
          <a:sp3d>
            <a:bevelT w="152400" h="50800" prst="softRound"/>
          </a:sp3d>
        </p:spPr>
        <p:txBody>
          <a:bodyPr wrap="square" rtlCol="0">
            <a:spAutoFit/>
          </a:bodyPr>
          <a:lstStyle/>
          <a:p>
            <a:endParaRPr lang="es-MX" sz="2400" dirty="0">
              <a:solidFill>
                <a:schemeClr val="bg1"/>
              </a:solidFill>
            </a:endParaRPr>
          </a:p>
          <a:p>
            <a:r>
              <a:rPr lang="es-MX" sz="2400" dirty="0">
                <a:solidFill>
                  <a:schemeClr val="bg1"/>
                </a:solidFill>
              </a:rPr>
              <a:t>Ganancias: 200,000</a:t>
            </a:r>
          </a:p>
          <a:p>
            <a:r>
              <a:rPr lang="es-MX" sz="2400" dirty="0">
                <a:solidFill>
                  <a:schemeClr val="bg1"/>
                </a:solidFill>
              </a:rPr>
              <a:t>Producción de bicicletas de paseo: 0</a:t>
            </a:r>
          </a:p>
          <a:p>
            <a:r>
              <a:rPr lang="es-MX" sz="2400" dirty="0">
                <a:solidFill>
                  <a:schemeClr val="bg1"/>
                </a:solidFill>
              </a:rPr>
              <a:t>Producción de bicicletas de montaña: 40 </a:t>
            </a:r>
          </a:p>
        </p:txBody>
      </p:sp>
      <p:sp>
        <p:nvSpPr>
          <p:cNvPr id="3" name="CuadroTexto 2">
            <a:extLst>
              <a:ext uri="{FF2B5EF4-FFF2-40B4-BE49-F238E27FC236}">
                <a16:creationId xmlns:a16="http://schemas.microsoft.com/office/drawing/2014/main" id="{5325C430-9E67-4713-B1F5-465643862358}"/>
              </a:ext>
            </a:extLst>
          </p:cNvPr>
          <p:cNvSpPr txBox="1"/>
          <p:nvPr/>
        </p:nvSpPr>
        <p:spPr>
          <a:xfrm>
            <a:off x="426555" y="3597180"/>
            <a:ext cx="5314121" cy="1569660"/>
          </a:xfrm>
          <a:prstGeom prst="rect">
            <a:avLst/>
          </a:prstGeom>
          <a:solidFill>
            <a:schemeClr val="tx1">
              <a:lumMod val="65000"/>
            </a:schemeClr>
          </a:solidFill>
          <a:scene3d>
            <a:camera prst="orthographicFront"/>
            <a:lightRig rig="threePt" dir="t"/>
          </a:scene3d>
          <a:sp3d>
            <a:bevelT w="165100" prst="coolSlant"/>
          </a:sp3d>
        </p:spPr>
        <p:txBody>
          <a:bodyPr wrap="square" rtlCol="0">
            <a:spAutoFit/>
          </a:bodyPr>
          <a:lstStyle/>
          <a:p>
            <a:r>
              <a:rPr lang="es-MX" sz="2400" dirty="0"/>
              <a:t>Comprobación: </a:t>
            </a:r>
          </a:p>
          <a:p>
            <a:pPr algn="ctr"/>
            <a:r>
              <a:rPr lang="es-MX" sz="2400" dirty="0"/>
              <a:t> Z= 2000 (0) + 5000 (40) = $200,000</a:t>
            </a:r>
          </a:p>
          <a:p>
            <a:pPr algn="ctr"/>
            <a:r>
              <a:rPr lang="es-MX" sz="2400" dirty="0"/>
              <a:t>0 +2 (40) =80</a:t>
            </a:r>
          </a:p>
          <a:p>
            <a:pPr algn="ctr"/>
            <a:r>
              <a:rPr lang="es-MX" sz="2400" dirty="0"/>
              <a:t> 3(0) + 2 (40)= 80 ≤120</a:t>
            </a:r>
          </a:p>
        </p:txBody>
      </p:sp>
      <p:pic>
        <p:nvPicPr>
          <p:cNvPr id="6" name="Imagen 5" descr="Imagen que contiene bicicleta, siguiente, exterior, aparcado&#10;&#10;Descripción generada con confianza muy alta">
            <a:extLst>
              <a:ext uri="{FF2B5EF4-FFF2-40B4-BE49-F238E27FC236}">
                <a16:creationId xmlns:a16="http://schemas.microsoft.com/office/drawing/2014/main" id="{1ACD18B2-61A4-40A7-830E-ACBD734331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9842" y="3437191"/>
            <a:ext cx="2886106" cy="2327505"/>
          </a:xfrm>
          <a:prstGeom prst="rect">
            <a:avLst/>
          </a:prstGeom>
        </p:spPr>
      </p:pic>
    </p:spTree>
    <p:extLst>
      <p:ext uri="{BB962C8B-B14F-4D97-AF65-F5344CB8AC3E}">
        <p14:creationId xmlns:p14="http://schemas.microsoft.com/office/powerpoint/2010/main" val="42134461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CuadroTexto 1"/>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Referencias bibliográficas</a:t>
            </a:r>
          </a:p>
        </p:txBody>
      </p:sp>
      <p:sp>
        <p:nvSpPr>
          <p:cNvPr id="3" name="CuadroTexto 2"/>
          <p:cNvSpPr txBox="1"/>
          <p:nvPr/>
        </p:nvSpPr>
        <p:spPr>
          <a:xfrm>
            <a:off x="688250" y="1399524"/>
            <a:ext cx="7992888" cy="4801314"/>
          </a:xfrm>
          <a:prstGeom prst="rect">
            <a:avLst/>
          </a:prstGeom>
          <a:noFill/>
        </p:spPr>
        <p:txBody>
          <a:bodyPr wrap="square" rtlCol="0">
            <a:spAutoFit/>
          </a:bodyPr>
          <a:lstStyle/>
          <a:p>
            <a:pPr marL="285750" indent="-285750">
              <a:buFont typeface="Arial" panose="020B0604020202020204" pitchFamily="34" charset="0"/>
              <a:buChar char="•"/>
            </a:pPr>
            <a:r>
              <a:rPr lang="es-MX" sz="2400" dirty="0" err="1"/>
              <a:t>McKeown</a:t>
            </a:r>
            <a:r>
              <a:rPr lang="es-MX" sz="2400" dirty="0"/>
              <a:t>, D. ( 2000). Modelos Cuantitativos para Administración.  México: Editorial Iberoamericana. Pág. 28-34 y 130-147 </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dirty="0"/>
              <a:t> </a:t>
            </a:r>
            <a:r>
              <a:rPr lang="es-MX" sz="2400" dirty="0" err="1"/>
              <a:t>Wynston</a:t>
            </a:r>
            <a:r>
              <a:rPr lang="es-MX" sz="2400" dirty="0"/>
              <a:t>, W. (2005). Investigación de operaciones: aplicaciones y algoritmos. México: Editorial Thomson. Pág. 135-145</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dirty="0"/>
              <a:t>INITE (</a:t>
            </a:r>
            <a:r>
              <a:rPr lang="es-MX" sz="2400" dirty="0" err="1"/>
              <a:t>s,f</a:t>
            </a:r>
            <a:r>
              <a:rPr lang="es-MX" sz="2400" dirty="0"/>
              <a:t>). Unidad 3. Método simplex, recuperado de: http://gc.initelabs.com/recursos/files/r157r/w13108w/MateNegocios_unidad%203.pdf</a:t>
            </a:r>
          </a:p>
          <a:p>
            <a:endParaRPr lang="es-MX" sz="2400" dirty="0"/>
          </a:p>
          <a:p>
            <a:endParaRPr lang="es-MX" dirty="0"/>
          </a:p>
        </p:txBody>
      </p:sp>
    </p:spTree>
    <p:extLst>
      <p:ext uri="{BB962C8B-B14F-4D97-AF65-F5344CB8AC3E}">
        <p14:creationId xmlns:p14="http://schemas.microsoft.com/office/powerpoint/2010/main" val="186895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40D14AE-DBFA-4CFA-836B-2BB629F7649C}"/>
              </a:ext>
            </a:extLst>
          </p:cNvPr>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Referencias bibliográficas</a:t>
            </a:r>
          </a:p>
        </p:txBody>
      </p:sp>
      <p:sp>
        <p:nvSpPr>
          <p:cNvPr id="3" name="CuadroTexto 2">
            <a:extLst>
              <a:ext uri="{FF2B5EF4-FFF2-40B4-BE49-F238E27FC236}">
                <a16:creationId xmlns:a16="http://schemas.microsoft.com/office/drawing/2014/main" id="{BD21E8F9-0877-421F-A53B-5CAF727046B6}"/>
              </a:ext>
            </a:extLst>
          </p:cNvPr>
          <p:cNvSpPr txBox="1"/>
          <p:nvPr/>
        </p:nvSpPr>
        <p:spPr>
          <a:xfrm>
            <a:off x="914400" y="1656522"/>
            <a:ext cx="7301552" cy="1569660"/>
          </a:xfrm>
          <a:prstGeom prst="rect">
            <a:avLst/>
          </a:prstGeom>
          <a:noFill/>
        </p:spPr>
        <p:txBody>
          <a:bodyPr wrap="square" rtlCol="0">
            <a:spAutoFit/>
          </a:bodyPr>
          <a:lstStyle/>
          <a:p>
            <a:pPr marL="342900" indent="-342900">
              <a:buFont typeface="Arial" panose="020B0604020202020204" pitchFamily="34" charset="0"/>
              <a:buChar char="•"/>
            </a:pPr>
            <a:r>
              <a:rPr lang="es-MX" sz="2400" dirty="0"/>
              <a:t>Martínez, S. I. A., &amp; Vértiz, C. G. (2014). Investigaciones de operaciones. México, D.F., MX: Grupo Editorial Patria. Pág.  40-57</a:t>
            </a:r>
          </a:p>
          <a:p>
            <a:endParaRPr lang="es-MX" sz="2400" dirty="0"/>
          </a:p>
        </p:txBody>
      </p:sp>
    </p:spTree>
    <p:extLst>
      <p:ext uri="{BB962C8B-B14F-4D97-AF65-F5344CB8AC3E}">
        <p14:creationId xmlns:p14="http://schemas.microsoft.com/office/powerpoint/2010/main" val="200282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CuadroTexto 1"/>
          <p:cNvSpPr txBox="1"/>
          <p:nvPr/>
        </p:nvSpPr>
        <p:spPr>
          <a:xfrm>
            <a:off x="1187623" y="530087"/>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Guion explicativo</a:t>
            </a:r>
          </a:p>
        </p:txBody>
      </p:sp>
      <p:sp>
        <p:nvSpPr>
          <p:cNvPr id="3" name="CuadroTexto 2"/>
          <p:cNvSpPr txBox="1"/>
          <p:nvPr/>
        </p:nvSpPr>
        <p:spPr>
          <a:xfrm>
            <a:off x="621989" y="1441461"/>
            <a:ext cx="7992888" cy="5324535"/>
          </a:xfrm>
          <a:prstGeom prst="rect">
            <a:avLst/>
          </a:prstGeom>
          <a:noFill/>
        </p:spPr>
        <p:txBody>
          <a:bodyPr wrap="square" rtlCol="0">
            <a:spAutoFit/>
          </a:bodyPr>
          <a:lstStyle/>
          <a:p>
            <a:pPr marL="285750" indent="-285750">
              <a:buFont typeface="Arial" panose="020B0604020202020204" pitchFamily="34" charset="0"/>
              <a:buChar char="•"/>
            </a:pPr>
            <a:r>
              <a:rPr lang="es-MX" sz="2000" dirty="0"/>
              <a:t>Este material se utilizará como apoyo para explicar los métodos de solución de problemas de programación lineal por método gráfico y método simplex, por lo que es necesario que el alumno tenga conocimientos básicos de algebra y solución de ecuaciones por el método de Gauss-</a:t>
            </a:r>
            <a:r>
              <a:rPr lang="es-MX" sz="2000" dirty="0" err="1"/>
              <a:t>Jordan</a:t>
            </a:r>
            <a:endParaRPr lang="es-MX" sz="2000" dirty="0"/>
          </a:p>
          <a:p>
            <a:endParaRPr lang="es-MX" sz="2000" dirty="0"/>
          </a:p>
          <a:p>
            <a:pPr marL="285750" indent="-285750" algn="just">
              <a:buFont typeface="Arial" panose="020B0604020202020204" pitchFamily="34" charset="0"/>
              <a:buChar char="•"/>
            </a:pPr>
            <a:r>
              <a:rPr lang="es-MX" sz="2000" dirty="0"/>
              <a:t>Se recomienda utilizar el material como apoyo para explicar los fundamentos de cada uno de los método de solución  y reforzar los conocimientos con ejercicios adicionales .</a:t>
            </a:r>
          </a:p>
          <a:p>
            <a:endParaRPr lang="es-MX" sz="2000" dirty="0"/>
          </a:p>
          <a:p>
            <a:pPr marL="285750" indent="-285750" algn="just">
              <a:buFont typeface="Arial" panose="020B0604020202020204" pitchFamily="34" charset="0"/>
              <a:buChar char="•"/>
            </a:pPr>
            <a:r>
              <a:rPr lang="es-MX" sz="2000" dirty="0"/>
              <a:t>El documento se encuentra dividido por secciones explicando cada uno de los temas indicados al inicio de la presentación, por lo que puede ser utilizado en forma parcial o total, sin que esto afecte el proceso de enseñanza y comprensión de cada uno de los temas por parte del alumno.</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endParaRPr lang="es-MX" sz="2000" dirty="0"/>
          </a:p>
        </p:txBody>
      </p:sp>
    </p:spTree>
    <p:extLst>
      <p:ext uri="{BB962C8B-B14F-4D97-AF65-F5344CB8AC3E}">
        <p14:creationId xmlns:p14="http://schemas.microsoft.com/office/powerpoint/2010/main" val="410139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2F003B-4B8A-4904-B290-8E4E1C82891B}"/>
              </a:ext>
            </a:extLst>
          </p:cNvPr>
          <p:cNvSpPr txBox="1"/>
          <p:nvPr/>
        </p:nvSpPr>
        <p:spPr>
          <a:xfrm>
            <a:off x="1961321" y="404664"/>
            <a:ext cx="5433391" cy="707886"/>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path path="circle">
              <a:fillToRect l="50000" t="50000" r="50000" b="50000"/>
            </a:path>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Contenido </a:t>
            </a:r>
          </a:p>
        </p:txBody>
      </p:sp>
      <p:sp>
        <p:nvSpPr>
          <p:cNvPr id="3" name="CuadroTexto 2">
            <a:extLst>
              <a:ext uri="{FF2B5EF4-FFF2-40B4-BE49-F238E27FC236}">
                <a16:creationId xmlns:a16="http://schemas.microsoft.com/office/drawing/2014/main" id="{52D7AD9F-6562-41F3-994A-0FD9B0E04436}"/>
              </a:ext>
            </a:extLst>
          </p:cNvPr>
          <p:cNvSpPr txBox="1"/>
          <p:nvPr/>
        </p:nvSpPr>
        <p:spPr>
          <a:xfrm>
            <a:off x="647801" y="1541309"/>
            <a:ext cx="7608304" cy="2677656"/>
          </a:xfrm>
          <a:prstGeom prst="rect">
            <a:avLst/>
          </a:prstGeom>
          <a:noFill/>
        </p:spPr>
        <p:txBody>
          <a:bodyPr wrap="square" rtlCol="0">
            <a:spAutoFit/>
          </a:bodyPr>
          <a:lstStyle/>
          <a:p>
            <a:endParaRPr lang="es-MX" sz="2800" dirty="0">
              <a:effectLst>
                <a:outerShdw blurRad="38100" dist="38100" dir="2700000" algn="tl">
                  <a:srgbClr val="000000">
                    <a:alpha val="43137"/>
                  </a:srgbClr>
                </a:outerShdw>
              </a:effectLst>
            </a:endParaRPr>
          </a:p>
          <a:p>
            <a:pPr marL="457200" indent="-457200">
              <a:buFont typeface="Arial" panose="020B0604020202020204" pitchFamily="34" charset="0"/>
              <a:buChar char="•"/>
            </a:pPr>
            <a:r>
              <a:rPr lang="es-MX" sz="2800" dirty="0">
                <a:effectLst>
                  <a:outerShdw blurRad="38100" dist="38100" dir="2700000" algn="tl">
                    <a:srgbClr val="000000">
                      <a:alpha val="43137"/>
                    </a:srgbClr>
                  </a:outerShdw>
                </a:effectLst>
              </a:rPr>
              <a:t>Método gráfico</a:t>
            </a:r>
          </a:p>
          <a:p>
            <a:endParaRPr lang="es-MX" sz="2800" dirty="0">
              <a:effectLst>
                <a:outerShdw blurRad="38100" dist="38100" dir="2700000" algn="tl">
                  <a:srgbClr val="000000">
                    <a:alpha val="43137"/>
                  </a:srgbClr>
                </a:outerShdw>
              </a:effectLst>
            </a:endParaRPr>
          </a:p>
          <a:p>
            <a:pPr marL="457200" indent="-457200">
              <a:buFont typeface="Arial" panose="020B0604020202020204" pitchFamily="34" charset="0"/>
              <a:buChar char="•"/>
            </a:pPr>
            <a:r>
              <a:rPr lang="es-MX" sz="2800" dirty="0">
                <a:effectLst>
                  <a:outerShdw blurRad="38100" dist="38100" dir="2700000" algn="tl">
                    <a:srgbClr val="000000">
                      <a:alpha val="43137"/>
                    </a:srgbClr>
                  </a:outerShdw>
                </a:effectLst>
              </a:rPr>
              <a:t>Método simplex </a:t>
            </a:r>
          </a:p>
          <a:p>
            <a:endParaRPr lang="es-MX" sz="2800" dirty="0">
              <a:solidFill>
                <a:schemeClr val="accent3">
                  <a:lumMod val="50000"/>
                </a:schemeClr>
              </a:solidFill>
              <a:effectLst>
                <a:outerShdw blurRad="38100" dist="38100" dir="2700000" algn="tl">
                  <a:srgbClr val="000000">
                    <a:alpha val="43137"/>
                  </a:srgbClr>
                </a:outerShdw>
              </a:effectLst>
            </a:endParaRPr>
          </a:p>
          <a:p>
            <a:endParaRPr lang="es-MX" sz="2800" dirty="0">
              <a:solidFill>
                <a:schemeClr val="accent3">
                  <a:lumMod val="50000"/>
                </a:schemeClr>
              </a:solidFill>
              <a:effectLst>
                <a:outerShdw blurRad="38100" dist="38100" dir="2700000" algn="tl">
                  <a:srgbClr val="000000">
                    <a:alpha val="43137"/>
                  </a:srgbClr>
                </a:outerShdw>
              </a:effectLst>
            </a:endParaRPr>
          </a:p>
        </p:txBody>
      </p:sp>
      <p:pic>
        <p:nvPicPr>
          <p:cNvPr id="5" name="Imagen 4" descr="Imagen que contiene mapa, esquí, nieve&#10;&#10;Descripción generada con confianza alta">
            <a:extLst>
              <a:ext uri="{FF2B5EF4-FFF2-40B4-BE49-F238E27FC236}">
                <a16:creationId xmlns:a16="http://schemas.microsoft.com/office/drawing/2014/main" id="{0230D6FA-D080-40AA-9959-1FF3F8B414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5409" y="3790122"/>
            <a:ext cx="4838756" cy="2805859"/>
          </a:xfrm>
          <a:prstGeom prst="rect">
            <a:avLst/>
          </a:prstGeom>
        </p:spPr>
      </p:pic>
    </p:spTree>
    <p:extLst>
      <p:ext uri="{BB962C8B-B14F-4D97-AF65-F5344CB8AC3E}">
        <p14:creationId xmlns:p14="http://schemas.microsoft.com/office/powerpoint/2010/main" val="7202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3144751-CC8B-4225-89F9-3C5795658317}"/>
              </a:ext>
            </a:extLst>
          </p:cNvPr>
          <p:cNvSpPr/>
          <p:nvPr/>
        </p:nvSpPr>
        <p:spPr>
          <a:xfrm>
            <a:off x="576519" y="1616120"/>
            <a:ext cx="8083826" cy="2862322"/>
          </a:xfrm>
          <a:prstGeom prst="rect">
            <a:avLst/>
          </a:prstGeom>
        </p:spPr>
        <p:txBody>
          <a:bodyPr wrap="square">
            <a:spAutoFit/>
          </a:bodyPr>
          <a:lstStyle/>
          <a:p>
            <a:pPr marL="285750" indent="-285750" algn="just">
              <a:buFont typeface="Arial" panose="020B0604020202020204" pitchFamily="34" charset="0"/>
              <a:buChar char="•"/>
            </a:pPr>
            <a:r>
              <a:rPr lang="es-MX" sz="2000" dirty="0"/>
              <a:t>Es importante que el docente explique de manera detalla cada uno de los pasos para la solución de los problemas de programación lineal y las ventajas y desventajas que presentan cada uno de los métodos.</a:t>
            </a:r>
          </a:p>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a:t>El documento debe ser explicado en forma de presentación ya que contiene animaciones para presentar la información que permite al  alumno comprender cada uno de los pasos y como aplicar cada uno de los métodos en la solución de un PL, así como la interpretación de los resultados obtenidos.</a:t>
            </a:r>
          </a:p>
        </p:txBody>
      </p:sp>
      <p:sp>
        <p:nvSpPr>
          <p:cNvPr id="3" name="CuadroTexto 2">
            <a:extLst>
              <a:ext uri="{FF2B5EF4-FFF2-40B4-BE49-F238E27FC236}">
                <a16:creationId xmlns:a16="http://schemas.microsoft.com/office/drawing/2014/main" id="{AD526708-EC39-4480-8D0A-3B694599C820}"/>
              </a:ext>
            </a:extLst>
          </p:cNvPr>
          <p:cNvSpPr txBox="1"/>
          <p:nvPr/>
        </p:nvSpPr>
        <p:spPr>
          <a:xfrm>
            <a:off x="1187623" y="530087"/>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Guion explicativo</a:t>
            </a:r>
          </a:p>
        </p:txBody>
      </p:sp>
    </p:spTree>
    <p:extLst>
      <p:ext uri="{BB962C8B-B14F-4D97-AF65-F5344CB8AC3E}">
        <p14:creationId xmlns:p14="http://schemas.microsoft.com/office/powerpoint/2010/main" val="2498099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2F003B-4B8A-4904-B290-8E4E1C82891B}"/>
              </a:ext>
            </a:extLst>
          </p:cNvPr>
          <p:cNvSpPr txBox="1"/>
          <p:nvPr/>
        </p:nvSpPr>
        <p:spPr>
          <a:xfrm>
            <a:off x="384313" y="404664"/>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Método gráfico </a:t>
            </a:r>
          </a:p>
        </p:txBody>
      </p:sp>
      <p:sp>
        <p:nvSpPr>
          <p:cNvPr id="4" name="CuadroTexto 3">
            <a:extLst>
              <a:ext uri="{FF2B5EF4-FFF2-40B4-BE49-F238E27FC236}">
                <a16:creationId xmlns:a16="http://schemas.microsoft.com/office/drawing/2014/main" id="{C2127BDA-FE63-43F8-B0D0-D44F4E928178}"/>
              </a:ext>
            </a:extLst>
          </p:cNvPr>
          <p:cNvSpPr txBox="1"/>
          <p:nvPr/>
        </p:nvSpPr>
        <p:spPr>
          <a:xfrm>
            <a:off x="384313" y="1465804"/>
            <a:ext cx="8191399" cy="3416320"/>
          </a:xfrm>
          <a:prstGeom prst="rect">
            <a:avLst/>
          </a:prstGeom>
          <a:noFill/>
        </p:spPr>
        <p:txBody>
          <a:bodyPr wrap="square" rtlCol="0">
            <a:spAutoFit/>
          </a:bodyPr>
          <a:lstStyle/>
          <a:p>
            <a:pPr algn="just"/>
            <a:r>
              <a:rPr lang="es-MX" sz="2400" dirty="0"/>
              <a:t>El método gráfico se considera el primer método de solución usado para resolver problemas de programación lineal continua. Este método se limita a que el modelo matemático conste de dos variables de decisión y un número infinito de restricciones lineales, adicionalmente se de debe considerar la restricción de no negatividad.</a:t>
            </a:r>
          </a:p>
          <a:p>
            <a:pPr algn="just"/>
            <a:endParaRPr lang="es-MX" sz="2400" dirty="0"/>
          </a:p>
          <a:p>
            <a:pPr algn="just"/>
            <a:r>
              <a:rPr lang="es-MX" sz="2400" dirty="0"/>
              <a:t>Lo cual significa que solo se puede trabajar en el primer cuadrante del plano cartesiano.</a:t>
            </a:r>
          </a:p>
        </p:txBody>
      </p:sp>
    </p:spTree>
    <p:extLst>
      <p:ext uri="{BB962C8B-B14F-4D97-AF65-F5344CB8AC3E}">
        <p14:creationId xmlns:p14="http://schemas.microsoft.com/office/powerpoint/2010/main" val="79164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10242" name="Picture 2" descr="Resultado de imagen para metodo grafico io">
            <a:extLst>
              <a:ext uri="{FF2B5EF4-FFF2-40B4-BE49-F238E27FC236}">
                <a16:creationId xmlns:a16="http://schemas.microsoft.com/office/drawing/2014/main" id="{6965A6AD-1485-42E7-B778-34CA05BFB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3651" y="3384374"/>
            <a:ext cx="3543300" cy="300990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9668B9DA-DF49-4574-AEA5-A10D4AA7709A}"/>
              </a:ext>
            </a:extLst>
          </p:cNvPr>
          <p:cNvSpPr txBox="1"/>
          <p:nvPr/>
        </p:nvSpPr>
        <p:spPr>
          <a:xfrm>
            <a:off x="487857" y="1353049"/>
            <a:ext cx="8338091" cy="2031325"/>
          </a:xfrm>
          <a:prstGeom prst="rect">
            <a:avLst/>
          </a:prstGeom>
          <a:noFill/>
        </p:spPr>
        <p:txBody>
          <a:bodyPr wrap="square" rtlCol="0">
            <a:spAutoFit/>
          </a:bodyPr>
          <a:lstStyle/>
          <a:p>
            <a:pPr algn="just"/>
            <a:r>
              <a:rPr lang="es-ES" altLang="es-MX" sz="2400" dirty="0"/>
              <a:t>La solución de un modelo de programación lineal por medio del método gráfico, consiste en la búsqueda de la combinación de valores para las variables de decisión que optimicen el valor de la función objetivo, si es que dicha combinación existe</a:t>
            </a:r>
            <a:r>
              <a:rPr lang="es-ES" altLang="es-MX" sz="3000" dirty="0"/>
              <a:t>.</a:t>
            </a:r>
          </a:p>
          <a:p>
            <a:pPr algn="just"/>
            <a:endParaRPr lang="es-MX" sz="2400" dirty="0" err="1"/>
          </a:p>
        </p:txBody>
      </p:sp>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Método gráfico </a:t>
            </a:r>
          </a:p>
        </p:txBody>
      </p:sp>
    </p:spTree>
    <p:extLst>
      <p:ext uri="{BB962C8B-B14F-4D97-AF65-F5344CB8AC3E}">
        <p14:creationId xmlns:p14="http://schemas.microsoft.com/office/powerpoint/2010/main" val="377703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242"/>
                                        </p:tgtEl>
                                        <p:attrNameLst>
                                          <p:attrName>style.visibility</p:attrName>
                                        </p:attrNameLst>
                                      </p:cBhvr>
                                      <p:to>
                                        <p:strVal val="visible"/>
                                      </p:to>
                                    </p:set>
                                    <p:animEffect transition="in" filter="barn(inVertical)">
                                      <p:cBhvr>
                                        <p:cTn id="20"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Metodología del método gráfico </a:t>
            </a:r>
          </a:p>
        </p:txBody>
      </p:sp>
      <p:sp>
        <p:nvSpPr>
          <p:cNvPr id="2" name="CuadroTexto 1">
            <a:extLst>
              <a:ext uri="{FF2B5EF4-FFF2-40B4-BE49-F238E27FC236}">
                <a16:creationId xmlns:a16="http://schemas.microsoft.com/office/drawing/2014/main" id="{4A09640A-8770-4B8B-B4A2-2AF3757DE51C}"/>
              </a:ext>
            </a:extLst>
          </p:cNvPr>
          <p:cNvSpPr txBox="1"/>
          <p:nvPr/>
        </p:nvSpPr>
        <p:spPr>
          <a:xfrm>
            <a:off x="487857" y="1679510"/>
            <a:ext cx="8454887" cy="3785652"/>
          </a:xfrm>
          <a:prstGeom prst="rect">
            <a:avLst/>
          </a:prstGeom>
          <a:noFill/>
        </p:spPr>
        <p:txBody>
          <a:bodyPr wrap="square" rtlCol="0">
            <a:spAutoFit/>
          </a:bodyPr>
          <a:lstStyle/>
          <a:p>
            <a:pPr marL="457200" indent="-457200" algn="just">
              <a:buFont typeface="+mj-lt"/>
              <a:buAutoNum type="arabicPeriod"/>
            </a:pPr>
            <a:r>
              <a:rPr lang="es-MX" sz="2400" dirty="0"/>
              <a:t>En un plano cartesiano (X1, X2) se grafican todas las restricciones, incluyendo la condición de no negatividad, la cual obliga a contemplar solamente los puntos que se encuentran en el primer cuadrante, ellos determinan la escala adecuada para los ejes X1 y X2.</a:t>
            </a:r>
          </a:p>
          <a:p>
            <a:pPr algn="just"/>
            <a:endParaRPr lang="es-MX" sz="2400" dirty="0"/>
          </a:p>
          <a:p>
            <a:pPr marL="457200" indent="-457200" algn="just">
              <a:buFont typeface="+mj-lt"/>
              <a:buAutoNum type="arabicPeriod" startAt="2"/>
            </a:pPr>
            <a:r>
              <a:rPr lang="es-MX" sz="2400" dirty="0"/>
              <a:t>Determinar el área de soluciones factibles, también llamada, polígono de soluciones factibles. El área de soluciones factibles está constituido por la intersección de las áreas de solución de todas las restricciones </a:t>
            </a:r>
          </a:p>
        </p:txBody>
      </p:sp>
    </p:spTree>
    <p:extLst>
      <p:ext uri="{BB962C8B-B14F-4D97-AF65-F5344CB8AC3E}">
        <p14:creationId xmlns:p14="http://schemas.microsoft.com/office/powerpoint/2010/main" val="354408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A8DED3CE-327C-4D96-B2C0-81B5FD9CAC46}"/>
              </a:ext>
            </a:extLst>
          </p:cNvPr>
          <p:cNvSpPr txBox="1"/>
          <p:nvPr/>
        </p:nvSpPr>
        <p:spPr>
          <a:xfrm>
            <a:off x="487857" y="312593"/>
            <a:ext cx="8454887" cy="70788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4000" dirty="0"/>
              <a:t>Metodología del método gráfico </a:t>
            </a:r>
          </a:p>
        </p:txBody>
      </p:sp>
      <p:sp>
        <p:nvSpPr>
          <p:cNvPr id="2" name="CuadroTexto 1">
            <a:extLst>
              <a:ext uri="{FF2B5EF4-FFF2-40B4-BE49-F238E27FC236}">
                <a16:creationId xmlns:a16="http://schemas.microsoft.com/office/drawing/2014/main" id="{4A09640A-8770-4B8B-B4A2-2AF3757DE51C}"/>
              </a:ext>
            </a:extLst>
          </p:cNvPr>
          <p:cNvSpPr txBox="1"/>
          <p:nvPr/>
        </p:nvSpPr>
        <p:spPr>
          <a:xfrm>
            <a:off x="487857" y="1679510"/>
            <a:ext cx="8454887" cy="2308324"/>
          </a:xfrm>
          <a:prstGeom prst="rect">
            <a:avLst/>
          </a:prstGeom>
          <a:noFill/>
        </p:spPr>
        <p:txBody>
          <a:bodyPr wrap="square" rtlCol="0">
            <a:spAutoFit/>
          </a:bodyPr>
          <a:lstStyle/>
          <a:p>
            <a:pPr marL="457200" indent="-457200" algn="just">
              <a:buFont typeface="+mj-lt"/>
              <a:buAutoNum type="arabicPeriod" startAt="3"/>
            </a:pPr>
            <a:r>
              <a:rPr lang="es-MX" sz="2400" dirty="0"/>
              <a:t>Dar un valor arbitrario a Z, de manera que permita graficar una de las rectas que pertenece a la familia de rectas paralelas, para facilitar la tabulación de la función objetivo, se recomienda dar un valor arbitrario a Z, que sea múltiplo de las variables (X1, X2).</a:t>
            </a:r>
          </a:p>
          <a:p>
            <a:pPr algn="just"/>
            <a:endParaRPr lang="es-MX" sz="2400" dirty="0"/>
          </a:p>
        </p:txBody>
      </p:sp>
      <p:pic>
        <p:nvPicPr>
          <p:cNvPr id="5" name="Imagen 4">
            <a:extLst>
              <a:ext uri="{FF2B5EF4-FFF2-40B4-BE49-F238E27FC236}">
                <a16:creationId xmlns:a16="http://schemas.microsoft.com/office/drawing/2014/main" id="{41447773-6647-4BCB-B126-6E057301A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0365" y="3230614"/>
            <a:ext cx="4968440" cy="3342464"/>
          </a:xfrm>
          <a:prstGeom prst="rect">
            <a:avLst/>
          </a:prstGeom>
        </p:spPr>
      </p:pic>
    </p:spTree>
    <p:extLst>
      <p:ext uri="{BB962C8B-B14F-4D97-AF65-F5344CB8AC3E}">
        <p14:creationId xmlns:p14="http://schemas.microsoft.com/office/powerpoint/2010/main" val="367133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theme/theme1.xml><?xml version="1.0" encoding="utf-8"?>
<a:theme xmlns:a="http://schemas.openxmlformats.org/drawingml/2006/main" name="Tema5">
  <a:themeElements>
    <a:clrScheme name="Game Board">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8496B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60000"/>
            <a:lumOff val="40000"/>
          </a:schemeClr>
        </a:solidFill>
        <a:ln>
          <a:solidFill>
            <a:schemeClr val="bg2">
              <a:lumMod val="60000"/>
              <a:lumOff val="40000"/>
            </a:schemeClr>
          </a:solidFill>
        </a:ln>
      </a:spPr>
      <a:bodyPr rtlCol="0" anchor="ctr"/>
      <a:lstStyle>
        <a:defPPr algn="ctr">
          <a:lnSpc>
            <a:spcPct val="90000"/>
          </a:lnSpc>
          <a:defRPr sz="2400" dirty="0" smtClean="0">
            <a:solidFill>
              <a:schemeClr val="bg2">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defPPr>
      </a:lstStyle>
    </a:txDef>
  </a:objectDefaults>
  <a:extraClrSchemeLst/>
  <a:extLst>
    <a:ext uri="{05A4C25C-085E-4340-85A3-A5531E510DB2}">
      <thm15:themeFamily xmlns:thm15="http://schemas.microsoft.com/office/thememl/2012/main" name="Tema5" id="{53571339-2B77-49A9-8E92-B074DF061F2F}" vid="{9CD4B627-FBE6-4FE4-95D1-C8713B8F06C8}"/>
    </a:ext>
  </a:extLst>
</a:theme>
</file>

<file path=docProps/app.xml><?xml version="1.0" encoding="utf-8"?>
<Properties xmlns="http://schemas.openxmlformats.org/officeDocument/2006/extended-properties" xmlns:vt="http://schemas.openxmlformats.org/officeDocument/2006/docPropsVTypes">
  <Template>Tema5</Template>
  <TotalTime>1415</TotalTime>
  <Words>2841</Words>
  <Application>Microsoft Office PowerPoint</Application>
  <PresentationFormat>Presentación en pantalla (4:3)</PresentationFormat>
  <Paragraphs>425</Paragraphs>
  <Slides>50</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50</vt:i4>
      </vt:variant>
    </vt:vector>
  </HeadingPairs>
  <TitlesOfParts>
    <vt:vector size="61" baseType="lpstr">
      <vt:lpstr>Arial</vt:lpstr>
      <vt:lpstr>Book Antiqua</vt:lpstr>
      <vt:lpstr>Calibri</vt:lpstr>
      <vt:lpstr>Calibri Light</vt:lpstr>
      <vt:lpstr>Cambria</vt:lpstr>
      <vt:lpstr>Corbel</vt:lpstr>
      <vt:lpstr>Helvetica</vt:lpstr>
      <vt:lpstr>Monotype Sorts</vt:lpstr>
      <vt:lpstr>Times New Roman</vt:lpstr>
      <vt:lpstr>Verdana</vt:lpstr>
      <vt:lpstr>Tema5</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 Ruiz</dc:creator>
  <cp:lastModifiedBy>Diana Ruiz</cp:lastModifiedBy>
  <cp:revision>105</cp:revision>
  <dcterms:created xsi:type="dcterms:W3CDTF">2017-10-14T21:50:19Z</dcterms:created>
  <dcterms:modified xsi:type="dcterms:W3CDTF">2017-10-19T04:51:00Z</dcterms:modified>
</cp:coreProperties>
</file>