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72" r:id="rId2"/>
  </p:sldMasterIdLst>
  <p:notesMasterIdLst>
    <p:notesMasterId r:id="rId57"/>
  </p:notesMasterIdLst>
  <p:handoutMasterIdLst>
    <p:handoutMasterId r:id="rId58"/>
  </p:handoutMasterIdLst>
  <p:sldIdLst>
    <p:sldId id="279" r:id="rId3"/>
    <p:sldId id="280" r:id="rId4"/>
    <p:sldId id="281" r:id="rId5"/>
    <p:sldId id="284" r:id="rId6"/>
    <p:sldId id="283" r:id="rId7"/>
    <p:sldId id="269" r:id="rId8"/>
    <p:sldId id="285" r:id="rId9"/>
    <p:sldId id="286" r:id="rId10"/>
    <p:sldId id="287" r:id="rId11"/>
    <p:sldId id="288" r:id="rId12"/>
    <p:sldId id="289" r:id="rId13"/>
    <p:sldId id="290" r:id="rId14"/>
    <p:sldId id="291" r:id="rId15"/>
    <p:sldId id="292" r:id="rId16"/>
    <p:sldId id="293" r:id="rId17"/>
    <p:sldId id="294" r:id="rId18"/>
    <p:sldId id="296" r:id="rId19"/>
    <p:sldId id="295" r:id="rId20"/>
    <p:sldId id="297" r:id="rId21"/>
    <p:sldId id="300" r:id="rId22"/>
    <p:sldId id="298" r:id="rId23"/>
    <p:sldId id="302" r:id="rId24"/>
    <p:sldId id="299" r:id="rId25"/>
    <p:sldId id="301" r:id="rId26"/>
    <p:sldId id="303" r:id="rId27"/>
    <p:sldId id="304" r:id="rId28"/>
    <p:sldId id="305" r:id="rId29"/>
    <p:sldId id="314" r:id="rId30"/>
    <p:sldId id="307" r:id="rId31"/>
    <p:sldId id="308" r:id="rId32"/>
    <p:sldId id="309" r:id="rId33"/>
    <p:sldId id="310" r:id="rId34"/>
    <p:sldId id="311" r:id="rId35"/>
    <p:sldId id="313" r:id="rId36"/>
    <p:sldId id="315" r:id="rId37"/>
    <p:sldId id="321" r:id="rId38"/>
    <p:sldId id="317" r:id="rId39"/>
    <p:sldId id="318" r:id="rId40"/>
    <p:sldId id="319" r:id="rId41"/>
    <p:sldId id="322" r:id="rId42"/>
    <p:sldId id="323" r:id="rId43"/>
    <p:sldId id="324" r:id="rId44"/>
    <p:sldId id="316" r:id="rId45"/>
    <p:sldId id="312" r:id="rId46"/>
    <p:sldId id="326" r:id="rId47"/>
    <p:sldId id="331" r:id="rId48"/>
    <p:sldId id="333" r:id="rId49"/>
    <p:sldId id="334" r:id="rId50"/>
    <p:sldId id="337" r:id="rId51"/>
    <p:sldId id="335" r:id="rId52"/>
    <p:sldId id="330" r:id="rId53"/>
    <p:sldId id="332" r:id="rId54"/>
    <p:sldId id="329" r:id="rId55"/>
    <p:sldId id="325" r:id="rId56"/>
  </p:sldIdLst>
  <p:sldSz cx="9144000" cy="6858000" type="screen4x3"/>
  <p:notesSz cx="6858000" cy="9144000"/>
  <p:custDataLst>
    <p:tags r:id="rId5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7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D200"/>
    <a:srgbClr val="00A1DA"/>
    <a:srgbClr val="00FF00"/>
    <a:srgbClr val="00CC99"/>
    <a:srgbClr val="1E8C16"/>
    <a:srgbClr val="69881A"/>
    <a:srgbClr val="FFCC00"/>
    <a:srgbClr val="FF99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58657" autoAdjust="0"/>
  </p:normalViewPr>
  <p:slideViewPr>
    <p:cSldViewPr snapToGrid="0">
      <p:cViewPr varScale="1">
        <p:scale>
          <a:sx n="72" d="100"/>
          <a:sy n="72" d="100"/>
        </p:scale>
        <p:origin x="1350" y="72"/>
      </p:cViewPr>
      <p:guideLst>
        <p:guide orient="horz" pos="2160"/>
        <p:guide pos="2880"/>
        <p:guide pos="77"/>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1" d="100"/>
          <a:sy n="81" d="100"/>
        </p:scale>
        <p:origin x="-315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1E1A98-1FDC-4069-A549-108C524DA00B}" type="datetimeFigureOut">
              <a:rPr lang="en-US" smtClean="0"/>
              <a:pPr/>
              <a:t>10/20/2017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C77194-D090-47CB-A252-F02355B118C3}" type="slidenum">
              <a:rPr lang="en-US" smtClean="0"/>
              <a:pPr/>
              <a:t>‹Nº›</a:t>
            </a:fld>
            <a:endParaRPr lang="en-US" dirty="0"/>
          </a:p>
        </p:txBody>
      </p:sp>
    </p:spTree>
    <p:extLst>
      <p:ext uri="{BB962C8B-B14F-4D97-AF65-F5344CB8AC3E}">
        <p14:creationId xmlns:p14="http://schemas.microsoft.com/office/powerpoint/2010/main" val="4058293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F48AF-06F8-4945-9F42-661BBF80F64A}" type="datetimeFigureOut">
              <a:rPr lang="en-US" smtClean="0"/>
              <a:pPr/>
              <a:t>10/20/2017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9C13A5-511F-4D4F-B778-6AB878583413}" type="slidenum">
              <a:rPr lang="en-US" smtClean="0"/>
              <a:pPr/>
              <a:t>‹Nº›</a:t>
            </a:fld>
            <a:endParaRPr lang="en-US"/>
          </a:p>
        </p:txBody>
      </p:sp>
    </p:spTree>
    <p:extLst>
      <p:ext uri="{BB962C8B-B14F-4D97-AF65-F5344CB8AC3E}">
        <p14:creationId xmlns:p14="http://schemas.microsoft.com/office/powerpoint/2010/main" val="1295427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97750" cy="6858000"/>
          </a:xfrm>
          <a:prstGeom prst="rect">
            <a:avLst/>
          </a:prstGeom>
        </p:spPr>
      </p:pic>
      <p:sp>
        <p:nvSpPr>
          <p:cNvPr id="2" name="Title 1"/>
          <p:cNvSpPr>
            <a:spLocks noGrp="1"/>
          </p:cNvSpPr>
          <p:nvPr>
            <p:ph type="ctrTitle"/>
          </p:nvPr>
        </p:nvSpPr>
        <p:spPr>
          <a:xfrm>
            <a:off x="2743973" y="1964267"/>
            <a:ext cx="5714228" cy="2421464"/>
          </a:xfrm>
        </p:spPr>
        <p:txBody>
          <a:bodyPr anchor="b">
            <a:normAutofit/>
          </a:bodyPr>
          <a:lstStyle>
            <a:lvl1pPr algn="r">
              <a:defRPr sz="4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6752311" y="5870576"/>
            <a:ext cx="1212173" cy="377825"/>
          </a:xfrm>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a:xfrm>
            <a:off x="2743973" y="5870576"/>
            <a:ext cx="3932137" cy="377825"/>
          </a:xfrm>
        </p:spPr>
        <p:txBody>
          <a:bodyPr/>
          <a:lstStyle/>
          <a:p>
            <a:endParaRPr lang="en-US"/>
          </a:p>
        </p:txBody>
      </p:sp>
      <p:sp>
        <p:nvSpPr>
          <p:cNvPr id="6" name="Slide Number Placeholder 5"/>
          <p:cNvSpPr>
            <a:spLocks noGrp="1"/>
          </p:cNvSpPr>
          <p:nvPr>
            <p:ph type="sldNum" sz="quarter" idx="12"/>
          </p:nvPr>
        </p:nvSpPr>
        <p:spPr>
          <a:xfrm>
            <a:off x="8040685" y="5870576"/>
            <a:ext cx="417516" cy="377825"/>
          </a:xfrm>
        </p:spPr>
        <p:txBody>
          <a:bodyPr/>
          <a:lstStyle/>
          <a:p>
            <a:fld id="{08A7F96F-1D34-4AD8-A324-DDD9B7126D3B}" type="slidenum">
              <a:rPr lang="en-US" smtClean="0"/>
              <a:pPr/>
              <a:t>‹Nº›</a:t>
            </a:fld>
            <a:endParaRPr lang="en-US"/>
          </a:p>
        </p:txBody>
      </p:sp>
      <p:sp>
        <p:nvSpPr>
          <p:cNvPr id="8" name="Rectangle 6">
            <a:extLst>
              <a:ext uri="{FF2B5EF4-FFF2-40B4-BE49-F238E27FC236}">
                <a16:creationId xmlns:a16="http://schemas.microsoft.com/office/drawing/2014/main" id="{E7877BB3-4149-4246-844F-4592E955E920}"/>
              </a:ext>
            </a:extLst>
          </p:cNvPr>
          <p:cNvSpPr/>
          <p:nvPr userDrawn="1"/>
        </p:nvSpPr>
        <p:spPr>
          <a:xfrm>
            <a:off x="188118" y="1894284"/>
            <a:ext cx="8955881" cy="3256992"/>
          </a:xfrm>
          <a:prstGeom prst="rect">
            <a:avLst/>
          </a:prstGeom>
          <a:ln>
            <a:noFill/>
          </a:ln>
          <a:effectLst>
            <a:outerShdw blurRad="190500" dist="63500" dir="15600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err="1">
              <a:solidFill>
                <a:schemeClr val="tx1"/>
              </a:solidFill>
            </a:endParaRPr>
          </a:p>
        </p:txBody>
      </p:sp>
      <p:sp>
        <p:nvSpPr>
          <p:cNvPr id="9" name="Hexagon 9">
            <a:extLst>
              <a:ext uri="{FF2B5EF4-FFF2-40B4-BE49-F238E27FC236}">
                <a16:creationId xmlns:a16="http://schemas.microsoft.com/office/drawing/2014/main" id="{CC0EFB28-66EF-4824-AE5E-427360D9603E}"/>
              </a:ext>
            </a:extLst>
          </p:cNvPr>
          <p:cNvSpPr/>
          <p:nvPr userDrawn="1"/>
        </p:nvSpPr>
        <p:spPr>
          <a:xfrm rot="16200000">
            <a:off x="-918482" y="2799525"/>
            <a:ext cx="3260786" cy="1440148"/>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8 h 798091"/>
              <a:gd name="connsiteX1" fmla="*/ 1514046 w 1583473"/>
              <a:gd name="connsiteY1" fmla="*/ 19245 h 798091"/>
              <a:gd name="connsiteX2" fmla="*/ 1583473 w 1583473"/>
              <a:gd name="connsiteY2" fmla="*/ 123442 h 798091"/>
              <a:gd name="connsiteX3" fmla="*/ 1246149 w 1583473"/>
              <a:gd name="connsiteY3" fmla="*/ 798091 h 798091"/>
              <a:gd name="connsiteX4" fmla="*/ 337325 w 1583473"/>
              <a:gd name="connsiteY4" fmla="*/ 798091 h 798091"/>
              <a:gd name="connsiteX5" fmla="*/ 0 w 1583473"/>
              <a:gd name="connsiteY5" fmla="*/ 123442 h 798091"/>
              <a:gd name="connsiteX6" fmla="*/ 68425 w 1583473"/>
              <a:gd name="connsiteY6" fmla="*/ 8 h 798091"/>
              <a:gd name="connsiteX0" fmla="*/ 70887 w 1583473"/>
              <a:gd name="connsiteY0" fmla="*/ 11 h 781426"/>
              <a:gd name="connsiteX1" fmla="*/ 1514046 w 1583473"/>
              <a:gd name="connsiteY1" fmla="*/ 2580 h 781426"/>
              <a:gd name="connsiteX2" fmla="*/ 1583473 w 1583473"/>
              <a:gd name="connsiteY2" fmla="*/ 106777 h 781426"/>
              <a:gd name="connsiteX3" fmla="*/ 1246149 w 1583473"/>
              <a:gd name="connsiteY3" fmla="*/ 781426 h 781426"/>
              <a:gd name="connsiteX4" fmla="*/ 337325 w 1583473"/>
              <a:gd name="connsiteY4" fmla="*/ 781426 h 781426"/>
              <a:gd name="connsiteX5" fmla="*/ 0 w 1583473"/>
              <a:gd name="connsiteY5" fmla="*/ 106777 h 781426"/>
              <a:gd name="connsiteX6" fmla="*/ 70887 w 1583473"/>
              <a:gd name="connsiteY6" fmla="*/ 11 h 781426"/>
              <a:gd name="connsiteX0" fmla="*/ 56108 w 1583473"/>
              <a:gd name="connsiteY0" fmla="*/ 11 h 781426"/>
              <a:gd name="connsiteX1" fmla="*/ 1514046 w 1583473"/>
              <a:gd name="connsiteY1" fmla="*/ 2580 h 781426"/>
              <a:gd name="connsiteX2" fmla="*/ 1583473 w 1583473"/>
              <a:gd name="connsiteY2" fmla="*/ 106777 h 781426"/>
              <a:gd name="connsiteX3" fmla="*/ 1246149 w 1583473"/>
              <a:gd name="connsiteY3" fmla="*/ 781426 h 781426"/>
              <a:gd name="connsiteX4" fmla="*/ 337325 w 1583473"/>
              <a:gd name="connsiteY4" fmla="*/ 781426 h 781426"/>
              <a:gd name="connsiteX5" fmla="*/ 0 w 1583473"/>
              <a:gd name="connsiteY5" fmla="*/ 106777 h 781426"/>
              <a:gd name="connsiteX6" fmla="*/ 56108 w 1583473"/>
              <a:gd name="connsiteY6" fmla="*/ 11 h 78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781426">
                <a:moveTo>
                  <a:pt x="56108" y="11"/>
                </a:moveTo>
                <a:lnTo>
                  <a:pt x="1514046" y="2580"/>
                </a:lnTo>
                <a:cubicBezTo>
                  <a:pt x="1557920" y="63471"/>
                  <a:pt x="1538137" y="40783"/>
                  <a:pt x="1583473" y="106777"/>
                </a:cubicBezTo>
                <a:lnTo>
                  <a:pt x="1246149" y="781426"/>
                </a:lnTo>
                <a:lnTo>
                  <a:pt x="337325" y="781426"/>
                </a:lnTo>
                <a:lnTo>
                  <a:pt x="0" y="106777"/>
                </a:lnTo>
                <a:cubicBezTo>
                  <a:pt x="25734" y="62458"/>
                  <a:pt x="54185" y="-914"/>
                  <a:pt x="56108" y="11"/>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2739307877"/>
      </p:ext>
    </p:extLst>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4732865"/>
            <a:ext cx="7772400" cy="566738"/>
          </a:xfrm>
        </p:spPr>
        <p:txBody>
          <a:bodyPr anchor="b">
            <a:normAutofit/>
          </a:bodyPr>
          <a:lstStyle>
            <a:lvl1pPr algn="l">
              <a:defRPr sz="2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a:lvl1pPr>
          </a:lstStyle>
          <a:p>
            <a:pPr marL="0" lvl="0" indent="0" algn="ctr">
              <a:buNone/>
            </a:pPr>
            <a:r>
              <a:rPr lang="es-ES"/>
              <a:t>Haga clic en el icono para agregar una imagen</a:t>
            </a:r>
            <a:endParaRPr lang="en-US"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2359581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3" y="609602"/>
            <a:ext cx="7772399" cy="3124199"/>
          </a:xfrm>
        </p:spPr>
        <p:txBody>
          <a:bodyPr anchor="ctr">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2" y="4343400"/>
            <a:ext cx="7772399"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954002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5" name="TextBox 14"/>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988671" y="3352800"/>
            <a:ext cx="6876133" cy="381000"/>
          </a:xfrm>
        </p:spPr>
        <p:txBody>
          <a:bodyPr anchor="ct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462266" y="4343400"/>
            <a:ext cx="77724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3226985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3291648"/>
            <a:ext cx="7772401" cy="1468800"/>
          </a:xfrm>
        </p:spPr>
        <p:txBody>
          <a:bodyPr anchor="b">
            <a:normAutofit/>
          </a:bodyPr>
          <a:lstStyle>
            <a:lvl1pPr algn="l">
              <a:defRPr sz="2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3200972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6" name="TextBox 15"/>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457200" y="3886200"/>
            <a:ext cx="7772401" cy="8890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2547119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4440" y="609602"/>
            <a:ext cx="7772401" cy="2743199"/>
          </a:xfrm>
        </p:spPr>
        <p:txBody>
          <a:bodyPr vert="horz" lIns="91440" tIns="45720" rIns="91440" bIns="45720" rtlCol="0" anchor="ctr">
            <a:normAutofit/>
          </a:bodyPr>
          <a:lstStyle>
            <a:lvl1pPr>
              <a:defRPr lang="en-US" sz="2800"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464440" y="3505200"/>
            <a:ext cx="7772401" cy="8382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s-ES"/>
              <a:t>Editar los estilos de texto del patrón</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2265669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8" name="Title 1"/>
          <p:cNvSpPr>
            <a:spLocks noGrp="1"/>
          </p:cNvSpPr>
          <p:nvPr>
            <p:ph type="title"/>
          </p:nvPr>
        </p:nvSpPr>
        <p:spPr>
          <a:xfrm>
            <a:off x="457200" y="609601"/>
            <a:ext cx="7772400" cy="1456267"/>
          </a:xfrm>
        </p:spPr>
        <p:txBody>
          <a:bodyPr>
            <a:normAutofit/>
          </a:bodyPr>
          <a:lstStyle>
            <a:lvl1pPr>
              <a:defRPr sz="2800"/>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4288735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Vertical Title 1"/>
          <p:cNvSpPr>
            <a:spLocks noGrp="1"/>
          </p:cNvSpPr>
          <p:nvPr>
            <p:ph type="title" orient="vert"/>
          </p:nvPr>
        </p:nvSpPr>
        <p:spPr>
          <a:xfrm>
            <a:off x="6552978" y="609600"/>
            <a:ext cx="1676621" cy="5181601"/>
          </a:xfrm>
        </p:spPr>
        <p:txBody>
          <a:bodyPr vert="eaVert">
            <a:normAutofit/>
          </a:bodyPr>
          <a:lstStyle>
            <a:lvl1pPr>
              <a:defRPr sz="2800"/>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3898270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Full Frame">
    <p:spTree>
      <p:nvGrpSpPr>
        <p:cNvPr id="1" name=""/>
        <p:cNvGrpSpPr/>
        <p:nvPr/>
      </p:nvGrpSpPr>
      <p:grpSpPr>
        <a:xfrm>
          <a:off x="0" y="0"/>
          <a:ext cx="0" cy="0"/>
          <a:chOff x="0" y="0"/>
          <a:chExt cx="0" cy="0"/>
        </a:xfrm>
      </p:grpSpPr>
      <p:sp>
        <p:nvSpPr>
          <p:cNvPr id="3" name="Rectangle 4"/>
          <p:cNvSpPr>
            <a:spLocks noGrp="1" noChangeArrowheads="1"/>
          </p:cNvSpPr>
          <p:nvPr>
            <p:ph type="dt" sz="half" idx="10"/>
          </p:nvPr>
        </p:nvSpPr>
        <p:spPr>
          <a:ln/>
        </p:spPr>
        <p:txBody>
          <a:bodyPr/>
          <a:lstStyle>
            <a:lvl1pPr>
              <a:defRPr/>
            </a:lvl1pPr>
          </a:lstStyle>
          <a:p>
            <a:pPr>
              <a:defRPr/>
            </a:pPr>
            <a:fld id="{F19488C8-EBA2-4BF7-83E9-999E343168B8}" type="datetime1">
              <a:rPr lang="en-US" smtClean="0"/>
              <a:pPr>
                <a:defRPr/>
              </a:pPr>
              <a:t>10/20/2017</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C195701-3067-48B4-ACC8-8F90D08E3078}" type="slidenum">
              <a:rPr lang="en-US"/>
              <a:pPr>
                <a:defRPr/>
              </a:pPr>
              <a:t>‹Nº›</a:t>
            </a:fld>
            <a:endParaRPr lang="en-US"/>
          </a:p>
        </p:txBody>
      </p:sp>
    </p:spTree>
    <p:extLst>
      <p:ext uri="{BB962C8B-B14F-4D97-AF65-F5344CB8AC3E}">
        <p14:creationId xmlns:p14="http://schemas.microsoft.com/office/powerpoint/2010/main" val="1405423903"/>
      </p:ext>
    </p:extLst>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
        <p:nvSpPr>
          <p:cNvPr id="9" name="Rectangle 8"/>
          <p:cNvSpPr/>
          <p:nvPr userDrawn="1"/>
        </p:nvSpPr>
        <p:spPr>
          <a:xfrm>
            <a:off x="102393" y="1"/>
            <a:ext cx="9041607" cy="1349298"/>
          </a:xfrm>
          <a:prstGeom prst="rect">
            <a:avLst/>
          </a:prstGeom>
          <a:ln>
            <a:noFill/>
          </a:ln>
          <a:effectLst>
            <a:outerShdw blurRad="101600" dist="63500" dir="36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err="1">
              <a:solidFill>
                <a:schemeClr val="tx1"/>
              </a:solidFill>
            </a:endParaRPr>
          </a:p>
        </p:txBody>
      </p:sp>
      <p:sp>
        <p:nvSpPr>
          <p:cNvPr id="10" name="Hexagon 9"/>
          <p:cNvSpPr/>
          <p:nvPr userDrawn="1"/>
        </p:nvSpPr>
        <p:spPr>
          <a:xfrm rot="16200000">
            <a:off x="-344873" y="336611"/>
            <a:ext cx="1345725" cy="672494"/>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3 w 1583473"/>
              <a:gd name="connsiteY0" fmla="*/ 7 h 807485"/>
              <a:gd name="connsiteX1" fmla="*/ 1486950 w 1583473"/>
              <a:gd name="connsiteY1" fmla="*/ 6414 h 807485"/>
              <a:gd name="connsiteX2" fmla="*/ 1583473 w 1583473"/>
              <a:gd name="connsiteY2" fmla="*/ 132836 h 807485"/>
              <a:gd name="connsiteX3" fmla="*/ 1246149 w 1583473"/>
              <a:gd name="connsiteY3" fmla="*/ 807485 h 807485"/>
              <a:gd name="connsiteX4" fmla="*/ 337325 w 1583473"/>
              <a:gd name="connsiteY4" fmla="*/ 807485 h 807485"/>
              <a:gd name="connsiteX5" fmla="*/ 0 w 1583473"/>
              <a:gd name="connsiteY5" fmla="*/ 132836 h 807485"/>
              <a:gd name="connsiteX6" fmla="*/ 68423 w 1583473"/>
              <a:gd name="connsiteY6" fmla="*/ 7 h 80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807485">
                <a:moveTo>
                  <a:pt x="68423" y="7"/>
                </a:moveTo>
                <a:lnTo>
                  <a:pt x="1486950" y="6414"/>
                </a:lnTo>
                <a:cubicBezTo>
                  <a:pt x="1530824" y="67305"/>
                  <a:pt x="1538137" y="66842"/>
                  <a:pt x="1583473" y="132836"/>
                </a:cubicBezTo>
                <a:lnTo>
                  <a:pt x="1246149" y="807485"/>
                </a:lnTo>
                <a:lnTo>
                  <a:pt x="337325" y="807485"/>
                </a:lnTo>
                <a:lnTo>
                  <a:pt x="0" y="132836"/>
                </a:lnTo>
                <a:cubicBezTo>
                  <a:pt x="25734" y="88517"/>
                  <a:pt x="66500" y="-918"/>
                  <a:pt x="68423" y="7"/>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err="1">
              <a:solidFill>
                <a:schemeClr val="tx1"/>
              </a:solidFill>
            </a:endParaRPr>
          </a:p>
        </p:txBody>
      </p:sp>
      <p:sp>
        <p:nvSpPr>
          <p:cNvPr id="3" name="Content Placeholder 2"/>
          <p:cNvSpPr>
            <a:spLocks noGrp="1"/>
          </p:cNvSpPr>
          <p:nvPr>
            <p:ph idx="1"/>
          </p:nvPr>
        </p:nvSpPr>
        <p:spPr>
          <a:xfrm>
            <a:off x="301083" y="1613140"/>
            <a:ext cx="8664497" cy="4943777"/>
          </a:xfrm>
        </p:spPr>
        <p:txBody>
          <a:bodyPr/>
          <a:lstStyle>
            <a:lvl1pPr marL="342900" indent="-342900">
              <a:buFontTx/>
              <a:buBlip>
                <a:blip r:embed="rId2"/>
              </a:buBlip>
              <a:defRPr/>
            </a:lvl1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Title Placeholder 1"/>
          <p:cNvSpPr>
            <a:spLocks noGrp="1"/>
          </p:cNvSpPr>
          <p:nvPr>
            <p:ph type="title"/>
          </p:nvPr>
        </p:nvSpPr>
        <p:spPr>
          <a:xfrm>
            <a:off x="759125" y="163128"/>
            <a:ext cx="8239909" cy="1143000"/>
          </a:xfrm>
          <a:prstGeom prst="rect">
            <a:avLst/>
          </a:prstGeom>
        </p:spPr>
        <p:txBody>
          <a:bodyPr vert="horz" lIns="91440" tIns="45720" rIns="91440" bIns="45720" rtlCol="0" anchor="ctr">
            <a:normAutofit/>
          </a:bodyPr>
          <a:lstStyle>
            <a:lvl1pPr>
              <a:defRPr sz="4000"/>
            </a:lvl1pPr>
          </a:lstStyle>
          <a:p>
            <a:r>
              <a:rPr lang="es-ES"/>
              <a:t>Haga clic para modificar el estilo de título del patrón</a:t>
            </a:r>
            <a:endParaRPr lang="en-US" dirty="0"/>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28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
        <p:nvSpPr>
          <p:cNvPr id="9" name="Rectangle 8">
            <a:extLst>
              <a:ext uri="{FF2B5EF4-FFF2-40B4-BE49-F238E27FC236}">
                <a16:creationId xmlns:a16="http://schemas.microsoft.com/office/drawing/2014/main" id="{4386E1DA-91A5-4626-A7ED-19DF234DEAC2}"/>
              </a:ext>
            </a:extLst>
          </p:cNvPr>
          <p:cNvSpPr/>
          <p:nvPr userDrawn="1"/>
        </p:nvSpPr>
        <p:spPr>
          <a:xfrm>
            <a:off x="102393" y="1"/>
            <a:ext cx="9041607" cy="1349298"/>
          </a:xfrm>
          <a:prstGeom prst="rect">
            <a:avLst/>
          </a:prstGeom>
          <a:ln>
            <a:noFill/>
          </a:ln>
          <a:effectLst>
            <a:outerShdw blurRad="101600" dist="63500" dir="36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err="1">
              <a:solidFill>
                <a:schemeClr val="tx1"/>
              </a:solidFill>
            </a:endParaRPr>
          </a:p>
        </p:txBody>
      </p:sp>
      <p:sp>
        <p:nvSpPr>
          <p:cNvPr id="10" name="Hexagon 9">
            <a:extLst>
              <a:ext uri="{FF2B5EF4-FFF2-40B4-BE49-F238E27FC236}">
                <a16:creationId xmlns:a16="http://schemas.microsoft.com/office/drawing/2014/main" id="{9A107370-9CA6-4945-BE05-F9937FC26DD6}"/>
              </a:ext>
            </a:extLst>
          </p:cNvPr>
          <p:cNvSpPr/>
          <p:nvPr userDrawn="1"/>
        </p:nvSpPr>
        <p:spPr>
          <a:xfrm rot="16200000">
            <a:off x="-344873" y="336611"/>
            <a:ext cx="1345725" cy="672494"/>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3 w 1583473"/>
              <a:gd name="connsiteY0" fmla="*/ 7 h 807485"/>
              <a:gd name="connsiteX1" fmla="*/ 1486950 w 1583473"/>
              <a:gd name="connsiteY1" fmla="*/ 6414 h 807485"/>
              <a:gd name="connsiteX2" fmla="*/ 1583473 w 1583473"/>
              <a:gd name="connsiteY2" fmla="*/ 132836 h 807485"/>
              <a:gd name="connsiteX3" fmla="*/ 1246149 w 1583473"/>
              <a:gd name="connsiteY3" fmla="*/ 807485 h 807485"/>
              <a:gd name="connsiteX4" fmla="*/ 337325 w 1583473"/>
              <a:gd name="connsiteY4" fmla="*/ 807485 h 807485"/>
              <a:gd name="connsiteX5" fmla="*/ 0 w 1583473"/>
              <a:gd name="connsiteY5" fmla="*/ 132836 h 807485"/>
              <a:gd name="connsiteX6" fmla="*/ 68423 w 1583473"/>
              <a:gd name="connsiteY6" fmla="*/ 7 h 80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807485">
                <a:moveTo>
                  <a:pt x="68423" y="7"/>
                </a:moveTo>
                <a:lnTo>
                  <a:pt x="1486950" y="6414"/>
                </a:lnTo>
                <a:cubicBezTo>
                  <a:pt x="1530824" y="67305"/>
                  <a:pt x="1538137" y="66842"/>
                  <a:pt x="1583473" y="132836"/>
                </a:cubicBezTo>
                <a:lnTo>
                  <a:pt x="1246149" y="807485"/>
                </a:lnTo>
                <a:lnTo>
                  <a:pt x="337325" y="807485"/>
                </a:lnTo>
                <a:lnTo>
                  <a:pt x="0" y="132836"/>
                </a:lnTo>
                <a:cubicBezTo>
                  <a:pt x="25734" y="88517"/>
                  <a:pt x="66500" y="-918"/>
                  <a:pt x="68423" y="7"/>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2400567428"/>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2" y="3308581"/>
            <a:ext cx="7772400" cy="1468800"/>
          </a:xfrm>
        </p:spPr>
        <p:txBody>
          <a:bodyPr anchor="b">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7F96F-1D34-4AD8-A324-DDD9B7126D3B}" type="slidenum">
              <a:rPr lang="en-US" smtClean="0"/>
              <a:pPr/>
              <a:t>‹Nº›</a:t>
            </a:fld>
            <a:endParaRPr lang="en-US"/>
          </a:p>
        </p:txBody>
      </p:sp>
      <p:sp>
        <p:nvSpPr>
          <p:cNvPr id="9" name="Rectangle 6">
            <a:extLst>
              <a:ext uri="{FF2B5EF4-FFF2-40B4-BE49-F238E27FC236}">
                <a16:creationId xmlns:a16="http://schemas.microsoft.com/office/drawing/2014/main" id="{78162C52-D71A-4709-BA6B-0408FF17D5D2}"/>
              </a:ext>
            </a:extLst>
          </p:cNvPr>
          <p:cNvSpPr/>
          <p:nvPr userDrawn="1"/>
        </p:nvSpPr>
        <p:spPr>
          <a:xfrm>
            <a:off x="0" y="3623310"/>
            <a:ext cx="9144000" cy="2140198"/>
          </a:xfrm>
          <a:prstGeom prst="rect">
            <a:avLst/>
          </a:prstGeom>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err="1">
              <a:solidFill>
                <a:schemeClr val="tx1"/>
              </a:solidFill>
            </a:endParaRPr>
          </a:p>
        </p:txBody>
      </p:sp>
      <p:sp>
        <p:nvSpPr>
          <p:cNvPr id="10" name="Hexagon 9">
            <a:extLst>
              <a:ext uri="{FF2B5EF4-FFF2-40B4-BE49-F238E27FC236}">
                <a16:creationId xmlns:a16="http://schemas.microsoft.com/office/drawing/2014/main" id="{F9281EBA-14F4-453A-A337-46A2B147E223}"/>
              </a:ext>
            </a:extLst>
          </p:cNvPr>
          <p:cNvSpPr/>
          <p:nvPr userDrawn="1"/>
        </p:nvSpPr>
        <p:spPr>
          <a:xfrm rot="16200000">
            <a:off x="-1051350" y="3854274"/>
            <a:ext cx="3739658" cy="1669909"/>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8 h 798091"/>
              <a:gd name="connsiteX1" fmla="*/ 1514046 w 1583473"/>
              <a:gd name="connsiteY1" fmla="*/ 19245 h 798091"/>
              <a:gd name="connsiteX2" fmla="*/ 1583473 w 1583473"/>
              <a:gd name="connsiteY2" fmla="*/ 123442 h 798091"/>
              <a:gd name="connsiteX3" fmla="*/ 1246149 w 1583473"/>
              <a:gd name="connsiteY3" fmla="*/ 798091 h 798091"/>
              <a:gd name="connsiteX4" fmla="*/ 337325 w 1583473"/>
              <a:gd name="connsiteY4" fmla="*/ 798091 h 798091"/>
              <a:gd name="connsiteX5" fmla="*/ 0 w 1583473"/>
              <a:gd name="connsiteY5" fmla="*/ 123442 h 798091"/>
              <a:gd name="connsiteX6" fmla="*/ 68425 w 1583473"/>
              <a:gd name="connsiteY6" fmla="*/ 8 h 798091"/>
              <a:gd name="connsiteX0" fmla="*/ 70887 w 1583473"/>
              <a:gd name="connsiteY0" fmla="*/ 11 h 781426"/>
              <a:gd name="connsiteX1" fmla="*/ 1514046 w 1583473"/>
              <a:gd name="connsiteY1" fmla="*/ 2580 h 781426"/>
              <a:gd name="connsiteX2" fmla="*/ 1583473 w 1583473"/>
              <a:gd name="connsiteY2" fmla="*/ 106777 h 781426"/>
              <a:gd name="connsiteX3" fmla="*/ 1246149 w 1583473"/>
              <a:gd name="connsiteY3" fmla="*/ 781426 h 781426"/>
              <a:gd name="connsiteX4" fmla="*/ 337325 w 1583473"/>
              <a:gd name="connsiteY4" fmla="*/ 781426 h 781426"/>
              <a:gd name="connsiteX5" fmla="*/ 0 w 1583473"/>
              <a:gd name="connsiteY5" fmla="*/ 106777 h 781426"/>
              <a:gd name="connsiteX6" fmla="*/ 70887 w 1583473"/>
              <a:gd name="connsiteY6" fmla="*/ 11 h 781426"/>
              <a:gd name="connsiteX0" fmla="*/ 56108 w 1583473"/>
              <a:gd name="connsiteY0" fmla="*/ 11 h 781426"/>
              <a:gd name="connsiteX1" fmla="*/ 1514046 w 1583473"/>
              <a:gd name="connsiteY1" fmla="*/ 2580 h 781426"/>
              <a:gd name="connsiteX2" fmla="*/ 1583473 w 1583473"/>
              <a:gd name="connsiteY2" fmla="*/ 106777 h 781426"/>
              <a:gd name="connsiteX3" fmla="*/ 1246149 w 1583473"/>
              <a:gd name="connsiteY3" fmla="*/ 781426 h 781426"/>
              <a:gd name="connsiteX4" fmla="*/ 337325 w 1583473"/>
              <a:gd name="connsiteY4" fmla="*/ 781426 h 781426"/>
              <a:gd name="connsiteX5" fmla="*/ 0 w 1583473"/>
              <a:gd name="connsiteY5" fmla="*/ 106777 h 781426"/>
              <a:gd name="connsiteX6" fmla="*/ 56108 w 1583473"/>
              <a:gd name="connsiteY6" fmla="*/ 11 h 78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781426">
                <a:moveTo>
                  <a:pt x="56108" y="11"/>
                </a:moveTo>
                <a:lnTo>
                  <a:pt x="1514046" y="2580"/>
                </a:lnTo>
                <a:cubicBezTo>
                  <a:pt x="1557920" y="63471"/>
                  <a:pt x="1538137" y="40783"/>
                  <a:pt x="1583473" y="106777"/>
                </a:cubicBezTo>
                <a:lnTo>
                  <a:pt x="1246149" y="781426"/>
                </a:lnTo>
                <a:lnTo>
                  <a:pt x="337325" y="781426"/>
                </a:lnTo>
                <a:lnTo>
                  <a:pt x="0" y="106777"/>
                </a:lnTo>
                <a:cubicBezTo>
                  <a:pt x="25734" y="62458"/>
                  <a:pt x="54185" y="-914"/>
                  <a:pt x="56108" y="11"/>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2588207833"/>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7F96F-1D34-4AD8-A324-DDD9B7126D3B}" type="slidenum">
              <a:rPr lang="en-US" smtClean="0"/>
              <a:pPr/>
              <a:t>‹Nº›</a:t>
            </a:fld>
            <a:endParaRPr lang="en-US"/>
          </a:p>
        </p:txBody>
      </p:sp>
      <p:sp>
        <p:nvSpPr>
          <p:cNvPr id="9" name="Rectangle 9">
            <a:extLst>
              <a:ext uri="{FF2B5EF4-FFF2-40B4-BE49-F238E27FC236}">
                <a16:creationId xmlns:a16="http://schemas.microsoft.com/office/drawing/2014/main" id="{5B30B1C5-7FCA-451B-B0C7-8392C9124C8D}"/>
              </a:ext>
            </a:extLst>
          </p:cNvPr>
          <p:cNvSpPr/>
          <p:nvPr userDrawn="1"/>
        </p:nvSpPr>
        <p:spPr>
          <a:xfrm>
            <a:off x="102393" y="1"/>
            <a:ext cx="9041607" cy="1349298"/>
          </a:xfrm>
          <a:prstGeom prst="rect">
            <a:avLst/>
          </a:prstGeom>
          <a:ln>
            <a:noFill/>
          </a:ln>
          <a:effectLst>
            <a:outerShdw blurRad="101600" dist="63500" dir="36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err="1">
              <a:solidFill>
                <a:schemeClr val="tx1"/>
              </a:solidFill>
            </a:endParaRPr>
          </a:p>
        </p:txBody>
      </p:sp>
      <p:sp>
        <p:nvSpPr>
          <p:cNvPr id="11" name="Hexagon 9">
            <a:extLst>
              <a:ext uri="{FF2B5EF4-FFF2-40B4-BE49-F238E27FC236}">
                <a16:creationId xmlns:a16="http://schemas.microsoft.com/office/drawing/2014/main" id="{B70D730E-2D03-404E-B492-AFFD43387986}"/>
              </a:ext>
            </a:extLst>
          </p:cNvPr>
          <p:cNvSpPr/>
          <p:nvPr userDrawn="1"/>
        </p:nvSpPr>
        <p:spPr>
          <a:xfrm rot="16200000">
            <a:off x="-344873" y="336611"/>
            <a:ext cx="1345725" cy="672494"/>
          </a:xfrm>
          <a:custGeom>
            <a:avLst/>
            <a:gdLst>
              <a:gd name="connsiteX0" fmla="*/ 0 w 1583473"/>
              <a:gd name="connsiteY0" fmla="*/ 674649 h 1349298"/>
              <a:gd name="connsiteX1" fmla="*/ 337325 w 1583473"/>
              <a:gd name="connsiteY1" fmla="*/ 0 h 1349298"/>
              <a:gd name="connsiteX2" fmla="*/ 1246149 w 1583473"/>
              <a:gd name="connsiteY2" fmla="*/ 0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246149 w 1583473"/>
              <a:gd name="connsiteY1" fmla="*/ 0 h 1349298"/>
              <a:gd name="connsiteX2" fmla="*/ 1467202 w 1583473"/>
              <a:gd name="connsiteY2" fmla="*/ 448091 h 1349298"/>
              <a:gd name="connsiteX3" fmla="*/ 1583473 w 1583473"/>
              <a:gd name="connsiteY3" fmla="*/ 674649 h 1349298"/>
              <a:gd name="connsiteX4" fmla="*/ 1246149 w 1583473"/>
              <a:gd name="connsiteY4" fmla="*/ 1349298 h 1349298"/>
              <a:gd name="connsiteX5" fmla="*/ 337325 w 1583473"/>
              <a:gd name="connsiteY5" fmla="*/ 1349298 h 1349298"/>
              <a:gd name="connsiteX6" fmla="*/ 0 w 1583473"/>
              <a:gd name="connsiteY6" fmla="*/ 674649 h 1349298"/>
              <a:gd name="connsiteX7" fmla="*/ 77202 w 1583473"/>
              <a:gd name="connsiteY7" fmla="*/ 541691 h 1349298"/>
              <a:gd name="connsiteX8" fmla="*/ 337325 w 1583473"/>
              <a:gd name="connsiteY8" fmla="*/ 0 h 1349298"/>
              <a:gd name="connsiteX0" fmla="*/ 337325 w 1583473"/>
              <a:gd name="connsiteY0" fmla="*/ 0 h 1349298"/>
              <a:gd name="connsiteX1" fmla="*/ 1467202 w 1583473"/>
              <a:gd name="connsiteY1" fmla="*/ 448091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80366 w 1583473"/>
              <a:gd name="connsiteY1" fmla="*/ 540960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337325 w 1583473"/>
              <a:gd name="connsiteY0" fmla="*/ 0 h 1349298"/>
              <a:gd name="connsiteX1" fmla="*/ 1495724 w 1583473"/>
              <a:gd name="connsiteY1" fmla="*/ 552866 h 1349298"/>
              <a:gd name="connsiteX2" fmla="*/ 1583473 w 1583473"/>
              <a:gd name="connsiteY2" fmla="*/ 674649 h 1349298"/>
              <a:gd name="connsiteX3" fmla="*/ 1246149 w 1583473"/>
              <a:gd name="connsiteY3" fmla="*/ 1349298 h 1349298"/>
              <a:gd name="connsiteX4" fmla="*/ 337325 w 1583473"/>
              <a:gd name="connsiteY4" fmla="*/ 1349298 h 1349298"/>
              <a:gd name="connsiteX5" fmla="*/ 0 w 1583473"/>
              <a:gd name="connsiteY5" fmla="*/ 674649 h 1349298"/>
              <a:gd name="connsiteX6" fmla="*/ 77202 w 1583473"/>
              <a:gd name="connsiteY6" fmla="*/ 541691 h 1349298"/>
              <a:gd name="connsiteX7" fmla="*/ 337325 w 1583473"/>
              <a:gd name="connsiteY7" fmla="*/ 0 h 1349298"/>
              <a:gd name="connsiteX0" fmla="*/ 77202 w 1583473"/>
              <a:gd name="connsiteY0" fmla="*/ 11234 h 818841"/>
              <a:gd name="connsiteX1" fmla="*/ 1495724 w 1583473"/>
              <a:gd name="connsiteY1" fmla="*/ 22409 h 818841"/>
              <a:gd name="connsiteX2" fmla="*/ 1583473 w 1583473"/>
              <a:gd name="connsiteY2" fmla="*/ 144192 h 818841"/>
              <a:gd name="connsiteX3" fmla="*/ 1246149 w 1583473"/>
              <a:gd name="connsiteY3" fmla="*/ 818841 h 818841"/>
              <a:gd name="connsiteX4" fmla="*/ 337325 w 1583473"/>
              <a:gd name="connsiteY4" fmla="*/ 818841 h 818841"/>
              <a:gd name="connsiteX5" fmla="*/ 0 w 1583473"/>
              <a:gd name="connsiteY5" fmla="*/ 144192 h 818841"/>
              <a:gd name="connsiteX6" fmla="*/ 77202 w 1583473"/>
              <a:gd name="connsiteY6" fmla="*/ 11234 h 818841"/>
              <a:gd name="connsiteX0" fmla="*/ 77202 w 1583473"/>
              <a:gd name="connsiteY0" fmla="*/ 13990 h 821597"/>
              <a:gd name="connsiteX1" fmla="*/ 1495724 w 1583473"/>
              <a:gd name="connsiteY1" fmla="*/ 18021 h 821597"/>
              <a:gd name="connsiteX2" fmla="*/ 1583473 w 1583473"/>
              <a:gd name="connsiteY2" fmla="*/ 146948 h 821597"/>
              <a:gd name="connsiteX3" fmla="*/ 1246149 w 1583473"/>
              <a:gd name="connsiteY3" fmla="*/ 821597 h 821597"/>
              <a:gd name="connsiteX4" fmla="*/ 337325 w 1583473"/>
              <a:gd name="connsiteY4" fmla="*/ 821597 h 821597"/>
              <a:gd name="connsiteX5" fmla="*/ 0 w 1583473"/>
              <a:gd name="connsiteY5" fmla="*/ 146948 h 821597"/>
              <a:gd name="connsiteX6" fmla="*/ 77202 w 1583473"/>
              <a:gd name="connsiteY6" fmla="*/ 13990 h 821597"/>
              <a:gd name="connsiteX0" fmla="*/ 77202 w 1583473"/>
              <a:gd name="connsiteY0" fmla="*/ 7184 h 814791"/>
              <a:gd name="connsiteX1" fmla="*/ 1495724 w 1583473"/>
              <a:gd name="connsiteY1" fmla="*/ 11215 h 814791"/>
              <a:gd name="connsiteX2" fmla="*/ 1583473 w 1583473"/>
              <a:gd name="connsiteY2" fmla="*/ 140142 h 814791"/>
              <a:gd name="connsiteX3" fmla="*/ 1246149 w 1583473"/>
              <a:gd name="connsiteY3" fmla="*/ 814791 h 814791"/>
              <a:gd name="connsiteX4" fmla="*/ 337325 w 1583473"/>
              <a:gd name="connsiteY4" fmla="*/ 814791 h 814791"/>
              <a:gd name="connsiteX5" fmla="*/ 0 w 1583473"/>
              <a:gd name="connsiteY5" fmla="*/ 140142 h 814791"/>
              <a:gd name="connsiteX6" fmla="*/ 77202 w 1583473"/>
              <a:gd name="connsiteY6" fmla="*/ 7184 h 814791"/>
              <a:gd name="connsiteX0" fmla="*/ 77202 w 1583473"/>
              <a:gd name="connsiteY0" fmla="*/ 9572 h 817179"/>
              <a:gd name="connsiteX1" fmla="*/ 1495724 w 1583473"/>
              <a:gd name="connsiteY1" fmla="*/ 13603 h 817179"/>
              <a:gd name="connsiteX2" fmla="*/ 1583473 w 1583473"/>
              <a:gd name="connsiteY2" fmla="*/ 142530 h 817179"/>
              <a:gd name="connsiteX3" fmla="*/ 1246149 w 1583473"/>
              <a:gd name="connsiteY3" fmla="*/ 817179 h 817179"/>
              <a:gd name="connsiteX4" fmla="*/ 337325 w 1583473"/>
              <a:gd name="connsiteY4" fmla="*/ 817179 h 817179"/>
              <a:gd name="connsiteX5" fmla="*/ 0 w 1583473"/>
              <a:gd name="connsiteY5" fmla="*/ 142530 h 817179"/>
              <a:gd name="connsiteX6" fmla="*/ 77202 w 1583473"/>
              <a:gd name="connsiteY6" fmla="*/ 9572 h 817179"/>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8920 h 816527"/>
              <a:gd name="connsiteX1" fmla="*/ 1495724 w 1583473"/>
              <a:gd name="connsiteY1" fmla="*/ 15456 h 816527"/>
              <a:gd name="connsiteX2" fmla="*/ 1583473 w 1583473"/>
              <a:gd name="connsiteY2" fmla="*/ 141878 h 816527"/>
              <a:gd name="connsiteX3" fmla="*/ 1246149 w 1583473"/>
              <a:gd name="connsiteY3" fmla="*/ 816527 h 816527"/>
              <a:gd name="connsiteX4" fmla="*/ 337325 w 1583473"/>
              <a:gd name="connsiteY4" fmla="*/ 816527 h 816527"/>
              <a:gd name="connsiteX5" fmla="*/ 0 w 1583473"/>
              <a:gd name="connsiteY5" fmla="*/ 141878 h 816527"/>
              <a:gd name="connsiteX6" fmla="*/ 77202 w 1583473"/>
              <a:gd name="connsiteY6" fmla="*/ 8920 h 816527"/>
              <a:gd name="connsiteX0" fmla="*/ 77202 w 1583473"/>
              <a:gd name="connsiteY0" fmla="*/ 11036 h 818643"/>
              <a:gd name="connsiteX1" fmla="*/ 1491337 w 1583473"/>
              <a:gd name="connsiteY1" fmla="*/ 10428 h 818643"/>
              <a:gd name="connsiteX2" fmla="*/ 1583473 w 1583473"/>
              <a:gd name="connsiteY2" fmla="*/ 143994 h 818643"/>
              <a:gd name="connsiteX3" fmla="*/ 1246149 w 1583473"/>
              <a:gd name="connsiteY3" fmla="*/ 818643 h 818643"/>
              <a:gd name="connsiteX4" fmla="*/ 337325 w 1583473"/>
              <a:gd name="connsiteY4" fmla="*/ 818643 h 818643"/>
              <a:gd name="connsiteX5" fmla="*/ 0 w 1583473"/>
              <a:gd name="connsiteY5" fmla="*/ 143994 h 818643"/>
              <a:gd name="connsiteX6" fmla="*/ 77202 w 1583473"/>
              <a:gd name="connsiteY6" fmla="*/ 11036 h 818643"/>
              <a:gd name="connsiteX0" fmla="*/ 77202 w 1583473"/>
              <a:gd name="connsiteY0" fmla="*/ 4519 h 812126"/>
              <a:gd name="connsiteX1" fmla="*/ 1491337 w 1583473"/>
              <a:gd name="connsiteY1" fmla="*/ 3911 h 812126"/>
              <a:gd name="connsiteX2" fmla="*/ 1583473 w 1583473"/>
              <a:gd name="connsiteY2" fmla="*/ 137477 h 812126"/>
              <a:gd name="connsiteX3" fmla="*/ 1246149 w 1583473"/>
              <a:gd name="connsiteY3" fmla="*/ 812126 h 812126"/>
              <a:gd name="connsiteX4" fmla="*/ 337325 w 1583473"/>
              <a:gd name="connsiteY4" fmla="*/ 812126 h 812126"/>
              <a:gd name="connsiteX5" fmla="*/ 0 w 1583473"/>
              <a:gd name="connsiteY5" fmla="*/ 137477 h 812126"/>
              <a:gd name="connsiteX6" fmla="*/ 77202 w 1583473"/>
              <a:gd name="connsiteY6" fmla="*/ 4519 h 812126"/>
              <a:gd name="connsiteX0" fmla="*/ 79394 w 1583473"/>
              <a:gd name="connsiteY0" fmla="*/ 7751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79394 w 1583473"/>
              <a:gd name="connsiteY6" fmla="*/ 7751 h 808215"/>
              <a:gd name="connsiteX0" fmla="*/ 68425 w 1583473"/>
              <a:gd name="connsiteY0" fmla="*/ 10132 h 808215"/>
              <a:gd name="connsiteX1" fmla="*/ 1491337 w 1583473"/>
              <a:gd name="connsiteY1" fmla="*/ 0 h 808215"/>
              <a:gd name="connsiteX2" fmla="*/ 1583473 w 1583473"/>
              <a:gd name="connsiteY2" fmla="*/ 133566 h 808215"/>
              <a:gd name="connsiteX3" fmla="*/ 1246149 w 1583473"/>
              <a:gd name="connsiteY3" fmla="*/ 808215 h 808215"/>
              <a:gd name="connsiteX4" fmla="*/ 337325 w 1583473"/>
              <a:gd name="connsiteY4" fmla="*/ 808215 h 808215"/>
              <a:gd name="connsiteX5" fmla="*/ 0 w 1583473"/>
              <a:gd name="connsiteY5" fmla="*/ 133566 h 808215"/>
              <a:gd name="connsiteX6" fmla="*/ 68425 w 1583473"/>
              <a:gd name="connsiteY6" fmla="*/ 10132 h 808215"/>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5 w 1583473"/>
              <a:gd name="connsiteY0" fmla="*/ 2988 h 801071"/>
              <a:gd name="connsiteX1" fmla="*/ 1486950 w 1583473"/>
              <a:gd name="connsiteY1" fmla="*/ 0 h 801071"/>
              <a:gd name="connsiteX2" fmla="*/ 1583473 w 1583473"/>
              <a:gd name="connsiteY2" fmla="*/ 126422 h 801071"/>
              <a:gd name="connsiteX3" fmla="*/ 1246149 w 1583473"/>
              <a:gd name="connsiteY3" fmla="*/ 801071 h 801071"/>
              <a:gd name="connsiteX4" fmla="*/ 337325 w 1583473"/>
              <a:gd name="connsiteY4" fmla="*/ 801071 h 801071"/>
              <a:gd name="connsiteX5" fmla="*/ 0 w 1583473"/>
              <a:gd name="connsiteY5" fmla="*/ 126422 h 801071"/>
              <a:gd name="connsiteX6" fmla="*/ 68425 w 1583473"/>
              <a:gd name="connsiteY6" fmla="*/ 2988 h 801071"/>
              <a:gd name="connsiteX0" fmla="*/ 68423 w 1583473"/>
              <a:gd name="connsiteY0" fmla="*/ 7 h 807485"/>
              <a:gd name="connsiteX1" fmla="*/ 1486950 w 1583473"/>
              <a:gd name="connsiteY1" fmla="*/ 6414 h 807485"/>
              <a:gd name="connsiteX2" fmla="*/ 1583473 w 1583473"/>
              <a:gd name="connsiteY2" fmla="*/ 132836 h 807485"/>
              <a:gd name="connsiteX3" fmla="*/ 1246149 w 1583473"/>
              <a:gd name="connsiteY3" fmla="*/ 807485 h 807485"/>
              <a:gd name="connsiteX4" fmla="*/ 337325 w 1583473"/>
              <a:gd name="connsiteY4" fmla="*/ 807485 h 807485"/>
              <a:gd name="connsiteX5" fmla="*/ 0 w 1583473"/>
              <a:gd name="connsiteY5" fmla="*/ 132836 h 807485"/>
              <a:gd name="connsiteX6" fmla="*/ 68423 w 1583473"/>
              <a:gd name="connsiteY6" fmla="*/ 7 h 807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3473" h="807485">
                <a:moveTo>
                  <a:pt x="68423" y="7"/>
                </a:moveTo>
                <a:lnTo>
                  <a:pt x="1486950" y="6414"/>
                </a:lnTo>
                <a:cubicBezTo>
                  <a:pt x="1530824" y="67305"/>
                  <a:pt x="1538137" y="66842"/>
                  <a:pt x="1583473" y="132836"/>
                </a:cubicBezTo>
                <a:lnTo>
                  <a:pt x="1246149" y="807485"/>
                </a:lnTo>
                <a:lnTo>
                  <a:pt x="337325" y="807485"/>
                </a:lnTo>
                <a:lnTo>
                  <a:pt x="0" y="132836"/>
                </a:lnTo>
                <a:cubicBezTo>
                  <a:pt x="25734" y="88517"/>
                  <a:pt x="66500" y="-918"/>
                  <a:pt x="68423" y="7"/>
                </a:cubicBezTo>
                <a:close/>
              </a:path>
            </a:pathLst>
          </a:custGeom>
          <a:gradFill>
            <a:gsLst>
              <a:gs pos="0">
                <a:schemeClr val="bg2">
                  <a:lumMod val="25000"/>
                </a:schemeClr>
              </a:gs>
              <a:gs pos="80000">
                <a:schemeClr val="accent3">
                  <a:shade val="93000"/>
                  <a:satMod val="130000"/>
                </a:schemeClr>
              </a:gs>
              <a:gs pos="100000">
                <a:schemeClr val="accent3">
                  <a:shade val="94000"/>
                  <a:satMod val="135000"/>
                </a:schemeClr>
              </a:gs>
            </a:gsLst>
            <a:lin ang="8400000" scaled="0"/>
          </a:gradFill>
          <a:ln/>
          <a:scene3d>
            <a:camera prst="orthographicFront"/>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4186442337"/>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3720285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609601"/>
            <a:ext cx="7772400" cy="1456267"/>
          </a:xfrm>
        </p:spPr>
        <p:txBody>
          <a:bodyPr>
            <a:normAutofit/>
          </a:bodyPr>
          <a:lstStyle>
            <a:lvl1pPr>
              <a:defRPr sz="3200"/>
            </a:lvl1p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103048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Date Placeholder 1"/>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204119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1718" y="1557868"/>
            <a:ext cx="2862910" cy="1439332"/>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606144" y="609601"/>
            <a:ext cx="4627975" cy="5181600"/>
          </a:xfrm>
        </p:spPr>
        <p:txBody>
          <a:bodyPr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1418998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2128" y="1735672"/>
            <a:ext cx="4097204" cy="1371600"/>
          </a:xfrm>
        </p:spPr>
        <p:txBody>
          <a:bodyPr anchor="b">
            <a:normAutofit/>
          </a:bodyPr>
          <a:lstStyle>
            <a:lvl1pPr algn="l">
              <a:defRPr sz="24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dirty="0"/>
            </a:lvl1pPr>
          </a:lstStyle>
          <a:p>
            <a:pPr marL="0" lvl="0" indent="0" algn="ctr">
              <a:buNone/>
            </a:pPr>
            <a:r>
              <a:rPr lang="es-ES"/>
              <a:t>Haga clic en el icono para agregar una imagen</a:t>
            </a:r>
            <a:endParaRPr lang="en-US"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ACF4D067-4ADC-4E44-A8E1-EC6D134DA828}" type="datetimeFigureOut">
              <a:rPr lang="en-US" smtClean="0"/>
              <a:pPr/>
              <a:t>10/20/2017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A7F96F-1D34-4AD8-A324-DDD9B7126D3B}" type="slidenum">
              <a:rPr lang="en-US" smtClean="0"/>
              <a:pPr/>
              <a:t>‹Nº›</a:t>
            </a:fld>
            <a:endParaRPr lang="en-US"/>
          </a:p>
        </p:txBody>
      </p:sp>
    </p:spTree>
    <p:extLst>
      <p:ext uri="{BB962C8B-B14F-4D97-AF65-F5344CB8AC3E}">
        <p14:creationId xmlns:p14="http://schemas.microsoft.com/office/powerpoint/2010/main" val="1418628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1"/>
            <a:ext cx="7772400" cy="14562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2142068"/>
            <a:ext cx="7772400" cy="3649133"/>
          </a:xfrm>
          <a:prstGeom prst="rect">
            <a:avLst/>
          </a:prstGeom>
        </p:spPr>
        <p:txBody>
          <a:bodyPr vert="horz" lIns="91440" tIns="45720" rIns="91440" bIns="45720" rtlCol="0" anchor="ct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523712" y="5870576"/>
            <a:ext cx="121217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CF4D067-4ADC-4E44-A8E1-EC6D134DA828}" type="datetimeFigureOut">
              <a:rPr lang="en-US" smtClean="0"/>
              <a:pPr/>
              <a:t>10/20/2017</a:t>
            </a:fld>
            <a:endParaRPr lang="en-US"/>
          </a:p>
        </p:txBody>
      </p:sp>
      <p:sp>
        <p:nvSpPr>
          <p:cNvPr id="5" name="Footer Placeholder 4"/>
          <p:cNvSpPr>
            <a:spLocks noGrp="1"/>
          </p:cNvSpPr>
          <p:nvPr>
            <p:ph type="ftr" sz="quarter" idx="3"/>
          </p:nvPr>
        </p:nvSpPr>
        <p:spPr>
          <a:xfrm>
            <a:off x="457200" y="5870576"/>
            <a:ext cx="599031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812085" y="5870576"/>
            <a:ext cx="417516"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8A7F96F-1D34-4AD8-A324-DDD9B7126D3B}" type="slidenum">
              <a:rPr lang="en-US" smtClean="0"/>
              <a:pPr/>
              <a:t>‹Nº›</a:t>
            </a:fld>
            <a:endParaRPr lang="en-US"/>
          </a:p>
        </p:txBody>
      </p:sp>
    </p:spTree>
    <p:extLst>
      <p:ext uri="{BB962C8B-B14F-4D97-AF65-F5344CB8AC3E}">
        <p14:creationId xmlns:p14="http://schemas.microsoft.com/office/powerpoint/2010/main" val="780111333"/>
      </p:ext>
    </p:extLst>
  </p:cSld>
  <p:clrMap bg1="dk1" tx1="lt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 id="2147483790" r:id="rId18"/>
    <p:sldLayoutId id="2147483650" r:id="rId19"/>
  </p:sldLayoutIdLst>
  <p:transition spd="slow">
    <p:wipe dir="r"/>
  </p:transition>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cs.umss.edu.bo/doc/material/mat_gral_124/Lider.pdf" TargetMode="External"/><Relationship Id="rId2" Type="http://schemas.openxmlformats.org/officeDocument/2006/relationships/hyperlink" Target="http://moodle2.unid.edu.mx/dts_cursos_mdl/ADI/PO/LP/LP02/LP02Lectura.pdf" TargetMode="Externa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Rectángulo"/>
          <p:cNvSpPr/>
          <p:nvPr/>
        </p:nvSpPr>
        <p:spPr>
          <a:xfrm>
            <a:off x="1836096" y="5499191"/>
            <a:ext cx="5832648" cy="484748"/>
          </a:xfrm>
          <a:prstGeom prst="rect">
            <a:avLst/>
          </a:prstGeom>
          <a:noFill/>
        </p:spPr>
        <p:txBody>
          <a:bodyPr wrap="square" lIns="68580" tIns="34290" rIns="68580" bIns="34290">
            <a:spAutoFit/>
            <a:scene3d>
              <a:camera prst="orthographicFront"/>
              <a:lightRig rig="threePt" dir="t"/>
            </a:scene3d>
            <a:sp3d extrusionH="57150">
              <a:bevelT w="38100" h="38100"/>
            </a:sp3d>
          </a:bodyPr>
          <a:lstStyle/>
          <a:p>
            <a:pPr algn="ctr"/>
            <a:r>
              <a:rPr lang="es-ES" sz="2700" b="1" dirty="0">
                <a:ln w="9525">
                  <a:solidFill>
                    <a:schemeClr val="tx2">
                      <a:lumMod val="60000"/>
                      <a:lumOff val="40000"/>
                    </a:schemeClr>
                  </a:solidFill>
                  <a:prstDash val="solid"/>
                </a:ln>
                <a:solidFill>
                  <a:schemeClr val="tx2">
                    <a:lumMod val="60000"/>
                    <a:lumOff val="40000"/>
                  </a:schemeClr>
                </a:solidFill>
                <a:effectLst>
                  <a:outerShdw blurRad="12700" dist="38100" dir="2700000" algn="tl" rotWithShape="0">
                    <a:schemeClr val="accent5">
                      <a:lumMod val="60000"/>
                      <a:lumOff val="40000"/>
                    </a:schemeClr>
                  </a:outerShdw>
                </a:effectLst>
              </a:rPr>
              <a:t>Estilos y teorías del liderazgo</a:t>
            </a:r>
          </a:p>
        </p:txBody>
      </p:sp>
      <p:sp>
        <p:nvSpPr>
          <p:cNvPr id="7" name="CuadroTexto 6"/>
          <p:cNvSpPr txBox="1"/>
          <p:nvPr/>
        </p:nvSpPr>
        <p:spPr>
          <a:xfrm>
            <a:off x="243978" y="6397340"/>
            <a:ext cx="1965153" cy="369332"/>
          </a:xfrm>
          <a:prstGeom prst="rect">
            <a:avLst/>
          </a:prstGeom>
          <a:noFill/>
        </p:spPr>
        <p:txBody>
          <a:bodyPr wrap="none" rtlCol="0">
            <a:spAutoFit/>
          </a:bodyPr>
          <a:lstStyle/>
          <a:p>
            <a:r>
              <a:rPr lang="es-MX" dirty="0"/>
              <a:t>Fecha: Marzo 2017</a:t>
            </a:r>
          </a:p>
        </p:txBody>
      </p:sp>
      <p:sp>
        <p:nvSpPr>
          <p:cNvPr id="8" name="CuadroTexto 7"/>
          <p:cNvSpPr txBox="1"/>
          <p:nvPr/>
        </p:nvSpPr>
        <p:spPr>
          <a:xfrm>
            <a:off x="5046014" y="6298850"/>
            <a:ext cx="4073551" cy="415498"/>
          </a:xfrm>
          <a:prstGeom prst="rect">
            <a:avLst/>
          </a:prstGeom>
          <a:noFill/>
        </p:spPr>
        <p:txBody>
          <a:bodyPr wrap="none" rtlCol="0">
            <a:spAutoFit/>
          </a:bodyPr>
          <a:lstStyle/>
          <a:p>
            <a:r>
              <a:rPr lang="es-MX" sz="2100" dirty="0"/>
              <a:t>Elaboró: Diana Beatriz Ruiz Tinajero</a:t>
            </a:r>
          </a:p>
        </p:txBody>
      </p:sp>
      <p:sp>
        <p:nvSpPr>
          <p:cNvPr id="9" name="Rectángulo 8"/>
          <p:cNvSpPr/>
          <p:nvPr/>
        </p:nvSpPr>
        <p:spPr>
          <a:xfrm>
            <a:off x="3065900" y="3672137"/>
            <a:ext cx="3373039" cy="484748"/>
          </a:xfrm>
          <a:prstGeom prst="rect">
            <a:avLst/>
          </a:prstGeom>
          <a:noFill/>
        </p:spPr>
        <p:txBody>
          <a:bodyPr wrap="none" lIns="68580" tIns="34290" rIns="68580" bIns="34290">
            <a:spAutoFit/>
          </a:bodyPr>
          <a:lstStyle/>
          <a:p>
            <a:pPr algn="ctr"/>
            <a:r>
              <a:rPr lang="es-ES" sz="2700" b="1" dirty="0">
                <a:ln w="9525">
                  <a:solidFill>
                    <a:schemeClr val="tx2"/>
                  </a:solidFill>
                  <a:prstDash val="solid"/>
                </a:ln>
                <a:solidFill>
                  <a:schemeClr val="tx2">
                    <a:lumMod val="75000"/>
                  </a:schemeClr>
                </a:solidFill>
                <a:effectLst>
                  <a:outerShdw blurRad="12700" dist="38100" dir="2700000" algn="tl" rotWithShape="0">
                    <a:schemeClr val="accent5">
                      <a:lumMod val="60000"/>
                      <a:lumOff val="40000"/>
                    </a:schemeClr>
                  </a:outerShdw>
                </a:effectLst>
              </a:rPr>
              <a:t>Unidad de aprendizaje</a:t>
            </a:r>
            <a:endParaRPr lang="es-MX" sz="2700" b="1" dirty="0">
              <a:ln w="9525">
                <a:solidFill>
                  <a:schemeClr val="tx2"/>
                </a:solidFill>
                <a:prstDash val="solid"/>
              </a:ln>
              <a:solidFill>
                <a:schemeClr val="tx2">
                  <a:lumMod val="75000"/>
                </a:schemeClr>
              </a:solidFill>
            </a:endParaRPr>
          </a:p>
        </p:txBody>
      </p:sp>
      <p:sp>
        <p:nvSpPr>
          <p:cNvPr id="10" name="Rectángulo 9"/>
          <p:cNvSpPr/>
          <p:nvPr/>
        </p:nvSpPr>
        <p:spPr>
          <a:xfrm>
            <a:off x="2024017" y="4438542"/>
            <a:ext cx="5616923" cy="500137"/>
          </a:xfrm>
          <a:prstGeom prst="rect">
            <a:avLst/>
          </a:prstGeom>
          <a:noFill/>
        </p:spPr>
        <p:txBody>
          <a:bodyPr wrap="none" lIns="68580" tIns="34290" rIns="68580" bIns="34290">
            <a:spAutoFit/>
          </a:bodyPr>
          <a:lstStyle/>
          <a:p>
            <a:pPr algn="ctr"/>
            <a:r>
              <a:rPr lang="es-ES" sz="2800" b="1" spc="38" dirty="0">
                <a:ln w="0"/>
                <a:solidFill>
                  <a:schemeClr val="bg2"/>
                </a:solidFill>
                <a:effectLst>
                  <a:innerShdw blurRad="63500" dist="50800" dir="13500000">
                    <a:srgbClr val="000000">
                      <a:alpha val="50000"/>
                    </a:srgbClr>
                  </a:innerShdw>
                </a:effectLst>
              </a:rPr>
              <a:t>Taller, liderazgo y cultura de calidad</a:t>
            </a:r>
            <a:endParaRPr lang="es-MX" sz="2800" b="1" spc="38" dirty="0">
              <a:ln w="0"/>
              <a:solidFill>
                <a:schemeClr val="bg2"/>
              </a:solidFill>
              <a:effectLst>
                <a:innerShdw blurRad="63500" dist="50800" dir="13500000">
                  <a:srgbClr val="000000">
                    <a:alpha val="50000"/>
                  </a:srgbClr>
                </a:innerShdw>
              </a:effectLst>
            </a:endParaRPr>
          </a:p>
        </p:txBody>
      </p:sp>
      <p:sp>
        <p:nvSpPr>
          <p:cNvPr id="11" name="Rectángulo 10"/>
          <p:cNvSpPr/>
          <p:nvPr/>
        </p:nvSpPr>
        <p:spPr>
          <a:xfrm>
            <a:off x="609600" y="251790"/>
            <a:ext cx="8083826" cy="1454244"/>
          </a:xfrm>
          <a:prstGeom prst="rect">
            <a:avLst/>
          </a:prstGeom>
          <a:solidFill>
            <a:schemeClr val="accent3">
              <a:lumMod val="40000"/>
              <a:lumOff val="60000"/>
            </a:schemeClr>
          </a:solidFill>
        </p:spPr>
        <p:style>
          <a:lnRef idx="1">
            <a:schemeClr val="accent1"/>
          </a:lnRef>
          <a:fillRef idx="2">
            <a:schemeClr val="accent1"/>
          </a:fillRef>
          <a:effectRef idx="1">
            <a:schemeClr val="accent1"/>
          </a:effectRef>
          <a:fontRef idx="minor">
            <a:schemeClr val="dk1"/>
          </a:fontRef>
        </p:style>
        <p:txBody>
          <a:bodyPr wrap="square" lIns="68580" tIns="34290" rIns="68580" bIns="34290">
            <a:spAutoFit/>
            <a:scene3d>
              <a:camera prst="orthographicFront"/>
              <a:lightRig rig="soft" dir="t">
                <a:rot lat="0" lon="0" rev="15600000"/>
              </a:lightRig>
            </a:scene3d>
            <a:sp3d extrusionH="57150" prstMaterial="softEdge">
              <a:bevelT w="25400" h="38100"/>
            </a:sp3d>
          </a:bodyPr>
          <a:lstStyle/>
          <a:p>
            <a:pPr algn="ctr"/>
            <a:r>
              <a:rPr lang="es-MX" sz="3000" b="1" dirty="0">
                <a:ln/>
                <a:solidFill>
                  <a:schemeClr val="bg2">
                    <a:lumMod val="50000"/>
                  </a:schemeClr>
                </a:solidFill>
                <a:effectLst>
                  <a:reflection blurRad="6350" stA="55000" endA="300" endPos="45500" dir="5400000" sy="-100000" algn="bl" rotWithShape="0"/>
                </a:effectLst>
              </a:rPr>
              <a:t>UNIVERSIDAD AUTONOMA DEL ESTADO DE </a:t>
            </a:r>
            <a:r>
              <a:rPr lang="es-MX" sz="3000" b="1" dirty="0">
                <a:ln/>
                <a:solidFill>
                  <a:schemeClr val="bg2">
                    <a:lumMod val="50000"/>
                  </a:schemeClr>
                </a:solidFill>
              </a:rPr>
              <a:t>MÉXICO</a:t>
            </a:r>
          </a:p>
          <a:p>
            <a:pPr algn="ctr"/>
            <a:r>
              <a:rPr lang="es-MX" sz="3000" b="1" dirty="0">
                <a:ln/>
                <a:solidFill>
                  <a:schemeClr val="bg2">
                    <a:lumMod val="50000"/>
                  </a:schemeClr>
                </a:solidFill>
                <a:effectLst>
                  <a:reflection blurRad="6350" stA="55000" endA="300" endPos="45500" dir="5400000" sy="-100000" algn="bl" rotWithShape="0"/>
                </a:effectLst>
              </a:rPr>
              <a:t>CENTRO UNIVERSITARIO UAEM VALLE DE MÉXICO</a:t>
            </a:r>
          </a:p>
        </p:txBody>
      </p:sp>
      <p:sp>
        <p:nvSpPr>
          <p:cNvPr id="12" name="Rectángulo 11"/>
          <p:cNvSpPr/>
          <p:nvPr/>
        </p:nvSpPr>
        <p:spPr>
          <a:xfrm>
            <a:off x="1329105" y="2076136"/>
            <a:ext cx="7364321" cy="1315745"/>
          </a:xfrm>
          <a:prstGeom prst="rect">
            <a:avLst/>
          </a:prstGeom>
          <a:noFill/>
        </p:spPr>
        <p:txBody>
          <a:bodyPr wrap="square" lIns="68580" tIns="34290" rIns="68580" bIns="34290">
            <a:spAutoFit/>
          </a:bodyPr>
          <a:lstStyle/>
          <a:p>
            <a:pPr algn="ctr"/>
            <a:r>
              <a:rPr lang="es-ES" sz="4050" b="1" dirty="0">
                <a:ln w="0"/>
                <a:solidFill>
                  <a:schemeClr val="bg1"/>
                </a:solidFill>
                <a:effectLst>
                  <a:reflection blurRad="6350" stA="53000" endA="300" endPos="35500" dir="5400000" sy="-90000" algn="bl" rotWithShape="0"/>
                </a:effectLst>
              </a:rPr>
              <a:t>Licenciatura en Relaciones Económicas Internacionales </a:t>
            </a:r>
            <a:endParaRPr lang="es-MX" sz="4050" b="1" dirty="0">
              <a:ln w="0"/>
              <a:solidFill>
                <a:schemeClr val="bg1"/>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4065061445"/>
      </p:ext>
    </p:extLst>
  </p:cSld>
  <p:clrMapOvr>
    <a:masterClrMapping/>
  </p:clrMapOvr>
  <p:transition spd="slow">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F97B05E-B2D5-4D59-B8A8-740F55A2AA23}"/>
              </a:ext>
            </a:extLst>
          </p:cNvPr>
          <p:cNvPicPr>
            <a:picLocks noChangeAspect="1"/>
          </p:cNvPicPr>
          <p:nvPr/>
        </p:nvPicPr>
        <p:blipFill>
          <a:blip r:embed="rId2"/>
          <a:stretch>
            <a:fillRect/>
          </a:stretch>
        </p:blipFill>
        <p:spPr>
          <a:xfrm>
            <a:off x="179153" y="887897"/>
            <a:ext cx="8568109" cy="4827104"/>
          </a:xfrm>
          <a:prstGeom prst="rect">
            <a:avLst/>
          </a:prstGeom>
        </p:spPr>
      </p:pic>
    </p:spTree>
    <p:extLst>
      <p:ext uri="{BB962C8B-B14F-4D97-AF65-F5344CB8AC3E}">
        <p14:creationId xmlns:p14="http://schemas.microsoft.com/office/powerpoint/2010/main" val="2609874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5CDD2B6-CB93-4A1C-82A7-EB7217E5DD82}"/>
              </a:ext>
            </a:extLst>
          </p:cNvPr>
          <p:cNvSpPr/>
          <p:nvPr/>
        </p:nvSpPr>
        <p:spPr>
          <a:xfrm>
            <a:off x="503580" y="1139832"/>
            <a:ext cx="8136835" cy="3046988"/>
          </a:xfrm>
          <a:prstGeom prst="rect">
            <a:avLst/>
          </a:prstGeom>
        </p:spPr>
        <p:txBody>
          <a:bodyPr wrap="square">
            <a:spAutoFit/>
          </a:bodyPr>
          <a:lstStyle/>
          <a:p>
            <a:pPr algn="just"/>
            <a:r>
              <a:rPr lang="es-MX" sz="3200" dirty="0">
                <a:latin typeface="pt_sans-narrow-web"/>
              </a:rPr>
              <a:t>El líder es la persona que ejerce la dirección, los seguidores son las personas influenciadas por el líder, la influencia es la relación entre las personas y el fin común son los objetivos que se pretenden alcanzar.</a:t>
            </a:r>
            <a:endParaRPr lang="es-MX" sz="3200" dirty="0"/>
          </a:p>
        </p:txBody>
      </p:sp>
      <p:pic>
        <p:nvPicPr>
          <p:cNvPr id="5122" name="Picture 2" descr="Resultado de imagen para liderazgo">
            <a:extLst>
              <a:ext uri="{FF2B5EF4-FFF2-40B4-BE49-F238E27FC236}">
                <a16:creationId xmlns:a16="http://schemas.microsoft.com/office/drawing/2014/main" id="{C81FC6E3-7BC2-4DF7-9CD5-1ADB68CBD7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5211" y="4080765"/>
            <a:ext cx="5145157" cy="2631046"/>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12925806-4670-402A-9F17-E57923676B1A}"/>
              </a:ext>
            </a:extLst>
          </p:cNvPr>
          <p:cNvSpPr txBox="1"/>
          <p:nvPr/>
        </p:nvSpPr>
        <p:spPr>
          <a:xfrm>
            <a:off x="2548014" y="334519"/>
            <a:ext cx="4047968" cy="646331"/>
          </a:xfrm>
          <a:prstGeom prst="rect">
            <a:avLst/>
          </a:prstGeom>
          <a:solidFill>
            <a:schemeClr val="accent4">
              <a:lumMod val="75000"/>
            </a:schemeClr>
          </a:solidFill>
          <a:scene3d>
            <a:camera prst="orthographicFront"/>
            <a:lightRig rig="threePt" dir="t"/>
          </a:scene3d>
          <a:sp3d>
            <a:bevelT w="152400" h="50800" prst="softRound"/>
          </a:sp3d>
        </p:spPr>
        <p:txBody>
          <a:bodyPr wrap="none" rtlCol="0">
            <a:spAutoFit/>
          </a:bodyPr>
          <a:lstStyle/>
          <a:p>
            <a:r>
              <a:rPr lang="es-MX" sz="3600" dirty="0"/>
              <a:t>CONCEPTO DE LIDER</a:t>
            </a:r>
          </a:p>
        </p:txBody>
      </p:sp>
    </p:spTree>
    <p:extLst>
      <p:ext uri="{BB962C8B-B14F-4D97-AF65-F5344CB8AC3E}">
        <p14:creationId xmlns:p14="http://schemas.microsoft.com/office/powerpoint/2010/main" val="359489083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AB8DF4D-6312-475E-BBE4-1EDFDC1B8C83}"/>
              </a:ext>
            </a:extLst>
          </p:cNvPr>
          <p:cNvSpPr/>
          <p:nvPr/>
        </p:nvSpPr>
        <p:spPr>
          <a:xfrm>
            <a:off x="304800" y="503582"/>
            <a:ext cx="8627165" cy="3046988"/>
          </a:xfrm>
          <a:prstGeom prst="rect">
            <a:avLst/>
          </a:prstGeom>
        </p:spPr>
        <p:txBody>
          <a:bodyPr wrap="square">
            <a:spAutoFit/>
          </a:bodyPr>
          <a:lstStyle/>
          <a:p>
            <a:pPr algn="just"/>
            <a:r>
              <a:rPr lang="es-MX" sz="2400" dirty="0">
                <a:latin typeface="pt_sans-narrow-web"/>
              </a:rPr>
              <a:t>El jefe es la persona a la que se le ha conferido en cualquier organización humana una posición de mando sobre los demás por méritos propios, favoritismo o parentesco con el dueño de la empresa.</a:t>
            </a:r>
          </a:p>
          <a:p>
            <a:pPr algn="just"/>
            <a:br>
              <a:rPr lang="es-MX" sz="2400" dirty="0"/>
            </a:br>
            <a:r>
              <a:rPr lang="es-MX" sz="2400" dirty="0">
                <a:latin typeface="pt_sans-narrow-web"/>
              </a:rPr>
              <a:t>Mientras que el nombramiento de líder lo otorgan los mismos colaboradores del jefe como reconocimiento a su adecuada manera de dirigirlos.</a:t>
            </a:r>
            <a:endParaRPr lang="es-MX" sz="2400" dirty="0"/>
          </a:p>
        </p:txBody>
      </p:sp>
      <p:pic>
        <p:nvPicPr>
          <p:cNvPr id="6146" name="Picture 2" descr="Resultado de imagen para liderazgo">
            <a:extLst>
              <a:ext uri="{FF2B5EF4-FFF2-40B4-BE49-F238E27FC236}">
                <a16:creationId xmlns:a16="http://schemas.microsoft.com/office/drawing/2014/main" id="{86100800-CDCE-4F4A-B1D0-73BA3D5AEC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7692" y="3550570"/>
            <a:ext cx="6465404" cy="3178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420568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9019670-6FE7-4701-AF41-1CA374AC2626}"/>
              </a:ext>
            </a:extLst>
          </p:cNvPr>
          <p:cNvSpPr/>
          <p:nvPr/>
        </p:nvSpPr>
        <p:spPr>
          <a:xfrm>
            <a:off x="443947" y="805144"/>
            <a:ext cx="4572000" cy="4893647"/>
          </a:xfrm>
          <a:prstGeom prst="rect">
            <a:avLst/>
          </a:prstGeom>
        </p:spPr>
        <p:txBody>
          <a:bodyPr>
            <a:spAutoFit/>
          </a:bodyPr>
          <a:lstStyle/>
          <a:p>
            <a:pPr algn="just"/>
            <a:r>
              <a:rPr lang="es-MX" sz="2400" dirty="0">
                <a:latin typeface="pt_sans-narrow-web"/>
              </a:rPr>
              <a:t>El líder es la persona que utiliza la influencia sobre sus seguidores. La influencia tiene como sinónimos –en el manejo del liderazgo- los términos de ayudar, intervenir, apoyar, contribuir y respaldar a otros; más que ser poderoso, importante o autoritario, sin embargo puede hacer uso de algún tipo de poder, dependiendo de si cuenta con autoridad formal o informa</a:t>
            </a:r>
            <a:endParaRPr lang="es-MX" sz="2400" dirty="0"/>
          </a:p>
        </p:txBody>
      </p:sp>
      <p:pic>
        <p:nvPicPr>
          <p:cNvPr id="7170" name="Picture 2" descr="Resultado de imagen para liderazgo">
            <a:extLst>
              <a:ext uri="{FF2B5EF4-FFF2-40B4-BE49-F238E27FC236}">
                <a16:creationId xmlns:a16="http://schemas.microsoft.com/office/drawing/2014/main" id="{02E7F50E-8E08-42BC-AC17-D37F0CD8F2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5947" y="1818454"/>
            <a:ext cx="3955775" cy="2867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3057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C62B54-5D7E-4F73-8306-E2CB667C6B1D}"/>
              </a:ext>
            </a:extLst>
          </p:cNvPr>
          <p:cNvSpPr/>
          <p:nvPr/>
        </p:nvSpPr>
        <p:spPr>
          <a:xfrm>
            <a:off x="337930" y="915842"/>
            <a:ext cx="8488018" cy="1938992"/>
          </a:xfrm>
          <a:prstGeom prst="rect">
            <a:avLst/>
          </a:prstGeom>
        </p:spPr>
        <p:txBody>
          <a:bodyPr wrap="square">
            <a:spAutoFit/>
          </a:bodyPr>
          <a:lstStyle/>
          <a:p>
            <a:pPr algn="just"/>
            <a:r>
              <a:rPr lang="es-MX" sz="2400" dirty="0">
                <a:latin typeface="pt_sans-narrow-web"/>
              </a:rPr>
              <a:t>El poder es la presencia psicológica del jefe ante sus colaboradores. Son los atributos de impacto e influencia del líder sobre sus seguidores. No tiene nada de malo buscar o detentar el poder, si se hace buen uso del mismo y es utilizado como la fuerza para cambiar algo o mejorarlo.</a:t>
            </a:r>
            <a:endParaRPr lang="es-MX" sz="2400" dirty="0"/>
          </a:p>
        </p:txBody>
      </p:sp>
      <p:pic>
        <p:nvPicPr>
          <p:cNvPr id="8194" name="Picture 2" descr="Resultado de imagen para liderazgo">
            <a:extLst>
              <a:ext uri="{FF2B5EF4-FFF2-40B4-BE49-F238E27FC236}">
                <a16:creationId xmlns:a16="http://schemas.microsoft.com/office/drawing/2014/main" id="{A568FDED-AF76-4AFE-BDCE-ED77F25256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2382" y="3118221"/>
            <a:ext cx="5088835" cy="3180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104148"/>
      </p:ext>
    </p:extLst>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44B1C3A-ABA8-454E-9CDF-0185C31B4674}"/>
              </a:ext>
            </a:extLst>
          </p:cNvPr>
          <p:cNvSpPr/>
          <p:nvPr/>
        </p:nvSpPr>
        <p:spPr>
          <a:xfrm>
            <a:off x="457200" y="738882"/>
            <a:ext cx="8063948" cy="2677656"/>
          </a:xfrm>
          <a:prstGeom prst="rect">
            <a:avLst/>
          </a:prstGeom>
        </p:spPr>
        <p:txBody>
          <a:bodyPr wrap="square">
            <a:spAutoFit/>
          </a:bodyPr>
          <a:lstStyle/>
          <a:p>
            <a:pPr algn="just"/>
            <a:r>
              <a:rPr lang="es-MX" sz="2400" dirty="0">
                <a:latin typeface="pt_sans-narrow-web"/>
              </a:rPr>
              <a:t>La autoridad es la que se otorga a una persona en una organización formal, para dar órdenes y que sean cumplidas por los subordinados, depende de la posición o nivel que se ocupe dentro de la estructura  organizacional para tener mayor o menor autoridad, entre mayor nivel jerárquico en la estructura de la organización, mayor autoridad. Es el poder del puesto.</a:t>
            </a:r>
            <a:endParaRPr lang="es-MX" sz="2400" dirty="0"/>
          </a:p>
        </p:txBody>
      </p:sp>
      <p:pic>
        <p:nvPicPr>
          <p:cNvPr id="9218" name="Picture 2" descr="http://cdn2.upsocl.com/wp-content/uploads/2016/05/jefe1.jpg">
            <a:extLst>
              <a:ext uri="{FF2B5EF4-FFF2-40B4-BE49-F238E27FC236}">
                <a16:creationId xmlns:a16="http://schemas.microsoft.com/office/drawing/2014/main" id="{402E2DAA-D083-4B50-B397-2EE97D58F7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8431" y="3546309"/>
            <a:ext cx="4050195" cy="305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431920"/>
      </p:ext>
    </p:extLst>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39A0E4-1CD2-482E-8EC0-8A4CF54545E5}"/>
              </a:ext>
            </a:extLst>
          </p:cNvPr>
          <p:cNvSpPr>
            <a:spLocks noGrp="1"/>
          </p:cNvSpPr>
          <p:nvPr>
            <p:ph type="title"/>
          </p:nvPr>
        </p:nvSpPr>
        <p:spPr>
          <a:xfrm>
            <a:off x="934278" y="0"/>
            <a:ext cx="8209722" cy="1456267"/>
          </a:xfrm>
        </p:spPr>
        <p:txBody>
          <a:bodyPr>
            <a:normAutofit/>
          </a:bodyPr>
          <a:lstStyle/>
          <a:p>
            <a:r>
              <a:rPr lang="es-MX" sz="3200" b="1" dirty="0">
                <a:solidFill>
                  <a:schemeClr val="accent4">
                    <a:lumMod val="50000"/>
                  </a:schemeClr>
                </a:solidFill>
              </a:rPr>
              <a:t>¿Qué es lo deseable para la organización?</a:t>
            </a:r>
          </a:p>
        </p:txBody>
      </p:sp>
      <p:sp>
        <p:nvSpPr>
          <p:cNvPr id="4" name="Rectángulo 3">
            <a:extLst>
              <a:ext uri="{FF2B5EF4-FFF2-40B4-BE49-F238E27FC236}">
                <a16:creationId xmlns:a16="http://schemas.microsoft.com/office/drawing/2014/main" id="{0E300726-ABF3-40C4-9805-62F2D7A7866D}"/>
              </a:ext>
            </a:extLst>
          </p:cNvPr>
          <p:cNvSpPr/>
          <p:nvPr/>
        </p:nvSpPr>
        <p:spPr>
          <a:xfrm>
            <a:off x="404190" y="1651986"/>
            <a:ext cx="5121965" cy="4832092"/>
          </a:xfrm>
          <a:prstGeom prst="rect">
            <a:avLst/>
          </a:prstGeom>
        </p:spPr>
        <p:txBody>
          <a:bodyPr wrap="square">
            <a:spAutoFit/>
          </a:bodyPr>
          <a:lstStyle/>
          <a:p>
            <a:pPr algn="just"/>
            <a:r>
              <a:rPr lang="es-MX" sz="2800" dirty="0">
                <a:latin typeface="pt_sans-narrow-web"/>
              </a:rPr>
              <a:t>Contar con jefes lideres, es decir, con personas que cuentan con la autoridad formal y a la vez con esa personalidad atrayente que les permita ganarse la aceptación y respecto de sus colabores, lo que a su vez asegurará el logro de las metas al colaborar todos juntos y en paz, dentro de un proceso humano.</a:t>
            </a:r>
            <a:endParaRPr lang="es-MX" sz="2800" dirty="0"/>
          </a:p>
        </p:txBody>
      </p:sp>
      <p:pic>
        <p:nvPicPr>
          <p:cNvPr id="10244" name="Picture 4" descr="Resultado de imagen para liderazgo">
            <a:extLst>
              <a:ext uri="{FF2B5EF4-FFF2-40B4-BE49-F238E27FC236}">
                <a16:creationId xmlns:a16="http://schemas.microsoft.com/office/drawing/2014/main" id="{3775C89A-137E-4746-95CE-C92FA527CC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6155" y="2278960"/>
            <a:ext cx="333375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5331771"/>
      </p:ext>
    </p:extLst>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84BFA0-E6AD-48E2-BD6A-3CA8AB11A2AA}"/>
              </a:ext>
            </a:extLst>
          </p:cNvPr>
          <p:cNvSpPr>
            <a:spLocks noGrp="1"/>
          </p:cNvSpPr>
          <p:nvPr>
            <p:ph type="title"/>
          </p:nvPr>
        </p:nvSpPr>
        <p:spPr>
          <a:xfrm>
            <a:off x="2922106" y="3308581"/>
            <a:ext cx="7772400" cy="1468800"/>
          </a:xfrm>
        </p:spPr>
        <p:txBody>
          <a:bodyPr>
            <a:normAutofit/>
          </a:bodyPr>
          <a:lstStyle/>
          <a:p>
            <a:r>
              <a:rPr lang="es-MX" sz="4000" b="1" dirty="0"/>
              <a:t>Estilos de liderazgo</a:t>
            </a:r>
          </a:p>
        </p:txBody>
      </p:sp>
    </p:spTree>
    <p:extLst>
      <p:ext uri="{BB962C8B-B14F-4D97-AF65-F5344CB8AC3E}">
        <p14:creationId xmlns:p14="http://schemas.microsoft.com/office/powerpoint/2010/main" val="285532527"/>
      </p:ext>
    </p:extLst>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ED237B5A-7157-41DC-BFEE-1E84889CB609}"/>
              </a:ext>
            </a:extLst>
          </p:cNvPr>
          <p:cNvSpPr/>
          <p:nvPr/>
        </p:nvSpPr>
        <p:spPr>
          <a:xfrm>
            <a:off x="549965" y="558034"/>
            <a:ext cx="7997687" cy="2677656"/>
          </a:xfrm>
          <a:prstGeom prst="rect">
            <a:avLst/>
          </a:prstGeom>
        </p:spPr>
        <p:txBody>
          <a:bodyPr wrap="square">
            <a:spAutoFit/>
          </a:bodyPr>
          <a:lstStyle/>
          <a:p>
            <a:pPr algn="just"/>
            <a:r>
              <a:rPr lang="es-MX" sz="2800" dirty="0">
                <a:latin typeface="pt_sans-narrow-web"/>
              </a:rPr>
              <a:t>Ejercer un estilo de liderazgo en la vida empresarial no garantiza que la elección sea la mejor: se puede llegar a ejercer otro tipo, de acuerdo a las circunstancias o los problemas a los que se vayan afrontando los administradores, dueños o directivos de negocios.</a:t>
            </a:r>
            <a:endParaRPr lang="es-MX" sz="2800" dirty="0"/>
          </a:p>
        </p:txBody>
      </p:sp>
      <p:pic>
        <p:nvPicPr>
          <p:cNvPr id="11268" name="Picture 4" descr="Imagen relacionada">
            <a:extLst>
              <a:ext uri="{FF2B5EF4-FFF2-40B4-BE49-F238E27FC236}">
                <a16:creationId xmlns:a16="http://schemas.microsoft.com/office/drawing/2014/main" id="{6BA2AF8C-31CC-42C8-9D5E-E0C341D4A6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6696" y="3428999"/>
            <a:ext cx="3935895" cy="3148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88160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managementjournal.net/media/k2/items/cache/dd886e4f987341406a37615b626f6f3b_XL.jpg">
            <a:extLst>
              <a:ext uri="{FF2B5EF4-FFF2-40B4-BE49-F238E27FC236}">
                <a16:creationId xmlns:a16="http://schemas.microsoft.com/office/drawing/2014/main" id="{B3FC2A40-4C07-4609-82AA-899F81E406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0720" y="3998937"/>
            <a:ext cx="3644348" cy="273524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AC116CF1-ABD3-48A8-8FEA-6B931BAD01BF}"/>
              </a:ext>
            </a:extLst>
          </p:cNvPr>
          <p:cNvSpPr txBox="1"/>
          <p:nvPr/>
        </p:nvSpPr>
        <p:spPr>
          <a:xfrm>
            <a:off x="2849217" y="516835"/>
            <a:ext cx="3113481"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autócrata </a:t>
            </a:r>
          </a:p>
        </p:txBody>
      </p:sp>
      <p:sp>
        <p:nvSpPr>
          <p:cNvPr id="4" name="Rectángulo 3">
            <a:extLst>
              <a:ext uri="{FF2B5EF4-FFF2-40B4-BE49-F238E27FC236}">
                <a16:creationId xmlns:a16="http://schemas.microsoft.com/office/drawing/2014/main" id="{AC0BA5D6-754F-4D21-AE74-F705E6F04B15}"/>
              </a:ext>
            </a:extLst>
          </p:cNvPr>
          <p:cNvSpPr/>
          <p:nvPr/>
        </p:nvSpPr>
        <p:spPr>
          <a:xfrm>
            <a:off x="841512" y="1400361"/>
            <a:ext cx="7878417" cy="2954655"/>
          </a:xfrm>
          <a:prstGeom prst="rect">
            <a:avLst/>
          </a:prstGeom>
        </p:spPr>
        <p:txBody>
          <a:bodyPr wrap="square">
            <a:spAutoFit/>
          </a:bodyPr>
          <a:lstStyle/>
          <a:p>
            <a:r>
              <a:rPr lang="es-MX" sz="2400" b="1" dirty="0"/>
              <a:t>Un líder autócrata asume toda la responsabilidad de la toma de decisiones, inicia las acciones, dirige, motiva y controla al subalterno.</a:t>
            </a:r>
          </a:p>
          <a:p>
            <a:endParaRPr lang="es-MX" sz="2400" b="1" dirty="0"/>
          </a:p>
          <a:p>
            <a:r>
              <a:rPr lang="es-MX" sz="2400" b="1" dirty="0"/>
              <a:t>Siempre ordena y espera el cumplimiento, es inflexible y a la vez positivo. Dirige por medio de las retenciones o de las recompensas y castigos.</a:t>
            </a:r>
            <a:endParaRPr lang="es-MX" sz="2400" dirty="0"/>
          </a:p>
          <a:p>
            <a:endParaRPr lang="es-MX" dirty="0"/>
          </a:p>
        </p:txBody>
      </p:sp>
    </p:spTree>
    <p:extLst>
      <p:ext uri="{BB962C8B-B14F-4D97-AF65-F5344CB8AC3E}">
        <p14:creationId xmlns:p14="http://schemas.microsoft.com/office/powerpoint/2010/main" val="204492465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1D7F697-484E-465D-89DE-792B19EDB35F}"/>
              </a:ext>
            </a:extLst>
          </p:cNvPr>
          <p:cNvPicPr>
            <a:picLocks noChangeAspect="1"/>
          </p:cNvPicPr>
          <p:nvPr/>
        </p:nvPicPr>
        <p:blipFill>
          <a:blip r:embed="rId2"/>
          <a:stretch>
            <a:fillRect/>
          </a:stretch>
        </p:blipFill>
        <p:spPr>
          <a:xfrm>
            <a:off x="138213" y="291548"/>
            <a:ext cx="8901012" cy="6321287"/>
          </a:xfrm>
          <a:prstGeom prst="rect">
            <a:avLst/>
          </a:prstGeom>
        </p:spPr>
      </p:pic>
    </p:spTree>
    <p:extLst>
      <p:ext uri="{BB962C8B-B14F-4D97-AF65-F5344CB8AC3E}">
        <p14:creationId xmlns:p14="http://schemas.microsoft.com/office/powerpoint/2010/main" val="833891359"/>
      </p:ext>
    </p:extLst>
  </p:cSld>
  <p:clrMapOvr>
    <a:masterClrMapping/>
  </p:clrMapOvr>
  <p:transition spd="slow">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E7ACFE6-1437-47B4-8A59-128977E2F4E3}"/>
              </a:ext>
            </a:extLst>
          </p:cNvPr>
          <p:cNvSpPr/>
          <p:nvPr/>
        </p:nvSpPr>
        <p:spPr>
          <a:xfrm>
            <a:off x="669234" y="1392921"/>
            <a:ext cx="8010939" cy="2677656"/>
          </a:xfrm>
          <a:prstGeom prst="rect">
            <a:avLst/>
          </a:prstGeom>
        </p:spPr>
        <p:txBody>
          <a:bodyPr wrap="square">
            <a:spAutoFit/>
          </a:bodyPr>
          <a:lstStyle/>
          <a:p>
            <a:pPr algn="just"/>
            <a:r>
              <a:rPr lang="es-MX" sz="2800" b="1" dirty="0"/>
              <a:t>Es el único en el grupo que toma las decisiones acerca del trabajo y la organización del grupo, sin tener que justificarlas en ningún momento. Los criterios de evaluación utilizados por el líder no son conocidos por el resto del grupo. La comunicación es unidireccional: del líder al subordinado.</a:t>
            </a:r>
          </a:p>
        </p:txBody>
      </p:sp>
      <p:sp>
        <p:nvSpPr>
          <p:cNvPr id="3" name="CuadroTexto 2">
            <a:extLst>
              <a:ext uri="{FF2B5EF4-FFF2-40B4-BE49-F238E27FC236}">
                <a16:creationId xmlns:a16="http://schemas.microsoft.com/office/drawing/2014/main" id="{B1A8EE07-2BA3-47A4-ADB8-8FBD40C06030}"/>
              </a:ext>
            </a:extLst>
          </p:cNvPr>
          <p:cNvSpPr txBox="1"/>
          <p:nvPr/>
        </p:nvSpPr>
        <p:spPr>
          <a:xfrm>
            <a:off x="2849217" y="516835"/>
            <a:ext cx="3113481"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autócrata </a:t>
            </a:r>
          </a:p>
        </p:txBody>
      </p:sp>
      <p:pic>
        <p:nvPicPr>
          <p:cNvPr id="14338" name="Picture 2" descr="Resultado de imagen para lider autocratico ejemplo personaje">
            <a:extLst>
              <a:ext uri="{FF2B5EF4-FFF2-40B4-BE49-F238E27FC236}">
                <a16:creationId xmlns:a16="http://schemas.microsoft.com/office/drawing/2014/main" id="{113CD695-1471-46C2-A770-25963308AE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9078" y="4070577"/>
            <a:ext cx="6191250" cy="260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66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7D3B312-14C4-43B7-ADC5-8F24BA3CB9BF}"/>
              </a:ext>
            </a:extLst>
          </p:cNvPr>
          <p:cNvSpPr/>
          <p:nvPr/>
        </p:nvSpPr>
        <p:spPr>
          <a:xfrm>
            <a:off x="960782" y="1606253"/>
            <a:ext cx="7851914" cy="2308324"/>
          </a:xfrm>
          <a:prstGeom prst="rect">
            <a:avLst/>
          </a:prstGeom>
        </p:spPr>
        <p:txBody>
          <a:bodyPr wrap="square">
            <a:spAutoFit/>
          </a:bodyPr>
          <a:lstStyle/>
          <a:p>
            <a:pPr algn="just"/>
            <a:r>
              <a:rPr lang="es-MX" sz="2400" dirty="0">
                <a:latin typeface="pt_sans-narrow-web"/>
              </a:rPr>
              <a:t>Consulta las acciones y decisiones con los  subordinados, lo que fomenta su participación. Este tipo de líder abarca desde la persona que no inicia ninguna acción sin la presencia de los subordinados, hasta quien se decide por algo, pero consulta con los subordinados antes de hacerlo.</a:t>
            </a:r>
            <a:endParaRPr lang="es-MX" sz="2400" dirty="0"/>
          </a:p>
        </p:txBody>
      </p:sp>
      <p:sp>
        <p:nvSpPr>
          <p:cNvPr id="3" name="CuadroTexto 2">
            <a:extLst>
              <a:ext uri="{FF2B5EF4-FFF2-40B4-BE49-F238E27FC236}">
                <a16:creationId xmlns:a16="http://schemas.microsoft.com/office/drawing/2014/main" id="{C9789BF7-89D3-4BD5-8761-6B084BDC5E19}"/>
              </a:ext>
            </a:extLst>
          </p:cNvPr>
          <p:cNvSpPr txBox="1"/>
          <p:nvPr/>
        </p:nvSpPr>
        <p:spPr>
          <a:xfrm>
            <a:off x="1866905" y="583096"/>
            <a:ext cx="6039667"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demócrata o participativo</a:t>
            </a:r>
          </a:p>
        </p:txBody>
      </p:sp>
      <p:pic>
        <p:nvPicPr>
          <p:cNvPr id="13316" name="Picture 4" descr="Resultado de imagen para lider laissez faire">
            <a:extLst>
              <a:ext uri="{FF2B5EF4-FFF2-40B4-BE49-F238E27FC236}">
                <a16:creationId xmlns:a16="http://schemas.microsoft.com/office/drawing/2014/main" id="{55DAF75E-B683-439C-9F9E-8EE52B9590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1984" y="4291403"/>
            <a:ext cx="3697356" cy="2376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97037"/>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2472C82-0B2C-4404-B7B4-BEB04AABD2E5}"/>
              </a:ext>
            </a:extLst>
          </p:cNvPr>
          <p:cNvSpPr/>
          <p:nvPr/>
        </p:nvSpPr>
        <p:spPr>
          <a:xfrm>
            <a:off x="748748" y="1353164"/>
            <a:ext cx="7931426" cy="1938992"/>
          </a:xfrm>
          <a:prstGeom prst="rect">
            <a:avLst/>
          </a:prstGeom>
        </p:spPr>
        <p:txBody>
          <a:bodyPr wrap="square">
            <a:spAutoFit/>
          </a:bodyPr>
          <a:lstStyle/>
          <a:p>
            <a:pPr algn="just"/>
            <a:r>
              <a:rPr lang="es-MX" sz="2400" dirty="0"/>
              <a:t>El líder toma decisiones tras potenciar la discusión del grupo, agradeciendo las opiniones de sus seguidores. Los criterios de evaluación y las normas son explícitas y claras. Cuando hay que resolver un problema, el líder ofrece varias soluciones, entre las cuales el grupo tiene que elegir</a:t>
            </a:r>
          </a:p>
        </p:txBody>
      </p:sp>
      <p:sp>
        <p:nvSpPr>
          <p:cNvPr id="3" name="CuadroTexto 2">
            <a:extLst>
              <a:ext uri="{FF2B5EF4-FFF2-40B4-BE49-F238E27FC236}">
                <a16:creationId xmlns:a16="http://schemas.microsoft.com/office/drawing/2014/main" id="{C3C08549-A078-4817-ABA2-DE46367EC73E}"/>
              </a:ext>
            </a:extLst>
          </p:cNvPr>
          <p:cNvSpPr txBox="1"/>
          <p:nvPr/>
        </p:nvSpPr>
        <p:spPr>
          <a:xfrm>
            <a:off x="1866905" y="583096"/>
            <a:ext cx="6039667"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demócrata o participativo</a:t>
            </a:r>
          </a:p>
        </p:txBody>
      </p:sp>
      <p:pic>
        <p:nvPicPr>
          <p:cNvPr id="4" name="Picture 2" descr="http://coachingyliderazgo.es/wp-content/uploads/2014/07/liderazgo_Nelson_Mandela.png">
            <a:extLst>
              <a:ext uri="{FF2B5EF4-FFF2-40B4-BE49-F238E27FC236}">
                <a16:creationId xmlns:a16="http://schemas.microsoft.com/office/drawing/2014/main" id="{22C8DA88-8A4B-42FD-984E-8DDEBE314C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1113" y="3914577"/>
            <a:ext cx="6191250" cy="260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244396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15B270B-7E60-491B-9560-1791B32B494B}"/>
              </a:ext>
            </a:extLst>
          </p:cNvPr>
          <p:cNvSpPr/>
          <p:nvPr/>
        </p:nvSpPr>
        <p:spPr>
          <a:xfrm>
            <a:off x="636102" y="1340418"/>
            <a:ext cx="8136835" cy="3046988"/>
          </a:xfrm>
          <a:prstGeom prst="rect">
            <a:avLst/>
          </a:prstGeom>
        </p:spPr>
        <p:txBody>
          <a:bodyPr wrap="square">
            <a:spAutoFit/>
          </a:bodyPr>
          <a:lstStyle/>
          <a:p>
            <a:r>
              <a:rPr lang="es-MX" sz="2400" dirty="0">
                <a:latin typeface="pt_sans-narrow-web"/>
              </a:rPr>
              <a:t>Un líder que “deja hacer” habitualmente: </a:t>
            </a:r>
          </a:p>
          <a:p>
            <a:pPr algn="just"/>
            <a:br>
              <a:rPr lang="es-MX" sz="2400" dirty="0"/>
            </a:br>
            <a:r>
              <a:rPr lang="es-MX" sz="2400" dirty="0">
                <a:latin typeface="pt_sans-narrow-web"/>
              </a:rPr>
              <a:t>Ejerce poco control en sus colaboradores, su rol es pasivo y no se involucra en las tareas que realiza el grupo. Esta actitud inspira libertad de acción y capacidad de creatividad en las personas pero también puede generar falta de motivación y un sentimiento de deriva en ellos.</a:t>
            </a:r>
          </a:p>
          <a:p>
            <a:endParaRPr lang="es-MX" sz="2400" dirty="0">
              <a:latin typeface="pt_sans-narrow-web"/>
            </a:endParaRPr>
          </a:p>
        </p:txBody>
      </p:sp>
      <p:sp>
        <p:nvSpPr>
          <p:cNvPr id="3" name="CuadroTexto 2">
            <a:extLst>
              <a:ext uri="{FF2B5EF4-FFF2-40B4-BE49-F238E27FC236}">
                <a16:creationId xmlns:a16="http://schemas.microsoft.com/office/drawing/2014/main" id="{AA60E751-26CF-42F6-BBDC-F6856B907AC0}"/>
              </a:ext>
            </a:extLst>
          </p:cNvPr>
          <p:cNvSpPr txBox="1"/>
          <p:nvPr/>
        </p:nvSpPr>
        <p:spPr>
          <a:xfrm>
            <a:off x="2863503" y="583095"/>
            <a:ext cx="3682034"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laissez faire  </a:t>
            </a:r>
          </a:p>
        </p:txBody>
      </p:sp>
      <p:pic>
        <p:nvPicPr>
          <p:cNvPr id="17410" name="Picture 2" descr="Resultado de imagen para lider orientado a las personas">
            <a:extLst>
              <a:ext uri="{FF2B5EF4-FFF2-40B4-BE49-F238E27FC236}">
                <a16:creationId xmlns:a16="http://schemas.microsoft.com/office/drawing/2014/main" id="{7D4705A8-04F0-4B48-98C0-4DA4EEC096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32" y="3996564"/>
            <a:ext cx="2689158" cy="2689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10403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4B6E3DD-465B-45A4-9355-6CB87E76D1DE}"/>
              </a:ext>
            </a:extLst>
          </p:cNvPr>
          <p:cNvSpPr/>
          <p:nvPr/>
        </p:nvSpPr>
        <p:spPr>
          <a:xfrm>
            <a:off x="894520" y="1526740"/>
            <a:ext cx="7838661" cy="2677656"/>
          </a:xfrm>
          <a:prstGeom prst="rect">
            <a:avLst/>
          </a:prstGeom>
        </p:spPr>
        <p:txBody>
          <a:bodyPr wrap="square">
            <a:spAutoFit/>
          </a:bodyPr>
          <a:lstStyle/>
          <a:p>
            <a:pPr algn="just"/>
            <a:r>
              <a:rPr lang="es-MX" sz="2400" dirty="0">
                <a:latin typeface="pt_sans-narrow-web"/>
              </a:rPr>
              <a:t>Confiere a los colaboradores la responsabilidad de organizarse respecto a las tareas a realizar. Inclusive brinda libertad para que elijan sus propios compañeros de trabajo y repartan las tareas como deseen. En el liderazgo laissez faire el líder no interviene en el clima laboral o en las relaciones que se establecen entre ellos.</a:t>
            </a:r>
          </a:p>
        </p:txBody>
      </p:sp>
      <p:sp>
        <p:nvSpPr>
          <p:cNvPr id="3" name="CuadroTexto 2">
            <a:extLst>
              <a:ext uri="{FF2B5EF4-FFF2-40B4-BE49-F238E27FC236}">
                <a16:creationId xmlns:a16="http://schemas.microsoft.com/office/drawing/2014/main" id="{CEE3E72D-3784-43DC-ADFA-9B359A5242BB}"/>
              </a:ext>
            </a:extLst>
          </p:cNvPr>
          <p:cNvSpPr txBox="1"/>
          <p:nvPr/>
        </p:nvSpPr>
        <p:spPr>
          <a:xfrm>
            <a:off x="2863503" y="583095"/>
            <a:ext cx="3682034"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laissez faire  </a:t>
            </a:r>
          </a:p>
        </p:txBody>
      </p:sp>
      <p:pic>
        <p:nvPicPr>
          <p:cNvPr id="16386" name="Picture 2" descr="Resultado de imagen para lider dejar ser">
            <a:extLst>
              <a:ext uri="{FF2B5EF4-FFF2-40B4-BE49-F238E27FC236}">
                <a16:creationId xmlns:a16="http://schemas.microsoft.com/office/drawing/2014/main" id="{C8516E1D-DFA4-4087-90D7-74CAC6384F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2267" y="4005613"/>
            <a:ext cx="3923270" cy="2653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73277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87FDA27-8E0B-4C97-8689-B8F2705166C1}"/>
              </a:ext>
            </a:extLst>
          </p:cNvPr>
          <p:cNvSpPr/>
          <p:nvPr/>
        </p:nvSpPr>
        <p:spPr>
          <a:xfrm>
            <a:off x="1027043" y="1426699"/>
            <a:ext cx="7547113" cy="2308324"/>
          </a:xfrm>
          <a:prstGeom prst="rect">
            <a:avLst/>
          </a:prstGeom>
        </p:spPr>
        <p:txBody>
          <a:bodyPr wrap="square">
            <a:spAutoFit/>
          </a:bodyPr>
          <a:lstStyle/>
          <a:p>
            <a:pPr algn="just"/>
            <a:r>
              <a:rPr lang="es-MX" sz="2400" dirty="0">
                <a:latin typeface="pt_sans-narrow-web"/>
              </a:rPr>
              <a:t>El liderazgo paternalista es el tipo de liderazgo en el que el líder da consejos a sus trabajadores para que obtengan resultados, les guía el camino e indica la necesidad de hacer las cosas bien. Recompensa por las cosas bien hechas, pero castiga lo que se hace mal. Es “como un padre” pero a nivel empresarial.</a:t>
            </a:r>
            <a:endParaRPr lang="es-MX" sz="2400" dirty="0"/>
          </a:p>
        </p:txBody>
      </p:sp>
      <p:sp>
        <p:nvSpPr>
          <p:cNvPr id="3" name="CuadroTexto 2">
            <a:extLst>
              <a:ext uri="{FF2B5EF4-FFF2-40B4-BE49-F238E27FC236}">
                <a16:creationId xmlns:a16="http://schemas.microsoft.com/office/drawing/2014/main" id="{A7887E12-C660-441E-972A-ED03AEC6CB6F}"/>
              </a:ext>
            </a:extLst>
          </p:cNvPr>
          <p:cNvSpPr txBox="1"/>
          <p:nvPr/>
        </p:nvSpPr>
        <p:spPr>
          <a:xfrm>
            <a:off x="2863503" y="583095"/>
            <a:ext cx="3542124"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paternalista </a:t>
            </a:r>
          </a:p>
        </p:txBody>
      </p:sp>
      <p:pic>
        <p:nvPicPr>
          <p:cNvPr id="18434" name="Picture 2" descr="Resultado de imagen para lider paternalista">
            <a:extLst>
              <a:ext uri="{FF2B5EF4-FFF2-40B4-BE49-F238E27FC236}">
                <a16:creationId xmlns:a16="http://schemas.microsoft.com/office/drawing/2014/main" id="{1079D101-4403-46C7-816A-5C7A49CDD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3503" y="3839323"/>
            <a:ext cx="4163013" cy="2760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50752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63E2439-C1DA-4770-BA30-47095090A131}"/>
              </a:ext>
            </a:extLst>
          </p:cNvPr>
          <p:cNvSpPr txBox="1"/>
          <p:nvPr/>
        </p:nvSpPr>
        <p:spPr>
          <a:xfrm>
            <a:off x="2863503" y="583095"/>
            <a:ext cx="3542124" cy="646331"/>
          </a:xfrm>
          <a:prstGeom prst="rect">
            <a:avLst/>
          </a:prstGeom>
          <a:solidFill>
            <a:schemeClr val="accent4">
              <a:lumMod val="75000"/>
            </a:schemeClr>
          </a:solidFill>
          <a:scene3d>
            <a:camera prst="orthographicFront"/>
            <a:lightRig rig="threePt" dir="t"/>
          </a:scene3d>
          <a:sp3d>
            <a:bevelT w="165100" prst="coolSlant"/>
          </a:sp3d>
        </p:spPr>
        <p:txBody>
          <a:bodyPr wrap="none" rtlCol="0">
            <a:spAutoFit/>
          </a:bodyPr>
          <a:lstStyle/>
          <a:p>
            <a:r>
              <a:rPr lang="es-MX" sz="3600" dirty="0"/>
              <a:t>Líder paternalista </a:t>
            </a:r>
          </a:p>
        </p:txBody>
      </p:sp>
      <p:sp>
        <p:nvSpPr>
          <p:cNvPr id="3" name="Rectángulo 2">
            <a:extLst>
              <a:ext uri="{FF2B5EF4-FFF2-40B4-BE49-F238E27FC236}">
                <a16:creationId xmlns:a16="http://schemas.microsoft.com/office/drawing/2014/main" id="{472E70BE-94B0-4DC5-8AED-D24FBD947E69}"/>
              </a:ext>
            </a:extLst>
          </p:cNvPr>
          <p:cNvSpPr/>
          <p:nvPr/>
        </p:nvSpPr>
        <p:spPr>
          <a:xfrm>
            <a:off x="506512" y="1365625"/>
            <a:ext cx="8256105" cy="5262979"/>
          </a:xfrm>
          <a:prstGeom prst="rect">
            <a:avLst/>
          </a:prstGeom>
        </p:spPr>
        <p:txBody>
          <a:bodyPr wrap="square">
            <a:spAutoFit/>
          </a:bodyPr>
          <a:lstStyle/>
          <a:p>
            <a:r>
              <a:rPr lang="es-MX" sz="2400" dirty="0">
                <a:latin typeface="pt_sans-narrow-web"/>
              </a:rPr>
              <a:t>Un líder paternalista</a:t>
            </a:r>
          </a:p>
          <a:p>
            <a:pPr>
              <a:buFont typeface="Arial" panose="020B0604020202020204" pitchFamily="34" charset="0"/>
              <a:buChar char="•"/>
            </a:pPr>
            <a:r>
              <a:rPr lang="es-MX" sz="2400" dirty="0">
                <a:latin typeface="pt_sans-narrow-web"/>
              </a:rPr>
              <a:t>Considera que sus empleados son como sus hijos y hay que orientarlos</a:t>
            </a:r>
          </a:p>
          <a:p>
            <a:pPr marL="285750" indent="-285750">
              <a:buFont typeface="Arial" panose="020B0604020202020204" pitchFamily="34" charset="0"/>
              <a:buChar char="•"/>
            </a:pPr>
            <a:r>
              <a:rPr lang="es-MX" sz="2400" dirty="0">
                <a:latin typeface="pt_sans-narrow-web"/>
              </a:rPr>
              <a:t>No delega responsabilidades</a:t>
            </a:r>
          </a:p>
          <a:p>
            <a:pPr marL="285750" indent="-285750">
              <a:buFont typeface="Arial" panose="020B0604020202020204" pitchFamily="34" charset="0"/>
              <a:buChar char="•"/>
            </a:pPr>
            <a:r>
              <a:rPr lang="es-MX" sz="2400" dirty="0">
                <a:latin typeface="pt_sans-narrow-web"/>
              </a:rPr>
              <a:t>Puede ser amable, atento y servicial</a:t>
            </a:r>
          </a:p>
          <a:p>
            <a:pPr marL="285750" indent="-285750">
              <a:buFont typeface="Arial" panose="020B0604020202020204" pitchFamily="34" charset="0"/>
              <a:buChar char="•"/>
            </a:pPr>
            <a:r>
              <a:rPr lang="es-MX" sz="2400" dirty="0">
                <a:latin typeface="pt_sans-narrow-web"/>
              </a:rPr>
              <a:t>Cree que solo él tiene la razón y es muy desconfiado</a:t>
            </a:r>
          </a:p>
          <a:p>
            <a:pPr marL="285750" indent="-285750">
              <a:buFont typeface="Arial" panose="020B0604020202020204" pitchFamily="34" charset="0"/>
              <a:buChar char="•"/>
            </a:pPr>
            <a:r>
              <a:rPr lang="es-MX" sz="2400" dirty="0">
                <a:latin typeface="pt_sans-narrow-web"/>
              </a:rPr>
              <a:t>Considera a las demás personas limitadas</a:t>
            </a:r>
          </a:p>
          <a:p>
            <a:pPr marL="285750" indent="-285750">
              <a:buFont typeface="Arial" panose="020B0604020202020204" pitchFamily="34" charset="0"/>
              <a:buChar char="•"/>
            </a:pPr>
            <a:r>
              <a:rPr lang="es-MX" sz="2400" dirty="0">
                <a:latin typeface="pt_sans-narrow-web"/>
              </a:rPr>
              <a:t>Solo deja que sus empleados tomen decisiones en cosas de poca importancia</a:t>
            </a:r>
          </a:p>
          <a:p>
            <a:pPr marL="285750" indent="-285750">
              <a:buFont typeface="Arial" panose="020B0604020202020204" pitchFamily="34" charset="0"/>
              <a:buChar char="•"/>
            </a:pPr>
            <a:r>
              <a:rPr lang="es-MX" sz="2400" dirty="0">
                <a:latin typeface="pt_sans-narrow-web"/>
              </a:rPr>
              <a:t>Es el considerado único responsable en el logro de los objetivos empresariales</a:t>
            </a:r>
          </a:p>
          <a:p>
            <a:pPr marL="285750" indent="-285750">
              <a:buFont typeface="Arial" panose="020B0604020202020204" pitchFamily="34" charset="0"/>
              <a:buChar char="•"/>
            </a:pPr>
            <a:r>
              <a:rPr lang="es-MX" sz="2400" dirty="0">
                <a:latin typeface="pt_sans-narrow-web"/>
              </a:rPr>
              <a:t>Piensa que lo que más motiva es el dinero y el poder</a:t>
            </a:r>
          </a:p>
          <a:p>
            <a:pPr marL="285750" indent="-285750">
              <a:buFont typeface="Arial" panose="020B0604020202020204" pitchFamily="34" charset="0"/>
              <a:buChar char="•"/>
            </a:pPr>
            <a:r>
              <a:rPr lang="es-MX" sz="2400" dirty="0">
                <a:latin typeface="pt_sans-narrow-web"/>
              </a:rPr>
              <a:t>Da recompensas y castiga si es necesario No promueve mucho el trabajo en equipo</a:t>
            </a:r>
            <a:endParaRPr lang="es-MX" sz="2400" b="0" i="0" dirty="0">
              <a:effectLst/>
              <a:latin typeface="pt_sans-narrow-web"/>
            </a:endParaRPr>
          </a:p>
        </p:txBody>
      </p:sp>
    </p:spTree>
    <p:extLst>
      <p:ext uri="{BB962C8B-B14F-4D97-AF65-F5344CB8AC3E}">
        <p14:creationId xmlns:p14="http://schemas.microsoft.com/office/powerpoint/2010/main" val="1824563811"/>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EA7EA2-3E52-4041-BEF5-DE0A0DB6CE29}"/>
              </a:ext>
            </a:extLst>
          </p:cNvPr>
          <p:cNvSpPr>
            <a:spLocks noGrp="1"/>
          </p:cNvSpPr>
          <p:nvPr>
            <p:ph type="title"/>
          </p:nvPr>
        </p:nvSpPr>
        <p:spPr>
          <a:xfrm>
            <a:off x="2776332" y="3502902"/>
            <a:ext cx="5546033" cy="1468800"/>
          </a:xfrm>
        </p:spPr>
        <p:txBody>
          <a:bodyPr>
            <a:normAutofit/>
          </a:bodyPr>
          <a:lstStyle/>
          <a:p>
            <a:r>
              <a:rPr lang="es-MX" sz="4000" b="1" dirty="0"/>
              <a:t>TEORIAS DEL LIDERAZGO</a:t>
            </a:r>
          </a:p>
        </p:txBody>
      </p:sp>
    </p:spTree>
    <p:extLst>
      <p:ext uri="{BB962C8B-B14F-4D97-AF65-F5344CB8AC3E}">
        <p14:creationId xmlns:p14="http://schemas.microsoft.com/office/powerpoint/2010/main" val="9460948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7AB8FAB-5F49-4B89-BE8A-D8345D5C3FEA}"/>
              </a:ext>
            </a:extLst>
          </p:cNvPr>
          <p:cNvSpPr txBox="1"/>
          <p:nvPr/>
        </p:nvSpPr>
        <p:spPr>
          <a:xfrm>
            <a:off x="1073426" y="278296"/>
            <a:ext cx="7434470" cy="707886"/>
          </a:xfrm>
          <a:prstGeom prst="rect">
            <a:avLst/>
          </a:prstGeom>
          <a:noFill/>
        </p:spPr>
        <p:txBody>
          <a:bodyPr wrap="square" rtlCol="0">
            <a:spAutoFit/>
          </a:bodyPr>
          <a:lstStyle/>
          <a:p>
            <a:pPr algn="ctr"/>
            <a:r>
              <a:rPr lang="es-MX" sz="4000" b="1" dirty="0">
                <a:solidFill>
                  <a:schemeClr val="accent6">
                    <a:lumMod val="50000"/>
                  </a:schemeClr>
                </a:solidFill>
              </a:rPr>
              <a:t>LIDERAZGO SITUACIONAL </a:t>
            </a:r>
          </a:p>
        </p:txBody>
      </p:sp>
      <p:sp>
        <p:nvSpPr>
          <p:cNvPr id="5" name="Rectángulo 4">
            <a:extLst>
              <a:ext uri="{FF2B5EF4-FFF2-40B4-BE49-F238E27FC236}">
                <a16:creationId xmlns:a16="http://schemas.microsoft.com/office/drawing/2014/main" id="{748265FF-D651-4D7F-ADF1-741458AF110F}"/>
              </a:ext>
            </a:extLst>
          </p:cNvPr>
          <p:cNvSpPr/>
          <p:nvPr/>
        </p:nvSpPr>
        <p:spPr>
          <a:xfrm>
            <a:off x="549965" y="1413447"/>
            <a:ext cx="8090452" cy="2308324"/>
          </a:xfrm>
          <a:prstGeom prst="rect">
            <a:avLst/>
          </a:prstGeom>
        </p:spPr>
        <p:txBody>
          <a:bodyPr wrap="square">
            <a:spAutoFit/>
          </a:bodyPr>
          <a:lstStyle/>
          <a:p>
            <a:pPr algn="just"/>
            <a:r>
              <a:rPr lang="es-MX" sz="2400" dirty="0">
                <a:latin typeface="pt_sans-narrow-web"/>
              </a:rPr>
              <a:t>La teoría situacional propuesta por </a:t>
            </a:r>
            <a:r>
              <a:rPr lang="es-MX" sz="2400" dirty="0" err="1">
                <a:latin typeface="pt_sans-narrow-web"/>
              </a:rPr>
              <a:t>Hersey</a:t>
            </a:r>
            <a:r>
              <a:rPr lang="es-MX" sz="2400" dirty="0">
                <a:latin typeface="pt_sans-narrow-web"/>
              </a:rPr>
              <a:t> y Blanchard propone que el estilo de liderazgo debe cambiar según varía la madurez de los subordinados, tomando en cuenta indicadores de competencia (desempeño previo, experiencia profesional, habilidades analíticas, cumplimiento de fechas, etc.)</a:t>
            </a:r>
            <a:endParaRPr lang="es-MX" sz="2400" dirty="0"/>
          </a:p>
        </p:txBody>
      </p:sp>
      <p:pic>
        <p:nvPicPr>
          <p:cNvPr id="6" name="Picture 2" descr="Imagen relacionada">
            <a:extLst>
              <a:ext uri="{FF2B5EF4-FFF2-40B4-BE49-F238E27FC236}">
                <a16:creationId xmlns:a16="http://schemas.microsoft.com/office/drawing/2014/main" id="{6631D92F-BA43-4143-B088-134F2E3D7E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5191" y="3721771"/>
            <a:ext cx="4354485" cy="3000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485616"/>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4D3BF85-94D0-411C-9066-0C21E47F2EFC}"/>
              </a:ext>
            </a:extLst>
          </p:cNvPr>
          <p:cNvSpPr/>
          <p:nvPr/>
        </p:nvSpPr>
        <p:spPr>
          <a:xfrm>
            <a:off x="761999" y="1041089"/>
            <a:ext cx="7865165" cy="1938992"/>
          </a:xfrm>
          <a:prstGeom prst="rect">
            <a:avLst/>
          </a:prstGeom>
        </p:spPr>
        <p:txBody>
          <a:bodyPr wrap="square">
            <a:spAutoFit/>
          </a:bodyPr>
          <a:lstStyle/>
          <a:p>
            <a:pPr algn="just"/>
            <a:r>
              <a:rPr lang="es-MX" sz="2400" dirty="0">
                <a:latin typeface="pt_sans-narrow-web"/>
              </a:rPr>
              <a:t>Así como indicadores de actitud (aceptación de desafíos, flexibilidad, honestidad, iniciativa, independencia etc.,) en cada empleado para usar dicho conocimiento para trazar el modo de dirigir a cada persona en particular.</a:t>
            </a:r>
            <a:endParaRPr lang="es-MX" sz="2400" dirty="0"/>
          </a:p>
        </p:txBody>
      </p:sp>
      <p:pic>
        <p:nvPicPr>
          <p:cNvPr id="21506" name="Picture 2" descr="Resultado de imagen para liderazgo organizacional">
            <a:extLst>
              <a:ext uri="{FF2B5EF4-FFF2-40B4-BE49-F238E27FC236}">
                <a16:creationId xmlns:a16="http://schemas.microsoft.com/office/drawing/2014/main" id="{AFA9F214-5B78-4289-A8B0-69C0226FD1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076" y="3947490"/>
            <a:ext cx="7687088" cy="2545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19187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771DB00-8976-48D1-8A6E-94422169C83F}"/>
              </a:ext>
            </a:extLst>
          </p:cNvPr>
          <p:cNvPicPr>
            <a:picLocks noChangeAspect="1"/>
          </p:cNvPicPr>
          <p:nvPr/>
        </p:nvPicPr>
        <p:blipFill>
          <a:blip r:embed="rId2"/>
          <a:stretch>
            <a:fillRect/>
          </a:stretch>
        </p:blipFill>
        <p:spPr>
          <a:xfrm>
            <a:off x="46589" y="384312"/>
            <a:ext cx="8907764" cy="6188765"/>
          </a:xfrm>
          <a:prstGeom prst="rect">
            <a:avLst/>
          </a:prstGeom>
        </p:spPr>
      </p:pic>
      <p:sp>
        <p:nvSpPr>
          <p:cNvPr id="3" name="Elipse 2">
            <a:extLst>
              <a:ext uri="{FF2B5EF4-FFF2-40B4-BE49-F238E27FC236}">
                <a16:creationId xmlns:a16="http://schemas.microsoft.com/office/drawing/2014/main" id="{76787E6D-7D3E-443C-B3C9-DA9DECA29782}"/>
              </a:ext>
            </a:extLst>
          </p:cNvPr>
          <p:cNvSpPr/>
          <p:nvPr/>
        </p:nvSpPr>
        <p:spPr>
          <a:xfrm>
            <a:off x="7129670" y="3478694"/>
            <a:ext cx="901148" cy="424069"/>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sz="2000" dirty="0">
              <a:solidFill>
                <a:schemeClr val="bg1"/>
              </a:solidFill>
            </a:endParaRPr>
          </a:p>
        </p:txBody>
      </p:sp>
    </p:spTree>
    <p:extLst>
      <p:ext uri="{BB962C8B-B14F-4D97-AF65-F5344CB8AC3E}">
        <p14:creationId xmlns:p14="http://schemas.microsoft.com/office/powerpoint/2010/main" val="2315886847"/>
      </p:ext>
    </p:extLst>
  </p:cSld>
  <p:clrMapOvr>
    <a:masterClrMapping/>
  </p:clrMapOvr>
  <p:transition spd="slow">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CAC4EB5-D380-4C7D-AB21-3A2D080FDF47}"/>
              </a:ext>
            </a:extLst>
          </p:cNvPr>
          <p:cNvSpPr/>
          <p:nvPr/>
        </p:nvSpPr>
        <p:spPr>
          <a:xfrm>
            <a:off x="563216" y="621701"/>
            <a:ext cx="8249479" cy="1200329"/>
          </a:xfrm>
          <a:prstGeom prst="rect">
            <a:avLst/>
          </a:prstGeom>
        </p:spPr>
        <p:txBody>
          <a:bodyPr wrap="square">
            <a:spAutoFit/>
          </a:bodyPr>
          <a:lstStyle/>
          <a:p>
            <a:pPr algn="just"/>
            <a:r>
              <a:rPr lang="es-MX" sz="2400" dirty="0">
                <a:latin typeface="pt_sans-narrow-web"/>
              </a:rPr>
              <a:t>Dicha teoría define 4 estilos diferentes de liderazgo del gerente dependiendo del nivel de madurez del subordinado:</a:t>
            </a:r>
            <a:endParaRPr lang="es-MX" sz="2400" dirty="0"/>
          </a:p>
        </p:txBody>
      </p:sp>
      <p:pic>
        <p:nvPicPr>
          <p:cNvPr id="22530" name="Picture 2" descr="https://s-media-cache-ak0.pinimg.com/564x/e0/40/4b/e0404b8e258cc975930baabd71cc0ca8.jpg">
            <a:extLst>
              <a:ext uri="{FF2B5EF4-FFF2-40B4-BE49-F238E27FC236}">
                <a16:creationId xmlns:a16="http://schemas.microsoft.com/office/drawing/2014/main" id="{AAF7DB9F-2811-45DB-B0FF-2967420D7C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0419" y="1822030"/>
            <a:ext cx="6274221" cy="4605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08397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A15D960-C319-405D-AF57-7582855E5B36}"/>
              </a:ext>
            </a:extLst>
          </p:cNvPr>
          <p:cNvSpPr/>
          <p:nvPr/>
        </p:nvSpPr>
        <p:spPr>
          <a:xfrm>
            <a:off x="430695" y="487091"/>
            <a:ext cx="8328991" cy="3046988"/>
          </a:xfrm>
          <a:prstGeom prst="rect">
            <a:avLst/>
          </a:prstGeom>
        </p:spPr>
        <p:txBody>
          <a:bodyPr wrap="square">
            <a:spAutoFit/>
          </a:bodyPr>
          <a:lstStyle/>
          <a:p>
            <a:r>
              <a:rPr lang="es-MX" sz="2400" b="1" dirty="0">
                <a:latin typeface="pt_sans-narrow-web"/>
              </a:rPr>
              <a:t>Nivel 1: El líder controla</a:t>
            </a:r>
            <a:r>
              <a:rPr lang="es-MX" sz="2400" dirty="0">
                <a:latin typeface="pt_sans-narrow-web"/>
              </a:rPr>
              <a:t>. </a:t>
            </a:r>
          </a:p>
          <a:p>
            <a:endParaRPr lang="es-MX" sz="2400" dirty="0">
              <a:latin typeface="pt_sans-narrow-web"/>
            </a:endParaRPr>
          </a:p>
          <a:p>
            <a:pPr algn="just"/>
            <a:r>
              <a:rPr lang="es-MX" sz="2400" dirty="0">
                <a:latin typeface="pt_sans-narrow-web"/>
              </a:rPr>
              <a:t>Es el que determina las metas y tareas asequibles y realistas ya que los miembros del grupo tienen un elevado nivel de motivación pero su nivel de competencia es bajo y no tienen suficientes conocimientos y experiencia. En este sentido el líder tiene que planear cómo se pueden adquirir habilidades necesarias para la realización de las tareas.</a:t>
            </a:r>
            <a:endParaRPr lang="es-MX" sz="2400" dirty="0"/>
          </a:p>
        </p:txBody>
      </p:sp>
      <p:pic>
        <p:nvPicPr>
          <p:cNvPr id="23554" name="Picture 2" descr="https://userscontent2.emaze.com/images/1e1405d2-d5fb-4feb-b1f8-cc7d352c3ff5/67f03b50-ba8b-42b1-8337-f433f5b4506a.png">
            <a:extLst>
              <a:ext uri="{FF2B5EF4-FFF2-40B4-BE49-F238E27FC236}">
                <a16:creationId xmlns:a16="http://schemas.microsoft.com/office/drawing/2014/main" id="{7E8C13F2-8E76-4E7D-9CDF-E1013D6D63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2481" y="3534079"/>
            <a:ext cx="4098649" cy="3102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432185"/>
      </p:ext>
    </p:extLst>
  </p:cSld>
  <p:clrMapOvr>
    <a:masterClrMapping/>
  </p:clrMapOvr>
  <p:transition spd="slow">
    <p:comb/>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352E5C0-7D13-4D32-9A31-6D6BBBD8E839}"/>
              </a:ext>
            </a:extLst>
          </p:cNvPr>
          <p:cNvSpPr/>
          <p:nvPr/>
        </p:nvSpPr>
        <p:spPr>
          <a:xfrm>
            <a:off x="390938" y="448631"/>
            <a:ext cx="8342244" cy="3785652"/>
          </a:xfrm>
          <a:prstGeom prst="rect">
            <a:avLst/>
          </a:prstGeom>
        </p:spPr>
        <p:txBody>
          <a:bodyPr wrap="square">
            <a:spAutoFit/>
          </a:bodyPr>
          <a:lstStyle/>
          <a:p>
            <a:pPr algn="just"/>
            <a:r>
              <a:rPr lang="es-MX" sz="2400" b="1" dirty="0">
                <a:latin typeface="pt_sans-narrow-web"/>
              </a:rPr>
              <a:t>Nivel 2: El líder supervisa. </a:t>
            </a:r>
          </a:p>
          <a:p>
            <a:pPr algn="just"/>
            <a:endParaRPr lang="es-MX" sz="2400" b="1" dirty="0">
              <a:latin typeface="pt_sans-narrow-web"/>
            </a:endParaRPr>
          </a:p>
          <a:p>
            <a:pPr algn="just"/>
            <a:r>
              <a:rPr lang="es-MX" sz="2400" dirty="0">
                <a:latin typeface="pt_sans-narrow-web"/>
              </a:rPr>
              <a:t>Los miembros del grupo tienen niveles bajos de competencia y su motivación varía como consecuencia de las dificultades, por todo ello es fundamental el apoyo del líder. Incrementa su ayuda a los miembros del equipo para que desarrollen los conocimientos y habilidades relacionadas con sus funciones, redefine las metas, se mantiene receptivo para reconocer las dificultades y anima a establecer relaciones de participación y cohesión.</a:t>
            </a:r>
            <a:endParaRPr lang="es-MX" sz="2400" b="0" i="0" dirty="0">
              <a:effectLst/>
              <a:latin typeface="pt_sans-narrow-web"/>
            </a:endParaRPr>
          </a:p>
        </p:txBody>
      </p:sp>
      <p:pic>
        <p:nvPicPr>
          <p:cNvPr id="24578" name="Picture 2" descr="https://josefagalvanblog.files.wordpress.com/2014/01/lidermal.jpg">
            <a:extLst>
              <a:ext uri="{FF2B5EF4-FFF2-40B4-BE49-F238E27FC236}">
                <a16:creationId xmlns:a16="http://schemas.microsoft.com/office/drawing/2014/main" id="{3153652F-23CD-401F-AD92-64AED98252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1651" y="4234283"/>
            <a:ext cx="4734753" cy="2407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86161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953F544-B73B-48AB-8829-B48721FCAC5C}"/>
              </a:ext>
            </a:extLst>
          </p:cNvPr>
          <p:cNvSpPr/>
          <p:nvPr/>
        </p:nvSpPr>
        <p:spPr>
          <a:xfrm>
            <a:off x="629477" y="594405"/>
            <a:ext cx="7957931" cy="3416320"/>
          </a:xfrm>
          <a:prstGeom prst="rect">
            <a:avLst/>
          </a:prstGeom>
        </p:spPr>
        <p:txBody>
          <a:bodyPr wrap="square">
            <a:spAutoFit/>
          </a:bodyPr>
          <a:lstStyle/>
          <a:p>
            <a:pPr algn="just"/>
            <a:r>
              <a:rPr lang="es-MX" sz="2400" b="1" dirty="0">
                <a:latin typeface="pt_sans-narrow-web"/>
              </a:rPr>
              <a:t>Nivel 3: El líder asesora. </a:t>
            </a:r>
          </a:p>
          <a:p>
            <a:endParaRPr lang="es-MX" sz="2400" dirty="0">
              <a:latin typeface="pt_sans-narrow-web"/>
            </a:endParaRPr>
          </a:p>
          <a:p>
            <a:pPr algn="just"/>
            <a:r>
              <a:rPr lang="es-MX" sz="2400" dirty="0">
                <a:latin typeface="pt_sans-narrow-web"/>
              </a:rPr>
              <a:t>Concede mayor importancia a los esfuerzos y rendimiento de los miembros del grupo, produce un ascenso en sus niveles de competencia. El líder va cediendo el control sobre las decisiones y fomenta la participación y la responsabilidad entre los miembros. Éstos han conseguido una mayor adaptación a las situaciones y una adecuada integración.</a:t>
            </a:r>
            <a:endParaRPr lang="es-MX" sz="2400" b="0" i="0" dirty="0">
              <a:effectLst/>
              <a:latin typeface="pt_sans-narrow-web"/>
            </a:endParaRPr>
          </a:p>
        </p:txBody>
      </p:sp>
      <p:pic>
        <p:nvPicPr>
          <p:cNvPr id="25602" name="Picture 2" descr="https://i2.wp.com/www.grandespymes.com.ar/wp-content/uploads/2017/10/training-830x518.jpg?resize=350%2C200">
            <a:extLst>
              <a:ext uri="{FF2B5EF4-FFF2-40B4-BE49-F238E27FC236}">
                <a16:creationId xmlns:a16="http://schemas.microsoft.com/office/drawing/2014/main" id="{C7B14E6D-6EB1-4AEE-89AE-F9C427095F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5439" y="4144618"/>
            <a:ext cx="3986005" cy="2277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45169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D33E53F-606E-4A7B-B478-0EF909FA84C0}"/>
              </a:ext>
            </a:extLst>
          </p:cNvPr>
          <p:cNvSpPr/>
          <p:nvPr/>
        </p:nvSpPr>
        <p:spPr>
          <a:xfrm>
            <a:off x="549966" y="644821"/>
            <a:ext cx="7997686" cy="2308324"/>
          </a:xfrm>
          <a:prstGeom prst="rect">
            <a:avLst/>
          </a:prstGeom>
        </p:spPr>
        <p:txBody>
          <a:bodyPr wrap="square">
            <a:spAutoFit/>
          </a:bodyPr>
          <a:lstStyle/>
          <a:p>
            <a:pPr algn="just"/>
            <a:r>
              <a:rPr lang="es-MX" sz="2400" b="1" dirty="0">
                <a:latin typeface="pt_sans-narrow-web"/>
              </a:rPr>
              <a:t>Modelo 4: El líder delega </a:t>
            </a:r>
          </a:p>
          <a:p>
            <a:pPr algn="just"/>
            <a:endParaRPr lang="es-MX" sz="2400" dirty="0">
              <a:latin typeface="pt_sans-narrow-web"/>
            </a:endParaRPr>
          </a:p>
          <a:p>
            <a:pPr algn="just"/>
            <a:r>
              <a:rPr lang="es-MX" sz="2400" dirty="0">
                <a:latin typeface="pt_sans-narrow-web"/>
              </a:rPr>
              <a:t>Esta sería la fase final de desarrollo donde el líder baja la intensidad de comportamiento seguidor y rector, dado que el colaborador ha obtenido un alto rendimiento y demuestra un alto interés por lo que realiza.</a:t>
            </a:r>
            <a:endParaRPr lang="es-MX" sz="2400" b="0" i="0" dirty="0">
              <a:effectLst/>
              <a:latin typeface="pt_sans-narrow-web"/>
            </a:endParaRPr>
          </a:p>
        </p:txBody>
      </p:sp>
      <p:pic>
        <p:nvPicPr>
          <p:cNvPr id="26626" name="Picture 2" descr="https://postgradosymaestrias.files.wordpress.com/2013/07/psicologia3.jpg">
            <a:extLst>
              <a:ext uri="{FF2B5EF4-FFF2-40B4-BE49-F238E27FC236}">
                <a16:creationId xmlns:a16="http://schemas.microsoft.com/office/drawing/2014/main" id="{1466763F-9141-4C91-AF5F-ABD7943FF2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0751" y="3496485"/>
            <a:ext cx="5496116" cy="2830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870558"/>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6A00AE-6282-41BF-8066-989101ED7B9C}"/>
              </a:ext>
            </a:extLst>
          </p:cNvPr>
          <p:cNvSpPr/>
          <p:nvPr/>
        </p:nvSpPr>
        <p:spPr>
          <a:xfrm>
            <a:off x="1060077" y="275847"/>
            <a:ext cx="7418954" cy="707886"/>
          </a:xfrm>
          <a:prstGeom prst="rect">
            <a:avLst/>
          </a:prstGeom>
        </p:spPr>
        <p:txBody>
          <a:bodyPr wrap="none">
            <a:spAutoFit/>
          </a:bodyPr>
          <a:lstStyle/>
          <a:p>
            <a:r>
              <a:rPr lang="es-MX" sz="4000" b="1" dirty="0">
                <a:solidFill>
                  <a:schemeClr val="accent6">
                    <a:lumMod val="50000"/>
                  </a:schemeClr>
                </a:solidFill>
                <a:latin typeface="archivoblack"/>
              </a:rPr>
              <a:t>LIDERAZGO POR CONTINGENCIAS</a:t>
            </a:r>
            <a:r>
              <a:rPr lang="es-MX" sz="3600" b="1" dirty="0">
                <a:solidFill>
                  <a:schemeClr val="accent6">
                    <a:lumMod val="50000"/>
                  </a:schemeClr>
                </a:solidFill>
                <a:latin typeface="archivoblack"/>
              </a:rPr>
              <a:t> </a:t>
            </a:r>
            <a:endParaRPr lang="es-MX" sz="3600" dirty="0">
              <a:solidFill>
                <a:schemeClr val="accent6">
                  <a:lumMod val="50000"/>
                </a:schemeClr>
              </a:solidFill>
            </a:endParaRPr>
          </a:p>
        </p:txBody>
      </p:sp>
      <p:sp>
        <p:nvSpPr>
          <p:cNvPr id="2" name="CuadroTexto 1">
            <a:extLst>
              <a:ext uri="{FF2B5EF4-FFF2-40B4-BE49-F238E27FC236}">
                <a16:creationId xmlns:a16="http://schemas.microsoft.com/office/drawing/2014/main" id="{AA307E52-8586-4E7B-A208-5D128F6B5909}"/>
              </a:ext>
            </a:extLst>
          </p:cNvPr>
          <p:cNvSpPr txBox="1"/>
          <p:nvPr/>
        </p:nvSpPr>
        <p:spPr>
          <a:xfrm>
            <a:off x="742122" y="1895061"/>
            <a:ext cx="7977808" cy="1815882"/>
          </a:xfrm>
          <a:prstGeom prst="rect">
            <a:avLst/>
          </a:prstGeom>
          <a:noFill/>
        </p:spPr>
        <p:txBody>
          <a:bodyPr wrap="square" rtlCol="0">
            <a:spAutoFit/>
          </a:bodyPr>
          <a:lstStyle/>
          <a:p>
            <a:pPr algn="just"/>
            <a:r>
              <a:rPr lang="es-MX" sz="2800" dirty="0"/>
              <a:t>Para </a:t>
            </a:r>
            <a:r>
              <a:rPr lang="es-MX" sz="2800" dirty="0" err="1"/>
              <a:t>Fiedler</a:t>
            </a:r>
            <a:r>
              <a:rPr lang="es-MX" sz="2800" dirty="0"/>
              <a:t> no hay un estilo de liderazgo ideal; tanto los lideres orientados a la tarea como los orientados a las relaciones pueden ser efectivos si su estilo de liderazgo es acorde al ambiente o al entorno.</a:t>
            </a:r>
          </a:p>
        </p:txBody>
      </p:sp>
      <p:pic>
        <p:nvPicPr>
          <p:cNvPr id="5" name="Imagen 4">
            <a:extLst>
              <a:ext uri="{FF2B5EF4-FFF2-40B4-BE49-F238E27FC236}">
                <a16:creationId xmlns:a16="http://schemas.microsoft.com/office/drawing/2014/main" id="{06843C88-B8C7-4DDE-8B01-2CA6612B1364}"/>
              </a:ext>
            </a:extLst>
          </p:cNvPr>
          <p:cNvPicPr>
            <a:picLocks noChangeAspect="1"/>
          </p:cNvPicPr>
          <p:nvPr/>
        </p:nvPicPr>
        <p:blipFill>
          <a:blip r:embed="rId2"/>
          <a:stretch>
            <a:fillRect/>
          </a:stretch>
        </p:blipFill>
        <p:spPr>
          <a:xfrm>
            <a:off x="2560287" y="3940571"/>
            <a:ext cx="4476618" cy="2790005"/>
          </a:xfrm>
          <a:prstGeom prst="rect">
            <a:avLst/>
          </a:prstGeom>
        </p:spPr>
      </p:pic>
    </p:spTree>
    <p:extLst>
      <p:ext uri="{BB962C8B-B14F-4D97-AF65-F5344CB8AC3E}">
        <p14:creationId xmlns:p14="http://schemas.microsoft.com/office/powerpoint/2010/main" val="131116316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C1FB0BC-5EF4-410F-BFDA-FD96D642A6DC}"/>
              </a:ext>
            </a:extLst>
          </p:cNvPr>
          <p:cNvSpPr/>
          <p:nvPr/>
        </p:nvSpPr>
        <p:spPr>
          <a:xfrm>
            <a:off x="503582" y="877383"/>
            <a:ext cx="8269356" cy="2677656"/>
          </a:xfrm>
          <a:prstGeom prst="rect">
            <a:avLst/>
          </a:prstGeom>
        </p:spPr>
        <p:txBody>
          <a:bodyPr wrap="square">
            <a:spAutoFit/>
          </a:bodyPr>
          <a:lstStyle/>
          <a:p>
            <a:pPr algn="just"/>
            <a:r>
              <a:rPr lang="es-MX" sz="2800" dirty="0">
                <a:latin typeface="Arial" panose="020B0604020202020204" pitchFamily="34" charset="0"/>
              </a:rPr>
              <a:t>El enfoque de contingencia de liderazgo de </a:t>
            </a:r>
            <a:r>
              <a:rPr lang="es-MX" sz="2800" dirty="0" err="1">
                <a:latin typeface="Arial" panose="020B0604020202020204" pitchFamily="34" charset="0"/>
              </a:rPr>
              <a:t>Fielder</a:t>
            </a:r>
            <a:r>
              <a:rPr lang="es-MX" sz="2800" dirty="0">
                <a:latin typeface="Arial" panose="020B0604020202020204" pitchFamily="34" charset="0"/>
              </a:rPr>
              <a:t>, propone que “las personas se convierten en líderes no sólo debido a los atributos de su personalidad, sino también debido a varios factores situacionales y a las interacciones entre líderes y miembros del grupo”</a:t>
            </a:r>
            <a:endParaRPr lang="es-MX" sz="2800" dirty="0">
              <a:effectLst/>
              <a:latin typeface="Arial" panose="020B0604020202020204" pitchFamily="34" charset="0"/>
            </a:endParaRPr>
          </a:p>
        </p:txBody>
      </p:sp>
      <p:pic>
        <p:nvPicPr>
          <p:cNvPr id="4" name="Imagen 3" descr="Imagen que contiene imágenes prediseñadas&#10;&#10;Descripción generada con confianza alta">
            <a:extLst>
              <a:ext uri="{FF2B5EF4-FFF2-40B4-BE49-F238E27FC236}">
                <a16:creationId xmlns:a16="http://schemas.microsoft.com/office/drawing/2014/main" id="{6084E319-52C1-4E68-9F5E-DFD7BA7EC030}"/>
              </a:ext>
            </a:extLst>
          </p:cNvPr>
          <p:cNvPicPr>
            <a:picLocks noChangeAspect="1"/>
          </p:cNvPicPr>
          <p:nvPr/>
        </p:nvPicPr>
        <p:blipFill>
          <a:blip r:embed="rId2"/>
          <a:stretch>
            <a:fillRect/>
          </a:stretch>
        </p:blipFill>
        <p:spPr>
          <a:xfrm>
            <a:off x="2146853" y="3702288"/>
            <a:ext cx="4712804" cy="2806737"/>
          </a:xfrm>
          <a:prstGeom prst="rect">
            <a:avLst/>
          </a:prstGeom>
        </p:spPr>
      </p:pic>
    </p:spTree>
    <p:extLst>
      <p:ext uri="{BB962C8B-B14F-4D97-AF65-F5344CB8AC3E}">
        <p14:creationId xmlns:p14="http://schemas.microsoft.com/office/powerpoint/2010/main" val="204159988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101CF08-554B-4ADA-BE2B-9AE4D17C5F33}"/>
              </a:ext>
            </a:extLst>
          </p:cNvPr>
          <p:cNvSpPr/>
          <p:nvPr/>
        </p:nvSpPr>
        <p:spPr>
          <a:xfrm>
            <a:off x="735496" y="954301"/>
            <a:ext cx="7666382" cy="3970318"/>
          </a:xfrm>
          <a:prstGeom prst="rect">
            <a:avLst/>
          </a:prstGeom>
        </p:spPr>
        <p:txBody>
          <a:bodyPr wrap="square">
            <a:spAutoFit/>
          </a:bodyPr>
          <a:lstStyle/>
          <a:p>
            <a:pPr algn="just"/>
            <a:r>
              <a:rPr lang="es-MX" sz="2800" dirty="0" err="1"/>
              <a:t>Fiedler</a:t>
            </a:r>
            <a:r>
              <a:rPr lang="es-MX" sz="2800" dirty="0"/>
              <a:t> distingue el nivel de lo favorable de la situación o control situacional de acuerdo con las relaciones del líder con sus subordinados, con la estructura de la tarea y el poder del puesto.</a:t>
            </a:r>
          </a:p>
          <a:p>
            <a:pPr algn="just"/>
            <a:endParaRPr lang="es-MX" sz="2800" dirty="0"/>
          </a:p>
          <a:p>
            <a:pPr algn="just"/>
            <a:r>
              <a:rPr lang="es-MX" sz="2800" dirty="0"/>
              <a:t>El modelo de contingencias sugiere que para mejorar la efectividad se requiere adaptar el estilo de liderazgo a las características de la cultura organizacional.</a:t>
            </a:r>
          </a:p>
        </p:txBody>
      </p:sp>
    </p:spTree>
    <p:extLst>
      <p:ext uri="{BB962C8B-B14F-4D97-AF65-F5344CB8AC3E}">
        <p14:creationId xmlns:p14="http://schemas.microsoft.com/office/powerpoint/2010/main" val="2765271037"/>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F25F425-67A0-4E24-A4D2-728DB9406C3B}"/>
              </a:ext>
            </a:extLst>
          </p:cNvPr>
          <p:cNvSpPr txBox="1"/>
          <p:nvPr/>
        </p:nvSpPr>
        <p:spPr>
          <a:xfrm>
            <a:off x="622852" y="742122"/>
            <a:ext cx="8110331" cy="2677656"/>
          </a:xfrm>
          <a:prstGeom prst="rect">
            <a:avLst/>
          </a:prstGeom>
          <a:noFill/>
        </p:spPr>
        <p:txBody>
          <a:bodyPr wrap="square" rtlCol="0">
            <a:spAutoFit/>
          </a:bodyPr>
          <a:lstStyle/>
          <a:p>
            <a:pPr algn="just"/>
            <a:r>
              <a:rPr lang="es-MX" sz="2800" dirty="0" err="1"/>
              <a:t>Fiedler</a:t>
            </a:r>
            <a:r>
              <a:rPr lang="es-MX" sz="2800" dirty="0"/>
              <a:t> propone que la productividad depende de una vinculación adecuada entre los subordinados y el grado en que la situación otorga control e influencia al líder e identifica tres dimensiones que influyen en el estilo de liderazgo.</a:t>
            </a:r>
          </a:p>
          <a:p>
            <a:endParaRPr lang="es-MX" sz="2800" dirty="0"/>
          </a:p>
        </p:txBody>
      </p:sp>
      <p:pic>
        <p:nvPicPr>
          <p:cNvPr id="4" name="Imagen 3" descr="Imagen que contiene imágenes prediseñadas&#10;&#10;Descripción generada con confianza muy alta">
            <a:extLst>
              <a:ext uri="{FF2B5EF4-FFF2-40B4-BE49-F238E27FC236}">
                <a16:creationId xmlns:a16="http://schemas.microsoft.com/office/drawing/2014/main" id="{8796C825-73DC-41F1-849E-C44EB9D50035}"/>
              </a:ext>
            </a:extLst>
          </p:cNvPr>
          <p:cNvPicPr>
            <a:picLocks noChangeAspect="1"/>
          </p:cNvPicPr>
          <p:nvPr/>
        </p:nvPicPr>
        <p:blipFill>
          <a:blip r:embed="rId2"/>
          <a:stretch>
            <a:fillRect/>
          </a:stretch>
        </p:blipFill>
        <p:spPr>
          <a:xfrm>
            <a:off x="2247900" y="3657601"/>
            <a:ext cx="4527802" cy="2816293"/>
          </a:xfrm>
          <a:prstGeom prst="rect">
            <a:avLst/>
          </a:prstGeom>
        </p:spPr>
      </p:pic>
    </p:spTree>
    <p:extLst>
      <p:ext uri="{BB962C8B-B14F-4D97-AF65-F5344CB8AC3E}">
        <p14:creationId xmlns:p14="http://schemas.microsoft.com/office/powerpoint/2010/main" val="311777976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ABE1DC1-9FD0-4E61-AD27-9D54AA60E1A0}"/>
              </a:ext>
            </a:extLst>
          </p:cNvPr>
          <p:cNvSpPr/>
          <p:nvPr/>
        </p:nvSpPr>
        <p:spPr>
          <a:xfrm>
            <a:off x="616226" y="737586"/>
            <a:ext cx="8209722" cy="3108543"/>
          </a:xfrm>
          <a:prstGeom prst="rect">
            <a:avLst/>
          </a:prstGeom>
        </p:spPr>
        <p:txBody>
          <a:bodyPr wrap="square">
            <a:spAutoFit/>
          </a:bodyPr>
          <a:lstStyle/>
          <a:p>
            <a:r>
              <a:rPr lang="es-MX" sz="2800" b="1" dirty="0">
                <a:latin typeface="Arial" panose="020B0604020202020204" pitchFamily="34" charset="0"/>
              </a:rPr>
              <a:t>Poder del puesto:</a:t>
            </a:r>
          </a:p>
          <a:p>
            <a:pPr algn="just"/>
            <a:r>
              <a:rPr lang="es-MX" sz="2800" dirty="0">
                <a:latin typeface="Arial" panose="020B0604020202020204" pitchFamily="34" charset="0"/>
              </a:rPr>
              <a:t>Es la capacidad de influir y hacer que se lleven a cabo el seguimiento de instrucciones por los miembros del equipo. Un líder que tenga este poder del puesto, es capaz de tener más seguidores que un líder que no posee dicho puesto.</a:t>
            </a:r>
            <a:endParaRPr lang="es-MX" sz="2800" dirty="0">
              <a:effectLst/>
              <a:latin typeface="Arial" panose="020B0604020202020204" pitchFamily="34" charset="0"/>
            </a:endParaRPr>
          </a:p>
        </p:txBody>
      </p:sp>
      <p:pic>
        <p:nvPicPr>
          <p:cNvPr id="5" name="Imagen 4" descr="Imagen que contiene persona, pared, interior, pose&#10;&#10;Descripción generada con confianza muy alta">
            <a:extLst>
              <a:ext uri="{FF2B5EF4-FFF2-40B4-BE49-F238E27FC236}">
                <a16:creationId xmlns:a16="http://schemas.microsoft.com/office/drawing/2014/main" id="{F1DFD779-6E3D-47E9-83F1-11D8209BF9A1}"/>
              </a:ext>
            </a:extLst>
          </p:cNvPr>
          <p:cNvPicPr>
            <a:picLocks noChangeAspect="1"/>
          </p:cNvPicPr>
          <p:nvPr/>
        </p:nvPicPr>
        <p:blipFill>
          <a:blip r:embed="rId2"/>
          <a:stretch>
            <a:fillRect/>
          </a:stretch>
        </p:blipFill>
        <p:spPr>
          <a:xfrm>
            <a:off x="2988365" y="4099427"/>
            <a:ext cx="3782424" cy="2526659"/>
          </a:xfrm>
          <a:prstGeom prst="rect">
            <a:avLst/>
          </a:prstGeom>
        </p:spPr>
      </p:pic>
    </p:spTree>
    <p:extLst>
      <p:ext uri="{BB962C8B-B14F-4D97-AF65-F5344CB8AC3E}">
        <p14:creationId xmlns:p14="http://schemas.microsoft.com/office/powerpoint/2010/main" val="200134338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1D947014-3F75-4806-9E45-21A613CE6461}"/>
              </a:ext>
            </a:extLst>
          </p:cNvPr>
          <p:cNvSpPr>
            <a:spLocks noGrp="1"/>
          </p:cNvSpPr>
          <p:nvPr>
            <p:ph type="title"/>
          </p:nvPr>
        </p:nvSpPr>
        <p:spPr>
          <a:xfrm>
            <a:off x="708991" y="0"/>
            <a:ext cx="7772400" cy="1456267"/>
          </a:xfrm>
        </p:spPr>
        <p:txBody>
          <a:bodyPr>
            <a:normAutofit/>
          </a:bodyPr>
          <a:lstStyle/>
          <a:p>
            <a:pPr algn="ctr"/>
            <a:r>
              <a:rPr lang="es-MX" sz="4000" b="1" dirty="0"/>
              <a:t>Objetivo específico</a:t>
            </a:r>
          </a:p>
        </p:txBody>
      </p:sp>
      <p:sp>
        <p:nvSpPr>
          <p:cNvPr id="2" name="Marcador de contenido 1">
            <a:extLst>
              <a:ext uri="{FF2B5EF4-FFF2-40B4-BE49-F238E27FC236}">
                <a16:creationId xmlns:a16="http://schemas.microsoft.com/office/drawing/2014/main" id="{8C057078-8901-4F49-866A-5D1F2385A005}"/>
              </a:ext>
            </a:extLst>
          </p:cNvPr>
          <p:cNvSpPr>
            <a:spLocks noGrp="1"/>
          </p:cNvSpPr>
          <p:nvPr>
            <p:ph idx="1"/>
          </p:nvPr>
        </p:nvSpPr>
        <p:spPr>
          <a:xfrm>
            <a:off x="708991" y="1784259"/>
            <a:ext cx="7772400" cy="3649133"/>
          </a:xfrm>
        </p:spPr>
        <p:txBody>
          <a:bodyPr/>
          <a:lstStyle/>
          <a:p>
            <a:pPr marL="0" indent="0" algn="just">
              <a:buNone/>
            </a:pPr>
            <a:r>
              <a:rPr lang="es-MX" sz="4000" dirty="0"/>
              <a:t>Al finalizar la unidad el alumno:</a:t>
            </a:r>
          </a:p>
          <a:p>
            <a:pPr algn="just"/>
            <a:r>
              <a:rPr lang="es-MX" sz="4000" dirty="0"/>
              <a:t>Será capaz de identificar los elementos básicos del liderazgo, sus características, estilos y principales teorías.</a:t>
            </a:r>
          </a:p>
        </p:txBody>
      </p:sp>
    </p:spTree>
    <p:extLst>
      <p:ext uri="{BB962C8B-B14F-4D97-AF65-F5344CB8AC3E}">
        <p14:creationId xmlns:p14="http://schemas.microsoft.com/office/powerpoint/2010/main" val="3073693226"/>
      </p:ext>
    </p:extLst>
  </p:cSld>
  <p:clrMapOvr>
    <a:masterClrMapping/>
  </p:clrMapOvr>
  <p:transition spd="slow">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4BC121C-9AF1-47DE-8C14-3828338F89C7}"/>
              </a:ext>
            </a:extLst>
          </p:cNvPr>
          <p:cNvSpPr/>
          <p:nvPr/>
        </p:nvSpPr>
        <p:spPr>
          <a:xfrm>
            <a:off x="291548" y="488388"/>
            <a:ext cx="8534400" cy="3539430"/>
          </a:xfrm>
          <a:prstGeom prst="rect">
            <a:avLst/>
          </a:prstGeom>
        </p:spPr>
        <p:txBody>
          <a:bodyPr wrap="square">
            <a:spAutoFit/>
          </a:bodyPr>
          <a:lstStyle/>
          <a:p>
            <a:pPr algn="just"/>
            <a:r>
              <a:rPr lang="es-MX" sz="2800" b="1" dirty="0">
                <a:latin typeface="Arial" panose="020B0604020202020204" pitchFamily="34" charset="0"/>
              </a:rPr>
              <a:t>Estructura de las tareas:</a:t>
            </a:r>
          </a:p>
          <a:p>
            <a:pPr algn="just"/>
            <a:r>
              <a:rPr lang="es-MX" sz="2800" dirty="0" err="1">
                <a:latin typeface="Arial" panose="020B0604020202020204" pitchFamily="34" charset="0"/>
              </a:rPr>
              <a:t>Fielder</a:t>
            </a:r>
            <a:r>
              <a:rPr lang="es-MX" sz="2800" dirty="0">
                <a:latin typeface="Arial" panose="020B0604020202020204" pitchFamily="34" charset="0"/>
              </a:rPr>
              <a:t> creía que si hay instrucciones claras y  precisas sobre la tarea u objetivo a realizar, el desempeño de los miembros del equipo va a ser mayor, al asumir con más destreza y calidad la responsabilidad de las mismas. El factor situacional se vuelve más favorable  si crece la estructura de las tareas.</a:t>
            </a:r>
            <a:endParaRPr lang="es-MX" sz="2800" dirty="0">
              <a:effectLst/>
              <a:latin typeface="Arial" panose="020B0604020202020204" pitchFamily="34" charset="0"/>
            </a:endParaRPr>
          </a:p>
        </p:txBody>
      </p:sp>
      <p:pic>
        <p:nvPicPr>
          <p:cNvPr id="8" name="Imagen 7">
            <a:extLst>
              <a:ext uri="{FF2B5EF4-FFF2-40B4-BE49-F238E27FC236}">
                <a16:creationId xmlns:a16="http://schemas.microsoft.com/office/drawing/2014/main" id="{E8F1ACE1-08F3-45BD-9712-64F1E6796A93}"/>
              </a:ext>
            </a:extLst>
          </p:cNvPr>
          <p:cNvPicPr>
            <a:picLocks noChangeAspect="1"/>
          </p:cNvPicPr>
          <p:nvPr/>
        </p:nvPicPr>
        <p:blipFill>
          <a:blip r:embed="rId2"/>
          <a:stretch>
            <a:fillRect/>
          </a:stretch>
        </p:blipFill>
        <p:spPr>
          <a:xfrm>
            <a:off x="2526506" y="4027818"/>
            <a:ext cx="4064483" cy="2692060"/>
          </a:xfrm>
          <a:prstGeom prst="rect">
            <a:avLst/>
          </a:prstGeom>
        </p:spPr>
      </p:pic>
    </p:spTree>
    <p:extLst>
      <p:ext uri="{BB962C8B-B14F-4D97-AF65-F5344CB8AC3E}">
        <p14:creationId xmlns:p14="http://schemas.microsoft.com/office/powerpoint/2010/main" val="21161538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8BD068E-0B5D-422B-A7A7-0B611AF78BE1}"/>
              </a:ext>
            </a:extLst>
          </p:cNvPr>
          <p:cNvSpPr/>
          <p:nvPr/>
        </p:nvSpPr>
        <p:spPr>
          <a:xfrm>
            <a:off x="556591" y="435379"/>
            <a:ext cx="8004313" cy="3539430"/>
          </a:xfrm>
          <a:prstGeom prst="rect">
            <a:avLst/>
          </a:prstGeom>
        </p:spPr>
        <p:txBody>
          <a:bodyPr wrap="square">
            <a:spAutoFit/>
          </a:bodyPr>
          <a:lstStyle/>
          <a:p>
            <a:r>
              <a:rPr lang="es-MX" sz="2800" b="1" dirty="0">
                <a:latin typeface="Arial" panose="020B0604020202020204" pitchFamily="34" charset="0"/>
              </a:rPr>
              <a:t>Relaciones líder-miembro:</a:t>
            </a:r>
          </a:p>
          <a:p>
            <a:pPr algn="just"/>
            <a:r>
              <a:rPr lang="es-MX" sz="2800" dirty="0">
                <a:latin typeface="Arial" panose="020B0604020202020204" pitchFamily="34" charset="0"/>
              </a:rPr>
              <a:t>Para </a:t>
            </a:r>
            <a:r>
              <a:rPr lang="es-MX" sz="2800" dirty="0" err="1">
                <a:latin typeface="Arial" panose="020B0604020202020204" pitchFamily="34" charset="0"/>
              </a:rPr>
              <a:t>Fielder</a:t>
            </a:r>
            <a:r>
              <a:rPr lang="es-MX" sz="2800" dirty="0">
                <a:latin typeface="Arial" panose="020B0604020202020204" pitchFamily="34" charset="0"/>
              </a:rPr>
              <a:t>, este es el punto de mayor importancia, porque tanto el poder del puesto y la estructura de las tareas, una  compañía lo establece, sin embargo, este punto relación líder-miembro,  tiene que ver con el agrado, la aceptación, confianza y disposición que  sienten los miembros del equipo hacia el líder </a:t>
            </a:r>
            <a:endParaRPr lang="es-MX" sz="2800" dirty="0">
              <a:effectLst/>
              <a:latin typeface="Arial" panose="020B0604020202020204" pitchFamily="34" charset="0"/>
            </a:endParaRPr>
          </a:p>
        </p:txBody>
      </p:sp>
      <p:pic>
        <p:nvPicPr>
          <p:cNvPr id="3" name="Imagen 2">
            <a:extLst>
              <a:ext uri="{FF2B5EF4-FFF2-40B4-BE49-F238E27FC236}">
                <a16:creationId xmlns:a16="http://schemas.microsoft.com/office/drawing/2014/main" id="{43D1B636-39A5-4DBC-8E8B-6A2DFE69EDC6}"/>
              </a:ext>
            </a:extLst>
          </p:cNvPr>
          <p:cNvPicPr>
            <a:picLocks noChangeAspect="1"/>
          </p:cNvPicPr>
          <p:nvPr/>
        </p:nvPicPr>
        <p:blipFill>
          <a:blip r:embed="rId2"/>
          <a:stretch>
            <a:fillRect/>
          </a:stretch>
        </p:blipFill>
        <p:spPr>
          <a:xfrm>
            <a:off x="2210835" y="4269477"/>
            <a:ext cx="4695825" cy="2162175"/>
          </a:xfrm>
          <a:prstGeom prst="rect">
            <a:avLst/>
          </a:prstGeom>
        </p:spPr>
      </p:pic>
    </p:spTree>
    <p:extLst>
      <p:ext uri="{BB962C8B-B14F-4D97-AF65-F5344CB8AC3E}">
        <p14:creationId xmlns:p14="http://schemas.microsoft.com/office/powerpoint/2010/main" val="2023390873"/>
      </p:ext>
    </p:extLst>
  </p:cSld>
  <p:clrMapOvr>
    <a:masterClrMapping/>
  </p:clrMapOvr>
  <p:transition spd="slow">
    <p:comb/>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FDFE217-4854-4E51-80E8-0EA02A83CCB8}"/>
              </a:ext>
            </a:extLst>
          </p:cNvPr>
          <p:cNvSpPr/>
          <p:nvPr/>
        </p:nvSpPr>
        <p:spPr>
          <a:xfrm>
            <a:off x="828261" y="943643"/>
            <a:ext cx="7785652" cy="2677656"/>
          </a:xfrm>
          <a:prstGeom prst="rect">
            <a:avLst/>
          </a:prstGeom>
        </p:spPr>
        <p:txBody>
          <a:bodyPr wrap="square">
            <a:spAutoFit/>
          </a:bodyPr>
          <a:lstStyle/>
          <a:p>
            <a:r>
              <a:rPr lang="es-MX" sz="2800" dirty="0" err="1">
                <a:latin typeface="Arial" panose="020B0604020202020204" pitchFamily="34" charset="0"/>
              </a:rPr>
              <a:t>Fielder</a:t>
            </a:r>
            <a:r>
              <a:rPr lang="es-MX" sz="2800" dirty="0">
                <a:latin typeface="Arial" panose="020B0604020202020204" pitchFamily="34" charset="0"/>
              </a:rPr>
              <a:t> propone dos estilos importantes dentro del liderazgo:</a:t>
            </a:r>
          </a:p>
          <a:p>
            <a:pPr marL="457200" indent="-457200">
              <a:buFont typeface="Arial" panose="020B0604020202020204" pitchFamily="34" charset="0"/>
              <a:buChar char="•"/>
            </a:pPr>
            <a:r>
              <a:rPr lang="es-MX" sz="2800" dirty="0">
                <a:latin typeface="Arial" panose="020B0604020202020204" pitchFamily="34" charset="0"/>
              </a:rPr>
              <a:t>Dirigido al cumplimiento de tareas. </a:t>
            </a:r>
          </a:p>
          <a:p>
            <a:pPr marL="457200" indent="-457200">
              <a:buFont typeface="Arial" panose="020B0604020202020204" pitchFamily="34" charset="0"/>
              <a:buChar char="•"/>
            </a:pPr>
            <a:r>
              <a:rPr lang="es-MX" sz="2800" dirty="0">
                <a:latin typeface="Arial" panose="020B0604020202020204" pitchFamily="34" charset="0"/>
              </a:rPr>
              <a:t>Orientada hacia conseguir adecuadas relaciones personales así como el  logro de una relevante posición a nivel personal.</a:t>
            </a:r>
            <a:endParaRPr lang="es-MX" sz="2800" dirty="0">
              <a:effectLst/>
              <a:latin typeface="Arial" panose="020B0604020202020204" pitchFamily="34" charset="0"/>
            </a:endParaRPr>
          </a:p>
        </p:txBody>
      </p:sp>
      <p:pic>
        <p:nvPicPr>
          <p:cNvPr id="3" name="Imagen 2">
            <a:extLst>
              <a:ext uri="{FF2B5EF4-FFF2-40B4-BE49-F238E27FC236}">
                <a16:creationId xmlns:a16="http://schemas.microsoft.com/office/drawing/2014/main" id="{2810D3A5-4A76-46DA-891C-8114A4F5BD08}"/>
              </a:ext>
            </a:extLst>
          </p:cNvPr>
          <p:cNvPicPr>
            <a:picLocks noChangeAspect="1"/>
          </p:cNvPicPr>
          <p:nvPr/>
        </p:nvPicPr>
        <p:blipFill>
          <a:blip r:embed="rId2"/>
          <a:stretch>
            <a:fillRect/>
          </a:stretch>
        </p:blipFill>
        <p:spPr>
          <a:xfrm>
            <a:off x="2611968" y="3763617"/>
            <a:ext cx="4218237" cy="2848596"/>
          </a:xfrm>
          <a:prstGeom prst="rect">
            <a:avLst/>
          </a:prstGeom>
        </p:spPr>
      </p:pic>
    </p:spTree>
    <p:extLst>
      <p:ext uri="{BB962C8B-B14F-4D97-AF65-F5344CB8AC3E}">
        <p14:creationId xmlns:p14="http://schemas.microsoft.com/office/powerpoint/2010/main" val="71109278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930E4B-BE82-4994-8665-2F047C9D96D3}"/>
              </a:ext>
            </a:extLst>
          </p:cNvPr>
          <p:cNvSpPr>
            <a:spLocks noGrp="1"/>
          </p:cNvSpPr>
          <p:nvPr>
            <p:ph type="title"/>
          </p:nvPr>
        </p:nvSpPr>
        <p:spPr>
          <a:xfrm>
            <a:off x="841513" y="0"/>
            <a:ext cx="8196470" cy="1456267"/>
          </a:xfrm>
        </p:spPr>
        <p:txBody>
          <a:bodyPr>
            <a:normAutofit/>
          </a:bodyPr>
          <a:lstStyle/>
          <a:p>
            <a:pPr algn="ctr"/>
            <a:r>
              <a:rPr lang="es-MX" sz="3200" b="1" dirty="0">
                <a:solidFill>
                  <a:schemeClr val="accent6">
                    <a:lumMod val="50000"/>
                  </a:schemeClr>
                </a:solidFill>
                <a:latin typeface="Arial Black" panose="020B0A04020102020204" pitchFamily="34" charset="0"/>
              </a:rPr>
              <a:t>LIDERAZGO POR OBJETIVOS </a:t>
            </a:r>
          </a:p>
        </p:txBody>
      </p:sp>
      <p:sp>
        <p:nvSpPr>
          <p:cNvPr id="3" name="CuadroTexto 2">
            <a:extLst>
              <a:ext uri="{FF2B5EF4-FFF2-40B4-BE49-F238E27FC236}">
                <a16:creationId xmlns:a16="http://schemas.microsoft.com/office/drawing/2014/main" id="{02A1960C-9379-4F5E-943F-4B59A1FE7BFB}"/>
              </a:ext>
            </a:extLst>
          </p:cNvPr>
          <p:cNvSpPr txBox="1"/>
          <p:nvPr/>
        </p:nvSpPr>
        <p:spPr>
          <a:xfrm>
            <a:off x="662610" y="1456267"/>
            <a:ext cx="7792278" cy="5262979"/>
          </a:xfrm>
          <a:prstGeom prst="rect">
            <a:avLst/>
          </a:prstGeom>
          <a:noFill/>
        </p:spPr>
        <p:txBody>
          <a:bodyPr wrap="square" rtlCol="0">
            <a:spAutoFit/>
          </a:bodyPr>
          <a:lstStyle/>
          <a:p>
            <a:r>
              <a:rPr lang="es-MX" sz="2800" dirty="0"/>
              <a:t>Peter Drucker, uno de los mas importantes gurús de la administración, postula la necesidad de que el líder defina objetivos claros en ocho áreas:</a:t>
            </a:r>
          </a:p>
          <a:p>
            <a:pPr marL="514350" indent="-514350">
              <a:buFont typeface="+mj-lt"/>
              <a:buAutoNum type="arabicPeriod"/>
            </a:pPr>
            <a:r>
              <a:rPr lang="es-MX" sz="2800" dirty="0"/>
              <a:t>Permanencia en el mercado</a:t>
            </a:r>
          </a:p>
          <a:p>
            <a:pPr marL="514350" indent="-514350">
              <a:buFont typeface="+mj-lt"/>
              <a:buAutoNum type="arabicPeriod"/>
            </a:pPr>
            <a:r>
              <a:rPr lang="es-MX" sz="2800" dirty="0"/>
              <a:t>Innovación</a:t>
            </a:r>
          </a:p>
          <a:p>
            <a:pPr marL="514350" indent="-514350">
              <a:buFont typeface="+mj-lt"/>
              <a:buAutoNum type="arabicPeriod"/>
            </a:pPr>
            <a:r>
              <a:rPr lang="es-MX" sz="2800" dirty="0"/>
              <a:t>Productividad</a:t>
            </a:r>
          </a:p>
          <a:p>
            <a:pPr marL="514350" indent="-514350">
              <a:buFont typeface="+mj-lt"/>
              <a:buAutoNum type="arabicPeriod"/>
            </a:pPr>
            <a:r>
              <a:rPr lang="es-MX" sz="2800" dirty="0"/>
              <a:t>Recursos físicos y financieros </a:t>
            </a:r>
          </a:p>
          <a:p>
            <a:pPr marL="514350" indent="-514350">
              <a:buFont typeface="+mj-lt"/>
              <a:buAutoNum type="arabicPeriod"/>
            </a:pPr>
            <a:r>
              <a:rPr lang="es-MX" sz="2800" dirty="0"/>
              <a:t>Rentabilidad</a:t>
            </a:r>
          </a:p>
          <a:p>
            <a:pPr marL="514350" indent="-514350">
              <a:buFont typeface="+mj-lt"/>
              <a:buAutoNum type="arabicPeriod"/>
            </a:pPr>
            <a:r>
              <a:rPr lang="es-MX" sz="2800" dirty="0"/>
              <a:t>Desempeño y desarrollo del directivo</a:t>
            </a:r>
          </a:p>
          <a:p>
            <a:pPr marL="514350" indent="-514350">
              <a:buFont typeface="+mj-lt"/>
              <a:buAutoNum type="arabicPeriod"/>
            </a:pPr>
            <a:r>
              <a:rPr lang="es-MX" sz="2800" dirty="0"/>
              <a:t>Desempeño y actitud del trabajador </a:t>
            </a:r>
          </a:p>
          <a:p>
            <a:pPr marL="514350" indent="-514350">
              <a:buFont typeface="+mj-lt"/>
              <a:buAutoNum type="arabicPeriod"/>
            </a:pPr>
            <a:r>
              <a:rPr lang="es-MX" sz="2800" dirty="0"/>
              <a:t>Responsabilidad pública </a:t>
            </a:r>
          </a:p>
          <a:p>
            <a:endParaRPr lang="es-MX" sz="2800" dirty="0"/>
          </a:p>
        </p:txBody>
      </p:sp>
    </p:spTree>
    <p:extLst>
      <p:ext uri="{BB962C8B-B14F-4D97-AF65-F5344CB8AC3E}">
        <p14:creationId xmlns:p14="http://schemas.microsoft.com/office/powerpoint/2010/main" val="348922696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82152DA-6F54-4A91-A1FA-181BA41D43D3}"/>
              </a:ext>
            </a:extLst>
          </p:cNvPr>
          <p:cNvSpPr/>
          <p:nvPr/>
        </p:nvSpPr>
        <p:spPr>
          <a:xfrm>
            <a:off x="384311" y="396919"/>
            <a:ext cx="8295861" cy="2677656"/>
          </a:xfrm>
          <a:prstGeom prst="rect">
            <a:avLst/>
          </a:prstGeom>
        </p:spPr>
        <p:txBody>
          <a:bodyPr wrap="square">
            <a:spAutoFit/>
          </a:bodyPr>
          <a:lstStyle/>
          <a:p>
            <a:pPr algn="just"/>
            <a:r>
              <a:rPr lang="es-MX" sz="2800" dirty="0">
                <a:latin typeface="Arial" panose="020B0604020202020204" pitchFamily="34" charset="0"/>
              </a:rPr>
              <a:t>Dentro de esta óptica, el líder esta encargado de velar por el trabajo en equipo, atrayendo personas positivas, innovadoras, disciplinadas, responsables y carismáticas consiguiendo el mejor desempeño del trabajador a favor de la productividad de la  empresa  y su permanencia en el mercado</a:t>
            </a:r>
            <a:endParaRPr lang="es-MX" sz="2800" dirty="0">
              <a:effectLst/>
              <a:latin typeface="Arial" panose="020B0604020202020204" pitchFamily="34" charset="0"/>
            </a:endParaRPr>
          </a:p>
        </p:txBody>
      </p:sp>
      <p:pic>
        <p:nvPicPr>
          <p:cNvPr id="5" name="Imagen 4">
            <a:extLst>
              <a:ext uri="{FF2B5EF4-FFF2-40B4-BE49-F238E27FC236}">
                <a16:creationId xmlns:a16="http://schemas.microsoft.com/office/drawing/2014/main" id="{F5FCBF6C-7914-43F6-8E20-3F8D1B3054A3}"/>
              </a:ext>
            </a:extLst>
          </p:cNvPr>
          <p:cNvPicPr>
            <a:picLocks noChangeAspect="1"/>
          </p:cNvPicPr>
          <p:nvPr/>
        </p:nvPicPr>
        <p:blipFill>
          <a:blip r:embed="rId2"/>
          <a:stretch>
            <a:fillRect/>
          </a:stretch>
        </p:blipFill>
        <p:spPr>
          <a:xfrm>
            <a:off x="1934817" y="3209511"/>
            <a:ext cx="5562186" cy="3498032"/>
          </a:xfrm>
          <a:prstGeom prst="rect">
            <a:avLst/>
          </a:prstGeom>
        </p:spPr>
      </p:pic>
    </p:spTree>
    <p:extLst>
      <p:ext uri="{BB962C8B-B14F-4D97-AF65-F5344CB8AC3E}">
        <p14:creationId xmlns:p14="http://schemas.microsoft.com/office/powerpoint/2010/main" val="35556436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292863-E14D-4442-858D-108CDAC2EFB3}"/>
              </a:ext>
            </a:extLst>
          </p:cNvPr>
          <p:cNvSpPr>
            <a:spLocks noGrp="1"/>
          </p:cNvSpPr>
          <p:nvPr>
            <p:ph type="title"/>
          </p:nvPr>
        </p:nvSpPr>
        <p:spPr>
          <a:xfrm>
            <a:off x="1371600" y="0"/>
            <a:ext cx="7772400" cy="1456267"/>
          </a:xfrm>
        </p:spPr>
        <p:txBody>
          <a:bodyPr>
            <a:normAutofit fontScale="90000"/>
          </a:bodyPr>
          <a:lstStyle/>
          <a:p>
            <a:pPr algn="ctr"/>
            <a:r>
              <a:rPr lang="es-MX" sz="3600" b="1" dirty="0">
                <a:solidFill>
                  <a:schemeClr val="accent5">
                    <a:lumMod val="50000"/>
                  </a:schemeClr>
                </a:solidFill>
                <a:latin typeface="Arial" panose="020B0604020202020204" pitchFamily="34" charset="0"/>
              </a:rPr>
              <a:t>Modelo líder-participación de </a:t>
            </a:r>
            <a:r>
              <a:rPr lang="es-MX" sz="3600" b="1" dirty="0" err="1">
                <a:solidFill>
                  <a:schemeClr val="accent5">
                    <a:lumMod val="50000"/>
                  </a:schemeClr>
                </a:solidFill>
                <a:latin typeface="Arial" panose="020B0604020202020204" pitchFamily="34" charset="0"/>
              </a:rPr>
              <a:t>Vroom-Jago</a:t>
            </a:r>
            <a:r>
              <a:rPr lang="es-MX" sz="3600" b="1" dirty="0">
                <a:solidFill>
                  <a:schemeClr val="accent5">
                    <a:lumMod val="50000"/>
                  </a:schemeClr>
                </a:solidFill>
                <a:latin typeface="Arial" panose="020B0604020202020204" pitchFamily="34" charset="0"/>
              </a:rPr>
              <a:t> </a:t>
            </a:r>
            <a:br>
              <a:rPr lang="es-MX" dirty="0">
                <a:solidFill>
                  <a:srgbClr val="000000"/>
                </a:solidFill>
                <a:latin typeface="Arial" panose="020B0604020202020204" pitchFamily="34" charset="0"/>
              </a:rPr>
            </a:br>
            <a:endParaRPr lang="es-MX" dirty="0"/>
          </a:p>
        </p:txBody>
      </p:sp>
      <p:sp>
        <p:nvSpPr>
          <p:cNvPr id="4" name="Rectángulo 3">
            <a:extLst>
              <a:ext uri="{FF2B5EF4-FFF2-40B4-BE49-F238E27FC236}">
                <a16:creationId xmlns:a16="http://schemas.microsoft.com/office/drawing/2014/main" id="{87AA7B58-F49C-42E2-B49A-8B172AFB5652}"/>
              </a:ext>
            </a:extLst>
          </p:cNvPr>
          <p:cNvSpPr/>
          <p:nvPr/>
        </p:nvSpPr>
        <p:spPr>
          <a:xfrm>
            <a:off x="490330" y="1936767"/>
            <a:ext cx="8309113" cy="3539430"/>
          </a:xfrm>
          <a:prstGeom prst="rect">
            <a:avLst/>
          </a:prstGeom>
        </p:spPr>
        <p:txBody>
          <a:bodyPr wrap="square">
            <a:spAutoFit/>
          </a:bodyPr>
          <a:lstStyle/>
          <a:p>
            <a:pPr algn="just"/>
            <a:r>
              <a:rPr lang="es-MX" sz="2800" dirty="0">
                <a:latin typeface="Verdana, Arial, Helvetica, sans-serif"/>
              </a:rPr>
              <a:t>Este modelo relaciona el comportamiento y la participación del liderazgo en la toma de decisiones. Reconoce que la estructura de la tarea tiene exigencias variadas para actividades habituales y no habituales. Estos investigadores sostienen que el comportamiento del líder debe ser preciso, para que refleje la estructura de la tarea. </a:t>
            </a:r>
            <a:endParaRPr lang="es-MX" sz="2800" dirty="0"/>
          </a:p>
        </p:txBody>
      </p:sp>
    </p:spTree>
    <p:extLst>
      <p:ext uri="{BB962C8B-B14F-4D97-AF65-F5344CB8AC3E}">
        <p14:creationId xmlns:p14="http://schemas.microsoft.com/office/powerpoint/2010/main" val="3830296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9677A7D1-C271-4D16-B500-06DD521233A9}"/>
              </a:ext>
            </a:extLst>
          </p:cNvPr>
          <p:cNvSpPr/>
          <p:nvPr/>
        </p:nvSpPr>
        <p:spPr>
          <a:xfrm>
            <a:off x="589722" y="538803"/>
            <a:ext cx="8050696" cy="2677656"/>
          </a:xfrm>
          <a:prstGeom prst="rect">
            <a:avLst/>
          </a:prstGeom>
        </p:spPr>
        <p:txBody>
          <a:bodyPr wrap="square">
            <a:spAutoFit/>
          </a:bodyPr>
          <a:lstStyle/>
          <a:p>
            <a:pPr algn="just"/>
            <a:r>
              <a:rPr lang="es-MX" sz="2800" dirty="0">
                <a:latin typeface="Verdana, Arial, Helvetica, sans-serif"/>
              </a:rPr>
              <a:t>Es un modelo normativo ya que proporciona una serie secuencial de reglas que deben respetarse para determinar la cantidad de participación deseable en la toma de decisiones, según es dictada por diferentes tipos de situaciones. </a:t>
            </a:r>
            <a:endParaRPr lang="es-MX" sz="2800" dirty="0"/>
          </a:p>
        </p:txBody>
      </p:sp>
      <p:pic>
        <p:nvPicPr>
          <p:cNvPr id="6" name="Imagen 5">
            <a:extLst>
              <a:ext uri="{FF2B5EF4-FFF2-40B4-BE49-F238E27FC236}">
                <a16:creationId xmlns:a16="http://schemas.microsoft.com/office/drawing/2014/main" id="{3226AAED-7751-413B-BF6C-FD366A1CF747}"/>
              </a:ext>
            </a:extLst>
          </p:cNvPr>
          <p:cNvPicPr>
            <a:picLocks noChangeAspect="1"/>
          </p:cNvPicPr>
          <p:nvPr/>
        </p:nvPicPr>
        <p:blipFill>
          <a:blip r:embed="rId2"/>
          <a:stretch>
            <a:fillRect/>
          </a:stretch>
        </p:blipFill>
        <p:spPr>
          <a:xfrm>
            <a:off x="3203713" y="3216459"/>
            <a:ext cx="3327746" cy="3327746"/>
          </a:xfrm>
          <a:prstGeom prst="rect">
            <a:avLst/>
          </a:prstGeom>
        </p:spPr>
      </p:pic>
    </p:spTree>
    <p:extLst>
      <p:ext uri="{BB962C8B-B14F-4D97-AF65-F5344CB8AC3E}">
        <p14:creationId xmlns:p14="http://schemas.microsoft.com/office/powerpoint/2010/main" val="288958788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DAB2B2B-3B96-48E5-A8D6-BAA0F06409F3}"/>
              </a:ext>
            </a:extLst>
          </p:cNvPr>
          <p:cNvSpPr/>
          <p:nvPr/>
        </p:nvSpPr>
        <p:spPr>
          <a:xfrm>
            <a:off x="642730" y="909864"/>
            <a:ext cx="8010939" cy="3108543"/>
          </a:xfrm>
          <a:prstGeom prst="rect">
            <a:avLst/>
          </a:prstGeom>
        </p:spPr>
        <p:txBody>
          <a:bodyPr wrap="square">
            <a:spAutoFit/>
          </a:bodyPr>
          <a:lstStyle/>
          <a:p>
            <a:pPr algn="just"/>
            <a:r>
              <a:rPr lang="es-MX" sz="2800" dirty="0">
                <a:latin typeface="Arial" panose="020B0604020202020204" pitchFamily="34" charset="0"/>
              </a:rPr>
              <a:t>Actualmente el trabajo de </a:t>
            </a:r>
            <a:r>
              <a:rPr lang="es-MX" sz="2800" dirty="0" err="1">
                <a:latin typeface="Arial" panose="020B0604020202020204" pitchFamily="34" charset="0"/>
              </a:rPr>
              <a:t>Vroom</a:t>
            </a:r>
            <a:r>
              <a:rPr lang="es-MX" sz="2800" dirty="0">
                <a:latin typeface="Arial" panose="020B0604020202020204" pitchFamily="34" charset="0"/>
              </a:rPr>
              <a:t> y Arthur </a:t>
            </a:r>
            <a:r>
              <a:rPr lang="es-MX" sz="2800" dirty="0" err="1">
                <a:latin typeface="Arial" panose="020B0604020202020204" pitchFamily="34" charset="0"/>
              </a:rPr>
              <a:t>Jago</a:t>
            </a:r>
            <a:r>
              <a:rPr lang="es-MX" sz="2800" dirty="0">
                <a:latin typeface="Arial" panose="020B0604020202020204" pitchFamily="34" charset="0"/>
              </a:rPr>
              <a:t>, ha dado como resultado la  revisión de este modelo que conserva los mismos cinco estilos alternativos de  liderazgo, pero expande las que las variables de contingencia a 10, de las  cuales son las contestadas a lo largo de una escala de cinco puntos</a:t>
            </a:r>
            <a:endParaRPr lang="es-MX" sz="2800" dirty="0">
              <a:effectLst/>
              <a:latin typeface="Arial" panose="020B0604020202020204" pitchFamily="34" charset="0"/>
            </a:endParaRPr>
          </a:p>
        </p:txBody>
      </p:sp>
      <p:pic>
        <p:nvPicPr>
          <p:cNvPr id="5" name="Imagen 4">
            <a:extLst>
              <a:ext uri="{FF2B5EF4-FFF2-40B4-BE49-F238E27FC236}">
                <a16:creationId xmlns:a16="http://schemas.microsoft.com/office/drawing/2014/main" id="{7B500FB4-BC55-4AF6-8F4A-718D751BF82D}"/>
              </a:ext>
            </a:extLst>
          </p:cNvPr>
          <p:cNvPicPr>
            <a:picLocks noChangeAspect="1"/>
          </p:cNvPicPr>
          <p:nvPr/>
        </p:nvPicPr>
        <p:blipFill>
          <a:blip r:embed="rId2"/>
          <a:stretch>
            <a:fillRect/>
          </a:stretch>
        </p:blipFill>
        <p:spPr>
          <a:xfrm>
            <a:off x="5344348" y="3670853"/>
            <a:ext cx="3113438" cy="3081230"/>
          </a:xfrm>
          <a:prstGeom prst="rect">
            <a:avLst/>
          </a:prstGeom>
        </p:spPr>
      </p:pic>
    </p:spTree>
    <p:extLst>
      <p:ext uri="{BB962C8B-B14F-4D97-AF65-F5344CB8AC3E}">
        <p14:creationId xmlns:p14="http://schemas.microsoft.com/office/powerpoint/2010/main" val="332777358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F23BE64-9AB4-4F07-BBB6-60A936712A47}"/>
              </a:ext>
            </a:extLst>
          </p:cNvPr>
          <p:cNvSpPr/>
          <p:nvPr/>
        </p:nvSpPr>
        <p:spPr>
          <a:xfrm>
            <a:off x="583096" y="471467"/>
            <a:ext cx="8295861" cy="1815882"/>
          </a:xfrm>
          <a:prstGeom prst="rect">
            <a:avLst/>
          </a:prstGeom>
        </p:spPr>
        <p:txBody>
          <a:bodyPr wrap="square">
            <a:spAutoFit/>
          </a:bodyPr>
          <a:lstStyle/>
          <a:p>
            <a:pPr algn="just"/>
            <a:r>
              <a:rPr lang="es-MX" sz="2800" dirty="0">
                <a:latin typeface="Arial" panose="020B0604020202020204" pitchFamily="34" charset="0"/>
              </a:rPr>
              <a:t>El modelo supone que cualquiera de los cinco comportamientos podría ser posible en una situación dada: </a:t>
            </a:r>
          </a:p>
          <a:p>
            <a:r>
              <a:rPr lang="es-MX" sz="2800" dirty="0">
                <a:latin typeface="Arial" panose="020B0604020202020204" pitchFamily="34" charset="0"/>
              </a:rPr>
              <a:t> </a:t>
            </a:r>
          </a:p>
        </p:txBody>
      </p:sp>
      <p:graphicFrame>
        <p:nvGraphicFramePr>
          <p:cNvPr id="3" name="Tabla 2">
            <a:extLst>
              <a:ext uri="{FF2B5EF4-FFF2-40B4-BE49-F238E27FC236}">
                <a16:creationId xmlns:a16="http://schemas.microsoft.com/office/drawing/2014/main" id="{0F9737BA-90B8-45B2-A532-988C5B5C8806}"/>
              </a:ext>
            </a:extLst>
          </p:cNvPr>
          <p:cNvGraphicFramePr>
            <a:graphicFrameLocks noGrp="1"/>
          </p:cNvGraphicFramePr>
          <p:nvPr>
            <p:extLst>
              <p:ext uri="{D42A27DB-BD31-4B8C-83A1-F6EECF244321}">
                <p14:modId xmlns:p14="http://schemas.microsoft.com/office/powerpoint/2010/main" val="3136031479"/>
              </p:ext>
            </p:extLst>
          </p:nvPr>
        </p:nvGraphicFramePr>
        <p:xfrm>
          <a:off x="755374" y="2287349"/>
          <a:ext cx="7951304" cy="2926080"/>
        </p:xfrm>
        <a:graphic>
          <a:graphicData uri="http://schemas.openxmlformats.org/drawingml/2006/table">
            <a:tbl>
              <a:tblPr firstRow="1" bandRow="1">
                <a:tableStyleId>{5C22544A-7EE6-4342-B048-85BDC9FD1C3A}</a:tableStyleId>
              </a:tblPr>
              <a:tblGrid>
                <a:gridCol w="3975652">
                  <a:extLst>
                    <a:ext uri="{9D8B030D-6E8A-4147-A177-3AD203B41FA5}">
                      <a16:colId xmlns:a16="http://schemas.microsoft.com/office/drawing/2014/main" val="3844472380"/>
                    </a:ext>
                  </a:extLst>
                </a:gridCol>
                <a:gridCol w="3975652">
                  <a:extLst>
                    <a:ext uri="{9D8B030D-6E8A-4147-A177-3AD203B41FA5}">
                      <a16:colId xmlns:a16="http://schemas.microsoft.com/office/drawing/2014/main" val="1462706230"/>
                    </a:ext>
                  </a:extLst>
                </a:gridCol>
              </a:tblGrid>
              <a:tr h="370840">
                <a:tc>
                  <a:txBody>
                    <a:bodyPr/>
                    <a:lstStyle/>
                    <a:p>
                      <a:r>
                        <a:rPr lang="es-MX" sz="2400" dirty="0">
                          <a:latin typeface="Arial" panose="020B0604020202020204" pitchFamily="34" charset="0"/>
                        </a:rPr>
                        <a:t>Autocrático 1.</a:t>
                      </a:r>
                    </a:p>
                    <a:p>
                      <a:pPr algn="just"/>
                      <a:r>
                        <a:rPr lang="es-MX" sz="2400" dirty="0">
                          <a:latin typeface="Arial" panose="020B0604020202020204" pitchFamily="34" charset="0"/>
                        </a:rPr>
                        <a:t>Usted mismo soluciona el problema o toma una decisión  usando diversos y variados hechos que tenga a la mano. </a:t>
                      </a:r>
                    </a:p>
                    <a:p>
                      <a:endParaRPr lang="es-MX" dirty="0"/>
                    </a:p>
                  </a:txBody>
                  <a:tcPr>
                    <a:solidFill>
                      <a:schemeClr val="bg2">
                        <a:lumMod val="60000"/>
                        <a:lumOff val="40000"/>
                      </a:schemeClr>
                    </a:solidFill>
                  </a:tcPr>
                </a:tc>
                <a:tc>
                  <a:txBody>
                    <a:bodyPr/>
                    <a:lstStyle/>
                    <a:p>
                      <a:endParaRPr lang="es-MX" dirty="0"/>
                    </a:p>
                  </a:txBody>
                  <a:tcPr>
                    <a:solidFill>
                      <a:schemeClr val="bg2">
                        <a:lumMod val="40000"/>
                        <a:lumOff val="60000"/>
                      </a:schemeClr>
                    </a:solidFill>
                  </a:tcPr>
                </a:tc>
                <a:extLst>
                  <a:ext uri="{0D108BD9-81ED-4DB2-BD59-A6C34878D82A}">
                    <a16:rowId xmlns:a16="http://schemas.microsoft.com/office/drawing/2014/main" val="2473000363"/>
                  </a:ext>
                </a:extLst>
              </a:tr>
            </a:tbl>
          </a:graphicData>
        </a:graphic>
      </p:graphicFrame>
      <p:pic>
        <p:nvPicPr>
          <p:cNvPr id="1026" name="Picture 2" descr="Resultado de imagen para autocrata">
            <a:extLst>
              <a:ext uri="{FF2B5EF4-FFF2-40B4-BE49-F238E27FC236}">
                <a16:creationId xmlns:a16="http://schemas.microsoft.com/office/drawing/2014/main" id="{BA0625D0-18F0-48FE-A180-D2F6905686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1026" y="2287349"/>
            <a:ext cx="3909391" cy="2856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96431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EA5EE548-04F0-4F27-A51B-F5D3D67E7F83}"/>
              </a:ext>
            </a:extLst>
          </p:cNvPr>
          <p:cNvGraphicFramePr>
            <a:graphicFrameLocks noGrp="1"/>
          </p:cNvGraphicFramePr>
          <p:nvPr>
            <p:extLst>
              <p:ext uri="{D42A27DB-BD31-4B8C-83A1-F6EECF244321}">
                <p14:modId xmlns:p14="http://schemas.microsoft.com/office/powerpoint/2010/main" val="1098884190"/>
              </p:ext>
            </p:extLst>
          </p:nvPr>
        </p:nvGraphicFramePr>
        <p:xfrm>
          <a:off x="755373" y="601870"/>
          <a:ext cx="7845288" cy="5669280"/>
        </p:xfrm>
        <a:graphic>
          <a:graphicData uri="http://schemas.openxmlformats.org/drawingml/2006/table">
            <a:tbl>
              <a:tblPr firstRow="1" bandRow="1">
                <a:tableStyleId>{F5AB1C69-6EDB-4FF4-983F-18BD219EF322}</a:tableStyleId>
              </a:tblPr>
              <a:tblGrid>
                <a:gridCol w="3922644">
                  <a:extLst>
                    <a:ext uri="{9D8B030D-6E8A-4147-A177-3AD203B41FA5}">
                      <a16:colId xmlns:a16="http://schemas.microsoft.com/office/drawing/2014/main" val="3639550090"/>
                    </a:ext>
                  </a:extLst>
                </a:gridCol>
                <a:gridCol w="3922644">
                  <a:extLst>
                    <a:ext uri="{9D8B030D-6E8A-4147-A177-3AD203B41FA5}">
                      <a16:colId xmlns:a16="http://schemas.microsoft.com/office/drawing/2014/main" val="872827054"/>
                    </a:ext>
                  </a:extLst>
                </a:gridCol>
              </a:tblGrid>
              <a:tr h="370840">
                <a:tc>
                  <a:txBody>
                    <a:bodyPr/>
                    <a:lstStyle/>
                    <a:p>
                      <a:r>
                        <a:rPr lang="es-MX" sz="2400" dirty="0">
                          <a:latin typeface="Arial" panose="020B0604020202020204" pitchFamily="34" charset="0"/>
                        </a:rPr>
                        <a:t>Autocrático 2.</a:t>
                      </a:r>
                    </a:p>
                    <a:p>
                      <a:pPr algn="just"/>
                      <a:r>
                        <a:rPr lang="es-MX" sz="2400" dirty="0">
                          <a:latin typeface="Arial" panose="020B0604020202020204" pitchFamily="34" charset="0"/>
                        </a:rPr>
                        <a:t>Usted obtiene la información necesaria de los subordinados  y entonces decide de la solución al problema. </a:t>
                      </a:r>
                    </a:p>
                    <a:p>
                      <a:endParaRPr lang="es-MX" sz="2400" dirty="0"/>
                    </a:p>
                  </a:txBody>
                  <a:tcPr/>
                </a:tc>
                <a:tc>
                  <a:txBody>
                    <a:bodyPr/>
                    <a:lstStyle/>
                    <a:p>
                      <a:endParaRPr lang="es-MX"/>
                    </a:p>
                  </a:txBody>
                  <a:tcPr/>
                </a:tc>
                <a:extLst>
                  <a:ext uri="{0D108BD9-81ED-4DB2-BD59-A6C34878D82A}">
                    <a16:rowId xmlns:a16="http://schemas.microsoft.com/office/drawing/2014/main" val="3444264657"/>
                  </a:ext>
                </a:extLst>
              </a:tr>
              <a:tr h="370840">
                <a:tc>
                  <a:txBody>
                    <a:bodyPr/>
                    <a:lstStyle/>
                    <a:p>
                      <a:pPr marL="0" defTabSz="457200" rtl="0" eaLnBrk="1" latinLnBrk="0" hangingPunct="1"/>
                      <a:r>
                        <a:rPr lang="es-MX" sz="2400" b="1" kern="1200" dirty="0">
                          <a:solidFill>
                            <a:schemeClr val="lt1"/>
                          </a:solidFill>
                          <a:latin typeface="Arial" panose="020B0604020202020204" pitchFamily="34" charset="0"/>
                          <a:ea typeface="+mn-ea"/>
                          <a:cs typeface="+mn-cs"/>
                        </a:rPr>
                        <a:t>Consultivo 1.</a:t>
                      </a:r>
                    </a:p>
                    <a:p>
                      <a:pPr marL="0" algn="just" defTabSz="457200" rtl="0" eaLnBrk="1" latinLnBrk="0" hangingPunct="1"/>
                      <a:r>
                        <a:rPr lang="es-MX" sz="2400" b="1" kern="1200" dirty="0">
                          <a:solidFill>
                            <a:schemeClr val="lt1"/>
                          </a:solidFill>
                          <a:latin typeface="Arial" panose="020B0604020202020204" pitchFamily="34" charset="0"/>
                          <a:ea typeface="+mn-ea"/>
                          <a:cs typeface="+mn-cs"/>
                        </a:rPr>
                        <a:t>Usted comparte en forma individual el problema con los subordinados relevantes, obtiene sus ideas y sugerencias la decisión final es suya</a:t>
                      </a:r>
                    </a:p>
                    <a:p>
                      <a:endParaRPr lang="es-MX" sz="2400" dirty="0"/>
                    </a:p>
                  </a:txBody>
                  <a:tcPr>
                    <a:solidFill>
                      <a:schemeClr val="bg2">
                        <a:lumMod val="60000"/>
                        <a:lumOff val="40000"/>
                      </a:schemeClr>
                    </a:solidFill>
                  </a:tcPr>
                </a:tc>
                <a:tc>
                  <a:txBody>
                    <a:bodyPr/>
                    <a:lstStyle/>
                    <a:p>
                      <a:endParaRPr lang="es-MX" dirty="0"/>
                    </a:p>
                  </a:txBody>
                  <a:tcPr>
                    <a:solidFill>
                      <a:schemeClr val="bg2">
                        <a:lumMod val="60000"/>
                        <a:lumOff val="40000"/>
                      </a:schemeClr>
                    </a:solidFill>
                  </a:tcPr>
                </a:tc>
                <a:extLst>
                  <a:ext uri="{0D108BD9-81ED-4DB2-BD59-A6C34878D82A}">
                    <a16:rowId xmlns:a16="http://schemas.microsoft.com/office/drawing/2014/main" val="134871974"/>
                  </a:ext>
                </a:extLst>
              </a:tr>
            </a:tbl>
          </a:graphicData>
        </a:graphic>
      </p:graphicFrame>
      <p:pic>
        <p:nvPicPr>
          <p:cNvPr id="2050" name="Picture 2" descr="Imagen relacionada">
            <a:extLst>
              <a:ext uri="{FF2B5EF4-FFF2-40B4-BE49-F238E27FC236}">
                <a16:creationId xmlns:a16="http://schemas.microsoft.com/office/drawing/2014/main" id="{BDAA871A-43D9-4F52-B306-519DAD065E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0783" y="728868"/>
            <a:ext cx="3694499" cy="242514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lider democrata">
            <a:extLst>
              <a:ext uri="{FF2B5EF4-FFF2-40B4-BE49-F238E27FC236}">
                <a16:creationId xmlns:a16="http://schemas.microsoft.com/office/drawing/2014/main" id="{3C2511A4-D0BD-4E71-AA31-8BA951D0CC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0783" y="3419061"/>
            <a:ext cx="3702946" cy="2680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7592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25F083D-183B-49A0-AF31-E64880AEC02F}"/>
              </a:ext>
            </a:extLst>
          </p:cNvPr>
          <p:cNvSpPr>
            <a:spLocks noGrp="1"/>
          </p:cNvSpPr>
          <p:nvPr>
            <p:ph type="title"/>
          </p:nvPr>
        </p:nvSpPr>
        <p:spPr>
          <a:xfrm>
            <a:off x="960783" y="145775"/>
            <a:ext cx="7772400" cy="1099929"/>
          </a:xfrm>
        </p:spPr>
        <p:txBody>
          <a:bodyPr>
            <a:normAutofit/>
          </a:bodyPr>
          <a:lstStyle/>
          <a:p>
            <a:pPr algn="ctr"/>
            <a:r>
              <a:rPr lang="es-MX" sz="4400" b="1" dirty="0"/>
              <a:t>Contenido</a:t>
            </a:r>
          </a:p>
        </p:txBody>
      </p:sp>
      <p:sp>
        <p:nvSpPr>
          <p:cNvPr id="2" name="Marcador de contenido 1">
            <a:extLst>
              <a:ext uri="{FF2B5EF4-FFF2-40B4-BE49-F238E27FC236}">
                <a16:creationId xmlns:a16="http://schemas.microsoft.com/office/drawing/2014/main" id="{70788E6D-4022-46F3-9472-91AEAA73800A}"/>
              </a:ext>
            </a:extLst>
          </p:cNvPr>
          <p:cNvSpPr>
            <a:spLocks noGrp="1"/>
          </p:cNvSpPr>
          <p:nvPr>
            <p:ph sz="half" idx="1"/>
          </p:nvPr>
        </p:nvSpPr>
        <p:spPr>
          <a:xfrm>
            <a:off x="443949" y="1651738"/>
            <a:ext cx="8156712" cy="3649134"/>
          </a:xfrm>
        </p:spPr>
        <p:txBody>
          <a:bodyPr/>
          <a:lstStyle/>
          <a:p>
            <a:r>
              <a:rPr lang="es-MX" sz="3600" dirty="0"/>
              <a:t>Principios básicos del liderazgo</a:t>
            </a:r>
          </a:p>
          <a:p>
            <a:r>
              <a:rPr lang="es-MX" sz="3600" dirty="0"/>
              <a:t>Estilos de liderazgo</a:t>
            </a:r>
          </a:p>
          <a:p>
            <a:r>
              <a:rPr lang="es-MX" sz="3600" dirty="0"/>
              <a:t>Teorías del liderazgo</a:t>
            </a:r>
          </a:p>
          <a:p>
            <a:endParaRPr lang="es-MX" dirty="0"/>
          </a:p>
        </p:txBody>
      </p:sp>
    </p:spTree>
    <p:extLst>
      <p:ext uri="{BB962C8B-B14F-4D97-AF65-F5344CB8AC3E}">
        <p14:creationId xmlns:p14="http://schemas.microsoft.com/office/powerpoint/2010/main" val="3186458775"/>
      </p:ext>
    </p:extLst>
  </p:cSld>
  <p:clrMapOvr>
    <a:masterClrMapping/>
  </p:clrMapOvr>
  <p:transition spd="slow">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34B960F4-8627-46BE-970F-AE365771D0C1}"/>
              </a:ext>
            </a:extLst>
          </p:cNvPr>
          <p:cNvGraphicFramePr>
            <a:graphicFrameLocks noGrp="1"/>
          </p:cNvGraphicFramePr>
          <p:nvPr>
            <p:extLst>
              <p:ext uri="{D42A27DB-BD31-4B8C-83A1-F6EECF244321}">
                <p14:modId xmlns:p14="http://schemas.microsoft.com/office/powerpoint/2010/main" val="2820844692"/>
              </p:ext>
            </p:extLst>
          </p:nvPr>
        </p:nvGraphicFramePr>
        <p:xfrm>
          <a:off x="596346" y="813905"/>
          <a:ext cx="7964558" cy="5608320"/>
        </p:xfrm>
        <a:graphic>
          <a:graphicData uri="http://schemas.openxmlformats.org/drawingml/2006/table">
            <a:tbl>
              <a:tblPr firstRow="1" bandRow="1">
                <a:tableStyleId>{F5AB1C69-6EDB-4FF4-983F-18BD219EF322}</a:tableStyleId>
              </a:tblPr>
              <a:tblGrid>
                <a:gridCol w="3982279">
                  <a:extLst>
                    <a:ext uri="{9D8B030D-6E8A-4147-A177-3AD203B41FA5}">
                      <a16:colId xmlns:a16="http://schemas.microsoft.com/office/drawing/2014/main" val="1131257886"/>
                    </a:ext>
                  </a:extLst>
                </a:gridCol>
                <a:gridCol w="3982279">
                  <a:extLst>
                    <a:ext uri="{9D8B030D-6E8A-4147-A177-3AD203B41FA5}">
                      <a16:colId xmlns:a16="http://schemas.microsoft.com/office/drawing/2014/main" val="3567191532"/>
                    </a:ext>
                  </a:extLst>
                </a:gridCol>
              </a:tblGrid>
              <a:tr h="370840">
                <a:tc>
                  <a:txBody>
                    <a:bodyPr/>
                    <a:lstStyle/>
                    <a:p>
                      <a:r>
                        <a:rPr lang="es-MX" sz="2000" dirty="0">
                          <a:latin typeface="Arial" panose="020B0604020202020204" pitchFamily="34" charset="0"/>
                        </a:rPr>
                        <a:t>Consultivo 2.</a:t>
                      </a:r>
                    </a:p>
                    <a:p>
                      <a:pPr algn="just"/>
                      <a:r>
                        <a:rPr lang="es-MX" sz="2000" dirty="0">
                          <a:latin typeface="Arial" panose="020B0604020202020204" pitchFamily="34" charset="0"/>
                        </a:rPr>
                        <a:t>Usted comparte el problema con sus subordinados como un  grupo, obteniendo colectivamente sus ideas y sugerencias. Usted toma la  decisión que podría o no reflejar la influencia de sus subordinados. </a:t>
                      </a:r>
                    </a:p>
                    <a:p>
                      <a:endParaRPr lang="es-MX" dirty="0"/>
                    </a:p>
                  </a:txBody>
                  <a:tcPr/>
                </a:tc>
                <a:tc>
                  <a:txBody>
                    <a:bodyPr/>
                    <a:lstStyle/>
                    <a:p>
                      <a:endParaRPr lang="es-MX" dirty="0"/>
                    </a:p>
                  </a:txBody>
                  <a:tcPr/>
                </a:tc>
                <a:extLst>
                  <a:ext uri="{0D108BD9-81ED-4DB2-BD59-A6C34878D82A}">
                    <a16:rowId xmlns:a16="http://schemas.microsoft.com/office/drawing/2014/main" val="1618896891"/>
                  </a:ext>
                </a:extLst>
              </a:tr>
              <a:tr h="370840">
                <a:tc>
                  <a:txBody>
                    <a:bodyPr/>
                    <a:lstStyle/>
                    <a:p>
                      <a:pPr marL="0" defTabSz="457200" rtl="0" eaLnBrk="1" latinLnBrk="0" hangingPunct="1"/>
                      <a:r>
                        <a:rPr lang="es-MX" sz="2000" b="1" kern="1200" dirty="0">
                          <a:solidFill>
                            <a:schemeClr val="lt1"/>
                          </a:solidFill>
                          <a:latin typeface="Arial" panose="020B0604020202020204" pitchFamily="34" charset="0"/>
                          <a:ea typeface="+mn-ea"/>
                          <a:cs typeface="+mn-cs"/>
                        </a:rPr>
                        <a:t>Grupo 1.</a:t>
                      </a:r>
                    </a:p>
                    <a:p>
                      <a:pPr marL="0" algn="just" defTabSz="457200" rtl="0" eaLnBrk="1" latinLnBrk="0" hangingPunct="1"/>
                      <a:r>
                        <a:rPr lang="es-MX" sz="2000" b="1" kern="1200" dirty="0">
                          <a:solidFill>
                            <a:schemeClr val="lt1"/>
                          </a:solidFill>
                          <a:latin typeface="Arial" panose="020B0604020202020204" pitchFamily="34" charset="0"/>
                          <a:ea typeface="+mn-ea"/>
                          <a:cs typeface="+mn-cs"/>
                        </a:rPr>
                        <a:t>Usted comparte el problema con sus subordinados como grupo.  Su meta es ayudarlos a coincidir en una decisión. Sus ideas no tienen un peso mayor que las de los demás</a:t>
                      </a:r>
                    </a:p>
                    <a:p>
                      <a:endParaRPr lang="es-MX" dirty="0"/>
                    </a:p>
                  </a:txBody>
                  <a:tcPr>
                    <a:solidFill>
                      <a:schemeClr val="bg2">
                        <a:lumMod val="60000"/>
                        <a:lumOff val="40000"/>
                      </a:schemeClr>
                    </a:solidFill>
                  </a:tcPr>
                </a:tc>
                <a:tc>
                  <a:txBody>
                    <a:bodyPr/>
                    <a:lstStyle/>
                    <a:p>
                      <a:endParaRPr lang="es-MX" dirty="0"/>
                    </a:p>
                  </a:txBody>
                  <a:tcPr>
                    <a:solidFill>
                      <a:schemeClr val="bg2">
                        <a:lumMod val="60000"/>
                        <a:lumOff val="40000"/>
                      </a:schemeClr>
                    </a:solidFill>
                  </a:tcPr>
                </a:tc>
                <a:extLst>
                  <a:ext uri="{0D108BD9-81ED-4DB2-BD59-A6C34878D82A}">
                    <a16:rowId xmlns:a16="http://schemas.microsoft.com/office/drawing/2014/main" val="860018175"/>
                  </a:ext>
                </a:extLst>
              </a:tr>
            </a:tbl>
          </a:graphicData>
        </a:graphic>
      </p:graphicFrame>
      <p:pic>
        <p:nvPicPr>
          <p:cNvPr id="3074" name="Picture 2" descr="Resultado de imagen para lider democratico">
            <a:extLst>
              <a:ext uri="{FF2B5EF4-FFF2-40B4-BE49-F238E27FC236}">
                <a16:creationId xmlns:a16="http://schemas.microsoft.com/office/drawing/2014/main" id="{442764D6-1A36-40B3-8736-9E58BD4BA2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086" y="4110883"/>
            <a:ext cx="3798818" cy="20720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lider democratico">
            <a:extLst>
              <a:ext uri="{FF2B5EF4-FFF2-40B4-BE49-F238E27FC236}">
                <a16:creationId xmlns:a16="http://schemas.microsoft.com/office/drawing/2014/main" id="{96D18F62-DEF4-4C40-B883-92D2C03E64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086" y="1082923"/>
            <a:ext cx="3773557" cy="2327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8952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80F552-95A1-4F84-9C97-EDCF8F1A1925}"/>
              </a:ext>
            </a:extLst>
          </p:cNvPr>
          <p:cNvSpPr>
            <a:spLocks noGrp="1"/>
          </p:cNvSpPr>
          <p:nvPr>
            <p:ph type="title"/>
          </p:nvPr>
        </p:nvSpPr>
        <p:spPr>
          <a:xfrm>
            <a:off x="702365" y="0"/>
            <a:ext cx="8322365" cy="1456267"/>
          </a:xfrm>
        </p:spPr>
        <p:txBody>
          <a:bodyPr>
            <a:normAutofit/>
          </a:bodyPr>
          <a:lstStyle/>
          <a:p>
            <a:pPr algn="ctr"/>
            <a:r>
              <a:rPr lang="es-MX" sz="3600" b="1" dirty="0">
                <a:solidFill>
                  <a:schemeClr val="accent5">
                    <a:lumMod val="50000"/>
                  </a:schemeClr>
                </a:solidFill>
                <a:latin typeface="Arial Black" panose="020B0A04020102020204" pitchFamily="34" charset="0"/>
              </a:rPr>
              <a:t>REFERENCIAS </a:t>
            </a:r>
            <a:r>
              <a:rPr lang="es-MX" sz="3600" b="1" dirty="0" err="1">
                <a:solidFill>
                  <a:schemeClr val="accent5">
                    <a:lumMod val="50000"/>
                  </a:schemeClr>
                </a:solidFill>
                <a:latin typeface="Arial Black" panose="020B0A04020102020204" pitchFamily="34" charset="0"/>
              </a:rPr>
              <a:t>BIBLIOGRáFICAS</a:t>
            </a:r>
            <a:r>
              <a:rPr lang="es-MX" sz="3600" b="1" dirty="0">
                <a:solidFill>
                  <a:schemeClr val="accent5">
                    <a:lumMod val="50000"/>
                  </a:schemeClr>
                </a:solidFill>
                <a:latin typeface="Arial Black" panose="020B0A04020102020204" pitchFamily="34" charset="0"/>
              </a:rPr>
              <a:t> </a:t>
            </a:r>
          </a:p>
        </p:txBody>
      </p:sp>
      <p:sp>
        <p:nvSpPr>
          <p:cNvPr id="4" name="Rectángulo 3">
            <a:extLst>
              <a:ext uri="{FF2B5EF4-FFF2-40B4-BE49-F238E27FC236}">
                <a16:creationId xmlns:a16="http://schemas.microsoft.com/office/drawing/2014/main" id="{B1D2251B-3301-4BDE-921D-88B515656D6E}"/>
              </a:ext>
            </a:extLst>
          </p:cNvPr>
          <p:cNvSpPr/>
          <p:nvPr/>
        </p:nvSpPr>
        <p:spPr>
          <a:xfrm>
            <a:off x="424070" y="1456267"/>
            <a:ext cx="8176591" cy="5373779"/>
          </a:xfrm>
          <a:prstGeom prst="rect">
            <a:avLst/>
          </a:prstGeom>
        </p:spPr>
        <p:txBody>
          <a:bodyPr wrap="square">
            <a:spAutoFit/>
          </a:bodyPr>
          <a:lstStyle/>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457200" indent="-457200">
              <a:lnSpc>
                <a:spcPct val="115000"/>
              </a:lnSpc>
              <a:buFont typeface="Arial" panose="020B0604020202020204" pitchFamily="34" charset="0"/>
              <a:buChar char="•"/>
            </a:pPr>
            <a:r>
              <a:rPr lang="es-MX" sz="2400" dirty="0">
                <a:latin typeface="Arial" panose="020B0604020202020204" pitchFamily="34" charset="0"/>
                <a:cs typeface="Arial" panose="020B0604020202020204" pitchFamily="34" charset="0"/>
              </a:rPr>
              <a:t>CANTU,  H.  (1998).Desarrollo  de una  Cultura  de Calidad. México: McGraw  Hill. </a:t>
            </a:r>
            <a:endParaRPr lang="es-ES" sz="2400" dirty="0">
              <a:latin typeface="Arial" panose="020B0604020202020204" pitchFamily="34" charset="0"/>
              <a:ea typeface="Times New Roman" panose="02020603050405020304" pitchFamily="18" charset="0"/>
            </a:endParaRPr>
          </a:p>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MX" sz="2400" dirty="0">
                <a:latin typeface="Arial" panose="020B0604020202020204" pitchFamily="34" charset="0"/>
                <a:cs typeface="Arial" panose="020B0604020202020204" pitchFamily="34" charset="0"/>
              </a:rPr>
              <a:t>Diaz, M. (2001). Liderazgo para los procesos de </a:t>
            </a:r>
            <a:r>
              <a:rPr lang="es-MX" sz="2400" dirty="0" err="1">
                <a:latin typeface="Arial" panose="020B0604020202020204" pitchFamily="34" charset="0"/>
                <a:cs typeface="Arial" panose="020B0604020202020204" pitchFamily="34" charset="0"/>
              </a:rPr>
              <a:t>Calitad</a:t>
            </a:r>
            <a:r>
              <a:rPr lang="es-MX" sz="2400" dirty="0">
                <a:latin typeface="Arial" panose="020B0604020202020204" pitchFamily="34" charset="0"/>
                <a:cs typeface="Arial" panose="020B0604020202020204" pitchFamily="34" charset="0"/>
              </a:rPr>
              <a:t>. México: Panorama.</a:t>
            </a:r>
          </a:p>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MX" sz="2400" dirty="0">
                <a:latin typeface="Arial" panose="020B0604020202020204" pitchFamily="34" charset="0"/>
                <a:ea typeface="Times New Roman" panose="02020603050405020304" pitchFamily="18" charset="0"/>
              </a:rPr>
              <a:t>EVANS, R. Lindsay, W. (2000). Administración  y Control  de  Calidad. México: Thompson  Editores.</a:t>
            </a:r>
          </a:p>
          <a:p>
            <a:endParaRPr lang="es-MX" sz="2400" dirty="0">
              <a:latin typeface="Arial" panose="020B0604020202020204" pitchFamily="34" charset="0"/>
              <a:ea typeface="Times New Roman" panose="02020603050405020304" pitchFamily="18" charset="0"/>
            </a:endParaRPr>
          </a:p>
          <a:p>
            <a:pPr marL="457200" indent="-457200">
              <a:buFont typeface="Arial" panose="020B0604020202020204" pitchFamily="34" charset="0"/>
              <a:buChar char="•"/>
            </a:pPr>
            <a:r>
              <a:rPr lang="es-MX" sz="2400" dirty="0">
                <a:latin typeface="Arial" panose="020B0604020202020204" pitchFamily="34" charset="0"/>
                <a:cs typeface="Arial" panose="020B0604020202020204" pitchFamily="34" charset="0"/>
              </a:rPr>
              <a:t>Münch, L. (2011). Liderazgo y Dirección, El Liderazgo del siglo XXI. México: Trillas. Pág. 112-114.</a:t>
            </a:r>
          </a:p>
          <a:p>
            <a:r>
              <a:rPr lang="es-MX" sz="2400" dirty="0">
                <a:latin typeface="Arial" panose="020B0604020202020204" pitchFamily="34" charset="0"/>
                <a:ea typeface="Times New Roman" panose="02020603050405020304" pitchFamily="18" charset="0"/>
              </a:rPr>
              <a:t> </a:t>
            </a: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1719044"/>
      </p:ext>
    </p:extLst>
  </p:cSld>
  <p:clrMapOvr>
    <a:masterClrMapping/>
  </p:clrMapOvr>
  <p:transition spd="slow">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3DD9A4F-30CB-4A0A-85B2-12A969D6EB1B}"/>
              </a:ext>
            </a:extLst>
          </p:cNvPr>
          <p:cNvSpPr/>
          <p:nvPr/>
        </p:nvSpPr>
        <p:spPr>
          <a:xfrm>
            <a:off x="463826" y="223814"/>
            <a:ext cx="8176591" cy="7478970"/>
          </a:xfrm>
          <a:prstGeom prst="rect">
            <a:avLst/>
          </a:prstGeom>
        </p:spPr>
        <p:txBody>
          <a:bodyPr wrap="square">
            <a:spAutoFit/>
          </a:bodyPr>
          <a:lstStyle/>
          <a:p>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MX" sz="2400" dirty="0">
                <a:latin typeface="Arial" panose="020B0604020202020204" pitchFamily="34" charset="0"/>
                <a:cs typeface="Arial" panose="020B0604020202020204" pitchFamily="34" charset="0"/>
              </a:rPr>
              <a:t>Figueroa </a:t>
            </a:r>
            <a:r>
              <a:rPr lang="es-MX" sz="2400" dirty="0" err="1">
                <a:latin typeface="Arial" panose="020B0604020202020204" pitchFamily="34" charset="0"/>
                <a:cs typeface="Arial" panose="020B0604020202020204" pitchFamily="34" charset="0"/>
              </a:rPr>
              <a:t>Soledispa</a:t>
            </a:r>
            <a:r>
              <a:rPr lang="es-MX" sz="2400" dirty="0">
                <a:latin typeface="Arial" panose="020B0604020202020204" pitchFamily="34" charset="0"/>
                <a:cs typeface="Arial" panose="020B0604020202020204" pitchFamily="34" charset="0"/>
              </a:rPr>
              <a:t>, Martha Lorena. (2012). Principales modelos de liderazgo: su significación en el ámbito universitario. </a:t>
            </a:r>
            <a:r>
              <a:rPr lang="es-MX" sz="2400" i="1" dirty="0">
                <a:latin typeface="Arial" panose="020B0604020202020204" pitchFamily="34" charset="0"/>
                <a:cs typeface="Arial" panose="020B0604020202020204" pitchFamily="34" charset="0"/>
              </a:rPr>
              <a:t>Humanidades Médicas</a:t>
            </a:r>
            <a:r>
              <a:rPr lang="es-MX" sz="2400" dirty="0">
                <a:latin typeface="Arial" panose="020B0604020202020204" pitchFamily="34" charset="0"/>
                <a:cs typeface="Arial" panose="020B0604020202020204" pitchFamily="34" charset="0"/>
              </a:rPr>
              <a:t>, </a:t>
            </a:r>
            <a:r>
              <a:rPr lang="es-MX" sz="2400" i="1" dirty="0">
                <a:latin typeface="Arial" panose="020B0604020202020204" pitchFamily="34" charset="0"/>
                <a:cs typeface="Arial" panose="020B0604020202020204" pitchFamily="34" charset="0"/>
              </a:rPr>
              <a:t>12</a:t>
            </a:r>
            <a:r>
              <a:rPr lang="es-MX" sz="2400" dirty="0">
                <a:latin typeface="Arial" panose="020B0604020202020204" pitchFamily="34" charset="0"/>
                <a:cs typeface="Arial" panose="020B0604020202020204" pitchFamily="34" charset="0"/>
              </a:rPr>
              <a:t>(3), 515-530. Recuperado el 20 de marzo de 2017, de http://scielo.sld.cu/scielo.php?script=sci_arttext&amp;pid=S1727-81202012000300010&amp;lng=es&amp;tlng=es. </a:t>
            </a:r>
          </a:p>
          <a:p>
            <a:pPr marL="457200" indent="-457200">
              <a:buFont typeface="Arial" panose="020B0604020202020204" pitchFamily="34" charset="0"/>
              <a:buChar char="•"/>
            </a:pPr>
            <a:endParaRPr lang="es-MX" sz="2400" dirty="0">
              <a:latin typeface="Arial" panose="020B0604020202020204" pitchFamily="34" charset="0"/>
            </a:endParaRPr>
          </a:p>
          <a:p>
            <a:pPr marL="457200" indent="-457200">
              <a:buFont typeface="Arial" panose="020B0604020202020204" pitchFamily="34" charset="0"/>
              <a:buChar char="•"/>
            </a:pPr>
            <a:r>
              <a:rPr lang="es-MX" sz="2400" dirty="0">
                <a:latin typeface="Arial" panose="020B0604020202020204" pitchFamily="34" charset="0"/>
              </a:rPr>
              <a:t>UNID (</a:t>
            </a:r>
            <a:r>
              <a:rPr lang="es-MX" sz="2400" dirty="0" err="1">
                <a:latin typeface="Arial" panose="020B0604020202020204" pitchFamily="34" charset="0"/>
              </a:rPr>
              <a:t>s.f</a:t>
            </a:r>
            <a:r>
              <a:rPr lang="es-MX" sz="2400" dirty="0">
                <a:latin typeface="Arial" panose="020B0604020202020204" pitchFamily="34" charset="0"/>
              </a:rPr>
              <a:t>). Liderazgo. Recuperado de: </a:t>
            </a:r>
            <a:r>
              <a:rPr lang="es-MX" sz="2400" dirty="0">
                <a:latin typeface="Arial" panose="020B0604020202020204" pitchFamily="34" charset="0"/>
                <a:hlinkClick r:id="rId2"/>
              </a:rPr>
              <a:t>http://moodle2.unid.edu.mx/dts_cursos_mdl/ADI/PO/LP/LP02/LP02Lectura.pdf</a:t>
            </a:r>
            <a:endParaRPr lang="es-MX" sz="2400" dirty="0">
              <a:latin typeface="Arial" panose="020B0604020202020204" pitchFamily="34" charset="0"/>
            </a:endParaRPr>
          </a:p>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s-MX" sz="2400" dirty="0">
                <a:latin typeface="Arial" panose="020B0604020202020204" pitchFamily="34" charset="0"/>
                <a:cs typeface="Arial" panose="020B0604020202020204" pitchFamily="34" charset="0"/>
              </a:rPr>
              <a:t>Universidad Mayor de San Simón (</a:t>
            </a:r>
            <a:r>
              <a:rPr lang="es-MX" sz="2400" dirty="0" err="1">
                <a:latin typeface="Arial" panose="020B0604020202020204" pitchFamily="34" charset="0"/>
                <a:cs typeface="Arial" panose="020B0604020202020204" pitchFamily="34" charset="0"/>
              </a:rPr>
              <a:t>s.f</a:t>
            </a:r>
            <a:r>
              <a:rPr lang="es-MX" sz="2400" dirty="0">
                <a:latin typeface="Arial" panose="020B0604020202020204" pitchFamily="34" charset="0"/>
                <a:cs typeface="Arial" panose="020B0604020202020204" pitchFamily="34" charset="0"/>
              </a:rPr>
              <a:t>). Capitulo 9. Liderazgo. Recuperado el 20 de marzo 2017 de: </a:t>
            </a:r>
            <a:r>
              <a:rPr lang="es-MX" sz="2400" dirty="0">
                <a:latin typeface="Arial" panose="020B0604020202020204" pitchFamily="34" charset="0"/>
                <a:cs typeface="Arial" panose="020B0604020202020204" pitchFamily="34" charset="0"/>
                <a:hlinkClick r:id="rId3"/>
              </a:rPr>
              <a:t>http://www.cs.umss.edu.bo/doc/material/mat_gral_124/Lider.pdf</a:t>
            </a: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s-MX" sz="2400" dirty="0">
              <a:latin typeface="Arial" panose="020B0604020202020204" pitchFamily="34" charset="0"/>
            </a:endParaRPr>
          </a:p>
          <a:p>
            <a:pPr marL="457200" indent="-457200">
              <a:buFont typeface="Arial" panose="020B0604020202020204" pitchFamily="34" charset="0"/>
              <a:buChar char="•"/>
            </a:pPr>
            <a:endParaRPr lang="es-MX" sz="240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2858912"/>
      </p:ext>
    </p:extLst>
  </p:cSld>
  <p:clrMapOvr>
    <a:masterClrMapping/>
  </p:clrMapOvr>
  <p:transition spd="slow">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E832D9C9-DB7B-42BA-8DFB-33E6348DCFF7}"/>
              </a:ext>
            </a:extLst>
          </p:cNvPr>
          <p:cNvSpPr>
            <a:spLocks noGrp="1"/>
          </p:cNvSpPr>
          <p:nvPr>
            <p:ph type="title"/>
          </p:nvPr>
        </p:nvSpPr>
        <p:spPr>
          <a:xfrm>
            <a:off x="841513" y="0"/>
            <a:ext cx="8196470" cy="1456267"/>
          </a:xfrm>
        </p:spPr>
        <p:txBody>
          <a:bodyPr>
            <a:normAutofit/>
          </a:bodyPr>
          <a:lstStyle/>
          <a:p>
            <a:pPr algn="ctr"/>
            <a:r>
              <a:rPr lang="es-MX" sz="3200" b="1" dirty="0">
                <a:solidFill>
                  <a:schemeClr val="accent6">
                    <a:lumMod val="50000"/>
                  </a:schemeClr>
                </a:solidFill>
                <a:latin typeface="Arial Black" panose="020B0A04020102020204" pitchFamily="34" charset="0"/>
              </a:rPr>
              <a:t>GUION EXPLICATIVO</a:t>
            </a:r>
          </a:p>
        </p:txBody>
      </p:sp>
      <p:sp>
        <p:nvSpPr>
          <p:cNvPr id="6" name="Rectángulo 5">
            <a:extLst>
              <a:ext uri="{FF2B5EF4-FFF2-40B4-BE49-F238E27FC236}">
                <a16:creationId xmlns:a16="http://schemas.microsoft.com/office/drawing/2014/main" id="{762533EF-7896-4C58-9B38-AC7779282A2C}"/>
              </a:ext>
            </a:extLst>
          </p:cNvPr>
          <p:cNvSpPr/>
          <p:nvPr/>
        </p:nvSpPr>
        <p:spPr>
          <a:xfrm>
            <a:off x="410817" y="1915448"/>
            <a:ext cx="8627166" cy="4401205"/>
          </a:xfrm>
          <a:prstGeom prst="rect">
            <a:avLst/>
          </a:prstGeom>
        </p:spPr>
        <p:txBody>
          <a:bodyPr wrap="square">
            <a:spAutoFit/>
          </a:bodyPr>
          <a:lstStyle/>
          <a:p>
            <a:pPr algn="just"/>
            <a:r>
              <a:rPr lang="es-MX" sz="2800" dirty="0"/>
              <a:t>El materia integra los contenidos correspondientes a la Unidad 2 de la materia de Taller, Liderazgo y Cultura de calidad, para la licenciatura de Relaciones Económicas Internacionales.</a:t>
            </a:r>
          </a:p>
          <a:p>
            <a:pPr algn="just"/>
            <a:endParaRPr lang="es-MX" sz="2800" dirty="0"/>
          </a:p>
          <a:p>
            <a:pPr algn="just"/>
            <a:r>
              <a:rPr lang="es-MX" sz="2800" dirty="0"/>
              <a:t>Se recomienda utilizar la presentación como material de apoyo en la explicación del concepto de liderazgo, estilos y principales teorías, el cual puede ser  presentado en una o varias sesiones, de acuerdo al criterio del docente. </a:t>
            </a:r>
          </a:p>
          <a:p>
            <a:pPr algn="just"/>
            <a:endParaRPr lang="es-MX" sz="2800" dirty="0"/>
          </a:p>
        </p:txBody>
      </p:sp>
    </p:spTree>
    <p:extLst>
      <p:ext uri="{BB962C8B-B14F-4D97-AF65-F5344CB8AC3E}">
        <p14:creationId xmlns:p14="http://schemas.microsoft.com/office/powerpoint/2010/main" val="706487199"/>
      </p:ext>
    </p:extLst>
  </p:cSld>
  <p:clrMapOvr>
    <a:masterClrMapping/>
  </p:clrMapOvr>
  <p:transition spd="slow">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D36F1B5-2346-43F6-9CA2-FDD7A7706454}"/>
              </a:ext>
            </a:extLst>
          </p:cNvPr>
          <p:cNvSpPr/>
          <p:nvPr/>
        </p:nvSpPr>
        <p:spPr>
          <a:xfrm>
            <a:off x="662609" y="661963"/>
            <a:ext cx="8123583" cy="5693866"/>
          </a:xfrm>
          <a:prstGeom prst="rect">
            <a:avLst/>
          </a:prstGeom>
        </p:spPr>
        <p:txBody>
          <a:bodyPr wrap="square">
            <a:spAutoFit/>
          </a:bodyPr>
          <a:lstStyle/>
          <a:p>
            <a:pPr algn="just"/>
            <a:r>
              <a:rPr lang="es-MX" sz="2800" dirty="0"/>
              <a:t>Es importante solicitar a los alumnos realicen una investigación previa sobre los temas que se abordan en la presentación y participen durante la sesión enriqueciendo los conceptos que se abordan con información adicional o la manera en que son aplicados en los procesos administrativos de una organización.</a:t>
            </a:r>
          </a:p>
          <a:p>
            <a:pPr algn="just"/>
            <a:endParaRPr lang="es-MX" sz="2800" dirty="0"/>
          </a:p>
          <a:p>
            <a:pPr algn="just"/>
            <a:r>
              <a:rPr lang="es-MX" sz="2800" dirty="0"/>
              <a:t>El docente deberá incluir en su explicación ejemplos de aplicación en las organizaciones y en la vida cotidiana de los conceptos que se abordan de manera que el estudiante comprenda la importancia de los mismos en su formación profesional.  </a:t>
            </a:r>
          </a:p>
        </p:txBody>
      </p:sp>
    </p:spTree>
    <p:extLst>
      <p:ext uri="{BB962C8B-B14F-4D97-AF65-F5344CB8AC3E}">
        <p14:creationId xmlns:p14="http://schemas.microsoft.com/office/powerpoint/2010/main" val="683006027"/>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56205" y="4035839"/>
            <a:ext cx="7387795" cy="1384300"/>
          </a:xfrm>
        </p:spPr>
        <p:txBody>
          <a:bodyPr/>
          <a:lstStyle/>
          <a:p>
            <a:pPr algn="l" defTabSz="914400">
              <a:lnSpc>
                <a:spcPct val="80000"/>
              </a:lnSpc>
              <a:spcBef>
                <a:spcPts val="0"/>
              </a:spcBef>
              <a:buNone/>
            </a:pPr>
            <a:r>
              <a:rPr lang="es-ES_tradnl" sz="4000" b="1" i="0" noProof="1">
                <a:solidFill>
                  <a:schemeClr val="accent1">
                    <a:lumMod val="50000"/>
                  </a:schemeClr>
                </a:solidFill>
                <a:latin typeface="Calibri"/>
                <a:ea typeface="+mj-ea"/>
                <a:cs typeface="+mj-cs"/>
              </a:rPr>
              <a:t>Principios básicos del liderazgo</a:t>
            </a:r>
          </a:p>
        </p:txBody>
      </p:sp>
      <p:pic>
        <p:nvPicPr>
          <p:cNvPr id="2050" name="Picture 2" descr="Resultado de imagen para liderazgo">
            <a:extLst>
              <a:ext uri="{FF2B5EF4-FFF2-40B4-BE49-F238E27FC236}">
                <a16:creationId xmlns:a16="http://schemas.microsoft.com/office/drawing/2014/main" id="{AE7A7A76-34A0-4E89-815E-0EB125D1C1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9900" y="434008"/>
            <a:ext cx="3130413" cy="3130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772E3C3-865A-4170-BE00-D297DACD1709}"/>
              </a:ext>
            </a:extLst>
          </p:cNvPr>
          <p:cNvSpPr/>
          <p:nvPr/>
        </p:nvSpPr>
        <p:spPr>
          <a:xfrm>
            <a:off x="404190" y="1657964"/>
            <a:ext cx="4572000" cy="4401205"/>
          </a:xfrm>
          <a:prstGeom prst="rect">
            <a:avLst/>
          </a:prstGeom>
        </p:spPr>
        <p:txBody>
          <a:bodyPr>
            <a:spAutoFit/>
          </a:bodyPr>
          <a:lstStyle/>
          <a:p>
            <a:pPr algn="just"/>
            <a:r>
              <a:rPr lang="es-MX" sz="2800" dirty="0">
                <a:latin typeface="Arial" panose="020B0604020202020204" pitchFamily="34" charset="0"/>
                <a:cs typeface="Arial" panose="020B0604020202020204" pitchFamily="34" charset="0"/>
              </a:rPr>
              <a:t>Una de las herramientas más importantes para desarrollar con éxito el proceso de calidad es el liderazgo.</a:t>
            </a:r>
          </a:p>
          <a:p>
            <a:pPr algn="just"/>
            <a:br>
              <a:rPr lang="es-MX" sz="2800" dirty="0">
                <a:latin typeface="Arial" panose="020B0604020202020204" pitchFamily="34" charset="0"/>
                <a:cs typeface="Arial" panose="020B0604020202020204" pitchFamily="34" charset="0"/>
              </a:rPr>
            </a:br>
            <a:r>
              <a:rPr lang="es-MX" sz="2800" dirty="0">
                <a:latin typeface="Arial" panose="020B0604020202020204" pitchFamily="34" charset="0"/>
                <a:cs typeface="Arial" panose="020B0604020202020204" pitchFamily="34" charset="0"/>
              </a:rPr>
              <a:t>Ya que si no existe liderazgo, nada se mueve, o se mueve en el sentido equivocado.</a:t>
            </a:r>
          </a:p>
        </p:txBody>
      </p:sp>
      <p:pic>
        <p:nvPicPr>
          <p:cNvPr id="1026" name="Picture 2" descr="http://www.autobodymagazine.com.mx/abm_previo/wp-content/uploads/2016/02/buen-liderazgo.png">
            <a:extLst>
              <a:ext uri="{FF2B5EF4-FFF2-40B4-BE49-F238E27FC236}">
                <a16:creationId xmlns:a16="http://schemas.microsoft.com/office/drawing/2014/main" id="{86DD4624-3EDB-4FFA-9590-3C15FF50C1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5168" y="2284838"/>
            <a:ext cx="3962815" cy="2935419"/>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0A53443D-C3D9-420F-8180-25BC5306E95D}"/>
              </a:ext>
            </a:extLst>
          </p:cNvPr>
          <p:cNvSpPr txBox="1"/>
          <p:nvPr/>
        </p:nvSpPr>
        <p:spPr>
          <a:xfrm>
            <a:off x="1931967" y="344557"/>
            <a:ext cx="5670078" cy="707886"/>
          </a:xfrm>
          <a:prstGeom prst="rect">
            <a:avLst/>
          </a:prstGeom>
          <a:solidFill>
            <a:schemeClr val="bg2">
              <a:lumMod val="60000"/>
              <a:lumOff val="40000"/>
            </a:schemeClr>
          </a:solidFill>
          <a:scene3d>
            <a:camera prst="orthographicFront"/>
            <a:lightRig rig="threePt" dir="t"/>
          </a:scene3d>
          <a:sp3d>
            <a:bevelT prst="relaxedInset"/>
          </a:sp3d>
        </p:spPr>
        <p:txBody>
          <a:bodyPr wrap="none" rtlCol="0">
            <a:spAutoFit/>
          </a:bodyPr>
          <a:lstStyle/>
          <a:p>
            <a:r>
              <a:rPr lang="es-MX" sz="4000" dirty="0"/>
              <a:t>CONCEPTO DE LIDERAZGO</a:t>
            </a:r>
          </a:p>
        </p:txBody>
      </p:sp>
    </p:spTree>
    <p:extLst>
      <p:ext uri="{BB962C8B-B14F-4D97-AF65-F5344CB8AC3E}">
        <p14:creationId xmlns:p14="http://schemas.microsoft.com/office/powerpoint/2010/main" val="10403958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2F0FAFF-3E6F-4816-8B38-002EF36A748A}"/>
              </a:ext>
            </a:extLst>
          </p:cNvPr>
          <p:cNvSpPr/>
          <p:nvPr/>
        </p:nvSpPr>
        <p:spPr>
          <a:xfrm>
            <a:off x="589720" y="561924"/>
            <a:ext cx="8262731" cy="3416320"/>
          </a:xfrm>
          <a:prstGeom prst="rect">
            <a:avLst/>
          </a:prstGeom>
        </p:spPr>
        <p:txBody>
          <a:bodyPr wrap="square">
            <a:spAutoFit/>
          </a:bodyPr>
          <a:lstStyle/>
          <a:p>
            <a:pPr algn="just"/>
            <a:r>
              <a:rPr lang="es-MX" sz="2400" dirty="0">
                <a:latin typeface="pt_sans-narrow-web"/>
              </a:rPr>
              <a:t>Existen diversos conceptos sobre la palabra liderazgo, para </a:t>
            </a:r>
            <a:r>
              <a:rPr lang="es-MX" sz="2400" dirty="0" err="1">
                <a:latin typeface="pt_sans-narrow-web"/>
              </a:rPr>
              <a:t>Newstrom</a:t>
            </a:r>
            <a:r>
              <a:rPr lang="es-MX" sz="2400" dirty="0">
                <a:latin typeface="pt_sans-narrow-web"/>
              </a:rPr>
              <a:t> (2007), “es el proceso que consiste en influir y apoyar a los demás para que lo sigan y se muestren con disposición para hacer todo  aquello que sea necesario”.</a:t>
            </a:r>
            <a:br>
              <a:rPr lang="es-MX" sz="2400" dirty="0"/>
            </a:br>
            <a:br>
              <a:rPr lang="es-MX" sz="2400" dirty="0"/>
            </a:br>
            <a:r>
              <a:rPr lang="es-MX" sz="2400" dirty="0">
                <a:latin typeface="pt_sans-narrow-web"/>
              </a:rPr>
              <a:t>Mientras que Chiavenato (2004), indica que el “Liderazgo es la influencia interpersonal ejercida en  una situación, dirigida a través del proceso de comunicación humana a la consecución de uno o diversos objetivos específicos</a:t>
            </a:r>
            <a:endParaRPr lang="es-MX" sz="2400" dirty="0"/>
          </a:p>
        </p:txBody>
      </p:sp>
      <p:pic>
        <p:nvPicPr>
          <p:cNvPr id="3074" name="Picture 2" descr="Resultado de imagen para liderazgo">
            <a:extLst>
              <a:ext uri="{FF2B5EF4-FFF2-40B4-BE49-F238E27FC236}">
                <a16:creationId xmlns:a16="http://schemas.microsoft.com/office/drawing/2014/main" id="{B1BA87AE-536F-4310-A31D-AB8ED2DD98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8998" y="4150522"/>
            <a:ext cx="2584173" cy="2492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941242"/>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6E36662-CBE2-4866-82AA-2C3D31228F36}"/>
              </a:ext>
            </a:extLst>
          </p:cNvPr>
          <p:cNvSpPr/>
          <p:nvPr/>
        </p:nvSpPr>
        <p:spPr>
          <a:xfrm>
            <a:off x="430696" y="776045"/>
            <a:ext cx="4572000" cy="3046988"/>
          </a:xfrm>
          <a:prstGeom prst="rect">
            <a:avLst/>
          </a:prstGeom>
        </p:spPr>
        <p:txBody>
          <a:bodyPr>
            <a:spAutoFit/>
          </a:bodyPr>
          <a:lstStyle/>
          <a:p>
            <a:pPr algn="just"/>
            <a:r>
              <a:rPr lang="es-MX" sz="2400" dirty="0">
                <a:latin typeface="pt_sans-narrow-web"/>
              </a:rPr>
              <a:t>Para Daft (2006) el liderazgo es la “relación de influencia que ocurre entre líderes y sus seguidores, mediante la cual las dos partes pretenden llegar a cambios y resultados reales que reflejen los propósitos que comparten” </a:t>
            </a:r>
            <a:endParaRPr lang="es-MX" sz="2400" dirty="0"/>
          </a:p>
        </p:txBody>
      </p:sp>
      <p:sp>
        <p:nvSpPr>
          <p:cNvPr id="3" name="Rectángulo 2">
            <a:extLst>
              <a:ext uri="{FF2B5EF4-FFF2-40B4-BE49-F238E27FC236}">
                <a16:creationId xmlns:a16="http://schemas.microsoft.com/office/drawing/2014/main" id="{22C540A0-647D-444A-8C38-C79FB312A9C1}"/>
              </a:ext>
            </a:extLst>
          </p:cNvPr>
          <p:cNvSpPr/>
          <p:nvPr/>
        </p:nvSpPr>
        <p:spPr>
          <a:xfrm>
            <a:off x="430696" y="4127549"/>
            <a:ext cx="4572000" cy="1938992"/>
          </a:xfrm>
          <a:prstGeom prst="rect">
            <a:avLst/>
          </a:prstGeom>
        </p:spPr>
        <p:txBody>
          <a:bodyPr>
            <a:spAutoFit/>
          </a:bodyPr>
          <a:lstStyle/>
          <a:p>
            <a:pPr algn="just"/>
            <a:r>
              <a:rPr lang="es-MX" sz="2400" dirty="0" err="1">
                <a:latin typeface="pt_sans-narrow-web"/>
              </a:rPr>
              <a:t>Ivancevich</a:t>
            </a:r>
            <a:r>
              <a:rPr lang="es-MX" sz="2400" dirty="0">
                <a:latin typeface="pt_sans-narrow-web"/>
              </a:rPr>
              <a:t> (2005), el liderazgo es el proceso de influir en otros para facilitar el logro de objetivos pertinentes para la organización</a:t>
            </a:r>
            <a:r>
              <a:rPr lang="es-MX" sz="2400" dirty="0">
                <a:solidFill>
                  <a:srgbClr val="000000"/>
                </a:solidFill>
                <a:latin typeface="pt_sans-narrow-web"/>
              </a:rPr>
              <a:t>.</a:t>
            </a:r>
            <a:endParaRPr lang="es-MX" sz="2400" dirty="0"/>
          </a:p>
        </p:txBody>
      </p:sp>
      <p:pic>
        <p:nvPicPr>
          <p:cNvPr id="4098" name="Picture 2" descr="http://www.gestion.org/wp-content/uploads/2014/06/liderazgo-empresarial-450x255.jpg">
            <a:extLst>
              <a:ext uri="{FF2B5EF4-FFF2-40B4-BE49-F238E27FC236}">
                <a16:creationId xmlns:a16="http://schemas.microsoft.com/office/drawing/2014/main" id="{5CB82E68-2369-4A0D-9072-ADB8273FE6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461" y="2201311"/>
            <a:ext cx="3823252"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05621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E44E6A2F-09CD-4BE0-B42D-107FF03CEED6}"/>
    </a:ext>
  </a:extLst>
</a:theme>
</file>

<file path=ppt/theme/theme2.xml><?xml version="1.0" encoding="utf-8"?>
<a:theme xmlns:a="http://schemas.openxmlformats.org/drawingml/2006/main" name="Office Theme">
  <a:themeElements>
    <a:clrScheme name="Microsoft Motion BG">
      <a:dk1>
        <a:sysClr val="windowText" lastClr="000000"/>
      </a:dk1>
      <a:lt1>
        <a:sysClr val="window" lastClr="FFFFFF"/>
      </a:lt1>
      <a:dk2>
        <a:srgbClr val="2B370A"/>
      </a:dk2>
      <a:lt2>
        <a:srgbClr val="EBF6D0"/>
      </a:lt2>
      <a:accent1>
        <a:srgbClr val="FF9900"/>
      </a:accent1>
      <a:accent2>
        <a:srgbClr val="FFCC00"/>
      </a:accent2>
      <a:accent3>
        <a:srgbClr val="9BBB59"/>
      </a:accent3>
      <a:accent4>
        <a:srgbClr val="1E8C16"/>
      </a:accent4>
      <a:accent5>
        <a:srgbClr val="00CC99"/>
      </a:accent5>
      <a:accent6>
        <a:srgbClr val="00A1DA"/>
      </a:accent6>
      <a:hlink>
        <a:srgbClr val="00D200"/>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icrosoft Motion BG">
      <a:dk1>
        <a:sysClr val="windowText" lastClr="000000"/>
      </a:dk1>
      <a:lt1>
        <a:sysClr val="window" lastClr="FFFFFF"/>
      </a:lt1>
      <a:dk2>
        <a:srgbClr val="2B370A"/>
      </a:dk2>
      <a:lt2>
        <a:srgbClr val="EBF6D0"/>
      </a:lt2>
      <a:accent1>
        <a:srgbClr val="FF9900"/>
      </a:accent1>
      <a:accent2>
        <a:srgbClr val="FFCC00"/>
      </a:accent2>
      <a:accent3>
        <a:srgbClr val="9BBB59"/>
      </a:accent3>
      <a:accent4>
        <a:srgbClr val="1E8C16"/>
      </a:accent4>
      <a:accent5>
        <a:srgbClr val="00CC99"/>
      </a:accent5>
      <a:accent6>
        <a:srgbClr val="00A1DA"/>
      </a:accent6>
      <a:hlink>
        <a:srgbClr val="00D200"/>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CBB46A4-E7BC-4F66-B794-23E69454A50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TM03457452[[fn=Celestial]]</Template>
  <TotalTime>0</TotalTime>
  <Words>2373</Words>
  <Application>Microsoft Office PowerPoint</Application>
  <PresentationFormat>Presentación en pantalla (4:3)</PresentationFormat>
  <Paragraphs>146</Paragraphs>
  <Slides>54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54</vt:i4>
      </vt:variant>
    </vt:vector>
  </HeadingPairs>
  <TitlesOfParts>
    <vt:vector size="63" baseType="lpstr">
      <vt:lpstr>archivoblack</vt:lpstr>
      <vt:lpstr>Arial</vt:lpstr>
      <vt:lpstr>Arial Black</vt:lpstr>
      <vt:lpstr>Calibri</vt:lpstr>
      <vt:lpstr>Calibri Light</vt:lpstr>
      <vt:lpstr>pt_sans-narrow-web</vt:lpstr>
      <vt:lpstr>Times New Roman</vt:lpstr>
      <vt:lpstr>Verdana, Arial, Helvetica, sans-serif</vt:lpstr>
      <vt:lpstr>Celestial</vt:lpstr>
      <vt:lpstr>Presentación de PowerPoint</vt:lpstr>
      <vt:lpstr>Presentación de PowerPoint</vt:lpstr>
      <vt:lpstr>Presentación de PowerPoint</vt:lpstr>
      <vt:lpstr>Objetivo específico</vt:lpstr>
      <vt:lpstr>Contenido</vt:lpstr>
      <vt:lpstr>Principios básicos del liderazgo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es lo deseable para la organización?</vt:lpstr>
      <vt:lpstr>Estilos de liderazgo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TEORIAS DEL LIDERAZGO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LIDERAZGO POR OBJETIVOS </vt:lpstr>
      <vt:lpstr>Presentación de PowerPoint</vt:lpstr>
      <vt:lpstr>Modelo líder-participación de Vroom-Jago  </vt:lpstr>
      <vt:lpstr>Presentación de PowerPoint</vt:lpstr>
      <vt:lpstr>Presentación de PowerPoint</vt:lpstr>
      <vt:lpstr>Presentación de PowerPoint</vt:lpstr>
      <vt:lpstr>Presentación de PowerPoint</vt:lpstr>
      <vt:lpstr>Presentación de PowerPoint</vt:lpstr>
      <vt:lpstr>REFERENCIAS BIBLIOGRáFICAS </vt:lpstr>
      <vt:lpstr>Presentación de PowerPoint</vt:lpstr>
      <vt:lpstr>GUION EXPLICATIVO</vt:lpstr>
      <vt:lpstr>Presentación de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2017-10-19T21:59:06Z</dcterms:created>
  <dcterms:modified xsi:type="dcterms:W3CDTF">2017-10-21T02:58:00Z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TC027279839991</vt:lpwstr>
  </property>
</Properties>
</file>