
<file path=[Content_Types].xml><?xml version="1.0" encoding="utf-8"?>
<Types xmlns="http://schemas.openxmlformats.org/package/2006/content-types">
  <Default Extension="png" ContentType="image/png"/>
  <Default Extension="jpg&amp;ehk=3qC40hot3" ContentType="image/jpeg"/>
  <Default Extension="png&amp;ehk="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6.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7.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5" r:id="rId1"/>
  </p:sldMasterIdLst>
  <p:notesMasterIdLst>
    <p:notesMasterId r:id="rId39"/>
  </p:notesMasterIdLst>
  <p:sldIdLst>
    <p:sldId id="256" r:id="rId2"/>
    <p:sldId id="293" r:id="rId3"/>
    <p:sldId id="270" r:id="rId4"/>
    <p:sldId id="295" r:id="rId5"/>
    <p:sldId id="294" r:id="rId6"/>
    <p:sldId id="271" r:id="rId7"/>
    <p:sldId id="272" r:id="rId8"/>
    <p:sldId id="292" r:id="rId9"/>
    <p:sldId id="345" r:id="rId10"/>
    <p:sldId id="363" r:id="rId11"/>
    <p:sldId id="372" r:id="rId12"/>
    <p:sldId id="370" r:id="rId13"/>
    <p:sldId id="346" r:id="rId14"/>
    <p:sldId id="362" r:id="rId15"/>
    <p:sldId id="357" r:id="rId16"/>
    <p:sldId id="358" r:id="rId17"/>
    <p:sldId id="297" r:id="rId18"/>
    <p:sldId id="347" r:id="rId19"/>
    <p:sldId id="348" r:id="rId20"/>
    <p:sldId id="350" r:id="rId21"/>
    <p:sldId id="320" r:id="rId22"/>
    <p:sldId id="321" r:id="rId23"/>
    <p:sldId id="351" r:id="rId24"/>
    <p:sldId id="352" r:id="rId25"/>
    <p:sldId id="353" r:id="rId26"/>
    <p:sldId id="354" r:id="rId27"/>
    <p:sldId id="361" r:id="rId28"/>
    <p:sldId id="300" r:id="rId29"/>
    <p:sldId id="365" r:id="rId30"/>
    <p:sldId id="322" r:id="rId31"/>
    <p:sldId id="367" r:id="rId32"/>
    <p:sldId id="311" r:id="rId33"/>
    <p:sldId id="316" r:id="rId34"/>
    <p:sldId id="290" r:id="rId35"/>
    <p:sldId id="291" r:id="rId36"/>
    <p:sldId id="359" r:id="rId37"/>
    <p:sldId id="296"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A6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71" autoAdjust="0"/>
    <p:restoredTop sz="94660"/>
  </p:normalViewPr>
  <p:slideViewPr>
    <p:cSldViewPr snapToGrid="0">
      <p:cViewPr varScale="1">
        <p:scale>
          <a:sx n="61" d="100"/>
          <a:sy n="61" d="100"/>
        </p:scale>
        <p:origin x="9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_rels/data6.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6.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A64698-D8C5-42D6-B27C-AC371662C4D7}" type="doc">
      <dgm:prSet loTypeId="urn:microsoft.com/office/officeart/2005/8/layout/venn3" loCatId="relationship" qsTypeId="urn:microsoft.com/office/officeart/2005/8/quickstyle/simple1" qsCatId="simple" csTypeId="urn:microsoft.com/office/officeart/2005/8/colors/colorful2" csCatId="colorful" phldr="1"/>
      <dgm:spPr/>
      <dgm:t>
        <a:bodyPr/>
        <a:lstStyle/>
        <a:p>
          <a:endParaRPr lang="es-ES"/>
        </a:p>
      </dgm:t>
    </dgm:pt>
    <dgm:pt modelId="{8344AB0D-D871-4357-A3C7-9DB9DEEF1690}">
      <dgm:prSet phldrT="[Texto]" custT="1"/>
      <dgm:spPr/>
      <dgm:t>
        <a:bodyPr/>
        <a:lstStyle/>
        <a:p>
          <a:r>
            <a:rPr lang="es-ES" sz="2400" b="1" dirty="0">
              <a:latin typeface="Arial" panose="020B0604020202020204" pitchFamily="34" charset="0"/>
              <a:cs typeface="Arial" panose="020B0604020202020204" pitchFamily="34" charset="0"/>
            </a:rPr>
            <a:t>Confiable</a:t>
          </a:r>
        </a:p>
      </dgm:t>
    </dgm:pt>
    <dgm:pt modelId="{8C5B99CA-4B51-4D2B-9208-D1E286B5CB5C}" type="parTrans" cxnId="{322E7091-B088-4092-8D93-69E7FFD6E760}">
      <dgm:prSet/>
      <dgm:spPr/>
      <dgm:t>
        <a:bodyPr/>
        <a:lstStyle/>
        <a:p>
          <a:endParaRPr lang="es-ES"/>
        </a:p>
      </dgm:t>
    </dgm:pt>
    <dgm:pt modelId="{09123A2E-BE74-42D0-9B92-F43C05536F03}" type="sibTrans" cxnId="{322E7091-B088-4092-8D93-69E7FFD6E760}">
      <dgm:prSet/>
      <dgm:spPr/>
      <dgm:t>
        <a:bodyPr/>
        <a:lstStyle/>
        <a:p>
          <a:endParaRPr lang="es-ES"/>
        </a:p>
      </dgm:t>
    </dgm:pt>
    <dgm:pt modelId="{77B6042E-5027-4733-9FF2-867998127C26}">
      <dgm:prSet phldrT="[Texto]" custT="1"/>
      <dgm:spPr/>
      <dgm:t>
        <a:bodyPr/>
        <a:lstStyle/>
        <a:p>
          <a:r>
            <a:rPr lang="es-ES" sz="2800" b="1" dirty="0">
              <a:latin typeface="Arial" panose="020B0604020202020204" pitchFamily="34" charset="0"/>
              <a:cs typeface="Arial" panose="020B0604020202020204" pitchFamily="34" charset="0"/>
            </a:rPr>
            <a:t>Relevante</a:t>
          </a:r>
        </a:p>
      </dgm:t>
    </dgm:pt>
    <dgm:pt modelId="{0D76A716-E372-48C7-8BD1-7A0D8349A4B7}" type="parTrans" cxnId="{DBDB0E41-6786-4891-A88B-1C103E559FA3}">
      <dgm:prSet/>
      <dgm:spPr/>
      <dgm:t>
        <a:bodyPr/>
        <a:lstStyle/>
        <a:p>
          <a:endParaRPr lang="es-ES"/>
        </a:p>
      </dgm:t>
    </dgm:pt>
    <dgm:pt modelId="{0AC16988-27F3-4C3F-A5D5-D905F7B59319}" type="sibTrans" cxnId="{DBDB0E41-6786-4891-A88B-1C103E559FA3}">
      <dgm:prSet/>
      <dgm:spPr/>
      <dgm:t>
        <a:bodyPr/>
        <a:lstStyle/>
        <a:p>
          <a:endParaRPr lang="es-ES"/>
        </a:p>
      </dgm:t>
    </dgm:pt>
    <dgm:pt modelId="{9B7E83E3-12EE-407C-B904-D14CCF7794F0}">
      <dgm:prSet phldrT="[Texto]" custT="1"/>
      <dgm:spPr/>
      <dgm:t>
        <a:bodyPr/>
        <a:lstStyle/>
        <a:p>
          <a:r>
            <a:rPr lang="es-ES" sz="2400" b="1" dirty="0">
              <a:latin typeface="Arial" panose="020B0604020202020204" pitchFamily="34" charset="0"/>
              <a:cs typeface="Arial" panose="020B0604020202020204" pitchFamily="34" charset="0"/>
            </a:rPr>
            <a:t>Comprensible</a:t>
          </a:r>
        </a:p>
      </dgm:t>
    </dgm:pt>
    <dgm:pt modelId="{50255EC7-4BF5-4AF3-820E-53F5A26D61FF}" type="parTrans" cxnId="{671A4750-9C79-4165-BE33-A00A5859A000}">
      <dgm:prSet/>
      <dgm:spPr/>
      <dgm:t>
        <a:bodyPr/>
        <a:lstStyle/>
        <a:p>
          <a:endParaRPr lang="es-ES"/>
        </a:p>
      </dgm:t>
    </dgm:pt>
    <dgm:pt modelId="{D75618D5-741C-464B-AD24-1F9BF188122F}" type="sibTrans" cxnId="{671A4750-9C79-4165-BE33-A00A5859A000}">
      <dgm:prSet/>
      <dgm:spPr/>
      <dgm:t>
        <a:bodyPr/>
        <a:lstStyle/>
        <a:p>
          <a:endParaRPr lang="es-ES"/>
        </a:p>
      </dgm:t>
    </dgm:pt>
    <dgm:pt modelId="{321B9057-80B2-4B07-89DF-77D424345DEA}">
      <dgm:prSet phldrT="[Texto]" custT="1"/>
      <dgm:spPr/>
      <dgm:t>
        <a:bodyPr/>
        <a:lstStyle/>
        <a:p>
          <a:r>
            <a:rPr lang="es-ES" sz="2800" b="1" dirty="0">
              <a:latin typeface="Arial" panose="020B0604020202020204" pitchFamily="34" charset="0"/>
              <a:cs typeface="Arial" panose="020B0604020202020204" pitchFamily="34" charset="0"/>
            </a:rPr>
            <a:t>Comparable</a:t>
          </a:r>
        </a:p>
      </dgm:t>
    </dgm:pt>
    <dgm:pt modelId="{69DA9DEF-69CF-49D5-B5D9-010126BDB67C}" type="parTrans" cxnId="{7E05F70D-5B9D-44FF-B53D-AA1DB09FA00E}">
      <dgm:prSet/>
      <dgm:spPr/>
      <dgm:t>
        <a:bodyPr/>
        <a:lstStyle/>
        <a:p>
          <a:endParaRPr lang="es-ES"/>
        </a:p>
      </dgm:t>
    </dgm:pt>
    <dgm:pt modelId="{92E6D96F-C65F-4744-A684-5D546FF6A258}" type="sibTrans" cxnId="{7E05F70D-5B9D-44FF-B53D-AA1DB09FA00E}">
      <dgm:prSet/>
      <dgm:spPr/>
      <dgm:t>
        <a:bodyPr/>
        <a:lstStyle/>
        <a:p>
          <a:endParaRPr lang="es-ES"/>
        </a:p>
      </dgm:t>
    </dgm:pt>
    <dgm:pt modelId="{F6D8BA08-DE7F-4CB1-BF6F-001A4A1990F1}" type="pres">
      <dgm:prSet presAssocID="{15A64698-D8C5-42D6-B27C-AC371662C4D7}" presName="Name0" presStyleCnt="0">
        <dgm:presLayoutVars>
          <dgm:dir/>
          <dgm:resizeHandles val="exact"/>
        </dgm:presLayoutVars>
      </dgm:prSet>
      <dgm:spPr/>
    </dgm:pt>
    <dgm:pt modelId="{5864B2D6-0499-4616-A69C-0FB2A2899B7E}" type="pres">
      <dgm:prSet presAssocID="{8344AB0D-D871-4357-A3C7-9DB9DEEF1690}" presName="Name5" presStyleLbl="vennNode1" presStyleIdx="0" presStyleCnt="4" custScaleX="691477" custScaleY="658852">
        <dgm:presLayoutVars>
          <dgm:bulletEnabled val="1"/>
        </dgm:presLayoutVars>
      </dgm:prSet>
      <dgm:spPr/>
    </dgm:pt>
    <dgm:pt modelId="{97A5ECA5-57F0-481F-8F43-D63F52C73503}" type="pres">
      <dgm:prSet presAssocID="{09123A2E-BE74-42D0-9B92-F43C05536F03}" presName="space" presStyleCnt="0"/>
      <dgm:spPr/>
    </dgm:pt>
    <dgm:pt modelId="{0A756E34-8451-4ECB-B644-92A096D0F77B}" type="pres">
      <dgm:prSet presAssocID="{77B6042E-5027-4733-9FF2-867998127C26}" presName="Name5" presStyleLbl="vennNode1" presStyleIdx="1" presStyleCnt="4" custScaleX="806405" custScaleY="643408">
        <dgm:presLayoutVars>
          <dgm:bulletEnabled val="1"/>
        </dgm:presLayoutVars>
      </dgm:prSet>
      <dgm:spPr/>
    </dgm:pt>
    <dgm:pt modelId="{0AA6C41F-E103-4E93-8F5F-21796F1F4F12}" type="pres">
      <dgm:prSet presAssocID="{0AC16988-27F3-4C3F-A5D5-D905F7B59319}" presName="space" presStyleCnt="0"/>
      <dgm:spPr/>
    </dgm:pt>
    <dgm:pt modelId="{95329544-569D-4C00-BAED-0D30972E9672}" type="pres">
      <dgm:prSet presAssocID="{9B7E83E3-12EE-407C-B904-D14CCF7794F0}" presName="Name5" presStyleLbl="vennNode1" presStyleIdx="2" presStyleCnt="4" custScaleX="970639" custScaleY="619679">
        <dgm:presLayoutVars>
          <dgm:bulletEnabled val="1"/>
        </dgm:presLayoutVars>
      </dgm:prSet>
      <dgm:spPr/>
    </dgm:pt>
    <dgm:pt modelId="{BF1BFDAF-DF48-4BC1-B3E4-F56BC07C0F72}" type="pres">
      <dgm:prSet presAssocID="{D75618D5-741C-464B-AD24-1F9BF188122F}" presName="space" presStyleCnt="0"/>
      <dgm:spPr/>
    </dgm:pt>
    <dgm:pt modelId="{20E45600-D0F8-4D37-8A42-DB3A19E4CAC5}" type="pres">
      <dgm:prSet presAssocID="{321B9057-80B2-4B07-89DF-77D424345DEA}" presName="Name5" presStyleLbl="vennNode1" presStyleIdx="3" presStyleCnt="4" custScaleX="1009413" custScaleY="607761" custLinFactNeighborX="499" custLinFactNeighborY="-2379">
        <dgm:presLayoutVars>
          <dgm:bulletEnabled val="1"/>
        </dgm:presLayoutVars>
      </dgm:prSet>
      <dgm:spPr/>
    </dgm:pt>
  </dgm:ptLst>
  <dgm:cxnLst>
    <dgm:cxn modelId="{7E05F70D-5B9D-44FF-B53D-AA1DB09FA00E}" srcId="{15A64698-D8C5-42D6-B27C-AC371662C4D7}" destId="{321B9057-80B2-4B07-89DF-77D424345DEA}" srcOrd="3" destOrd="0" parTransId="{69DA9DEF-69CF-49D5-B5D9-010126BDB67C}" sibTransId="{92E6D96F-C65F-4744-A684-5D546FF6A258}"/>
    <dgm:cxn modelId="{DBDB0E41-6786-4891-A88B-1C103E559FA3}" srcId="{15A64698-D8C5-42D6-B27C-AC371662C4D7}" destId="{77B6042E-5027-4733-9FF2-867998127C26}" srcOrd="1" destOrd="0" parTransId="{0D76A716-E372-48C7-8BD1-7A0D8349A4B7}" sibTransId="{0AC16988-27F3-4C3F-A5D5-D905F7B59319}"/>
    <dgm:cxn modelId="{E10F6E61-52BE-4F73-BB88-DD521CE5B682}" type="presOf" srcId="{8344AB0D-D871-4357-A3C7-9DB9DEEF1690}" destId="{5864B2D6-0499-4616-A69C-0FB2A2899B7E}" srcOrd="0" destOrd="0" presId="urn:microsoft.com/office/officeart/2005/8/layout/venn3"/>
    <dgm:cxn modelId="{671A4750-9C79-4165-BE33-A00A5859A000}" srcId="{15A64698-D8C5-42D6-B27C-AC371662C4D7}" destId="{9B7E83E3-12EE-407C-B904-D14CCF7794F0}" srcOrd="2" destOrd="0" parTransId="{50255EC7-4BF5-4AF3-820E-53F5A26D61FF}" sibTransId="{D75618D5-741C-464B-AD24-1F9BF188122F}"/>
    <dgm:cxn modelId="{4EE7567E-3AD5-4F37-B5A0-FE52A547DD65}" type="presOf" srcId="{321B9057-80B2-4B07-89DF-77D424345DEA}" destId="{20E45600-D0F8-4D37-8A42-DB3A19E4CAC5}" srcOrd="0" destOrd="0" presId="urn:microsoft.com/office/officeart/2005/8/layout/venn3"/>
    <dgm:cxn modelId="{322E7091-B088-4092-8D93-69E7FFD6E760}" srcId="{15A64698-D8C5-42D6-B27C-AC371662C4D7}" destId="{8344AB0D-D871-4357-A3C7-9DB9DEEF1690}" srcOrd="0" destOrd="0" parTransId="{8C5B99CA-4B51-4D2B-9208-D1E286B5CB5C}" sibTransId="{09123A2E-BE74-42D0-9B92-F43C05536F03}"/>
    <dgm:cxn modelId="{48B1F792-0709-4BC3-8CA5-3A5AE3F2846E}" type="presOf" srcId="{77B6042E-5027-4733-9FF2-867998127C26}" destId="{0A756E34-8451-4ECB-B644-92A096D0F77B}" srcOrd="0" destOrd="0" presId="urn:microsoft.com/office/officeart/2005/8/layout/venn3"/>
    <dgm:cxn modelId="{3057359F-3B0F-4970-82B4-2BF02DA0217C}" type="presOf" srcId="{15A64698-D8C5-42D6-B27C-AC371662C4D7}" destId="{F6D8BA08-DE7F-4CB1-BF6F-001A4A1990F1}" srcOrd="0" destOrd="0" presId="urn:microsoft.com/office/officeart/2005/8/layout/venn3"/>
    <dgm:cxn modelId="{513511EF-6FD0-4C8E-9E3E-3AAC983CA569}" type="presOf" srcId="{9B7E83E3-12EE-407C-B904-D14CCF7794F0}" destId="{95329544-569D-4C00-BAED-0D30972E9672}" srcOrd="0" destOrd="0" presId="urn:microsoft.com/office/officeart/2005/8/layout/venn3"/>
    <dgm:cxn modelId="{12ED81C8-5310-4C93-8968-0B83D5D987E7}" type="presParOf" srcId="{F6D8BA08-DE7F-4CB1-BF6F-001A4A1990F1}" destId="{5864B2D6-0499-4616-A69C-0FB2A2899B7E}" srcOrd="0" destOrd="0" presId="urn:microsoft.com/office/officeart/2005/8/layout/venn3"/>
    <dgm:cxn modelId="{D83BF0B5-5920-480F-9F08-FDCE9DA98BA6}" type="presParOf" srcId="{F6D8BA08-DE7F-4CB1-BF6F-001A4A1990F1}" destId="{97A5ECA5-57F0-481F-8F43-D63F52C73503}" srcOrd="1" destOrd="0" presId="urn:microsoft.com/office/officeart/2005/8/layout/venn3"/>
    <dgm:cxn modelId="{91C3E433-5C8C-434A-987F-DFE9D7433E5C}" type="presParOf" srcId="{F6D8BA08-DE7F-4CB1-BF6F-001A4A1990F1}" destId="{0A756E34-8451-4ECB-B644-92A096D0F77B}" srcOrd="2" destOrd="0" presId="urn:microsoft.com/office/officeart/2005/8/layout/venn3"/>
    <dgm:cxn modelId="{E9313F0D-7A01-4AE2-9BEE-53F27001F35E}" type="presParOf" srcId="{F6D8BA08-DE7F-4CB1-BF6F-001A4A1990F1}" destId="{0AA6C41F-E103-4E93-8F5F-21796F1F4F12}" srcOrd="3" destOrd="0" presId="urn:microsoft.com/office/officeart/2005/8/layout/venn3"/>
    <dgm:cxn modelId="{0B012F73-8326-4C88-A1CA-765312E352C7}" type="presParOf" srcId="{F6D8BA08-DE7F-4CB1-BF6F-001A4A1990F1}" destId="{95329544-569D-4C00-BAED-0D30972E9672}" srcOrd="4" destOrd="0" presId="urn:microsoft.com/office/officeart/2005/8/layout/venn3"/>
    <dgm:cxn modelId="{23BD2631-0E40-4001-AA35-6F74A201E106}" type="presParOf" srcId="{F6D8BA08-DE7F-4CB1-BF6F-001A4A1990F1}" destId="{BF1BFDAF-DF48-4BC1-B3E4-F56BC07C0F72}" srcOrd="5" destOrd="0" presId="urn:microsoft.com/office/officeart/2005/8/layout/venn3"/>
    <dgm:cxn modelId="{0684C9C3-10C8-4351-8E98-77B07D32E189}" type="presParOf" srcId="{F6D8BA08-DE7F-4CB1-BF6F-001A4A1990F1}" destId="{20E45600-D0F8-4D37-8A42-DB3A19E4CAC5}" srcOrd="6" destOrd="0" presId="urn:microsoft.com/office/officeart/2005/8/layout/ven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19F31E3-DD98-43C9-B7C6-9E27DCE3BE2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62A1913-509A-4531-A256-AA39401B9BBF}">
      <dgm:prSet custT="1"/>
      <dgm:spPr/>
      <dgm:t>
        <a:bodyPr/>
        <a:lstStyle/>
        <a:p>
          <a:pPr rtl="0"/>
          <a:r>
            <a:rPr lang="es-MX" sz="2400" b="1" dirty="0">
              <a:latin typeface="Arial" panose="020B0604020202020204" pitchFamily="34" charset="0"/>
              <a:cs typeface="Arial" panose="020B0604020202020204" pitchFamily="34" charset="0"/>
            </a:rPr>
            <a:t>A-5 Para entidades </a:t>
          </a:r>
          <a:r>
            <a:rPr lang="es-MX" sz="2400" b="1" u="sng" dirty="0">
              <a:latin typeface="Arial" panose="020B0604020202020204" pitchFamily="34" charset="0"/>
              <a:cs typeface="Arial" panose="020B0604020202020204" pitchFamily="34" charset="0"/>
            </a:rPr>
            <a:t>lucrativas.</a:t>
          </a:r>
          <a:r>
            <a:rPr lang="es-MX" sz="1800" b="1" u="sng" dirty="0"/>
            <a:t> </a:t>
          </a:r>
          <a:endParaRPr lang="es-MX" sz="1800" u="sng" dirty="0"/>
        </a:p>
      </dgm:t>
    </dgm:pt>
    <dgm:pt modelId="{98ABF2DC-5F9B-4F4F-AF6D-45DFB32466F1}" type="parTrans" cxnId="{4E27087A-1883-4DE6-99FF-E58EACF9E967}">
      <dgm:prSet/>
      <dgm:spPr/>
      <dgm:t>
        <a:bodyPr/>
        <a:lstStyle/>
        <a:p>
          <a:endParaRPr lang="es-MX" sz="1400"/>
        </a:p>
      </dgm:t>
    </dgm:pt>
    <dgm:pt modelId="{A9D1219E-D888-4A7D-A4BA-3AA14D97A7CB}" type="sibTrans" cxnId="{4E27087A-1883-4DE6-99FF-E58EACF9E967}">
      <dgm:prSet/>
      <dgm:spPr/>
      <dgm:t>
        <a:bodyPr/>
        <a:lstStyle/>
        <a:p>
          <a:endParaRPr lang="es-MX" sz="1400"/>
        </a:p>
      </dgm:t>
    </dgm:pt>
    <dgm:pt modelId="{2B625AEC-1491-4D8B-8858-4ADAF8A65500}">
      <dgm:prSet custT="1"/>
      <dgm:spPr/>
      <dgm:t>
        <a:bodyPr/>
        <a:lstStyle/>
        <a:p>
          <a:pPr rtl="0"/>
          <a:r>
            <a:rPr lang="es-MX" sz="2400" b="1" dirty="0">
              <a:solidFill>
                <a:srgbClr val="FFC000"/>
              </a:solidFill>
            </a:rPr>
            <a:t>CAPITAL CONTABLE</a:t>
          </a:r>
          <a:r>
            <a:rPr lang="es-MX" sz="2400" b="1" dirty="0"/>
            <a:t>:</a:t>
          </a:r>
        </a:p>
      </dgm:t>
    </dgm:pt>
    <dgm:pt modelId="{CAD894D1-1018-457F-8B17-892D972F35CE}" type="parTrans" cxnId="{3EB99966-D587-49FB-9045-9E17817D2B8D}">
      <dgm:prSet/>
      <dgm:spPr/>
      <dgm:t>
        <a:bodyPr/>
        <a:lstStyle/>
        <a:p>
          <a:endParaRPr lang="es-MX" sz="1400"/>
        </a:p>
      </dgm:t>
    </dgm:pt>
    <dgm:pt modelId="{39E123EC-16C9-48A8-9298-3C55F0BB3F7C}" type="sibTrans" cxnId="{3EB99966-D587-49FB-9045-9E17817D2B8D}">
      <dgm:prSet/>
      <dgm:spPr/>
      <dgm:t>
        <a:bodyPr/>
        <a:lstStyle/>
        <a:p>
          <a:endParaRPr lang="es-MX" sz="1400"/>
        </a:p>
      </dgm:t>
    </dgm:pt>
    <dgm:pt modelId="{ACCF0B85-0014-4A6A-B5CC-09C9C3F7E114}">
      <dgm:prSet custT="1"/>
      <dgm:spPr/>
      <dgm:t>
        <a:bodyPr/>
        <a:lstStyle/>
        <a:p>
          <a:pPr algn="just" rtl="0"/>
          <a:r>
            <a:rPr lang="es-MX" sz="2000" dirty="0"/>
            <a:t>Es el </a:t>
          </a:r>
          <a:r>
            <a:rPr lang="es-MX" sz="2400" b="1" dirty="0"/>
            <a:t>valor residual </a:t>
          </a:r>
          <a:r>
            <a:rPr lang="es-MX" sz="2000" dirty="0"/>
            <a:t>de los activos de la entidad, una vez deducidos todos sus pasivos.</a:t>
          </a:r>
        </a:p>
      </dgm:t>
    </dgm:pt>
    <dgm:pt modelId="{7A1BF6AF-E456-4193-A22E-1120B0E61226}" type="parTrans" cxnId="{7EDDED62-5A48-4229-A28F-C9F524E72BE4}">
      <dgm:prSet/>
      <dgm:spPr/>
      <dgm:t>
        <a:bodyPr/>
        <a:lstStyle/>
        <a:p>
          <a:endParaRPr lang="es-MX" sz="1400"/>
        </a:p>
      </dgm:t>
    </dgm:pt>
    <dgm:pt modelId="{55F6AC27-4093-428B-A672-ECA44515B26F}" type="sibTrans" cxnId="{7EDDED62-5A48-4229-A28F-C9F524E72BE4}">
      <dgm:prSet/>
      <dgm:spPr/>
      <dgm:t>
        <a:bodyPr/>
        <a:lstStyle/>
        <a:p>
          <a:endParaRPr lang="es-MX" sz="1400"/>
        </a:p>
      </dgm:t>
    </dgm:pt>
    <dgm:pt modelId="{66F0B933-00F5-49A7-A67B-DA9FB3D61EE2}">
      <dgm:prSet custT="1"/>
      <dgm:spPr/>
      <dgm:t>
        <a:bodyPr/>
        <a:lstStyle/>
        <a:p>
          <a:pPr rtl="0"/>
          <a:endParaRPr lang="es-MX" sz="2000" dirty="0"/>
        </a:p>
      </dgm:t>
    </dgm:pt>
    <dgm:pt modelId="{0860140C-093C-455C-812A-9A7FC6C2E5FF}" type="parTrans" cxnId="{0F40E375-04AC-4605-B37C-0D3E23AB6132}">
      <dgm:prSet/>
      <dgm:spPr/>
      <dgm:t>
        <a:bodyPr/>
        <a:lstStyle/>
        <a:p>
          <a:endParaRPr lang="es-MX" sz="1400"/>
        </a:p>
      </dgm:t>
    </dgm:pt>
    <dgm:pt modelId="{19B9EEDF-4B9E-4613-BDCB-D00D8BA4915F}" type="sibTrans" cxnId="{0F40E375-04AC-4605-B37C-0D3E23AB6132}">
      <dgm:prSet/>
      <dgm:spPr/>
      <dgm:t>
        <a:bodyPr/>
        <a:lstStyle/>
        <a:p>
          <a:endParaRPr lang="es-MX" sz="1400"/>
        </a:p>
      </dgm:t>
    </dgm:pt>
    <dgm:pt modelId="{08B3BBDC-4E65-4EBE-875A-8F98378CB158}" type="pres">
      <dgm:prSet presAssocID="{C19F31E3-DD98-43C9-B7C6-9E27DCE3BE23}" presName="vert0" presStyleCnt="0">
        <dgm:presLayoutVars>
          <dgm:dir/>
          <dgm:animOne val="branch"/>
          <dgm:animLvl val="lvl"/>
        </dgm:presLayoutVars>
      </dgm:prSet>
      <dgm:spPr/>
    </dgm:pt>
    <dgm:pt modelId="{286D00DF-F2BD-4D81-BE2F-E70ABDF32BD7}" type="pres">
      <dgm:prSet presAssocID="{F62A1913-509A-4531-A256-AA39401B9BBF}" presName="thickLine" presStyleLbl="alignNode1" presStyleIdx="0" presStyleCnt="1"/>
      <dgm:spPr/>
    </dgm:pt>
    <dgm:pt modelId="{BFF25727-A776-4125-91E6-B1566542F3FC}" type="pres">
      <dgm:prSet presAssocID="{F62A1913-509A-4531-A256-AA39401B9BBF}" presName="horz1" presStyleCnt="0"/>
      <dgm:spPr/>
    </dgm:pt>
    <dgm:pt modelId="{71C158AA-7073-4B94-B603-8E9D5CDDECC5}" type="pres">
      <dgm:prSet presAssocID="{F62A1913-509A-4531-A256-AA39401B9BBF}" presName="tx1" presStyleLbl="revTx" presStyleIdx="0" presStyleCnt="4" custScaleX="167998"/>
      <dgm:spPr/>
    </dgm:pt>
    <dgm:pt modelId="{38063549-0660-4C84-8213-78BAA5F26E05}" type="pres">
      <dgm:prSet presAssocID="{F62A1913-509A-4531-A256-AA39401B9BBF}" presName="vert1" presStyleCnt="0"/>
      <dgm:spPr/>
    </dgm:pt>
    <dgm:pt modelId="{F02A1F86-D0A8-41EE-8E28-3B942489B342}" type="pres">
      <dgm:prSet presAssocID="{2B625AEC-1491-4D8B-8858-4ADAF8A65500}" presName="vertSpace2a" presStyleCnt="0"/>
      <dgm:spPr/>
    </dgm:pt>
    <dgm:pt modelId="{E866D808-6A15-40EF-9397-370E9DCDCA49}" type="pres">
      <dgm:prSet presAssocID="{2B625AEC-1491-4D8B-8858-4ADAF8A65500}" presName="horz2" presStyleCnt="0"/>
      <dgm:spPr/>
    </dgm:pt>
    <dgm:pt modelId="{39B0E1A6-A907-4E43-B549-72D2D34CE90E}" type="pres">
      <dgm:prSet presAssocID="{2B625AEC-1491-4D8B-8858-4ADAF8A65500}" presName="horzSpace2" presStyleCnt="0"/>
      <dgm:spPr/>
    </dgm:pt>
    <dgm:pt modelId="{401D95D3-CB39-4DA8-A174-BFC3BCC6EDEF}" type="pres">
      <dgm:prSet presAssocID="{2B625AEC-1491-4D8B-8858-4ADAF8A65500}" presName="tx2" presStyleLbl="revTx" presStyleIdx="1" presStyleCnt="4" custScaleX="55133" custScaleY="100690"/>
      <dgm:spPr/>
    </dgm:pt>
    <dgm:pt modelId="{49529DD2-6797-45D3-8B87-B050FAE3AE7D}" type="pres">
      <dgm:prSet presAssocID="{2B625AEC-1491-4D8B-8858-4ADAF8A65500}" presName="vert2" presStyleCnt="0"/>
      <dgm:spPr/>
    </dgm:pt>
    <dgm:pt modelId="{BAE3DF13-954A-49C7-8CB8-CFA9CA115315}" type="pres">
      <dgm:prSet presAssocID="{ACCF0B85-0014-4A6A-B5CC-09C9C3F7E114}" presName="horz3" presStyleCnt="0"/>
      <dgm:spPr/>
    </dgm:pt>
    <dgm:pt modelId="{570A70BE-91E5-4DD6-BD26-CBA158DB0F2D}" type="pres">
      <dgm:prSet presAssocID="{ACCF0B85-0014-4A6A-B5CC-09C9C3F7E114}" presName="horzSpace3" presStyleCnt="0"/>
      <dgm:spPr/>
    </dgm:pt>
    <dgm:pt modelId="{105E701F-0513-423E-94E1-B05955EB941C}" type="pres">
      <dgm:prSet presAssocID="{ACCF0B85-0014-4A6A-B5CC-09C9C3F7E114}" presName="tx3" presStyleLbl="revTx" presStyleIdx="2" presStyleCnt="4" custScaleX="171546"/>
      <dgm:spPr/>
    </dgm:pt>
    <dgm:pt modelId="{FFC4926E-CE05-4AB9-9C71-209A45AD2DB0}" type="pres">
      <dgm:prSet presAssocID="{ACCF0B85-0014-4A6A-B5CC-09C9C3F7E114}" presName="vert3" presStyleCnt="0"/>
      <dgm:spPr/>
    </dgm:pt>
    <dgm:pt modelId="{785AD1F7-5EE0-4ED9-B889-435A11E5FE6D}" type="pres">
      <dgm:prSet presAssocID="{55F6AC27-4093-428B-A672-ECA44515B26F}" presName="thinLine3" presStyleLbl="callout" presStyleIdx="0" presStyleCnt="2" custLinFactNeighborX="1079" custLinFactNeighborY="-60393"/>
      <dgm:spPr/>
    </dgm:pt>
    <dgm:pt modelId="{8A7292EB-0154-4ACE-9681-A2B30E20A17C}" type="pres">
      <dgm:prSet presAssocID="{66F0B933-00F5-49A7-A67B-DA9FB3D61EE2}" presName="horz3" presStyleCnt="0"/>
      <dgm:spPr/>
    </dgm:pt>
    <dgm:pt modelId="{85F85398-E700-4907-826A-48F53D2856A3}" type="pres">
      <dgm:prSet presAssocID="{66F0B933-00F5-49A7-A67B-DA9FB3D61EE2}" presName="horzSpace3" presStyleCnt="0"/>
      <dgm:spPr/>
    </dgm:pt>
    <dgm:pt modelId="{D53D065A-484E-428E-98B8-82DE4EA5BA77}" type="pres">
      <dgm:prSet presAssocID="{66F0B933-00F5-49A7-A67B-DA9FB3D61EE2}" presName="tx3" presStyleLbl="revTx" presStyleIdx="3" presStyleCnt="4" custScaleX="179841"/>
      <dgm:spPr/>
    </dgm:pt>
    <dgm:pt modelId="{93C00AF7-86AF-4DD7-89F9-543D2DCCF760}" type="pres">
      <dgm:prSet presAssocID="{66F0B933-00F5-49A7-A67B-DA9FB3D61EE2}" presName="vert3" presStyleCnt="0"/>
      <dgm:spPr/>
    </dgm:pt>
    <dgm:pt modelId="{778D965B-6BD2-499F-B8E7-1485BDFE930D}" type="pres">
      <dgm:prSet presAssocID="{2B625AEC-1491-4D8B-8858-4ADAF8A65500}" presName="thinLine2b" presStyleLbl="callout" presStyleIdx="1" presStyleCnt="2"/>
      <dgm:spPr/>
    </dgm:pt>
    <dgm:pt modelId="{AB0D7F50-8109-42CB-9D9B-67ED8C1DC28C}" type="pres">
      <dgm:prSet presAssocID="{2B625AEC-1491-4D8B-8858-4ADAF8A65500}" presName="vertSpace2b" presStyleCnt="0"/>
      <dgm:spPr/>
    </dgm:pt>
  </dgm:ptLst>
  <dgm:cxnLst>
    <dgm:cxn modelId="{03124115-FE07-4CE3-8CB5-42140CB16D3B}" type="presOf" srcId="{F62A1913-509A-4531-A256-AA39401B9BBF}" destId="{71C158AA-7073-4B94-B603-8E9D5CDDECC5}" srcOrd="0" destOrd="0" presId="urn:microsoft.com/office/officeart/2008/layout/LinedList"/>
    <dgm:cxn modelId="{7EDDED62-5A48-4229-A28F-C9F524E72BE4}" srcId="{2B625AEC-1491-4D8B-8858-4ADAF8A65500}" destId="{ACCF0B85-0014-4A6A-B5CC-09C9C3F7E114}" srcOrd="0" destOrd="0" parTransId="{7A1BF6AF-E456-4193-A22E-1120B0E61226}" sibTransId="{55F6AC27-4093-428B-A672-ECA44515B26F}"/>
    <dgm:cxn modelId="{3EB99966-D587-49FB-9045-9E17817D2B8D}" srcId="{F62A1913-509A-4531-A256-AA39401B9BBF}" destId="{2B625AEC-1491-4D8B-8858-4ADAF8A65500}" srcOrd="0" destOrd="0" parTransId="{CAD894D1-1018-457F-8B17-892D972F35CE}" sibTransId="{39E123EC-16C9-48A8-9298-3C55F0BB3F7C}"/>
    <dgm:cxn modelId="{D0305F47-2F27-494E-8891-E6EACAED6A88}" type="presOf" srcId="{2B625AEC-1491-4D8B-8858-4ADAF8A65500}" destId="{401D95D3-CB39-4DA8-A174-BFC3BCC6EDEF}" srcOrd="0" destOrd="0" presId="urn:microsoft.com/office/officeart/2008/layout/LinedList"/>
    <dgm:cxn modelId="{9A00CA54-58E3-496F-A120-1D46F4634890}" type="presOf" srcId="{ACCF0B85-0014-4A6A-B5CC-09C9C3F7E114}" destId="{105E701F-0513-423E-94E1-B05955EB941C}" srcOrd="0" destOrd="0" presId="urn:microsoft.com/office/officeart/2008/layout/LinedList"/>
    <dgm:cxn modelId="{0F40E375-04AC-4605-B37C-0D3E23AB6132}" srcId="{2B625AEC-1491-4D8B-8858-4ADAF8A65500}" destId="{66F0B933-00F5-49A7-A67B-DA9FB3D61EE2}" srcOrd="1" destOrd="0" parTransId="{0860140C-093C-455C-812A-9A7FC6C2E5FF}" sibTransId="{19B9EEDF-4B9E-4613-BDCB-D00D8BA4915F}"/>
    <dgm:cxn modelId="{4E27087A-1883-4DE6-99FF-E58EACF9E967}" srcId="{C19F31E3-DD98-43C9-B7C6-9E27DCE3BE23}" destId="{F62A1913-509A-4531-A256-AA39401B9BBF}" srcOrd="0" destOrd="0" parTransId="{98ABF2DC-5F9B-4F4F-AF6D-45DFB32466F1}" sibTransId="{A9D1219E-D888-4A7D-A4BA-3AA14D97A7CB}"/>
    <dgm:cxn modelId="{E7F19F9C-3BA9-4075-8C63-A87BF1A5CEA5}" type="presOf" srcId="{66F0B933-00F5-49A7-A67B-DA9FB3D61EE2}" destId="{D53D065A-484E-428E-98B8-82DE4EA5BA77}" srcOrd="0" destOrd="0" presId="urn:microsoft.com/office/officeart/2008/layout/LinedList"/>
    <dgm:cxn modelId="{F84D8ACB-D789-4090-AD70-6F126328695C}" type="presOf" srcId="{C19F31E3-DD98-43C9-B7C6-9E27DCE3BE23}" destId="{08B3BBDC-4E65-4EBE-875A-8F98378CB158}" srcOrd="0" destOrd="0" presId="urn:microsoft.com/office/officeart/2008/layout/LinedList"/>
    <dgm:cxn modelId="{F9B824FB-1931-4765-AB2A-C98C5897FED1}" type="presParOf" srcId="{08B3BBDC-4E65-4EBE-875A-8F98378CB158}" destId="{286D00DF-F2BD-4D81-BE2F-E70ABDF32BD7}" srcOrd="0" destOrd="0" presId="urn:microsoft.com/office/officeart/2008/layout/LinedList"/>
    <dgm:cxn modelId="{F7163207-5EF8-40ED-B663-6C3EFD360F98}" type="presParOf" srcId="{08B3BBDC-4E65-4EBE-875A-8F98378CB158}" destId="{BFF25727-A776-4125-91E6-B1566542F3FC}" srcOrd="1" destOrd="0" presId="urn:microsoft.com/office/officeart/2008/layout/LinedList"/>
    <dgm:cxn modelId="{C821E7A1-24F4-4C1C-B1EF-42A217AAE09B}" type="presParOf" srcId="{BFF25727-A776-4125-91E6-B1566542F3FC}" destId="{71C158AA-7073-4B94-B603-8E9D5CDDECC5}" srcOrd="0" destOrd="0" presId="urn:microsoft.com/office/officeart/2008/layout/LinedList"/>
    <dgm:cxn modelId="{243CAA90-98B8-4D27-A971-8894272494C8}" type="presParOf" srcId="{BFF25727-A776-4125-91E6-B1566542F3FC}" destId="{38063549-0660-4C84-8213-78BAA5F26E05}" srcOrd="1" destOrd="0" presId="urn:microsoft.com/office/officeart/2008/layout/LinedList"/>
    <dgm:cxn modelId="{2AEA87CE-1A03-4DB5-BBD5-8AAB07B13D1E}" type="presParOf" srcId="{38063549-0660-4C84-8213-78BAA5F26E05}" destId="{F02A1F86-D0A8-41EE-8E28-3B942489B342}" srcOrd="0" destOrd="0" presId="urn:microsoft.com/office/officeart/2008/layout/LinedList"/>
    <dgm:cxn modelId="{389BD2B4-A070-4918-9F7F-719382CD5303}" type="presParOf" srcId="{38063549-0660-4C84-8213-78BAA5F26E05}" destId="{E866D808-6A15-40EF-9397-370E9DCDCA49}" srcOrd="1" destOrd="0" presId="urn:microsoft.com/office/officeart/2008/layout/LinedList"/>
    <dgm:cxn modelId="{1F11A4DD-9708-4E36-A2EC-3F062B78503D}" type="presParOf" srcId="{E866D808-6A15-40EF-9397-370E9DCDCA49}" destId="{39B0E1A6-A907-4E43-B549-72D2D34CE90E}" srcOrd="0" destOrd="0" presId="urn:microsoft.com/office/officeart/2008/layout/LinedList"/>
    <dgm:cxn modelId="{F5C81B4E-7E1F-46FD-AB56-37F01BF3E804}" type="presParOf" srcId="{E866D808-6A15-40EF-9397-370E9DCDCA49}" destId="{401D95D3-CB39-4DA8-A174-BFC3BCC6EDEF}" srcOrd="1" destOrd="0" presId="urn:microsoft.com/office/officeart/2008/layout/LinedList"/>
    <dgm:cxn modelId="{0B1F096C-114D-4BC6-BF6D-8C9170F0DB29}" type="presParOf" srcId="{E866D808-6A15-40EF-9397-370E9DCDCA49}" destId="{49529DD2-6797-45D3-8B87-B050FAE3AE7D}" srcOrd="2" destOrd="0" presId="urn:microsoft.com/office/officeart/2008/layout/LinedList"/>
    <dgm:cxn modelId="{E5C509D4-10C6-41D8-997F-A6E83B8F6032}" type="presParOf" srcId="{49529DD2-6797-45D3-8B87-B050FAE3AE7D}" destId="{BAE3DF13-954A-49C7-8CB8-CFA9CA115315}" srcOrd="0" destOrd="0" presId="urn:microsoft.com/office/officeart/2008/layout/LinedList"/>
    <dgm:cxn modelId="{E4CBF8B6-A227-41E7-B4C3-DF090B57968B}" type="presParOf" srcId="{BAE3DF13-954A-49C7-8CB8-CFA9CA115315}" destId="{570A70BE-91E5-4DD6-BD26-CBA158DB0F2D}" srcOrd="0" destOrd="0" presId="urn:microsoft.com/office/officeart/2008/layout/LinedList"/>
    <dgm:cxn modelId="{FD180102-F392-4C98-903F-B0AAF5EE145F}" type="presParOf" srcId="{BAE3DF13-954A-49C7-8CB8-CFA9CA115315}" destId="{105E701F-0513-423E-94E1-B05955EB941C}" srcOrd="1" destOrd="0" presId="urn:microsoft.com/office/officeart/2008/layout/LinedList"/>
    <dgm:cxn modelId="{81792E8D-7FE1-402F-B0E6-EC94502D76B8}" type="presParOf" srcId="{BAE3DF13-954A-49C7-8CB8-CFA9CA115315}" destId="{FFC4926E-CE05-4AB9-9C71-209A45AD2DB0}" srcOrd="2" destOrd="0" presId="urn:microsoft.com/office/officeart/2008/layout/LinedList"/>
    <dgm:cxn modelId="{2BAE3020-A517-4729-B286-C6B7790E19A0}" type="presParOf" srcId="{49529DD2-6797-45D3-8B87-B050FAE3AE7D}" destId="{785AD1F7-5EE0-4ED9-B889-435A11E5FE6D}" srcOrd="1" destOrd="0" presId="urn:microsoft.com/office/officeart/2008/layout/LinedList"/>
    <dgm:cxn modelId="{AD5E1CBF-EBAF-47B1-9AC4-03BA9D42711B}" type="presParOf" srcId="{49529DD2-6797-45D3-8B87-B050FAE3AE7D}" destId="{8A7292EB-0154-4ACE-9681-A2B30E20A17C}" srcOrd="2" destOrd="0" presId="urn:microsoft.com/office/officeart/2008/layout/LinedList"/>
    <dgm:cxn modelId="{C5419F20-19AD-44B8-9551-60B7B2F026B6}" type="presParOf" srcId="{8A7292EB-0154-4ACE-9681-A2B30E20A17C}" destId="{85F85398-E700-4907-826A-48F53D2856A3}" srcOrd="0" destOrd="0" presId="urn:microsoft.com/office/officeart/2008/layout/LinedList"/>
    <dgm:cxn modelId="{507518B8-AE1A-426D-9D93-999596344DC5}" type="presParOf" srcId="{8A7292EB-0154-4ACE-9681-A2B30E20A17C}" destId="{D53D065A-484E-428E-98B8-82DE4EA5BA77}" srcOrd="1" destOrd="0" presId="urn:microsoft.com/office/officeart/2008/layout/LinedList"/>
    <dgm:cxn modelId="{05DE482A-CCB2-4552-AA1E-F1BCDC2A1F8C}" type="presParOf" srcId="{8A7292EB-0154-4ACE-9681-A2B30E20A17C}" destId="{93C00AF7-86AF-4DD7-89F9-543D2DCCF760}" srcOrd="2" destOrd="0" presId="urn:microsoft.com/office/officeart/2008/layout/LinedList"/>
    <dgm:cxn modelId="{1B9A9A36-90DA-41B2-BE46-C7523E19EB86}" type="presParOf" srcId="{38063549-0660-4C84-8213-78BAA5F26E05}" destId="{778D965B-6BD2-499F-B8E7-1485BDFE930D}" srcOrd="2" destOrd="0" presId="urn:microsoft.com/office/officeart/2008/layout/LinedList"/>
    <dgm:cxn modelId="{7EC09DA7-B28E-4280-9D14-9759FD6D1035}" type="presParOf" srcId="{38063549-0660-4C84-8213-78BAA5F26E05}" destId="{AB0D7F50-8109-42CB-9D9B-67ED8C1DC28C}"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19F31E3-DD98-43C9-B7C6-9E27DCE3BE2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62A1913-509A-4531-A256-AA39401B9BBF}">
      <dgm:prSet custT="1"/>
      <dgm:spPr/>
      <dgm:t>
        <a:bodyPr/>
        <a:lstStyle/>
        <a:p>
          <a:pPr rtl="0"/>
          <a:r>
            <a:rPr lang="es-MX" sz="2400" b="1" dirty="0">
              <a:latin typeface="Arial" panose="020B0604020202020204" pitchFamily="34" charset="0"/>
              <a:cs typeface="Arial" panose="020B0604020202020204" pitchFamily="34" charset="0"/>
            </a:rPr>
            <a:t>A-5 Para entidades </a:t>
          </a:r>
          <a:r>
            <a:rPr lang="es-MX" sz="2400" b="1" u="sng" dirty="0">
              <a:latin typeface="Arial" panose="020B0604020202020204" pitchFamily="34" charset="0"/>
              <a:cs typeface="Arial" panose="020B0604020202020204" pitchFamily="34" charset="0"/>
            </a:rPr>
            <a:t>No lucrativas.</a:t>
          </a:r>
          <a:r>
            <a:rPr lang="es-MX" sz="1800" b="1" u="sng" dirty="0"/>
            <a:t> </a:t>
          </a:r>
          <a:endParaRPr lang="es-MX" sz="1800" u="sng" dirty="0"/>
        </a:p>
      </dgm:t>
    </dgm:pt>
    <dgm:pt modelId="{98ABF2DC-5F9B-4F4F-AF6D-45DFB32466F1}" type="parTrans" cxnId="{4E27087A-1883-4DE6-99FF-E58EACF9E967}">
      <dgm:prSet/>
      <dgm:spPr/>
      <dgm:t>
        <a:bodyPr/>
        <a:lstStyle/>
        <a:p>
          <a:endParaRPr lang="es-MX" sz="1400"/>
        </a:p>
      </dgm:t>
    </dgm:pt>
    <dgm:pt modelId="{A9D1219E-D888-4A7D-A4BA-3AA14D97A7CB}" type="sibTrans" cxnId="{4E27087A-1883-4DE6-99FF-E58EACF9E967}">
      <dgm:prSet/>
      <dgm:spPr/>
      <dgm:t>
        <a:bodyPr/>
        <a:lstStyle/>
        <a:p>
          <a:endParaRPr lang="es-MX" sz="1400"/>
        </a:p>
      </dgm:t>
    </dgm:pt>
    <dgm:pt modelId="{2B625AEC-1491-4D8B-8858-4ADAF8A65500}">
      <dgm:prSet custT="1"/>
      <dgm:spPr/>
      <dgm:t>
        <a:bodyPr/>
        <a:lstStyle/>
        <a:p>
          <a:pPr rtl="0"/>
          <a:r>
            <a:rPr lang="es-MX" sz="2400" b="1" dirty="0">
              <a:solidFill>
                <a:srgbClr val="C00000"/>
              </a:solidFill>
            </a:rPr>
            <a:t>PATRIMONIO CONTABLE:</a:t>
          </a:r>
        </a:p>
      </dgm:t>
    </dgm:pt>
    <dgm:pt modelId="{CAD894D1-1018-457F-8B17-892D972F35CE}" type="parTrans" cxnId="{3EB99966-D587-49FB-9045-9E17817D2B8D}">
      <dgm:prSet/>
      <dgm:spPr/>
      <dgm:t>
        <a:bodyPr/>
        <a:lstStyle/>
        <a:p>
          <a:endParaRPr lang="es-MX" sz="1400"/>
        </a:p>
      </dgm:t>
    </dgm:pt>
    <dgm:pt modelId="{39E123EC-16C9-48A8-9298-3C55F0BB3F7C}" type="sibTrans" cxnId="{3EB99966-D587-49FB-9045-9E17817D2B8D}">
      <dgm:prSet/>
      <dgm:spPr/>
      <dgm:t>
        <a:bodyPr/>
        <a:lstStyle/>
        <a:p>
          <a:endParaRPr lang="es-MX" sz="1400"/>
        </a:p>
      </dgm:t>
    </dgm:pt>
    <dgm:pt modelId="{ACCF0B85-0014-4A6A-B5CC-09C9C3F7E114}">
      <dgm:prSet custT="1"/>
      <dgm:spPr/>
      <dgm:t>
        <a:bodyPr/>
        <a:lstStyle/>
        <a:p>
          <a:pPr algn="just" rtl="0"/>
          <a:r>
            <a:rPr lang="es-MX" sz="2000" dirty="0"/>
            <a:t>Es el </a:t>
          </a:r>
          <a:r>
            <a:rPr lang="es-MX" sz="2400" b="1" dirty="0"/>
            <a:t>valor residual </a:t>
          </a:r>
          <a:r>
            <a:rPr lang="es-MX" sz="2000" dirty="0"/>
            <a:t>de los activos de la entidad, una vez deducidos todos sus pasivos.</a:t>
          </a:r>
        </a:p>
      </dgm:t>
    </dgm:pt>
    <dgm:pt modelId="{7A1BF6AF-E456-4193-A22E-1120B0E61226}" type="parTrans" cxnId="{7EDDED62-5A48-4229-A28F-C9F524E72BE4}">
      <dgm:prSet/>
      <dgm:spPr/>
      <dgm:t>
        <a:bodyPr/>
        <a:lstStyle/>
        <a:p>
          <a:endParaRPr lang="es-MX" sz="1400"/>
        </a:p>
      </dgm:t>
    </dgm:pt>
    <dgm:pt modelId="{55F6AC27-4093-428B-A672-ECA44515B26F}" type="sibTrans" cxnId="{7EDDED62-5A48-4229-A28F-C9F524E72BE4}">
      <dgm:prSet/>
      <dgm:spPr/>
      <dgm:t>
        <a:bodyPr/>
        <a:lstStyle/>
        <a:p>
          <a:endParaRPr lang="es-MX" sz="1400"/>
        </a:p>
      </dgm:t>
    </dgm:pt>
    <dgm:pt modelId="{66F0B933-00F5-49A7-A67B-DA9FB3D61EE2}">
      <dgm:prSet custT="1"/>
      <dgm:spPr/>
      <dgm:t>
        <a:bodyPr/>
        <a:lstStyle/>
        <a:p>
          <a:pPr rtl="0"/>
          <a:endParaRPr lang="es-MX" sz="2000" dirty="0"/>
        </a:p>
      </dgm:t>
    </dgm:pt>
    <dgm:pt modelId="{0860140C-093C-455C-812A-9A7FC6C2E5FF}" type="parTrans" cxnId="{0F40E375-04AC-4605-B37C-0D3E23AB6132}">
      <dgm:prSet/>
      <dgm:spPr/>
      <dgm:t>
        <a:bodyPr/>
        <a:lstStyle/>
        <a:p>
          <a:endParaRPr lang="es-MX" sz="1400"/>
        </a:p>
      </dgm:t>
    </dgm:pt>
    <dgm:pt modelId="{19B9EEDF-4B9E-4613-BDCB-D00D8BA4915F}" type="sibTrans" cxnId="{0F40E375-04AC-4605-B37C-0D3E23AB6132}">
      <dgm:prSet/>
      <dgm:spPr/>
      <dgm:t>
        <a:bodyPr/>
        <a:lstStyle/>
        <a:p>
          <a:endParaRPr lang="es-MX" sz="1400"/>
        </a:p>
      </dgm:t>
    </dgm:pt>
    <dgm:pt modelId="{08B3BBDC-4E65-4EBE-875A-8F98378CB158}" type="pres">
      <dgm:prSet presAssocID="{C19F31E3-DD98-43C9-B7C6-9E27DCE3BE23}" presName="vert0" presStyleCnt="0">
        <dgm:presLayoutVars>
          <dgm:dir/>
          <dgm:animOne val="branch"/>
          <dgm:animLvl val="lvl"/>
        </dgm:presLayoutVars>
      </dgm:prSet>
      <dgm:spPr/>
    </dgm:pt>
    <dgm:pt modelId="{286D00DF-F2BD-4D81-BE2F-E70ABDF32BD7}" type="pres">
      <dgm:prSet presAssocID="{F62A1913-509A-4531-A256-AA39401B9BBF}" presName="thickLine" presStyleLbl="alignNode1" presStyleIdx="0" presStyleCnt="1"/>
      <dgm:spPr/>
    </dgm:pt>
    <dgm:pt modelId="{BFF25727-A776-4125-91E6-B1566542F3FC}" type="pres">
      <dgm:prSet presAssocID="{F62A1913-509A-4531-A256-AA39401B9BBF}" presName="horz1" presStyleCnt="0"/>
      <dgm:spPr/>
    </dgm:pt>
    <dgm:pt modelId="{71C158AA-7073-4B94-B603-8E9D5CDDECC5}" type="pres">
      <dgm:prSet presAssocID="{F62A1913-509A-4531-A256-AA39401B9BBF}" presName="tx1" presStyleLbl="revTx" presStyleIdx="0" presStyleCnt="4" custScaleX="167998"/>
      <dgm:spPr/>
    </dgm:pt>
    <dgm:pt modelId="{38063549-0660-4C84-8213-78BAA5F26E05}" type="pres">
      <dgm:prSet presAssocID="{F62A1913-509A-4531-A256-AA39401B9BBF}" presName="vert1" presStyleCnt="0"/>
      <dgm:spPr/>
    </dgm:pt>
    <dgm:pt modelId="{F02A1F86-D0A8-41EE-8E28-3B942489B342}" type="pres">
      <dgm:prSet presAssocID="{2B625AEC-1491-4D8B-8858-4ADAF8A65500}" presName="vertSpace2a" presStyleCnt="0"/>
      <dgm:spPr/>
    </dgm:pt>
    <dgm:pt modelId="{E866D808-6A15-40EF-9397-370E9DCDCA49}" type="pres">
      <dgm:prSet presAssocID="{2B625AEC-1491-4D8B-8858-4ADAF8A65500}" presName="horz2" presStyleCnt="0"/>
      <dgm:spPr/>
    </dgm:pt>
    <dgm:pt modelId="{39B0E1A6-A907-4E43-B549-72D2D34CE90E}" type="pres">
      <dgm:prSet presAssocID="{2B625AEC-1491-4D8B-8858-4ADAF8A65500}" presName="horzSpace2" presStyleCnt="0"/>
      <dgm:spPr/>
    </dgm:pt>
    <dgm:pt modelId="{401D95D3-CB39-4DA8-A174-BFC3BCC6EDEF}" type="pres">
      <dgm:prSet presAssocID="{2B625AEC-1491-4D8B-8858-4ADAF8A65500}" presName="tx2" presStyleLbl="revTx" presStyleIdx="1" presStyleCnt="4" custScaleX="70064" custScaleY="110811"/>
      <dgm:spPr/>
    </dgm:pt>
    <dgm:pt modelId="{49529DD2-6797-45D3-8B87-B050FAE3AE7D}" type="pres">
      <dgm:prSet presAssocID="{2B625AEC-1491-4D8B-8858-4ADAF8A65500}" presName="vert2" presStyleCnt="0"/>
      <dgm:spPr/>
    </dgm:pt>
    <dgm:pt modelId="{BAE3DF13-954A-49C7-8CB8-CFA9CA115315}" type="pres">
      <dgm:prSet presAssocID="{ACCF0B85-0014-4A6A-B5CC-09C9C3F7E114}" presName="horz3" presStyleCnt="0"/>
      <dgm:spPr/>
    </dgm:pt>
    <dgm:pt modelId="{570A70BE-91E5-4DD6-BD26-CBA158DB0F2D}" type="pres">
      <dgm:prSet presAssocID="{ACCF0B85-0014-4A6A-B5CC-09C9C3F7E114}" presName="horzSpace3" presStyleCnt="0"/>
      <dgm:spPr/>
    </dgm:pt>
    <dgm:pt modelId="{105E701F-0513-423E-94E1-B05955EB941C}" type="pres">
      <dgm:prSet presAssocID="{ACCF0B85-0014-4A6A-B5CC-09C9C3F7E114}" presName="tx3" presStyleLbl="revTx" presStyleIdx="2" presStyleCnt="4" custScaleX="171546"/>
      <dgm:spPr/>
    </dgm:pt>
    <dgm:pt modelId="{FFC4926E-CE05-4AB9-9C71-209A45AD2DB0}" type="pres">
      <dgm:prSet presAssocID="{ACCF0B85-0014-4A6A-B5CC-09C9C3F7E114}" presName="vert3" presStyleCnt="0"/>
      <dgm:spPr/>
    </dgm:pt>
    <dgm:pt modelId="{785AD1F7-5EE0-4ED9-B889-435A11E5FE6D}" type="pres">
      <dgm:prSet presAssocID="{55F6AC27-4093-428B-A672-ECA44515B26F}" presName="thinLine3" presStyleLbl="callout" presStyleIdx="0" presStyleCnt="2" custLinFactNeighborX="1079" custLinFactNeighborY="-60393"/>
      <dgm:spPr/>
    </dgm:pt>
    <dgm:pt modelId="{8A7292EB-0154-4ACE-9681-A2B30E20A17C}" type="pres">
      <dgm:prSet presAssocID="{66F0B933-00F5-49A7-A67B-DA9FB3D61EE2}" presName="horz3" presStyleCnt="0"/>
      <dgm:spPr/>
    </dgm:pt>
    <dgm:pt modelId="{85F85398-E700-4907-826A-48F53D2856A3}" type="pres">
      <dgm:prSet presAssocID="{66F0B933-00F5-49A7-A67B-DA9FB3D61EE2}" presName="horzSpace3" presStyleCnt="0"/>
      <dgm:spPr/>
    </dgm:pt>
    <dgm:pt modelId="{D53D065A-484E-428E-98B8-82DE4EA5BA77}" type="pres">
      <dgm:prSet presAssocID="{66F0B933-00F5-49A7-A67B-DA9FB3D61EE2}" presName="tx3" presStyleLbl="revTx" presStyleIdx="3" presStyleCnt="4" custScaleX="179841"/>
      <dgm:spPr/>
    </dgm:pt>
    <dgm:pt modelId="{93C00AF7-86AF-4DD7-89F9-543D2DCCF760}" type="pres">
      <dgm:prSet presAssocID="{66F0B933-00F5-49A7-A67B-DA9FB3D61EE2}" presName="vert3" presStyleCnt="0"/>
      <dgm:spPr/>
    </dgm:pt>
    <dgm:pt modelId="{778D965B-6BD2-499F-B8E7-1485BDFE930D}" type="pres">
      <dgm:prSet presAssocID="{2B625AEC-1491-4D8B-8858-4ADAF8A65500}" presName="thinLine2b" presStyleLbl="callout" presStyleIdx="1" presStyleCnt="2"/>
      <dgm:spPr/>
    </dgm:pt>
    <dgm:pt modelId="{AB0D7F50-8109-42CB-9D9B-67ED8C1DC28C}" type="pres">
      <dgm:prSet presAssocID="{2B625AEC-1491-4D8B-8858-4ADAF8A65500}" presName="vertSpace2b" presStyleCnt="0"/>
      <dgm:spPr/>
    </dgm:pt>
  </dgm:ptLst>
  <dgm:cxnLst>
    <dgm:cxn modelId="{03124115-FE07-4CE3-8CB5-42140CB16D3B}" type="presOf" srcId="{F62A1913-509A-4531-A256-AA39401B9BBF}" destId="{71C158AA-7073-4B94-B603-8E9D5CDDECC5}" srcOrd="0" destOrd="0" presId="urn:microsoft.com/office/officeart/2008/layout/LinedList"/>
    <dgm:cxn modelId="{7EDDED62-5A48-4229-A28F-C9F524E72BE4}" srcId="{2B625AEC-1491-4D8B-8858-4ADAF8A65500}" destId="{ACCF0B85-0014-4A6A-B5CC-09C9C3F7E114}" srcOrd="0" destOrd="0" parTransId="{7A1BF6AF-E456-4193-A22E-1120B0E61226}" sibTransId="{55F6AC27-4093-428B-A672-ECA44515B26F}"/>
    <dgm:cxn modelId="{3EB99966-D587-49FB-9045-9E17817D2B8D}" srcId="{F62A1913-509A-4531-A256-AA39401B9BBF}" destId="{2B625AEC-1491-4D8B-8858-4ADAF8A65500}" srcOrd="0" destOrd="0" parTransId="{CAD894D1-1018-457F-8B17-892D972F35CE}" sibTransId="{39E123EC-16C9-48A8-9298-3C55F0BB3F7C}"/>
    <dgm:cxn modelId="{D0305F47-2F27-494E-8891-E6EACAED6A88}" type="presOf" srcId="{2B625AEC-1491-4D8B-8858-4ADAF8A65500}" destId="{401D95D3-CB39-4DA8-A174-BFC3BCC6EDEF}" srcOrd="0" destOrd="0" presId="urn:microsoft.com/office/officeart/2008/layout/LinedList"/>
    <dgm:cxn modelId="{9A00CA54-58E3-496F-A120-1D46F4634890}" type="presOf" srcId="{ACCF0B85-0014-4A6A-B5CC-09C9C3F7E114}" destId="{105E701F-0513-423E-94E1-B05955EB941C}" srcOrd="0" destOrd="0" presId="urn:microsoft.com/office/officeart/2008/layout/LinedList"/>
    <dgm:cxn modelId="{0F40E375-04AC-4605-B37C-0D3E23AB6132}" srcId="{2B625AEC-1491-4D8B-8858-4ADAF8A65500}" destId="{66F0B933-00F5-49A7-A67B-DA9FB3D61EE2}" srcOrd="1" destOrd="0" parTransId="{0860140C-093C-455C-812A-9A7FC6C2E5FF}" sibTransId="{19B9EEDF-4B9E-4613-BDCB-D00D8BA4915F}"/>
    <dgm:cxn modelId="{4E27087A-1883-4DE6-99FF-E58EACF9E967}" srcId="{C19F31E3-DD98-43C9-B7C6-9E27DCE3BE23}" destId="{F62A1913-509A-4531-A256-AA39401B9BBF}" srcOrd="0" destOrd="0" parTransId="{98ABF2DC-5F9B-4F4F-AF6D-45DFB32466F1}" sibTransId="{A9D1219E-D888-4A7D-A4BA-3AA14D97A7CB}"/>
    <dgm:cxn modelId="{E7F19F9C-3BA9-4075-8C63-A87BF1A5CEA5}" type="presOf" srcId="{66F0B933-00F5-49A7-A67B-DA9FB3D61EE2}" destId="{D53D065A-484E-428E-98B8-82DE4EA5BA77}" srcOrd="0" destOrd="0" presId="urn:microsoft.com/office/officeart/2008/layout/LinedList"/>
    <dgm:cxn modelId="{F84D8ACB-D789-4090-AD70-6F126328695C}" type="presOf" srcId="{C19F31E3-DD98-43C9-B7C6-9E27DCE3BE23}" destId="{08B3BBDC-4E65-4EBE-875A-8F98378CB158}" srcOrd="0" destOrd="0" presId="urn:microsoft.com/office/officeart/2008/layout/LinedList"/>
    <dgm:cxn modelId="{F9B824FB-1931-4765-AB2A-C98C5897FED1}" type="presParOf" srcId="{08B3BBDC-4E65-4EBE-875A-8F98378CB158}" destId="{286D00DF-F2BD-4D81-BE2F-E70ABDF32BD7}" srcOrd="0" destOrd="0" presId="urn:microsoft.com/office/officeart/2008/layout/LinedList"/>
    <dgm:cxn modelId="{F7163207-5EF8-40ED-B663-6C3EFD360F98}" type="presParOf" srcId="{08B3BBDC-4E65-4EBE-875A-8F98378CB158}" destId="{BFF25727-A776-4125-91E6-B1566542F3FC}" srcOrd="1" destOrd="0" presId="urn:microsoft.com/office/officeart/2008/layout/LinedList"/>
    <dgm:cxn modelId="{C821E7A1-24F4-4C1C-B1EF-42A217AAE09B}" type="presParOf" srcId="{BFF25727-A776-4125-91E6-B1566542F3FC}" destId="{71C158AA-7073-4B94-B603-8E9D5CDDECC5}" srcOrd="0" destOrd="0" presId="urn:microsoft.com/office/officeart/2008/layout/LinedList"/>
    <dgm:cxn modelId="{243CAA90-98B8-4D27-A971-8894272494C8}" type="presParOf" srcId="{BFF25727-A776-4125-91E6-B1566542F3FC}" destId="{38063549-0660-4C84-8213-78BAA5F26E05}" srcOrd="1" destOrd="0" presId="urn:microsoft.com/office/officeart/2008/layout/LinedList"/>
    <dgm:cxn modelId="{2AEA87CE-1A03-4DB5-BBD5-8AAB07B13D1E}" type="presParOf" srcId="{38063549-0660-4C84-8213-78BAA5F26E05}" destId="{F02A1F86-D0A8-41EE-8E28-3B942489B342}" srcOrd="0" destOrd="0" presId="urn:microsoft.com/office/officeart/2008/layout/LinedList"/>
    <dgm:cxn modelId="{389BD2B4-A070-4918-9F7F-719382CD5303}" type="presParOf" srcId="{38063549-0660-4C84-8213-78BAA5F26E05}" destId="{E866D808-6A15-40EF-9397-370E9DCDCA49}" srcOrd="1" destOrd="0" presId="urn:microsoft.com/office/officeart/2008/layout/LinedList"/>
    <dgm:cxn modelId="{1F11A4DD-9708-4E36-A2EC-3F062B78503D}" type="presParOf" srcId="{E866D808-6A15-40EF-9397-370E9DCDCA49}" destId="{39B0E1A6-A907-4E43-B549-72D2D34CE90E}" srcOrd="0" destOrd="0" presId="urn:microsoft.com/office/officeart/2008/layout/LinedList"/>
    <dgm:cxn modelId="{F5C81B4E-7E1F-46FD-AB56-37F01BF3E804}" type="presParOf" srcId="{E866D808-6A15-40EF-9397-370E9DCDCA49}" destId="{401D95D3-CB39-4DA8-A174-BFC3BCC6EDEF}" srcOrd="1" destOrd="0" presId="urn:microsoft.com/office/officeart/2008/layout/LinedList"/>
    <dgm:cxn modelId="{0B1F096C-114D-4BC6-BF6D-8C9170F0DB29}" type="presParOf" srcId="{E866D808-6A15-40EF-9397-370E9DCDCA49}" destId="{49529DD2-6797-45D3-8B87-B050FAE3AE7D}" srcOrd="2" destOrd="0" presId="urn:microsoft.com/office/officeart/2008/layout/LinedList"/>
    <dgm:cxn modelId="{E5C509D4-10C6-41D8-997F-A6E83B8F6032}" type="presParOf" srcId="{49529DD2-6797-45D3-8B87-B050FAE3AE7D}" destId="{BAE3DF13-954A-49C7-8CB8-CFA9CA115315}" srcOrd="0" destOrd="0" presId="urn:microsoft.com/office/officeart/2008/layout/LinedList"/>
    <dgm:cxn modelId="{E4CBF8B6-A227-41E7-B4C3-DF090B57968B}" type="presParOf" srcId="{BAE3DF13-954A-49C7-8CB8-CFA9CA115315}" destId="{570A70BE-91E5-4DD6-BD26-CBA158DB0F2D}" srcOrd="0" destOrd="0" presId="urn:microsoft.com/office/officeart/2008/layout/LinedList"/>
    <dgm:cxn modelId="{FD180102-F392-4C98-903F-B0AAF5EE145F}" type="presParOf" srcId="{BAE3DF13-954A-49C7-8CB8-CFA9CA115315}" destId="{105E701F-0513-423E-94E1-B05955EB941C}" srcOrd="1" destOrd="0" presId="urn:microsoft.com/office/officeart/2008/layout/LinedList"/>
    <dgm:cxn modelId="{81792E8D-7FE1-402F-B0E6-EC94502D76B8}" type="presParOf" srcId="{BAE3DF13-954A-49C7-8CB8-CFA9CA115315}" destId="{FFC4926E-CE05-4AB9-9C71-209A45AD2DB0}" srcOrd="2" destOrd="0" presId="urn:microsoft.com/office/officeart/2008/layout/LinedList"/>
    <dgm:cxn modelId="{2BAE3020-A517-4729-B286-C6B7790E19A0}" type="presParOf" srcId="{49529DD2-6797-45D3-8B87-B050FAE3AE7D}" destId="{785AD1F7-5EE0-4ED9-B889-435A11E5FE6D}" srcOrd="1" destOrd="0" presId="urn:microsoft.com/office/officeart/2008/layout/LinedList"/>
    <dgm:cxn modelId="{AD5E1CBF-EBAF-47B1-9AC4-03BA9D42711B}" type="presParOf" srcId="{49529DD2-6797-45D3-8B87-B050FAE3AE7D}" destId="{8A7292EB-0154-4ACE-9681-A2B30E20A17C}" srcOrd="2" destOrd="0" presId="urn:microsoft.com/office/officeart/2008/layout/LinedList"/>
    <dgm:cxn modelId="{C5419F20-19AD-44B8-9551-60B7B2F026B6}" type="presParOf" srcId="{8A7292EB-0154-4ACE-9681-A2B30E20A17C}" destId="{85F85398-E700-4907-826A-48F53D2856A3}" srcOrd="0" destOrd="0" presId="urn:microsoft.com/office/officeart/2008/layout/LinedList"/>
    <dgm:cxn modelId="{507518B8-AE1A-426D-9D93-999596344DC5}" type="presParOf" srcId="{8A7292EB-0154-4ACE-9681-A2B30E20A17C}" destId="{D53D065A-484E-428E-98B8-82DE4EA5BA77}" srcOrd="1" destOrd="0" presId="urn:microsoft.com/office/officeart/2008/layout/LinedList"/>
    <dgm:cxn modelId="{05DE482A-CCB2-4552-AA1E-F1BCDC2A1F8C}" type="presParOf" srcId="{8A7292EB-0154-4ACE-9681-A2B30E20A17C}" destId="{93C00AF7-86AF-4DD7-89F9-543D2DCCF760}" srcOrd="2" destOrd="0" presId="urn:microsoft.com/office/officeart/2008/layout/LinedList"/>
    <dgm:cxn modelId="{1B9A9A36-90DA-41B2-BE46-C7523E19EB86}" type="presParOf" srcId="{38063549-0660-4C84-8213-78BAA5F26E05}" destId="{778D965B-6BD2-499F-B8E7-1485BDFE930D}" srcOrd="2" destOrd="0" presId="urn:microsoft.com/office/officeart/2008/layout/LinedList"/>
    <dgm:cxn modelId="{7EC09DA7-B28E-4280-9D14-9759FD6D1035}" type="presParOf" srcId="{38063549-0660-4C84-8213-78BAA5F26E05}" destId="{AB0D7F50-8109-42CB-9D9B-67ED8C1DC28C}"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83C7664-C5DA-49DE-ABC6-4AA87116D415}" type="doc">
      <dgm:prSet loTypeId="urn:microsoft.com/office/officeart/2005/8/layout/vProcess5" loCatId="process" qsTypeId="urn:microsoft.com/office/officeart/2005/8/quickstyle/3d2" qsCatId="3D" csTypeId="urn:microsoft.com/office/officeart/2005/8/colors/accent1_1" csCatId="accent1" phldr="1"/>
      <dgm:spPr/>
      <dgm:t>
        <a:bodyPr/>
        <a:lstStyle/>
        <a:p>
          <a:endParaRPr lang="es-MX"/>
        </a:p>
      </dgm:t>
    </dgm:pt>
    <dgm:pt modelId="{D3D6F13C-41E3-4A26-AAB7-463CC2826BCD}">
      <dgm:prSet custT="1"/>
      <dgm:spPr/>
      <dgm:t>
        <a:bodyPr/>
        <a:lstStyle/>
        <a:p>
          <a:pPr algn="l" rtl="0"/>
          <a:r>
            <a:rPr lang="es-MX" sz="1800" dirty="0"/>
            <a:t>- </a:t>
          </a:r>
          <a:r>
            <a:rPr lang="es-MX" sz="2400" b="1" dirty="0"/>
            <a:t>Efectivo </a:t>
          </a:r>
        </a:p>
        <a:p>
          <a:pPr algn="l" rtl="0"/>
          <a:r>
            <a:rPr lang="es-MX" sz="2400" b="1" dirty="0"/>
            <a:t>- Bancos</a:t>
          </a:r>
        </a:p>
        <a:p>
          <a:pPr algn="l" rtl="0"/>
          <a:r>
            <a:rPr lang="es-MX" sz="2400" b="1" dirty="0"/>
            <a:t>- Equivalentes de efectivo</a:t>
          </a:r>
        </a:p>
        <a:p>
          <a:pPr algn="l" rtl="0"/>
          <a:r>
            <a:rPr lang="es-MX" sz="2400" b="1" dirty="0"/>
            <a:t>- Inversiones</a:t>
          </a:r>
        </a:p>
        <a:p>
          <a:pPr algn="l" rtl="0"/>
          <a:r>
            <a:rPr lang="es-MX" sz="2400" b="1" dirty="0"/>
            <a:t>- Clientes</a:t>
          </a:r>
        </a:p>
        <a:p>
          <a:pPr algn="l" rtl="0"/>
          <a:r>
            <a:rPr lang="es-MX" sz="2400" b="1" dirty="0"/>
            <a:t>- Documentos o cuentas por cobrar</a:t>
          </a:r>
        </a:p>
        <a:p>
          <a:pPr algn="l" rtl="0"/>
          <a:r>
            <a:rPr lang="es-MX" sz="2400" b="1" dirty="0"/>
            <a:t>- Deudores diversos</a:t>
          </a:r>
        </a:p>
        <a:p>
          <a:pPr algn="l" rtl="0"/>
          <a:r>
            <a:rPr lang="es-MX" sz="2400" b="1" dirty="0"/>
            <a:t>- Inventarios</a:t>
          </a:r>
        </a:p>
        <a:p>
          <a:pPr algn="l" rtl="0"/>
          <a:r>
            <a:rPr lang="es-MX" sz="2400" b="1" dirty="0"/>
            <a:t> </a:t>
          </a:r>
        </a:p>
      </dgm:t>
    </dgm:pt>
    <dgm:pt modelId="{699113D2-12CB-4F76-9BDA-BC3EF5ED037F}" type="parTrans" cxnId="{D3A4BAC9-F1A0-4B1F-B4AD-2A320D52C442}">
      <dgm:prSet/>
      <dgm:spPr/>
      <dgm:t>
        <a:bodyPr/>
        <a:lstStyle/>
        <a:p>
          <a:endParaRPr lang="es-MX">
            <a:solidFill>
              <a:schemeClr val="tx1"/>
            </a:solidFill>
          </a:endParaRPr>
        </a:p>
      </dgm:t>
    </dgm:pt>
    <dgm:pt modelId="{02D69864-515B-4536-8BC6-F953AB6288E4}" type="sibTrans" cxnId="{D3A4BAC9-F1A0-4B1F-B4AD-2A320D52C442}">
      <dgm:prSet/>
      <dgm:spPr/>
      <dgm:t>
        <a:bodyPr/>
        <a:lstStyle/>
        <a:p>
          <a:endParaRPr lang="es-MX">
            <a:solidFill>
              <a:schemeClr val="tx1"/>
            </a:solidFill>
          </a:endParaRPr>
        </a:p>
      </dgm:t>
    </dgm:pt>
    <dgm:pt modelId="{A9B99459-51D3-4DC8-82D6-88A0C522D1AC}" type="pres">
      <dgm:prSet presAssocID="{383C7664-C5DA-49DE-ABC6-4AA87116D415}" presName="outerComposite" presStyleCnt="0">
        <dgm:presLayoutVars>
          <dgm:chMax val="5"/>
          <dgm:dir/>
          <dgm:resizeHandles val="exact"/>
        </dgm:presLayoutVars>
      </dgm:prSet>
      <dgm:spPr/>
    </dgm:pt>
    <dgm:pt modelId="{AD85639B-D53B-4648-8AFC-0E411C038A5D}" type="pres">
      <dgm:prSet presAssocID="{383C7664-C5DA-49DE-ABC6-4AA87116D415}" presName="dummyMaxCanvas" presStyleCnt="0">
        <dgm:presLayoutVars/>
      </dgm:prSet>
      <dgm:spPr/>
    </dgm:pt>
    <dgm:pt modelId="{28D0D6EB-6BF2-4540-A1CB-40C3A43E0E22}" type="pres">
      <dgm:prSet presAssocID="{383C7664-C5DA-49DE-ABC6-4AA87116D415}" presName="OneNode_1" presStyleLbl="node1" presStyleIdx="0" presStyleCnt="1" custScaleY="189812" custLinFactNeighborX="6204" custLinFactNeighborY="-745">
        <dgm:presLayoutVars>
          <dgm:bulletEnabled val="1"/>
        </dgm:presLayoutVars>
      </dgm:prSet>
      <dgm:spPr/>
    </dgm:pt>
  </dgm:ptLst>
  <dgm:cxnLst>
    <dgm:cxn modelId="{C76CA03A-20B9-42AE-A289-B637A49A4C60}" type="presOf" srcId="{D3D6F13C-41E3-4A26-AAB7-463CC2826BCD}" destId="{28D0D6EB-6BF2-4540-A1CB-40C3A43E0E22}" srcOrd="0" destOrd="0" presId="urn:microsoft.com/office/officeart/2005/8/layout/vProcess5"/>
    <dgm:cxn modelId="{E3D017A7-C562-400D-8821-F1C2E0139E29}" type="presOf" srcId="{383C7664-C5DA-49DE-ABC6-4AA87116D415}" destId="{A9B99459-51D3-4DC8-82D6-88A0C522D1AC}" srcOrd="0" destOrd="0" presId="urn:microsoft.com/office/officeart/2005/8/layout/vProcess5"/>
    <dgm:cxn modelId="{D3A4BAC9-F1A0-4B1F-B4AD-2A320D52C442}" srcId="{383C7664-C5DA-49DE-ABC6-4AA87116D415}" destId="{D3D6F13C-41E3-4A26-AAB7-463CC2826BCD}" srcOrd="0" destOrd="0" parTransId="{699113D2-12CB-4F76-9BDA-BC3EF5ED037F}" sibTransId="{02D69864-515B-4536-8BC6-F953AB6288E4}"/>
    <dgm:cxn modelId="{9B935858-4071-4C16-A79A-AF71E833385C}" type="presParOf" srcId="{A9B99459-51D3-4DC8-82D6-88A0C522D1AC}" destId="{AD85639B-D53B-4648-8AFC-0E411C038A5D}" srcOrd="0" destOrd="0" presId="urn:microsoft.com/office/officeart/2005/8/layout/vProcess5"/>
    <dgm:cxn modelId="{E8F9C643-2F44-480D-B766-3BED7179D172}" type="presParOf" srcId="{A9B99459-51D3-4DC8-82D6-88A0C522D1AC}" destId="{28D0D6EB-6BF2-4540-A1CB-40C3A43E0E22}"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83C7664-C5DA-49DE-ABC6-4AA87116D415}" type="doc">
      <dgm:prSet loTypeId="urn:microsoft.com/office/officeart/2005/8/layout/vProcess5" loCatId="process" qsTypeId="urn:microsoft.com/office/officeart/2005/8/quickstyle/3d2" qsCatId="3D" csTypeId="urn:microsoft.com/office/officeart/2005/8/colors/accent1_1" csCatId="accent1" phldr="1"/>
      <dgm:spPr/>
      <dgm:t>
        <a:bodyPr/>
        <a:lstStyle/>
        <a:p>
          <a:endParaRPr lang="es-MX"/>
        </a:p>
      </dgm:t>
    </dgm:pt>
    <dgm:pt modelId="{D3D6F13C-41E3-4A26-AAB7-463CC2826BCD}">
      <dgm:prSet custT="1"/>
      <dgm:spPr/>
      <dgm:t>
        <a:bodyPr/>
        <a:lstStyle/>
        <a:p>
          <a:pPr algn="l" rtl="0"/>
          <a:r>
            <a:rPr lang="es-MX" sz="2400" b="1" dirty="0"/>
            <a:t>- Maquinaria y equipo</a:t>
          </a:r>
        </a:p>
        <a:p>
          <a:pPr algn="l" rtl="0"/>
          <a:r>
            <a:rPr lang="es-MX" sz="2400" b="1" dirty="0"/>
            <a:t>- Mobiliario y equipo de oficina</a:t>
          </a:r>
        </a:p>
        <a:p>
          <a:pPr algn="l" rtl="0"/>
          <a:r>
            <a:rPr lang="es-MX" sz="2400" b="1" dirty="0"/>
            <a:t>- Equipo de computo</a:t>
          </a:r>
        </a:p>
        <a:p>
          <a:pPr algn="l" rtl="0"/>
          <a:r>
            <a:rPr lang="es-MX" sz="2400" b="1" dirty="0"/>
            <a:t>- Equipo de transporte o de reparto</a:t>
          </a:r>
        </a:p>
        <a:p>
          <a:pPr algn="l" rtl="0"/>
          <a:r>
            <a:rPr lang="es-MX" sz="2400" b="1" dirty="0"/>
            <a:t>- Edificios</a:t>
          </a:r>
        </a:p>
        <a:p>
          <a:pPr algn="l" rtl="0"/>
          <a:r>
            <a:rPr lang="es-MX" sz="2400" b="1" dirty="0"/>
            <a:t>-Terrenos</a:t>
          </a:r>
        </a:p>
        <a:p>
          <a:pPr algn="l" rtl="0"/>
          <a:endParaRPr lang="es-MX" sz="2400" b="1" dirty="0"/>
        </a:p>
      </dgm:t>
    </dgm:pt>
    <dgm:pt modelId="{699113D2-12CB-4F76-9BDA-BC3EF5ED037F}" type="parTrans" cxnId="{D3A4BAC9-F1A0-4B1F-B4AD-2A320D52C442}">
      <dgm:prSet/>
      <dgm:spPr/>
      <dgm:t>
        <a:bodyPr/>
        <a:lstStyle/>
        <a:p>
          <a:endParaRPr lang="es-MX">
            <a:solidFill>
              <a:schemeClr val="tx1"/>
            </a:solidFill>
          </a:endParaRPr>
        </a:p>
      </dgm:t>
    </dgm:pt>
    <dgm:pt modelId="{02D69864-515B-4536-8BC6-F953AB6288E4}" type="sibTrans" cxnId="{D3A4BAC9-F1A0-4B1F-B4AD-2A320D52C442}">
      <dgm:prSet/>
      <dgm:spPr/>
      <dgm:t>
        <a:bodyPr/>
        <a:lstStyle/>
        <a:p>
          <a:endParaRPr lang="es-MX">
            <a:solidFill>
              <a:schemeClr val="tx1"/>
            </a:solidFill>
          </a:endParaRPr>
        </a:p>
      </dgm:t>
    </dgm:pt>
    <dgm:pt modelId="{A9B99459-51D3-4DC8-82D6-88A0C522D1AC}" type="pres">
      <dgm:prSet presAssocID="{383C7664-C5DA-49DE-ABC6-4AA87116D415}" presName="outerComposite" presStyleCnt="0">
        <dgm:presLayoutVars>
          <dgm:chMax val="5"/>
          <dgm:dir/>
          <dgm:resizeHandles val="exact"/>
        </dgm:presLayoutVars>
      </dgm:prSet>
      <dgm:spPr/>
    </dgm:pt>
    <dgm:pt modelId="{AD85639B-D53B-4648-8AFC-0E411C038A5D}" type="pres">
      <dgm:prSet presAssocID="{383C7664-C5DA-49DE-ABC6-4AA87116D415}" presName="dummyMaxCanvas" presStyleCnt="0">
        <dgm:presLayoutVars/>
      </dgm:prSet>
      <dgm:spPr/>
    </dgm:pt>
    <dgm:pt modelId="{28D0D6EB-6BF2-4540-A1CB-40C3A43E0E22}" type="pres">
      <dgm:prSet presAssocID="{383C7664-C5DA-49DE-ABC6-4AA87116D415}" presName="OneNode_1" presStyleLbl="node1" presStyleIdx="0" presStyleCnt="1" custScaleY="189812" custLinFactNeighborX="6204" custLinFactNeighborY="-745">
        <dgm:presLayoutVars>
          <dgm:bulletEnabled val="1"/>
        </dgm:presLayoutVars>
      </dgm:prSet>
      <dgm:spPr/>
    </dgm:pt>
  </dgm:ptLst>
  <dgm:cxnLst>
    <dgm:cxn modelId="{C76CA03A-20B9-42AE-A289-B637A49A4C60}" type="presOf" srcId="{D3D6F13C-41E3-4A26-AAB7-463CC2826BCD}" destId="{28D0D6EB-6BF2-4540-A1CB-40C3A43E0E22}" srcOrd="0" destOrd="0" presId="urn:microsoft.com/office/officeart/2005/8/layout/vProcess5"/>
    <dgm:cxn modelId="{E3D017A7-C562-400D-8821-F1C2E0139E29}" type="presOf" srcId="{383C7664-C5DA-49DE-ABC6-4AA87116D415}" destId="{A9B99459-51D3-4DC8-82D6-88A0C522D1AC}" srcOrd="0" destOrd="0" presId="urn:microsoft.com/office/officeart/2005/8/layout/vProcess5"/>
    <dgm:cxn modelId="{D3A4BAC9-F1A0-4B1F-B4AD-2A320D52C442}" srcId="{383C7664-C5DA-49DE-ABC6-4AA87116D415}" destId="{D3D6F13C-41E3-4A26-AAB7-463CC2826BCD}" srcOrd="0" destOrd="0" parTransId="{699113D2-12CB-4F76-9BDA-BC3EF5ED037F}" sibTransId="{02D69864-515B-4536-8BC6-F953AB6288E4}"/>
    <dgm:cxn modelId="{9B935858-4071-4C16-A79A-AF71E833385C}" type="presParOf" srcId="{A9B99459-51D3-4DC8-82D6-88A0C522D1AC}" destId="{AD85639B-D53B-4648-8AFC-0E411C038A5D}" srcOrd="0" destOrd="0" presId="urn:microsoft.com/office/officeart/2005/8/layout/vProcess5"/>
    <dgm:cxn modelId="{E8F9C643-2F44-480D-B766-3BED7179D172}" type="presParOf" srcId="{A9B99459-51D3-4DC8-82D6-88A0C522D1AC}" destId="{28D0D6EB-6BF2-4540-A1CB-40C3A43E0E22}"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83C7664-C5DA-49DE-ABC6-4AA87116D415}" type="doc">
      <dgm:prSet loTypeId="urn:microsoft.com/office/officeart/2005/8/layout/vProcess5" loCatId="process" qsTypeId="urn:microsoft.com/office/officeart/2005/8/quickstyle/3d2" qsCatId="3D" csTypeId="urn:microsoft.com/office/officeart/2005/8/colors/accent1_1" csCatId="accent1" phldr="1"/>
      <dgm:spPr/>
      <dgm:t>
        <a:bodyPr/>
        <a:lstStyle/>
        <a:p>
          <a:endParaRPr lang="es-MX"/>
        </a:p>
      </dgm:t>
    </dgm:pt>
    <dgm:pt modelId="{D3D6F13C-41E3-4A26-AAB7-463CC2826BCD}">
      <dgm:prSet custT="1"/>
      <dgm:spPr/>
      <dgm:t>
        <a:bodyPr/>
        <a:lstStyle/>
        <a:p>
          <a:pPr algn="l" rtl="0"/>
          <a:r>
            <a:rPr lang="es-MX" sz="2400" b="1" dirty="0"/>
            <a:t>- Documentos o cuentas por pagar</a:t>
          </a:r>
        </a:p>
        <a:p>
          <a:pPr algn="l" rtl="0"/>
          <a:r>
            <a:rPr lang="es-MX" sz="2400" b="1" dirty="0"/>
            <a:t>- Proveedores</a:t>
          </a:r>
        </a:p>
        <a:p>
          <a:pPr algn="l" rtl="0"/>
          <a:r>
            <a:rPr lang="es-MX" sz="2400" b="1" dirty="0"/>
            <a:t>- Impuestos por pagar</a:t>
          </a:r>
        </a:p>
        <a:p>
          <a:pPr algn="l" rtl="0"/>
          <a:r>
            <a:rPr lang="es-MX" sz="2400" b="1" dirty="0"/>
            <a:t>- Entre otras</a:t>
          </a:r>
        </a:p>
      </dgm:t>
    </dgm:pt>
    <dgm:pt modelId="{699113D2-12CB-4F76-9BDA-BC3EF5ED037F}" type="parTrans" cxnId="{D3A4BAC9-F1A0-4B1F-B4AD-2A320D52C442}">
      <dgm:prSet/>
      <dgm:spPr/>
      <dgm:t>
        <a:bodyPr/>
        <a:lstStyle/>
        <a:p>
          <a:endParaRPr lang="es-MX">
            <a:solidFill>
              <a:schemeClr val="tx1"/>
            </a:solidFill>
          </a:endParaRPr>
        </a:p>
      </dgm:t>
    </dgm:pt>
    <dgm:pt modelId="{02D69864-515B-4536-8BC6-F953AB6288E4}" type="sibTrans" cxnId="{D3A4BAC9-F1A0-4B1F-B4AD-2A320D52C442}">
      <dgm:prSet/>
      <dgm:spPr/>
      <dgm:t>
        <a:bodyPr/>
        <a:lstStyle/>
        <a:p>
          <a:endParaRPr lang="es-MX">
            <a:solidFill>
              <a:schemeClr val="tx1"/>
            </a:solidFill>
          </a:endParaRPr>
        </a:p>
      </dgm:t>
    </dgm:pt>
    <dgm:pt modelId="{A9B99459-51D3-4DC8-82D6-88A0C522D1AC}" type="pres">
      <dgm:prSet presAssocID="{383C7664-C5DA-49DE-ABC6-4AA87116D415}" presName="outerComposite" presStyleCnt="0">
        <dgm:presLayoutVars>
          <dgm:chMax val="5"/>
          <dgm:dir/>
          <dgm:resizeHandles val="exact"/>
        </dgm:presLayoutVars>
      </dgm:prSet>
      <dgm:spPr/>
    </dgm:pt>
    <dgm:pt modelId="{AD85639B-D53B-4648-8AFC-0E411C038A5D}" type="pres">
      <dgm:prSet presAssocID="{383C7664-C5DA-49DE-ABC6-4AA87116D415}" presName="dummyMaxCanvas" presStyleCnt="0">
        <dgm:presLayoutVars/>
      </dgm:prSet>
      <dgm:spPr/>
    </dgm:pt>
    <dgm:pt modelId="{28D0D6EB-6BF2-4540-A1CB-40C3A43E0E22}" type="pres">
      <dgm:prSet presAssocID="{383C7664-C5DA-49DE-ABC6-4AA87116D415}" presName="OneNode_1" presStyleLbl="node1" presStyleIdx="0" presStyleCnt="1" custScaleY="189812" custLinFactNeighborX="6204" custLinFactNeighborY="-745">
        <dgm:presLayoutVars>
          <dgm:bulletEnabled val="1"/>
        </dgm:presLayoutVars>
      </dgm:prSet>
      <dgm:spPr/>
    </dgm:pt>
  </dgm:ptLst>
  <dgm:cxnLst>
    <dgm:cxn modelId="{C76CA03A-20B9-42AE-A289-B637A49A4C60}" type="presOf" srcId="{D3D6F13C-41E3-4A26-AAB7-463CC2826BCD}" destId="{28D0D6EB-6BF2-4540-A1CB-40C3A43E0E22}" srcOrd="0" destOrd="0" presId="urn:microsoft.com/office/officeart/2005/8/layout/vProcess5"/>
    <dgm:cxn modelId="{E3D017A7-C562-400D-8821-F1C2E0139E29}" type="presOf" srcId="{383C7664-C5DA-49DE-ABC6-4AA87116D415}" destId="{A9B99459-51D3-4DC8-82D6-88A0C522D1AC}" srcOrd="0" destOrd="0" presId="urn:microsoft.com/office/officeart/2005/8/layout/vProcess5"/>
    <dgm:cxn modelId="{D3A4BAC9-F1A0-4B1F-B4AD-2A320D52C442}" srcId="{383C7664-C5DA-49DE-ABC6-4AA87116D415}" destId="{D3D6F13C-41E3-4A26-AAB7-463CC2826BCD}" srcOrd="0" destOrd="0" parTransId="{699113D2-12CB-4F76-9BDA-BC3EF5ED037F}" sibTransId="{02D69864-515B-4536-8BC6-F953AB6288E4}"/>
    <dgm:cxn modelId="{9B935858-4071-4C16-A79A-AF71E833385C}" type="presParOf" srcId="{A9B99459-51D3-4DC8-82D6-88A0C522D1AC}" destId="{AD85639B-D53B-4648-8AFC-0E411C038A5D}" srcOrd="0" destOrd="0" presId="urn:microsoft.com/office/officeart/2005/8/layout/vProcess5"/>
    <dgm:cxn modelId="{E8F9C643-2F44-480D-B766-3BED7179D172}" type="presParOf" srcId="{A9B99459-51D3-4DC8-82D6-88A0C522D1AC}" destId="{28D0D6EB-6BF2-4540-A1CB-40C3A43E0E22}"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83C7664-C5DA-49DE-ABC6-4AA87116D415}" type="doc">
      <dgm:prSet loTypeId="urn:microsoft.com/office/officeart/2005/8/layout/vProcess5" loCatId="process" qsTypeId="urn:microsoft.com/office/officeart/2005/8/quickstyle/3d2" qsCatId="3D" csTypeId="urn:microsoft.com/office/officeart/2005/8/colors/accent1_1" csCatId="accent1" phldr="1"/>
      <dgm:spPr/>
      <dgm:t>
        <a:bodyPr/>
        <a:lstStyle/>
        <a:p>
          <a:endParaRPr lang="es-MX"/>
        </a:p>
      </dgm:t>
    </dgm:pt>
    <dgm:pt modelId="{D3D6F13C-41E3-4A26-AAB7-463CC2826BCD}">
      <dgm:prSet custT="1"/>
      <dgm:spPr/>
      <dgm:t>
        <a:bodyPr/>
        <a:lstStyle/>
        <a:p>
          <a:pPr algn="l" rtl="0"/>
          <a:r>
            <a:rPr lang="es-MX" sz="2400" b="1" dirty="0"/>
            <a:t>- Capital social</a:t>
          </a:r>
        </a:p>
        <a:p>
          <a:pPr algn="l" rtl="0"/>
          <a:r>
            <a:rPr lang="es-MX" sz="2400" b="1" dirty="0"/>
            <a:t>- Aportaciones para futuros aumentos de capital</a:t>
          </a:r>
        </a:p>
        <a:p>
          <a:pPr algn="l" rtl="0"/>
          <a:r>
            <a:rPr lang="es-MX" sz="2400" b="1" dirty="0"/>
            <a:t>- Acciones preferentes</a:t>
          </a:r>
        </a:p>
        <a:p>
          <a:pPr algn="l" rtl="0"/>
          <a:r>
            <a:rPr lang="es-MX" sz="2400" b="1" dirty="0"/>
            <a:t>- Aportaciones en especie</a:t>
          </a:r>
        </a:p>
      </dgm:t>
    </dgm:pt>
    <dgm:pt modelId="{699113D2-12CB-4F76-9BDA-BC3EF5ED037F}" type="parTrans" cxnId="{D3A4BAC9-F1A0-4B1F-B4AD-2A320D52C442}">
      <dgm:prSet/>
      <dgm:spPr/>
      <dgm:t>
        <a:bodyPr/>
        <a:lstStyle/>
        <a:p>
          <a:endParaRPr lang="es-MX">
            <a:solidFill>
              <a:schemeClr val="tx1"/>
            </a:solidFill>
          </a:endParaRPr>
        </a:p>
      </dgm:t>
    </dgm:pt>
    <dgm:pt modelId="{02D69864-515B-4536-8BC6-F953AB6288E4}" type="sibTrans" cxnId="{D3A4BAC9-F1A0-4B1F-B4AD-2A320D52C442}">
      <dgm:prSet/>
      <dgm:spPr/>
      <dgm:t>
        <a:bodyPr/>
        <a:lstStyle/>
        <a:p>
          <a:endParaRPr lang="es-MX">
            <a:solidFill>
              <a:schemeClr val="tx1"/>
            </a:solidFill>
          </a:endParaRPr>
        </a:p>
      </dgm:t>
    </dgm:pt>
    <dgm:pt modelId="{A9B99459-51D3-4DC8-82D6-88A0C522D1AC}" type="pres">
      <dgm:prSet presAssocID="{383C7664-C5DA-49DE-ABC6-4AA87116D415}" presName="outerComposite" presStyleCnt="0">
        <dgm:presLayoutVars>
          <dgm:chMax val="5"/>
          <dgm:dir/>
          <dgm:resizeHandles val="exact"/>
        </dgm:presLayoutVars>
      </dgm:prSet>
      <dgm:spPr/>
    </dgm:pt>
    <dgm:pt modelId="{AD85639B-D53B-4648-8AFC-0E411C038A5D}" type="pres">
      <dgm:prSet presAssocID="{383C7664-C5DA-49DE-ABC6-4AA87116D415}" presName="dummyMaxCanvas" presStyleCnt="0">
        <dgm:presLayoutVars/>
      </dgm:prSet>
      <dgm:spPr/>
    </dgm:pt>
    <dgm:pt modelId="{28D0D6EB-6BF2-4540-A1CB-40C3A43E0E22}" type="pres">
      <dgm:prSet presAssocID="{383C7664-C5DA-49DE-ABC6-4AA87116D415}" presName="OneNode_1" presStyleLbl="node1" presStyleIdx="0" presStyleCnt="1" custScaleY="189812" custLinFactNeighborX="6204" custLinFactNeighborY="-745">
        <dgm:presLayoutVars>
          <dgm:bulletEnabled val="1"/>
        </dgm:presLayoutVars>
      </dgm:prSet>
      <dgm:spPr/>
    </dgm:pt>
  </dgm:ptLst>
  <dgm:cxnLst>
    <dgm:cxn modelId="{C76CA03A-20B9-42AE-A289-B637A49A4C60}" type="presOf" srcId="{D3D6F13C-41E3-4A26-AAB7-463CC2826BCD}" destId="{28D0D6EB-6BF2-4540-A1CB-40C3A43E0E22}" srcOrd="0" destOrd="0" presId="urn:microsoft.com/office/officeart/2005/8/layout/vProcess5"/>
    <dgm:cxn modelId="{E3D017A7-C562-400D-8821-F1C2E0139E29}" type="presOf" srcId="{383C7664-C5DA-49DE-ABC6-4AA87116D415}" destId="{A9B99459-51D3-4DC8-82D6-88A0C522D1AC}" srcOrd="0" destOrd="0" presId="urn:microsoft.com/office/officeart/2005/8/layout/vProcess5"/>
    <dgm:cxn modelId="{D3A4BAC9-F1A0-4B1F-B4AD-2A320D52C442}" srcId="{383C7664-C5DA-49DE-ABC6-4AA87116D415}" destId="{D3D6F13C-41E3-4A26-AAB7-463CC2826BCD}" srcOrd="0" destOrd="0" parTransId="{699113D2-12CB-4F76-9BDA-BC3EF5ED037F}" sibTransId="{02D69864-515B-4536-8BC6-F953AB6288E4}"/>
    <dgm:cxn modelId="{9B935858-4071-4C16-A79A-AF71E833385C}" type="presParOf" srcId="{A9B99459-51D3-4DC8-82D6-88A0C522D1AC}" destId="{AD85639B-D53B-4648-8AFC-0E411C038A5D}" srcOrd="0" destOrd="0" presId="urn:microsoft.com/office/officeart/2005/8/layout/vProcess5"/>
    <dgm:cxn modelId="{E8F9C643-2F44-480D-B766-3BED7179D172}" type="presParOf" srcId="{A9B99459-51D3-4DC8-82D6-88A0C522D1AC}" destId="{28D0D6EB-6BF2-4540-A1CB-40C3A43E0E22}"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83C7664-C5DA-49DE-ABC6-4AA87116D415}" type="doc">
      <dgm:prSet loTypeId="urn:microsoft.com/office/officeart/2005/8/layout/vProcess5" loCatId="process" qsTypeId="urn:microsoft.com/office/officeart/2005/8/quickstyle/3d2" qsCatId="3D" csTypeId="urn:microsoft.com/office/officeart/2005/8/colors/accent1_1" csCatId="accent1" phldr="1"/>
      <dgm:spPr/>
      <dgm:t>
        <a:bodyPr/>
        <a:lstStyle/>
        <a:p>
          <a:endParaRPr lang="es-MX"/>
        </a:p>
      </dgm:t>
    </dgm:pt>
    <dgm:pt modelId="{D3D6F13C-41E3-4A26-AAB7-463CC2826BCD}">
      <dgm:prSet custT="1"/>
      <dgm:spPr/>
      <dgm:t>
        <a:bodyPr/>
        <a:lstStyle/>
        <a:p>
          <a:pPr algn="l" rtl="0"/>
          <a:r>
            <a:rPr lang="es-MX" sz="2400" b="1" dirty="0"/>
            <a:t>- Utilidades o perdidas acumuladas</a:t>
          </a:r>
        </a:p>
        <a:p>
          <a:pPr algn="l" rtl="0"/>
          <a:r>
            <a:rPr lang="es-MX" sz="2400" b="1" dirty="0"/>
            <a:t>- Utilidades o perdida del ejercicio o utilidad neta.</a:t>
          </a:r>
        </a:p>
        <a:p>
          <a:pPr algn="l" rtl="0"/>
          <a:r>
            <a:rPr lang="es-MX" sz="2400" b="1" dirty="0"/>
            <a:t>- Dividendos</a:t>
          </a:r>
        </a:p>
        <a:p>
          <a:pPr algn="l" rtl="0"/>
          <a:r>
            <a:rPr lang="es-MX" sz="2400" b="1" dirty="0"/>
            <a:t>- Reservas de capital</a:t>
          </a:r>
        </a:p>
        <a:p>
          <a:pPr algn="l" rtl="0"/>
          <a:endParaRPr lang="es-MX" sz="2400" b="1" dirty="0"/>
        </a:p>
      </dgm:t>
    </dgm:pt>
    <dgm:pt modelId="{699113D2-12CB-4F76-9BDA-BC3EF5ED037F}" type="parTrans" cxnId="{D3A4BAC9-F1A0-4B1F-B4AD-2A320D52C442}">
      <dgm:prSet/>
      <dgm:spPr/>
      <dgm:t>
        <a:bodyPr/>
        <a:lstStyle/>
        <a:p>
          <a:endParaRPr lang="es-MX">
            <a:solidFill>
              <a:schemeClr val="tx1"/>
            </a:solidFill>
          </a:endParaRPr>
        </a:p>
      </dgm:t>
    </dgm:pt>
    <dgm:pt modelId="{02D69864-515B-4536-8BC6-F953AB6288E4}" type="sibTrans" cxnId="{D3A4BAC9-F1A0-4B1F-B4AD-2A320D52C442}">
      <dgm:prSet/>
      <dgm:spPr/>
      <dgm:t>
        <a:bodyPr/>
        <a:lstStyle/>
        <a:p>
          <a:endParaRPr lang="es-MX">
            <a:solidFill>
              <a:schemeClr val="tx1"/>
            </a:solidFill>
          </a:endParaRPr>
        </a:p>
      </dgm:t>
    </dgm:pt>
    <dgm:pt modelId="{A9B99459-51D3-4DC8-82D6-88A0C522D1AC}" type="pres">
      <dgm:prSet presAssocID="{383C7664-C5DA-49DE-ABC6-4AA87116D415}" presName="outerComposite" presStyleCnt="0">
        <dgm:presLayoutVars>
          <dgm:chMax val="5"/>
          <dgm:dir/>
          <dgm:resizeHandles val="exact"/>
        </dgm:presLayoutVars>
      </dgm:prSet>
      <dgm:spPr/>
    </dgm:pt>
    <dgm:pt modelId="{AD85639B-D53B-4648-8AFC-0E411C038A5D}" type="pres">
      <dgm:prSet presAssocID="{383C7664-C5DA-49DE-ABC6-4AA87116D415}" presName="dummyMaxCanvas" presStyleCnt="0">
        <dgm:presLayoutVars/>
      </dgm:prSet>
      <dgm:spPr/>
    </dgm:pt>
    <dgm:pt modelId="{28D0D6EB-6BF2-4540-A1CB-40C3A43E0E22}" type="pres">
      <dgm:prSet presAssocID="{383C7664-C5DA-49DE-ABC6-4AA87116D415}" presName="OneNode_1" presStyleLbl="node1" presStyleIdx="0" presStyleCnt="1" custScaleY="189812" custLinFactNeighborX="6204" custLinFactNeighborY="-745">
        <dgm:presLayoutVars>
          <dgm:bulletEnabled val="1"/>
        </dgm:presLayoutVars>
      </dgm:prSet>
      <dgm:spPr/>
    </dgm:pt>
  </dgm:ptLst>
  <dgm:cxnLst>
    <dgm:cxn modelId="{C76CA03A-20B9-42AE-A289-B637A49A4C60}" type="presOf" srcId="{D3D6F13C-41E3-4A26-AAB7-463CC2826BCD}" destId="{28D0D6EB-6BF2-4540-A1CB-40C3A43E0E22}" srcOrd="0" destOrd="0" presId="urn:microsoft.com/office/officeart/2005/8/layout/vProcess5"/>
    <dgm:cxn modelId="{E3D017A7-C562-400D-8821-F1C2E0139E29}" type="presOf" srcId="{383C7664-C5DA-49DE-ABC6-4AA87116D415}" destId="{A9B99459-51D3-4DC8-82D6-88A0C522D1AC}" srcOrd="0" destOrd="0" presId="urn:microsoft.com/office/officeart/2005/8/layout/vProcess5"/>
    <dgm:cxn modelId="{D3A4BAC9-F1A0-4B1F-B4AD-2A320D52C442}" srcId="{383C7664-C5DA-49DE-ABC6-4AA87116D415}" destId="{D3D6F13C-41E3-4A26-AAB7-463CC2826BCD}" srcOrd="0" destOrd="0" parTransId="{699113D2-12CB-4F76-9BDA-BC3EF5ED037F}" sibTransId="{02D69864-515B-4536-8BC6-F953AB6288E4}"/>
    <dgm:cxn modelId="{9B935858-4071-4C16-A79A-AF71E833385C}" type="presParOf" srcId="{A9B99459-51D3-4DC8-82D6-88A0C522D1AC}" destId="{AD85639B-D53B-4648-8AFC-0E411C038A5D}" srcOrd="0" destOrd="0" presId="urn:microsoft.com/office/officeart/2005/8/layout/vProcess5"/>
    <dgm:cxn modelId="{E8F9C643-2F44-480D-B766-3BED7179D172}" type="presParOf" srcId="{A9B99459-51D3-4DC8-82D6-88A0C522D1AC}" destId="{28D0D6EB-6BF2-4540-A1CB-40C3A43E0E22}"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BF5F530-ED78-4DDB-9527-055C92166ED1}"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0B19C792-544E-4187-828B-25128906F359}">
      <dgm:prSet/>
      <dgm:spPr>
        <a:solidFill>
          <a:srgbClr val="00B050">
            <a:alpha val="50000"/>
          </a:srgbClr>
        </a:solidFill>
      </dgm:spPr>
      <dgm:t>
        <a:bodyPr/>
        <a:lstStyle/>
        <a:p>
          <a:pPr rtl="0"/>
          <a:r>
            <a:rPr lang="es-MX" b="1" dirty="0"/>
            <a:t>El Estado de Resultado Integral</a:t>
          </a:r>
          <a:r>
            <a:rPr lang="es-MX" dirty="0"/>
            <a:t> </a:t>
          </a:r>
        </a:p>
      </dgm:t>
    </dgm:pt>
    <dgm:pt modelId="{5950A779-605E-45D8-9C28-5DD5CADDF53F}" type="parTrans" cxnId="{478C73DC-1FD8-48FB-9CA2-B15A9AAC037A}">
      <dgm:prSet/>
      <dgm:spPr/>
      <dgm:t>
        <a:bodyPr/>
        <a:lstStyle/>
        <a:p>
          <a:endParaRPr lang="es-MX"/>
        </a:p>
      </dgm:t>
    </dgm:pt>
    <dgm:pt modelId="{7B646388-1147-4DE1-82F2-65C3D2A9352F}" type="sibTrans" cxnId="{478C73DC-1FD8-48FB-9CA2-B15A9AAC037A}">
      <dgm:prSet/>
      <dgm:spPr/>
      <dgm:t>
        <a:bodyPr/>
        <a:lstStyle/>
        <a:p>
          <a:endParaRPr lang="es-MX"/>
        </a:p>
      </dgm:t>
    </dgm:pt>
    <dgm:pt modelId="{553DA4C7-ECF3-4E59-99A6-08079507D54A}">
      <dgm:prSet/>
      <dgm:spPr>
        <a:solidFill>
          <a:srgbClr val="00B0F0"/>
        </a:solidFill>
      </dgm:spPr>
      <dgm:t>
        <a:bodyPr/>
        <a:lstStyle/>
        <a:p>
          <a:pPr rtl="0"/>
          <a:r>
            <a:rPr lang="es-MX" b="1" dirty="0"/>
            <a:t>Es emitido por las </a:t>
          </a:r>
          <a:r>
            <a:rPr lang="es-MX" b="0" dirty="0"/>
            <a:t>entidades lucrativas</a:t>
          </a:r>
        </a:p>
      </dgm:t>
    </dgm:pt>
    <dgm:pt modelId="{CC28A029-8896-4BF7-BA77-66700D97F16B}" type="parTrans" cxnId="{1C0640FA-0A37-42E5-AF8B-A2F36203C651}">
      <dgm:prSet/>
      <dgm:spPr/>
      <dgm:t>
        <a:bodyPr/>
        <a:lstStyle/>
        <a:p>
          <a:endParaRPr lang="es-MX"/>
        </a:p>
      </dgm:t>
    </dgm:pt>
    <dgm:pt modelId="{6D7BA7F7-618C-467B-A870-5C658D8B8E23}" type="sibTrans" cxnId="{1C0640FA-0A37-42E5-AF8B-A2F36203C651}">
      <dgm:prSet/>
      <dgm:spPr/>
      <dgm:t>
        <a:bodyPr/>
        <a:lstStyle/>
        <a:p>
          <a:endParaRPr lang="es-MX"/>
        </a:p>
      </dgm:t>
    </dgm:pt>
    <dgm:pt modelId="{F96246DF-3958-4750-ABE9-128554C1FAA9}" type="pres">
      <dgm:prSet presAssocID="{FBF5F530-ED78-4DDB-9527-055C92166ED1}" presName="compositeShape" presStyleCnt="0">
        <dgm:presLayoutVars>
          <dgm:chMax val="7"/>
          <dgm:dir/>
          <dgm:resizeHandles val="exact"/>
        </dgm:presLayoutVars>
      </dgm:prSet>
      <dgm:spPr/>
    </dgm:pt>
    <dgm:pt modelId="{9D4A7C9B-78CF-4C2E-BA66-F913CC6384B7}" type="pres">
      <dgm:prSet presAssocID="{0B19C792-544E-4187-828B-25128906F359}" presName="circ1" presStyleLbl="vennNode1" presStyleIdx="0" presStyleCnt="2"/>
      <dgm:spPr/>
    </dgm:pt>
    <dgm:pt modelId="{E34A85E7-C695-4A68-BBDA-7C7664C64978}" type="pres">
      <dgm:prSet presAssocID="{0B19C792-544E-4187-828B-25128906F359}" presName="circ1Tx" presStyleLbl="revTx" presStyleIdx="0" presStyleCnt="0">
        <dgm:presLayoutVars>
          <dgm:chMax val="0"/>
          <dgm:chPref val="0"/>
          <dgm:bulletEnabled val="1"/>
        </dgm:presLayoutVars>
      </dgm:prSet>
      <dgm:spPr/>
    </dgm:pt>
    <dgm:pt modelId="{4FA47340-C8A8-423C-8D40-E160580D89AF}" type="pres">
      <dgm:prSet presAssocID="{553DA4C7-ECF3-4E59-99A6-08079507D54A}" presName="circ2" presStyleLbl="vennNode1" presStyleIdx="1" presStyleCnt="2" custScaleX="142199" custLinFactNeighborX="9891" custLinFactNeighborY="-273"/>
      <dgm:spPr/>
    </dgm:pt>
    <dgm:pt modelId="{ED205FA3-17F0-48BA-885F-FA60BA37C262}" type="pres">
      <dgm:prSet presAssocID="{553DA4C7-ECF3-4E59-99A6-08079507D54A}" presName="circ2Tx" presStyleLbl="revTx" presStyleIdx="0" presStyleCnt="0">
        <dgm:presLayoutVars>
          <dgm:chMax val="0"/>
          <dgm:chPref val="0"/>
          <dgm:bulletEnabled val="1"/>
        </dgm:presLayoutVars>
      </dgm:prSet>
      <dgm:spPr/>
    </dgm:pt>
  </dgm:ptLst>
  <dgm:cxnLst>
    <dgm:cxn modelId="{2E443956-9FDD-4F0C-9358-5AD61887453A}" type="presOf" srcId="{0B19C792-544E-4187-828B-25128906F359}" destId="{E34A85E7-C695-4A68-BBDA-7C7664C64978}" srcOrd="1" destOrd="0" presId="urn:microsoft.com/office/officeart/2005/8/layout/venn1"/>
    <dgm:cxn modelId="{97F6847D-D5FD-4937-AA40-12D6B10F1ED2}" type="presOf" srcId="{553DA4C7-ECF3-4E59-99A6-08079507D54A}" destId="{4FA47340-C8A8-423C-8D40-E160580D89AF}" srcOrd="0" destOrd="0" presId="urn:microsoft.com/office/officeart/2005/8/layout/venn1"/>
    <dgm:cxn modelId="{1BFB2C84-FB64-4017-9B19-E2C30FC95318}" type="presOf" srcId="{FBF5F530-ED78-4DDB-9527-055C92166ED1}" destId="{F96246DF-3958-4750-ABE9-128554C1FAA9}" srcOrd="0" destOrd="0" presId="urn:microsoft.com/office/officeart/2005/8/layout/venn1"/>
    <dgm:cxn modelId="{7D22588F-A028-454A-9F6B-372ABAC1E051}" type="presOf" srcId="{0B19C792-544E-4187-828B-25128906F359}" destId="{9D4A7C9B-78CF-4C2E-BA66-F913CC6384B7}" srcOrd="0" destOrd="0" presId="urn:microsoft.com/office/officeart/2005/8/layout/venn1"/>
    <dgm:cxn modelId="{AB1698CD-677F-4480-9FCD-F57967A3706F}" type="presOf" srcId="{553DA4C7-ECF3-4E59-99A6-08079507D54A}" destId="{ED205FA3-17F0-48BA-885F-FA60BA37C262}" srcOrd="1" destOrd="0" presId="urn:microsoft.com/office/officeart/2005/8/layout/venn1"/>
    <dgm:cxn modelId="{478C73DC-1FD8-48FB-9CA2-B15A9AAC037A}" srcId="{FBF5F530-ED78-4DDB-9527-055C92166ED1}" destId="{0B19C792-544E-4187-828B-25128906F359}" srcOrd="0" destOrd="0" parTransId="{5950A779-605E-45D8-9C28-5DD5CADDF53F}" sibTransId="{7B646388-1147-4DE1-82F2-65C3D2A9352F}"/>
    <dgm:cxn modelId="{1C0640FA-0A37-42E5-AF8B-A2F36203C651}" srcId="{FBF5F530-ED78-4DDB-9527-055C92166ED1}" destId="{553DA4C7-ECF3-4E59-99A6-08079507D54A}" srcOrd="1" destOrd="0" parTransId="{CC28A029-8896-4BF7-BA77-66700D97F16B}" sibTransId="{6D7BA7F7-618C-467B-A870-5C658D8B8E23}"/>
    <dgm:cxn modelId="{84EF3BB4-E806-4FEA-A1B5-28D2A2E1D45E}" type="presParOf" srcId="{F96246DF-3958-4750-ABE9-128554C1FAA9}" destId="{9D4A7C9B-78CF-4C2E-BA66-F913CC6384B7}" srcOrd="0" destOrd="0" presId="urn:microsoft.com/office/officeart/2005/8/layout/venn1"/>
    <dgm:cxn modelId="{9B4262E1-F1E5-4D57-9B87-4D7AF4DD0C92}" type="presParOf" srcId="{F96246DF-3958-4750-ABE9-128554C1FAA9}" destId="{E34A85E7-C695-4A68-BBDA-7C7664C64978}" srcOrd="1" destOrd="0" presId="urn:microsoft.com/office/officeart/2005/8/layout/venn1"/>
    <dgm:cxn modelId="{264D7EB6-293B-42A6-B719-C70AB93C0B93}" type="presParOf" srcId="{F96246DF-3958-4750-ABE9-128554C1FAA9}" destId="{4FA47340-C8A8-423C-8D40-E160580D89AF}" srcOrd="2" destOrd="0" presId="urn:microsoft.com/office/officeart/2005/8/layout/venn1"/>
    <dgm:cxn modelId="{73423C28-BAFD-472A-AE08-5F31166DC06A}" type="presParOf" srcId="{F96246DF-3958-4750-ABE9-128554C1FAA9}" destId="{ED205FA3-17F0-48BA-885F-FA60BA37C262}"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BF5F530-ED78-4DDB-9527-055C92166ED1}"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0B19C792-544E-4187-828B-25128906F359}">
      <dgm:prSet/>
      <dgm:spPr>
        <a:solidFill>
          <a:srgbClr val="00B050">
            <a:alpha val="50000"/>
          </a:srgbClr>
        </a:solidFill>
      </dgm:spPr>
      <dgm:t>
        <a:bodyPr/>
        <a:lstStyle/>
        <a:p>
          <a:pPr rtl="0"/>
          <a:r>
            <a:rPr lang="es-MX" b="1" dirty="0"/>
            <a:t>El Estado de Actividades</a:t>
          </a:r>
          <a:r>
            <a:rPr lang="es-MX" dirty="0"/>
            <a:t> </a:t>
          </a:r>
        </a:p>
      </dgm:t>
    </dgm:pt>
    <dgm:pt modelId="{5950A779-605E-45D8-9C28-5DD5CADDF53F}" type="parTrans" cxnId="{478C73DC-1FD8-48FB-9CA2-B15A9AAC037A}">
      <dgm:prSet/>
      <dgm:spPr/>
      <dgm:t>
        <a:bodyPr/>
        <a:lstStyle/>
        <a:p>
          <a:endParaRPr lang="es-MX"/>
        </a:p>
      </dgm:t>
    </dgm:pt>
    <dgm:pt modelId="{7B646388-1147-4DE1-82F2-65C3D2A9352F}" type="sibTrans" cxnId="{478C73DC-1FD8-48FB-9CA2-B15A9AAC037A}">
      <dgm:prSet/>
      <dgm:spPr/>
      <dgm:t>
        <a:bodyPr/>
        <a:lstStyle/>
        <a:p>
          <a:endParaRPr lang="es-MX"/>
        </a:p>
      </dgm:t>
    </dgm:pt>
    <dgm:pt modelId="{553DA4C7-ECF3-4E59-99A6-08079507D54A}">
      <dgm:prSet/>
      <dgm:spPr>
        <a:solidFill>
          <a:srgbClr val="00B0F0"/>
        </a:solidFill>
      </dgm:spPr>
      <dgm:t>
        <a:bodyPr/>
        <a:lstStyle/>
        <a:p>
          <a:pPr rtl="0"/>
          <a:r>
            <a:rPr lang="es-MX" b="1" dirty="0"/>
            <a:t>Es emitido por las </a:t>
          </a:r>
          <a:r>
            <a:rPr lang="es-MX" b="0" dirty="0"/>
            <a:t>entidades no lucrativas</a:t>
          </a:r>
        </a:p>
      </dgm:t>
    </dgm:pt>
    <dgm:pt modelId="{CC28A029-8896-4BF7-BA77-66700D97F16B}" type="parTrans" cxnId="{1C0640FA-0A37-42E5-AF8B-A2F36203C651}">
      <dgm:prSet/>
      <dgm:spPr/>
      <dgm:t>
        <a:bodyPr/>
        <a:lstStyle/>
        <a:p>
          <a:endParaRPr lang="es-MX"/>
        </a:p>
      </dgm:t>
    </dgm:pt>
    <dgm:pt modelId="{6D7BA7F7-618C-467B-A870-5C658D8B8E23}" type="sibTrans" cxnId="{1C0640FA-0A37-42E5-AF8B-A2F36203C651}">
      <dgm:prSet/>
      <dgm:spPr/>
      <dgm:t>
        <a:bodyPr/>
        <a:lstStyle/>
        <a:p>
          <a:endParaRPr lang="es-MX"/>
        </a:p>
      </dgm:t>
    </dgm:pt>
    <dgm:pt modelId="{F96246DF-3958-4750-ABE9-128554C1FAA9}" type="pres">
      <dgm:prSet presAssocID="{FBF5F530-ED78-4DDB-9527-055C92166ED1}" presName="compositeShape" presStyleCnt="0">
        <dgm:presLayoutVars>
          <dgm:chMax val="7"/>
          <dgm:dir/>
          <dgm:resizeHandles val="exact"/>
        </dgm:presLayoutVars>
      </dgm:prSet>
      <dgm:spPr/>
    </dgm:pt>
    <dgm:pt modelId="{9D4A7C9B-78CF-4C2E-BA66-F913CC6384B7}" type="pres">
      <dgm:prSet presAssocID="{0B19C792-544E-4187-828B-25128906F359}" presName="circ1" presStyleLbl="vennNode1" presStyleIdx="0" presStyleCnt="2"/>
      <dgm:spPr/>
    </dgm:pt>
    <dgm:pt modelId="{E34A85E7-C695-4A68-BBDA-7C7664C64978}" type="pres">
      <dgm:prSet presAssocID="{0B19C792-544E-4187-828B-25128906F359}" presName="circ1Tx" presStyleLbl="revTx" presStyleIdx="0" presStyleCnt="0">
        <dgm:presLayoutVars>
          <dgm:chMax val="0"/>
          <dgm:chPref val="0"/>
          <dgm:bulletEnabled val="1"/>
        </dgm:presLayoutVars>
      </dgm:prSet>
      <dgm:spPr/>
    </dgm:pt>
    <dgm:pt modelId="{4FA47340-C8A8-423C-8D40-E160580D89AF}" type="pres">
      <dgm:prSet presAssocID="{553DA4C7-ECF3-4E59-99A6-08079507D54A}" presName="circ2" presStyleLbl="vennNode1" presStyleIdx="1" presStyleCnt="2" custScaleX="142199" custLinFactNeighborX="9891" custLinFactNeighborY="-273"/>
      <dgm:spPr/>
    </dgm:pt>
    <dgm:pt modelId="{ED205FA3-17F0-48BA-885F-FA60BA37C262}" type="pres">
      <dgm:prSet presAssocID="{553DA4C7-ECF3-4E59-99A6-08079507D54A}" presName="circ2Tx" presStyleLbl="revTx" presStyleIdx="0" presStyleCnt="0">
        <dgm:presLayoutVars>
          <dgm:chMax val="0"/>
          <dgm:chPref val="0"/>
          <dgm:bulletEnabled val="1"/>
        </dgm:presLayoutVars>
      </dgm:prSet>
      <dgm:spPr/>
    </dgm:pt>
  </dgm:ptLst>
  <dgm:cxnLst>
    <dgm:cxn modelId="{2E443956-9FDD-4F0C-9358-5AD61887453A}" type="presOf" srcId="{0B19C792-544E-4187-828B-25128906F359}" destId="{E34A85E7-C695-4A68-BBDA-7C7664C64978}" srcOrd="1" destOrd="0" presId="urn:microsoft.com/office/officeart/2005/8/layout/venn1"/>
    <dgm:cxn modelId="{97F6847D-D5FD-4937-AA40-12D6B10F1ED2}" type="presOf" srcId="{553DA4C7-ECF3-4E59-99A6-08079507D54A}" destId="{4FA47340-C8A8-423C-8D40-E160580D89AF}" srcOrd="0" destOrd="0" presId="urn:microsoft.com/office/officeart/2005/8/layout/venn1"/>
    <dgm:cxn modelId="{1BFB2C84-FB64-4017-9B19-E2C30FC95318}" type="presOf" srcId="{FBF5F530-ED78-4DDB-9527-055C92166ED1}" destId="{F96246DF-3958-4750-ABE9-128554C1FAA9}" srcOrd="0" destOrd="0" presId="urn:microsoft.com/office/officeart/2005/8/layout/venn1"/>
    <dgm:cxn modelId="{7D22588F-A028-454A-9F6B-372ABAC1E051}" type="presOf" srcId="{0B19C792-544E-4187-828B-25128906F359}" destId="{9D4A7C9B-78CF-4C2E-BA66-F913CC6384B7}" srcOrd="0" destOrd="0" presId="urn:microsoft.com/office/officeart/2005/8/layout/venn1"/>
    <dgm:cxn modelId="{AB1698CD-677F-4480-9FCD-F57967A3706F}" type="presOf" srcId="{553DA4C7-ECF3-4E59-99A6-08079507D54A}" destId="{ED205FA3-17F0-48BA-885F-FA60BA37C262}" srcOrd="1" destOrd="0" presId="urn:microsoft.com/office/officeart/2005/8/layout/venn1"/>
    <dgm:cxn modelId="{478C73DC-1FD8-48FB-9CA2-B15A9AAC037A}" srcId="{FBF5F530-ED78-4DDB-9527-055C92166ED1}" destId="{0B19C792-544E-4187-828B-25128906F359}" srcOrd="0" destOrd="0" parTransId="{5950A779-605E-45D8-9C28-5DD5CADDF53F}" sibTransId="{7B646388-1147-4DE1-82F2-65C3D2A9352F}"/>
    <dgm:cxn modelId="{1C0640FA-0A37-42E5-AF8B-A2F36203C651}" srcId="{FBF5F530-ED78-4DDB-9527-055C92166ED1}" destId="{553DA4C7-ECF3-4E59-99A6-08079507D54A}" srcOrd="1" destOrd="0" parTransId="{CC28A029-8896-4BF7-BA77-66700D97F16B}" sibTransId="{6D7BA7F7-618C-467B-A870-5C658D8B8E23}"/>
    <dgm:cxn modelId="{84EF3BB4-E806-4FEA-A1B5-28D2A2E1D45E}" type="presParOf" srcId="{F96246DF-3958-4750-ABE9-128554C1FAA9}" destId="{9D4A7C9B-78CF-4C2E-BA66-F913CC6384B7}" srcOrd="0" destOrd="0" presId="urn:microsoft.com/office/officeart/2005/8/layout/venn1"/>
    <dgm:cxn modelId="{9B4262E1-F1E5-4D57-9B87-4D7AF4DD0C92}" type="presParOf" srcId="{F96246DF-3958-4750-ABE9-128554C1FAA9}" destId="{E34A85E7-C695-4A68-BBDA-7C7664C64978}" srcOrd="1" destOrd="0" presId="urn:microsoft.com/office/officeart/2005/8/layout/venn1"/>
    <dgm:cxn modelId="{264D7EB6-293B-42A6-B719-C70AB93C0B93}" type="presParOf" srcId="{F96246DF-3958-4750-ABE9-128554C1FAA9}" destId="{4FA47340-C8A8-423C-8D40-E160580D89AF}" srcOrd="2" destOrd="0" presId="urn:microsoft.com/office/officeart/2005/8/layout/venn1"/>
    <dgm:cxn modelId="{73423C28-BAFD-472A-AE08-5F31166DC06A}" type="presParOf" srcId="{F96246DF-3958-4750-ABE9-128554C1FAA9}" destId="{ED205FA3-17F0-48BA-885F-FA60BA37C262}"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34B5A1E-8943-42EC-B6B0-F83B4309DF96}" type="doc">
      <dgm:prSet loTypeId="urn:microsoft.com/office/officeart/2005/8/layout/venn3" loCatId="relationship" qsTypeId="urn:microsoft.com/office/officeart/2005/8/quickstyle/3d3" qsCatId="3D" csTypeId="urn:microsoft.com/office/officeart/2005/8/colors/accent1_2" csCatId="accent1" phldr="1"/>
      <dgm:spPr/>
      <dgm:t>
        <a:bodyPr/>
        <a:lstStyle/>
        <a:p>
          <a:endParaRPr lang="es-MX"/>
        </a:p>
      </dgm:t>
    </dgm:pt>
    <dgm:pt modelId="{5454B700-A4BE-4BEF-987E-A68568953FFD}">
      <dgm:prSet custT="1"/>
      <dgm:spPr>
        <a:solidFill>
          <a:schemeClr val="accent4">
            <a:lumMod val="60000"/>
            <a:lumOff val="40000"/>
            <a:alpha val="50000"/>
          </a:schemeClr>
        </a:solidFill>
      </dgm:spPr>
      <dgm:t>
        <a:bodyPr/>
        <a:lstStyle/>
        <a:p>
          <a:pPr algn="l"/>
          <a:r>
            <a:rPr lang="es-MX" sz="1600" b="0" dirty="0"/>
            <a:t>Es aquel Estado Financiero que </a:t>
          </a:r>
          <a:r>
            <a:rPr lang="es-MX" sz="1800" b="1" dirty="0"/>
            <a:t>nos proporciona un resumen financiero de los resultados operativos de la empresa, durante un periodo específico </a:t>
          </a:r>
          <a:r>
            <a:rPr lang="es-MX" sz="1600" b="1" dirty="0"/>
            <a:t>(del 1º. De Enero al 31 de Diciembre del año x).</a:t>
          </a:r>
        </a:p>
      </dgm:t>
    </dgm:pt>
    <dgm:pt modelId="{6E6C37C2-EF69-4C15-81F4-56B867FB4F2F}" type="parTrans" cxnId="{C3FF3158-498B-4D7D-9274-E495389A2867}">
      <dgm:prSet/>
      <dgm:spPr/>
      <dgm:t>
        <a:bodyPr/>
        <a:lstStyle/>
        <a:p>
          <a:endParaRPr lang="es-MX"/>
        </a:p>
      </dgm:t>
    </dgm:pt>
    <dgm:pt modelId="{7AA40DD4-BC24-4185-B36E-A0653EF2BDF4}" type="sibTrans" cxnId="{C3FF3158-498B-4D7D-9274-E495389A2867}">
      <dgm:prSet/>
      <dgm:spPr/>
      <dgm:t>
        <a:bodyPr/>
        <a:lstStyle/>
        <a:p>
          <a:endParaRPr lang="es-MX"/>
        </a:p>
      </dgm:t>
    </dgm:pt>
    <dgm:pt modelId="{C5D80F46-3519-4A39-AE59-3ACCE84C1E8D}">
      <dgm:prSet custT="1"/>
      <dgm:spPr/>
      <dgm:t>
        <a:bodyPr/>
        <a:lstStyle/>
        <a:p>
          <a:pPr algn="l" rtl="0"/>
          <a:r>
            <a:rPr lang="es-MX" sz="1800" dirty="0"/>
            <a:t>También </a:t>
          </a:r>
          <a:r>
            <a:rPr lang="es-MX" sz="1800" b="1" dirty="0"/>
            <a:t>conocido como estado de perdidas y ganancias, estado de resultados o estado de actividades.</a:t>
          </a:r>
        </a:p>
      </dgm:t>
    </dgm:pt>
    <dgm:pt modelId="{346068B4-92E0-4282-9EA3-B7B811C137BA}" type="parTrans" cxnId="{3D58CC26-E055-455F-85F3-53646A8A5E40}">
      <dgm:prSet/>
      <dgm:spPr/>
      <dgm:t>
        <a:bodyPr/>
        <a:lstStyle/>
        <a:p>
          <a:endParaRPr lang="es-MX"/>
        </a:p>
      </dgm:t>
    </dgm:pt>
    <dgm:pt modelId="{982343C0-C6D2-48D3-A600-353B3BECEC01}" type="sibTrans" cxnId="{3D58CC26-E055-455F-85F3-53646A8A5E40}">
      <dgm:prSet/>
      <dgm:spPr/>
      <dgm:t>
        <a:bodyPr/>
        <a:lstStyle/>
        <a:p>
          <a:endParaRPr lang="es-MX"/>
        </a:p>
      </dgm:t>
    </dgm:pt>
    <dgm:pt modelId="{63ACA066-CD0A-4C26-8BF7-D85871945CF2}">
      <dgm:prSet custT="1"/>
      <dgm:spPr/>
      <dgm:t>
        <a:bodyPr/>
        <a:lstStyle/>
        <a:p>
          <a:pPr algn="l" rtl="0"/>
          <a:r>
            <a:rPr lang="es-MX" sz="1800" b="1" dirty="0"/>
            <a:t>Para una adecuada toma de decisiones</a:t>
          </a:r>
          <a:r>
            <a:rPr lang="es-MX" sz="1800" dirty="0"/>
            <a:t>.</a:t>
          </a:r>
        </a:p>
      </dgm:t>
    </dgm:pt>
    <dgm:pt modelId="{FFD2B3EA-E8D6-4C2A-8393-727FA0C4BE4B}" type="sibTrans" cxnId="{D36C3C6B-BAAD-4966-99E2-6196A1019760}">
      <dgm:prSet/>
      <dgm:spPr/>
      <dgm:t>
        <a:bodyPr/>
        <a:lstStyle/>
        <a:p>
          <a:endParaRPr lang="es-MX"/>
        </a:p>
      </dgm:t>
    </dgm:pt>
    <dgm:pt modelId="{D289E808-39CE-469A-A4FD-C1F3CAEECD07}" type="parTrans" cxnId="{D36C3C6B-BAAD-4966-99E2-6196A1019760}">
      <dgm:prSet/>
      <dgm:spPr/>
      <dgm:t>
        <a:bodyPr/>
        <a:lstStyle/>
        <a:p>
          <a:endParaRPr lang="es-MX"/>
        </a:p>
      </dgm:t>
    </dgm:pt>
    <dgm:pt modelId="{D22902F1-F595-41B0-91B7-3637C3AFB7BA}">
      <dgm:prSet custT="1"/>
      <dgm:spPr>
        <a:solidFill>
          <a:schemeClr val="accent4">
            <a:lumMod val="60000"/>
            <a:lumOff val="40000"/>
            <a:alpha val="50000"/>
          </a:schemeClr>
        </a:solidFill>
      </dgm:spPr>
      <dgm:t>
        <a:bodyPr/>
        <a:lstStyle/>
        <a:p>
          <a:pPr algn="l" rtl="0"/>
          <a:r>
            <a:rPr lang="es-MX" sz="1800" dirty="0"/>
            <a:t>En </a:t>
          </a:r>
          <a:r>
            <a:rPr lang="es-MX" sz="1800" b="1" dirty="0"/>
            <a:t>realidad mide el resultado de los logros alcanzados</a:t>
          </a:r>
          <a:r>
            <a:rPr lang="es-MX" sz="1800" dirty="0"/>
            <a:t>.</a:t>
          </a:r>
        </a:p>
      </dgm:t>
    </dgm:pt>
    <dgm:pt modelId="{A32F98D5-E441-4553-B008-CDC3FC97E02C}" type="parTrans" cxnId="{19AAC0C8-2112-4F7C-9DEF-E7CD5720CE75}">
      <dgm:prSet/>
      <dgm:spPr/>
      <dgm:t>
        <a:bodyPr/>
        <a:lstStyle/>
        <a:p>
          <a:endParaRPr lang="es-MX"/>
        </a:p>
      </dgm:t>
    </dgm:pt>
    <dgm:pt modelId="{98429628-10D1-4548-ABC5-4903101FA952}" type="sibTrans" cxnId="{19AAC0C8-2112-4F7C-9DEF-E7CD5720CE75}">
      <dgm:prSet/>
      <dgm:spPr/>
      <dgm:t>
        <a:bodyPr/>
        <a:lstStyle/>
        <a:p>
          <a:endParaRPr lang="es-MX"/>
        </a:p>
      </dgm:t>
    </dgm:pt>
    <dgm:pt modelId="{A08CC1AC-898F-4249-ADD2-4A629522CE8D}" type="pres">
      <dgm:prSet presAssocID="{E34B5A1E-8943-42EC-B6B0-F83B4309DF96}" presName="Name0" presStyleCnt="0">
        <dgm:presLayoutVars>
          <dgm:dir/>
          <dgm:resizeHandles val="exact"/>
        </dgm:presLayoutVars>
      </dgm:prSet>
      <dgm:spPr/>
    </dgm:pt>
    <dgm:pt modelId="{DDBA89CA-4413-48A6-9CCC-DDB0A8F06688}" type="pres">
      <dgm:prSet presAssocID="{5454B700-A4BE-4BEF-987E-A68568953FFD}" presName="Name5" presStyleLbl="vennNode1" presStyleIdx="0" presStyleCnt="4">
        <dgm:presLayoutVars>
          <dgm:bulletEnabled val="1"/>
        </dgm:presLayoutVars>
      </dgm:prSet>
      <dgm:spPr/>
    </dgm:pt>
    <dgm:pt modelId="{30E5D37D-2ACF-4ADE-B502-F0C077A9EFE4}" type="pres">
      <dgm:prSet presAssocID="{7AA40DD4-BC24-4185-B36E-A0653EF2BDF4}" presName="space" presStyleCnt="0"/>
      <dgm:spPr/>
    </dgm:pt>
    <dgm:pt modelId="{4C7DF044-EF71-4C59-9C60-34F8D43CA493}" type="pres">
      <dgm:prSet presAssocID="{C5D80F46-3519-4A39-AE59-3ACCE84C1E8D}" presName="Name5" presStyleLbl="vennNode1" presStyleIdx="1" presStyleCnt="4">
        <dgm:presLayoutVars>
          <dgm:bulletEnabled val="1"/>
        </dgm:presLayoutVars>
      </dgm:prSet>
      <dgm:spPr/>
    </dgm:pt>
    <dgm:pt modelId="{07E2FFDA-41EB-41C7-BCC9-C0F3E6E3734C}" type="pres">
      <dgm:prSet presAssocID="{982343C0-C6D2-48D3-A600-353B3BECEC01}" presName="space" presStyleCnt="0"/>
      <dgm:spPr/>
    </dgm:pt>
    <dgm:pt modelId="{7A7E7B4D-AB6C-43AB-93D4-4F933770656F}" type="pres">
      <dgm:prSet presAssocID="{D22902F1-F595-41B0-91B7-3637C3AFB7BA}" presName="Name5" presStyleLbl="vennNode1" presStyleIdx="2" presStyleCnt="4">
        <dgm:presLayoutVars>
          <dgm:bulletEnabled val="1"/>
        </dgm:presLayoutVars>
      </dgm:prSet>
      <dgm:spPr/>
    </dgm:pt>
    <dgm:pt modelId="{65920ADC-6C3E-4072-96DE-63DF00826C32}" type="pres">
      <dgm:prSet presAssocID="{98429628-10D1-4548-ABC5-4903101FA952}" presName="space" presStyleCnt="0"/>
      <dgm:spPr/>
    </dgm:pt>
    <dgm:pt modelId="{6EFB6DA3-8798-4EA4-8C04-DA6820CE4A52}" type="pres">
      <dgm:prSet presAssocID="{63ACA066-CD0A-4C26-8BF7-D85871945CF2}" presName="Name5" presStyleLbl="vennNode1" presStyleIdx="3" presStyleCnt="4" custScaleY="103067" custLinFactNeighborX="-4762" custLinFactNeighborY="1429">
        <dgm:presLayoutVars>
          <dgm:bulletEnabled val="1"/>
        </dgm:presLayoutVars>
      </dgm:prSet>
      <dgm:spPr/>
    </dgm:pt>
  </dgm:ptLst>
  <dgm:cxnLst>
    <dgm:cxn modelId="{C1A3C904-AD4B-40D0-997B-E264888244C9}" type="presOf" srcId="{E34B5A1E-8943-42EC-B6B0-F83B4309DF96}" destId="{A08CC1AC-898F-4249-ADD2-4A629522CE8D}" srcOrd="0" destOrd="0" presId="urn:microsoft.com/office/officeart/2005/8/layout/venn3"/>
    <dgm:cxn modelId="{3D58CC26-E055-455F-85F3-53646A8A5E40}" srcId="{E34B5A1E-8943-42EC-B6B0-F83B4309DF96}" destId="{C5D80F46-3519-4A39-AE59-3ACCE84C1E8D}" srcOrd="1" destOrd="0" parTransId="{346068B4-92E0-4282-9EA3-B7B811C137BA}" sibTransId="{982343C0-C6D2-48D3-A600-353B3BECEC01}"/>
    <dgm:cxn modelId="{EB56E32B-EFC1-4FF9-9861-3E7C949E850C}" type="presOf" srcId="{D22902F1-F595-41B0-91B7-3637C3AFB7BA}" destId="{7A7E7B4D-AB6C-43AB-93D4-4F933770656F}" srcOrd="0" destOrd="0" presId="urn:microsoft.com/office/officeart/2005/8/layout/venn3"/>
    <dgm:cxn modelId="{D36C3C6B-BAAD-4966-99E2-6196A1019760}" srcId="{E34B5A1E-8943-42EC-B6B0-F83B4309DF96}" destId="{63ACA066-CD0A-4C26-8BF7-D85871945CF2}" srcOrd="3" destOrd="0" parTransId="{D289E808-39CE-469A-A4FD-C1F3CAEECD07}" sibTransId="{FFD2B3EA-E8D6-4C2A-8393-727FA0C4BE4B}"/>
    <dgm:cxn modelId="{C3FF3158-498B-4D7D-9274-E495389A2867}" srcId="{E34B5A1E-8943-42EC-B6B0-F83B4309DF96}" destId="{5454B700-A4BE-4BEF-987E-A68568953FFD}" srcOrd="0" destOrd="0" parTransId="{6E6C37C2-EF69-4C15-81F4-56B867FB4F2F}" sibTransId="{7AA40DD4-BC24-4185-B36E-A0653EF2BDF4}"/>
    <dgm:cxn modelId="{B646DB82-AF1B-4DED-B0ED-BFE4490C45CE}" type="presOf" srcId="{C5D80F46-3519-4A39-AE59-3ACCE84C1E8D}" destId="{4C7DF044-EF71-4C59-9C60-34F8D43CA493}" srcOrd="0" destOrd="0" presId="urn:microsoft.com/office/officeart/2005/8/layout/venn3"/>
    <dgm:cxn modelId="{19AAC0C8-2112-4F7C-9DEF-E7CD5720CE75}" srcId="{E34B5A1E-8943-42EC-B6B0-F83B4309DF96}" destId="{D22902F1-F595-41B0-91B7-3637C3AFB7BA}" srcOrd="2" destOrd="0" parTransId="{A32F98D5-E441-4553-B008-CDC3FC97E02C}" sibTransId="{98429628-10D1-4548-ABC5-4903101FA952}"/>
    <dgm:cxn modelId="{5867C8E7-6EB7-4D4D-B3E0-269AF7CCEB0A}" type="presOf" srcId="{63ACA066-CD0A-4C26-8BF7-D85871945CF2}" destId="{6EFB6DA3-8798-4EA4-8C04-DA6820CE4A52}" srcOrd="0" destOrd="0" presId="urn:microsoft.com/office/officeart/2005/8/layout/venn3"/>
    <dgm:cxn modelId="{CBD5D3FB-FE1A-42FC-A7AC-F4F69F6BADBC}" type="presOf" srcId="{5454B700-A4BE-4BEF-987E-A68568953FFD}" destId="{DDBA89CA-4413-48A6-9CCC-DDB0A8F06688}" srcOrd="0" destOrd="0" presId="urn:microsoft.com/office/officeart/2005/8/layout/venn3"/>
    <dgm:cxn modelId="{408744AF-DE09-4D29-8F37-BC41547DAB01}" type="presParOf" srcId="{A08CC1AC-898F-4249-ADD2-4A629522CE8D}" destId="{DDBA89CA-4413-48A6-9CCC-DDB0A8F06688}" srcOrd="0" destOrd="0" presId="urn:microsoft.com/office/officeart/2005/8/layout/venn3"/>
    <dgm:cxn modelId="{8F5113BB-FC48-42C1-9BF6-059C42DC8932}" type="presParOf" srcId="{A08CC1AC-898F-4249-ADD2-4A629522CE8D}" destId="{30E5D37D-2ACF-4ADE-B502-F0C077A9EFE4}" srcOrd="1" destOrd="0" presId="urn:microsoft.com/office/officeart/2005/8/layout/venn3"/>
    <dgm:cxn modelId="{9F0B9B21-997B-4D19-B858-6EC04B0DE49B}" type="presParOf" srcId="{A08CC1AC-898F-4249-ADD2-4A629522CE8D}" destId="{4C7DF044-EF71-4C59-9C60-34F8D43CA493}" srcOrd="2" destOrd="0" presId="urn:microsoft.com/office/officeart/2005/8/layout/venn3"/>
    <dgm:cxn modelId="{F6065EF9-DD97-440B-97A2-77A10E2D7775}" type="presParOf" srcId="{A08CC1AC-898F-4249-ADD2-4A629522CE8D}" destId="{07E2FFDA-41EB-41C7-BCC9-C0F3E6E3734C}" srcOrd="3" destOrd="0" presId="urn:microsoft.com/office/officeart/2005/8/layout/venn3"/>
    <dgm:cxn modelId="{5A996AF8-149F-4280-98EA-967BA3453EC4}" type="presParOf" srcId="{A08CC1AC-898F-4249-ADD2-4A629522CE8D}" destId="{7A7E7B4D-AB6C-43AB-93D4-4F933770656F}" srcOrd="4" destOrd="0" presId="urn:microsoft.com/office/officeart/2005/8/layout/venn3"/>
    <dgm:cxn modelId="{2A774A69-E832-4133-9C12-A41BE765EFEC}" type="presParOf" srcId="{A08CC1AC-898F-4249-ADD2-4A629522CE8D}" destId="{65920ADC-6C3E-4072-96DE-63DF00826C32}" srcOrd="5" destOrd="0" presId="urn:microsoft.com/office/officeart/2005/8/layout/venn3"/>
    <dgm:cxn modelId="{600E4A35-3058-4576-A81B-AC3F5D17953C}" type="presParOf" srcId="{A08CC1AC-898F-4249-ADD2-4A629522CE8D}" destId="{6EFB6DA3-8798-4EA4-8C04-DA6820CE4A52}"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3C7664-C5DA-49DE-ABC6-4AA87116D415}" type="doc">
      <dgm:prSet loTypeId="urn:microsoft.com/office/officeart/2005/8/layout/vProcess5" loCatId="process" qsTypeId="urn:microsoft.com/office/officeart/2005/8/quickstyle/3d2" qsCatId="3D" csTypeId="urn:microsoft.com/office/officeart/2005/8/colors/accent1_1" csCatId="accent1" phldr="1"/>
      <dgm:spPr/>
      <dgm:t>
        <a:bodyPr/>
        <a:lstStyle/>
        <a:p>
          <a:endParaRPr lang="es-MX"/>
        </a:p>
      </dgm:t>
    </dgm:pt>
    <dgm:pt modelId="{D3D6F13C-41E3-4A26-AAB7-463CC2826BCD}">
      <dgm:prSet custT="1"/>
      <dgm:spPr/>
      <dgm:t>
        <a:bodyPr/>
        <a:lstStyle/>
        <a:p>
          <a:pPr algn="l" rtl="0"/>
          <a:endParaRPr lang="es-MX" sz="2400" b="1" dirty="0"/>
        </a:p>
      </dgm:t>
    </dgm:pt>
    <dgm:pt modelId="{699113D2-12CB-4F76-9BDA-BC3EF5ED037F}" type="parTrans" cxnId="{D3A4BAC9-F1A0-4B1F-B4AD-2A320D52C442}">
      <dgm:prSet/>
      <dgm:spPr/>
      <dgm:t>
        <a:bodyPr/>
        <a:lstStyle/>
        <a:p>
          <a:endParaRPr lang="es-MX">
            <a:solidFill>
              <a:schemeClr val="tx1"/>
            </a:solidFill>
          </a:endParaRPr>
        </a:p>
      </dgm:t>
    </dgm:pt>
    <dgm:pt modelId="{02D69864-515B-4536-8BC6-F953AB6288E4}" type="sibTrans" cxnId="{D3A4BAC9-F1A0-4B1F-B4AD-2A320D52C442}">
      <dgm:prSet/>
      <dgm:spPr/>
      <dgm:t>
        <a:bodyPr/>
        <a:lstStyle/>
        <a:p>
          <a:endParaRPr lang="es-MX">
            <a:solidFill>
              <a:schemeClr val="tx1"/>
            </a:solidFill>
          </a:endParaRPr>
        </a:p>
      </dgm:t>
    </dgm:pt>
    <dgm:pt modelId="{A9B99459-51D3-4DC8-82D6-88A0C522D1AC}" type="pres">
      <dgm:prSet presAssocID="{383C7664-C5DA-49DE-ABC6-4AA87116D415}" presName="outerComposite" presStyleCnt="0">
        <dgm:presLayoutVars>
          <dgm:chMax val="5"/>
          <dgm:dir/>
          <dgm:resizeHandles val="exact"/>
        </dgm:presLayoutVars>
      </dgm:prSet>
      <dgm:spPr/>
    </dgm:pt>
    <dgm:pt modelId="{AD85639B-D53B-4648-8AFC-0E411C038A5D}" type="pres">
      <dgm:prSet presAssocID="{383C7664-C5DA-49DE-ABC6-4AA87116D415}" presName="dummyMaxCanvas" presStyleCnt="0">
        <dgm:presLayoutVars/>
      </dgm:prSet>
      <dgm:spPr/>
    </dgm:pt>
    <dgm:pt modelId="{28D0D6EB-6BF2-4540-A1CB-40C3A43E0E22}" type="pres">
      <dgm:prSet presAssocID="{383C7664-C5DA-49DE-ABC6-4AA87116D415}" presName="OneNode_1" presStyleLbl="node1" presStyleIdx="0" presStyleCnt="1" custScaleY="189812" custLinFactNeighborX="6204" custLinFactNeighborY="-745">
        <dgm:presLayoutVars>
          <dgm:bulletEnabled val="1"/>
        </dgm:presLayoutVars>
      </dgm:prSet>
      <dgm:spPr/>
    </dgm:pt>
  </dgm:ptLst>
  <dgm:cxnLst>
    <dgm:cxn modelId="{C76CA03A-20B9-42AE-A289-B637A49A4C60}" type="presOf" srcId="{D3D6F13C-41E3-4A26-AAB7-463CC2826BCD}" destId="{28D0D6EB-6BF2-4540-A1CB-40C3A43E0E22}" srcOrd="0" destOrd="0" presId="urn:microsoft.com/office/officeart/2005/8/layout/vProcess5"/>
    <dgm:cxn modelId="{E3D017A7-C562-400D-8821-F1C2E0139E29}" type="presOf" srcId="{383C7664-C5DA-49DE-ABC6-4AA87116D415}" destId="{A9B99459-51D3-4DC8-82D6-88A0C522D1AC}" srcOrd="0" destOrd="0" presId="urn:microsoft.com/office/officeart/2005/8/layout/vProcess5"/>
    <dgm:cxn modelId="{D3A4BAC9-F1A0-4B1F-B4AD-2A320D52C442}" srcId="{383C7664-C5DA-49DE-ABC6-4AA87116D415}" destId="{D3D6F13C-41E3-4A26-AAB7-463CC2826BCD}" srcOrd="0" destOrd="0" parTransId="{699113D2-12CB-4F76-9BDA-BC3EF5ED037F}" sibTransId="{02D69864-515B-4536-8BC6-F953AB6288E4}"/>
    <dgm:cxn modelId="{9B935858-4071-4C16-A79A-AF71E833385C}" type="presParOf" srcId="{A9B99459-51D3-4DC8-82D6-88A0C522D1AC}" destId="{AD85639B-D53B-4648-8AFC-0E411C038A5D}" srcOrd="0" destOrd="0" presId="urn:microsoft.com/office/officeart/2005/8/layout/vProcess5"/>
    <dgm:cxn modelId="{E8F9C643-2F44-480D-B766-3BED7179D172}" type="presParOf" srcId="{A9B99459-51D3-4DC8-82D6-88A0C522D1AC}" destId="{28D0D6EB-6BF2-4540-A1CB-40C3A43E0E22}"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83C7664-C5DA-49DE-ABC6-4AA87116D415}" type="doc">
      <dgm:prSet loTypeId="urn:microsoft.com/office/officeart/2005/8/layout/vProcess5" loCatId="process" qsTypeId="urn:microsoft.com/office/officeart/2005/8/quickstyle/3d2" qsCatId="3D" csTypeId="urn:microsoft.com/office/officeart/2005/8/colors/accent1_1" csCatId="accent1" phldr="1"/>
      <dgm:spPr/>
      <dgm:t>
        <a:bodyPr/>
        <a:lstStyle/>
        <a:p>
          <a:endParaRPr lang="es-MX"/>
        </a:p>
      </dgm:t>
    </dgm:pt>
    <dgm:pt modelId="{D3D6F13C-41E3-4A26-AAB7-463CC2826BCD}">
      <dgm:prSet custT="1"/>
      <dgm:spPr/>
      <dgm:t>
        <a:bodyPr/>
        <a:lstStyle/>
        <a:p>
          <a:pPr algn="l" rtl="0"/>
          <a:r>
            <a:rPr lang="es-MX" sz="2400" b="1" dirty="0"/>
            <a:t>- Ingresos</a:t>
          </a:r>
        </a:p>
        <a:p>
          <a:pPr algn="l" rtl="0"/>
          <a:r>
            <a:rPr lang="es-MX" sz="2400" b="1" dirty="0"/>
            <a:t>- Costos</a:t>
          </a:r>
        </a:p>
        <a:p>
          <a:pPr algn="l" rtl="0"/>
          <a:r>
            <a:rPr lang="es-MX" sz="2400" b="1" dirty="0"/>
            <a:t>- Gastos</a:t>
          </a:r>
        </a:p>
        <a:p>
          <a:pPr algn="l" rtl="0"/>
          <a:r>
            <a:rPr lang="es-MX" sz="2400" b="1" dirty="0"/>
            <a:t>- ISR</a:t>
          </a:r>
        </a:p>
        <a:p>
          <a:pPr algn="l" rtl="0"/>
          <a:r>
            <a:rPr lang="es-MX" sz="2400" b="1" dirty="0"/>
            <a:t>- PTU</a:t>
          </a:r>
        </a:p>
        <a:p>
          <a:pPr algn="l" rtl="0"/>
          <a:r>
            <a:rPr lang="es-MX" sz="2400" b="1" dirty="0"/>
            <a:t>- Utilidad o perdida neta</a:t>
          </a:r>
        </a:p>
        <a:p>
          <a:pPr algn="l" rtl="0"/>
          <a:endParaRPr lang="es-MX" sz="2400" b="1" dirty="0"/>
        </a:p>
      </dgm:t>
    </dgm:pt>
    <dgm:pt modelId="{699113D2-12CB-4F76-9BDA-BC3EF5ED037F}" type="parTrans" cxnId="{D3A4BAC9-F1A0-4B1F-B4AD-2A320D52C442}">
      <dgm:prSet/>
      <dgm:spPr/>
      <dgm:t>
        <a:bodyPr/>
        <a:lstStyle/>
        <a:p>
          <a:endParaRPr lang="es-MX">
            <a:solidFill>
              <a:schemeClr val="tx1"/>
            </a:solidFill>
          </a:endParaRPr>
        </a:p>
      </dgm:t>
    </dgm:pt>
    <dgm:pt modelId="{02D69864-515B-4536-8BC6-F953AB6288E4}" type="sibTrans" cxnId="{D3A4BAC9-F1A0-4B1F-B4AD-2A320D52C442}">
      <dgm:prSet/>
      <dgm:spPr/>
      <dgm:t>
        <a:bodyPr/>
        <a:lstStyle/>
        <a:p>
          <a:endParaRPr lang="es-MX">
            <a:solidFill>
              <a:schemeClr val="tx1"/>
            </a:solidFill>
          </a:endParaRPr>
        </a:p>
      </dgm:t>
    </dgm:pt>
    <dgm:pt modelId="{A9B99459-51D3-4DC8-82D6-88A0C522D1AC}" type="pres">
      <dgm:prSet presAssocID="{383C7664-C5DA-49DE-ABC6-4AA87116D415}" presName="outerComposite" presStyleCnt="0">
        <dgm:presLayoutVars>
          <dgm:chMax val="5"/>
          <dgm:dir/>
          <dgm:resizeHandles val="exact"/>
        </dgm:presLayoutVars>
      </dgm:prSet>
      <dgm:spPr/>
    </dgm:pt>
    <dgm:pt modelId="{AD85639B-D53B-4648-8AFC-0E411C038A5D}" type="pres">
      <dgm:prSet presAssocID="{383C7664-C5DA-49DE-ABC6-4AA87116D415}" presName="dummyMaxCanvas" presStyleCnt="0">
        <dgm:presLayoutVars/>
      </dgm:prSet>
      <dgm:spPr/>
    </dgm:pt>
    <dgm:pt modelId="{28D0D6EB-6BF2-4540-A1CB-40C3A43E0E22}" type="pres">
      <dgm:prSet presAssocID="{383C7664-C5DA-49DE-ABC6-4AA87116D415}" presName="OneNode_1" presStyleLbl="node1" presStyleIdx="0" presStyleCnt="1" custScaleY="189812" custLinFactNeighborX="6204" custLinFactNeighborY="-745">
        <dgm:presLayoutVars>
          <dgm:bulletEnabled val="1"/>
        </dgm:presLayoutVars>
      </dgm:prSet>
      <dgm:spPr/>
    </dgm:pt>
  </dgm:ptLst>
  <dgm:cxnLst>
    <dgm:cxn modelId="{C76CA03A-20B9-42AE-A289-B637A49A4C60}" type="presOf" srcId="{D3D6F13C-41E3-4A26-AAB7-463CC2826BCD}" destId="{28D0D6EB-6BF2-4540-A1CB-40C3A43E0E22}" srcOrd="0" destOrd="0" presId="urn:microsoft.com/office/officeart/2005/8/layout/vProcess5"/>
    <dgm:cxn modelId="{E3D017A7-C562-400D-8821-F1C2E0139E29}" type="presOf" srcId="{383C7664-C5DA-49DE-ABC6-4AA87116D415}" destId="{A9B99459-51D3-4DC8-82D6-88A0C522D1AC}" srcOrd="0" destOrd="0" presId="urn:microsoft.com/office/officeart/2005/8/layout/vProcess5"/>
    <dgm:cxn modelId="{D3A4BAC9-F1A0-4B1F-B4AD-2A320D52C442}" srcId="{383C7664-C5DA-49DE-ABC6-4AA87116D415}" destId="{D3D6F13C-41E3-4A26-AAB7-463CC2826BCD}" srcOrd="0" destOrd="0" parTransId="{699113D2-12CB-4F76-9BDA-BC3EF5ED037F}" sibTransId="{02D69864-515B-4536-8BC6-F953AB6288E4}"/>
    <dgm:cxn modelId="{9B935858-4071-4C16-A79A-AF71E833385C}" type="presParOf" srcId="{A9B99459-51D3-4DC8-82D6-88A0C522D1AC}" destId="{AD85639B-D53B-4648-8AFC-0E411C038A5D}" srcOrd="0" destOrd="0" presId="urn:microsoft.com/office/officeart/2005/8/layout/vProcess5"/>
    <dgm:cxn modelId="{E8F9C643-2F44-480D-B766-3BED7179D172}" type="presParOf" srcId="{A9B99459-51D3-4DC8-82D6-88A0C522D1AC}" destId="{28D0D6EB-6BF2-4540-A1CB-40C3A43E0E22}"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E0A2110-7070-44DD-AB7A-D94CA6D7154E}" type="doc">
      <dgm:prSet loTypeId="urn:microsoft.com/office/officeart/2005/8/layout/arrow3" loCatId="relationship" qsTypeId="urn:microsoft.com/office/officeart/2005/8/quickstyle/3d1" qsCatId="3D" csTypeId="urn:microsoft.com/office/officeart/2005/8/colors/accent1_2" csCatId="accent1" phldr="1"/>
      <dgm:spPr/>
      <dgm:t>
        <a:bodyPr/>
        <a:lstStyle/>
        <a:p>
          <a:endParaRPr lang="es-MX"/>
        </a:p>
      </dgm:t>
    </dgm:pt>
    <dgm:pt modelId="{D0F08CCE-50E5-4077-9B7E-0EA024EFBD8F}">
      <dgm:prSet phldrT="[Texto]"/>
      <dgm:spPr/>
      <dgm:t>
        <a:bodyPr/>
        <a:lstStyle/>
        <a:p>
          <a:r>
            <a:rPr lang="es-MX" dirty="0"/>
            <a:t>Comparar un periodo con otro</a:t>
          </a:r>
        </a:p>
      </dgm:t>
    </dgm:pt>
    <dgm:pt modelId="{1879FC94-A58E-4112-87B6-4A6F707520E4}" type="parTrans" cxnId="{F707B138-BCDA-407B-BACD-DCA49A53FC1F}">
      <dgm:prSet/>
      <dgm:spPr/>
      <dgm:t>
        <a:bodyPr/>
        <a:lstStyle/>
        <a:p>
          <a:endParaRPr lang="es-MX"/>
        </a:p>
      </dgm:t>
    </dgm:pt>
    <dgm:pt modelId="{597FC642-F1EA-461B-8FC3-15237F8F83EA}" type="sibTrans" cxnId="{F707B138-BCDA-407B-BACD-DCA49A53FC1F}">
      <dgm:prSet/>
      <dgm:spPr/>
      <dgm:t>
        <a:bodyPr/>
        <a:lstStyle/>
        <a:p>
          <a:endParaRPr lang="es-MX"/>
        </a:p>
      </dgm:t>
    </dgm:pt>
    <dgm:pt modelId="{610FA82F-0712-4ED5-BADB-511E279E595B}">
      <dgm:prSet phldrT="[Texto]"/>
      <dgm:spPr/>
      <dgm:t>
        <a:bodyPr/>
        <a:lstStyle/>
        <a:p>
          <a:r>
            <a:rPr lang="es-MX" dirty="0"/>
            <a:t>Para una adecuada toma de decisiones.</a:t>
          </a:r>
        </a:p>
      </dgm:t>
    </dgm:pt>
    <dgm:pt modelId="{69D7AFCA-1173-4245-8958-AB34A0D3AA58}" type="parTrans" cxnId="{5EA087C0-A310-468E-80C3-768986ED2C04}">
      <dgm:prSet/>
      <dgm:spPr/>
      <dgm:t>
        <a:bodyPr/>
        <a:lstStyle/>
        <a:p>
          <a:endParaRPr lang="es-MX"/>
        </a:p>
      </dgm:t>
    </dgm:pt>
    <dgm:pt modelId="{59424700-B6D4-4562-8878-A9B3C10E5AFF}" type="sibTrans" cxnId="{5EA087C0-A310-468E-80C3-768986ED2C04}">
      <dgm:prSet/>
      <dgm:spPr/>
      <dgm:t>
        <a:bodyPr/>
        <a:lstStyle/>
        <a:p>
          <a:endParaRPr lang="es-MX"/>
        </a:p>
      </dgm:t>
    </dgm:pt>
    <dgm:pt modelId="{069D227D-3B19-4B8F-A3F1-FD1188741D50}" type="pres">
      <dgm:prSet presAssocID="{0E0A2110-7070-44DD-AB7A-D94CA6D7154E}" presName="compositeShape" presStyleCnt="0">
        <dgm:presLayoutVars>
          <dgm:chMax val="2"/>
          <dgm:dir/>
          <dgm:resizeHandles val="exact"/>
        </dgm:presLayoutVars>
      </dgm:prSet>
      <dgm:spPr/>
    </dgm:pt>
    <dgm:pt modelId="{65383CAA-510D-45DF-90FA-37FB295288AD}" type="pres">
      <dgm:prSet presAssocID="{0E0A2110-7070-44DD-AB7A-D94CA6D7154E}" presName="divider" presStyleLbl="fgShp" presStyleIdx="0" presStyleCnt="1"/>
      <dgm:spPr/>
    </dgm:pt>
    <dgm:pt modelId="{4FCD31D0-7D36-4664-BBAF-9BEDA8101E84}" type="pres">
      <dgm:prSet presAssocID="{D0F08CCE-50E5-4077-9B7E-0EA024EFBD8F}" presName="downArrow" presStyleLbl="node1" presStyleIdx="0" presStyleCnt="2"/>
      <dgm:spPr>
        <a:solidFill>
          <a:schemeClr val="bg1">
            <a:lumMod val="65000"/>
          </a:schemeClr>
        </a:solidFill>
      </dgm:spPr>
    </dgm:pt>
    <dgm:pt modelId="{8F2F268B-0C5D-4011-A78E-6E4F78D8C2A0}" type="pres">
      <dgm:prSet presAssocID="{D0F08CCE-50E5-4077-9B7E-0EA024EFBD8F}" presName="downArrowText" presStyleLbl="revTx" presStyleIdx="0" presStyleCnt="2">
        <dgm:presLayoutVars>
          <dgm:bulletEnabled val="1"/>
        </dgm:presLayoutVars>
      </dgm:prSet>
      <dgm:spPr/>
    </dgm:pt>
    <dgm:pt modelId="{B39950AE-54D2-468D-970E-80C900E5109F}" type="pres">
      <dgm:prSet presAssocID="{610FA82F-0712-4ED5-BADB-511E279E595B}" presName="upArrow" presStyleLbl="node1" presStyleIdx="1" presStyleCnt="2"/>
      <dgm:spPr/>
    </dgm:pt>
    <dgm:pt modelId="{692038B5-85BB-416B-938E-A5659EC6DB5F}" type="pres">
      <dgm:prSet presAssocID="{610FA82F-0712-4ED5-BADB-511E279E595B}" presName="upArrowText" presStyleLbl="revTx" presStyleIdx="1" presStyleCnt="2">
        <dgm:presLayoutVars>
          <dgm:bulletEnabled val="1"/>
        </dgm:presLayoutVars>
      </dgm:prSet>
      <dgm:spPr/>
    </dgm:pt>
  </dgm:ptLst>
  <dgm:cxnLst>
    <dgm:cxn modelId="{F707B138-BCDA-407B-BACD-DCA49A53FC1F}" srcId="{0E0A2110-7070-44DD-AB7A-D94CA6D7154E}" destId="{D0F08CCE-50E5-4077-9B7E-0EA024EFBD8F}" srcOrd="0" destOrd="0" parTransId="{1879FC94-A58E-4112-87B6-4A6F707520E4}" sibTransId="{597FC642-F1EA-461B-8FC3-15237F8F83EA}"/>
    <dgm:cxn modelId="{A837A077-D250-4E15-9AF5-00608522FC8D}" type="presOf" srcId="{610FA82F-0712-4ED5-BADB-511E279E595B}" destId="{692038B5-85BB-416B-938E-A5659EC6DB5F}" srcOrd="0" destOrd="0" presId="urn:microsoft.com/office/officeart/2005/8/layout/arrow3"/>
    <dgm:cxn modelId="{CEDE82BC-0664-4D53-9356-6976AB7E6460}" type="presOf" srcId="{D0F08CCE-50E5-4077-9B7E-0EA024EFBD8F}" destId="{8F2F268B-0C5D-4011-A78E-6E4F78D8C2A0}" srcOrd="0" destOrd="0" presId="urn:microsoft.com/office/officeart/2005/8/layout/arrow3"/>
    <dgm:cxn modelId="{AD9F05C0-F5F3-49FC-A8FA-F10421A77AFE}" type="presOf" srcId="{0E0A2110-7070-44DD-AB7A-D94CA6D7154E}" destId="{069D227D-3B19-4B8F-A3F1-FD1188741D50}" srcOrd="0" destOrd="0" presId="urn:microsoft.com/office/officeart/2005/8/layout/arrow3"/>
    <dgm:cxn modelId="{5EA087C0-A310-468E-80C3-768986ED2C04}" srcId="{0E0A2110-7070-44DD-AB7A-D94CA6D7154E}" destId="{610FA82F-0712-4ED5-BADB-511E279E595B}" srcOrd="1" destOrd="0" parTransId="{69D7AFCA-1173-4245-8958-AB34A0D3AA58}" sibTransId="{59424700-B6D4-4562-8878-A9B3C10E5AFF}"/>
    <dgm:cxn modelId="{758BBEE8-120D-4AEE-B7FC-C801C262EFAE}" type="presParOf" srcId="{069D227D-3B19-4B8F-A3F1-FD1188741D50}" destId="{65383CAA-510D-45DF-90FA-37FB295288AD}" srcOrd="0" destOrd="0" presId="urn:microsoft.com/office/officeart/2005/8/layout/arrow3"/>
    <dgm:cxn modelId="{1D88489B-51E9-4717-95EF-6A37DD5B2047}" type="presParOf" srcId="{069D227D-3B19-4B8F-A3F1-FD1188741D50}" destId="{4FCD31D0-7D36-4664-BBAF-9BEDA8101E84}" srcOrd="1" destOrd="0" presId="urn:microsoft.com/office/officeart/2005/8/layout/arrow3"/>
    <dgm:cxn modelId="{E1FB3D2D-6B0C-4AAE-A2E2-560198B230B9}" type="presParOf" srcId="{069D227D-3B19-4B8F-A3F1-FD1188741D50}" destId="{8F2F268B-0C5D-4011-A78E-6E4F78D8C2A0}" srcOrd="2" destOrd="0" presId="urn:microsoft.com/office/officeart/2005/8/layout/arrow3"/>
    <dgm:cxn modelId="{08B71B66-ED86-4A13-AD44-6FF16DE1577E}" type="presParOf" srcId="{069D227D-3B19-4B8F-A3F1-FD1188741D50}" destId="{B39950AE-54D2-468D-970E-80C900E5109F}" srcOrd="3" destOrd="0" presId="urn:microsoft.com/office/officeart/2005/8/layout/arrow3"/>
    <dgm:cxn modelId="{7567BABD-7A46-42F9-BCF2-80753CA6563B}" type="presParOf" srcId="{069D227D-3B19-4B8F-A3F1-FD1188741D50}" destId="{692038B5-85BB-416B-938E-A5659EC6DB5F}"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D0DB26A-7226-4FBA-8499-8AC3E34D52C8}" type="doc">
      <dgm:prSet loTypeId="urn:microsoft.com/office/officeart/2005/8/layout/hList6" loCatId="list" qsTypeId="urn:microsoft.com/office/officeart/2005/8/quickstyle/3d4" qsCatId="3D" csTypeId="urn:microsoft.com/office/officeart/2005/8/colors/accent1_2" csCatId="accent1" phldr="1"/>
      <dgm:spPr/>
      <dgm:t>
        <a:bodyPr/>
        <a:lstStyle/>
        <a:p>
          <a:endParaRPr lang="es-MX"/>
        </a:p>
      </dgm:t>
    </dgm:pt>
    <dgm:pt modelId="{18BED32A-AC88-4402-A96D-12FECE9E2FAB}">
      <dgm:prSet custT="1"/>
      <dgm:spPr>
        <a:solidFill>
          <a:srgbClr val="00B0F0"/>
        </a:solidFill>
      </dgm:spPr>
      <dgm:t>
        <a:bodyPr/>
        <a:lstStyle/>
        <a:p>
          <a:pPr rtl="0"/>
          <a:r>
            <a:rPr lang="es-MX" sz="4000" b="1" dirty="0">
              <a:solidFill>
                <a:schemeClr val="tx1"/>
              </a:solidFill>
            </a:rPr>
            <a:t>Porque el que NO MIDE….</a:t>
          </a:r>
        </a:p>
      </dgm:t>
    </dgm:pt>
    <dgm:pt modelId="{506CEBA8-5831-4325-85DB-CED69E849BED}" type="parTrans" cxnId="{6A4E71A4-2BD5-4E76-A118-2556DBE56E2A}">
      <dgm:prSet/>
      <dgm:spPr/>
      <dgm:t>
        <a:bodyPr/>
        <a:lstStyle/>
        <a:p>
          <a:endParaRPr lang="es-MX">
            <a:solidFill>
              <a:schemeClr val="tx1"/>
            </a:solidFill>
          </a:endParaRPr>
        </a:p>
      </dgm:t>
    </dgm:pt>
    <dgm:pt modelId="{3129B46B-A894-4F16-8121-1E1ACEEDFF28}" type="sibTrans" cxnId="{6A4E71A4-2BD5-4E76-A118-2556DBE56E2A}">
      <dgm:prSet/>
      <dgm:spPr/>
      <dgm:t>
        <a:bodyPr/>
        <a:lstStyle/>
        <a:p>
          <a:endParaRPr lang="es-MX">
            <a:solidFill>
              <a:schemeClr val="tx1"/>
            </a:solidFill>
          </a:endParaRPr>
        </a:p>
      </dgm:t>
    </dgm:pt>
    <dgm:pt modelId="{2659E4FC-DD37-40FA-8F4E-3FDF16C757FD}">
      <dgm:prSet/>
      <dgm:spPr>
        <a:solidFill>
          <a:schemeClr val="accent1">
            <a:lumMod val="40000"/>
            <a:lumOff val="60000"/>
          </a:schemeClr>
        </a:solidFill>
      </dgm:spPr>
      <dgm:t>
        <a:bodyPr/>
        <a:lstStyle/>
        <a:p>
          <a:pPr rtl="0"/>
          <a:r>
            <a:rPr lang="es-MX" dirty="0">
              <a:solidFill>
                <a:schemeClr val="tx1"/>
              </a:solidFill>
            </a:rPr>
            <a:t>NO MEJORA.</a:t>
          </a:r>
        </a:p>
      </dgm:t>
    </dgm:pt>
    <dgm:pt modelId="{BF127C54-20F6-418F-942F-200C74803896}" type="parTrans" cxnId="{FC1271F0-8FE7-4344-9683-9AE0EFF3D65E}">
      <dgm:prSet/>
      <dgm:spPr/>
      <dgm:t>
        <a:bodyPr/>
        <a:lstStyle/>
        <a:p>
          <a:endParaRPr lang="es-MX">
            <a:solidFill>
              <a:schemeClr val="tx1"/>
            </a:solidFill>
          </a:endParaRPr>
        </a:p>
      </dgm:t>
    </dgm:pt>
    <dgm:pt modelId="{A912E845-362B-4166-917B-DCE928ECD590}" type="sibTrans" cxnId="{FC1271F0-8FE7-4344-9683-9AE0EFF3D65E}">
      <dgm:prSet/>
      <dgm:spPr/>
      <dgm:t>
        <a:bodyPr/>
        <a:lstStyle/>
        <a:p>
          <a:endParaRPr lang="es-MX">
            <a:solidFill>
              <a:schemeClr val="tx1"/>
            </a:solidFill>
          </a:endParaRPr>
        </a:p>
      </dgm:t>
    </dgm:pt>
    <dgm:pt modelId="{875D33CB-EB73-4F0A-8F36-6C3E37817399}" type="pres">
      <dgm:prSet presAssocID="{3D0DB26A-7226-4FBA-8499-8AC3E34D52C8}" presName="Name0" presStyleCnt="0">
        <dgm:presLayoutVars>
          <dgm:dir/>
          <dgm:resizeHandles val="exact"/>
        </dgm:presLayoutVars>
      </dgm:prSet>
      <dgm:spPr/>
    </dgm:pt>
    <dgm:pt modelId="{F0794134-5582-4989-84CD-E31F3788EBBB}" type="pres">
      <dgm:prSet presAssocID="{18BED32A-AC88-4402-A96D-12FECE9E2FAB}" presName="node" presStyleLbl="node1" presStyleIdx="0" presStyleCnt="2">
        <dgm:presLayoutVars>
          <dgm:bulletEnabled val="1"/>
        </dgm:presLayoutVars>
      </dgm:prSet>
      <dgm:spPr/>
    </dgm:pt>
    <dgm:pt modelId="{BFD0DDAC-EA47-4A61-A4DA-F5F11A8F89C2}" type="pres">
      <dgm:prSet presAssocID="{3129B46B-A894-4F16-8121-1E1ACEEDFF28}" presName="sibTrans" presStyleCnt="0"/>
      <dgm:spPr/>
    </dgm:pt>
    <dgm:pt modelId="{EEF65D4E-476D-4FED-A28A-FE78F89AD9FE}" type="pres">
      <dgm:prSet presAssocID="{2659E4FC-DD37-40FA-8F4E-3FDF16C757FD}" presName="node" presStyleLbl="node1" presStyleIdx="1" presStyleCnt="2">
        <dgm:presLayoutVars>
          <dgm:bulletEnabled val="1"/>
        </dgm:presLayoutVars>
      </dgm:prSet>
      <dgm:spPr/>
    </dgm:pt>
  </dgm:ptLst>
  <dgm:cxnLst>
    <dgm:cxn modelId="{DBCF353A-E963-4D7E-A2DD-23E6EE02C783}" type="presOf" srcId="{2659E4FC-DD37-40FA-8F4E-3FDF16C757FD}" destId="{EEF65D4E-476D-4FED-A28A-FE78F89AD9FE}" srcOrd="0" destOrd="0" presId="urn:microsoft.com/office/officeart/2005/8/layout/hList6"/>
    <dgm:cxn modelId="{E38E4B6D-C0AC-4160-BB25-F23D4711FC98}" type="presOf" srcId="{18BED32A-AC88-4402-A96D-12FECE9E2FAB}" destId="{F0794134-5582-4989-84CD-E31F3788EBBB}" srcOrd="0" destOrd="0" presId="urn:microsoft.com/office/officeart/2005/8/layout/hList6"/>
    <dgm:cxn modelId="{6A4E71A4-2BD5-4E76-A118-2556DBE56E2A}" srcId="{3D0DB26A-7226-4FBA-8499-8AC3E34D52C8}" destId="{18BED32A-AC88-4402-A96D-12FECE9E2FAB}" srcOrd="0" destOrd="0" parTransId="{506CEBA8-5831-4325-85DB-CED69E849BED}" sibTransId="{3129B46B-A894-4F16-8121-1E1ACEEDFF28}"/>
    <dgm:cxn modelId="{FC1271F0-8FE7-4344-9683-9AE0EFF3D65E}" srcId="{3D0DB26A-7226-4FBA-8499-8AC3E34D52C8}" destId="{2659E4FC-DD37-40FA-8F4E-3FDF16C757FD}" srcOrd="1" destOrd="0" parTransId="{BF127C54-20F6-418F-942F-200C74803896}" sibTransId="{A912E845-362B-4166-917B-DCE928ECD590}"/>
    <dgm:cxn modelId="{F2F284F2-3368-4C26-B151-FE54D42F8569}" type="presOf" srcId="{3D0DB26A-7226-4FBA-8499-8AC3E34D52C8}" destId="{875D33CB-EB73-4F0A-8F36-6C3E37817399}" srcOrd="0" destOrd="0" presId="urn:microsoft.com/office/officeart/2005/8/layout/hList6"/>
    <dgm:cxn modelId="{6E54F1BB-307C-40B6-B91E-77A3C3706FA3}" type="presParOf" srcId="{875D33CB-EB73-4F0A-8F36-6C3E37817399}" destId="{F0794134-5582-4989-84CD-E31F3788EBBB}" srcOrd="0" destOrd="0" presId="urn:microsoft.com/office/officeart/2005/8/layout/hList6"/>
    <dgm:cxn modelId="{5B5428CD-B46E-4839-8E65-81062B5CE88F}" type="presParOf" srcId="{875D33CB-EB73-4F0A-8F36-6C3E37817399}" destId="{BFD0DDAC-EA47-4A61-A4DA-F5F11A8F89C2}" srcOrd="1" destOrd="0" presId="urn:microsoft.com/office/officeart/2005/8/layout/hList6"/>
    <dgm:cxn modelId="{637C038D-21EE-4D30-AD81-0F5EDDE3DF9E}" type="presParOf" srcId="{875D33CB-EB73-4F0A-8F36-6C3E37817399}" destId="{EEF65D4E-476D-4FED-A28A-FE78F89AD9FE}"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6E7F54-36FA-4501-8599-6BF5E7D6E14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43548844-DEBC-4172-AF80-27CB555B9478}">
      <dgm:prSet phldrT="[Texto]"/>
      <dgm:spPr>
        <a:solidFill>
          <a:schemeClr val="bg1">
            <a:lumMod val="65000"/>
          </a:schemeClr>
        </a:solidFill>
      </dgm:spPr>
      <dgm:t>
        <a:bodyPr/>
        <a:lstStyle/>
        <a:p>
          <a:r>
            <a:rPr lang="es-ES" b="1" dirty="0">
              <a:solidFill>
                <a:schemeClr val="tx1"/>
              </a:solidFill>
            </a:rPr>
            <a:t>Son notas explicativas que amplían el significado de los datos.</a:t>
          </a:r>
        </a:p>
      </dgm:t>
    </dgm:pt>
    <dgm:pt modelId="{639B3E94-E72F-4A35-A9DC-2F8E3C62AEE6}" type="parTrans" cxnId="{613AE6AD-89DC-438F-9EFF-6663328E4DC3}">
      <dgm:prSet/>
      <dgm:spPr/>
      <dgm:t>
        <a:bodyPr/>
        <a:lstStyle/>
        <a:p>
          <a:endParaRPr lang="es-ES"/>
        </a:p>
      </dgm:t>
    </dgm:pt>
    <dgm:pt modelId="{982653B4-0653-407A-9EAC-62490FB2A8C4}" type="sibTrans" cxnId="{613AE6AD-89DC-438F-9EFF-6663328E4DC3}">
      <dgm:prSet/>
      <dgm:spPr/>
      <dgm:t>
        <a:bodyPr/>
        <a:lstStyle/>
        <a:p>
          <a:endParaRPr lang="es-ES"/>
        </a:p>
      </dgm:t>
    </dgm:pt>
    <dgm:pt modelId="{841313FD-7F4B-4FA9-A691-6BB86711130F}">
      <dgm:prSet phldrT="[Texto]"/>
      <dgm:spPr>
        <a:solidFill>
          <a:schemeClr val="accent3">
            <a:lumMod val="40000"/>
            <a:lumOff val="60000"/>
          </a:schemeClr>
        </a:solidFill>
      </dgm:spPr>
      <dgm:t>
        <a:bodyPr/>
        <a:lstStyle/>
        <a:p>
          <a:r>
            <a:rPr lang="es-ES" b="1" dirty="0">
              <a:solidFill>
                <a:schemeClr val="tx1"/>
              </a:solidFill>
            </a:rPr>
            <a:t>Se colocan en el pie, en el cuerpo o en hojas por separado.</a:t>
          </a:r>
        </a:p>
      </dgm:t>
    </dgm:pt>
    <dgm:pt modelId="{700C8E74-164C-4162-BDF5-3D9CD68D4C64}" type="parTrans" cxnId="{5FCF50F5-539B-423B-941A-A97E919FAB7B}">
      <dgm:prSet/>
      <dgm:spPr/>
      <dgm:t>
        <a:bodyPr/>
        <a:lstStyle/>
        <a:p>
          <a:endParaRPr lang="es-ES"/>
        </a:p>
      </dgm:t>
    </dgm:pt>
    <dgm:pt modelId="{7A0479AA-D820-4082-82DF-74B746B96ED5}" type="sibTrans" cxnId="{5FCF50F5-539B-423B-941A-A97E919FAB7B}">
      <dgm:prSet/>
      <dgm:spPr/>
      <dgm:t>
        <a:bodyPr/>
        <a:lstStyle/>
        <a:p>
          <a:endParaRPr lang="es-ES"/>
        </a:p>
      </dgm:t>
    </dgm:pt>
    <dgm:pt modelId="{FEE4D345-4C26-4AD9-ABB1-BEC51BB3B86F}">
      <dgm:prSet phldrT="[Texto]"/>
      <dgm:spPr>
        <a:solidFill>
          <a:schemeClr val="accent1">
            <a:lumMod val="60000"/>
            <a:lumOff val="40000"/>
          </a:schemeClr>
        </a:solidFill>
      </dgm:spPr>
      <dgm:t>
        <a:bodyPr/>
        <a:lstStyle/>
        <a:p>
          <a:r>
            <a:rPr lang="es-ES" b="1" dirty="0">
              <a:solidFill>
                <a:schemeClr val="tx1"/>
              </a:solidFill>
            </a:rPr>
            <a:t>Se deben presentar siguiendo un orden lógico y consistente.</a:t>
          </a:r>
        </a:p>
      </dgm:t>
    </dgm:pt>
    <dgm:pt modelId="{32D858D4-7FDB-444E-B7EF-3EE1C014FE7C}" type="parTrans" cxnId="{1D107A6D-BF96-4BFF-A970-72834258BDA7}">
      <dgm:prSet/>
      <dgm:spPr/>
      <dgm:t>
        <a:bodyPr/>
        <a:lstStyle/>
        <a:p>
          <a:endParaRPr lang="es-ES"/>
        </a:p>
      </dgm:t>
    </dgm:pt>
    <dgm:pt modelId="{2F30DA80-3102-462F-93B0-8E67C21DE85A}" type="sibTrans" cxnId="{1D107A6D-BF96-4BFF-A970-72834258BDA7}">
      <dgm:prSet/>
      <dgm:spPr/>
      <dgm:t>
        <a:bodyPr/>
        <a:lstStyle/>
        <a:p>
          <a:endParaRPr lang="es-ES"/>
        </a:p>
      </dgm:t>
    </dgm:pt>
    <dgm:pt modelId="{B59DA152-E2A8-45FD-9D41-E7A147B5CD60}" type="pres">
      <dgm:prSet presAssocID="{8F6E7F54-36FA-4501-8599-6BF5E7D6E147}" presName="linear" presStyleCnt="0">
        <dgm:presLayoutVars>
          <dgm:dir/>
          <dgm:animLvl val="lvl"/>
          <dgm:resizeHandles val="exact"/>
        </dgm:presLayoutVars>
      </dgm:prSet>
      <dgm:spPr/>
    </dgm:pt>
    <dgm:pt modelId="{4BE1B2DB-92A6-465C-A27D-00393348A288}" type="pres">
      <dgm:prSet presAssocID="{43548844-DEBC-4172-AF80-27CB555B9478}" presName="parentLin" presStyleCnt="0"/>
      <dgm:spPr/>
    </dgm:pt>
    <dgm:pt modelId="{73EB0435-57F7-400B-BFA9-92E520A5EEF8}" type="pres">
      <dgm:prSet presAssocID="{43548844-DEBC-4172-AF80-27CB555B9478}" presName="parentLeftMargin" presStyleLbl="node1" presStyleIdx="0" presStyleCnt="3"/>
      <dgm:spPr/>
    </dgm:pt>
    <dgm:pt modelId="{62BFA92D-D4C4-4E98-80FE-AF6BE7365945}" type="pres">
      <dgm:prSet presAssocID="{43548844-DEBC-4172-AF80-27CB555B9478}" presName="parentText" presStyleLbl="node1" presStyleIdx="0" presStyleCnt="3">
        <dgm:presLayoutVars>
          <dgm:chMax val="0"/>
          <dgm:bulletEnabled val="1"/>
        </dgm:presLayoutVars>
      </dgm:prSet>
      <dgm:spPr/>
    </dgm:pt>
    <dgm:pt modelId="{4AD59A20-BC38-4BEF-9013-C74CFDEF1E46}" type="pres">
      <dgm:prSet presAssocID="{43548844-DEBC-4172-AF80-27CB555B9478}" presName="negativeSpace" presStyleCnt="0"/>
      <dgm:spPr/>
    </dgm:pt>
    <dgm:pt modelId="{602A7860-9571-470C-977B-5C009024151D}" type="pres">
      <dgm:prSet presAssocID="{43548844-DEBC-4172-AF80-27CB555B9478}" presName="childText" presStyleLbl="conFgAcc1" presStyleIdx="0" presStyleCnt="3">
        <dgm:presLayoutVars>
          <dgm:bulletEnabled val="1"/>
        </dgm:presLayoutVars>
      </dgm:prSet>
      <dgm:spPr/>
    </dgm:pt>
    <dgm:pt modelId="{69743924-E45F-4F52-9D7C-0F7C73D62774}" type="pres">
      <dgm:prSet presAssocID="{982653B4-0653-407A-9EAC-62490FB2A8C4}" presName="spaceBetweenRectangles" presStyleCnt="0"/>
      <dgm:spPr/>
    </dgm:pt>
    <dgm:pt modelId="{E8DC7C28-B539-4124-852B-BE3407CEBFDD}" type="pres">
      <dgm:prSet presAssocID="{841313FD-7F4B-4FA9-A691-6BB86711130F}" presName="parentLin" presStyleCnt="0"/>
      <dgm:spPr/>
    </dgm:pt>
    <dgm:pt modelId="{9A21E336-87CF-4BFB-94A8-AB8404A5C006}" type="pres">
      <dgm:prSet presAssocID="{841313FD-7F4B-4FA9-A691-6BB86711130F}" presName="parentLeftMargin" presStyleLbl="node1" presStyleIdx="0" presStyleCnt="3"/>
      <dgm:spPr/>
    </dgm:pt>
    <dgm:pt modelId="{A61FE969-10DA-42EE-B94B-93EEE774D022}" type="pres">
      <dgm:prSet presAssocID="{841313FD-7F4B-4FA9-A691-6BB86711130F}" presName="parentText" presStyleLbl="node1" presStyleIdx="1" presStyleCnt="3">
        <dgm:presLayoutVars>
          <dgm:chMax val="0"/>
          <dgm:bulletEnabled val="1"/>
        </dgm:presLayoutVars>
      </dgm:prSet>
      <dgm:spPr/>
    </dgm:pt>
    <dgm:pt modelId="{5E8D1938-99A2-480C-B409-A93D98DE5C74}" type="pres">
      <dgm:prSet presAssocID="{841313FD-7F4B-4FA9-A691-6BB86711130F}" presName="negativeSpace" presStyleCnt="0"/>
      <dgm:spPr/>
    </dgm:pt>
    <dgm:pt modelId="{794AA75C-DF54-4382-A9C8-90994B9A9FBE}" type="pres">
      <dgm:prSet presAssocID="{841313FD-7F4B-4FA9-A691-6BB86711130F}" presName="childText" presStyleLbl="conFgAcc1" presStyleIdx="1" presStyleCnt="3">
        <dgm:presLayoutVars>
          <dgm:bulletEnabled val="1"/>
        </dgm:presLayoutVars>
      </dgm:prSet>
      <dgm:spPr/>
    </dgm:pt>
    <dgm:pt modelId="{CBA0E1D0-534D-4F4A-91E7-2CD8CCCC7661}" type="pres">
      <dgm:prSet presAssocID="{7A0479AA-D820-4082-82DF-74B746B96ED5}" presName="spaceBetweenRectangles" presStyleCnt="0"/>
      <dgm:spPr/>
    </dgm:pt>
    <dgm:pt modelId="{62511242-D22B-4274-98BC-B32F13ED713B}" type="pres">
      <dgm:prSet presAssocID="{FEE4D345-4C26-4AD9-ABB1-BEC51BB3B86F}" presName="parentLin" presStyleCnt="0"/>
      <dgm:spPr/>
    </dgm:pt>
    <dgm:pt modelId="{38C529FA-F38C-4B86-8D79-7FC7996A3973}" type="pres">
      <dgm:prSet presAssocID="{FEE4D345-4C26-4AD9-ABB1-BEC51BB3B86F}" presName="parentLeftMargin" presStyleLbl="node1" presStyleIdx="1" presStyleCnt="3"/>
      <dgm:spPr/>
    </dgm:pt>
    <dgm:pt modelId="{E4D2D649-8922-4570-AF5C-E218E36685EC}" type="pres">
      <dgm:prSet presAssocID="{FEE4D345-4C26-4AD9-ABB1-BEC51BB3B86F}" presName="parentText" presStyleLbl="node1" presStyleIdx="2" presStyleCnt="3">
        <dgm:presLayoutVars>
          <dgm:chMax val="0"/>
          <dgm:bulletEnabled val="1"/>
        </dgm:presLayoutVars>
      </dgm:prSet>
      <dgm:spPr/>
    </dgm:pt>
    <dgm:pt modelId="{C11B500D-2B81-4FA8-8E9D-FC5B961442AF}" type="pres">
      <dgm:prSet presAssocID="{FEE4D345-4C26-4AD9-ABB1-BEC51BB3B86F}" presName="negativeSpace" presStyleCnt="0"/>
      <dgm:spPr/>
    </dgm:pt>
    <dgm:pt modelId="{CDCBC3CF-0FC0-4FF0-BEF1-36D806605B69}" type="pres">
      <dgm:prSet presAssocID="{FEE4D345-4C26-4AD9-ABB1-BEC51BB3B86F}" presName="childText" presStyleLbl="conFgAcc1" presStyleIdx="2" presStyleCnt="3">
        <dgm:presLayoutVars>
          <dgm:bulletEnabled val="1"/>
        </dgm:presLayoutVars>
      </dgm:prSet>
      <dgm:spPr/>
    </dgm:pt>
  </dgm:ptLst>
  <dgm:cxnLst>
    <dgm:cxn modelId="{C9330115-773F-4118-82C3-E479DC4D78C8}" type="presOf" srcId="{841313FD-7F4B-4FA9-A691-6BB86711130F}" destId="{9A21E336-87CF-4BFB-94A8-AB8404A5C006}" srcOrd="0" destOrd="0" presId="urn:microsoft.com/office/officeart/2005/8/layout/list1"/>
    <dgm:cxn modelId="{2CD09767-000D-4CD5-B65B-44DDDDEF8A7D}" type="presOf" srcId="{8F6E7F54-36FA-4501-8599-6BF5E7D6E147}" destId="{B59DA152-E2A8-45FD-9D41-E7A147B5CD60}" srcOrd="0" destOrd="0" presId="urn:microsoft.com/office/officeart/2005/8/layout/list1"/>
    <dgm:cxn modelId="{1D107A6D-BF96-4BFF-A970-72834258BDA7}" srcId="{8F6E7F54-36FA-4501-8599-6BF5E7D6E147}" destId="{FEE4D345-4C26-4AD9-ABB1-BEC51BB3B86F}" srcOrd="2" destOrd="0" parTransId="{32D858D4-7FDB-444E-B7EF-3EE1C014FE7C}" sibTransId="{2F30DA80-3102-462F-93B0-8E67C21DE85A}"/>
    <dgm:cxn modelId="{EFCBBC50-7AED-45D4-901A-5489B06EF4DC}" type="presOf" srcId="{43548844-DEBC-4172-AF80-27CB555B9478}" destId="{73EB0435-57F7-400B-BFA9-92E520A5EEF8}" srcOrd="0" destOrd="0" presId="urn:microsoft.com/office/officeart/2005/8/layout/list1"/>
    <dgm:cxn modelId="{7B49A075-D359-4C2C-B2DC-280640294C57}" type="presOf" srcId="{43548844-DEBC-4172-AF80-27CB555B9478}" destId="{62BFA92D-D4C4-4E98-80FE-AF6BE7365945}" srcOrd="1" destOrd="0" presId="urn:microsoft.com/office/officeart/2005/8/layout/list1"/>
    <dgm:cxn modelId="{DB4E1956-9B15-4EA3-B392-39C41C4C8802}" type="presOf" srcId="{841313FD-7F4B-4FA9-A691-6BB86711130F}" destId="{A61FE969-10DA-42EE-B94B-93EEE774D022}" srcOrd="1" destOrd="0" presId="urn:microsoft.com/office/officeart/2005/8/layout/list1"/>
    <dgm:cxn modelId="{A967C8A3-BA17-4ACC-B349-4BD148947C8B}" type="presOf" srcId="{FEE4D345-4C26-4AD9-ABB1-BEC51BB3B86F}" destId="{38C529FA-F38C-4B86-8D79-7FC7996A3973}" srcOrd="0" destOrd="0" presId="urn:microsoft.com/office/officeart/2005/8/layout/list1"/>
    <dgm:cxn modelId="{613AE6AD-89DC-438F-9EFF-6663328E4DC3}" srcId="{8F6E7F54-36FA-4501-8599-6BF5E7D6E147}" destId="{43548844-DEBC-4172-AF80-27CB555B9478}" srcOrd="0" destOrd="0" parTransId="{639B3E94-E72F-4A35-A9DC-2F8E3C62AEE6}" sibTransId="{982653B4-0653-407A-9EAC-62490FB2A8C4}"/>
    <dgm:cxn modelId="{82A62FE1-1FB2-42C2-8C71-623345185469}" type="presOf" srcId="{FEE4D345-4C26-4AD9-ABB1-BEC51BB3B86F}" destId="{E4D2D649-8922-4570-AF5C-E218E36685EC}" srcOrd="1" destOrd="0" presId="urn:microsoft.com/office/officeart/2005/8/layout/list1"/>
    <dgm:cxn modelId="{5FCF50F5-539B-423B-941A-A97E919FAB7B}" srcId="{8F6E7F54-36FA-4501-8599-6BF5E7D6E147}" destId="{841313FD-7F4B-4FA9-A691-6BB86711130F}" srcOrd="1" destOrd="0" parTransId="{700C8E74-164C-4162-BDF5-3D9CD68D4C64}" sibTransId="{7A0479AA-D820-4082-82DF-74B746B96ED5}"/>
    <dgm:cxn modelId="{D1B134D1-F572-4956-BD13-56DA21D64B05}" type="presParOf" srcId="{B59DA152-E2A8-45FD-9D41-E7A147B5CD60}" destId="{4BE1B2DB-92A6-465C-A27D-00393348A288}" srcOrd="0" destOrd="0" presId="urn:microsoft.com/office/officeart/2005/8/layout/list1"/>
    <dgm:cxn modelId="{03FF36D7-95EA-4831-BFCA-2FD9658FFED3}" type="presParOf" srcId="{4BE1B2DB-92A6-465C-A27D-00393348A288}" destId="{73EB0435-57F7-400B-BFA9-92E520A5EEF8}" srcOrd="0" destOrd="0" presId="urn:microsoft.com/office/officeart/2005/8/layout/list1"/>
    <dgm:cxn modelId="{4965B351-E8B6-46CA-A925-1F2CBEC88D4B}" type="presParOf" srcId="{4BE1B2DB-92A6-465C-A27D-00393348A288}" destId="{62BFA92D-D4C4-4E98-80FE-AF6BE7365945}" srcOrd="1" destOrd="0" presId="urn:microsoft.com/office/officeart/2005/8/layout/list1"/>
    <dgm:cxn modelId="{18CD05D2-C6FA-43E7-8754-6406FA9DCF5C}" type="presParOf" srcId="{B59DA152-E2A8-45FD-9D41-E7A147B5CD60}" destId="{4AD59A20-BC38-4BEF-9013-C74CFDEF1E46}" srcOrd="1" destOrd="0" presId="urn:microsoft.com/office/officeart/2005/8/layout/list1"/>
    <dgm:cxn modelId="{1BBD4FFD-3562-40C7-A0C2-F1905A9E00BC}" type="presParOf" srcId="{B59DA152-E2A8-45FD-9D41-E7A147B5CD60}" destId="{602A7860-9571-470C-977B-5C009024151D}" srcOrd="2" destOrd="0" presId="urn:microsoft.com/office/officeart/2005/8/layout/list1"/>
    <dgm:cxn modelId="{BDDBB929-517A-4CF2-9552-77F632EF78E2}" type="presParOf" srcId="{B59DA152-E2A8-45FD-9D41-E7A147B5CD60}" destId="{69743924-E45F-4F52-9D7C-0F7C73D62774}" srcOrd="3" destOrd="0" presId="urn:microsoft.com/office/officeart/2005/8/layout/list1"/>
    <dgm:cxn modelId="{CF2066E8-E9E7-41ED-A1A7-AC0305C6CBA2}" type="presParOf" srcId="{B59DA152-E2A8-45FD-9D41-E7A147B5CD60}" destId="{E8DC7C28-B539-4124-852B-BE3407CEBFDD}" srcOrd="4" destOrd="0" presId="urn:microsoft.com/office/officeart/2005/8/layout/list1"/>
    <dgm:cxn modelId="{D1311172-987B-4AFE-8B1D-984259282AD6}" type="presParOf" srcId="{E8DC7C28-B539-4124-852B-BE3407CEBFDD}" destId="{9A21E336-87CF-4BFB-94A8-AB8404A5C006}" srcOrd="0" destOrd="0" presId="urn:microsoft.com/office/officeart/2005/8/layout/list1"/>
    <dgm:cxn modelId="{EC2B6F06-DBAF-4B22-8497-CD5F8FA4E557}" type="presParOf" srcId="{E8DC7C28-B539-4124-852B-BE3407CEBFDD}" destId="{A61FE969-10DA-42EE-B94B-93EEE774D022}" srcOrd="1" destOrd="0" presId="urn:microsoft.com/office/officeart/2005/8/layout/list1"/>
    <dgm:cxn modelId="{923C607D-F295-486E-81F3-0F1F17F7A97A}" type="presParOf" srcId="{B59DA152-E2A8-45FD-9D41-E7A147B5CD60}" destId="{5E8D1938-99A2-480C-B409-A93D98DE5C74}" srcOrd="5" destOrd="0" presId="urn:microsoft.com/office/officeart/2005/8/layout/list1"/>
    <dgm:cxn modelId="{A1516BA5-0D2A-4E89-83BB-FCDCEC6ED39C}" type="presParOf" srcId="{B59DA152-E2A8-45FD-9D41-E7A147B5CD60}" destId="{794AA75C-DF54-4382-A9C8-90994B9A9FBE}" srcOrd="6" destOrd="0" presId="urn:microsoft.com/office/officeart/2005/8/layout/list1"/>
    <dgm:cxn modelId="{6914D7D3-DE03-4B10-8D76-57E34E6EFC1F}" type="presParOf" srcId="{B59DA152-E2A8-45FD-9D41-E7A147B5CD60}" destId="{CBA0E1D0-534D-4F4A-91E7-2CD8CCCC7661}" srcOrd="7" destOrd="0" presId="urn:microsoft.com/office/officeart/2005/8/layout/list1"/>
    <dgm:cxn modelId="{038C6CC4-52A4-453F-A805-9D55A83810E6}" type="presParOf" srcId="{B59DA152-E2A8-45FD-9D41-E7A147B5CD60}" destId="{62511242-D22B-4274-98BC-B32F13ED713B}" srcOrd="8" destOrd="0" presId="urn:microsoft.com/office/officeart/2005/8/layout/list1"/>
    <dgm:cxn modelId="{989882D3-CF57-4AEF-9081-6CAE35E0CE11}" type="presParOf" srcId="{62511242-D22B-4274-98BC-B32F13ED713B}" destId="{38C529FA-F38C-4B86-8D79-7FC7996A3973}" srcOrd="0" destOrd="0" presId="urn:microsoft.com/office/officeart/2005/8/layout/list1"/>
    <dgm:cxn modelId="{9D755778-E331-4EBA-AB1B-740A08F5DD6A}" type="presParOf" srcId="{62511242-D22B-4274-98BC-B32F13ED713B}" destId="{E4D2D649-8922-4570-AF5C-E218E36685EC}" srcOrd="1" destOrd="0" presId="urn:microsoft.com/office/officeart/2005/8/layout/list1"/>
    <dgm:cxn modelId="{B6A17B93-8F7C-4E1D-B63A-1F5907195E0A}" type="presParOf" srcId="{B59DA152-E2A8-45FD-9D41-E7A147B5CD60}" destId="{C11B500D-2B81-4FA8-8E9D-FC5B961442AF}" srcOrd="9" destOrd="0" presId="urn:microsoft.com/office/officeart/2005/8/layout/list1"/>
    <dgm:cxn modelId="{E95F22E3-3F87-4D2D-AC16-37C4CCF58B80}" type="presParOf" srcId="{B59DA152-E2A8-45FD-9D41-E7A147B5CD60}" destId="{CDCBC3CF-0FC0-4FF0-BEF1-36D806605B69}" srcOrd="10" destOrd="0" presId="urn:microsoft.com/office/officeart/2005/8/layout/lis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C19767-4E55-4C20-BE13-6284EC4C337F}" type="doc">
      <dgm:prSet loTypeId="urn:microsoft.com/office/officeart/2005/8/layout/hierarchy3" loCatId="hierarchy" qsTypeId="urn:microsoft.com/office/officeart/2005/8/quickstyle/3d2" qsCatId="3D" csTypeId="urn:microsoft.com/office/officeart/2005/8/colors/accent1_1" csCatId="accent1" phldr="1"/>
      <dgm:spPr/>
      <dgm:t>
        <a:bodyPr/>
        <a:lstStyle/>
        <a:p>
          <a:endParaRPr lang="es-MX"/>
        </a:p>
      </dgm:t>
    </dgm:pt>
    <dgm:pt modelId="{206B4DF6-540F-41FD-9F68-9C0B7D05A874}">
      <dgm:prSet/>
      <dgm:spPr/>
      <dgm:t>
        <a:bodyPr/>
        <a:lstStyle/>
        <a:p>
          <a:pPr algn="ctr" rtl="0"/>
          <a:r>
            <a:rPr lang="es-MX" b="1" dirty="0"/>
            <a:t>A-5. El balance general es emitido tanto para entidades:</a:t>
          </a:r>
        </a:p>
        <a:p>
          <a:pPr algn="l" rtl="0"/>
          <a:r>
            <a:rPr lang="es-MX" dirty="0"/>
            <a:t>Lucrativas</a:t>
          </a:r>
        </a:p>
        <a:p>
          <a:pPr algn="l" rtl="0"/>
          <a:r>
            <a:rPr lang="es-MX" dirty="0"/>
            <a:t>No lucrativas.</a:t>
          </a:r>
        </a:p>
      </dgm:t>
    </dgm:pt>
    <dgm:pt modelId="{B60FA3AA-7AD5-4F76-9FD9-4949183ACC4E}" type="parTrans" cxnId="{C4908E8D-667A-44F4-AC31-C57FDDF6DC85}">
      <dgm:prSet/>
      <dgm:spPr/>
      <dgm:t>
        <a:bodyPr/>
        <a:lstStyle/>
        <a:p>
          <a:endParaRPr lang="es-MX"/>
        </a:p>
      </dgm:t>
    </dgm:pt>
    <dgm:pt modelId="{9AEA0D37-0D59-4ED8-8DA2-5226F0D65E7C}" type="sibTrans" cxnId="{C4908E8D-667A-44F4-AC31-C57FDDF6DC85}">
      <dgm:prSet/>
      <dgm:spPr/>
      <dgm:t>
        <a:bodyPr/>
        <a:lstStyle/>
        <a:p>
          <a:endParaRPr lang="es-MX"/>
        </a:p>
      </dgm:t>
    </dgm:pt>
    <dgm:pt modelId="{CEE32C0A-2A72-4A87-8CFA-9AE4AE32ED99}">
      <dgm:prSet/>
      <dgm:spPr/>
      <dgm:t>
        <a:bodyPr/>
        <a:lstStyle/>
        <a:p>
          <a:pPr rtl="0"/>
          <a:endParaRPr lang="es-MX" dirty="0"/>
        </a:p>
      </dgm:t>
    </dgm:pt>
    <dgm:pt modelId="{245E1053-0438-4F95-9FF1-9CE78E5ACE72}" type="parTrans" cxnId="{A0D99C0B-D675-468E-A2D4-79726823766C}">
      <dgm:prSet/>
      <dgm:spPr/>
      <dgm:t>
        <a:bodyPr/>
        <a:lstStyle/>
        <a:p>
          <a:endParaRPr lang="es-MX"/>
        </a:p>
      </dgm:t>
    </dgm:pt>
    <dgm:pt modelId="{3B6D8BF4-CC81-486B-82C7-FB4C76B1E06D}" type="sibTrans" cxnId="{A0D99C0B-D675-468E-A2D4-79726823766C}">
      <dgm:prSet/>
      <dgm:spPr/>
      <dgm:t>
        <a:bodyPr/>
        <a:lstStyle/>
        <a:p>
          <a:endParaRPr lang="es-MX"/>
        </a:p>
      </dgm:t>
    </dgm:pt>
    <dgm:pt modelId="{97A3B9AD-6B54-4F60-8F0F-0EB5879024AA}" type="pres">
      <dgm:prSet presAssocID="{CCC19767-4E55-4C20-BE13-6284EC4C337F}" presName="diagram" presStyleCnt="0">
        <dgm:presLayoutVars>
          <dgm:chPref val="1"/>
          <dgm:dir/>
          <dgm:animOne val="branch"/>
          <dgm:animLvl val="lvl"/>
          <dgm:resizeHandles/>
        </dgm:presLayoutVars>
      </dgm:prSet>
      <dgm:spPr/>
    </dgm:pt>
    <dgm:pt modelId="{F4F42752-32D1-4E34-92B3-88757F3970B6}" type="pres">
      <dgm:prSet presAssocID="{206B4DF6-540F-41FD-9F68-9C0B7D05A874}" presName="root" presStyleCnt="0"/>
      <dgm:spPr/>
    </dgm:pt>
    <dgm:pt modelId="{1081D552-10A8-4654-9818-7F3B96C68A3C}" type="pres">
      <dgm:prSet presAssocID="{206B4DF6-540F-41FD-9F68-9C0B7D05A874}" presName="rootComposite" presStyleCnt="0"/>
      <dgm:spPr/>
    </dgm:pt>
    <dgm:pt modelId="{45D44CB9-D655-4C3B-9AB0-99F596802AB1}" type="pres">
      <dgm:prSet presAssocID="{206B4DF6-540F-41FD-9F68-9C0B7D05A874}" presName="rootText" presStyleLbl="node1" presStyleIdx="0" presStyleCnt="2"/>
      <dgm:spPr/>
    </dgm:pt>
    <dgm:pt modelId="{059AEFBB-2DDB-4DEF-8F0C-6D117D27210C}" type="pres">
      <dgm:prSet presAssocID="{206B4DF6-540F-41FD-9F68-9C0B7D05A874}" presName="rootConnector" presStyleLbl="node1" presStyleIdx="0" presStyleCnt="2"/>
      <dgm:spPr/>
    </dgm:pt>
    <dgm:pt modelId="{70B85B95-73FD-41A6-8A61-9B38E6CC9B20}" type="pres">
      <dgm:prSet presAssocID="{206B4DF6-540F-41FD-9F68-9C0B7D05A874}" presName="childShape" presStyleCnt="0"/>
      <dgm:spPr/>
    </dgm:pt>
    <dgm:pt modelId="{17282840-F16B-4C86-AC14-0351DFCF57E3}" type="pres">
      <dgm:prSet presAssocID="{CEE32C0A-2A72-4A87-8CFA-9AE4AE32ED99}" presName="root" presStyleCnt="0"/>
      <dgm:spPr/>
    </dgm:pt>
    <dgm:pt modelId="{189974F1-DF7D-4BBD-BA05-264E21422C3D}" type="pres">
      <dgm:prSet presAssocID="{CEE32C0A-2A72-4A87-8CFA-9AE4AE32ED99}" presName="rootComposite" presStyleCnt="0"/>
      <dgm:spPr/>
    </dgm:pt>
    <dgm:pt modelId="{86A09984-E5B1-42F7-B7D8-D3BD08FEC2FE}" type="pres">
      <dgm:prSet presAssocID="{CEE32C0A-2A72-4A87-8CFA-9AE4AE32ED99}" presName="rootText" presStyleLbl="node1" presStyleIdx="1" presStyleCnt="2"/>
      <dgm:spPr/>
    </dgm:pt>
    <dgm:pt modelId="{36351F30-B228-4E32-ACC2-9C6234AA415C}" type="pres">
      <dgm:prSet presAssocID="{CEE32C0A-2A72-4A87-8CFA-9AE4AE32ED99}" presName="rootConnector" presStyleLbl="node1" presStyleIdx="1" presStyleCnt="2"/>
      <dgm:spPr/>
    </dgm:pt>
    <dgm:pt modelId="{8DE0E7DE-3367-4272-8189-E11A57CD698D}" type="pres">
      <dgm:prSet presAssocID="{CEE32C0A-2A72-4A87-8CFA-9AE4AE32ED99}" presName="childShape" presStyleCnt="0"/>
      <dgm:spPr/>
    </dgm:pt>
  </dgm:ptLst>
  <dgm:cxnLst>
    <dgm:cxn modelId="{BA968D00-286C-4B72-8523-17BB671C2BBB}" type="presOf" srcId="{206B4DF6-540F-41FD-9F68-9C0B7D05A874}" destId="{059AEFBB-2DDB-4DEF-8F0C-6D117D27210C}" srcOrd="1" destOrd="0" presId="urn:microsoft.com/office/officeart/2005/8/layout/hierarchy3"/>
    <dgm:cxn modelId="{4AC2D400-B51E-4247-8052-7BF0E7DF623F}" type="presOf" srcId="{CCC19767-4E55-4C20-BE13-6284EC4C337F}" destId="{97A3B9AD-6B54-4F60-8F0F-0EB5879024AA}" srcOrd="0" destOrd="0" presId="urn:microsoft.com/office/officeart/2005/8/layout/hierarchy3"/>
    <dgm:cxn modelId="{A0D99C0B-D675-468E-A2D4-79726823766C}" srcId="{CCC19767-4E55-4C20-BE13-6284EC4C337F}" destId="{CEE32C0A-2A72-4A87-8CFA-9AE4AE32ED99}" srcOrd="1" destOrd="0" parTransId="{245E1053-0438-4F95-9FF1-9CE78E5ACE72}" sibTransId="{3B6D8BF4-CC81-486B-82C7-FB4C76B1E06D}"/>
    <dgm:cxn modelId="{83E25910-2CD0-4494-9433-357F259F803D}" type="presOf" srcId="{CEE32C0A-2A72-4A87-8CFA-9AE4AE32ED99}" destId="{36351F30-B228-4E32-ACC2-9C6234AA415C}" srcOrd="1" destOrd="0" presId="urn:microsoft.com/office/officeart/2005/8/layout/hierarchy3"/>
    <dgm:cxn modelId="{25A9D814-02D0-4D1A-B440-8A668A9F768B}" type="presOf" srcId="{206B4DF6-540F-41FD-9F68-9C0B7D05A874}" destId="{45D44CB9-D655-4C3B-9AB0-99F596802AB1}" srcOrd="0" destOrd="0" presId="urn:microsoft.com/office/officeart/2005/8/layout/hierarchy3"/>
    <dgm:cxn modelId="{35A71D86-2841-49BB-B439-8C2D53450F6D}" type="presOf" srcId="{CEE32C0A-2A72-4A87-8CFA-9AE4AE32ED99}" destId="{86A09984-E5B1-42F7-B7D8-D3BD08FEC2FE}" srcOrd="0" destOrd="0" presId="urn:microsoft.com/office/officeart/2005/8/layout/hierarchy3"/>
    <dgm:cxn modelId="{C4908E8D-667A-44F4-AC31-C57FDDF6DC85}" srcId="{CCC19767-4E55-4C20-BE13-6284EC4C337F}" destId="{206B4DF6-540F-41FD-9F68-9C0B7D05A874}" srcOrd="0" destOrd="0" parTransId="{B60FA3AA-7AD5-4F76-9FD9-4949183ACC4E}" sibTransId="{9AEA0D37-0D59-4ED8-8DA2-5226F0D65E7C}"/>
    <dgm:cxn modelId="{B28F7A5A-966F-4C88-8563-90991FA05DFB}" type="presParOf" srcId="{97A3B9AD-6B54-4F60-8F0F-0EB5879024AA}" destId="{F4F42752-32D1-4E34-92B3-88757F3970B6}" srcOrd="0" destOrd="0" presId="urn:microsoft.com/office/officeart/2005/8/layout/hierarchy3"/>
    <dgm:cxn modelId="{DF311EA8-E00C-424E-B164-EEE1093E38FC}" type="presParOf" srcId="{F4F42752-32D1-4E34-92B3-88757F3970B6}" destId="{1081D552-10A8-4654-9818-7F3B96C68A3C}" srcOrd="0" destOrd="0" presId="urn:microsoft.com/office/officeart/2005/8/layout/hierarchy3"/>
    <dgm:cxn modelId="{9335F45F-AE7B-4397-9B06-80DCE1273351}" type="presParOf" srcId="{1081D552-10A8-4654-9818-7F3B96C68A3C}" destId="{45D44CB9-D655-4C3B-9AB0-99F596802AB1}" srcOrd="0" destOrd="0" presId="urn:microsoft.com/office/officeart/2005/8/layout/hierarchy3"/>
    <dgm:cxn modelId="{D0C0001B-31E9-4CE9-A042-5F37803EEB99}" type="presParOf" srcId="{1081D552-10A8-4654-9818-7F3B96C68A3C}" destId="{059AEFBB-2DDB-4DEF-8F0C-6D117D27210C}" srcOrd="1" destOrd="0" presId="urn:microsoft.com/office/officeart/2005/8/layout/hierarchy3"/>
    <dgm:cxn modelId="{21E54F2D-1005-4727-871D-73C019FB212A}" type="presParOf" srcId="{F4F42752-32D1-4E34-92B3-88757F3970B6}" destId="{70B85B95-73FD-41A6-8A61-9B38E6CC9B20}" srcOrd="1" destOrd="0" presId="urn:microsoft.com/office/officeart/2005/8/layout/hierarchy3"/>
    <dgm:cxn modelId="{24760234-4846-4192-9F22-206EB53FB353}" type="presParOf" srcId="{97A3B9AD-6B54-4F60-8F0F-0EB5879024AA}" destId="{17282840-F16B-4C86-AC14-0351DFCF57E3}" srcOrd="1" destOrd="0" presId="urn:microsoft.com/office/officeart/2005/8/layout/hierarchy3"/>
    <dgm:cxn modelId="{72C16D7A-1D46-4186-90D5-C8208468C0F6}" type="presParOf" srcId="{17282840-F16B-4C86-AC14-0351DFCF57E3}" destId="{189974F1-DF7D-4BBD-BA05-264E21422C3D}" srcOrd="0" destOrd="0" presId="urn:microsoft.com/office/officeart/2005/8/layout/hierarchy3"/>
    <dgm:cxn modelId="{A88975B1-A1E9-4243-9D95-1E66084ED467}" type="presParOf" srcId="{189974F1-DF7D-4BBD-BA05-264E21422C3D}" destId="{86A09984-E5B1-42F7-B7D8-D3BD08FEC2FE}" srcOrd="0" destOrd="0" presId="urn:microsoft.com/office/officeart/2005/8/layout/hierarchy3"/>
    <dgm:cxn modelId="{37BF252B-A85B-4CC7-88ED-01A87A4CD491}" type="presParOf" srcId="{189974F1-DF7D-4BBD-BA05-264E21422C3D}" destId="{36351F30-B228-4E32-ACC2-9C6234AA415C}" srcOrd="1" destOrd="0" presId="urn:microsoft.com/office/officeart/2005/8/layout/hierarchy3"/>
    <dgm:cxn modelId="{825E23ED-159B-43F0-849F-F6CE025294D1}" type="presParOf" srcId="{17282840-F16B-4C86-AC14-0351DFCF57E3}" destId="{8DE0E7DE-3367-4272-8189-E11A57CD698D}"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C19767-4E55-4C20-BE13-6284EC4C337F}" type="doc">
      <dgm:prSet loTypeId="urn:microsoft.com/office/officeart/2005/8/layout/hierarchy3" loCatId="hierarchy" qsTypeId="urn:microsoft.com/office/officeart/2005/8/quickstyle/3d2" qsCatId="3D" csTypeId="urn:microsoft.com/office/officeart/2005/8/colors/accent1_1" csCatId="accent1" phldr="1"/>
      <dgm:spPr/>
      <dgm:t>
        <a:bodyPr/>
        <a:lstStyle/>
        <a:p>
          <a:endParaRPr lang="es-MX"/>
        </a:p>
      </dgm:t>
    </dgm:pt>
    <dgm:pt modelId="{206B4DF6-540F-41FD-9F68-9C0B7D05A874}">
      <dgm:prSet/>
      <dgm:spPr/>
      <dgm:t>
        <a:bodyPr/>
        <a:lstStyle/>
        <a:p>
          <a:pPr algn="ctr" rtl="0"/>
          <a:r>
            <a:rPr lang="es-MX" b="1" dirty="0"/>
            <a:t>B-6. El balance general se puede presentar en:</a:t>
          </a:r>
        </a:p>
        <a:p>
          <a:pPr algn="l" rtl="0"/>
          <a:r>
            <a:rPr lang="es-MX" b="0" dirty="0">
              <a:latin typeface="Arial Narrow" panose="020B0606020202030204" pitchFamily="34" charset="0"/>
            </a:rPr>
            <a:t>Forma de reporte</a:t>
          </a:r>
        </a:p>
        <a:p>
          <a:pPr algn="l" rtl="0"/>
          <a:r>
            <a:rPr lang="es-MX" b="0" dirty="0">
              <a:latin typeface="Arial Narrow" panose="020B0606020202030204" pitchFamily="34" charset="0"/>
            </a:rPr>
            <a:t>Forma de cuenta.</a:t>
          </a:r>
        </a:p>
      </dgm:t>
    </dgm:pt>
    <dgm:pt modelId="{B60FA3AA-7AD5-4F76-9FD9-4949183ACC4E}" type="parTrans" cxnId="{C4908E8D-667A-44F4-AC31-C57FDDF6DC85}">
      <dgm:prSet/>
      <dgm:spPr/>
      <dgm:t>
        <a:bodyPr/>
        <a:lstStyle/>
        <a:p>
          <a:endParaRPr lang="es-MX"/>
        </a:p>
      </dgm:t>
    </dgm:pt>
    <dgm:pt modelId="{9AEA0D37-0D59-4ED8-8DA2-5226F0D65E7C}" type="sibTrans" cxnId="{C4908E8D-667A-44F4-AC31-C57FDDF6DC85}">
      <dgm:prSet/>
      <dgm:spPr/>
      <dgm:t>
        <a:bodyPr/>
        <a:lstStyle/>
        <a:p>
          <a:endParaRPr lang="es-MX"/>
        </a:p>
      </dgm:t>
    </dgm:pt>
    <dgm:pt modelId="{97A3B9AD-6B54-4F60-8F0F-0EB5879024AA}" type="pres">
      <dgm:prSet presAssocID="{CCC19767-4E55-4C20-BE13-6284EC4C337F}" presName="diagram" presStyleCnt="0">
        <dgm:presLayoutVars>
          <dgm:chPref val="1"/>
          <dgm:dir/>
          <dgm:animOne val="branch"/>
          <dgm:animLvl val="lvl"/>
          <dgm:resizeHandles/>
        </dgm:presLayoutVars>
      </dgm:prSet>
      <dgm:spPr/>
    </dgm:pt>
    <dgm:pt modelId="{F4F42752-32D1-4E34-92B3-88757F3970B6}" type="pres">
      <dgm:prSet presAssocID="{206B4DF6-540F-41FD-9F68-9C0B7D05A874}" presName="root" presStyleCnt="0"/>
      <dgm:spPr/>
    </dgm:pt>
    <dgm:pt modelId="{1081D552-10A8-4654-9818-7F3B96C68A3C}" type="pres">
      <dgm:prSet presAssocID="{206B4DF6-540F-41FD-9F68-9C0B7D05A874}" presName="rootComposite" presStyleCnt="0"/>
      <dgm:spPr/>
    </dgm:pt>
    <dgm:pt modelId="{45D44CB9-D655-4C3B-9AB0-99F596802AB1}" type="pres">
      <dgm:prSet presAssocID="{206B4DF6-540F-41FD-9F68-9C0B7D05A874}" presName="rootText" presStyleLbl="node1" presStyleIdx="0" presStyleCnt="1"/>
      <dgm:spPr/>
    </dgm:pt>
    <dgm:pt modelId="{059AEFBB-2DDB-4DEF-8F0C-6D117D27210C}" type="pres">
      <dgm:prSet presAssocID="{206B4DF6-540F-41FD-9F68-9C0B7D05A874}" presName="rootConnector" presStyleLbl="node1" presStyleIdx="0" presStyleCnt="1"/>
      <dgm:spPr/>
    </dgm:pt>
    <dgm:pt modelId="{70B85B95-73FD-41A6-8A61-9B38E6CC9B20}" type="pres">
      <dgm:prSet presAssocID="{206B4DF6-540F-41FD-9F68-9C0B7D05A874}" presName="childShape" presStyleCnt="0"/>
      <dgm:spPr/>
    </dgm:pt>
  </dgm:ptLst>
  <dgm:cxnLst>
    <dgm:cxn modelId="{BA968D00-286C-4B72-8523-17BB671C2BBB}" type="presOf" srcId="{206B4DF6-540F-41FD-9F68-9C0B7D05A874}" destId="{059AEFBB-2DDB-4DEF-8F0C-6D117D27210C}" srcOrd="1" destOrd="0" presId="urn:microsoft.com/office/officeart/2005/8/layout/hierarchy3"/>
    <dgm:cxn modelId="{4AC2D400-B51E-4247-8052-7BF0E7DF623F}" type="presOf" srcId="{CCC19767-4E55-4C20-BE13-6284EC4C337F}" destId="{97A3B9AD-6B54-4F60-8F0F-0EB5879024AA}" srcOrd="0" destOrd="0" presId="urn:microsoft.com/office/officeart/2005/8/layout/hierarchy3"/>
    <dgm:cxn modelId="{25A9D814-02D0-4D1A-B440-8A668A9F768B}" type="presOf" srcId="{206B4DF6-540F-41FD-9F68-9C0B7D05A874}" destId="{45D44CB9-D655-4C3B-9AB0-99F596802AB1}" srcOrd="0" destOrd="0" presId="urn:microsoft.com/office/officeart/2005/8/layout/hierarchy3"/>
    <dgm:cxn modelId="{C4908E8D-667A-44F4-AC31-C57FDDF6DC85}" srcId="{CCC19767-4E55-4C20-BE13-6284EC4C337F}" destId="{206B4DF6-540F-41FD-9F68-9C0B7D05A874}" srcOrd="0" destOrd="0" parTransId="{B60FA3AA-7AD5-4F76-9FD9-4949183ACC4E}" sibTransId="{9AEA0D37-0D59-4ED8-8DA2-5226F0D65E7C}"/>
    <dgm:cxn modelId="{B28F7A5A-966F-4C88-8563-90991FA05DFB}" type="presParOf" srcId="{97A3B9AD-6B54-4F60-8F0F-0EB5879024AA}" destId="{F4F42752-32D1-4E34-92B3-88757F3970B6}" srcOrd="0" destOrd="0" presId="urn:microsoft.com/office/officeart/2005/8/layout/hierarchy3"/>
    <dgm:cxn modelId="{DF311EA8-E00C-424E-B164-EEE1093E38FC}" type="presParOf" srcId="{F4F42752-32D1-4E34-92B3-88757F3970B6}" destId="{1081D552-10A8-4654-9818-7F3B96C68A3C}" srcOrd="0" destOrd="0" presId="urn:microsoft.com/office/officeart/2005/8/layout/hierarchy3"/>
    <dgm:cxn modelId="{9335F45F-AE7B-4397-9B06-80DCE1273351}" type="presParOf" srcId="{1081D552-10A8-4654-9818-7F3B96C68A3C}" destId="{45D44CB9-D655-4C3B-9AB0-99F596802AB1}" srcOrd="0" destOrd="0" presId="urn:microsoft.com/office/officeart/2005/8/layout/hierarchy3"/>
    <dgm:cxn modelId="{D0C0001B-31E9-4CE9-A042-5F37803EEB99}" type="presParOf" srcId="{1081D552-10A8-4654-9818-7F3B96C68A3C}" destId="{059AEFBB-2DDB-4DEF-8F0C-6D117D27210C}" srcOrd="1" destOrd="0" presId="urn:microsoft.com/office/officeart/2005/8/layout/hierarchy3"/>
    <dgm:cxn modelId="{21E54F2D-1005-4727-871D-73C019FB212A}" type="presParOf" srcId="{F4F42752-32D1-4E34-92B3-88757F3970B6}" destId="{70B85B95-73FD-41A6-8A61-9B38E6CC9B20}"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C19767-4E55-4C20-BE13-6284EC4C337F}" type="doc">
      <dgm:prSet loTypeId="urn:microsoft.com/office/officeart/2005/8/layout/hierarchy3" loCatId="hierarchy" qsTypeId="urn:microsoft.com/office/officeart/2005/8/quickstyle/3d2" qsCatId="3D" csTypeId="urn:microsoft.com/office/officeart/2005/8/colors/accent1_1" csCatId="accent1" phldr="1"/>
      <dgm:spPr/>
      <dgm:t>
        <a:bodyPr/>
        <a:lstStyle/>
        <a:p>
          <a:endParaRPr lang="es-MX"/>
        </a:p>
      </dgm:t>
    </dgm:pt>
    <dgm:pt modelId="{206B4DF6-540F-41FD-9F68-9C0B7D05A874}">
      <dgm:prSet/>
      <dgm:spPr>
        <a:blipFill rotWithShape="0">
          <a:blip xmlns:r="http://schemas.openxmlformats.org/officeDocument/2006/relationships" r:embed="rId1"/>
          <a:srcRect/>
          <a:stretch>
            <a:fillRect l="-17000" r="-17000"/>
          </a:stretch>
        </a:blipFill>
      </dgm:spPr>
      <dgm:t>
        <a:bodyPr/>
        <a:lstStyle/>
        <a:p>
          <a:pPr algn="ctr" rtl="0"/>
          <a:endParaRPr lang="es-MX" b="1" dirty="0"/>
        </a:p>
      </dgm:t>
    </dgm:pt>
    <dgm:pt modelId="{B60FA3AA-7AD5-4F76-9FD9-4949183ACC4E}" type="parTrans" cxnId="{C4908E8D-667A-44F4-AC31-C57FDDF6DC85}">
      <dgm:prSet/>
      <dgm:spPr/>
      <dgm:t>
        <a:bodyPr/>
        <a:lstStyle/>
        <a:p>
          <a:endParaRPr lang="es-MX"/>
        </a:p>
      </dgm:t>
    </dgm:pt>
    <dgm:pt modelId="{9AEA0D37-0D59-4ED8-8DA2-5226F0D65E7C}" type="sibTrans" cxnId="{C4908E8D-667A-44F4-AC31-C57FDDF6DC85}">
      <dgm:prSet/>
      <dgm:spPr/>
      <dgm:t>
        <a:bodyPr/>
        <a:lstStyle/>
        <a:p>
          <a:endParaRPr lang="es-MX"/>
        </a:p>
      </dgm:t>
    </dgm:pt>
    <dgm:pt modelId="{97A3B9AD-6B54-4F60-8F0F-0EB5879024AA}" type="pres">
      <dgm:prSet presAssocID="{CCC19767-4E55-4C20-BE13-6284EC4C337F}" presName="diagram" presStyleCnt="0">
        <dgm:presLayoutVars>
          <dgm:chPref val="1"/>
          <dgm:dir/>
          <dgm:animOne val="branch"/>
          <dgm:animLvl val="lvl"/>
          <dgm:resizeHandles/>
        </dgm:presLayoutVars>
      </dgm:prSet>
      <dgm:spPr/>
    </dgm:pt>
    <dgm:pt modelId="{F4F42752-32D1-4E34-92B3-88757F3970B6}" type="pres">
      <dgm:prSet presAssocID="{206B4DF6-540F-41FD-9F68-9C0B7D05A874}" presName="root" presStyleCnt="0"/>
      <dgm:spPr/>
    </dgm:pt>
    <dgm:pt modelId="{1081D552-10A8-4654-9818-7F3B96C68A3C}" type="pres">
      <dgm:prSet presAssocID="{206B4DF6-540F-41FD-9F68-9C0B7D05A874}" presName="rootComposite" presStyleCnt="0"/>
      <dgm:spPr/>
    </dgm:pt>
    <dgm:pt modelId="{45D44CB9-D655-4C3B-9AB0-99F596802AB1}" type="pres">
      <dgm:prSet presAssocID="{206B4DF6-540F-41FD-9F68-9C0B7D05A874}" presName="rootText" presStyleLbl="node1" presStyleIdx="0" presStyleCnt="1" custScaleX="106114" custScaleY="97431"/>
      <dgm:spPr/>
    </dgm:pt>
    <dgm:pt modelId="{059AEFBB-2DDB-4DEF-8F0C-6D117D27210C}" type="pres">
      <dgm:prSet presAssocID="{206B4DF6-540F-41FD-9F68-9C0B7D05A874}" presName="rootConnector" presStyleLbl="node1" presStyleIdx="0" presStyleCnt="1"/>
      <dgm:spPr/>
    </dgm:pt>
    <dgm:pt modelId="{70B85B95-73FD-41A6-8A61-9B38E6CC9B20}" type="pres">
      <dgm:prSet presAssocID="{206B4DF6-540F-41FD-9F68-9C0B7D05A874}" presName="childShape" presStyleCnt="0"/>
      <dgm:spPr/>
    </dgm:pt>
  </dgm:ptLst>
  <dgm:cxnLst>
    <dgm:cxn modelId="{BA968D00-286C-4B72-8523-17BB671C2BBB}" type="presOf" srcId="{206B4DF6-540F-41FD-9F68-9C0B7D05A874}" destId="{059AEFBB-2DDB-4DEF-8F0C-6D117D27210C}" srcOrd="1" destOrd="0" presId="urn:microsoft.com/office/officeart/2005/8/layout/hierarchy3"/>
    <dgm:cxn modelId="{4AC2D400-B51E-4247-8052-7BF0E7DF623F}" type="presOf" srcId="{CCC19767-4E55-4C20-BE13-6284EC4C337F}" destId="{97A3B9AD-6B54-4F60-8F0F-0EB5879024AA}" srcOrd="0" destOrd="0" presId="urn:microsoft.com/office/officeart/2005/8/layout/hierarchy3"/>
    <dgm:cxn modelId="{25A9D814-02D0-4D1A-B440-8A668A9F768B}" type="presOf" srcId="{206B4DF6-540F-41FD-9F68-9C0B7D05A874}" destId="{45D44CB9-D655-4C3B-9AB0-99F596802AB1}" srcOrd="0" destOrd="0" presId="urn:microsoft.com/office/officeart/2005/8/layout/hierarchy3"/>
    <dgm:cxn modelId="{C4908E8D-667A-44F4-AC31-C57FDDF6DC85}" srcId="{CCC19767-4E55-4C20-BE13-6284EC4C337F}" destId="{206B4DF6-540F-41FD-9F68-9C0B7D05A874}" srcOrd="0" destOrd="0" parTransId="{B60FA3AA-7AD5-4F76-9FD9-4949183ACC4E}" sibTransId="{9AEA0D37-0D59-4ED8-8DA2-5226F0D65E7C}"/>
    <dgm:cxn modelId="{B28F7A5A-966F-4C88-8563-90991FA05DFB}" type="presParOf" srcId="{97A3B9AD-6B54-4F60-8F0F-0EB5879024AA}" destId="{F4F42752-32D1-4E34-92B3-88757F3970B6}" srcOrd="0" destOrd="0" presId="urn:microsoft.com/office/officeart/2005/8/layout/hierarchy3"/>
    <dgm:cxn modelId="{DF311EA8-E00C-424E-B164-EEE1093E38FC}" type="presParOf" srcId="{F4F42752-32D1-4E34-92B3-88757F3970B6}" destId="{1081D552-10A8-4654-9818-7F3B96C68A3C}" srcOrd="0" destOrd="0" presId="urn:microsoft.com/office/officeart/2005/8/layout/hierarchy3"/>
    <dgm:cxn modelId="{9335F45F-AE7B-4397-9B06-80DCE1273351}" type="presParOf" srcId="{1081D552-10A8-4654-9818-7F3B96C68A3C}" destId="{45D44CB9-D655-4C3B-9AB0-99F596802AB1}" srcOrd="0" destOrd="0" presId="urn:microsoft.com/office/officeart/2005/8/layout/hierarchy3"/>
    <dgm:cxn modelId="{D0C0001B-31E9-4CE9-A042-5F37803EEB99}" type="presParOf" srcId="{1081D552-10A8-4654-9818-7F3B96C68A3C}" destId="{059AEFBB-2DDB-4DEF-8F0C-6D117D27210C}" srcOrd="1" destOrd="0" presId="urn:microsoft.com/office/officeart/2005/8/layout/hierarchy3"/>
    <dgm:cxn modelId="{21E54F2D-1005-4727-871D-73C019FB212A}" type="presParOf" srcId="{F4F42752-32D1-4E34-92B3-88757F3970B6}" destId="{70B85B95-73FD-41A6-8A61-9B38E6CC9B20}"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C19767-4E55-4C20-BE13-6284EC4C337F}" type="doc">
      <dgm:prSet loTypeId="urn:microsoft.com/office/officeart/2005/8/layout/hierarchy3" loCatId="hierarchy" qsTypeId="urn:microsoft.com/office/officeart/2005/8/quickstyle/3d2" qsCatId="3D" csTypeId="urn:microsoft.com/office/officeart/2005/8/colors/accent1_1" csCatId="accent1" phldr="1"/>
      <dgm:spPr/>
      <dgm:t>
        <a:bodyPr/>
        <a:lstStyle/>
        <a:p>
          <a:endParaRPr lang="es-MX"/>
        </a:p>
      </dgm:t>
    </dgm:pt>
    <dgm:pt modelId="{97A3B9AD-6B54-4F60-8F0F-0EB5879024AA}" type="pres">
      <dgm:prSet presAssocID="{CCC19767-4E55-4C20-BE13-6284EC4C337F}" presName="diagram" presStyleCnt="0">
        <dgm:presLayoutVars>
          <dgm:chPref val="1"/>
          <dgm:dir/>
          <dgm:animOne val="branch"/>
          <dgm:animLvl val="lvl"/>
          <dgm:resizeHandles/>
        </dgm:presLayoutVars>
      </dgm:prSet>
      <dgm:spPr/>
    </dgm:pt>
  </dgm:ptLst>
  <dgm:cxnLst>
    <dgm:cxn modelId="{4AC2D400-B51E-4247-8052-7BF0E7DF623F}" type="presOf" srcId="{CCC19767-4E55-4C20-BE13-6284EC4C337F}" destId="{97A3B9AD-6B54-4F60-8F0F-0EB5879024AA}" srcOrd="0"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19F31E3-DD98-43C9-B7C6-9E27DCE3BE2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62A1913-509A-4531-A256-AA39401B9BBF}">
      <dgm:prSet custT="1"/>
      <dgm:spPr/>
      <dgm:t>
        <a:bodyPr/>
        <a:lstStyle/>
        <a:p>
          <a:pPr rtl="0"/>
          <a:r>
            <a:rPr lang="es-MX" sz="2400" b="1" dirty="0">
              <a:latin typeface="Arial" panose="020B0604020202020204" pitchFamily="34" charset="0"/>
              <a:cs typeface="Arial" panose="020B0604020202020204" pitchFamily="34" charset="0"/>
            </a:rPr>
            <a:t>A-5.</a:t>
          </a:r>
          <a:r>
            <a:rPr lang="es-MX" sz="1800" b="1" dirty="0"/>
            <a:t> </a:t>
          </a:r>
          <a:endParaRPr lang="es-MX" sz="1800" dirty="0"/>
        </a:p>
      </dgm:t>
    </dgm:pt>
    <dgm:pt modelId="{98ABF2DC-5F9B-4F4F-AF6D-45DFB32466F1}" type="parTrans" cxnId="{4E27087A-1883-4DE6-99FF-E58EACF9E967}">
      <dgm:prSet/>
      <dgm:spPr/>
      <dgm:t>
        <a:bodyPr/>
        <a:lstStyle/>
        <a:p>
          <a:endParaRPr lang="es-MX" sz="1400"/>
        </a:p>
      </dgm:t>
    </dgm:pt>
    <dgm:pt modelId="{A9D1219E-D888-4A7D-A4BA-3AA14D97A7CB}" type="sibTrans" cxnId="{4E27087A-1883-4DE6-99FF-E58EACF9E967}">
      <dgm:prSet/>
      <dgm:spPr/>
      <dgm:t>
        <a:bodyPr/>
        <a:lstStyle/>
        <a:p>
          <a:endParaRPr lang="es-MX" sz="1400"/>
        </a:p>
      </dgm:t>
    </dgm:pt>
    <dgm:pt modelId="{2B625AEC-1491-4D8B-8858-4ADAF8A65500}">
      <dgm:prSet custT="1"/>
      <dgm:spPr/>
      <dgm:t>
        <a:bodyPr/>
        <a:lstStyle/>
        <a:p>
          <a:pPr rtl="0"/>
          <a:r>
            <a:rPr lang="es-MX" sz="2400" b="1" dirty="0"/>
            <a:t>ACTIVOS:</a:t>
          </a:r>
        </a:p>
      </dgm:t>
    </dgm:pt>
    <dgm:pt modelId="{CAD894D1-1018-457F-8B17-892D972F35CE}" type="parTrans" cxnId="{3EB99966-D587-49FB-9045-9E17817D2B8D}">
      <dgm:prSet/>
      <dgm:spPr/>
      <dgm:t>
        <a:bodyPr/>
        <a:lstStyle/>
        <a:p>
          <a:endParaRPr lang="es-MX" sz="1400"/>
        </a:p>
      </dgm:t>
    </dgm:pt>
    <dgm:pt modelId="{39E123EC-16C9-48A8-9298-3C55F0BB3F7C}" type="sibTrans" cxnId="{3EB99966-D587-49FB-9045-9E17817D2B8D}">
      <dgm:prSet/>
      <dgm:spPr/>
      <dgm:t>
        <a:bodyPr/>
        <a:lstStyle/>
        <a:p>
          <a:endParaRPr lang="es-MX" sz="1400"/>
        </a:p>
      </dgm:t>
    </dgm:pt>
    <dgm:pt modelId="{ACCF0B85-0014-4A6A-B5CC-09C9C3F7E114}">
      <dgm:prSet custT="1"/>
      <dgm:spPr/>
      <dgm:t>
        <a:bodyPr/>
        <a:lstStyle/>
        <a:p>
          <a:pPr algn="just" rtl="0"/>
          <a:r>
            <a:rPr lang="es-MX" sz="2000" dirty="0"/>
            <a:t>Es un </a:t>
          </a:r>
          <a:r>
            <a:rPr lang="es-MX" sz="2800" b="1" dirty="0"/>
            <a:t>recurso</a:t>
          </a:r>
          <a:r>
            <a:rPr lang="es-MX" sz="2000" dirty="0"/>
            <a:t> controlado por una entidad, identificado, cuantificado en </a:t>
          </a:r>
          <a:r>
            <a:rPr lang="es-MX" sz="2000" b="1" dirty="0"/>
            <a:t>términos monetarios</a:t>
          </a:r>
          <a:r>
            <a:rPr lang="es-MX" sz="2000" dirty="0"/>
            <a:t>, del que se espera beneficios económicos futuros, derivado de operaciones pasadas.</a:t>
          </a:r>
        </a:p>
      </dgm:t>
    </dgm:pt>
    <dgm:pt modelId="{7A1BF6AF-E456-4193-A22E-1120B0E61226}" type="parTrans" cxnId="{7EDDED62-5A48-4229-A28F-C9F524E72BE4}">
      <dgm:prSet/>
      <dgm:spPr/>
      <dgm:t>
        <a:bodyPr/>
        <a:lstStyle/>
        <a:p>
          <a:endParaRPr lang="es-MX" sz="1400"/>
        </a:p>
      </dgm:t>
    </dgm:pt>
    <dgm:pt modelId="{55F6AC27-4093-428B-A672-ECA44515B26F}" type="sibTrans" cxnId="{7EDDED62-5A48-4229-A28F-C9F524E72BE4}">
      <dgm:prSet/>
      <dgm:spPr/>
      <dgm:t>
        <a:bodyPr/>
        <a:lstStyle/>
        <a:p>
          <a:endParaRPr lang="es-MX" sz="1400"/>
        </a:p>
      </dgm:t>
    </dgm:pt>
    <dgm:pt modelId="{66F0B933-00F5-49A7-A67B-DA9FB3D61EE2}">
      <dgm:prSet custT="1"/>
      <dgm:spPr/>
      <dgm:t>
        <a:bodyPr/>
        <a:lstStyle/>
        <a:p>
          <a:pPr rtl="0"/>
          <a:endParaRPr lang="es-MX" sz="2000" dirty="0"/>
        </a:p>
      </dgm:t>
    </dgm:pt>
    <dgm:pt modelId="{0860140C-093C-455C-812A-9A7FC6C2E5FF}" type="parTrans" cxnId="{0F40E375-04AC-4605-B37C-0D3E23AB6132}">
      <dgm:prSet/>
      <dgm:spPr/>
      <dgm:t>
        <a:bodyPr/>
        <a:lstStyle/>
        <a:p>
          <a:endParaRPr lang="es-MX" sz="1400"/>
        </a:p>
      </dgm:t>
    </dgm:pt>
    <dgm:pt modelId="{19B9EEDF-4B9E-4613-BDCB-D00D8BA4915F}" type="sibTrans" cxnId="{0F40E375-04AC-4605-B37C-0D3E23AB6132}">
      <dgm:prSet/>
      <dgm:spPr/>
      <dgm:t>
        <a:bodyPr/>
        <a:lstStyle/>
        <a:p>
          <a:endParaRPr lang="es-MX" sz="1400"/>
        </a:p>
      </dgm:t>
    </dgm:pt>
    <dgm:pt modelId="{08B3BBDC-4E65-4EBE-875A-8F98378CB158}" type="pres">
      <dgm:prSet presAssocID="{C19F31E3-DD98-43C9-B7C6-9E27DCE3BE23}" presName="vert0" presStyleCnt="0">
        <dgm:presLayoutVars>
          <dgm:dir/>
          <dgm:animOne val="branch"/>
          <dgm:animLvl val="lvl"/>
        </dgm:presLayoutVars>
      </dgm:prSet>
      <dgm:spPr/>
    </dgm:pt>
    <dgm:pt modelId="{286D00DF-F2BD-4D81-BE2F-E70ABDF32BD7}" type="pres">
      <dgm:prSet presAssocID="{F62A1913-509A-4531-A256-AA39401B9BBF}" presName="thickLine" presStyleLbl="alignNode1" presStyleIdx="0" presStyleCnt="1"/>
      <dgm:spPr/>
    </dgm:pt>
    <dgm:pt modelId="{BFF25727-A776-4125-91E6-B1566542F3FC}" type="pres">
      <dgm:prSet presAssocID="{F62A1913-509A-4531-A256-AA39401B9BBF}" presName="horz1" presStyleCnt="0"/>
      <dgm:spPr/>
    </dgm:pt>
    <dgm:pt modelId="{71C158AA-7073-4B94-B603-8E9D5CDDECC5}" type="pres">
      <dgm:prSet presAssocID="{F62A1913-509A-4531-A256-AA39401B9BBF}" presName="tx1" presStyleLbl="revTx" presStyleIdx="0" presStyleCnt="4" custScaleX="46708"/>
      <dgm:spPr/>
    </dgm:pt>
    <dgm:pt modelId="{38063549-0660-4C84-8213-78BAA5F26E05}" type="pres">
      <dgm:prSet presAssocID="{F62A1913-509A-4531-A256-AA39401B9BBF}" presName="vert1" presStyleCnt="0"/>
      <dgm:spPr/>
    </dgm:pt>
    <dgm:pt modelId="{F02A1F86-D0A8-41EE-8E28-3B942489B342}" type="pres">
      <dgm:prSet presAssocID="{2B625AEC-1491-4D8B-8858-4ADAF8A65500}" presName="vertSpace2a" presStyleCnt="0"/>
      <dgm:spPr/>
    </dgm:pt>
    <dgm:pt modelId="{E866D808-6A15-40EF-9397-370E9DCDCA49}" type="pres">
      <dgm:prSet presAssocID="{2B625AEC-1491-4D8B-8858-4ADAF8A65500}" presName="horz2" presStyleCnt="0"/>
      <dgm:spPr/>
    </dgm:pt>
    <dgm:pt modelId="{39B0E1A6-A907-4E43-B549-72D2D34CE90E}" type="pres">
      <dgm:prSet presAssocID="{2B625AEC-1491-4D8B-8858-4ADAF8A65500}" presName="horzSpace2" presStyleCnt="0"/>
      <dgm:spPr/>
    </dgm:pt>
    <dgm:pt modelId="{401D95D3-CB39-4DA8-A174-BFC3BCC6EDEF}" type="pres">
      <dgm:prSet presAssocID="{2B625AEC-1491-4D8B-8858-4ADAF8A65500}" presName="tx2" presStyleLbl="revTx" presStyleIdx="1" presStyleCnt="4" custScaleX="41795" custScaleY="100690"/>
      <dgm:spPr/>
    </dgm:pt>
    <dgm:pt modelId="{49529DD2-6797-45D3-8B87-B050FAE3AE7D}" type="pres">
      <dgm:prSet presAssocID="{2B625AEC-1491-4D8B-8858-4ADAF8A65500}" presName="vert2" presStyleCnt="0"/>
      <dgm:spPr/>
    </dgm:pt>
    <dgm:pt modelId="{BAE3DF13-954A-49C7-8CB8-CFA9CA115315}" type="pres">
      <dgm:prSet presAssocID="{ACCF0B85-0014-4A6A-B5CC-09C9C3F7E114}" presName="horz3" presStyleCnt="0"/>
      <dgm:spPr/>
    </dgm:pt>
    <dgm:pt modelId="{570A70BE-91E5-4DD6-BD26-CBA158DB0F2D}" type="pres">
      <dgm:prSet presAssocID="{ACCF0B85-0014-4A6A-B5CC-09C9C3F7E114}" presName="horzSpace3" presStyleCnt="0"/>
      <dgm:spPr/>
    </dgm:pt>
    <dgm:pt modelId="{105E701F-0513-423E-94E1-B05955EB941C}" type="pres">
      <dgm:prSet presAssocID="{ACCF0B85-0014-4A6A-B5CC-09C9C3F7E114}" presName="tx3" presStyleLbl="revTx" presStyleIdx="2" presStyleCnt="4" custScaleX="171546"/>
      <dgm:spPr/>
    </dgm:pt>
    <dgm:pt modelId="{FFC4926E-CE05-4AB9-9C71-209A45AD2DB0}" type="pres">
      <dgm:prSet presAssocID="{ACCF0B85-0014-4A6A-B5CC-09C9C3F7E114}" presName="vert3" presStyleCnt="0"/>
      <dgm:spPr/>
    </dgm:pt>
    <dgm:pt modelId="{785AD1F7-5EE0-4ED9-B889-435A11E5FE6D}" type="pres">
      <dgm:prSet presAssocID="{55F6AC27-4093-428B-A672-ECA44515B26F}" presName="thinLine3" presStyleLbl="callout" presStyleIdx="0" presStyleCnt="2" custFlipVert="0" custSzY="55608" custScaleX="94807" custLinFactNeighborX="2904" custLinFactNeighborY="-15003"/>
      <dgm:spPr/>
    </dgm:pt>
    <dgm:pt modelId="{8A7292EB-0154-4ACE-9681-A2B30E20A17C}" type="pres">
      <dgm:prSet presAssocID="{66F0B933-00F5-49A7-A67B-DA9FB3D61EE2}" presName="horz3" presStyleCnt="0"/>
      <dgm:spPr/>
    </dgm:pt>
    <dgm:pt modelId="{85F85398-E700-4907-826A-48F53D2856A3}" type="pres">
      <dgm:prSet presAssocID="{66F0B933-00F5-49A7-A67B-DA9FB3D61EE2}" presName="horzSpace3" presStyleCnt="0"/>
      <dgm:spPr/>
    </dgm:pt>
    <dgm:pt modelId="{D53D065A-484E-428E-98B8-82DE4EA5BA77}" type="pres">
      <dgm:prSet presAssocID="{66F0B933-00F5-49A7-A67B-DA9FB3D61EE2}" presName="tx3" presStyleLbl="revTx" presStyleIdx="3" presStyleCnt="4" custScaleX="179841"/>
      <dgm:spPr/>
    </dgm:pt>
    <dgm:pt modelId="{93C00AF7-86AF-4DD7-89F9-543D2DCCF760}" type="pres">
      <dgm:prSet presAssocID="{66F0B933-00F5-49A7-A67B-DA9FB3D61EE2}" presName="vert3" presStyleCnt="0"/>
      <dgm:spPr/>
    </dgm:pt>
    <dgm:pt modelId="{778D965B-6BD2-499F-B8E7-1485BDFE930D}" type="pres">
      <dgm:prSet presAssocID="{2B625AEC-1491-4D8B-8858-4ADAF8A65500}" presName="thinLine2b" presStyleLbl="callout" presStyleIdx="1" presStyleCnt="2"/>
      <dgm:spPr/>
    </dgm:pt>
    <dgm:pt modelId="{AB0D7F50-8109-42CB-9D9B-67ED8C1DC28C}" type="pres">
      <dgm:prSet presAssocID="{2B625AEC-1491-4D8B-8858-4ADAF8A65500}" presName="vertSpace2b" presStyleCnt="0"/>
      <dgm:spPr/>
    </dgm:pt>
  </dgm:ptLst>
  <dgm:cxnLst>
    <dgm:cxn modelId="{03124115-FE07-4CE3-8CB5-42140CB16D3B}" type="presOf" srcId="{F62A1913-509A-4531-A256-AA39401B9BBF}" destId="{71C158AA-7073-4B94-B603-8E9D5CDDECC5}" srcOrd="0" destOrd="0" presId="urn:microsoft.com/office/officeart/2008/layout/LinedList"/>
    <dgm:cxn modelId="{7EDDED62-5A48-4229-A28F-C9F524E72BE4}" srcId="{2B625AEC-1491-4D8B-8858-4ADAF8A65500}" destId="{ACCF0B85-0014-4A6A-B5CC-09C9C3F7E114}" srcOrd="0" destOrd="0" parTransId="{7A1BF6AF-E456-4193-A22E-1120B0E61226}" sibTransId="{55F6AC27-4093-428B-A672-ECA44515B26F}"/>
    <dgm:cxn modelId="{3EB99966-D587-49FB-9045-9E17817D2B8D}" srcId="{F62A1913-509A-4531-A256-AA39401B9BBF}" destId="{2B625AEC-1491-4D8B-8858-4ADAF8A65500}" srcOrd="0" destOrd="0" parTransId="{CAD894D1-1018-457F-8B17-892D972F35CE}" sibTransId="{39E123EC-16C9-48A8-9298-3C55F0BB3F7C}"/>
    <dgm:cxn modelId="{D0305F47-2F27-494E-8891-E6EACAED6A88}" type="presOf" srcId="{2B625AEC-1491-4D8B-8858-4ADAF8A65500}" destId="{401D95D3-CB39-4DA8-A174-BFC3BCC6EDEF}" srcOrd="0" destOrd="0" presId="urn:microsoft.com/office/officeart/2008/layout/LinedList"/>
    <dgm:cxn modelId="{9A00CA54-58E3-496F-A120-1D46F4634890}" type="presOf" srcId="{ACCF0B85-0014-4A6A-B5CC-09C9C3F7E114}" destId="{105E701F-0513-423E-94E1-B05955EB941C}" srcOrd="0" destOrd="0" presId="urn:microsoft.com/office/officeart/2008/layout/LinedList"/>
    <dgm:cxn modelId="{0F40E375-04AC-4605-B37C-0D3E23AB6132}" srcId="{2B625AEC-1491-4D8B-8858-4ADAF8A65500}" destId="{66F0B933-00F5-49A7-A67B-DA9FB3D61EE2}" srcOrd="1" destOrd="0" parTransId="{0860140C-093C-455C-812A-9A7FC6C2E5FF}" sibTransId="{19B9EEDF-4B9E-4613-BDCB-D00D8BA4915F}"/>
    <dgm:cxn modelId="{4E27087A-1883-4DE6-99FF-E58EACF9E967}" srcId="{C19F31E3-DD98-43C9-B7C6-9E27DCE3BE23}" destId="{F62A1913-509A-4531-A256-AA39401B9BBF}" srcOrd="0" destOrd="0" parTransId="{98ABF2DC-5F9B-4F4F-AF6D-45DFB32466F1}" sibTransId="{A9D1219E-D888-4A7D-A4BA-3AA14D97A7CB}"/>
    <dgm:cxn modelId="{E7F19F9C-3BA9-4075-8C63-A87BF1A5CEA5}" type="presOf" srcId="{66F0B933-00F5-49A7-A67B-DA9FB3D61EE2}" destId="{D53D065A-484E-428E-98B8-82DE4EA5BA77}" srcOrd="0" destOrd="0" presId="urn:microsoft.com/office/officeart/2008/layout/LinedList"/>
    <dgm:cxn modelId="{F84D8ACB-D789-4090-AD70-6F126328695C}" type="presOf" srcId="{C19F31E3-DD98-43C9-B7C6-9E27DCE3BE23}" destId="{08B3BBDC-4E65-4EBE-875A-8F98378CB158}" srcOrd="0" destOrd="0" presId="urn:microsoft.com/office/officeart/2008/layout/LinedList"/>
    <dgm:cxn modelId="{F9B824FB-1931-4765-AB2A-C98C5897FED1}" type="presParOf" srcId="{08B3BBDC-4E65-4EBE-875A-8F98378CB158}" destId="{286D00DF-F2BD-4D81-BE2F-E70ABDF32BD7}" srcOrd="0" destOrd="0" presId="urn:microsoft.com/office/officeart/2008/layout/LinedList"/>
    <dgm:cxn modelId="{F7163207-5EF8-40ED-B663-6C3EFD360F98}" type="presParOf" srcId="{08B3BBDC-4E65-4EBE-875A-8F98378CB158}" destId="{BFF25727-A776-4125-91E6-B1566542F3FC}" srcOrd="1" destOrd="0" presId="urn:microsoft.com/office/officeart/2008/layout/LinedList"/>
    <dgm:cxn modelId="{C821E7A1-24F4-4C1C-B1EF-42A217AAE09B}" type="presParOf" srcId="{BFF25727-A776-4125-91E6-B1566542F3FC}" destId="{71C158AA-7073-4B94-B603-8E9D5CDDECC5}" srcOrd="0" destOrd="0" presId="urn:microsoft.com/office/officeart/2008/layout/LinedList"/>
    <dgm:cxn modelId="{243CAA90-98B8-4D27-A971-8894272494C8}" type="presParOf" srcId="{BFF25727-A776-4125-91E6-B1566542F3FC}" destId="{38063549-0660-4C84-8213-78BAA5F26E05}" srcOrd="1" destOrd="0" presId="urn:microsoft.com/office/officeart/2008/layout/LinedList"/>
    <dgm:cxn modelId="{2AEA87CE-1A03-4DB5-BBD5-8AAB07B13D1E}" type="presParOf" srcId="{38063549-0660-4C84-8213-78BAA5F26E05}" destId="{F02A1F86-D0A8-41EE-8E28-3B942489B342}" srcOrd="0" destOrd="0" presId="urn:microsoft.com/office/officeart/2008/layout/LinedList"/>
    <dgm:cxn modelId="{389BD2B4-A070-4918-9F7F-719382CD5303}" type="presParOf" srcId="{38063549-0660-4C84-8213-78BAA5F26E05}" destId="{E866D808-6A15-40EF-9397-370E9DCDCA49}" srcOrd="1" destOrd="0" presId="urn:microsoft.com/office/officeart/2008/layout/LinedList"/>
    <dgm:cxn modelId="{1F11A4DD-9708-4E36-A2EC-3F062B78503D}" type="presParOf" srcId="{E866D808-6A15-40EF-9397-370E9DCDCA49}" destId="{39B0E1A6-A907-4E43-B549-72D2D34CE90E}" srcOrd="0" destOrd="0" presId="urn:microsoft.com/office/officeart/2008/layout/LinedList"/>
    <dgm:cxn modelId="{F5C81B4E-7E1F-46FD-AB56-37F01BF3E804}" type="presParOf" srcId="{E866D808-6A15-40EF-9397-370E9DCDCA49}" destId="{401D95D3-CB39-4DA8-A174-BFC3BCC6EDEF}" srcOrd="1" destOrd="0" presId="urn:microsoft.com/office/officeart/2008/layout/LinedList"/>
    <dgm:cxn modelId="{0B1F096C-114D-4BC6-BF6D-8C9170F0DB29}" type="presParOf" srcId="{E866D808-6A15-40EF-9397-370E9DCDCA49}" destId="{49529DD2-6797-45D3-8B87-B050FAE3AE7D}" srcOrd="2" destOrd="0" presId="urn:microsoft.com/office/officeart/2008/layout/LinedList"/>
    <dgm:cxn modelId="{E5C509D4-10C6-41D8-997F-A6E83B8F6032}" type="presParOf" srcId="{49529DD2-6797-45D3-8B87-B050FAE3AE7D}" destId="{BAE3DF13-954A-49C7-8CB8-CFA9CA115315}" srcOrd="0" destOrd="0" presId="urn:microsoft.com/office/officeart/2008/layout/LinedList"/>
    <dgm:cxn modelId="{E4CBF8B6-A227-41E7-B4C3-DF090B57968B}" type="presParOf" srcId="{BAE3DF13-954A-49C7-8CB8-CFA9CA115315}" destId="{570A70BE-91E5-4DD6-BD26-CBA158DB0F2D}" srcOrd="0" destOrd="0" presId="urn:microsoft.com/office/officeart/2008/layout/LinedList"/>
    <dgm:cxn modelId="{FD180102-F392-4C98-903F-B0AAF5EE145F}" type="presParOf" srcId="{BAE3DF13-954A-49C7-8CB8-CFA9CA115315}" destId="{105E701F-0513-423E-94E1-B05955EB941C}" srcOrd="1" destOrd="0" presId="urn:microsoft.com/office/officeart/2008/layout/LinedList"/>
    <dgm:cxn modelId="{81792E8D-7FE1-402F-B0E6-EC94502D76B8}" type="presParOf" srcId="{BAE3DF13-954A-49C7-8CB8-CFA9CA115315}" destId="{FFC4926E-CE05-4AB9-9C71-209A45AD2DB0}" srcOrd="2" destOrd="0" presId="urn:microsoft.com/office/officeart/2008/layout/LinedList"/>
    <dgm:cxn modelId="{2BAE3020-A517-4729-B286-C6B7790E19A0}" type="presParOf" srcId="{49529DD2-6797-45D3-8B87-B050FAE3AE7D}" destId="{785AD1F7-5EE0-4ED9-B889-435A11E5FE6D}" srcOrd="1" destOrd="0" presId="urn:microsoft.com/office/officeart/2008/layout/LinedList"/>
    <dgm:cxn modelId="{AD5E1CBF-EBAF-47B1-9AC4-03BA9D42711B}" type="presParOf" srcId="{49529DD2-6797-45D3-8B87-B050FAE3AE7D}" destId="{8A7292EB-0154-4ACE-9681-A2B30E20A17C}" srcOrd="2" destOrd="0" presId="urn:microsoft.com/office/officeart/2008/layout/LinedList"/>
    <dgm:cxn modelId="{C5419F20-19AD-44B8-9551-60B7B2F026B6}" type="presParOf" srcId="{8A7292EB-0154-4ACE-9681-A2B30E20A17C}" destId="{85F85398-E700-4907-826A-48F53D2856A3}" srcOrd="0" destOrd="0" presId="urn:microsoft.com/office/officeart/2008/layout/LinedList"/>
    <dgm:cxn modelId="{507518B8-AE1A-426D-9D93-999596344DC5}" type="presParOf" srcId="{8A7292EB-0154-4ACE-9681-A2B30E20A17C}" destId="{D53D065A-484E-428E-98B8-82DE4EA5BA77}" srcOrd="1" destOrd="0" presId="urn:microsoft.com/office/officeart/2008/layout/LinedList"/>
    <dgm:cxn modelId="{05DE482A-CCB2-4552-AA1E-F1BCDC2A1F8C}" type="presParOf" srcId="{8A7292EB-0154-4ACE-9681-A2B30E20A17C}" destId="{93C00AF7-86AF-4DD7-89F9-543D2DCCF760}" srcOrd="2" destOrd="0" presId="urn:microsoft.com/office/officeart/2008/layout/LinedList"/>
    <dgm:cxn modelId="{1B9A9A36-90DA-41B2-BE46-C7523E19EB86}" type="presParOf" srcId="{38063549-0660-4C84-8213-78BAA5F26E05}" destId="{778D965B-6BD2-499F-B8E7-1485BDFE930D}" srcOrd="2" destOrd="0" presId="urn:microsoft.com/office/officeart/2008/layout/LinedList"/>
    <dgm:cxn modelId="{7EC09DA7-B28E-4280-9D14-9759FD6D1035}" type="presParOf" srcId="{38063549-0660-4C84-8213-78BAA5F26E05}" destId="{AB0D7F50-8109-42CB-9D9B-67ED8C1DC28C}"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19F31E3-DD98-43C9-B7C6-9E27DCE3BE2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62A1913-509A-4531-A256-AA39401B9BBF}">
      <dgm:prSet custT="1"/>
      <dgm:spPr/>
      <dgm:t>
        <a:bodyPr/>
        <a:lstStyle/>
        <a:p>
          <a:pPr rtl="0"/>
          <a:r>
            <a:rPr lang="es-MX" sz="2400" b="1" dirty="0">
              <a:latin typeface="Arial" panose="020B0604020202020204" pitchFamily="34" charset="0"/>
              <a:cs typeface="Arial" panose="020B0604020202020204" pitchFamily="34" charset="0"/>
            </a:rPr>
            <a:t>A-5.</a:t>
          </a:r>
          <a:r>
            <a:rPr lang="es-MX" sz="1800" b="1" dirty="0"/>
            <a:t> </a:t>
          </a:r>
          <a:endParaRPr lang="es-MX" sz="1800" dirty="0"/>
        </a:p>
      </dgm:t>
    </dgm:pt>
    <dgm:pt modelId="{98ABF2DC-5F9B-4F4F-AF6D-45DFB32466F1}" type="parTrans" cxnId="{4E27087A-1883-4DE6-99FF-E58EACF9E967}">
      <dgm:prSet/>
      <dgm:spPr/>
      <dgm:t>
        <a:bodyPr/>
        <a:lstStyle/>
        <a:p>
          <a:endParaRPr lang="es-MX" sz="1400"/>
        </a:p>
      </dgm:t>
    </dgm:pt>
    <dgm:pt modelId="{A9D1219E-D888-4A7D-A4BA-3AA14D97A7CB}" type="sibTrans" cxnId="{4E27087A-1883-4DE6-99FF-E58EACF9E967}">
      <dgm:prSet/>
      <dgm:spPr/>
      <dgm:t>
        <a:bodyPr/>
        <a:lstStyle/>
        <a:p>
          <a:endParaRPr lang="es-MX" sz="1400"/>
        </a:p>
      </dgm:t>
    </dgm:pt>
    <dgm:pt modelId="{2B625AEC-1491-4D8B-8858-4ADAF8A65500}">
      <dgm:prSet custT="1"/>
      <dgm:spPr/>
      <dgm:t>
        <a:bodyPr/>
        <a:lstStyle/>
        <a:p>
          <a:pPr rtl="0"/>
          <a:r>
            <a:rPr lang="es-MX" sz="2400" b="1" dirty="0"/>
            <a:t>PASIVOS:</a:t>
          </a:r>
        </a:p>
      </dgm:t>
    </dgm:pt>
    <dgm:pt modelId="{CAD894D1-1018-457F-8B17-892D972F35CE}" type="parTrans" cxnId="{3EB99966-D587-49FB-9045-9E17817D2B8D}">
      <dgm:prSet/>
      <dgm:spPr/>
      <dgm:t>
        <a:bodyPr/>
        <a:lstStyle/>
        <a:p>
          <a:endParaRPr lang="es-MX" sz="1400"/>
        </a:p>
      </dgm:t>
    </dgm:pt>
    <dgm:pt modelId="{39E123EC-16C9-48A8-9298-3C55F0BB3F7C}" type="sibTrans" cxnId="{3EB99966-D587-49FB-9045-9E17817D2B8D}">
      <dgm:prSet/>
      <dgm:spPr/>
      <dgm:t>
        <a:bodyPr/>
        <a:lstStyle/>
        <a:p>
          <a:endParaRPr lang="es-MX" sz="1400"/>
        </a:p>
      </dgm:t>
    </dgm:pt>
    <dgm:pt modelId="{ACCF0B85-0014-4A6A-B5CC-09C9C3F7E114}">
      <dgm:prSet custT="1"/>
      <dgm:spPr/>
      <dgm:t>
        <a:bodyPr/>
        <a:lstStyle/>
        <a:p>
          <a:pPr algn="just" rtl="0"/>
          <a:r>
            <a:rPr lang="es-MX" sz="2000" dirty="0"/>
            <a:t>Es una </a:t>
          </a:r>
          <a:r>
            <a:rPr lang="es-MX" sz="2400" b="1" dirty="0"/>
            <a:t>obligación</a:t>
          </a:r>
          <a:r>
            <a:rPr lang="es-MX" sz="2000" dirty="0"/>
            <a:t> presente de la entidad, virtualmente ineludible, identificada, cuantificada en términos monetarios y representa una disminución futura de beneficios económicos, derivada de operaciones en el pasado.</a:t>
          </a:r>
        </a:p>
      </dgm:t>
    </dgm:pt>
    <dgm:pt modelId="{7A1BF6AF-E456-4193-A22E-1120B0E61226}" type="parTrans" cxnId="{7EDDED62-5A48-4229-A28F-C9F524E72BE4}">
      <dgm:prSet/>
      <dgm:spPr/>
      <dgm:t>
        <a:bodyPr/>
        <a:lstStyle/>
        <a:p>
          <a:endParaRPr lang="es-MX" sz="1400"/>
        </a:p>
      </dgm:t>
    </dgm:pt>
    <dgm:pt modelId="{55F6AC27-4093-428B-A672-ECA44515B26F}" type="sibTrans" cxnId="{7EDDED62-5A48-4229-A28F-C9F524E72BE4}">
      <dgm:prSet/>
      <dgm:spPr/>
      <dgm:t>
        <a:bodyPr/>
        <a:lstStyle/>
        <a:p>
          <a:endParaRPr lang="es-MX" sz="1400"/>
        </a:p>
      </dgm:t>
    </dgm:pt>
    <dgm:pt modelId="{66F0B933-00F5-49A7-A67B-DA9FB3D61EE2}">
      <dgm:prSet custT="1"/>
      <dgm:spPr/>
      <dgm:t>
        <a:bodyPr/>
        <a:lstStyle/>
        <a:p>
          <a:pPr rtl="0"/>
          <a:endParaRPr lang="es-MX" sz="2000" dirty="0"/>
        </a:p>
      </dgm:t>
    </dgm:pt>
    <dgm:pt modelId="{0860140C-093C-455C-812A-9A7FC6C2E5FF}" type="parTrans" cxnId="{0F40E375-04AC-4605-B37C-0D3E23AB6132}">
      <dgm:prSet/>
      <dgm:spPr/>
      <dgm:t>
        <a:bodyPr/>
        <a:lstStyle/>
        <a:p>
          <a:endParaRPr lang="es-MX" sz="1400"/>
        </a:p>
      </dgm:t>
    </dgm:pt>
    <dgm:pt modelId="{19B9EEDF-4B9E-4613-BDCB-D00D8BA4915F}" type="sibTrans" cxnId="{0F40E375-04AC-4605-B37C-0D3E23AB6132}">
      <dgm:prSet/>
      <dgm:spPr/>
      <dgm:t>
        <a:bodyPr/>
        <a:lstStyle/>
        <a:p>
          <a:endParaRPr lang="es-MX" sz="1400"/>
        </a:p>
      </dgm:t>
    </dgm:pt>
    <dgm:pt modelId="{08B3BBDC-4E65-4EBE-875A-8F98378CB158}" type="pres">
      <dgm:prSet presAssocID="{C19F31E3-DD98-43C9-B7C6-9E27DCE3BE23}" presName="vert0" presStyleCnt="0">
        <dgm:presLayoutVars>
          <dgm:dir/>
          <dgm:animOne val="branch"/>
          <dgm:animLvl val="lvl"/>
        </dgm:presLayoutVars>
      </dgm:prSet>
      <dgm:spPr/>
    </dgm:pt>
    <dgm:pt modelId="{286D00DF-F2BD-4D81-BE2F-E70ABDF32BD7}" type="pres">
      <dgm:prSet presAssocID="{F62A1913-509A-4531-A256-AA39401B9BBF}" presName="thickLine" presStyleLbl="alignNode1" presStyleIdx="0" presStyleCnt="1"/>
      <dgm:spPr/>
    </dgm:pt>
    <dgm:pt modelId="{BFF25727-A776-4125-91E6-B1566542F3FC}" type="pres">
      <dgm:prSet presAssocID="{F62A1913-509A-4531-A256-AA39401B9BBF}" presName="horz1" presStyleCnt="0"/>
      <dgm:spPr/>
    </dgm:pt>
    <dgm:pt modelId="{71C158AA-7073-4B94-B603-8E9D5CDDECC5}" type="pres">
      <dgm:prSet presAssocID="{F62A1913-509A-4531-A256-AA39401B9BBF}" presName="tx1" presStyleLbl="revTx" presStyleIdx="0" presStyleCnt="4" custScaleX="46708"/>
      <dgm:spPr/>
    </dgm:pt>
    <dgm:pt modelId="{38063549-0660-4C84-8213-78BAA5F26E05}" type="pres">
      <dgm:prSet presAssocID="{F62A1913-509A-4531-A256-AA39401B9BBF}" presName="vert1" presStyleCnt="0"/>
      <dgm:spPr/>
    </dgm:pt>
    <dgm:pt modelId="{F02A1F86-D0A8-41EE-8E28-3B942489B342}" type="pres">
      <dgm:prSet presAssocID="{2B625AEC-1491-4D8B-8858-4ADAF8A65500}" presName="vertSpace2a" presStyleCnt="0"/>
      <dgm:spPr/>
    </dgm:pt>
    <dgm:pt modelId="{E866D808-6A15-40EF-9397-370E9DCDCA49}" type="pres">
      <dgm:prSet presAssocID="{2B625AEC-1491-4D8B-8858-4ADAF8A65500}" presName="horz2" presStyleCnt="0"/>
      <dgm:spPr/>
    </dgm:pt>
    <dgm:pt modelId="{39B0E1A6-A907-4E43-B549-72D2D34CE90E}" type="pres">
      <dgm:prSet presAssocID="{2B625AEC-1491-4D8B-8858-4ADAF8A65500}" presName="horzSpace2" presStyleCnt="0"/>
      <dgm:spPr/>
    </dgm:pt>
    <dgm:pt modelId="{401D95D3-CB39-4DA8-A174-BFC3BCC6EDEF}" type="pres">
      <dgm:prSet presAssocID="{2B625AEC-1491-4D8B-8858-4ADAF8A65500}" presName="tx2" presStyleLbl="revTx" presStyleIdx="1" presStyleCnt="4" custScaleX="41795" custScaleY="100690"/>
      <dgm:spPr/>
    </dgm:pt>
    <dgm:pt modelId="{49529DD2-6797-45D3-8B87-B050FAE3AE7D}" type="pres">
      <dgm:prSet presAssocID="{2B625AEC-1491-4D8B-8858-4ADAF8A65500}" presName="vert2" presStyleCnt="0"/>
      <dgm:spPr/>
    </dgm:pt>
    <dgm:pt modelId="{BAE3DF13-954A-49C7-8CB8-CFA9CA115315}" type="pres">
      <dgm:prSet presAssocID="{ACCF0B85-0014-4A6A-B5CC-09C9C3F7E114}" presName="horz3" presStyleCnt="0"/>
      <dgm:spPr/>
    </dgm:pt>
    <dgm:pt modelId="{570A70BE-91E5-4DD6-BD26-CBA158DB0F2D}" type="pres">
      <dgm:prSet presAssocID="{ACCF0B85-0014-4A6A-B5CC-09C9C3F7E114}" presName="horzSpace3" presStyleCnt="0"/>
      <dgm:spPr/>
    </dgm:pt>
    <dgm:pt modelId="{105E701F-0513-423E-94E1-B05955EB941C}" type="pres">
      <dgm:prSet presAssocID="{ACCF0B85-0014-4A6A-B5CC-09C9C3F7E114}" presName="tx3" presStyleLbl="revTx" presStyleIdx="2" presStyleCnt="4" custScaleX="171546"/>
      <dgm:spPr/>
    </dgm:pt>
    <dgm:pt modelId="{FFC4926E-CE05-4AB9-9C71-209A45AD2DB0}" type="pres">
      <dgm:prSet presAssocID="{ACCF0B85-0014-4A6A-B5CC-09C9C3F7E114}" presName="vert3" presStyleCnt="0"/>
      <dgm:spPr/>
    </dgm:pt>
    <dgm:pt modelId="{785AD1F7-5EE0-4ED9-B889-435A11E5FE6D}" type="pres">
      <dgm:prSet presAssocID="{55F6AC27-4093-428B-A672-ECA44515B26F}" presName="thinLine3" presStyleLbl="callout" presStyleIdx="0" presStyleCnt="2"/>
      <dgm:spPr/>
    </dgm:pt>
    <dgm:pt modelId="{8A7292EB-0154-4ACE-9681-A2B30E20A17C}" type="pres">
      <dgm:prSet presAssocID="{66F0B933-00F5-49A7-A67B-DA9FB3D61EE2}" presName="horz3" presStyleCnt="0"/>
      <dgm:spPr/>
    </dgm:pt>
    <dgm:pt modelId="{85F85398-E700-4907-826A-48F53D2856A3}" type="pres">
      <dgm:prSet presAssocID="{66F0B933-00F5-49A7-A67B-DA9FB3D61EE2}" presName="horzSpace3" presStyleCnt="0"/>
      <dgm:spPr/>
    </dgm:pt>
    <dgm:pt modelId="{D53D065A-484E-428E-98B8-82DE4EA5BA77}" type="pres">
      <dgm:prSet presAssocID="{66F0B933-00F5-49A7-A67B-DA9FB3D61EE2}" presName="tx3" presStyleLbl="revTx" presStyleIdx="3" presStyleCnt="4" custScaleX="179841"/>
      <dgm:spPr/>
    </dgm:pt>
    <dgm:pt modelId="{93C00AF7-86AF-4DD7-89F9-543D2DCCF760}" type="pres">
      <dgm:prSet presAssocID="{66F0B933-00F5-49A7-A67B-DA9FB3D61EE2}" presName="vert3" presStyleCnt="0"/>
      <dgm:spPr/>
    </dgm:pt>
    <dgm:pt modelId="{778D965B-6BD2-499F-B8E7-1485BDFE930D}" type="pres">
      <dgm:prSet presAssocID="{2B625AEC-1491-4D8B-8858-4ADAF8A65500}" presName="thinLine2b" presStyleLbl="callout" presStyleIdx="1" presStyleCnt="2"/>
      <dgm:spPr/>
    </dgm:pt>
    <dgm:pt modelId="{AB0D7F50-8109-42CB-9D9B-67ED8C1DC28C}" type="pres">
      <dgm:prSet presAssocID="{2B625AEC-1491-4D8B-8858-4ADAF8A65500}" presName="vertSpace2b" presStyleCnt="0"/>
      <dgm:spPr/>
    </dgm:pt>
  </dgm:ptLst>
  <dgm:cxnLst>
    <dgm:cxn modelId="{03124115-FE07-4CE3-8CB5-42140CB16D3B}" type="presOf" srcId="{F62A1913-509A-4531-A256-AA39401B9BBF}" destId="{71C158AA-7073-4B94-B603-8E9D5CDDECC5}" srcOrd="0" destOrd="0" presId="urn:microsoft.com/office/officeart/2008/layout/LinedList"/>
    <dgm:cxn modelId="{7EDDED62-5A48-4229-A28F-C9F524E72BE4}" srcId="{2B625AEC-1491-4D8B-8858-4ADAF8A65500}" destId="{ACCF0B85-0014-4A6A-B5CC-09C9C3F7E114}" srcOrd="0" destOrd="0" parTransId="{7A1BF6AF-E456-4193-A22E-1120B0E61226}" sibTransId="{55F6AC27-4093-428B-A672-ECA44515B26F}"/>
    <dgm:cxn modelId="{3EB99966-D587-49FB-9045-9E17817D2B8D}" srcId="{F62A1913-509A-4531-A256-AA39401B9BBF}" destId="{2B625AEC-1491-4D8B-8858-4ADAF8A65500}" srcOrd="0" destOrd="0" parTransId="{CAD894D1-1018-457F-8B17-892D972F35CE}" sibTransId="{39E123EC-16C9-48A8-9298-3C55F0BB3F7C}"/>
    <dgm:cxn modelId="{D0305F47-2F27-494E-8891-E6EACAED6A88}" type="presOf" srcId="{2B625AEC-1491-4D8B-8858-4ADAF8A65500}" destId="{401D95D3-CB39-4DA8-A174-BFC3BCC6EDEF}" srcOrd="0" destOrd="0" presId="urn:microsoft.com/office/officeart/2008/layout/LinedList"/>
    <dgm:cxn modelId="{9A00CA54-58E3-496F-A120-1D46F4634890}" type="presOf" srcId="{ACCF0B85-0014-4A6A-B5CC-09C9C3F7E114}" destId="{105E701F-0513-423E-94E1-B05955EB941C}" srcOrd="0" destOrd="0" presId="urn:microsoft.com/office/officeart/2008/layout/LinedList"/>
    <dgm:cxn modelId="{0F40E375-04AC-4605-B37C-0D3E23AB6132}" srcId="{2B625AEC-1491-4D8B-8858-4ADAF8A65500}" destId="{66F0B933-00F5-49A7-A67B-DA9FB3D61EE2}" srcOrd="1" destOrd="0" parTransId="{0860140C-093C-455C-812A-9A7FC6C2E5FF}" sibTransId="{19B9EEDF-4B9E-4613-BDCB-D00D8BA4915F}"/>
    <dgm:cxn modelId="{4E27087A-1883-4DE6-99FF-E58EACF9E967}" srcId="{C19F31E3-DD98-43C9-B7C6-9E27DCE3BE23}" destId="{F62A1913-509A-4531-A256-AA39401B9BBF}" srcOrd="0" destOrd="0" parTransId="{98ABF2DC-5F9B-4F4F-AF6D-45DFB32466F1}" sibTransId="{A9D1219E-D888-4A7D-A4BA-3AA14D97A7CB}"/>
    <dgm:cxn modelId="{E7F19F9C-3BA9-4075-8C63-A87BF1A5CEA5}" type="presOf" srcId="{66F0B933-00F5-49A7-A67B-DA9FB3D61EE2}" destId="{D53D065A-484E-428E-98B8-82DE4EA5BA77}" srcOrd="0" destOrd="0" presId="urn:microsoft.com/office/officeart/2008/layout/LinedList"/>
    <dgm:cxn modelId="{F84D8ACB-D789-4090-AD70-6F126328695C}" type="presOf" srcId="{C19F31E3-DD98-43C9-B7C6-9E27DCE3BE23}" destId="{08B3BBDC-4E65-4EBE-875A-8F98378CB158}" srcOrd="0" destOrd="0" presId="urn:microsoft.com/office/officeart/2008/layout/LinedList"/>
    <dgm:cxn modelId="{F9B824FB-1931-4765-AB2A-C98C5897FED1}" type="presParOf" srcId="{08B3BBDC-4E65-4EBE-875A-8F98378CB158}" destId="{286D00DF-F2BD-4D81-BE2F-E70ABDF32BD7}" srcOrd="0" destOrd="0" presId="urn:microsoft.com/office/officeart/2008/layout/LinedList"/>
    <dgm:cxn modelId="{F7163207-5EF8-40ED-B663-6C3EFD360F98}" type="presParOf" srcId="{08B3BBDC-4E65-4EBE-875A-8F98378CB158}" destId="{BFF25727-A776-4125-91E6-B1566542F3FC}" srcOrd="1" destOrd="0" presId="urn:microsoft.com/office/officeart/2008/layout/LinedList"/>
    <dgm:cxn modelId="{C821E7A1-24F4-4C1C-B1EF-42A217AAE09B}" type="presParOf" srcId="{BFF25727-A776-4125-91E6-B1566542F3FC}" destId="{71C158AA-7073-4B94-B603-8E9D5CDDECC5}" srcOrd="0" destOrd="0" presId="urn:microsoft.com/office/officeart/2008/layout/LinedList"/>
    <dgm:cxn modelId="{243CAA90-98B8-4D27-A971-8894272494C8}" type="presParOf" srcId="{BFF25727-A776-4125-91E6-B1566542F3FC}" destId="{38063549-0660-4C84-8213-78BAA5F26E05}" srcOrd="1" destOrd="0" presId="urn:microsoft.com/office/officeart/2008/layout/LinedList"/>
    <dgm:cxn modelId="{2AEA87CE-1A03-4DB5-BBD5-8AAB07B13D1E}" type="presParOf" srcId="{38063549-0660-4C84-8213-78BAA5F26E05}" destId="{F02A1F86-D0A8-41EE-8E28-3B942489B342}" srcOrd="0" destOrd="0" presId="urn:microsoft.com/office/officeart/2008/layout/LinedList"/>
    <dgm:cxn modelId="{389BD2B4-A070-4918-9F7F-719382CD5303}" type="presParOf" srcId="{38063549-0660-4C84-8213-78BAA5F26E05}" destId="{E866D808-6A15-40EF-9397-370E9DCDCA49}" srcOrd="1" destOrd="0" presId="urn:microsoft.com/office/officeart/2008/layout/LinedList"/>
    <dgm:cxn modelId="{1F11A4DD-9708-4E36-A2EC-3F062B78503D}" type="presParOf" srcId="{E866D808-6A15-40EF-9397-370E9DCDCA49}" destId="{39B0E1A6-A907-4E43-B549-72D2D34CE90E}" srcOrd="0" destOrd="0" presId="urn:microsoft.com/office/officeart/2008/layout/LinedList"/>
    <dgm:cxn modelId="{F5C81B4E-7E1F-46FD-AB56-37F01BF3E804}" type="presParOf" srcId="{E866D808-6A15-40EF-9397-370E9DCDCA49}" destId="{401D95D3-CB39-4DA8-A174-BFC3BCC6EDEF}" srcOrd="1" destOrd="0" presId="urn:microsoft.com/office/officeart/2008/layout/LinedList"/>
    <dgm:cxn modelId="{0B1F096C-114D-4BC6-BF6D-8C9170F0DB29}" type="presParOf" srcId="{E866D808-6A15-40EF-9397-370E9DCDCA49}" destId="{49529DD2-6797-45D3-8B87-B050FAE3AE7D}" srcOrd="2" destOrd="0" presId="urn:microsoft.com/office/officeart/2008/layout/LinedList"/>
    <dgm:cxn modelId="{E5C509D4-10C6-41D8-997F-A6E83B8F6032}" type="presParOf" srcId="{49529DD2-6797-45D3-8B87-B050FAE3AE7D}" destId="{BAE3DF13-954A-49C7-8CB8-CFA9CA115315}" srcOrd="0" destOrd="0" presId="urn:microsoft.com/office/officeart/2008/layout/LinedList"/>
    <dgm:cxn modelId="{E4CBF8B6-A227-41E7-B4C3-DF090B57968B}" type="presParOf" srcId="{BAE3DF13-954A-49C7-8CB8-CFA9CA115315}" destId="{570A70BE-91E5-4DD6-BD26-CBA158DB0F2D}" srcOrd="0" destOrd="0" presId="urn:microsoft.com/office/officeart/2008/layout/LinedList"/>
    <dgm:cxn modelId="{FD180102-F392-4C98-903F-B0AAF5EE145F}" type="presParOf" srcId="{BAE3DF13-954A-49C7-8CB8-CFA9CA115315}" destId="{105E701F-0513-423E-94E1-B05955EB941C}" srcOrd="1" destOrd="0" presId="urn:microsoft.com/office/officeart/2008/layout/LinedList"/>
    <dgm:cxn modelId="{81792E8D-7FE1-402F-B0E6-EC94502D76B8}" type="presParOf" srcId="{BAE3DF13-954A-49C7-8CB8-CFA9CA115315}" destId="{FFC4926E-CE05-4AB9-9C71-209A45AD2DB0}" srcOrd="2" destOrd="0" presId="urn:microsoft.com/office/officeart/2008/layout/LinedList"/>
    <dgm:cxn modelId="{2BAE3020-A517-4729-B286-C6B7790E19A0}" type="presParOf" srcId="{49529DD2-6797-45D3-8B87-B050FAE3AE7D}" destId="{785AD1F7-5EE0-4ED9-B889-435A11E5FE6D}" srcOrd="1" destOrd="0" presId="urn:microsoft.com/office/officeart/2008/layout/LinedList"/>
    <dgm:cxn modelId="{AD5E1CBF-EBAF-47B1-9AC4-03BA9D42711B}" type="presParOf" srcId="{49529DD2-6797-45D3-8B87-B050FAE3AE7D}" destId="{8A7292EB-0154-4ACE-9681-A2B30E20A17C}" srcOrd="2" destOrd="0" presId="urn:microsoft.com/office/officeart/2008/layout/LinedList"/>
    <dgm:cxn modelId="{C5419F20-19AD-44B8-9551-60B7B2F026B6}" type="presParOf" srcId="{8A7292EB-0154-4ACE-9681-A2B30E20A17C}" destId="{85F85398-E700-4907-826A-48F53D2856A3}" srcOrd="0" destOrd="0" presId="urn:microsoft.com/office/officeart/2008/layout/LinedList"/>
    <dgm:cxn modelId="{507518B8-AE1A-426D-9D93-999596344DC5}" type="presParOf" srcId="{8A7292EB-0154-4ACE-9681-A2B30E20A17C}" destId="{D53D065A-484E-428E-98B8-82DE4EA5BA77}" srcOrd="1" destOrd="0" presId="urn:microsoft.com/office/officeart/2008/layout/LinedList"/>
    <dgm:cxn modelId="{05DE482A-CCB2-4552-AA1E-F1BCDC2A1F8C}" type="presParOf" srcId="{8A7292EB-0154-4ACE-9681-A2B30E20A17C}" destId="{93C00AF7-86AF-4DD7-89F9-543D2DCCF760}" srcOrd="2" destOrd="0" presId="urn:microsoft.com/office/officeart/2008/layout/LinedList"/>
    <dgm:cxn modelId="{1B9A9A36-90DA-41B2-BE46-C7523E19EB86}" type="presParOf" srcId="{38063549-0660-4C84-8213-78BAA5F26E05}" destId="{778D965B-6BD2-499F-B8E7-1485BDFE930D}" srcOrd="2" destOrd="0" presId="urn:microsoft.com/office/officeart/2008/layout/LinedList"/>
    <dgm:cxn modelId="{7EC09DA7-B28E-4280-9D14-9759FD6D1035}" type="presParOf" srcId="{38063549-0660-4C84-8213-78BAA5F26E05}" destId="{AB0D7F50-8109-42CB-9D9B-67ED8C1DC28C}"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4B2D6-0499-4616-A69C-0FB2A2899B7E}">
      <dsp:nvSpPr>
        <dsp:cNvPr id="0" name=""/>
        <dsp:cNvSpPr/>
      </dsp:nvSpPr>
      <dsp:spPr>
        <a:xfrm>
          <a:off x="3833" y="422033"/>
          <a:ext cx="2099420" cy="2000366"/>
        </a:xfrm>
        <a:prstGeom prst="ellipse">
          <a:avLst/>
        </a:prstGeom>
        <a:solidFill>
          <a:schemeClr val="accent2">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709" tIns="30480" rIns="16709" bIns="30480" numCol="1" spcCol="1270" anchor="ctr" anchorCtr="0">
          <a:noAutofit/>
        </a:bodyPr>
        <a:lstStyle/>
        <a:p>
          <a:pPr marL="0" lvl="0" indent="0" algn="ctr" defTabSz="1066800">
            <a:lnSpc>
              <a:spcPct val="90000"/>
            </a:lnSpc>
            <a:spcBef>
              <a:spcPct val="0"/>
            </a:spcBef>
            <a:spcAft>
              <a:spcPct val="35000"/>
            </a:spcAft>
            <a:buNone/>
          </a:pPr>
          <a:r>
            <a:rPr lang="es-ES" sz="2400" b="1" kern="1200" dirty="0">
              <a:latin typeface="Arial" panose="020B0604020202020204" pitchFamily="34" charset="0"/>
              <a:cs typeface="Arial" panose="020B0604020202020204" pitchFamily="34" charset="0"/>
            </a:rPr>
            <a:t>Confiable</a:t>
          </a:r>
        </a:p>
      </dsp:txBody>
      <dsp:txXfrm>
        <a:off x="311286" y="714980"/>
        <a:ext cx="1484514" cy="1414472"/>
      </dsp:txXfrm>
    </dsp:sp>
    <dsp:sp modelId="{0A756E34-8451-4ECB-B644-92A096D0F77B}">
      <dsp:nvSpPr>
        <dsp:cNvPr id="0" name=""/>
        <dsp:cNvSpPr/>
      </dsp:nvSpPr>
      <dsp:spPr>
        <a:xfrm>
          <a:off x="2042531" y="445478"/>
          <a:ext cx="2448358" cy="1953476"/>
        </a:xfrm>
        <a:prstGeom prst="ellipse">
          <a:avLst/>
        </a:prstGeom>
        <a:solidFill>
          <a:schemeClr val="accent2">
            <a:alpha val="50000"/>
            <a:hueOff val="1080030"/>
            <a:satOff val="150"/>
            <a:lumOff val="13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709" tIns="35560" rIns="16709" bIns="35560" numCol="1" spcCol="1270" anchor="ctr" anchorCtr="0">
          <a:noAutofit/>
        </a:bodyPr>
        <a:lstStyle/>
        <a:p>
          <a:pPr marL="0" lvl="0" indent="0" algn="ctr" defTabSz="1244600">
            <a:lnSpc>
              <a:spcPct val="90000"/>
            </a:lnSpc>
            <a:spcBef>
              <a:spcPct val="0"/>
            </a:spcBef>
            <a:spcAft>
              <a:spcPct val="35000"/>
            </a:spcAft>
            <a:buNone/>
          </a:pPr>
          <a:r>
            <a:rPr lang="es-ES" sz="2800" b="1" kern="1200" dirty="0">
              <a:latin typeface="Arial" panose="020B0604020202020204" pitchFamily="34" charset="0"/>
              <a:cs typeface="Arial" panose="020B0604020202020204" pitchFamily="34" charset="0"/>
            </a:rPr>
            <a:t>Relevante</a:t>
          </a:r>
        </a:p>
      </dsp:txBody>
      <dsp:txXfrm>
        <a:off x="2401085" y="731558"/>
        <a:ext cx="1731250" cy="1381316"/>
      </dsp:txXfrm>
    </dsp:sp>
    <dsp:sp modelId="{95329544-569D-4C00-BAED-0D30972E9672}">
      <dsp:nvSpPr>
        <dsp:cNvPr id="0" name=""/>
        <dsp:cNvSpPr/>
      </dsp:nvSpPr>
      <dsp:spPr>
        <a:xfrm>
          <a:off x="4430166" y="481500"/>
          <a:ext cx="2946995" cy="1881431"/>
        </a:xfrm>
        <a:prstGeom prst="ellipse">
          <a:avLst/>
        </a:prstGeom>
        <a:solidFill>
          <a:schemeClr val="accent2">
            <a:alpha val="50000"/>
            <a:hueOff val="2160060"/>
            <a:satOff val="301"/>
            <a:lumOff val="26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709" tIns="30480" rIns="16709" bIns="30480" numCol="1" spcCol="1270" anchor="ctr" anchorCtr="0">
          <a:noAutofit/>
        </a:bodyPr>
        <a:lstStyle/>
        <a:p>
          <a:pPr marL="0" lvl="0" indent="0" algn="ctr" defTabSz="1066800">
            <a:lnSpc>
              <a:spcPct val="90000"/>
            </a:lnSpc>
            <a:spcBef>
              <a:spcPct val="0"/>
            </a:spcBef>
            <a:spcAft>
              <a:spcPct val="35000"/>
            </a:spcAft>
            <a:buNone/>
          </a:pPr>
          <a:r>
            <a:rPr lang="es-ES" sz="2400" b="1" kern="1200" dirty="0">
              <a:latin typeface="Arial" panose="020B0604020202020204" pitchFamily="34" charset="0"/>
              <a:cs typeface="Arial" panose="020B0604020202020204" pitchFamily="34" charset="0"/>
            </a:rPr>
            <a:t>Comprensible</a:t>
          </a:r>
        </a:p>
      </dsp:txBody>
      <dsp:txXfrm>
        <a:off x="4861743" y="757029"/>
        <a:ext cx="2083841" cy="1330373"/>
      </dsp:txXfrm>
    </dsp:sp>
    <dsp:sp modelId="{20E45600-D0F8-4D37-8A42-DB3A19E4CAC5}">
      <dsp:nvSpPr>
        <dsp:cNvPr id="0" name=""/>
        <dsp:cNvSpPr/>
      </dsp:nvSpPr>
      <dsp:spPr>
        <a:xfrm>
          <a:off x="7316742" y="492369"/>
          <a:ext cx="3064718" cy="1845247"/>
        </a:xfrm>
        <a:prstGeom prst="ellipse">
          <a:avLst/>
        </a:prstGeom>
        <a:solidFill>
          <a:schemeClr val="accent2">
            <a:alpha val="50000"/>
            <a:hueOff val="3240090"/>
            <a:satOff val="451"/>
            <a:lumOff val="39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709" tIns="35560" rIns="16709" bIns="35560" numCol="1" spcCol="1270" anchor="ctr" anchorCtr="0">
          <a:noAutofit/>
        </a:bodyPr>
        <a:lstStyle/>
        <a:p>
          <a:pPr marL="0" lvl="0" indent="0" algn="ctr" defTabSz="1244600">
            <a:lnSpc>
              <a:spcPct val="90000"/>
            </a:lnSpc>
            <a:spcBef>
              <a:spcPct val="0"/>
            </a:spcBef>
            <a:spcAft>
              <a:spcPct val="35000"/>
            </a:spcAft>
            <a:buNone/>
          </a:pPr>
          <a:r>
            <a:rPr lang="es-ES" sz="2800" b="1" kern="1200" dirty="0">
              <a:latin typeface="Arial" panose="020B0604020202020204" pitchFamily="34" charset="0"/>
              <a:cs typeface="Arial" panose="020B0604020202020204" pitchFamily="34" charset="0"/>
            </a:rPr>
            <a:t>Comparable</a:t>
          </a:r>
        </a:p>
      </dsp:txBody>
      <dsp:txXfrm>
        <a:off x="7765560" y="762599"/>
        <a:ext cx="2167082" cy="130478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D00DF-F2BD-4D81-BE2F-E70ABDF32BD7}">
      <dsp:nvSpPr>
        <dsp:cNvPr id="0" name=""/>
        <dsp:cNvSpPr/>
      </dsp:nvSpPr>
      <dsp:spPr>
        <a:xfrm>
          <a:off x="0" y="0"/>
          <a:ext cx="10157191"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C158AA-7073-4B94-B603-8E9D5CDDECC5}">
      <dsp:nvSpPr>
        <dsp:cNvPr id="0" name=""/>
        <dsp:cNvSpPr/>
      </dsp:nvSpPr>
      <dsp:spPr>
        <a:xfrm>
          <a:off x="0" y="0"/>
          <a:ext cx="2682894" cy="4022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rtl="0">
            <a:lnSpc>
              <a:spcPct val="90000"/>
            </a:lnSpc>
            <a:spcBef>
              <a:spcPct val="0"/>
            </a:spcBef>
            <a:spcAft>
              <a:spcPct val="35000"/>
            </a:spcAft>
            <a:buNone/>
          </a:pPr>
          <a:r>
            <a:rPr lang="es-MX" sz="2400" b="1" kern="1200" dirty="0">
              <a:latin typeface="Arial" panose="020B0604020202020204" pitchFamily="34" charset="0"/>
              <a:cs typeface="Arial" panose="020B0604020202020204" pitchFamily="34" charset="0"/>
            </a:rPr>
            <a:t>A-5 Para entidades </a:t>
          </a:r>
          <a:r>
            <a:rPr lang="es-MX" sz="2400" b="1" u="sng" kern="1200" dirty="0">
              <a:latin typeface="Arial" panose="020B0604020202020204" pitchFamily="34" charset="0"/>
              <a:cs typeface="Arial" panose="020B0604020202020204" pitchFamily="34" charset="0"/>
            </a:rPr>
            <a:t>lucrativas.</a:t>
          </a:r>
          <a:r>
            <a:rPr lang="es-MX" sz="1800" b="1" u="sng" kern="1200" dirty="0"/>
            <a:t> </a:t>
          </a:r>
          <a:endParaRPr lang="es-MX" sz="1800" u="sng" kern="1200" dirty="0"/>
        </a:p>
      </dsp:txBody>
      <dsp:txXfrm>
        <a:off x="0" y="0"/>
        <a:ext cx="2682894" cy="4022725"/>
      </dsp:txXfrm>
    </dsp:sp>
    <dsp:sp modelId="{401D95D3-CB39-4DA8-A174-BFC3BCC6EDEF}">
      <dsp:nvSpPr>
        <dsp:cNvPr id="0" name=""/>
        <dsp:cNvSpPr/>
      </dsp:nvSpPr>
      <dsp:spPr>
        <a:xfrm>
          <a:off x="2802668" y="181690"/>
          <a:ext cx="1694891" cy="36588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rtl="0">
            <a:lnSpc>
              <a:spcPct val="90000"/>
            </a:lnSpc>
            <a:spcBef>
              <a:spcPct val="0"/>
            </a:spcBef>
            <a:spcAft>
              <a:spcPct val="35000"/>
            </a:spcAft>
            <a:buNone/>
          </a:pPr>
          <a:r>
            <a:rPr lang="es-MX" sz="2400" b="1" kern="1200" dirty="0">
              <a:solidFill>
                <a:srgbClr val="FFC000"/>
              </a:solidFill>
            </a:rPr>
            <a:t>CAPITAL CONTABLE</a:t>
          </a:r>
          <a:r>
            <a:rPr lang="es-MX" sz="2400" b="1" kern="1200" dirty="0"/>
            <a:t>:</a:t>
          </a:r>
        </a:p>
      </dsp:txBody>
      <dsp:txXfrm>
        <a:off x="2802668" y="181690"/>
        <a:ext cx="1694891" cy="3658882"/>
      </dsp:txXfrm>
    </dsp:sp>
    <dsp:sp modelId="{105E701F-0513-423E-94E1-B05955EB941C}">
      <dsp:nvSpPr>
        <dsp:cNvPr id="0" name=""/>
        <dsp:cNvSpPr/>
      </dsp:nvSpPr>
      <dsp:spPr>
        <a:xfrm>
          <a:off x="4617333" y="181690"/>
          <a:ext cx="5273644" cy="1816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rtl="0">
            <a:lnSpc>
              <a:spcPct val="90000"/>
            </a:lnSpc>
            <a:spcBef>
              <a:spcPct val="0"/>
            </a:spcBef>
            <a:spcAft>
              <a:spcPct val="35000"/>
            </a:spcAft>
            <a:buNone/>
          </a:pPr>
          <a:r>
            <a:rPr lang="es-MX" sz="2000" kern="1200" dirty="0"/>
            <a:t>Es el </a:t>
          </a:r>
          <a:r>
            <a:rPr lang="es-MX" sz="2400" b="1" kern="1200" dirty="0"/>
            <a:t>valor residual </a:t>
          </a:r>
          <a:r>
            <a:rPr lang="es-MX" sz="2000" kern="1200" dirty="0"/>
            <a:t>de los activos de la entidad, una vez deducidos todos sus pasivos.</a:t>
          </a:r>
        </a:p>
      </dsp:txBody>
      <dsp:txXfrm>
        <a:off x="4617333" y="181690"/>
        <a:ext cx="5273644" cy="1816904"/>
      </dsp:txXfrm>
    </dsp:sp>
    <dsp:sp modelId="{785AD1F7-5EE0-4ED9-B889-435A11E5FE6D}">
      <dsp:nvSpPr>
        <dsp:cNvPr id="0" name=""/>
        <dsp:cNvSpPr/>
      </dsp:nvSpPr>
      <dsp:spPr>
        <a:xfrm>
          <a:off x="4530730" y="901311"/>
          <a:ext cx="3074186"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3D065A-484E-428E-98B8-82DE4EA5BA77}">
      <dsp:nvSpPr>
        <dsp:cNvPr id="0" name=""/>
        <dsp:cNvSpPr/>
      </dsp:nvSpPr>
      <dsp:spPr>
        <a:xfrm>
          <a:off x="4617333" y="1998595"/>
          <a:ext cx="5528648" cy="1816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endParaRPr lang="es-MX" sz="2000" kern="1200" dirty="0"/>
        </a:p>
      </dsp:txBody>
      <dsp:txXfrm>
        <a:off x="4617333" y="1998595"/>
        <a:ext cx="5528648" cy="1816904"/>
      </dsp:txXfrm>
    </dsp:sp>
    <dsp:sp modelId="{778D965B-6BD2-499F-B8E7-1485BDFE930D}">
      <dsp:nvSpPr>
        <dsp:cNvPr id="0" name=""/>
        <dsp:cNvSpPr/>
      </dsp:nvSpPr>
      <dsp:spPr>
        <a:xfrm>
          <a:off x="2682894" y="3840572"/>
          <a:ext cx="6387920"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D00DF-F2BD-4D81-BE2F-E70ABDF32BD7}">
      <dsp:nvSpPr>
        <dsp:cNvPr id="0" name=""/>
        <dsp:cNvSpPr/>
      </dsp:nvSpPr>
      <dsp:spPr>
        <a:xfrm>
          <a:off x="0" y="0"/>
          <a:ext cx="10157191"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C158AA-7073-4B94-B603-8E9D5CDDECC5}">
      <dsp:nvSpPr>
        <dsp:cNvPr id="0" name=""/>
        <dsp:cNvSpPr/>
      </dsp:nvSpPr>
      <dsp:spPr>
        <a:xfrm>
          <a:off x="0" y="0"/>
          <a:ext cx="2569580" cy="4022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rtl="0">
            <a:lnSpc>
              <a:spcPct val="90000"/>
            </a:lnSpc>
            <a:spcBef>
              <a:spcPct val="0"/>
            </a:spcBef>
            <a:spcAft>
              <a:spcPct val="35000"/>
            </a:spcAft>
            <a:buNone/>
          </a:pPr>
          <a:r>
            <a:rPr lang="es-MX" sz="2400" b="1" kern="1200" dirty="0">
              <a:latin typeface="Arial" panose="020B0604020202020204" pitchFamily="34" charset="0"/>
              <a:cs typeface="Arial" panose="020B0604020202020204" pitchFamily="34" charset="0"/>
            </a:rPr>
            <a:t>A-5 Para entidades </a:t>
          </a:r>
          <a:r>
            <a:rPr lang="es-MX" sz="2400" b="1" u="sng" kern="1200" dirty="0">
              <a:latin typeface="Arial" panose="020B0604020202020204" pitchFamily="34" charset="0"/>
              <a:cs typeface="Arial" panose="020B0604020202020204" pitchFamily="34" charset="0"/>
            </a:rPr>
            <a:t>No lucrativas.</a:t>
          </a:r>
          <a:r>
            <a:rPr lang="es-MX" sz="1800" b="1" u="sng" kern="1200" dirty="0"/>
            <a:t> </a:t>
          </a:r>
          <a:endParaRPr lang="es-MX" sz="1800" u="sng" kern="1200" dirty="0"/>
        </a:p>
      </dsp:txBody>
      <dsp:txXfrm>
        <a:off x="0" y="0"/>
        <a:ext cx="2569580" cy="4022725"/>
      </dsp:txXfrm>
    </dsp:sp>
    <dsp:sp modelId="{401D95D3-CB39-4DA8-A174-BFC3BCC6EDEF}">
      <dsp:nvSpPr>
        <dsp:cNvPr id="0" name=""/>
        <dsp:cNvSpPr/>
      </dsp:nvSpPr>
      <dsp:spPr>
        <a:xfrm>
          <a:off x="2684294" y="166369"/>
          <a:ext cx="2062926" cy="3687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rtl="0">
            <a:lnSpc>
              <a:spcPct val="90000"/>
            </a:lnSpc>
            <a:spcBef>
              <a:spcPct val="0"/>
            </a:spcBef>
            <a:spcAft>
              <a:spcPct val="35000"/>
            </a:spcAft>
            <a:buNone/>
          </a:pPr>
          <a:r>
            <a:rPr lang="es-MX" sz="2400" b="1" kern="1200" dirty="0">
              <a:solidFill>
                <a:srgbClr val="C00000"/>
              </a:solidFill>
            </a:rPr>
            <a:t>PATRIMONIO CONTABLE:</a:t>
          </a:r>
        </a:p>
      </dsp:txBody>
      <dsp:txXfrm>
        <a:off x="2684294" y="166369"/>
        <a:ext cx="2062926" cy="3687114"/>
      </dsp:txXfrm>
    </dsp:sp>
    <dsp:sp modelId="{105E701F-0513-423E-94E1-B05955EB941C}">
      <dsp:nvSpPr>
        <dsp:cNvPr id="0" name=""/>
        <dsp:cNvSpPr/>
      </dsp:nvSpPr>
      <dsp:spPr>
        <a:xfrm>
          <a:off x="4861935" y="166369"/>
          <a:ext cx="5050906" cy="16636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rtl="0">
            <a:lnSpc>
              <a:spcPct val="90000"/>
            </a:lnSpc>
            <a:spcBef>
              <a:spcPct val="0"/>
            </a:spcBef>
            <a:spcAft>
              <a:spcPct val="35000"/>
            </a:spcAft>
            <a:buNone/>
          </a:pPr>
          <a:r>
            <a:rPr lang="es-MX" sz="2000" kern="1200" dirty="0"/>
            <a:t>Es el </a:t>
          </a:r>
          <a:r>
            <a:rPr lang="es-MX" sz="2400" b="1" kern="1200" dirty="0"/>
            <a:t>valor residual </a:t>
          </a:r>
          <a:r>
            <a:rPr lang="es-MX" sz="2000" kern="1200" dirty="0"/>
            <a:t>de los activos de la entidad, una vez deducidos todos sus pasivos.</a:t>
          </a:r>
        </a:p>
      </dsp:txBody>
      <dsp:txXfrm>
        <a:off x="4861935" y="166369"/>
        <a:ext cx="5050906" cy="1663695"/>
      </dsp:txXfrm>
    </dsp:sp>
    <dsp:sp modelId="{785AD1F7-5EE0-4ED9-B889-435A11E5FE6D}">
      <dsp:nvSpPr>
        <dsp:cNvPr id="0" name=""/>
        <dsp:cNvSpPr/>
      </dsp:nvSpPr>
      <dsp:spPr>
        <a:xfrm>
          <a:off x="4778990" y="825309"/>
          <a:ext cx="2944345"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3D065A-484E-428E-98B8-82DE4EA5BA77}">
      <dsp:nvSpPr>
        <dsp:cNvPr id="0" name=""/>
        <dsp:cNvSpPr/>
      </dsp:nvSpPr>
      <dsp:spPr>
        <a:xfrm>
          <a:off x="4861935" y="1830064"/>
          <a:ext cx="5295140" cy="16636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endParaRPr lang="es-MX" sz="2000" kern="1200" dirty="0"/>
        </a:p>
      </dsp:txBody>
      <dsp:txXfrm>
        <a:off x="4861935" y="1830064"/>
        <a:ext cx="5295140" cy="1663695"/>
      </dsp:txXfrm>
    </dsp:sp>
    <dsp:sp modelId="{778D965B-6BD2-499F-B8E7-1485BDFE930D}">
      <dsp:nvSpPr>
        <dsp:cNvPr id="0" name=""/>
        <dsp:cNvSpPr/>
      </dsp:nvSpPr>
      <dsp:spPr>
        <a:xfrm>
          <a:off x="2569580" y="3853484"/>
          <a:ext cx="6118120"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D6EB-6BF2-4540-A1CB-40C3A43E0E22}">
      <dsp:nvSpPr>
        <dsp:cNvPr id="0" name=""/>
        <dsp:cNvSpPr/>
      </dsp:nvSpPr>
      <dsp:spPr>
        <a:xfrm>
          <a:off x="0" y="91627"/>
          <a:ext cx="10058399" cy="3999086"/>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s-MX" sz="1800" kern="1200" dirty="0"/>
            <a:t>- </a:t>
          </a:r>
          <a:r>
            <a:rPr lang="es-MX" sz="2400" b="1" kern="1200" dirty="0"/>
            <a:t>Efectivo </a:t>
          </a:r>
        </a:p>
        <a:p>
          <a:pPr marL="0" lvl="0" indent="0" algn="l" defTabSz="800100" rtl="0">
            <a:lnSpc>
              <a:spcPct val="90000"/>
            </a:lnSpc>
            <a:spcBef>
              <a:spcPct val="0"/>
            </a:spcBef>
            <a:spcAft>
              <a:spcPct val="35000"/>
            </a:spcAft>
            <a:buNone/>
          </a:pPr>
          <a:r>
            <a:rPr lang="es-MX" sz="2400" b="1" kern="1200" dirty="0"/>
            <a:t>- Bancos</a:t>
          </a:r>
        </a:p>
        <a:p>
          <a:pPr marL="0" lvl="0" indent="0" algn="l" defTabSz="800100" rtl="0">
            <a:lnSpc>
              <a:spcPct val="90000"/>
            </a:lnSpc>
            <a:spcBef>
              <a:spcPct val="0"/>
            </a:spcBef>
            <a:spcAft>
              <a:spcPct val="35000"/>
            </a:spcAft>
            <a:buNone/>
          </a:pPr>
          <a:r>
            <a:rPr lang="es-MX" sz="2400" b="1" kern="1200" dirty="0"/>
            <a:t>- Equivalentes de efectivo</a:t>
          </a:r>
        </a:p>
        <a:p>
          <a:pPr marL="0" lvl="0" indent="0" algn="l" defTabSz="800100" rtl="0">
            <a:lnSpc>
              <a:spcPct val="90000"/>
            </a:lnSpc>
            <a:spcBef>
              <a:spcPct val="0"/>
            </a:spcBef>
            <a:spcAft>
              <a:spcPct val="35000"/>
            </a:spcAft>
            <a:buNone/>
          </a:pPr>
          <a:r>
            <a:rPr lang="es-MX" sz="2400" b="1" kern="1200" dirty="0"/>
            <a:t>- Inversiones</a:t>
          </a:r>
        </a:p>
        <a:p>
          <a:pPr marL="0" lvl="0" indent="0" algn="l" defTabSz="800100" rtl="0">
            <a:lnSpc>
              <a:spcPct val="90000"/>
            </a:lnSpc>
            <a:spcBef>
              <a:spcPct val="0"/>
            </a:spcBef>
            <a:spcAft>
              <a:spcPct val="35000"/>
            </a:spcAft>
            <a:buNone/>
          </a:pPr>
          <a:r>
            <a:rPr lang="es-MX" sz="2400" b="1" kern="1200" dirty="0"/>
            <a:t>- Clientes</a:t>
          </a:r>
        </a:p>
        <a:p>
          <a:pPr marL="0" lvl="0" indent="0" algn="l" defTabSz="800100" rtl="0">
            <a:lnSpc>
              <a:spcPct val="90000"/>
            </a:lnSpc>
            <a:spcBef>
              <a:spcPct val="0"/>
            </a:spcBef>
            <a:spcAft>
              <a:spcPct val="35000"/>
            </a:spcAft>
            <a:buNone/>
          </a:pPr>
          <a:r>
            <a:rPr lang="es-MX" sz="2400" b="1" kern="1200" dirty="0"/>
            <a:t>- Documentos o cuentas por cobrar</a:t>
          </a:r>
        </a:p>
        <a:p>
          <a:pPr marL="0" lvl="0" indent="0" algn="l" defTabSz="800100" rtl="0">
            <a:lnSpc>
              <a:spcPct val="90000"/>
            </a:lnSpc>
            <a:spcBef>
              <a:spcPct val="0"/>
            </a:spcBef>
            <a:spcAft>
              <a:spcPct val="35000"/>
            </a:spcAft>
            <a:buNone/>
          </a:pPr>
          <a:r>
            <a:rPr lang="es-MX" sz="2400" b="1" kern="1200" dirty="0"/>
            <a:t>- Deudores diversos</a:t>
          </a:r>
        </a:p>
        <a:p>
          <a:pPr marL="0" lvl="0" indent="0" algn="l" defTabSz="800100" rtl="0">
            <a:lnSpc>
              <a:spcPct val="90000"/>
            </a:lnSpc>
            <a:spcBef>
              <a:spcPct val="0"/>
            </a:spcBef>
            <a:spcAft>
              <a:spcPct val="35000"/>
            </a:spcAft>
            <a:buNone/>
          </a:pPr>
          <a:r>
            <a:rPr lang="es-MX" sz="2400" b="1" kern="1200" dirty="0"/>
            <a:t>- Inventarios</a:t>
          </a:r>
        </a:p>
        <a:p>
          <a:pPr marL="0" lvl="0" indent="0" algn="l" defTabSz="800100" rtl="0">
            <a:lnSpc>
              <a:spcPct val="90000"/>
            </a:lnSpc>
            <a:spcBef>
              <a:spcPct val="0"/>
            </a:spcBef>
            <a:spcAft>
              <a:spcPct val="35000"/>
            </a:spcAft>
            <a:buNone/>
          </a:pPr>
          <a:r>
            <a:rPr lang="es-MX" sz="2400" b="1" kern="1200" dirty="0"/>
            <a:t> </a:t>
          </a:r>
        </a:p>
      </dsp:txBody>
      <dsp:txXfrm>
        <a:off x="117129" y="208756"/>
        <a:ext cx="9824141" cy="376482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D6EB-6BF2-4540-A1CB-40C3A43E0E22}">
      <dsp:nvSpPr>
        <dsp:cNvPr id="0" name=""/>
        <dsp:cNvSpPr/>
      </dsp:nvSpPr>
      <dsp:spPr>
        <a:xfrm>
          <a:off x="0" y="87474"/>
          <a:ext cx="10058399" cy="3817807"/>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b="1" kern="1200" dirty="0"/>
            <a:t>- Maquinaria y equipo</a:t>
          </a:r>
        </a:p>
        <a:p>
          <a:pPr marL="0" lvl="0" indent="0" algn="l" defTabSz="1066800" rtl="0">
            <a:lnSpc>
              <a:spcPct val="90000"/>
            </a:lnSpc>
            <a:spcBef>
              <a:spcPct val="0"/>
            </a:spcBef>
            <a:spcAft>
              <a:spcPct val="35000"/>
            </a:spcAft>
            <a:buNone/>
          </a:pPr>
          <a:r>
            <a:rPr lang="es-MX" sz="2400" b="1" kern="1200" dirty="0"/>
            <a:t>- Mobiliario y equipo de oficina</a:t>
          </a:r>
        </a:p>
        <a:p>
          <a:pPr marL="0" lvl="0" indent="0" algn="l" defTabSz="1066800" rtl="0">
            <a:lnSpc>
              <a:spcPct val="90000"/>
            </a:lnSpc>
            <a:spcBef>
              <a:spcPct val="0"/>
            </a:spcBef>
            <a:spcAft>
              <a:spcPct val="35000"/>
            </a:spcAft>
            <a:buNone/>
          </a:pPr>
          <a:r>
            <a:rPr lang="es-MX" sz="2400" b="1" kern="1200" dirty="0"/>
            <a:t>- Equipo de computo</a:t>
          </a:r>
        </a:p>
        <a:p>
          <a:pPr marL="0" lvl="0" indent="0" algn="l" defTabSz="1066800" rtl="0">
            <a:lnSpc>
              <a:spcPct val="90000"/>
            </a:lnSpc>
            <a:spcBef>
              <a:spcPct val="0"/>
            </a:spcBef>
            <a:spcAft>
              <a:spcPct val="35000"/>
            </a:spcAft>
            <a:buNone/>
          </a:pPr>
          <a:r>
            <a:rPr lang="es-MX" sz="2400" b="1" kern="1200" dirty="0"/>
            <a:t>- Equipo de transporte o de reparto</a:t>
          </a:r>
        </a:p>
        <a:p>
          <a:pPr marL="0" lvl="0" indent="0" algn="l" defTabSz="1066800" rtl="0">
            <a:lnSpc>
              <a:spcPct val="90000"/>
            </a:lnSpc>
            <a:spcBef>
              <a:spcPct val="0"/>
            </a:spcBef>
            <a:spcAft>
              <a:spcPct val="35000"/>
            </a:spcAft>
            <a:buNone/>
          </a:pPr>
          <a:r>
            <a:rPr lang="es-MX" sz="2400" b="1" kern="1200" dirty="0"/>
            <a:t>- Edificios</a:t>
          </a:r>
        </a:p>
        <a:p>
          <a:pPr marL="0" lvl="0" indent="0" algn="l" defTabSz="1066800" rtl="0">
            <a:lnSpc>
              <a:spcPct val="90000"/>
            </a:lnSpc>
            <a:spcBef>
              <a:spcPct val="0"/>
            </a:spcBef>
            <a:spcAft>
              <a:spcPct val="35000"/>
            </a:spcAft>
            <a:buNone/>
          </a:pPr>
          <a:r>
            <a:rPr lang="es-MX" sz="2400" b="1" kern="1200" dirty="0"/>
            <a:t>-Terrenos</a:t>
          </a:r>
        </a:p>
        <a:p>
          <a:pPr marL="0" lvl="0" indent="0" algn="l" defTabSz="1066800" rtl="0">
            <a:lnSpc>
              <a:spcPct val="90000"/>
            </a:lnSpc>
            <a:spcBef>
              <a:spcPct val="0"/>
            </a:spcBef>
            <a:spcAft>
              <a:spcPct val="35000"/>
            </a:spcAft>
            <a:buNone/>
          </a:pPr>
          <a:endParaRPr lang="es-MX" sz="2400" b="1" kern="1200" dirty="0"/>
        </a:p>
      </dsp:txBody>
      <dsp:txXfrm>
        <a:off x="111820" y="199294"/>
        <a:ext cx="9834759" cy="359416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D6EB-6BF2-4540-A1CB-40C3A43E0E22}">
      <dsp:nvSpPr>
        <dsp:cNvPr id="0" name=""/>
        <dsp:cNvSpPr/>
      </dsp:nvSpPr>
      <dsp:spPr>
        <a:xfrm>
          <a:off x="0" y="87474"/>
          <a:ext cx="10058399" cy="3817807"/>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b="1" kern="1200" dirty="0"/>
            <a:t>- Documentos o cuentas por pagar</a:t>
          </a:r>
        </a:p>
        <a:p>
          <a:pPr marL="0" lvl="0" indent="0" algn="l" defTabSz="1066800" rtl="0">
            <a:lnSpc>
              <a:spcPct val="90000"/>
            </a:lnSpc>
            <a:spcBef>
              <a:spcPct val="0"/>
            </a:spcBef>
            <a:spcAft>
              <a:spcPct val="35000"/>
            </a:spcAft>
            <a:buNone/>
          </a:pPr>
          <a:r>
            <a:rPr lang="es-MX" sz="2400" b="1" kern="1200" dirty="0"/>
            <a:t>- Proveedores</a:t>
          </a:r>
        </a:p>
        <a:p>
          <a:pPr marL="0" lvl="0" indent="0" algn="l" defTabSz="1066800" rtl="0">
            <a:lnSpc>
              <a:spcPct val="90000"/>
            </a:lnSpc>
            <a:spcBef>
              <a:spcPct val="0"/>
            </a:spcBef>
            <a:spcAft>
              <a:spcPct val="35000"/>
            </a:spcAft>
            <a:buNone/>
          </a:pPr>
          <a:r>
            <a:rPr lang="es-MX" sz="2400" b="1" kern="1200" dirty="0"/>
            <a:t>- Impuestos por pagar</a:t>
          </a:r>
        </a:p>
        <a:p>
          <a:pPr marL="0" lvl="0" indent="0" algn="l" defTabSz="1066800" rtl="0">
            <a:lnSpc>
              <a:spcPct val="90000"/>
            </a:lnSpc>
            <a:spcBef>
              <a:spcPct val="0"/>
            </a:spcBef>
            <a:spcAft>
              <a:spcPct val="35000"/>
            </a:spcAft>
            <a:buNone/>
          </a:pPr>
          <a:r>
            <a:rPr lang="es-MX" sz="2400" b="1" kern="1200" dirty="0"/>
            <a:t>- Entre otras</a:t>
          </a:r>
        </a:p>
      </dsp:txBody>
      <dsp:txXfrm>
        <a:off x="111820" y="199294"/>
        <a:ext cx="9834759" cy="359416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D6EB-6BF2-4540-A1CB-40C3A43E0E22}">
      <dsp:nvSpPr>
        <dsp:cNvPr id="0" name=""/>
        <dsp:cNvSpPr/>
      </dsp:nvSpPr>
      <dsp:spPr>
        <a:xfrm>
          <a:off x="0" y="87474"/>
          <a:ext cx="10058399" cy="3817807"/>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b="1" kern="1200" dirty="0"/>
            <a:t>- Capital social</a:t>
          </a:r>
        </a:p>
        <a:p>
          <a:pPr marL="0" lvl="0" indent="0" algn="l" defTabSz="1066800" rtl="0">
            <a:lnSpc>
              <a:spcPct val="90000"/>
            </a:lnSpc>
            <a:spcBef>
              <a:spcPct val="0"/>
            </a:spcBef>
            <a:spcAft>
              <a:spcPct val="35000"/>
            </a:spcAft>
            <a:buNone/>
          </a:pPr>
          <a:r>
            <a:rPr lang="es-MX" sz="2400" b="1" kern="1200" dirty="0"/>
            <a:t>- Aportaciones para futuros aumentos de capital</a:t>
          </a:r>
        </a:p>
        <a:p>
          <a:pPr marL="0" lvl="0" indent="0" algn="l" defTabSz="1066800" rtl="0">
            <a:lnSpc>
              <a:spcPct val="90000"/>
            </a:lnSpc>
            <a:spcBef>
              <a:spcPct val="0"/>
            </a:spcBef>
            <a:spcAft>
              <a:spcPct val="35000"/>
            </a:spcAft>
            <a:buNone/>
          </a:pPr>
          <a:r>
            <a:rPr lang="es-MX" sz="2400" b="1" kern="1200" dirty="0"/>
            <a:t>- Acciones preferentes</a:t>
          </a:r>
        </a:p>
        <a:p>
          <a:pPr marL="0" lvl="0" indent="0" algn="l" defTabSz="1066800" rtl="0">
            <a:lnSpc>
              <a:spcPct val="90000"/>
            </a:lnSpc>
            <a:spcBef>
              <a:spcPct val="0"/>
            </a:spcBef>
            <a:spcAft>
              <a:spcPct val="35000"/>
            </a:spcAft>
            <a:buNone/>
          </a:pPr>
          <a:r>
            <a:rPr lang="es-MX" sz="2400" b="1" kern="1200" dirty="0"/>
            <a:t>- Aportaciones en especie</a:t>
          </a:r>
        </a:p>
      </dsp:txBody>
      <dsp:txXfrm>
        <a:off x="111820" y="199294"/>
        <a:ext cx="9834759" cy="359416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D6EB-6BF2-4540-A1CB-40C3A43E0E22}">
      <dsp:nvSpPr>
        <dsp:cNvPr id="0" name=""/>
        <dsp:cNvSpPr/>
      </dsp:nvSpPr>
      <dsp:spPr>
        <a:xfrm>
          <a:off x="0" y="87474"/>
          <a:ext cx="10058399" cy="3817807"/>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b="1" kern="1200" dirty="0"/>
            <a:t>- Utilidades o perdidas acumuladas</a:t>
          </a:r>
        </a:p>
        <a:p>
          <a:pPr marL="0" lvl="0" indent="0" algn="l" defTabSz="1066800" rtl="0">
            <a:lnSpc>
              <a:spcPct val="90000"/>
            </a:lnSpc>
            <a:spcBef>
              <a:spcPct val="0"/>
            </a:spcBef>
            <a:spcAft>
              <a:spcPct val="35000"/>
            </a:spcAft>
            <a:buNone/>
          </a:pPr>
          <a:r>
            <a:rPr lang="es-MX" sz="2400" b="1" kern="1200" dirty="0"/>
            <a:t>- Utilidades o perdida del ejercicio o utilidad neta.</a:t>
          </a:r>
        </a:p>
        <a:p>
          <a:pPr marL="0" lvl="0" indent="0" algn="l" defTabSz="1066800" rtl="0">
            <a:lnSpc>
              <a:spcPct val="90000"/>
            </a:lnSpc>
            <a:spcBef>
              <a:spcPct val="0"/>
            </a:spcBef>
            <a:spcAft>
              <a:spcPct val="35000"/>
            </a:spcAft>
            <a:buNone/>
          </a:pPr>
          <a:r>
            <a:rPr lang="es-MX" sz="2400" b="1" kern="1200" dirty="0"/>
            <a:t>- Dividendos</a:t>
          </a:r>
        </a:p>
        <a:p>
          <a:pPr marL="0" lvl="0" indent="0" algn="l" defTabSz="1066800" rtl="0">
            <a:lnSpc>
              <a:spcPct val="90000"/>
            </a:lnSpc>
            <a:spcBef>
              <a:spcPct val="0"/>
            </a:spcBef>
            <a:spcAft>
              <a:spcPct val="35000"/>
            </a:spcAft>
            <a:buNone/>
          </a:pPr>
          <a:r>
            <a:rPr lang="es-MX" sz="2400" b="1" kern="1200" dirty="0"/>
            <a:t>- Reservas de capital</a:t>
          </a:r>
        </a:p>
        <a:p>
          <a:pPr marL="0" lvl="0" indent="0" algn="l" defTabSz="1066800" rtl="0">
            <a:lnSpc>
              <a:spcPct val="90000"/>
            </a:lnSpc>
            <a:spcBef>
              <a:spcPct val="0"/>
            </a:spcBef>
            <a:spcAft>
              <a:spcPct val="35000"/>
            </a:spcAft>
            <a:buNone/>
          </a:pPr>
          <a:endParaRPr lang="es-MX" sz="2400" b="1" kern="1200" dirty="0"/>
        </a:p>
      </dsp:txBody>
      <dsp:txXfrm>
        <a:off x="111820" y="199294"/>
        <a:ext cx="9834759" cy="359416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4A7C9B-78CF-4C2E-BA66-F913CC6384B7}">
      <dsp:nvSpPr>
        <dsp:cNvPr id="0" name=""/>
        <dsp:cNvSpPr/>
      </dsp:nvSpPr>
      <dsp:spPr>
        <a:xfrm>
          <a:off x="1164955" y="10941"/>
          <a:ext cx="4000841" cy="4000841"/>
        </a:xfrm>
        <a:prstGeom prst="ellipse">
          <a:avLst/>
        </a:prstGeom>
        <a:solidFill>
          <a:srgbClr val="00B05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911350" rtl="0">
            <a:lnSpc>
              <a:spcPct val="90000"/>
            </a:lnSpc>
            <a:spcBef>
              <a:spcPct val="0"/>
            </a:spcBef>
            <a:spcAft>
              <a:spcPct val="35000"/>
            </a:spcAft>
            <a:buNone/>
          </a:pPr>
          <a:r>
            <a:rPr lang="es-MX" sz="4300" b="1" kern="1200" dirty="0"/>
            <a:t>El Estado de Resultado Integral</a:t>
          </a:r>
          <a:r>
            <a:rPr lang="es-MX" sz="4300" kern="1200" dirty="0"/>
            <a:t> </a:t>
          </a:r>
        </a:p>
      </dsp:txBody>
      <dsp:txXfrm>
        <a:off x="1723631" y="482727"/>
        <a:ext cx="2306791" cy="3057271"/>
      </dsp:txXfrm>
    </dsp:sp>
    <dsp:sp modelId="{4FA47340-C8A8-423C-8D40-E160580D89AF}">
      <dsp:nvSpPr>
        <dsp:cNvPr id="0" name=""/>
        <dsp:cNvSpPr/>
      </dsp:nvSpPr>
      <dsp:spPr>
        <a:xfrm>
          <a:off x="3600010" y="19"/>
          <a:ext cx="5689156" cy="4000841"/>
        </a:xfrm>
        <a:prstGeom prst="ellipse">
          <a:avLst/>
        </a:prstGeom>
        <a:solidFill>
          <a:srgbClr val="00B0F0"/>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911350" rtl="0">
            <a:lnSpc>
              <a:spcPct val="90000"/>
            </a:lnSpc>
            <a:spcBef>
              <a:spcPct val="0"/>
            </a:spcBef>
            <a:spcAft>
              <a:spcPct val="35000"/>
            </a:spcAft>
            <a:buNone/>
          </a:pPr>
          <a:r>
            <a:rPr lang="es-MX" sz="4300" b="1" kern="1200" dirty="0"/>
            <a:t>Es emitido por las </a:t>
          </a:r>
          <a:r>
            <a:rPr lang="es-MX" sz="4300" b="0" kern="1200" dirty="0"/>
            <a:t>entidades lucrativas</a:t>
          </a:r>
        </a:p>
      </dsp:txBody>
      <dsp:txXfrm>
        <a:off x="5214501" y="471804"/>
        <a:ext cx="3280234" cy="305727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4A7C9B-78CF-4C2E-BA66-F913CC6384B7}">
      <dsp:nvSpPr>
        <dsp:cNvPr id="0" name=""/>
        <dsp:cNvSpPr/>
      </dsp:nvSpPr>
      <dsp:spPr>
        <a:xfrm>
          <a:off x="1164955" y="10941"/>
          <a:ext cx="4000841" cy="4000841"/>
        </a:xfrm>
        <a:prstGeom prst="ellipse">
          <a:avLst/>
        </a:prstGeom>
        <a:solidFill>
          <a:srgbClr val="00B05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44650" rtl="0">
            <a:lnSpc>
              <a:spcPct val="90000"/>
            </a:lnSpc>
            <a:spcBef>
              <a:spcPct val="0"/>
            </a:spcBef>
            <a:spcAft>
              <a:spcPct val="35000"/>
            </a:spcAft>
            <a:buNone/>
          </a:pPr>
          <a:r>
            <a:rPr lang="es-MX" sz="3700" b="1" kern="1200" dirty="0"/>
            <a:t>El Estado de Actividades</a:t>
          </a:r>
          <a:r>
            <a:rPr lang="es-MX" sz="3700" kern="1200" dirty="0"/>
            <a:t> </a:t>
          </a:r>
        </a:p>
      </dsp:txBody>
      <dsp:txXfrm>
        <a:off x="1723631" y="482727"/>
        <a:ext cx="2306791" cy="3057271"/>
      </dsp:txXfrm>
    </dsp:sp>
    <dsp:sp modelId="{4FA47340-C8A8-423C-8D40-E160580D89AF}">
      <dsp:nvSpPr>
        <dsp:cNvPr id="0" name=""/>
        <dsp:cNvSpPr/>
      </dsp:nvSpPr>
      <dsp:spPr>
        <a:xfrm>
          <a:off x="3600010" y="19"/>
          <a:ext cx="5689156" cy="4000841"/>
        </a:xfrm>
        <a:prstGeom prst="ellipse">
          <a:avLst/>
        </a:prstGeom>
        <a:solidFill>
          <a:srgbClr val="00B0F0"/>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44650" rtl="0">
            <a:lnSpc>
              <a:spcPct val="90000"/>
            </a:lnSpc>
            <a:spcBef>
              <a:spcPct val="0"/>
            </a:spcBef>
            <a:spcAft>
              <a:spcPct val="35000"/>
            </a:spcAft>
            <a:buNone/>
          </a:pPr>
          <a:r>
            <a:rPr lang="es-MX" sz="3700" b="1" kern="1200" dirty="0"/>
            <a:t>Es emitido por las </a:t>
          </a:r>
          <a:r>
            <a:rPr lang="es-MX" sz="3700" b="0" kern="1200" dirty="0"/>
            <a:t>entidades no lucrativas</a:t>
          </a:r>
        </a:p>
      </dsp:txBody>
      <dsp:txXfrm>
        <a:off x="5214501" y="471804"/>
        <a:ext cx="3280234" cy="305727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BA89CA-4413-48A6-9CCC-DDB0A8F06688}">
      <dsp:nvSpPr>
        <dsp:cNvPr id="0" name=""/>
        <dsp:cNvSpPr/>
      </dsp:nvSpPr>
      <dsp:spPr>
        <a:xfrm>
          <a:off x="3137" y="437891"/>
          <a:ext cx="3147576" cy="3147576"/>
        </a:xfrm>
        <a:prstGeom prst="ellipse">
          <a:avLst/>
        </a:prstGeom>
        <a:solidFill>
          <a:schemeClr val="accent4">
            <a:lumMod val="60000"/>
            <a:lumOff val="40000"/>
            <a:alpha val="5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73222" tIns="20320" rIns="173222" bIns="20320" numCol="1" spcCol="1270" anchor="ctr" anchorCtr="0">
          <a:noAutofit/>
        </a:bodyPr>
        <a:lstStyle/>
        <a:p>
          <a:pPr marL="0" lvl="0" indent="0" algn="l" defTabSz="711200">
            <a:lnSpc>
              <a:spcPct val="90000"/>
            </a:lnSpc>
            <a:spcBef>
              <a:spcPct val="0"/>
            </a:spcBef>
            <a:spcAft>
              <a:spcPct val="35000"/>
            </a:spcAft>
            <a:buNone/>
          </a:pPr>
          <a:r>
            <a:rPr lang="es-MX" sz="1600" b="0" kern="1200" dirty="0"/>
            <a:t>Es aquel Estado Financiero que </a:t>
          </a:r>
          <a:r>
            <a:rPr lang="es-MX" sz="1800" b="1" kern="1200" dirty="0"/>
            <a:t>nos proporciona un resumen financiero de los resultados operativos de la empresa, durante un periodo específico </a:t>
          </a:r>
          <a:r>
            <a:rPr lang="es-MX" sz="1600" b="1" kern="1200" dirty="0"/>
            <a:t>(del 1º. De Enero al 31 de Diciembre del año x).</a:t>
          </a:r>
        </a:p>
      </dsp:txBody>
      <dsp:txXfrm>
        <a:off x="464089" y="898843"/>
        <a:ext cx="2225672" cy="2225672"/>
      </dsp:txXfrm>
    </dsp:sp>
    <dsp:sp modelId="{4C7DF044-EF71-4C59-9C60-34F8D43CA493}">
      <dsp:nvSpPr>
        <dsp:cNvPr id="0" name=""/>
        <dsp:cNvSpPr/>
      </dsp:nvSpPr>
      <dsp:spPr>
        <a:xfrm>
          <a:off x="2521198" y="437891"/>
          <a:ext cx="3147576" cy="3147576"/>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73222" tIns="22860" rIns="173222" bIns="22860" numCol="1" spcCol="1270" anchor="ctr" anchorCtr="0">
          <a:noAutofit/>
        </a:bodyPr>
        <a:lstStyle/>
        <a:p>
          <a:pPr marL="0" lvl="0" indent="0" algn="l" defTabSz="800100" rtl="0">
            <a:lnSpc>
              <a:spcPct val="90000"/>
            </a:lnSpc>
            <a:spcBef>
              <a:spcPct val="0"/>
            </a:spcBef>
            <a:spcAft>
              <a:spcPct val="35000"/>
            </a:spcAft>
            <a:buNone/>
          </a:pPr>
          <a:r>
            <a:rPr lang="es-MX" sz="1800" kern="1200" dirty="0"/>
            <a:t>También </a:t>
          </a:r>
          <a:r>
            <a:rPr lang="es-MX" sz="1800" b="1" kern="1200" dirty="0"/>
            <a:t>conocido como estado de perdidas y ganancias, estado de resultados o estado de actividades.</a:t>
          </a:r>
        </a:p>
      </dsp:txBody>
      <dsp:txXfrm>
        <a:off x="2982150" y="898843"/>
        <a:ext cx="2225672" cy="2225672"/>
      </dsp:txXfrm>
    </dsp:sp>
    <dsp:sp modelId="{7A7E7B4D-AB6C-43AB-93D4-4F933770656F}">
      <dsp:nvSpPr>
        <dsp:cNvPr id="0" name=""/>
        <dsp:cNvSpPr/>
      </dsp:nvSpPr>
      <dsp:spPr>
        <a:xfrm>
          <a:off x="5039258" y="437891"/>
          <a:ext cx="3147576" cy="3147576"/>
        </a:xfrm>
        <a:prstGeom prst="ellipse">
          <a:avLst/>
        </a:prstGeom>
        <a:solidFill>
          <a:schemeClr val="accent4">
            <a:lumMod val="60000"/>
            <a:lumOff val="40000"/>
            <a:alpha val="5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73222" tIns="22860" rIns="173222" bIns="22860" numCol="1" spcCol="1270" anchor="ctr" anchorCtr="0">
          <a:noAutofit/>
        </a:bodyPr>
        <a:lstStyle/>
        <a:p>
          <a:pPr marL="0" lvl="0" indent="0" algn="l" defTabSz="800100" rtl="0">
            <a:lnSpc>
              <a:spcPct val="90000"/>
            </a:lnSpc>
            <a:spcBef>
              <a:spcPct val="0"/>
            </a:spcBef>
            <a:spcAft>
              <a:spcPct val="35000"/>
            </a:spcAft>
            <a:buNone/>
          </a:pPr>
          <a:r>
            <a:rPr lang="es-MX" sz="1800" kern="1200" dirty="0"/>
            <a:t>En </a:t>
          </a:r>
          <a:r>
            <a:rPr lang="es-MX" sz="1800" b="1" kern="1200" dirty="0"/>
            <a:t>realidad mide el resultado de los logros alcanzados</a:t>
          </a:r>
          <a:r>
            <a:rPr lang="es-MX" sz="1800" kern="1200" dirty="0"/>
            <a:t>.</a:t>
          </a:r>
        </a:p>
      </dsp:txBody>
      <dsp:txXfrm>
        <a:off x="5500210" y="898843"/>
        <a:ext cx="2225672" cy="2225672"/>
      </dsp:txXfrm>
    </dsp:sp>
    <dsp:sp modelId="{6EFB6DA3-8798-4EA4-8C04-DA6820CE4A52}">
      <dsp:nvSpPr>
        <dsp:cNvPr id="0" name=""/>
        <dsp:cNvSpPr/>
      </dsp:nvSpPr>
      <dsp:spPr>
        <a:xfrm>
          <a:off x="7527342" y="434602"/>
          <a:ext cx="3147576" cy="3244112"/>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73222" tIns="22860" rIns="173222" bIns="22860" numCol="1" spcCol="1270" anchor="ctr" anchorCtr="0">
          <a:noAutofit/>
        </a:bodyPr>
        <a:lstStyle/>
        <a:p>
          <a:pPr marL="0" lvl="0" indent="0" algn="l" defTabSz="800100" rtl="0">
            <a:lnSpc>
              <a:spcPct val="90000"/>
            </a:lnSpc>
            <a:spcBef>
              <a:spcPct val="0"/>
            </a:spcBef>
            <a:spcAft>
              <a:spcPct val="35000"/>
            </a:spcAft>
            <a:buNone/>
          </a:pPr>
          <a:r>
            <a:rPr lang="es-MX" sz="1800" b="1" kern="1200" dirty="0"/>
            <a:t>Para una adecuada toma de decisiones</a:t>
          </a:r>
          <a:r>
            <a:rPr lang="es-MX" sz="1800" kern="1200" dirty="0"/>
            <a:t>.</a:t>
          </a:r>
        </a:p>
      </dsp:txBody>
      <dsp:txXfrm>
        <a:off x="7988294" y="909691"/>
        <a:ext cx="2225672" cy="22939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D6EB-6BF2-4540-A1CB-40C3A43E0E22}">
      <dsp:nvSpPr>
        <dsp:cNvPr id="0" name=""/>
        <dsp:cNvSpPr/>
      </dsp:nvSpPr>
      <dsp:spPr>
        <a:xfrm>
          <a:off x="0" y="87474"/>
          <a:ext cx="10058399" cy="3817807"/>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endParaRPr lang="es-MX" sz="2400" b="1" kern="1200" dirty="0"/>
        </a:p>
      </dsp:txBody>
      <dsp:txXfrm>
        <a:off x="111820" y="199294"/>
        <a:ext cx="9834759" cy="359416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D6EB-6BF2-4540-A1CB-40C3A43E0E22}">
      <dsp:nvSpPr>
        <dsp:cNvPr id="0" name=""/>
        <dsp:cNvSpPr/>
      </dsp:nvSpPr>
      <dsp:spPr>
        <a:xfrm>
          <a:off x="0" y="87474"/>
          <a:ext cx="10058399" cy="3817807"/>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b="1" kern="1200" dirty="0"/>
            <a:t>- Ingresos</a:t>
          </a:r>
        </a:p>
        <a:p>
          <a:pPr marL="0" lvl="0" indent="0" algn="l" defTabSz="1066800" rtl="0">
            <a:lnSpc>
              <a:spcPct val="90000"/>
            </a:lnSpc>
            <a:spcBef>
              <a:spcPct val="0"/>
            </a:spcBef>
            <a:spcAft>
              <a:spcPct val="35000"/>
            </a:spcAft>
            <a:buNone/>
          </a:pPr>
          <a:r>
            <a:rPr lang="es-MX" sz="2400" b="1" kern="1200" dirty="0"/>
            <a:t>- Costos</a:t>
          </a:r>
        </a:p>
        <a:p>
          <a:pPr marL="0" lvl="0" indent="0" algn="l" defTabSz="1066800" rtl="0">
            <a:lnSpc>
              <a:spcPct val="90000"/>
            </a:lnSpc>
            <a:spcBef>
              <a:spcPct val="0"/>
            </a:spcBef>
            <a:spcAft>
              <a:spcPct val="35000"/>
            </a:spcAft>
            <a:buNone/>
          </a:pPr>
          <a:r>
            <a:rPr lang="es-MX" sz="2400" b="1" kern="1200" dirty="0"/>
            <a:t>- Gastos</a:t>
          </a:r>
        </a:p>
        <a:p>
          <a:pPr marL="0" lvl="0" indent="0" algn="l" defTabSz="1066800" rtl="0">
            <a:lnSpc>
              <a:spcPct val="90000"/>
            </a:lnSpc>
            <a:spcBef>
              <a:spcPct val="0"/>
            </a:spcBef>
            <a:spcAft>
              <a:spcPct val="35000"/>
            </a:spcAft>
            <a:buNone/>
          </a:pPr>
          <a:r>
            <a:rPr lang="es-MX" sz="2400" b="1" kern="1200" dirty="0"/>
            <a:t>- ISR</a:t>
          </a:r>
        </a:p>
        <a:p>
          <a:pPr marL="0" lvl="0" indent="0" algn="l" defTabSz="1066800" rtl="0">
            <a:lnSpc>
              <a:spcPct val="90000"/>
            </a:lnSpc>
            <a:spcBef>
              <a:spcPct val="0"/>
            </a:spcBef>
            <a:spcAft>
              <a:spcPct val="35000"/>
            </a:spcAft>
            <a:buNone/>
          </a:pPr>
          <a:r>
            <a:rPr lang="es-MX" sz="2400" b="1" kern="1200" dirty="0"/>
            <a:t>- PTU</a:t>
          </a:r>
        </a:p>
        <a:p>
          <a:pPr marL="0" lvl="0" indent="0" algn="l" defTabSz="1066800" rtl="0">
            <a:lnSpc>
              <a:spcPct val="90000"/>
            </a:lnSpc>
            <a:spcBef>
              <a:spcPct val="0"/>
            </a:spcBef>
            <a:spcAft>
              <a:spcPct val="35000"/>
            </a:spcAft>
            <a:buNone/>
          </a:pPr>
          <a:r>
            <a:rPr lang="es-MX" sz="2400" b="1" kern="1200" dirty="0"/>
            <a:t>- Utilidad o perdida neta</a:t>
          </a:r>
        </a:p>
        <a:p>
          <a:pPr marL="0" lvl="0" indent="0" algn="l" defTabSz="1066800" rtl="0">
            <a:lnSpc>
              <a:spcPct val="90000"/>
            </a:lnSpc>
            <a:spcBef>
              <a:spcPct val="0"/>
            </a:spcBef>
            <a:spcAft>
              <a:spcPct val="35000"/>
            </a:spcAft>
            <a:buNone/>
          </a:pPr>
          <a:endParaRPr lang="es-MX" sz="2400" b="1" kern="1200" dirty="0"/>
        </a:p>
      </dsp:txBody>
      <dsp:txXfrm>
        <a:off x="111820" y="199294"/>
        <a:ext cx="9834759" cy="359416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83CAA-510D-45DF-90FA-37FB295288AD}">
      <dsp:nvSpPr>
        <dsp:cNvPr id="0" name=""/>
        <dsp:cNvSpPr/>
      </dsp:nvSpPr>
      <dsp:spPr>
        <a:xfrm rot="21300000">
          <a:off x="413640" y="1607553"/>
          <a:ext cx="9231118" cy="807618"/>
        </a:xfrm>
        <a:prstGeom prst="mathMinus">
          <a:avLst/>
        </a:prstGeom>
        <a:solidFill>
          <a:schemeClr val="accent1">
            <a:tint val="60000"/>
            <a:hueOff val="0"/>
            <a:satOff val="0"/>
            <a:lumOff val="0"/>
            <a:alphaOff val="0"/>
          </a:schemeClr>
        </a:solidFill>
        <a:ln>
          <a:noFill/>
        </a:ln>
        <a:effectLst>
          <a:outerShdw blurRad="44450" dist="25400" dir="2700000" algn="br" rotWithShape="0">
            <a:srgbClr val="000000">
              <a:alpha val="60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4FCD31D0-7D36-4664-BBAF-9BEDA8101E84}">
      <dsp:nvSpPr>
        <dsp:cNvPr id="0" name=""/>
        <dsp:cNvSpPr/>
      </dsp:nvSpPr>
      <dsp:spPr>
        <a:xfrm>
          <a:off x="1207008" y="201136"/>
          <a:ext cx="3017520" cy="1609090"/>
        </a:xfrm>
        <a:prstGeom prst="downArrow">
          <a:avLst/>
        </a:prstGeom>
        <a:solidFill>
          <a:schemeClr val="bg1">
            <a:lumMod val="65000"/>
          </a:schemeClr>
        </a:soli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F2F268B-0C5D-4011-A78E-6E4F78D8C2A0}">
      <dsp:nvSpPr>
        <dsp:cNvPr id="0" name=""/>
        <dsp:cNvSpPr/>
      </dsp:nvSpPr>
      <dsp:spPr>
        <a:xfrm>
          <a:off x="5330952" y="0"/>
          <a:ext cx="3218688" cy="1689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s-MX" sz="3000" kern="1200" dirty="0"/>
            <a:t>Comparar un periodo con otro</a:t>
          </a:r>
        </a:p>
      </dsp:txBody>
      <dsp:txXfrm>
        <a:off x="5330952" y="0"/>
        <a:ext cx="3218688" cy="1689544"/>
      </dsp:txXfrm>
    </dsp:sp>
    <dsp:sp modelId="{B39950AE-54D2-468D-970E-80C900E5109F}">
      <dsp:nvSpPr>
        <dsp:cNvPr id="0" name=""/>
        <dsp:cNvSpPr/>
      </dsp:nvSpPr>
      <dsp:spPr>
        <a:xfrm>
          <a:off x="5833871" y="2212498"/>
          <a:ext cx="3017520" cy="1609090"/>
        </a:xfrm>
        <a:prstGeom prst="upArrow">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92038B5-85BB-416B-938E-A5659EC6DB5F}">
      <dsp:nvSpPr>
        <dsp:cNvPr id="0" name=""/>
        <dsp:cNvSpPr/>
      </dsp:nvSpPr>
      <dsp:spPr>
        <a:xfrm>
          <a:off x="1508760" y="2333180"/>
          <a:ext cx="3218688" cy="1689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s-MX" sz="3000" kern="1200" dirty="0"/>
            <a:t>Para una adecuada toma de decisiones.</a:t>
          </a:r>
        </a:p>
      </dsp:txBody>
      <dsp:txXfrm>
        <a:off x="1508760" y="2333180"/>
        <a:ext cx="3218688" cy="168954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794134-5582-4989-84CD-E31F3788EBBB}">
      <dsp:nvSpPr>
        <dsp:cNvPr id="0" name=""/>
        <dsp:cNvSpPr/>
      </dsp:nvSpPr>
      <dsp:spPr>
        <a:xfrm rot="16200000">
          <a:off x="223848" y="-218814"/>
          <a:ext cx="4404941" cy="4842569"/>
        </a:xfrm>
        <a:prstGeom prst="flowChartManualOperation">
          <a:avLst/>
        </a:prstGeom>
        <a:solidFill>
          <a:srgbClr val="00B0F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4000" tIns="0" rIns="254000" bIns="0" numCol="1" spcCol="1270" anchor="ctr" anchorCtr="0">
          <a:noAutofit/>
        </a:bodyPr>
        <a:lstStyle/>
        <a:p>
          <a:pPr marL="0" lvl="0" indent="0" algn="ctr" defTabSz="1778000" rtl="0">
            <a:lnSpc>
              <a:spcPct val="90000"/>
            </a:lnSpc>
            <a:spcBef>
              <a:spcPct val="0"/>
            </a:spcBef>
            <a:spcAft>
              <a:spcPct val="35000"/>
            </a:spcAft>
            <a:buNone/>
          </a:pPr>
          <a:r>
            <a:rPr lang="es-MX" sz="4000" b="1" kern="1200" dirty="0">
              <a:solidFill>
                <a:schemeClr val="tx1"/>
              </a:solidFill>
            </a:rPr>
            <a:t>Porque el que NO MIDE….</a:t>
          </a:r>
        </a:p>
      </dsp:txBody>
      <dsp:txXfrm rot="5400000">
        <a:off x="5034" y="880988"/>
        <a:ext cx="4842569" cy="2642965"/>
      </dsp:txXfrm>
    </dsp:sp>
    <dsp:sp modelId="{EEF65D4E-476D-4FED-A28A-FE78F89AD9FE}">
      <dsp:nvSpPr>
        <dsp:cNvPr id="0" name=""/>
        <dsp:cNvSpPr/>
      </dsp:nvSpPr>
      <dsp:spPr>
        <a:xfrm rot="16200000">
          <a:off x="5429610" y="-218814"/>
          <a:ext cx="4404941" cy="4842569"/>
        </a:xfrm>
        <a:prstGeom prst="flowChartManualOperation">
          <a:avLst/>
        </a:prstGeom>
        <a:solidFill>
          <a:schemeClr val="accent1">
            <a:lumMod val="40000"/>
            <a:lumOff val="6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2750" tIns="0" rIns="412750" bIns="0" numCol="1" spcCol="1270" anchor="ctr" anchorCtr="0">
          <a:noAutofit/>
        </a:bodyPr>
        <a:lstStyle/>
        <a:p>
          <a:pPr marL="0" lvl="0" indent="0" algn="ctr" defTabSz="2889250" rtl="0">
            <a:lnSpc>
              <a:spcPct val="90000"/>
            </a:lnSpc>
            <a:spcBef>
              <a:spcPct val="0"/>
            </a:spcBef>
            <a:spcAft>
              <a:spcPct val="35000"/>
            </a:spcAft>
            <a:buNone/>
          </a:pPr>
          <a:r>
            <a:rPr lang="es-MX" sz="6500" kern="1200" dirty="0">
              <a:solidFill>
                <a:schemeClr val="tx1"/>
              </a:solidFill>
            </a:rPr>
            <a:t>NO MEJORA.</a:t>
          </a:r>
        </a:p>
      </dsp:txBody>
      <dsp:txXfrm rot="5400000">
        <a:off x="5210796" y="880988"/>
        <a:ext cx="4842569" cy="26429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2A7860-9571-470C-977B-5C009024151D}">
      <dsp:nvSpPr>
        <dsp:cNvPr id="0" name=""/>
        <dsp:cNvSpPr/>
      </dsp:nvSpPr>
      <dsp:spPr>
        <a:xfrm>
          <a:off x="0" y="1042005"/>
          <a:ext cx="8610132"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BFA92D-D4C4-4E98-80FE-AF6BE7365945}">
      <dsp:nvSpPr>
        <dsp:cNvPr id="0" name=""/>
        <dsp:cNvSpPr/>
      </dsp:nvSpPr>
      <dsp:spPr>
        <a:xfrm>
          <a:off x="430506" y="805844"/>
          <a:ext cx="6027092" cy="472320"/>
        </a:xfrm>
        <a:prstGeom prst="roundRect">
          <a:avLst/>
        </a:prstGeom>
        <a:solidFill>
          <a:schemeClr val="bg1">
            <a:lumMod val="6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810" tIns="0" rIns="227810" bIns="0" numCol="1" spcCol="1270" anchor="ctr" anchorCtr="0">
          <a:noAutofit/>
        </a:bodyPr>
        <a:lstStyle/>
        <a:p>
          <a:pPr marL="0" lvl="0" indent="0" algn="l" defTabSz="711200">
            <a:lnSpc>
              <a:spcPct val="90000"/>
            </a:lnSpc>
            <a:spcBef>
              <a:spcPct val="0"/>
            </a:spcBef>
            <a:spcAft>
              <a:spcPct val="35000"/>
            </a:spcAft>
            <a:buNone/>
          </a:pPr>
          <a:r>
            <a:rPr lang="es-ES" sz="1600" b="1" kern="1200" dirty="0">
              <a:solidFill>
                <a:schemeClr val="tx1"/>
              </a:solidFill>
            </a:rPr>
            <a:t>Son notas explicativas que amplían el significado de los datos.</a:t>
          </a:r>
        </a:p>
      </dsp:txBody>
      <dsp:txXfrm>
        <a:off x="453563" y="828901"/>
        <a:ext cx="5980978" cy="426206"/>
      </dsp:txXfrm>
    </dsp:sp>
    <dsp:sp modelId="{794AA75C-DF54-4382-A9C8-90994B9A9FBE}">
      <dsp:nvSpPr>
        <dsp:cNvPr id="0" name=""/>
        <dsp:cNvSpPr/>
      </dsp:nvSpPr>
      <dsp:spPr>
        <a:xfrm>
          <a:off x="0" y="1767765"/>
          <a:ext cx="8610132"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1FE969-10DA-42EE-B94B-93EEE774D022}">
      <dsp:nvSpPr>
        <dsp:cNvPr id="0" name=""/>
        <dsp:cNvSpPr/>
      </dsp:nvSpPr>
      <dsp:spPr>
        <a:xfrm>
          <a:off x="430506" y="1531605"/>
          <a:ext cx="6027092" cy="472320"/>
        </a:xfrm>
        <a:prstGeom prst="roundRect">
          <a:avLst/>
        </a:prstGeom>
        <a:solidFill>
          <a:schemeClr val="accent3">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810" tIns="0" rIns="227810" bIns="0" numCol="1" spcCol="1270" anchor="ctr" anchorCtr="0">
          <a:noAutofit/>
        </a:bodyPr>
        <a:lstStyle/>
        <a:p>
          <a:pPr marL="0" lvl="0" indent="0" algn="l" defTabSz="711200">
            <a:lnSpc>
              <a:spcPct val="90000"/>
            </a:lnSpc>
            <a:spcBef>
              <a:spcPct val="0"/>
            </a:spcBef>
            <a:spcAft>
              <a:spcPct val="35000"/>
            </a:spcAft>
            <a:buNone/>
          </a:pPr>
          <a:r>
            <a:rPr lang="es-ES" sz="1600" b="1" kern="1200" dirty="0">
              <a:solidFill>
                <a:schemeClr val="tx1"/>
              </a:solidFill>
            </a:rPr>
            <a:t>Se colocan en el pie, en el cuerpo o en hojas por separado.</a:t>
          </a:r>
        </a:p>
      </dsp:txBody>
      <dsp:txXfrm>
        <a:off x="453563" y="1554662"/>
        <a:ext cx="5980978" cy="426206"/>
      </dsp:txXfrm>
    </dsp:sp>
    <dsp:sp modelId="{CDCBC3CF-0FC0-4FF0-BEF1-36D806605B69}">
      <dsp:nvSpPr>
        <dsp:cNvPr id="0" name=""/>
        <dsp:cNvSpPr/>
      </dsp:nvSpPr>
      <dsp:spPr>
        <a:xfrm>
          <a:off x="0" y="2493524"/>
          <a:ext cx="8610132"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D2D649-8922-4570-AF5C-E218E36685EC}">
      <dsp:nvSpPr>
        <dsp:cNvPr id="0" name=""/>
        <dsp:cNvSpPr/>
      </dsp:nvSpPr>
      <dsp:spPr>
        <a:xfrm>
          <a:off x="430506" y="2257365"/>
          <a:ext cx="6027092" cy="472320"/>
        </a:xfrm>
        <a:prstGeom prst="roundRect">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810" tIns="0" rIns="227810" bIns="0" numCol="1" spcCol="1270" anchor="ctr" anchorCtr="0">
          <a:noAutofit/>
        </a:bodyPr>
        <a:lstStyle/>
        <a:p>
          <a:pPr marL="0" lvl="0" indent="0" algn="l" defTabSz="711200">
            <a:lnSpc>
              <a:spcPct val="90000"/>
            </a:lnSpc>
            <a:spcBef>
              <a:spcPct val="0"/>
            </a:spcBef>
            <a:spcAft>
              <a:spcPct val="35000"/>
            </a:spcAft>
            <a:buNone/>
          </a:pPr>
          <a:r>
            <a:rPr lang="es-ES" sz="1600" b="1" kern="1200" dirty="0">
              <a:solidFill>
                <a:schemeClr val="tx1"/>
              </a:solidFill>
            </a:rPr>
            <a:t>Se deben presentar siguiendo un orden lógico y consistente.</a:t>
          </a:r>
        </a:p>
      </dsp:txBody>
      <dsp:txXfrm>
        <a:off x="453563" y="2280422"/>
        <a:ext cx="5980978" cy="4262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D44CB9-D655-4C3B-9AB0-99F596802AB1}">
      <dsp:nvSpPr>
        <dsp:cNvPr id="0" name=""/>
        <dsp:cNvSpPr/>
      </dsp:nvSpPr>
      <dsp:spPr>
        <a:xfrm>
          <a:off x="1227" y="894035"/>
          <a:ext cx="4469308" cy="2234654"/>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33020" rIns="49530" bIns="33020" numCol="1" spcCol="1270" anchor="ctr" anchorCtr="0">
          <a:noAutofit/>
        </a:bodyPr>
        <a:lstStyle/>
        <a:p>
          <a:pPr marL="0" lvl="0" indent="0" algn="ctr" defTabSz="1155700" rtl="0">
            <a:lnSpc>
              <a:spcPct val="90000"/>
            </a:lnSpc>
            <a:spcBef>
              <a:spcPct val="0"/>
            </a:spcBef>
            <a:spcAft>
              <a:spcPct val="35000"/>
            </a:spcAft>
            <a:buNone/>
          </a:pPr>
          <a:r>
            <a:rPr lang="es-MX" sz="2600" b="1" kern="1200" dirty="0"/>
            <a:t>A-5. El balance general es emitido tanto para entidades:</a:t>
          </a:r>
        </a:p>
        <a:p>
          <a:pPr marL="0" lvl="0" indent="0" algn="l" defTabSz="1155700" rtl="0">
            <a:lnSpc>
              <a:spcPct val="90000"/>
            </a:lnSpc>
            <a:spcBef>
              <a:spcPct val="0"/>
            </a:spcBef>
            <a:spcAft>
              <a:spcPct val="35000"/>
            </a:spcAft>
            <a:buNone/>
          </a:pPr>
          <a:r>
            <a:rPr lang="es-MX" sz="2600" kern="1200" dirty="0"/>
            <a:t>Lucrativas</a:t>
          </a:r>
        </a:p>
        <a:p>
          <a:pPr marL="0" lvl="0" indent="0" algn="l" defTabSz="1155700" rtl="0">
            <a:lnSpc>
              <a:spcPct val="90000"/>
            </a:lnSpc>
            <a:spcBef>
              <a:spcPct val="0"/>
            </a:spcBef>
            <a:spcAft>
              <a:spcPct val="35000"/>
            </a:spcAft>
            <a:buNone/>
          </a:pPr>
          <a:r>
            <a:rPr lang="es-MX" sz="2600" kern="1200" dirty="0"/>
            <a:t>No lucrativas.</a:t>
          </a:r>
        </a:p>
      </dsp:txBody>
      <dsp:txXfrm>
        <a:off x="66678" y="959486"/>
        <a:ext cx="4338406" cy="2103752"/>
      </dsp:txXfrm>
    </dsp:sp>
    <dsp:sp modelId="{86A09984-E5B1-42F7-B7D8-D3BD08FEC2FE}">
      <dsp:nvSpPr>
        <dsp:cNvPr id="0" name=""/>
        <dsp:cNvSpPr/>
      </dsp:nvSpPr>
      <dsp:spPr>
        <a:xfrm>
          <a:off x="5587863" y="894035"/>
          <a:ext cx="4469308" cy="2234654"/>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33020" rIns="49530" bIns="33020" numCol="1" spcCol="1270" anchor="ctr" anchorCtr="0">
          <a:noAutofit/>
        </a:bodyPr>
        <a:lstStyle/>
        <a:p>
          <a:pPr marL="0" lvl="0" indent="0" algn="ctr" defTabSz="1155700" rtl="0">
            <a:lnSpc>
              <a:spcPct val="90000"/>
            </a:lnSpc>
            <a:spcBef>
              <a:spcPct val="0"/>
            </a:spcBef>
            <a:spcAft>
              <a:spcPct val="35000"/>
            </a:spcAft>
            <a:buNone/>
          </a:pPr>
          <a:endParaRPr lang="es-MX" sz="2600" kern="1200" dirty="0"/>
        </a:p>
      </dsp:txBody>
      <dsp:txXfrm>
        <a:off x="5653314" y="959486"/>
        <a:ext cx="4338406" cy="21037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D44CB9-D655-4C3B-9AB0-99F596802AB1}">
      <dsp:nvSpPr>
        <dsp:cNvPr id="0" name=""/>
        <dsp:cNvSpPr/>
      </dsp:nvSpPr>
      <dsp:spPr>
        <a:xfrm>
          <a:off x="1006822" y="173"/>
          <a:ext cx="8044755" cy="4022377"/>
        </a:xfrm>
        <a:prstGeom prst="roundRect">
          <a:avLst>
            <a:gd name="adj" fmla="val 10000"/>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71120" rIns="106680" bIns="71120" numCol="1" spcCol="1270" anchor="ctr" anchorCtr="0">
          <a:noAutofit/>
        </a:bodyPr>
        <a:lstStyle/>
        <a:p>
          <a:pPr marL="0" lvl="0" indent="0" algn="ctr" defTabSz="2489200" rtl="0">
            <a:lnSpc>
              <a:spcPct val="90000"/>
            </a:lnSpc>
            <a:spcBef>
              <a:spcPct val="0"/>
            </a:spcBef>
            <a:spcAft>
              <a:spcPct val="35000"/>
            </a:spcAft>
            <a:buNone/>
          </a:pPr>
          <a:r>
            <a:rPr lang="es-MX" sz="5600" b="1" kern="1200" dirty="0"/>
            <a:t>B-6. El balance general se puede presentar en:</a:t>
          </a:r>
        </a:p>
        <a:p>
          <a:pPr marL="0" lvl="0" indent="0" algn="l" defTabSz="2489200" rtl="0">
            <a:lnSpc>
              <a:spcPct val="90000"/>
            </a:lnSpc>
            <a:spcBef>
              <a:spcPct val="0"/>
            </a:spcBef>
            <a:spcAft>
              <a:spcPct val="35000"/>
            </a:spcAft>
            <a:buNone/>
          </a:pPr>
          <a:r>
            <a:rPr lang="es-MX" sz="5600" b="0" kern="1200" dirty="0">
              <a:latin typeface="Arial Narrow" panose="020B0606020202030204" pitchFamily="34" charset="0"/>
            </a:rPr>
            <a:t>Forma de reporte</a:t>
          </a:r>
        </a:p>
        <a:p>
          <a:pPr marL="0" lvl="0" indent="0" algn="l" defTabSz="2489200" rtl="0">
            <a:lnSpc>
              <a:spcPct val="90000"/>
            </a:lnSpc>
            <a:spcBef>
              <a:spcPct val="0"/>
            </a:spcBef>
            <a:spcAft>
              <a:spcPct val="35000"/>
            </a:spcAft>
            <a:buNone/>
          </a:pPr>
          <a:r>
            <a:rPr lang="es-MX" sz="5600" b="0" kern="1200" dirty="0">
              <a:latin typeface="Arial Narrow" panose="020B0606020202030204" pitchFamily="34" charset="0"/>
            </a:rPr>
            <a:t>Forma de cuenta.</a:t>
          </a:r>
        </a:p>
      </dsp:txBody>
      <dsp:txXfrm>
        <a:off x="1124633" y="117984"/>
        <a:ext cx="7809133" cy="378675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D44CB9-D655-4C3B-9AB0-99F596802AB1}">
      <dsp:nvSpPr>
        <dsp:cNvPr id="0" name=""/>
        <dsp:cNvSpPr/>
      </dsp:nvSpPr>
      <dsp:spPr>
        <a:xfrm>
          <a:off x="50838" y="1676"/>
          <a:ext cx="10800558" cy="4958389"/>
        </a:xfrm>
        <a:prstGeom prst="roundRect">
          <a:avLst>
            <a:gd name="adj" fmla="val 10000"/>
          </a:avLst>
        </a:prstGeom>
        <a:blipFill rotWithShape="0">
          <a:blip xmlns:r="http://schemas.openxmlformats.org/officeDocument/2006/relationships" r:embed="rId1"/>
          <a:srcRect/>
          <a:stretch>
            <a:fillRect l="-17000" r="-17000"/>
          </a:stretch>
        </a:blip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3825" tIns="82550" rIns="123825" bIns="82550" numCol="1" spcCol="1270" anchor="ctr" anchorCtr="0">
          <a:noAutofit/>
        </a:bodyPr>
        <a:lstStyle/>
        <a:p>
          <a:pPr marL="0" lvl="0" indent="0" algn="ctr" defTabSz="2889250" rtl="0">
            <a:lnSpc>
              <a:spcPct val="90000"/>
            </a:lnSpc>
            <a:spcBef>
              <a:spcPct val="0"/>
            </a:spcBef>
            <a:spcAft>
              <a:spcPct val="35000"/>
            </a:spcAft>
            <a:buNone/>
          </a:pPr>
          <a:endParaRPr lang="es-MX" sz="6500" b="1" kern="1200" dirty="0"/>
        </a:p>
      </dsp:txBody>
      <dsp:txXfrm>
        <a:off x="196064" y="146902"/>
        <a:ext cx="10510106" cy="46679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D00DF-F2BD-4D81-BE2F-E70ABDF32BD7}">
      <dsp:nvSpPr>
        <dsp:cNvPr id="0" name=""/>
        <dsp:cNvSpPr/>
      </dsp:nvSpPr>
      <dsp:spPr>
        <a:xfrm>
          <a:off x="0" y="1964"/>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C158AA-7073-4B94-B603-8E9D5CDDECC5}">
      <dsp:nvSpPr>
        <dsp:cNvPr id="0" name=""/>
        <dsp:cNvSpPr/>
      </dsp:nvSpPr>
      <dsp:spPr>
        <a:xfrm>
          <a:off x="0" y="1964"/>
          <a:ext cx="939615" cy="4018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rtl="0">
            <a:lnSpc>
              <a:spcPct val="90000"/>
            </a:lnSpc>
            <a:spcBef>
              <a:spcPct val="0"/>
            </a:spcBef>
            <a:spcAft>
              <a:spcPct val="35000"/>
            </a:spcAft>
            <a:buNone/>
          </a:pPr>
          <a:r>
            <a:rPr lang="es-MX" sz="2400" b="1" kern="1200" dirty="0">
              <a:latin typeface="Arial" panose="020B0604020202020204" pitchFamily="34" charset="0"/>
              <a:cs typeface="Arial" panose="020B0604020202020204" pitchFamily="34" charset="0"/>
            </a:rPr>
            <a:t>A-5.</a:t>
          </a:r>
          <a:r>
            <a:rPr lang="es-MX" sz="1800" b="1" kern="1200" dirty="0"/>
            <a:t> </a:t>
          </a:r>
          <a:endParaRPr lang="es-MX" sz="1800" kern="1200" dirty="0"/>
        </a:p>
      </dsp:txBody>
      <dsp:txXfrm>
        <a:off x="0" y="1964"/>
        <a:ext cx="939615" cy="4018796"/>
      </dsp:txXfrm>
    </dsp:sp>
    <dsp:sp modelId="{401D95D3-CB39-4DA8-A174-BFC3BCC6EDEF}">
      <dsp:nvSpPr>
        <dsp:cNvPr id="0" name=""/>
        <dsp:cNvSpPr/>
      </dsp:nvSpPr>
      <dsp:spPr>
        <a:xfrm>
          <a:off x="1090491" y="183477"/>
          <a:ext cx="1618504" cy="3655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rtl="0">
            <a:lnSpc>
              <a:spcPct val="90000"/>
            </a:lnSpc>
            <a:spcBef>
              <a:spcPct val="0"/>
            </a:spcBef>
            <a:spcAft>
              <a:spcPct val="35000"/>
            </a:spcAft>
            <a:buNone/>
          </a:pPr>
          <a:r>
            <a:rPr lang="es-MX" sz="2400" b="1" kern="1200" dirty="0"/>
            <a:t>ACTIVOS:</a:t>
          </a:r>
        </a:p>
      </dsp:txBody>
      <dsp:txXfrm>
        <a:off x="1090491" y="183477"/>
        <a:ext cx="1618504" cy="3655309"/>
      </dsp:txXfrm>
    </dsp:sp>
    <dsp:sp modelId="{105E701F-0513-423E-94E1-B05955EB941C}">
      <dsp:nvSpPr>
        <dsp:cNvPr id="0" name=""/>
        <dsp:cNvSpPr/>
      </dsp:nvSpPr>
      <dsp:spPr>
        <a:xfrm>
          <a:off x="2859872" y="183477"/>
          <a:ext cx="6643091" cy="1783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rtl="0">
            <a:lnSpc>
              <a:spcPct val="90000"/>
            </a:lnSpc>
            <a:spcBef>
              <a:spcPct val="0"/>
            </a:spcBef>
            <a:spcAft>
              <a:spcPct val="35000"/>
            </a:spcAft>
            <a:buNone/>
          </a:pPr>
          <a:r>
            <a:rPr lang="es-MX" sz="2000" kern="1200" dirty="0"/>
            <a:t>Es un </a:t>
          </a:r>
          <a:r>
            <a:rPr lang="es-MX" sz="2800" b="1" kern="1200" dirty="0"/>
            <a:t>recurso</a:t>
          </a:r>
          <a:r>
            <a:rPr lang="es-MX" sz="2000" kern="1200" dirty="0"/>
            <a:t> controlado por una entidad, identificado, cuantificado en </a:t>
          </a:r>
          <a:r>
            <a:rPr lang="es-MX" sz="2000" b="1" kern="1200" dirty="0"/>
            <a:t>términos monetarios</a:t>
          </a:r>
          <a:r>
            <a:rPr lang="es-MX" sz="2000" kern="1200" dirty="0"/>
            <a:t>, del que se espera beneficios económicos futuros, derivado de operaciones pasadas.</a:t>
          </a:r>
        </a:p>
      </dsp:txBody>
      <dsp:txXfrm>
        <a:off x="2859872" y="183477"/>
        <a:ext cx="6643091" cy="1783305"/>
      </dsp:txXfrm>
    </dsp:sp>
    <dsp:sp modelId="{785AD1F7-5EE0-4ED9-B889-435A11E5FE6D}">
      <dsp:nvSpPr>
        <dsp:cNvPr id="0" name=""/>
        <dsp:cNvSpPr/>
      </dsp:nvSpPr>
      <dsp:spPr>
        <a:xfrm>
          <a:off x="2821453" y="1699233"/>
          <a:ext cx="3671385" cy="55608"/>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3D065A-484E-428E-98B8-82DE4EA5BA77}">
      <dsp:nvSpPr>
        <dsp:cNvPr id="0" name=""/>
        <dsp:cNvSpPr/>
      </dsp:nvSpPr>
      <dsp:spPr>
        <a:xfrm>
          <a:off x="2859872" y="2022390"/>
          <a:ext cx="6964313" cy="1783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endParaRPr lang="es-MX" sz="2000" kern="1200" dirty="0"/>
        </a:p>
      </dsp:txBody>
      <dsp:txXfrm>
        <a:off x="2859872" y="2022390"/>
        <a:ext cx="6964313" cy="1783305"/>
      </dsp:txXfrm>
    </dsp:sp>
    <dsp:sp modelId="{778D965B-6BD2-499F-B8E7-1485BDFE930D}">
      <dsp:nvSpPr>
        <dsp:cNvPr id="0" name=""/>
        <dsp:cNvSpPr/>
      </dsp:nvSpPr>
      <dsp:spPr>
        <a:xfrm>
          <a:off x="939615" y="3838786"/>
          <a:ext cx="8046720"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D00DF-F2BD-4D81-BE2F-E70ABDF32BD7}">
      <dsp:nvSpPr>
        <dsp:cNvPr id="0" name=""/>
        <dsp:cNvSpPr/>
      </dsp:nvSpPr>
      <dsp:spPr>
        <a:xfrm>
          <a:off x="0" y="1964"/>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C158AA-7073-4B94-B603-8E9D5CDDECC5}">
      <dsp:nvSpPr>
        <dsp:cNvPr id="0" name=""/>
        <dsp:cNvSpPr/>
      </dsp:nvSpPr>
      <dsp:spPr>
        <a:xfrm>
          <a:off x="0" y="1964"/>
          <a:ext cx="939615" cy="4018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rtl="0">
            <a:lnSpc>
              <a:spcPct val="90000"/>
            </a:lnSpc>
            <a:spcBef>
              <a:spcPct val="0"/>
            </a:spcBef>
            <a:spcAft>
              <a:spcPct val="35000"/>
            </a:spcAft>
            <a:buNone/>
          </a:pPr>
          <a:r>
            <a:rPr lang="es-MX" sz="2400" b="1" kern="1200" dirty="0">
              <a:latin typeface="Arial" panose="020B0604020202020204" pitchFamily="34" charset="0"/>
              <a:cs typeface="Arial" panose="020B0604020202020204" pitchFamily="34" charset="0"/>
            </a:rPr>
            <a:t>A-5.</a:t>
          </a:r>
          <a:r>
            <a:rPr lang="es-MX" sz="1800" b="1" kern="1200" dirty="0"/>
            <a:t> </a:t>
          </a:r>
          <a:endParaRPr lang="es-MX" sz="1800" kern="1200" dirty="0"/>
        </a:p>
      </dsp:txBody>
      <dsp:txXfrm>
        <a:off x="0" y="1964"/>
        <a:ext cx="939615" cy="4018796"/>
      </dsp:txXfrm>
    </dsp:sp>
    <dsp:sp modelId="{401D95D3-CB39-4DA8-A174-BFC3BCC6EDEF}">
      <dsp:nvSpPr>
        <dsp:cNvPr id="0" name=""/>
        <dsp:cNvSpPr/>
      </dsp:nvSpPr>
      <dsp:spPr>
        <a:xfrm>
          <a:off x="1090491" y="183477"/>
          <a:ext cx="1618504" cy="3655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rtl="0">
            <a:lnSpc>
              <a:spcPct val="90000"/>
            </a:lnSpc>
            <a:spcBef>
              <a:spcPct val="0"/>
            </a:spcBef>
            <a:spcAft>
              <a:spcPct val="35000"/>
            </a:spcAft>
            <a:buNone/>
          </a:pPr>
          <a:r>
            <a:rPr lang="es-MX" sz="2400" b="1" kern="1200" dirty="0"/>
            <a:t>PASIVOS:</a:t>
          </a:r>
        </a:p>
      </dsp:txBody>
      <dsp:txXfrm>
        <a:off x="1090491" y="183477"/>
        <a:ext cx="1618504" cy="3655309"/>
      </dsp:txXfrm>
    </dsp:sp>
    <dsp:sp modelId="{105E701F-0513-423E-94E1-B05955EB941C}">
      <dsp:nvSpPr>
        <dsp:cNvPr id="0" name=""/>
        <dsp:cNvSpPr/>
      </dsp:nvSpPr>
      <dsp:spPr>
        <a:xfrm>
          <a:off x="2859872" y="183477"/>
          <a:ext cx="6643091" cy="1815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rtl="0">
            <a:lnSpc>
              <a:spcPct val="90000"/>
            </a:lnSpc>
            <a:spcBef>
              <a:spcPct val="0"/>
            </a:spcBef>
            <a:spcAft>
              <a:spcPct val="35000"/>
            </a:spcAft>
            <a:buNone/>
          </a:pPr>
          <a:r>
            <a:rPr lang="es-MX" sz="2000" kern="1200" dirty="0"/>
            <a:t>Es una </a:t>
          </a:r>
          <a:r>
            <a:rPr lang="es-MX" sz="2400" b="1" kern="1200" dirty="0"/>
            <a:t>obligación</a:t>
          </a:r>
          <a:r>
            <a:rPr lang="es-MX" sz="2000" kern="1200" dirty="0"/>
            <a:t> presente de la entidad, virtualmente ineludible, identificada, cuantificada en términos monetarios y representa una disminución futura de beneficios económicos, derivada de operaciones en el pasado.</a:t>
          </a:r>
        </a:p>
      </dsp:txBody>
      <dsp:txXfrm>
        <a:off x="2859872" y="183477"/>
        <a:ext cx="6643091" cy="1815130"/>
      </dsp:txXfrm>
    </dsp:sp>
    <dsp:sp modelId="{785AD1F7-5EE0-4ED9-B889-435A11E5FE6D}">
      <dsp:nvSpPr>
        <dsp:cNvPr id="0" name=""/>
        <dsp:cNvSpPr/>
      </dsp:nvSpPr>
      <dsp:spPr>
        <a:xfrm>
          <a:off x="2708996" y="1998607"/>
          <a:ext cx="3872484"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3D065A-484E-428E-98B8-82DE4EA5BA77}">
      <dsp:nvSpPr>
        <dsp:cNvPr id="0" name=""/>
        <dsp:cNvSpPr/>
      </dsp:nvSpPr>
      <dsp:spPr>
        <a:xfrm>
          <a:off x="2859872" y="1998607"/>
          <a:ext cx="6964313" cy="1815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endParaRPr lang="es-MX" sz="2000" kern="1200" dirty="0"/>
        </a:p>
      </dsp:txBody>
      <dsp:txXfrm>
        <a:off x="2859872" y="1998607"/>
        <a:ext cx="6964313" cy="1815130"/>
      </dsp:txXfrm>
    </dsp:sp>
    <dsp:sp modelId="{778D965B-6BD2-499F-B8E7-1485BDFE930D}">
      <dsp:nvSpPr>
        <dsp:cNvPr id="0" name=""/>
        <dsp:cNvSpPr/>
      </dsp:nvSpPr>
      <dsp:spPr>
        <a:xfrm>
          <a:off x="939615" y="3838786"/>
          <a:ext cx="8046720"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7226C5-5A6D-4035-8A6C-5E45BAEA9890}" type="datetimeFigureOut">
              <a:rPr lang="es-MX" smtClean="0"/>
              <a:t>17/10/2017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C6863B-7C28-4C2E-A241-E750701C5DC9}" type="slidenum">
              <a:rPr lang="es-MX" smtClean="0"/>
              <a:t>‹Nº›</a:t>
            </a:fld>
            <a:endParaRPr lang="es-MX"/>
          </a:p>
        </p:txBody>
      </p:sp>
    </p:spTree>
    <p:extLst>
      <p:ext uri="{BB962C8B-B14F-4D97-AF65-F5344CB8AC3E}">
        <p14:creationId xmlns:p14="http://schemas.microsoft.com/office/powerpoint/2010/main" val="2317888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La encuadernación de estos libros podrá hacerse a posteriori, dentro de los tres meses siguientes al cierre del ejercicio. </a:t>
            </a:r>
          </a:p>
          <a:p>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1C6863B-7C28-4C2E-A241-E750701C5DC9}"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7583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La encuadernación de estos libros podrá hacerse a posteriori, dentro de los tres meses siguientes al cierre del ejercicio. </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22</a:t>
            </a:fld>
            <a:endParaRPr lang="es-MX"/>
          </a:p>
        </p:txBody>
      </p:sp>
    </p:spTree>
    <p:extLst>
      <p:ext uri="{BB962C8B-B14F-4D97-AF65-F5344CB8AC3E}">
        <p14:creationId xmlns:p14="http://schemas.microsoft.com/office/powerpoint/2010/main" val="1802307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La encuadernación de estos libros podrá hacerse a posteriori, dentro de los tres meses siguientes al cierre del ejercicio. </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23</a:t>
            </a:fld>
            <a:endParaRPr lang="es-MX"/>
          </a:p>
        </p:txBody>
      </p:sp>
    </p:spTree>
    <p:extLst>
      <p:ext uri="{BB962C8B-B14F-4D97-AF65-F5344CB8AC3E}">
        <p14:creationId xmlns:p14="http://schemas.microsoft.com/office/powerpoint/2010/main" val="2089202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La encuadernación de estos libros podrá hacerse a posteriori, dentro de los tres meses siguientes al cierre del ejercicio. </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24</a:t>
            </a:fld>
            <a:endParaRPr lang="es-MX"/>
          </a:p>
        </p:txBody>
      </p:sp>
    </p:spTree>
    <p:extLst>
      <p:ext uri="{BB962C8B-B14F-4D97-AF65-F5344CB8AC3E}">
        <p14:creationId xmlns:p14="http://schemas.microsoft.com/office/powerpoint/2010/main" val="711259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La encuadernación de estos libros podrá hacerse a posteriori, dentro de los tres meses siguientes al cierre del ejercicio. </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25</a:t>
            </a:fld>
            <a:endParaRPr lang="es-MX"/>
          </a:p>
        </p:txBody>
      </p:sp>
    </p:spTree>
    <p:extLst>
      <p:ext uri="{BB962C8B-B14F-4D97-AF65-F5344CB8AC3E}">
        <p14:creationId xmlns:p14="http://schemas.microsoft.com/office/powerpoint/2010/main" val="40654450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La encuadernación de estos libros podrá hacerse a posteriori, dentro de los tres meses siguientes al cierre del ejercicio. </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26</a:t>
            </a:fld>
            <a:endParaRPr lang="es-MX"/>
          </a:p>
        </p:txBody>
      </p:sp>
    </p:spTree>
    <p:extLst>
      <p:ext uri="{BB962C8B-B14F-4D97-AF65-F5344CB8AC3E}">
        <p14:creationId xmlns:p14="http://schemas.microsoft.com/office/powerpoint/2010/main" val="640766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La encuadernación de estos libros podrá hacerse a posteriori, dentro de los tres meses siguientes al cierre del ejercicio. </a:t>
            </a:r>
          </a:p>
          <a:p>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1C6863B-7C28-4C2E-A241-E750701C5DC9}"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6612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smtClean="0"/>
              <a:t>10/17/2017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6029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smtClean="0"/>
              <a:t>10/17/2017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510723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smtClean="0"/>
              <a:t>10/17/2017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148319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smtClean="0"/>
              <a:t>10/17/2017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smtClean="0"/>
              <a:t>‹Nº›</a:t>
            </a:fld>
            <a:endParaRPr lang="en-US" dirty="0"/>
          </a:p>
        </p:txBody>
      </p:sp>
    </p:spTree>
    <p:extLst>
      <p:ext uri="{BB962C8B-B14F-4D97-AF65-F5344CB8AC3E}">
        <p14:creationId xmlns:p14="http://schemas.microsoft.com/office/powerpoint/2010/main" val="2470622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486F077B-A50F-4D64-8574-E2D6A98A5553}" type="datetimeFigureOut">
              <a:rPr lang="en-US" smtClean="0"/>
              <a:t>10/17/2017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8844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smtClean="0"/>
              <a:t>10/17/2017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22894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smtClean="0"/>
              <a:t>10/17/2017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67596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smtClean="0"/>
              <a:t>10/17/2017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130415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smtClean="0"/>
              <a:t>10/17/2017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832823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smtClean="0"/>
              <a:t>10/17/2017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933234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65B747F8-9654-4282-85D2-65F41AAE7A75}" type="datetimeFigureOut">
              <a:rPr lang="en-US" smtClean="0"/>
              <a:t>10/17/2017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79793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smtClean="0"/>
              <a:t>10/17/2017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70318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amp;ehk=3qC40hot3"/><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financierosudl.blogspot.com/2010/06/metodo-de-reexpresion-financiera.html"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diagramColors" Target="../diagrams/colors3.xml"/><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diagramQuickStyle" Target="../diagrams/quickStyle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Layout" Target="../diagrams/layout3.xml"/><Relationship Id="rId5" Type="http://schemas.openxmlformats.org/officeDocument/2006/relationships/diagramQuickStyle" Target="../diagrams/quickStyle2.xml"/><Relationship Id="rId10" Type="http://schemas.openxmlformats.org/officeDocument/2006/relationships/diagramData" Target="../diagrams/data3.xml"/><Relationship Id="rId4" Type="http://schemas.openxmlformats.org/officeDocument/2006/relationships/diagramLayout" Target="../diagrams/layout2.xml"/><Relationship Id="rId9" Type="http://schemas.openxmlformats.org/officeDocument/2006/relationships/image" Target="../media/image7.png"/><Relationship Id="rId14" Type="http://schemas.microsoft.com/office/2007/relationships/diagramDrawing" Target="../diagrams/drawing3.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5.png&amp;ehk="/><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hyperlink" Target="https://financeconpuas.wikispaces.com/*+Bolet%C3%ADn+C-15+*"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Layout" Target="../diagrams/layout6.xml"/><Relationship Id="rId7" Type="http://schemas.openxmlformats.org/officeDocument/2006/relationships/image" Target="../media/image1.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11.png"/></Relationships>
</file>

<file path=ppt/slides/_rels/slide17.xml.rels><?xml version="1.0" encoding="UTF-8" standalone="yes"?>
<Relationships xmlns="http://schemas.openxmlformats.org/package/2006/relationships"><Relationship Id="rId8" Type="http://schemas.openxmlformats.org/officeDocument/2006/relationships/image" Target="../media/image5.png&amp;ehk="/><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 Id="rId9" Type="http://schemas.openxmlformats.org/officeDocument/2006/relationships/hyperlink" Target="https://financeconpuas.wikispaces.com/*+Bolet%C3%ADn+C-15+*"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5.png&amp;ehk="/><Relationship Id="rId3" Type="http://schemas.openxmlformats.org/officeDocument/2006/relationships/diagramLayout" Target="../diagrams/layout9.xml"/><Relationship Id="rId7" Type="http://schemas.openxmlformats.org/officeDocument/2006/relationships/image" Target="../media/image1.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 Id="rId9" Type="http://schemas.openxmlformats.org/officeDocument/2006/relationships/hyperlink" Target="https://financeconpuas.wikispaces.com/*+Bolet%C3%ADn+C-15+*"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5.png&amp;ehk="/><Relationship Id="rId3" Type="http://schemas.openxmlformats.org/officeDocument/2006/relationships/diagramLayout" Target="../diagrams/layout10.xml"/><Relationship Id="rId7" Type="http://schemas.openxmlformats.org/officeDocument/2006/relationships/image" Target="../media/image1.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 Id="rId9" Type="http://schemas.openxmlformats.org/officeDocument/2006/relationships/hyperlink" Target="https://financeconpuas.wikispaces.com/*+Bolet%C3%ADn+C-15+*"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5.png&amp;ehk="/><Relationship Id="rId3" Type="http://schemas.openxmlformats.org/officeDocument/2006/relationships/diagramLayout" Target="../diagrams/layout11.xml"/><Relationship Id="rId7" Type="http://schemas.openxmlformats.org/officeDocument/2006/relationships/image" Target="../media/image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 Id="rId9" Type="http://schemas.openxmlformats.org/officeDocument/2006/relationships/hyperlink" Target="https://financeconpuas.wikispaces.com/*+Bolet%C3%ADn+C-15+*"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elconta.com/2016/09/02/nueva-niif-16-arrendamiento/"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7.png"/></Relationships>
</file>

<file path=ppt/slides/_rels/slide2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media/image7.png"/></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 Id="rId9" Type="http://schemas.openxmlformats.org/officeDocument/2006/relationships/image" Target="../media/image7.png"/></Relationships>
</file>

<file path=ppt/slides/_rels/slide2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 Id="rId9"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7.xml"/><Relationship Id="rId7" Type="http://schemas.openxmlformats.org/officeDocument/2006/relationships/image" Target="../media/image1.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8.xml"/><Relationship Id="rId7" Type="http://schemas.openxmlformats.org/officeDocument/2006/relationships/image" Target="../media/image1.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9.xml"/><Relationship Id="rId7" Type="http://schemas.openxmlformats.org/officeDocument/2006/relationships/image" Target="../media/image1.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 Id="rId9" Type="http://schemas.openxmlformats.org/officeDocument/2006/relationships/image" Target="../media/image7.pn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1.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aulavirtual.utel.edu.mx/lib/ebook_pearson.php?id_ebook_pearson=317"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ogle.com.mx/search?q=ESTADO+DE+PERDIDAS+Y+GANANCIAS&amp;rlz=1C1OPRA_enMX585MX585&amp;source=lnms&amp;tbm=isch&amp;sa=X&amp;ved=0ahUKEwiNjL3M7uzWAhXL7IMKHfHBD1sQ_AUICigB&amp;biw=1366&amp;bih=637#imgrc=e1Akyzmq9rWRhM" TargetMode="External"/><Relationship Id="rId2" Type="http://schemas.openxmlformats.org/officeDocument/2006/relationships/hyperlink" Target="https://www.google.com.mx/search?q=nif+pdf+2017&amp;rlz=1C1OPRA_enMX585MX585&amp;source=lnms&amp;tbm=isch&amp;sa=X&amp;ved=0ahUKEwiEvr2i7uzWAhXrzIMKHVBiBtcQ_AUICigB&amp;biw=1366&amp;bih=637#imgrc=95XYrkBqOD5WbM"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hyperlink" Target="http://elconta.com/2016/11/04/empresario-principales-estados-financieros-del-negocio/"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hyperlink" Target="https://creativecommons.org/licenses/by-nc-sa/2.5/" TargetMode="External"/><Relationship Id="rId4" Type="http://schemas.openxmlformats.org/officeDocument/2006/relationships/hyperlink" Target="http://elconta.com/tag/nif/" TargetMode="Externa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png&amp;ehk="/><Relationship Id="rId7" Type="http://schemas.openxmlformats.org/officeDocument/2006/relationships/diagramQuickStyle" Target="../diagrams/quickStyle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hyperlink" Target="https://financeconpuas.wikispaces.com/*+Bolet%C3%ADn+C-15+*" TargetMode="External"/><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72055" y="2690966"/>
            <a:ext cx="10058400" cy="3737130"/>
          </a:xfrm>
        </p:spPr>
        <p:txBody>
          <a:bodyPr>
            <a:normAutofit fontScale="90000"/>
          </a:bodyPr>
          <a:lstStyle/>
          <a:p>
            <a:pPr algn="ctr"/>
            <a:br>
              <a:rPr lang="es-MX" sz="4400" b="1" dirty="0"/>
            </a:br>
            <a:br>
              <a:rPr lang="es-MX" sz="4400" b="1" dirty="0"/>
            </a:br>
            <a:br>
              <a:rPr lang="es-MX" sz="4400" b="1" dirty="0"/>
            </a:br>
            <a:br>
              <a:rPr lang="es-MX" sz="4400" b="1" dirty="0"/>
            </a:br>
            <a:br>
              <a:rPr lang="es-MX" sz="4400" b="1" dirty="0"/>
            </a:br>
            <a:br>
              <a:rPr lang="es-MX" sz="4400" b="1" dirty="0"/>
            </a:br>
            <a:br>
              <a:rPr lang="es-MX" sz="4400" b="1" dirty="0"/>
            </a:br>
            <a:r>
              <a:rPr lang="es-MX" sz="4900" b="1" dirty="0"/>
              <a:t>Universidad Autónoma del Estado de México.</a:t>
            </a:r>
            <a:br>
              <a:rPr lang="es-MX" sz="4900" b="1" dirty="0"/>
            </a:br>
            <a:r>
              <a:rPr lang="es-MX" sz="4900" b="1" dirty="0"/>
              <a:t>Centro Universitario UAEM Zumpango.</a:t>
            </a:r>
            <a:br>
              <a:rPr lang="es-MX" sz="4900" b="1" dirty="0"/>
            </a:br>
            <a:r>
              <a:rPr lang="es-MX" sz="4400" dirty="0">
                <a:effectLst>
                  <a:outerShdw blurRad="38100" dist="38100" dir="2700000" algn="tl">
                    <a:srgbClr val="000000">
                      <a:alpha val="43137"/>
                    </a:srgbClr>
                  </a:outerShdw>
                </a:effectLst>
              </a:rPr>
              <a:t>Licenciatura en Administración.</a:t>
            </a:r>
            <a:br>
              <a:rPr lang="es-MX" sz="4400" dirty="0">
                <a:effectLst>
                  <a:outerShdw blurRad="38100" dist="38100" dir="2700000" algn="tl">
                    <a:srgbClr val="000000">
                      <a:alpha val="43137"/>
                    </a:srgbClr>
                  </a:outerShdw>
                </a:effectLst>
              </a:rPr>
            </a:br>
            <a:r>
              <a:rPr lang="es-MX" sz="3600" dirty="0">
                <a:effectLst>
                  <a:outerShdw blurRad="38100" dist="38100" dir="2700000" algn="tl">
                    <a:srgbClr val="000000">
                      <a:alpha val="43137"/>
                    </a:srgbClr>
                  </a:outerShdw>
                </a:effectLst>
              </a:rPr>
              <a:t>Contabilidad Básica. </a:t>
            </a:r>
            <a:br>
              <a:rPr lang="es-MX" sz="3600" dirty="0">
                <a:effectLst>
                  <a:outerShdw blurRad="38100" dist="38100" dir="2700000" algn="tl">
                    <a:srgbClr val="000000">
                      <a:alpha val="43137"/>
                    </a:srgbClr>
                  </a:outerShdw>
                </a:effectLst>
              </a:rPr>
            </a:br>
            <a:r>
              <a:rPr lang="es-MX" sz="3600" dirty="0">
                <a:effectLst>
                  <a:outerShdw blurRad="38100" dist="38100" dir="2700000" algn="tl">
                    <a:srgbClr val="000000">
                      <a:alpha val="43137"/>
                    </a:srgbClr>
                  </a:outerShdw>
                </a:effectLst>
              </a:rPr>
              <a:t>Clave de la UA: L00041</a:t>
            </a:r>
            <a:br>
              <a:rPr lang="es-MX" sz="3600" dirty="0">
                <a:effectLst>
                  <a:outerShdw blurRad="38100" dist="38100" dir="2700000" algn="tl">
                    <a:srgbClr val="000000">
                      <a:alpha val="43137"/>
                    </a:srgbClr>
                  </a:outerShdw>
                </a:effectLst>
              </a:rPr>
            </a:br>
            <a:br>
              <a:rPr lang="es-MX" sz="3600" dirty="0">
                <a:effectLst>
                  <a:outerShdw blurRad="38100" dist="38100" dir="2700000" algn="tl">
                    <a:srgbClr val="000000">
                      <a:alpha val="43137"/>
                    </a:srgbClr>
                  </a:outerShdw>
                </a:effectLst>
              </a:rPr>
            </a:br>
            <a:r>
              <a:rPr lang="es-MX" sz="3600" dirty="0">
                <a:effectLst>
                  <a:outerShdw blurRad="38100" dist="38100" dir="2700000" algn="tl">
                    <a:srgbClr val="000000">
                      <a:alpha val="43137"/>
                    </a:srgbClr>
                  </a:outerShdw>
                </a:effectLst>
              </a:rPr>
              <a:t>Importancia del Estado de Resultados y el Balance General</a:t>
            </a:r>
            <a:br>
              <a:rPr lang="es-MX" sz="4400" u="sng" dirty="0">
                <a:effectLst>
                  <a:outerShdw blurRad="38100" dist="38100" dir="2700000" algn="tl">
                    <a:srgbClr val="000000">
                      <a:alpha val="43137"/>
                    </a:srgbClr>
                  </a:outerShdw>
                </a:effectLst>
              </a:rPr>
            </a:br>
            <a:br>
              <a:rPr lang="es-MX" sz="4400" u="sng" dirty="0">
                <a:effectLst>
                  <a:outerShdw blurRad="38100" dist="38100" dir="2700000" algn="tl">
                    <a:srgbClr val="000000">
                      <a:alpha val="43137"/>
                    </a:srgbClr>
                  </a:outerShdw>
                </a:effectLst>
              </a:rPr>
            </a:br>
            <a:r>
              <a:rPr lang="es-MX" sz="4400" dirty="0"/>
              <a:t> </a:t>
            </a:r>
            <a:br>
              <a:rPr lang="es-MX" sz="4400" dirty="0"/>
            </a:br>
            <a:endParaRPr lang="es-MX" sz="4400" dirty="0"/>
          </a:p>
        </p:txBody>
      </p:sp>
      <p:sp>
        <p:nvSpPr>
          <p:cNvPr id="3" name="Subtítulo 2"/>
          <p:cNvSpPr>
            <a:spLocks noGrp="1"/>
          </p:cNvSpPr>
          <p:nvPr>
            <p:ph type="subTitle" idx="1"/>
          </p:nvPr>
        </p:nvSpPr>
        <p:spPr>
          <a:xfrm>
            <a:off x="1100051" y="4831307"/>
            <a:ext cx="10058400" cy="767314"/>
          </a:xfrm>
        </p:spPr>
        <p:txBody>
          <a:bodyPr>
            <a:normAutofit/>
          </a:bodyPr>
          <a:lstStyle/>
          <a:p>
            <a:pPr algn="r"/>
            <a:r>
              <a:rPr lang="es-MX" sz="1800" b="1" dirty="0"/>
              <a:t>Presenta: MAESTRA ciria maría del socorro Martínez amaya.</a:t>
            </a:r>
          </a:p>
          <a:p>
            <a:pPr algn="r"/>
            <a:r>
              <a:rPr lang="es-MX" sz="1800" b="1" dirty="0"/>
              <a:t>Octubre 2017.</a:t>
            </a:r>
          </a:p>
        </p:txBody>
      </p:sp>
      <p:pic>
        <p:nvPicPr>
          <p:cNvPr id="5" name="Imagen 4"/>
          <p:cNvPicPr>
            <a:picLocks noChangeAspect="1"/>
          </p:cNvPicPr>
          <p:nvPr/>
        </p:nvPicPr>
        <p:blipFill>
          <a:blip r:embed="rId2"/>
          <a:stretch>
            <a:fillRect/>
          </a:stretch>
        </p:blipFill>
        <p:spPr>
          <a:xfrm>
            <a:off x="532535" y="199818"/>
            <a:ext cx="1733550" cy="857250"/>
          </a:xfrm>
          <a:prstGeom prst="rect">
            <a:avLst/>
          </a:prstGeom>
        </p:spPr>
      </p:pic>
      <p:pic>
        <p:nvPicPr>
          <p:cNvPr id="7" name="Imagen 6" descr="Imagen que contiene interior&#10;&#10;Descripción generada con confianza alta">
            <a:extLst>
              <a:ext uri="{FF2B5EF4-FFF2-40B4-BE49-F238E27FC236}">
                <a16:creationId xmlns:a16="http://schemas.microsoft.com/office/drawing/2014/main" id="{931DE7C1-5447-4049-9A6B-4E21F419BFD2}"/>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0" y="2414954"/>
            <a:ext cx="2094187" cy="2030437"/>
          </a:xfrm>
          <a:prstGeom prst="rect">
            <a:avLst/>
          </a:prstGeom>
        </p:spPr>
      </p:pic>
    </p:spTree>
    <p:extLst>
      <p:ext uri="{BB962C8B-B14F-4D97-AF65-F5344CB8AC3E}">
        <p14:creationId xmlns:p14="http://schemas.microsoft.com/office/powerpoint/2010/main" val="3446528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7A7619EA-E264-4D2F-9306-FDF06CAAB80C}"/>
              </a:ext>
            </a:extLst>
          </p:cNvPr>
          <p:cNvPicPr>
            <a:picLocks noChangeAspect="1"/>
          </p:cNvPicPr>
          <p:nvPr/>
        </p:nvPicPr>
        <p:blipFill>
          <a:blip r:embed="rId2"/>
          <a:stretch>
            <a:fillRect/>
          </a:stretch>
        </p:blipFill>
        <p:spPr>
          <a:xfrm>
            <a:off x="0" y="0"/>
            <a:ext cx="12192000" cy="6858000"/>
          </a:xfrm>
          <a:prstGeom prst="rect">
            <a:avLst/>
          </a:prstGeom>
          <a:solidFill>
            <a:schemeClr val="accent2">
              <a:lumMod val="20000"/>
              <a:lumOff val="80000"/>
            </a:schemeClr>
          </a:solidFill>
        </p:spPr>
      </p:pic>
    </p:spTree>
    <p:extLst>
      <p:ext uri="{BB962C8B-B14F-4D97-AF65-F5344CB8AC3E}">
        <p14:creationId xmlns:p14="http://schemas.microsoft.com/office/powerpoint/2010/main" val="2687642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Notas a los Estados Financieros </a:t>
            </a:r>
            <a:r>
              <a:rPr lang="es-MX" sz="3600" b="1" dirty="0"/>
              <a:t>A-7</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06081081"/>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463EA276-3D34-47AB-A8CC-509ACC6909FD}"/>
              </a:ext>
            </a:extLst>
          </p:cNvPr>
          <p:cNvPicPr>
            <a:picLocks noChangeAspect="1"/>
          </p:cNvPicPr>
          <p:nvPr/>
        </p:nvPicPr>
        <p:blipFill>
          <a:blip r:embed="rId9"/>
          <a:stretch>
            <a:fillRect/>
          </a:stretch>
        </p:blipFill>
        <p:spPr>
          <a:xfrm>
            <a:off x="9899286" y="253312"/>
            <a:ext cx="1657350" cy="2381250"/>
          </a:xfrm>
          <a:prstGeom prst="rect">
            <a:avLst/>
          </a:prstGeom>
        </p:spPr>
      </p:pic>
      <p:graphicFrame>
        <p:nvGraphicFramePr>
          <p:cNvPr id="5" name="Diagrama 4">
            <a:extLst>
              <a:ext uri="{FF2B5EF4-FFF2-40B4-BE49-F238E27FC236}">
                <a16:creationId xmlns:a16="http://schemas.microsoft.com/office/drawing/2014/main" id="{6E458241-9175-444B-91F8-093A4FFE388E}"/>
              </a:ext>
            </a:extLst>
          </p:cNvPr>
          <p:cNvGraphicFramePr/>
          <p:nvPr>
            <p:extLst>
              <p:ext uri="{D42A27DB-BD31-4B8C-83A1-F6EECF244321}">
                <p14:modId xmlns:p14="http://schemas.microsoft.com/office/powerpoint/2010/main" val="86899073"/>
              </p:ext>
            </p:extLst>
          </p:nvPr>
        </p:nvGraphicFramePr>
        <p:xfrm>
          <a:off x="1289154" y="1978703"/>
          <a:ext cx="8610132" cy="370257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52531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E48D01E3-AED1-46C9-B523-17A9461C00E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04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Marcador de contenido 7"/>
          <p:cNvPicPr>
            <a:picLocks noChangeAspect="1"/>
          </p:cNvPicPr>
          <p:nvPr/>
        </p:nvPicPr>
        <p:blipFill>
          <a:blip r:embed="rId2"/>
          <a:stretch>
            <a:fillRect/>
          </a:stretch>
        </p:blipFill>
        <p:spPr>
          <a:xfrm>
            <a:off x="7515962" y="3352124"/>
            <a:ext cx="4674497" cy="3505875"/>
          </a:xfrm>
          <a:prstGeom prst="rect">
            <a:avLst/>
          </a:prstGeom>
        </p:spPr>
      </p:pic>
      <p:sp>
        <p:nvSpPr>
          <p:cNvPr id="19" name="Rectangle 18">
            <a:extLst>
              <a:ext uri="{FF2B5EF4-FFF2-40B4-BE49-F238E27FC236}">
                <a16:creationId xmlns:a16="http://schemas.microsoft.com/office/drawing/2014/main" id="{7695FC05-2594-4673-AAC8-0FD2D0413A4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754787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a16="http://schemas.microsoft.com/office/drawing/2014/main" id="{DF327FF0-C38E-4831-A8A2-BD705672D28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Imagen 5"/>
          <p:cNvPicPr>
            <a:picLocks noChangeAspect="1"/>
          </p:cNvPicPr>
          <p:nvPr/>
        </p:nvPicPr>
        <p:blipFill>
          <a:blip r:embed="rId3"/>
          <a:stretch>
            <a:fillRect/>
          </a:stretch>
        </p:blipFill>
        <p:spPr>
          <a:xfrm>
            <a:off x="8084579" y="887540"/>
            <a:ext cx="3609294" cy="1784815"/>
          </a:xfrm>
          <a:prstGeom prst="rect">
            <a:avLst/>
          </a:prstGeom>
        </p:spPr>
      </p:pic>
      <p:sp>
        <p:nvSpPr>
          <p:cNvPr id="23" name="Rectangle 22">
            <a:extLst>
              <a:ext uri="{FF2B5EF4-FFF2-40B4-BE49-F238E27FC236}">
                <a16:creationId xmlns:a16="http://schemas.microsoft.com/office/drawing/2014/main" id="{13AC83F2-62BC-408B-8009-1BF49614653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3396996"/>
            <a:ext cx="464256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8906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N I F</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99696634"/>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sp>
        <p:nvSpPr>
          <p:cNvPr id="7" name="Abrir llave 6"/>
          <p:cNvSpPr/>
          <p:nvPr/>
        </p:nvSpPr>
        <p:spPr>
          <a:xfrm>
            <a:off x="5650172" y="2074459"/>
            <a:ext cx="1255595" cy="3452884"/>
          </a:xfrm>
          <a:prstGeom prst="leftBrace">
            <a:avLst>
              <a:gd name="adj1" fmla="val 8333"/>
              <a:gd name="adj2" fmla="val 51582"/>
            </a:avLst>
          </a:prstGeom>
          <a:ln w="57150">
            <a:solidFill>
              <a:schemeClr val="accent1"/>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8" name="Imagen 7">
            <a:extLst>
              <a:ext uri="{FF2B5EF4-FFF2-40B4-BE49-F238E27FC236}">
                <a16:creationId xmlns:a16="http://schemas.microsoft.com/office/drawing/2014/main" id="{4CFEB025-3462-4F0C-9B98-B0D70DB1B0FA}"/>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rot="733322">
            <a:off x="7835389" y="475660"/>
            <a:ext cx="1047750" cy="1504950"/>
          </a:xfrm>
          <a:prstGeom prst="rect">
            <a:avLst/>
          </a:prstGeom>
        </p:spPr>
      </p:pic>
      <p:grpSp>
        <p:nvGrpSpPr>
          <p:cNvPr id="19" name="Grupo 18">
            <a:extLst>
              <a:ext uri="{FF2B5EF4-FFF2-40B4-BE49-F238E27FC236}">
                <a16:creationId xmlns:a16="http://schemas.microsoft.com/office/drawing/2014/main" id="{229866C8-3E59-4D75-A6BD-548139D26110}"/>
              </a:ext>
            </a:extLst>
          </p:cNvPr>
          <p:cNvGrpSpPr/>
          <p:nvPr/>
        </p:nvGrpSpPr>
        <p:grpSpPr>
          <a:xfrm>
            <a:off x="6717643" y="2169667"/>
            <a:ext cx="4741333" cy="5350934"/>
            <a:chOff x="6659898" y="2158639"/>
            <a:chExt cx="4741333" cy="5350934"/>
          </a:xfrm>
        </p:grpSpPr>
        <p:sp>
          <p:nvSpPr>
            <p:cNvPr id="12" name="Elipse 11">
              <a:extLst>
                <a:ext uri="{FF2B5EF4-FFF2-40B4-BE49-F238E27FC236}">
                  <a16:creationId xmlns:a16="http://schemas.microsoft.com/office/drawing/2014/main" id="{11D70872-24C3-4D99-BCF8-077D2D8A3FE2}"/>
                </a:ext>
              </a:extLst>
            </p:cNvPr>
            <p:cNvSpPr/>
            <p:nvPr/>
          </p:nvSpPr>
          <p:spPr>
            <a:xfrm>
              <a:off x="6839391" y="2344906"/>
              <a:ext cx="4368800" cy="1517226"/>
            </a:xfrm>
            <a:prstGeom prst="ellipse">
              <a:avLst/>
            </a:prstGeom>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14" name="Forma libre: forma 13">
              <a:extLst>
                <a:ext uri="{FF2B5EF4-FFF2-40B4-BE49-F238E27FC236}">
                  <a16:creationId xmlns:a16="http://schemas.microsoft.com/office/drawing/2014/main" id="{D4D54716-1565-4023-BD65-83C5A09D6EF2}"/>
                </a:ext>
              </a:extLst>
            </p:cNvPr>
            <p:cNvSpPr/>
            <p:nvPr/>
          </p:nvSpPr>
          <p:spPr>
            <a:xfrm>
              <a:off x="6998564" y="6493573"/>
              <a:ext cx="4064000" cy="1016000"/>
            </a:xfrm>
            <a:custGeom>
              <a:avLst/>
              <a:gdLst>
                <a:gd name="connsiteX0" fmla="*/ 0 w 4064000"/>
                <a:gd name="connsiteY0" fmla="*/ 0 h 1016000"/>
                <a:gd name="connsiteX1" fmla="*/ 4064000 w 4064000"/>
                <a:gd name="connsiteY1" fmla="*/ 0 h 1016000"/>
                <a:gd name="connsiteX2" fmla="*/ 4064000 w 4064000"/>
                <a:gd name="connsiteY2" fmla="*/ 1016000 h 1016000"/>
                <a:gd name="connsiteX3" fmla="*/ 0 w 4064000"/>
                <a:gd name="connsiteY3" fmla="*/ 1016000 h 1016000"/>
                <a:gd name="connsiteX4" fmla="*/ 0 w 4064000"/>
                <a:gd name="connsiteY4" fmla="*/ 0 h 10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016000">
                  <a:moveTo>
                    <a:pt x="0" y="0"/>
                  </a:moveTo>
                  <a:lnTo>
                    <a:pt x="4064000" y="0"/>
                  </a:lnTo>
                  <a:lnTo>
                    <a:pt x="4064000" y="1016000"/>
                  </a:lnTo>
                  <a:lnTo>
                    <a:pt x="0" y="1016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endParaRPr lang="es-ES" sz="3600" kern="1200" dirty="0"/>
            </a:p>
          </p:txBody>
        </p:sp>
        <p:sp>
          <p:nvSpPr>
            <p:cNvPr id="15" name="Forma libre: forma 14">
              <a:extLst>
                <a:ext uri="{FF2B5EF4-FFF2-40B4-BE49-F238E27FC236}">
                  <a16:creationId xmlns:a16="http://schemas.microsoft.com/office/drawing/2014/main" id="{8EFCA766-3B71-4090-9C9D-FD31A646BE97}"/>
                </a:ext>
              </a:extLst>
            </p:cNvPr>
            <p:cNvSpPr/>
            <p:nvPr/>
          </p:nvSpPr>
          <p:spPr>
            <a:xfrm>
              <a:off x="8427738" y="3979311"/>
              <a:ext cx="1524000" cy="1524000"/>
            </a:xfrm>
            <a:custGeom>
              <a:avLst/>
              <a:gdLst>
                <a:gd name="connsiteX0" fmla="*/ 0 w 1524000"/>
                <a:gd name="connsiteY0" fmla="*/ 762000 h 1524000"/>
                <a:gd name="connsiteX1" fmla="*/ 762000 w 1524000"/>
                <a:gd name="connsiteY1" fmla="*/ 0 h 1524000"/>
                <a:gd name="connsiteX2" fmla="*/ 1524000 w 1524000"/>
                <a:gd name="connsiteY2" fmla="*/ 762000 h 1524000"/>
                <a:gd name="connsiteX3" fmla="*/ 762000 w 1524000"/>
                <a:gd name="connsiteY3" fmla="*/ 1524000 h 1524000"/>
                <a:gd name="connsiteX4" fmla="*/ 0 w 1524000"/>
                <a:gd name="connsiteY4" fmla="*/ 76200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0" y="762000"/>
                  </a:moveTo>
                  <a:cubicBezTo>
                    <a:pt x="0" y="341159"/>
                    <a:pt x="341159" y="0"/>
                    <a:pt x="762000" y="0"/>
                  </a:cubicBezTo>
                  <a:cubicBezTo>
                    <a:pt x="1182841" y="0"/>
                    <a:pt x="1524000" y="341159"/>
                    <a:pt x="1524000" y="762000"/>
                  </a:cubicBezTo>
                  <a:cubicBezTo>
                    <a:pt x="1524000" y="1182841"/>
                    <a:pt x="1182841" y="1524000"/>
                    <a:pt x="762000" y="1524000"/>
                  </a:cubicBezTo>
                  <a:cubicBezTo>
                    <a:pt x="341159" y="1524000"/>
                    <a:pt x="0" y="1182841"/>
                    <a:pt x="0" y="762000"/>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1125" tIns="251125" rIns="251125" bIns="251125" numCol="1" spcCol="1270" anchor="ctr" anchorCtr="0">
              <a:noAutofit/>
            </a:bodyPr>
            <a:lstStyle/>
            <a:p>
              <a:pPr marL="0" lvl="0" indent="0" algn="ctr" defTabSz="977900">
                <a:lnSpc>
                  <a:spcPct val="90000"/>
                </a:lnSpc>
                <a:spcBef>
                  <a:spcPct val="0"/>
                </a:spcBef>
                <a:spcAft>
                  <a:spcPct val="35000"/>
                </a:spcAft>
                <a:buNone/>
              </a:pPr>
              <a:r>
                <a:rPr lang="es-ES" sz="2200" kern="1200" dirty="0"/>
                <a:t>Capital contable</a:t>
              </a:r>
            </a:p>
          </p:txBody>
        </p:sp>
        <p:sp>
          <p:nvSpPr>
            <p:cNvPr id="16" name="Forma libre: forma 15">
              <a:extLst>
                <a:ext uri="{FF2B5EF4-FFF2-40B4-BE49-F238E27FC236}">
                  <a16:creationId xmlns:a16="http://schemas.microsoft.com/office/drawing/2014/main" id="{625C92C8-CCBC-4B55-9E26-370EB3A8D051}"/>
                </a:ext>
              </a:extLst>
            </p:cNvPr>
            <p:cNvSpPr/>
            <p:nvPr/>
          </p:nvSpPr>
          <p:spPr>
            <a:xfrm>
              <a:off x="7337231" y="2835973"/>
              <a:ext cx="1524000" cy="1524000"/>
            </a:xfrm>
            <a:custGeom>
              <a:avLst/>
              <a:gdLst>
                <a:gd name="connsiteX0" fmla="*/ 0 w 1524000"/>
                <a:gd name="connsiteY0" fmla="*/ 762000 h 1524000"/>
                <a:gd name="connsiteX1" fmla="*/ 762000 w 1524000"/>
                <a:gd name="connsiteY1" fmla="*/ 0 h 1524000"/>
                <a:gd name="connsiteX2" fmla="*/ 1524000 w 1524000"/>
                <a:gd name="connsiteY2" fmla="*/ 762000 h 1524000"/>
                <a:gd name="connsiteX3" fmla="*/ 762000 w 1524000"/>
                <a:gd name="connsiteY3" fmla="*/ 1524000 h 1524000"/>
                <a:gd name="connsiteX4" fmla="*/ 0 w 1524000"/>
                <a:gd name="connsiteY4" fmla="*/ 76200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0" y="762000"/>
                  </a:moveTo>
                  <a:cubicBezTo>
                    <a:pt x="0" y="341159"/>
                    <a:pt x="341159" y="0"/>
                    <a:pt x="762000" y="0"/>
                  </a:cubicBezTo>
                  <a:cubicBezTo>
                    <a:pt x="1182841" y="0"/>
                    <a:pt x="1524000" y="341159"/>
                    <a:pt x="1524000" y="762000"/>
                  </a:cubicBezTo>
                  <a:cubicBezTo>
                    <a:pt x="1524000" y="1182841"/>
                    <a:pt x="1182841" y="1524000"/>
                    <a:pt x="762000" y="1524000"/>
                  </a:cubicBezTo>
                  <a:cubicBezTo>
                    <a:pt x="341159" y="1524000"/>
                    <a:pt x="0" y="1182841"/>
                    <a:pt x="0" y="762000"/>
                  </a:cubicBezTo>
                  <a:close/>
                </a:path>
              </a:pathLst>
            </a:custGeom>
            <a:solidFill>
              <a:schemeClr val="tx2">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1125" tIns="251125" rIns="251125" bIns="251125" numCol="1" spcCol="1270" anchor="ctr" anchorCtr="0">
              <a:noAutofit/>
            </a:bodyPr>
            <a:lstStyle/>
            <a:p>
              <a:pPr marL="0" lvl="0" indent="0" algn="ctr" defTabSz="977900">
                <a:lnSpc>
                  <a:spcPct val="90000"/>
                </a:lnSpc>
                <a:spcBef>
                  <a:spcPct val="0"/>
                </a:spcBef>
                <a:spcAft>
                  <a:spcPct val="35000"/>
                </a:spcAft>
                <a:buNone/>
              </a:pPr>
              <a:r>
                <a:rPr lang="es-ES" sz="2200" kern="1200" dirty="0"/>
                <a:t>Activo</a:t>
              </a:r>
            </a:p>
          </p:txBody>
        </p:sp>
        <p:sp>
          <p:nvSpPr>
            <p:cNvPr id="17" name="Forma libre: forma 16">
              <a:extLst>
                <a:ext uri="{FF2B5EF4-FFF2-40B4-BE49-F238E27FC236}">
                  <a16:creationId xmlns:a16="http://schemas.microsoft.com/office/drawing/2014/main" id="{BB7C1F66-FD45-4FD2-8E03-E441E6D6A87C}"/>
                </a:ext>
              </a:extLst>
            </p:cNvPr>
            <p:cNvSpPr/>
            <p:nvPr/>
          </p:nvSpPr>
          <p:spPr>
            <a:xfrm>
              <a:off x="8895098" y="2467503"/>
              <a:ext cx="1524000" cy="1524000"/>
            </a:xfrm>
            <a:custGeom>
              <a:avLst/>
              <a:gdLst>
                <a:gd name="connsiteX0" fmla="*/ 0 w 1524000"/>
                <a:gd name="connsiteY0" fmla="*/ 762000 h 1524000"/>
                <a:gd name="connsiteX1" fmla="*/ 762000 w 1524000"/>
                <a:gd name="connsiteY1" fmla="*/ 0 h 1524000"/>
                <a:gd name="connsiteX2" fmla="*/ 1524000 w 1524000"/>
                <a:gd name="connsiteY2" fmla="*/ 762000 h 1524000"/>
                <a:gd name="connsiteX3" fmla="*/ 762000 w 1524000"/>
                <a:gd name="connsiteY3" fmla="*/ 1524000 h 1524000"/>
                <a:gd name="connsiteX4" fmla="*/ 0 w 1524000"/>
                <a:gd name="connsiteY4" fmla="*/ 76200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0" y="762000"/>
                  </a:moveTo>
                  <a:cubicBezTo>
                    <a:pt x="0" y="341159"/>
                    <a:pt x="341159" y="0"/>
                    <a:pt x="762000" y="0"/>
                  </a:cubicBezTo>
                  <a:cubicBezTo>
                    <a:pt x="1182841" y="0"/>
                    <a:pt x="1524000" y="341159"/>
                    <a:pt x="1524000" y="762000"/>
                  </a:cubicBezTo>
                  <a:cubicBezTo>
                    <a:pt x="1524000" y="1182841"/>
                    <a:pt x="1182841" y="1524000"/>
                    <a:pt x="762000" y="1524000"/>
                  </a:cubicBezTo>
                  <a:cubicBezTo>
                    <a:pt x="341159" y="1524000"/>
                    <a:pt x="0" y="1182841"/>
                    <a:pt x="0" y="762000"/>
                  </a:cubicBezTo>
                  <a:close/>
                </a:path>
              </a:pathLst>
            </a:custGeom>
            <a:solidFill>
              <a:srgbClr val="D7A62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1125" tIns="251125" rIns="251125" bIns="251125" numCol="1" spcCol="1270" anchor="ctr" anchorCtr="0">
              <a:noAutofit/>
            </a:bodyPr>
            <a:lstStyle/>
            <a:p>
              <a:pPr marL="0" lvl="0" indent="0" algn="ctr" defTabSz="977900">
                <a:lnSpc>
                  <a:spcPct val="90000"/>
                </a:lnSpc>
                <a:spcBef>
                  <a:spcPct val="0"/>
                </a:spcBef>
                <a:spcAft>
                  <a:spcPct val="35000"/>
                </a:spcAft>
                <a:buNone/>
              </a:pPr>
              <a:r>
                <a:rPr lang="es-ES" sz="2200" kern="1200" dirty="0"/>
                <a:t>Pasivo</a:t>
              </a:r>
            </a:p>
          </p:txBody>
        </p:sp>
        <p:sp>
          <p:nvSpPr>
            <p:cNvPr id="18" name="Forma 17">
              <a:extLst>
                <a:ext uri="{FF2B5EF4-FFF2-40B4-BE49-F238E27FC236}">
                  <a16:creationId xmlns:a16="http://schemas.microsoft.com/office/drawing/2014/main" id="{6B620BF6-6FF6-47AA-BCD2-B4689D2B2F1D}"/>
                </a:ext>
              </a:extLst>
            </p:cNvPr>
            <p:cNvSpPr/>
            <p:nvPr/>
          </p:nvSpPr>
          <p:spPr>
            <a:xfrm>
              <a:off x="6659898" y="2158639"/>
              <a:ext cx="4741333" cy="3793066"/>
            </a:xfrm>
            <a:prstGeom prst="funnel">
              <a:avLst/>
            </a:prstGeom>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a:lstStyle/>
            <a:p>
              <a:endParaRPr lang="es-MX" dirty="0"/>
            </a:p>
          </p:txBody>
        </p:sp>
      </p:grpSp>
    </p:spTree>
    <p:extLst>
      <p:ext uri="{BB962C8B-B14F-4D97-AF65-F5344CB8AC3E}">
        <p14:creationId xmlns:p14="http://schemas.microsoft.com/office/powerpoint/2010/main" val="2968585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N I F</a:t>
            </a:r>
          </a:p>
        </p:txBody>
      </p:sp>
      <p:graphicFrame>
        <p:nvGraphicFramePr>
          <p:cNvPr id="4" name="Marcador de contenido 3"/>
          <p:cNvGraphicFramePr>
            <a:graphicFrameLocks noGrp="1"/>
          </p:cNvGraphicFramePr>
          <p:nvPr>
            <p:ph idx="1"/>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796D5EC9-8FA9-4F9B-8A8B-9D60285B8359}"/>
              </a:ext>
            </a:extLst>
          </p:cNvPr>
          <p:cNvPicPr>
            <a:picLocks noChangeAspect="1"/>
          </p:cNvPicPr>
          <p:nvPr/>
        </p:nvPicPr>
        <p:blipFill>
          <a:blip r:embed="rId8"/>
          <a:stretch>
            <a:fillRect/>
          </a:stretch>
        </p:blipFill>
        <p:spPr>
          <a:xfrm>
            <a:off x="9808030" y="161515"/>
            <a:ext cx="1347333" cy="1700931"/>
          </a:xfrm>
          <a:prstGeom prst="rect">
            <a:avLst/>
          </a:prstGeom>
        </p:spPr>
      </p:pic>
    </p:spTree>
    <p:extLst>
      <p:ext uri="{BB962C8B-B14F-4D97-AF65-F5344CB8AC3E}">
        <p14:creationId xmlns:p14="http://schemas.microsoft.com/office/powerpoint/2010/main" val="4102394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19913827"/>
              </p:ext>
            </p:extLst>
          </p:nvPr>
        </p:nvGraphicFramePr>
        <p:xfrm>
          <a:off x="865043" y="1573967"/>
          <a:ext cx="10902236" cy="4961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796D5EC9-8FA9-4F9B-8A8B-9D60285B8359}"/>
              </a:ext>
            </a:extLst>
          </p:cNvPr>
          <p:cNvPicPr>
            <a:picLocks noChangeAspect="1"/>
          </p:cNvPicPr>
          <p:nvPr/>
        </p:nvPicPr>
        <p:blipFill>
          <a:blip r:embed="rId8"/>
          <a:stretch>
            <a:fillRect/>
          </a:stretch>
        </p:blipFill>
        <p:spPr>
          <a:xfrm>
            <a:off x="9808030" y="161515"/>
            <a:ext cx="1347333" cy="1700931"/>
          </a:xfrm>
          <a:prstGeom prst="rect">
            <a:avLst/>
          </a:prstGeom>
        </p:spPr>
      </p:pic>
    </p:spTree>
    <p:extLst>
      <p:ext uri="{BB962C8B-B14F-4D97-AF65-F5344CB8AC3E}">
        <p14:creationId xmlns:p14="http://schemas.microsoft.com/office/powerpoint/2010/main" val="3375344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656231100"/>
              </p:ext>
            </p:extLst>
          </p:nvPr>
        </p:nvGraphicFramePr>
        <p:xfrm>
          <a:off x="1096963" y="2188564"/>
          <a:ext cx="10295562" cy="3680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796D5EC9-8FA9-4F9B-8A8B-9D60285B8359}"/>
              </a:ext>
            </a:extLst>
          </p:cNvPr>
          <p:cNvPicPr>
            <a:picLocks noChangeAspect="1"/>
          </p:cNvPicPr>
          <p:nvPr/>
        </p:nvPicPr>
        <p:blipFill>
          <a:blip r:embed="rId8"/>
          <a:stretch>
            <a:fillRect/>
          </a:stretch>
        </p:blipFill>
        <p:spPr>
          <a:xfrm rot="20983062">
            <a:off x="10418163" y="253312"/>
            <a:ext cx="1227855" cy="1347695"/>
          </a:xfrm>
          <a:prstGeom prst="rect">
            <a:avLst/>
          </a:prstGeom>
        </p:spPr>
      </p:pic>
      <p:pic>
        <p:nvPicPr>
          <p:cNvPr id="5" name="Imagen 4">
            <a:extLst>
              <a:ext uri="{FF2B5EF4-FFF2-40B4-BE49-F238E27FC236}">
                <a16:creationId xmlns:a16="http://schemas.microsoft.com/office/drawing/2014/main" id="{B42D6E2D-4733-4C0A-961E-8BB5BB1EE5BB}"/>
              </a:ext>
            </a:extLst>
          </p:cNvPr>
          <p:cNvPicPr>
            <a:picLocks noChangeAspect="1"/>
          </p:cNvPicPr>
          <p:nvPr/>
        </p:nvPicPr>
        <p:blipFill>
          <a:blip r:embed="rId9"/>
          <a:stretch>
            <a:fillRect/>
          </a:stretch>
        </p:blipFill>
        <p:spPr>
          <a:xfrm>
            <a:off x="753223" y="1738859"/>
            <a:ext cx="10402139" cy="4437089"/>
          </a:xfrm>
          <a:prstGeom prst="rect">
            <a:avLst/>
          </a:prstGeom>
        </p:spPr>
      </p:pic>
    </p:spTree>
    <p:extLst>
      <p:ext uri="{BB962C8B-B14F-4D97-AF65-F5344CB8AC3E}">
        <p14:creationId xmlns:p14="http://schemas.microsoft.com/office/powerpoint/2010/main" val="3613241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N I F</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6526091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7" name="Imagen 6" descr="Imagen que contiene texto&#10;&#10;Descripción generada con confianza alta">
            <a:extLst>
              <a:ext uri="{FF2B5EF4-FFF2-40B4-BE49-F238E27FC236}">
                <a16:creationId xmlns:a16="http://schemas.microsoft.com/office/drawing/2014/main" id="{E2BD0F9D-E951-4397-AE70-4FCF70137A9D}"/>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5294688" y="494675"/>
            <a:ext cx="888338" cy="1275976"/>
          </a:xfrm>
          <a:prstGeom prst="rect">
            <a:avLst/>
          </a:prstGeom>
        </p:spPr>
      </p:pic>
      <p:sp>
        <p:nvSpPr>
          <p:cNvPr id="9" name="Triángulo isósceles 8">
            <a:extLst>
              <a:ext uri="{FF2B5EF4-FFF2-40B4-BE49-F238E27FC236}">
                <a16:creationId xmlns:a16="http://schemas.microsoft.com/office/drawing/2014/main" id="{B53335A9-52DC-48E5-A764-26CA2F0CE405}"/>
              </a:ext>
            </a:extLst>
          </p:cNvPr>
          <p:cNvSpPr/>
          <p:nvPr/>
        </p:nvSpPr>
        <p:spPr>
          <a:xfrm>
            <a:off x="5570806" y="3812346"/>
            <a:ext cx="2391508" cy="1730326"/>
          </a:xfrm>
          <a:prstGeom prst="triangle">
            <a:avLst>
              <a:gd name="adj" fmla="val 52353"/>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atin typeface="Arial" panose="020B0604020202020204" pitchFamily="34" charset="0"/>
                <a:cs typeface="Arial" panose="020B0604020202020204" pitchFamily="34" charset="0"/>
              </a:rPr>
              <a:t>Bienes</a:t>
            </a:r>
          </a:p>
        </p:txBody>
      </p:sp>
    </p:spTree>
    <p:extLst>
      <p:ext uri="{BB962C8B-B14F-4D97-AF65-F5344CB8AC3E}">
        <p14:creationId xmlns:p14="http://schemas.microsoft.com/office/powerpoint/2010/main" val="1404310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N I F</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8417286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7" name="Imagen 6" descr="Imagen que contiene texto&#10;&#10;Descripción generada con confianza alta">
            <a:extLst>
              <a:ext uri="{FF2B5EF4-FFF2-40B4-BE49-F238E27FC236}">
                <a16:creationId xmlns:a16="http://schemas.microsoft.com/office/drawing/2014/main" id="{E2BD0F9D-E951-4397-AE70-4FCF70137A9D}"/>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5294688" y="265701"/>
            <a:ext cx="1047750" cy="1504950"/>
          </a:xfrm>
          <a:prstGeom prst="rect">
            <a:avLst/>
          </a:prstGeom>
        </p:spPr>
      </p:pic>
      <p:sp>
        <p:nvSpPr>
          <p:cNvPr id="9" name="Triángulo isósceles 8">
            <a:extLst>
              <a:ext uri="{FF2B5EF4-FFF2-40B4-BE49-F238E27FC236}">
                <a16:creationId xmlns:a16="http://schemas.microsoft.com/office/drawing/2014/main" id="{B53335A9-52DC-48E5-A764-26CA2F0CE405}"/>
              </a:ext>
            </a:extLst>
          </p:cNvPr>
          <p:cNvSpPr/>
          <p:nvPr/>
        </p:nvSpPr>
        <p:spPr>
          <a:xfrm>
            <a:off x="5294688" y="3812345"/>
            <a:ext cx="2667626" cy="1730327"/>
          </a:xfrm>
          <a:prstGeom prst="triangle">
            <a:avLst>
              <a:gd name="adj" fmla="val 50527"/>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atin typeface="Arial" panose="020B0604020202020204" pitchFamily="34" charset="0"/>
                <a:cs typeface="Arial" panose="020B0604020202020204" pitchFamily="34" charset="0"/>
              </a:rPr>
              <a:t>Deudas</a:t>
            </a:r>
          </a:p>
        </p:txBody>
      </p:sp>
    </p:spTree>
    <p:extLst>
      <p:ext uri="{BB962C8B-B14F-4D97-AF65-F5344CB8AC3E}">
        <p14:creationId xmlns:p14="http://schemas.microsoft.com/office/powerpoint/2010/main" val="1191698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N I F</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38386271"/>
              </p:ext>
            </p:extLst>
          </p:nvPr>
        </p:nvGraphicFramePr>
        <p:xfrm>
          <a:off x="1096962" y="1846263"/>
          <a:ext cx="10157191"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7" name="Imagen 6" descr="Imagen que contiene texto&#10;&#10;Descripción generada con confianza alta">
            <a:extLst>
              <a:ext uri="{FF2B5EF4-FFF2-40B4-BE49-F238E27FC236}">
                <a16:creationId xmlns:a16="http://schemas.microsoft.com/office/drawing/2014/main" id="{E2BD0F9D-E951-4397-AE70-4FCF70137A9D}"/>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5294688" y="265701"/>
            <a:ext cx="1047750" cy="1504950"/>
          </a:xfrm>
          <a:prstGeom prst="rect">
            <a:avLst/>
          </a:prstGeom>
        </p:spPr>
      </p:pic>
      <p:sp>
        <p:nvSpPr>
          <p:cNvPr id="9" name="Triángulo isósceles 8">
            <a:extLst>
              <a:ext uri="{FF2B5EF4-FFF2-40B4-BE49-F238E27FC236}">
                <a16:creationId xmlns:a16="http://schemas.microsoft.com/office/drawing/2014/main" id="{B53335A9-52DC-48E5-A764-26CA2F0CE405}"/>
              </a:ext>
            </a:extLst>
          </p:cNvPr>
          <p:cNvSpPr/>
          <p:nvPr/>
        </p:nvSpPr>
        <p:spPr>
          <a:xfrm>
            <a:off x="6907237" y="2912012"/>
            <a:ext cx="2391508" cy="2799472"/>
          </a:xfrm>
          <a:prstGeom prst="triangl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atin typeface="Arial" panose="020B0604020202020204" pitchFamily="34" charset="0"/>
                <a:cs typeface="Arial" panose="020B0604020202020204" pitchFamily="34" charset="0"/>
              </a:rPr>
              <a:t>Aportación de socios</a:t>
            </a:r>
          </a:p>
        </p:txBody>
      </p:sp>
    </p:spTree>
    <p:extLst>
      <p:ext uri="{BB962C8B-B14F-4D97-AF65-F5344CB8AC3E}">
        <p14:creationId xmlns:p14="http://schemas.microsoft.com/office/powerpoint/2010/main" val="4171089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latin typeface="Arial" panose="020B0604020202020204" pitchFamily="34" charset="0"/>
                <a:cs typeface="Arial" panose="020B0604020202020204" pitchFamily="34" charset="0"/>
              </a:rPr>
              <a:t>Contenido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71965774"/>
              </p:ext>
            </p:extLst>
          </p:nvPr>
        </p:nvGraphicFramePr>
        <p:xfrm>
          <a:off x="1616509" y="1737360"/>
          <a:ext cx="8109382" cy="4071156"/>
        </p:xfrm>
        <a:graphic>
          <a:graphicData uri="http://schemas.openxmlformats.org/drawingml/2006/table">
            <a:tbl>
              <a:tblPr firstRow="1" bandRow="1">
                <a:tableStyleId>{5C22544A-7EE6-4342-B048-85BDC9FD1C3A}</a:tableStyleId>
              </a:tblPr>
              <a:tblGrid>
                <a:gridCol w="794182">
                  <a:extLst>
                    <a:ext uri="{9D8B030D-6E8A-4147-A177-3AD203B41FA5}">
                      <a16:colId xmlns:a16="http://schemas.microsoft.com/office/drawing/2014/main" val="20000"/>
                    </a:ext>
                  </a:extLst>
                </a:gridCol>
                <a:gridCol w="6203373">
                  <a:extLst>
                    <a:ext uri="{9D8B030D-6E8A-4147-A177-3AD203B41FA5}">
                      <a16:colId xmlns:a16="http://schemas.microsoft.com/office/drawing/2014/main" val="20001"/>
                    </a:ext>
                  </a:extLst>
                </a:gridCol>
                <a:gridCol w="1111827">
                  <a:extLst>
                    <a:ext uri="{9D8B030D-6E8A-4147-A177-3AD203B41FA5}">
                      <a16:colId xmlns:a16="http://schemas.microsoft.com/office/drawing/2014/main" val="20002"/>
                    </a:ext>
                  </a:extLst>
                </a:gridCol>
              </a:tblGrid>
              <a:tr h="327044">
                <a:tc>
                  <a:txBody>
                    <a:bodyPr/>
                    <a:lstStyle/>
                    <a:p>
                      <a:endParaRPr lang="es-MX" sz="1400" dirty="0">
                        <a:latin typeface="+mn-lt"/>
                      </a:endParaRPr>
                    </a:p>
                  </a:txBody>
                  <a:tcPr/>
                </a:tc>
                <a:tc>
                  <a:txBody>
                    <a:bodyPr/>
                    <a:lstStyle/>
                    <a:p>
                      <a:r>
                        <a:rPr lang="es-MX" sz="1400" dirty="0">
                          <a:latin typeface="+mn-lt"/>
                        </a:rPr>
                        <a:t>Tema </a:t>
                      </a:r>
                    </a:p>
                  </a:txBody>
                  <a:tcPr/>
                </a:tc>
                <a:tc>
                  <a:txBody>
                    <a:bodyPr/>
                    <a:lstStyle/>
                    <a:p>
                      <a:r>
                        <a:rPr lang="es-MX" sz="1400" baseline="0" dirty="0">
                          <a:latin typeface="+mn-lt"/>
                        </a:rPr>
                        <a:t>No. Diapositiva</a:t>
                      </a:r>
                      <a:endParaRPr lang="es-MX" sz="1400" dirty="0">
                        <a:latin typeface="+mn-lt"/>
                      </a:endParaRPr>
                    </a:p>
                  </a:txBody>
                  <a:tcPr/>
                </a:tc>
                <a:extLst>
                  <a:ext uri="{0D108BD9-81ED-4DB2-BD59-A6C34878D82A}">
                    <a16:rowId xmlns:a16="http://schemas.microsoft.com/office/drawing/2014/main" val="10000"/>
                  </a:ext>
                </a:extLst>
              </a:tr>
              <a:tr h="327044">
                <a:tc>
                  <a:txBody>
                    <a:bodyPr/>
                    <a:lstStyle/>
                    <a:p>
                      <a:endParaRPr lang="es-MX" sz="1400" dirty="0">
                        <a:latin typeface="+mn-lt"/>
                      </a:endParaRPr>
                    </a:p>
                  </a:txBody>
                  <a:tcPr/>
                </a:tc>
                <a:tc>
                  <a:txBody>
                    <a:bodyPr/>
                    <a:lstStyle/>
                    <a:p>
                      <a:r>
                        <a:rPr lang="es-MX" sz="1400" dirty="0">
                          <a:latin typeface="Arial" panose="020B0604020202020204" pitchFamily="34" charset="0"/>
                          <a:cs typeface="Arial" panose="020B0604020202020204" pitchFamily="34" charset="0"/>
                        </a:rPr>
                        <a:t>Presentación de la unidad de aprendizaje</a:t>
                      </a:r>
                    </a:p>
                  </a:txBody>
                  <a:tcPr/>
                </a:tc>
                <a:tc>
                  <a:txBody>
                    <a:bodyPr/>
                    <a:lstStyle/>
                    <a:p>
                      <a:pPr algn="r"/>
                      <a:r>
                        <a:rPr lang="es-MX" sz="1400" dirty="0"/>
                        <a:t>3</a:t>
                      </a:r>
                    </a:p>
                  </a:txBody>
                  <a:tcPr/>
                </a:tc>
                <a:extLst>
                  <a:ext uri="{0D108BD9-81ED-4DB2-BD59-A6C34878D82A}">
                    <a16:rowId xmlns:a16="http://schemas.microsoft.com/office/drawing/2014/main" val="10001"/>
                  </a:ext>
                </a:extLst>
              </a:tr>
              <a:tr h="327044">
                <a:tc>
                  <a:txBody>
                    <a:bodyPr/>
                    <a:lstStyle/>
                    <a:p>
                      <a:endParaRPr lang="es-MX" sz="1400" dirty="0">
                        <a:latin typeface="+mn-lt"/>
                      </a:endParaRPr>
                    </a:p>
                  </a:txBody>
                  <a:tcPr/>
                </a:tc>
                <a:tc>
                  <a:txBody>
                    <a:bodyPr/>
                    <a:lstStyle/>
                    <a:p>
                      <a:r>
                        <a:rPr lang="es-MX" sz="1400" dirty="0">
                          <a:latin typeface="Arial" panose="020B0604020202020204" pitchFamily="34" charset="0"/>
                          <a:cs typeface="Arial" panose="020B0604020202020204" pitchFamily="34" charset="0"/>
                        </a:rPr>
                        <a:t>De la unidad de aprendizaje: Objetivo y propósito</a:t>
                      </a:r>
                    </a:p>
                  </a:txBody>
                  <a:tcPr/>
                </a:tc>
                <a:tc>
                  <a:txBody>
                    <a:bodyPr/>
                    <a:lstStyle/>
                    <a:p>
                      <a:pPr algn="r"/>
                      <a:r>
                        <a:rPr lang="es-MX" sz="1400" dirty="0"/>
                        <a:t>4</a:t>
                      </a:r>
                    </a:p>
                  </a:txBody>
                  <a:tcPr/>
                </a:tc>
                <a:extLst>
                  <a:ext uri="{0D108BD9-81ED-4DB2-BD59-A6C34878D82A}">
                    <a16:rowId xmlns:a16="http://schemas.microsoft.com/office/drawing/2014/main" val="10002"/>
                  </a:ext>
                </a:extLst>
              </a:tr>
              <a:tr h="327044">
                <a:tc>
                  <a:txBody>
                    <a:bodyPr/>
                    <a:lstStyle/>
                    <a:p>
                      <a:endParaRPr lang="es-MX" sz="1400" dirty="0">
                        <a:latin typeface="+mn-lt"/>
                      </a:endParaRPr>
                    </a:p>
                  </a:txBody>
                  <a:tcPr/>
                </a:tc>
                <a:tc>
                  <a:txBody>
                    <a:bodyPr/>
                    <a:lstStyle/>
                    <a:p>
                      <a:r>
                        <a:rPr lang="es-MX" sz="1400" dirty="0">
                          <a:latin typeface="Arial" panose="020B0604020202020204" pitchFamily="34" charset="0"/>
                          <a:cs typeface="Arial" panose="020B0604020202020204" pitchFamily="34" charset="0"/>
                        </a:rPr>
                        <a:t>Guía para el usuario</a:t>
                      </a:r>
                    </a:p>
                  </a:txBody>
                  <a:tcPr/>
                </a:tc>
                <a:tc>
                  <a:txBody>
                    <a:bodyPr/>
                    <a:lstStyle/>
                    <a:p>
                      <a:pPr algn="r"/>
                      <a:r>
                        <a:rPr lang="es-MX" sz="1400" dirty="0"/>
                        <a:t>5</a:t>
                      </a:r>
                    </a:p>
                  </a:txBody>
                  <a:tcPr/>
                </a:tc>
                <a:extLst>
                  <a:ext uri="{0D108BD9-81ED-4DB2-BD59-A6C34878D82A}">
                    <a16:rowId xmlns:a16="http://schemas.microsoft.com/office/drawing/2014/main" val="10003"/>
                  </a:ext>
                </a:extLst>
              </a:tr>
              <a:tr h="327044">
                <a:tc>
                  <a:txBody>
                    <a:bodyPr/>
                    <a:lstStyle/>
                    <a:p>
                      <a:endParaRPr lang="es-MX" sz="1400" dirty="0">
                        <a:latin typeface="+mn-lt"/>
                      </a:endParaRPr>
                    </a:p>
                  </a:txBody>
                  <a:tcPr/>
                </a:tc>
                <a:tc>
                  <a:txBody>
                    <a:bodyPr/>
                    <a:lstStyle/>
                    <a:p>
                      <a:r>
                        <a:rPr lang="es-MX" sz="1400" dirty="0">
                          <a:latin typeface="Arial" panose="020B0604020202020204" pitchFamily="34" charset="0"/>
                          <a:cs typeface="Arial" panose="020B0604020202020204" pitchFamily="34" charset="0"/>
                        </a:rPr>
                        <a:t>Introducción</a:t>
                      </a:r>
                    </a:p>
                  </a:txBody>
                  <a:tcPr/>
                </a:tc>
                <a:tc>
                  <a:txBody>
                    <a:bodyPr/>
                    <a:lstStyle/>
                    <a:p>
                      <a:pPr algn="r"/>
                      <a:r>
                        <a:rPr lang="es-MX" sz="1400" dirty="0">
                          <a:latin typeface="+mn-lt"/>
                        </a:rPr>
                        <a:t>6</a:t>
                      </a:r>
                    </a:p>
                  </a:txBody>
                  <a:tcPr/>
                </a:tc>
                <a:extLst>
                  <a:ext uri="{0D108BD9-81ED-4DB2-BD59-A6C34878D82A}">
                    <a16:rowId xmlns:a16="http://schemas.microsoft.com/office/drawing/2014/main" val="10004"/>
                  </a:ext>
                </a:extLst>
              </a:tr>
              <a:tr h="327044">
                <a:tc>
                  <a:txBody>
                    <a:bodyPr/>
                    <a:lstStyle/>
                    <a:p>
                      <a:endParaRPr lang="es-MX" sz="1400">
                        <a:latin typeface="+mn-lt"/>
                      </a:endParaRPr>
                    </a:p>
                  </a:txBody>
                  <a:tcPr/>
                </a:tc>
                <a:tc>
                  <a:txBody>
                    <a:bodyPr/>
                    <a:lstStyle/>
                    <a:p>
                      <a:r>
                        <a:rPr lang="es-MX" sz="1400" dirty="0">
                          <a:latin typeface="Arial" panose="020B0604020202020204" pitchFamily="34" charset="0"/>
                          <a:cs typeface="Arial" panose="020B0604020202020204" pitchFamily="34" charset="0"/>
                        </a:rPr>
                        <a:t>Objetivo</a:t>
                      </a:r>
                    </a:p>
                  </a:txBody>
                  <a:tcPr/>
                </a:tc>
                <a:tc>
                  <a:txBody>
                    <a:bodyPr/>
                    <a:lstStyle/>
                    <a:p>
                      <a:pPr algn="r"/>
                      <a:r>
                        <a:rPr lang="es-MX" sz="1400" dirty="0">
                          <a:latin typeface="+mn-lt"/>
                        </a:rPr>
                        <a:t>7</a:t>
                      </a:r>
                    </a:p>
                  </a:txBody>
                  <a:tcPr/>
                </a:tc>
                <a:extLst>
                  <a:ext uri="{0D108BD9-81ED-4DB2-BD59-A6C34878D82A}">
                    <a16:rowId xmlns:a16="http://schemas.microsoft.com/office/drawing/2014/main" val="10005"/>
                  </a:ext>
                </a:extLst>
              </a:tr>
              <a:tr h="327044">
                <a:tc>
                  <a:txBody>
                    <a:bodyPr/>
                    <a:lstStyle/>
                    <a:p>
                      <a:endParaRPr lang="es-MX" sz="1400">
                        <a:latin typeface="+mn-lt"/>
                      </a:endParaRPr>
                    </a:p>
                  </a:txBody>
                  <a:tcPr/>
                </a:tc>
                <a:tc>
                  <a:txBody>
                    <a:bodyPr/>
                    <a:lstStyle/>
                    <a:p>
                      <a:r>
                        <a:rPr lang="es-MX" sz="1400" dirty="0">
                          <a:latin typeface="Arial" panose="020B0604020202020204" pitchFamily="34" charset="0"/>
                          <a:cs typeface="Arial" panose="020B0604020202020204" pitchFamily="34" charset="0"/>
                        </a:rPr>
                        <a:t>Qué son los Estados Financieros, sus características  y para qué sirven</a:t>
                      </a:r>
                    </a:p>
                  </a:txBody>
                  <a:tcPr/>
                </a:tc>
                <a:tc>
                  <a:txBody>
                    <a:bodyPr/>
                    <a:lstStyle/>
                    <a:p>
                      <a:pPr algn="r"/>
                      <a:r>
                        <a:rPr lang="es-MX" sz="1400" dirty="0">
                          <a:latin typeface="+mn-lt"/>
                        </a:rPr>
                        <a:t>8-11</a:t>
                      </a:r>
                    </a:p>
                  </a:txBody>
                  <a:tcPr/>
                </a:tc>
                <a:extLst>
                  <a:ext uri="{0D108BD9-81ED-4DB2-BD59-A6C34878D82A}">
                    <a16:rowId xmlns:a16="http://schemas.microsoft.com/office/drawing/2014/main" val="10006"/>
                  </a:ext>
                </a:extLst>
              </a:tr>
              <a:tr h="327044">
                <a:tc>
                  <a:txBody>
                    <a:bodyPr/>
                    <a:lstStyle/>
                    <a:p>
                      <a:endParaRPr lang="es-MX" sz="1400">
                        <a:latin typeface="+mn-lt"/>
                      </a:endParaRPr>
                    </a:p>
                  </a:txBody>
                  <a:tcPr/>
                </a:tc>
                <a:tc>
                  <a:txBody>
                    <a:bodyPr/>
                    <a:lstStyle/>
                    <a:p>
                      <a:r>
                        <a:rPr lang="es-MX" sz="1400" dirty="0">
                          <a:latin typeface="Arial" panose="020B0604020202020204" pitchFamily="34" charset="0"/>
                          <a:cs typeface="Arial" panose="020B0604020202020204" pitchFamily="34" charset="0"/>
                        </a:rPr>
                        <a:t>El Balance General</a:t>
                      </a:r>
                    </a:p>
                  </a:txBody>
                  <a:tcPr/>
                </a:tc>
                <a:tc>
                  <a:txBody>
                    <a:bodyPr/>
                    <a:lstStyle/>
                    <a:p>
                      <a:pPr algn="r"/>
                      <a:r>
                        <a:rPr lang="es-MX" sz="1400" dirty="0">
                          <a:latin typeface="+mn-lt"/>
                        </a:rPr>
                        <a:t>12-26</a:t>
                      </a:r>
                    </a:p>
                  </a:txBody>
                  <a:tcPr/>
                </a:tc>
                <a:extLst>
                  <a:ext uri="{0D108BD9-81ED-4DB2-BD59-A6C34878D82A}">
                    <a16:rowId xmlns:a16="http://schemas.microsoft.com/office/drawing/2014/main" val="10007"/>
                  </a:ext>
                </a:extLst>
              </a:tr>
              <a:tr h="327044">
                <a:tc>
                  <a:txBody>
                    <a:bodyPr/>
                    <a:lstStyle/>
                    <a:p>
                      <a:endParaRPr lang="es-MX" sz="1400">
                        <a:latin typeface="+mn-lt"/>
                      </a:endParaRPr>
                    </a:p>
                  </a:txBody>
                  <a:tcPr/>
                </a:tc>
                <a:tc>
                  <a:txBody>
                    <a:bodyPr/>
                    <a:lstStyle/>
                    <a:p>
                      <a:r>
                        <a:rPr lang="es-MX" sz="1400" dirty="0">
                          <a:latin typeface="Arial" panose="020B0604020202020204" pitchFamily="34" charset="0"/>
                          <a:cs typeface="Arial" panose="020B0604020202020204" pitchFamily="34" charset="0"/>
                        </a:rPr>
                        <a:t>El Estado de Pérdidas y Ganancias</a:t>
                      </a:r>
                    </a:p>
                  </a:txBody>
                  <a:tcPr/>
                </a:tc>
                <a:tc>
                  <a:txBody>
                    <a:bodyPr/>
                    <a:lstStyle/>
                    <a:p>
                      <a:pPr algn="r"/>
                      <a:r>
                        <a:rPr lang="es-MX" sz="1400" dirty="0">
                          <a:latin typeface="+mn-lt"/>
                        </a:rPr>
                        <a:t>27-31</a:t>
                      </a:r>
                    </a:p>
                  </a:txBody>
                  <a:tcPr/>
                </a:tc>
                <a:extLst>
                  <a:ext uri="{0D108BD9-81ED-4DB2-BD59-A6C34878D82A}">
                    <a16:rowId xmlns:a16="http://schemas.microsoft.com/office/drawing/2014/main" val="10008"/>
                  </a:ext>
                </a:extLst>
              </a:tr>
              <a:tr h="327044">
                <a:tc>
                  <a:txBody>
                    <a:bodyPr/>
                    <a:lstStyle/>
                    <a:p>
                      <a:endParaRPr lang="es-MX" sz="1400">
                        <a:latin typeface="+mn-lt"/>
                      </a:endParaRPr>
                    </a:p>
                  </a:txBody>
                  <a:tcPr/>
                </a:tc>
                <a:tc>
                  <a:txBody>
                    <a:bodyPr/>
                    <a:lstStyle/>
                    <a:p>
                      <a:r>
                        <a:rPr lang="es-MX" sz="1400" dirty="0">
                          <a:latin typeface="Arial" panose="020B0604020202020204" pitchFamily="34" charset="0"/>
                          <a:cs typeface="Arial" panose="020B0604020202020204" pitchFamily="34" charset="0"/>
                        </a:rPr>
                        <a:t>Principio de comparabilidad</a:t>
                      </a:r>
                    </a:p>
                  </a:txBody>
                  <a:tcPr/>
                </a:tc>
                <a:tc>
                  <a:txBody>
                    <a:bodyPr/>
                    <a:lstStyle/>
                    <a:p>
                      <a:pPr algn="r"/>
                      <a:r>
                        <a:rPr lang="es-MX" sz="1400" dirty="0">
                          <a:latin typeface="+mn-lt"/>
                        </a:rPr>
                        <a:t>32-33</a:t>
                      </a:r>
                    </a:p>
                  </a:txBody>
                  <a:tcPr/>
                </a:tc>
                <a:extLst>
                  <a:ext uri="{0D108BD9-81ED-4DB2-BD59-A6C34878D82A}">
                    <a16:rowId xmlns:a16="http://schemas.microsoft.com/office/drawing/2014/main" val="10009"/>
                  </a:ext>
                </a:extLst>
              </a:tr>
              <a:tr h="289256">
                <a:tc>
                  <a:txBody>
                    <a:bodyPr/>
                    <a:lstStyle/>
                    <a:p>
                      <a:endParaRPr lang="es-MX" sz="1400">
                        <a:latin typeface="+mn-lt"/>
                      </a:endParaRPr>
                    </a:p>
                  </a:txBody>
                  <a:tcPr/>
                </a:tc>
                <a:tc>
                  <a:txBody>
                    <a:bodyPr/>
                    <a:lstStyle/>
                    <a:p>
                      <a:r>
                        <a:rPr lang="es-MX" sz="1400" dirty="0">
                          <a:latin typeface="Arial" panose="020B0604020202020204" pitchFamily="34" charset="0"/>
                          <a:cs typeface="Arial" panose="020B0604020202020204" pitchFamily="34" charset="0"/>
                        </a:rPr>
                        <a:t>Conclusiones</a:t>
                      </a:r>
                    </a:p>
                  </a:txBody>
                  <a:tcPr/>
                </a:tc>
                <a:tc>
                  <a:txBody>
                    <a:bodyPr/>
                    <a:lstStyle/>
                    <a:p>
                      <a:pPr algn="r"/>
                      <a:r>
                        <a:rPr lang="es-MX" sz="1400" dirty="0">
                          <a:latin typeface="+mn-lt"/>
                        </a:rPr>
                        <a:t>34</a:t>
                      </a:r>
                    </a:p>
                  </a:txBody>
                  <a:tcPr/>
                </a:tc>
                <a:extLst>
                  <a:ext uri="{0D108BD9-81ED-4DB2-BD59-A6C34878D82A}">
                    <a16:rowId xmlns:a16="http://schemas.microsoft.com/office/drawing/2014/main" val="10011"/>
                  </a:ext>
                </a:extLst>
              </a:tr>
              <a:tr h="289256">
                <a:tc>
                  <a:txBody>
                    <a:bodyPr/>
                    <a:lstStyle/>
                    <a:p>
                      <a:endParaRPr lang="es-MX" sz="1400" dirty="0">
                        <a:latin typeface="+mn-lt"/>
                      </a:endParaRPr>
                    </a:p>
                  </a:txBody>
                  <a:tcPr/>
                </a:tc>
                <a:tc>
                  <a:txBody>
                    <a:bodyPr/>
                    <a:lstStyle/>
                    <a:p>
                      <a:r>
                        <a:rPr lang="es-MX" sz="1400" dirty="0">
                          <a:latin typeface="Arial" panose="020B0604020202020204" pitchFamily="34" charset="0"/>
                          <a:cs typeface="Arial" panose="020B0604020202020204" pitchFamily="34" charset="0"/>
                        </a:rPr>
                        <a:t>Bibliografía</a:t>
                      </a:r>
                    </a:p>
                  </a:txBody>
                  <a:tcPr/>
                </a:tc>
                <a:tc>
                  <a:txBody>
                    <a:bodyPr/>
                    <a:lstStyle/>
                    <a:p>
                      <a:pPr algn="r"/>
                      <a:r>
                        <a:rPr lang="es-MX" sz="1400" dirty="0">
                          <a:latin typeface="+mn-lt"/>
                        </a:rPr>
                        <a:t>35-36</a:t>
                      </a:r>
                    </a:p>
                  </a:txBody>
                  <a:tcPr/>
                </a:tc>
                <a:extLst>
                  <a:ext uri="{0D108BD9-81ED-4DB2-BD59-A6C34878D82A}">
                    <a16:rowId xmlns:a16="http://schemas.microsoft.com/office/drawing/2014/main" val="10012"/>
                  </a:ext>
                </a:extLst>
              </a:tr>
            </a:tbl>
          </a:graphicData>
        </a:graphic>
      </p:graphicFrame>
      <p:pic>
        <p:nvPicPr>
          <p:cNvPr id="5" name="Imagen 4"/>
          <p:cNvPicPr>
            <a:picLocks noChangeAspect="1"/>
          </p:cNvPicPr>
          <p:nvPr/>
        </p:nvPicPr>
        <p:blipFill>
          <a:blip r:embed="rId2"/>
          <a:stretch>
            <a:fillRect/>
          </a:stretch>
        </p:blipFill>
        <p:spPr>
          <a:xfrm>
            <a:off x="9032297" y="332229"/>
            <a:ext cx="1733550" cy="857250"/>
          </a:xfrm>
          <a:prstGeom prst="rect">
            <a:avLst/>
          </a:prstGeom>
        </p:spPr>
      </p:pic>
    </p:spTree>
    <p:extLst>
      <p:ext uri="{BB962C8B-B14F-4D97-AF65-F5344CB8AC3E}">
        <p14:creationId xmlns:p14="http://schemas.microsoft.com/office/powerpoint/2010/main" val="1965658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N I F</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48661823"/>
              </p:ext>
            </p:extLst>
          </p:nvPr>
        </p:nvGraphicFramePr>
        <p:xfrm>
          <a:off x="1096962" y="1846263"/>
          <a:ext cx="10157191"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7" name="Imagen 6" descr="Imagen que contiene texto&#10;&#10;Descripción generada con confianza alta">
            <a:extLst>
              <a:ext uri="{FF2B5EF4-FFF2-40B4-BE49-F238E27FC236}">
                <a16:creationId xmlns:a16="http://schemas.microsoft.com/office/drawing/2014/main" id="{E2BD0F9D-E951-4397-AE70-4FCF70137A9D}"/>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5294688" y="265701"/>
            <a:ext cx="1047750" cy="1504950"/>
          </a:xfrm>
          <a:prstGeom prst="rect">
            <a:avLst/>
          </a:prstGeom>
        </p:spPr>
      </p:pic>
      <p:sp>
        <p:nvSpPr>
          <p:cNvPr id="9" name="Triángulo isósceles 8">
            <a:extLst>
              <a:ext uri="{FF2B5EF4-FFF2-40B4-BE49-F238E27FC236}">
                <a16:creationId xmlns:a16="http://schemas.microsoft.com/office/drawing/2014/main" id="{B53335A9-52DC-48E5-A764-26CA2F0CE405}"/>
              </a:ext>
            </a:extLst>
          </p:cNvPr>
          <p:cNvSpPr/>
          <p:nvPr/>
        </p:nvSpPr>
        <p:spPr>
          <a:xfrm>
            <a:off x="6907237" y="2912012"/>
            <a:ext cx="2391508" cy="2799472"/>
          </a:xfrm>
          <a:prstGeom prst="triangl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atin typeface="Arial" panose="020B0604020202020204" pitchFamily="34" charset="0"/>
                <a:cs typeface="Arial" panose="020B0604020202020204" pitchFamily="34" charset="0"/>
              </a:rPr>
              <a:t>Aportación de socios</a:t>
            </a:r>
          </a:p>
        </p:txBody>
      </p:sp>
    </p:spTree>
    <p:extLst>
      <p:ext uri="{BB962C8B-B14F-4D97-AF65-F5344CB8AC3E}">
        <p14:creationId xmlns:p14="http://schemas.microsoft.com/office/powerpoint/2010/main" val="16904401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6963" y="252783"/>
            <a:ext cx="10058400" cy="1450757"/>
          </a:xfrm>
        </p:spPr>
        <p:txBody>
          <a:bodyPr/>
          <a:lstStyle/>
          <a:p>
            <a:r>
              <a:rPr lang="es-MX" b="1" dirty="0"/>
              <a:t>N I F                                                 B-6.</a:t>
            </a:r>
          </a:p>
        </p:txBody>
      </p:sp>
      <p:pic>
        <p:nvPicPr>
          <p:cNvPr id="6" name="Imagen 5"/>
          <p:cNvPicPr>
            <a:picLocks noChangeAspect="1"/>
          </p:cNvPicPr>
          <p:nvPr/>
        </p:nvPicPr>
        <p:blipFill>
          <a:blip r:embed="rId2"/>
          <a:stretch>
            <a:fillRect/>
          </a:stretch>
        </p:blipFill>
        <p:spPr>
          <a:xfrm>
            <a:off x="865043" y="253312"/>
            <a:ext cx="1711903" cy="857250"/>
          </a:xfrm>
          <a:prstGeom prst="rect">
            <a:avLst/>
          </a:prstGeom>
        </p:spPr>
      </p:pic>
      <p:pic>
        <p:nvPicPr>
          <p:cNvPr id="7" name="Imagen 6" descr="Imagen que contiene captura de pantalla&#10;&#10;Descripción generada con confianza muy alta">
            <a:extLst>
              <a:ext uri="{FF2B5EF4-FFF2-40B4-BE49-F238E27FC236}">
                <a16:creationId xmlns:a16="http://schemas.microsoft.com/office/drawing/2014/main" id="{D9C1B635-A183-4178-A800-B57580327E3B}"/>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rot="1413573">
            <a:off x="6724121" y="208963"/>
            <a:ext cx="1111583" cy="1494577"/>
          </a:xfrm>
          <a:prstGeom prst="rect">
            <a:avLst/>
          </a:prstGeom>
        </p:spPr>
      </p:pic>
      <p:sp>
        <p:nvSpPr>
          <p:cNvPr id="12" name="Rectángulo 11">
            <a:extLst>
              <a:ext uri="{FF2B5EF4-FFF2-40B4-BE49-F238E27FC236}">
                <a16:creationId xmlns:a16="http://schemas.microsoft.com/office/drawing/2014/main" id="{6E67E647-0DD7-4F75-846C-8584726D158D}"/>
              </a:ext>
            </a:extLst>
          </p:cNvPr>
          <p:cNvSpPr/>
          <p:nvPr/>
        </p:nvSpPr>
        <p:spPr>
          <a:xfrm>
            <a:off x="1378634" y="2278966"/>
            <a:ext cx="1482837" cy="33621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chemeClr val="tx1"/>
                </a:solidFill>
                <a:latin typeface="Arial" panose="020B0604020202020204" pitchFamily="34" charset="0"/>
                <a:cs typeface="Arial" panose="020B0604020202020204" pitchFamily="34" charset="0"/>
              </a:rPr>
              <a:t>Clasificación</a:t>
            </a:r>
          </a:p>
          <a:p>
            <a:pPr algn="ctr"/>
            <a:r>
              <a:rPr lang="es-MX" sz="1600" b="1" dirty="0">
                <a:solidFill>
                  <a:schemeClr val="tx1"/>
                </a:solidFill>
                <a:latin typeface="Arial" panose="020B0604020202020204" pitchFamily="34" charset="0"/>
                <a:cs typeface="Arial" panose="020B0604020202020204" pitchFamily="34" charset="0"/>
              </a:rPr>
              <a:t>del</a:t>
            </a:r>
          </a:p>
          <a:p>
            <a:pPr algn="ctr"/>
            <a:r>
              <a:rPr lang="es-MX" sz="1600" b="1" dirty="0">
                <a:solidFill>
                  <a:schemeClr val="tx1"/>
                </a:solidFill>
                <a:latin typeface="Arial" panose="020B0604020202020204" pitchFamily="34" charset="0"/>
                <a:cs typeface="Arial" panose="020B0604020202020204" pitchFamily="34" charset="0"/>
              </a:rPr>
              <a:t>Balance</a:t>
            </a:r>
          </a:p>
          <a:p>
            <a:pPr algn="ctr"/>
            <a:r>
              <a:rPr lang="es-MX" sz="1600" b="1" dirty="0">
                <a:solidFill>
                  <a:schemeClr val="tx1"/>
                </a:solidFill>
                <a:latin typeface="Arial" panose="020B0604020202020204" pitchFamily="34" charset="0"/>
                <a:cs typeface="Arial" panose="020B0604020202020204" pitchFamily="34" charset="0"/>
              </a:rPr>
              <a:t>General: </a:t>
            </a:r>
            <a:r>
              <a:rPr lang="es-MX" sz="1200" b="1" dirty="0">
                <a:solidFill>
                  <a:schemeClr val="tx1"/>
                </a:solidFill>
                <a:latin typeface="Arial" panose="020B0604020202020204" pitchFamily="34" charset="0"/>
                <a:cs typeface="Arial" panose="020B0604020202020204" pitchFamily="34" charset="0"/>
              </a:rPr>
              <a:t>“Entidades lucrativas”</a:t>
            </a:r>
          </a:p>
        </p:txBody>
      </p:sp>
      <p:pic>
        <p:nvPicPr>
          <p:cNvPr id="20" name="Marcador de contenido 19">
            <a:extLst>
              <a:ext uri="{FF2B5EF4-FFF2-40B4-BE49-F238E27FC236}">
                <a16:creationId xmlns:a16="http://schemas.microsoft.com/office/drawing/2014/main" id="{6EB67B3A-1DD7-490C-BE40-ABD6A93DAEDC}"/>
              </a:ext>
            </a:extLst>
          </p:cNvPr>
          <p:cNvPicPr>
            <a:picLocks noGrp="1" noChangeAspect="1"/>
          </p:cNvPicPr>
          <p:nvPr>
            <p:ph idx="1"/>
          </p:nvPr>
        </p:nvPicPr>
        <p:blipFill>
          <a:blip r:embed="rId5"/>
          <a:stretch>
            <a:fillRect/>
          </a:stretch>
        </p:blipFill>
        <p:spPr>
          <a:xfrm>
            <a:off x="3723187" y="4516059"/>
            <a:ext cx="1032113" cy="1032113"/>
          </a:xfrm>
          <a:prstGeom prst="rect">
            <a:avLst/>
          </a:prstGeom>
        </p:spPr>
      </p:pic>
      <p:sp>
        <p:nvSpPr>
          <p:cNvPr id="18" name="Cerrar llave 17">
            <a:extLst>
              <a:ext uri="{FF2B5EF4-FFF2-40B4-BE49-F238E27FC236}">
                <a16:creationId xmlns:a16="http://schemas.microsoft.com/office/drawing/2014/main" id="{DA7F4376-B55D-4C69-90B7-D07CD925275D}"/>
              </a:ext>
            </a:extLst>
          </p:cNvPr>
          <p:cNvSpPr/>
          <p:nvPr/>
        </p:nvSpPr>
        <p:spPr>
          <a:xfrm>
            <a:off x="2913068" y="2357611"/>
            <a:ext cx="534572" cy="33621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9" name="Rectángulo: esquinas redondeadas 18">
            <a:extLst>
              <a:ext uri="{FF2B5EF4-FFF2-40B4-BE49-F238E27FC236}">
                <a16:creationId xmlns:a16="http://schemas.microsoft.com/office/drawing/2014/main" id="{91E62ED4-D3FA-4C6C-AC37-67950AF2682C}"/>
              </a:ext>
            </a:extLst>
          </p:cNvPr>
          <p:cNvSpPr/>
          <p:nvPr/>
        </p:nvSpPr>
        <p:spPr>
          <a:xfrm>
            <a:off x="3723187" y="2278965"/>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rgbClr val="C00000"/>
                </a:solidFill>
              </a:rPr>
              <a:t>Activo</a:t>
            </a:r>
          </a:p>
        </p:txBody>
      </p:sp>
      <p:pic>
        <p:nvPicPr>
          <p:cNvPr id="21" name="Imagen 20">
            <a:extLst>
              <a:ext uri="{FF2B5EF4-FFF2-40B4-BE49-F238E27FC236}">
                <a16:creationId xmlns:a16="http://schemas.microsoft.com/office/drawing/2014/main" id="{A6A5EE51-C371-4243-9F4E-8F48083836B4}"/>
              </a:ext>
            </a:extLst>
          </p:cNvPr>
          <p:cNvPicPr>
            <a:picLocks noChangeAspect="1"/>
          </p:cNvPicPr>
          <p:nvPr/>
        </p:nvPicPr>
        <p:blipFill>
          <a:blip r:embed="rId5"/>
          <a:stretch>
            <a:fillRect/>
          </a:stretch>
        </p:blipFill>
        <p:spPr>
          <a:xfrm>
            <a:off x="3723187" y="3420415"/>
            <a:ext cx="932769" cy="932769"/>
          </a:xfrm>
          <a:prstGeom prst="rect">
            <a:avLst/>
          </a:prstGeom>
        </p:spPr>
      </p:pic>
      <p:sp>
        <p:nvSpPr>
          <p:cNvPr id="25" name="Cerrar llave 24">
            <a:extLst>
              <a:ext uri="{FF2B5EF4-FFF2-40B4-BE49-F238E27FC236}">
                <a16:creationId xmlns:a16="http://schemas.microsoft.com/office/drawing/2014/main" id="{717B4A3D-3D16-4FF8-B1D2-5FEC030798A7}"/>
              </a:ext>
            </a:extLst>
          </p:cNvPr>
          <p:cNvSpPr/>
          <p:nvPr/>
        </p:nvSpPr>
        <p:spPr>
          <a:xfrm>
            <a:off x="5070958" y="2291558"/>
            <a:ext cx="155448"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27" name="Imagen 26">
            <a:extLst>
              <a:ext uri="{FF2B5EF4-FFF2-40B4-BE49-F238E27FC236}">
                <a16:creationId xmlns:a16="http://schemas.microsoft.com/office/drawing/2014/main" id="{5BDAC0AA-FD2A-4397-9E10-CD8AD28D6BFA}"/>
              </a:ext>
            </a:extLst>
          </p:cNvPr>
          <p:cNvPicPr>
            <a:picLocks noChangeAspect="1"/>
          </p:cNvPicPr>
          <p:nvPr/>
        </p:nvPicPr>
        <p:blipFill>
          <a:blip r:embed="rId6"/>
          <a:stretch>
            <a:fillRect/>
          </a:stretch>
        </p:blipFill>
        <p:spPr>
          <a:xfrm>
            <a:off x="5078612" y="3577740"/>
            <a:ext cx="158510" cy="926672"/>
          </a:xfrm>
          <a:prstGeom prst="rect">
            <a:avLst/>
          </a:prstGeom>
        </p:spPr>
      </p:pic>
      <p:pic>
        <p:nvPicPr>
          <p:cNvPr id="28" name="Imagen 27">
            <a:extLst>
              <a:ext uri="{FF2B5EF4-FFF2-40B4-BE49-F238E27FC236}">
                <a16:creationId xmlns:a16="http://schemas.microsoft.com/office/drawing/2014/main" id="{6A60283F-3753-4B45-BEBF-3CF38C26C798}"/>
              </a:ext>
            </a:extLst>
          </p:cNvPr>
          <p:cNvPicPr>
            <a:picLocks noChangeAspect="1"/>
          </p:cNvPicPr>
          <p:nvPr/>
        </p:nvPicPr>
        <p:blipFill>
          <a:blip r:embed="rId6"/>
          <a:stretch>
            <a:fillRect/>
          </a:stretch>
        </p:blipFill>
        <p:spPr>
          <a:xfrm>
            <a:off x="5083589" y="4621500"/>
            <a:ext cx="158510" cy="926672"/>
          </a:xfrm>
          <a:prstGeom prst="rect">
            <a:avLst/>
          </a:prstGeom>
        </p:spPr>
      </p:pic>
      <p:sp>
        <p:nvSpPr>
          <p:cNvPr id="29" name="Rectángulo 28">
            <a:extLst>
              <a:ext uri="{FF2B5EF4-FFF2-40B4-BE49-F238E27FC236}">
                <a16:creationId xmlns:a16="http://schemas.microsoft.com/office/drawing/2014/main" id="{E4649884-5F1F-438C-8F29-0BA25CF81102}"/>
              </a:ext>
            </a:extLst>
          </p:cNvPr>
          <p:cNvSpPr/>
          <p:nvPr/>
        </p:nvSpPr>
        <p:spPr>
          <a:xfrm>
            <a:off x="3840480" y="3768790"/>
            <a:ext cx="815477" cy="369332"/>
          </a:xfrm>
          <a:prstGeom prst="rect">
            <a:avLst/>
          </a:prstGeom>
        </p:spPr>
        <p:txBody>
          <a:bodyPr wrap="square">
            <a:spAutoFit/>
          </a:bodyPr>
          <a:lstStyle/>
          <a:p>
            <a:r>
              <a:rPr lang="es-MX" b="1" dirty="0">
                <a:solidFill>
                  <a:schemeClr val="tx1">
                    <a:lumMod val="65000"/>
                    <a:lumOff val="35000"/>
                  </a:schemeClr>
                </a:solidFill>
              </a:rPr>
              <a:t>Pasivo</a:t>
            </a:r>
          </a:p>
        </p:txBody>
      </p:sp>
      <p:sp>
        <p:nvSpPr>
          <p:cNvPr id="31" name="Rectángulo 30">
            <a:extLst>
              <a:ext uri="{FF2B5EF4-FFF2-40B4-BE49-F238E27FC236}">
                <a16:creationId xmlns:a16="http://schemas.microsoft.com/office/drawing/2014/main" id="{32C8D656-D8ED-4E50-BEE9-6C6E712202C4}"/>
              </a:ext>
            </a:extLst>
          </p:cNvPr>
          <p:cNvSpPr/>
          <p:nvPr/>
        </p:nvSpPr>
        <p:spPr>
          <a:xfrm>
            <a:off x="3744189" y="4889283"/>
            <a:ext cx="1011111" cy="646331"/>
          </a:xfrm>
          <a:prstGeom prst="rect">
            <a:avLst/>
          </a:prstGeom>
        </p:spPr>
        <p:txBody>
          <a:bodyPr wrap="none">
            <a:spAutoFit/>
          </a:bodyPr>
          <a:lstStyle/>
          <a:p>
            <a:r>
              <a:rPr lang="es-MX" b="1" dirty="0">
                <a:solidFill>
                  <a:srgbClr val="7030A0"/>
                </a:solidFill>
              </a:rPr>
              <a:t>Capital</a:t>
            </a:r>
          </a:p>
          <a:p>
            <a:r>
              <a:rPr lang="es-MX" b="1" dirty="0">
                <a:solidFill>
                  <a:srgbClr val="7030A0"/>
                </a:solidFill>
              </a:rPr>
              <a:t>contable</a:t>
            </a:r>
          </a:p>
        </p:txBody>
      </p:sp>
      <p:sp>
        <p:nvSpPr>
          <p:cNvPr id="8" name="Elipse 7">
            <a:extLst>
              <a:ext uri="{FF2B5EF4-FFF2-40B4-BE49-F238E27FC236}">
                <a16:creationId xmlns:a16="http://schemas.microsoft.com/office/drawing/2014/main" id="{20D63CBC-822C-43AD-9300-476BFF4C4432}"/>
              </a:ext>
            </a:extLst>
          </p:cNvPr>
          <p:cNvSpPr/>
          <p:nvPr/>
        </p:nvSpPr>
        <p:spPr>
          <a:xfrm>
            <a:off x="5499303" y="2013308"/>
            <a:ext cx="4274284" cy="114921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es-MX" b="1" dirty="0">
                <a:solidFill>
                  <a:srgbClr val="C00000"/>
                </a:solidFill>
              </a:rPr>
              <a:t>Circulante o a corto plazo.</a:t>
            </a:r>
          </a:p>
          <a:p>
            <a:r>
              <a:rPr lang="es-MX" b="1" dirty="0">
                <a:solidFill>
                  <a:srgbClr val="C00000"/>
                </a:solidFill>
              </a:rPr>
              <a:t>2.  No circulante o a Largo plazo.</a:t>
            </a:r>
          </a:p>
        </p:txBody>
      </p:sp>
      <p:sp>
        <p:nvSpPr>
          <p:cNvPr id="9" name="Elipse 8">
            <a:extLst>
              <a:ext uri="{FF2B5EF4-FFF2-40B4-BE49-F238E27FC236}">
                <a16:creationId xmlns:a16="http://schemas.microsoft.com/office/drawing/2014/main" id="{96898CF0-7B61-4CEC-B95D-6F3111D3AAB3}"/>
              </a:ext>
            </a:extLst>
          </p:cNvPr>
          <p:cNvSpPr/>
          <p:nvPr/>
        </p:nvSpPr>
        <p:spPr>
          <a:xfrm>
            <a:off x="5443585" y="3366846"/>
            <a:ext cx="4330002" cy="1149213"/>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es-MX" b="1" dirty="0">
                <a:solidFill>
                  <a:schemeClr val="tx1">
                    <a:lumMod val="65000"/>
                    <a:lumOff val="35000"/>
                  </a:schemeClr>
                </a:solidFill>
              </a:rPr>
              <a:t>A corto </a:t>
            </a:r>
          </a:p>
          <a:p>
            <a:pPr marL="342900" indent="-342900">
              <a:buAutoNum type="arabicPeriod"/>
            </a:pPr>
            <a:r>
              <a:rPr lang="es-MX" b="1" dirty="0">
                <a:solidFill>
                  <a:schemeClr val="tx1">
                    <a:lumMod val="65000"/>
                    <a:lumOff val="35000"/>
                  </a:schemeClr>
                </a:solidFill>
              </a:rPr>
              <a:t>A largo plazo</a:t>
            </a:r>
          </a:p>
        </p:txBody>
      </p:sp>
      <p:sp>
        <p:nvSpPr>
          <p:cNvPr id="10" name="Elipse 9">
            <a:extLst>
              <a:ext uri="{FF2B5EF4-FFF2-40B4-BE49-F238E27FC236}">
                <a16:creationId xmlns:a16="http://schemas.microsoft.com/office/drawing/2014/main" id="{55260306-B8BF-4BF9-B4C4-42065595D404}"/>
              </a:ext>
            </a:extLst>
          </p:cNvPr>
          <p:cNvSpPr/>
          <p:nvPr/>
        </p:nvSpPr>
        <p:spPr>
          <a:xfrm>
            <a:off x="5570387" y="4720385"/>
            <a:ext cx="4203200" cy="999406"/>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lang="es-MX" b="1" dirty="0">
                <a:solidFill>
                  <a:srgbClr val="7030A0"/>
                </a:solidFill>
              </a:rPr>
              <a:t>Capital contribuido.</a:t>
            </a:r>
          </a:p>
          <a:p>
            <a:pPr marL="342900" indent="-342900">
              <a:buAutoNum type="arabicPeriod"/>
            </a:pPr>
            <a:r>
              <a:rPr lang="es-MX" b="1" dirty="0">
                <a:solidFill>
                  <a:srgbClr val="7030A0"/>
                </a:solidFill>
              </a:rPr>
              <a:t>Ganado</a:t>
            </a:r>
          </a:p>
        </p:txBody>
      </p:sp>
    </p:spTree>
    <p:extLst>
      <p:ext uri="{BB962C8B-B14F-4D97-AF65-F5344CB8AC3E}">
        <p14:creationId xmlns:p14="http://schemas.microsoft.com/office/powerpoint/2010/main" val="7032555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Cuentas que intervienen en el </a:t>
            </a:r>
            <a:r>
              <a:rPr lang="es-MX" sz="3200" b="1" dirty="0"/>
              <a:t>activo circulante </a:t>
            </a:r>
            <a:r>
              <a:rPr lang="es-MX" sz="3600" b="1" dirty="0"/>
              <a:t>B-6</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93456515"/>
              </p:ext>
            </p:extLst>
          </p:nvPr>
        </p:nvGraphicFramePr>
        <p:xfrm>
          <a:off x="1096963" y="1737361"/>
          <a:ext cx="10058400" cy="4213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463EA276-3D34-47AB-A8CC-509ACC6909FD}"/>
              </a:ext>
            </a:extLst>
          </p:cNvPr>
          <p:cNvPicPr>
            <a:picLocks noChangeAspect="1"/>
          </p:cNvPicPr>
          <p:nvPr/>
        </p:nvPicPr>
        <p:blipFill>
          <a:blip r:embed="rId9"/>
          <a:stretch>
            <a:fillRect/>
          </a:stretch>
        </p:blipFill>
        <p:spPr>
          <a:xfrm>
            <a:off x="9730249" y="424751"/>
            <a:ext cx="1425113" cy="2047577"/>
          </a:xfrm>
          <a:prstGeom prst="rect">
            <a:avLst/>
          </a:prstGeom>
        </p:spPr>
      </p:pic>
    </p:spTree>
    <p:extLst>
      <p:ext uri="{BB962C8B-B14F-4D97-AF65-F5344CB8AC3E}">
        <p14:creationId xmlns:p14="http://schemas.microsoft.com/office/powerpoint/2010/main" val="15949394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Cuentas que intervienen en el </a:t>
            </a:r>
            <a:r>
              <a:rPr lang="es-MX" sz="3200" b="1" dirty="0"/>
              <a:t>activo no circulante </a:t>
            </a:r>
            <a:r>
              <a:rPr lang="es-MX" sz="3600" b="1" dirty="0"/>
              <a:t>B-6</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1804153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463EA276-3D34-47AB-A8CC-509ACC6909FD}"/>
              </a:ext>
            </a:extLst>
          </p:cNvPr>
          <p:cNvPicPr>
            <a:picLocks noChangeAspect="1"/>
          </p:cNvPicPr>
          <p:nvPr/>
        </p:nvPicPr>
        <p:blipFill>
          <a:blip r:embed="rId9"/>
          <a:stretch>
            <a:fillRect/>
          </a:stretch>
        </p:blipFill>
        <p:spPr>
          <a:xfrm>
            <a:off x="9899286" y="253312"/>
            <a:ext cx="1657350" cy="2381250"/>
          </a:xfrm>
          <a:prstGeom prst="rect">
            <a:avLst/>
          </a:prstGeom>
        </p:spPr>
      </p:pic>
    </p:spTree>
    <p:extLst>
      <p:ext uri="{BB962C8B-B14F-4D97-AF65-F5344CB8AC3E}">
        <p14:creationId xmlns:p14="http://schemas.microsoft.com/office/powerpoint/2010/main" val="4139228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Cuentas que intervienen en el </a:t>
            </a:r>
            <a:r>
              <a:rPr lang="es-MX" sz="3200" b="1" dirty="0"/>
              <a:t>pasivo</a:t>
            </a:r>
            <a:r>
              <a:rPr lang="es-MX" sz="3200" dirty="0"/>
              <a:t>  </a:t>
            </a:r>
            <a:r>
              <a:rPr lang="es-MX" sz="3600" b="1" dirty="0"/>
              <a:t>B-6</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11853246"/>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463EA276-3D34-47AB-A8CC-509ACC6909FD}"/>
              </a:ext>
            </a:extLst>
          </p:cNvPr>
          <p:cNvPicPr>
            <a:picLocks noChangeAspect="1"/>
          </p:cNvPicPr>
          <p:nvPr/>
        </p:nvPicPr>
        <p:blipFill>
          <a:blip r:embed="rId9"/>
          <a:stretch>
            <a:fillRect/>
          </a:stretch>
        </p:blipFill>
        <p:spPr>
          <a:xfrm>
            <a:off x="9899286" y="253312"/>
            <a:ext cx="1657350" cy="2381250"/>
          </a:xfrm>
          <a:prstGeom prst="rect">
            <a:avLst/>
          </a:prstGeom>
        </p:spPr>
      </p:pic>
    </p:spTree>
    <p:extLst>
      <p:ext uri="{BB962C8B-B14F-4D97-AF65-F5344CB8AC3E}">
        <p14:creationId xmlns:p14="http://schemas.microsoft.com/office/powerpoint/2010/main" val="2397034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000" dirty="0"/>
              <a:t>Cuentas que intervienen en el </a:t>
            </a:r>
            <a:r>
              <a:rPr lang="es-MX" sz="2000" b="1" dirty="0"/>
              <a:t>capital contable (contribuido o aportado) </a:t>
            </a:r>
            <a:r>
              <a:rPr lang="es-MX" sz="2800" b="1" dirty="0"/>
              <a:t>C-11</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51629500"/>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463EA276-3D34-47AB-A8CC-509ACC6909FD}"/>
              </a:ext>
            </a:extLst>
          </p:cNvPr>
          <p:cNvPicPr>
            <a:picLocks noChangeAspect="1"/>
          </p:cNvPicPr>
          <p:nvPr/>
        </p:nvPicPr>
        <p:blipFill>
          <a:blip r:embed="rId9"/>
          <a:stretch>
            <a:fillRect/>
          </a:stretch>
        </p:blipFill>
        <p:spPr>
          <a:xfrm>
            <a:off x="9899286" y="253312"/>
            <a:ext cx="1657350" cy="2381250"/>
          </a:xfrm>
          <a:prstGeom prst="rect">
            <a:avLst/>
          </a:prstGeom>
        </p:spPr>
      </p:pic>
    </p:spTree>
    <p:extLst>
      <p:ext uri="{BB962C8B-B14F-4D97-AF65-F5344CB8AC3E}">
        <p14:creationId xmlns:p14="http://schemas.microsoft.com/office/powerpoint/2010/main" val="38446855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000" dirty="0"/>
              <a:t>Cuentas que intervienen en el </a:t>
            </a:r>
            <a:r>
              <a:rPr lang="es-MX" sz="2000" b="1" dirty="0"/>
              <a:t>capital contable (Ganado) </a:t>
            </a:r>
            <a:r>
              <a:rPr lang="es-MX" sz="2800" b="1" dirty="0"/>
              <a:t>C-11</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30420090"/>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463EA276-3D34-47AB-A8CC-509ACC6909FD}"/>
              </a:ext>
            </a:extLst>
          </p:cNvPr>
          <p:cNvPicPr>
            <a:picLocks noChangeAspect="1"/>
          </p:cNvPicPr>
          <p:nvPr/>
        </p:nvPicPr>
        <p:blipFill>
          <a:blip r:embed="rId9"/>
          <a:stretch>
            <a:fillRect/>
          </a:stretch>
        </p:blipFill>
        <p:spPr>
          <a:xfrm>
            <a:off x="9899286" y="253312"/>
            <a:ext cx="1657350" cy="2381250"/>
          </a:xfrm>
          <a:prstGeom prst="rect">
            <a:avLst/>
          </a:prstGeom>
        </p:spPr>
      </p:pic>
    </p:spTree>
    <p:extLst>
      <p:ext uri="{BB962C8B-B14F-4D97-AF65-F5344CB8AC3E}">
        <p14:creationId xmlns:p14="http://schemas.microsoft.com/office/powerpoint/2010/main" val="4262729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38B8727-D318-4B70-B353-C390602FF31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B0C8367-28B6-4EF1-B182-01BEC98727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649E3F4C-17F5-49E4-B05F-80C6B348AF2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Imagen 4">
            <a:extLst>
              <a:ext uri="{FF2B5EF4-FFF2-40B4-BE49-F238E27FC236}">
                <a16:creationId xmlns:a16="http://schemas.microsoft.com/office/drawing/2014/main" id="{6D7FBBD1-624B-42D6-8AE9-78676B6B1C45}"/>
              </a:ext>
            </a:extLst>
          </p:cNvPr>
          <p:cNvPicPr>
            <a:picLocks noChangeAspect="1"/>
          </p:cNvPicPr>
          <p:nvPr/>
        </p:nvPicPr>
        <p:blipFill>
          <a:blip r:embed="rId2"/>
          <a:stretch>
            <a:fillRect/>
          </a:stretch>
        </p:blipFill>
        <p:spPr>
          <a:xfrm>
            <a:off x="6093157" y="873614"/>
            <a:ext cx="3609145" cy="1780186"/>
          </a:xfrm>
          <a:prstGeom prst="rect">
            <a:avLst/>
          </a:prstGeom>
        </p:spPr>
      </p:pic>
      <p:pic>
        <p:nvPicPr>
          <p:cNvPr id="6" name="Imagen 5">
            <a:extLst>
              <a:ext uri="{FF2B5EF4-FFF2-40B4-BE49-F238E27FC236}">
                <a16:creationId xmlns:a16="http://schemas.microsoft.com/office/drawing/2014/main" id="{C9182910-5093-4A4F-B756-0A8EC9783295}"/>
              </a:ext>
            </a:extLst>
          </p:cNvPr>
          <p:cNvPicPr>
            <a:picLocks noChangeAspect="1"/>
          </p:cNvPicPr>
          <p:nvPr/>
        </p:nvPicPr>
        <p:blipFill>
          <a:blip r:embed="rId3"/>
          <a:stretch>
            <a:fillRect/>
          </a:stretch>
        </p:blipFill>
        <p:spPr>
          <a:xfrm>
            <a:off x="5501640" y="2842877"/>
            <a:ext cx="5699760" cy="3146443"/>
          </a:xfrm>
          <a:prstGeom prst="rect">
            <a:avLst/>
          </a:prstGeom>
        </p:spPr>
      </p:pic>
    </p:spTree>
    <p:extLst>
      <p:ext uri="{BB962C8B-B14F-4D97-AF65-F5344CB8AC3E}">
        <p14:creationId xmlns:p14="http://schemas.microsoft.com/office/powerpoint/2010/main" val="2192707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NIF  </a:t>
            </a:r>
            <a:r>
              <a:rPr lang="es-MX" sz="5400" b="1" dirty="0"/>
              <a:t>A-5</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5576767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6D53EE69-8EFB-4845-82F4-5913B6AD1F7E}"/>
              </a:ext>
            </a:extLst>
          </p:cNvPr>
          <p:cNvPicPr>
            <a:picLocks noChangeAspect="1"/>
          </p:cNvPicPr>
          <p:nvPr/>
        </p:nvPicPr>
        <p:blipFill>
          <a:blip r:embed="rId8"/>
          <a:stretch>
            <a:fillRect/>
          </a:stretch>
        </p:blipFill>
        <p:spPr>
          <a:xfrm rot="1305794">
            <a:off x="9730250" y="286603"/>
            <a:ext cx="1657350" cy="2381250"/>
          </a:xfrm>
          <a:prstGeom prst="rect">
            <a:avLst/>
          </a:prstGeom>
        </p:spPr>
      </p:pic>
    </p:spTree>
    <p:extLst>
      <p:ext uri="{BB962C8B-B14F-4D97-AF65-F5344CB8AC3E}">
        <p14:creationId xmlns:p14="http://schemas.microsoft.com/office/powerpoint/2010/main" val="19502282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NIF  </a:t>
            </a:r>
            <a:r>
              <a:rPr lang="es-MX" sz="5400" b="1" dirty="0"/>
              <a:t>A-5</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6911118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6D53EE69-8EFB-4845-82F4-5913B6AD1F7E}"/>
              </a:ext>
            </a:extLst>
          </p:cNvPr>
          <p:cNvPicPr>
            <a:picLocks noChangeAspect="1"/>
          </p:cNvPicPr>
          <p:nvPr/>
        </p:nvPicPr>
        <p:blipFill>
          <a:blip r:embed="rId8"/>
          <a:stretch>
            <a:fillRect/>
          </a:stretch>
        </p:blipFill>
        <p:spPr>
          <a:xfrm rot="1305794">
            <a:off x="9730250" y="286603"/>
            <a:ext cx="1657350" cy="2381250"/>
          </a:xfrm>
          <a:prstGeom prst="rect">
            <a:avLst/>
          </a:prstGeom>
        </p:spPr>
      </p:pic>
    </p:spTree>
    <p:extLst>
      <p:ext uri="{BB962C8B-B14F-4D97-AF65-F5344CB8AC3E}">
        <p14:creationId xmlns:p14="http://schemas.microsoft.com/office/powerpoint/2010/main" val="758992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a:latin typeface="Arial" panose="020B0604020202020204" pitchFamily="34" charset="0"/>
                <a:cs typeface="Arial" panose="020B0604020202020204" pitchFamily="34" charset="0"/>
              </a:rPr>
              <a:t>Presentación de la Unidad de Aprendizaje.</a:t>
            </a:r>
          </a:p>
        </p:txBody>
      </p:sp>
      <p:sp>
        <p:nvSpPr>
          <p:cNvPr id="3" name="Marcador de contenido 2"/>
          <p:cNvSpPr>
            <a:spLocks noGrp="1"/>
          </p:cNvSpPr>
          <p:nvPr>
            <p:ph idx="1"/>
          </p:nvPr>
        </p:nvSpPr>
        <p:spPr/>
        <p:txBody>
          <a:bodyPr>
            <a:normAutofit fontScale="92500" lnSpcReduction="20000"/>
          </a:bodyPr>
          <a:lstStyle/>
          <a:p>
            <a:pPr algn="just"/>
            <a:r>
              <a:rPr lang="es-MX" dirty="0">
                <a:latin typeface="Arial" panose="020B0604020202020204" pitchFamily="34" charset="0"/>
                <a:cs typeface="Arial" panose="020B0604020202020204" pitchFamily="34" charset="0"/>
              </a:rPr>
              <a:t>La unidad de aprendizaje de Contabilidad Básica se integra en el plan de la Licenciatura en Administración en el núcleo de formación sustantivo, con una carga de 10 créditos y debe cursarse de manera obligatoria. </a:t>
            </a:r>
          </a:p>
          <a:p>
            <a:pPr algn="just"/>
            <a:r>
              <a:rPr lang="es-MX" dirty="0">
                <a:latin typeface="Arial" panose="020B0604020202020204" pitchFamily="34" charset="0"/>
                <a:cs typeface="Arial" panose="020B0604020202020204" pitchFamily="34" charset="0"/>
              </a:rPr>
              <a:t>No se requiere que el estudiante tenga conocimientos previos de contabilidad, pero si que cuente con el manejo de operaciones aritméticas básicas. Al finalizar el programa, el estudiante estará capacitado para continuar con la unidad de aprendizaje de Sistemas Contables y Boletines de Activo, que se presenta como subsecuente en el programa de estudios. </a:t>
            </a:r>
          </a:p>
          <a:p>
            <a:pPr algn="just"/>
            <a:r>
              <a:rPr lang="es-MX" dirty="0">
                <a:latin typeface="Arial" panose="020B0604020202020204" pitchFamily="34" charset="0"/>
                <a:cs typeface="Arial" panose="020B0604020202020204" pitchFamily="34" charset="0"/>
              </a:rPr>
              <a:t>Esta Unidad de aprendizaje se imparte también en las Licenciaturas en Contaduría, en Informática Administrativa, así como en Administración, por lo que el presente material se puede compartir en las tres licenciaturas, toda vez que ha sido elaborado en base al programa de estudios que se aplica en las tres carreras.</a:t>
            </a:r>
          </a:p>
          <a:p>
            <a:pPr algn="just"/>
            <a:r>
              <a:rPr lang="es-MX" b="1" dirty="0">
                <a:latin typeface="Arial" panose="020B0604020202020204" pitchFamily="34" charset="0"/>
                <a:cs typeface="Arial" panose="020B0604020202020204" pitchFamily="34" charset="0"/>
              </a:rPr>
              <a:t>Esta unidad de aprendizaje dice en su 3ra. competencia </a:t>
            </a:r>
            <a:r>
              <a:rPr lang="es-MX" dirty="0">
                <a:latin typeface="Arial" panose="020B0604020202020204" pitchFamily="34" charset="0"/>
                <a:cs typeface="Arial" panose="020B0604020202020204" pitchFamily="34" charset="0"/>
              </a:rPr>
              <a:t>,  que </a:t>
            </a:r>
            <a:r>
              <a:rPr lang="es-MX" b="1" dirty="0">
                <a:latin typeface="Arial" panose="020B0604020202020204" pitchFamily="34" charset="0"/>
                <a:cs typeface="Arial" panose="020B0604020202020204" pitchFamily="34" charset="0"/>
              </a:rPr>
              <a:t>el alumno formule el balance general (conocido también como Estado de Posición Financiera o Estado de Situación Financiera) y el Estado de Resultados.</a:t>
            </a:r>
          </a:p>
        </p:txBody>
      </p:sp>
      <p:pic>
        <p:nvPicPr>
          <p:cNvPr id="5" name="Imagen 4"/>
          <p:cNvPicPr>
            <a:picLocks noChangeAspect="1"/>
          </p:cNvPicPr>
          <p:nvPr/>
        </p:nvPicPr>
        <p:blipFill>
          <a:blip r:embed="rId2"/>
          <a:stretch>
            <a:fillRect/>
          </a:stretch>
        </p:blipFill>
        <p:spPr>
          <a:xfrm>
            <a:off x="9167380" y="178229"/>
            <a:ext cx="1733550" cy="857250"/>
          </a:xfrm>
          <a:prstGeom prst="rect">
            <a:avLst/>
          </a:prstGeom>
        </p:spPr>
      </p:pic>
    </p:spTree>
    <p:extLst>
      <p:ext uri="{BB962C8B-B14F-4D97-AF65-F5344CB8AC3E}">
        <p14:creationId xmlns:p14="http://schemas.microsoft.com/office/powerpoint/2010/main" val="31382085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Estado de Resultado integral </a:t>
            </a:r>
            <a:r>
              <a:rPr lang="es-MX" b="1" dirty="0">
                <a:solidFill>
                  <a:schemeClr val="tx1"/>
                </a:solidFill>
              </a:rPr>
              <a:t>A-5</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8671743"/>
              </p:ext>
            </p:extLst>
          </p:nvPr>
        </p:nvGraphicFramePr>
        <p:xfrm>
          <a:off x="1097279" y="1845734"/>
          <a:ext cx="10708033"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ADE3CE6B-DFF2-4F2D-917B-F1BFC3F84C32}"/>
              </a:ext>
            </a:extLst>
          </p:cNvPr>
          <p:cNvPicPr>
            <a:picLocks noChangeAspect="1"/>
          </p:cNvPicPr>
          <p:nvPr/>
        </p:nvPicPr>
        <p:blipFill>
          <a:blip r:embed="rId8"/>
          <a:stretch>
            <a:fillRect/>
          </a:stretch>
        </p:blipFill>
        <p:spPr>
          <a:xfrm>
            <a:off x="9768153" y="286603"/>
            <a:ext cx="1249399" cy="1795113"/>
          </a:xfrm>
          <a:prstGeom prst="rect">
            <a:avLst/>
          </a:prstGeom>
        </p:spPr>
      </p:pic>
    </p:spTree>
    <p:extLst>
      <p:ext uri="{BB962C8B-B14F-4D97-AF65-F5344CB8AC3E}">
        <p14:creationId xmlns:p14="http://schemas.microsoft.com/office/powerpoint/2010/main" val="34573979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Cuentas que intervienen en el Resultado integral </a:t>
            </a:r>
            <a:r>
              <a:rPr lang="es-MX" sz="4000" b="1" dirty="0"/>
              <a:t>A-5</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89871165"/>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865043" y="253312"/>
            <a:ext cx="1711903" cy="857250"/>
          </a:xfrm>
          <a:prstGeom prst="rect">
            <a:avLst/>
          </a:prstGeom>
        </p:spPr>
      </p:pic>
      <p:pic>
        <p:nvPicPr>
          <p:cNvPr id="3" name="Imagen 2">
            <a:extLst>
              <a:ext uri="{FF2B5EF4-FFF2-40B4-BE49-F238E27FC236}">
                <a16:creationId xmlns:a16="http://schemas.microsoft.com/office/drawing/2014/main" id="{463EA276-3D34-47AB-A8CC-509ACC6909FD}"/>
              </a:ext>
            </a:extLst>
          </p:cNvPr>
          <p:cNvPicPr>
            <a:picLocks noChangeAspect="1"/>
          </p:cNvPicPr>
          <p:nvPr/>
        </p:nvPicPr>
        <p:blipFill>
          <a:blip r:embed="rId9"/>
          <a:stretch>
            <a:fillRect/>
          </a:stretch>
        </p:blipFill>
        <p:spPr>
          <a:xfrm>
            <a:off x="9899286" y="253312"/>
            <a:ext cx="1657350" cy="2381250"/>
          </a:xfrm>
          <a:prstGeom prst="rect">
            <a:avLst/>
          </a:prstGeom>
        </p:spPr>
      </p:pic>
    </p:spTree>
    <p:extLst>
      <p:ext uri="{BB962C8B-B14F-4D97-AF65-F5344CB8AC3E}">
        <p14:creationId xmlns:p14="http://schemas.microsoft.com/office/powerpoint/2010/main" val="21458539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Principio de comparabilidad</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903673299"/>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792307" y="78784"/>
            <a:ext cx="1711903" cy="857250"/>
          </a:xfrm>
          <a:prstGeom prst="rect">
            <a:avLst/>
          </a:prstGeom>
        </p:spPr>
      </p:pic>
    </p:spTree>
    <p:extLst>
      <p:ext uri="{BB962C8B-B14F-4D97-AF65-F5344CB8AC3E}">
        <p14:creationId xmlns:p14="http://schemas.microsoft.com/office/powerpoint/2010/main" val="27330651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750760379"/>
              </p:ext>
            </p:extLst>
          </p:nvPr>
        </p:nvGraphicFramePr>
        <p:xfrm>
          <a:off x="1097280" y="1845733"/>
          <a:ext cx="10058400" cy="44049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792307" y="78784"/>
            <a:ext cx="1711903" cy="857250"/>
          </a:xfrm>
          <a:prstGeom prst="rect">
            <a:avLst/>
          </a:prstGeom>
        </p:spPr>
      </p:pic>
    </p:spTree>
    <p:extLst>
      <p:ext uri="{BB962C8B-B14F-4D97-AF65-F5344CB8AC3E}">
        <p14:creationId xmlns:p14="http://schemas.microsoft.com/office/powerpoint/2010/main" val="18487737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effectLst>
                  <a:outerShdw blurRad="38100" dist="38100" dir="2700000" algn="tl">
                    <a:srgbClr val="000000">
                      <a:alpha val="43137"/>
                    </a:srgbClr>
                  </a:outerShdw>
                </a:effectLst>
              </a:rPr>
              <a:t>CONCLUSIONES</a:t>
            </a:r>
          </a:p>
        </p:txBody>
      </p:sp>
      <p:sp>
        <p:nvSpPr>
          <p:cNvPr id="3" name="Marcador de contenido 2"/>
          <p:cNvSpPr>
            <a:spLocks noGrp="1"/>
          </p:cNvSpPr>
          <p:nvPr>
            <p:ph idx="1"/>
          </p:nvPr>
        </p:nvSpPr>
        <p:spPr/>
        <p:txBody>
          <a:bodyPr>
            <a:normAutofit/>
          </a:bodyPr>
          <a:lstStyle/>
          <a:p>
            <a:pPr algn="just"/>
            <a:r>
              <a:rPr lang="es-ES_tradnl" dirty="0"/>
              <a:t>Definitivamente hacer contabilidad en México no es una opción, más bien resulta una obligación según el Código Fiscal de la Federación (artículo 28 y 76) pero lo interesante de ello es que a partir de que se tiene registradas las operaciones diarias de la empresa o negocio se podrán tomar decisiones acertadas, a través de los Estados Financieros básicos (Estado de perdidas o ganancias y el Balance General) y en ellos reflejar el patrimonio de la misma, lo que permite llevar un control de todas las operaciones realizadas y saber si la empresa obtiene beneficios o pérdidas, puesto que La información que proporciona la contabilidad le interesa a propietarios, gestores, trabajadores, acreedores, etc. Y cada empresa puede utilizar el sistema contable que le parezca más idóneo para el registro de sus operaciones.</a:t>
            </a:r>
            <a:endParaRPr lang="es-MX" dirty="0"/>
          </a:p>
          <a:p>
            <a:pPr algn="just"/>
            <a:r>
              <a:rPr lang="es-ES_tradnl" dirty="0"/>
              <a:t>Así mismo, la información que proporciona la contabilidad ha de cumplir determinadas exigencias y considerar  el principio de ser: Comprensible, relevante, confiable, comparable y oportuna.</a:t>
            </a:r>
            <a:endParaRPr lang="es-MX" dirty="0"/>
          </a:p>
        </p:txBody>
      </p:sp>
      <p:pic>
        <p:nvPicPr>
          <p:cNvPr id="4" name="Imagen 3"/>
          <p:cNvPicPr>
            <a:picLocks noChangeAspect="1"/>
          </p:cNvPicPr>
          <p:nvPr/>
        </p:nvPicPr>
        <p:blipFill>
          <a:blip r:embed="rId2"/>
          <a:stretch>
            <a:fillRect/>
          </a:stretch>
        </p:blipFill>
        <p:spPr>
          <a:xfrm>
            <a:off x="9292070" y="505831"/>
            <a:ext cx="1711903" cy="857250"/>
          </a:xfrm>
          <a:prstGeom prst="rect">
            <a:avLst/>
          </a:prstGeom>
        </p:spPr>
      </p:pic>
    </p:spTree>
    <p:extLst>
      <p:ext uri="{BB962C8B-B14F-4D97-AF65-F5344CB8AC3E}">
        <p14:creationId xmlns:p14="http://schemas.microsoft.com/office/powerpoint/2010/main" val="2266761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 </a:t>
            </a:r>
          </a:p>
        </p:txBody>
      </p:sp>
      <p:sp>
        <p:nvSpPr>
          <p:cNvPr id="3" name="Marcador de contenido 2"/>
          <p:cNvSpPr>
            <a:spLocks noGrp="1"/>
          </p:cNvSpPr>
          <p:nvPr>
            <p:ph idx="1"/>
          </p:nvPr>
        </p:nvSpPr>
        <p:spPr/>
        <p:txBody>
          <a:bodyPr>
            <a:normAutofit/>
          </a:bodyPr>
          <a:lstStyle/>
          <a:p>
            <a:r>
              <a:rPr lang="es-MX" b="1" dirty="0">
                <a:effectLst>
                  <a:outerShdw blurRad="38100" dist="38100" dir="2700000" algn="tl">
                    <a:srgbClr val="000000">
                      <a:alpha val="43137"/>
                    </a:srgbClr>
                  </a:outerShdw>
                </a:effectLst>
              </a:rPr>
              <a:t>Libros</a:t>
            </a:r>
          </a:p>
          <a:p>
            <a:r>
              <a:rPr lang="es-MX" dirty="0"/>
              <a:t>Programa de Estudios de la materia de Contabilidad básica, con clave de la Unidad: L00041.</a:t>
            </a:r>
          </a:p>
          <a:p>
            <a:r>
              <a:rPr lang="es-MX" dirty="0"/>
              <a:t>NIF, Normas de Información Financiera 2017, ANFECA.</a:t>
            </a:r>
          </a:p>
          <a:p>
            <a:r>
              <a:rPr lang="es-MX" dirty="0">
                <a:solidFill>
                  <a:schemeClr val="tx1">
                    <a:lumMod val="65000"/>
                    <a:lumOff val="35000"/>
                  </a:schemeClr>
                </a:solidFill>
              </a:rPr>
              <a:t>Horngren, </a:t>
            </a:r>
            <a:r>
              <a:rPr lang="es-MX" dirty="0">
                <a:solidFill>
                  <a:schemeClr val="tx1">
                    <a:lumMod val="65000"/>
                    <a:lumOff val="35000"/>
                  </a:schemeClr>
                </a:solidFill>
                <a:hlinkClick r:id="rId2"/>
              </a:rPr>
              <a:t>Contabilidad. Un enfoque aplicado a México</a:t>
            </a:r>
            <a:r>
              <a:rPr lang="es-MX" dirty="0">
                <a:solidFill>
                  <a:schemeClr val="tx1">
                    <a:lumMod val="65000"/>
                    <a:lumOff val="35000"/>
                  </a:schemeClr>
                </a:solidFill>
              </a:rPr>
              <a:t>, Pearson</a:t>
            </a:r>
            <a:r>
              <a:rPr lang="es-MX" dirty="0"/>
              <a:t>.</a:t>
            </a:r>
          </a:p>
          <a:p>
            <a:r>
              <a:rPr lang="es-MX" dirty="0"/>
              <a:t>Lara E, Primer curso de contabilidad, trillas.</a:t>
            </a:r>
          </a:p>
          <a:p>
            <a:r>
              <a:rPr lang="es-MX" dirty="0"/>
              <a:t>Romero P. Principios de contabilidad, cuarta edición, Mc Graw Hill.</a:t>
            </a:r>
          </a:p>
        </p:txBody>
      </p:sp>
      <p:pic>
        <p:nvPicPr>
          <p:cNvPr id="4" name="Imagen 3"/>
          <p:cNvPicPr>
            <a:picLocks noChangeAspect="1"/>
          </p:cNvPicPr>
          <p:nvPr/>
        </p:nvPicPr>
        <p:blipFill>
          <a:blip r:embed="rId3"/>
          <a:stretch>
            <a:fillRect/>
          </a:stretch>
        </p:blipFill>
        <p:spPr>
          <a:xfrm>
            <a:off x="9292070" y="505831"/>
            <a:ext cx="1711903" cy="857250"/>
          </a:xfrm>
          <a:prstGeom prst="rect">
            <a:avLst/>
          </a:prstGeom>
        </p:spPr>
      </p:pic>
    </p:spTree>
    <p:extLst>
      <p:ext uri="{BB962C8B-B14F-4D97-AF65-F5344CB8AC3E}">
        <p14:creationId xmlns:p14="http://schemas.microsoft.com/office/powerpoint/2010/main" val="26529956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 </a:t>
            </a:r>
          </a:p>
        </p:txBody>
      </p:sp>
      <p:sp>
        <p:nvSpPr>
          <p:cNvPr id="3" name="Marcador de contenido 2"/>
          <p:cNvSpPr>
            <a:spLocks noGrp="1"/>
          </p:cNvSpPr>
          <p:nvPr>
            <p:ph idx="1"/>
          </p:nvPr>
        </p:nvSpPr>
        <p:spPr/>
        <p:txBody>
          <a:bodyPr>
            <a:normAutofit/>
          </a:bodyPr>
          <a:lstStyle/>
          <a:p>
            <a:r>
              <a:rPr lang="es-MX" b="1" dirty="0"/>
              <a:t>WEB.</a:t>
            </a:r>
          </a:p>
          <a:p>
            <a:pPr algn="just"/>
            <a:r>
              <a:rPr lang="es-MX" dirty="0"/>
              <a:t>Balance general. Recuperado de: https://www.google.com.mx/</a:t>
            </a:r>
            <a:r>
              <a:rPr lang="es-MX" dirty="0" err="1"/>
              <a:t>search?rlz</a:t>
            </a:r>
            <a:r>
              <a:rPr lang="es-MX" dirty="0"/>
              <a:t>=1C1OPRA_enMX585MX585&amp;q=</a:t>
            </a:r>
            <a:r>
              <a:rPr lang="es-MX" dirty="0" err="1"/>
              <a:t>balance+general+en+forma+de+cuenta&amp;oq</a:t>
            </a:r>
            <a:r>
              <a:rPr lang="es-MX" dirty="0"/>
              <a:t>=</a:t>
            </a:r>
            <a:r>
              <a:rPr lang="es-MX" dirty="0" err="1"/>
              <a:t>balance+general+en+forma+de+cuenta&amp;gs_l</a:t>
            </a:r>
            <a:r>
              <a:rPr lang="es-MX" dirty="0"/>
              <a:t>=psy-ab.3..0l10.2668.4101.0.6574.7.7.0.0.0.0.183.995.0j6.6.0....0...1.1.64.psy-ab..1.6.990...0i67k1.0.yqF6IJaIo9o.</a:t>
            </a:r>
          </a:p>
          <a:p>
            <a:pPr algn="just"/>
            <a:endParaRPr lang="es-MX" dirty="0"/>
          </a:p>
          <a:p>
            <a:endParaRPr lang="es-MX" dirty="0"/>
          </a:p>
        </p:txBody>
      </p:sp>
      <p:pic>
        <p:nvPicPr>
          <p:cNvPr id="4" name="Imagen 3"/>
          <p:cNvPicPr>
            <a:picLocks noChangeAspect="1"/>
          </p:cNvPicPr>
          <p:nvPr/>
        </p:nvPicPr>
        <p:blipFill>
          <a:blip r:embed="rId2"/>
          <a:stretch>
            <a:fillRect/>
          </a:stretch>
        </p:blipFill>
        <p:spPr>
          <a:xfrm>
            <a:off x="9292070" y="505831"/>
            <a:ext cx="1711903" cy="857250"/>
          </a:xfrm>
          <a:prstGeom prst="rect">
            <a:avLst/>
          </a:prstGeom>
        </p:spPr>
      </p:pic>
    </p:spTree>
    <p:extLst>
      <p:ext uri="{BB962C8B-B14F-4D97-AF65-F5344CB8AC3E}">
        <p14:creationId xmlns:p14="http://schemas.microsoft.com/office/powerpoint/2010/main" val="37479419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4"/>
            <a:ext cx="10058400" cy="1160059"/>
          </a:xfrm>
        </p:spPr>
        <p:txBody>
          <a:bodyPr>
            <a:normAutofit fontScale="90000"/>
          </a:bodyPr>
          <a:lstStyle/>
          <a:p>
            <a:r>
              <a:rPr lang="es-MX" dirty="0"/>
              <a:t>BIBLIOGRAFÍA </a:t>
            </a:r>
            <a:r>
              <a:rPr lang="es-MX" b="1" dirty="0">
                <a:effectLst>
                  <a:outerShdw blurRad="38100" dist="38100" dir="2700000" algn="tl">
                    <a:srgbClr val="000000">
                      <a:alpha val="43137"/>
                    </a:srgbClr>
                  </a:outerShdw>
                </a:effectLst>
              </a:rPr>
              <a:t>Imágenes</a:t>
            </a:r>
            <a:br>
              <a:rPr lang="es-MX" b="1" dirty="0">
                <a:effectLst>
                  <a:outerShdw blurRad="38100" dist="38100" dir="2700000" algn="tl">
                    <a:srgbClr val="000000">
                      <a:alpha val="43137"/>
                    </a:srgbClr>
                  </a:outerShdw>
                </a:effectLst>
              </a:rPr>
            </a:br>
            <a:endParaRPr lang="es-MX" dirty="0"/>
          </a:p>
        </p:txBody>
      </p:sp>
      <p:sp>
        <p:nvSpPr>
          <p:cNvPr id="3" name="Marcador de contenido 2"/>
          <p:cNvSpPr>
            <a:spLocks noGrp="1"/>
          </p:cNvSpPr>
          <p:nvPr>
            <p:ph idx="1"/>
          </p:nvPr>
        </p:nvSpPr>
        <p:spPr/>
        <p:txBody>
          <a:bodyPr>
            <a:noAutofit/>
          </a:bodyPr>
          <a:lstStyle/>
          <a:p>
            <a:r>
              <a:rPr lang="es-MX" sz="1100" dirty="0"/>
              <a:t>Imagen UAEMEX: https://www.google.com.mx/search?q=logo+de+uaemex&amp;espv=2&amp;biw=1600&amp;bih=794&amp;tbm=isch&amp;imgil=_47I9QrAA_I_SM%253A%253BtOJx_M1aZcxsiM%253Bhttp%25253A%25252F%25252Fiieg.gob.mx%25252Fstrategos%25252Fvisitan-alumnos-de-la-uaem-instalaciones-del-iieg%25252F&amp;source=iu&amp;pf=m&amp;fir=_47I9QrAA_I_SM%253A%252CtOJx_M1aZcxsiM%252C_&amp;usg=__VQnCf9Wg6DVWafXFcmIZR_vWX2k%3D&amp;dpr=1&amp;ved=0ahUKEwi5j9S-yq3PAhUC4IMKHa_lCLwQyjcIKA&amp;ei=FV7pV_mwBILAjwSvy6PgCw#imgrc=_47I9QrAA_I_SM%3A</a:t>
            </a:r>
          </a:p>
          <a:p>
            <a:r>
              <a:rPr lang="es-MX" sz="1100" dirty="0"/>
              <a:t>Imagen de Balance general:</a:t>
            </a:r>
          </a:p>
          <a:p>
            <a:r>
              <a:rPr lang="es-MX" sz="1100" dirty="0"/>
              <a:t>Recuperado de: https://www.google.com.mx/search?q=balance+general+en+forma+de+cuenta&amp;rlz=1C1OPRA_enMX585MX585&amp;source=lnms&amp;tbm=isch&amp;sa=X&amp;ved=0ahUKEwiqh9rq5uzWAhUs8IMKHZBbASgQ_AUICigB&amp;biw=1366&amp;bih=637#imgrc=-lNe-weUIbuDhM.</a:t>
            </a:r>
          </a:p>
          <a:p>
            <a:r>
              <a:rPr lang="es-MX" sz="1100" dirty="0"/>
              <a:t>Imagen de las NIF 2017:</a:t>
            </a:r>
          </a:p>
          <a:p>
            <a:pPr algn="just"/>
            <a:r>
              <a:rPr lang="es-MX" sz="1100" dirty="0"/>
              <a:t>Recuperado de: </a:t>
            </a:r>
            <a:r>
              <a:rPr lang="es-MX" sz="1100" dirty="0">
                <a:solidFill>
                  <a:schemeClr val="tx1">
                    <a:lumMod val="65000"/>
                    <a:lumOff val="35000"/>
                  </a:schemeClr>
                </a:solidFill>
                <a:hlinkClick r:id="rId2"/>
              </a:rPr>
              <a:t>https://www.google.com.mx/search?q=nif+pdf+2017&amp;rlz=1C1OPRA_enMX585MX585&amp;source=lnms&amp;tbm=isch&amp;sa=X&amp;ved=0ahUKEwiEvr2i7uzWAhXrzIMKHVBiBtcQ_AUICigB&amp;biw=1366&amp;bih=637#imgrc=95XYrkBqOD5WbM</a:t>
            </a:r>
            <a:r>
              <a:rPr lang="es-MX" sz="1100" dirty="0">
                <a:solidFill>
                  <a:schemeClr val="tx1">
                    <a:lumMod val="65000"/>
                    <a:lumOff val="35000"/>
                  </a:schemeClr>
                </a:solidFill>
              </a:rPr>
              <a:t>:.</a:t>
            </a:r>
          </a:p>
          <a:p>
            <a:pPr algn="just"/>
            <a:r>
              <a:rPr lang="es-MX" sz="1100" dirty="0">
                <a:solidFill>
                  <a:schemeClr val="tx1">
                    <a:lumMod val="65000"/>
                    <a:lumOff val="35000"/>
                  </a:schemeClr>
                </a:solidFill>
              </a:rPr>
              <a:t>Imagen de  Estado de Pérdidas y Ganancias:</a:t>
            </a:r>
          </a:p>
          <a:p>
            <a:pPr algn="just"/>
            <a:r>
              <a:rPr lang="es-MX" sz="1100" dirty="0">
                <a:solidFill>
                  <a:schemeClr val="tx1">
                    <a:lumMod val="65000"/>
                    <a:lumOff val="35000"/>
                  </a:schemeClr>
                </a:solidFill>
              </a:rPr>
              <a:t>Recuperado de: </a:t>
            </a:r>
            <a:r>
              <a:rPr lang="es-MX" sz="1100" dirty="0">
                <a:solidFill>
                  <a:schemeClr val="tx1">
                    <a:lumMod val="65000"/>
                    <a:lumOff val="35000"/>
                  </a:schemeClr>
                </a:solidFill>
                <a:hlinkClick r:id="rId3"/>
              </a:rPr>
              <a:t>https://www.google.com.mx/search?q=ESTADO+DE+PERDIDAS+Y+GANANCIAS&amp;rlz=1C1OPRA_enMX585MX585&amp;source=lnms&amp;tbm=isch&amp;sa=X&amp;ved=0ahUKEwiNjL3M7uzWAhXL7IMKHfHBD1sQ_AUICigB&amp;biw=1366&amp;bih=637#imgrc=e1Akyzmq9rWRhM</a:t>
            </a:r>
            <a:r>
              <a:rPr lang="es-MX" sz="1100" dirty="0">
                <a:solidFill>
                  <a:schemeClr val="tx1">
                    <a:lumMod val="65000"/>
                    <a:lumOff val="35000"/>
                  </a:schemeClr>
                </a:solidFill>
              </a:rPr>
              <a:t>:.</a:t>
            </a:r>
          </a:p>
          <a:p>
            <a:endParaRPr lang="es-MX" sz="1100" dirty="0"/>
          </a:p>
          <a:p>
            <a:endParaRPr lang="es-MX" sz="1100" dirty="0"/>
          </a:p>
        </p:txBody>
      </p:sp>
      <p:pic>
        <p:nvPicPr>
          <p:cNvPr id="4" name="Imagen 3"/>
          <p:cNvPicPr>
            <a:picLocks noChangeAspect="1"/>
          </p:cNvPicPr>
          <p:nvPr/>
        </p:nvPicPr>
        <p:blipFill>
          <a:blip r:embed="rId4"/>
          <a:stretch>
            <a:fillRect/>
          </a:stretch>
        </p:blipFill>
        <p:spPr>
          <a:xfrm>
            <a:off x="9292070" y="485049"/>
            <a:ext cx="1711903" cy="857250"/>
          </a:xfrm>
          <a:prstGeom prst="rect">
            <a:avLst/>
          </a:prstGeom>
        </p:spPr>
      </p:pic>
    </p:spTree>
    <p:extLst>
      <p:ext uri="{BB962C8B-B14F-4D97-AF65-F5344CB8AC3E}">
        <p14:creationId xmlns:p14="http://schemas.microsoft.com/office/powerpoint/2010/main" val="378040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 </a:t>
            </a:r>
          </a:p>
        </p:txBody>
      </p:sp>
      <p:pic>
        <p:nvPicPr>
          <p:cNvPr id="10" name="Imagen 9"/>
          <p:cNvPicPr>
            <a:picLocks noChangeAspect="1"/>
          </p:cNvPicPr>
          <p:nvPr/>
        </p:nvPicPr>
        <p:blipFill>
          <a:blip r:embed="rId2"/>
          <a:stretch>
            <a:fillRect/>
          </a:stretch>
        </p:blipFill>
        <p:spPr>
          <a:xfrm>
            <a:off x="9292071" y="286603"/>
            <a:ext cx="1733550" cy="857250"/>
          </a:xfrm>
          <a:prstGeom prst="rect">
            <a:avLst/>
          </a:prstGeom>
        </p:spPr>
      </p:pic>
      <p:sp>
        <p:nvSpPr>
          <p:cNvPr id="3" name="Flecha: pentágono 2">
            <a:extLst>
              <a:ext uri="{FF2B5EF4-FFF2-40B4-BE49-F238E27FC236}">
                <a16:creationId xmlns:a16="http://schemas.microsoft.com/office/drawing/2014/main" id="{6A098A16-E01D-4942-830B-91C05E523BEA}"/>
              </a:ext>
            </a:extLst>
          </p:cNvPr>
          <p:cNvSpPr/>
          <p:nvPr/>
        </p:nvSpPr>
        <p:spPr>
          <a:xfrm>
            <a:off x="1097280" y="1845734"/>
            <a:ext cx="5186289" cy="4023360"/>
          </a:xfrm>
          <a:prstGeom prst="homePlat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b="1" dirty="0">
                <a:solidFill>
                  <a:schemeClr val="tx1"/>
                </a:solidFill>
                <a:latin typeface="Arial" panose="020B0604020202020204" pitchFamily="34" charset="0"/>
                <a:cs typeface="Arial" panose="020B0604020202020204" pitchFamily="34" charset="0"/>
              </a:rPr>
              <a:t>OBJETIVO DE LA UNIDAD DE APRENDIZAJE.</a:t>
            </a:r>
          </a:p>
          <a:p>
            <a:endParaRPr lang="es-MX" dirty="0"/>
          </a:p>
          <a:p>
            <a:pPr algn="just"/>
            <a:r>
              <a:rPr lang="es-MX" sz="2000" b="1" dirty="0">
                <a:latin typeface="Arial" panose="020B0604020202020204" pitchFamily="34" charset="0"/>
                <a:cs typeface="Arial" panose="020B0604020202020204" pitchFamily="34" charset="0"/>
              </a:rPr>
              <a:t>Desarrollar en el alumno competencias que le permitan obtener, analizar y controlar información financiera para una toma de decisiones oportuna</a:t>
            </a:r>
            <a:r>
              <a:rPr lang="es-MX" dirty="0">
                <a:latin typeface="Arial" panose="020B0604020202020204" pitchFamily="34" charset="0"/>
                <a:cs typeface="Arial" panose="020B0604020202020204" pitchFamily="34" charset="0"/>
              </a:rPr>
              <a:t>.</a:t>
            </a:r>
          </a:p>
        </p:txBody>
      </p:sp>
      <p:sp>
        <p:nvSpPr>
          <p:cNvPr id="5" name="Flecha: pentágono 4">
            <a:extLst>
              <a:ext uri="{FF2B5EF4-FFF2-40B4-BE49-F238E27FC236}">
                <a16:creationId xmlns:a16="http://schemas.microsoft.com/office/drawing/2014/main" id="{2BEE8387-76C3-4A0C-897D-64F0BA9F7343}"/>
              </a:ext>
            </a:extLst>
          </p:cNvPr>
          <p:cNvSpPr/>
          <p:nvPr/>
        </p:nvSpPr>
        <p:spPr>
          <a:xfrm>
            <a:off x="6283569" y="1845734"/>
            <a:ext cx="5205044" cy="4023360"/>
          </a:xfrm>
          <a:prstGeom prst="homePlate">
            <a:avLst/>
          </a:prstGeom>
          <a:solidFill>
            <a:srgbClr val="D7A62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b="1" dirty="0">
                <a:solidFill>
                  <a:schemeClr val="tx1"/>
                </a:solidFill>
                <a:latin typeface="Arial" panose="020B0604020202020204" pitchFamily="34" charset="0"/>
                <a:cs typeface="Arial" panose="020B0604020202020204" pitchFamily="34" charset="0"/>
              </a:rPr>
              <a:t>PROPÓSITO DE LA UNIDAD DE APRENDIZAJE</a:t>
            </a:r>
            <a:r>
              <a:rPr lang="es-MX" b="1" dirty="0">
                <a:latin typeface="Arial" panose="020B0604020202020204" pitchFamily="34" charset="0"/>
                <a:cs typeface="Arial" panose="020B0604020202020204" pitchFamily="34" charset="0"/>
              </a:rPr>
              <a:t>.</a:t>
            </a:r>
          </a:p>
          <a:p>
            <a:pPr algn="just"/>
            <a:r>
              <a:rPr lang="es-MX" sz="1600" dirty="0">
                <a:latin typeface="Arial" panose="020B0604020202020204" pitchFamily="34" charset="0"/>
                <a:cs typeface="Arial" panose="020B0604020202020204" pitchFamily="34" charset="0"/>
              </a:rPr>
              <a:t>Conocer el campo de actuación y normatividad a que se encuentra sujeta la Contaduría Pública, sus antecedentes, finalidades y usos, así mismo aplicar la técnica de registro contable, utilizando los diferentes procedimientos para el manejo, control y valuación de mercancías, elaborando los estados financieros básicos y sus anexos, conforme a la normatividad señalada por las NIF´s, valiéndose de los métodos para el procesamiento de transacciones financieras manuales.</a:t>
            </a:r>
          </a:p>
        </p:txBody>
      </p:sp>
    </p:spTree>
    <p:extLst>
      <p:ext uri="{BB962C8B-B14F-4D97-AF65-F5344CB8AC3E}">
        <p14:creationId xmlns:p14="http://schemas.microsoft.com/office/powerpoint/2010/main" val="2747900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latin typeface="Arial" panose="020B0604020202020204" pitchFamily="34" charset="0"/>
                <a:cs typeface="Arial" panose="020B0604020202020204" pitchFamily="34" charset="0"/>
              </a:rPr>
              <a:t>Guía para el usuario</a:t>
            </a:r>
          </a:p>
        </p:txBody>
      </p:sp>
      <p:sp>
        <p:nvSpPr>
          <p:cNvPr id="3" name="Marcador de contenido 2"/>
          <p:cNvSpPr>
            <a:spLocks noGrp="1"/>
          </p:cNvSpPr>
          <p:nvPr>
            <p:ph idx="1"/>
          </p:nvPr>
        </p:nvSpPr>
        <p:spPr>
          <a:xfrm>
            <a:off x="1097280" y="1859382"/>
            <a:ext cx="10058400" cy="4023360"/>
          </a:xfrm>
        </p:spPr>
        <p:txBody>
          <a:bodyPr>
            <a:normAutofit fontScale="92500" lnSpcReduction="10000"/>
          </a:bodyPr>
          <a:lstStyle/>
          <a:p>
            <a:pPr algn="just"/>
            <a:r>
              <a:rPr lang="es-MX" dirty="0">
                <a:latin typeface="Arial" panose="020B0604020202020204" pitchFamily="34" charset="0"/>
                <a:cs typeface="Arial" panose="020B0604020202020204" pitchFamily="34" charset="0"/>
              </a:rPr>
              <a:t>En este material didáctico el usuario encontrará información relevante sobre ambos estados financieros. </a:t>
            </a:r>
          </a:p>
          <a:p>
            <a:pPr algn="just"/>
            <a:r>
              <a:rPr lang="es-MX" dirty="0">
                <a:latin typeface="Arial" panose="020B0604020202020204" pitchFamily="34" charset="0"/>
                <a:cs typeface="Arial" panose="020B0604020202020204" pitchFamily="34" charset="0"/>
              </a:rPr>
              <a:t>Los contenidos son vigentes a la presentación de las diapositivas (2017).</a:t>
            </a:r>
          </a:p>
          <a:p>
            <a:pPr algn="just"/>
            <a:r>
              <a:rPr lang="es-MX" dirty="0">
                <a:latin typeface="Arial" panose="020B0604020202020204" pitchFamily="34" charset="0"/>
                <a:cs typeface="Arial" panose="020B0604020202020204" pitchFamily="34" charset="0"/>
              </a:rPr>
              <a:t>El material se ha dividido en cinco apartados,  el primero se refiere a la presentación de la unidad de aprendizaje, sus objetivos, propósitos y una pequeña introducción.</a:t>
            </a:r>
          </a:p>
          <a:p>
            <a:pPr algn="just"/>
            <a:r>
              <a:rPr lang="es-MX" dirty="0">
                <a:latin typeface="Arial" panose="020B0604020202020204" pitchFamily="34" charset="0"/>
                <a:cs typeface="Arial" panose="020B0604020202020204" pitchFamily="34" charset="0"/>
              </a:rPr>
              <a:t>La segunda se refiere a qué son los Estados financieros básicos, sus características y para que sirven. </a:t>
            </a:r>
          </a:p>
          <a:p>
            <a:pPr algn="just"/>
            <a:r>
              <a:rPr lang="es-MX" dirty="0">
                <a:latin typeface="Arial" panose="020B0604020202020204" pitchFamily="34" charset="0"/>
                <a:cs typeface="Arial" panose="020B0604020202020204" pitchFamily="34" charset="0"/>
              </a:rPr>
              <a:t>La tercera habla sobre el tema del Balance General.</a:t>
            </a:r>
          </a:p>
          <a:p>
            <a:pPr algn="just"/>
            <a:r>
              <a:rPr lang="es-MX" dirty="0">
                <a:latin typeface="Arial" panose="020B0604020202020204" pitchFamily="34" charset="0"/>
                <a:cs typeface="Arial" panose="020B0604020202020204" pitchFamily="34" charset="0"/>
              </a:rPr>
              <a:t>El cuarto nos hace referencia al Estado de pérdidas y ganancias o Estado de resultado integral.</a:t>
            </a:r>
          </a:p>
          <a:p>
            <a:pPr algn="just"/>
            <a:r>
              <a:rPr lang="es-MX" dirty="0">
                <a:latin typeface="Arial" panose="020B0604020202020204" pitchFamily="34" charset="0"/>
                <a:cs typeface="Arial" panose="020B0604020202020204" pitchFamily="34" charset="0"/>
              </a:rPr>
              <a:t>Y la quinta y última parte comenta lo significativo de aplicar la comparabilidad de dichos estados financieros de un periodo contra otro, así como una conclusión.</a:t>
            </a:r>
          </a:p>
        </p:txBody>
      </p:sp>
      <p:pic>
        <p:nvPicPr>
          <p:cNvPr id="5" name="Imagen 4"/>
          <p:cNvPicPr>
            <a:picLocks noChangeAspect="1"/>
          </p:cNvPicPr>
          <p:nvPr/>
        </p:nvPicPr>
        <p:blipFill>
          <a:blip r:embed="rId2"/>
          <a:stretch>
            <a:fillRect/>
          </a:stretch>
        </p:blipFill>
        <p:spPr>
          <a:xfrm>
            <a:off x="9422130" y="178229"/>
            <a:ext cx="1733550" cy="857250"/>
          </a:xfrm>
          <a:prstGeom prst="rect">
            <a:avLst/>
          </a:prstGeom>
        </p:spPr>
      </p:pic>
    </p:spTree>
    <p:extLst>
      <p:ext uri="{BB962C8B-B14F-4D97-AF65-F5344CB8AC3E}">
        <p14:creationId xmlns:p14="http://schemas.microsoft.com/office/powerpoint/2010/main" val="2395665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a:latin typeface="Arial" panose="020B0604020202020204" pitchFamily="34" charset="0"/>
                <a:cs typeface="Arial" panose="020B0604020202020204" pitchFamily="34" charset="0"/>
              </a:rPr>
              <a:t>Introducción.</a:t>
            </a:r>
          </a:p>
        </p:txBody>
      </p:sp>
      <p:sp>
        <p:nvSpPr>
          <p:cNvPr id="3" name="Marcador de contenido 2"/>
          <p:cNvSpPr>
            <a:spLocks noGrp="1"/>
          </p:cNvSpPr>
          <p:nvPr>
            <p:ph idx="1"/>
          </p:nvPr>
        </p:nvSpPr>
        <p:spPr/>
        <p:txBody>
          <a:bodyPr>
            <a:normAutofit/>
          </a:bodyPr>
          <a:lstStyle/>
          <a:p>
            <a:endParaRPr lang="es-MX" dirty="0"/>
          </a:p>
          <a:p>
            <a:pPr algn="just"/>
            <a:r>
              <a:rPr lang="es-MX" dirty="0"/>
              <a:t>Recordemos que hacer contabilidad implica una gran tarea que nos ayudará a la toma de decisiones, es así que en ésta ocasión decidí tratar el tema de la importancia del Balance General y el Estado de Resultados, con la intención que se pueda deslumbrar la trascendencia de ambos en la cualquier organización, para alcanzar una mejora continua</a:t>
            </a:r>
          </a:p>
        </p:txBody>
      </p:sp>
      <p:pic>
        <p:nvPicPr>
          <p:cNvPr id="5" name="Imagen 4"/>
          <p:cNvPicPr>
            <a:picLocks noChangeAspect="1"/>
          </p:cNvPicPr>
          <p:nvPr/>
        </p:nvPicPr>
        <p:blipFill>
          <a:blip r:embed="rId2"/>
          <a:stretch>
            <a:fillRect/>
          </a:stretch>
        </p:blipFill>
        <p:spPr>
          <a:xfrm>
            <a:off x="9219334" y="512112"/>
            <a:ext cx="1733550" cy="857250"/>
          </a:xfrm>
          <a:prstGeom prst="rect">
            <a:avLst/>
          </a:prstGeom>
        </p:spPr>
      </p:pic>
    </p:spTree>
    <p:extLst>
      <p:ext uri="{BB962C8B-B14F-4D97-AF65-F5344CB8AC3E}">
        <p14:creationId xmlns:p14="http://schemas.microsoft.com/office/powerpoint/2010/main" val="1689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a:latin typeface="Arial" panose="020B0604020202020204" pitchFamily="34" charset="0"/>
                <a:cs typeface="Arial" panose="020B0604020202020204" pitchFamily="34" charset="0"/>
              </a:rPr>
              <a:t>Objetivo del presente material </a:t>
            </a:r>
          </a:p>
        </p:txBody>
      </p:sp>
      <p:pic>
        <p:nvPicPr>
          <p:cNvPr id="6" name="Imagen 5"/>
          <p:cNvPicPr>
            <a:picLocks noChangeAspect="1"/>
          </p:cNvPicPr>
          <p:nvPr/>
        </p:nvPicPr>
        <p:blipFill>
          <a:blip r:embed="rId2"/>
          <a:stretch>
            <a:fillRect/>
          </a:stretch>
        </p:blipFill>
        <p:spPr>
          <a:xfrm>
            <a:off x="9499889" y="299482"/>
            <a:ext cx="1733550" cy="857250"/>
          </a:xfrm>
          <a:prstGeom prst="rect">
            <a:avLst/>
          </a:prstGeom>
        </p:spPr>
      </p:pic>
      <p:sp>
        <p:nvSpPr>
          <p:cNvPr id="3" name="Marcador de contenido 2">
            <a:extLst>
              <a:ext uri="{FF2B5EF4-FFF2-40B4-BE49-F238E27FC236}">
                <a16:creationId xmlns:a16="http://schemas.microsoft.com/office/drawing/2014/main" id="{41267680-626A-4D58-A48A-B71C70B1B18A}"/>
              </a:ext>
            </a:extLst>
          </p:cNvPr>
          <p:cNvSpPr>
            <a:spLocks noGrp="1"/>
          </p:cNvSpPr>
          <p:nvPr>
            <p:ph idx="1"/>
          </p:nvPr>
        </p:nvSpPr>
        <p:spPr/>
        <p:txBody>
          <a:bodyPr/>
          <a:lstStyle/>
          <a:p>
            <a:endParaRPr lang="es-MX" dirty="0"/>
          </a:p>
        </p:txBody>
      </p:sp>
      <p:sp>
        <p:nvSpPr>
          <p:cNvPr id="5" name="Pergamino: vertical 4">
            <a:extLst>
              <a:ext uri="{FF2B5EF4-FFF2-40B4-BE49-F238E27FC236}">
                <a16:creationId xmlns:a16="http://schemas.microsoft.com/office/drawing/2014/main" id="{4E8AF87C-53BB-4C08-9C3B-F8C7229F2FE3}"/>
              </a:ext>
            </a:extLst>
          </p:cNvPr>
          <p:cNvSpPr/>
          <p:nvPr/>
        </p:nvSpPr>
        <p:spPr>
          <a:xfrm>
            <a:off x="1453662" y="2110154"/>
            <a:ext cx="8932984" cy="3540369"/>
          </a:xfrm>
          <a:prstGeom prst="verticalScrol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latin typeface="Arial" panose="020B0604020202020204" pitchFamily="34" charset="0"/>
                <a:cs typeface="Arial" panose="020B0604020202020204" pitchFamily="34" charset="0"/>
              </a:rPr>
              <a:t>Su objetivo es  mostrar la importancia de presentar un Estado de situación financiera y un Estado de perdidas y ganancias en un periodo determinado,  para una adecuada toma de decisiones</a:t>
            </a:r>
            <a:r>
              <a:rPr lang="es-MX" dirty="0"/>
              <a:t>.</a:t>
            </a:r>
          </a:p>
        </p:txBody>
      </p:sp>
    </p:spTree>
    <p:extLst>
      <p:ext uri="{BB962C8B-B14F-4D97-AF65-F5344CB8AC3E}">
        <p14:creationId xmlns:p14="http://schemas.microsoft.com/office/powerpoint/2010/main" val="1622549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Según las …  </a:t>
            </a:r>
          </a:p>
        </p:txBody>
      </p:sp>
      <p:pic>
        <p:nvPicPr>
          <p:cNvPr id="5" name="Imagen 4"/>
          <p:cNvPicPr>
            <a:picLocks noChangeAspect="1"/>
          </p:cNvPicPr>
          <p:nvPr/>
        </p:nvPicPr>
        <p:blipFill>
          <a:blip r:embed="rId2"/>
          <a:stretch>
            <a:fillRect/>
          </a:stretch>
        </p:blipFill>
        <p:spPr>
          <a:xfrm>
            <a:off x="9770052" y="286603"/>
            <a:ext cx="1711903" cy="857250"/>
          </a:xfrm>
          <a:prstGeom prst="rect">
            <a:avLst/>
          </a:prstGeom>
        </p:spPr>
      </p:pic>
      <p:pic>
        <p:nvPicPr>
          <p:cNvPr id="6" name="Imagen 5">
            <a:extLst>
              <a:ext uri="{FF2B5EF4-FFF2-40B4-BE49-F238E27FC236}">
                <a16:creationId xmlns:a16="http://schemas.microsoft.com/office/drawing/2014/main" id="{E7C607EB-2D43-4EF4-B858-C05CCB7702B7}"/>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4581179" y="286603"/>
            <a:ext cx="1704975" cy="1524000"/>
          </a:xfrm>
          <a:prstGeom prst="rect">
            <a:avLst/>
          </a:prstGeom>
        </p:spPr>
      </p:pic>
      <p:sp>
        <p:nvSpPr>
          <p:cNvPr id="7" name="CuadroTexto 6">
            <a:extLst>
              <a:ext uri="{FF2B5EF4-FFF2-40B4-BE49-F238E27FC236}">
                <a16:creationId xmlns:a16="http://schemas.microsoft.com/office/drawing/2014/main" id="{232D94E6-FA42-478D-88B1-4C606D5D180F}"/>
              </a:ext>
            </a:extLst>
          </p:cNvPr>
          <p:cNvSpPr txBox="1"/>
          <p:nvPr/>
        </p:nvSpPr>
        <p:spPr>
          <a:xfrm>
            <a:off x="4581179" y="1810603"/>
            <a:ext cx="1704975" cy="369332"/>
          </a:xfrm>
          <a:prstGeom prst="rect">
            <a:avLst/>
          </a:prstGeom>
          <a:noFill/>
        </p:spPr>
        <p:txBody>
          <a:bodyPr wrap="square" rtlCol="0">
            <a:spAutoFit/>
          </a:bodyPr>
          <a:lstStyle/>
          <a:p>
            <a:r>
              <a:rPr lang="es-MX" sz="900">
                <a:hlinkClick r:id="rId4" tooltip="http://elconta.com/tag/nif/"/>
              </a:rPr>
              <a:t>Esta foto</a:t>
            </a:r>
            <a:r>
              <a:rPr lang="es-MX" sz="900"/>
              <a:t> de Autor desconocido está bajo licencia </a:t>
            </a:r>
            <a:r>
              <a:rPr lang="es-MX" sz="900">
                <a:hlinkClick r:id="rId5" tooltip="https://creativecommons.org/licenses/by-nc-sa/2.5/"/>
              </a:rPr>
              <a:t>CC BY-NC-SA</a:t>
            </a:r>
            <a:endParaRPr lang="es-MX" sz="900"/>
          </a:p>
        </p:txBody>
      </p:sp>
      <p:sp>
        <p:nvSpPr>
          <p:cNvPr id="11" name="Elipse 10">
            <a:extLst>
              <a:ext uri="{FF2B5EF4-FFF2-40B4-BE49-F238E27FC236}">
                <a16:creationId xmlns:a16="http://schemas.microsoft.com/office/drawing/2014/main" id="{86FD8355-6A45-4060-9FB4-0A19F1C108FA}"/>
              </a:ext>
            </a:extLst>
          </p:cNvPr>
          <p:cNvSpPr/>
          <p:nvPr/>
        </p:nvSpPr>
        <p:spPr>
          <a:xfrm>
            <a:off x="6286154" y="2253178"/>
            <a:ext cx="4869526" cy="26236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a:latin typeface="Arial" panose="020B0604020202020204" pitchFamily="34" charset="0"/>
                <a:cs typeface="Arial" panose="020B0604020202020204" pitchFamily="34" charset="0"/>
              </a:rPr>
              <a:t>Dice que son un medio útil para la toma de decisiones económicas en el análisis de alternativas para optimizar el uso adecuado de los recursos de la entidad.</a:t>
            </a:r>
          </a:p>
        </p:txBody>
      </p:sp>
      <p:pic>
        <p:nvPicPr>
          <p:cNvPr id="17" name="Imagen 16">
            <a:extLst>
              <a:ext uri="{FF2B5EF4-FFF2-40B4-BE49-F238E27FC236}">
                <a16:creationId xmlns:a16="http://schemas.microsoft.com/office/drawing/2014/main" id="{28D12A98-A72C-4227-97C2-28815709862F}"/>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1395011" y="2413426"/>
            <a:ext cx="3588590" cy="2303125"/>
          </a:xfrm>
          <a:prstGeom prst="rect">
            <a:avLst/>
          </a:prstGeom>
        </p:spPr>
      </p:pic>
    </p:spTree>
    <p:extLst>
      <p:ext uri="{BB962C8B-B14F-4D97-AF65-F5344CB8AC3E}">
        <p14:creationId xmlns:p14="http://schemas.microsoft.com/office/powerpoint/2010/main" val="2436740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Las características de los Estados Financieros  según las </a:t>
            </a:r>
          </a:p>
        </p:txBody>
      </p:sp>
      <p:pic>
        <p:nvPicPr>
          <p:cNvPr id="5" name="Imagen 4"/>
          <p:cNvPicPr>
            <a:picLocks noChangeAspect="1"/>
          </p:cNvPicPr>
          <p:nvPr/>
        </p:nvPicPr>
        <p:blipFill>
          <a:blip r:embed="rId2"/>
          <a:stretch>
            <a:fillRect/>
          </a:stretch>
        </p:blipFill>
        <p:spPr>
          <a:xfrm>
            <a:off x="9770052" y="286603"/>
            <a:ext cx="1711903" cy="857250"/>
          </a:xfrm>
          <a:prstGeom prst="rect">
            <a:avLst/>
          </a:prstGeom>
        </p:spPr>
      </p:pic>
      <p:pic>
        <p:nvPicPr>
          <p:cNvPr id="6" name="Imagen 5" descr="Imagen que contiene texto&#10;&#10;Descripción generada con confianza alta">
            <a:extLst>
              <a:ext uri="{FF2B5EF4-FFF2-40B4-BE49-F238E27FC236}">
                <a16:creationId xmlns:a16="http://schemas.microsoft.com/office/drawing/2014/main" id="{8E4451D2-9692-404F-A324-B332019C1EDD}"/>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707921" y="1238247"/>
            <a:ext cx="982033" cy="1410556"/>
          </a:xfrm>
          <a:prstGeom prst="rect">
            <a:avLst/>
          </a:prstGeom>
        </p:spPr>
      </p:pic>
      <p:graphicFrame>
        <p:nvGraphicFramePr>
          <p:cNvPr id="9" name="Marcador de contenido 8">
            <a:extLst>
              <a:ext uri="{FF2B5EF4-FFF2-40B4-BE49-F238E27FC236}">
                <a16:creationId xmlns:a16="http://schemas.microsoft.com/office/drawing/2014/main" id="{18B84CA6-FB13-4246-B19E-68DB123E0A53}"/>
              </a:ext>
            </a:extLst>
          </p:cNvPr>
          <p:cNvGraphicFramePr>
            <a:graphicFrameLocks noGrp="1"/>
          </p:cNvGraphicFramePr>
          <p:nvPr>
            <p:ph idx="1"/>
            <p:extLst>
              <p:ext uri="{D42A27DB-BD31-4B8C-83A1-F6EECF244321}">
                <p14:modId xmlns:p14="http://schemas.microsoft.com/office/powerpoint/2010/main" val="961716558"/>
              </p:ext>
            </p:extLst>
          </p:nvPr>
        </p:nvGraphicFramePr>
        <p:xfrm>
          <a:off x="1092274" y="3024554"/>
          <a:ext cx="10384992" cy="28444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307778100"/>
      </p:ext>
    </p:extLst>
  </p:cSld>
  <p:clrMapOvr>
    <a:masterClrMapping/>
  </p:clrMapOvr>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1796</TotalTime>
  <Words>2019</Words>
  <Application>Microsoft Office PowerPoint</Application>
  <PresentationFormat>Panorámica</PresentationFormat>
  <Paragraphs>200</Paragraphs>
  <Slides>37</Slides>
  <Notes>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37</vt:i4>
      </vt:variant>
    </vt:vector>
  </HeadingPairs>
  <TitlesOfParts>
    <vt:vector size="42" baseType="lpstr">
      <vt:lpstr>Arial</vt:lpstr>
      <vt:lpstr>Arial Narrow</vt:lpstr>
      <vt:lpstr>Calibri</vt:lpstr>
      <vt:lpstr>Calibri Light</vt:lpstr>
      <vt:lpstr>Retrospección</vt:lpstr>
      <vt:lpstr>       Universidad Autónoma del Estado de México. Centro Universitario UAEM Zumpango. Licenciatura en Administración. Contabilidad Básica.  Clave de la UA: L00041  Importancia del Estado de Resultados y el Balance General    </vt:lpstr>
      <vt:lpstr>Contenido</vt:lpstr>
      <vt:lpstr>Presentación de la Unidad de Aprendizaje.</vt:lpstr>
      <vt:lpstr> </vt:lpstr>
      <vt:lpstr>Guía para el usuario</vt:lpstr>
      <vt:lpstr>Introducción.</vt:lpstr>
      <vt:lpstr>Objetivo del presente material </vt:lpstr>
      <vt:lpstr>Según las …  </vt:lpstr>
      <vt:lpstr>Las características de los Estados Financieros  según las </vt:lpstr>
      <vt:lpstr>Presentación de PowerPoint</vt:lpstr>
      <vt:lpstr>Notas a los Estados Financieros A-7</vt:lpstr>
      <vt:lpstr>Presentación de PowerPoint</vt:lpstr>
      <vt:lpstr>N I F</vt:lpstr>
      <vt:lpstr>N I F</vt:lpstr>
      <vt:lpstr>Presentación de PowerPoint</vt:lpstr>
      <vt:lpstr>Presentación de PowerPoint</vt:lpstr>
      <vt:lpstr>N I F</vt:lpstr>
      <vt:lpstr>N I F</vt:lpstr>
      <vt:lpstr>N I F</vt:lpstr>
      <vt:lpstr>N I F</vt:lpstr>
      <vt:lpstr>N I F                                                 B-6.</vt:lpstr>
      <vt:lpstr>Cuentas que intervienen en el activo circulante B-6</vt:lpstr>
      <vt:lpstr>Cuentas que intervienen en el activo no circulante B-6</vt:lpstr>
      <vt:lpstr>Cuentas que intervienen en el pasivo  B-6</vt:lpstr>
      <vt:lpstr>Cuentas que intervienen en el capital contable (contribuido o aportado) C-11</vt:lpstr>
      <vt:lpstr>Cuentas que intervienen en el capital contable (Ganado) C-11</vt:lpstr>
      <vt:lpstr>Presentación de PowerPoint</vt:lpstr>
      <vt:lpstr>NIF  A-5</vt:lpstr>
      <vt:lpstr>NIF  A-5</vt:lpstr>
      <vt:lpstr>Estado de Resultado integral A-5</vt:lpstr>
      <vt:lpstr>Cuentas que intervienen en el Resultado integral A-5</vt:lpstr>
      <vt:lpstr>Principio de comparabilidad</vt:lpstr>
      <vt:lpstr>Presentación de PowerPoint</vt:lpstr>
      <vt:lpstr>CONCLUSIONES</vt:lpstr>
      <vt:lpstr>BIBLIOGRAFÍA </vt:lpstr>
      <vt:lpstr>BIBLIOGRAFÍA </vt:lpstr>
      <vt:lpstr>BIBLIOGRAFÍA Imágenes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Contabilidad básica</dc:title>
  <dc:creator>UAEM</dc:creator>
  <cp:lastModifiedBy>Luffi</cp:lastModifiedBy>
  <cp:revision>162</cp:revision>
  <dcterms:created xsi:type="dcterms:W3CDTF">2016-08-16T20:27:19Z</dcterms:created>
  <dcterms:modified xsi:type="dcterms:W3CDTF">2017-10-18T01:21:10Z</dcterms:modified>
</cp:coreProperties>
</file>