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52"/>
  </p:notesMasterIdLst>
  <p:sldIdLst>
    <p:sldId id="261" r:id="rId2"/>
    <p:sldId id="260" r:id="rId3"/>
    <p:sldId id="262" r:id="rId4"/>
    <p:sldId id="263" r:id="rId5"/>
    <p:sldId id="264" r:id="rId6"/>
    <p:sldId id="266" r:id="rId7"/>
    <p:sldId id="295" r:id="rId8"/>
    <p:sldId id="265" r:id="rId9"/>
    <p:sldId id="267" r:id="rId10"/>
    <p:sldId id="268" r:id="rId11"/>
    <p:sldId id="270" r:id="rId12"/>
    <p:sldId id="269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82" r:id="rId21"/>
    <p:sldId id="279" r:id="rId22"/>
    <p:sldId id="281" r:id="rId23"/>
    <p:sldId id="296" r:id="rId24"/>
    <p:sldId id="284" r:id="rId25"/>
    <p:sldId id="283" r:id="rId26"/>
    <p:sldId id="285" r:id="rId27"/>
    <p:sldId id="286" r:id="rId28"/>
    <p:sldId id="287" r:id="rId29"/>
    <p:sldId id="288" r:id="rId30"/>
    <p:sldId id="289" r:id="rId31"/>
    <p:sldId id="290" r:id="rId32"/>
    <p:sldId id="292" r:id="rId33"/>
    <p:sldId id="294" r:id="rId34"/>
    <p:sldId id="293" r:id="rId35"/>
    <p:sldId id="297" r:id="rId36"/>
    <p:sldId id="298" r:id="rId37"/>
    <p:sldId id="299" r:id="rId38"/>
    <p:sldId id="300" r:id="rId39"/>
    <p:sldId id="301" r:id="rId40"/>
    <p:sldId id="302" r:id="rId41"/>
    <p:sldId id="303" r:id="rId42"/>
    <p:sldId id="304" r:id="rId43"/>
    <p:sldId id="305" r:id="rId44"/>
    <p:sldId id="306" r:id="rId45"/>
    <p:sldId id="307" r:id="rId46"/>
    <p:sldId id="308" r:id="rId47"/>
    <p:sldId id="309" r:id="rId48"/>
    <p:sldId id="310" r:id="rId49"/>
    <p:sldId id="311" r:id="rId50"/>
    <p:sldId id="312" r:id="rId51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5335"/>
    <a:srgbClr val="2D53FE"/>
    <a:srgbClr val="988034"/>
    <a:srgbClr val="9D85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85"/>
    <p:restoredTop sz="91399"/>
  </p:normalViewPr>
  <p:slideViewPr>
    <p:cSldViewPr snapToGrid="0" snapToObjects="1">
      <p:cViewPr>
        <p:scale>
          <a:sx n="108" d="100"/>
          <a:sy n="108" d="100"/>
        </p:scale>
        <p:origin x="198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notesMaster" Target="notesMasters/notesMaster1.xml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5E40E-2D36-6B40-B94C-E1D7C50DE4D0}" type="datetimeFigureOut">
              <a:rPr lang="es-ES" smtClean="0"/>
              <a:t>17/10/17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6F0D6-6552-DF4D-A969-BD0CE982FE0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4925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PORTADA</a:t>
            </a:r>
            <a:r>
              <a:rPr lang="es-ES" baseline="0" dirty="0" smtClean="0"/>
              <a:t> 2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69884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81145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86946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61944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31990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1508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9595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66772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85430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6884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2075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94358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73127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61796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60652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13623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20085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523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062107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471002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932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982392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748261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26979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554847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783806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5970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835576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906571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001541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480489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68992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40630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81945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04250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284106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542789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513694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377230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352030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699159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692371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67155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785588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38402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29151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14021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7610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4992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DA64B-4C78-5240-B8DD-461D3573A23E}" type="datetime1">
              <a:rPr lang="es-MX" smtClean="0"/>
              <a:t>17/10/17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63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1F786-4607-C642-B7FC-288688988837}" type="datetime1">
              <a:rPr lang="es-MX" smtClean="0"/>
              <a:t>17/10/17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388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FEEF3-B760-D14E-996A-987F3BAE7960}" type="datetime1">
              <a:rPr lang="es-MX" smtClean="0"/>
              <a:t>17/10/17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9036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A165-4BFD-364F-8C63-C4DCCB07D759}" type="datetime1">
              <a:rPr lang="es-MX" smtClean="0"/>
              <a:t>17/10/17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4506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0E53B-43B4-774B-BB59-E88EE8C1E4CB}" type="datetime1">
              <a:rPr lang="es-MX" smtClean="0"/>
              <a:t>17/10/17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47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DCDD-7F77-244A-A963-D0FB6DD05E44}" type="datetime1">
              <a:rPr lang="es-MX" smtClean="0"/>
              <a:t>17/10/17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6928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F9F47-F271-0844-844E-9B83F1B220A0}" type="datetime1">
              <a:rPr lang="es-MX" smtClean="0"/>
              <a:t>17/10/17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589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19AF-077B-CF4E-A830-A33A1D0B2E68}" type="datetime1">
              <a:rPr lang="es-MX" smtClean="0"/>
              <a:t>17/10/17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389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1BFCF-C603-954D-88C6-BB9E2E92F5E3}" type="datetime1">
              <a:rPr lang="es-MX" smtClean="0"/>
              <a:t>17/10/17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005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03B34-1B4C-314D-AF83-8CA66F68C192}" type="datetime1">
              <a:rPr lang="es-MX" smtClean="0"/>
              <a:t>17/10/17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2514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821A-DCFD-E244-83CC-9F5E52C0A40F}" type="datetime1">
              <a:rPr lang="es-MX" smtClean="0"/>
              <a:t>17/10/17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586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2BAD6-48B8-5643-B219-62386198A903}" type="datetime1">
              <a:rPr lang="es-MX" smtClean="0"/>
              <a:t>17/10/17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1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21438" y="2324189"/>
            <a:ext cx="7611233" cy="2186654"/>
          </a:xfrm>
        </p:spPr>
        <p:txBody>
          <a:bodyPr>
            <a:noAutofit/>
          </a:bodyPr>
          <a:lstStyle/>
          <a:p>
            <a:pPr algn="l"/>
            <a:r>
              <a:rPr lang="es-ES" sz="2800" b="1" dirty="0" smtClean="0">
                <a:cs typeface="Avenir Black"/>
              </a:rPr>
              <a:t>UA Programación Avanzada (</a:t>
            </a:r>
            <a:r>
              <a:rPr lang="is-IS" sz="2800" b="1" dirty="0"/>
              <a:t>L41053 </a:t>
            </a:r>
            <a:r>
              <a:rPr lang="is-IS" sz="2800" b="1" dirty="0" smtClean="0"/>
              <a:t>)</a:t>
            </a:r>
            <a:br>
              <a:rPr lang="is-IS" sz="2800" b="1" dirty="0" smtClean="0"/>
            </a:br>
            <a:r>
              <a:rPr lang="is-IS" sz="2800" b="1" dirty="0" smtClean="0"/>
              <a:t> </a:t>
            </a:r>
            <a:r>
              <a:rPr lang="es-ES" sz="2800" b="1" dirty="0" smtClean="0">
                <a:cs typeface="Avenir Black"/>
              </a:rPr>
              <a:t/>
            </a:r>
            <a:br>
              <a:rPr lang="es-ES" sz="2800" b="1" dirty="0" smtClean="0">
                <a:cs typeface="Avenir Black"/>
              </a:rPr>
            </a:br>
            <a:r>
              <a:rPr lang="es-ES" sz="2800" b="1" dirty="0" smtClean="0">
                <a:cs typeface="Avenir Black"/>
              </a:rPr>
              <a:t>Tema: Métodos de ordenación Burbuja, Inserción y Selección.</a:t>
            </a:r>
            <a:r>
              <a:rPr lang="es-ES" sz="2800" b="1" dirty="0" smtClean="0">
                <a:solidFill>
                  <a:srgbClr val="9D8536"/>
                </a:solidFill>
                <a:cs typeface="Avenir Black"/>
              </a:rPr>
              <a:t/>
            </a:r>
            <a:br>
              <a:rPr lang="es-ES" sz="2800" b="1" dirty="0" smtClean="0">
                <a:solidFill>
                  <a:srgbClr val="9D8536"/>
                </a:solidFill>
                <a:cs typeface="Avenir Black"/>
              </a:rPr>
            </a:br>
            <a:r>
              <a:rPr lang="is-IS" sz="2800" b="1" dirty="0"/>
              <a:t/>
            </a:r>
            <a:br>
              <a:rPr lang="is-IS" sz="2800" b="1" dirty="0"/>
            </a:br>
            <a:endParaRPr lang="es-ES" sz="2800" b="1" dirty="0">
              <a:cs typeface="Avenir Book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342900" y="-11484"/>
            <a:ext cx="45719" cy="685800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7" name="Imagen 16" descr="Sin título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96" y="20513"/>
            <a:ext cx="4081707" cy="787400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1077054" y="438355"/>
            <a:ext cx="39823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dirty="0" smtClean="0">
                <a:latin typeface="Avenir Book"/>
                <a:cs typeface="Avenir Book"/>
              </a:rPr>
              <a:t>Centro Universitario UAEM Zumpango</a:t>
            </a:r>
          </a:p>
          <a:p>
            <a:pPr algn="ctr"/>
            <a:r>
              <a:rPr lang="es-ES" sz="1400" dirty="0" smtClean="0">
                <a:latin typeface="Avenir Book"/>
                <a:cs typeface="Avenir Book"/>
              </a:rPr>
              <a:t>Ingeniería en Computación</a:t>
            </a:r>
            <a:endParaRPr lang="es-ES" sz="1400" dirty="0">
              <a:latin typeface="Avenir Book"/>
              <a:cs typeface="Avenir Book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618949" y="523952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b="1" dirty="0"/>
              <a:t>Dr. Asdrúbal López Chau</a:t>
            </a:r>
            <a:br>
              <a:rPr lang="es-MX" b="1" dirty="0"/>
            </a:br>
            <a:r>
              <a:rPr lang="es-MX" b="1" dirty="0"/>
              <a:t>alchau@uaemex.mx</a:t>
            </a:r>
            <a:br>
              <a:rPr lang="es-MX" b="1" dirty="0"/>
            </a:br>
            <a:r>
              <a:rPr lang="es-MX" b="1" dirty="0"/>
              <a:t>Octubre 2017</a:t>
            </a:r>
            <a:br>
              <a:rPr lang="es-MX" b="1" dirty="0"/>
            </a:b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8119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de burbuja.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Burbuja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581969"/>
              </p:ext>
            </p:extLst>
          </p:nvPr>
        </p:nvGraphicFramePr>
        <p:xfrm>
          <a:off x="597017" y="3568541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s-ES_tradnl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s-ES_tradnl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4" name="CuadroTexto 13"/>
          <p:cNvSpPr txBox="1"/>
          <p:nvPr/>
        </p:nvSpPr>
        <p:spPr>
          <a:xfrm>
            <a:off x="940404" y="5047776"/>
            <a:ext cx="55309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Ahora el contenido del índice A  es  mayor al del índice B,</a:t>
            </a:r>
          </a:p>
          <a:p>
            <a:r>
              <a:rPr lang="es-ES_tradnl" dirty="0" smtClean="0"/>
              <a:t>por lo que hay que realizar un intercambio de elementos</a:t>
            </a:r>
            <a:endParaRPr lang="es-ES_tradnl" dirty="0"/>
          </a:p>
        </p:txBody>
      </p:sp>
      <p:grpSp>
        <p:nvGrpSpPr>
          <p:cNvPr id="9" name="Agrupar 8"/>
          <p:cNvGrpSpPr/>
          <p:nvPr/>
        </p:nvGrpSpPr>
        <p:grpSpPr>
          <a:xfrm>
            <a:off x="1793173" y="4020103"/>
            <a:ext cx="317716" cy="701416"/>
            <a:chOff x="973776" y="4037610"/>
            <a:chExt cx="317716" cy="701416"/>
          </a:xfrm>
        </p:grpSpPr>
        <p:cxnSp>
          <p:nvCxnSpPr>
            <p:cNvPr id="6" name="Conector recto de flecha 5"/>
            <p:cNvCxnSpPr/>
            <p:nvPr/>
          </p:nvCxnSpPr>
          <p:spPr>
            <a:xfrm flipV="1">
              <a:off x="1128156" y="4037610"/>
              <a:ext cx="0" cy="3443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uadroTexto 6"/>
            <p:cNvSpPr txBox="1"/>
            <p:nvPr/>
          </p:nvSpPr>
          <p:spPr>
            <a:xfrm>
              <a:off x="973776" y="4369694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mtClean="0">
                  <a:solidFill>
                    <a:srgbClr val="FF0000"/>
                  </a:solidFill>
                </a:rPr>
                <a:t>A</a:t>
              </a:r>
              <a:endParaRPr lang="es-ES_tradnl"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Agrupar 4"/>
          <p:cNvGrpSpPr/>
          <p:nvPr/>
        </p:nvGrpSpPr>
        <p:grpSpPr>
          <a:xfrm>
            <a:off x="2622466" y="4021696"/>
            <a:ext cx="317716" cy="711313"/>
            <a:chOff x="2622466" y="4021696"/>
            <a:chExt cx="317716" cy="711313"/>
          </a:xfrm>
        </p:grpSpPr>
        <p:cxnSp>
          <p:nvCxnSpPr>
            <p:cNvPr id="13" name="Conector recto de flecha 12"/>
            <p:cNvCxnSpPr/>
            <p:nvPr/>
          </p:nvCxnSpPr>
          <p:spPr>
            <a:xfrm flipV="1">
              <a:off x="2753096" y="4021696"/>
              <a:ext cx="0" cy="3443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CuadroTexto 18"/>
            <p:cNvSpPr txBox="1"/>
            <p:nvPr/>
          </p:nvSpPr>
          <p:spPr>
            <a:xfrm>
              <a:off x="2622466" y="4363677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dirty="0" smtClean="0">
                  <a:solidFill>
                    <a:srgbClr val="FF0000"/>
                  </a:solidFill>
                </a:rPr>
                <a:t>B</a:t>
              </a:r>
              <a:endParaRPr lang="es-ES_tradnl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CuadroTexto 19"/>
          <p:cNvSpPr txBox="1"/>
          <p:nvPr/>
        </p:nvSpPr>
        <p:spPr>
          <a:xfrm>
            <a:off x="597017" y="2785464"/>
            <a:ext cx="1831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/>
              <a:t>Primera iteración</a:t>
            </a:r>
          </a:p>
        </p:txBody>
      </p:sp>
      <p:sp>
        <p:nvSpPr>
          <p:cNvPr id="21" name="Flecha en U 20"/>
          <p:cNvSpPr/>
          <p:nvPr/>
        </p:nvSpPr>
        <p:spPr>
          <a:xfrm>
            <a:off x="2034420" y="3181241"/>
            <a:ext cx="665018" cy="261877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3" name="Flecha en U 22"/>
          <p:cNvSpPr/>
          <p:nvPr/>
        </p:nvSpPr>
        <p:spPr>
          <a:xfrm rot="10800000">
            <a:off x="2017816" y="4009588"/>
            <a:ext cx="665018" cy="261877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464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de burbuja.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Burbuja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616705"/>
              </p:ext>
            </p:extLst>
          </p:nvPr>
        </p:nvGraphicFramePr>
        <p:xfrm>
          <a:off x="597017" y="3568541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s-ES_tradnl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s-ES_tradnl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4" name="CuadroTexto 13"/>
          <p:cNvSpPr txBox="1"/>
          <p:nvPr/>
        </p:nvSpPr>
        <p:spPr>
          <a:xfrm>
            <a:off x="2907333" y="4634998"/>
            <a:ext cx="4359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En código, el intercambio </a:t>
            </a:r>
            <a:r>
              <a:rPr lang="es-ES_tradnl" smtClean="0"/>
              <a:t>se implementa así</a:t>
            </a:r>
            <a:r>
              <a:rPr lang="es-ES_tradnl" dirty="0" smtClean="0"/>
              <a:t>:</a:t>
            </a:r>
            <a:endParaRPr lang="es-ES_tradnl" dirty="0"/>
          </a:p>
        </p:txBody>
      </p:sp>
      <p:grpSp>
        <p:nvGrpSpPr>
          <p:cNvPr id="9" name="Agrupar 8"/>
          <p:cNvGrpSpPr/>
          <p:nvPr/>
        </p:nvGrpSpPr>
        <p:grpSpPr>
          <a:xfrm>
            <a:off x="1793173" y="4020103"/>
            <a:ext cx="317716" cy="701416"/>
            <a:chOff x="973776" y="4037610"/>
            <a:chExt cx="317716" cy="701416"/>
          </a:xfrm>
        </p:grpSpPr>
        <p:cxnSp>
          <p:nvCxnSpPr>
            <p:cNvPr id="6" name="Conector recto de flecha 5"/>
            <p:cNvCxnSpPr/>
            <p:nvPr/>
          </p:nvCxnSpPr>
          <p:spPr>
            <a:xfrm flipV="1">
              <a:off x="1128156" y="4037610"/>
              <a:ext cx="0" cy="3443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uadroTexto 6"/>
            <p:cNvSpPr txBox="1"/>
            <p:nvPr/>
          </p:nvSpPr>
          <p:spPr>
            <a:xfrm>
              <a:off x="973776" y="4369694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mtClean="0">
                  <a:solidFill>
                    <a:srgbClr val="FF0000"/>
                  </a:solidFill>
                </a:rPr>
                <a:t>A</a:t>
              </a:r>
              <a:endParaRPr lang="es-ES_tradnl"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Agrupar 4"/>
          <p:cNvGrpSpPr/>
          <p:nvPr/>
        </p:nvGrpSpPr>
        <p:grpSpPr>
          <a:xfrm>
            <a:off x="2622466" y="4021696"/>
            <a:ext cx="317716" cy="711313"/>
            <a:chOff x="2622466" y="4021696"/>
            <a:chExt cx="317716" cy="711313"/>
          </a:xfrm>
        </p:grpSpPr>
        <p:cxnSp>
          <p:nvCxnSpPr>
            <p:cNvPr id="13" name="Conector recto de flecha 12"/>
            <p:cNvCxnSpPr/>
            <p:nvPr/>
          </p:nvCxnSpPr>
          <p:spPr>
            <a:xfrm flipV="1">
              <a:off x="2753096" y="4021696"/>
              <a:ext cx="0" cy="3443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CuadroTexto 18"/>
            <p:cNvSpPr txBox="1"/>
            <p:nvPr/>
          </p:nvSpPr>
          <p:spPr>
            <a:xfrm>
              <a:off x="2622466" y="4363677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dirty="0" smtClean="0">
                  <a:solidFill>
                    <a:srgbClr val="FF0000"/>
                  </a:solidFill>
                </a:rPr>
                <a:t>B</a:t>
              </a:r>
              <a:endParaRPr lang="es-ES_tradnl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CuadroTexto 19"/>
          <p:cNvSpPr txBox="1"/>
          <p:nvPr/>
        </p:nvSpPr>
        <p:spPr>
          <a:xfrm>
            <a:off x="597017" y="2785464"/>
            <a:ext cx="1831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/>
              <a:t>Primera iteración</a:t>
            </a:r>
          </a:p>
        </p:txBody>
      </p:sp>
      <p:sp>
        <p:nvSpPr>
          <p:cNvPr id="8" name="Flecha en U 7"/>
          <p:cNvSpPr/>
          <p:nvPr/>
        </p:nvSpPr>
        <p:spPr>
          <a:xfrm>
            <a:off x="2010670" y="3181241"/>
            <a:ext cx="665018" cy="261877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1" name="Flecha en U 20"/>
          <p:cNvSpPr/>
          <p:nvPr/>
        </p:nvSpPr>
        <p:spPr>
          <a:xfrm rot="10800000">
            <a:off x="2017816" y="4009588"/>
            <a:ext cx="665018" cy="261877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0119" y="5108045"/>
            <a:ext cx="3054351" cy="932705"/>
          </a:xfrm>
          <a:prstGeom prst="rect">
            <a:avLst/>
          </a:prstGeom>
          <a:ln>
            <a:solidFill>
              <a:schemeClr val="accent2"/>
            </a:solidFill>
          </a:ln>
        </p:spPr>
      </p:pic>
      <p:sp>
        <p:nvSpPr>
          <p:cNvPr id="11" name="CuadroTexto 10"/>
          <p:cNvSpPr txBox="1"/>
          <p:nvPr/>
        </p:nvSpPr>
        <p:spPr>
          <a:xfrm>
            <a:off x="3847606" y="6049137"/>
            <a:ext cx="3124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A y B son los índices </a:t>
            </a:r>
            <a:r>
              <a:rPr lang="es-ES_tradnl" smtClean="0"/>
              <a:t>del arreglo</a:t>
            </a:r>
            <a:endParaRPr lang="es-ES_tradnl"/>
          </a:p>
        </p:txBody>
      </p:sp>
      <p:sp>
        <p:nvSpPr>
          <p:cNvPr id="12" name="Marcador de pie de página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137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de burbuja.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Burbuja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616705"/>
              </p:ext>
            </p:extLst>
          </p:nvPr>
        </p:nvGraphicFramePr>
        <p:xfrm>
          <a:off x="597017" y="3568541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s-ES_tradnl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s-ES_tradnl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4" name="CuadroTexto 13"/>
          <p:cNvSpPr txBox="1"/>
          <p:nvPr/>
        </p:nvSpPr>
        <p:spPr>
          <a:xfrm>
            <a:off x="1947553" y="3144245"/>
            <a:ext cx="4521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Después del intercambio los datos quedan así.</a:t>
            </a:r>
            <a:endParaRPr lang="es-ES_tradnl" dirty="0"/>
          </a:p>
        </p:txBody>
      </p:sp>
      <p:grpSp>
        <p:nvGrpSpPr>
          <p:cNvPr id="9" name="Agrupar 8"/>
          <p:cNvGrpSpPr/>
          <p:nvPr/>
        </p:nvGrpSpPr>
        <p:grpSpPr>
          <a:xfrm>
            <a:off x="1793173" y="4020103"/>
            <a:ext cx="317716" cy="701416"/>
            <a:chOff x="973776" y="4037610"/>
            <a:chExt cx="317716" cy="701416"/>
          </a:xfrm>
        </p:grpSpPr>
        <p:cxnSp>
          <p:nvCxnSpPr>
            <p:cNvPr id="6" name="Conector recto de flecha 5"/>
            <p:cNvCxnSpPr/>
            <p:nvPr/>
          </p:nvCxnSpPr>
          <p:spPr>
            <a:xfrm flipV="1">
              <a:off x="1128156" y="4037610"/>
              <a:ext cx="0" cy="3443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uadroTexto 6"/>
            <p:cNvSpPr txBox="1"/>
            <p:nvPr/>
          </p:nvSpPr>
          <p:spPr>
            <a:xfrm>
              <a:off x="973776" y="4369694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mtClean="0">
                  <a:solidFill>
                    <a:srgbClr val="FF0000"/>
                  </a:solidFill>
                </a:rPr>
                <a:t>A</a:t>
              </a:r>
              <a:endParaRPr lang="es-ES_tradnl"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Agrupar 4"/>
          <p:cNvGrpSpPr/>
          <p:nvPr/>
        </p:nvGrpSpPr>
        <p:grpSpPr>
          <a:xfrm>
            <a:off x="2622466" y="4021696"/>
            <a:ext cx="317716" cy="711313"/>
            <a:chOff x="2622466" y="4021696"/>
            <a:chExt cx="317716" cy="711313"/>
          </a:xfrm>
        </p:grpSpPr>
        <p:cxnSp>
          <p:nvCxnSpPr>
            <p:cNvPr id="13" name="Conector recto de flecha 12"/>
            <p:cNvCxnSpPr/>
            <p:nvPr/>
          </p:nvCxnSpPr>
          <p:spPr>
            <a:xfrm flipV="1">
              <a:off x="2753096" y="4021696"/>
              <a:ext cx="0" cy="3443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CuadroTexto 18"/>
            <p:cNvSpPr txBox="1"/>
            <p:nvPr/>
          </p:nvSpPr>
          <p:spPr>
            <a:xfrm>
              <a:off x="2622466" y="4363677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dirty="0" smtClean="0">
                  <a:solidFill>
                    <a:srgbClr val="FF0000"/>
                  </a:solidFill>
                </a:rPr>
                <a:t>B</a:t>
              </a:r>
              <a:endParaRPr lang="es-ES_tradnl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CuadroTexto 19"/>
          <p:cNvSpPr txBox="1"/>
          <p:nvPr/>
        </p:nvSpPr>
        <p:spPr>
          <a:xfrm>
            <a:off x="597017" y="2785464"/>
            <a:ext cx="1831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/>
              <a:t>Primera iteración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069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de burbuja.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Burbuja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911956"/>
              </p:ext>
            </p:extLst>
          </p:nvPr>
        </p:nvGraphicFramePr>
        <p:xfrm>
          <a:off x="597017" y="3568541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9" name="Agrupar 8"/>
          <p:cNvGrpSpPr/>
          <p:nvPr/>
        </p:nvGrpSpPr>
        <p:grpSpPr>
          <a:xfrm>
            <a:off x="2682834" y="4033729"/>
            <a:ext cx="317716" cy="701416"/>
            <a:chOff x="973776" y="4037610"/>
            <a:chExt cx="317716" cy="701416"/>
          </a:xfrm>
        </p:grpSpPr>
        <p:cxnSp>
          <p:nvCxnSpPr>
            <p:cNvPr id="6" name="Conector recto de flecha 5"/>
            <p:cNvCxnSpPr/>
            <p:nvPr/>
          </p:nvCxnSpPr>
          <p:spPr>
            <a:xfrm flipV="1">
              <a:off x="1128156" y="4037610"/>
              <a:ext cx="0" cy="3443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uadroTexto 6"/>
            <p:cNvSpPr txBox="1"/>
            <p:nvPr/>
          </p:nvSpPr>
          <p:spPr>
            <a:xfrm>
              <a:off x="973776" y="4369694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mtClean="0"/>
                <a:t>A</a:t>
              </a:r>
              <a:endParaRPr lang="es-ES_tradnl"/>
            </a:p>
          </p:txBody>
        </p:sp>
      </p:grpSp>
      <p:grpSp>
        <p:nvGrpSpPr>
          <p:cNvPr id="5" name="Agrupar 4"/>
          <p:cNvGrpSpPr/>
          <p:nvPr/>
        </p:nvGrpSpPr>
        <p:grpSpPr>
          <a:xfrm>
            <a:off x="3524633" y="4020103"/>
            <a:ext cx="317716" cy="711313"/>
            <a:chOff x="2622466" y="4021696"/>
            <a:chExt cx="317716" cy="711313"/>
          </a:xfrm>
        </p:grpSpPr>
        <p:cxnSp>
          <p:nvCxnSpPr>
            <p:cNvPr id="13" name="Conector recto de flecha 12"/>
            <p:cNvCxnSpPr/>
            <p:nvPr/>
          </p:nvCxnSpPr>
          <p:spPr>
            <a:xfrm flipV="1">
              <a:off x="2753096" y="4021696"/>
              <a:ext cx="0" cy="3443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CuadroTexto 18"/>
            <p:cNvSpPr txBox="1"/>
            <p:nvPr/>
          </p:nvSpPr>
          <p:spPr>
            <a:xfrm>
              <a:off x="2622466" y="4363677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dirty="0" smtClean="0"/>
                <a:t>B</a:t>
              </a:r>
              <a:endParaRPr lang="es-ES_tradnl" dirty="0"/>
            </a:p>
          </p:txBody>
        </p:sp>
      </p:grpSp>
      <p:sp>
        <p:nvSpPr>
          <p:cNvPr id="20" name="CuadroTexto 19"/>
          <p:cNvSpPr txBox="1"/>
          <p:nvPr/>
        </p:nvSpPr>
        <p:spPr>
          <a:xfrm>
            <a:off x="597017" y="2785464"/>
            <a:ext cx="1831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/>
              <a:t>Primera iteración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940404" y="5047776"/>
            <a:ext cx="6865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Como </a:t>
            </a:r>
            <a:r>
              <a:rPr lang="es-ES_tradnl" smtClean="0"/>
              <a:t>el contenido del </a:t>
            </a:r>
            <a:r>
              <a:rPr lang="es-ES_tradnl" dirty="0" smtClean="0"/>
              <a:t>índice A  es menor al del índice B, no hay cambio</a:t>
            </a:r>
            <a:endParaRPr lang="es-ES_tradn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752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de burbuja.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Burbuja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368210"/>
              </p:ext>
            </p:extLst>
          </p:nvPr>
        </p:nvGraphicFramePr>
        <p:xfrm>
          <a:off x="597017" y="3568541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es-ES_tradnl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s-ES_tradnl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9" name="Agrupar 8"/>
          <p:cNvGrpSpPr/>
          <p:nvPr/>
        </p:nvGrpSpPr>
        <p:grpSpPr>
          <a:xfrm>
            <a:off x="3495086" y="4044660"/>
            <a:ext cx="317716" cy="701416"/>
            <a:chOff x="973776" y="4037610"/>
            <a:chExt cx="317716" cy="701416"/>
          </a:xfrm>
        </p:grpSpPr>
        <p:cxnSp>
          <p:nvCxnSpPr>
            <p:cNvPr id="6" name="Conector recto de flecha 5"/>
            <p:cNvCxnSpPr/>
            <p:nvPr/>
          </p:nvCxnSpPr>
          <p:spPr>
            <a:xfrm flipV="1">
              <a:off x="1128156" y="4037610"/>
              <a:ext cx="0" cy="3443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uadroTexto 6"/>
            <p:cNvSpPr txBox="1"/>
            <p:nvPr/>
          </p:nvSpPr>
          <p:spPr>
            <a:xfrm>
              <a:off x="973776" y="4369694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dirty="0" smtClean="0">
                  <a:solidFill>
                    <a:srgbClr val="FF0000"/>
                  </a:solidFill>
                </a:rPr>
                <a:t>A</a:t>
              </a:r>
              <a:endParaRPr lang="es-ES_tradnl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Agrupar 4"/>
          <p:cNvGrpSpPr/>
          <p:nvPr/>
        </p:nvGrpSpPr>
        <p:grpSpPr>
          <a:xfrm>
            <a:off x="4372978" y="3997469"/>
            <a:ext cx="317716" cy="711313"/>
            <a:chOff x="2622466" y="4021696"/>
            <a:chExt cx="317716" cy="711313"/>
          </a:xfrm>
        </p:grpSpPr>
        <p:cxnSp>
          <p:nvCxnSpPr>
            <p:cNvPr id="13" name="Conector recto de flecha 12"/>
            <p:cNvCxnSpPr/>
            <p:nvPr/>
          </p:nvCxnSpPr>
          <p:spPr>
            <a:xfrm flipV="1">
              <a:off x="2753096" y="4021696"/>
              <a:ext cx="0" cy="3443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CuadroTexto 18"/>
            <p:cNvSpPr txBox="1"/>
            <p:nvPr/>
          </p:nvSpPr>
          <p:spPr>
            <a:xfrm>
              <a:off x="2622466" y="4363677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dirty="0" smtClean="0">
                  <a:solidFill>
                    <a:srgbClr val="FF0000"/>
                  </a:solidFill>
                </a:rPr>
                <a:t>B</a:t>
              </a:r>
              <a:endParaRPr lang="es-ES_tradnl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CuadroTexto 19"/>
          <p:cNvSpPr txBox="1"/>
          <p:nvPr/>
        </p:nvSpPr>
        <p:spPr>
          <a:xfrm>
            <a:off x="597017" y="2785464"/>
            <a:ext cx="1831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/>
              <a:t>Primera iteración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4503608" y="2992337"/>
            <a:ext cx="3357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Sí hay que realizar un intercambio</a:t>
            </a:r>
            <a:endParaRPr lang="es-ES_tradnl" dirty="0"/>
          </a:p>
        </p:txBody>
      </p:sp>
      <p:sp>
        <p:nvSpPr>
          <p:cNvPr id="25" name="Flecha en U 24"/>
          <p:cNvSpPr/>
          <p:nvPr/>
        </p:nvSpPr>
        <p:spPr>
          <a:xfrm>
            <a:off x="3707960" y="3240147"/>
            <a:ext cx="665018" cy="261877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6" name="Flecha en U 25"/>
          <p:cNvSpPr/>
          <p:nvPr/>
        </p:nvSpPr>
        <p:spPr>
          <a:xfrm rot="10800000">
            <a:off x="3762606" y="4068494"/>
            <a:ext cx="665018" cy="261877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76935"/>
              </p:ext>
            </p:extLst>
          </p:nvPr>
        </p:nvGraphicFramePr>
        <p:xfrm>
          <a:off x="659960" y="5126267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s-ES_tradnl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es-ES_tradnl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34" name="Agrupar 33"/>
          <p:cNvGrpSpPr/>
          <p:nvPr/>
        </p:nvGrpSpPr>
        <p:grpSpPr>
          <a:xfrm>
            <a:off x="3549732" y="5705352"/>
            <a:ext cx="317716" cy="701416"/>
            <a:chOff x="973776" y="4037610"/>
            <a:chExt cx="317716" cy="701416"/>
          </a:xfrm>
        </p:grpSpPr>
        <p:cxnSp>
          <p:nvCxnSpPr>
            <p:cNvPr id="35" name="Conector recto de flecha 34"/>
            <p:cNvCxnSpPr/>
            <p:nvPr/>
          </p:nvCxnSpPr>
          <p:spPr>
            <a:xfrm flipV="1">
              <a:off x="1128156" y="4037610"/>
              <a:ext cx="0" cy="3443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CuadroTexto 35"/>
            <p:cNvSpPr txBox="1"/>
            <p:nvPr/>
          </p:nvSpPr>
          <p:spPr>
            <a:xfrm>
              <a:off x="973776" y="4369694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dirty="0" smtClean="0">
                  <a:solidFill>
                    <a:srgbClr val="FF0000"/>
                  </a:solidFill>
                </a:rPr>
                <a:t>A</a:t>
              </a:r>
              <a:endParaRPr lang="es-ES_tradnl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7" name="Agrupar 36"/>
          <p:cNvGrpSpPr/>
          <p:nvPr/>
        </p:nvGrpSpPr>
        <p:grpSpPr>
          <a:xfrm>
            <a:off x="4427624" y="5658161"/>
            <a:ext cx="317716" cy="711313"/>
            <a:chOff x="2622466" y="4021696"/>
            <a:chExt cx="317716" cy="711313"/>
          </a:xfrm>
        </p:grpSpPr>
        <p:cxnSp>
          <p:nvCxnSpPr>
            <p:cNvPr id="38" name="Conector recto de flecha 37"/>
            <p:cNvCxnSpPr/>
            <p:nvPr/>
          </p:nvCxnSpPr>
          <p:spPr>
            <a:xfrm flipV="1">
              <a:off x="2753096" y="4021696"/>
              <a:ext cx="0" cy="3443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CuadroTexto 38"/>
            <p:cNvSpPr txBox="1"/>
            <p:nvPr/>
          </p:nvSpPr>
          <p:spPr>
            <a:xfrm>
              <a:off x="2622466" y="4363677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dirty="0" smtClean="0">
                  <a:solidFill>
                    <a:srgbClr val="FF0000"/>
                  </a:solidFill>
                </a:rPr>
                <a:t>B</a:t>
              </a:r>
              <a:endParaRPr lang="es-ES_tradnl" dirty="0">
                <a:solidFill>
                  <a:srgbClr val="FF0000"/>
                </a:solidFill>
              </a:endParaRPr>
            </a:p>
          </p:txBody>
        </p:sp>
      </p:grpSp>
      <p:sp>
        <p:nvSpPr>
          <p:cNvPr id="40" name="CuadroTexto 39"/>
          <p:cNvSpPr txBox="1"/>
          <p:nvPr/>
        </p:nvSpPr>
        <p:spPr>
          <a:xfrm>
            <a:off x="597017" y="4641937"/>
            <a:ext cx="5566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Después del intercambio los datos quedan de esta forma:</a:t>
            </a:r>
            <a:endParaRPr lang="es-ES_tradnl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017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de burbuja.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Burbuja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13386"/>
              </p:ext>
            </p:extLst>
          </p:nvPr>
        </p:nvGraphicFramePr>
        <p:xfrm>
          <a:off x="597017" y="3568541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es-ES_tradnl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s-ES_tradnl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9" name="Agrupar 8"/>
          <p:cNvGrpSpPr/>
          <p:nvPr/>
        </p:nvGrpSpPr>
        <p:grpSpPr>
          <a:xfrm>
            <a:off x="4321255" y="3937078"/>
            <a:ext cx="317716" cy="701416"/>
            <a:chOff x="973776" y="4037610"/>
            <a:chExt cx="317716" cy="701416"/>
          </a:xfrm>
        </p:grpSpPr>
        <p:cxnSp>
          <p:nvCxnSpPr>
            <p:cNvPr id="6" name="Conector recto de flecha 5"/>
            <p:cNvCxnSpPr/>
            <p:nvPr/>
          </p:nvCxnSpPr>
          <p:spPr>
            <a:xfrm flipV="1">
              <a:off x="1128156" y="4037610"/>
              <a:ext cx="0" cy="3443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uadroTexto 6"/>
            <p:cNvSpPr txBox="1"/>
            <p:nvPr/>
          </p:nvSpPr>
          <p:spPr>
            <a:xfrm>
              <a:off x="973776" y="4369694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dirty="0" smtClean="0">
                  <a:solidFill>
                    <a:srgbClr val="FF0000"/>
                  </a:solidFill>
                </a:rPr>
                <a:t>A</a:t>
              </a:r>
              <a:endParaRPr lang="es-ES_tradnl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CuadroTexto 19"/>
          <p:cNvSpPr txBox="1"/>
          <p:nvPr/>
        </p:nvSpPr>
        <p:spPr>
          <a:xfrm>
            <a:off x="597017" y="2785464"/>
            <a:ext cx="1831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/>
              <a:t>Primera iteración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749527" y="3148169"/>
            <a:ext cx="3357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Sí hay que realizar un intercambio</a:t>
            </a:r>
            <a:endParaRPr lang="es-ES_tradnl" dirty="0"/>
          </a:p>
        </p:txBody>
      </p:sp>
      <p:sp>
        <p:nvSpPr>
          <p:cNvPr id="25" name="Flecha en U 24"/>
          <p:cNvSpPr/>
          <p:nvPr/>
        </p:nvSpPr>
        <p:spPr>
          <a:xfrm>
            <a:off x="4531836" y="3227926"/>
            <a:ext cx="665018" cy="261877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6" name="Flecha en U 25"/>
          <p:cNvSpPr/>
          <p:nvPr/>
        </p:nvSpPr>
        <p:spPr>
          <a:xfrm rot="10800000">
            <a:off x="4558254" y="4009449"/>
            <a:ext cx="665018" cy="261877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2493739"/>
              </p:ext>
            </p:extLst>
          </p:nvPr>
        </p:nvGraphicFramePr>
        <p:xfrm>
          <a:off x="659960" y="5126267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s-ES_tradnl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es-ES_tradnl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34" name="Agrupar 33"/>
          <p:cNvGrpSpPr/>
          <p:nvPr/>
        </p:nvGrpSpPr>
        <p:grpSpPr>
          <a:xfrm>
            <a:off x="4419551" y="5523754"/>
            <a:ext cx="317716" cy="701416"/>
            <a:chOff x="973776" y="4037610"/>
            <a:chExt cx="317716" cy="701416"/>
          </a:xfrm>
        </p:grpSpPr>
        <p:cxnSp>
          <p:nvCxnSpPr>
            <p:cNvPr id="35" name="Conector recto de flecha 34"/>
            <p:cNvCxnSpPr/>
            <p:nvPr/>
          </p:nvCxnSpPr>
          <p:spPr>
            <a:xfrm flipV="1">
              <a:off x="1128156" y="4037610"/>
              <a:ext cx="0" cy="3443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CuadroTexto 35"/>
            <p:cNvSpPr txBox="1"/>
            <p:nvPr/>
          </p:nvSpPr>
          <p:spPr>
            <a:xfrm>
              <a:off x="973776" y="4369694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dirty="0" smtClean="0">
                  <a:solidFill>
                    <a:srgbClr val="FF0000"/>
                  </a:solidFill>
                </a:rPr>
                <a:t>A</a:t>
              </a:r>
              <a:endParaRPr lang="es-ES_tradnl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7" name="Agrupar 36"/>
          <p:cNvGrpSpPr/>
          <p:nvPr/>
        </p:nvGrpSpPr>
        <p:grpSpPr>
          <a:xfrm>
            <a:off x="5342159" y="5506515"/>
            <a:ext cx="317716" cy="711313"/>
            <a:chOff x="2622466" y="4021696"/>
            <a:chExt cx="317716" cy="711313"/>
          </a:xfrm>
        </p:grpSpPr>
        <p:cxnSp>
          <p:nvCxnSpPr>
            <p:cNvPr id="38" name="Conector recto de flecha 37"/>
            <p:cNvCxnSpPr/>
            <p:nvPr/>
          </p:nvCxnSpPr>
          <p:spPr>
            <a:xfrm flipV="1">
              <a:off x="2753096" y="4021696"/>
              <a:ext cx="0" cy="3443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CuadroTexto 38"/>
            <p:cNvSpPr txBox="1"/>
            <p:nvPr/>
          </p:nvSpPr>
          <p:spPr>
            <a:xfrm>
              <a:off x="2622466" y="4363677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dirty="0" smtClean="0">
                  <a:solidFill>
                    <a:srgbClr val="FF0000"/>
                  </a:solidFill>
                </a:rPr>
                <a:t>B</a:t>
              </a:r>
              <a:endParaRPr lang="es-ES_tradnl" dirty="0">
                <a:solidFill>
                  <a:srgbClr val="FF0000"/>
                </a:solidFill>
              </a:endParaRPr>
            </a:p>
          </p:txBody>
        </p:sp>
      </p:grpSp>
      <p:sp>
        <p:nvSpPr>
          <p:cNvPr id="40" name="CuadroTexto 39"/>
          <p:cNvSpPr txBox="1"/>
          <p:nvPr/>
        </p:nvSpPr>
        <p:spPr>
          <a:xfrm>
            <a:off x="597017" y="4641937"/>
            <a:ext cx="5566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Después del intercambio los datos quedan de esta forma:</a:t>
            </a:r>
            <a:endParaRPr lang="es-ES_tradnl" dirty="0"/>
          </a:p>
        </p:txBody>
      </p:sp>
      <p:grpSp>
        <p:nvGrpSpPr>
          <p:cNvPr id="28" name="Agrupar 27"/>
          <p:cNvGrpSpPr/>
          <p:nvPr/>
        </p:nvGrpSpPr>
        <p:grpSpPr>
          <a:xfrm>
            <a:off x="5216067" y="3943401"/>
            <a:ext cx="317716" cy="711313"/>
            <a:chOff x="2622466" y="4021696"/>
            <a:chExt cx="317716" cy="711313"/>
          </a:xfrm>
        </p:grpSpPr>
        <p:cxnSp>
          <p:nvCxnSpPr>
            <p:cNvPr id="29" name="Conector recto de flecha 28"/>
            <p:cNvCxnSpPr/>
            <p:nvPr/>
          </p:nvCxnSpPr>
          <p:spPr>
            <a:xfrm flipV="1">
              <a:off x="2753096" y="4021696"/>
              <a:ext cx="0" cy="3443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CuadroTexto 29"/>
            <p:cNvSpPr txBox="1"/>
            <p:nvPr/>
          </p:nvSpPr>
          <p:spPr>
            <a:xfrm>
              <a:off x="2622466" y="4363677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dirty="0" smtClean="0">
                  <a:solidFill>
                    <a:srgbClr val="FF0000"/>
                  </a:solidFill>
                </a:rPr>
                <a:t>B</a:t>
              </a:r>
              <a:endParaRPr lang="es-ES_tradnl" dirty="0">
                <a:solidFill>
                  <a:srgbClr val="FF0000"/>
                </a:solidFill>
              </a:endParaRPr>
            </a:p>
          </p:txBody>
        </p:sp>
      </p:grp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399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de burbuja.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Burbuja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47042"/>
              </p:ext>
            </p:extLst>
          </p:nvPr>
        </p:nvGraphicFramePr>
        <p:xfrm>
          <a:off x="597017" y="3568541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9" name="Agrupar 8"/>
          <p:cNvGrpSpPr/>
          <p:nvPr/>
        </p:nvGrpSpPr>
        <p:grpSpPr>
          <a:xfrm>
            <a:off x="5196854" y="3948789"/>
            <a:ext cx="317716" cy="701416"/>
            <a:chOff x="973776" y="4037610"/>
            <a:chExt cx="317716" cy="701416"/>
          </a:xfrm>
        </p:grpSpPr>
        <p:cxnSp>
          <p:nvCxnSpPr>
            <p:cNvPr id="6" name="Conector recto de flecha 5"/>
            <p:cNvCxnSpPr/>
            <p:nvPr/>
          </p:nvCxnSpPr>
          <p:spPr>
            <a:xfrm flipV="1">
              <a:off x="1128156" y="4037610"/>
              <a:ext cx="0" cy="3443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uadroTexto 6"/>
            <p:cNvSpPr txBox="1"/>
            <p:nvPr/>
          </p:nvSpPr>
          <p:spPr>
            <a:xfrm>
              <a:off x="973776" y="4369694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dirty="0" smtClean="0">
                  <a:solidFill>
                    <a:srgbClr val="FF0000"/>
                  </a:solidFill>
                </a:rPr>
                <a:t>A</a:t>
              </a:r>
              <a:endParaRPr lang="es-ES_tradnl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CuadroTexto 19"/>
          <p:cNvSpPr txBox="1"/>
          <p:nvPr/>
        </p:nvSpPr>
        <p:spPr>
          <a:xfrm>
            <a:off x="597017" y="2785464"/>
            <a:ext cx="1831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/>
              <a:t>Primera iteración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749527" y="3148169"/>
            <a:ext cx="3357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Sí hay que realizar un intercambio</a:t>
            </a:r>
            <a:endParaRPr lang="es-ES_tradnl" dirty="0"/>
          </a:p>
        </p:txBody>
      </p:sp>
      <p:sp>
        <p:nvSpPr>
          <p:cNvPr id="25" name="Flecha en U 24"/>
          <p:cNvSpPr/>
          <p:nvPr/>
        </p:nvSpPr>
        <p:spPr>
          <a:xfrm>
            <a:off x="5472789" y="3204767"/>
            <a:ext cx="665018" cy="261877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6" name="Flecha en U 25"/>
          <p:cNvSpPr/>
          <p:nvPr/>
        </p:nvSpPr>
        <p:spPr>
          <a:xfrm rot="10800000">
            <a:off x="5501017" y="3950967"/>
            <a:ext cx="665018" cy="261877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359288"/>
              </p:ext>
            </p:extLst>
          </p:nvPr>
        </p:nvGraphicFramePr>
        <p:xfrm>
          <a:off x="659960" y="5126267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34" name="Agrupar 33"/>
          <p:cNvGrpSpPr/>
          <p:nvPr/>
        </p:nvGrpSpPr>
        <p:grpSpPr>
          <a:xfrm>
            <a:off x="5313931" y="5515180"/>
            <a:ext cx="317716" cy="701416"/>
            <a:chOff x="973776" y="4037610"/>
            <a:chExt cx="317716" cy="701416"/>
          </a:xfrm>
        </p:grpSpPr>
        <p:cxnSp>
          <p:nvCxnSpPr>
            <p:cNvPr id="35" name="Conector recto de flecha 34"/>
            <p:cNvCxnSpPr/>
            <p:nvPr/>
          </p:nvCxnSpPr>
          <p:spPr>
            <a:xfrm flipV="1">
              <a:off x="1128156" y="4037610"/>
              <a:ext cx="0" cy="3443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CuadroTexto 35"/>
            <p:cNvSpPr txBox="1"/>
            <p:nvPr/>
          </p:nvSpPr>
          <p:spPr>
            <a:xfrm>
              <a:off x="973776" y="4369694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dirty="0" smtClean="0">
                  <a:solidFill>
                    <a:srgbClr val="FF0000"/>
                  </a:solidFill>
                </a:rPr>
                <a:t>A</a:t>
              </a:r>
              <a:endParaRPr lang="es-ES_tradnl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7" name="Agrupar 36"/>
          <p:cNvGrpSpPr/>
          <p:nvPr/>
        </p:nvGrpSpPr>
        <p:grpSpPr>
          <a:xfrm>
            <a:off x="6184625" y="5496877"/>
            <a:ext cx="317716" cy="711313"/>
            <a:chOff x="2622466" y="4021696"/>
            <a:chExt cx="317716" cy="711313"/>
          </a:xfrm>
        </p:grpSpPr>
        <p:cxnSp>
          <p:nvCxnSpPr>
            <p:cNvPr id="38" name="Conector recto de flecha 37"/>
            <p:cNvCxnSpPr/>
            <p:nvPr/>
          </p:nvCxnSpPr>
          <p:spPr>
            <a:xfrm flipV="1">
              <a:off x="2753096" y="4021696"/>
              <a:ext cx="0" cy="3443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CuadroTexto 38"/>
            <p:cNvSpPr txBox="1"/>
            <p:nvPr/>
          </p:nvSpPr>
          <p:spPr>
            <a:xfrm>
              <a:off x="2622466" y="4363677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dirty="0" smtClean="0">
                  <a:solidFill>
                    <a:srgbClr val="FF0000"/>
                  </a:solidFill>
                </a:rPr>
                <a:t>B</a:t>
              </a:r>
              <a:endParaRPr lang="es-ES_tradnl" dirty="0">
                <a:solidFill>
                  <a:srgbClr val="FF0000"/>
                </a:solidFill>
              </a:endParaRPr>
            </a:p>
          </p:txBody>
        </p:sp>
      </p:grpSp>
      <p:sp>
        <p:nvSpPr>
          <p:cNvPr id="40" name="CuadroTexto 39"/>
          <p:cNvSpPr txBox="1"/>
          <p:nvPr/>
        </p:nvSpPr>
        <p:spPr>
          <a:xfrm>
            <a:off x="597017" y="4641937"/>
            <a:ext cx="5566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Después del intercambio los datos quedan de esta forma:</a:t>
            </a:r>
            <a:endParaRPr lang="es-ES_tradnl" dirty="0"/>
          </a:p>
        </p:txBody>
      </p:sp>
      <p:grpSp>
        <p:nvGrpSpPr>
          <p:cNvPr id="28" name="Agrupar 27"/>
          <p:cNvGrpSpPr/>
          <p:nvPr/>
        </p:nvGrpSpPr>
        <p:grpSpPr>
          <a:xfrm>
            <a:off x="6181884" y="3954335"/>
            <a:ext cx="317716" cy="711313"/>
            <a:chOff x="2622466" y="4021696"/>
            <a:chExt cx="317716" cy="711313"/>
          </a:xfrm>
        </p:grpSpPr>
        <p:cxnSp>
          <p:nvCxnSpPr>
            <p:cNvPr id="29" name="Conector recto de flecha 28"/>
            <p:cNvCxnSpPr/>
            <p:nvPr/>
          </p:nvCxnSpPr>
          <p:spPr>
            <a:xfrm flipV="1">
              <a:off x="2753096" y="4021696"/>
              <a:ext cx="0" cy="3443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CuadroTexto 29"/>
            <p:cNvSpPr txBox="1"/>
            <p:nvPr/>
          </p:nvSpPr>
          <p:spPr>
            <a:xfrm>
              <a:off x="2622466" y="4363677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dirty="0" smtClean="0">
                  <a:solidFill>
                    <a:srgbClr val="FF0000"/>
                  </a:solidFill>
                </a:rPr>
                <a:t>B</a:t>
              </a:r>
              <a:endParaRPr lang="es-ES_tradnl" dirty="0">
                <a:solidFill>
                  <a:srgbClr val="FF0000"/>
                </a:solidFill>
              </a:endParaRPr>
            </a:p>
          </p:txBody>
        </p:sp>
      </p:grpSp>
      <p:sp>
        <p:nvSpPr>
          <p:cNvPr id="5" name="Elipse 4"/>
          <p:cNvSpPr/>
          <p:nvPr/>
        </p:nvSpPr>
        <p:spPr>
          <a:xfrm>
            <a:off x="7057603" y="3998520"/>
            <a:ext cx="1726097" cy="1710046"/>
          </a:xfrm>
          <a:prstGeom prst="ellipse">
            <a:avLst/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>
                <a:solidFill>
                  <a:schemeClr val="tx1"/>
                </a:solidFill>
              </a:rPr>
              <a:t>Fin </a:t>
            </a:r>
            <a:r>
              <a:rPr lang="es-ES_tradnl" smtClean="0">
                <a:solidFill>
                  <a:schemeClr val="tx1"/>
                </a:solidFill>
              </a:rPr>
              <a:t>de primera iteración</a:t>
            </a:r>
            <a:endParaRPr lang="es-ES_tradnl">
              <a:solidFill>
                <a:schemeClr val="tx1"/>
              </a:solidFill>
            </a:endParaRPr>
          </a:p>
        </p:txBody>
      </p:sp>
      <p:cxnSp>
        <p:nvCxnSpPr>
          <p:cNvPr id="11" name="Conector recto de flecha 10"/>
          <p:cNvCxnSpPr/>
          <p:nvPr/>
        </p:nvCxnSpPr>
        <p:spPr>
          <a:xfrm flipH="1">
            <a:off x="6693016" y="4853543"/>
            <a:ext cx="364587" cy="27272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091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de burbuja.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Burbuja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CuadroTexto 19"/>
          <p:cNvSpPr txBox="1"/>
          <p:nvPr/>
        </p:nvSpPr>
        <p:spPr>
          <a:xfrm>
            <a:off x="597017" y="2785464"/>
            <a:ext cx="2515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rgbClr val="FF0000"/>
                </a:solidFill>
              </a:rPr>
              <a:t>Inicio segunda </a:t>
            </a:r>
            <a:r>
              <a:rPr lang="es-ES_tradnl" b="1" dirty="0" smtClean="0"/>
              <a:t> </a:t>
            </a:r>
            <a:r>
              <a:rPr lang="es-ES_tradnl" b="1" dirty="0" smtClean="0">
                <a:solidFill>
                  <a:srgbClr val="FF0000"/>
                </a:solidFill>
              </a:rPr>
              <a:t>iteración</a:t>
            </a: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014014"/>
              </p:ext>
            </p:extLst>
          </p:nvPr>
        </p:nvGraphicFramePr>
        <p:xfrm>
          <a:off x="790589" y="3283679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34" name="Agrupar 33"/>
          <p:cNvGrpSpPr/>
          <p:nvPr/>
        </p:nvGrpSpPr>
        <p:grpSpPr>
          <a:xfrm>
            <a:off x="1055051" y="3682688"/>
            <a:ext cx="317716" cy="701416"/>
            <a:chOff x="973776" y="4037610"/>
            <a:chExt cx="317716" cy="701416"/>
          </a:xfrm>
        </p:grpSpPr>
        <p:cxnSp>
          <p:nvCxnSpPr>
            <p:cNvPr id="35" name="Conector recto de flecha 34"/>
            <p:cNvCxnSpPr/>
            <p:nvPr/>
          </p:nvCxnSpPr>
          <p:spPr>
            <a:xfrm flipV="1">
              <a:off x="1128156" y="4037610"/>
              <a:ext cx="0" cy="3443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CuadroTexto 35"/>
            <p:cNvSpPr txBox="1"/>
            <p:nvPr/>
          </p:nvSpPr>
          <p:spPr>
            <a:xfrm>
              <a:off x="973776" y="4369694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dirty="0" smtClean="0">
                  <a:solidFill>
                    <a:srgbClr val="FF0000"/>
                  </a:solidFill>
                </a:rPr>
                <a:t>A</a:t>
              </a:r>
              <a:endParaRPr lang="es-ES_tradnl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7" name="Agrupar 36"/>
          <p:cNvGrpSpPr/>
          <p:nvPr/>
        </p:nvGrpSpPr>
        <p:grpSpPr>
          <a:xfrm>
            <a:off x="1950729" y="3654519"/>
            <a:ext cx="317716" cy="711313"/>
            <a:chOff x="2622466" y="4021696"/>
            <a:chExt cx="317716" cy="711313"/>
          </a:xfrm>
        </p:grpSpPr>
        <p:cxnSp>
          <p:nvCxnSpPr>
            <p:cNvPr id="38" name="Conector recto de flecha 37"/>
            <p:cNvCxnSpPr/>
            <p:nvPr/>
          </p:nvCxnSpPr>
          <p:spPr>
            <a:xfrm flipV="1">
              <a:off x="2753096" y="4021696"/>
              <a:ext cx="0" cy="3443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CuadroTexto 38"/>
            <p:cNvSpPr txBox="1"/>
            <p:nvPr/>
          </p:nvSpPr>
          <p:spPr>
            <a:xfrm>
              <a:off x="2622466" y="4363677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dirty="0" smtClean="0">
                  <a:solidFill>
                    <a:srgbClr val="FF0000"/>
                  </a:solidFill>
                </a:rPr>
                <a:t>B</a:t>
              </a:r>
              <a:endParaRPr lang="es-ES_tradnl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12" name="Conector recto de flecha 11"/>
          <p:cNvCxnSpPr/>
          <p:nvPr/>
        </p:nvCxnSpPr>
        <p:spPr>
          <a:xfrm flipH="1">
            <a:off x="2968831" y="2636322"/>
            <a:ext cx="344385" cy="2493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uadroTexto 12"/>
          <p:cNvSpPr txBox="1"/>
          <p:nvPr/>
        </p:nvSpPr>
        <p:spPr>
          <a:xfrm>
            <a:off x="503078" y="4646097"/>
            <a:ext cx="763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7030A0"/>
                </a:solidFill>
              </a:rPr>
              <a:t>Ejercicio: Determinar cómo quedarían los datos después de la segunda iteración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24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01135"/>
            <a:ext cx="79194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de burbuja.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Burbuja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CuadroTexto 19"/>
          <p:cNvSpPr txBox="1"/>
          <p:nvPr/>
        </p:nvSpPr>
        <p:spPr>
          <a:xfrm>
            <a:off x="597017" y="2785464"/>
            <a:ext cx="1946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smtClean="0"/>
              <a:t>Segunda  </a:t>
            </a:r>
            <a:r>
              <a:rPr lang="es-ES_tradnl" b="1" dirty="0" smtClean="0"/>
              <a:t>iteración</a:t>
            </a:r>
          </a:p>
        </p:txBody>
      </p:sp>
      <p:sp>
        <p:nvSpPr>
          <p:cNvPr id="19" name="Elipse 18"/>
          <p:cNvSpPr/>
          <p:nvPr/>
        </p:nvSpPr>
        <p:spPr>
          <a:xfrm>
            <a:off x="7057603" y="3753091"/>
            <a:ext cx="1726097" cy="1710046"/>
          </a:xfrm>
          <a:prstGeom prst="ellipse">
            <a:avLst/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>
                <a:solidFill>
                  <a:schemeClr val="tx1"/>
                </a:solidFill>
              </a:rPr>
              <a:t>Fin de segunda iteración</a:t>
            </a:r>
            <a:endParaRPr lang="es-ES_tradnl" dirty="0">
              <a:solidFill>
                <a:schemeClr val="tx1"/>
              </a:solidFill>
            </a:endParaRPr>
          </a:p>
        </p:txBody>
      </p:sp>
      <p:cxnSp>
        <p:nvCxnSpPr>
          <p:cNvPr id="21" name="Conector recto de flecha 20"/>
          <p:cNvCxnSpPr/>
          <p:nvPr/>
        </p:nvCxnSpPr>
        <p:spPr>
          <a:xfrm flipH="1" flipV="1">
            <a:off x="6722459" y="3694976"/>
            <a:ext cx="364586" cy="54017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Tab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2833536"/>
              </p:ext>
            </p:extLst>
          </p:nvPr>
        </p:nvGraphicFramePr>
        <p:xfrm>
          <a:off x="972484" y="3300159"/>
          <a:ext cx="6095999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597017" y="5175097"/>
            <a:ext cx="62896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A continuación se muestra el resumen de cómo quedan los datos</a:t>
            </a:r>
          </a:p>
          <a:p>
            <a:r>
              <a:rPr lang="es-ES_tradnl" dirty="0" smtClean="0"/>
              <a:t>al final de cada iteración.</a:t>
            </a:r>
          </a:p>
          <a:p>
            <a:endParaRPr lang="es-ES_tradnl" dirty="0"/>
          </a:p>
        </p:txBody>
      </p:sp>
      <p:sp>
        <p:nvSpPr>
          <p:cNvPr id="6" name="CuadroTexto 5"/>
          <p:cNvSpPr txBox="1"/>
          <p:nvPr/>
        </p:nvSpPr>
        <p:spPr>
          <a:xfrm>
            <a:off x="620869" y="4479308"/>
            <a:ext cx="5748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7030A0"/>
                </a:solidFill>
              </a:rPr>
              <a:t>Ejercicio: Realizar el procedimiento para la tercera iteración</a:t>
            </a:r>
            <a:endParaRPr lang="es-ES_tradnl" dirty="0">
              <a:solidFill>
                <a:srgbClr val="7030A0"/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499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de burbuja.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Burbuja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Elipse 18"/>
          <p:cNvSpPr/>
          <p:nvPr/>
        </p:nvSpPr>
        <p:spPr>
          <a:xfrm>
            <a:off x="6821829" y="1581605"/>
            <a:ext cx="2322171" cy="1163206"/>
          </a:xfrm>
          <a:prstGeom prst="ellipse">
            <a:avLst/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>
                <a:solidFill>
                  <a:schemeClr val="tx1"/>
                </a:solidFill>
              </a:rPr>
              <a:t>Datos en orden original</a:t>
            </a:r>
            <a:endParaRPr lang="es-ES_tradnl" dirty="0">
              <a:solidFill>
                <a:schemeClr val="tx1"/>
              </a:solidFill>
            </a:endParaRPr>
          </a:p>
        </p:txBody>
      </p:sp>
      <p:cxnSp>
        <p:nvCxnSpPr>
          <p:cNvPr id="21" name="Conector recto de flecha 20"/>
          <p:cNvCxnSpPr/>
          <p:nvPr/>
        </p:nvCxnSpPr>
        <p:spPr>
          <a:xfrm flipH="1">
            <a:off x="6722459" y="2404571"/>
            <a:ext cx="188980" cy="30526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Tab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571193"/>
              </p:ext>
            </p:extLst>
          </p:nvPr>
        </p:nvGraphicFramePr>
        <p:xfrm>
          <a:off x="991046" y="2783001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5" name="Tabla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0381979"/>
              </p:ext>
            </p:extLst>
          </p:nvPr>
        </p:nvGraphicFramePr>
        <p:xfrm>
          <a:off x="991045" y="3776437"/>
          <a:ext cx="6095999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6" name="Tabla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972953"/>
              </p:ext>
            </p:extLst>
          </p:nvPr>
        </p:nvGraphicFramePr>
        <p:xfrm>
          <a:off x="991046" y="3290502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7" name="Tabla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297198"/>
              </p:ext>
            </p:extLst>
          </p:nvPr>
        </p:nvGraphicFramePr>
        <p:xfrm>
          <a:off x="991045" y="4247019"/>
          <a:ext cx="6095999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8" name="Elipse 27"/>
          <p:cNvSpPr/>
          <p:nvPr/>
        </p:nvSpPr>
        <p:spPr>
          <a:xfrm>
            <a:off x="7160054" y="3113406"/>
            <a:ext cx="1750484" cy="717055"/>
          </a:xfrm>
          <a:prstGeom prst="ellipse">
            <a:avLst/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smtClean="0">
                <a:solidFill>
                  <a:schemeClr val="tx1"/>
                </a:solidFill>
              </a:rPr>
              <a:t>1a iteración</a:t>
            </a:r>
            <a:endParaRPr lang="es-ES_tradnl" sz="1600" dirty="0">
              <a:solidFill>
                <a:schemeClr val="tx1"/>
              </a:solidFill>
            </a:endParaRPr>
          </a:p>
        </p:txBody>
      </p:sp>
      <p:sp>
        <p:nvSpPr>
          <p:cNvPr id="29" name="Elipse 28"/>
          <p:cNvSpPr/>
          <p:nvPr/>
        </p:nvSpPr>
        <p:spPr>
          <a:xfrm>
            <a:off x="7223474" y="3607583"/>
            <a:ext cx="1750484" cy="717055"/>
          </a:xfrm>
          <a:prstGeom prst="ellipse">
            <a:avLst/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smtClean="0">
                <a:solidFill>
                  <a:schemeClr val="tx1"/>
                </a:solidFill>
              </a:rPr>
              <a:t>2a </a:t>
            </a:r>
            <a:r>
              <a:rPr lang="es-ES_tradnl" sz="1600" dirty="0" smtClean="0">
                <a:solidFill>
                  <a:schemeClr val="tx1"/>
                </a:solidFill>
              </a:rPr>
              <a:t>iteración</a:t>
            </a:r>
            <a:endParaRPr lang="es-ES_tradnl" sz="1600" dirty="0">
              <a:solidFill>
                <a:schemeClr val="tx1"/>
              </a:solidFill>
            </a:endParaRPr>
          </a:p>
        </p:txBody>
      </p:sp>
      <p:sp>
        <p:nvSpPr>
          <p:cNvPr id="30" name="Elipse 29"/>
          <p:cNvSpPr/>
          <p:nvPr/>
        </p:nvSpPr>
        <p:spPr>
          <a:xfrm>
            <a:off x="7246338" y="4071430"/>
            <a:ext cx="1750484" cy="717055"/>
          </a:xfrm>
          <a:prstGeom prst="ellipse">
            <a:avLst/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 smtClean="0">
                <a:solidFill>
                  <a:schemeClr val="tx1"/>
                </a:solidFill>
              </a:rPr>
              <a:t>3a iteración</a:t>
            </a:r>
            <a:endParaRPr lang="es-ES_tradnl" sz="1600" dirty="0">
              <a:solidFill>
                <a:schemeClr val="tx1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903277" y="4764793"/>
            <a:ext cx="4143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Observa que los valores más grandes se van recorriendo desde la izquierda (índices bajos) a la derecha (índices altos) en cada iteración</a:t>
            </a:r>
            <a:r>
              <a:rPr lang="mr-IN" dirty="0" smtClean="0"/>
              <a:t>…</a:t>
            </a:r>
            <a:r>
              <a:rPr lang="es-ES" dirty="0" smtClean="0">
                <a:solidFill>
                  <a:srgbClr val="00B050"/>
                </a:solidFill>
              </a:rPr>
              <a:t>¡como burbujas!</a:t>
            </a:r>
            <a:endParaRPr lang="es-ES_tradnl" dirty="0">
              <a:solidFill>
                <a:srgbClr val="00B050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5781506" y="5061807"/>
            <a:ext cx="3182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Nota: Las siguientes iteraciones </a:t>
            </a:r>
          </a:p>
          <a:p>
            <a:r>
              <a:rPr lang="es-ES_tradnl" dirty="0">
                <a:solidFill>
                  <a:srgbClr val="FF0000"/>
                </a:solidFill>
              </a:rPr>
              <a:t>y</a:t>
            </a:r>
            <a:r>
              <a:rPr lang="es-ES_tradnl" dirty="0" smtClean="0">
                <a:solidFill>
                  <a:srgbClr val="FF0000"/>
                </a:solidFill>
              </a:rPr>
              <a:t>a no cambian los datos.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777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s-ES" sz="2800" dirty="0" smtClean="0">
                <a:latin typeface="Avenir Book"/>
                <a:cs typeface="Avenir Book"/>
              </a:rPr>
              <a:t>Propósito de la UA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2800" dirty="0" smtClean="0">
                <a:latin typeface="Avenir Book"/>
                <a:cs typeface="Avenir Book"/>
              </a:rPr>
              <a:t>Propósito de la UC 2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2800" dirty="0" smtClean="0">
                <a:latin typeface="Avenir Book"/>
                <a:cs typeface="Avenir Book"/>
              </a:rPr>
              <a:t>Guion explicativo del uso del material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2800" dirty="0" smtClean="0">
                <a:latin typeface="Avenir Book"/>
                <a:cs typeface="Avenir Book"/>
              </a:rPr>
              <a:t>Algoritmos de ordenación</a:t>
            </a:r>
          </a:p>
          <a:p>
            <a:pPr marL="800100" lvl="1" indent="-342900" algn="just">
              <a:buFont typeface="+mj-lt"/>
              <a:buAutoNum type="alphaLcParenR"/>
            </a:pPr>
            <a:r>
              <a:rPr lang="es-ES" sz="2800" dirty="0" smtClean="0">
                <a:latin typeface="Avenir Book"/>
                <a:cs typeface="Avenir Book"/>
              </a:rPr>
              <a:t>Método de Burbuja</a:t>
            </a:r>
          </a:p>
          <a:p>
            <a:pPr marL="800100" lvl="1" indent="-342900">
              <a:buFont typeface="+mj-lt"/>
              <a:buAutoNum type="alphaLcParenR"/>
            </a:pPr>
            <a:r>
              <a:rPr lang="es-ES" sz="2800" dirty="0" smtClean="0"/>
              <a:t>Método </a:t>
            </a:r>
            <a:r>
              <a:rPr lang="es-ES" sz="2800" dirty="0"/>
              <a:t>de </a:t>
            </a:r>
            <a:r>
              <a:rPr lang="es-ES" sz="2800" dirty="0" smtClean="0"/>
              <a:t>Selección </a:t>
            </a:r>
            <a:endParaRPr lang="es-ES" sz="2800" dirty="0"/>
          </a:p>
          <a:p>
            <a:pPr marL="800100" lvl="1" indent="-342900">
              <a:buFont typeface="+mj-lt"/>
              <a:buAutoNum type="alphaLcParenR"/>
            </a:pPr>
            <a:r>
              <a:rPr lang="es-ES" sz="2800" dirty="0" smtClean="0"/>
              <a:t>Método </a:t>
            </a:r>
            <a:r>
              <a:rPr lang="es-ES" sz="2800" dirty="0"/>
              <a:t>de </a:t>
            </a:r>
            <a:r>
              <a:rPr lang="es-ES" sz="2800" dirty="0" smtClean="0"/>
              <a:t>Inserción </a:t>
            </a:r>
            <a:endParaRPr lang="es-ES" sz="2800" dirty="0"/>
          </a:p>
          <a:p>
            <a:pPr marL="342900" indent="-342900" algn="just">
              <a:buFont typeface="+mj-lt"/>
              <a:buAutoNum type="arabicPeriod"/>
            </a:pPr>
            <a:r>
              <a:rPr lang="es-ES" sz="2800" dirty="0" smtClean="0">
                <a:latin typeface="Avenir Book"/>
                <a:cs typeface="Avenir Book"/>
              </a:rPr>
              <a:t>Referencias</a:t>
            </a:r>
          </a:p>
          <a:p>
            <a:pPr marL="342900" indent="-342900" algn="just">
              <a:buFont typeface="+mj-lt"/>
              <a:buAutoNum type="arabicPeriod"/>
            </a:pPr>
            <a:endParaRPr lang="es-ES" sz="2800" dirty="0">
              <a:latin typeface="Avenir Book"/>
              <a:cs typeface="Avenir Book"/>
            </a:endParaRPr>
          </a:p>
          <a:p>
            <a:pPr algn="just"/>
            <a:endParaRPr lang="es-ES" sz="2800" dirty="0">
              <a:latin typeface="Avenir Book"/>
              <a:cs typeface="Avenir Book"/>
            </a:endParaRPr>
          </a:p>
          <a:p>
            <a:pPr algn="just"/>
            <a:r>
              <a:rPr lang="es-ES" sz="2800" dirty="0" smtClean="0">
                <a:latin typeface="Avenir Book"/>
                <a:cs typeface="Avenir Book"/>
              </a:rPr>
              <a:t> </a:t>
            </a:r>
            <a:endParaRPr lang="es-ES" sz="28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Contenido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359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/>
              <a:t>El pseudocódigo del método de ordenación burbuja es el siguiente:</a:t>
            </a:r>
          </a:p>
          <a:p>
            <a:pPr algn="just"/>
            <a:r>
              <a:rPr lang="es-ES_tradnl" sz="2400" b="1" dirty="0" smtClean="0"/>
              <a:t>Entrada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sz="2400" dirty="0" smtClean="0"/>
              <a:t>Datos: elementos en un arreglo 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sz="2400" dirty="0" smtClean="0"/>
              <a:t>N: Número de elementos</a:t>
            </a:r>
          </a:p>
          <a:p>
            <a:pPr algn="just"/>
            <a:r>
              <a:rPr lang="es-ES_tradnl" sz="2400" b="1" dirty="0" smtClean="0"/>
              <a:t>Salida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sz="2400" dirty="0" smtClean="0"/>
              <a:t>Elementos ordenados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4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FOR </a:t>
            </a:r>
            <a:r>
              <a:rPr lang="es-ES_tradnl" sz="2400" dirty="0" smtClean="0">
                <a:latin typeface="Courier" charset="0"/>
                <a:ea typeface="Courier" charset="0"/>
                <a:cs typeface="Courier" charset="0"/>
              </a:rPr>
              <a:t>a = 1 </a:t>
            </a:r>
            <a:r>
              <a:rPr lang="es-ES_tradnl" sz="24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TO</a:t>
            </a:r>
            <a:r>
              <a:rPr lang="es-ES_tradnl" sz="2400" dirty="0" smtClean="0">
                <a:latin typeface="Courier" charset="0"/>
                <a:ea typeface="Courier" charset="0"/>
                <a:cs typeface="Courier" charset="0"/>
              </a:rPr>
              <a:t> N-1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4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s-ES_tradnl" sz="24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FOR </a:t>
            </a:r>
            <a:r>
              <a:rPr lang="es-ES_tradnl" sz="2400" dirty="0" smtClean="0">
                <a:latin typeface="Courier" charset="0"/>
                <a:ea typeface="Courier" charset="0"/>
                <a:cs typeface="Courier" charset="0"/>
              </a:rPr>
              <a:t>b = 0 </a:t>
            </a:r>
            <a:r>
              <a:rPr lang="es-ES_tradnl" sz="24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TO</a:t>
            </a:r>
            <a:r>
              <a:rPr lang="es-ES_tradnl" sz="2400" dirty="0" smtClean="0">
                <a:latin typeface="Courier" charset="0"/>
                <a:ea typeface="Courier" charset="0"/>
                <a:cs typeface="Courier" charset="0"/>
              </a:rPr>
              <a:t> N-1-a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4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s-ES_tradnl" sz="24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IF</a:t>
            </a:r>
            <a:r>
              <a:rPr lang="es-ES_tradnl" sz="2400" dirty="0" smtClean="0">
                <a:latin typeface="Courier" charset="0"/>
                <a:ea typeface="Courier" charset="0"/>
                <a:cs typeface="Courier" charset="0"/>
              </a:rPr>
              <a:t> Datos[b] &gt; Datos(b+1) </a:t>
            </a:r>
            <a:r>
              <a:rPr lang="es-ES_tradnl" sz="24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THEN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4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s-ES_tradnl" sz="2400" dirty="0" smtClean="0">
                <a:latin typeface="Courier" charset="0"/>
                <a:ea typeface="Courier" charset="0"/>
                <a:cs typeface="Courier" charset="0"/>
              </a:rPr>
              <a:t>	temporal = Datos[b]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4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s-ES_tradnl" sz="2400" dirty="0" smtClean="0">
                <a:latin typeface="Courier" charset="0"/>
                <a:ea typeface="Courier" charset="0"/>
                <a:cs typeface="Courier" charset="0"/>
              </a:rPr>
              <a:t>	Datos[b] = Datos[b+1]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400" dirty="0">
                <a:latin typeface="Courier" charset="0"/>
                <a:ea typeface="Courier" charset="0"/>
                <a:cs typeface="Courier" charset="0"/>
              </a:rPr>
              <a:t>		</a:t>
            </a:r>
            <a:r>
              <a:rPr lang="es-ES_tradnl" sz="2400" dirty="0" smtClean="0">
                <a:latin typeface="Courier" charset="0"/>
                <a:ea typeface="Courier" charset="0"/>
                <a:cs typeface="Courier" charset="0"/>
              </a:rPr>
              <a:t>Datos[b+1] = temporal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400" dirty="0" smtClean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s-ES_tradnl" sz="2400" dirty="0" err="1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End</a:t>
            </a:r>
            <a:endParaRPr lang="es-ES_tradnl" sz="2400" dirty="0" smtClean="0">
              <a:solidFill>
                <a:schemeClr val="accent1"/>
              </a:solidFill>
              <a:latin typeface="Courier" charset="0"/>
              <a:ea typeface="Courier" charset="0"/>
              <a:cs typeface="Courier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ES_tradnl" sz="2400" dirty="0" err="1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End</a:t>
            </a:r>
            <a:endParaRPr lang="es-ES_tradnl" sz="2400" dirty="0" smtClean="0">
              <a:solidFill>
                <a:schemeClr val="accent1"/>
              </a:solidFill>
              <a:latin typeface="Courier" charset="0"/>
              <a:ea typeface="Courier" charset="0"/>
              <a:cs typeface="Courier" charset="0"/>
            </a:endParaRPr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Burbuja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 2"/>
          <p:cNvSpPr/>
          <p:nvPr/>
        </p:nvSpPr>
        <p:spPr>
          <a:xfrm>
            <a:off x="261257" y="2018805"/>
            <a:ext cx="6602681" cy="47026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" name="CuadroTexto 3"/>
          <p:cNvSpPr txBox="1"/>
          <p:nvPr/>
        </p:nvSpPr>
        <p:spPr>
          <a:xfrm>
            <a:off x="6847666" y="2338815"/>
            <a:ext cx="22963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Nota: El pseudocódigo supone que el </a:t>
            </a:r>
            <a:r>
              <a:rPr lang="es-ES_tradnl" dirty="0" err="1" smtClean="0">
                <a:solidFill>
                  <a:srgbClr val="FF0000"/>
                </a:solidFill>
              </a:rPr>
              <a:t>pimer</a:t>
            </a:r>
            <a:r>
              <a:rPr lang="es-ES_tradnl" dirty="0" smtClean="0">
                <a:solidFill>
                  <a:srgbClr val="FF0000"/>
                </a:solidFill>
              </a:rPr>
              <a:t> elemento tiene índice cero.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659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>
                <a:solidFill>
                  <a:srgbClr val="7030A0"/>
                </a:solidFill>
              </a:rPr>
              <a:t>Ejercicio: </a:t>
            </a:r>
            <a:r>
              <a:rPr lang="es-ES_tradnl" sz="2400" dirty="0" smtClean="0">
                <a:solidFill>
                  <a:srgbClr val="7030A0"/>
                </a:solidFill>
              </a:rPr>
              <a:t>Realizar análisis asintótico y comprobar que tiene complejidad O(n</a:t>
            </a:r>
            <a:r>
              <a:rPr lang="es-ES_tradnl" sz="2400" baseline="30000" dirty="0" smtClean="0">
                <a:solidFill>
                  <a:srgbClr val="7030A0"/>
                </a:solidFill>
              </a:rPr>
              <a:t>2</a:t>
            </a:r>
            <a:r>
              <a:rPr lang="es-ES_tradnl" sz="2400" dirty="0" smtClean="0">
                <a:solidFill>
                  <a:srgbClr val="7030A0"/>
                </a:solidFill>
              </a:rPr>
              <a:t>)</a:t>
            </a:r>
            <a:endParaRPr lang="es-ES_tradnl" sz="2400" dirty="0">
              <a:solidFill>
                <a:srgbClr val="7030A0"/>
              </a:solidFill>
            </a:endParaRPr>
          </a:p>
          <a:p>
            <a:pPr algn="just"/>
            <a:r>
              <a:rPr lang="es-ES_tradnl" sz="2400" b="1" dirty="0" smtClean="0"/>
              <a:t>Entrada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sz="2400" dirty="0" smtClean="0"/>
              <a:t>Datos: elementos en un arreglo 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sz="2400" dirty="0" smtClean="0"/>
              <a:t>N: Número de elementos</a:t>
            </a:r>
          </a:p>
          <a:p>
            <a:pPr algn="just"/>
            <a:r>
              <a:rPr lang="es-ES_tradnl" sz="2400" b="1" dirty="0" smtClean="0"/>
              <a:t>Salida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sz="2400" dirty="0" smtClean="0"/>
              <a:t>Elementos ordenados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FOR 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a = 1 </a:t>
            </a:r>
            <a:r>
              <a:rPr lang="es-ES_tradnl" sz="20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TO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 N-1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s-ES_tradnl" sz="20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FOR 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b = 0 </a:t>
            </a:r>
            <a:r>
              <a:rPr lang="es-ES_tradnl" sz="20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TO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 N-1-a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s-ES_tradnl" sz="20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IF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 Datos[b] &gt; Datos(b+1) </a:t>
            </a:r>
            <a:r>
              <a:rPr lang="es-ES_tradnl" sz="20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THEN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	temporal = Datos[b]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	Datos[b] = Datos[b+1]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>
                <a:latin typeface="Courier" charset="0"/>
                <a:ea typeface="Courier" charset="0"/>
                <a:cs typeface="Courier" charset="0"/>
              </a:rPr>
              <a:t>		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Datos[b+1] = temporal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s-ES_tradnl" sz="2000" dirty="0" err="1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End</a:t>
            </a:r>
            <a:endParaRPr lang="es-ES_tradnl" sz="2000" dirty="0" smtClean="0">
              <a:solidFill>
                <a:schemeClr val="accent1"/>
              </a:solidFill>
              <a:latin typeface="Courier" charset="0"/>
              <a:ea typeface="Courier" charset="0"/>
              <a:cs typeface="Courier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 err="1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End</a:t>
            </a:r>
            <a:endParaRPr lang="es-ES_tradnl" sz="2000" dirty="0" smtClean="0">
              <a:solidFill>
                <a:schemeClr val="accent1"/>
              </a:solidFill>
              <a:latin typeface="Courier" charset="0"/>
              <a:ea typeface="Courier" charset="0"/>
              <a:cs typeface="Courier" charset="0"/>
            </a:endParaRPr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Burbuja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 2"/>
          <p:cNvSpPr/>
          <p:nvPr/>
        </p:nvSpPr>
        <p:spPr>
          <a:xfrm>
            <a:off x="261257" y="2018805"/>
            <a:ext cx="6602681" cy="47026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306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/>
              <a:t>Algunas observaciones importantes son las siguientes:</a:t>
            </a:r>
          </a:p>
          <a:p>
            <a:pPr algn="just"/>
            <a:endParaRPr lang="es-ES_tradnl" sz="2400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es-ES_tradnl" sz="2400" dirty="0" smtClean="0"/>
              <a:t>El algoritmo es poco eficiente, no se recomienda su uso en aplicaciones reales. Se explica con fines didácticos solamente.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400" dirty="0" smtClean="0"/>
              <a:t>Existen versiones mejoradas del pseudocódigo presentado. Se recomienda a los alumnos buscar dichas versiones.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Burbuja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979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ES_tradnl" sz="3200" b="1" dirty="0" smtClean="0"/>
          </a:p>
          <a:p>
            <a:pPr algn="ctr"/>
            <a:endParaRPr lang="es-ES_tradnl" sz="3200" b="1" dirty="0"/>
          </a:p>
          <a:p>
            <a:pPr algn="ctr"/>
            <a:endParaRPr lang="es-ES_tradnl" sz="3200" b="1" dirty="0" smtClean="0"/>
          </a:p>
          <a:p>
            <a:pPr algn="ctr"/>
            <a:endParaRPr lang="es-ES_tradnl" sz="3200" b="1" dirty="0"/>
          </a:p>
          <a:p>
            <a:pPr algn="ctr"/>
            <a:endParaRPr lang="es-ES_tradnl" sz="3200" b="1" dirty="0" smtClean="0"/>
          </a:p>
          <a:p>
            <a:pPr algn="ctr"/>
            <a:r>
              <a:rPr lang="es-ES_tradnl" sz="3200" b="1" dirty="0" smtClean="0"/>
              <a:t>Método de ordenación por Selección</a:t>
            </a:r>
          </a:p>
          <a:p>
            <a:pPr algn="ctr"/>
            <a:endParaRPr lang="es-ES_tradnl" sz="3200" b="1" dirty="0"/>
          </a:p>
          <a:p>
            <a:pPr algn="ctr"/>
            <a:r>
              <a:rPr lang="es-ES_tradnl" sz="3200" b="1" dirty="0" smtClean="0"/>
              <a:t> </a:t>
            </a:r>
            <a:endParaRPr lang="es-ES_tradnl" sz="3200" b="1" dirty="0"/>
          </a:p>
          <a:p>
            <a:pPr algn="ctr"/>
            <a:endParaRPr lang="es-ES" sz="3200" b="1" dirty="0">
              <a:latin typeface="Avenir Book"/>
              <a:cs typeface="Avenir Book"/>
            </a:endParaRPr>
          </a:p>
          <a:p>
            <a:pPr algn="ctr"/>
            <a:endParaRPr lang="es-ES" sz="3200" b="1" dirty="0">
              <a:latin typeface="Avenir Book"/>
              <a:cs typeface="Avenir Book"/>
            </a:endParaRPr>
          </a:p>
          <a:p>
            <a:pPr algn="ctr"/>
            <a:r>
              <a:rPr lang="es-ES" sz="3200" b="1" dirty="0" smtClean="0">
                <a:latin typeface="Avenir Book"/>
                <a:cs typeface="Avenir Book"/>
              </a:rPr>
              <a:t> </a:t>
            </a:r>
            <a:endParaRPr lang="es-ES" sz="3200" b="1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524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/>
              <a:t>El método ordenación por selección está basado en una búsqueda del valor más pequeño.</a:t>
            </a:r>
          </a:p>
          <a:p>
            <a:pPr algn="just"/>
            <a:endParaRPr lang="es-ES_tradnl" sz="2400" dirty="0" smtClean="0">
              <a:solidFill>
                <a:schemeClr val="tx2"/>
              </a:solidFill>
            </a:endParaRPr>
          </a:p>
          <a:p>
            <a:pPr algn="just"/>
            <a:r>
              <a:rPr lang="es-ES_tradnl" sz="2400" dirty="0" smtClean="0">
                <a:solidFill>
                  <a:schemeClr val="tx2"/>
                </a:solidFill>
              </a:rPr>
              <a:t>Idea básica:</a:t>
            </a:r>
          </a:p>
          <a:p>
            <a:pPr algn="just"/>
            <a:endParaRPr lang="es-ES_tradnl" sz="2400" dirty="0" smtClean="0"/>
          </a:p>
          <a:p>
            <a:pPr marL="342900" indent="-342900">
              <a:buFont typeface="Wingdings" charset="2"/>
              <a:buChar char="§"/>
            </a:pPr>
            <a:r>
              <a:rPr lang="es-ES_tradnl" sz="2400" dirty="0"/>
              <a:t>Buscar el </a:t>
            </a:r>
            <a:r>
              <a:rPr lang="es-ES_tradnl" sz="2400" dirty="0" smtClean="0"/>
              <a:t>valor menor a partir de la posición</a:t>
            </a:r>
            <a:r>
              <a:rPr lang="es-ES_tradnl" sz="2400" dirty="0"/>
              <a:t> </a:t>
            </a:r>
            <a:r>
              <a:rPr lang="es-ES_tradnl" sz="2400" i="1" dirty="0">
                <a:solidFill>
                  <a:srgbClr val="FF0000"/>
                </a:solidFill>
              </a:rPr>
              <a:t>i</a:t>
            </a:r>
            <a:r>
              <a:rPr lang="es-ES_tradnl" sz="2400" dirty="0"/>
              <a:t> </a:t>
            </a:r>
          </a:p>
          <a:p>
            <a:pPr marL="342900" indent="-342900">
              <a:buFont typeface="Wingdings" charset="2"/>
              <a:buChar char="§"/>
            </a:pPr>
            <a:r>
              <a:rPr lang="es-ES_tradnl" sz="2400" dirty="0"/>
              <a:t>Intercambiar el mínimo con el elemento de la posición </a:t>
            </a:r>
            <a:r>
              <a:rPr lang="es-ES_tradnl" sz="2400" i="1" dirty="0">
                <a:solidFill>
                  <a:srgbClr val="FF0000"/>
                </a:solidFill>
              </a:rPr>
              <a:t>i</a:t>
            </a:r>
            <a:endParaRPr lang="es-ES_tradnl" sz="2400" dirty="0">
              <a:solidFill>
                <a:srgbClr val="FF0000"/>
              </a:solidFill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por Selección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698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por selección.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por Selección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036585"/>
              </p:ext>
            </p:extLst>
          </p:nvPr>
        </p:nvGraphicFramePr>
        <p:xfrm>
          <a:off x="597017" y="5202874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597017" y="2785464"/>
            <a:ext cx="797250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rgbClr val="FF0000"/>
                </a:solidFill>
              </a:rPr>
              <a:t>Inicio desde primer elemento</a:t>
            </a:r>
          </a:p>
          <a:p>
            <a:endParaRPr lang="es-ES_tradnl" b="1" dirty="0" smtClean="0">
              <a:solidFill>
                <a:srgbClr val="FF0000"/>
              </a:solidFill>
            </a:endParaRPr>
          </a:p>
          <a:p>
            <a:r>
              <a:rPr lang="es-ES_tradnl" dirty="0" smtClean="0"/>
              <a:t>Usaremos una flecha identificada como </a:t>
            </a:r>
            <a:r>
              <a:rPr lang="es-ES_tradnl" dirty="0" smtClean="0">
                <a:solidFill>
                  <a:srgbClr val="FF0000"/>
                </a:solidFill>
              </a:rPr>
              <a:t>i</a:t>
            </a:r>
            <a:r>
              <a:rPr lang="es-ES_tradnl" dirty="0" smtClean="0"/>
              <a:t> para referirnos a la posición actual, y otra </a:t>
            </a:r>
          </a:p>
          <a:p>
            <a:r>
              <a:rPr lang="es-ES_tradnl" dirty="0" smtClean="0"/>
              <a:t>identificada como </a:t>
            </a:r>
            <a:r>
              <a:rPr lang="es-ES_tradnl" dirty="0" smtClean="0">
                <a:solidFill>
                  <a:srgbClr val="FF0000"/>
                </a:solidFill>
              </a:rPr>
              <a:t>m</a:t>
            </a:r>
            <a:r>
              <a:rPr lang="es-ES_tradnl" dirty="0" smtClean="0"/>
              <a:t>  para mostrar el valor menor.</a:t>
            </a:r>
          </a:p>
          <a:p>
            <a:endParaRPr lang="es-ES_tradnl" dirty="0"/>
          </a:p>
        </p:txBody>
      </p:sp>
      <p:cxnSp>
        <p:nvCxnSpPr>
          <p:cNvPr id="6" name="Conector recto de flecha 5"/>
          <p:cNvCxnSpPr/>
          <p:nvPr/>
        </p:nvCxnSpPr>
        <p:spPr>
          <a:xfrm flipV="1">
            <a:off x="1128156" y="5671943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uadroTexto 6"/>
          <p:cNvSpPr txBox="1"/>
          <p:nvPr/>
        </p:nvSpPr>
        <p:spPr>
          <a:xfrm>
            <a:off x="1009401" y="5992152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i</a:t>
            </a:r>
            <a:endParaRPr lang="es-ES_tradnl" dirty="0">
              <a:solidFill>
                <a:srgbClr val="FF0000"/>
              </a:solidFill>
            </a:endParaRPr>
          </a:p>
        </p:txBody>
      </p:sp>
      <p:cxnSp>
        <p:nvCxnSpPr>
          <p:cNvPr id="21" name="Conector recto de flecha 20"/>
          <p:cNvCxnSpPr/>
          <p:nvPr/>
        </p:nvCxnSpPr>
        <p:spPr>
          <a:xfrm>
            <a:off x="2766891" y="4812151"/>
            <a:ext cx="0" cy="39072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uadroTexto 21"/>
          <p:cNvSpPr txBox="1"/>
          <p:nvPr/>
        </p:nvSpPr>
        <p:spPr>
          <a:xfrm>
            <a:off x="2582385" y="4479028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mtClean="0">
                <a:solidFill>
                  <a:srgbClr val="FF0000"/>
                </a:solidFill>
              </a:rPr>
              <a:t>m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896407" y="4499698"/>
            <a:ext cx="1345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Valor menor</a:t>
            </a:r>
            <a:endParaRPr lang="es-ES_tradnl" dirty="0"/>
          </a:p>
        </p:txBody>
      </p:sp>
      <p:sp>
        <p:nvSpPr>
          <p:cNvPr id="23" name="CuadroTexto 22"/>
          <p:cNvSpPr txBox="1"/>
          <p:nvPr/>
        </p:nvSpPr>
        <p:spPr>
          <a:xfrm>
            <a:off x="1206334" y="6070356"/>
            <a:ext cx="1375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mtClean="0"/>
              <a:t>Índice actual</a:t>
            </a:r>
            <a:endParaRPr lang="es-ES_tradnl" dirty="0"/>
          </a:p>
        </p:txBody>
      </p:sp>
      <p:sp>
        <p:nvSpPr>
          <p:cNvPr id="11" name="CuadroTexto 10"/>
          <p:cNvSpPr txBox="1"/>
          <p:nvPr/>
        </p:nvSpPr>
        <p:spPr>
          <a:xfrm>
            <a:off x="3022925" y="6198578"/>
            <a:ext cx="3542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Busca mínimo desde i+1 hasta final</a:t>
            </a:r>
            <a:endParaRPr lang="es-ES_tradnl" dirty="0"/>
          </a:p>
        </p:txBody>
      </p:sp>
      <p:cxnSp>
        <p:nvCxnSpPr>
          <p:cNvPr id="15" name="Conector recto de flecha 14"/>
          <p:cNvCxnSpPr/>
          <p:nvPr/>
        </p:nvCxnSpPr>
        <p:spPr>
          <a:xfrm flipH="1" flipV="1">
            <a:off x="1953869" y="5589669"/>
            <a:ext cx="1541217" cy="5748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/>
          <p:nvPr/>
        </p:nvCxnSpPr>
        <p:spPr>
          <a:xfrm flipV="1">
            <a:off x="4809506" y="5621312"/>
            <a:ext cx="1185254" cy="5216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214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por selección.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por Selección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3837297"/>
              </p:ext>
            </p:extLst>
          </p:nvPr>
        </p:nvGraphicFramePr>
        <p:xfrm>
          <a:off x="692719" y="4285765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597017" y="2785464"/>
            <a:ext cx="84862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rgbClr val="FF0000"/>
                </a:solidFill>
              </a:rPr>
              <a:t>Inicio desde primer elemento</a:t>
            </a:r>
          </a:p>
          <a:p>
            <a:endParaRPr lang="es-ES_tradnl" b="1" dirty="0" smtClean="0">
              <a:solidFill>
                <a:srgbClr val="FF0000"/>
              </a:solidFill>
            </a:endParaRPr>
          </a:p>
          <a:p>
            <a:r>
              <a:rPr lang="es-ES_tradnl" dirty="0" smtClean="0"/>
              <a:t>Se intercambian los valores SIEMPRE Y CUANDO EL MÍNIMO SEA MENOR AL DEL ÍNDICE </a:t>
            </a:r>
            <a:r>
              <a:rPr lang="es-ES_tradnl" dirty="0" smtClean="0">
                <a:solidFill>
                  <a:srgbClr val="FF0000"/>
                </a:solidFill>
              </a:rPr>
              <a:t>i</a:t>
            </a:r>
          </a:p>
          <a:p>
            <a:endParaRPr lang="es-ES_tradnl" dirty="0"/>
          </a:p>
        </p:txBody>
      </p:sp>
      <p:cxnSp>
        <p:nvCxnSpPr>
          <p:cNvPr id="6" name="Conector recto de flecha 5"/>
          <p:cNvCxnSpPr/>
          <p:nvPr/>
        </p:nvCxnSpPr>
        <p:spPr>
          <a:xfrm flipV="1">
            <a:off x="1223858" y="4754834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uadroTexto 6"/>
          <p:cNvSpPr txBox="1"/>
          <p:nvPr/>
        </p:nvSpPr>
        <p:spPr>
          <a:xfrm>
            <a:off x="1105103" y="5075043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i</a:t>
            </a:r>
            <a:endParaRPr lang="es-ES_tradnl" dirty="0">
              <a:solidFill>
                <a:srgbClr val="FF0000"/>
              </a:solidFill>
            </a:endParaRPr>
          </a:p>
        </p:txBody>
      </p:sp>
      <p:cxnSp>
        <p:nvCxnSpPr>
          <p:cNvPr id="21" name="Conector recto de flecha 20"/>
          <p:cNvCxnSpPr/>
          <p:nvPr/>
        </p:nvCxnSpPr>
        <p:spPr>
          <a:xfrm>
            <a:off x="2862593" y="3895042"/>
            <a:ext cx="0" cy="39072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uadroTexto 21"/>
          <p:cNvSpPr txBox="1"/>
          <p:nvPr/>
        </p:nvSpPr>
        <p:spPr>
          <a:xfrm>
            <a:off x="2678087" y="3561919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mtClean="0">
                <a:solidFill>
                  <a:srgbClr val="FF0000"/>
                </a:solidFill>
              </a:rPr>
              <a:t>m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26" name="Flecha en U 25"/>
          <p:cNvSpPr/>
          <p:nvPr/>
        </p:nvSpPr>
        <p:spPr>
          <a:xfrm>
            <a:off x="1342613" y="3867327"/>
            <a:ext cx="1335474" cy="280160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7" name="Flecha en U 26"/>
          <p:cNvSpPr/>
          <p:nvPr/>
        </p:nvSpPr>
        <p:spPr>
          <a:xfrm rot="10800000">
            <a:off x="1342613" y="4653422"/>
            <a:ext cx="1335474" cy="303949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graphicFrame>
        <p:nvGraphicFramePr>
          <p:cNvPr id="28" name="Tabla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873842"/>
              </p:ext>
            </p:extLst>
          </p:nvPr>
        </p:nvGraphicFramePr>
        <p:xfrm>
          <a:off x="692719" y="5760307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9" name="Rectángulo 28"/>
          <p:cNvSpPr/>
          <p:nvPr/>
        </p:nvSpPr>
        <p:spPr>
          <a:xfrm>
            <a:off x="1898000" y="5252467"/>
            <a:ext cx="4561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 smtClean="0"/>
              <a:t>Después del </a:t>
            </a:r>
            <a:r>
              <a:rPr lang="es-ES_tradnl" smtClean="0"/>
              <a:t>intercambio los </a:t>
            </a:r>
            <a:r>
              <a:rPr lang="es-ES_tradnl" dirty="0" smtClean="0"/>
              <a:t>datos quedan así </a:t>
            </a:r>
            <a:endParaRPr lang="es-ES_tradnl" dirty="0"/>
          </a:p>
        </p:txBody>
      </p:sp>
      <p:cxnSp>
        <p:nvCxnSpPr>
          <p:cNvPr id="30" name="Conector recto de flecha 29"/>
          <p:cNvCxnSpPr/>
          <p:nvPr/>
        </p:nvCxnSpPr>
        <p:spPr>
          <a:xfrm flipV="1">
            <a:off x="1958080" y="6172738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CuadroTexto 30"/>
          <p:cNvSpPr txBox="1"/>
          <p:nvPr/>
        </p:nvSpPr>
        <p:spPr>
          <a:xfrm>
            <a:off x="1839325" y="6492947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i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2907280" y="3583990"/>
            <a:ext cx="1345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Valor menor</a:t>
            </a:r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209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por selección.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por Selección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3"/>
          <p:cNvSpPr txBox="1"/>
          <p:nvPr/>
        </p:nvSpPr>
        <p:spPr>
          <a:xfrm>
            <a:off x="556055" y="2840205"/>
            <a:ext cx="27354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rgbClr val="FF0000"/>
                </a:solidFill>
              </a:rPr>
              <a:t>Segundo elemento</a:t>
            </a:r>
          </a:p>
          <a:p>
            <a:r>
              <a:rPr lang="es-ES_tradnl" dirty="0" smtClean="0"/>
              <a:t>Se intercambian los valores</a:t>
            </a:r>
          </a:p>
          <a:p>
            <a:endParaRPr lang="es-ES_tradnl" dirty="0"/>
          </a:p>
        </p:txBody>
      </p:sp>
      <p:sp>
        <p:nvSpPr>
          <p:cNvPr id="26" name="Flecha en U 25"/>
          <p:cNvSpPr/>
          <p:nvPr/>
        </p:nvSpPr>
        <p:spPr>
          <a:xfrm>
            <a:off x="2074477" y="3639973"/>
            <a:ext cx="2305073" cy="240984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7" name="Flecha en U 26"/>
          <p:cNvSpPr/>
          <p:nvPr/>
        </p:nvSpPr>
        <p:spPr>
          <a:xfrm rot="10800000">
            <a:off x="2074478" y="4241456"/>
            <a:ext cx="2305071" cy="303949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graphicFrame>
        <p:nvGraphicFramePr>
          <p:cNvPr id="28" name="Tabla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069263"/>
              </p:ext>
            </p:extLst>
          </p:nvPr>
        </p:nvGraphicFramePr>
        <p:xfrm>
          <a:off x="690362" y="3895689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9" name="Rectángulo 28"/>
          <p:cNvSpPr/>
          <p:nvPr/>
        </p:nvSpPr>
        <p:spPr>
          <a:xfrm>
            <a:off x="1898000" y="5252467"/>
            <a:ext cx="4561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 smtClean="0"/>
              <a:t>Después del </a:t>
            </a:r>
            <a:r>
              <a:rPr lang="es-ES_tradnl" smtClean="0"/>
              <a:t>intercambio los </a:t>
            </a:r>
            <a:r>
              <a:rPr lang="es-ES_tradnl" dirty="0" smtClean="0"/>
              <a:t>datos quedan así </a:t>
            </a:r>
            <a:endParaRPr lang="es-ES_tradnl" dirty="0"/>
          </a:p>
        </p:txBody>
      </p:sp>
      <p:cxnSp>
        <p:nvCxnSpPr>
          <p:cNvPr id="30" name="Conector recto de flecha 29"/>
          <p:cNvCxnSpPr/>
          <p:nvPr/>
        </p:nvCxnSpPr>
        <p:spPr>
          <a:xfrm flipV="1">
            <a:off x="1955723" y="4308120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CuadroTexto 30"/>
          <p:cNvSpPr txBox="1"/>
          <p:nvPr/>
        </p:nvSpPr>
        <p:spPr>
          <a:xfrm>
            <a:off x="1836968" y="4628329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i</a:t>
            </a:r>
            <a:endParaRPr lang="es-ES_tradnl" dirty="0">
              <a:solidFill>
                <a:srgbClr val="FF0000"/>
              </a:solidFill>
            </a:endParaRPr>
          </a:p>
        </p:txBody>
      </p:sp>
      <p:cxnSp>
        <p:nvCxnSpPr>
          <p:cNvPr id="20" name="Conector recto de flecha 19"/>
          <p:cNvCxnSpPr/>
          <p:nvPr/>
        </p:nvCxnSpPr>
        <p:spPr>
          <a:xfrm>
            <a:off x="4594412" y="3504966"/>
            <a:ext cx="0" cy="39072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uadroTexto 22"/>
          <p:cNvSpPr txBox="1"/>
          <p:nvPr/>
        </p:nvSpPr>
        <p:spPr>
          <a:xfrm>
            <a:off x="4379551" y="3127518"/>
            <a:ext cx="453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m</a:t>
            </a:r>
            <a:endParaRPr lang="es-ES_tradnl" dirty="0">
              <a:solidFill>
                <a:srgbClr val="FF0000"/>
              </a:solidFill>
            </a:endParaRPr>
          </a:p>
        </p:txBody>
      </p:sp>
      <p:graphicFrame>
        <p:nvGraphicFramePr>
          <p:cNvPr id="32" name="Tabla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325941"/>
              </p:ext>
            </p:extLst>
          </p:nvPr>
        </p:nvGraphicFramePr>
        <p:xfrm>
          <a:off x="707788" y="5772307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33" name="Conector recto de flecha 32"/>
          <p:cNvCxnSpPr/>
          <p:nvPr/>
        </p:nvCxnSpPr>
        <p:spPr>
          <a:xfrm flipV="1">
            <a:off x="2856269" y="6143147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CuadroTexto 33"/>
          <p:cNvSpPr txBox="1"/>
          <p:nvPr/>
        </p:nvSpPr>
        <p:spPr>
          <a:xfrm>
            <a:off x="2737514" y="6463356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i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35" name="CuadroTexto 34"/>
          <p:cNvSpPr txBox="1"/>
          <p:nvPr/>
        </p:nvSpPr>
        <p:spPr>
          <a:xfrm>
            <a:off x="4606168" y="3066743"/>
            <a:ext cx="1345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Valor menor</a:t>
            </a:r>
            <a:endParaRPr lang="es-ES_tradnl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44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por selección.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por Selección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3"/>
          <p:cNvSpPr txBox="1"/>
          <p:nvPr/>
        </p:nvSpPr>
        <p:spPr>
          <a:xfrm>
            <a:off x="556055" y="2840205"/>
            <a:ext cx="17316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rgbClr val="FF0000"/>
                </a:solidFill>
              </a:rPr>
              <a:t>Tercer elemento</a:t>
            </a:r>
          </a:p>
          <a:p>
            <a:endParaRPr lang="es-ES_tradnl" dirty="0"/>
          </a:p>
        </p:txBody>
      </p:sp>
      <p:sp>
        <p:nvSpPr>
          <p:cNvPr id="29" name="Rectángulo 28"/>
          <p:cNvSpPr/>
          <p:nvPr/>
        </p:nvSpPr>
        <p:spPr>
          <a:xfrm>
            <a:off x="3522474" y="4340495"/>
            <a:ext cx="50776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Como el mínimo valor encontrado NO es menor al </a:t>
            </a:r>
          </a:p>
          <a:p>
            <a:r>
              <a:rPr lang="es-ES_tradnl" dirty="0" smtClean="0">
                <a:solidFill>
                  <a:srgbClr val="FF0000"/>
                </a:solidFill>
              </a:rPr>
              <a:t>valor del índice i, entonces </a:t>
            </a:r>
            <a:r>
              <a:rPr lang="es-ES_tradnl" u="sng" dirty="0" smtClean="0">
                <a:solidFill>
                  <a:srgbClr val="FF0000"/>
                </a:solidFill>
              </a:rPr>
              <a:t>no se realiza intercambio</a:t>
            </a:r>
            <a:endParaRPr lang="es-ES_tradnl" u="sng" dirty="0">
              <a:solidFill>
                <a:srgbClr val="FF0000"/>
              </a:solidFill>
            </a:endParaRPr>
          </a:p>
        </p:txBody>
      </p:sp>
      <p:cxnSp>
        <p:nvCxnSpPr>
          <p:cNvPr id="20" name="Conector recto de flecha 19"/>
          <p:cNvCxnSpPr/>
          <p:nvPr/>
        </p:nvCxnSpPr>
        <p:spPr>
          <a:xfrm>
            <a:off x="4488973" y="3290517"/>
            <a:ext cx="0" cy="39072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uadroTexto 22"/>
          <p:cNvSpPr txBox="1"/>
          <p:nvPr/>
        </p:nvSpPr>
        <p:spPr>
          <a:xfrm>
            <a:off x="4274112" y="2913069"/>
            <a:ext cx="453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m</a:t>
            </a:r>
            <a:endParaRPr lang="es-ES_tradnl" dirty="0">
              <a:solidFill>
                <a:srgbClr val="FF0000"/>
              </a:solidFill>
            </a:endParaRPr>
          </a:p>
        </p:txBody>
      </p:sp>
      <p:graphicFrame>
        <p:nvGraphicFramePr>
          <p:cNvPr id="32" name="Tabla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833969"/>
              </p:ext>
            </p:extLst>
          </p:nvPr>
        </p:nvGraphicFramePr>
        <p:xfrm>
          <a:off x="556055" y="3690239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33" name="Conector recto de flecha 32"/>
          <p:cNvCxnSpPr/>
          <p:nvPr/>
        </p:nvCxnSpPr>
        <p:spPr>
          <a:xfrm flipV="1">
            <a:off x="3607061" y="6063249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CuadroTexto 33"/>
          <p:cNvSpPr txBox="1"/>
          <p:nvPr/>
        </p:nvSpPr>
        <p:spPr>
          <a:xfrm>
            <a:off x="3488306" y="6383458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i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35" name="CuadroTexto 34"/>
          <p:cNvSpPr txBox="1"/>
          <p:nvPr/>
        </p:nvSpPr>
        <p:spPr>
          <a:xfrm>
            <a:off x="4606168" y="3066743"/>
            <a:ext cx="1345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Valor menor</a:t>
            </a:r>
            <a:endParaRPr lang="es-ES_tradnl" dirty="0"/>
          </a:p>
        </p:txBody>
      </p:sp>
      <p:graphicFrame>
        <p:nvGraphicFramePr>
          <p:cNvPr id="22" name="Tab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929591"/>
              </p:ext>
            </p:extLst>
          </p:nvPr>
        </p:nvGraphicFramePr>
        <p:xfrm>
          <a:off x="556055" y="5692409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819397" y="5331982"/>
            <a:ext cx="3414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Se continúa con el siguiente índice</a:t>
            </a:r>
            <a:endParaRPr lang="es-ES_tradnl" dirty="0"/>
          </a:p>
        </p:txBody>
      </p:sp>
      <p:cxnSp>
        <p:nvCxnSpPr>
          <p:cNvPr id="25" name="Conector recto de flecha 24"/>
          <p:cNvCxnSpPr/>
          <p:nvPr/>
        </p:nvCxnSpPr>
        <p:spPr>
          <a:xfrm flipV="1">
            <a:off x="2760934" y="4068336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CuadroTexto 35"/>
          <p:cNvSpPr txBox="1"/>
          <p:nvPr/>
        </p:nvSpPr>
        <p:spPr>
          <a:xfrm>
            <a:off x="2642179" y="4388545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i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538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por selección.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por Selección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3"/>
          <p:cNvSpPr txBox="1"/>
          <p:nvPr/>
        </p:nvSpPr>
        <p:spPr>
          <a:xfrm>
            <a:off x="556055" y="2840205"/>
            <a:ext cx="17927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rgbClr val="FF0000"/>
                </a:solidFill>
              </a:rPr>
              <a:t>Cuarto elemento</a:t>
            </a:r>
          </a:p>
          <a:p>
            <a:endParaRPr lang="es-ES_tradnl" dirty="0"/>
          </a:p>
        </p:txBody>
      </p:sp>
      <p:cxnSp>
        <p:nvCxnSpPr>
          <p:cNvPr id="20" name="Conector recto de flecha 19"/>
          <p:cNvCxnSpPr/>
          <p:nvPr/>
        </p:nvCxnSpPr>
        <p:spPr>
          <a:xfrm>
            <a:off x="4738633" y="3367918"/>
            <a:ext cx="0" cy="39072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uadroTexto 22"/>
          <p:cNvSpPr txBox="1"/>
          <p:nvPr/>
        </p:nvSpPr>
        <p:spPr>
          <a:xfrm>
            <a:off x="4523772" y="2990470"/>
            <a:ext cx="453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m</a:t>
            </a:r>
            <a:endParaRPr lang="es-ES_tradnl" dirty="0">
              <a:solidFill>
                <a:srgbClr val="FF0000"/>
              </a:solidFill>
            </a:endParaRPr>
          </a:p>
        </p:txBody>
      </p:sp>
      <p:cxnSp>
        <p:nvCxnSpPr>
          <p:cNvPr id="33" name="Conector recto de flecha 32"/>
          <p:cNvCxnSpPr/>
          <p:nvPr/>
        </p:nvCxnSpPr>
        <p:spPr>
          <a:xfrm flipV="1">
            <a:off x="3607061" y="4178399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CuadroTexto 33"/>
          <p:cNvSpPr txBox="1"/>
          <p:nvPr/>
        </p:nvSpPr>
        <p:spPr>
          <a:xfrm>
            <a:off x="3488306" y="4498608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i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35" name="CuadroTexto 34"/>
          <p:cNvSpPr txBox="1"/>
          <p:nvPr/>
        </p:nvSpPr>
        <p:spPr>
          <a:xfrm>
            <a:off x="4780056" y="2961090"/>
            <a:ext cx="1345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Valor menor</a:t>
            </a:r>
            <a:endParaRPr lang="es-ES_tradnl" dirty="0"/>
          </a:p>
        </p:txBody>
      </p:sp>
      <p:graphicFrame>
        <p:nvGraphicFramePr>
          <p:cNvPr id="22" name="Tab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80790"/>
              </p:ext>
            </p:extLst>
          </p:nvPr>
        </p:nvGraphicFramePr>
        <p:xfrm>
          <a:off x="556055" y="3807559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1" name="Flecha en U 20"/>
          <p:cNvSpPr/>
          <p:nvPr/>
        </p:nvSpPr>
        <p:spPr>
          <a:xfrm>
            <a:off x="3756047" y="3534688"/>
            <a:ext cx="767725" cy="272871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5" name="Flecha en U 24"/>
          <p:cNvSpPr/>
          <p:nvPr/>
        </p:nvSpPr>
        <p:spPr>
          <a:xfrm rot="10800000">
            <a:off x="3722380" y="4178398"/>
            <a:ext cx="801391" cy="235109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890978" y="4808120"/>
            <a:ext cx="4561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 smtClean="0"/>
              <a:t>Después del </a:t>
            </a:r>
            <a:r>
              <a:rPr lang="es-ES_tradnl" smtClean="0"/>
              <a:t>intercambio los </a:t>
            </a:r>
            <a:r>
              <a:rPr lang="es-ES_tradnl" dirty="0" smtClean="0"/>
              <a:t>datos quedan así </a:t>
            </a:r>
            <a:endParaRPr lang="es-ES_tradnl" dirty="0"/>
          </a:p>
        </p:txBody>
      </p:sp>
      <p:cxnSp>
        <p:nvCxnSpPr>
          <p:cNvPr id="27" name="Conector recto de flecha 26"/>
          <p:cNvCxnSpPr/>
          <p:nvPr/>
        </p:nvCxnSpPr>
        <p:spPr>
          <a:xfrm flipV="1">
            <a:off x="4523771" y="5672384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CuadroTexto 27"/>
          <p:cNvSpPr txBox="1"/>
          <p:nvPr/>
        </p:nvSpPr>
        <p:spPr>
          <a:xfrm>
            <a:off x="4404988" y="6024624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i</a:t>
            </a:r>
            <a:endParaRPr lang="es-ES_tradnl" dirty="0">
              <a:solidFill>
                <a:srgbClr val="FF0000"/>
              </a:solidFill>
            </a:endParaRPr>
          </a:p>
        </p:txBody>
      </p:sp>
      <p:graphicFrame>
        <p:nvGraphicFramePr>
          <p:cNvPr id="36" name="Tabla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934036"/>
              </p:ext>
            </p:extLst>
          </p:nvPr>
        </p:nvGraphicFramePr>
        <p:xfrm>
          <a:off x="559061" y="5301544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062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/>
              <a:t>Servir de enlace entre el aprendizaje de los paradigmas estructurado y orientado a objetos, a </a:t>
            </a:r>
            <a:r>
              <a:rPr lang="es-ES_tradnl" sz="2400" dirty="0" smtClean="0"/>
              <a:t>través </a:t>
            </a:r>
            <a:r>
              <a:rPr lang="es-ES_tradnl" sz="2400" dirty="0"/>
              <a:t>de la </a:t>
            </a:r>
            <a:r>
              <a:rPr lang="es-ES_tradnl" sz="2400" dirty="0" smtClean="0"/>
              <a:t>programación </a:t>
            </a:r>
            <a:r>
              <a:rPr lang="es-ES_tradnl" sz="2400" dirty="0"/>
              <a:t>modular. Presentar al alumno </a:t>
            </a:r>
            <a:r>
              <a:rPr lang="es-ES_tradnl" sz="2400" dirty="0" smtClean="0"/>
              <a:t>técnicas </a:t>
            </a:r>
            <a:r>
              <a:rPr lang="es-ES_tradnl" sz="2400" dirty="0"/>
              <a:t>de </a:t>
            </a:r>
            <a:r>
              <a:rPr lang="es-ES_tradnl" sz="2400" dirty="0" smtClean="0"/>
              <a:t>programación </a:t>
            </a:r>
            <a:r>
              <a:rPr lang="es-ES_tradnl" sz="2400" dirty="0"/>
              <a:t>avanzada como la recursividad. Proporcionar las habilidades necesarias para evaluar la complejidad de un algoritmo de ordenamiento o de </a:t>
            </a:r>
            <a:r>
              <a:rPr lang="es-ES_tradnl" sz="2400" dirty="0" smtClean="0"/>
              <a:t>búsqueda, así́ </a:t>
            </a:r>
            <a:r>
              <a:rPr lang="es-ES_tradnl" sz="2400" dirty="0"/>
              <a:t>como estrategias para resolver problemas de alta complejidad, mediante </a:t>
            </a:r>
            <a:r>
              <a:rPr lang="es-ES_tradnl" sz="2400" dirty="0" smtClean="0"/>
              <a:t>técnicas </a:t>
            </a:r>
            <a:r>
              <a:rPr lang="es-ES_tradnl" sz="2400" dirty="0"/>
              <a:t>de </a:t>
            </a:r>
            <a:r>
              <a:rPr lang="es-ES_tradnl" sz="2400" dirty="0" smtClean="0"/>
              <a:t>diseño </a:t>
            </a:r>
            <a:r>
              <a:rPr lang="es-ES_tradnl" sz="2400" dirty="0"/>
              <a:t>avanzadas. </a:t>
            </a: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Propósito de la UA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376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por selección.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por Selección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3"/>
          <p:cNvSpPr txBox="1"/>
          <p:nvPr/>
        </p:nvSpPr>
        <p:spPr>
          <a:xfrm>
            <a:off x="556055" y="2840205"/>
            <a:ext cx="18115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rgbClr val="FF0000"/>
                </a:solidFill>
              </a:rPr>
              <a:t>Quinto elemento</a:t>
            </a:r>
          </a:p>
          <a:p>
            <a:endParaRPr lang="es-ES_tradnl" dirty="0"/>
          </a:p>
        </p:txBody>
      </p:sp>
      <p:cxnSp>
        <p:nvCxnSpPr>
          <p:cNvPr id="20" name="Conector recto de flecha 19"/>
          <p:cNvCxnSpPr/>
          <p:nvPr/>
        </p:nvCxnSpPr>
        <p:spPr>
          <a:xfrm>
            <a:off x="5452740" y="3104447"/>
            <a:ext cx="0" cy="39072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uadroTexto 22"/>
          <p:cNvSpPr txBox="1"/>
          <p:nvPr/>
        </p:nvSpPr>
        <p:spPr>
          <a:xfrm>
            <a:off x="5297254" y="2726999"/>
            <a:ext cx="453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m</a:t>
            </a:r>
            <a:endParaRPr lang="es-ES_tradnl" dirty="0">
              <a:solidFill>
                <a:srgbClr val="FF0000"/>
              </a:solidFill>
            </a:endParaRPr>
          </a:p>
        </p:txBody>
      </p:sp>
      <p:cxnSp>
        <p:nvCxnSpPr>
          <p:cNvPr id="33" name="Conector recto de flecha 32"/>
          <p:cNvCxnSpPr/>
          <p:nvPr/>
        </p:nvCxnSpPr>
        <p:spPr>
          <a:xfrm flipV="1">
            <a:off x="4416481" y="4235171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CuadroTexto 33"/>
          <p:cNvSpPr txBox="1"/>
          <p:nvPr/>
        </p:nvSpPr>
        <p:spPr>
          <a:xfrm>
            <a:off x="4297726" y="455538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i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35" name="CuadroTexto 34"/>
          <p:cNvSpPr txBox="1"/>
          <p:nvPr/>
        </p:nvSpPr>
        <p:spPr>
          <a:xfrm>
            <a:off x="5642782" y="2747090"/>
            <a:ext cx="1345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Valor menor</a:t>
            </a:r>
            <a:endParaRPr lang="es-ES_tradnl" dirty="0"/>
          </a:p>
        </p:txBody>
      </p:sp>
      <p:sp>
        <p:nvSpPr>
          <p:cNvPr id="21" name="Flecha en U 20"/>
          <p:cNvSpPr/>
          <p:nvPr/>
        </p:nvSpPr>
        <p:spPr>
          <a:xfrm>
            <a:off x="4875057" y="3546893"/>
            <a:ext cx="767725" cy="272871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5" name="Flecha en U 24"/>
          <p:cNvSpPr/>
          <p:nvPr/>
        </p:nvSpPr>
        <p:spPr>
          <a:xfrm rot="10800000">
            <a:off x="4738633" y="4180897"/>
            <a:ext cx="801391" cy="235109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890978" y="4808120"/>
            <a:ext cx="4561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 smtClean="0"/>
              <a:t>Después del </a:t>
            </a:r>
            <a:r>
              <a:rPr lang="es-ES_tradnl" smtClean="0"/>
              <a:t>intercambio los </a:t>
            </a:r>
            <a:r>
              <a:rPr lang="es-ES_tradnl" dirty="0" smtClean="0"/>
              <a:t>datos quedan así </a:t>
            </a:r>
            <a:endParaRPr lang="es-ES_tradnl" dirty="0"/>
          </a:p>
        </p:txBody>
      </p:sp>
      <p:cxnSp>
        <p:nvCxnSpPr>
          <p:cNvPr id="27" name="Conector recto de flecha 26"/>
          <p:cNvCxnSpPr/>
          <p:nvPr/>
        </p:nvCxnSpPr>
        <p:spPr>
          <a:xfrm flipV="1">
            <a:off x="5308402" y="5672384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CuadroTexto 27"/>
          <p:cNvSpPr txBox="1"/>
          <p:nvPr/>
        </p:nvSpPr>
        <p:spPr>
          <a:xfrm>
            <a:off x="5189619" y="606299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i</a:t>
            </a:r>
            <a:endParaRPr lang="es-ES_tradnl" dirty="0">
              <a:solidFill>
                <a:srgbClr val="FF0000"/>
              </a:solidFill>
            </a:endParaRPr>
          </a:p>
        </p:txBody>
      </p:sp>
      <p:graphicFrame>
        <p:nvGraphicFramePr>
          <p:cNvPr id="36" name="Tabla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120054"/>
              </p:ext>
            </p:extLst>
          </p:nvPr>
        </p:nvGraphicFramePr>
        <p:xfrm>
          <a:off x="559061" y="5301544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9" name="Tab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525017"/>
              </p:ext>
            </p:extLst>
          </p:nvPr>
        </p:nvGraphicFramePr>
        <p:xfrm>
          <a:off x="708047" y="3839855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528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por selección.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por Selección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3"/>
          <p:cNvSpPr txBox="1"/>
          <p:nvPr/>
        </p:nvSpPr>
        <p:spPr>
          <a:xfrm>
            <a:off x="556055" y="2840205"/>
            <a:ext cx="16786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smtClean="0">
                <a:solidFill>
                  <a:srgbClr val="FF0000"/>
                </a:solidFill>
              </a:rPr>
              <a:t>Sexto elemento</a:t>
            </a:r>
            <a:endParaRPr lang="es-ES_tradnl" b="1" dirty="0" smtClean="0">
              <a:solidFill>
                <a:srgbClr val="FF0000"/>
              </a:solidFill>
            </a:endParaRPr>
          </a:p>
          <a:p>
            <a:endParaRPr lang="es-ES_tradnl" dirty="0"/>
          </a:p>
        </p:txBody>
      </p:sp>
      <p:cxnSp>
        <p:nvCxnSpPr>
          <p:cNvPr id="20" name="Conector recto de flecha 19"/>
          <p:cNvCxnSpPr/>
          <p:nvPr/>
        </p:nvCxnSpPr>
        <p:spPr>
          <a:xfrm>
            <a:off x="6200885" y="3319940"/>
            <a:ext cx="0" cy="39072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uadroTexto 22"/>
          <p:cNvSpPr txBox="1"/>
          <p:nvPr/>
        </p:nvSpPr>
        <p:spPr>
          <a:xfrm>
            <a:off x="6045399" y="2942492"/>
            <a:ext cx="453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m</a:t>
            </a:r>
            <a:endParaRPr lang="es-ES_tradnl" dirty="0">
              <a:solidFill>
                <a:srgbClr val="FF0000"/>
              </a:solidFill>
            </a:endParaRPr>
          </a:p>
        </p:txBody>
      </p:sp>
      <p:cxnSp>
        <p:nvCxnSpPr>
          <p:cNvPr id="33" name="Conector recto de flecha 32"/>
          <p:cNvCxnSpPr/>
          <p:nvPr/>
        </p:nvCxnSpPr>
        <p:spPr>
          <a:xfrm flipV="1">
            <a:off x="5297254" y="4148078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CuadroTexto 33"/>
          <p:cNvSpPr txBox="1"/>
          <p:nvPr/>
        </p:nvSpPr>
        <p:spPr>
          <a:xfrm>
            <a:off x="5178471" y="4436028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i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35" name="CuadroTexto 34"/>
          <p:cNvSpPr txBox="1"/>
          <p:nvPr/>
        </p:nvSpPr>
        <p:spPr>
          <a:xfrm>
            <a:off x="6390927" y="2962583"/>
            <a:ext cx="1345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Valor menor</a:t>
            </a:r>
            <a:endParaRPr lang="es-ES_tradnl" dirty="0"/>
          </a:p>
        </p:txBody>
      </p:sp>
      <p:sp>
        <p:nvSpPr>
          <p:cNvPr id="21" name="Flecha en U 20"/>
          <p:cNvSpPr/>
          <p:nvPr/>
        </p:nvSpPr>
        <p:spPr>
          <a:xfrm>
            <a:off x="5416037" y="3453691"/>
            <a:ext cx="767725" cy="272871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5" name="Flecha en U 24"/>
          <p:cNvSpPr/>
          <p:nvPr/>
        </p:nvSpPr>
        <p:spPr>
          <a:xfrm rot="10800000">
            <a:off x="5452740" y="4213848"/>
            <a:ext cx="801391" cy="235109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875043" y="4855300"/>
            <a:ext cx="6229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 smtClean="0"/>
              <a:t>Después del intercambio los datos quedan finalmente ordenados</a:t>
            </a:r>
            <a:endParaRPr lang="es-ES_tradnl" dirty="0"/>
          </a:p>
        </p:txBody>
      </p:sp>
      <p:graphicFrame>
        <p:nvGraphicFramePr>
          <p:cNvPr id="22" name="Tab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329376"/>
              </p:ext>
            </p:extLst>
          </p:nvPr>
        </p:nvGraphicFramePr>
        <p:xfrm>
          <a:off x="556055" y="3816540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30" name="Tab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849715"/>
              </p:ext>
            </p:extLst>
          </p:nvPr>
        </p:nvGraphicFramePr>
        <p:xfrm>
          <a:off x="559061" y="5301544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9" name="Elipse 18"/>
          <p:cNvSpPr/>
          <p:nvPr/>
        </p:nvSpPr>
        <p:spPr>
          <a:xfrm>
            <a:off x="7046315" y="4855299"/>
            <a:ext cx="1748222" cy="1094297"/>
          </a:xfrm>
          <a:prstGeom prst="ellipse">
            <a:avLst/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mtClean="0">
                <a:solidFill>
                  <a:schemeClr val="tx1"/>
                </a:solidFill>
              </a:rPr>
              <a:t>Datos </a:t>
            </a:r>
            <a:r>
              <a:rPr lang="es-ES_tradnl" smtClean="0">
                <a:solidFill>
                  <a:schemeClr val="tx1"/>
                </a:solidFill>
              </a:rPr>
              <a:t>ordenados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16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000" dirty="0" smtClean="0"/>
              <a:t>El pseudocódigo del método de ordenación por Selección es el siguiente:</a:t>
            </a:r>
          </a:p>
          <a:p>
            <a:pPr algn="just"/>
            <a:r>
              <a:rPr lang="es-ES_tradnl" sz="2400" b="1" dirty="0" smtClean="0"/>
              <a:t>Entrada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sz="2400" dirty="0" smtClean="0"/>
              <a:t>Datos: elementos en un arreglo 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sz="2400" dirty="0" smtClean="0"/>
              <a:t>N: Número de elementos</a:t>
            </a:r>
          </a:p>
          <a:p>
            <a:pPr algn="just"/>
            <a:r>
              <a:rPr lang="es-ES_tradnl" sz="2400" b="1" dirty="0" smtClean="0"/>
              <a:t>Salida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sz="2400" dirty="0" smtClean="0"/>
              <a:t>Elementos ordenados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FOR 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i = 0 </a:t>
            </a:r>
            <a:r>
              <a:rPr lang="es-ES_tradnl" sz="20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TO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 N-2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		min = i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s-ES_tradnl" sz="20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FOR 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j = i+1 </a:t>
            </a:r>
            <a:r>
              <a:rPr lang="es-ES_tradnl" sz="20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TO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 N-1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s-ES_tradnl" sz="20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IF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s-ES_tradnl" sz="2000" dirty="0">
                <a:latin typeface="Courier" charset="0"/>
                <a:ea typeface="Courier" charset="0"/>
                <a:cs typeface="Courier" charset="0"/>
              </a:rPr>
              <a:t>Datos[min] 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&gt; Datos[j]  </a:t>
            </a:r>
            <a:r>
              <a:rPr lang="es-ES_tradnl" sz="20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THEN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     	    min = j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	   </a:t>
            </a:r>
            <a:r>
              <a:rPr lang="es-ES_tradnl" sz="20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END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   END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temporal </a:t>
            </a:r>
            <a:r>
              <a:rPr lang="es-ES_tradnl" sz="2000" dirty="0">
                <a:latin typeface="Courier" charset="0"/>
                <a:ea typeface="Courier" charset="0"/>
                <a:cs typeface="Courier" charset="0"/>
              </a:rPr>
              <a:t>= 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Datos[i]</a:t>
            </a:r>
            <a:endParaRPr lang="es-ES_tradnl" sz="2000" dirty="0">
              <a:latin typeface="Courier" charset="0"/>
              <a:ea typeface="Courier" charset="0"/>
              <a:cs typeface="Courier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Datos[i] </a:t>
            </a:r>
            <a:r>
              <a:rPr lang="es-ES_tradnl" sz="2000" dirty="0">
                <a:latin typeface="Courier" charset="0"/>
                <a:ea typeface="Courier" charset="0"/>
                <a:cs typeface="Courier" charset="0"/>
              </a:rPr>
              <a:t>= 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Datos[min]</a:t>
            </a:r>
            <a:endParaRPr lang="es-ES_tradnl" sz="2000" dirty="0">
              <a:latin typeface="Courier" charset="0"/>
              <a:ea typeface="Courier" charset="0"/>
              <a:cs typeface="Courier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Datos[min] </a:t>
            </a:r>
            <a:r>
              <a:rPr lang="es-ES_tradnl" sz="2000" dirty="0">
                <a:latin typeface="Courier" charset="0"/>
                <a:ea typeface="Courier" charset="0"/>
                <a:cs typeface="Courier" charset="0"/>
              </a:rPr>
              <a:t>= 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temporal</a:t>
            </a:r>
            <a:endParaRPr lang="es-ES_tradnl" sz="2000" dirty="0" smtClean="0">
              <a:solidFill>
                <a:schemeClr val="accent1"/>
              </a:solidFill>
              <a:latin typeface="Courier" charset="0"/>
              <a:ea typeface="Courier" charset="0"/>
              <a:cs typeface="Courier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 err="1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End</a:t>
            </a:r>
            <a:endParaRPr lang="es-ES_tradnl" sz="2000" dirty="0" smtClean="0">
              <a:solidFill>
                <a:schemeClr val="accent1"/>
              </a:solidFill>
              <a:latin typeface="Courier" charset="0"/>
              <a:ea typeface="Courier" charset="0"/>
              <a:cs typeface="Courier" charset="0"/>
            </a:endParaRPr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por Selección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 2"/>
          <p:cNvSpPr/>
          <p:nvPr/>
        </p:nvSpPr>
        <p:spPr>
          <a:xfrm>
            <a:off x="261257" y="2018805"/>
            <a:ext cx="6602681" cy="47026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200"/>
          </a:p>
        </p:txBody>
      </p:sp>
      <p:sp>
        <p:nvSpPr>
          <p:cNvPr id="4" name="CuadroTexto 3"/>
          <p:cNvSpPr txBox="1"/>
          <p:nvPr/>
        </p:nvSpPr>
        <p:spPr>
          <a:xfrm>
            <a:off x="6847666" y="2338815"/>
            <a:ext cx="22963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Nota: El pseudocódigo supone que el índice del primer elemento es cero.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402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000" dirty="0" smtClean="0">
                <a:solidFill>
                  <a:srgbClr val="7030A0"/>
                </a:solidFill>
              </a:rPr>
              <a:t>Ejercicio: Realizar análisis de complejidad al algoritmo.</a:t>
            </a:r>
            <a:r>
              <a:rPr lang="es-ES_tradnl" sz="2000" dirty="0" smtClean="0"/>
              <a:t> </a:t>
            </a:r>
          </a:p>
          <a:p>
            <a:pPr algn="just"/>
            <a:r>
              <a:rPr lang="es-ES_tradnl" sz="2400" b="1" dirty="0" smtClean="0"/>
              <a:t>Entrada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sz="2400" dirty="0" smtClean="0"/>
              <a:t>Datos: elementos en un arreglo 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sz="2400" dirty="0" smtClean="0"/>
              <a:t>N: Número de elementos</a:t>
            </a:r>
          </a:p>
          <a:p>
            <a:pPr algn="just"/>
            <a:r>
              <a:rPr lang="es-ES_tradnl" sz="2400" b="1" dirty="0" smtClean="0"/>
              <a:t>Salida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sz="2400" dirty="0" smtClean="0"/>
              <a:t>Elementos ordenados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FOR 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i = 0 </a:t>
            </a:r>
            <a:r>
              <a:rPr lang="es-ES_tradnl" sz="20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TO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 N-2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		min = i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s-ES_tradnl" sz="20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FOR 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j = i+1 </a:t>
            </a:r>
            <a:r>
              <a:rPr lang="es-ES_tradnl" sz="20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TO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 N-1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s-ES_tradnl" sz="20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IF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s-ES_tradnl" sz="2000" dirty="0">
                <a:latin typeface="Courier" charset="0"/>
                <a:ea typeface="Courier" charset="0"/>
                <a:cs typeface="Courier" charset="0"/>
              </a:rPr>
              <a:t>Datos[min] 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&gt; Datos[j]  </a:t>
            </a:r>
            <a:r>
              <a:rPr lang="es-ES_tradnl" sz="20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THEN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     	    min = j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	   </a:t>
            </a:r>
            <a:r>
              <a:rPr lang="es-ES_tradnl" sz="20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END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   END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temporal </a:t>
            </a:r>
            <a:r>
              <a:rPr lang="es-ES_tradnl" sz="2000" dirty="0">
                <a:latin typeface="Courier" charset="0"/>
                <a:ea typeface="Courier" charset="0"/>
                <a:cs typeface="Courier" charset="0"/>
              </a:rPr>
              <a:t>= 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Datos[i]</a:t>
            </a:r>
            <a:endParaRPr lang="es-ES_tradnl" sz="2000" dirty="0">
              <a:latin typeface="Courier" charset="0"/>
              <a:ea typeface="Courier" charset="0"/>
              <a:cs typeface="Courier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Datos[i] </a:t>
            </a:r>
            <a:r>
              <a:rPr lang="es-ES_tradnl" sz="2000" dirty="0">
                <a:latin typeface="Courier" charset="0"/>
                <a:ea typeface="Courier" charset="0"/>
                <a:cs typeface="Courier" charset="0"/>
              </a:rPr>
              <a:t>= 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Datos[min]</a:t>
            </a:r>
            <a:endParaRPr lang="es-ES_tradnl" sz="2000" dirty="0">
              <a:latin typeface="Courier" charset="0"/>
              <a:ea typeface="Courier" charset="0"/>
              <a:cs typeface="Courier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Datos[min] </a:t>
            </a:r>
            <a:r>
              <a:rPr lang="es-ES_tradnl" sz="2000" dirty="0">
                <a:latin typeface="Courier" charset="0"/>
                <a:ea typeface="Courier" charset="0"/>
                <a:cs typeface="Courier" charset="0"/>
              </a:rPr>
              <a:t>= 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temporal</a:t>
            </a:r>
            <a:endParaRPr lang="es-ES_tradnl" sz="2000" dirty="0" smtClean="0">
              <a:solidFill>
                <a:schemeClr val="accent1"/>
              </a:solidFill>
              <a:latin typeface="Courier" charset="0"/>
              <a:ea typeface="Courier" charset="0"/>
              <a:cs typeface="Courier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 err="1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End</a:t>
            </a:r>
            <a:endParaRPr lang="es-ES_tradnl" sz="2000" dirty="0" smtClean="0">
              <a:solidFill>
                <a:schemeClr val="accent1"/>
              </a:solidFill>
              <a:latin typeface="Courier" charset="0"/>
              <a:ea typeface="Courier" charset="0"/>
              <a:cs typeface="Courier" charset="0"/>
            </a:endParaRPr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por Selección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 2"/>
          <p:cNvSpPr/>
          <p:nvPr/>
        </p:nvSpPr>
        <p:spPr>
          <a:xfrm>
            <a:off x="261257" y="2018805"/>
            <a:ext cx="6602681" cy="47026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20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214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/>
              <a:t>Algunas observaciones importantes son las siguientes:</a:t>
            </a:r>
          </a:p>
          <a:p>
            <a:pPr algn="just"/>
            <a:endParaRPr lang="es-ES_tradnl" sz="2400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es-ES_tradnl" sz="2400" dirty="0" smtClean="0"/>
              <a:t>Éste método es más eficiente que el método de ordenación de Burbuja.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por Selección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854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ES_tradnl" sz="3200" b="1" dirty="0" smtClean="0"/>
          </a:p>
          <a:p>
            <a:pPr algn="ctr"/>
            <a:endParaRPr lang="es-ES_tradnl" sz="3200" b="1" dirty="0"/>
          </a:p>
          <a:p>
            <a:pPr algn="ctr"/>
            <a:endParaRPr lang="es-ES_tradnl" sz="3200" b="1" dirty="0" smtClean="0"/>
          </a:p>
          <a:p>
            <a:pPr algn="ctr"/>
            <a:endParaRPr lang="es-ES_tradnl" sz="3200" b="1" dirty="0"/>
          </a:p>
          <a:p>
            <a:pPr algn="ctr"/>
            <a:endParaRPr lang="es-ES_tradnl" sz="3200" b="1" dirty="0" smtClean="0"/>
          </a:p>
          <a:p>
            <a:pPr algn="ctr"/>
            <a:r>
              <a:rPr lang="es-ES_tradnl" sz="3200" b="1" dirty="0" smtClean="0"/>
              <a:t>Método de ordenación por Inserción</a:t>
            </a:r>
          </a:p>
          <a:p>
            <a:pPr algn="ctr"/>
            <a:endParaRPr lang="es-ES_tradnl" sz="3200" b="1" dirty="0"/>
          </a:p>
          <a:p>
            <a:pPr algn="ctr"/>
            <a:r>
              <a:rPr lang="es-ES_tradnl" sz="3200" b="1" dirty="0" smtClean="0"/>
              <a:t> </a:t>
            </a:r>
            <a:endParaRPr lang="es-ES_tradnl" sz="3200" b="1" dirty="0"/>
          </a:p>
          <a:p>
            <a:pPr algn="ctr"/>
            <a:endParaRPr lang="es-ES" sz="3200" b="1" dirty="0">
              <a:latin typeface="Avenir Book"/>
              <a:cs typeface="Avenir Book"/>
            </a:endParaRPr>
          </a:p>
          <a:p>
            <a:pPr algn="ctr"/>
            <a:endParaRPr lang="es-ES" sz="3200" b="1" dirty="0">
              <a:latin typeface="Avenir Book"/>
              <a:cs typeface="Avenir Book"/>
            </a:endParaRPr>
          </a:p>
          <a:p>
            <a:pPr algn="ctr"/>
            <a:r>
              <a:rPr lang="es-ES" sz="3200" b="1" dirty="0" smtClean="0">
                <a:latin typeface="Avenir Book"/>
                <a:cs typeface="Avenir Book"/>
              </a:rPr>
              <a:t> </a:t>
            </a:r>
            <a:endParaRPr lang="es-ES" sz="3200" b="1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798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/>
              <a:t>El algoritmo ordenación por selección acomoda cada valor en la posición correcta.</a:t>
            </a:r>
          </a:p>
          <a:p>
            <a:pPr algn="just"/>
            <a:endParaRPr lang="es-ES_tradnl" sz="2400" dirty="0" smtClean="0">
              <a:solidFill>
                <a:schemeClr val="tx2"/>
              </a:solidFill>
            </a:endParaRPr>
          </a:p>
          <a:p>
            <a:pPr algn="just"/>
            <a:r>
              <a:rPr lang="es-ES_tradnl" sz="2400" dirty="0" smtClean="0">
                <a:solidFill>
                  <a:schemeClr val="tx2"/>
                </a:solidFill>
              </a:rPr>
              <a:t>Idea básica:</a:t>
            </a:r>
          </a:p>
          <a:p>
            <a:pPr algn="just"/>
            <a:endParaRPr lang="es-ES_tradnl" sz="2400" dirty="0" smtClean="0"/>
          </a:p>
          <a:p>
            <a:pPr marL="342900" indent="-342900">
              <a:buFont typeface="Wingdings" charset="2"/>
              <a:buChar char="§"/>
            </a:pPr>
            <a:r>
              <a:rPr lang="es-ES_tradnl" sz="2400" dirty="0" smtClean="0"/>
              <a:t>Comenzar un arreglo ordenado con un elemento.</a:t>
            </a:r>
          </a:p>
          <a:p>
            <a:pPr marL="342900" indent="-342900">
              <a:buFont typeface="Wingdings" charset="2"/>
              <a:buChar char="§"/>
            </a:pPr>
            <a:r>
              <a:rPr lang="es-ES_tradnl" sz="2400" dirty="0" smtClean="0"/>
              <a:t>Repetir: agregar al arreglo ordenado el siguiente elemento en la posición correcta.</a:t>
            </a:r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por Inserción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02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por inserción.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r>
              <a:rPr lang="es-ES_tradnl" sz="2400" dirty="0" smtClean="0"/>
              <a:t>Comenzamos con el “arreglo ordenado” que consiste en el primer elemento. Agregamos el elemento 4 en el arreglo ordenado.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por Inserción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225089"/>
              </p:ext>
            </p:extLst>
          </p:nvPr>
        </p:nvGraphicFramePr>
        <p:xfrm>
          <a:off x="585496" y="4229473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19" name="Conector recto de flecha 18"/>
          <p:cNvCxnSpPr/>
          <p:nvPr/>
        </p:nvCxnSpPr>
        <p:spPr>
          <a:xfrm flipV="1">
            <a:off x="1021278" y="4582906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440736" y="4911392"/>
            <a:ext cx="183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Arreglo ordenado</a:t>
            </a:r>
            <a:endParaRPr lang="es-ES_tradnl" dirty="0"/>
          </a:p>
        </p:txBody>
      </p:sp>
      <p:cxnSp>
        <p:nvCxnSpPr>
          <p:cNvPr id="25" name="Conector recto de flecha 24"/>
          <p:cNvCxnSpPr/>
          <p:nvPr/>
        </p:nvCxnSpPr>
        <p:spPr>
          <a:xfrm flipH="1">
            <a:off x="1899561" y="3901253"/>
            <a:ext cx="21772" cy="30951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CuadroTexto 25"/>
          <p:cNvSpPr txBox="1"/>
          <p:nvPr/>
        </p:nvSpPr>
        <p:spPr>
          <a:xfrm>
            <a:off x="1899561" y="3558097"/>
            <a:ext cx="914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Insertar</a:t>
            </a:r>
            <a:endParaRPr lang="es-ES_tradnl" dirty="0"/>
          </a:p>
        </p:txBody>
      </p:sp>
      <p:sp>
        <p:nvSpPr>
          <p:cNvPr id="12" name="CuadroTexto 11"/>
          <p:cNvSpPr txBox="1"/>
          <p:nvPr/>
        </p:nvSpPr>
        <p:spPr>
          <a:xfrm>
            <a:off x="440736" y="5220905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mtClean="0">
                <a:solidFill>
                  <a:schemeClr val="accent2"/>
                </a:solidFill>
              </a:rPr>
              <a:t>(Desde </a:t>
            </a:r>
            <a:r>
              <a:rPr lang="es-ES_tradnl" dirty="0" smtClean="0">
                <a:solidFill>
                  <a:schemeClr val="accent2"/>
                </a:solidFill>
              </a:rPr>
              <a:t>el inicio hasta </a:t>
            </a:r>
            <a:r>
              <a:rPr lang="es-ES_tradnl" smtClean="0">
                <a:solidFill>
                  <a:schemeClr val="accent2"/>
                </a:solidFill>
              </a:rPr>
              <a:t>este índice)</a:t>
            </a:r>
            <a:endParaRPr lang="es-ES_tradnl">
              <a:solidFill>
                <a:schemeClr val="accent2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144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por inserción.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por Inserción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768558"/>
              </p:ext>
            </p:extLst>
          </p:nvPr>
        </p:nvGraphicFramePr>
        <p:xfrm>
          <a:off x="518948" y="3231177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19" name="Conector recto de flecha 18"/>
          <p:cNvCxnSpPr/>
          <p:nvPr/>
        </p:nvCxnSpPr>
        <p:spPr>
          <a:xfrm flipV="1">
            <a:off x="1843899" y="3602017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1370578" y="4302410"/>
            <a:ext cx="183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Arreglo ordenado</a:t>
            </a:r>
            <a:endParaRPr lang="es-ES_tradnl" dirty="0"/>
          </a:p>
        </p:txBody>
      </p:sp>
      <p:sp>
        <p:nvSpPr>
          <p:cNvPr id="5" name="Rectángulo 4"/>
          <p:cNvSpPr/>
          <p:nvPr/>
        </p:nvSpPr>
        <p:spPr>
          <a:xfrm>
            <a:off x="1710685" y="2809666"/>
            <a:ext cx="55563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Insertamos el valor 4 DESPUES del valor 2</a:t>
            </a:r>
            <a:endParaRPr lang="es-ES_tradnl" dirty="0"/>
          </a:p>
        </p:txBody>
      </p:sp>
      <p:sp>
        <p:nvSpPr>
          <p:cNvPr id="14" name="CuadroTexto 13"/>
          <p:cNvSpPr txBox="1"/>
          <p:nvPr/>
        </p:nvSpPr>
        <p:spPr>
          <a:xfrm>
            <a:off x="1252962" y="4506856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mtClean="0">
                <a:solidFill>
                  <a:schemeClr val="accent2"/>
                </a:solidFill>
              </a:rPr>
              <a:t>(Desde </a:t>
            </a:r>
            <a:r>
              <a:rPr lang="es-ES_tradnl" dirty="0" smtClean="0">
                <a:solidFill>
                  <a:schemeClr val="accent2"/>
                </a:solidFill>
              </a:rPr>
              <a:t>el inicio hasta </a:t>
            </a:r>
            <a:r>
              <a:rPr lang="es-ES_tradnl" smtClean="0">
                <a:solidFill>
                  <a:schemeClr val="accent2"/>
                </a:solidFill>
              </a:rPr>
              <a:t>este índice)</a:t>
            </a:r>
            <a:endParaRPr lang="es-ES_tradnl">
              <a:solidFill>
                <a:schemeClr val="accent2"/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1058644" y="5184836"/>
            <a:ext cx="76281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2000" dirty="0" smtClean="0"/>
              <a:t>Ahora insertamos el siguiente elemento (valor 1) al arreglo ordenado</a:t>
            </a:r>
            <a:endParaRPr lang="es-ES_tradnl" sz="20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89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por inserción.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por Inserción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768558"/>
              </p:ext>
            </p:extLst>
          </p:nvPr>
        </p:nvGraphicFramePr>
        <p:xfrm>
          <a:off x="518948" y="3231177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19" name="Conector recto de flecha 18"/>
          <p:cNvCxnSpPr/>
          <p:nvPr/>
        </p:nvCxnSpPr>
        <p:spPr>
          <a:xfrm flipV="1">
            <a:off x="1843899" y="3602017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1370578" y="3875114"/>
            <a:ext cx="183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Arreglo ordenado</a:t>
            </a:r>
            <a:endParaRPr lang="es-ES_tradnl" dirty="0"/>
          </a:p>
        </p:txBody>
      </p:sp>
      <p:sp>
        <p:nvSpPr>
          <p:cNvPr id="14" name="CuadroTexto 13"/>
          <p:cNvSpPr txBox="1"/>
          <p:nvPr/>
        </p:nvSpPr>
        <p:spPr>
          <a:xfrm>
            <a:off x="1240230" y="4129380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chemeClr val="accent2"/>
                </a:solidFill>
              </a:rPr>
              <a:t>(Desde el inicio hasta este índice)</a:t>
            </a:r>
            <a:endParaRPr lang="es-ES_tradnl" dirty="0">
              <a:solidFill>
                <a:schemeClr val="accent2"/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729685" y="4498712"/>
            <a:ext cx="7628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Se deben de recorrer desde la derecha hacia la izquierda los elementos </a:t>
            </a:r>
            <a:r>
              <a:rPr lang="es-ES_tradnl" smtClean="0"/>
              <a:t>para colocar el 1 en la posición correcta</a:t>
            </a:r>
            <a:endParaRPr lang="es-ES_tradnl" dirty="0"/>
          </a:p>
        </p:txBody>
      </p:sp>
      <p:cxnSp>
        <p:nvCxnSpPr>
          <p:cNvPr id="21" name="Conector recto de flecha 20"/>
          <p:cNvCxnSpPr/>
          <p:nvPr/>
        </p:nvCxnSpPr>
        <p:spPr>
          <a:xfrm>
            <a:off x="2645809" y="2947842"/>
            <a:ext cx="0" cy="28333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uadroTexto 21"/>
          <p:cNvSpPr txBox="1"/>
          <p:nvPr/>
        </p:nvSpPr>
        <p:spPr>
          <a:xfrm>
            <a:off x="2580605" y="2584092"/>
            <a:ext cx="914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Insertar</a:t>
            </a:r>
            <a:endParaRPr lang="es-ES_tradnl" dirty="0"/>
          </a:p>
        </p:txBody>
      </p:sp>
      <p:graphicFrame>
        <p:nvGraphicFramePr>
          <p:cNvPr id="25" name="Tabla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7910143"/>
              </p:ext>
            </p:extLst>
          </p:nvPr>
        </p:nvGraphicFramePr>
        <p:xfrm>
          <a:off x="585496" y="5455753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Flecha en U 5"/>
          <p:cNvSpPr/>
          <p:nvPr/>
        </p:nvSpPr>
        <p:spPr>
          <a:xfrm>
            <a:off x="1118738" y="5227530"/>
            <a:ext cx="503679" cy="196716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6" name="Flecha en U 25"/>
          <p:cNvSpPr/>
          <p:nvPr/>
        </p:nvSpPr>
        <p:spPr>
          <a:xfrm>
            <a:off x="2038413" y="5227530"/>
            <a:ext cx="503679" cy="196716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8" name="Flecha en U 7"/>
          <p:cNvSpPr/>
          <p:nvPr/>
        </p:nvSpPr>
        <p:spPr>
          <a:xfrm rot="10800000">
            <a:off x="1007917" y="5851225"/>
            <a:ext cx="1671964" cy="381026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041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/>
              <a:t>Análisis </a:t>
            </a:r>
            <a:r>
              <a:rPr lang="es-ES_tradnl" sz="2400" dirty="0"/>
              <a:t>de algoritmos de ordenamiento y </a:t>
            </a:r>
            <a:r>
              <a:rPr lang="es-ES_tradnl" sz="2400" dirty="0" smtClean="0"/>
              <a:t>búsqueda. </a:t>
            </a:r>
            <a:r>
              <a:rPr lang="es-ES_tradnl" sz="2400" dirty="0"/>
              <a:t>Conocer el funcionamiento de </a:t>
            </a:r>
            <a:r>
              <a:rPr lang="es-ES_tradnl" sz="2400" dirty="0" smtClean="0"/>
              <a:t>métodos </a:t>
            </a:r>
            <a:r>
              <a:rPr lang="es-ES_tradnl" sz="2400" dirty="0"/>
              <a:t>de ordenamiento y </a:t>
            </a:r>
            <a:r>
              <a:rPr lang="es-ES_tradnl" sz="2400" dirty="0" smtClean="0"/>
              <a:t>búsqueda.</a:t>
            </a:r>
          </a:p>
          <a:p>
            <a:pPr algn="just"/>
            <a:endParaRPr lang="es-ES_tradnl" sz="2400" b="1" dirty="0" smtClean="0"/>
          </a:p>
          <a:p>
            <a:pPr algn="just"/>
            <a:r>
              <a:rPr lang="es-ES_tradnl" sz="2400" b="1" dirty="0" smtClean="0"/>
              <a:t>Conocimiento:</a:t>
            </a:r>
            <a:endParaRPr lang="es-ES_tradnl" sz="2400" b="1" dirty="0"/>
          </a:p>
          <a:p>
            <a:r>
              <a:rPr lang="es-ES_tradnl" sz="2400" dirty="0"/>
              <a:t>Orden de complejidad de un algoritmo (</a:t>
            </a:r>
            <a:r>
              <a:rPr lang="es-ES_tradnl" sz="2400" dirty="0" err="1"/>
              <a:t>notación</a:t>
            </a:r>
            <a:r>
              <a:rPr lang="es-ES_tradnl" sz="2400" dirty="0"/>
              <a:t> </a:t>
            </a:r>
            <a:r>
              <a:rPr lang="es-ES_tradnl" sz="2400" dirty="0" err="1"/>
              <a:t>asintótica</a:t>
            </a:r>
            <a:r>
              <a:rPr lang="es-ES_tradnl" sz="2400" dirty="0"/>
              <a:t>) </a:t>
            </a:r>
          </a:p>
          <a:p>
            <a:r>
              <a:rPr lang="es-ES_tradnl" sz="2400" dirty="0"/>
              <a:t>-  </a:t>
            </a:r>
            <a:r>
              <a:rPr lang="es-ES_tradnl" sz="2400" dirty="0" err="1">
                <a:solidFill>
                  <a:srgbClr val="FF0000"/>
                </a:solidFill>
              </a:rPr>
              <a:t>Método</a:t>
            </a:r>
            <a:r>
              <a:rPr lang="es-ES_tradnl" sz="2400" dirty="0">
                <a:solidFill>
                  <a:srgbClr val="FF0000"/>
                </a:solidFill>
              </a:rPr>
              <a:t> de la burbuja </a:t>
            </a:r>
          </a:p>
          <a:p>
            <a:r>
              <a:rPr lang="es-ES_tradnl" sz="2400" dirty="0">
                <a:solidFill>
                  <a:srgbClr val="FF0000"/>
                </a:solidFill>
              </a:rPr>
              <a:t>-  </a:t>
            </a:r>
            <a:r>
              <a:rPr lang="es-ES_tradnl" sz="2400" dirty="0" err="1">
                <a:solidFill>
                  <a:srgbClr val="FF0000"/>
                </a:solidFill>
              </a:rPr>
              <a:t>Método</a:t>
            </a:r>
            <a:r>
              <a:rPr lang="es-ES_tradnl" sz="2400" dirty="0">
                <a:solidFill>
                  <a:srgbClr val="FF0000"/>
                </a:solidFill>
              </a:rPr>
              <a:t> de </a:t>
            </a:r>
            <a:r>
              <a:rPr lang="es-ES_tradnl" sz="2400" dirty="0" err="1">
                <a:solidFill>
                  <a:srgbClr val="FF0000"/>
                </a:solidFill>
              </a:rPr>
              <a:t>Selección</a:t>
            </a:r>
            <a:r>
              <a:rPr lang="es-ES_tradnl" sz="2400" dirty="0">
                <a:solidFill>
                  <a:srgbClr val="FF0000"/>
                </a:solidFill>
              </a:rPr>
              <a:t> </a:t>
            </a:r>
          </a:p>
          <a:p>
            <a:r>
              <a:rPr lang="es-ES_tradnl" sz="2400" dirty="0">
                <a:solidFill>
                  <a:srgbClr val="FF0000"/>
                </a:solidFill>
              </a:rPr>
              <a:t>-  </a:t>
            </a:r>
            <a:r>
              <a:rPr lang="es-ES_tradnl" sz="2400" dirty="0" err="1">
                <a:solidFill>
                  <a:srgbClr val="FF0000"/>
                </a:solidFill>
              </a:rPr>
              <a:t>Método</a:t>
            </a:r>
            <a:r>
              <a:rPr lang="es-ES_tradnl" sz="2400" dirty="0">
                <a:solidFill>
                  <a:srgbClr val="FF0000"/>
                </a:solidFill>
              </a:rPr>
              <a:t> de </a:t>
            </a:r>
            <a:r>
              <a:rPr lang="es-ES_tradnl" sz="2400" dirty="0" err="1">
                <a:solidFill>
                  <a:srgbClr val="FF0000"/>
                </a:solidFill>
              </a:rPr>
              <a:t>Inserción</a:t>
            </a:r>
            <a:r>
              <a:rPr lang="es-ES_tradnl" sz="2400" dirty="0">
                <a:solidFill>
                  <a:srgbClr val="FF0000"/>
                </a:solidFill>
              </a:rPr>
              <a:t> </a:t>
            </a:r>
          </a:p>
          <a:p>
            <a:r>
              <a:rPr lang="es-ES_tradnl" sz="2400" dirty="0"/>
              <a:t>-  </a:t>
            </a:r>
            <a:r>
              <a:rPr lang="es-ES_tradnl" sz="2400" dirty="0" err="1"/>
              <a:t>Método</a:t>
            </a:r>
            <a:r>
              <a:rPr lang="es-ES_tradnl" sz="2400" dirty="0"/>
              <a:t> de Ordenamiento </a:t>
            </a:r>
            <a:r>
              <a:rPr lang="es-ES_tradnl" sz="2400" dirty="0" err="1"/>
              <a:t>Rápido</a:t>
            </a:r>
            <a:r>
              <a:rPr lang="es-ES_tradnl" sz="2400" dirty="0"/>
              <a:t> </a:t>
            </a:r>
          </a:p>
          <a:p>
            <a:r>
              <a:rPr lang="es-ES_tradnl" sz="2400" dirty="0"/>
              <a:t>-  </a:t>
            </a:r>
            <a:r>
              <a:rPr lang="es-ES_tradnl" sz="2400" dirty="0" err="1"/>
              <a:t>Método</a:t>
            </a:r>
            <a:r>
              <a:rPr lang="es-ES_tradnl" sz="2400" dirty="0"/>
              <a:t> de mezclas </a:t>
            </a:r>
          </a:p>
          <a:p>
            <a:r>
              <a:rPr lang="es-ES_tradnl" sz="2400" dirty="0"/>
              <a:t>-  </a:t>
            </a:r>
            <a:r>
              <a:rPr lang="es-ES_tradnl" sz="2400" dirty="0" err="1"/>
              <a:t>Búsqueda</a:t>
            </a:r>
            <a:r>
              <a:rPr lang="es-ES_tradnl" sz="2400" dirty="0"/>
              <a:t> Secuencial </a:t>
            </a:r>
          </a:p>
          <a:p>
            <a:r>
              <a:rPr lang="es-ES_tradnl" sz="2400" dirty="0"/>
              <a:t>-  </a:t>
            </a:r>
            <a:r>
              <a:rPr lang="es-ES_tradnl" sz="2400" dirty="0" err="1"/>
              <a:t>Búsqueda</a:t>
            </a:r>
            <a:r>
              <a:rPr lang="es-ES_tradnl" sz="2400" dirty="0"/>
              <a:t> binaria </a:t>
            </a:r>
          </a:p>
          <a:p>
            <a:pPr algn="just"/>
            <a:endParaRPr lang="es-ES_tradnl" sz="2400" dirty="0"/>
          </a:p>
          <a:p>
            <a:pPr algn="just"/>
            <a:r>
              <a:rPr lang="es-ES_tradnl" sz="2400" dirty="0" smtClean="0"/>
              <a:t> </a:t>
            </a:r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Propósito de la UC 2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021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por inserción.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por Inserción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768558"/>
              </p:ext>
            </p:extLst>
          </p:nvPr>
        </p:nvGraphicFramePr>
        <p:xfrm>
          <a:off x="518948" y="3231177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19" name="Conector recto de flecha 18"/>
          <p:cNvCxnSpPr/>
          <p:nvPr/>
        </p:nvCxnSpPr>
        <p:spPr>
          <a:xfrm flipV="1">
            <a:off x="1843899" y="3602017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1370578" y="3875114"/>
            <a:ext cx="183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Arreglo ordenado</a:t>
            </a:r>
            <a:endParaRPr lang="es-ES_tradnl" dirty="0"/>
          </a:p>
        </p:txBody>
      </p:sp>
      <p:sp>
        <p:nvSpPr>
          <p:cNvPr id="14" name="CuadroTexto 13"/>
          <p:cNvSpPr txBox="1"/>
          <p:nvPr/>
        </p:nvSpPr>
        <p:spPr>
          <a:xfrm>
            <a:off x="1240230" y="4129380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chemeClr val="accent2"/>
                </a:solidFill>
              </a:rPr>
              <a:t>(Desde el inicio hasta este índice)</a:t>
            </a:r>
            <a:endParaRPr lang="es-ES_tradnl" dirty="0">
              <a:solidFill>
                <a:schemeClr val="accent2"/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729685" y="4498712"/>
            <a:ext cx="7628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Se deben de recorrer desde la derecha hacia la izquierda los elementos </a:t>
            </a:r>
            <a:r>
              <a:rPr lang="es-ES_tradnl" smtClean="0"/>
              <a:t>para colocar el 1 en la posición correcta</a:t>
            </a:r>
            <a:endParaRPr lang="es-ES_tradnl" dirty="0"/>
          </a:p>
        </p:txBody>
      </p:sp>
      <p:cxnSp>
        <p:nvCxnSpPr>
          <p:cNvPr id="21" name="Conector recto de flecha 20"/>
          <p:cNvCxnSpPr/>
          <p:nvPr/>
        </p:nvCxnSpPr>
        <p:spPr>
          <a:xfrm>
            <a:off x="2645809" y="2947842"/>
            <a:ext cx="0" cy="28333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Tabla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1913287"/>
              </p:ext>
            </p:extLst>
          </p:nvPr>
        </p:nvGraphicFramePr>
        <p:xfrm>
          <a:off x="585496" y="5455753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Flecha en U 5"/>
          <p:cNvSpPr/>
          <p:nvPr/>
        </p:nvSpPr>
        <p:spPr>
          <a:xfrm>
            <a:off x="1118738" y="5227530"/>
            <a:ext cx="503679" cy="196716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6" name="Flecha en U 25"/>
          <p:cNvSpPr/>
          <p:nvPr/>
        </p:nvSpPr>
        <p:spPr>
          <a:xfrm>
            <a:off x="2038413" y="5227530"/>
            <a:ext cx="503679" cy="196716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8" name="Flecha en U 7"/>
          <p:cNvSpPr/>
          <p:nvPr/>
        </p:nvSpPr>
        <p:spPr>
          <a:xfrm rot="10800000">
            <a:off x="1007917" y="5851225"/>
            <a:ext cx="1671964" cy="381026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2829493" y="6043455"/>
            <a:ext cx="183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Arreglo ordenado</a:t>
            </a:r>
            <a:endParaRPr lang="es-ES_tradnl" dirty="0"/>
          </a:p>
        </p:txBody>
      </p:sp>
      <p:sp>
        <p:nvSpPr>
          <p:cNvPr id="27" name="CuadroTexto 26"/>
          <p:cNvSpPr txBox="1"/>
          <p:nvPr/>
        </p:nvSpPr>
        <p:spPr>
          <a:xfrm>
            <a:off x="2699145" y="6297721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chemeClr val="accent2"/>
                </a:solidFill>
              </a:rPr>
              <a:t>(Desde el inicio hasta este índice)</a:t>
            </a:r>
            <a:endParaRPr lang="es-ES_tradnl" dirty="0">
              <a:solidFill>
                <a:schemeClr val="accent2"/>
              </a:solidFill>
            </a:endParaRPr>
          </a:p>
        </p:txBody>
      </p:sp>
      <p:cxnSp>
        <p:nvCxnSpPr>
          <p:cNvPr id="28" name="Conector recto de flecha 27"/>
          <p:cNvCxnSpPr/>
          <p:nvPr/>
        </p:nvCxnSpPr>
        <p:spPr>
          <a:xfrm flipV="1">
            <a:off x="2854488" y="5871262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CuadroTexto 28"/>
          <p:cNvSpPr txBox="1"/>
          <p:nvPr/>
        </p:nvSpPr>
        <p:spPr>
          <a:xfrm>
            <a:off x="2580605" y="2584092"/>
            <a:ext cx="914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Insertar</a:t>
            </a:r>
            <a:endParaRPr lang="es-ES_tradn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121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por inserción.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por Inserción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25" name="Tabla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2064574"/>
              </p:ext>
            </p:extLst>
          </p:nvPr>
        </p:nvGraphicFramePr>
        <p:xfrm>
          <a:off x="549870" y="3839221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3" name="CuadroTexto 22"/>
          <p:cNvSpPr txBox="1"/>
          <p:nvPr/>
        </p:nvSpPr>
        <p:spPr>
          <a:xfrm>
            <a:off x="2722615" y="4464328"/>
            <a:ext cx="183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Arreglo ordenado</a:t>
            </a:r>
            <a:endParaRPr lang="es-ES_tradnl" dirty="0"/>
          </a:p>
        </p:txBody>
      </p:sp>
      <p:sp>
        <p:nvSpPr>
          <p:cNvPr id="27" name="CuadroTexto 26"/>
          <p:cNvSpPr txBox="1"/>
          <p:nvPr/>
        </p:nvSpPr>
        <p:spPr>
          <a:xfrm>
            <a:off x="2592267" y="4718594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chemeClr val="accent2"/>
                </a:solidFill>
              </a:rPr>
              <a:t>(Desde el inicio hasta este índice)</a:t>
            </a:r>
            <a:endParaRPr lang="es-ES_tradnl" dirty="0">
              <a:solidFill>
                <a:schemeClr val="accent2"/>
              </a:solidFill>
            </a:endParaRPr>
          </a:p>
        </p:txBody>
      </p:sp>
      <p:cxnSp>
        <p:nvCxnSpPr>
          <p:cNvPr id="28" name="Conector recto de flecha 27"/>
          <p:cNvCxnSpPr/>
          <p:nvPr/>
        </p:nvCxnSpPr>
        <p:spPr>
          <a:xfrm flipV="1">
            <a:off x="2747610" y="4292135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uadroTexto 21"/>
          <p:cNvSpPr txBox="1"/>
          <p:nvPr/>
        </p:nvSpPr>
        <p:spPr>
          <a:xfrm>
            <a:off x="3495086" y="3176240"/>
            <a:ext cx="914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Insertar</a:t>
            </a:r>
            <a:endParaRPr lang="es-ES_tradnl" dirty="0"/>
          </a:p>
        </p:txBody>
      </p:sp>
      <p:cxnSp>
        <p:nvCxnSpPr>
          <p:cNvPr id="29" name="Conector recto de flecha 28"/>
          <p:cNvCxnSpPr/>
          <p:nvPr/>
        </p:nvCxnSpPr>
        <p:spPr>
          <a:xfrm>
            <a:off x="3516448" y="3555886"/>
            <a:ext cx="0" cy="28333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ángulo 29"/>
          <p:cNvSpPr/>
          <p:nvPr/>
        </p:nvSpPr>
        <p:spPr>
          <a:xfrm>
            <a:off x="1675059" y="2629649"/>
            <a:ext cx="62457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Insertamos el valor 9 DESPUES del valor 4 (No se necesita desplazar ningún elemento arreglo)</a:t>
            </a:r>
            <a:endParaRPr lang="es-ES_tradnl" dirty="0"/>
          </a:p>
        </p:txBody>
      </p:sp>
      <p:graphicFrame>
        <p:nvGraphicFramePr>
          <p:cNvPr id="31" name="Tab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6944088"/>
              </p:ext>
            </p:extLst>
          </p:nvPr>
        </p:nvGraphicFramePr>
        <p:xfrm>
          <a:off x="690395" y="5168581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2" name="CuadroTexto 31"/>
          <p:cNvSpPr txBox="1"/>
          <p:nvPr/>
        </p:nvSpPr>
        <p:spPr>
          <a:xfrm>
            <a:off x="2863140" y="5793688"/>
            <a:ext cx="183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Arreglo ordenado</a:t>
            </a:r>
            <a:endParaRPr lang="es-ES_tradnl" dirty="0"/>
          </a:p>
        </p:txBody>
      </p:sp>
      <p:sp>
        <p:nvSpPr>
          <p:cNvPr id="33" name="CuadroTexto 32"/>
          <p:cNvSpPr txBox="1"/>
          <p:nvPr/>
        </p:nvSpPr>
        <p:spPr>
          <a:xfrm>
            <a:off x="2732792" y="6047954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chemeClr val="accent2"/>
                </a:solidFill>
              </a:rPr>
              <a:t>(Desde el inicio hasta este índice)</a:t>
            </a:r>
            <a:endParaRPr lang="es-ES_tradnl" dirty="0">
              <a:solidFill>
                <a:schemeClr val="accent2"/>
              </a:solidFill>
            </a:endParaRPr>
          </a:p>
        </p:txBody>
      </p:sp>
      <p:cxnSp>
        <p:nvCxnSpPr>
          <p:cNvPr id="34" name="Conector recto de flecha 33"/>
          <p:cNvCxnSpPr/>
          <p:nvPr/>
        </p:nvCxnSpPr>
        <p:spPr>
          <a:xfrm flipV="1">
            <a:off x="3743159" y="5572523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506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por inserción.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por Inserción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25" name="Tabla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481348"/>
              </p:ext>
            </p:extLst>
          </p:nvPr>
        </p:nvGraphicFramePr>
        <p:xfrm>
          <a:off x="632859" y="3289931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3" name="CuadroTexto 22"/>
          <p:cNvSpPr txBox="1"/>
          <p:nvPr/>
        </p:nvSpPr>
        <p:spPr>
          <a:xfrm>
            <a:off x="3705941" y="3740504"/>
            <a:ext cx="183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Arreglo ordenado</a:t>
            </a:r>
            <a:endParaRPr lang="es-ES_tradnl" dirty="0"/>
          </a:p>
        </p:txBody>
      </p:sp>
      <p:sp>
        <p:nvSpPr>
          <p:cNvPr id="27" name="CuadroTexto 26"/>
          <p:cNvSpPr txBox="1"/>
          <p:nvPr/>
        </p:nvSpPr>
        <p:spPr>
          <a:xfrm>
            <a:off x="3146183" y="3923175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chemeClr val="accent2"/>
                </a:solidFill>
              </a:rPr>
              <a:t>(Desde el inicio hasta este índice)</a:t>
            </a:r>
            <a:endParaRPr lang="es-ES_tradnl" dirty="0">
              <a:solidFill>
                <a:schemeClr val="accent2"/>
              </a:solidFill>
            </a:endParaRPr>
          </a:p>
        </p:txBody>
      </p:sp>
      <p:cxnSp>
        <p:nvCxnSpPr>
          <p:cNvPr id="28" name="Conector recto de flecha 27"/>
          <p:cNvCxnSpPr/>
          <p:nvPr/>
        </p:nvCxnSpPr>
        <p:spPr>
          <a:xfrm flipV="1">
            <a:off x="3743159" y="3660771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uadroTexto 21"/>
          <p:cNvSpPr txBox="1"/>
          <p:nvPr/>
        </p:nvSpPr>
        <p:spPr>
          <a:xfrm>
            <a:off x="4467547" y="2697514"/>
            <a:ext cx="914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Insertar</a:t>
            </a:r>
            <a:endParaRPr lang="es-ES_tradnl" dirty="0"/>
          </a:p>
        </p:txBody>
      </p:sp>
      <p:cxnSp>
        <p:nvCxnSpPr>
          <p:cNvPr id="29" name="Conector recto de flecha 28"/>
          <p:cNvCxnSpPr/>
          <p:nvPr/>
        </p:nvCxnSpPr>
        <p:spPr>
          <a:xfrm>
            <a:off x="4483471" y="3006596"/>
            <a:ext cx="0" cy="28333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ángulo 29"/>
          <p:cNvSpPr/>
          <p:nvPr/>
        </p:nvSpPr>
        <p:spPr>
          <a:xfrm>
            <a:off x="1675059" y="2629649"/>
            <a:ext cx="62457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Insertamos el valor 1</a:t>
            </a:r>
            <a:endParaRPr lang="es-ES_tradnl" dirty="0"/>
          </a:p>
        </p:txBody>
      </p:sp>
      <p:graphicFrame>
        <p:nvGraphicFramePr>
          <p:cNvPr id="31" name="Tab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551053"/>
              </p:ext>
            </p:extLst>
          </p:nvPr>
        </p:nvGraphicFramePr>
        <p:xfrm>
          <a:off x="690395" y="5168581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2" name="CuadroTexto 31"/>
          <p:cNvSpPr txBox="1"/>
          <p:nvPr/>
        </p:nvSpPr>
        <p:spPr>
          <a:xfrm>
            <a:off x="2863139" y="6040948"/>
            <a:ext cx="183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Arreglo ordenado</a:t>
            </a:r>
            <a:endParaRPr lang="es-ES_tradnl" dirty="0"/>
          </a:p>
        </p:txBody>
      </p:sp>
      <p:sp>
        <p:nvSpPr>
          <p:cNvPr id="33" name="CuadroTexto 32"/>
          <p:cNvSpPr txBox="1"/>
          <p:nvPr/>
        </p:nvSpPr>
        <p:spPr>
          <a:xfrm>
            <a:off x="2772029" y="6258200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chemeClr val="accent2"/>
                </a:solidFill>
              </a:rPr>
              <a:t>(Desde el inicio hasta este índice)</a:t>
            </a:r>
            <a:endParaRPr lang="es-ES_tradnl" dirty="0">
              <a:solidFill>
                <a:schemeClr val="accent2"/>
              </a:solidFill>
            </a:endParaRPr>
          </a:p>
        </p:txBody>
      </p:sp>
      <p:sp>
        <p:nvSpPr>
          <p:cNvPr id="19" name="Flecha en U 18"/>
          <p:cNvSpPr/>
          <p:nvPr/>
        </p:nvSpPr>
        <p:spPr>
          <a:xfrm>
            <a:off x="3044193" y="4950869"/>
            <a:ext cx="503679" cy="196716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0" name="Flecha en U 19"/>
          <p:cNvSpPr/>
          <p:nvPr/>
        </p:nvSpPr>
        <p:spPr>
          <a:xfrm>
            <a:off x="3963868" y="4950869"/>
            <a:ext cx="503679" cy="196716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1" name="Flecha en U 20"/>
          <p:cNvSpPr/>
          <p:nvPr/>
        </p:nvSpPr>
        <p:spPr>
          <a:xfrm rot="10800000">
            <a:off x="1130487" y="5560417"/>
            <a:ext cx="3465305" cy="342344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6" name="Flecha en U 25"/>
          <p:cNvSpPr/>
          <p:nvPr/>
        </p:nvSpPr>
        <p:spPr>
          <a:xfrm>
            <a:off x="2124518" y="4958883"/>
            <a:ext cx="503679" cy="196716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35" name="Flecha en U 34"/>
          <p:cNvSpPr/>
          <p:nvPr/>
        </p:nvSpPr>
        <p:spPr>
          <a:xfrm>
            <a:off x="1238785" y="4958883"/>
            <a:ext cx="503679" cy="196716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cxnSp>
        <p:nvCxnSpPr>
          <p:cNvPr id="34" name="Conector recto de flecha 33"/>
          <p:cNvCxnSpPr/>
          <p:nvPr/>
        </p:nvCxnSpPr>
        <p:spPr>
          <a:xfrm flipV="1">
            <a:off x="3738394" y="5572524"/>
            <a:ext cx="4765" cy="59202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CuadroTexto 3"/>
          <p:cNvSpPr txBox="1"/>
          <p:nvPr/>
        </p:nvSpPr>
        <p:spPr>
          <a:xfrm>
            <a:off x="5083971" y="4561690"/>
            <a:ext cx="3944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Se desplazan los elementos a la derecha</a:t>
            </a:r>
          </a:p>
          <a:p>
            <a:r>
              <a:rPr lang="es-ES_tradnl" dirty="0" smtClean="0"/>
              <a:t>para dar espacio al valor 1</a:t>
            </a:r>
            <a:endParaRPr lang="es-ES_tradnl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437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por inserción.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por Inserción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25" name="Tabla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481348"/>
              </p:ext>
            </p:extLst>
          </p:nvPr>
        </p:nvGraphicFramePr>
        <p:xfrm>
          <a:off x="632859" y="3289931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3" name="CuadroTexto 22"/>
          <p:cNvSpPr txBox="1"/>
          <p:nvPr/>
        </p:nvSpPr>
        <p:spPr>
          <a:xfrm>
            <a:off x="3563796" y="3940003"/>
            <a:ext cx="183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Arreglo ordenado</a:t>
            </a:r>
            <a:endParaRPr lang="es-ES_tradnl" dirty="0"/>
          </a:p>
        </p:txBody>
      </p:sp>
      <p:sp>
        <p:nvSpPr>
          <p:cNvPr id="27" name="CuadroTexto 26"/>
          <p:cNvSpPr txBox="1"/>
          <p:nvPr/>
        </p:nvSpPr>
        <p:spPr>
          <a:xfrm>
            <a:off x="3146183" y="4171362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chemeClr val="accent2"/>
                </a:solidFill>
              </a:rPr>
              <a:t>(Desde el inicio hasta este índice)</a:t>
            </a:r>
            <a:endParaRPr lang="es-ES_tradnl" dirty="0">
              <a:solidFill>
                <a:schemeClr val="accent2"/>
              </a:solidFill>
            </a:endParaRPr>
          </a:p>
        </p:txBody>
      </p:sp>
      <p:cxnSp>
        <p:nvCxnSpPr>
          <p:cNvPr id="28" name="Conector recto de flecha 27"/>
          <p:cNvCxnSpPr/>
          <p:nvPr/>
        </p:nvCxnSpPr>
        <p:spPr>
          <a:xfrm flipV="1">
            <a:off x="3743159" y="3660771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uadroTexto 21"/>
          <p:cNvSpPr txBox="1"/>
          <p:nvPr/>
        </p:nvSpPr>
        <p:spPr>
          <a:xfrm>
            <a:off x="4467547" y="2697514"/>
            <a:ext cx="914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Insertar</a:t>
            </a:r>
            <a:endParaRPr lang="es-ES_tradnl" dirty="0"/>
          </a:p>
        </p:txBody>
      </p:sp>
      <p:cxnSp>
        <p:nvCxnSpPr>
          <p:cNvPr id="29" name="Conector recto de flecha 28"/>
          <p:cNvCxnSpPr/>
          <p:nvPr/>
        </p:nvCxnSpPr>
        <p:spPr>
          <a:xfrm>
            <a:off x="4483471" y="3006596"/>
            <a:ext cx="0" cy="28333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ángulo 29"/>
          <p:cNvSpPr/>
          <p:nvPr/>
        </p:nvSpPr>
        <p:spPr>
          <a:xfrm>
            <a:off x="1675059" y="2629649"/>
            <a:ext cx="62457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Insertamos el valor 1</a:t>
            </a:r>
            <a:endParaRPr lang="es-ES_tradnl" dirty="0"/>
          </a:p>
        </p:txBody>
      </p:sp>
      <p:graphicFrame>
        <p:nvGraphicFramePr>
          <p:cNvPr id="31" name="Tab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861534"/>
              </p:ext>
            </p:extLst>
          </p:nvPr>
        </p:nvGraphicFramePr>
        <p:xfrm>
          <a:off x="690395" y="5168581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2" name="CuadroTexto 31"/>
          <p:cNvSpPr txBox="1"/>
          <p:nvPr/>
        </p:nvSpPr>
        <p:spPr>
          <a:xfrm>
            <a:off x="4215707" y="5923758"/>
            <a:ext cx="183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Arreglo ordenado</a:t>
            </a:r>
            <a:endParaRPr lang="es-ES_tradnl" dirty="0"/>
          </a:p>
        </p:txBody>
      </p:sp>
      <p:sp>
        <p:nvSpPr>
          <p:cNvPr id="33" name="CuadroTexto 32"/>
          <p:cNvSpPr txBox="1"/>
          <p:nvPr/>
        </p:nvSpPr>
        <p:spPr>
          <a:xfrm>
            <a:off x="3963455" y="6157614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chemeClr val="accent2"/>
                </a:solidFill>
              </a:rPr>
              <a:t>(Desde el inicio hasta este índice)</a:t>
            </a:r>
            <a:endParaRPr lang="es-ES_tradnl" dirty="0">
              <a:solidFill>
                <a:schemeClr val="accent2"/>
              </a:solidFill>
            </a:endParaRPr>
          </a:p>
        </p:txBody>
      </p:sp>
      <p:sp>
        <p:nvSpPr>
          <p:cNvPr id="19" name="Flecha en U 18"/>
          <p:cNvSpPr/>
          <p:nvPr/>
        </p:nvSpPr>
        <p:spPr>
          <a:xfrm>
            <a:off x="3044193" y="4950869"/>
            <a:ext cx="503679" cy="196716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0" name="Flecha en U 19"/>
          <p:cNvSpPr/>
          <p:nvPr/>
        </p:nvSpPr>
        <p:spPr>
          <a:xfrm>
            <a:off x="3963868" y="4950869"/>
            <a:ext cx="503679" cy="196716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1" name="Flecha en U 20"/>
          <p:cNvSpPr/>
          <p:nvPr/>
        </p:nvSpPr>
        <p:spPr>
          <a:xfrm rot="10800000">
            <a:off x="1130487" y="5560417"/>
            <a:ext cx="3465305" cy="342344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6" name="Flecha en U 25"/>
          <p:cNvSpPr/>
          <p:nvPr/>
        </p:nvSpPr>
        <p:spPr>
          <a:xfrm>
            <a:off x="2124518" y="4958883"/>
            <a:ext cx="503679" cy="196716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35" name="Flecha en U 34"/>
          <p:cNvSpPr/>
          <p:nvPr/>
        </p:nvSpPr>
        <p:spPr>
          <a:xfrm>
            <a:off x="1238785" y="4958883"/>
            <a:ext cx="503679" cy="196716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cxnSp>
        <p:nvCxnSpPr>
          <p:cNvPr id="34" name="Conector recto de flecha 33"/>
          <p:cNvCxnSpPr/>
          <p:nvPr/>
        </p:nvCxnSpPr>
        <p:spPr>
          <a:xfrm flipV="1">
            <a:off x="4793599" y="5560418"/>
            <a:ext cx="4765" cy="34234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CuadroTexto 35"/>
          <p:cNvSpPr txBox="1"/>
          <p:nvPr/>
        </p:nvSpPr>
        <p:spPr>
          <a:xfrm>
            <a:off x="5083971" y="4561690"/>
            <a:ext cx="3944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Se desplazan los elementos a la derecha</a:t>
            </a:r>
          </a:p>
          <a:p>
            <a:r>
              <a:rPr lang="es-ES_tradnl" dirty="0" smtClean="0"/>
              <a:t>para dar espacio al valor 1</a:t>
            </a:r>
            <a:endParaRPr lang="es-ES_tradnl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17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por inserción.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por Inserción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CuadroTexto 22"/>
          <p:cNvSpPr txBox="1"/>
          <p:nvPr/>
        </p:nvSpPr>
        <p:spPr>
          <a:xfrm>
            <a:off x="3563796" y="3940003"/>
            <a:ext cx="183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Arreglo ordenado</a:t>
            </a:r>
            <a:endParaRPr lang="es-ES_tradnl" dirty="0"/>
          </a:p>
        </p:txBody>
      </p:sp>
      <p:sp>
        <p:nvSpPr>
          <p:cNvPr id="27" name="CuadroTexto 26"/>
          <p:cNvSpPr txBox="1"/>
          <p:nvPr/>
        </p:nvSpPr>
        <p:spPr>
          <a:xfrm>
            <a:off x="3146183" y="4171362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chemeClr val="accent2"/>
                </a:solidFill>
              </a:rPr>
              <a:t>(Desde el inicio hasta este índice)</a:t>
            </a:r>
            <a:endParaRPr lang="es-ES_tradnl" dirty="0">
              <a:solidFill>
                <a:schemeClr val="accent2"/>
              </a:solidFill>
            </a:endParaRPr>
          </a:p>
        </p:txBody>
      </p:sp>
      <p:cxnSp>
        <p:nvCxnSpPr>
          <p:cNvPr id="28" name="Conector recto de flecha 27"/>
          <p:cNvCxnSpPr/>
          <p:nvPr/>
        </p:nvCxnSpPr>
        <p:spPr>
          <a:xfrm flipV="1">
            <a:off x="4586348" y="3674087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uadroTexto 21"/>
          <p:cNvSpPr txBox="1"/>
          <p:nvPr/>
        </p:nvSpPr>
        <p:spPr>
          <a:xfrm>
            <a:off x="5572193" y="2542248"/>
            <a:ext cx="914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Insertar</a:t>
            </a:r>
            <a:endParaRPr lang="es-ES_tradnl" dirty="0"/>
          </a:p>
        </p:txBody>
      </p:sp>
      <p:cxnSp>
        <p:nvCxnSpPr>
          <p:cNvPr id="29" name="Conector recto de flecha 28"/>
          <p:cNvCxnSpPr/>
          <p:nvPr/>
        </p:nvCxnSpPr>
        <p:spPr>
          <a:xfrm>
            <a:off x="5403146" y="2998981"/>
            <a:ext cx="0" cy="28333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ángulo 29"/>
          <p:cNvSpPr/>
          <p:nvPr/>
        </p:nvSpPr>
        <p:spPr>
          <a:xfrm>
            <a:off x="1675059" y="2629649"/>
            <a:ext cx="62457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Insertamos el valor 1</a:t>
            </a:r>
            <a:endParaRPr lang="es-ES_tradnl" dirty="0"/>
          </a:p>
        </p:txBody>
      </p:sp>
      <p:graphicFrame>
        <p:nvGraphicFramePr>
          <p:cNvPr id="31" name="Tab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861534"/>
              </p:ext>
            </p:extLst>
          </p:nvPr>
        </p:nvGraphicFramePr>
        <p:xfrm>
          <a:off x="690395" y="5168581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2" name="CuadroTexto 31"/>
          <p:cNvSpPr txBox="1"/>
          <p:nvPr/>
        </p:nvSpPr>
        <p:spPr>
          <a:xfrm>
            <a:off x="4215707" y="5923758"/>
            <a:ext cx="183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Arreglo ordenado</a:t>
            </a:r>
            <a:endParaRPr lang="es-ES_tradnl" dirty="0"/>
          </a:p>
        </p:txBody>
      </p:sp>
      <p:sp>
        <p:nvSpPr>
          <p:cNvPr id="33" name="CuadroTexto 32"/>
          <p:cNvSpPr txBox="1"/>
          <p:nvPr/>
        </p:nvSpPr>
        <p:spPr>
          <a:xfrm>
            <a:off x="3963455" y="6157614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chemeClr val="accent2"/>
                </a:solidFill>
              </a:rPr>
              <a:t>(Desde el inicio hasta este índice)</a:t>
            </a:r>
            <a:endParaRPr lang="es-ES_tradnl" dirty="0">
              <a:solidFill>
                <a:schemeClr val="accent2"/>
              </a:solidFill>
            </a:endParaRPr>
          </a:p>
        </p:txBody>
      </p:sp>
      <p:sp>
        <p:nvSpPr>
          <p:cNvPr id="20" name="Flecha en U 19"/>
          <p:cNvSpPr/>
          <p:nvPr/>
        </p:nvSpPr>
        <p:spPr>
          <a:xfrm>
            <a:off x="4793599" y="4940425"/>
            <a:ext cx="503679" cy="196716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1" name="Flecha en U 20"/>
          <p:cNvSpPr/>
          <p:nvPr/>
        </p:nvSpPr>
        <p:spPr>
          <a:xfrm rot="10800000">
            <a:off x="4417940" y="5524884"/>
            <a:ext cx="1197280" cy="342344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cxnSp>
        <p:nvCxnSpPr>
          <p:cNvPr id="34" name="Conector recto de flecha 33"/>
          <p:cNvCxnSpPr/>
          <p:nvPr/>
        </p:nvCxnSpPr>
        <p:spPr>
          <a:xfrm flipV="1">
            <a:off x="4793599" y="5560418"/>
            <a:ext cx="4765" cy="34234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CuadroTexto 35"/>
          <p:cNvSpPr txBox="1"/>
          <p:nvPr/>
        </p:nvSpPr>
        <p:spPr>
          <a:xfrm>
            <a:off x="473848" y="4526625"/>
            <a:ext cx="3944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Se desplazan los elementos a la derecha</a:t>
            </a:r>
          </a:p>
          <a:p>
            <a:r>
              <a:rPr lang="es-ES_tradnl" dirty="0" smtClean="0"/>
              <a:t>para dar espacio al valor 5</a:t>
            </a:r>
            <a:endParaRPr lang="es-ES_tradnl" dirty="0"/>
          </a:p>
        </p:txBody>
      </p:sp>
      <p:graphicFrame>
        <p:nvGraphicFramePr>
          <p:cNvPr id="37" name="Tabla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901589"/>
              </p:ext>
            </p:extLst>
          </p:nvPr>
        </p:nvGraphicFramePr>
        <p:xfrm>
          <a:off x="690395" y="3303247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61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por inserción.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por Inserción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CuadroTexto 22"/>
          <p:cNvSpPr txBox="1"/>
          <p:nvPr/>
        </p:nvSpPr>
        <p:spPr>
          <a:xfrm>
            <a:off x="3563796" y="3940003"/>
            <a:ext cx="183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Arreglo ordenado</a:t>
            </a:r>
            <a:endParaRPr lang="es-ES_tradnl" dirty="0"/>
          </a:p>
        </p:txBody>
      </p:sp>
      <p:sp>
        <p:nvSpPr>
          <p:cNvPr id="27" name="CuadroTexto 26"/>
          <p:cNvSpPr txBox="1"/>
          <p:nvPr/>
        </p:nvSpPr>
        <p:spPr>
          <a:xfrm>
            <a:off x="3146183" y="4171362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chemeClr val="accent2"/>
                </a:solidFill>
              </a:rPr>
              <a:t>(Desde el inicio hasta este índice)</a:t>
            </a:r>
            <a:endParaRPr lang="es-ES_tradnl" dirty="0">
              <a:solidFill>
                <a:schemeClr val="accent2"/>
              </a:solidFill>
            </a:endParaRPr>
          </a:p>
        </p:txBody>
      </p:sp>
      <p:cxnSp>
        <p:nvCxnSpPr>
          <p:cNvPr id="28" name="Conector recto de flecha 27"/>
          <p:cNvCxnSpPr/>
          <p:nvPr/>
        </p:nvCxnSpPr>
        <p:spPr>
          <a:xfrm flipV="1">
            <a:off x="4586348" y="3674087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uadroTexto 21"/>
          <p:cNvSpPr txBox="1"/>
          <p:nvPr/>
        </p:nvSpPr>
        <p:spPr>
          <a:xfrm>
            <a:off x="5572193" y="2542248"/>
            <a:ext cx="914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Insertar</a:t>
            </a:r>
            <a:endParaRPr lang="es-ES_tradnl" dirty="0"/>
          </a:p>
        </p:txBody>
      </p:sp>
      <p:cxnSp>
        <p:nvCxnSpPr>
          <p:cNvPr id="29" name="Conector recto de flecha 28"/>
          <p:cNvCxnSpPr/>
          <p:nvPr/>
        </p:nvCxnSpPr>
        <p:spPr>
          <a:xfrm>
            <a:off x="5403146" y="2998981"/>
            <a:ext cx="0" cy="28333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ángulo 29"/>
          <p:cNvSpPr/>
          <p:nvPr/>
        </p:nvSpPr>
        <p:spPr>
          <a:xfrm>
            <a:off x="1675059" y="2629649"/>
            <a:ext cx="62457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Insertamos el valor 1</a:t>
            </a:r>
            <a:endParaRPr lang="es-ES_tradnl" dirty="0"/>
          </a:p>
        </p:txBody>
      </p:sp>
      <p:graphicFrame>
        <p:nvGraphicFramePr>
          <p:cNvPr id="31" name="Tab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108327"/>
              </p:ext>
            </p:extLst>
          </p:nvPr>
        </p:nvGraphicFramePr>
        <p:xfrm>
          <a:off x="690395" y="5168581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2" name="CuadroTexto 31"/>
          <p:cNvSpPr txBox="1"/>
          <p:nvPr/>
        </p:nvSpPr>
        <p:spPr>
          <a:xfrm>
            <a:off x="4215707" y="5923758"/>
            <a:ext cx="183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Arreglo ordenado</a:t>
            </a:r>
            <a:endParaRPr lang="es-ES_tradnl" dirty="0"/>
          </a:p>
        </p:txBody>
      </p:sp>
      <p:sp>
        <p:nvSpPr>
          <p:cNvPr id="33" name="CuadroTexto 32"/>
          <p:cNvSpPr txBox="1"/>
          <p:nvPr/>
        </p:nvSpPr>
        <p:spPr>
          <a:xfrm>
            <a:off x="3963455" y="6157614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chemeClr val="accent2"/>
                </a:solidFill>
              </a:rPr>
              <a:t>(Desde el inicio hasta este índice)</a:t>
            </a:r>
            <a:endParaRPr lang="es-ES_tradnl" dirty="0">
              <a:solidFill>
                <a:schemeClr val="accent2"/>
              </a:solidFill>
            </a:endParaRPr>
          </a:p>
        </p:txBody>
      </p:sp>
      <p:sp>
        <p:nvSpPr>
          <p:cNvPr id="20" name="Flecha en U 19"/>
          <p:cNvSpPr/>
          <p:nvPr/>
        </p:nvSpPr>
        <p:spPr>
          <a:xfrm>
            <a:off x="4793599" y="4940425"/>
            <a:ext cx="503679" cy="196716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1" name="Flecha en U 20"/>
          <p:cNvSpPr/>
          <p:nvPr/>
        </p:nvSpPr>
        <p:spPr>
          <a:xfrm rot="10800000">
            <a:off x="4417940" y="5524884"/>
            <a:ext cx="1197280" cy="342344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cxnSp>
        <p:nvCxnSpPr>
          <p:cNvPr id="34" name="Conector recto de flecha 33"/>
          <p:cNvCxnSpPr/>
          <p:nvPr/>
        </p:nvCxnSpPr>
        <p:spPr>
          <a:xfrm flipV="1">
            <a:off x="5297278" y="5538168"/>
            <a:ext cx="4765" cy="34234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CuadroTexto 35"/>
          <p:cNvSpPr txBox="1"/>
          <p:nvPr/>
        </p:nvSpPr>
        <p:spPr>
          <a:xfrm>
            <a:off x="473848" y="4526625"/>
            <a:ext cx="3944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Se desplazan los elementos a la derecha</a:t>
            </a:r>
          </a:p>
          <a:p>
            <a:r>
              <a:rPr lang="es-ES_tradnl" dirty="0" smtClean="0"/>
              <a:t>para dar espacio al valor 5</a:t>
            </a:r>
            <a:endParaRPr lang="es-ES_tradnl" dirty="0"/>
          </a:p>
        </p:txBody>
      </p:sp>
      <p:graphicFrame>
        <p:nvGraphicFramePr>
          <p:cNvPr id="37" name="Tabla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901589"/>
              </p:ext>
            </p:extLst>
          </p:nvPr>
        </p:nvGraphicFramePr>
        <p:xfrm>
          <a:off x="690395" y="3303247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867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por inserción.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por Inserción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CuadroTexto 22"/>
          <p:cNvSpPr txBox="1"/>
          <p:nvPr/>
        </p:nvSpPr>
        <p:spPr>
          <a:xfrm>
            <a:off x="5252520" y="3856514"/>
            <a:ext cx="183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Arreglo ordenado</a:t>
            </a:r>
            <a:endParaRPr lang="es-ES_tradnl" dirty="0"/>
          </a:p>
        </p:txBody>
      </p:sp>
      <p:sp>
        <p:nvSpPr>
          <p:cNvPr id="27" name="CuadroTexto 26"/>
          <p:cNvSpPr txBox="1"/>
          <p:nvPr/>
        </p:nvSpPr>
        <p:spPr>
          <a:xfrm>
            <a:off x="4834907" y="4087873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chemeClr val="accent2"/>
                </a:solidFill>
              </a:rPr>
              <a:t>(Desde el inicio hasta este índice)</a:t>
            </a:r>
            <a:endParaRPr lang="es-ES_tradnl" dirty="0">
              <a:solidFill>
                <a:schemeClr val="accent2"/>
              </a:solidFill>
            </a:endParaRPr>
          </a:p>
        </p:txBody>
      </p:sp>
      <p:cxnSp>
        <p:nvCxnSpPr>
          <p:cNvPr id="28" name="Conector recto de flecha 27"/>
          <p:cNvCxnSpPr/>
          <p:nvPr/>
        </p:nvCxnSpPr>
        <p:spPr>
          <a:xfrm flipV="1">
            <a:off x="5276000" y="3685026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uadroTexto 21"/>
          <p:cNvSpPr txBox="1"/>
          <p:nvPr/>
        </p:nvSpPr>
        <p:spPr>
          <a:xfrm>
            <a:off x="6029432" y="2686178"/>
            <a:ext cx="914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Insertar</a:t>
            </a:r>
            <a:endParaRPr lang="es-ES_tradnl" dirty="0"/>
          </a:p>
        </p:txBody>
      </p:sp>
      <p:cxnSp>
        <p:nvCxnSpPr>
          <p:cNvPr id="29" name="Conector recto de flecha 28"/>
          <p:cNvCxnSpPr/>
          <p:nvPr/>
        </p:nvCxnSpPr>
        <p:spPr>
          <a:xfrm>
            <a:off x="6031180" y="2998981"/>
            <a:ext cx="0" cy="28333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ángulo 29"/>
          <p:cNvSpPr/>
          <p:nvPr/>
        </p:nvSpPr>
        <p:spPr>
          <a:xfrm>
            <a:off x="1675059" y="2629649"/>
            <a:ext cx="62457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Insertamos el valor 1</a:t>
            </a:r>
            <a:endParaRPr lang="es-ES_tradnl" dirty="0"/>
          </a:p>
        </p:txBody>
      </p:sp>
      <p:graphicFrame>
        <p:nvGraphicFramePr>
          <p:cNvPr id="31" name="Tab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108327"/>
              </p:ext>
            </p:extLst>
          </p:nvPr>
        </p:nvGraphicFramePr>
        <p:xfrm>
          <a:off x="690395" y="5168581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2" name="CuadroTexto 31"/>
          <p:cNvSpPr txBox="1"/>
          <p:nvPr/>
        </p:nvSpPr>
        <p:spPr>
          <a:xfrm>
            <a:off x="4215707" y="5923758"/>
            <a:ext cx="183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Arreglo ordenado</a:t>
            </a:r>
            <a:endParaRPr lang="es-ES_tradnl" dirty="0"/>
          </a:p>
        </p:txBody>
      </p:sp>
      <p:sp>
        <p:nvSpPr>
          <p:cNvPr id="33" name="CuadroTexto 32"/>
          <p:cNvSpPr txBox="1"/>
          <p:nvPr/>
        </p:nvSpPr>
        <p:spPr>
          <a:xfrm>
            <a:off x="3963455" y="6157614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chemeClr val="accent2"/>
                </a:solidFill>
              </a:rPr>
              <a:t>(Desde el inicio hasta este índice)</a:t>
            </a:r>
            <a:endParaRPr lang="es-ES_tradnl" dirty="0">
              <a:solidFill>
                <a:schemeClr val="accent2"/>
              </a:solidFill>
            </a:endParaRPr>
          </a:p>
        </p:txBody>
      </p:sp>
      <p:sp>
        <p:nvSpPr>
          <p:cNvPr id="20" name="Flecha en U 19"/>
          <p:cNvSpPr/>
          <p:nvPr/>
        </p:nvSpPr>
        <p:spPr>
          <a:xfrm>
            <a:off x="5777592" y="4953295"/>
            <a:ext cx="503679" cy="196716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1" name="Flecha en U 20"/>
          <p:cNvSpPr/>
          <p:nvPr/>
        </p:nvSpPr>
        <p:spPr>
          <a:xfrm rot="10800000">
            <a:off x="5456417" y="5558931"/>
            <a:ext cx="1197280" cy="342344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36" name="CuadroTexto 35"/>
          <p:cNvSpPr txBox="1"/>
          <p:nvPr/>
        </p:nvSpPr>
        <p:spPr>
          <a:xfrm>
            <a:off x="473848" y="4526625"/>
            <a:ext cx="3944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Se desplazan los elementos a la derecha</a:t>
            </a:r>
          </a:p>
          <a:p>
            <a:r>
              <a:rPr lang="es-ES_tradnl" dirty="0" smtClean="0"/>
              <a:t>para dar espacio al valor </a:t>
            </a:r>
            <a:r>
              <a:rPr lang="es-ES_tradnl" dirty="0" smtClean="0"/>
              <a:t>8</a:t>
            </a:r>
            <a:endParaRPr lang="es-ES_tradnl" dirty="0"/>
          </a:p>
        </p:txBody>
      </p:sp>
      <p:graphicFrame>
        <p:nvGraphicFramePr>
          <p:cNvPr id="25" name="Tabla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455700"/>
              </p:ext>
            </p:extLst>
          </p:nvPr>
        </p:nvGraphicFramePr>
        <p:xfrm>
          <a:off x="585496" y="3314186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26" name="Conector recto de flecha 25"/>
          <p:cNvCxnSpPr/>
          <p:nvPr/>
        </p:nvCxnSpPr>
        <p:spPr>
          <a:xfrm flipV="1">
            <a:off x="5252520" y="5558931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327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por inserción.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por Inserción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CuadroTexto 22"/>
          <p:cNvSpPr txBox="1"/>
          <p:nvPr/>
        </p:nvSpPr>
        <p:spPr>
          <a:xfrm>
            <a:off x="5252520" y="3856514"/>
            <a:ext cx="183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Arreglo ordenado</a:t>
            </a:r>
            <a:endParaRPr lang="es-ES_tradnl" dirty="0"/>
          </a:p>
        </p:txBody>
      </p:sp>
      <p:sp>
        <p:nvSpPr>
          <p:cNvPr id="27" name="CuadroTexto 26"/>
          <p:cNvSpPr txBox="1"/>
          <p:nvPr/>
        </p:nvSpPr>
        <p:spPr>
          <a:xfrm>
            <a:off x="4834907" y="4087873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chemeClr val="accent2"/>
                </a:solidFill>
              </a:rPr>
              <a:t>(Desde el inicio hasta este índice)</a:t>
            </a:r>
            <a:endParaRPr lang="es-ES_tradnl" dirty="0">
              <a:solidFill>
                <a:schemeClr val="accent2"/>
              </a:solidFill>
            </a:endParaRPr>
          </a:p>
        </p:txBody>
      </p:sp>
      <p:cxnSp>
        <p:nvCxnSpPr>
          <p:cNvPr id="28" name="Conector recto de flecha 27"/>
          <p:cNvCxnSpPr/>
          <p:nvPr/>
        </p:nvCxnSpPr>
        <p:spPr>
          <a:xfrm flipV="1">
            <a:off x="5276000" y="3685026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uadroTexto 21"/>
          <p:cNvSpPr txBox="1"/>
          <p:nvPr/>
        </p:nvSpPr>
        <p:spPr>
          <a:xfrm>
            <a:off x="6029432" y="2686178"/>
            <a:ext cx="914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Insertar</a:t>
            </a:r>
            <a:endParaRPr lang="es-ES_tradnl" dirty="0"/>
          </a:p>
        </p:txBody>
      </p:sp>
      <p:cxnSp>
        <p:nvCxnSpPr>
          <p:cNvPr id="29" name="Conector recto de flecha 28"/>
          <p:cNvCxnSpPr/>
          <p:nvPr/>
        </p:nvCxnSpPr>
        <p:spPr>
          <a:xfrm>
            <a:off x="6031180" y="2998981"/>
            <a:ext cx="0" cy="28333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ángulo 29"/>
          <p:cNvSpPr/>
          <p:nvPr/>
        </p:nvSpPr>
        <p:spPr>
          <a:xfrm>
            <a:off x="1675059" y="2629649"/>
            <a:ext cx="62457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Insertamos el valor 1</a:t>
            </a:r>
            <a:endParaRPr lang="es-ES_tradnl" dirty="0"/>
          </a:p>
        </p:txBody>
      </p:sp>
      <p:graphicFrame>
        <p:nvGraphicFramePr>
          <p:cNvPr id="31" name="Tab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679955"/>
              </p:ext>
            </p:extLst>
          </p:nvPr>
        </p:nvGraphicFramePr>
        <p:xfrm>
          <a:off x="690395" y="5168581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2" name="CuadroTexto 31"/>
          <p:cNvSpPr txBox="1"/>
          <p:nvPr/>
        </p:nvSpPr>
        <p:spPr>
          <a:xfrm>
            <a:off x="4215707" y="5923758"/>
            <a:ext cx="183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Arreglo ordenado</a:t>
            </a:r>
            <a:endParaRPr lang="es-ES_tradnl" dirty="0"/>
          </a:p>
        </p:txBody>
      </p:sp>
      <p:sp>
        <p:nvSpPr>
          <p:cNvPr id="33" name="CuadroTexto 32"/>
          <p:cNvSpPr txBox="1"/>
          <p:nvPr/>
        </p:nvSpPr>
        <p:spPr>
          <a:xfrm>
            <a:off x="3963455" y="6157614"/>
            <a:ext cx="330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chemeClr val="accent2"/>
                </a:solidFill>
              </a:rPr>
              <a:t>(Desde el inicio hasta este índice)</a:t>
            </a:r>
            <a:endParaRPr lang="es-ES_tradnl" dirty="0">
              <a:solidFill>
                <a:schemeClr val="accent2"/>
              </a:solidFill>
            </a:endParaRPr>
          </a:p>
        </p:txBody>
      </p:sp>
      <p:sp>
        <p:nvSpPr>
          <p:cNvPr id="20" name="Flecha en U 19"/>
          <p:cNvSpPr/>
          <p:nvPr/>
        </p:nvSpPr>
        <p:spPr>
          <a:xfrm>
            <a:off x="5777592" y="4953295"/>
            <a:ext cx="503679" cy="196716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1" name="Flecha en U 20"/>
          <p:cNvSpPr/>
          <p:nvPr/>
        </p:nvSpPr>
        <p:spPr>
          <a:xfrm rot="10800000">
            <a:off x="5456417" y="5558931"/>
            <a:ext cx="1197280" cy="342344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cxnSp>
        <p:nvCxnSpPr>
          <p:cNvPr id="34" name="Conector recto de flecha 33"/>
          <p:cNvCxnSpPr/>
          <p:nvPr/>
        </p:nvCxnSpPr>
        <p:spPr>
          <a:xfrm flipV="1">
            <a:off x="6278888" y="5506173"/>
            <a:ext cx="4765" cy="34234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CuadroTexto 35"/>
          <p:cNvSpPr txBox="1"/>
          <p:nvPr/>
        </p:nvSpPr>
        <p:spPr>
          <a:xfrm>
            <a:off x="473848" y="4526625"/>
            <a:ext cx="3944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Se desplazan los elementos a la derecha</a:t>
            </a:r>
          </a:p>
          <a:p>
            <a:r>
              <a:rPr lang="es-ES_tradnl" dirty="0" smtClean="0"/>
              <a:t>para dar espacio al valor </a:t>
            </a:r>
            <a:r>
              <a:rPr lang="es-ES_tradnl" dirty="0" smtClean="0"/>
              <a:t>8</a:t>
            </a:r>
            <a:endParaRPr lang="es-ES_tradnl" dirty="0"/>
          </a:p>
        </p:txBody>
      </p:sp>
      <p:graphicFrame>
        <p:nvGraphicFramePr>
          <p:cNvPr id="25" name="Tabla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455700"/>
              </p:ext>
            </p:extLst>
          </p:nvPr>
        </p:nvGraphicFramePr>
        <p:xfrm>
          <a:off x="585496" y="3314186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6" name="Elipse 25"/>
          <p:cNvSpPr/>
          <p:nvPr/>
        </p:nvSpPr>
        <p:spPr>
          <a:xfrm>
            <a:off x="7046315" y="4855299"/>
            <a:ext cx="1748222" cy="1094297"/>
          </a:xfrm>
          <a:prstGeom prst="ellipse">
            <a:avLst/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mtClean="0">
                <a:solidFill>
                  <a:schemeClr val="tx1"/>
                </a:solidFill>
              </a:rPr>
              <a:t>Datos </a:t>
            </a:r>
            <a:r>
              <a:rPr lang="es-ES_tradnl" smtClean="0">
                <a:solidFill>
                  <a:schemeClr val="tx1"/>
                </a:solidFill>
              </a:rPr>
              <a:t>ordenados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018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000" dirty="0" smtClean="0"/>
              <a:t>El pseudocódigo del método de ordenación por </a:t>
            </a:r>
            <a:r>
              <a:rPr lang="es-ES_tradnl" sz="2000" dirty="0" smtClean="0"/>
              <a:t>Inserción es </a:t>
            </a:r>
            <a:r>
              <a:rPr lang="es-ES_tradnl" sz="2000" dirty="0" smtClean="0"/>
              <a:t>el siguiente:</a:t>
            </a:r>
          </a:p>
          <a:p>
            <a:pPr algn="just"/>
            <a:r>
              <a:rPr lang="es-ES_tradnl" sz="2400" b="1" dirty="0" smtClean="0"/>
              <a:t>Entrada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sz="2400" dirty="0" smtClean="0"/>
              <a:t>Datos: elementos en un arreglo 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sz="2400" dirty="0" smtClean="0"/>
              <a:t>N: Número de elementos</a:t>
            </a:r>
          </a:p>
          <a:p>
            <a:pPr algn="just"/>
            <a:r>
              <a:rPr lang="es-ES_tradnl" sz="2400" b="1" dirty="0" smtClean="0"/>
              <a:t>Salida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sz="2400" dirty="0" smtClean="0"/>
              <a:t>Elementos </a:t>
            </a:r>
            <a:r>
              <a:rPr lang="es-ES_tradnl" sz="2400" dirty="0" smtClean="0"/>
              <a:t>ordenados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400" dirty="0" smtClean="0"/>
              <a:t>i = 1</a:t>
            </a:r>
            <a:endParaRPr lang="es-ES_tradnl" sz="2400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WHILE 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i &lt; N </a:t>
            </a:r>
            <a:r>
              <a:rPr lang="es-ES_tradnl" sz="2000" dirty="0" smtClean="0">
                <a:solidFill>
                  <a:srgbClr val="0070C0"/>
                </a:solidFill>
                <a:latin typeface="Courier" charset="0"/>
                <a:ea typeface="Courier" charset="0"/>
                <a:cs typeface="Courier" charset="0"/>
              </a:rPr>
              <a:t>DO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      x = Datos[i]</a:t>
            </a:r>
            <a:endParaRPr lang="es-ES_tradnl" sz="2000" dirty="0" smtClean="0">
              <a:latin typeface="Courier" charset="0"/>
              <a:ea typeface="Courier" charset="0"/>
              <a:cs typeface="Courier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		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j 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= 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i -1</a:t>
            </a:r>
            <a:endParaRPr lang="es-ES_tradnl" sz="2000" dirty="0" smtClean="0">
              <a:latin typeface="Courier" charset="0"/>
              <a:ea typeface="Courier" charset="0"/>
              <a:cs typeface="Courier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s-ES_tradnl" sz="20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WHILE 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j 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&gt;= 0 AND Datos[i] &gt; x</a:t>
            </a:r>
            <a:endParaRPr lang="es-ES_tradnl" sz="2000" dirty="0" smtClean="0">
              <a:latin typeface="Courier" charset="0"/>
              <a:ea typeface="Courier" charset="0"/>
              <a:cs typeface="Courier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s-ES_tradnl" sz="20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Datos[j+1] = Datos[j]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      j = j-1 </a:t>
            </a:r>
            <a:endParaRPr lang="es-ES_tradnl" sz="2000" dirty="0" smtClean="0">
              <a:solidFill>
                <a:schemeClr val="accent1"/>
              </a:solidFill>
              <a:latin typeface="Courier" charset="0"/>
              <a:ea typeface="Courier" charset="0"/>
              <a:cs typeface="Courier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   END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   Datos[j+1]= x</a:t>
            </a:r>
            <a:endParaRPr lang="es-ES_tradnl" sz="2000" dirty="0">
              <a:latin typeface="Courier" charset="0"/>
              <a:ea typeface="Courier" charset="0"/>
              <a:cs typeface="Courier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s-ES_tradnl" sz="2000" dirty="0" smtClean="0">
                <a:latin typeface="Courier" charset="0"/>
                <a:ea typeface="Courier" charset="0"/>
                <a:cs typeface="Courier" charset="0"/>
              </a:rPr>
              <a:t>i = i + 1</a:t>
            </a:r>
            <a:r>
              <a:rPr lang="es-ES_tradnl" sz="2000" dirty="0">
                <a:latin typeface="Courier" charset="0"/>
                <a:ea typeface="Courier" charset="0"/>
                <a:cs typeface="Courier" charset="0"/>
              </a:rPr>
              <a:t>	</a:t>
            </a:r>
            <a:endParaRPr lang="es-ES_tradnl" sz="2000" dirty="0" smtClean="0">
              <a:solidFill>
                <a:schemeClr val="accent1"/>
              </a:solidFill>
              <a:latin typeface="Courier" charset="0"/>
              <a:ea typeface="Courier" charset="0"/>
              <a:cs typeface="Courier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ES_tradnl" sz="2000" dirty="0" err="1" smtClean="0">
                <a:solidFill>
                  <a:schemeClr val="accent1"/>
                </a:solidFill>
                <a:latin typeface="Courier" charset="0"/>
                <a:ea typeface="Courier" charset="0"/>
                <a:cs typeface="Courier" charset="0"/>
              </a:rPr>
              <a:t>End</a:t>
            </a:r>
            <a:endParaRPr lang="es-ES_tradnl" sz="2000" dirty="0" smtClean="0">
              <a:solidFill>
                <a:schemeClr val="accent1"/>
              </a:solidFill>
              <a:latin typeface="Courier" charset="0"/>
              <a:ea typeface="Courier" charset="0"/>
              <a:cs typeface="Courier" charset="0"/>
            </a:endParaRPr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por </a:t>
            </a:r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Inserción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 2"/>
          <p:cNvSpPr/>
          <p:nvPr/>
        </p:nvSpPr>
        <p:spPr>
          <a:xfrm>
            <a:off x="261257" y="2018804"/>
            <a:ext cx="6602681" cy="48391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200"/>
          </a:p>
        </p:txBody>
      </p:sp>
      <p:sp>
        <p:nvSpPr>
          <p:cNvPr id="4" name="CuadroTexto 3"/>
          <p:cNvSpPr txBox="1"/>
          <p:nvPr/>
        </p:nvSpPr>
        <p:spPr>
          <a:xfrm>
            <a:off x="6847666" y="2338815"/>
            <a:ext cx="22963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Nota: El pseudocódigo supone que el índice del primer elemento es cero.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75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por </a:t>
            </a:r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Inserción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2400" dirty="0" smtClean="0">
                <a:solidFill>
                  <a:srgbClr val="7030A0"/>
                </a:solidFill>
              </a:rPr>
              <a:t>Ejercicio propuesto: Realizar pruebas de escritorio con el pseudocódigo.</a:t>
            </a:r>
          </a:p>
          <a:p>
            <a:pPr marL="0" indent="0">
              <a:buNone/>
            </a:pPr>
            <a:endParaRPr lang="es-ES_tradnl" sz="2400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s-ES_tradnl" sz="2400" dirty="0" smtClean="0">
                <a:solidFill>
                  <a:srgbClr val="7030A0"/>
                </a:solidFill>
              </a:rPr>
              <a:t>Actividad: Implementar los métodos de ordenación presentados en un lenguaje de programación indicado por el docente.</a:t>
            </a:r>
            <a:endParaRPr lang="es-ES_tradnl" sz="2400" dirty="0">
              <a:solidFill>
                <a:srgbClr val="7030A0"/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725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/>
              <a:t>	En estas diapositivas se explican tres métodos de ordenación.  Primero se presenta un ejemplo pequeño pero completo del funcionamiento de cada algoritmo, posteriormente se muestra el pseudocódigo.</a:t>
            </a:r>
          </a:p>
          <a:p>
            <a:pPr algn="just"/>
            <a:endParaRPr lang="es-ES_tradnl" sz="2400" dirty="0" smtClean="0"/>
          </a:p>
          <a:p>
            <a:pPr algn="just"/>
            <a:r>
              <a:rPr lang="es-ES_tradnl" sz="2400" dirty="0" smtClean="0"/>
              <a:t>	En las diapositivas se presentan algunos ejercicios para que los alumnos los realicen en clase.</a:t>
            </a:r>
          </a:p>
          <a:p>
            <a:pPr algn="just"/>
            <a:endParaRPr lang="es-ES_tradnl" sz="2400" dirty="0" smtClean="0"/>
          </a:p>
          <a:p>
            <a:pPr algn="just"/>
            <a:r>
              <a:rPr lang="es-ES_tradnl" sz="2400" dirty="0" smtClean="0"/>
              <a:t>	Se anima al docente que los alumnos realicen algunos ejercicios a mano antes de pedir la implementación en algún lenguaje de programación.</a:t>
            </a:r>
          </a:p>
          <a:p>
            <a:pPr algn="just"/>
            <a:endParaRPr lang="es-ES_tradnl" sz="2400" dirty="0" smtClean="0"/>
          </a:p>
          <a:p>
            <a:pPr algn="just"/>
            <a:r>
              <a:rPr lang="es-ES_tradnl" sz="2400" dirty="0"/>
              <a:t>	</a:t>
            </a:r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r>
              <a:rPr lang="es-ES_tradnl" sz="2400" dirty="0" smtClean="0"/>
              <a:t> </a:t>
            </a:r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Guion explicativo de uso del material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44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Referencias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2400" dirty="0"/>
              <a:t>Base, S.; Van </a:t>
            </a:r>
            <a:r>
              <a:rPr lang="es-ES_tradnl" sz="2400" dirty="0" err="1"/>
              <a:t>Gelder</a:t>
            </a:r>
            <a:r>
              <a:rPr lang="es-ES_tradnl" sz="2400" dirty="0"/>
              <a:t>, A.(2002). “Algoritmos Computacionales: </a:t>
            </a:r>
            <a:r>
              <a:rPr lang="es-ES_tradnl" sz="2400" dirty="0" err="1"/>
              <a:t>Introducción</a:t>
            </a:r>
            <a:r>
              <a:rPr lang="es-ES_tradnl" sz="2400" dirty="0"/>
              <a:t> al </a:t>
            </a:r>
            <a:r>
              <a:rPr lang="es-ES_tradnl" sz="2400" dirty="0" err="1"/>
              <a:t>análisis</a:t>
            </a:r>
            <a:r>
              <a:rPr lang="es-ES_tradnl" sz="2400" dirty="0"/>
              <a:t> y </a:t>
            </a:r>
            <a:r>
              <a:rPr lang="es-ES_tradnl" sz="2400" dirty="0" err="1"/>
              <a:t>diseño</a:t>
            </a:r>
            <a:r>
              <a:rPr lang="es-ES_tradnl" sz="2400" dirty="0"/>
              <a:t>” Ed. Addison Wesley </a:t>
            </a:r>
            <a:r>
              <a:rPr lang="es-ES_tradnl" sz="2400" dirty="0">
                <a:latin typeface="Wingdings" charset="2"/>
              </a:rPr>
              <a:t> </a:t>
            </a:r>
            <a:r>
              <a:rPr lang="es-ES_tradnl" sz="2400" dirty="0" err="1"/>
              <a:t>Bovet</a:t>
            </a:r>
            <a:r>
              <a:rPr lang="es-ES_tradnl" sz="2400" dirty="0"/>
              <a:t>, D. P.; </a:t>
            </a:r>
            <a:r>
              <a:rPr lang="es-ES_tradnl" sz="2400" dirty="0" err="1"/>
              <a:t>Crescenci</a:t>
            </a:r>
            <a:r>
              <a:rPr lang="es-ES_tradnl" sz="2400" dirty="0"/>
              <a:t>, P. (2006). “</a:t>
            </a:r>
            <a:r>
              <a:rPr lang="es-ES_tradnl" sz="2400" i="1" dirty="0" err="1"/>
              <a:t>Introduction</a:t>
            </a:r>
            <a:r>
              <a:rPr lang="es-ES_tradnl" sz="2400" i="1" dirty="0"/>
              <a:t> to </a:t>
            </a:r>
            <a:r>
              <a:rPr lang="es-ES_tradnl" sz="2400" i="1" dirty="0" err="1"/>
              <a:t>the</a:t>
            </a:r>
            <a:r>
              <a:rPr lang="es-ES_tradnl" sz="2400" i="1" dirty="0"/>
              <a:t> </a:t>
            </a:r>
            <a:r>
              <a:rPr lang="es-ES_tradnl" sz="2400" i="1" dirty="0" err="1"/>
              <a:t>theory</a:t>
            </a:r>
            <a:r>
              <a:rPr lang="es-ES_tradnl" sz="2400" i="1" dirty="0"/>
              <a:t> of </a:t>
            </a:r>
            <a:r>
              <a:rPr lang="es-ES_tradnl" sz="2400" i="1" dirty="0" err="1"/>
              <a:t>complexity</a:t>
            </a:r>
            <a:r>
              <a:rPr lang="es-ES_tradnl" sz="2400" dirty="0"/>
              <a:t>” Ed. </a:t>
            </a:r>
            <a:r>
              <a:rPr lang="es-ES_tradnl" sz="2400" dirty="0" err="1"/>
              <a:t>Creative</a:t>
            </a:r>
            <a:r>
              <a:rPr lang="es-ES_tradnl" sz="2400" dirty="0"/>
              <a:t> </a:t>
            </a:r>
            <a:r>
              <a:rPr lang="es-ES_tradnl" sz="2400" dirty="0" err="1"/>
              <a:t>Commons</a:t>
            </a:r>
            <a:r>
              <a:rPr lang="es-ES_tradnl" sz="2400" dirty="0"/>
              <a:t/>
            </a:r>
            <a:br>
              <a:rPr lang="es-ES_tradnl" sz="2400" dirty="0"/>
            </a:br>
            <a:r>
              <a:rPr lang="es-ES_tradnl" sz="2400" dirty="0" smtClean="0"/>
              <a:t>Cairó</a:t>
            </a:r>
            <a:r>
              <a:rPr lang="es-ES_tradnl" sz="2400" dirty="0"/>
              <a:t>, Osvaldo y </a:t>
            </a:r>
            <a:r>
              <a:rPr lang="es-ES_tradnl" sz="2400" dirty="0" err="1"/>
              <a:t>Guardati</a:t>
            </a:r>
            <a:r>
              <a:rPr lang="es-ES_tradnl" sz="2400" dirty="0"/>
              <a:t>, Silvia. (2006). </a:t>
            </a:r>
            <a:r>
              <a:rPr lang="es-ES_tradnl" sz="2400" i="1" dirty="0"/>
              <a:t>Estructuras de datos </a:t>
            </a:r>
            <a:r>
              <a:rPr lang="es-ES_tradnl" sz="2400" dirty="0"/>
              <a:t>(3a. </a:t>
            </a:r>
            <a:r>
              <a:rPr lang="es-ES_tradnl" sz="2400" dirty="0" err="1"/>
              <a:t>Edición</a:t>
            </a:r>
            <a:r>
              <a:rPr lang="es-ES_tradnl" sz="2400" dirty="0"/>
              <a:t>). McGraw-Hill. </a:t>
            </a:r>
            <a:endParaRPr lang="es-ES_tradnl" sz="2400" dirty="0"/>
          </a:p>
          <a:p>
            <a:pPr marL="0" indent="0">
              <a:buNone/>
            </a:pPr>
            <a:r>
              <a:rPr lang="es-ES_tradnl" sz="2400" dirty="0" smtClean="0"/>
              <a:t>Lee </a:t>
            </a:r>
            <a:r>
              <a:rPr lang="es-ES_tradnl" sz="2400" dirty="0"/>
              <a:t>R. </a:t>
            </a:r>
            <a:r>
              <a:rPr lang="es-ES_tradnl" sz="2400" dirty="0" err="1"/>
              <a:t>Teng</a:t>
            </a:r>
            <a:r>
              <a:rPr lang="es-ES_tradnl" sz="2400" dirty="0"/>
              <a:t>. S. Chang R. y </a:t>
            </a:r>
            <a:r>
              <a:rPr lang="es-ES_tradnl" sz="2400" dirty="0" err="1"/>
              <a:t>Tsai</a:t>
            </a:r>
            <a:r>
              <a:rPr lang="es-ES_tradnl" sz="2400" dirty="0"/>
              <a:t> Y. (2007). </a:t>
            </a:r>
            <a:r>
              <a:rPr lang="es-ES_tradnl" sz="2400" i="1" dirty="0" err="1"/>
              <a:t>Introducción</a:t>
            </a:r>
            <a:r>
              <a:rPr lang="es-ES_tradnl" sz="2400" i="1" dirty="0"/>
              <a:t> al </a:t>
            </a:r>
            <a:r>
              <a:rPr lang="es-ES_tradnl" sz="2400" i="1" dirty="0" err="1"/>
              <a:t>diseño</a:t>
            </a:r>
            <a:r>
              <a:rPr lang="es-ES_tradnl" sz="2400" i="1" dirty="0"/>
              <a:t> de algoritmos</a:t>
            </a:r>
            <a:r>
              <a:rPr lang="es-ES_tradnl" sz="2400" dirty="0"/>
              <a:t>. McGraw- Hill </a:t>
            </a:r>
            <a:endParaRPr lang="es-ES_tradnl" sz="2400" dirty="0" smtClean="0"/>
          </a:p>
          <a:p>
            <a:pPr marL="0" indent="0">
              <a:buNone/>
            </a:pPr>
            <a:r>
              <a:rPr lang="es-ES_tradnl" sz="2400" dirty="0" err="1" smtClean="0"/>
              <a:t>Levitin</a:t>
            </a:r>
            <a:r>
              <a:rPr lang="es-ES_tradnl" sz="2400" dirty="0" smtClean="0"/>
              <a:t> </a:t>
            </a:r>
            <a:r>
              <a:rPr lang="es-ES_tradnl" sz="2400" dirty="0" err="1"/>
              <a:t>Anany</a:t>
            </a:r>
            <a:r>
              <a:rPr lang="es-ES_tradnl" sz="2400" dirty="0"/>
              <a:t> (2002). </a:t>
            </a:r>
            <a:r>
              <a:rPr lang="es-ES_tradnl" sz="2400" i="1" dirty="0" err="1"/>
              <a:t>Introduction</a:t>
            </a:r>
            <a:r>
              <a:rPr lang="es-ES_tradnl" sz="2400" i="1" dirty="0"/>
              <a:t> to </a:t>
            </a:r>
            <a:r>
              <a:rPr lang="es-ES_tradnl" sz="2400" i="1" dirty="0" err="1"/>
              <a:t>Design</a:t>
            </a:r>
            <a:r>
              <a:rPr lang="es-ES_tradnl" sz="2400" i="1" dirty="0"/>
              <a:t> and </a:t>
            </a:r>
            <a:r>
              <a:rPr lang="es-ES_tradnl" sz="2400" i="1" dirty="0" err="1"/>
              <a:t>Analysis</a:t>
            </a:r>
            <a:r>
              <a:rPr lang="es-ES_tradnl" sz="2400" i="1" dirty="0"/>
              <a:t> of </a:t>
            </a:r>
            <a:r>
              <a:rPr lang="es-ES_tradnl" sz="2400" i="1" dirty="0" err="1"/>
              <a:t>Algoritms</a:t>
            </a:r>
            <a:r>
              <a:rPr lang="es-ES_tradnl" sz="2400" i="1" dirty="0"/>
              <a:t>. </a:t>
            </a:r>
            <a:r>
              <a:rPr lang="es-ES_tradnl" sz="2400" dirty="0"/>
              <a:t>Addison Wesley. </a:t>
            </a:r>
            <a:endParaRPr lang="es-ES_tradnl" sz="2400" dirty="0"/>
          </a:p>
          <a:p>
            <a:pPr marL="0" indent="0">
              <a:buNone/>
            </a:pPr>
            <a:endParaRPr lang="es-ES_tradnl" sz="2400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36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/>
              <a:t>	Todos los algoritmos de ordenación presentados aquí, requieren que los datos estén cargados en memoria principal en localidades consecutivas de memoria. </a:t>
            </a:r>
          </a:p>
          <a:p>
            <a:pPr algn="just"/>
            <a:endParaRPr lang="es-ES_tradnl" sz="2400" dirty="0" smtClean="0"/>
          </a:p>
          <a:p>
            <a:pPr algn="just"/>
            <a:r>
              <a:rPr lang="es-ES_tradnl" sz="2400" dirty="0" smtClean="0"/>
              <a:t>	En la mayoría de los lenguajes de programación, esto se logra utilizando arreglos, ya sean dinámicos o estáticos.</a:t>
            </a:r>
          </a:p>
          <a:p>
            <a:pPr algn="just"/>
            <a:endParaRPr lang="es-ES_tradnl" sz="2400" dirty="0"/>
          </a:p>
          <a:p>
            <a:pPr algn="just"/>
            <a:r>
              <a:rPr lang="es-ES_tradnl" sz="2400" dirty="0" smtClean="0"/>
              <a:t> 	Es importante entender cada método, para poder adecuarlo a algún lenguaje de programación específico.</a:t>
            </a:r>
          </a:p>
          <a:p>
            <a:pPr algn="just"/>
            <a:r>
              <a:rPr lang="es-ES_tradnl" sz="2400" dirty="0"/>
              <a:t>	</a:t>
            </a:r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r>
              <a:rPr lang="es-ES_tradnl" sz="2400" dirty="0" smtClean="0"/>
              <a:t> </a:t>
            </a:r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Algoritmos de ordenación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476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ES_tradnl" sz="3200" b="1" dirty="0" smtClean="0"/>
          </a:p>
          <a:p>
            <a:pPr algn="ctr"/>
            <a:endParaRPr lang="es-ES_tradnl" sz="3200" b="1" dirty="0"/>
          </a:p>
          <a:p>
            <a:pPr algn="ctr"/>
            <a:endParaRPr lang="es-ES_tradnl" sz="3200" b="1" dirty="0" smtClean="0"/>
          </a:p>
          <a:p>
            <a:pPr algn="ctr"/>
            <a:endParaRPr lang="es-ES_tradnl" sz="3200" b="1" dirty="0"/>
          </a:p>
          <a:p>
            <a:pPr algn="ctr"/>
            <a:endParaRPr lang="es-ES_tradnl" sz="3200" b="1" dirty="0" smtClean="0"/>
          </a:p>
          <a:p>
            <a:pPr algn="ctr"/>
            <a:r>
              <a:rPr lang="es-ES_tradnl" sz="3200" b="1" dirty="0" smtClean="0"/>
              <a:t>Método de ordenación Burbuja</a:t>
            </a:r>
          </a:p>
          <a:p>
            <a:pPr algn="ctr"/>
            <a:endParaRPr lang="es-ES_tradnl" sz="3200" b="1" dirty="0"/>
          </a:p>
          <a:p>
            <a:pPr algn="ctr"/>
            <a:r>
              <a:rPr lang="es-ES_tradnl" sz="3200" b="1" dirty="0" smtClean="0"/>
              <a:t> </a:t>
            </a:r>
            <a:endParaRPr lang="es-ES_tradnl" sz="3200" b="1" dirty="0"/>
          </a:p>
          <a:p>
            <a:pPr algn="ctr"/>
            <a:endParaRPr lang="es-ES" sz="3200" b="1" dirty="0">
              <a:latin typeface="Avenir Book"/>
              <a:cs typeface="Avenir Book"/>
            </a:endParaRPr>
          </a:p>
          <a:p>
            <a:pPr algn="ctr"/>
            <a:endParaRPr lang="es-ES" sz="3200" b="1" dirty="0">
              <a:latin typeface="Avenir Book"/>
              <a:cs typeface="Avenir Book"/>
            </a:endParaRPr>
          </a:p>
          <a:p>
            <a:pPr algn="ctr"/>
            <a:r>
              <a:rPr lang="es-ES" sz="3200" b="1" dirty="0" smtClean="0">
                <a:latin typeface="Avenir Book"/>
                <a:cs typeface="Avenir Book"/>
              </a:rPr>
              <a:t> </a:t>
            </a:r>
            <a:endParaRPr lang="es-ES" sz="3200" b="1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730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/>
              <a:t>El método ordenación burbuja (</a:t>
            </a:r>
            <a:r>
              <a:rPr lang="es-ES_tradnl" sz="2400" dirty="0" err="1" smtClean="0"/>
              <a:t>Bubble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sort</a:t>
            </a:r>
            <a:r>
              <a:rPr lang="es-ES_tradnl" sz="2400" dirty="0" smtClean="0"/>
              <a:t>) es uno de los más simples de entender.</a:t>
            </a:r>
          </a:p>
          <a:p>
            <a:pPr algn="just"/>
            <a:endParaRPr lang="es-ES_tradnl" sz="2400" dirty="0" smtClean="0">
              <a:solidFill>
                <a:schemeClr val="tx2"/>
              </a:solidFill>
            </a:endParaRPr>
          </a:p>
          <a:p>
            <a:pPr algn="just"/>
            <a:r>
              <a:rPr lang="es-ES_tradnl" sz="2400" dirty="0" smtClean="0">
                <a:solidFill>
                  <a:schemeClr val="tx2"/>
                </a:solidFill>
              </a:rPr>
              <a:t>Idea básica:</a:t>
            </a:r>
          </a:p>
          <a:p>
            <a:pPr algn="just"/>
            <a:endParaRPr lang="es-ES_tradnl" sz="2400" dirty="0" smtClean="0"/>
          </a:p>
          <a:p>
            <a:pPr algn="just"/>
            <a:r>
              <a:rPr lang="es-ES_tradnl" sz="2400" dirty="0" smtClean="0"/>
              <a:t>Repetir: Comparar </a:t>
            </a:r>
            <a:r>
              <a:rPr lang="es-ES_tradnl" sz="2400" dirty="0"/>
              <a:t>elementos adyacentes de dos en dos. Si un elemento es mayor que el que está en la siguiente posición se intercambian</a:t>
            </a:r>
            <a:r>
              <a:rPr lang="es-ES_tradnl" sz="2400" dirty="0" smtClean="0"/>
              <a:t>. </a:t>
            </a:r>
            <a:endParaRPr lang="es-ES_tradnl" sz="2400" dirty="0"/>
          </a:p>
          <a:p>
            <a:pPr algn="just"/>
            <a:r>
              <a:rPr lang="es-ES_tradnl" sz="2400" dirty="0" smtClean="0"/>
              <a:t> </a:t>
            </a:r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Burbuja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134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6" y="1213010"/>
            <a:ext cx="79194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Ejemplo</a:t>
            </a:r>
            <a:r>
              <a:rPr lang="es-ES_tradnl" sz="2400" dirty="0" smtClean="0"/>
              <a:t>: Ordenar los siguientes elementos usando el método de burbuja.</a:t>
            </a:r>
          </a:p>
          <a:p>
            <a:pPr algn="just"/>
            <a:r>
              <a:rPr lang="es-ES_tradnl" sz="2400" dirty="0" smtClean="0"/>
              <a:t>Datos: 2,4,1,9,1,5,8</a:t>
            </a:r>
          </a:p>
          <a:p>
            <a:pPr algn="just"/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Solución</a:t>
            </a:r>
            <a:r>
              <a:rPr lang="es-ES_tradnl" sz="2400" dirty="0" smtClean="0"/>
              <a:t>:</a:t>
            </a: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endParaRPr lang="es-ES" sz="2400" dirty="0">
              <a:latin typeface="Avenir Book"/>
              <a:cs typeface="Avenir Book"/>
            </a:endParaRPr>
          </a:p>
          <a:p>
            <a:pPr algn="just"/>
            <a:r>
              <a:rPr lang="es-ES" sz="2400" dirty="0" smtClean="0">
                <a:latin typeface="Avenir Book"/>
                <a:cs typeface="Avenir Book"/>
              </a:rPr>
              <a:t> </a:t>
            </a:r>
            <a:endParaRPr lang="es-ES" sz="24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 de ordenación Burbuja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8635" y="6049137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437612"/>
              </p:ext>
            </p:extLst>
          </p:nvPr>
        </p:nvGraphicFramePr>
        <p:xfrm>
          <a:off x="597017" y="3568541"/>
          <a:ext cx="60959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597017" y="2785464"/>
            <a:ext cx="68614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rgbClr val="FF0000"/>
                </a:solidFill>
              </a:rPr>
              <a:t>Inicio Primera iteración</a:t>
            </a:r>
          </a:p>
          <a:p>
            <a:r>
              <a:rPr lang="es-ES_tradnl" dirty="0" smtClean="0"/>
              <a:t>Usaremos flechas identificadas como A y B para referirnos a los índices.</a:t>
            </a:r>
            <a:endParaRPr lang="es-ES_tradnl" dirty="0"/>
          </a:p>
        </p:txBody>
      </p:sp>
      <p:cxnSp>
        <p:nvCxnSpPr>
          <p:cNvPr id="6" name="Conector recto de flecha 5"/>
          <p:cNvCxnSpPr/>
          <p:nvPr/>
        </p:nvCxnSpPr>
        <p:spPr>
          <a:xfrm flipV="1">
            <a:off x="1128156" y="4037610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/>
          <p:nvPr/>
        </p:nvCxnSpPr>
        <p:spPr>
          <a:xfrm flipV="1">
            <a:off x="1826821" y="4037609"/>
            <a:ext cx="0" cy="3443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uadroTexto 13"/>
          <p:cNvSpPr txBox="1"/>
          <p:nvPr/>
        </p:nvSpPr>
        <p:spPr>
          <a:xfrm>
            <a:off x="940404" y="5047776"/>
            <a:ext cx="6865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Como </a:t>
            </a:r>
            <a:r>
              <a:rPr lang="es-ES_tradnl" smtClean="0"/>
              <a:t>el contenido del </a:t>
            </a:r>
            <a:r>
              <a:rPr lang="es-ES_tradnl" dirty="0" smtClean="0"/>
              <a:t>índice A  es menor al del índice B, no hay cambio</a:t>
            </a:r>
            <a:endParaRPr lang="es-ES_tradnl" dirty="0"/>
          </a:p>
        </p:txBody>
      </p:sp>
      <p:sp>
        <p:nvSpPr>
          <p:cNvPr id="7" name="CuadroTexto 6"/>
          <p:cNvSpPr txBox="1"/>
          <p:nvPr/>
        </p:nvSpPr>
        <p:spPr>
          <a:xfrm>
            <a:off x="973776" y="436969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mtClean="0"/>
              <a:t>A</a:t>
            </a:r>
            <a:endParaRPr lang="es-ES_tradnl"/>
          </a:p>
        </p:txBody>
      </p:sp>
      <p:sp>
        <p:nvSpPr>
          <p:cNvPr id="19" name="CuadroTexto 18"/>
          <p:cNvSpPr txBox="1"/>
          <p:nvPr/>
        </p:nvSpPr>
        <p:spPr>
          <a:xfrm>
            <a:off x="1696191" y="437959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B</a:t>
            </a:r>
            <a:endParaRPr lang="es-ES_tradnl" dirty="0"/>
          </a:p>
        </p:txBody>
      </p:sp>
      <p:cxnSp>
        <p:nvCxnSpPr>
          <p:cNvPr id="20" name="Conector recto de flecha 19"/>
          <p:cNvCxnSpPr/>
          <p:nvPr/>
        </p:nvCxnSpPr>
        <p:spPr>
          <a:xfrm flipH="1">
            <a:off x="2968831" y="2636322"/>
            <a:ext cx="344385" cy="2493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Métodos de ordenación.         Dr. Asdrúbal López Chau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83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1627</TotalTime>
  <Words>3108</Words>
  <Application>Microsoft Macintosh PowerPoint</Application>
  <PresentationFormat>Presentación en pantalla (4:3)</PresentationFormat>
  <Paragraphs>1254</Paragraphs>
  <Slides>50</Slides>
  <Notes>50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50</vt:i4>
      </vt:variant>
    </vt:vector>
  </HeadingPairs>
  <TitlesOfParts>
    <vt:vector size="58" baseType="lpstr">
      <vt:lpstr>Avenir Black</vt:lpstr>
      <vt:lpstr>Avenir Book</vt:lpstr>
      <vt:lpstr>Calibri</vt:lpstr>
      <vt:lpstr>Courier</vt:lpstr>
      <vt:lpstr>Mangal</vt:lpstr>
      <vt:lpstr>Wingdings</vt:lpstr>
      <vt:lpstr>Arial</vt:lpstr>
      <vt:lpstr>Tema de Office</vt:lpstr>
      <vt:lpstr>UA Programación Avanzada (L41053 )   Tema: Métodos de ordenación Burbuja, Inserción y Selección.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(del color del identificador de la secretaría y con tipografía Helvetica Neue Light)</dc:title>
  <dc:creator>DCGU1</dc:creator>
  <cp:lastModifiedBy>Asdrubal Lopez Chau</cp:lastModifiedBy>
  <cp:revision>290</cp:revision>
  <dcterms:created xsi:type="dcterms:W3CDTF">2013-06-28T15:10:46Z</dcterms:created>
  <dcterms:modified xsi:type="dcterms:W3CDTF">2017-10-17T06:20:09Z</dcterms:modified>
</cp:coreProperties>
</file>