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sldIdLst>
    <p:sldId id="261" r:id="rId2"/>
    <p:sldId id="262" r:id="rId3"/>
    <p:sldId id="263" r:id="rId4"/>
    <p:sldId id="264" r:id="rId5"/>
    <p:sldId id="265" r:id="rId6"/>
    <p:sldId id="276" r:id="rId7"/>
    <p:sldId id="266" r:id="rId8"/>
    <p:sldId id="267" r:id="rId9"/>
    <p:sldId id="268" r:id="rId10"/>
    <p:sldId id="269" r:id="rId11"/>
    <p:sldId id="270" r:id="rId12"/>
    <p:sldId id="271" r:id="rId13"/>
    <p:sldId id="272" r:id="rId14"/>
    <p:sldId id="273" r:id="rId15"/>
    <p:sldId id="274" r:id="rId16"/>
    <p:sldId id="277" r:id="rId17"/>
    <p:sldId id="275" r:id="rId18"/>
    <p:sldId id="278" r:id="rId19"/>
    <p:sldId id="279" r:id="rId20"/>
    <p:sldId id="280" r:id="rId21"/>
    <p:sldId id="281" r:id="rId22"/>
    <p:sldId id="282" r:id="rId23"/>
    <p:sldId id="283" r:id="rId24"/>
    <p:sldId id="284"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p:restoredTop sz="93003"/>
  </p:normalViewPr>
  <p:slideViewPr>
    <p:cSldViewPr snapToGrid="0" snapToObjects="1">
      <p:cViewPr>
        <p:scale>
          <a:sx n="110" d="100"/>
          <a:sy n="110" d="100"/>
        </p:scale>
        <p:origin x="1680"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17/10/17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‹Nr.›</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182990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716939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492908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250486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564028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1831301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06542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1971672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1892038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6CDD342B-40A2-3742-B9F2-168900489B24}" type="datetime1">
              <a:rPr lang="es-MX" smtClean="0"/>
              <a:t>17/10/17</a:t>
            </a:fld>
            <a:endParaRPr lang="es-ES"/>
          </a:p>
        </p:txBody>
      </p:sp>
      <p:sp>
        <p:nvSpPr>
          <p:cNvPr id="5" name="Marcador de pie de página 4"/>
          <p:cNvSpPr>
            <a:spLocks noGrp="1"/>
          </p:cNvSpPr>
          <p:nvPr>
            <p:ph type="ftr" sz="quarter" idx="11"/>
          </p:nvPr>
        </p:nvSpPr>
        <p:spPr/>
        <p:txBody>
          <a:bodyPr/>
          <a:lstStyle/>
          <a:p>
            <a:r>
              <a:rPr lang="es-ES" smtClean="0"/>
              <a:t>Dr. Asdrúbal López Chau</a:t>
            </a:r>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6695FD68-709D-8F48-B395-1707FD0B3945}" type="datetime1">
              <a:rPr lang="es-MX" smtClean="0"/>
              <a:t>17/10/17</a:t>
            </a:fld>
            <a:endParaRPr lang="es-ES"/>
          </a:p>
        </p:txBody>
      </p:sp>
      <p:sp>
        <p:nvSpPr>
          <p:cNvPr id="5" name="Marcador de pie de página 4"/>
          <p:cNvSpPr>
            <a:spLocks noGrp="1"/>
          </p:cNvSpPr>
          <p:nvPr>
            <p:ph type="ftr" sz="quarter" idx="11"/>
          </p:nvPr>
        </p:nvSpPr>
        <p:spPr/>
        <p:txBody>
          <a:bodyPr/>
          <a:lstStyle/>
          <a:p>
            <a:r>
              <a:rPr lang="es-ES" smtClean="0"/>
              <a:t>Dr. Asdrúbal López Chau</a:t>
            </a:r>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6C28DBB-2111-4F40-84D0-46D3CFBB1C2F}" type="datetime1">
              <a:rPr lang="es-MX" smtClean="0"/>
              <a:t>17/10/17</a:t>
            </a:fld>
            <a:endParaRPr lang="es-ES"/>
          </a:p>
        </p:txBody>
      </p:sp>
      <p:sp>
        <p:nvSpPr>
          <p:cNvPr id="5" name="Marcador de pie de página 4"/>
          <p:cNvSpPr>
            <a:spLocks noGrp="1"/>
          </p:cNvSpPr>
          <p:nvPr>
            <p:ph type="ftr" sz="quarter" idx="11"/>
          </p:nvPr>
        </p:nvSpPr>
        <p:spPr/>
        <p:txBody>
          <a:bodyPr/>
          <a:lstStyle/>
          <a:p>
            <a:r>
              <a:rPr lang="es-ES" smtClean="0"/>
              <a:t>Dr. Asdrúbal López Chau</a:t>
            </a:r>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910A8238-BAED-DB48-A7EC-560CBBDF2ECF}" type="datetime1">
              <a:rPr lang="es-MX" smtClean="0"/>
              <a:t>17/10/17</a:t>
            </a:fld>
            <a:endParaRPr lang="es-ES"/>
          </a:p>
        </p:txBody>
      </p:sp>
      <p:sp>
        <p:nvSpPr>
          <p:cNvPr id="5" name="Marcador de pie de página 4"/>
          <p:cNvSpPr>
            <a:spLocks noGrp="1"/>
          </p:cNvSpPr>
          <p:nvPr>
            <p:ph type="ftr" sz="quarter" idx="11"/>
          </p:nvPr>
        </p:nvSpPr>
        <p:spPr/>
        <p:txBody>
          <a:bodyPr/>
          <a:lstStyle/>
          <a:p>
            <a:r>
              <a:rPr lang="es-ES" smtClean="0"/>
              <a:t>Dr. Asdrúbal López Chau</a:t>
            </a:r>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58A00021-4DB0-674F-9EAA-B3FA8E295AE8}" type="datetime1">
              <a:rPr lang="es-MX" smtClean="0"/>
              <a:t>17/10/17</a:t>
            </a:fld>
            <a:endParaRPr lang="es-ES"/>
          </a:p>
        </p:txBody>
      </p:sp>
      <p:sp>
        <p:nvSpPr>
          <p:cNvPr id="5" name="Marcador de pie de página 4"/>
          <p:cNvSpPr>
            <a:spLocks noGrp="1"/>
          </p:cNvSpPr>
          <p:nvPr>
            <p:ph type="ftr" sz="quarter" idx="11"/>
          </p:nvPr>
        </p:nvSpPr>
        <p:spPr/>
        <p:txBody>
          <a:bodyPr/>
          <a:lstStyle/>
          <a:p>
            <a:r>
              <a:rPr lang="es-ES" smtClean="0"/>
              <a:t>Dr. Asdrúbal López Chau</a:t>
            </a:r>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542B0D87-37CF-E943-BCA2-39A066AE0D1E}" type="datetime1">
              <a:rPr lang="es-MX" smtClean="0"/>
              <a:t>17/10/17</a:t>
            </a:fld>
            <a:endParaRPr lang="es-ES"/>
          </a:p>
        </p:txBody>
      </p:sp>
      <p:sp>
        <p:nvSpPr>
          <p:cNvPr id="6" name="Marcador de pie de página 5"/>
          <p:cNvSpPr>
            <a:spLocks noGrp="1"/>
          </p:cNvSpPr>
          <p:nvPr>
            <p:ph type="ftr" sz="quarter" idx="11"/>
          </p:nvPr>
        </p:nvSpPr>
        <p:spPr/>
        <p:txBody>
          <a:bodyPr/>
          <a:lstStyle/>
          <a:p>
            <a:r>
              <a:rPr lang="es-ES" smtClean="0"/>
              <a:t>Dr. Asdrúbal López Chau</a:t>
            </a:r>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EB9A5572-8513-9B4E-AF5F-AD3BADF71B9C}" type="datetime1">
              <a:rPr lang="es-MX" smtClean="0"/>
              <a:t>17/10/17</a:t>
            </a:fld>
            <a:endParaRPr lang="es-ES"/>
          </a:p>
        </p:txBody>
      </p:sp>
      <p:sp>
        <p:nvSpPr>
          <p:cNvPr id="8" name="Marcador de pie de página 7"/>
          <p:cNvSpPr>
            <a:spLocks noGrp="1"/>
          </p:cNvSpPr>
          <p:nvPr>
            <p:ph type="ftr" sz="quarter" idx="11"/>
          </p:nvPr>
        </p:nvSpPr>
        <p:spPr/>
        <p:txBody>
          <a:bodyPr/>
          <a:lstStyle/>
          <a:p>
            <a:r>
              <a:rPr lang="es-ES" smtClean="0"/>
              <a:t>Dr. Asdrúbal López Chau</a:t>
            </a:r>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9C320E5C-F425-0C45-847C-CBDFEC4ED770}" type="datetime1">
              <a:rPr lang="es-MX" smtClean="0"/>
              <a:t>17/10/17</a:t>
            </a:fld>
            <a:endParaRPr lang="es-ES"/>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7B06FB2-8AED-464C-95B7-6B49D3A91A1E}" type="datetime1">
              <a:rPr lang="es-MX" smtClean="0"/>
              <a:t>17/10/17</a:t>
            </a:fld>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0781375-8CC4-764C-AFE4-B73148F36B7F}" type="datetime1">
              <a:rPr lang="es-MX" smtClean="0"/>
              <a:t>17/10/17</a:t>
            </a:fld>
            <a:endParaRPr lang="es-ES"/>
          </a:p>
        </p:txBody>
      </p:sp>
      <p:sp>
        <p:nvSpPr>
          <p:cNvPr id="6" name="Marcador de pie de página 5"/>
          <p:cNvSpPr>
            <a:spLocks noGrp="1"/>
          </p:cNvSpPr>
          <p:nvPr>
            <p:ph type="ftr" sz="quarter" idx="11"/>
          </p:nvPr>
        </p:nvSpPr>
        <p:spPr/>
        <p:txBody>
          <a:bodyPr/>
          <a:lstStyle/>
          <a:p>
            <a:r>
              <a:rPr lang="es-ES" smtClean="0"/>
              <a:t>Dr. Asdrúbal López Chau</a:t>
            </a:r>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488C5D3-A79D-E343-A49A-DF0C8AF7FD09}" type="datetime1">
              <a:rPr lang="es-MX" smtClean="0"/>
              <a:t>17/10/17</a:t>
            </a:fld>
            <a:endParaRPr lang="es-ES"/>
          </a:p>
        </p:txBody>
      </p:sp>
      <p:sp>
        <p:nvSpPr>
          <p:cNvPr id="6" name="Marcador de pie de página 5"/>
          <p:cNvSpPr>
            <a:spLocks noGrp="1"/>
          </p:cNvSpPr>
          <p:nvPr>
            <p:ph type="ftr" sz="quarter" idx="11"/>
          </p:nvPr>
        </p:nvSpPr>
        <p:spPr/>
        <p:txBody>
          <a:bodyPr/>
          <a:lstStyle/>
          <a:p>
            <a:r>
              <a:rPr lang="es-ES" smtClean="0"/>
              <a:t>Dr. Asdrúbal López Chau</a:t>
            </a:r>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7B72F7-B475-4245-B22D-2FF17D28DBE2}" type="datetime1">
              <a:rPr lang="es-MX" smtClean="0"/>
              <a:t>17/10/17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t>Dr. Asdrúbal López Chau</a:t>
            </a:r>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‹Nr.›</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a:off x="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342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969" y="32389"/>
            <a:ext cx="4081707" cy="787400"/>
          </a:xfrm>
          <a:prstGeom prst="rect">
            <a:avLst/>
          </a:prstGeom>
        </p:spPr>
      </p:pic>
      <p:sp>
        <p:nvSpPr>
          <p:cNvPr id="18" name="Rectángulo 17"/>
          <p:cNvSpPr/>
          <p:nvPr/>
        </p:nvSpPr>
        <p:spPr>
          <a:xfrm>
            <a:off x="1302685" y="320711"/>
            <a:ext cx="3982300" cy="523220"/>
          </a:xfrm>
          <a:prstGeom prst="rect">
            <a:avLst/>
          </a:prstGeom>
        </p:spPr>
        <p:txBody>
          <a:bodyPr wrap="square">
            <a:spAutoFit/>
          </a:bodyPr>
          <a:lstStyle/>
          <a:p>
            <a:r>
              <a:rPr lang="es-ES" sz="1400" dirty="0" smtClean="0">
                <a:latin typeface="Avenir Book"/>
                <a:cs typeface="Avenir Book"/>
              </a:rPr>
              <a:t>Centro Universitario UAEM Zumpango</a:t>
            </a:r>
          </a:p>
          <a:p>
            <a:r>
              <a:rPr lang="es-ES" sz="1400" dirty="0" smtClean="0">
                <a:latin typeface="Avenir Book"/>
                <a:cs typeface="Avenir Book"/>
              </a:rPr>
              <a:t>Ingeniería en Computación</a:t>
            </a:r>
            <a:endParaRPr lang="es-ES" sz="1400" dirty="0">
              <a:latin typeface="Avenir Book"/>
              <a:cs typeface="Avenir Book"/>
            </a:endParaRPr>
          </a:p>
        </p:txBody>
      </p:sp>
      <p:sp>
        <p:nvSpPr>
          <p:cNvPr id="3" name="Título 2"/>
          <p:cNvSpPr>
            <a:spLocks noGrp="1"/>
          </p:cNvSpPr>
          <p:nvPr>
            <p:ph type="ctrTitle"/>
          </p:nvPr>
        </p:nvSpPr>
        <p:spPr/>
        <p:txBody>
          <a:bodyPr>
            <a:normAutofit fontScale="90000"/>
          </a:bodyPr>
          <a:lstStyle/>
          <a:p>
            <a:r>
              <a:rPr lang="es-ES_tradnl" sz="3600" dirty="0" smtClean="0"/>
              <a:t>UA: Algoritmos genéticos (L41085)</a:t>
            </a:r>
            <a:br>
              <a:rPr lang="es-ES_tradnl" sz="3600" dirty="0" smtClean="0"/>
            </a:br>
            <a:r>
              <a:rPr lang="es-ES_tradnl" sz="3600" dirty="0" smtClean="0"/>
              <a:t>Tema: Representaciones de números </a:t>
            </a:r>
            <a:r>
              <a:rPr lang="es-ES_tradnl" sz="3600" dirty="0" smtClean="0"/>
              <a:t>reales y enteros</a:t>
            </a:r>
            <a:endParaRPr lang="es-ES_tradnl" sz="3600" dirty="0"/>
          </a:p>
        </p:txBody>
      </p:sp>
      <p:sp>
        <p:nvSpPr>
          <p:cNvPr id="10" name="Rectángulo 9"/>
          <p:cNvSpPr/>
          <p:nvPr/>
        </p:nvSpPr>
        <p:spPr>
          <a:xfrm>
            <a:off x="2535822" y="3968867"/>
            <a:ext cx="4572000" cy="1200329"/>
          </a:xfrm>
          <a:prstGeom prst="rect">
            <a:avLst/>
          </a:prstGeom>
        </p:spPr>
        <p:txBody>
          <a:bodyPr>
            <a:spAutoFit/>
          </a:bodyPr>
          <a:lstStyle/>
          <a:p>
            <a:pPr algn="ctr"/>
            <a:r>
              <a:rPr lang="es-MX" b="1" dirty="0"/>
              <a:t>Dr. Asdrúbal López Chau</a:t>
            </a:r>
            <a:br>
              <a:rPr lang="es-MX" b="1" dirty="0"/>
            </a:br>
            <a:r>
              <a:rPr lang="es-MX" b="1" dirty="0"/>
              <a:t>alchau@uaemex.mx</a:t>
            </a:r>
            <a:br>
              <a:rPr lang="es-MX" b="1" dirty="0"/>
            </a:br>
            <a:r>
              <a:rPr lang="es-MX" b="1" dirty="0" smtClean="0"/>
              <a:t>Mayo 2017</a:t>
            </a:r>
            <a:r>
              <a:rPr lang="es-MX" b="1" dirty="0"/>
              <a:t/>
            </a:r>
            <a:br>
              <a:rPr lang="es-MX" b="1" dirty="0"/>
            </a:br>
            <a:endParaRPr lang="es-ES_tradnl" dirty="0"/>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 Ejemplo</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2" name="Marcador de contenido 7"/>
          <p:cNvSpPr>
            <a:spLocks noGrp="1"/>
          </p:cNvSpPr>
          <p:nvPr>
            <p:ph idx="1"/>
          </p:nvPr>
        </p:nvSpPr>
        <p:spPr>
          <a:xfrm>
            <a:off x="838200" y="1825625"/>
            <a:ext cx="7263809" cy="4351338"/>
          </a:xfrm>
        </p:spPr>
        <p:txBody>
          <a:bodyPr/>
          <a:lstStyle/>
          <a:p>
            <a:endParaRPr lang="es-ES_tradnl" dirty="0" smtClean="0"/>
          </a:p>
          <a:p>
            <a:endParaRPr lang="es-ES_tradnl" dirty="0"/>
          </a:p>
          <a:p>
            <a:endParaRPr lang="es-ES_tradnl" dirty="0"/>
          </a:p>
          <a:p>
            <a:pPr marL="0" indent="0">
              <a:buNone/>
            </a:pPr>
            <a:r>
              <a:rPr lang="es-ES_tradnl" sz="2400" dirty="0" smtClean="0"/>
              <a:t>La </a:t>
            </a:r>
            <a:r>
              <a:rPr lang="es-ES_tradnl" sz="2400" dirty="0" smtClean="0"/>
              <a:t>cromosoma </a:t>
            </a:r>
            <a:r>
              <a:rPr lang="es-ES_tradnl" sz="2400" dirty="0" smtClean="0"/>
              <a:t>se pude implementar </a:t>
            </a:r>
            <a:r>
              <a:rPr lang="es-ES_tradnl" sz="2400" dirty="0" smtClean="0"/>
              <a:t>como un arreglo.</a:t>
            </a:r>
          </a:p>
          <a:p>
            <a:pPr marL="0" indent="0">
              <a:buNone/>
            </a:pPr>
            <a:r>
              <a:rPr lang="es-ES_tradnl" sz="2400" dirty="0" smtClean="0"/>
              <a:t>Al decodificar hay que cuidar lo siguiente:</a:t>
            </a:r>
          </a:p>
          <a:p>
            <a:r>
              <a:rPr lang="es-ES_tradnl" sz="2400" dirty="0" smtClean="0"/>
              <a:t>El bit de signo es el índice cero del arreglo</a:t>
            </a:r>
          </a:p>
          <a:p>
            <a:r>
              <a:rPr lang="es-ES_tradnl" sz="2400" dirty="0" smtClean="0"/>
              <a:t>El bit más significativo es el </a:t>
            </a:r>
            <a:r>
              <a:rPr lang="es-ES_tradnl" sz="2400" dirty="0" smtClean="0"/>
              <a:t>índice </a:t>
            </a:r>
            <a:r>
              <a:rPr lang="es-ES_tradnl" sz="2400" dirty="0" smtClean="0"/>
              <a:t>uno del arreglo.</a:t>
            </a:r>
          </a:p>
          <a:p>
            <a:endParaRPr lang="es-ES_tradnl" dirty="0"/>
          </a:p>
        </p:txBody>
      </p:sp>
      <p:graphicFrame>
        <p:nvGraphicFramePr>
          <p:cNvPr id="23" name="Tabla 22"/>
          <p:cNvGraphicFramePr>
            <a:graphicFrameLocks noGrp="1"/>
          </p:cNvGraphicFramePr>
          <p:nvPr>
            <p:extLst>
              <p:ext uri="{D42A27DB-BD31-4B8C-83A1-F6EECF244321}">
                <p14:modId xmlns:p14="http://schemas.microsoft.com/office/powerpoint/2010/main" val="594186878"/>
              </p:ext>
            </p:extLst>
          </p:nvPr>
        </p:nvGraphicFramePr>
        <p:xfrm>
          <a:off x="1759035" y="1646238"/>
          <a:ext cx="5689600" cy="370840"/>
        </p:xfrm>
        <a:graphic>
          <a:graphicData uri="http://schemas.openxmlformats.org/drawingml/2006/table">
            <a:tbl>
              <a:tblPr firstRow="1" bandRow="1">
                <a:tableStyleId>{5C22544A-7EE6-4342-B048-85BDC9FD1C3A}</a:tableStyleId>
              </a:tblPr>
              <a:tblGrid>
                <a:gridCol w="812800"/>
                <a:gridCol w="812800"/>
                <a:gridCol w="812800"/>
                <a:gridCol w="812800"/>
                <a:gridCol w="812800"/>
                <a:gridCol w="812800"/>
                <a:gridCol w="812800"/>
              </a:tblGrid>
              <a:tr h="370840">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r>
            </a:tbl>
          </a:graphicData>
        </a:graphic>
      </p:graphicFrame>
      <p:cxnSp>
        <p:nvCxnSpPr>
          <p:cNvPr id="25" name="Conector recto de flecha 24"/>
          <p:cNvCxnSpPr/>
          <p:nvPr/>
        </p:nvCxnSpPr>
        <p:spPr>
          <a:xfrm flipV="1">
            <a:off x="1540292" y="2156703"/>
            <a:ext cx="532262" cy="559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flipV="1">
            <a:off x="6991435" y="2017078"/>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1110399" y="2643281"/>
            <a:ext cx="696024" cy="369332"/>
          </a:xfrm>
          <a:prstGeom prst="rect">
            <a:avLst/>
          </a:prstGeom>
          <a:noFill/>
        </p:spPr>
        <p:txBody>
          <a:bodyPr wrap="none" rtlCol="0">
            <a:spAutoFit/>
          </a:bodyPr>
          <a:lstStyle/>
          <a:p>
            <a:r>
              <a:rPr lang="es-ES_tradnl" smtClean="0"/>
              <a:t>Signo</a:t>
            </a:r>
            <a:endParaRPr lang="es-ES_tradnl"/>
          </a:p>
        </p:txBody>
      </p:sp>
      <p:sp>
        <p:nvSpPr>
          <p:cNvPr id="28" name="CuadroTexto 27"/>
          <p:cNvSpPr txBox="1"/>
          <p:nvPr/>
        </p:nvSpPr>
        <p:spPr>
          <a:xfrm>
            <a:off x="2615448" y="2357725"/>
            <a:ext cx="612668" cy="369332"/>
          </a:xfrm>
          <a:prstGeom prst="rect">
            <a:avLst/>
          </a:prstGeom>
          <a:noFill/>
        </p:spPr>
        <p:txBody>
          <a:bodyPr wrap="none" rtlCol="0">
            <a:spAutoFit/>
          </a:bodyPr>
          <a:lstStyle/>
          <a:p>
            <a:r>
              <a:rPr lang="es-ES_tradnl" smtClean="0"/>
              <a:t>MSB</a:t>
            </a:r>
            <a:endParaRPr lang="es-ES_tradnl"/>
          </a:p>
        </p:txBody>
      </p:sp>
      <p:sp>
        <p:nvSpPr>
          <p:cNvPr id="29" name="CuadroTexto 28"/>
          <p:cNvSpPr txBox="1"/>
          <p:nvPr/>
        </p:nvSpPr>
        <p:spPr>
          <a:xfrm>
            <a:off x="6685101" y="2403238"/>
            <a:ext cx="513282" cy="369332"/>
          </a:xfrm>
          <a:prstGeom prst="rect">
            <a:avLst/>
          </a:prstGeom>
          <a:noFill/>
        </p:spPr>
        <p:txBody>
          <a:bodyPr wrap="none" rtlCol="0">
            <a:spAutoFit/>
          </a:bodyPr>
          <a:lstStyle/>
          <a:p>
            <a:r>
              <a:rPr lang="es-ES_tradnl" dirty="0" smtClean="0"/>
              <a:t>LSB</a:t>
            </a:r>
            <a:endParaRPr lang="es-ES_tradnl" dirty="0"/>
          </a:p>
        </p:txBody>
      </p:sp>
      <p:cxnSp>
        <p:nvCxnSpPr>
          <p:cNvPr id="30" name="Conector recto de flecha 29"/>
          <p:cNvCxnSpPr/>
          <p:nvPr/>
        </p:nvCxnSpPr>
        <p:spPr>
          <a:xfrm flipV="1">
            <a:off x="2988524" y="2017078"/>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497687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_tradnl" dirty="0" smtClean="0"/>
              <a:t>Usaremos Java para demostrar los ejemplos de implementación, pero puede usarse otro lenguaje como C++.</a:t>
            </a:r>
            <a:endParaRPr lang="es-ES_tradnl" dirty="0"/>
          </a:p>
        </p:txBody>
      </p:sp>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6" name="Rectángulo 5"/>
          <p:cNvSpPr/>
          <p:nvPr/>
        </p:nvSpPr>
        <p:spPr>
          <a:xfrm>
            <a:off x="1239253" y="3275598"/>
            <a:ext cx="1973179" cy="36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a:t>Individuo</a:t>
            </a:r>
            <a:endParaRPr lang="es-ES_tradnl" sz="1350"/>
          </a:p>
        </p:txBody>
      </p:sp>
      <p:sp>
        <p:nvSpPr>
          <p:cNvPr id="8" name="Rectángulo 7"/>
          <p:cNvSpPr/>
          <p:nvPr/>
        </p:nvSpPr>
        <p:spPr>
          <a:xfrm>
            <a:off x="1239252" y="3642561"/>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a:t>-cromosoma</a:t>
            </a:r>
            <a:endParaRPr lang="es-ES_tradnl" sz="1350"/>
          </a:p>
        </p:txBody>
      </p:sp>
      <p:sp>
        <p:nvSpPr>
          <p:cNvPr id="10" name="Rectángulo 9"/>
          <p:cNvSpPr/>
          <p:nvPr/>
        </p:nvSpPr>
        <p:spPr>
          <a:xfrm>
            <a:off x="1239252" y="4194949"/>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 </a:t>
            </a:r>
            <a:r>
              <a:rPr lang="es-ES_tradnl" sz="1350" dirty="0" err="1"/>
              <a:t>initRandomIndividuo</a:t>
            </a:r>
            <a:r>
              <a:rPr lang="es-ES_tradnl" sz="1350" dirty="0"/>
              <a:t>()</a:t>
            </a:r>
          </a:p>
          <a:p>
            <a:r>
              <a:rPr lang="es-ES_tradnl" sz="1350" dirty="0"/>
              <a:t>+ </a:t>
            </a:r>
            <a:r>
              <a:rPr lang="es-ES_tradnl" sz="1350" dirty="0" err="1"/>
              <a:t>int</a:t>
            </a:r>
            <a:r>
              <a:rPr lang="es-ES_tradnl" sz="1350" dirty="0"/>
              <a:t> </a:t>
            </a:r>
            <a:r>
              <a:rPr lang="es-ES_tradnl" sz="1350" dirty="0" err="1"/>
              <a:t>getFenotipo</a:t>
            </a:r>
            <a:r>
              <a:rPr lang="es-ES_tradnl" sz="1350" dirty="0"/>
              <a:t>()</a:t>
            </a:r>
            <a:endParaRPr lang="es-ES_tradnl" sz="1350" dirty="0"/>
          </a:p>
        </p:txBody>
      </p:sp>
      <p:sp>
        <p:nvSpPr>
          <p:cNvPr id="14" name="Rectángulo 13"/>
          <p:cNvSpPr/>
          <p:nvPr/>
        </p:nvSpPr>
        <p:spPr>
          <a:xfrm>
            <a:off x="4877301" y="3402179"/>
            <a:ext cx="1973179" cy="36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dirty="0"/>
              <a:t>Cromosoma</a:t>
            </a:r>
            <a:endParaRPr lang="es-ES_tradnl" sz="1350" dirty="0"/>
          </a:p>
        </p:txBody>
      </p:sp>
      <p:sp>
        <p:nvSpPr>
          <p:cNvPr id="15" name="Rectángulo 14"/>
          <p:cNvSpPr/>
          <p:nvPr/>
        </p:nvSpPr>
        <p:spPr>
          <a:xfrm>
            <a:off x="4877301" y="3769142"/>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a:t>
            </a:r>
            <a:r>
              <a:rPr lang="es-ES_tradnl" sz="1350" dirty="0" err="1"/>
              <a:t>int</a:t>
            </a:r>
            <a:r>
              <a:rPr lang="es-ES_tradnl" sz="1350" dirty="0"/>
              <a:t> cromosoma[]</a:t>
            </a:r>
            <a:endParaRPr lang="es-ES_tradnl" sz="1350" dirty="0"/>
          </a:p>
        </p:txBody>
      </p:sp>
      <p:sp>
        <p:nvSpPr>
          <p:cNvPr id="16" name="Rectángulo 15"/>
          <p:cNvSpPr/>
          <p:nvPr/>
        </p:nvSpPr>
        <p:spPr>
          <a:xfrm>
            <a:off x="4877301" y="4321530"/>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 </a:t>
            </a:r>
            <a:r>
              <a:rPr lang="es-ES_tradnl" sz="1350" dirty="0" err="1"/>
              <a:t>initialize</a:t>
            </a:r>
            <a:r>
              <a:rPr lang="es-ES_tradnl" sz="1350" dirty="0"/>
              <a:t>()</a:t>
            </a:r>
          </a:p>
          <a:p>
            <a:r>
              <a:rPr lang="es-ES_tradnl" sz="1350" dirty="0"/>
              <a:t>+ </a:t>
            </a:r>
            <a:r>
              <a:rPr lang="es-ES_tradnl" sz="1350" dirty="0" err="1"/>
              <a:t>int</a:t>
            </a:r>
            <a:r>
              <a:rPr lang="es-ES_tradnl" sz="1350" dirty="0"/>
              <a:t> </a:t>
            </a:r>
            <a:r>
              <a:rPr lang="es-ES_tradnl" sz="1350" dirty="0" err="1"/>
              <a:t>getValue</a:t>
            </a:r>
            <a:r>
              <a:rPr lang="es-ES_tradnl" sz="1350" dirty="0"/>
              <a:t>()</a:t>
            </a:r>
          </a:p>
        </p:txBody>
      </p:sp>
      <p:cxnSp>
        <p:nvCxnSpPr>
          <p:cNvPr id="18" name="Conector recto de flecha 17"/>
          <p:cNvCxnSpPr>
            <a:stCxn id="15" idx="1"/>
            <a:endCxn id="8" idx="3"/>
          </p:cNvCxnSpPr>
          <p:nvPr/>
        </p:nvCxnSpPr>
        <p:spPr>
          <a:xfrm flipH="1" flipV="1">
            <a:off x="3212431" y="3910264"/>
            <a:ext cx="1664870" cy="1265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CuadroTexto 18"/>
          <p:cNvSpPr txBox="1"/>
          <p:nvPr/>
        </p:nvSpPr>
        <p:spPr>
          <a:xfrm>
            <a:off x="1239252" y="4967882"/>
            <a:ext cx="3785523" cy="338554"/>
          </a:xfrm>
          <a:prstGeom prst="rect">
            <a:avLst/>
          </a:prstGeom>
          <a:noFill/>
        </p:spPr>
        <p:txBody>
          <a:bodyPr wrap="none" rtlCol="0">
            <a:spAutoFit/>
          </a:bodyPr>
          <a:lstStyle/>
          <a:p>
            <a:r>
              <a:rPr lang="es-ES_tradnl" sz="1600" b="1" dirty="0"/>
              <a:t>Diagrama de clase para </a:t>
            </a:r>
            <a:r>
              <a:rPr lang="es-ES_tradnl" sz="1600" b="1"/>
              <a:t>la implementación</a:t>
            </a:r>
            <a:endParaRPr lang="es-ES_tradnl" sz="1600" b="1"/>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2"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
        <p:nvSpPr>
          <p:cNvPr id="9" name="CuadroTexto 8"/>
          <p:cNvSpPr txBox="1"/>
          <p:nvPr/>
        </p:nvSpPr>
        <p:spPr>
          <a:xfrm>
            <a:off x="3212431" y="3567494"/>
            <a:ext cx="702436" cy="369332"/>
          </a:xfrm>
          <a:prstGeom prst="rect">
            <a:avLst/>
          </a:prstGeom>
          <a:noFill/>
        </p:spPr>
        <p:txBody>
          <a:bodyPr wrap="none" rtlCol="0">
            <a:spAutoFit/>
          </a:bodyPr>
          <a:lstStyle/>
          <a:p>
            <a:r>
              <a:rPr lang="es-ES_tradnl" smtClean="0"/>
              <a:t>Tiene</a:t>
            </a:r>
            <a:endParaRPr lang="es-ES_tradnl"/>
          </a:p>
        </p:txBody>
      </p:sp>
    </p:spTree>
    <p:extLst>
      <p:ext uri="{BB962C8B-B14F-4D97-AF65-F5344CB8AC3E}">
        <p14:creationId xmlns:p14="http://schemas.microsoft.com/office/powerpoint/2010/main" val="151112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20" name="Imagen 19"/>
          <p:cNvPicPr>
            <a:picLocks noChangeAspect="1"/>
          </p:cNvPicPr>
          <p:nvPr/>
        </p:nvPicPr>
        <p:blipFill>
          <a:blip r:embed="rId2"/>
          <a:stretch>
            <a:fillRect/>
          </a:stretch>
        </p:blipFill>
        <p:spPr>
          <a:xfrm>
            <a:off x="486609" y="1566111"/>
            <a:ext cx="7338951" cy="4080710"/>
          </a:xfrm>
          <a:prstGeom prst="rect">
            <a:avLst/>
          </a:prstGeom>
        </p:spPr>
      </p:pic>
      <p:sp>
        <p:nvSpPr>
          <p:cNvPr id="23" name="CuadroTexto 22"/>
          <p:cNvSpPr txBox="1"/>
          <p:nvPr/>
        </p:nvSpPr>
        <p:spPr>
          <a:xfrm>
            <a:off x="5920560" y="3144801"/>
            <a:ext cx="2355132" cy="923330"/>
          </a:xfrm>
          <a:prstGeom prst="rect">
            <a:avLst/>
          </a:prstGeom>
          <a:noFill/>
        </p:spPr>
        <p:txBody>
          <a:bodyPr wrap="none" rtlCol="0">
            <a:spAutoFit/>
          </a:bodyPr>
          <a:lstStyle/>
          <a:p>
            <a:r>
              <a:rPr lang="es-ES_tradnl" dirty="0" smtClean="0"/>
              <a:t>Gen es una cadena </a:t>
            </a:r>
            <a:endParaRPr lang="es-ES_tradnl" dirty="0" smtClean="0"/>
          </a:p>
          <a:p>
            <a:r>
              <a:rPr lang="es-ES_tradnl" dirty="0" smtClean="0"/>
              <a:t>de </a:t>
            </a:r>
            <a:r>
              <a:rPr lang="es-ES_tradnl" dirty="0" smtClean="0"/>
              <a:t>bits, implementado </a:t>
            </a:r>
            <a:endParaRPr lang="es-ES_tradnl" dirty="0" smtClean="0"/>
          </a:p>
          <a:p>
            <a:r>
              <a:rPr lang="es-ES_tradnl" dirty="0" smtClean="0"/>
              <a:t>como </a:t>
            </a:r>
            <a:r>
              <a:rPr lang="es-ES_tradnl" dirty="0" smtClean="0"/>
              <a:t>arreglo</a:t>
            </a:r>
            <a:endParaRPr lang="es-ES_tradnl" dirty="0"/>
          </a:p>
        </p:txBody>
      </p:sp>
      <p:cxnSp>
        <p:nvCxnSpPr>
          <p:cNvPr id="24" name="Conector recto de flecha 23"/>
          <p:cNvCxnSpPr/>
          <p:nvPr/>
        </p:nvCxnSpPr>
        <p:spPr>
          <a:xfrm flipH="1">
            <a:off x="4844716" y="3654187"/>
            <a:ext cx="1130876" cy="4686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ángulo 24"/>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6"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101776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 name="Imagen 9"/>
          <p:cNvPicPr>
            <a:picLocks noChangeAspect="1"/>
          </p:cNvPicPr>
          <p:nvPr/>
        </p:nvPicPr>
        <p:blipFill>
          <a:blip r:embed="rId2"/>
          <a:stretch>
            <a:fillRect/>
          </a:stretch>
        </p:blipFill>
        <p:spPr>
          <a:xfrm>
            <a:off x="950495" y="1533358"/>
            <a:ext cx="8077200" cy="3149600"/>
          </a:xfrm>
          <a:prstGeom prst="rect">
            <a:avLst/>
          </a:prstGeom>
        </p:spPr>
      </p:pic>
      <p:sp>
        <p:nvSpPr>
          <p:cNvPr id="11" name="CuadroTexto 10"/>
          <p:cNvSpPr txBox="1"/>
          <p:nvPr/>
        </p:nvSpPr>
        <p:spPr>
          <a:xfrm>
            <a:off x="4989095" y="4191646"/>
            <a:ext cx="3808094" cy="923330"/>
          </a:xfrm>
          <a:prstGeom prst="rect">
            <a:avLst/>
          </a:prstGeom>
          <a:noFill/>
        </p:spPr>
        <p:txBody>
          <a:bodyPr wrap="none" rtlCol="0">
            <a:spAutoFit/>
          </a:bodyPr>
          <a:lstStyle/>
          <a:p>
            <a:r>
              <a:rPr lang="es-ES_tradnl" b="1" dirty="0" smtClean="0"/>
              <a:t>Regresa el fenotipo.</a:t>
            </a:r>
          </a:p>
          <a:p>
            <a:r>
              <a:rPr lang="es-ES_tradnl" dirty="0"/>
              <a:t> </a:t>
            </a:r>
            <a:r>
              <a:rPr lang="es-ES_tradnl" dirty="0" smtClean="0"/>
              <a:t>Observa que el índice cero es el signo.</a:t>
            </a:r>
          </a:p>
          <a:p>
            <a:r>
              <a:rPr lang="es-ES_tradnl" dirty="0" smtClean="0"/>
              <a:t>Un valor uno representa negativo.</a:t>
            </a:r>
            <a:endParaRPr lang="es-ES_tradnl" dirty="0"/>
          </a:p>
        </p:txBody>
      </p:sp>
      <p:cxnSp>
        <p:nvCxnSpPr>
          <p:cNvPr id="12" name="Conector recto de flecha 11"/>
          <p:cNvCxnSpPr/>
          <p:nvPr/>
        </p:nvCxnSpPr>
        <p:spPr>
          <a:xfrm flipH="1" flipV="1">
            <a:off x="4283242" y="3561855"/>
            <a:ext cx="798044" cy="72077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6543084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4" name="Imagen 13"/>
          <p:cNvPicPr>
            <a:picLocks noChangeAspect="1"/>
          </p:cNvPicPr>
          <p:nvPr/>
        </p:nvPicPr>
        <p:blipFill>
          <a:blip r:embed="rId2"/>
          <a:stretch>
            <a:fillRect/>
          </a:stretch>
        </p:blipFill>
        <p:spPr>
          <a:xfrm>
            <a:off x="241300" y="1595856"/>
            <a:ext cx="8661400" cy="3543300"/>
          </a:xfrm>
          <a:prstGeom prst="rect">
            <a:avLst/>
          </a:prstGeom>
        </p:spPr>
      </p:pic>
      <p:sp>
        <p:nvSpPr>
          <p:cNvPr id="15" name="CuadroTexto 14"/>
          <p:cNvSpPr txBox="1"/>
          <p:nvPr/>
        </p:nvSpPr>
        <p:spPr>
          <a:xfrm>
            <a:off x="1447868" y="5369062"/>
            <a:ext cx="4648132" cy="369332"/>
          </a:xfrm>
          <a:prstGeom prst="rect">
            <a:avLst/>
          </a:prstGeom>
          <a:noFill/>
        </p:spPr>
        <p:txBody>
          <a:bodyPr wrap="none" rtlCol="0">
            <a:spAutoFit/>
          </a:bodyPr>
          <a:lstStyle/>
          <a:p>
            <a:r>
              <a:rPr lang="es-ES_tradnl" b="1" dirty="0" smtClean="0"/>
              <a:t>Inicialización </a:t>
            </a:r>
            <a:r>
              <a:rPr lang="es-ES_tradnl" b="1" dirty="0" err="1" smtClean="0"/>
              <a:t>pseudo</a:t>
            </a:r>
            <a:r>
              <a:rPr lang="es-ES_tradnl" b="1" dirty="0" smtClean="0"/>
              <a:t> aleatoria del cromosoma.</a:t>
            </a:r>
          </a:p>
        </p:txBody>
      </p:sp>
      <p:cxnSp>
        <p:nvCxnSpPr>
          <p:cNvPr id="16" name="Conector recto de flecha 15"/>
          <p:cNvCxnSpPr/>
          <p:nvPr/>
        </p:nvCxnSpPr>
        <p:spPr>
          <a:xfrm flipH="1" flipV="1">
            <a:off x="5486400" y="2968686"/>
            <a:ext cx="609600" cy="5472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5661611" y="3576546"/>
            <a:ext cx="3574047" cy="1754326"/>
          </a:xfrm>
          <a:prstGeom prst="rect">
            <a:avLst/>
          </a:prstGeom>
          <a:noFill/>
        </p:spPr>
        <p:txBody>
          <a:bodyPr wrap="square" rtlCol="0">
            <a:spAutoFit/>
          </a:bodyPr>
          <a:lstStyle/>
          <a:p>
            <a:r>
              <a:rPr lang="es-ES_tradnl" dirty="0" smtClean="0"/>
              <a:t>Se usa un generador de números </a:t>
            </a:r>
            <a:r>
              <a:rPr lang="es-ES_tradnl" dirty="0" err="1" smtClean="0"/>
              <a:t>pseudo</a:t>
            </a:r>
            <a:r>
              <a:rPr lang="es-ES_tradnl" dirty="0" smtClean="0"/>
              <a:t> aleatorios </a:t>
            </a:r>
          </a:p>
          <a:p>
            <a:r>
              <a:rPr lang="es-ES_tradnl" dirty="0" smtClean="0"/>
              <a:t>proporcionado como argumento, para poder </a:t>
            </a:r>
          </a:p>
          <a:p>
            <a:r>
              <a:rPr lang="es-ES_tradnl" dirty="0" smtClean="0"/>
              <a:t>controlar desde el exterior del cromosoma.</a:t>
            </a:r>
            <a:endParaRPr lang="es-ES_tradnl" dirty="0"/>
          </a:p>
        </p:txBody>
      </p:sp>
      <p:sp>
        <p:nvSpPr>
          <p:cNvPr id="19"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399899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9" name="Imagen 18"/>
          <p:cNvPicPr>
            <a:picLocks noChangeAspect="1"/>
          </p:cNvPicPr>
          <p:nvPr/>
        </p:nvPicPr>
        <p:blipFill>
          <a:blip r:embed="rId2"/>
          <a:stretch>
            <a:fillRect/>
          </a:stretch>
        </p:blipFill>
        <p:spPr>
          <a:xfrm>
            <a:off x="3124200" y="991393"/>
            <a:ext cx="5932801" cy="5743575"/>
          </a:xfrm>
          <a:prstGeom prst="rect">
            <a:avLst/>
          </a:prstGeom>
        </p:spPr>
      </p:pic>
      <p:sp>
        <p:nvSpPr>
          <p:cNvPr id="2" name="Marcador de contenido 1"/>
          <p:cNvSpPr>
            <a:spLocks noGrp="1"/>
          </p:cNvSpPr>
          <p:nvPr>
            <p:ph idx="1"/>
          </p:nvPr>
        </p:nvSpPr>
        <p:spPr/>
        <p:txBody>
          <a:bodyPr>
            <a:normAutofit/>
          </a:bodyPr>
          <a:lstStyle/>
          <a:p>
            <a:pPr marL="0" indent="0">
              <a:buNone/>
            </a:pPr>
            <a:r>
              <a:rPr lang="es-ES_tradnl" sz="2400" dirty="0" smtClean="0"/>
              <a:t>Esta implementación</a:t>
            </a:r>
          </a:p>
          <a:p>
            <a:pPr marL="0" indent="0">
              <a:buNone/>
            </a:pPr>
            <a:r>
              <a:rPr lang="es-ES_tradnl" sz="2400" dirty="0" smtClean="0"/>
              <a:t>refleja el hecho</a:t>
            </a:r>
          </a:p>
          <a:p>
            <a:pPr marL="0" indent="0">
              <a:buNone/>
            </a:pPr>
            <a:r>
              <a:rPr lang="es-ES_tradnl" sz="2400" dirty="0" smtClean="0"/>
              <a:t>“El individuo </a:t>
            </a:r>
          </a:p>
          <a:p>
            <a:pPr marL="0" indent="0">
              <a:buNone/>
            </a:pPr>
            <a:r>
              <a:rPr lang="es-ES_tradnl" sz="2400" dirty="0" smtClean="0"/>
              <a:t>TIENE una </a:t>
            </a:r>
          </a:p>
          <a:p>
            <a:pPr marL="0" indent="0">
              <a:buNone/>
            </a:pPr>
            <a:r>
              <a:rPr lang="es-ES_tradnl" sz="2400" dirty="0" smtClean="0"/>
              <a:t>cromosoma”</a:t>
            </a:r>
          </a:p>
          <a:p>
            <a:endParaRPr lang="es-ES_tradnl" sz="2400" dirty="0"/>
          </a:p>
        </p:txBody>
      </p:sp>
      <p:sp>
        <p:nvSpPr>
          <p:cNvPr id="20"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887542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Marcador de contenido 1"/>
          <p:cNvSpPr>
            <a:spLocks noGrp="1"/>
          </p:cNvSpPr>
          <p:nvPr>
            <p:ph idx="1"/>
          </p:nvPr>
        </p:nvSpPr>
        <p:spPr/>
        <p:txBody>
          <a:bodyPr>
            <a:normAutofit/>
          </a:bodyPr>
          <a:lstStyle/>
          <a:p>
            <a:pPr marL="0" indent="0">
              <a:buNone/>
            </a:pPr>
            <a:r>
              <a:rPr lang="es-ES_tradnl" sz="2400" dirty="0" smtClean="0"/>
              <a:t>Una vez implementada la representación, se realizará una prueba para comprobar su funcionamiento.</a:t>
            </a:r>
          </a:p>
          <a:p>
            <a:endParaRPr lang="es-ES_tradnl" sz="2400" dirty="0"/>
          </a:p>
        </p:txBody>
      </p:sp>
      <p:sp>
        <p:nvSpPr>
          <p:cNvPr id="20"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965009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1" name="Imagen 10"/>
          <p:cNvPicPr>
            <a:picLocks noChangeAspect="1"/>
          </p:cNvPicPr>
          <p:nvPr/>
        </p:nvPicPr>
        <p:blipFill>
          <a:blip r:embed="rId2"/>
          <a:stretch>
            <a:fillRect/>
          </a:stretch>
        </p:blipFill>
        <p:spPr>
          <a:xfrm>
            <a:off x="169272" y="1489242"/>
            <a:ext cx="8191500" cy="3911600"/>
          </a:xfrm>
          <a:prstGeom prst="rect">
            <a:avLst/>
          </a:prstGeom>
        </p:spPr>
      </p:pic>
      <p:pic>
        <p:nvPicPr>
          <p:cNvPr id="12" name="Imagen 11"/>
          <p:cNvPicPr>
            <a:picLocks noChangeAspect="1"/>
          </p:cNvPicPr>
          <p:nvPr/>
        </p:nvPicPr>
        <p:blipFill>
          <a:blip r:embed="rId3"/>
          <a:stretch>
            <a:fillRect/>
          </a:stretch>
        </p:blipFill>
        <p:spPr>
          <a:xfrm>
            <a:off x="1690416" y="5232535"/>
            <a:ext cx="4859021" cy="984909"/>
          </a:xfrm>
          <a:prstGeom prst="rect">
            <a:avLst/>
          </a:prstGeom>
          <a:ln>
            <a:solidFill>
              <a:srgbClr val="FF0000"/>
            </a:solidFill>
          </a:ln>
        </p:spPr>
      </p:pic>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r>
              <a:rPr lang="es-ES" sz="3200" smtClean="0">
                <a:solidFill>
                  <a:schemeClr val="bg1"/>
                </a:solidFill>
                <a:latin typeface="Avenir Black"/>
                <a:cs typeface="Avenir Black"/>
              </a:rPr>
              <a:t>: implementación</a:t>
            </a:r>
            <a:endParaRPr lang="es-ES" sz="3200" dirty="0">
              <a:solidFill>
                <a:schemeClr val="bg1"/>
              </a:solidFill>
              <a:latin typeface="Avenir Book"/>
              <a:cs typeface="Avenir Book"/>
            </a:endParaRPr>
          </a:p>
        </p:txBody>
      </p:sp>
      <p:cxnSp>
        <p:nvCxnSpPr>
          <p:cNvPr id="7" name="Conector recto de flecha 6"/>
          <p:cNvCxnSpPr/>
          <p:nvPr/>
        </p:nvCxnSpPr>
        <p:spPr>
          <a:xfrm flipH="1">
            <a:off x="5347504" y="4039565"/>
            <a:ext cx="208344" cy="254643"/>
          </a:xfrm>
          <a:prstGeom prst="straightConnector1">
            <a:avLst/>
          </a:prstGeom>
          <a:ln>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5347504" y="3778401"/>
            <a:ext cx="3132589" cy="369332"/>
          </a:xfrm>
          <a:prstGeom prst="rect">
            <a:avLst/>
          </a:prstGeom>
          <a:noFill/>
        </p:spPr>
        <p:txBody>
          <a:bodyPr wrap="none" rtlCol="0">
            <a:spAutoFit/>
          </a:bodyPr>
          <a:lstStyle/>
          <a:p>
            <a:r>
              <a:rPr lang="es-ES_tradnl" dirty="0" smtClean="0">
                <a:solidFill>
                  <a:srgbClr val="FF0000"/>
                </a:solidFill>
              </a:rPr>
              <a:t>7 bits por Gen</a:t>
            </a:r>
            <a:r>
              <a:rPr lang="es-ES_tradnl" smtClean="0">
                <a:solidFill>
                  <a:srgbClr val="FF0000"/>
                </a:solidFill>
              </a:rPr>
              <a:t>, incluido el signo</a:t>
            </a:r>
            <a:endParaRPr lang="es-ES_tradnl">
              <a:solidFill>
                <a:srgbClr val="FF0000"/>
              </a:solidFill>
            </a:endParaRPr>
          </a:p>
        </p:txBody>
      </p:sp>
    </p:spTree>
    <p:extLst>
      <p:ext uri="{BB962C8B-B14F-4D97-AF65-F5344CB8AC3E}">
        <p14:creationId xmlns:p14="http://schemas.microsoft.com/office/powerpoint/2010/main" val="17229472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 Observaciones</a:t>
            </a:r>
            <a:endParaRPr lang="es-ES" sz="3200" dirty="0">
              <a:solidFill>
                <a:schemeClr val="bg1"/>
              </a:solidFill>
              <a:latin typeface="Avenir Book"/>
              <a:cs typeface="Avenir Book"/>
            </a:endParaRPr>
          </a:p>
        </p:txBody>
      </p:sp>
      <p:sp>
        <p:nvSpPr>
          <p:cNvPr id="16" name="Marcador de contenido 2"/>
          <p:cNvSpPr txBox="1">
            <a:spLocks/>
          </p:cNvSpPr>
          <p:nvPr/>
        </p:nvSpPr>
        <p:spPr>
          <a:xfrm>
            <a:off x="0" y="1446835"/>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s-ES_tradnl" sz="2000" dirty="0" smtClean="0"/>
              <a:t>Observa que el individuo no es una cromosoma, más bien, un individuo posee una cromosoma</a:t>
            </a:r>
          </a:p>
          <a:p>
            <a:r>
              <a:rPr lang="es-ES_tradnl" sz="2000" dirty="0" smtClean="0"/>
              <a:t>La aptitud de un individuo NO depende de él directamente, sino que del ambiente, por lo tanto, la función de aptitud no se debe de implementar en la cromosoma ni en el individuo.</a:t>
            </a:r>
          </a:p>
          <a:p>
            <a:r>
              <a:rPr lang="es-ES_tradnl" sz="2000" dirty="0" smtClean="0"/>
              <a:t>Falta  implementar los operadores genéticos. Esto se desarrollará más adelante.</a:t>
            </a:r>
            <a:endParaRPr lang="es-ES_tradnl" sz="2000" dirty="0"/>
          </a:p>
        </p:txBody>
      </p:sp>
    </p:spTree>
    <p:extLst>
      <p:ext uri="{BB962C8B-B14F-4D97-AF65-F5344CB8AC3E}">
        <p14:creationId xmlns:p14="http://schemas.microsoft.com/office/powerpoint/2010/main" val="591909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 Ejercicio</a:t>
            </a:r>
            <a:endParaRPr lang="es-ES" sz="3200" dirty="0">
              <a:solidFill>
                <a:schemeClr val="bg1"/>
              </a:solidFill>
              <a:latin typeface="Avenir Book"/>
              <a:cs typeface="Avenir Book"/>
            </a:endParaRPr>
          </a:p>
        </p:txBody>
      </p:sp>
      <p:sp>
        <p:nvSpPr>
          <p:cNvPr id="9" name="Marcador de contenido 2"/>
          <p:cNvSpPr>
            <a:spLocks noGrp="1"/>
          </p:cNvSpPr>
          <p:nvPr>
            <p:ph idx="1"/>
          </p:nvPr>
        </p:nvSpPr>
        <p:spPr>
          <a:xfrm>
            <a:off x="440736" y="1285519"/>
            <a:ext cx="8021253" cy="4148273"/>
          </a:xfrm>
        </p:spPr>
        <p:txBody>
          <a:bodyPr/>
          <a:lstStyle/>
          <a:p>
            <a:pPr marL="0" indent="0">
              <a:buNone/>
            </a:pPr>
            <a:r>
              <a:rPr lang="es-ES_tradnl" sz="2400" smtClean="0"/>
              <a:t>Encuentra el </a:t>
            </a:r>
            <a:r>
              <a:rPr lang="es-ES_tradnl" sz="2400" dirty="0" smtClean="0"/>
              <a:t>mínimo de la función</a:t>
            </a:r>
          </a:p>
          <a:p>
            <a:pPr marL="0" indent="0">
              <a:buNone/>
            </a:pPr>
            <a:r>
              <a:rPr lang="es-ES_tradnl" sz="2400" dirty="0" smtClean="0"/>
              <a:t>donde x, y son enteros.</a:t>
            </a:r>
          </a:p>
          <a:p>
            <a:pPr marL="0" indent="0">
              <a:buNone/>
            </a:pPr>
            <a:endParaRPr lang="es-ES_tradnl" sz="2400" dirty="0" smtClean="0"/>
          </a:p>
          <a:p>
            <a:r>
              <a:rPr lang="es-ES_tradnl" sz="2000" dirty="0" smtClean="0"/>
              <a:t>Dos variables, tipo entero.  </a:t>
            </a:r>
          </a:p>
          <a:p>
            <a:r>
              <a:rPr lang="es-ES_tradnl" sz="2000" dirty="0" smtClean="0"/>
              <a:t>Consideraremos únicamente valores entre -32 y 32.</a:t>
            </a:r>
          </a:p>
          <a:p>
            <a:pPr marL="0" indent="0">
              <a:buNone/>
            </a:pPr>
            <a:r>
              <a:rPr lang="es-ES_tradnl" sz="2000" dirty="0" smtClean="0"/>
              <a:t>El cromosoma puede </a:t>
            </a:r>
            <a:r>
              <a:rPr lang="es-ES_tradnl" sz="2000" dirty="0" smtClean="0"/>
              <a:t>estar conformada por dos genes como el siguiente</a:t>
            </a:r>
            <a:endParaRPr lang="es-ES_tradnl" sz="2000" dirty="0"/>
          </a:p>
        </p:txBody>
      </p:sp>
      <p:pic>
        <p:nvPicPr>
          <p:cNvPr id="22" name="Imagen 21"/>
          <p:cNvPicPr>
            <a:picLocks noChangeAspect="1"/>
          </p:cNvPicPr>
          <p:nvPr/>
        </p:nvPicPr>
        <p:blipFill>
          <a:blip r:embed="rId2"/>
          <a:stretch>
            <a:fillRect/>
          </a:stretch>
        </p:blipFill>
        <p:spPr>
          <a:xfrm>
            <a:off x="4923895" y="1321217"/>
            <a:ext cx="2343093" cy="365273"/>
          </a:xfrm>
          <a:prstGeom prst="rect">
            <a:avLst/>
          </a:prstGeom>
        </p:spPr>
      </p:pic>
      <p:graphicFrame>
        <p:nvGraphicFramePr>
          <p:cNvPr id="52" name="Tabla 51"/>
          <p:cNvGraphicFramePr>
            <a:graphicFrameLocks noGrp="1"/>
          </p:cNvGraphicFramePr>
          <p:nvPr>
            <p:extLst>
              <p:ext uri="{D42A27DB-BD31-4B8C-83A1-F6EECF244321}">
                <p14:modId xmlns:p14="http://schemas.microsoft.com/office/powerpoint/2010/main" val="1488713775"/>
              </p:ext>
            </p:extLst>
          </p:nvPr>
        </p:nvGraphicFramePr>
        <p:xfrm>
          <a:off x="305424" y="3979411"/>
          <a:ext cx="4898075" cy="365760"/>
        </p:xfrm>
        <a:graphic>
          <a:graphicData uri="http://schemas.openxmlformats.org/drawingml/2006/table">
            <a:tbl>
              <a:tblPr firstRow="1" bandRow="1">
                <a:tableStyleId>{5C22544A-7EE6-4342-B048-85BDC9FD1C3A}</a:tableStyleId>
              </a:tblPr>
              <a:tblGrid>
                <a:gridCol w="699725"/>
                <a:gridCol w="699725"/>
                <a:gridCol w="699725"/>
                <a:gridCol w="699725"/>
                <a:gridCol w="699725"/>
                <a:gridCol w="699725"/>
                <a:gridCol w="699725"/>
              </a:tblGrid>
              <a:tr h="320998">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r>
            </a:tbl>
          </a:graphicData>
        </a:graphic>
      </p:graphicFrame>
      <p:cxnSp>
        <p:nvCxnSpPr>
          <p:cNvPr id="53" name="Conector recto de flecha 52"/>
          <p:cNvCxnSpPr/>
          <p:nvPr/>
        </p:nvCxnSpPr>
        <p:spPr>
          <a:xfrm flipV="1">
            <a:off x="618943" y="4484796"/>
            <a:ext cx="0" cy="339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p:cNvCxnSpPr/>
          <p:nvPr/>
        </p:nvCxnSpPr>
        <p:spPr>
          <a:xfrm flipV="1">
            <a:off x="1315498" y="4345171"/>
            <a:ext cx="0" cy="357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p:cNvCxnSpPr/>
          <p:nvPr/>
        </p:nvCxnSpPr>
        <p:spPr>
          <a:xfrm flipV="1">
            <a:off x="4727543" y="4330199"/>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233789" y="4824184"/>
            <a:ext cx="696024" cy="369332"/>
          </a:xfrm>
          <a:prstGeom prst="rect">
            <a:avLst/>
          </a:prstGeom>
          <a:noFill/>
        </p:spPr>
        <p:txBody>
          <a:bodyPr wrap="none" rtlCol="0">
            <a:spAutoFit/>
          </a:bodyPr>
          <a:lstStyle/>
          <a:p>
            <a:r>
              <a:rPr lang="es-ES_tradnl" smtClean="0"/>
              <a:t>Signo</a:t>
            </a:r>
            <a:endParaRPr lang="es-ES_tradnl"/>
          </a:p>
        </p:txBody>
      </p:sp>
      <p:sp>
        <p:nvSpPr>
          <p:cNvPr id="57" name="CuadroTexto 56"/>
          <p:cNvSpPr txBox="1"/>
          <p:nvPr/>
        </p:nvSpPr>
        <p:spPr>
          <a:xfrm>
            <a:off x="1123825" y="4671492"/>
            <a:ext cx="612668" cy="369332"/>
          </a:xfrm>
          <a:prstGeom prst="rect">
            <a:avLst/>
          </a:prstGeom>
          <a:noFill/>
        </p:spPr>
        <p:txBody>
          <a:bodyPr wrap="none" rtlCol="0">
            <a:spAutoFit/>
          </a:bodyPr>
          <a:lstStyle/>
          <a:p>
            <a:r>
              <a:rPr lang="es-ES_tradnl" smtClean="0"/>
              <a:t>MSB</a:t>
            </a:r>
            <a:endParaRPr lang="es-ES_tradnl"/>
          </a:p>
        </p:txBody>
      </p:sp>
      <p:sp>
        <p:nvSpPr>
          <p:cNvPr id="58" name="CuadroTexto 57"/>
          <p:cNvSpPr txBox="1"/>
          <p:nvPr/>
        </p:nvSpPr>
        <p:spPr>
          <a:xfrm>
            <a:off x="4421209" y="4716359"/>
            <a:ext cx="513282" cy="369332"/>
          </a:xfrm>
          <a:prstGeom prst="rect">
            <a:avLst/>
          </a:prstGeom>
          <a:noFill/>
        </p:spPr>
        <p:txBody>
          <a:bodyPr wrap="none" rtlCol="0">
            <a:spAutoFit/>
          </a:bodyPr>
          <a:lstStyle/>
          <a:p>
            <a:r>
              <a:rPr lang="es-ES_tradnl" dirty="0" smtClean="0"/>
              <a:t>LSB</a:t>
            </a:r>
            <a:endParaRPr lang="es-ES_tradnl" dirty="0"/>
          </a:p>
        </p:txBody>
      </p:sp>
      <p:cxnSp>
        <p:nvCxnSpPr>
          <p:cNvPr id="69" name="Conector recto de flecha 68"/>
          <p:cNvCxnSpPr/>
          <p:nvPr/>
        </p:nvCxnSpPr>
        <p:spPr>
          <a:xfrm>
            <a:off x="444064" y="4478732"/>
            <a:ext cx="4648797" cy="606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Marcador de pie de página 5"/>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963383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3785652"/>
          </a:xfrm>
          <a:prstGeom prst="rect">
            <a:avLst/>
          </a:prstGeom>
          <a:noFill/>
        </p:spPr>
        <p:txBody>
          <a:bodyPr wrap="square" rtlCol="0">
            <a:spAutoFit/>
          </a:bodyPr>
          <a:lstStyle/>
          <a:p>
            <a:pPr marL="342900" indent="-342900" algn="just">
              <a:buFont typeface="+mj-lt"/>
              <a:buAutoNum type="arabicPeriod"/>
            </a:pPr>
            <a:r>
              <a:rPr lang="es-ES" sz="2400" dirty="0" smtClean="0">
                <a:latin typeface="Avenir Book"/>
                <a:cs typeface="Avenir Book"/>
              </a:rPr>
              <a:t>Propósito de la UA</a:t>
            </a:r>
          </a:p>
          <a:p>
            <a:pPr marL="342900" indent="-342900" algn="just">
              <a:buFont typeface="+mj-lt"/>
              <a:buAutoNum type="arabicPeriod"/>
            </a:pPr>
            <a:r>
              <a:rPr lang="es-ES" sz="2400" dirty="0" smtClean="0">
                <a:latin typeface="Avenir Book"/>
                <a:cs typeface="Avenir Book"/>
              </a:rPr>
              <a:t>Propósito de la UC 4</a:t>
            </a:r>
          </a:p>
          <a:p>
            <a:pPr marL="342900" indent="-342900" algn="just">
              <a:buFont typeface="+mj-lt"/>
              <a:buAutoNum type="arabicPeriod"/>
            </a:pPr>
            <a:r>
              <a:rPr lang="es-ES" sz="2400" dirty="0" smtClean="0">
                <a:latin typeface="Avenir Book"/>
                <a:cs typeface="Avenir Book"/>
              </a:rPr>
              <a:t>Guion explicativo del uso del material</a:t>
            </a:r>
          </a:p>
          <a:p>
            <a:pPr marL="342900" indent="-342900" algn="just">
              <a:buFont typeface="+mj-lt"/>
              <a:buAutoNum type="arabicPeriod"/>
            </a:pPr>
            <a:r>
              <a:rPr lang="es-ES" sz="2400" dirty="0" smtClean="0">
                <a:latin typeface="Avenir Book"/>
                <a:cs typeface="Avenir Book"/>
              </a:rPr>
              <a:t>Representaciones en Algoritmos Genéticos</a:t>
            </a:r>
          </a:p>
          <a:p>
            <a:pPr marL="800100" lvl="1" indent="-342900" algn="just">
              <a:buFont typeface="+mj-lt"/>
              <a:buAutoNum type="alphaLcParenR"/>
            </a:pPr>
            <a:r>
              <a:rPr lang="es-ES" sz="2400" dirty="0" smtClean="0">
                <a:latin typeface="Avenir Book"/>
                <a:cs typeface="Avenir Book"/>
              </a:rPr>
              <a:t>Representación de números enteros</a:t>
            </a:r>
          </a:p>
          <a:p>
            <a:pPr marL="800100" lvl="1" indent="-342900">
              <a:buFont typeface="+mj-lt"/>
              <a:buAutoNum type="alphaLcParenR"/>
            </a:pPr>
            <a:r>
              <a:rPr lang="es-ES" sz="2400" dirty="0" smtClean="0"/>
              <a:t>Representación de números reales</a:t>
            </a:r>
            <a:endParaRPr lang="es-ES" sz="2400" dirty="0"/>
          </a:p>
          <a:p>
            <a:pPr marL="342900" indent="-342900" algn="just">
              <a:buFont typeface="+mj-lt"/>
              <a:buAutoNum type="arabicPeriod"/>
            </a:pPr>
            <a:r>
              <a:rPr lang="es-ES" sz="2400" dirty="0" smtClean="0">
                <a:latin typeface="Avenir Book"/>
                <a:cs typeface="Avenir Book"/>
              </a:rPr>
              <a:t>Referencias</a:t>
            </a:r>
          </a:p>
          <a:p>
            <a:pPr marL="342900" indent="-342900" algn="just">
              <a:buFont typeface="+mj-lt"/>
              <a:buAutoNum type="arabicPeriod"/>
            </a:pPr>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Contenido</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2402090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_tradnl" sz="1800" dirty="0"/>
              <a:t>Implementa con enfoque orientado a objetos.</a:t>
            </a:r>
          </a:p>
          <a:p>
            <a:r>
              <a:rPr lang="es-ES_tradnl" sz="1800" dirty="0"/>
              <a:t>Piensa una forma de aprovechar el código anterior (reutilización de software).</a:t>
            </a:r>
          </a:p>
          <a:p>
            <a:r>
              <a:rPr lang="es-ES_tradnl" sz="1800" dirty="0"/>
              <a:t>Se propone el siguiente diagrama de clases, pero puedes crear uno propio.</a:t>
            </a:r>
          </a:p>
          <a:p>
            <a:endParaRPr lang="es-ES_tradnl" dirty="0"/>
          </a:p>
        </p:txBody>
      </p:sp>
      <p:sp>
        <p:nvSpPr>
          <p:cNvPr id="6" name="Rectángulo 5"/>
          <p:cNvSpPr/>
          <p:nvPr/>
        </p:nvSpPr>
        <p:spPr>
          <a:xfrm>
            <a:off x="1219702" y="3851735"/>
            <a:ext cx="1973179" cy="36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a:t>Individuo</a:t>
            </a:r>
            <a:endParaRPr lang="es-ES_tradnl" sz="1350"/>
          </a:p>
        </p:txBody>
      </p:sp>
      <p:sp>
        <p:nvSpPr>
          <p:cNvPr id="7" name="Rectángulo 6"/>
          <p:cNvSpPr/>
          <p:nvPr/>
        </p:nvSpPr>
        <p:spPr>
          <a:xfrm>
            <a:off x="1219701" y="4218697"/>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a:t>-cromosoma</a:t>
            </a:r>
            <a:endParaRPr lang="es-ES_tradnl" sz="1350"/>
          </a:p>
        </p:txBody>
      </p:sp>
      <p:sp>
        <p:nvSpPr>
          <p:cNvPr id="8" name="Rectángulo 7"/>
          <p:cNvSpPr/>
          <p:nvPr/>
        </p:nvSpPr>
        <p:spPr>
          <a:xfrm>
            <a:off x="1219701" y="4771085"/>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 </a:t>
            </a:r>
            <a:r>
              <a:rPr lang="es-ES_tradnl" sz="1350" dirty="0" err="1"/>
              <a:t>initRandomIndividuo</a:t>
            </a:r>
            <a:r>
              <a:rPr lang="es-ES_tradnl" sz="1350" dirty="0"/>
              <a:t>()</a:t>
            </a:r>
          </a:p>
          <a:p>
            <a:r>
              <a:rPr lang="es-ES_tradnl" sz="1350" dirty="0"/>
              <a:t>+ </a:t>
            </a:r>
            <a:r>
              <a:rPr lang="es-ES_tradnl" sz="1350" dirty="0" err="1"/>
              <a:t>int</a:t>
            </a:r>
            <a:r>
              <a:rPr lang="es-ES_tradnl" sz="1350" dirty="0"/>
              <a:t> </a:t>
            </a:r>
            <a:r>
              <a:rPr lang="es-ES_tradnl" sz="1350" dirty="0" err="1"/>
              <a:t>getFenotipo</a:t>
            </a:r>
            <a:r>
              <a:rPr lang="es-ES_tradnl" sz="1350" dirty="0"/>
              <a:t>()</a:t>
            </a:r>
            <a:endParaRPr lang="es-ES_tradnl" sz="1350" dirty="0"/>
          </a:p>
        </p:txBody>
      </p:sp>
      <p:sp>
        <p:nvSpPr>
          <p:cNvPr id="9" name="Rectángulo 8"/>
          <p:cNvSpPr/>
          <p:nvPr/>
        </p:nvSpPr>
        <p:spPr>
          <a:xfrm>
            <a:off x="5928561" y="4035216"/>
            <a:ext cx="1973179" cy="36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dirty="0" err="1"/>
              <a:t>GenEntero</a:t>
            </a:r>
            <a:endParaRPr lang="es-ES_tradnl" sz="1350" dirty="0"/>
          </a:p>
        </p:txBody>
      </p:sp>
      <p:sp>
        <p:nvSpPr>
          <p:cNvPr id="10" name="Rectángulo 9"/>
          <p:cNvSpPr/>
          <p:nvPr/>
        </p:nvSpPr>
        <p:spPr>
          <a:xfrm>
            <a:off x="5928561" y="4402179"/>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a:t>
            </a:r>
            <a:r>
              <a:rPr lang="es-ES_tradnl" sz="1350" dirty="0" err="1"/>
              <a:t>int</a:t>
            </a:r>
            <a:r>
              <a:rPr lang="es-ES_tradnl" sz="1350" dirty="0"/>
              <a:t> gen[]</a:t>
            </a:r>
            <a:endParaRPr lang="es-ES_tradnl" sz="1350" dirty="0"/>
          </a:p>
        </p:txBody>
      </p:sp>
      <p:sp>
        <p:nvSpPr>
          <p:cNvPr id="11" name="Rectángulo 10"/>
          <p:cNvSpPr/>
          <p:nvPr/>
        </p:nvSpPr>
        <p:spPr>
          <a:xfrm>
            <a:off x="5928561" y="4954567"/>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 </a:t>
            </a:r>
            <a:r>
              <a:rPr lang="es-ES_tradnl" sz="1350" dirty="0" err="1"/>
              <a:t>initialize</a:t>
            </a:r>
            <a:r>
              <a:rPr lang="es-ES_tradnl" sz="1350" dirty="0"/>
              <a:t>()</a:t>
            </a:r>
          </a:p>
          <a:p>
            <a:r>
              <a:rPr lang="es-ES_tradnl" sz="1350" dirty="0"/>
              <a:t>+ </a:t>
            </a:r>
            <a:r>
              <a:rPr lang="es-ES_tradnl" sz="1350" dirty="0" err="1"/>
              <a:t>int</a:t>
            </a:r>
            <a:r>
              <a:rPr lang="es-ES_tradnl" sz="1350" dirty="0"/>
              <a:t> </a:t>
            </a:r>
            <a:r>
              <a:rPr lang="es-ES_tradnl" sz="1350" dirty="0" err="1"/>
              <a:t>getValue</a:t>
            </a:r>
            <a:r>
              <a:rPr lang="es-ES_tradnl" sz="1350" dirty="0"/>
              <a:t>()</a:t>
            </a:r>
          </a:p>
        </p:txBody>
      </p:sp>
      <p:sp>
        <p:nvSpPr>
          <p:cNvPr id="14" name="Rectángulo 13"/>
          <p:cNvSpPr/>
          <p:nvPr/>
        </p:nvSpPr>
        <p:spPr>
          <a:xfrm>
            <a:off x="3649329" y="3921166"/>
            <a:ext cx="1973179" cy="36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dirty="0"/>
              <a:t>Cromosoma</a:t>
            </a:r>
            <a:endParaRPr lang="es-ES_tradnl" sz="1350" dirty="0"/>
          </a:p>
        </p:txBody>
      </p:sp>
      <p:sp>
        <p:nvSpPr>
          <p:cNvPr id="15" name="Rectángulo 14"/>
          <p:cNvSpPr/>
          <p:nvPr/>
        </p:nvSpPr>
        <p:spPr>
          <a:xfrm>
            <a:off x="3649328" y="4288129"/>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a:t>
            </a:r>
            <a:r>
              <a:rPr lang="es-ES_tradnl" sz="1350" dirty="0" err="1"/>
              <a:t>GenEntero</a:t>
            </a:r>
            <a:r>
              <a:rPr lang="es-ES_tradnl" sz="1350" dirty="0"/>
              <a:t> genes[]</a:t>
            </a:r>
            <a:endParaRPr lang="es-ES_tradnl" sz="1350" dirty="0"/>
          </a:p>
        </p:txBody>
      </p:sp>
      <p:sp>
        <p:nvSpPr>
          <p:cNvPr id="16" name="Rectángulo 15"/>
          <p:cNvSpPr/>
          <p:nvPr/>
        </p:nvSpPr>
        <p:spPr>
          <a:xfrm>
            <a:off x="3649328" y="4840516"/>
            <a:ext cx="1973179"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sz="1350" dirty="0"/>
              <a:t>+ </a:t>
            </a:r>
            <a:r>
              <a:rPr lang="es-ES_tradnl" sz="1350" dirty="0" err="1"/>
              <a:t>initialize</a:t>
            </a:r>
            <a:r>
              <a:rPr lang="es-ES_tradnl" sz="1350" dirty="0"/>
              <a:t>()</a:t>
            </a:r>
          </a:p>
          <a:p>
            <a:r>
              <a:rPr lang="es-ES_tradnl" sz="1350" dirty="0"/>
              <a:t>+ </a:t>
            </a:r>
            <a:r>
              <a:rPr lang="es-ES_tradnl" sz="1350" dirty="0" err="1"/>
              <a:t>int</a:t>
            </a:r>
            <a:r>
              <a:rPr lang="es-ES_tradnl" sz="1350" dirty="0"/>
              <a:t> </a:t>
            </a:r>
            <a:r>
              <a:rPr lang="es-ES_tradnl" sz="1350" dirty="0" err="1"/>
              <a:t>getValue</a:t>
            </a:r>
            <a:r>
              <a:rPr lang="es-ES_tradnl" sz="1350" dirty="0"/>
              <a:t>()</a:t>
            </a:r>
          </a:p>
        </p:txBody>
      </p:sp>
      <p:cxnSp>
        <p:nvCxnSpPr>
          <p:cNvPr id="18" name="Conector recto de flecha 17"/>
          <p:cNvCxnSpPr/>
          <p:nvPr/>
        </p:nvCxnSpPr>
        <p:spPr>
          <a:xfrm flipH="1">
            <a:off x="3192880" y="4402179"/>
            <a:ext cx="4564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flipH="1">
            <a:off x="5622507" y="4516479"/>
            <a:ext cx="4564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ángulo 21"/>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3" name="Rectángulo 22"/>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 Ejercicio</a:t>
            </a:r>
            <a:endParaRPr lang="es-ES" sz="3200" dirty="0">
              <a:solidFill>
                <a:schemeClr val="bg1"/>
              </a:solidFill>
              <a:latin typeface="Avenir Book"/>
              <a:cs typeface="Avenir Book"/>
            </a:endParaRPr>
          </a:p>
        </p:txBody>
      </p:sp>
      <p:sp>
        <p:nvSpPr>
          <p:cNvPr id="13" name="Marcador de pie de página 1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2110540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3" name="Rectángulo 22"/>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Título 1"/>
          <p:cNvSpPr txBox="1">
            <a:spLocks/>
          </p:cNvSpPr>
          <p:nvPr/>
        </p:nvSpPr>
        <p:spPr>
          <a:xfrm>
            <a:off x="926793" y="2205333"/>
            <a:ext cx="752851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b="1" smtClean="0">
                <a:latin typeface="Avenir Black"/>
                <a:cs typeface="Avenir Black"/>
              </a:rPr>
              <a:t>Representación de números enteros reales</a:t>
            </a:r>
            <a:endParaRPr lang="es-ES" sz="3200" b="1" dirty="0">
              <a:latin typeface="Avenir Book"/>
              <a:cs typeface="Avenir Book"/>
            </a:endParaRPr>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638559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1" name="Marcador de contenido 2"/>
          <p:cNvSpPr>
            <a:spLocks noGrp="1"/>
          </p:cNvSpPr>
          <p:nvPr>
            <p:ph idx="1"/>
          </p:nvPr>
        </p:nvSpPr>
        <p:spPr>
          <a:xfrm>
            <a:off x="3" y="1312636"/>
            <a:ext cx="9143997" cy="4351338"/>
          </a:xfrm>
        </p:spPr>
        <p:txBody>
          <a:bodyPr>
            <a:normAutofit/>
          </a:bodyPr>
          <a:lstStyle/>
          <a:p>
            <a:r>
              <a:rPr lang="es-ES_tradnl" sz="2400" dirty="0" smtClean="0"/>
              <a:t>En una amplia variedad de problemas, es necesario usar una representación real.</a:t>
            </a:r>
          </a:p>
          <a:p>
            <a:r>
              <a:rPr lang="es-ES_tradnl" sz="2400" dirty="0" smtClean="0"/>
              <a:t>Aunque pueden implementarse con variables tipo </a:t>
            </a:r>
            <a:r>
              <a:rPr lang="es-ES_tradnl" sz="2400" dirty="0" err="1" smtClean="0">
                <a:solidFill>
                  <a:srgbClr val="00B050"/>
                </a:solidFill>
              </a:rPr>
              <a:t>float</a:t>
            </a:r>
            <a:r>
              <a:rPr lang="es-ES_tradnl" sz="2400" dirty="0" smtClean="0"/>
              <a:t> o </a:t>
            </a:r>
            <a:r>
              <a:rPr lang="es-ES_tradnl" sz="2400" dirty="0" err="1" smtClean="0">
                <a:solidFill>
                  <a:srgbClr val="00B050"/>
                </a:solidFill>
              </a:rPr>
              <a:t>double</a:t>
            </a:r>
            <a:r>
              <a:rPr lang="es-ES_tradnl" sz="2400" dirty="0" smtClean="0"/>
              <a:t>, no se aconseja su uso, ya que se complica la definición de los operadores genéticos.</a:t>
            </a:r>
          </a:p>
          <a:p>
            <a:r>
              <a:rPr lang="es-ES_tradnl" sz="2400" dirty="0" smtClean="0"/>
              <a:t>Se </a:t>
            </a:r>
            <a:r>
              <a:rPr lang="es-ES_tradnl" sz="2400" dirty="0" smtClean="0"/>
              <a:t>puede usar </a:t>
            </a:r>
            <a:r>
              <a:rPr lang="es-ES_tradnl" sz="2400" dirty="0" smtClean="0"/>
              <a:t>una cadena de bits para implementar la codificación real.</a:t>
            </a:r>
          </a:p>
        </p:txBody>
      </p:sp>
    </p:spTree>
    <p:extLst>
      <p:ext uri="{BB962C8B-B14F-4D97-AF65-F5344CB8AC3E}">
        <p14:creationId xmlns:p14="http://schemas.microsoft.com/office/powerpoint/2010/main" val="404260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1" name="Marcador de contenido 2"/>
          <p:cNvSpPr>
            <a:spLocks noGrp="1"/>
          </p:cNvSpPr>
          <p:nvPr>
            <p:ph idx="1"/>
          </p:nvPr>
        </p:nvSpPr>
        <p:spPr>
          <a:xfrm>
            <a:off x="3" y="1312636"/>
            <a:ext cx="9143997" cy="4351338"/>
          </a:xfrm>
        </p:spPr>
        <p:txBody>
          <a:bodyPr>
            <a:normAutofit/>
          </a:bodyPr>
          <a:lstStyle/>
          <a:p>
            <a:pPr marL="0" indent="0">
              <a:buNone/>
            </a:pPr>
            <a:r>
              <a:rPr lang="es-ES_tradnl" sz="2400" dirty="0"/>
              <a:t>La idea general es la siguiente:</a:t>
            </a:r>
          </a:p>
          <a:p>
            <a:pPr marL="0" indent="0">
              <a:buNone/>
            </a:pPr>
            <a:endParaRPr lang="es-ES_tradnl" sz="2400" dirty="0"/>
          </a:p>
          <a:p>
            <a:pPr marL="514350" indent="-514350">
              <a:buFont typeface="+mj-lt"/>
              <a:buAutoNum type="arabicPeriod"/>
            </a:pPr>
            <a:r>
              <a:rPr lang="es-ES_tradnl" sz="2400" dirty="0"/>
              <a:t>Determinar intervalo de valores.</a:t>
            </a:r>
          </a:p>
          <a:p>
            <a:pPr marL="514350" indent="-514350">
              <a:buFont typeface="+mj-lt"/>
              <a:buAutoNum type="arabicPeriod"/>
            </a:pPr>
            <a:r>
              <a:rPr lang="es-ES_tradnl" sz="2400" dirty="0"/>
              <a:t>Dividir el intervalo en particiones.</a:t>
            </a:r>
          </a:p>
          <a:p>
            <a:pPr marL="514350" indent="-514350">
              <a:buFont typeface="+mj-lt"/>
              <a:buAutoNum type="arabicPeriod"/>
            </a:pPr>
            <a:r>
              <a:rPr lang="es-ES_tradnl" sz="2400" dirty="0"/>
              <a:t>Asignar a cada partición, una codificación entera. </a:t>
            </a:r>
          </a:p>
          <a:p>
            <a:endParaRPr lang="es-ES_tradnl" sz="2400" dirty="0" smtClean="0"/>
          </a:p>
        </p:txBody>
      </p:sp>
    </p:spTree>
    <p:extLst>
      <p:ext uri="{BB962C8B-B14F-4D97-AF65-F5344CB8AC3E}">
        <p14:creationId xmlns:p14="http://schemas.microsoft.com/office/powerpoint/2010/main" val="5821450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Ejemplo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1" name="Marcador de contenido 2"/>
          <p:cNvSpPr>
            <a:spLocks noGrp="1"/>
          </p:cNvSpPr>
          <p:nvPr>
            <p:ph idx="1"/>
          </p:nvPr>
        </p:nvSpPr>
        <p:spPr>
          <a:xfrm>
            <a:off x="3" y="1312636"/>
            <a:ext cx="9143997" cy="4351338"/>
          </a:xfrm>
        </p:spPr>
        <p:txBody>
          <a:bodyPr>
            <a:normAutofit/>
          </a:bodyPr>
          <a:lstStyle/>
          <a:p>
            <a:pPr marL="0" indent="0">
              <a:buNone/>
            </a:pPr>
            <a:r>
              <a:rPr lang="es-ES_tradnl" sz="2400" dirty="0"/>
              <a:t>Encuentre el mínimo de la función</a:t>
            </a:r>
          </a:p>
          <a:p>
            <a:pPr marL="0" indent="0">
              <a:buNone/>
            </a:pPr>
            <a:endParaRPr lang="es-ES_tradnl" sz="2400" dirty="0"/>
          </a:p>
          <a:p>
            <a:pPr marL="0" indent="0">
              <a:buNone/>
            </a:pPr>
            <a:r>
              <a:rPr lang="es-ES_tradnl" sz="2400" dirty="0"/>
              <a:t>donde </a:t>
            </a:r>
            <a:r>
              <a:rPr lang="es-ES_tradnl" sz="2400" dirty="0" smtClean="0"/>
              <a:t>x </a:t>
            </a:r>
            <a:r>
              <a:rPr lang="es-ES_tradnl" sz="2400" dirty="0"/>
              <a:t>es un número </a:t>
            </a:r>
            <a:r>
              <a:rPr lang="es-ES_tradnl" sz="2400" dirty="0">
                <a:solidFill>
                  <a:schemeClr val="accent2"/>
                </a:solidFill>
              </a:rPr>
              <a:t>real entre -1 y 1</a:t>
            </a:r>
            <a:r>
              <a:rPr lang="es-ES_tradnl" sz="2400" dirty="0" smtClean="0"/>
              <a:t>.</a:t>
            </a:r>
          </a:p>
          <a:p>
            <a:pPr marL="0" indent="0">
              <a:buNone/>
            </a:pPr>
            <a:r>
              <a:rPr lang="es-ES_tradnl" sz="2400" dirty="0" smtClean="0">
                <a:solidFill>
                  <a:schemeClr val="accent6"/>
                </a:solidFill>
              </a:rPr>
              <a:t>Solución.</a:t>
            </a:r>
            <a:r>
              <a:rPr lang="es-ES_tradnl" sz="2400" dirty="0" smtClean="0"/>
              <a:t> Identificamos los siguientes:</a:t>
            </a:r>
            <a:endParaRPr lang="es-ES_tradnl" sz="2400" dirty="0"/>
          </a:p>
          <a:p>
            <a:pPr marL="457200" indent="-457200">
              <a:buFont typeface="+mj-lt"/>
              <a:buAutoNum type="arabicPeriod"/>
            </a:pPr>
            <a:r>
              <a:rPr lang="es-ES_tradnl" sz="2400" dirty="0" smtClean="0"/>
              <a:t>Intervalo </a:t>
            </a:r>
            <a:r>
              <a:rPr lang="es-ES_tradnl" sz="2400" dirty="0"/>
              <a:t>[-1 y +1]</a:t>
            </a:r>
          </a:p>
          <a:p>
            <a:pPr marL="457200" indent="-457200">
              <a:buFont typeface="+mj-lt"/>
              <a:buAutoNum type="arabicPeriod"/>
            </a:pPr>
            <a:r>
              <a:rPr lang="es-ES_tradnl" sz="2400" dirty="0"/>
              <a:t>El número de particiones o divisiones es arbitrario, supongamos que se establece en 64.</a:t>
            </a:r>
          </a:p>
          <a:p>
            <a:pPr marL="457200" indent="-457200">
              <a:buFont typeface="+mj-lt"/>
              <a:buAutoNum type="arabicPeriod"/>
            </a:pPr>
            <a:r>
              <a:rPr lang="es-ES_tradnl" sz="2400" dirty="0"/>
              <a:t>Ahora, es necesario asignar una codificación entera a cada partición</a:t>
            </a:r>
            <a:endParaRPr lang="es-ES_tradnl" sz="2400" dirty="0" smtClean="0"/>
          </a:p>
        </p:txBody>
      </p:sp>
      <p:pic>
        <p:nvPicPr>
          <p:cNvPr id="10" name="Imagen 9"/>
          <p:cNvPicPr>
            <a:picLocks noChangeAspect="1"/>
          </p:cNvPicPr>
          <p:nvPr/>
        </p:nvPicPr>
        <p:blipFill>
          <a:blip r:embed="rId2"/>
          <a:stretch>
            <a:fillRect/>
          </a:stretch>
        </p:blipFill>
        <p:spPr>
          <a:xfrm>
            <a:off x="4428693" y="1312636"/>
            <a:ext cx="1905000" cy="520700"/>
          </a:xfrm>
          <a:prstGeom prst="rect">
            <a:avLst/>
          </a:prstGeom>
        </p:spPr>
      </p:pic>
    </p:spTree>
    <p:extLst>
      <p:ext uri="{BB962C8B-B14F-4D97-AF65-F5344CB8AC3E}">
        <p14:creationId xmlns:p14="http://schemas.microsoft.com/office/powerpoint/2010/main" val="57747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p:cNvSpPr>
            <a:spLocks noGrp="1"/>
          </p:cNvSpPr>
          <p:nvPr>
            <p:ph type="ftr" sz="quarter" idx="11"/>
          </p:nvPr>
        </p:nvSpPr>
        <p:spPr/>
        <p:txBody>
          <a:bodyPr/>
          <a:lstStyle/>
          <a:p>
            <a:r>
              <a:rPr lang="es-ES_tradnl" smtClean="0"/>
              <a:t>Dr. Asdrúbal López Chau</a:t>
            </a:r>
            <a:endParaRPr lang="es-ES_tradnl"/>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Ejemplo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grpSp>
        <p:nvGrpSpPr>
          <p:cNvPr id="12" name="Agrupar 11"/>
          <p:cNvGrpSpPr/>
          <p:nvPr/>
        </p:nvGrpSpPr>
        <p:grpSpPr>
          <a:xfrm>
            <a:off x="1381449" y="1455500"/>
            <a:ext cx="6238551" cy="722125"/>
            <a:chOff x="1427748" y="1065909"/>
            <a:chExt cx="8683586" cy="1415852"/>
          </a:xfrm>
        </p:grpSpPr>
        <p:cxnSp>
          <p:nvCxnSpPr>
            <p:cNvPr id="15" name="Conector recto de flecha 14"/>
            <p:cNvCxnSpPr/>
            <p:nvPr/>
          </p:nvCxnSpPr>
          <p:spPr>
            <a:xfrm flipV="1">
              <a:off x="1527120" y="1803951"/>
              <a:ext cx="8345904" cy="6266"/>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9334266" y="1784980"/>
              <a:ext cx="647934" cy="646331"/>
            </a:xfrm>
            <a:prstGeom prst="rect">
              <a:avLst/>
            </a:prstGeom>
            <a:noFill/>
          </p:spPr>
          <p:txBody>
            <a:bodyPr wrap="none" rtlCol="0">
              <a:spAutoFit/>
            </a:bodyPr>
            <a:lstStyle/>
            <a:p>
              <a:r>
                <a:rPr lang="es-ES_tradnl" sz="3600" dirty="0" smtClean="0"/>
                <a:t>+1</a:t>
              </a:r>
              <a:endParaRPr lang="es-ES_tradnl" sz="3600" dirty="0"/>
            </a:p>
          </p:txBody>
        </p:sp>
        <p:sp>
          <p:nvSpPr>
            <p:cNvPr id="19" name="CuadroTexto 18"/>
            <p:cNvSpPr txBox="1"/>
            <p:nvPr/>
          </p:nvSpPr>
          <p:spPr>
            <a:xfrm>
              <a:off x="1427748" y="1835430"/>
              <a:ext cx="559769" cy="646331"/>
            </a:xfrm>
            <a:prstGeom prst="rect">
              <a:avLst/>
            </a:prstGeom>
            <a:noFill/>
          </p:spPr>
          <p:txBody>
            <a:bodyPr wrap="none" rtlCol="0">
              <a:spAutoFit/>
            </a:bodyPr>
            <a:lstStyle/>
            <a:p>
              <a:r>
                <a:rPr lang="es-ES_tradnl" sz="3600" dirty="0" smtClean="0"/>
                <a:t>-1</a:t>
              </a:r>
              <a:endParaRPr lang="es-ES_tradnl" sz="3600" dirty="0"/>
            </a:p>
          </p:txBody>
        </p:sp>
        <p:sp>
          <p:nvSpPr>
            <p:cNvPr id="20" name="CuadroTexto 19"/>
            <p:cNvSpPr txBox="1"/>
            <p:nvPr/>
          </p:nvSpPr>
          <p:spPr>
            <a:xfrm>
              <a:off x="4758851" y="1923480"/>
              <a:ext cx="1394934" cy="369332"/>
            </a:xfrm>
            <a:prstGeom prst="rect">
              <a:avLst/>
            </a:prstGeom>
            <a:noFill/>
          </p:spPr>
          <p:txBody>
            <a:bodyPr wrap="none" rtlCol="0">
              <a:spAutoFit/>
            </a:bodyPr>
            <a:lstStyle/>
            <a:p>
              <a:r>
                <a:rPr lang="es-ES_tradnl" smtClean="0"/>
                <a:t>64 divisiones</a:t>
              </a:r>
              <a:endParaRPr lang="es-ES_tradnl"/>
            </a:p>
          </p:txBody>
        </p:sp>
        <p:sp>
          <p:nvSpPr>
            <p:cNvPr id="22" name="CuadroTexto 21"/>
            <p:cNvSpPr txBox="1"/>
            <p:nvPr/>
          </p:nvSpPr>
          <p:spPr>
            <a:xfrm>
              <a:off x="1443777" y="1104472"/>
              <a:ext cx="543740" cy="369332"/>
            </a:xfrm>
            <a:prstGeom prst="rect">
              <a:avLst/>
            </a:prstGeom>
            <a:noFill/>
          </p:spPr>
          <p:txBody>
            <a:bodyPr wrap="none" rtlCol="0">
              <a:spAutoFit/>
            </a:bodyPr>
            <a:lstStyle/>
            <a:p>
              <a:r>
                <a:rPr lang="es-ES_tradnl" smtClean="0">
                  <a:solidFill>
                    <a:srgbClr val="FF0000"/>
                  </a:solidFill>
                </a:rPr>
                <a:t>min</a:t>
              </a:r>
              <a:endParaRPr lang="es-ES_tradnl">
                <a:solidFill>
                  <a:srgbClr val="FF0000"/>
                </a:solidFill>
              </a:endParaRPr>
            </a:p>
          </p:txBody>
        </p:sp>
        <p:sp>
          <p:nvSpPr>
            <p:cNvPr id="23" name="CuadroTexto 22"/>
            <p:cNvSpPr txBox="1"/>
            <p:nvPr/>
          </p:nvSpPr>
          <p:spPr>
            <a:xfrm>
              <a:off x="9534382" y="1065909"/>
              <a:ext cx="576952" cy="369332"/>
            </a:xfrm>
            <a:prstGeom prst="rect">
              <a:avLst/>
            </a:prstGeom>
            <a:noFill/>
          </p:spPr>
          <p:txBody>
            <a:bodyPr wrap="none" rtlCol="0">
              <a:spAutoFit/>
            </a:bodyPr>
            <a:lstStyle/>
            <a:p>
              <a:r>
                <a:rPr lang="es-ES_tradnl" dirty="0" err="1" smtClean="0">
                  <a:solidFill>
                    <a:srgbClr val="FF0000"/>
                  </a:solidFill>
                </a:rPr>
                <a:t>max</a:t>
              </a:r>
              <a:endParaRPr lang="es-ES_tradnl" dirty="0">
                <a:solidFill>
                  <a:srgbClr val="FF0000"/>
                </a:solidFill>
              </a:endParaRPr>
            </a:p>
          </p:txBody>
        </p:sp>
      </p:grpSp>
      <p:sp>
        <p:nvSpPr>
          <p:cNvPr id="3" name="Rectángulo 2"/>
          <p:cNvSpPr/>
          <p:nvPr/>
        </p:nvSpPr>
        <p:spPr>
          <a:xfrm>
            <a:off x="1070658" y="2851583"/>
            <a:ext cx="4572000" cy="646331"/>
          </a:xfrm>
          <a:prstGeom prst="rect">
            <a:avLst/>
          </a:prstGeom>
        </p:spPr>
        <p:txBody>
          <a:bodyPr>
            <a:spAutoFit/>
          </a:bodyPr>
          <a:lstStyle/>
          <a:p>
            <a:r>
              <a:rPr lang="es-ES_tradnl"/>
              <a:t>Cada división representa un pequeño intervalo de tamaño</a:t>
            </a:r>
            <a:endParaRPr lang="es-ES_tradnl" dirty="0"/>
          </a:p>
        </p:txBody>
      </p:sp>
      <p:pic>
        <p:nvPicPr>
          <p:cNvPr id="24" name="Imagen 23"/>
          <p:cNvPicPr>
            <a:picLocks noChangeAspect="1"/>
          </p:cNvPicPr>
          <p:nvPr/>
        </p:nvPicPr>
        <p:blipFill>
          <a:blip r:embed="rId2"/>
          <a:stretch>
            <a:fillRect/>
          </a:stretch>
        </p:blipFill>
        <p:spPr>
          <a:xfrm>
            <a:off x="2441294" y="3338944"/>
            <a:ext cx="3440363" cy="781055"/>
          </a:xfrm>
          <a:prstGeom prst="rect">
            <a:avLst/>
          </a:prstGeom>
        </p:spPr>
      </p:pic>
      <p:sp>
        <p:nvSpPr>
          <p:cNvPr id="6" name="CuadroTexto 5"/>
          <p:cNvSpPr txBox="1"/>
          <p:nvPr/>
        </p:nvSpPr>
        <p:spPr>
          <a:xfrm>
            <a:off x="798653" y="4768770"/>
            <a:ext cx="5372240" cy="369332"/>
          </a:xfrm>
          <a:prstGeom prst="rect">
            <a:avLst/>
          </a:prstGeom>
          <a:noFill/>
        </p:spPr>
        <p:txBody>
          <a:bodyPr wrap="none" rtlCol="0">
            <a:spAutoFit/>
          </a:bodyPr>
          <a:lstStyle/>
          <a:p>
            <a:r>
              <a:rPr lang="es-ES_tradnl" dirty="0" smtClean="0"/>
              <a:t>A cada partición (división) se le asigna un identificador.</a:t>
            </a:r>
            <a:endParaRPr lang="es-ES_tradnl" dirty="0"/>
          </a:p>
        </p:txBody>
      </p:sp>
    </p:spTree>
    <p:extLst>
      <p:ext uri="{BB962C8B-B14F-4D97-AF65-F5344CB8AC3E}">
        <p14:creationId xmlns:p14="http://schemas.microsoft.com/office/powerpoint/2010/main" val="1021717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Ejemplo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25" name="Marcador de contenido 13"/>
          <p:cNvSpPr>
            <a:spLocks noGrp="1"/>
          </p:cNvSpPr>
          <p:nvPr>
            <p:ph idx="1"/>
          </p:nvPr>
        </p:nvSpPr>
        <p:spPr>
          <a:xfrm>
            <a:off x="178443" y="1337849"/>
            <a:ext cx="8965557" cy="4248174"/>
          </a:xfrm>
        </p:spPr>
        <p:txBody>
          <a:bodyPr/>
          <a:lstStyle/>
          <a:p>
            <a:r>
              <a:rPr lang="es-ES_tradnl" sz="2800" dirty="0" smtClean="0"/>
              <a:t>La cromosoma siguiente, representa la partición con índice 22</a:t>
            </a:r>
            <a:endParaRPr lang="es-ES_tradnl" sz="2800" u="sng" dirty="0" smtClean="0"/>
          </a:p>
          <a:p>
            <a:endParaRPr lang="es-ES_tradnl" u="sng" dirty="0"/>
          </a:p>
          <a:p>
            <a:endParaRPr lang="es-ES_tradnl" u="sng" dirty="0" smtClean="0"/>
          </a:p>
          <a:p>
            <a:r>
              <a:rPr lang="es-ES_tradnl" dirty="0" smtClean="0"/>
              <a:t>Para </a:t>
            </a:r>
            <a:r>
              <a:rPr lang="es-ES_tradnl" dirty="0" smtClean="0"/>
              <a:t>encontrar el valor real que representa la cromosoma se usa la </a:t>
            </a:r>
            <a:r>
              <a:rPr lang="es-ES_tradnl" dirty="0" smtClean="0"/>
              <a:t>fórmula siguiente:</a:t>
            </a:r>
            <a:endParaRPr lang="es-ES_tradnl" dirty="0" smtClean="0"/>
          </a:p>
          <a:p>
            <a:endParaRPr lang="es-ES_tradnl" dirty="0"/>
          </a:p>
        </p:txBody>
      </p:sp>
      <p:graphicFrame>
        <p:nvGraphicFramePr>
          <p:cNvPr id="26" name="Tabla 25"/>
          <p:cNvGraphicFramePr>
            <a:graphicFrameLocks noGrp="1"/>
          </p:cNvGraphicFramePr>
          <p:nvPr>
            <p:extLst>
              <p:ext uri="{D42A27DB-BD31-4B8C-83A1-F6EECF244321}">
                <p14:modId xmlns:p14="http://schemas.microsoft.com/office/powerpoint/2010/main" val="252862550"/>
              </p:ext>
            </p:extLst>
          </p:nvPr>
        </p:nvGraphicFramePr>
        <p:xfrm>
          <a:off x="867275" y="2592952"/>
          <a:ext cx="6929904" cy="365760"/>
        </p:xfrm>
        <a:graphic>
          <a:graphicData uri="http://schemas.openxmlformats.org/drawingml/2006/table">
            <a:tbl>
              <a:tblPr firstRow="1" bandRow="1">
                <a:tableStyleId>{5C22544A-7EE6-4342-B048-85BDC9FD1C3A}</a:tableStyleId>
              </a:tblPr>
              <a:tblGrid>
                <a:gridCol w="1154984"/>
                <a:gridCol w="1154984"/>
                <a:gridCol w="1154984"/>
                <a:gridCol w="1154984"/>
                <a:gridCol w="1154984"/>
                <a:gridCol w="1154984"/>
              </a:tblGrid>
              <a:tr h="362048">
                <a:tc>
                  <a:txBody>
                    <a:bodyPr/>
                    <a:lstStyle/>
                    <a:p>
                      <a:pPr algn="ctr"/>
                      <a:r>
                        <a:rPr lang="es-ES_tradnl" dirty="0" smtClean="0"/>
                        <a:t>0</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r>
            </a:tbl>
          </a:graphicData>
        </a:graphic>
      </p:graphicFrame>
      <p:pic>
        <p:nvPicPr>
          <p:cNvPr id="27" name="Imagen 26"/>
          <p:cNvPicPr>
            <a:picLocks noChangeAspect="1"/>
          </p:cNvPicPr>
          <p:nvPr/>
        </p:nvPicPr>
        <p:blipFill>
          <a:blip r:embed="rId2"/>
          <a:stretch>
            <a:fillRect/>
          </a:stretch>
        </p:blipFill>
        <p:spPr>
          <a:xfrm>
            <a:off x="1895844" y="4773762"/>
            <a:ext cx="4872765" cy="458759"/>
          </a:xfrm>
          <a:prstGeom prst="rect">
            <a:avLst/>
          </a:prstGeom>
        </p:spPr>
      </p:pic>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503983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Ejemplo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graphicFrame>
        <p:nvGraphicFramePr>
          <p:cNvPr id="12" name="Marcador de contenido 5"/>
          <p:cNvGraphicFramePr>
            <a:graphicFrameLocks/>
          </p:cNvGraphicFramePr>
          <p:nvPr>
            <p:extLst>
              <p:ext uri="{D42A27DB-BD31-4B8C-83A1-F6EECF244321}">
                <p14:modId xmlns:p14="http://schemas.microsoft.com/office/powerpoint/2010/main" val="1500613373"/>
              </p:ext>
            </p:extLst>
          </p:nvPr>
        </p:nvGraphicFramePr>
        <p:xfrm>
          <a:off x="868412" y="3311827"/>
          <a:ext cx="7345101" cy="2194560"/>
        </p:xfrm>
        <a:graphic>
          <a:graphicData uri="http://schemas.openxmlformats.org/drawingml/2006/table">
            <a:tbl>
              <a:tblPr firstRow="1" bandRow="1">
                <a:tableStyleId>{5C22544A-7EE6-4342-B048-85BDC9FD1C3A}</a:tableStyleId>
              </a:tblPr>
              <a:tblGrid>
                <a:gridCol w="2448367"/>
                <a:gridCol w="2448367"/>
                <a:gridCol w="2448367"/>
              </a:tblGrid>
              <a:tr h="325343">
                <a:tc>
                  <a:txBody>
                    <a:bodyPr/>
                    <a:lstStyle/>
                    <a:p>
                      <a:pPr algn="ctr"/>
                      <a:r>
                        <a:rPr lang="es-ES_tradnl" dirty="0" smtClean="0"/>
                        <a:t>Cromosoma</a:t>
                      </a:r>
                      <a:endParaRPr lang="es-ES_tradnl" dirty="0"/>
                    </a:p>
                  </a:txBody>
                  <a:tcPr/>
                </a:tc>
                <a:tc>
                  <a:txBody>
                    <a:bodyPr/>
                    <a:lstStyle/>
                    <a:p>
                      <a:pPr algn="ctr"/>
                      <a:r>
                        <a:rPr lang="es-ES_tradnl" dirty="0" smtClean="0"/>
                        <a:t>Partición</a:t>
                      </a:r>
                      <a:endParaRPr lang="es-ES_tradnl" dirty="0"/>
                    </a:p>
                  </a:txBody>
                  <a:tcPr/>
                </a:tc>
                <a:tc>
                  <a:txBody>
                    <a:bodyPr/>
                    <a:lstStyle/>
                    <a:p>
                      <a:pPr algn="ctr"/>
                      <a:r>
                        <a:rPr lang="es-ES_tradnl" dirty="0" smtClean="0"/>
                        <a:t>Valor que representa</a:t>
                      </a:r>
                      <a:endParaRPr lang="es-ES_tradnl" dirty="0"/>
                    </a:p>
                  </a:txBody>
                  <a:tcPr/>
                </a:tc>
              </a:tr>
              <a:tr h="325343">
                <a:tc>
                  <a:txBody>
                    <a:bodyPr/>
                    <a:lstStyle/>
                    <a:p>
                      <a:pPr algn="ctr"/>
                      <a:r>
                        <a:rPr lang="es-ES_tradnl" dirty="0" smtClean="0"/>
                        <a:t>000000</a:t>
                      </a:r>
                      <a:endParaRPr lang="es-ES_tradnl" dirty="0"/>
                    </a:p>
                  </a:txBody>
                  <a:tcPr/>
                </a:tc>
                <a:tc>
                  <a:txBody>
                    <a:bodyPr/>
                    <a:lstStyle/>
                    <a:p>
                      <a:pPr algn="ctr"/>
                      <a:r>
                        <a:rPr lang="es-ES_tradnl" dirty="0" smtClean="0"/>
                        <a:t>0</a:t>
                      </a:r>
                      <a:endParaRPr lang="es-ES_tradnl" dirty="0"/>
                    </a:p>
                  </a:txBody>
                  <a:tcPr/>
                </a:tc>
                <a:tc>
                  <a:txBody>
                    <a:bodyPr/>
                    <a:lstStyle/>
                    <a:p>
                      <a:pPr algn="r"/>
                      <a:r>
                        <a:rPr lang="es-ES_tradnl" dirty="0" smtClean="0"/>
                        <a:t>-1.00000</a:t>
                      </a:r>
                      <a:endParaRPr lang="es-ES_tradnl" dirty="0"/>
                    </a:p>
                  </a:txBody>
                  <a:tcPr/>
                </a:tc>
              </a:tr>
              <a:tr h="325343">
                <a:tc>
                  <a:txBody>
                    <a:bodyPr/>
                    <a:lstStyle/>
                    <a:p>
                      <a:pPr algn="ctr"/>
                      <a:r>
                        <a:rPr lang="es-ES_tradnl" dirty="0" smtClean="0"/>
                        <a:t>000001</a:t>
                      </a:r>
                      <a:endParaRPr lang="es-ES_tradnl" dirty="0"/>
                    </a:p>
                  </a:txBody>
                  <a:tcPr/>
                </a:tc>
                <a:tc>
                  <a:txBody>
                    <a:bodyPr/>
                    <a:lstStyle/>
                    <a:p>
                      <a:pPr algn="ctr"/>
                      <a:r>
                        <a:rPr lang="es-ES_tradnl" dirty="0" smtClean="0"/>
                        <a:t>1</a:t>
                      </a:r>
                      <a:endParaRPr lang="es-ES_tradnl" dirty="0"/>
                    </a:p>
                  </a:txBody>
                  <a:tcPr/>
                </a:tc>
                <a:tc>
                  <a:txBody>
                    <a:bodyPr/>
                    <a:lstStyle/>
                    <a:p>
                      <a:pPr algn="r"/>
                      <a:r>
                        <a:rPr lang="es-ES_tradnl" dirty="0" smtClean="0"/>
                        <a:t>-0.96875</a:t>
                      </a:r>
                      <a:endParaRPr lang="es-ES_tradnl" dirty="0"/>
                    </a:p>
                  </a:txBody>
                  <a:tcPr/>
                </a:tc>
              </a:tr>
              <a:tr h="325343">
                <a:tc>
                  <a:txBody>
                    <a:bodyPr/>
                    <a:lstStyle/>
                    <a:p>
                      <a:pPr algn="ctr"/>
                      <a:r>
                        <a:rPr lang="es-ES_tradnl" dirty="0" smtClean="0"/>
                        <a:t>000010</a:t>
                      </a:r>
                      <a:endParaRPr lang="es-ES_tradnl" dirty="0"/>
                    </a:p>
                  </a:txBody>
                  <a:tcPr/>
                </a:tc>
                <a:tc>
                  <a:txBody>
                    <a:bodyPr/>
                    <a:lstStyle/>
                    <a:p>
                      <a:pPr algn="ctr"/>
                      <a:r>
                        <a:rPr lang="es-ES_tradnl" dirty="0" smtClean="0"/>
                        <a:t>2</a:t>
                      </a:r>
                      <a:endParaRPr lang="es-ES_tradnl" dirty="0"/>
                    </a:p>
                  </a:txBody>
                  <a:tcPr/>
                </a:tc>
                <a:tc>
                  <a:txBody>
                    <a:bodyPr/>
                    <a:lstStyle/>
                    <a:p>
                      <a:pPr algn="r"/>
                      <a:r>
                        <a:rPr lang="pl-PL" dirty="0" smtClean="0"/>
                        <a:t>-0.93750</a:t>
                      </a:r>
                      <a:endParaRPr lang="es-ES_tradnl" dirty="0"/>
                    </a:p>
                  </a:txBody>
                  <a:tcPr/>
                </a:tc>
              </a:tr>
              <a:tr h="325343">
                <a:tc>
                  <a:txBody>
                    <a:bodyPr/>
                    <a:lstStyle/>
                    <a:p>
                      <a:pPr algn="ctr"/>
                      <a:r>
                        <a:rPr lang="es-ES_tradnl" dirty="0" smtClean="0"/>
                        <a:t>000011</a:t>
                      </a:r>
                      <a:endParaRPr lang="es-ES_tradnl" dirty="0"/>
                    </a:p>
                  </a:txBody>
                  <a:tcPr/>
                </a:tc>
                <a:tc>
                  <a:txBody>
                    <a:bodyPr/>
                    <a:lstStyle/>
                    <a:p>
                      <a:pPr algn="ctr"/>
                      <a:r>
                        <a:rPr lang="es-ES_tradnl" dirty="0" smtClean="0"/>
                        <a:t>3</a:t>
                      </a:r>
                      <a:endParaRPr lang="es-ES_tradnl" dirty="0"/>
                    </a:p>
                  </a:txBody>
                  <a:tcPr/>
                </a:tc>
                <a:tc>
                  <a:txBody>
                    <a:bodyPr/>
                    <a:lstStyle/>
                    <a:p>
                      <a:pPr algn="r"/>
                      <a:r>
                        <a:rPr lang="is-IS" dirty="0" smtClean="0"/>
                        <a:t>-0.90625</a:t>
                      </a:r>
                      <a:endParaRPr lang="es-ES_tradnl" dirty="0"/>
                    </a:p>
                  </a:txBody>
                  <a:tcPr/>
                </a:tc>
              </a:tr>
              <a:tr h="325343">
                <a:tc>
                  <a:txBody>
                    <a:bodyPr/>
                    <a:lstStyle/>
                    <a:p>
                      <a:pPr algn="ctr"/>
                      <a:r>
                        <a:rPr lang="es-ES_tradnl" dirty="0" smtClean="0"/>
                        <a:t>111111</a:t>
                      </a:r>
                      <a:endParaRPr lang="es-ES_tradnl" dirty="0"/>
                    </a:p>
                  </a:txBody>
                  <a:tcPr/>
                </a:tc>
                <a:tc>
                  <a:txBody>
                    <a:bodyPr/>
                    <a:lstStyle/>
                    <a:p>
                      <a:pPr algn="ctr"/>
                      <a:r>
                        <a:rPr lang="es-ES_tradnl" dirty="0" smtClean="0"/>
                        <a:t>63</a:t>
                      </a:r>
                      <a:endParaRPr lang="es-ES_tradnl" dirty="0"/>
                    </a:p>
                  </a:txBody>
                  <a:tcPr/>
                </a:tc>
                <a:tc>
                  <a:txBody>
                    <a:bodyPr/>
                    <a:lstStyle/>
                    <a:p>
                      <a:pPr algn="r"/>
                      <a:r>
                        <a:rPr lang="es-ES_tradnl" dirty="0" smtClean="0"/>
                        <a:t>+1.00000</a:t>
                      </a:r>
                      <a:endParaRPr lang="es-ES_tradnl" dirty="0"/>
                    </a:p>
                  </a:txBody>
                  <a:tcPr/>
                </a:tc>
              </a:tr>
            </a:tbl>
          </a:graphicData>
        </a:graphic>
      </p:graphicFrame>
      <p:sp>
        <p:nvSpPr>
          <p:cNvPr id="3" name="Rectángulo 2"/>
          <p:cNvSpPr/>
          <p:nvPr/>
        </p:nvSpPr>
        <p:spPr>
          <a:xfrm>
            <a:off x="868412" y="1612321"/>
            <a:ext cx="7465360" cy="954107"/>
          </a:xfrm>
          <a:prstGeom prst="rect">
            <a:avLst/>
          </a:prstGeom>
        </p:spPr>
        <p:txBody>
          <a:bodyPr wrap="square">
            <a:spAutoFit/>
          </a:bodyPr>
          <a:lstStyle/>
          <a:p>
            <a:r>
              <a:rPr lang="es-ES_tradnl" sz="2800"/>
              <a:t>Algunas cromosomas y los valores que representan se muestran en la siguiente tabla</a:t>
            </a:r>
            <a:endParaRPr lang="es-ES_tradnl" sz="2800" dirty="0"/>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0019063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2" name="Rectángulo 1"/>
          <p:cNvSpPr/>
          <p:nvPr/>
        </p:nvSpPr>
        <p:spPr>
          <a:xfrm>
            <a:off x="306728" y="1557208"/>
            <a:ext cx="8594203" cy="3416320"/>
          </a:xfrm>
          <a:prstGeom prst="rect">
            <a:avLst/>
          </a:prstGeom>
        </p:spPr>
        <p:txBody>
          <a:bodyPr wrap="square">
            <a:spAutoFit/>
          </a:bodyPr>
          <a:lstStyle/>
          <a:p>
            <a:pPr algn="just"/>
            <a:r>
              <a:rPr lang="es-ES_tradnl" sz="2400" dirty="0"/>
              <a:t>Se presenta la implementación en Java, pero puede usarse cualquier otro lenguaje, como C</a:t>
            </a:r>
            <a:r>
              <a:rPr lang="es-ES_tradnl" sz="2400" dirty="0" smtClean="0"/>
              <a:t>++.</a:t>
            </a:r>
          </a:p>
          <a:p>
            <a:pPr algn="just"/>
            <a:endParaRPr lang="es-ES_tradnl" sz="2400" dirty="0"/>
          </a:p>
          <a:p>
            <a:pPr algn="just"/>
            <a:r>
              <a:rPr lang="es-ES_tradnl" sz="2400" dirty="0"/>
              <a:t>Se </a:t>
            </a:r>
            <a:r>
              <a:rPr lang="es-ES_tradnl" sz="2400" dirty="0" smtClean="0"/>
              <a:t>proponen tres </a:t>
            </a:r>
            <a:r>
              <a:rPr lang="es-ES_tradnl" sz="2400" dirty="0"/>
              <a:t>clases</a:t>
            </a:r>
            <a:r>
              <a:rPr lang="es-ES_tradnl" sz="2400" dirty="0" smtClean="0"/>
              <a:t>:</a:t>
            </a:r>
          </a:p>
          <a:p>
            <a:pPr algn="just"/>
            <a:endParaRPr lang="es-ES_tradnl" sz="2400" dirty="0"/>
          </a:p>
          <a:p>
            <a:pPr marL="514350" indent="-514350" algn="just">
              <a:buFont typeface="+mj-lt"/>
              <a:buAutoNum type="arabicPeriod"/>
            </a:pPr>
            <a:r>
              <a:rPr lang="es-ES_tradnl" sz="2400" dirty="0" err="1"/>
              <a:t>GenePartición</a:t>
            </a:r>
            <a:endParaRPr lang="es-ES_tradnl" sz="2400" dirty="0"/>
          </a:p>
          <a:p>
            <a:pPr marL="514350" indent="-514350" algn="just">
              <a:buFont typeface="+mj-lt"/>
              <a:buAutoNum type="arabicPeriod"/>
            </a:pPr>
            <a:r>
              <a:rPr lang="es-ES_tradnl" sz="2400" dirty="0" err="1"/>
              <a:t>CromosomaReal</a:t>
            </a:r>
            <a:endParaRPr lang="es-ES_tradnl" sz="2400" dirty="0"/>
          </a:p>
          <a:p>
            <a:pPr marL="514350" indent="-514350" algn="just">
              <a:buFont typeface="+mj-lt"/>
              <a:buAutoNum type="arabicPeriod"/>
            </a:pPr>
            <a:r>
              <a:rPr lang="es-ES_tradnl" sz="2400" dirty="0" err="1"/>
              <a:t>IndividuoReal</a:t>
            </a:r>
            <a:endParaRPr lang="es-ES_tradnl" sz="2400" dirty="0"/>
          </a:p>
          <a:p>
            <a:pPr algn="just"/>
            <a:endParaRPr lang="es-ES_tradnl" sz="2400" dirty="0"/>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0528252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9" name="Imagen 8"/>
          <p:cNvPicPr>
            <a:picLocks noChangeAspect="1"/>
          </p:cNvPicPr>
          <p:nvPr/>
        </p:nvPicPr>
        <p:blipFill rotWithShape="1">
          <a:blip r:embed="rId2"/>
          <a:srcRect r="2975" b="2"/>
          <a:stretch/>
        </p:blipFill>
        <p:spPr>
          <a:xfrm>
            <a:off x="2612249" y="1085591"/>
            <a:ext cx="6535563" cy="5270759"/>
          </a:xfrm>
          <a:prstGeom prst="rect">
            <a:avLst/>
          </a:prstGeom>
          <a:effectLst/>
        </p:spPr>
      </p:pic>
      <p:cxnSp>
        <p:nvCxnSpPr>
          <p:cNvPr id="10" name="Conector recto de flecha 9"/>
          <p:cNvCxnSpPr/>
          <p:nvPr/>
        </p:nvCxnSpPr>
        <p:spPr>
          <a:xfrm>
            <a:off x="1854549" y="4039340"/>
            <a:ext cx="2320120" cy="4094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p:cNvSpPr txBox="1"/>
          <p:nvPr/>
        </p:nvSpPr>
        <p:spPr>
          <a:xfrm>
            <a:off x="192378" y="3194081"/>
            <a:ext cx="2668230" cy="923330"/>
          </a:xfrm>
          <a:prstGeom prst="rect">
            <a:avLst/>
          </a:prstGeom>
          <a:noFill/>
        </p:spPr>
        <p:txBody>
          <a:bodyPr wrap="square" rtlCol="0">
            <a:spAutoFit/>
          </a:bodyPr>
          <a:lstStyle/>
          <a:p>
            <a:r>
              <a:rPr lang="es-ES_tradnl" dirty="0" smtClean="0"/>
              <a:t>A diferencia </a:t>
            </a:r>
            <a:r>
              <a:rPr lang="es-ES_tradnl" dirty="0" smtClean="0"/>
              <a:t>de </a:t>
            </a:r>
            <a:r>
              <a:rPr lang="es-ES_tradnl" smtClean="0"/>
              <a:t>representación entera, aquí no </a:t>
            </a:r>
            <a:r>
              <a:rPr lang="es-ES_tradnl" dirty="0" smtClean="0"/>
              <a:t>hay signo</a:t>
            </a:r>
            <a:endParaRPr lang="es-ES_tradnl" dirty="0"/>
          </a:p>
        </p:txBody>
      </p:sp>
      <p:sp>
        <p:nvSpPr>
          <p:cNvPr id="4" name="CuadroTexto 3"/>
          <p:cNvSpPr txBox="1"/>
          <p:nvPr/>
        </p:nvSpPr>
        <p:spPr>
          <a:xfrm>
            <a:off x="2978181" y="6246616"/>
            <a:ext cx="1033809" cy="369332"/>
          </a:xfrm>
          <a:prstGeom prst="rect">
            <a:avLst/>
          </a:prstGeom>
          <a:solidFill>
            <a:srgbClr val="FF0000"/>
          </a:solidFill>
        </p:spPr>
        <p:txBody>
          <a:bodyPr wrap="none" rtlCol="0">
            <a:spAutoFit/>
          </a:bodyPr>
          <a:lstStyle/>
          <a:p>
            <a:r>
              <a:rPr lang="es-ES_tradnl" dirty="0" smtClean="0">
                <a:solidFill>
                  <a:schemeClr val="bg1"/>
                </a:solidFill>
              </a:rPr>
              <a:t>Continúa</a:t>
            </a:r>
            <a:endParaRPr lang="es-ES_tradnl" dirty="0">
              <a:solidFill>
                <a:schemeClr val="bg1"/>
              </a:solidFill>
            </a:endParaRPr>
          </a:p>
        </p:txBody>
      </p:sp>
      <p:sp>
        <p:nvSpPr>
          <p:cNvPr id="6" name="Marcador de pie de página 5"/>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79688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3416320"/>
          </a:xfrm>
          <a:prstGeom prst="rect">
            <a:avLst/>
          </a:prstGeom>
          <a:noFill/>
        </p:spPr>
        <p:txBody>
          <a:bodyPr wrap="square" rtlCol="0">
            <a:spAutoFit/>
          </a:bodyPr>
          <a:lstStyle/>
          <a:p>
            <a:pPr algn="just"/>
            <a:r>
              <a:rPr lang="es-ES_tradnl" sz="2400" dirty="0" smtClean="0"/>
              <a:t>Comprender </a:t>
            </a:r>
            <a:r>
              <a:rPr lang="es-ES_tradnl" sz="2400" dirty="0"/>
              <a:t>y aplicar el concepto de Algoritmos </a:t>
            </a:r>
            <a:r>
              <a:rPr lang="es-ES_tradnl" sz="2400" dirty="0" smtClean="0"/>
              <a:t>Genéticos </a:t>
            </a:r>
            <a:r>
              <a:rPr lang="es-ES_tradnl" sz="2400" dirty="0"/>
              <a:t>como un </a:t>
            </a:r>
            <a:r>
              <a:rPr lang="es-ES_tradnl" sz="2400" dirty="0" smtClean="0"/>
              <a:t>método </a:t>
            </a:r>
            <a:r>
              <a:rPr lang="es-ES_tradnl" sz="2400" dirty="0"/>
              <a:t>de </a:t>
            </a:r>
            <a:r>
              <a:rPr lang="es-ES_tradnl" sz="2400" dirty="0" smtClean="0"/>
              <a:t>búsqueda, optimización </a:t>
            </a:r>
            <a:r>
              <a:rPr lang="es-ES_tradnl" sz="2400" dirty="0"/>
              <a:t>y aprendizaje. </a:t>
            </a:r>
            <a:r>
              <a:rPr lang="es-ES_tradnl" sz="2400" dirty="0" smtClean="0"/>
              <a:t>Además </a:t>
            </a:r>
            <a:r>
              <a:rPr lang="es-ES_tradnl" sz="2400" dirty="0"/>
              <a:t>de adquirir experiencia en la </a:t>
            </a:r>
            <a:r>
              <a:rPr lang="es-ES_tradnl" sz="2400" dirty="0" smtClean="0"/>
              <a:t>solución </a:t>
            </a:r>
            <a:r>
              <a:rPr lang="es-ES_tradnl" sz="2400" dirty="0"/>
              <a:t>de problemas de complejidad media y alta en base al uso del paradigma convencional de algoritmos </a:t>
            </a:r>
            <a:r>
              <a:rPr lang="es-ES_tradnl" sz="2400" dirty="0" smtClean="0"/>
              <a:t>genéticos </a:t>
            </a:r>
            <a:r>
              <a:rPr lang="es-ES_tradnl" sz="2400" dirty="0"/>
              <a:t>y </a:t>
            </a:r>
            <a:r>
              <a:rPr lang="es-ES_tradnl" sz="2400" dirty="0" smtClean="0"/>
              <a:t>técnicas </a:t>
            </a:r>
            <a:r>
              <a:rPr lang="es-ES_tradnl" sz="2400" dirty="0"/>
              <a:t>similares del Computo Evolutivo. </a:t>
            </a:r>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Propósito de la UA</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6719884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2" name="Imagen 11"/>
          <p:cNvPicPr>
            <a:picLocks noChangeAspect="1"/>
          </p:cNvPicPr>
          <p:nvPr/>
        </p:nvPicPr>
        <p:blipFill>
          <a:blip r:embed="rId2"/>
          <a:stretch>
            <a:fillRect/>
          </a:stretch>
        </p:blipFill>
        <p:spPr>
          <a:xfrm>
            <a:off x="2401424" y="983014"/>
            <a:ext cx="6742576" cy="5335145"/>
          </a:xfrm>
          <a:prstGeom prst="rect">
            <a:avLst/>
          </a:prstGeom>
        </p:spPr>
      </p:pic>
      <p:cxnSp>
        <p:nvCxnSpPr>
          <p:cNvPr id="15" name="Conector recto de flecha 14"/>
          <p:cNvCxnSpPr/>
          <p:nvPr/>
        </p:nvCxnSpPr>
        <p:spPr>
          <a:xfrm>
            <a:off x="2051376" y="3576387"/>
            <a:ext cx="1582120" cy="10413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14117" y="2048489"/>
            <a:ext cx="2116786" cy="1200329"/>
          </a:xfrm>
          <a:prstGeom prst="rect">
            <a:avLst/>
          </a:prstGeom>
          <a:noFill/>
        </p:spPr>
        <p:txBody>
          <a:bodyPr wrap="square" rtlCol="0">
            <a:spAutoFit/>
          </a:bodyPr>
          <a:lstStyle/>
          <a:p>
            <a:r>
              <a:rPr lang="es-ES_tradnl" dirty="0" smtClean="0"/>
              <a:t>Obtenemos el valor que representa </a:t>
            </a:r>
            <a:r>
              <a:rPr lang="es-ES_tradnl" dirty="0" smtClean="0"/>
              <a:t>la cromosoma </a:t>
            </a:r>
            <a:endParaRPr lang="es-ES_tradnl" dirty="0" smtClean="0"/>
          </a:p>
          <a:p>
            <a:r>
              <a:rPr lang="es-ES_tradnl" dirty="0" smtClean="0"/>
              <a:t>usando la formula</a:t>
            </a:r>
            <a:endParaRPr lang="es-ES_tradnl" dirty="0"/>
          </a:p>
        </p:txBody>
      </p:sp>
      <p:cxnSp>
        <p:nvCxnSpPr>
          <p:cNvPr id="19" name="Conector recto de flecha 18"/>
          <p:cNvCxnSpPr/>
          <p:nvPr/>
        </p:nvCxnSpPr>
        <p:spPr>
          <a:xfrm>
            <a:off x="1863524" y="4955819"/>
            <a:ext cx="1769972" cy="5913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0" name="Imagen 19"/>
          <p:cNvPicPr>
            <a:picLocks noChangeAspect="1"/>
          </p:cNvPicPr>
          <p:nvPr/>
        </p:nvPicPr>
        <p:blipFill>
          <a:blip r:embed="rId3"/>
          <a:stretch>
            <a:fillRect/>
          </a:stretch>
        </p:blipFill>
        <p:spPr>
          <a:xfrm>
            <a:off x="62157" y="3361106"/>
            <a:ext cx="2339267" cy="220236"/>
          </a:xfrm>
          <a:prstGeom prst="rect">
            <a:avLst/>
          </a:prstGeom>
        </p:spPr>
      </p:pic>
      <p:sp>
        <p:nvSpPr>
          <p:cNvPr id="22" name="CuadroTexto 21"/>
          <p:cNvSpPr txBox="1"/>
          <p:nvPr/>
        </p:nvSpPr>
        <p:spPr>
          <a:xfrm>
            <a:off x="252102" y="4039501"/>
            <a:ext cx="1799274" cy="1200329"/>
          </a:xfrm>
          <a:prstGeom prst="rect">
            <a:avLst/>
          </a:prstGeom>
          <a:noFill/>
        </p:spPr>
        <p:txBody>
          <a:bodyPr wrap="square" rtlCol="0">
            <a:spAutoFit/>
          </a:bodyPr>
          <a:lstStyle/>
          <a:p>
            <a:r>
              <a:rPr lang="es-ES_tradnl" dirty="0" smtClean="0"/>
              <a:t>Sobre escribimos el método </a:t>
            </a:r>
          </a:p>
          <a:p>
            <a:r>
              <a:rPr lang="es-ES_tradnl" dirty="0" smtClean="0"/>
              <a:t>para mostrar la cadena de bits</a:t>
            </a:r>
            <a:endParaRPr lang="es-ES_tradnl" dirty="0"/>
          </a:p>
        </p:txBody>
      </p:sp>
      <p:sp>
        <p:nvSpPr>
          <p:cNvPr id="23" name="CuadroTexto 22"/>
          <p:cNvSpPr txBox="1"/>
          <p:nvPr/>
        </p:nvSpPr>
        <p:spPr>
          <a:xfrm>
            <a:off x="2978181" y="6246616"/>
            <a:ext cx="1033809" cy="369332"/>
          </a:xfrm>
          <a:prstGeom prst="rect">
            <a:avLst/>
          </a:prstGeom>
          <a:solidFill>
            <a:srgbClr val="FF0000"/>
          </a:solidFill>
        </p:spPr>
        <p:txBody>
          <a:bodyPr wrap="none" rtlCol="0">
            <a:spAutoFit/>
          </a:bodyPr>
          <a:lstStyle/>
          <a:p>
            <a:r>
              <a:rPr lang="es-ES_tradnl" dirty="0" smtClean="0">
                <a:solidFill>
                  <a:schemeClr val="bg1"/>
                </a:solidFill>
              </a:rPr>
              <a:t>Continúa</a:t>
            </a:r>
            <a:endParaRPr lang="es-ES_tradnl" dirty="0">
              <a:solidFill>
                <a:schemeClr val="bg1"/>
              </a:solidFill>
            </a:endParaRPr>
          </a:p>
        </p:txBody>
      </p:sp>
      <p:sp>
        <p:nvSpPr>
          <p:cNvPr id="8" name="Marcador de pie de página 7"/>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47407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23" name="Imagen 22"/>
          <p:cNvPicPr>
            <a:picLocks noChangeAspect="1"/>
          </p:cNvPicPr>
          <p:nvPr/>
        </p:nvPicPr>
        <p:blipFill>
          <a:blip r:embed="rId2"/>
          <a:stretch>
            <a:fillRect/>
          </a:stretch>
        </p:blipFill>
        <p:spPr>
          <a:xfrm>
            <a:off x="1354931" y="977899"/>
            <a:ext cx="7792882" cy="4693696"/>
          </a:xfrm>
          <a:prstGeom prst="rect">
            <a:avLst/>
          </a:prstGeom>
        </p:spPr>
      </p:pic>
      <p:cxnSp>
        <p:nvCxnSpPr>
          <p:cNvPr id="24" name="Conector recto de flecha 23"/>
          <p:cNvCxnSpPr/>
          <p:nvPr/>
        </p:nvCxnSpPr>
        <p:spPr>
          <a:xfrm flipH="1">
            <a:off x="3507040" y="2879677"/>
            <a:ext cx="2621300" cy="17001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CuadroTexto 24"/>
          <p:cNvSpPr txBox="1"/>
          <p:nvPr/>
        </p:nvSpPr>
        <p:spPr>
          <a:xfrm>
            <a:off x="6128340" y="2251031"/>
            <a:ext cx="2000858" cy="1200329"/>
          </a:xfrm>
          <a:prstGeom prst="rect">
            <a:avLst/>
          </a:prstGeom>
          <a:noFill/>
        </p:spPr>
        <p:txBody>
          <a:bodyPr wrap="square" rtlCol="0">
            <a:spAutoFit/>
          </a:bodyPr>
          <a:lstStyle/>
          <a:p>
            <a:r>
              <a:rPr lang="es-ES_tradnl" dirty="0" smtClean="0"/>
              <a:t>Así se puede calcular la </a:t>
            </a:r>
          </a:p>
          <a:p>
            <a:r>
              <a:rPr lang="es-ES_tradnl" dirty="0" smtClean="0"/>
              <a:t>cantidad de bits requeridos</a:t>
            </a:r>
            <a:endParaRPr lang="es-ES_tradnl" dirty="0"/>
          </a:p>
        </p:txBody>
      </p:sp>
      <p:cxnSp>
        <p:nvCxnSpPr>
          <p:cNvPr id="26" name="Conector recto de flecha 25"/>
          <p:cNvCxnSpPr/>
          <p:nvPr/>
        </p:nvCxnSpPr>
        <p:spPr>
          <a:xfrm flipV="1">
            <a:off x="1631901" y="5104435"/>
            <a:ext cx="995552" cy="67696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ángulo 26"/>
          <p:cNvSpPr/>
          <p:nvPr/>
        </p:nvSpPr>
        <p:spPr>
          <a:xfrm>
            <a:off x="3121082" y="2011521"/>
            <a:ext cx="1238199" cy="32098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28" name="Imagen 27"/>
          <p:cNvPicPr>
            <a:picLocks noChangeAspect="1"/>
          </p:cNvPicPr>
          <p:nvPr/>
        </p:nvPicPr>
        <p:blipFill>
          <a:blip r:embed="rId3"/>
          <a:stretch>
            <a:fillRect/>
          </a:stretch>
        </p:blipFill>
        <p:spPr>
          <a:xfrm>
            <a:off x="440736" y="5902021"/>
            <a:ext cx="1728518" cy="392420"/>
          </a:xfrm>
          <a:prstGeom prst="rect">
            <a:avLst/>
          </a:prstGeom>
        </p:spPr>
      </p:pic>
      <p:sp>
        <p:nvSpPr>
          <p:cNvPr id="29" name="CuadroTexto 28"/>
          <p:cNvSpPr txBox="1"/>
          <p:nvPr/>
        </p:nvSpPr>
        <p:spPr>
          <a:xfrm>
            <a:off x="271186" y="5308754"/>
            <a:ext cx="1033809" cy="369332"/>
          </a:xfrm>
          <a:prstGeom prst="rect">
            <a:avLst/>
          </a:prstGeom>
          <a:solidFill>
            <a:srgbClr val="FF0000"/>
          </a:solidFill>
        </p:spPr>
        <p:txBody>
          <a:bodyPr wrap="none" rtlCol="0">
            <a:spAutoFit/>
          </a:bodyPr>
          <a:lstStyle/>
          <a:p>
            <a:r>
              <a:rPr lang="es-ES_tradnl" dirty="0" smtClean="0">
                <a:solidFill>
                  <a:schemeClr val="bg1"/>
                </a:solidFill>
              </a:rPr>
              <a:t>Continúa</a:t>
            </a:r>
            <a:endParaRPr lang="es-ES_tradnl" dirty="0">
              <a:solidFill>
                <a:schemeClr val="bg1"/>
              </a:solidFill>
            </a:endParaRPr>
          </a:p>
        </p:txBody>
      </p:sp>
      <p:sp>
        <p:nvSpPr>
          <p:cNvPr id="9" name="Marcador de pie de página 8"/>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851346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5" name="Imagen 14"/>
          <p:cNvPicPr>
            <a:picLocks noChangeAspect="1"/>
          </p:cNvPicPr>
          <p:nvPr/>
        </p:nvPicPr>
        <p:blipFill>
          <a:blip r:embed="rId2"/>
          <a:stretch>
            <a:fillRect/>
          </a:stretch>
        </p:blipFill>
        <p:spPr>
          <a:xfrm>
            <a:off x="2070100" y="977900"/>
            <a:ext cx="7073900" cy="5676900"/>
          </a:xfrm>
          <a:prstGeom prst="rect">
            <a:avLst/>
          </a:prstGeom>
        </p:spPr>
      </p:pic>
      <p:cxnSp>
        <p:nvCxnSpPr>
          <p:cNvPr id="19" name="Conector recto de flecha 18"/>
          <p:cNvCxnSpPr/>
          <p:nvPr/>
        </p:nvCxnSpPr>
        <p:spPr>
          <a:xfrm flipH="1">
            <a:off x="5546409" y="5092333"/>
            <a:ext cx="413719" cy="40116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p:cNvSpPr txBox="1"/>
          <p:nvPr/>
        </p:nvSpPr>
        <p:spPr>
          <a:xfrm>
            <a:off x="5950468" y="4740644"/>
            <a:ext cx="2996333" cy="923330"/>
          </a:xfrm>
          <a:prstGeom prst="rect">
            <a:avLst/>
          </a:prstGeom>
          <a:noFill/>
        </p:spPr>
        <p:txBody>
          <a:bodyPr wrap="none" rtlCol="0">
            <a:spAutoFit/>
          </a:bodyPr>
          <a:lstStyle/>
          <a:p>
            <a:r>
              <a:rPr lang="es-ES_tradnl" dirty="0" smtClean="0"/>
              <a:t>Sobre escribimos </a:t>
            </a:r>
            <a:r>
              <a:rPr lang="es-ES_tradnl" dirty="0" err="1" smtClean="0"/>
              <a:t>toString</a:t>
            </a:r>
            <a:r>
              <a:rPr lang="es-ES_tradnl" dirty="0" smtClean="0"/>
              <a:t>, </a:t>
            </a:r>
          </a:p>
          <a:p>
            <a:r>
              <a:rPr lang="es-ES_tradnl" dirty="0" smtClean="0"/>
              <a:t>y llamamos al mismo método </a:t>
            </a:r>
          </a:p>
          <a:p>
            <a:r>
              <a:rPr lang="es-ES_tradnl" dirty="0" smtClean="0"/>
              <a:t>pero del gene</a:t>
            </a:r>
            <a:endParaRPr lang="es-ES_tradnl" dirty="0"/>
          </a:p>
        </p:txBody>
      </p:sp>
      <p:sp>
        <p:nvSpPr>
          <p:cNvPr id="22" name="CuadroTexto 21"/>
          <p:cNvSpPr txBox="1"/>
          <p:nvPr/>
        </p:nvSpPr>
        <p:spPr>
          <a:xfrm>
            <a:off x="2818325" y="6470134"/>
            <a:ext cx="2986651" cy="369332"/>
          </a:xfrm>
          <a:prstGeom prst="rect">
            <a:avLst/>
          </a:prstGeom>
          <a:solidFill>
            <a:srgbClr val="FF0000"/>
          </a:solidFill>
        </p:spPr>
        <p:txBody>
          <a:bodyPr wrap="none" rtlCol="0">
            <a:spAutoFit/>
          </a:bodyPr>
          <a:lstStyle/>
          <a:p>
            <a:r>
              <a:rPr lang="es-ES_tradnl" dirty="0" smtClean="0">
                <a:solidFill>
                  <a:schemeClr val="bg1"/>
                </a:solidFill>
              </a:rPr>
              <a:t>Fin de </a:t>
            </a:r>
            <a:r>
              <a:rPr lang="es-ES_tradnl" smtClean="0">
                <a:solidFill>
                  <a:schemeClr val="bg1"/>
                </a:solidFill>
              </a:rPr>
              <a:t>la clase: </a:t>
            </a:r>
            <a:r>
              <a:rPr lang="es-ES_tradnl" dirty="0" err="1" smtClean="0">
                <a:solidFill>
                  <a:schemeClr val="bg1"/>
                </a:solidFill>
              </a:rPr>
              <a:t>GeneParticion</a:t>
            </a:r>
            <a:r>
              <a:rPr lang="es-ES_tradnl" dirty="0" smtClean="0">
                <a:solidFill>
                  <a:schemeClr val="bg1"/>
                </a:solidFill>
              </a:rPr>
              <a:t> </a:t>
            </a:r>
            <a:endParaRPr lang="es-ES_tradnl" dirty="0">
              <a:solidFill>
                <a:schemeClr val="bg1"/>
              </a:solidFill>
            </a:endParaRPr>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8025837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1" name="Imagen 10"/>
          <p:cNvPicPr>
            <a:picLocks noChangeAspect="1"/>
          </p:cNvPicPr>
          <p:nvPr/>
        </p:nvPicPr>
        <p:blipFill>
          <a:blip r:embed="rId2"/>
          <a:stretch>
            <a:fillRect/>
          </a:stretch>
        </p:blipFill>
        <p:spPr>
          <a:xfrm>
            <a:off x="1134156" y="977899"/>
            <a:ext cx="8013700" cy="3086100"/>
          </a:xfrm>
          <a:prstGeom prst="rect">
            <a:avLst/>
          </a:prstGeom>
        </p:spPr>
      </p:pic>
      <p:sp>
        <p:nvSpPr>
          <p:cNvPr id="12" name="CuadroTexto 11"/>
          <p:cNvSpPr txBox="1"/>
          <p:nvPr/>
        </p:nvSpPr>
        <p:spPr>
          <a:xfrm>
            <a:off x="2200088" y="4848084"/>
            <a:ext cx="3383298" cy="646331"/>
          </a:xfrm>
          <a:prstGeom prst="rect">
            <a:avLst/>
          </a:prstGeom>
          <a:noFill/>
        </p:spPr>
        <p:txBody>
          <a:bodyPr wrap="none" rtlCol="0">
            <a:spAutoFit/>
          </a:bodyPr>
          <a:lstStyle/>
          <a:p>
            <a:r>
              <a:rPr lang="es-ES_tradnl" dirty="0" smtClean="0"/>
              <a:t>Se requiere los datos </a:t>
            </a:r>
            <a:r>
              <a:rPr lang="es-ES_tradnl" dirty="0" err="1" smtClean="0"/>
              <a:t>min,max</a:t>
            </a:r>
            <a:r>
              <a:rPr lang="es-ES_tradnl" dirty="0" smtClean="0"/>
              <a:t> y el</a:t>
            </a:r>
          </a:p>
          <a:p>
            <a:r>
              <a:rPr lang="es-ES_tradnl" dirty="0" smtClean="0"/>
              <a:t>número de particiones</a:t>
            </a:r>
            <a:endParaRPr lang="es-ES_tradnl" dirty="0"/>
          </a:p>
        </p:txBody>
      </p:sp>
      <p:cxnSp>
        <p:nvCxnSpPr>
          <p:cNvPr id="3" name="Conector recto de flecha 2"/>
          <p:cNvCxnSpPr/>
          <p:nvPr/>
        </p:nvCxnSpPr>
        <p:spPr>
          <a:xfrm flipV="1">
            <a:off x="4676172" y="3599727"/>
            <a:ext cx="1226917" cy="124835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1683183" y="3920108"/>
            <a:ext cx="1033809" cy="369332"/>
          </a:xfrm>
          <a:prstGeom prst="rect">
            <a:avLst/>
          </a:prstGeom>
          <a:solidFill>
            <a:srgbClr val="FF0000"/>
          </a:solidFill>
        </p:spPr>
        <p:txBody>
          <a:bodyPr wrap="none" rtlCol="0">
            <a:spAutoFit/>
          </a:bodyPr>
          <a:lstStyle/>
          <a:p>
            <a:r>
              <a:rPr lang="es-ES_tradnl" dirty="0" smtClean="0">
                <a:solidFill>
                  <a:schemeClr val="bg1"/>
                </a:solidFill>
              </a:rPr>
              <a:t>Continúa</a:t>
            </a:r>
            <a:endParaRPr lang="es-ES_tradnl" dirty="0">
              <a:solidFill>
                <a:schemeClr val="bg1"/>
              </a:solidFill>
            </a:endParaRPr>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0958966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5" name="Imagen 14"/>
          <p:cNvPicPr>
            <a:picLocks noChangeAspect="1"/>
          </p:cNvPicPr>
          <p:nvPr/>
        </p:nvPicPr>
        <p:blipFill>
          <a:blip r:embed="rId2"/>
          <a:stretch>
            <a:fillRect/>
          </a:stretch>
        </p:blipFill>
        <p:spPr>
          <a:xfrm>
            <a:off x="2442212" y="977900"/>
            <a:ext cx="6705600" cy="4749800"/>
          </a:xfrm>
          <a:prstGeom prst="rect">
            <a:avLst/>
          </a:prstGeom>
        </p:spPr>
      </p:pic>
      <p:sp>
        <p:nvSpPr>
          <p:cNvPr id="18" name="CuadroTexto 17"/>
          <p:cNvSpPr txBox="1"/>
          <p:nvPr/>
        </p:nvSpPr>
        <p:spPr>
          <a:xfrm>
            <a:off x="2827711" y="5721818"/>
            <a:ext cx="2657394" cy="369332"/>
          </a:xfrm>
          <a:prstGeom prst="rect">
            <a:avLst/>
          </a:prstGeom>
          <a:solidFill>
            <a:srgbClr val="FF0000"/>
          </a:solidFill>
        </p:spPr>
        <p:txBody>
          <a:bodyPr wrap="none" rtlCol="0">
            <a:spAutoFit/>
          </a:bodyPr>
          <a:lstStyle/>
          <a:p>
            <a:r>
              <a:rPr lang="es-ES_tradnl" dirty="0" smtClean="0">
                <a:solidFill>
                  <a:schemeClr val="bg1"/>
                </a:solidFill>
              </a:rPr>
              <a:t>Fin de clase  </a:t>
            </a:r>
            <a:r>
              <a:rPr lang="es-ES_tradnl" dirty="0" err="1" smtClean="0">
                <a:solidFill>
                  <a:schemeClr val="bg1"/>
                </a:solidFill>
              </a:rPr>
              <a:t>IndividuoReal</a:t>
            </a:r>
            <a:endParaRPr lang="es-ES_tradnl" dirty="0">
              <a:solidFill>
                <a:schemeClr val="bg1"/>
              </a:solidFill>
            </a:endParaRPr>
          </a:p>
        </p:txBody>
      </p:sp>
      <p:sp>
        <p:nvSpPr>
          <p:cNvPr id="2" name="CuadroTexto 1"/>
          <p:cNvSpPr txBox="1"/>
          <p:nvPr/>
        </p:nvSpPr>
        <p:spPr>
          <a:xfrm>
            <a:off x="258729" y="1551047"/>
            <a:ext cx="2259978" cy="923330"/>
          </a:xfrm>
          <a:prstGeom prst="rect">
            <a:avLst/>
          </a:prstGeom>
          <a:noFill/>
        </p:spPr>
        <p:txBody>
          <a:bodyPr wrap="none" rtlCol="0">
            <a:spAutoFit/>
          </a:bodyPr>
          <a:lstStyle/>
          <a:p>
            <a:r>
              <a:rPr lang="es-ES_tradnl" dirty="0" smtClean="0"/>
              <a:t>Este código es </a:t>
            </a:r>
          </a:p>
          <a:p>
            <a:r>
              <a:rPr lang="es-ES_tradnl" dirty="0" smtClean="0"/>
              <a:t>similar al de la </a:t>
            </a:r>
          </a:p>
          <a:p>
            <a:r>
              <a:rPr lang="es-ES_tradnl" dirty="0" smtClean="0"/>
              <a:t>representación entera</a:t>
            </a:r>
            <a:endParaRPr lang="es-ES_tradnl" dirty="0"/>
          </a:p>
        </p:txBody>
      </p: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0642894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r>
              <a:rPr lang="es-ES_tradnl" dirty="0" smtClean="0"/>
              <a:t>Una vez implementada la cromosoma, se realizará una prueba para comprobar el funcionamiento.</a:t>
            </a:r>
            <a:endParaRPr lang="es-ES_tradnl" dirty="0"/>
          </a:p>
        </p:txBody>
      </p:sp>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6" name="Marcador de pie de página 5"/>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3504217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0" name="Imagen 9"/>
          <p:cNvPicPr>
            <a:picLocks noChangeAspect="1"/>
          </p:cNvPicPr>
          <p:nvPr/>
        </p:nvPicPr>
        <p:blipFill>
          <a:blip r:embed="rId2"/>
          <a:stretch>
            <a:fillRect/>
          </a:stretch>
        </p:blipFill>
        <p:spPr>
          <a:xfrm>
            <a:off x="3" y="1162925"/>
            <a:ext cx="9092413" cy="4114316"/>
          </a:xfrm>
          <a:prstGeom prst="rect">
            <a:avLst/>
          </a:prstGeom>
        </p:spPr>
      </p:pic>
      <p:pic>
        <p:nvPicPr>
          <p:cNvPr id="11" name="Imagen 10"/>
          <p:cNvPicPr>
            <a:picLocks noChangeAspect="1"/>
          </p:cNvPicPr>
          <p:nvPr/>
        </p:nvPicPr>
        <p:blipFill>
          <a:blip r:embed="rId3"/>
          <a:stretch>
            <a:fillRect/>
          </a:stretch>
        </p:blipFill>
        <p:spPr>
          <a:xfrm>
            <a:off x="1281734" y="5411429"/>
            <a:ext cx="5334509" cy="944921"/>
          </a:xfrm>
          <a:prstGeom prst="rect">
            <a:avLst/>
          </a:prstGeom>
          <a:ln>
            <a:solidFill>
              <a:srgbClr val="FF0000"/>
            </a:solidFill>
          </a:ln>
        </p:spPr>
      </p:pic>
      <p:cxnSp>
        <p:nvCxnSpPr>
          <p:cNvPr id="6" name="Conector recto de flecha 5"/>
          <p:cNvCxnSpPr/>
          <p:nvPr/>
        </p:nvCxnSpPr>
        <p:spPr>
          <a:xfrm flipH="1">
            <a:off x="3368233" y="3669174"/>
            <a:ext cx="798185" cy="2893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CuadroTexto 6"/>
          <p:cNvSpPr txBox="1"/>
          <p:nvPr/>
        </p:nvSpPr>
        <p:spPr>
          <a:xfrm>
            <a:off x="4271061" y="3158272"/>
            <a:ext cx="3806876" cy="646331"/>
          </a:xfrm>
          <a:prstGeom prst="rect">
            <a:avLst/>
          </a:prstGeom>
          <a:noFill/>
        </p:spPr>
        <p:txBody>
          <a:bodyPr wrap="none" rtlCol="0">
            <a:spAutoFit/>
          </a:bodyPr>
          <a:lstStyle/>
          <a:p>
            <a:r>
              <a:rPr lang="es-ES_tradnl" dirty="0" smtClean="0"/>
              <a:t>Parámetros requeridos: Valor mínimo, </a:t>
            </a:r>
          </a:p>
          <a:p>
            <a:r>
              <a:rPr lang="es-ES_tradnl" dirty="0" smtClean="0"/>
              <a:t>valor máximo y número de particiones</a:t>
            </a:r>
            <a:endParaRPr lang="es-ES_tradnl" dirty="0"/>
          </a:p>
        </p:txBody>
      </p:sp>
      <p:sp>
        <p:nvSpPr>
          <p:cNvPr id="8" name="Marcador de pie de página 7"/>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7720097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Implementación</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pic>
        <p:nvPicPr>
          <p:cNvPr id="10" name="Imagen 9"/>
          <p:cNvPicPr>
            <a:picLocks noChangeAspect="1"/>
          </p:cNvPicPr>
          <p:nvPr/>
        </p:nvPicPr>
        <p:blipFill>
          <a:blip r:embed="rId2"/>
          <a:stretch>
            <a:fillRect/>
          </a:stretch>
        </p:blipFill>
        <p:spPr>
          <a:xfrm>
            <a:off x="3" y="1162925"/>
            <a:ext cx="9092413" cy="4114316"/>
          </a:xfrm>
          <a:prstGeom prst="rect">
            <a:avLst/>
          </a:prstGeom>
        </p:spPr>
      </p:pic>
      <p:pic>
        <p:nvPicPr>
          <p:cNvPr id="11" name="Imagen 10"/>
          <p:cNvPicPr>
            <a:picLocks noChangeAspect="1"/>
          </p:cNvPicPr>
          <p:nvPr/>
        </p:nvPicPr>
        <p:blipFill>
          <a:blip r:embed="rId3"/>
          <a:stretch>
            <a:fillRect/>
          </a:stretch>
        </p:blipFill>
        <p:spPr>
          <a:xfrm>
            <a:off x="1281734" y="5411429"/>
            <a:ext cx="5334509" cy="944921"/>
          </a:xfrm>
          <a:prstGeom prst="rect">
            <a:avLst/>
          </a:prstGeom>
          <a:ln>
            <a:solidFill>
              <a:srgbClr val="FF0000"/>
            </a:solidFill>
          </a:ln>
        </p:spPr>
      </p:pic>
      <p:cxnSp>
        <p:nvCxnSpPr>
          <p:cNvPr id="6" name="Conector recto de flecha 5"/>
          <p:cNvCxnSpPr/>
          <p:nvPr/>
        </p:nvCxnSpPr>
        <p:spPr>
          <a:xfrm flipH="1">
            <a:off x="3368233" y="3669174"/>
            <a:ext cx="798185" cy="2893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CuadroTexto 6"/>
          <p:cNvSpPr txBox="1"/>
          <p:nvPr/>
        </p:nvSpPr>
        <p:spPr>
          <a:xfrm>
            <a:off x="4271061" y="3158272"/>
            <a:ext cx="3806876" cy="646331"/>
          </a:xfrm>
          <a:prstGeom prst="rect">
            <a:avLst/>
          </a:prstGeom>
          <a:noFill/>
        </p:spPr>
        <p:txBody>
          <a:bodyPr wrap="none" rtlCol="0">
            <a:spAutoFit/>
          </a:bodyPr>
          <a:lstStyle/>
          <a:p>
            <a:r>
              <a:rPr lang="es-ES_tradnl" dirty="0" smtClean="0"/>
              <a:t>Parámetros requeridos: Valor mínimo, </a:t>
            </a:r>
          </a:p>
          <a:p>
            <a:r>
              <a:rPr lang="es-ES_tradnl" dirty="0" smtClean="0"/>
              <a:t>valor máximo y número de particiones</a:t>
            </a:r>
            <a:endParaRPr lang="es-ES_tradnl" dirty="0"/>
          </a:p>
        </p:txBody>
      </p:sp>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2143084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Ejercicio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2" name="Marcador de contenido 2"/>
          <p:cNvSpPr>
            <a:spLocks noGrp="1"/>
          </p:cNvSpPr>
          <p:nvPr>
            <p:ph idx="1"/>
          </p:nvPr>
        </p:nvSpPr>
        <p:spPr>
          <a:xfrm>
            <a:off x="3" y="1234685"/>
            <a:ext cx="8877779" cy="4351338"/>
          </a:xfrm>
        </p:spPr>
        <p:txBody>
          <a:bodyPr/>
          <a:lstStyle/>
          <a:p>
            <a:pPr marL="0" indent="0">
              <a:buNone/>
            </a:pPr>
            <a:r>
              <a:rPr lang="es-ES_tradnl" sz="2400" dirty="0" smtClean="0"/>
              <a:t>Encuentra </a:t>
            </a:r>
            <a:r>
              <a:rPr lang="es-ES_tradnl" sz="2400" dirty="0" smtClean="0"/>
              <a:t>el mínimo de la función</a:t>
            </a:r>
          </a:p>
          <a:p>
            <a:pPr marL="0" indent="0">
              <a:buNone/>
            </a:pPr>
            <a:r>
              <a:rPr lang="es-ES_tradnl" sz="2400" dirty="0" smtClean="0"/>
              <a:t>donde </a:t>
            </a:r>
            <a:r>
              <a:rPr lang="es-ES_tradnl" sz="2400" dirty="0" err="1" smtClean="0"/>
              <a:t>x,y</a:t>
            </a:r>
            <a:r>
              <a:rPr lang="es-ES_tradnl" sz="2400" dirty="0" smtClean="0"/>
              <a:t> son reales.</a:t>
            </a:r>
          </a:p>
          <a:p>
            <a:pPr marL="0" indent="0">
              <a:buNone/>
            </a:pPr>
            <a:endParaRPr lang="es-ES_tradnl" sz="2400" dirty="0" smtClean="0"/>
          </a:p>
          <a:p>
            <a:pPr marL="0" indent="0">
              <a:buNone/>
            </a:pPr>
            <a:endParaRPr lang="es-ES_tradnl" sz="2400" dirty="0" smtClean="0"/>
          </a:p>
          <a:p>
            <a:r>
              <a:rPr lang="es-ES_tradnl" sz="2000" dirty="0" smtClean="0"/>
              <a:t>Dos variables reales</a:t>
            </a:r>
          </a:p>
          <a:p>
            <a:r>
              <a:rPr lang="es-ES_tradnl" sz="2000" dirty="0" smtClean="0"/>
              <a:t>Considerara </a:t>
            </a:r>
            <a:r>
              <a:rPr lang="es-ES_tradnl" sz="2000" dirty="0" smtClean="0"/>
              <a:t>únicamente valores entre -2 y +2.</a:t>
            </a:r>
          </a:p>
        </p:txBody>
      </p:sp>
      <p:pic>
        <p:nvPicPr>
          <p:cNvPr id="15" name="Imagen 14"/>
          <p:cNvPicPr>
            <a:picLocks noChangeAspect="1"/>
          </p:cNvPicPr>
          <p:nvPr/>
        </p:nvPicPr>
        <p:blipFill>
          <a:blip r:embed="rId2"/>
          <a:stretch>
            <a:fillRect/>
          </a:stretch>
        </p:blipFill>
        <p:spPr>
          <a:xfrm>
            <a:off x="4696142" y="1234684"/>
            <a:ext cx="3340100" cy="520700"/>
          </a:xfrm>
          <a:prstGeom prst="rect">
            <a:avLst/>
          </a:prstGeom>
        </p:spPr>
      </p:pic>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4711955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 Ejercicio</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2" name="Marcador de contenido 2"/>
          <p:cNvSpPr>
            <a:spLocks noGrp="1"/>
          </p:cNvSpPr>
          <p:nvPr>
            <p:ph idx="1"/>
          </p:nvPr>
        </p:nvSpPr>
        <p:spPr>
          <a:xfrm>
            <a:off x="3" y="1234685"/>
            <a:ext cx="8877779" cy="4351338"/>
          </a:xfrm>
        </p:spPr>
        <p:txBody>
          <a:bodyPr/>
          <a:lstStyle/>
          <a:p>
            <a:r>
              <a:rPr lang="es-ES_tradnl" sz="2000" dirty="0"/>
              <a:t>Implementa con </a:t>
            </a:r>
            <a:r>
              <a:rPr lang="es-ES_tradnl" sz="2000" dirty="0" smtClean="0"/>
              <a:t>un enfoque </a:t>
            </a:r>
            <a:r>
              <a:rPr lang="es-ES_tradnl" sz="2000" dirty="0"/>
              <a:t>orientado a objetos.</a:t>
            </a:r>
          </a:p>
          <a:p>
            <a:r>
              <a:rPr lang="es-ES_tradnl" sz="2000" dirty="0"/>
              <a:t>Piensa una forma de aprovechar el código anterior (reutilización de software).</a:t>
            </a:r>
          </a:p>
          <a:p>
            <a:r>
              <a:rPr lang="es-ES_tradnl" sz="2000" dirty="0"/>
              <a:t>Se propone el siguiente diagrama de clases, pero puedes crear uno propio</a:t>
            </a:r>
            <a:r>
              <a:rPr lang="es-ES_tradnl" sz="2000" dirty="0" smtClean="0"/>
              <a:t>.</a:t>
            </a:r>
            <a:endParaRPr lang="es-ES_tradnl" sz="2000" dirty="0" smtClean="0"/>
          </a:p>
        </p:txBody>
      </p:sp>
      <p:sp>
        <p:nvSpPr>
          <p:cNvPr id="18" name="Rectángulo 17"/>
          <p:cNvSpPr/>
          <p:nvPr/>
        </p:nvSpPr>
        <p:spPr>
          <a:xfrm>
            <a:off x="188320" y="2694711"/>
            <a:ext cx="2630905" cy="4892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mtClean="0"/>
              <a:t>Individuo</a:t>
            </a:r>
            <a:endParaRPr lang="es-ES_tradnl"/>
          </a:p>
        </p:txBody>
      </p:sp>
      <p:sp>
        <p:nvSpPr>
          <p:cNvPr id="19" name="Rectángulo 18"/>
          <p:cNvSpPr/>
          <p:nvPr/>
        </p:nvSpPr>
        <p:spPr>
          <a:xfrm>
            <a:off x="188319" y="3183995"/>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mtClean="0"/>
              <a:t>-cromosoma</a:t>
            </a:r>
            <a:endParaRPr lang="es-ES_tradnl"/>
          </a:p>
        </p:txBody>
      </p:sp>
      <p:sp>
        <p:nvSpPr>
          <p:cNvPr id="20" name="Rectángulo 19"/>
          <p:cNvSpPr/>
          <p:nvPr/>
        </p:nvSpPr>
        <p:spPr>
          <a:xfrm>
            <a:off x="188319" y="3920512"/>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dirty="0" smtClean="0"/>
              <a:t>+ </a:t>
            </a:r>
            <a:r>
              <a:rPr lang="es-ES_tradnl" dirty="0" err="1" smtClean="0"/>
              <a:t>initRandomIndividuo</a:t>
            </a:r>
            <a:r>
              <a:rPr lang="es-ES_tradnl" dirty="0" smtClean="0"/>
              <a:t>()</a:t>
            </a:r>
          </a:p>
          <a:p>
            <a:r>
              <a:rPr lang="es-ES_tradnl" dirty="0" smtClean="0"/>
              <a:t>+ </a:t>
            </a:r>
            <a:r>
              <a:rPr lang="es-ES_tradnl" dirty="0" err="1" smtClean="0"/>
              <a:t>double</a:t>
            </a:r>
            <a:r>
              <a:rPr lang="es-ES_tradnl" dirty="0" smtClean="0"/>
              <a:t> </a:t>
            </a:r>
            <a:r>
              <a:rPr lang="es-ES_tradnl" dirty="0" err="1" smtClean="0"/>
              <a:t>getFenotipo</a:t>
            </a:r>
            <a:r>
              <a:rPr lang="es-ES_tradnl" dirty="0" smtClean="0"/>
              <a:t>()</a:t>
            </a:r>
            <a:endParaRPr lang="es-ES_tradnl" dirty="0"/>
          </a:p>
        </p:txBody>
      </p:sp>
      <p:sp>
        <p:nvSpPr>
          <p:cNvPr id="22" name="Rectángulo 21"/>
          <p:cNvSpPr/>
          <p:nvPr/>
        </p:nvSpPr>
        <p:spPr>
          <a:xfrm>
            <a:off x="6466799" y="2939353"/>
            <a:ext cx="2630905" cy="4892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err="1" smtClean="0"/>
              <a:t>GenEntero</a:t>
            </a:r>
            <a:endParaRPr lang="es-ES_tradnl" dirty="0"/>
          </a:p>
        </p:txBody>
      </p:sp>
      <p:sp>
        <p:nvSpPr>
          <p:cNvPr id="23" name="Rectángulo 22"/>
          <p:cNvSpPr/>
          <p:nvPr/>
        </p:nvSpPr>
        <p:spPr>
          <a:xfrm>
            <a:off x="6466798" y="3428637"/>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dirty="0" smtClean="0"/>
              <a:t>-</a:t>
            </a:r>
            <a:r>
              <a:rPr lang="es-ES_tradnl" dirty="0" err="1" smtClean="0"/>
              <a:t>int</a:t>
            </a:r>
            <a:r>
              <a:rPr lang="es-ES_tradnl" dirty="0" smtClean="0"/>
              <a:t> gen[]</a:t>
            </a:r>
            <a:endParaRPr lang="es-ES_tradnl" dirty="0"/>
          </a:p>
        </p:txBody>
      </p:sp>
      <p:sp>
        <p:nvSpPr>
          <p:cNvPr id="24" name="Rectángulo 23"/>
          <p:cNvSpPr/>
          <p:nvPr/>
        </p:nvSpPr>
        <p:spPr>
          <a:xfrm>
            <a:off x="6466798" y="4165154"/>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dirty="0" smtClean="0"/>
              <a:t>+ </a:t>
            </a:r>
            <a:r>
              <a:rPr lang="es-ES_tradnl" dirty="0" err="1" smtClean="0"/>
              <a:t>initialize</a:t>
            </a:r>
            <a:r>
              <a:rPr lang="es-ES_tradnl" dirty="0" smtClean="0"/>
              <a:t>()</a:t>
            </a:r>
          </a:p>
          <a:p>
            <a:r>
              <a:rPr lang="es-ES_tradnl" dirty="0"/>
              <a:t>+ </a:t>
            </a:r>
            <a:r>
              <a:rPr lang="es-ES_tradnl" dirty="0" err="1" smtClean="0"/>
              <a:t>double</a:t>
            </a:r>
            <a:r>
              <a:rPr lang="es-ES_tradnl" dirty="0" smtClean="0"/>
              <a:t> </a:t>
            </a:r>
            <a:r>
              <a:rPr lang="es-ES_tradnl" dirty="0" err="1" smtClean="0"/>
              <a:t>getValue</a:t>
            </a:r>
            <a:r>
              <a:rPr lang="es-ES_tradnl" dirty="0"/>
              <a:t>()</a:t>
            </a:r>
          </a:p>
        </p:txBody>
      </p:sp>
      <p:sp>
        <p:nvSpPr>
          <p:cNvPr id="25" name="Rectángulo 24"/>
          <p:cNvSpPr/>
          <p:nvPr/>
        </p:nvSpPr>
        <p:spPr>
          <a:xfrm>
            <a:off x="3427822" y="2787286"/>
            <a:ext cx="2630905" cy="4892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Cromosoma</a:t>
            </a:r>
            <a:endParaRPr lang="es-ES_tradnl" dirty="0"/>
          </a:p>
        </p:txBody>
      </p:sp>
      <p:sp>
        <p:nvSpPr>
          <p:cNvPr id="26" name="Rectángulo 25"/>
          <p:cNvSpPr/>
          <p:nvPr/>
        </p:nvSpPr>
        <p:spPr>
          <a:xfrm>
            <a:off x="3427821" y="3276570"/>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dirty="0" smtClean="0"/>
              <a:t>-</a:t>
            </a:r>
            <a:r>
              <a:rPr lang="es-ES_tradnl" dirty="0" err="1" smtClean="0"/>
              <a:t>GenRealgenes</a:t>
            </a:r>
            <a:r>
              <a:rPr lang="es-ES_tradnl" dirty="0" smtClean="0"/>
              <a:t>[]</a:t>
            </a:r>
            <a:endParaRPr lang="es-ES_tradnl" dirty="0"/>
          </a:p>
        </p:txBody>
      </p:sp>
      <p:sp>
        <p:nvSpPr>
          <p:cNvPr id="27" name="Rectángulo 26"/>
          <p:cNvSpPr/>
          <p:nvPr/>
        </p:nvSpPr>
        <p:spPr>
          <a:xfrm>
            <a:off x="3427821" y="4013087"/>
            <a:ext cx="2630905" cy="713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_tradnl" dirty="0" smtClean="0"/>
              <a:t>+ </a:t>
            </a:r>
            <a:r>
              <a:rPr lang="es-ES_tradnl" dirty="0" err="1" smtClean="0"/>
              <a:t>initialize</a:t>
            </a:r>
            <a:r>
              <a:rPr lang="es-ES_tradnl" dirty="0" smtClean="0"/>
              <a:t>()</a:t>
            </a:r>
          </a:p>
          <a:p>
            <a:r>
              <a:rPr lang="es-ES_tradnl" dirty="0"/>
              <a:t>+ </a:t>
            </a:r>
            <a:r>
              <a:rPr lang="es-ES_tradnl" dirty="0" err="1" smtClean="0"/>
              <a:t>double</a:t>
            </a:r>
            <a:r>
              <a:rPr lang="es-ES_tradnl" dirty="0" smtClean="0"/>
              <a:t> </a:t>
            </a:r>
            <a:r>
              <a:rPr lang="es-ES_tradnl" dirty="0" err="1" smtClean="0"/>
              <a:t>getValue</a:t>
            </a:r>
            <a:r>
              <a:rPr lang="es-ES_tradnl" dirty="0"/>
              <a:t>()</a:t>
            </a:r>
          </a:p>
        </p:txBody>
      </p:sp>
      <p:cxnSp>
        <p:nvCxnSpPr>
          <p:cNvPr id="28" name="Conector recto de flecha 27"/>
          <p:cNvCxnSpPr/>
          <p:nvPr/>
        </p:nvCxnSpPr>
        <p:spPr>
          <a:xfrm flipH="1">
            <a:off x="2819224" y="3428637"/>
            <a:ext cx="60859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p:nvPr/>
        </p:nvCxnSpPr>
        <p:spPr>
          <a:xfrm flipH="1">
            <a:off x="6058726" y="3581037"/>
            <a:ext cx="60859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863046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6370975"/>
          </a:xfrm>
          <a:prstGeom prst="rect">
            <a:avLst/>
          </a:prstGeom>
          <a:noFill/>
        </p:spPr>
        <p:txBody>
          <a:bodyPr wrap="square" rtlCol="0">
            <a:spAutoFit/>
          </a:bodyPr>
          <a:lstStyle/>
          <a:p>
            <a:r>
              <a:rPr lang="es-ES_tradnl" sz="2400" dirty="0"/>
              <a:t>Aplicar los </a:t>
            </a:r>
            <a:r>
              <a:rPr lang="es-ES_tradnl" sz="2400" dirty="0" err="1"/>
              <a:t>AGs</a:t>
            </a:r>
            <a:r>
              <a:rPr lang="es-ES_tradnl" sz="2400" dirty="0"/>
              <a:t> para la </a:t>
            </a:r>
            <a:r>
              <a:rPr lang="es-ES_tradnl" sz="2400" dirty="0" smtClean="0"/>
              <a:t>solución </a:t>
            </a:r>
            <a:r>
              <a:rPr lang="es-ES_tradnl" sz="2400" dirty="0"/>
              <a:t>de diversos problemas de </a:t>
            </a:r>
            <a:r>
              <a:rPr lang="es-ES_tradnl" sz="2400" dirty="0" smtClean="0"/>
              <a:t>optimización numérica .</a:t>
            </a:r>
            <a:endParaRPr lang="es-ES_tradnl" sz="2400" dirty="0"/>
          </a:p>
          <a:p>
            <a:pPr algn="just"/>
            <a:endParaRPr lang="es-ES_tradnl" sz="2400" b="1" dirty="0" smtClean="0"/>
          </a:p>
          <a:p>
            <a:pPr algn="just"/>
            <a:r>
              <a:rPr lang="es-ES_tradnl" sz="2400" b="1" dirty="0" smtClean="0"/>
              <a:t>Conocimiento:</a:t>
            </a:r>
            <a:endParaRPr lang="es-ES_tradnl" sz="2400" b="1" dirty="0"/>
          </a:p>
          <a:p>
            <a:endParaRPr lang="es-ES_tradnl" sz="2400" dirty="0" smtClean="0"/>
          </a:p>
          <a:p>
            <a:r>
              <a:rPr lang="es-ES_tradnl" sz="2400" dirty="0" smtClean="0"/>
              <a:t>- </a:t>
            </a:r>
            <a:r>
              <a:rPr lang="es-ES_tradnl" sz="2400" dirty="0" err="1" smtClean="0">
                <a:solidFill>
                  <a:srgbClr val="FF0000"/>
                </a:solidFill>
              </a:rPr>
              <a:t>Representación</a:t>
            </a:r>
            <a:r>
              <a:rPr lang="es-ES_tradnl" sz="2400" dirty="0" smtClean="0">
                <a:solidFill>
                  <a:srgbClr val="FF0000"/>
                </a:solidFill>
              </a:rPr>
              <a:t> </a:t>
            </a:r>
            <a:r>
              <a:rPr lang="es-ES_tradnl" sz="2400" dirty="0">
                <a:solidFill>
                  <a:srgbClr val="FF0000"/>
                </a:solidFill>
              </a:rPr>
              <a:t>de </a:t>
            </a:r>
            <a:r>
              <a:rPr lang="es-ES_tradnl" sz="2400" dirty="0" err="1">
                <a:solidFill>
                  <a:srgbClr val="FF0000"/>
                </a:solidFill>
              </a:rPr>
              <a:t>números</a:t>
            </a:r>
            <a:r>
              <a:rPr lang="es-ES_tradnl" sz="2400" dirty="0">
                <a:solidFill>
                  <a:srgbClr val="FF0000"/>
                </a:solidFill>
              </a:rPr>
              <a:t> reales </a:t>
            </a:r>
          </a:p>
          <a:p>
            <a:r>
              <a:rPr lang="es-ES_tradnl" sz="2400" dirty="0" smtClean="0"/>
              <a:t>- </a:t>
            </a:r>
            <a:r>
              <a:rPr lang="es-ES_tradnl" sz="2400" dirty="0"/>
              <a:t> Operadores especializados </a:t>
            </a:r>
          </a:p>
          <a:p>
            <a:r>
              <a:rPr lang="es-ES_tradnl" sz="2400" dirty="0" smtClean="0"/>
              <a:t>- </a:t>
            </a:r>
            <a:r>
              <a:rPr lang="es-ES_tradnl" sz="2400" dirty="0"/>
              <a:t> El problema </a:t>
            </a:r>
            <a:r>
              <a:rPr lang="es-ES_tradnl" sz="2400" dirty="0" err="1"/>
              <a:t>cuadrático</a:t>
            </a:r>
            <a:r>
              <a:rPr lang="es-ES_tradnl" sz="2400" dirty="0"/>
              <a:t>- lineal </a:t>
            </a:r>
          </a:p>
          <a:p>
            <a:r>
              <a:rPr lang="es-ES_tradnl" sz="2400" dirty="0" smtClean="0"/>
              <a:t>- </a:t>
            </a:r>
            <a:r>
              <a:rPr lang="es-ES_tradnl" sz="2400" dirty="0"/>
              <a:t> El problema </a:t>
            </a:r>
            <a:r>
              <a:rPr lang="es-ES_tradnl" sz="2400" dirty="0" err="1"/>
              <a:t>cocecha</a:t>
            </a:r>
            <a:r>
              <a:rPr lang="es-ES_tradnl" sz="2400" dirty="0"/>
              <a:t> </a:t>
            </a:r>
          </a:p>
          <a:p>
            <a:r>
              <a:rPr lang="es-ES_tradnl" sz="2400" dirty="0" smtClean="0"/>
              <a:t>- </a:t>
            </a:r>
            <a:r>
              <a:rPr lang="es-ES_tradnl" sz="2400" dirty="0"/>
              <a:t> El problema de empujar </a:t>
            </a:r>
            <a:r>
              <a:rPr lang="es-ES_tradnl" sz="2400" dirty="0" smtClean="0"/>
              <a:t>un </a:t>
            </a:r>
            <a:r>
              <a:rPr lang="es-ES_tradnl" sz="2400" dirty="0" err="1"/>
              <a:t>vehículo</a:t>
            </a:r>
            <a:r>
              <a:rPr lang="es-ES_tradnl" sz="2400" dirty="0"/>
              <a:t> (</a:t>
            </a:r>
            <a:r>
              <a:rPr lang="es-ES_tradnl" sz="2400" dirty="0" err="1" smtClean="0"/>
              <a:t>push</a:t>
            </a:r>
            <a:r>
              <a:rPr lang="es-ES_tradnl" sz="2400" dirty="0" smtClean="0"/>
              <a:t>-car) </a:t>
            </a:r>
            <a:endParaRPr lang="es-ES_tradnl" sz="2400" dirty="0"/>
          </a:p>
          <a:p>
            <a:r>
              <a:rPr lang="es-ES_tradnl" sz="2400" dirty="0" smtClean="0"/>
              <a:t>- </a:t>
            </a:r>
            <a:r>
              <a:rPr lang="es-ES_tradnl" sz="2400" dirty="0"/>
              <a:t> Manejo de restricciones </a:t>
            </a:r>
          </a:p>
          <a:p>
            <a:r>
              <a:rPr lang="es-ES_tradnl" sz="2400" dirty="0" smtClean="0"/>
              <a:t>- </a:t>
            </a:r>
            <a:r>
              <a:rPr lang="es-ES_tradnl" sz="2400" dirty="0"/>
              <a:t> </a:t>
            </a:r>
            <a:r>
              <a:rPr lang="es-ES_tradnl" sz="2400" dirty="0" err="1"/>
              <a:t>Optimización</a:t>
            </a:r>
            <a:r>
              <a:rPr lang="es-ES_tradnl" sz="2400" dirty="0"/>
              <a:t> no lineal </a:t>
            </a:r>
          </a:p>
          <a:p>
            <a:pPr algn="just"/>
            <a:endParaRPr lang="es-ES_tradnl" sz="2400" dirty="0"/>
          </a:p>
          <a:p>
            <a:pPr algn="just"/>
            <a:r>
              <a:rPr lang="es-ES_tradnl" sz="2400" dirty="0" smtClean="0"/>
              <a:t> </a:t>
            </a:r>
            <a:endParaRPr lang="es-ES_tradnl" sz="2400" dirty="0"/>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Propósito de la UC 4</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4768171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real:</a:t>
            </a:r>
          </a:p>
          <a:p>
            <a:pPr algn="l"/>
            <a:r>
              <a:rPr lang="es-ES" sz="3200" dirty="0" smtClean="0">
                <a:solidFill>
                  <a:schemeClr val="bg1"/>
                </a:solidFill>
                <a:latin typeface="Avenir Black"/>
                <a:cs typeface="Avenir Black"/>
              </a:rPr>
              <a:t> Ejercicio 2</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2" name="Marcador de contenido 2"/>
          <p:cNvSpPr>
            <a:spLocks noGrp="1"/>
          </p:cNvSpPr>
          <p:nvPr>
            <p:ph idx="1"/>
          </p:nvPr>
        </p:nvSpPr>
        <p:spPr>
          <a:xfrm>
            <a:off x="3" y="1234685"/>
            <a:ext cx="8877779" cy="4351338"/>
          </a:xfrm>
        </p:spPr>
        <p:txBody>
          <a:bodyPr/>
          <a:lstStyle/>
          <a:p>
            <a:r>
              <a:rPr lang="es-ES_tradnl" sz="2000" dirty="0" smtClean="0">
                <a:solidFill>
                  <a:srgbClr val="7030A0"/>
                </a:solidFill>
              </a:rPr>
              <a:t>Investiga las ventajas de usar la representación código Gray para algoritmos genéticos.</a:t>
            </a:r>
          </a:p>
          <a:p>
            <a:r>
              <a:rPr lang="es-ES_tradnl" sz="2000" dirty="0">
                <a:solidFill>
                  <a:srgbClr val="7030A0"/>
                </a:solidFill>
              </a:rPr>
              <a:t>I</a:t>
            </a:r>
            <a:r>
              <a:rPr lang="es-ES_tradnl" sz="2000" dirty="0" smtClean="0">
                <a:solidFill>
                  <a:srgbClr val="7030A0"/>
                </a:solidFill>
              </a:rPr>
              <a:t>mplementar </a:t>
            </a:r>
            <a:r>
              <a:rPr lang="es-ES_tradnl" sz="2000" dirty="0">
                <a:solidFill>
                  <a:srgbClr val="7030A0"/>
                </a:solidFill>
              </a:rPr>
              <a:t>la representación </a:t>
            </a:r>
            <a:r>
              <a:rPr lang="es-ES_tradnl" sz="2000" dirty="0" smtClean="0">
                <a:solidFill>
                  <a:srgbClr val="7030A0"/>
                </a:solidFill>
              </a:rPr>
              <a:t>con </a:t>
            </a:r>
            <a:r>
              <a:rPr lang="es-ES_tradnl" sz="2000" dirty="0">
                <a:solidFill>
                  <a:srgbClr val="7030A0"/>
                </a:solidFill>
              </a:rPr>
              <a:t>código </a:t>
            </a:r>
            <a:r>
              <a:rPr lang="es-ES_tradnl" sz="2000" dirty="0" smtClean="0">
                <a:solidFill>
                  <a:srgbClr val="7030A0"/>
                </a:solidFill>
              </a:rPr>
              <a:t>Gray para números enteros.</a:t>
            </a:r>
          </a:p>
          <a:p>
            <a:r>
              <a:rPr lang="es-ES_tradnl" sz="2000" dirty="0">
                <a:solidFill>
                  <a:srgbClr val="7030A0"/>
                </a:solidFill>
              </a:rPr>
              <a:t>Implementar la representación con código Gray para números </a:t>
            </a:r>
            <a:r>
              <a:rPr lang="es-ES_tradnl" sz="2000" dirty="0" smtClean="0">
                <a:solidFill>
                  <a:srgbClr val="7030A0"/>
                </a:solidFill>
              </a:rPr>
              <a:t>reales.</a:t>
            </a:r>
            <a:endParaRPr lang="es-ES_tradnl" sz="2000" dirty="0">
              <a:solidFill>
                <a:srgbClr val="7030A0"/>
              </a:solidFill>
            </a:endParaRPr>
          </a:p>
          <a:p>
            <a:endParaRPr lang="es-ES_tradnl" sz="2000" dirty="0" smtClean="0"/>
          </a:p>
        </p:txBody>
      </p:sp>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8397872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Rectángulo 2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Referencias</a:t>
            </a:r>
            <a:endParaRPr lang="es-ES" sz="3200" dirty="0">
              <a:solidFill>
                <a:schemeClr val="bg1"/>
              </a:solidFill>
              <a:latin typeface="Avenir Book"/>
              <a:cs typeface="Avenir Book"/>
            </a:endParaRPr>
          </a:p>
        </p:txBody>
      </p:sp>
      <p:sp>
        <p:nvSpPr>
          <p:cNvPr id="16" name="Marcador de contenido 2"/>
          <p:cNvSpPr txBox="1">
            <a:spLocks/>
          </p:cNvSpPr>
          <p:nvPr/>
        </p:nvSpPr>
        <p:spPr>
          <a:xfrm>
            <a:off x="3" y="1441013"/>
            <a:ext cx="8542116" cy="414501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s-ES_tradnl" sz="2000" dirty="0"/>
          </a:p>
        </p:txBody>
      </p:sp>
      <p:sp>
        <p:nvSpPr>
          <p:cNvPr id="12" name="Marcador de contenido 2"/>
          <p:cNvSpPr>
            <a:spLocks noGrp="1"/>
          </p:cNvSpPr>
          <p:nvPr>
            <p:ph idx="1"/>
          </p:nvPr>
        </p:nvSpPr>
        <p:spPr>
          <a:xfrm>
            <a:off x="3" y="1234685"/>
            <a:ext cx="8877779" cy="4351338"/>
          </a:xfrm>
        </p:spPr>
        <p:txBody>
          <a:bodyPr>
            <a:normAutofit fontScale="85000" lnSpcReduction="20000"/>
          </a:bodyPr>
          <a:lstStyle/>
          <a:p>
            <a:r>
              <a:rPr lang="es-ES_tradnl" sz="2000" dirty="0" err="1"/>
              <a:t>Introduction</a:t>
            </a:r>
            <a:r>
              <a:rPr lang="es-ES_tradnl" sz="2000" dirty="0"/>
              <a:t> to </a:t>
            </a:r>
            <a:r>
              <a:rPr lang="es-ES_tradnl" sz="2000" dirty="0" err="1"/>
              <a:t>Genetic</a:t>
            </a:r>
            <a:r>
              <a:rPr lang="es-ES_tradnl" sz="2000" dirty="0"/>
              <a:t> </a:t>
            </a:r>
            <a:r>
              <a:rPr lang="es-ES_tradnl" sz="2000" dirty="0" err="1"/>
              <a:t>Algorithms</a:t>
            </a:r>
            <a:r>
              <a:rPr lang="es-ES_tradnl" sz="2000" dirty="0"/>
              <a:t>, S.N. </a:t>
            </a:r>
            <a:r>
              <a:rPr lang="es-ES_tradnl" sz="2000" dirty="0" err="1"/>
              <a:t>Sivanandam</a:t>
            </a:r>
            <a:r>
              <a:rPr lang="es-ES_tradnl" sz="2000" dirty="0"/>
              <a:t>, S. N. </a:t>
            </a:r>
            <a:r>
              <a:rPr lang="es-ES_tradnl" sz="2000" dirty="0" err="1"/>
              <a:t>Deepa</a:t>
            </a:r>
            <a:r>
              <a:rPr lang="es-ES_tradnl" sz="2000" dirty="0"/>
              <a:t>, </a:t>
            </a:r>
            <a:r>
              <a:rPr lang="es-ES_tradnl" sz="2000" dirty="0" err="1"/>
              <a:t>Springer</a:t>
            </a:r>
            <a:r>
              <a:rPr lang="es-ES_tradnl" sz="2000" dirty="0"/>
              <a:t> </a:t>
            </a:r>
            <a:r>
              <a:rPr lang="es-ES_tradnl" sz="2000" dirty="0" err="1"/>
              <a:t>Science</a:t>
            </a:r>
            <a:r>
              <a:rPr lang="es-ES_tradnl" sz="2000" dirty="0"/>
              <a:t> &amp; Business Media, 2007, ISBN 3540731903, 9783540731900 </a:t>
            </a:r>
          </a:p>
          <a:p>
            <a:r>
              <a:rPr lang="es-ES_tradnl" sz="2000" dirty="0" err="1"/>
              <a:t>Genetic</a:t>
            </a:r>
            <a:r>
              <a:rPr lang="es-ES_tradnl" sz="2000" dirty="0"/>
              <a:t> </a:t>
            </a:r>
            <a:r>
              <a:rPr lang="es-ES_tradnl" sz="2000" dirty="0" err="1"/>
              <a:t>Algorithms</a:t>
            </a:r>
            <a:r>
              <a:rPr lang="es-ES_tradnl" sz="2000" dirty="0"/>
              <a:t>, David E. </a:t>
            </a:r>
            <a:r>
              <a:rPr lang="es-ES_tradnl" sz="2000" dirty="0" err="1"/>
              <a:t>Goldberg</a:t>
            </a:r>
            <a:r>
              <a:rPr lang="es-ES_tradnl" sz="2000" dirty="0"/>
              <a:t>, Pearson </a:t>
            </a:r>
            <a:r>
              <a:rPr lang="es-ES_tradnl" sz="2000" dirty="0" err="1"/>
              <a:t>Education</a:t>
            </a:r>
            <a:r>
              <a:rPr lang="es-ES_tradnl" sz="2000" dirty="0"/>
              <a:t>, 2007, SBN 817758829X, 9788177588293 </a:t>
            </a:r>
          </a:p>
          <a:p>
            <a:r>
              <a:rPr lang="es-ES_tradnl" sz="2000" dirty="0" err="1"/>
              <a:t>Metaheuristics</a:t>
            </a:r>
            <a:r>
              <a:rPr lang="es-ES_tradnl" sz="2000" dirty="0"/>
              <a:t>: </a:t>
            </a:r>
            <a:r>
              <a:rPr lang="es-ES_tradnl" sz="2000" dirty="0" err="1"/>
              <a:t>From</a:t>
            </a:r>
            <a:r>
              <a:rPr lang="es-ES_tradnl" sz="2000" dirty="0"/>
              <a:t> </a:t>
            </a:r>
            <a:r>
              <a:rPr lang="es-ES_tradnl" sz="2000" dirty="0" err="1"/>
              <a:t>Design</a:t>
            </a:r>
            <a:r>
              <a:rPr lang="es-ES_tradnl" sz="2000" dirty="0"/>
              <a:t> to </a:t>
            </a:r>
            <a:r>
              <a:rPr lang="es-ES_tradnl" sz="2000" dirty="0" err="1"/>
              <a:t>Implementation</a:t>
            </a:r>
            <a:r>
              <a:rPr lang="es-ES_tradnl" sz="2000" dirty="0"/>
              <a:t> </a:t>
            </a:r>
            <a:r>
              <a:rPr lang="es-ES_tradnl" sz="2000" dirty="0" err="1"/>
              <a:t>Volume</a:t>
            </a:r>
            <a:r>
              <a:rPr lang="es-ES_tradnl" sz="2000" dirty="0"/>
              <a:t> 74 of </a:t>
            </a:r>
            <a:r>
              <a:rPr lang="es-ES_tradnl" sz="2000" dirty="0" err="1"/>
              <a:t>Wiley</a:t>
            </a:r>
            <a:r>
              <a:rPr lang="es-ES_tradnl" sz="2000" dirty="0"/>
              <a:t> Series </a:t>
            </a:r>
            <a:r>
              <a:rPr lang="es-ES_tradnl" sz="2000" dirty="0" err="1"/>
              <a:t>on</a:t>
            </a:r>
            <a:r>
              <a:rPr lang="es-ES_tradnl" sz="2000" dirty="0"/>
              <a:t> </a:t>
            </a:r>
            <a:r>
              <a:rPr lang="es-ES_tradnl" sz="2000" dirty="0" err="1"/>
              <a:t>Parallel</a:t>
            </a:r>
            <a:r>
              <a:rPr lang="es-ES_tradnl" sz="2000" dirty="0"/>
              <a:t> and </a:t>
            </a:r>
            <a:r>
              <a:rPr lang="es-ES_tradnl" sz="2000" dirty="0" err="1"/>
              <a:t>Distributed</a:t>
            </a:r>
            <a:r>
              <a:rPr lang="es-ES_tradnl" sz="2000" dirty="0"/>
              <a:t> Computing , El-</a:t>
            </a:r>
            <a:r>
              <a:rPr lang="es-ES_tradnl" sz="2000" dirty="0" err="1"/>
              <a:t>Ghazali</a:t>
            </a:r>
            <a:r>
              <a:rPr lang="es-ES_tradnl" sz="2000" dirty="0"/>
              <a:t> </a:t>
            </a:r>
            <a:r>
              <a:rPr lang="es-ES_tradnl" sz="2000" dirty="0" err="1"/>
              <a:t>Talbi</a:t>
            </a:r>
            <a:r>
              <a:rPr lang="es-ES_tradnl" sz="2000" dirty="0"/>
              <a:t>, John </a:t>
            </a:r>
          </a:p>
          <a:p>
            <a:r>
              <a:rPr lang="es-ES_tradnl" sz="2000" dirty="0" err="1"/>
              <a:t>Wiley</a:t>
            </a:r>
            <a:r>
              <a:rPr lang="es-ES_tradnl" sz="2000" dirty="0"/>
              <a:t> &amp; </a:t>
            </a:r>
            <a:r>
              <a:rPr lang="es-ES_tradnl" sz="2000" dirty="0" err="1"/>
              <a:t>Sons</a:t>
            </a:r>
            <a:r>
              <a:rPr lang="es-ES_tradnl" sz="2000" dirty="0"/>
              <a:t>, 2009, ISBN 0470496908, 9780470496909 </a:t>
            </a:r>
          </a:p>
          <a:p>
            <a:r>
              <a:rPr lang="es-ES_tradnl" sz="2000" dirty="0"/>
              <a:t>Algoritmos evolutivos : un enfoque </a:t>
            </a:r>
            <a:r>
              <a:rPr lang="es-ES_tradnl" sz="2000" dirty="0" err="1"/>
              <a:t>práctico</a:t>
            </a:r>
            <a:r>
              <a:rPr lang="es-ES_tradnl" sz="2000" dirty="0"/>
              <a:t>, Lourdes Araujo, Carlos </a:t>
            </a:r>
            <a:r>
              <a:rPr lang="es-ES_tradnl" sz="2000" dirty="0" err="1"/>
              <a:t>Cervigón</a:t>
            </a:r>
            <a:r>
              <a:rPr lang="es-ES_tradnl" sz="2000" dirty="0"/>
              <a:t>, </a:t>
            </a:r>
            <a:r>
              <a:rPr lang="es-ES_tradnl" sz="2000" dirty="0" err="1"/>
              <a:t>México</a:t>
            </a:r>
            <a:r>
              <a:rPr lang="es-ES_tradnl" sz="2000" dirty="0"/>
              <a:t>, D.F. : </a:t>
            </a:r>
            <a:r>
              <a:rPr lang="es-ES_tradnl" sz="2000" dirty="0" err="1"/>
              <a:t>Alfaomega</a:t>
            </a:r>
            <a:r>
              <a:rPr lang="es-ES_tradnl" sz="2000" dirty="0"/>
              <a:t> : Ra-</a:t>
            </a:r>
            <a:r>
              <a:rPr lang="es-ES_tradnl" sz="2000" dirty="0" err="1"/>
              <a:t>Ma</a:t>
            </a:r>
            <a:r>
              <a:rPr lang="es-ES_tradnl" sz="2000" dirty="0"/>
              <a:t>, 2009. ISBN </a:t>
            </a:r>
          </a:p>
          <a:p>
            <a:r>
              <a:rPr lang="es-ES_tradnl" sz="2000" dirty="0"/>
              <a:t>9786077686293. </a:t>
            </a:r>
          </a:p>
          <a:p>
            <a:r>
              <a:rPr lang="es-ES_tradnl" sz="2000" dirty="0" err="1"/>
              <a:t>Optimización</a:t>
            </a:r>
            <a:r>
              <a:rPr lang="es-ES_tradnl" sz="2000" dirty="0"/>
              <a:t> con Algoritmos </a:t>
            </a:r>
            <a:r>
              <a:rPr lang="es-ES_tradnl" sz="2000" dirty="0" err="1"/>
              <a:t>Genéticos</a:t>
            </a:r>
            <a:r>
              <a:rPr lang="es-ES_tradnl" sz="2000" dirty="0"/>
              <a:t> : Aplicando Computo </a:t>
            </a:r>
            <a:r>
              <a:rPr lang="es-ES_tradnl" sz="2000" dirty="0" err="1"/>
              <a:t>Multi-Núcleo</a:t>
            </a:r>
            <a:r>
              <a:rPr lang="es-ES_tradnl" sz="2000" dirty="0"/>
              <a:t>. </a:t>
            </a:r>
            <a:r>
              <a:rPr lang="es-ES_tradnl" sz="2000" dirty="0" err="1"/>
              <a:t>Roman</a:t>
            </a:r>
            <a:r>
              <a:rPr lang="es-ES_tradnl" sz="2000" dirty="0"/>
              <a:t> Reyes Hugo , </a:t>
            </a:r>
            <a:r>
              <a:rPr lang="es-ES_tradnl" sz="2000" dirty="0" err="1"/>
              <a:t>Manzanarez</a:t>
            </a:r>
            <a:r>
              <a:rPr lang="es-ES_tradnl" sz="2000" dirty="0"/>
              <a:t> Galaviz Juan Carlos , Tapia Armenta Juan </a:t>
            </a:r>
            <a:r>
              <a:rPr lang="es-ES_tradnl" sz="2000" dirty="0" err="1"/>
              <a:t>Jose</a:t>
            </a:r>
            <a:r>
              <a:rPr lang="es-ES_tradnl" sz="2000" dirty="0"/>
              <a:t>. </a:t>
            </a:r>
            <a:r>
              <a:rPr lang="es-ES_tradnl" sz="2000" dirty="0" err="1"/>
              <a:t>Eae</a:t>
            </a:r>
            <a:r>
              <a:rPr lang="es-ES_tradnl" sz="2000" dirty="0"/>
              <a:t> Editorial Academia </a:t>
            </a:r>
            <a:r>
              <a:rPr lang="es-ES_tradnl" sz="2000" dirty="0" err="1"/>
              <a:t>Española</a:t>
            </a:r>
            <a:r>
              <a:rPr lang="es-ES_tradnl" sz="2000" dirty="0"/>
              <a:t>. 2012. ISBN-13: 978-3846579282 </a:t>
            </a:r>
          </a:p>
          <a:p>
            <a:r>
              <a:rPr lang="es-ES_tradnl" sz="2000" dirty="0"/>
              <a:t>Ajuste Optimo de Funciones Mediante Algoritmos </a:t>
            </a:r>
            <a:r>
              <a:rPr lang="es-ES_tradnl" sz="2000" dirty="0" err="1"/>
              <a:t>Genéticos</a:t>
            </a:r>
            <a:r>
              <a:rPr lang="es-ES_tradnl" sz="2000" dirty="0"/>
              <a:t>. EAE Editorial Academia </a:t>
            </a:r>
            <a:r>
              <a:rPr lang="es-ES_tradnl" sz="2000" dirty="0" err="1"/>
              <a:t>Española</a:t>
            </a:r>
            <a:r>
              <a:rPr lang="es-ES_tradnl" sz="2000" dirty="0"/>
              <a:t>. 2012. ISBN-13: 978-3848466573 </a:t>
            </a:r>
          </a:p>
          <a:p>
            <a:r>
              <a:rPr lang="es-ES_tradnl" sz="2000" dirty="0" err="1"/>
              <a:t>Introducción</a:t>
            </a:r>
            <a:r>
              <a:rPr lang="es-ES_tradnl" sz="2000" dirty="0"/>
              <a:t> a la </a:t>
            </a:r>
            <a:r>
              <a:rPr lang="es-ES_tradnl" sz="2000" dirty="0" err="1"/>
              <a:t>Computación</a:t>
            </a:r>
            <a:r>
              <a:rPr lang="es-ES_tradnl" sz="2000" dirty="0"/>
              <a:t> Evolutiva (Notas de Curso), Dr. Carlos A. Coello Coello. CINVESTAV-IPN 2017. http://</a:t>
            </a:r>
            <a:r>
              <a:rPr lang="es-ES_tradnl" sz="2000" dirty="0" err="1"/>
              <a:t>delta.cs.cinvestav.mx</a:t>
            </a:r>
            <a:r>
              <a:rPr lang="es-ES_tradnl" sz="2000" dirty="0"/>
              <a:t>/~</a:t>
            </a:r>
            <a:r>
              <a:rPr lang="es-ES_tradnl" sz="2000" dirty="0" err="1"/>
              <a:t>ccoello</a:t>
            </a:r>
            <a:r>
              <a:rPr lang="es-ES_tradnl" sz="2000" dirty="0"/>
              <a:t>/</a:t>
            </a:r>
            <a:r>
              <a:rPr lang="es-ES_tradnl" sz="2000" dirty="0" err="1"/>
              <a:t>compevol</a:t>
            </a:r>
            <a:r>
              <a:rPr lang="es-ES_tradnl" sz="2000" dirty="0"/>
              <a:t>/</a:t>
            </a:r>
            <a:r>
              <a:rPr lang="es-ES_tradnl" sz="2000" dirty="0" err="1"/>
              <a:t>apuntes.pdf</a:t>
            </a:r>
            <a:r>
              <a:rPr lang="es-ES_tradnl" sz="2000" dirty="0"/>
              <a:t> </a:t>
            </a:r>
          </a:p>
          <a:p>
            <a:endParaRPr lang="es-ES_tradnl" sz="2000" dirty="0" smtClean="0"/>
          </a:p>
        </p:txBody>
      </p:sp>
      <p:sp>
        <p:nvSpPr>
          <p:cNvPr id="2" name="Marcador de pie de página 1"/>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8396854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6370975"/>
          </a:xfrm>
          <a:prstGeom prst="rect">
            <a:avLst/>
          </a:prstGeom>
          <a:noFill/>
        </p:spPr>
        <p:txBody>
          <a:bodyPr wrap="square" rtlCol="0">
            <a:spAutoFit/>
          </a:bodyPr>
          <a:lstStyle/>
          <a:p>
            <a:pPr algn="just"/>
            <a:r>
              <a:rPr lang="es-ES_tradnl" sz="2400" dirty="0" smtClean="0"/>
              <a:t>	En estas diapositivas se explican las representaciones básicas de números enteros y reales usadas en algoritmos genéticos. Además, se incluyen ejemplos simples pero completos de cada representación.</a:t>
            </a:r>
            <a:r>
              <a:rPr lang="es-ES_tradnl" sz="2400" dirty="0"/>
              <a:t>	</a:t>
            </a:r>
            <a:endParaRPr lang="es-ES_tradnl" sz="2400" dirty="0" smtClean="0"/>
          </a:p>
          <a:p>
            <a:pPr algn="just"/>
            <a:endParaRPr lang="es-ES_tradnl" sz="2400" dirty="0" smtClean="0"/>
          </a:p>
          <a:p>
            <a:pPr algn="just"/>
            <a:r>
              <a:rPr lang="es-ES_tradnl" sz="2400" dirty="0" smtClean="0"/>
              <a:t>Se plantean ejercicios de reforzamiento para los alumnos, estos pueden ser desarrollados en laboratorio.</a:t>
            </a:r>
          </a:p>
          <a:p>
            <a:pPr algn="just"/>
            <a:endParaRPr lang="es-ES_tradnl" sz="2400" dirty="0" smtClean="0"/>
          </a:p>
          <a:p>
            <a:pPr algn="just"/>
            <a:r>
              <a:rPr lang="es-ES_tradnl" sz="2400" dirty="0" smtClean="0"/>
              <a:t>Con la finalidad de facilitar a los </a:t>
            </a:r>
            <a:r>
              <a:rPr lang="es-ES_tradnl" sz="2400" dirty="0" smtClean="0"/>
              <a:t>alumnos la implementación, se presentan fragmentos de código en lenguaje Java como ejemplo, para poder usarlo como guía para la migración hacia otros lenguajes.</a:t>
            </a:r>
            <a:endParaRPr lang="es-ES_tradnl" sz="2400" dirty="0" smtClean="0"/>
          </a:p>
          <a:p>
            <a:pPr algn="just"/>
            <a:endParaRPr lang="es-ES_tradnl" sz="2400" dirty="0"/>
          </a:p>
          <a:p>
            <a:pPr algn="just"/>
            <a:r>
              <a:rPr lang="es-ES_tradnl" sz="2400" dirty="0" smtClean="0"/>
              <a:t> </a:t>
            </a:r>
            <a:endParaRPr lang="es-ES_tradnl" sz="2400" dirty="0"/>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Guion explicativo de uso del material</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780169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903723" y="3664432"/>
            <a:ext cx="7919493" cy="2308324"/>
          </a:xfrm>
          <a:prstGeom prst="rect">
            <a:avLst/>
          </a:prstGeom>
          <a:noFill/>
        </p:spPr>
        <p:txBody>
          <a:bodyPr wrap="square" rtlCol="0">
            <a:spAutoFit/>
          </a:bodyPr>
          <a:lstStyle/>
          <a:p>
            <a:pPr algn="just"/>
            <a:r>
              <a:rPr lang="es-ES_tradnl" sz="2400" dirty="0" smtClean="0"/>
              <a:t>Representaciones de números </a:t>
            </a:r>
            <a:r>
              <a:rPr lang="es-ES_tradnl" sz="2400" smtClean="0"/>
              <a:t>en Algoritmos Genéticos</a:t>
            </a:r>
            <a:endParaRPr lang="es-ES_tradnl" sz="2400" dirty="0" smtClean="0"/>
          </a:p>
          <a:p>
            <a:pPr algn="just"/>
            <a:endParaRPr lang="es-ES_tradnl" sz="2400" dirty="0"/>
          </a:p>
          <a:p>
            <a:pPr algn="just"/>
            <a:r>
              <a:rPr lang="es-ES_tradnl" sz="2400" dirty="0" smtClean="0"/>
              <a:t> </a:t>
            </a:r>
            <a:endParaRPr lang="es-ES_tradnl" sz="2400" dirty="0"/>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369454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5632311"/>
          </a:xfrm>
          <a:prstGeom prst="rect">
            <a:avLst/>
          </a:prstGeom>
          <a:noFill/>
        </p:spPr>
        <p:txBody>
          <a:bodyPr wrap="square" rtlCol="0">
            <a:spAutoFit/>
          </a:bodyPr>
          <a:lstStyle/>
          <a:p>
            <a:r>
              <a:rPr lang="es-ES" sz="2400" dirty="0"/>
              <a:t>Los componentes fundamentales para aplicar exitosamente los AG en problemas reales son</a:t>
            </a:r>
            <a:r>
              <a:rPr lang="es-ES" sz="2400" dirty="0" smtClean="0"/>
              <a:t>:</a:t>
            </a:r>
          </a:p>
          <a:p>
            <a:endParaRPr lang="es-ES" sz="2400" dirty="0"/>
          </a:p>
          <a:p>
            <a:pPr marL="514350" indent="-514350">
              <a:buFont typeface="+mj-lt"/>
              <a:buAutoNum type="arabicPeriod"/>
            </a:pPr>
            <a:r>
              <a:rPr lang="es-ES" sz="2400" dirty="0"/>
              <a:t>Un representación adecuada de las soluciones.</a:t>
            </a:r>
          </a:p>
          <a:p>
            <a:pPr marL="514350" indent="-514350">
              <a:buFont typeface="+mj-lt"/>
              <a:buAutoNum type="arabicPeriod"/>
            </a:pPr>
            <a:r>
              <a:rPr lang="es-ES" sz="2400" dirty="0"/>
              <a:t>Una función de aptitud que permita evaluar a los individuos.</a:t>
            </a:r>
          </a:p>
          <a:p>
            <a:pPr marL="514350" indent="-514350">
              <a:buFont typeface="+mj-lt"/>
              <a:buAutoNum type="arabicPeriod"/>
            </a:pPr>
            <a:r>
              <a:rPr lang="es-ES" sz="2400" dirty="0"/>
              <a:t>Operadores genéticos adecuados</a:t>
            </a:r>
          </a:p>
          <a:p>
            <a:endParaRPr lang="es-ES" sz="2400" dirty="0"/>
          </a:p>
          <a:p>
            <a:r>
              <a:rPr lang="es-ES" sz="2400" dirty="0"/>
              <a:t>En esta parte del curso, aprenderemos cómo representar soluciones enteras y reales.</a:t>
            </a:r>
          </a:p>
          <a:p>
            <a:pPr algn="just"/>
            <a:endParaRPr lang="es-ES_tradnl" sz="2400" dirty="0"/>
          </a:p>
          <a:p>
            <a:pPr algn="just"/>
            <a:r>
              <a:rPr lang="es-ES_tradnl" sz="2400" dirty="0" smtClean="0"/>
              <a:t> </a:t>
            </a:r>
            <a:endParaRPr lang="es-ES_tradnl" sz="2400" dirty="0"/>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Representaciones de números en Algoritmos Genéticos</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2106887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213010"/>
            <a:ext cx="7919493" cy="5262979"/>
          </a:xfrm>
          <a:prstGeom prst="rect">
            <a:avLst/>
          </a:prstGeom>
          <a:noFill/>
        </p:spPr>
        <p:txBody>
          <a:bodyPr wrap="square" rtlCol="0">
            <a:spAutoFit/>
          </a:bodyPr>
          <a:lstStyle/>
          <a:p>
            <a:r>
              <a:rPr lang="es-ES_tradnl" sz="2400" dirty="0"/>
              <a:t>Es la más simple de todas, ya que la codificación se hace como una cadena de ceros y unos. </a:t>
            </a:r>
            <a:endParaRPr lang="es-ES_tradnl" sz="2400" dirty="0" smtClean="0"/>
          </a:p>
          <a:p>
            <a:endParaRPr lang="es-ES_tradnl" sz="2400" dirty="0"/>
          </a:p>
          <a:p>
            <a:pPr marL="342900" indent="-342900">
              <a:buFont typeface="Arial" charset="0"/>
              <a:buChar char="•"/>
            </a:pPr>
            <a:r>
              <a:rPr lang="es-ES_tradnl" sz="2400" dirty="0"/>
              <a:t>Fue la propuesta original cuando se presentaron los AG por </a:t>
            </a:r>
            <a:r>
              <a:rPr lang="es-ES_tradnl" sz="2400" dirty="0" err="1"/>
              <a:t>Holland</a:t>
            </a:r>
            <a:r>
              <a:rPr lang="es-ES_tradnl" sz="2400" dirty="0"/>
              <a:t>.</a:t>
            </a:r>
          </a:p>
          <a:p>
            <a:pPr marL="342900" indent="-342900">
              <a:buFont typeface="Arial" charset="0"/>
              <a:buChar char="•"/>
            </a:pPr>
            <a:r>
              <a:rPr lang="es-ES_tradnl" sz="2400" dirty="0"/>
              <a:t>Es útil para representar números enteros con signo y sin signo.</a:t>
            </a:r>
          </a:p>
          <a:p>
            <a:pPr marL="342900" indent="-342900">
              <a:buFont typeface="Arial" charset="0"/>
              <a:buChar char="•"/>
            </a:pPr>
            <a:r>
              <a:rPr lang="es-ES_tradnl" sz="2400" dirty="0"/>
              <a:t>Puede representar uno o más parámetros de un problema.</a:t>
            </a:r>
          </a:p>
          <a:p>
            <a:endParaRPr lang="es-ES_tradnl" sz="2400" dirty="0"/>
          </a:p>
          <a:p>
            <a:pPr algn="just"/>
            <a:endParaRPr lang="es-ES_tradnl" sz="2400" dirty="0"/>
          </a:p>
          <a:p>
            <a:pPr algn="just"/>
            <a:r>
              <a:rPr lang="es-ES_tradnl" sz="2400" dirty="0" smtClean="0"/>
              <a:t> </a:t>
            </a:r>
            <a:endParaRPr lang="es-ES_tradnl" sz="2400" dirty="0"/>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Marcador de pie de página 2"/>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1185468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Representación entera: Ejemplo</a:t>
            </a:r>
            <a:endParaRPr lang="es-ES" sz="3200" dirty="0">
              <a:solidFill>
                <a:schemeClr val="bg1"/>
              </a:solidFill>
              <a:latin typeface="Avenir Book"/>
              <a:cs typeface="Avenir Book"/>
            </a:endParaRPr>
          </a:p>
        </p:txBody>
      </p:sp>
      <p:sp>
        <p:nvSpPr>
          <p:cNvPr id="24" name="Rectángulo 23"/>
          <p:cNvSpPr/>
          <p:nvPr/>
        </p:nvSpPr>
        <p:spPr>
          <a:xfrm>
            <a:off x="7448635" y="6049137"/>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Marcador de contenido 2"/>
          <p:cNvSpPr>
            <a:spLocks noGrp="1"/>
          </p:cNvSpPr>
          <p:nvPr>
            <p:ph idx="1"/>
          </p:nvPr>
        </p:nvSpPr>
        <p:spPr>
          <a:xfrm>
            <a:off x="428267" y="1491455"/>
            <a:ext cx="9143997" cy="4351338"/>
          </a:xfrm>
        </p:spPr>
        <p:txBody>
          <a:bodyPr>
            <a:normAutofit/>
          </a:bodyPr>
          <a:lstStyle/>
          <a:p>
            <a:pPr marL="0" indent="0">
              <a:buNone/>
            </a:pPr>
            <a:r>
              <a:rPr lang="es-ES_tradnl" sz="1800" dirty="0" smtClean="0"/>
              <a:t>Encuentre el mínimo de la función</a:t>
            </a:r>
          </a:p>
          <a:p>
            <a:pPr marL="0" indent="0">
              <a:buNone/>
            </a:pPr>
            <a:r>
              <a:rPr lang="es-ES_tradnl" sz="1800" dirty="0" smtClean="0"/>
              <a:t>Donde x </a:t>
            </a:r>
            <a:r>
              <a:rPr lang="es-ES_tradnl" sz="1800" dirty="0" smtClean="0"/>
              <a:t>es un entero.</a:t>
            </a:r>
          </a:p>
          <a:p>
            <a:pPr marL="0" indent="0">
              <a:buNone/>
            </a:pPr>
            <a:endParaRPr lang="es-ES_tradnl" sz="1800" dirty="0" smtClean="0"/>
          </a:p>
          <a:p>
            <a:r>
              <a:rPr lang="es-ES_tradnl" sz="2400" dirty="0" smtClean="0"/>
              <a:t>Una sola variable, tipo entero.  </a:t>
            </a:r>
          </a:p>
          <a:p>
            <a:r>
              <a:rPr lang="es-ES_tradnl" sz="2400" dirty="0" smtClean="0"/>
              <a:t>Consideraremos únicamente valores entre -32 y 32.</a:t>
            </a:r>
          </a:p>
          <a:p>
            <a:pPr marL="0" indent="0">
              <a:buNone/>
            </a:pPr>
            <a:r>
              <a:rPr lang="es-ES_tradnl" sz="2400" dirty="0" smtClean="0">
                <a:solidFill>
                  <a:schemeClr val="accent6"/>
                </a:solidFill>
              </a:rPr>
              <a:t>Solución:</a:t>
            </a:r>
          </a:p>
          <a:p>
            <a:pPr marL="0" indent="0">
              <a:buNone/>
            </a:pPr>
            <a:r>
              <a:rPr lang="es-ES_tradnl" sz="2400" dirty="0" smtClean="0"/>
              <a:t>El </a:t>
            </a:r>
            <a:r>
              <a:rPr lang="es-ES_tradnl" sz="2400" dirty="0" smtClean="0"/>
              <a:t>cromosoma puede ser así:</a:t>
            </a:r>
            <a:endParaRPr lang="es-ES_tradnl" sz="2400" dirty="0"/>
          </a:p>
        </p:txBody>
      </p:sp>
      <p:pic>
        <p:nvPicPr>
          <p:cNvPr id="9" name="Imagen 8"/>
          <p:cNvPicPr>
            <a:picLocks noChangeAspect="1"/>
          </p:cNvPicPr>
          <p:nvPr/>
        </p:nvPicPr>
        <p:blipFill>
          <a:blip r:embed="rId3"/>
          <a:stretch>
            <a:fillRect/>
          </a:stretch>
        </p:blipFill>
        <p:spPr>
          <a:xfrm>
            <a:off x="3777100" y="1521756"/>
            <a:ext cx="1664287" cy="454905"/>
          </a:xfrm>
          <a:prstGeom prst="rect">
            <a:avLst/>
          </a:prstGeom>
        </p:spPr>
      </p:pic>
      <p:graphicFrame>
        <p:nvGraphicFramePr>
          <p:cNvPr id="11" name="Tabla 10"/>
          <p:cNvGraphicFramePr>
            <a:graphicFrameLocks noGrp="1"/>
          </p:cNvGraphicFramePr>
          <p:nvPr>
            <p:extLst>
              <p:ext uri="{D42A27DB-BD31-4B8C-83A1-F6EECF244321}">
                <p14:modId xmlns:p14="http://schemas.microsoft.com/office/powerpoint/2010/main" val="2095126826"/>
              </p:ext>
            </p:extLst>
          </p:nvPr>
        </p:nvGraphicFramePr>
        <p:xfrm>
          <a:off x="1295400" y="4268597"/>
          <a:ext cx="5689600" cy="370840"/>
        </p:xfrm>
        <a:graphic>
          <a:graphicData uri="http://schemas.openxmlformats.org/drawingml/2006/table">
            <a:tbl>
              <a:tblPr firstRow="1" bandRow="1">
                <a:tableStyleId>{5C22544A-7EE6-4342-B048-85BDC9FD1C3A}</a:tableStyleId>
              </a:tblPr>
              <a:tblGrid>
                <a:gridCol w="812800"/>
                <a:gridCol w="812800"/>
                <a:gridCol w="812800"/>
                <a:gridCol w="812800"/>
                <a:gridCol w="812800"/>
                <a:gridCol w="812800"/>
                <a:gridCol w="812800"/>
              </a:tblGrid>
              <a:tr h="370840">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1</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c>
                  <a:txBody>
                    <a:bodyPr/>
                    <a:lstStyle/>
                    <a:p>
                      <a:pPr algn="ctr"/>
                      <a:r>
                        <a:rPr lang="es-ES_tradnl" dirty="0" smtClean="0"/>
                        <a:t>0</a:t>
                      </a:r>
                      <a:endParaRPr lang="es-ES_tradnl" dirty="0"/>
                    </a:p>
                  </a:txBody>
                  <a:tcPr/>
                </a:tc>
              </a:tr>
            </a:tbl>
          </a:graphicData>
        </a:graphic>
      </p:graphicFrame>
      <p:cxnSp>
        <p:nvCxnSpPr>
          <p:cNvPr id="12" name="Conector recto de flecha 11"/>
          <p:cNvCxnSpPr/>
          <p:nvPr/>
        </p:nvCxnSpPr>
        <p:spPr>
          <a:xfrm flipV="1">
            <a:off x="1076657" y="4779062"/>
            <a:ext cx="532262" cy="559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flipV="1">
            <a:off x="6527800" y="4639437"/>
            <a:ext cx="0" cy="4194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uadroTexto 13"/>
          <p:cNvSpPr txBox="1"/>
          <p:nvPr/>
        </p:nvSpPr>
        <p:spPr>
          <a:xfrm>
            <a:off x="646764" y="5265640"/>
            <a:ext cx="696024" cy="369332"/>
          </a:xfrm>
          <a:prstGeom prst="rect">
            <a:avLst/>
          </a:prstGeom>
          <a:noFill/>
        </p:spPr>
        <p:txBody>
          <a:bodyPr wrap="none" rtlCol="0">
            <a:spAutoFit/>
          </a:bodyPr>
          <a:lstStyle/>
          <a:p>
            <a:r>
              <a:rPr lang="es-ES_tradnl" smtClean="0"/>
              <a:t>Signo</a:t>
            </a:r>
            <a:endParaRPr lang="es-ES_tradnl"/>
          </a:p>
        </p:txBody>
      </p:sp>
      <p:sp>
        <p:nvSpPr>
          <p:cNvPr id="15" name="CuadroTexto 14"/>
          <p:cNvSpPr txBox="1"/>
          <p:nvPr/>
        </p:nvSpPr>
        <p:spPr>
          <a:xfrm>
            <a:off x="2151813" y="4933784"/>
            <a:ext cx="612668" cy="369332"/>
          </a:xfrm>
          <a:prstGeom prst="rect">
            <a:avLst/>
          </a:prstGeom>
          <a:noFill/>
        </p:spPr>
        <p:txBody>
          <a:bodyPr wrap="none" rtlCol="0">
            <a:spAutoFit/>
          </a:bodyPr>
          <a:lstStyle/>
          <a:p>
            <a:r>
              <a:rPr lang="es-ES_tradnl" smtClean="0"/>
              <a:t>MSB</a:t>
            </a:r>
            <a:endParaRPr lang="es-ES_tradnl"/>
          </a:p>
        </p:txBody>
      </p:sp>
      <p:sp>
        <p:nvSpPr>
          <p:cNvPr id="19" name="CuadroTexto 18"/>
          <p:cNvSpPr txBox="1"/>
          <p:nvPr/>
        </p:nvSpPr>
        <p:spPr>
          <a:xfrm>
            <a:off x="6221466" y="5025597"/>
            <a:ext cx="513282" cy="369332"/>
          </a:xfrm>
          <a:prstGeom prst="rect">
            <a:avLst/>
          </a:prstGeom>
          <a:noFill/>
        </p:spPr>
        <p:txBody>
          <a:bodyPr wrap="none" rtlCol="0">
            <a:spAutoFit/>
          </a:bodyPr>
          <a:lstStyle/>
          <a:p>
            <a:r>
              <a:rPr lang="es-ES_tradnl" dirty="0" smtClean="0"/>
              <a:t>LSB</a:t>
            </a:r>
            <a:endParaRPr lang="es-ES_tradnl" dirty="0"/>
          </a:p>
        </p:txBody>
      </p:sp>
      <p:cxnSp>
        <p:nvCxnSpPr>
          <p:cNvPr id="20" name="Conector recto de flecha 19"/>
          <p:cNvCxnSpPr/>
          <p:nvPr/>
        </p:nvCxnSpPr>
        <p:spPr>
          <a:xfrm flipV="1">
            <a:off x="2511567" y="4620103"/>
            <a:ext cx="0" cy="357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Marcador de pie de página 3"/>
          <p:cNvSpPr>
            <a:spLocks noGrp="1"/>
          </p:cNvSpPr>
          <p:nvPr>
            <p:ph type="ftr" sz="quarter" idx="11"/>
          </p:nvPr>
        </p:nvSpPr>
        <p:spPr/>
        <p:txBody>
          <a:bodyPr/>
          <a:lstStyle/>
          <a:p>
            <a:r>
              <a:rPr lang="es-ES" smtClean="0"/>
              <a:t>Dr. Asdrúbal López Chau</a:t>
            </a:r>
            <a:endParaRPr lang="es-ES"/>
          </a:p>
        </p:txBody>
      </p:sp>
    </p:spTree>
    <p:extLst>
      <p:ext uri="{BB962C8B-B14F-4D97-AF65-F5344CB8AC3E}">
        <p14:creationId xmlns:p14="http://schemas.microsoft.com/office/powerpoint/2010/main" val="538165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541</TotalTime>
  <Words>1710</Words>
  <Application>Microsoft Macintosh PowerPoint</Application>
  <PresentationFormat>Presentación en pantalla (4:3)</PresentationFormat>
  <Paragraphs>386</Paragraphs>
  <Slides>41</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Avenir Black</vt:lpstr>
      <vt:lpstr>Avenir Book</vt:lpstr>
      <vt:lpstr>Calibri</vt:lpstr>
      <vt:lpstr>Arial</vt:lpstr>
      <vt:lpstr>Tema de Office</vt:lpstr>
      <vt:lpstr>UA: Algoritmos genéticos (L41085) Tema: Representaciones de números reales y enteros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Asdrubal Lopez Chau</cp:lastModifiedBy>
  <cp:revision>135</cp:revision>
  <dcterms:created xsi:type="dcterms:W3CDTF">2013-06-28T15:10:46Z</dcterms:created>
  <dcterms:modified xsi:type="dcterms:W3CDTF">2017-10-17T07:30:01Z</dcterms:modified>
</cp:coreProperties>
</file>