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06" r:id="rId2"/>
    <p:sldId id="307" r:id="rId3"/>
    <p:sldId id="309" r:id="rId4"/>
    <p:sldId id="310" r:id="rId5"/>
    <p:sldId id="315" r:id="rId6"/>
    <p:sldId id="311" r:id="rId7"/>
    <p:sldId id="279" r:id="rId8"/>
    <p:sldId id="353" r:id="rId9"/>
    <p:sldId id="346" r:id="rId10"/>
    <p:sldId id="354" r:id="rId11"/>
    <p:sldId id="347" r:id="rId12"/>
    <p:sldId id="356" r:id="rId13"/>
    <p:sldId id="357" r:id="rId14"/>
    <p:sldId id="342" r:id="rId15"/>
    <p:sldId id="321" r:id="rId16"/>
    <p:sldId id="322" r:id="rId17"/>
    <p:sldId id="341" r:id="rId18"/>
    <p:sldId id="348" r:id="rId19"/>
    <p:sldId id="349" r:id="rId20"/>
    <p:sldId id="351" r:id="rId21"/>
    <p:sldId id="340" r:id="rId22"/>
    <p:sldId id="339" r:id="rId23"/>
    <p:sldId id="360" r:id="rId24"/>
    <p:sldId id="323" r:id="rId25"/>
    <p:sldId id="350" r:id="rId26"/>
    <p:sldId id="334" r:id="rId27"/>
    <p:sldId id="337" r:id="rId28"/>
    <p:sldId id="358" r:id="rId29"/>
    <p:sldId id="359" r:id="rId30"/>
    <p:sldId id="352" r:id="rId31"/>
    <p:sldId id="343" r:id="rId32"/>
    <p:sldId id="332" r:id="rId33"/>
    <p:sldId id="361" r:id="rId34"/>
    <p:sldId id="319" r:id="rId35"/>
    <p:sldId id="312"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43C"/>
    <a:srgbClr val="A9A06B"/>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5" autoAdjust="0"/>
    <p:restoredTop sz="94660"/>
  </p:normalViewPr>
  <p:slideViewPr>
    <p:cSldViewPr>
      <p:cViewPr varScale="1">
        <p:scale>
          <a:sx n="53" d="100"/>
          <a:sy n="53" d="100"/>
        </p:scale>
        <p:origin x="96" y="4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BEC1E3-65AC-0640-A4A3-57D3AFFBAE6E}" type="doc">
      <dgm:prSet loTypeId="urn:microsoft.com/office/officeart/2005/8/layout/matrix3" loCatId="" qsTypeId="urn:microsoft.com/office/officeart/2005/8/quickstyle/simple4" qsCatId="simple" csTypeId="urn:microsoft.com/office/officeart/2005/8/colors/colorful1" csCatId="colorful" phldr="1"/>
      <dgm:spPr/>
      <dgm:t>
        <a:bodyPr/>
        <a:lstStyle/>
        <a:p>
          <a:endParaRPr lang="es-ES"/>
        </a:p>
      </dgm:t>
    </dgm:pt>
    <dgm:pt modelId="{0ABA04CD-3CA8-3945-AA05-527B7FD3829D}">
      <dgm:prSet phldrT="[Texto]"/>
      <dgm:spPr>
        <a:xfrm>
          <a:off x="1479526" y="546654"/>
          <a:ext cx="2244159" cy="2244159"/>
        </a:xfrm>
        <a:prstGeom prst="roundRect">
          <a:avLst/>
        </a:prstGeom>
        <a:solidFill>
          <a:srgbClr val="9CBEBD">
            <a:hueOff val="0"/>
            <a:satOff val="0"/>
            <a:lumOff val="0"/>
            <a:alphaOff val="0"/>
          </a:srgbClr>
        </a:solidFill>
        <a:ln>
          <a:noFill/>
        </a:ln>
        <a:effectLst>
          <a:outerShdw blurRad="50800" dist="25400" algn="bl" rotWithShape="0">
            <a:srgbClr val="000000">
              <a:alpha val="60000"/>
            </a:srgbClr>
          </a:outerShdw>
        </a:effectLst>
      </dgm:spPr>
      <dgm:t>
        <a:bodyPr/>
        <a:lstStyle/>
        <a:p>
          <a:r>
            <a:rPr lang="es-ES" b="1" dirty="0" smtClean="0">
              <a:solidFill>
                <a:srgbClr val="2F2B20"/>
              </a:solidFill>
              <a:latin typeface="Calibri"/>
              <a:ea typeface="+mn-ea"/>
              <a:cs typeface="+mn-cs"/>
            </a:rPr>
            <a:t>1 Formulación del proyecto</a:t>
          </a:r>
          <a:endParaRPr lang="es-ES" b="1" dirty="0">
            <a:solidFill>
              <a:srgbClr val="2F2B20"/>
            </a:solidFill>
            <a:latin typeface="Calibri"/>
            <a:ea typeface="+mn-ea"/>
            <a:cs typeface="+mn-cs"/>
          </a:endParaRPr>
        </a:p>
      </dgm:t>
    </dgm:pt>
    <dgm:pt modelId="{6A124081-78A4-A340-AF2D-3A38672D2F4F}" type="parTrans" cxnId="{A49F05F5-8CDB-494D-8C98-FEF3648ADAD2}">
      <dgm:prSet/>
      <dgm:spPr/>
      <dgm:t>
        <a:bodyPr/>
        <a:lstStyle/>
        <a:p>
          <a:endParaRPr lang="es-ES"/>
        </a:p>
      </dgm:t>
    </dgm:pt>
    <dgm:pt modelId="{74735E95-7973-C64E-89A7-E187DFDAC8B0}" type="sibTrans" cxnId="{A49F05F5-8CDB-494D-8C98-FEF3648ADAD2}">
      <dgm:prSet/>
      <dgm:spPr/>
      <dgm:t>
        <a:bodyPr/>
        <a:lstStyle/>
        <a:p>
          <a:endParaRPr lang="es-ES"/>
        </a:p>
      </dgm:t>
    </dgm:pt>
    <dgm:pt modelId="{95CE8FF6-097F-5E41-B4B5-67F1C85902F6}">
      <dgm:prSet phldrT="[Texto]"/>
      <dgm:spPr>
        <a:xfrm>
          <a:off x="3896313" y="546654"/>
          <a:ext cx="2244159" cy="2244159"/>
        </a:xfrm>
        <a:prstGeom prst="roundRect">
          <a:avLst/>
        </a:prstGeom>
        <a:solidFill>
          <a:srgbClr val="D2CB6C">
            <a:hueOff val="0"/>
            <a:satOff val="0"/>
            <a:lumOff val="0"/>
            <a:alphaOff val="0"/>
          </a:srgbClr>
        </a:solidFill>
        <a:ln>
          <a:noFill/>
        </a:ln>
        <a:effectLst>
          <a:outerShdw blurRad="50800" dist="25400" algn="bl" rotWithShape="0">
            <a:srgbClr val="000000">
              <a:alpha val="60000"/>
            </a:srgbClr>
          </a:outerShdw>
        </a:effectLst>
      </dgm:spPr>
      <dgm:t>
        <a:bodyPr/>
        <a:lstStyle/>
        <a:p>
          <a:r>
            <a:rPr lang="es-ES" b="1" dirty="0" smtClean="0">
              <a:solidFill>
                <a:srgbClr val="2F2B20"/>
              </a:solidFill>
              <a:latin typeface="Calibri"/>
              <a:ea typeface="+mn-ea"/>
              <a:cs typeface="+mn-cs"/>
            </a:rPr>
            <a:t>2 Diseño del modelo </a:t>
          </a:r>
          <a:endParaRPr lang="es-ES" b="1" dirty="0">
            <a:solidFill>
              <a:srgbClr val="2F2B20"/>
            </a:solidFill>
            <a:latin typeface="Calibri"/>
            <a:ea typeface="+mn-ea"/>
            <a:cs typeface="+mn-cs"/>
          </a:endParaRPr>
        </a:p>
      </dgm:t>
    </dgm:pt>
    <dgm:pt modelId="{CCAA032D-A1A3-C241-B213-61EB5D110B25}" type="parTrans" cxnId="{80DC08D4-5749-4149-8375-A67DEF48C7CC}">
      <dgm:prSet/>
      <dgm:spPr/>
      <dgm:t>
        <a:bodyPr/>
        <a:lstStyle/>
        <a:p>
          <a:endParaRPr lang="es-ES"/>
        </a:p>
      </dgm:t>
    </dgm:pt>
    <dgm:pt modelId="{2A691167-59B5-554D-81FA-302F9D5CC802}" type="sibTrans" cxnId="{80DC08D4-5749-4149-8375-A67DEF48C7CC}">
      <dgm:prSet/>
      <dgm:spPr/>
      <dgm:t>
        <a:bodyPr/>
        <a:lstStyle/>
        <a:p>
          <a:endParaRPr lang="es-ES"/>
        </a:p>
      </dgm:t>
    </dgm:pt>
    <dgm:pt modelId="{906892FD-8413-7C45-AFDB-08EDA846380F}">
      <dgm:prSet phldrT="[Texto]"/>
      <dgm:spPr/>
      <dgm:t>
        <a:bodyPr/>
        <a:lstStyle/>
        <a:p>
          <a:endParaRPr lang="es-ES"/>
        </a:p>
      </dgm:t>
    </dgm:pt>
    <dgm:pt modelId="{954DB6F9-55B3-CA41-AAE2-CE8E8917C9D0}" type="parTrans" cxnId="{3656CFA4-70AE-9242-965A-28442ECB3E8E}">
      <dgm:prSet/>
      <dgm:spPr/>
      <dgm:t>
        <a:bodyPr/>
        <a:lstStyle/>
        <a:p>
          <a:endParaRPr lang="es-ES"/>
        </a:p>
      </dgm:t>
    </dgm:pt>
    <dgm:pt modelId="{762C1447-6ACC-444D-991B-B7546D4E2B82}" type="sibTrans" cxnId="{3656CFA4-70AE-9242-965A-28442ECB3E8E}">
      <dgm:prSet/>
      <dgm:spPr/>
      <dgm:t>
        <a:bodyPr/>
        <a:lstStyle/>
        <a:p>
          <a:endParaRPr lang="es-ES"/>
        </a:p>
      </dgm:t>
    </dgm:pt>
    <dgm:pt modelId="{F5582D33-40FD-A143-81F6-34400A7D87CF}">
      <dgm:prSet phldrT="[Texto]"/>
      <dgm:spPr>
        <a:xfrm>
          <a:off x="1479526" y="2963441"/>
          <a:ext cx="2244159" cy="2244159"/>
        </a:xfrm>
        <a:prstGeom prst="roundRect">
          <a:avLst/>
        </a:prstGeom>
        <a:solidFill>
          <a:srgbClr val="95A39D">
            <a:hueOff val="0"/>
            <a:satOff val="0"/>
            <a:lumOff val="0"/>
            <a:alphaOff val="0"/>
          </a:srgbClr>
        </a:solidFill>
        <a:ln>
          <a:noFill/>
        </a:ln>
        <a:effectLst>
          <a:outerShdw blurRad="50800" dist="25400" algn="bl" rotWithShape="0">
            <a:srgbClr val="000000">
              <a:alpha val="60000"/>
            </a:srgbClr>
          </a:outerShdw>
        </a:effectLst>
      </dgm:spPr>
      <dgm:t>
        <a:bodyPr/>
        <a:lstStyle/>
        <a:p>
          <a:r>
            <a:rPr lang="es-ES" b="1" dirty="0" smtClean="0">
              <a:solidFill>
                <a:srgbClr val="2F2B20"/>
              </a:solidFill>
              <a:latin typeface="Calibri"/>
              <a:ea typeface="+mn-ea"/>
              <a:cs typeface="+mn-cs"/>
            </a:rPr>
            <a:t>3 Recogida de datos</a:t>
          </a:r>
        </a:p>
        <a:p>
          <a:endParaRPr lang="es-ES" b="1" dirty="0">
            <a:solidFill>
              <a:srgbClr val="2F2B20"/>
            </a:solidFill>
            <a:latin typeface="Calibri"/>
            <a:ea typeface="+mn-ea"/>
            <a:cs typeface="+mn-cs"/>
          </a:endParaRPr>
        </a:p>
      </dgm:t>
    </dgm:pt>
    <dgm:pt modelId="{A5A6FE80-5C5B-0643-98E1-C36E567A9ED3}" type="parTrans" cxnId="{35B2008E-1EAD-B04B-A6B9-AB5C86BF2B9B}">
      <dgm:prSet/>
      <dgm:spPr/>
      <dgm:t>
        <a:bodyPr/>
        <a:lstStyle/>
        <a:p>
          <a:endParaRPr lang="es-ES"/>
        </a:p>
      </dgm:t>
    </dgm:pt>
    <dgm:pt modelId="{1BF5D5D7-4062-F84A-8917-297BBF363CB1}" type="sibTrans" cxnId="{35B2008E-1EAD-B04B-A6B9-AB5C86BF2B9B}">
      <dgm:prSet/>
      <dgm:spPr/>
      <dgm:t>
        <a:bodyPr/>
        <a:lstStyle/>
        <a:p>
          <a:endParaRPr lang="es-ES"/>
        </a:p>
      </dgm:t>
    </dgm:pt>
    <dgm:pt modelId="{5B156470-CA35-3A46-8152-F7EA0BC1DA1C}">
      <dgm:prSet phldrT="[Texto]"/>
      <dgm:spPr/>
      <dgm:t>
        <a:bodyPr/>
        <a:lstStyle/>
        <a:p>
          <a:endParaRPr lang="es-ES" dirty="0"/>
        </a:p>
      </dgm:t>
    </dgm:pt>
    <dgm:pt modelId="{1C65BD57-A40A-9440-A97A-5E71EE95DC76}" type="parTrans" cxnId="{ADBE861F-5113-8A4E-A499-C1DAF9B666EF}">
      <dgm:prSet/>
      <dgm:spPr/>
      <dgm:t>
        <a:bodyPr/>
        <a:lstStyle/>
        <a:p>
          <a:endParaRPr lang="es-ES"/>
        </a:p>
      </dgm:t>
    </dgm:pt>
    <dgm:pt modelId="{E0AFD3DA-6E92-004B-A737-81DB19C86644}" type="sibTrans" cxnId="{ADBE861F-5113-8A4E-A499-C1DAF9B666EF}">
      <dgm:prSet/>
      <dgm:spPr/>
      <dgm:t>
        <a:bodyPr/>
        <a:lstStyle/>
        <a:p>
          <a:endParaRPr lang="es-ES"/>
        </a:p>
      </dgm:t>
    </dgm:pt>
    <dgm:pt modelId="{0B47CF41-F0DB-1943-BD90-5228DB412AEE}">
      <dgm:prSet phldrT="[Texto]"/>
      <dgm:spPr>
        <a:xfrm>
          <a:off x="3896313" y="2963441"/>
          <a:ext cx="2244159" cy="2244159"/>
        </a:xfrm>
        <a:prstGeom prst="roundRect">
          <a:avLst/>
        </a:prstGeom>
        <a:solidFill>
          <a:srgbClr val="C89F5D">
            <a:hueOff val="0"/>
            <a:satOff val="0"/>
            <a:lumOff val="0"/>
            <a:alphaOff val="0"/>
          </a:srgbClr>
        </a:solidFill>
        <a:ln>
          <a:noFill/>
        </a:ln>
        <a:effectLst>
          <a:outerShdw blurRad="50800" dist="25400" algn="bl" rotWithShape="0">
            <a:srgbClr val="000000">
              <a:alpha val="60000"/>
            </a:srgbClr>
          </a:outerShdw>
        </a:effectLst>
      </dgm:spPr>
      <dgm:t>
        <a:bodyPr/>
        <a:lstStyle/>
        <a:p>
          <a:r>
            <a:rPr lang="es-ES" b="1" dirty="0" smtClean="0">
              <a:solidFill>
                <a:srgbClr val="2F2B20"/>
              </a:solidFill>
              <a:latin typeface="Calibri"/>
              <a:ea typeface="+mn-ea"/>
              <a:cs typeface="+mn-cs"/>
            </a:rPr>
            <a:t>4 Construcción del modelo</a:t>
          </a:r>
          <a:endParaRPr lang="es-ES" b="1" dirty="0">
            <a:solidFill>
              <a:srgbClr val="2F2B20"/>
            </a:solidFill>
            <a:latin typeface="Calibri"/>
            <a:ea typeface="+mn-ea"/>
            <a:cs typeface="+mn-cs"/>
          </a:endParaRPr>
        </a:p>
      </dgm:t>
    </dgm:pt>
    <dgm:pt modelId="{86526B7A-84D8-6D46-A6A2-391EE16E7612}" type="parTrans" cxnId="{9F818DE9-0729-0B49-80F3-6954AFF1A575}">
      <dgm:prSet/>
      <dgm:spPr/>
      <dgm:t>
        <a:bodyPr/>
        <a:lstStyle/>
        <a:p>
          <a:endParaRPr lang="es-ES"/>
        </a:p>
      </dgm:t>
    </dgm:pt>
    <dgm:pt modelId="{E53CF5BB-01E6-6E48-95EB-5249A3A541DA}" type="sibTrans" cxnId="{9F818DE9-0729-0B49-80F3-6954AFF1A575}">
      <dgm:prSet/>
      <dgm:spPr/>
      <dgm:t>
        <a:bodyPr/>
        <a:lstStyle/>
        <a:p>
          <a:endParaRPr lang="es-ES"/>
        </a:p>
      </dgm:t>
    </dgm:pt>
    <dgm:pt modelId="{8A08C8D5-8EB0-0D4F-8FAC-9514FC2A42DF}">
      <dgm:prSet phldrT="[Texto]"/>
      <dgm:spPr/>
      <dgm:t>
        <a:bodyPr/>
        <a:lstStyle/>
        <a:p>
          <a:endParaRPr lang="es-ES"/>
        </a:p>
      </dgm:t>
    </dgm:pt>
    <dgm:pt modelId="{A233A190-B177-5C48-99B4-BCA870C31661}" type="parTrans" cxnId="{917B6C28-CA16-C541-BD81-ED93276C68C8}">
      <dgm:prSet/>
      <dgm:spPr/>
      <dgm:t>
        <a:bodyPr/>
        <a:lstStyle/>
        <a:p>
          <a:endParaRPr lang="es-ES"/>
        </a:p>
      </dgm:t>
    </dgm:pt>
    <dgm:pt modelId="{F8D12EA6-C3F6-494C-8756-C4EAA959BCB9}" type="sibTrans" cxnId="{917B6C28-CA16-C541-BD81-ED93276C68C8}">
      <dgm:prSet/>
      <dgm:spPr/>
      <dgm:t>
        <a:bodyPr/>
        <a:lstStyle/>
        <a:p>
          <a:endParaRPr lang="es-ES"/>
        </a:p>
      </dgm:t>
    </dgm:pt>
    <dgm:pt modelId="{FC1EC285-72DA-FC4E-8EC5-A76EBB5C4EC8}">
      <dgm:prSet phldrT="[Texto]"/>
      <dgm:spPr/>
      <dgm:t>
        <a:bodyPr/>
        <a:lstStyle/>
        <a:p>
          <a:endParaRPr lang="es-ES"/>
        </a:p>
      </dgm:t>
    </dgm:pt>
    <dgm:pt modelId="{D843CA26-E51F-BD4B-9D75-0476433D4C91}" type="parTrans" cxnId="{66427683-4B76-DD45-8C6E-500D87362CAB}">
      <dgm:prSet/>
      <dgm:spPr/>
      <dgm:t>
        <a:bodyPr/>
        <a:lstStyle/>
        <a:p>
          <a:endParaRPr lang="es-ES"/>
        </a:p>
      </dgm:t>
    </dgm:pt>
    <dgm:pt modelId="{A245FE86-4353-9A4D-B334-F3BF35BEB08C}" type="sibTrans" cxnId="{66427683-4B76-DD45-8C6E-500D87362CAB}">
      <dgm:prSet/>
      <dgm:spPr/>
      <dgm:t>
        <a:bodyPr/>
        <a:lstStyle/>
        <a:p>
          <a:endParaRPr lang="es-ES"/>
        </a:p>
      </dgm:t>
    </dgm:pt>
    <dgm:pt modelId="{A2AA3B96-8CD7-1247-B4B6-CEDE55DD84DC}">
      <dgm:prSet phldrT="[Texto]"/>
      <dgm:spPr/>
      <dgm:t>
        <a:bodyPr/>
        <a:lstStyle/>
        <a:p>
          <a:endParaRPr lang="es-ES"/>
        </a:p>
      </dgm:t>
    </dgm:pt>
    <dgm:pt modelId="{683339B2-1C66-2643-8875-5C3B1AAE4D99}" type="parTrans" cxnId="{412604AB-86FB-A848-9ED3-F3ACF35594DA}">
      <dgm:prSet/>
      <dgm:spPr/>
      <dgm:t>
        <a:bodyPr/>
        <a:lstStyle/>
        <a:p>
          <a:endParaRPr lang="es-ES"/>
        </a:p>
      </dgm:t>
    </dgm:pt>
    <dgm:pt modelId="{5DB92C2E-8AB1-DD4C-ADED-00F30DF78992}" type="sibTrans" cxnId="{412604AB-86FB-A848-9ED3-F3ACF35594DA}">
      <dgm:prSet/>
      <dgm:spPr/>
      <dgm:t>
        <a:bodyPr/>
        <a:lstStyle/>
        <a:p>
          <a:endParaRPr lang="es-ES"/>
        </a:p>
      </dgm:t>
    </dgm:pt>
    <dgm:pt modelId="{3F976A8A-961D-4944-AD50-28D4E1D16A63}" type="pres">
      <dgm:prSet presAssocID="{4BBEC1E3-65AC-0640-A4A3-57D3AFFBAE6E}" presName="matrix" presStyleCnt="0">
        <dgm:presLayoutVars>
          <dgm:chMax val="1"/>
          <dgm:dir/>
          <dgm:resizeHandles val="exact"/>
        </dgm:presLayoutVars>
      </dgm:prSet>
      <dgm:spPr/>
      <dgm:t>
        <a:bodyPr/>
        <a:lstStyle/>
        <a:p>
          <a:endParaRPr lang="es-ES"/>
        </a:p>
      </dgm:t>
    </dgm:pt>
    <dgm:pt modelId="{7CF69CD4-A9B7-8A45-97EF-A301CA687AA6}" type="pres">
      <dgm:prSet presAssocID="{4BBEC1E3-65AC-0640-A4A3-57D3AFFBAE6E}" presName="diamond" presStyleLbl="bgShp" presStyleIdx="0" presStyleCnt="1" custLinFactNeighborX="3866" custLinFactNeighborY="8421"/>
      <dgm:spPr>
        <a:xfrm>
          <a:off x="932872" y="0"/>
          <a:ext cx="5754255" cy="5754255"/>
        </a:xfrm>
        <a:prstGeom prst="diamond">
          <a:avLst/>
        </a:prstGeom>
        <a:solidFill>
          <a:srgbClr val="9CBEBD">
            <a:tint val="40000"/>
            <a:hueOff val="0"/>
            <a:satOff val="0"/>
            <a:lumOff val="0"/>
            <a:alphaOff val="0"/>
          </a:srgbClr>
        </a:solidFill>
        <a:ln>
          <a:noFill/>
        </a:ln>
        <a:effectLst>
          <a:outerShdw blurRad="50800" dist="25400" algn="bl" rotWithShape="0">
            <a:srgbClr val="000000">
              <a:alpha val="60000"/>
            </a:srgbClr>
          </a:outerShdw>
        </a:effectLst>
      </dgm:spPr>
      <dgm:t>
        <a:bodyPr/>
        <a:lstStyle/>
        <a:p>
          <a:endParaRPr lang="es-ES"/>
        </a:p>
      </dgm:t>
    </dgm:pt>
    <dgm:pt modelId="{AD4DE609-4D7B-0344-A4F1-8FAD1228C936}" type="pres">
      <dgm:prSet presAssocID="{4BBEC1E3-65AC-0640-A4A3-57D3AFFBAE6E}" presName="quad1" presStyleLbl="node1" presStyleIdx="0" presStyleCnt="4">
        <dgm:presLayoutVars>
          <dgm:chMax val="0"/>
          <dgm:chPref val="0"/>
          <dgm:bulletEnabled val="1"/>
        </dgm:presLayoutVars>
      </dgm:prSet>
      <dgm:spPr/>
      <dgm:t>
        <a:bodyPr/>
        <a:lstStyle/>
        <a:p>
          <a:endParaRPr lang="es-ES"/>
        </a:p>
      </dgm:t>
    </dgm:pt>
    <dgm:pt modelId="{40067AEB-91E3-2544-B044-7EF87DE1DECD}" type="pres">
      <dgm:prSet presAssocID="{4BBEC1E3-65AC-0640-A4A3-57D3AFFBAE6E}" presName="quad2" presStyleLbl="node1" presStyleIdx="1" presStyleCnt="4">
        <dgm:presLayoutVars>
          <dgm:chMax val="0"/>
          <dgm:chPref val="0"/>
          <dgm:bulletEnabled val="1"/>
        </dgm:presLayoutVars>
      </dgm:prSet>
      <dgm:spPr/>
      <dgm:t>
        <a:bodyPr/>
        <a:lstStyle/>
        <a:p>
          <a:endParaRPr lang="es-ES"/>
        </a:p>
      </dgm:t>
    </dgm:pt>
    <dgm:pt modelId="{1DC3B3CA-E7E1-BB4D-BEAD-CFBC890B3456}" type="pres">
      <dgm:prSet presAssocID="{4BBEC1E3-65AC-0640-A4A3-57D3AFFBAE6E}" presName="quad3" presStyleLbl="node1" presStyleIdx="2" presStyleCnt="4">
        <dgm:presLayoutVars>
          <dgm:chMax val="0"/>
          <dgm:chPref val="0"/>
          <dgm:bulletEnabled val="1"/>
        </dgm:presLayoutVars>
      </dgm:prSet>
      <dgm:spPr/>
      <dgm:t>
        <a:bodyPr/>
        <a:lstStyle/>
        <a:p>
          <a:endParaRPr lang="es-ES"/>
        </a:p>
      </dgm:t>
    </dgm:pt>
    <dgm:pt modelId="{2368A291-B21F-F24A-80AF-940B8FFA8181}" type="pres">
      <dgm:prSet presAssocID="{4BBEC1E3-65AC-0640-A4A3-57D3AFFBAE6E}" presName="quad4" presStyleLbl="node1" presStyleIdx="3" presStyleCnt="4">
        <dgm:presLayoutVars>
          <dgm:chMax val="0"/>
          <dgm:chPref val="0"/>
          <dgm:bulletEnabled val="1"/>
        </dgm:presLayoutVars>
      </dgm:prSet>
      <dgm:spPr/>
      <dgm:t>
        <a:bodyPr/>
        <a:lstStyle/>
        <a:p>
          <a:endParaRPr lang="es-ES"/>
        </a:p>
      </dgm:t>
    </dgm:pt>
  </dgm:ptLst>
  <dgm:cxnLst>
    <dgm:cxn modelId="{ADBE861F-5113-8A4E-A499-C1DAF9B666EF}" srcId="{4BBEC1E3-65AC-0640-A4A3-57D3AFFBAE6E}" destId="{5B156470-CA35-3A46-8152-F7EA0BC1DA1C}" srcOrd="5" destOrd="0" parTransId="{1C65BD57-A40A-9440-A97A-5E71EE95DC76}" sibTransId="{E0AFD3DA-6E92-004B-A737-81DB19C86644}"/>
    <dgm:cxn modelId="{0CF09D74-6367-4B8E-8FF5-2DA262ACEB6E}" type="presOf" srcId="{95CE8FF6-097F-5E41-B4B5-67F1C85902F6}" destId="{40067AEB-91E3-2544-B044-7EF87DE1DECD}" srcOrd="0" destOrd="0" presId="urn:microsoft.com/office/officeart/2005/8/layout/matrix3"/>
    <dgm:cxn modelId="{B0063E99-AEB2-4DB3-A2F8-3EFCB10763BB}" type="presOf" srcId="{0B47CF41-F0DB-1943-BD90-5228DB412AEE}" destId="{2368A291-B21F-F24A-80AF-940B8FFA8181}" srcOrd="0" destOrd="0" presId="urn:microsoft.com/office/officeart/2005/8/layout/matrix3"/>
    <dgm:cxn modelId="{3656CFA4-70AE-9242-965A-28442ECB3E8E}" srcId="{4BBEC1E3-65AC-0640-A4A3-57D3AFFBAE6E}" destId="{906892FD-8413-7C45-AFDB-08EDA846380F}" srcOrd="6" destOrd="0" parTransId="{954DB6F9-55B3-CA41-AAE2-CE8E8917C9D0}" sibTransId="{762C1447-6ACC-444D-991B-B7546D4E2B82}"/>
    <dgm:cxn modelId="{66427683-4B76-DD45-8C6E-500D87362CAB}" srcId="{4BBEC1E3-65AC-0640-A4A3-57D3AFFBAE6E}" destId="{FC1EC285-72DA-FC4E-8EC5-A76EBB5C4EC8}" srcOrd="7" destOrd="0" parTransId="{D843CA26-E51F-BD4B-9D75-0476433D4C91}" sibTransId="{A245FE86-4353-9A4D-B334-F3BF35BEB08C}"/>
    <dgm:cxn modelId="{DAEBE96B-E84D-4AD5-B34F-A7DDB40B4F79}" type="presOf" srcId="{4BBEC1E3-65AC-0640-A4A3-57D3AFFBAE6E}" destId="{3F976A8A-961D-4944-AD50-28D4E1D16A63}" srcOrd="0" destOrd="0" presId="urn:microsoft.com/office/officeart/2005/8/layout/matrix3"/>
    <dgm:cxn modelId="{9F818DE9-0729-0B49-80F3-6954AFF1A575}" srcId="{4BBEC1E3-65AC-0640-A4A3-57D3AFFBAE6E}" destId="{0B47CF41-F0DB-1943-BD90-5228DB412AEE}" srcOrd="3" destOrd="0" parTransId="{86526B7A-84D8-6D46-A6A2-391EE16E7612}" sibTransId="{E53CF5BB-01E6-6E48-95EB-5249A3A541DA}"/>
    <dgm:cxn modelId="{129FF3CB-705C-41A2-AF3A-2AF3F5FB2E97}" type="presOf" srcId="{0ABA04CD-3CA8-3945-AA05-527B7FD3829D}" destId="{AD4DE609-4D7B-0344-A4F1-8FAD1228C936}" srcOrd="0" destOrd="0" presId="urn:microsoft.com/office/officeart/2005/8/layout/matrix3"/>
    <dgm:cxn modelId="{A49F05F5-8CDB-494D-8C98-FEF3648ADAD2}" srcId="{4BBEC1E3-65AC-0640-A4A3-57D3AFFBAE6E}" destId="{0ABA04CD-3CA8-3945-AA05-527B7FD3829D}" srcOrd="0" destOrd="0" parTransId="{6A124081-78A4-A340-AF2D-3A38672D2F4F}" sibTransId="{74735E95-7973-C64E-89A7-E187DFDAC8B0}"/>
    <dgm:cxn modelId="{917B6C28-CA16-C541-BD81-ED93276C68C8}" srcId="{4BBEC1E3-65AC-0640-A4A3-57D3AFFBAE6E}" destId="{8A08C8D5-8EB0-0D4F-8FAC-9514FC2A42DF}" srcOrd="4" destOrd="0" parTransId="{A233A190-B177-5C48-99B4-BCA870C31661}" sibTransId="{F8D12EA6-C3F6-494C-8756-C4EAA959BCB9}"/>
    <dgm:cxn modelId="{412604AB-86FB-A848-9ED3-F3ACF35594DA}" srcId="{4BBEC1E3-65AC-0640-A4A3-57D3AFFBAE6E}" destId="{A2AA3B96-8CD7-1247-B4B6-CEDE55DD84DC}" srcOrd="8" destOrd="0" parTransId="{683339B2-1C66-2643-8875-5C3B1AAE4D99}" sibTransId="{5DB92C2E-8AB1-DD4C-ADED-00F30DF78992}"/>
    <dgm:cxn modelId="{07C25270-383A-4F8B-BEF3-92DCB30CBF9E}" type="presOf" srcId="{F5582D33-40FD-A143-81F6-34400A7D87CF}" destId="{1DC3B3CA-E7E1-BB4D-BEAD-CFBC890B3456}" srcOrd="0" destOrd="0" presId="urn:microsoft.com/office/officeart/2005/8/layout/matrix3"/>
    <dgm:cxn modelId="{80DC08D4-5749-4149-8375-A67DEF48C7CC}" srcId="{4BBEC1E3-65AC-0640-A4A3-57D3AFFBAE6E}" destId="{95CE8FF6-097F-5E41-B4B5-67F1C85902F6}" srcOrd="1" destOrd="0" parTransId="{CCAA032D-A1A3-C241-B213-61EB5D110B25}" sibTransId="{2A691167-59B5-554D-81FA-302F9D5CC802}"/>
    <dgm:cxn modelId="{35B2008E-1EAD-B04B-A6B9-AB5C86BF2B9B}" srcId="{4BBEC1E3-65AC-0640-A4A3-57D3AFFBAE6E}" destId="{F5582D33-40FD-A143-81F6-34400A7D87CF}" srcOrd="2" destOrd="0" parTransId="{A5A6FE80-5C5B-0643-98E1-C36E567A9ED3}" sibTransId="{1BF5D5D7-4062-F84A-8917-297BBF363CB1}"/>
    <dgm:cxn modelId="{F2A89CA7-7A8C-471F-8019-E4419EFE5A79}" type="presParOf" srcId="{3F976A8A-961D-4944-AD50-28D4E1D16A63}" destId="{7CF69CD4-A9B7-8A45-97EF-A301CA687AA6}" srcOrd="0" destOrd="0" presId="urn:microsoft.com/office/officeart/2005/8/layout/matrix3"/>
    <dgm:cxn modelId="{A416AF32-0B2D-4C26-AB4D-C1547967B8B1}" type="presParOf" srcId="{3F976A8A-961D-4944-AD50-28D4E1D16A63}" destId="{AD4DE609-4D7B-0344-A4F1-8FAD1228C936}" srcOrd="1" destOrd="0" presId="urn:microsoft.com/office/officeart/2005/8/layout/matrix3"/>
    <dgm:cxn modelId="{347DD3A7-F234-4DDB-BA6F-A887A4F49566}" type="presParOf" srcId="{3F976A8A-961D-4944-AD50-28D4E1D16A63}" destId="{40067AEB-91E3-2544-B044-7EF87DE1DECD}" srcOrd="2" destOrd="0" presId="urn:microsoft.com/office/officeart/2005/8/layout/matrix3"/>
    <dgm:cxn modelId="{8F722F22-7F4D-4A23-AFB5-18C5F7A3BA48}" type="presParOf" srcId="{3F976A8A-961D-4944-AD50-28D4E1D16A63}" destId="{1DC3B3CA-E7E1-BB4D-BEAD-CFBC890B3456}" srcOrd="3" destOrd="0" presId="urn:microsoft.com/office/officeart/2005/8/layout/matrix3"/>
    <dgm:cxn modelId="{E87205D5-5E29-448A-9E0F-275139FCA5CC}" type="presParOf" srcId="{3F976A8A-961D-4944-AD50-28D4E1D16A63}" destId="{2368A291-B21F-F24A-80AF-940B8FFA818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1DD460-4312-944C-95E2-51B35802502E}" type="doc">
      <dgm:prSet loTypeId="urn:microsoft.com/office/officeart/2005/8/layout/matrix2" loCatId="" qsTypeId="urn:microsoft.com/office/officeart/2005/8/quickstyle/simple2" qsCatId="simple" csTypeId="urn:microsoft.com/office/officeart/2005/8/colors/colorful3" csCatId="colorful" phldr="1"/>
      <dgm:spPr/>
      <dgm:t>
        <a:bodyPr/>
        <a:lstStyle/>
        <a:p>
          <a:endParaRPr lang="es-ES"/>
        </a:p>
      </dgm:t>
    </dgm:pt>
    <dgm:pt modelId="{C0C32749-D929-4140-971B-652CC3833DA8}">
      <dgm:prSet phldrT="[Texto]"/>
      <dgm:spPr>
        <a:xfrm>
          <a:off x="1286810" y="377028"/>
          <a:ext cx="2320174" cy="2320174"/>
        </a:xfrm>
        <a:prstGeom prst="roundRect">
          <a:avLst/>
        </a:prstGeom>
        <a:solidFill>
          <a:srgbClr val="D2CB6C">
            <a:hueOff val="0"/>
            <a:satOff val="0"/>
            <a:lumOff val="0"/>
            <a:alphaOff val="0"/>
          </a:srgbClr>
        </a:solidFill>
        <a:ln w="38100" cap="flat" cmpd="sng" algn="ctr">
          <a:solidFill>
            <a:srgbClr val="FFFFFF">
              <a:hueOff val="0"/>
              <a:satOff val="0"/>
              <a:lumOff val="0"/>
              <a:alphaOff val="0"/>
            </a:srgbClr>
          </a:solidFill>
          <a:prstDash val="solid"/>
        </a:ln>
        <a:effectLst/>
      </dgm:spPr>
      <dgm:t>
        <a:bodyPr/>
        <a:lstStyle/>
        <a:p>
          <a:r>
            <a:rPr lang="es-ES" b="1" dirty="0" smtClean="0">
              <a:solidFill>
                <a:srgbClr val="2F2B20"/>
              </a:solidFill>
              <a:latin typeface="Calibri"/>
              <a:ea typeface="+mn-ea"/>
              <a:cs typeface="+mn-cs"/>
            </a:rPr>
            <a:t>5 Verificación y validación</a:t>
          </a:r>
          <a:endParaRPr lang="es-ES" b="1" dirty="0">
            <a:solidFill>
              <a:srgbClr val="2F2B20"/>
            </a:solidFill>
            <a:latin typeface="Calibri"/>
            <a:ea typeface="+mn-ea"/>
            <a:cs typeface="+mn-cs"/>
          </a:endParaRPr>
        </a:p>
      </dgm:t>
    </dgm:pt>
    <dgm:pt modelId="{828A0E8C-1E9A-7242-A844-142B8B08B5F4}" type="parTrans" cxnId="{0B1CAC1B-73C7-4C45-88E6-2A0382916161}">
      <dgm:prSet/>
      <dgm:spPr/>
      <dgm:t>
        <a:bodyPr/>
        <a:lstStyle/>
        <a:p>
          <a:endParaRPr lang="es-ES"/>
        </a:p>
      </dgm:t>
    </dgm:pt>
    <dgm:pt modelId="{8937378D-EC57-974B-902F-8DDF0B743615}" type="sibTrans" cxnId="{0B1CAC1B-73C7-4C45-88E6-2A0382916161}">
      <dgm:prSet/>
      <dgm:spPr/>
      <dgm:t>
        <a:bodyPr/>
        <a:lstStyle/>
        <a:p>
          <a:endParaRPr lang="es-ES"/>
        </a:p>
      </dgm:t>
    </dgm:pt>
    <dgm:pt modelId="{AD986246-3531-7F45-A6BF-858B56431CDC}">
      <dgm:prSet phldrT="[Texto]"/>
      <dgm:spPr/>
      <dgm:t>
        <a:bodyPr/>
        <a:lstStyle/>
        <a:p>
          <a:endParaRPr lang="es-ES"/>
        </a:p>
      </dgm:t>
    </dgm:pt>
    <dgm:pt modelId="{D188532E-67F3-FF42-836B-8C1333190677}" type="parTrans" cxnId="{867D633B-4B30-0B47-867B-EA4719CD7C29}">
      <dgm:prSet/>
      <dgm:spPr/>
      <dgm:t>
        <a:bodyPr/>
        <a:lstStyle/>
        <a:p>
          <a:endParaRPr lang="es-ES"/>
        </a:p>
      </dgm:t>
    </dgm:pt>
    <dgm:pt modelId="{FA6B5536-3D7A-5F45-A021-83AC6B0223B8}" type="sibTrans" cxnId="{867D633B-4B30-0B47-867B-EA4719CD7C29}">
      <dgm:prSet/>
      <dgm:spPr/>
      <dgm:t>
        <a:bodyPr/>
        <a:lstStyle/>
        <a:p>
          <a:endParaRPr lang="es-ES"/>
        </a:p>
      </dgm:t>
    </dgm:pt>
    <dgm:pt modelId="{60554A3E-BBAB-A442-99A7-0DC5ECF302EF}">
      <dgm:prSet phldrT="[Texto]"/>
      <dgm:spPr/>
      <dgm:t>
        <a:bodyPr/>
        <a:lstStyle/>
        <a:p>
          <a:endParaRPr lang="es-ES"/>
        </a:p>
      </dgm:t>
    </dgm:pt>
    <dgm:pt modelId="{EE2FCFCC-2ED1-B249-B213-EBADD0EA0962}" type="parTrans" cxnId="{DA91E4C7-147D-D64F-9173-A1D37A558D59}">
      <dgm:prSet/>
      <dgm:spPr/>
      <dgm:t>
        <a:bodyPr/>
        <a:lstStyle/>
        <a:p>
          <a:endParaRPr lang="es-ES"/>
        </a:p>
      </dgm:t>
    </dgm:pt>
    <dgm:pt modelId="{89C9B316-0695-8F49-B4E2-D84E58FA552E}" type="sibTrans" cxnId="{DA91E4C7-147D-D64F-9173-A1D37A558D59}">
      <dgm:prSet/>
      <dgm:spPr/>
      <dgm:t>
        <a:bodyPr/>
        <a:lstStyle/>
        <a:p>
          <a:endParaRPr lang="es-ES"/>
        </a:p>
      </dgm:t>
    </dgm:pt>
    <dgm:pt modelId="{50F2B389-1B77-2F44-BB1C-EBBCE4F56778}">
      <dgm:prSet phldrT="[Texto]"/>
      <dgm:spPr/>
      <dgm:t>
        <a:bodyPr/>
        <a:lstStyle/>
        <a:p>
          <a:endParaRPr lang="es-ES"/>
        </a:p>
      </dgm:t>
    </dgm:pt>
    <dgm:pt modelId="{64C9FBC8-FE3D-AA4C-AB56-C99F75801ADC}" type="parTrans" cxnId="{C63C99C2-00C3-E942-8F33-153DE77B7003}">
      <dgm:prSet/>
      <dgm:spPr/>
      <dgm:t>
        <a:bodyPr/>
        <a:lstStyle/>
        <a:p>
          <a:endParaRPr lang="es-ES"/>
        </a:p>
      </dgm:t>
    </dgm:pt>
    <dgm:pt modelId="{85EC21A1-8F2D-9847-8390-FAE3FAD12856}" type="sibTrans" cxnId="{C63C99C2-00C3-E942-8F33-153DE77B7003}">
      <dgm:prSet/>
      <dgm:spPr/>
      <dgm:t>
        <a:bodyPr/>
        <a:lstStyle/>
        <a:p>
          <a:endParaRPr lang="es-ES"/>
        </a:p>
      </dgm:t>
    </dgm:pt>
    <dgm:pt modelId="{B0684BEC-0B15-3749-9763-23BE976AAB41}">
      <dgm:prSet phldrT="[Texto]"/>
      <dgm:spPr>
        <a:xfrm>
          <a:off x="4013015" y="377028"/>
          <a:ext cx="2320174" cy="2320174"/>
        </a:xfrm>
        <a:prstGeom prst="roundRect">
          <a:avLst/>
        </a:prstGeom>
        <a:solidFill>
          <a:srgbClr val="D2CB6C">
            <a:hueOff val="1968062"/>
            <a:satOff val="-15351"/>
            <a:lumOff val="-392"/>
            <a:alphaOff val="0"/>
          </a:srgbClr>
        </a:solidFill>
        <a:ln w="38100" cap="flat" cmpd="sng" algn="ctr">
          <a:solidFill>
            <a:srgbClr val="FFFFFF">
              <a:hueOff val="0"/>
              <a:satOff val="0"/>
              <a:lumOff val="0"/>
              <a:alphaOff val="0"/>
            </a:srgbClr>
          </a:solidFill>
          <a:prstDash val="solid"/>
        </a:ln>
        <a:effectLst/>
      </dgm:spPr>
      <dgm:t>
        <a:bodyPr/>
        <a:lstStyle/>
        <a:p>
          <a:r>
            <a:rPr lang="es-ES" b="1" dirty="0" smtClean="0">
              <a:solidFill>
                <a:srgbClr val="2F2B20"/>
              </a:solidFill>
              <a:latin typeface="Calibri"/>
              <a:ea typeface="+mn-ea"/>
              <a:cs typeface="+mn-cs"/>
            </a:rPr>
            <a:t>6 Diseño de experimentos y experimentación</a:t>
          </a:r>
          <a:endParaRPr lang="es-ES" b="1" dirty="0">
            <a:solidFill>
              <a:srgbClr val="2F2B20"/>
            </a:solidFill>
            <a:latin typeface="Calibri"/>
            <a:ea typeface="+mn-ea"/>
            <a:cs typeface="+mn-cs"/>
          </a:endParaRPr>
        </a:p>
      </dgm:t>
    </dgm:pt>
    <dgm:pt modelId="{6F318425-58EC-574C-A00D-65BBBA112814}" type="parTrans" cxnId="{659B32E7-BD9A-FB48-802C-5D59680A1696}">
      <dgm:prSet/>
      <dgm:spPr/>
      <dgm:t>
        <a:bodyPr/>
        <a:lstStyle/>
        <a:p>
          <a:endParaRPr lang="es-ES"/>
        </a:p>
      </dgm:t>
    </dgm:pt>
    <dgm:pt modelId="{168BC552-B68E-364F-898F-D3BE1AB4B9DE}" type="sibTrans" cxnId="{659B32E7-BD9A-FB48-802C-5D59680A1696}">
      <dgm:prSet/>
      <dgm:spPr/>
      <dgm:t>
        <a:bodyPr/>
        <a:lstStyle/>
        <a:p>
          <a:endParaRPr lang="es-ES"/>
        </a:p>
      </dgm:t>
    </dgm:pt>
    <dgm:pt modelId="{A8F702F9-5FB0-2B44-B76E-C5F8D612BD8B}">
      <dgm:prSet phldrT="[Texto]"/>
      <dgm:spPr>
        <a:xfrm>
          <a:off x="1286810" y="3103233"/>
          <a:ext cx="2320174" cy="2320174"/>
        </a:xfrm>
        <a:prstGeom prst="roundRect">
          <a:avLst/>
        </a:prstGeom>
        <a:solidFill>
          <a:srgbClr val="D2CB6C">
            <a:hueOff val="3936125"/>
            <a:satOff val="-30703"/>
            <a:lumOff val="-785"/>
            <a:alphaOff val="0"/>
          </a:srgbClr>
        </a:solidFill>
        <a:ln w="38100" cap="flat" cmpd="sng" algn="ctr">
          <a:solidFill>
            <a:srgbClr val="FFFFFF">
              <a:hueOff val="0"/>
              <a:satOff val="0"/>
              <a:lumOff val="0"/>
              <a:alphaOff val="0"/>
            </a:srgbClr>
          </a:solidFill>
          <a:prstDash val="solid"/>
        </a:ln>
        <a:effectLst/>
      </dgm:spPr>
      <dgm:t>
        <a:bodyPr/>
        <a:lstStyle/>
        <a:p>
          <a:r>
            <a:rPr lang="es-ES" b="1" dirty="0" smtClean="0">
              <a:solidFill>
                <a:srgbClr val="2F2B20"/>
              </a:solidFill>
              <a:latin typeface="Calibri"/>
              <a:ea typeface="+mn-ea"/>
              <a:cs typeface="+mn-cs"/>
            </a:rPr>
            <a:t>7 Análisis de resultados</a:t>
          </a:r>
          <a:endParaRPr lang="es-ES" b="1" dirty="0">
            <a:solidFill>
              <a:srgbClr val="2F2B20"/>
            </a:solidFill>
            <a:latin typeface="Calibri"/>
            <a:ea typeface="+mn-ea"/>
            <a:cs typeface="+mn-cs"/>
          </a:endParaRPr>
        </a:p>
      </dgm:t>
    </dgm:pt>
    <dgm:pt modelId="{EA17B542-7769-434B-8AB9-95159672A55A}" type="parTrans" cxnId="{FB53CF8D-167A-8A41-9C8C-A725BD629FDD}">
      <dgm:prSet/>
      <dgm:spPr/>
      <dgm:t>
        <a:bodyPr/>
        <a:lstStyle/>
        <a:p>
          <a:endParaRPr lang="es-ES"/>
        </a:p>
      </dgm:t>
    </dgm:pt>
    <dgm:pt modelId="{17CAF07A-B71F-1747-880E-460D4D58F5EB}" type="sibTrans" cxnId="{FB53CF8D-167A-8A41-9C8C-A725BD629FDD}">
      <dgm:prSet/>
      <dgm:spPr/>
      <dgm:t>
        <a:bodyPr/>
        <a:lstStyle/>
        <a:p>
          <a:endParaRPr lang="es-ES"/>
        </a:p>
      </dgm:t>
    </dgm:pt>
    <dgm:pt modelId="{5B4F0634-65EE-0943-A795-16D8F7EB9027}">
      <dgm:prSet phldrT="[Texto]"/>
      <dgm:spPr>
        <a:xfrm>
          <a:off x="4013015" y="3103233"/>
          <a:ext cx="2320174" cy="2320174"/>
        </a:xfrm>
        <a:prstGeom prst="roundRect">
          <a:avLst/>
        </a:prstGeom>
        <a:solidFill>
          <a:srgbClr val="D2CB6C">
            <a:hueOff val="5904187"/>
            <a:satOff val="-46054"/>
            <a:lumOff val="-1177"/>
            <a:alphaOff val="0"/>
          </a:srgbClr>
        </a:solidFill>
        <a:ln w="38100" cap="flat" cmpd="sng" algn="ctr">
          <a:solidFill>
            <a:srgbClr val="FFFFFF">
              <a:hueOff val="0"/>
              <a:satOff val="0"/>
              <a:lumOff val="0"/>
              <a:alphaOff val="0"/>
            </a:srgbClr>
          </a:solidFill>
          <a:prstDash val="solid"/>
        </a:ln>
        <a:effectLst/>
      </dgm:spPr>
      <dgm:t>
        <a:bodyPr/>
        <a:lstStyle/>
        <a:p>
          <a:r>
            <a:rPr lang="es-ES" b="1" dirty="0" smtClean="0">
              <a:solidFill>
                <a:srgbClr val="2F2B20"/>
              </a:solidFill>
              <a:latin typeface="Calibri"/>
              <a:ea typeface="+mn-ea"/>
              <a:cs typeface="+mn-cs"/>
            </a:rPr>
            <a:t>8 Documentación</a:t>
          </a:r>
          <a:endParaRPr lang="es-ES" b="1" dirty="0">
            <a:solidFill>
              <a:srgbClr val="2F2B20"/>
            </a:solidFill>
            <a:latin typeface="Calibri"/>
            <a:ea typeface="+mn-ea"/>
            <a:cs typeface="+mn-cs"/>
          </a:endParaRPr>
        </a:p>
      </dgm:t>
    </dgm:pt>
    <dgm:pt modelId="{3FEAB0CA-F3F8-844C-8327-A63DC98167F2}" type="parTrans" cxnId="{D30A8519-6E7A-9240-B6F8-25A1FBEE9A21}">
      <dgm:prSet/>
      <dgm:spPr/>
      <dgm:t>
        <a:bodyPr/>
        <a:lstStyle/>
        <a:p>
          <a:endParaRPr lang="es-ES"/>
        </a:p>
      </dgm:t>
    </dgm:pt>
    <dgm:pt modelId="{78E57766-A461-2B40-A86B-95193A3337F8}" type="sibTrans" cxnId="{D30A8519-6E7A-9240-B6F8-25A1FBEE9A21}">
      <dgm:prSet/>
      <dgm:spPr/>
      <dgm:t>
        <a:bodyPr/>
        <a:lstStyle/>
        <a:p>
          <a:endParaRPr lang="es-ES"/>
        </a:p>
      </dgm:t>
    </dgm:pt>
    <dgm:pt modelId="{D089DEC9-DA4D-144D-99E8-54631E2F93E9}">
      <dgm:prSet phldrT="[Texto]"/>
      <dgm:spPr/>
      <dgm:t>
        <a:bodyPr/>
        <a:lstStyle/>
        <a:p>
          <a:endParaRPr lang="es-ES"/>
        </a:p>
      </dgm:t>
    </dgm:pt>
    <dgm:pt modelId="{9873721C-1C6B-FA46-9F81-3182C3BAF7FE}" type="parTrans" cxnId="{6F0243EB-E0AF-1D41-AE72-1C03552C9D86}">
      <dgm:prSet/>
      <dgm:spPr/>
      <dgm:t>
        <a:bodyPr/>
        <a:lstStyle/>
        <a:p>
          <a:endParaRPr lang="es-ES"/>
        </a:p>
      </dgm:t>
    </dgm:pt>
    <dgm:pt modelId="{4B6E5145-0C45-1C4E-9BDF-9FBD16EBE05D}" type="sibTrans" cxnId="{6F0243EB-E0AF-1D41-AE72-1C03552C9D86}">
      <dgm:prSet/>
      <dgm:spPr/>
      <dgm:t>
        <a:bodyPr/>
        <a:lstStyle/>
        <a:p>
          <a:endParaRPr lang="es-ES"/>
        </a:p>
      </dgm:t>
    </dgm:pt>
    <dgm:pt modelId="{A7B2581F-5F75-B548-9EE3-1B13AA455A22}" type="pres">
      <dgm:prSet presAssocID="{A41DD460-4312-944C-95E2-51B35802502E}" presName="matrix" presStyleCnt="0">
        <dgm:presLayoutVars>
          <dgm:chMax val="1"/>
          <dgm:dir/>
          <dgm:resizeHandles val="exact"/>
        </dgm:presLayoutVars>
      </dgm:prSet>
      <dgm:spPr/>
      <dgm:t>
        <a:bodyPr/>
        <a:lstStyle/>
        <a:p>
          <a:endParaRPr lang="es-ES"/>
        </a:p>
      </dgm:t>
    </dgm:pt>
    <dgm:pt modelId="{A2F15391-761C-0D45-91BE-8782BD656D3C}" type="pres">
      <dgm:prSet presAssocID="{A41DD460-4312-944C-95E2-51B35802502E}" presName="axisShape" presStyleLbl="bgShp" presStyleIdx="0" presStyleCnt="1"/>
      <dgm:spPr>
        <a:xfrm>
          <a:off x="909782" y="0"/>
          <a:ext cx="5800435" cy="5800435"/>
        </a:xfrm>
        <a:prstGeom prst="quadArrow">
          <a:avLst>
            <a:gd name="adj1" fmla="val 2000"/>
            <a:gd name="adj2" fmla="val 4000"/>
            <a:gd name="adj3" fmla="val 5000"/>
          </a:avLst>
        </a:prstGeom>
        <a:solidFill>
          <a:srgbClr val="D2CB6C">
            <a:tint val="40000"/>
            <a:hueOff val="0"/>
            <a:satOff val="0"/>
            <a:lumOff val="0"/>
            <a:alphaOff val="0"/>
          </a:srgbClr>
        </a:solidFill>
        <a:ln>
          <a:noFill/>
        </a:ln>
        <a:effectLst/>
      </dgm:spPr>
      <dgm:t>
        <a:bodyPr/>
        <a:lstStyle/>
        <a:p>
          <a:endParaRPr lang="es-ES"/>
        </a:p>
      </dgm:t>
    </dgm:pt>
    <dgm:pt modelId="{45CA036E-FC9D-4A49-BED0-36A6CD0139CB}" type="pres">
      <dgm:prSet presAssocID="{A41DD460-4312-944C-95E2-51B35802502E}" presName="rect1" presStyleLbl="node1" presStyleIdx="0" presStyleCnt="4">
        <dgm:presLayoutVars>
          <dgm:chMax val="0"/>
          <dgm:chPref val="0"/>
          <dgm:bulletEnabled val="1"/>
        </dgm:presLayoutVars>
      </dgm:prSet>
      <dgm:spPr/>
      <dgm:t>
        <a:bodyPr/>
        <a:lstStyle/>
        <a:p>
          <a:endParaRPr lang="es-ES"/>
        </a:p>
      </dgm:t>
    </dgm:pt>
    <dgm:pt modelId="{763B70DB-33E0-F540-A8A1-84899EF348BE}" type="pres">
      <dgm:prSet presAssocID="{A41DD460-4312-944C-95E2-51B35802502E}" presName="rect2" presStyleLbl="node1" presStyleIdx="1" presStyleCnt="4">
        <dgm:presLayoutVars>
          <dgm:chMax val="0"/>
          <dgm:chPref val="0"/>
          <dgm:bulletEnabled val="1"/>
        </dgm:presLayoutVars>
      </dgm:prSet>
      <dgm:spPr/>
      <dgm:t>
        <a:bodyPr/>
        <a:lstStyle/>
        <a:p>
          <a:endParaRPr lang="es-ES"/>
        </a:p>
      </dgm:t>
    </dgm:pt>
    <dgm:pt modelId="{CDC776B4-629E-9A40-83B9-579A687EDDC6}" type="pres">
      <dgm:prSet presAssocID="{A41DD460-4312-944C-95E2-51B35802502E}" presName="rect3" presStyleLbl="node1" presStyleIdx="2" presStyleCnt="4">
        <dgm:presLayoutVars>
          <dgm:chMax val="0"/>
          <dgm:chPref val="0"/>
          <dgm:bulletEnabled val="1"/>
        </dgm:presLayoutVars>
      </dgm:prSet>
      <dgm:spPr/>
      <dgm:t>
        <a:bodyPr/>
        <a:lstStyle/>
        <a:p>
          <a:endParaRPr lang="es-ES"/>
        </a:p>
      </dgm:t>
    </dgm:pt>
    <dgm:pt modelId="{AFAE4AA9-1C49-1041-81C4-0713A0A163EF}" type="pres">
      <dgm:prSet presAssocID="{A41DD460-4312-944C-95E2-51B35802502E}" presName="rect4" presStyleLbl="node1" presStyleIdx="3" presStyleCnt="4">
        <dgm:presLayoutVars>
          <dgm:chMax val="0"/>
          <dgm:chPref val="0"/>
          <dgm:bulletEnabled val="1"/>
        </dgm:presLayoutVars>
      </dgm:prSet>
      <dgm:spPr/>
      <dgm:t>
        <a:bodyPr/>
        <a:lstStyle/>
        <a:p>
          <a:endParaRPr lang="es-ES"/>
        </a:p>
      </dgm:t>
    </dgm:pt>
  </dgm:ptLst>
  <dgm:cxnLst>
    <dgm:cxn modelId="{D30A8519-6E7A-9240-B6F8-25A1FBEE9A21}" srcId="{A41DD460-4312-944C-95E2-51B35802502E}" destId="{5B4F0634-65EE-0943-A795-16D8F7EB9027}" srcOrd="3" destOrd="0" parTransId="{3FEAB0CA-F3F8-844C-8327-A63DC98167F2}" sibTransId="{78E57766-A461-2B40-A86B-95193A3337F8}"/>
    <dgm:cxn modelId="{C63C99C2-00C3-E942-8F33-153DE77B7003}" srcId="{A41DD460-4312-944C-95E2-51B35802502E}" destId="{50F2B389-1B77-2F44-BB1C-EBBCE4F56778}" srcOrd="7" destOrd="0" parTransId="{64C9FBC8-FE3D-AA4C-AB56-C99F75801ADC}" sibTransId="{85EC21A1-8F2D-9847-8390-FAE3FAD12856}"/>
    <dgm:cxn modelId="{0B1CAC1B-73C7-4C45-88E6-2A0382916161}" srcId="{A41DD460-4312-944C-95E2-51B35802502E}" destId="{C0C32749-D929-4140-971B-652CC3833DA8}" srcOrd="0" destOrd="0" parTransId="{828A0E8C-1E9A-7242-A844-142B8B08B5F4}" sibTransId="{8937378D-EC57-974B-902F-8DDF0B743615}"/>
    <dgm:cxn modelId="{4D38767B-1579-4C89-8ED9-A9DF84C6DDA6}" type="presOf" srcId="{A41DD460-4312-944C-95E2-51B35802502E}" destId="{A7B2581F-5F75-B548-9EE3-1B13AA455A22}" srcOrd="0" destOrd="0" presId="urn:microsoft.com/office/officeart/2005/8/layout/matrix2"/>
    <dgm:cxn modelId="{57D52CA3-A3DB-467D-8034-92BB6ED9D8FA}" type="presOf" srcId="{B0684BEC-0B15-3749-9763-23BE976AAB41}" destId="{763B70DB-33E0-F540-A8A1-84899EF348BE}" srcOrd="0" destOrd="0" presId="urn:microsoft.com/office/officeart/2005/8/layout/matrix2"/>
    <dgm:cxn modelId="{867D633B-4B30-0B47-867B-EA4719CD7C29}" srcId="{A41DD460-4312-944C-95E2-51B35802502E}" destId="{AD986246-3531-7F45-A6BF-858B56431CDC}" srcOrd="5" destOrd="0" parTransId="{D188532E-67F3-FF42-836B-8C1333190677}" sibTransId="{FA6B5536-3D7A-5F45-A021-83AC6B0223B8}"/>
    <dgm:cxn modelId="{1C096415-D3E5-49C0-ADBE-2A4239AEACB5}" type="presOf" srcId="{C0C32749-D929-4140-971B-652CC3833DA8}" destId="{45CA036E-FC9D-4A49-BED0-36A6CD0139CB}" srcOrd="0" destOrd="0" presId="urn:microsoft.com/office/officeart/2005/8/layout/matrix2"/>
    <dgm:cxn modelId="{F22895CD-7C66-4B81-8C03-52AAE8D8011B}" type="presOf" srcId="{A8F702F9-5FB0-2B44-B76E-C5F8D612BD8B}" destId="{CDC776B4-629E-9A40-83B9-579A687EDDC6}" srcOrd="0" destOrd="0" presId="urn:microsoft.com/office/officeart/2005/8/layout/matrix2"/>
    <dgm:cxn modelId="{61EF6FEE-B1A7-4928-82EE-BE084F624E16}" type="presOf" srcId="{5B4F0634-65EE-0943-A795-16D8F7EB9027}" destId="{AFAE4AA9-1C49-1041-81C4-0713A0A163EF}" srcOrd="0" destOrd="0" presId="urn:microsoft.com/office/officeart/2005/8/layout/matrix2"/>
    <dgm:cxn modelId="{659B32E7-BD9A-FB48-802C-5D59680A1696}" srcId="{A41DD460-4312-944C-95E2-51B35802502E}" destId="{B0684BEC-0B15-3749-9763-23BE976AAB41}" srcOrd="1" destOrd="0" parTransId="{6F318425-58EC-574C-A00D-65BBBA112814}" sibTransId="{168BC552-B68E-364F-898F-D3BE1AB4B9DE}"/>
    <dgm:cxn modelId="{FB53CF8D-167A-8A41-9C8C-A725BD629FDD}" srcId="{A41DD460-4312-944C-95E2-51B35802502E}" destId="{A8F702F9-5FB0-2B44-B76E-C5F8D612BD8B}" srcOrd="2" destOrd="0" parTransId="{EA17B542-7769-434B-8AB9-95159672A55A}" sibTransId="{17CAF07A-B71F-1747-880E-460D4D58F5EB}"/>
    <dgm:cxn modelId="{6F0243EB-E0AF-1D41-AE72-1C03552C9D86}" srcId="{A41DD460-4312-944C-95E2-51B35802502E}" destId="{D089DEC9-DA4D-144D-99E8-54631E2F93E9}" srcOrd="4" destOrd="0" parTransId="{9873721C-1C6B-FA46-9F81-3182C3BAF7FE}" sibTransId="{4B6E5145-0C45-1C4E-9BDF-9FBD16EBE05D}"/>
    <dgm:cxn modelId="{DA91E4C7-147D-D64F-9173-A1D37A558D59}" srcId="{A41DD460-4312-944C-95E2-51B35802502E}" destId="{60554A3E-BBAB-A442-99A7-0DC5ECF302EF}" srcOrd="6" destOrd="0" parTransId="{EE2FCFCC-2ED1-B249-B213-EBADD0EA0962}" sibTransId="{89C9B316-0695-8F49-B4E2-D84E58FA552E}"/>
    <dgm:cxn modelId="{77DD1296-47C7-4957-ABA0-5B4B97B9CA67}" type="presParOf" srcId="{A7B2581F-5F75-B548-9EE3-1B13AA455A22}" destId="{A2F15391-761C-0D45-91BE-8782BD656D3C}" srcOrd="0" destOrd="0" presId="urn:microsoft.com/office/officeart/2005/8/layout/matrix2"/>
    <dgm:cxn modelId="{67D1E6C3-642A-47CC-851C-70FC5809E46A}" type="presParOf" srcId="{A7B2581F-5F75-B548-9EE3-1B13AA455A22}" destId="{45CA036E-FC9D-4A49-BED0-36A6CD0139CB}" srcOrd="1" destOrd="0" presId="urn:microsoft.com/office/officeart/2005/8/layout/matrix2"/>
    <dgm:cxn modelId="{355A2741-FA6D-4689-A5D6-1C9C4CBEDDB5}" type="presParOf" srcId="{A7B2581F-5F75-B548-9EE3-1B13AA455A22}" destId="{763B70DB-33E0-F540-A8A1-84899EF348BE}" srcOrd="2" destOrd="0" presId="urn:microsoft.com/office/officeart/2005/8/layout/matrix2"/>
    <dgm:cxn modelId="{A25092B3-1A0A-41D8-BCBD-53AD3F372EBD}" type="presParOf" srcId="{A7B2581F-5F75-B548-9EE3-1B13AA455A22}" destId="{CDC776B4-629E-9A40-83B9-579A687EDDC6}" srcOrd="3" destOrd="0" presId="urn:microsoft.com/office/officeart/2005/8/layout/matrix2"/>
    <dgm:cxn modelId="{487A5051-E34D-48FC-BAAD-0FC8952E0482}" type="presParOf" srcId="{A7B2581F-5F75-B548-9EE3-1B13AA455A22}" destId="{AFAE4AA9-1C49-1041-81C4-0713A0A163EF}"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6AB14B-AD38-6F44-8527-9DF4414A9F1F}" type="doc">
      <dgm:prSet loTypeId="urn:microsoft.com/office/officeart/2005/8/layout/gear1" loCatId="" qsTypeId="urn:microsoft.com/office/officeart/2005/8/quickstyle/3D3" qsCatId="3D" csTypeId="urn:microsoft.com/office/officeart/2005/8/colors/accent5_3" csCatId="accent5" phldr="1"/>
      <dgm:spPr/>
      <dgm:t>
        <a:bodyPr/>
        <a:lstStyle/>
        <a:p>
          <a:endParaRPr lang="es-ES"/>
        </a:p>
      </dgm:t>
    </dgm:pt>
    <dgm:pt modelId="{FD24819F-BA37-2341-8CD8-077E05D59887}">
      <dgm:prSet phldrT="[Texto]" custT="1"/>
      <dgm:spPr>
        <a:xfrm>
          <a:off x="2331027" y="1478972"/>
          <a:ext cx="3253740" cy="3253740"/>
        </a:xfrm>
        <a:prstGeom prst="gear9">
          <a:avLst/>
        </a:prstGeom>
        <a:solidFill>
          <a:srgbClr val="C89F5D">
            <a:shade val="80000"/>
            <a:hueOff val="0"/>
            <a:satOff val="0"/>
            <a:lumOff val="0"/>
            <a:alphaOff val="0"/>
          </a:srgb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r>
            <a:rPr lang="es-ES" sz="2000" b="1" dirty="0" smtClean="0">
              <a:solidFill>
                <a:srgbClr val="2F2B20"/>
              </a:solidFill>
              <a:latin typeface="Calibri"/>
              <a:ea typeface="+mn-ea"/>
              <a:cs typeface="+mn-cs"/>
            </a:rPr>
            <a:t>9 Implementa- </a:t>
          </a:r>
          <a:r>
            <a:rPr lang="es-ES" sz="2000" b="1" dirty="0" err="1" smtClean="0">
              <a:solidFill>
                <a:srgbClr val="2F2B20"/>
              </a:solidFill>
              <a:latin typeface="Calibri"/>
              <a:ea typeface="+mn-ea"/>
              <a:cs typeface="+mn-cs"/>
            </a:rPr>
            <a:t>ción</a:t>
          </a:r>
          <a:endParaRPr lang="es-ES" sz="2000" b="1" dirty="0">
            <a:solidFill>
              <a:srgbClr val="2F2B20"/>
            </a:solidFill>
            <a:latin typeface="Calibri"/>
            <a:ea typeface="+mn-ea"/>
            <a:cs typeface="+mn-cs"/>
          </a:endParaRPr>
        </a:p>
      </dgm:t>
    </dgm:pt>
    <dgm:pt modelId="{991120C3-AEA9-7B4C-9E67-197F84313C1D}" type="parTrans" cxnId="{0A6E078F-6ED5-9348-A27E-7B1981ADF3D7}">
      <dgm:prSet/>
      <dgm:spPr/>
      <dgm:t>
        <a:bodyPr/>
        <a:lstStyle/>
        <a:p>
          <a:endParaRPr lang="es-ES"/>
        </a:p>
      </dgm:t>
    </dgm:pt>
    <dgm:pt modelId="{5B3096CD-D200-304E-BD58-FD8ABF5F7388}" type="sibTrans" cxnId="{0A6E078F-6ED5-9348-A27E-7B1981ADF3D7}">
      <dgm:prSet/>
      <dgm:spPr>
        <a:xfrm>
          <a:off x="2536872" y="895265"/>
          <a:ext cx="4002100" cy="4002100"/>
        </a:xfrm>
        <a:prstGeom prst="circularArrow">
          <a:avLst>
            <a:gd name="adj1" fmla="val 4878"/>
            <a:gd name="adj2" fmla="val 312630"/>
            <a:gd name="adj3" fmla="val 3252334"/>
            <a:gd name="adj4" fmla="val 15078304"/>
            <a:gd name="adj5" fmla="val 5691"/>
          </a:avLst>
        </a:prstGeom>
        <a:solidFill>
          <a:srgbClr val="C89F5D">
            <a:shade val="9000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gm:spPr>
      <dgm:t>
        <a:bodyPr/>
        <a:lstStyle/>
        <a:p>
          <a:endParaRPr lang="es-ES"/>
        </a:p>
      </dgm:t>
    </dgm:pt>
    <dgm:pt modelId="{31E5B9FF-D814-5241-876A-86C7D7FD2200}" type="pres">
      <dgm:prSet presAssocID="{186AB14B-AD38-6F44-8527-9DF4414A9F1F}" presName="composite" presStyleCnt="0">
        <dgm:presLayoutVars>
          <dgm:chMax val="3"/>
          <dgm:animLvl val="lvl"/>
          <dgm:resizeHandles val="exact"/>
        </dgm:presLayoutVars>
      </dgm:prSet>
      <dgm:spPr/>
      <dgm:t>
        <a:bodyPr/>
        <a:lstStyle/>
        <a:p>
          <a:endParaRPr lang="es-ES"/>
        </a:p>
      </dgm:t>
    </dgm:pt>
    <dgm:pt modelId="{C0820AC9-8213-F84C-820E-F7E761108C62}" type="pres">
      <dgm:prSet presAssocID="{FD24819F-BA37-2341-8CD8-077E05D59887}" presName="gear1" presStyleLbl="node1" presStyleIdx="0" presStyleCnt="1">
        <dgm:presLayoutVars>
          <dgm:chMax val="1"/>
          <dgm:bulletEnabled val="1"/>
        </dgm:presLayoutVars>
      </dgm:prSet>
      <dgm:spPr/>
      <dgm:t>
        <a:bodyPr/>
        <a:lstStyle/>
        <a:p>
          <a:endParaRPr lang="es-ES"/>
        </a:p>
      </dgm:t>
    </dgm:pt>
    <dgm:pt modelId="{66A9C6A6-60DF-C542-AFF4-F4B206D2496F}" type="pres">
      <dgm:prSet presAssocID="{FD24819F-BA37-2341-8CD8-077E05D59887}" presName="gear1srcNode" presStyleLbl="node1" presStyleIdx="0" presStyleCnt="1"/>
      <dgm:spPr/>
      <dgm:t>
        <a:bodyPr/>
        <a:lstStyle/>
        <a:p>
          <a:endParaRPr lang="es-ES"/>
        </a:p>
      </dgm:t>
    </dgm:pt>
    <dgm:pt modelId="{88371B09-2F07-5548-B825-3DE742ECC0AE}" type="pres">
      <dgm:prSet presAssocID="{FD24819F-BA37-2341-8CD8-077E05D59887}" presName="gear1dstNode" presStyleLbl="node1" presStyleIdx="0" presStyleCnt="1"/>
      <dgm:spPr/>
      <dgm:t>
        <a:bodyPr/>
        <a:lstStyle/>
        <a:p>
          <a:endParaRPr lang="es-ES"/>
        </a:p>
      </dgm:t>
    </dgm:pt>
    <dgm:pt modelId="{B1E2C71D-003A-7A4D-8A8A-969E9F4051CC}" type="pres">
      <dgm:prSet presAssocID="{5B3096CD-D200-304E-BD58-FD8ABF5F7388}" presName="connector1" presStyleLbl="sibTrans2D1" presStyleIdx="0" presStyleCnt="1"/>
      <dgm:spPr/>
      <dgm:t>
        <a:bodyPr/>
        <a:lstStyle/>
        <a:p>
          <a:endParaRPr lang="es-ES"/>
        </a:p>
      </dgm:t>
    </dgm:pt>
  </dgm:ptLst>
  <dgm:cxnLst>
    <dgm:cxn modelId="{6207B1E6-9F15-447A-971A-B524F97F2018}" type="presOf" srcId="{FD24819F-BA37-2341-8CD8-077E05D59887}" destId="{88371B09-2F07-5548-B825-3DE742ECC0AE}" srcOrd="2" destOrd="0" presId="urn:microsoft.com/office/officeart/2005/8/layout/gear1"/>
    <dgm:cxn modelId="{A3C315B6-E978-47EF-8362-BBC6260F9D6A}" type="presOf" srcId="{5B3096CD-D200-304E-BD58-FD8ABF5F7388}" destId="{B1E2C71D-003A-7A4D-8A8A-969E9F4051CC}" srcOrd="0" destOrd="0" presId="urn:microsoft.com/office/officeart/2005/8/layout/gear1"/>
    <dgm:cxn modelId="{0A6E078F-6ED5-9348-A27E-7B1981ADF3D7}" srcId="{186AB14B-AD38-6F44-8527-9DF4414A9F1F}" destId="{FD24819F-BA37-2341-8CD8-077E05D59887}" srcOrd="0" destOrd="0" parTransId="{991120C3-AEA9-7B4C-9E67-197F84313C1D}" sibTransId="{5B3096CD-D200-304E-BD58-FD8ABF5F7388}"/>
    <dgm:cxn modelId="{68637AAC-C8E7-445D-8E3C-75EFA63317D0}" type="presOf" srcId="{186AB14B-AD38-6F44-8527-9DF4414A9F1F}" destId="{31E5B9FF-D814-5241-876A-86C7D7FD2200}" srcOrd="0" destOrd="0" presId="urn:microsoft.com/office/officeart/2005/8/layout/gear1"/>
    <dgm:cxn modelId="{147EC51D-899D-43FD-866A-DDFF1FD8009B}" type="presOf" srcId="{FD24819F-BA37-2341-8CD8-077E05D59887}" destId="{66A9C6A6-60DF-C542-AFF4-F4B206D2496F}" srcOrd="1" destOrd="0" presId="urn:microsoft.com/office/officeart/2005/8/layout/gear1"/>
    <dgm:cxn modelId="{30308C2C-FCD4-43C0-98C4-8A7286179B8E}" type="presOf" srcId="{FD24819F-BA37-2341-8CD8-077E05D59887}" destId="{C0820AC9-8213-F84C-820E-F7E761108C62}" srcOrd="0" destOrd="0" presId="urn:microsoft.com/office/officeart/2005/8/layout/gear1"/>
    <dgm:cxn modelId="{A98154A3-5232-45D0-B886-0FDF79F40445}" type="presParOf" srcId="{31E5B9FF-D814-5241-876A-86C7D7FD2200}" destId="{C0820AC9-8213-F84C-820E-F7E761108C62}" srcOrd="0" destOrd="0" presId="urn:microsoft.com/office/officeart/2005/8/layout/gear1"/>
    <dgm:cxn modelId="{3A98283F-8795-4F38-B6A6-8538EC5A16CB}" type="presParOf" srcId="{31E5B9FF-D814-5241-876A-86C7D7FD2200}" destId="{66A9C6A6-60DF-C542-AFF4-F4B206D2496F}" srcOrd="1" destOrd="0" presId="urn:microsoft.com/office/officeart/2005/8/layout/gear1"/>
    <dgm:cxn modelId="{EF59795C-19B8-4CB5-9B37-271C5143FF2E}" type="presParOf" srcId="{31E5B9FF-D814-5241-876A-86C7D7FD2200}" destId="{88371B09-2F07-5548-B825-3DE742ECC0AE}" srcOrd="2" destOrd="0" presId="urn:microsoft.com/office/officeart/2005/8/layout/gear1"/>
    <dgm:cxn modelId="{DB3F3547-BC68-42E3-9EDC-D80A0972DEA2}" type="presParOf" srcId="{31E5B9FF-D814-5241-876A-86C7D7FD2200}" destId="{B1E2C71D-003A-7A4D-8A8A-969E9F4051CC}" srcOrd="3"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69CD4-A9B7-8A45-97EF-A301CA687AA6}">
      <dsp:nvSpPr>
        <dsp:cNvPr id="0" name=""/>
        <dsp:cNvSpPr/>
      </dsp:nvSpPr>
      <dsp:spPr>
        <a:xfrm>
          <a:off x="1434308" y="0"/>
          <a:ext cx="3691880" cy="3691880"/>
        </a:xfrm>
        <a:prstGeom prst="diamond">
          <a:avLst/>
        </a:prstGeom>
        <a:solidFill>
          <a:srgbClr val="9CBEBD">
            <a:tint val="40000"/>
            <a:hueOff val="0"/>
            <a:satOff val="0"/>
            <a:lumOff val="0"/>
            <a:alphaOff val="0"/>
          </a:srgbClr>
        </a:solidFill>
        <a:ln>
          <a:noFill/>
        </a:ln>
        <a:effectLst>
          <a:outerShdw blurRad="50800" dist="25400" algn="bl" rotWithShape="0">
            <a:srgbClr val="000000">
              <a:alpha val="60000"/>
            </a:srgbClr>
          </a:outerShdw>
        </a:effectLst>
      </dsp:spPr>
      <dsp:style>
        <a:lnRef idx="0">
          <a:scrgbClr r="0" g="0" b="0"/>
        </a:lnRef>
        <a:fillRef idx="1">
          <a:scrgbClr r="0" g="0" b="0"/>
        </a:fillRef>
        <a:effectRef idx="2">
          <a:scrgbClr r="0" g="0" b="0"/>
        </a:effectRef>
        <a:fontRef idx="minor"/>
      </dsp:style>
    </dsp:sp>
    <dsp:sp modelId="{AD4DE609-4D7B-0344-A4F1-8FAD1228C936}">
      <dsp:nvSpPr>
        <dsp:cNvPr id="0" name=""/>
        <dsp:cNvSpPr/>
      </dsp:nvSpPr>
      <dsp:spPr>
        <a:xfrm>
          <a:off x="1642308" y="350728"/>
          <a:ext cx="1439833" cy="1439833"/>
        </a:xfrm>
        <a:prstGeom prst="roundRect">
          <a:avLst/>
        </a:prstGeom>
        <a:solidFill>
          <a:srgbClr val="9CBEBD">
            <a:hueOff val="0"/>
            <a:satOff val="0"/>
            <a:lumOff val="0"/>
            <a:alphaOff val="0"/>
          </a:srgb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kern="1200" dirty="0" smtClean="0">
              <a:solidFill>
                <a:srgbClr val="2F2B20"/>
              </a:solidFill>
              <a:latin typeface="Calibri"/>
              <a:ea typeface="+mn-ea"/>
              <a:cs typeface="+mn-cs"/>
            </a:rPr>
            <a:t>1 Formulación del proyecto</a:t>
          </a:r>
          <a:endParaRPr lang="es-ES" sz="1700" b="1" kern="1200" dirty="0">
            <a:solidFill>
              <a:srgbClr val="2F2B20"/>
            </a:solidFill>
            <a:latin typeface="Calibri"/>
            <a:ea typeface="+mn-ea"/>
            <a:cs typeface="+mn-cs"/>
          </a:endParaRPr>
        </a:p>
      </dsp:txBody>
      <dsp:txXfrm>
        <a:off x="1712595" y="421015"/>
        <a:ext cx="1299259" cy="1299259"/>
      </dsp:txXfrm>
    </dsp:sp>
    <dsp:sp modelId="{40067AEB-91E3-2544-B044-7EF87DE1DECD}">
      <dsp:nvSpPr>
        <dsp:cNvPr id="0" name=""/>
        <dsp:cNvSpPr/>
      </dsp:nvSpPr>
      <dsp:spPr>
        <a:xfrm>
          <a:off x="3192898" y="350728"/>
          <a:ext cx="1439833" cy="1439833"/>
        </a:xfrm>
        <a:prstGeom prst="roundRect">
          <a:avLst/>
        </a:prstGeom>
        <a:solidFill>
          <a:srgbClr val="D2CB6C">
            <a:hueOff val="0"/>
            <a:satOff val="0"/>
            <a:lumOff val="0"/>
            <a:alphaOff val="0"/>
          </a:srgb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kern="1200" dirty="0" smtClean="0">
              <a:solidFill>
                <a:srgbClr val="2F2B20"/>
              </a:solidFill>
              <a:latin typeface="Calibri"/>
              <a:ea typeface="+mn-ea"/>
              <a:cs typeface="+mn-cs"/>
            </a:rPr>
            <a:t>2 Diseño del modelo </a:t>
          </a:r>
          <a:endParaRPr lang="es-ES" sz="1700" b="1" kern="1200" dirty="0">
            <a:solidFill>
              <a:srgbClr val="2F2B20"/>
            </a:solidFill>
            <a:latin typeface="Calibri"/>
            <a:ea typeface="+mn-ea"/>
            <a:cs typeface="+mn-cs"/>
          </a:endParaRPr>
        </a:p>
      </dsp:txBody>
      <dsp:txXfrm>
        <a:off x="3263185" y="421015"/>
        <a:ext cx="1299259" cy="1299259"/>
      </dsp:txXfrm>
    </dsp:sp>
    <dsp:sp modelId="{1DC3B3CA-E7E1-BB4D-BEAD-CFBC890B3456}">
      <dsp:nvSpPr>
        <dsp:cNvPr id="0" name=""/>
        <dsp:cNvSpPr/>
      </dsp:nvSpPr>
      <dsp:spPr>
        <a:xfrm>
          <a:off x="1642308" y="1901318"/>
          <a:ext cx="1439833" cy="1439833"/>
        </a:xfrm>
        <a:prstGeom prst="roundRect">
          <a:avLst/>
        </a:prstGeom>
        <a:solidFill>
          <a:srgbClr val="95A39D">
            <a:hueOff val="0"/>
            <a:satOff val="0"/>
            <a:lumOff val="0"/>
            <a:alphaOff val="0"/>
          </a:srgb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kern="1200" dirty="0" smtClean="0">
              <a:solidFill>
                <a:srgbClr val="2F2B20"/>
              </a:solidFill>
              <a:latin typeface="Calibri"/>
              <a:ea typeface="+mn-ea"/>
              <a:cs typeface="+mn-cs"/>
            </a:rPr>
            <a:t>3 Recogida de datos</a:t>
          </a:r>
        </a:p>
        <a:p>
          <a:pPr lvl="0" algn="ctr" defTabSz="755650">
            <a:lnSpc>
              <a:spcPct val="90000"/>
            </a:lnSpc>
            <a:spcBef>
              <a:spcPct val="0"/>
            </a:spcBef>
            <a:spcAft>
              <a:spcPct val="35000"/>
            </a:spcAft>
          </a:pPr>
          <a:endParaRPr lang="es-ES" sz="1700" b="1" kern="1200" dirty="0">
            <a:solidFill>
              <a:srgbClr val="2F2B20"/>
            </a:solidFill>
            <a:latin typeface="Calibri"/>
            <a:ea typeface="+mn-ea"/>
            <a:cs typeface="+mn-cs"/>
          </a:endParaRPr>
        </a:p>
      </dsp:txBody>
      <dsp:txXfrm>
        <a:off x="1712595" y="1971605"/>
        <a:ext cx="1299259" cy="1299259"/>
      </dsp:txXfrm>
    </dsp:sp>
    <dsp:sp modelId="{2368A291-B21F-F24A-80AF-940B8FFA8181}">
      <dsp:nvSpPr>
        <dsp:cNvPr id="0" name=""/>
        <dsp:cNvSpPr/>
      </dsp:nvSpPr>
      <dsp:spPr>
        <a:xfrm>
          <a:off x="3192898" y="1901318"/>
          <a:ext cx="1439833" cy="1439833"/>
        </a:xfrm>
        <a:prstGeom prst="roundRect">
          <a:avLst/>
        </a:prstGeom>
        <a:solidFill>
          <a:srgbClr val="C89F5D">
            <a:hueOff val="0"/>
            <a:satOff val="0"/>
            <a:lumOff val="0"/>
            <a:alphaOff val="0"/>
          </a:srgb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kern="1200" dirty="0" smtClean="0">
              <a:solidFill>
                <a:srgbClr val="2F2B20"/>
              </a:solidFill>
              <a:latin typeface="Calibri"/>
              <a:ea typeface="+mn-ea"/>
              <a:cs typeface="+mn-cs"/>
            </a:rPr>
            <a:t>4 Construcción del modelo</a:t>
          </a:r>
          <a:endParaRPr lang="es-ES" sz="1700" b="1" kern="1200" dirty="0">
            <a:solidFill>
              <a:srgbClr val="2F2B20"/>
            </a:solidFill>
            <a:latin typeface="Calibri"/>
            <a:ea typeface="+mn-ea"/>
            <a:cs typeface="+mn-cs"/>
          </a:endParaRPr>
        </a:p>
      </dsp:txBody>
      <dsp:txXfrm>
        <a:off x="3263185" y="1971605"/>
        <a:ext cx="1299259" cy="12992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15391-761C-0D45-91BE-8782BD656D3C}">
      <dsp:nvSpPr>
        <dsp:cNvPr id="0" name=""/>
        <dsp:cNvSpPr/>
      </dsp:nvSpPr>
      <dsp:spPr>
        <a:xfrm>
          <a:off x="1075556" y="0"/>
          <a:ext cx="5420072" cy="5420072"/>
        </a:xfrm>
        <a:prstGeom prst="quadArrow">
          <a:avLst>
            <a:gd name="adj1" fmla="val 2000"/>
            <a:gd name="adj2" fmla="val 4000"/>
            <a:gd name="adj3" fmla="val 5000"/>
          </a:avLst>
        </a:prstGeom>
        <a:solidFill>
          <a:srgbClr val="D2CB6C">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45CA036E-FC9D-4A49-BED0-36A6CD0139CB}">
      <dsp:nvSpPr>
        <dsp:cNvPr id="0" name=""/>
        <dsp:cNvSpPr/>
      </dsp:nvSpPr>
      <dsp:spPr>
        <a:xfrm>
          <a:off x="1427860" y="352304"/>
          <a:ext cx="2168028" cy="2168028"/>
        </a:xfrm>
        <a:prstGeom prst="roundRect">
          <a:avLst/>
        </a:prstGeom>
        <a:solidFill>
          <a:srgbClr val="D2CB6C">
            <a:hueOff val="0"/>
            <a:satOff val="0"/>
            <a:lumOff val="0"/>
            <a:alphaOff val="0"/>
          </a:srgbClr>
        </a:solidFill>
        <a:ln w="38100" cap="flat" cmpd="sng" algn="ctr">
          <a:solidFill>
            <a:srgbClr val="FFFFFF">
              <a:hueOff val="0"/>
              <a:satOff val="0"/>
              <a:lumOff val="0"/>
              <a:alphaOff val="0"/>
            </a:srgb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F2B20"/>
              </a:solidFill>
              <a:latin typeface="Calibri"/>
              <a:ea typeface="+mn-ea"/>
              <a:cs typeface="+mn-cs"/>
            </a:rPr>
            <a:t>5 Verificación y validación</a:t>
          </a:r>
          <a:endParaRPr lang="es-ES" sz="2000" b="1" kern="1200" dirty="0">
            <a:solidFill>
              <a:srgbClr val="2F2B20"/>
            </a:solidFill>
            <a:latin typeface="Calibri"/>
            <a:ea typeface="+mn-ea"/>
            <a:cs typeface="+mn-cs"/>
          </a:endParaRPr>
        </a:p>
      </dsp:txBody>
      <dsp:txXfrm>
        <a:off x="1533694" y="458138"/>
        <a:ext cx="1956360" cy="1956360"/>
      </dsp:txXfrm>
    </dsp:sp>
    <dsp:sp modelId="{763B70DB-33E0-F540-A8A1-84899EF348BE}">
      <dsp:nvSpPr>
        <dsp:cNvPr id="0" name=""/>
        <dsp:cNvSpPr/>
      </dsp:nvSpPr>
      <dsp:spPr>
        <a:xfrm>
          <a:off x="3975294" y="352304"/>
          <a:ext cx="2168028" cy="2168028"/>
        </a:xfrm>
        <a:prstGeom prst="roundRect">
          <a:avLst/>
        </a:prstGeom>
        <a:solidFill>
          <a:srgbClr val="D2CB6C">
            <a:hueOff val="1968062"/>
            <a:satOff val="-15351"/>
            <a:lumOff val="-392"/>
            <a:alphaOff val="0"/>
          </a:srgbClr>
        </a:solidFill>
        <a:ln w="38100" cap="flat" cmpd="sng" algn="ctr">
          <a:solidFill>
            <a:srgbClr val="FFFFFF">
              <a:hueOff val="0"/>
              <a:satOff val="0"/>
              <a:lumOff val="0"/>
              <a:alphaOff val="0"/>
            </a:srgb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F2B20"/>
              </a:solidFill>
              <a:latin typeface="Calibri"/>
              <a:ea typeface="+mn-ea"/>
              <a:cs typeface="+mn-cs"/>
            </a:rPr>
            <a:t>6 Diseño de experimentos y experimentación</a:t>
          </a:r>
          <a:endParaRPr lang="es-ES" sz="2000" b="1" kern="1200" dirty="0">
            <a:solidFill>
              <a:srgbClr val="2F2B20"/>
            </a:solidFill>
            <a:latin typeface="Calibri"/>
            <a:ea typeface="+mn-ea"/>
            <a:cs typeface="+mn-cs"/>
          </a:endParaRPr>
        </a:p>
      </dsp:txBody>
      <dsp:txXfrm>
        <a:off x="4081128" y="458138"/>
        <a:ext cx="1956360" cy="1956360"/>
      </dsp:txXfrm>
    </dsp:sp>
    <dsp:sp modelId="{CDC776B4-629E-9A40-83B9-579A687EDDC6}">
      <dsp:nvSpPr>
        <dsp:cNvPr id="0" name=""/>
        <dsp:cNvSpPr/>
      </dsp:nvSpPr>
      <dsp:spPr>
        <a:xfrm>
          <a:off x="1427860" y="2899738"/>
          <a:ext cx="2168028" cy="2168028"/>
        </a:xfrm>
        <a:prstGeom prst="roundRect">
          <a:avLst/>
        </a:prstGeom>
        <a:solidFill>
          <a:srgbClr val="D2CB6C">
            <a:hueOff val="3936125"/>
            <a:satOff val="-30703"/>
            <a:lumOff val="-785"/>
            <a:alphaOff val="0"/>
          </a:srgbClr>
        </a:solidFill>
        <a:ln w="38100" cap="flat" cmpd="sng" algn="ctr">
          <a:solidFill>
            <a:srgbClr val="FFFFFF">
              <a:hueOff val="0"/>
              <a:satOff val="0"/>
              <a:lumOff val="0"/>
              <a:alphaOff val="0"/>
            </a:srgb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F2B20"/>
              </a:solidFill>
              <a:latin typeface="Calibri"/>
              <a:ea typeface="+mn-ea"/>
              <a:cs typeface="+mn-cs"/>
            </a:rPr>
            <a:t>7 Análisis de resultados</a:t>
          </a:r>
          <a:endParaRPr lang="es-ES" sz="2000" b="1" kern="1200" dirty="0">
            <a:solidFill>
              <a:srgbClr val="2F2B20"/>
            </a:solidFill>
            <a:latin typeface="Calibri"/>
            <a:ea typeface="+mn-ea"/>
            <a:cs typeface="+mn-cs"/>
          </a:endParaRPr>
        </a:p>
      </dsp:txBody>
      <dsp:txXfrm>
        <a:off x="1533694" y="3005572"/>
        <a:ext cx="1956360" cy="1956360"/>
      </dsp:txXfrm>
    </dsp:sp>
    <dsp:sp modelId="{AFAE4AA9-1C49-1041-81C4-0713A0A163EF}">
      <dsp:nvSpPr>
        <dsp:cNvPr id="0" name=""/>
        <dsp:cNvSpPr/>
      </dsp:nvSpPr>
      <dsp:spPr>
        <a:xfrm>
          <a:off x="3975294" y="2899738"/>
          <a:ext cx="2168028" cy="2168028"/>
        </a:xfrm>
        <a:prstGeom prst="roundRect">
          <a:avLst/>
        </a:prstGeom>
        <a:solidFill>
          <a:srgbClr val="D2CB6C">
            <a:hueOff val="5904187"/>
            <a:satOff val="-46054"/>
            <a:lumOff val="-1177"/>
            <a:alphaOff val="0"/>
          </a:srgbClr>
        </a:solidFill>
        <a:ln w="38100" cap="flat" cmpd="sng" algn="ctr">
          <a:solidFill>
            <a:srgbClr val="FFFFFF">
              <a:hueOff val="0"/>
              <a:satOff val="0"/>
              <a:lumOff val="0"/>
              <a:alphaOff val="0"/>
            </a:srgb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F2B20"/>
              </a:solidFill>
              <a:latin typeface="Calibri"/>
              <a:ea typeface="+mn-ea"/>
              <a:cs typeface="+mn-cs"/>
            </a:rPr>
            <a:t>8 Documentación</a:t>
          </a:r>
          <a:endParaRPr lang="es-ES" sz="2000" b="1" kern="1200" dirty="0">
            <a:solidFill>
              <a:srgbClr val="2F2B20"/>
            </a:solidFill>
            <a:latin typeface="Calibri"/>
            <a:ea typeface="+mn-ea"/>
            <a:cs typeface="+mn-cs"/>
          </a:endParaRPr>
        </a:p>
      </dsp:txBody>
      <dsp:txXfrm>
        <a:off x="4081128" y="3005572"/>
        <a:ext cx="1956360" cy="1956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20AC9-8213-F84C-820E-F7E761108C62}">
      <dsp:nvSpPr>
        <dsp:cNvPr id="0" name=""/>
        <dsp:cNvSpPr/>
      </dsp:nvSpPr>
      <dsp:spPr>
        <a:xfrm>
          <a:off x="2331027" y="1478972"/>
          <a:ext cx="3253740" cy="3253740"/>
        </a:xfrm>
        <a:prstGeom prst="gear9">
          <a:avLst/>
        </a:prstGeom>
        <a:solidFill>
          <a:srgbClr val="C89F5D">
            <a:shade val="80000"/>
            <a:hueOff val="0"/>
            <a:satOff val="0"/>
            <a:lumOff val="0"/>
            <a:alphaOff val="0"/>
          </a:srgb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2F2B20"/>
              </a:solidFill>
              <a:latin typeface="Calibri"/>
              <a:ea typeface="+mn-ea"/>
              <a:cs typeface="+mn-cs"/>
            </a:rPr>
            <a:t>9 Implementa- </a:t>
          </a:r>
          <a:r>
            <a:rPr lang="es-ES" sz="2000" b="1" kern="1200" dirty="0" err="1" smtClean="0">
              <a:solidFill>
                <a:srgbClr val="2F2B20"/>
              </a:solidFill>
              <a:latin typeface="Calibri"/>
              <a:ea typeface="+mn-ea"/>
              <a:cs typeface="+mn-cs"/>
            </a:rPr>
            <a:t>ción</a:t>
          </a:r>
          <a:endParaRPr lang="es-ES" sz="2000" b="1" kern="1200" dirty="0">
            <a:solidFill>
              <a:srgbClr val="2F2B20"/>
            </a:solidFill>
            <a:latin typeface="Calibri"/>
            <a:ea typeface="+mn-ea"/>
            <a:cs typeface="+mn-cs"/>
          </a:endParaRPr>
        </a:p>
      </dsp:txBody>
      <dsp:txXfrm>
        <a:off x="2985173" y="2241145"/>
        <a:ext cx="1945448" cy="1672490"/>
      </dsp:txXfrm>
    </dsp:sp>
    <dsp:sp modelId="{B1E2C71D-003A-7A4D-8A8A-969E9F4051CC}">
      <dsp:nvSpPr>
        <dsp:cNvPr id="0" name=""/>
        <dsp:cNvSpPr/>
      </dsp:nvSpPr>
      <dsp:spPr>
        <a:xfrm>
          <a:off x="2536872" y="895265"/>
          <a:ext cx="4002100" cy="4002100"/>
        </a:xfrm>
        <a:prstGeom prst="circularArrow">
          <a:avLst>
            <a:gd name="adj1" fmla="val 4878"/>
            <a:gd name="adj2" fmla="val 312630"/>
            <a:gd name="adj3" fmla="val 3252334"/>
            <a:gd name="adj4" fmla="val 15078304"/>
            <a:gd name="adj5" fmla="val 5691"/>
          </a:avLst>
        </a:prstGeom>
        <a:solidFill>
          <a:srgbClr val="C89F5D">
            <a:shade val="9000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7C82A-24A5-440E-BD3C-09A801D50F9E}" type="datetimeFigureOut">
              <a:rPr lang="es-MX" smtClean="0"/>
              <a:t>20/10/2017</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A6F6F-4A20-44E9-84D2-F197DD0A359F}" type="slidenum">
              <a:rPr lang="es-MX" smtClean="0"/>
              <a:t>‹Nº›</a:t>
            </a:fld>
            <a:endParaRPr lang="es-MX" dirty="0"/>
          </a:p>
        </p:txBody>
      </p:sp>
    </p:spTree>
    <p:extLst>
      <p:ext uri="{BB962C8B-B14F-4D97-AF65-F5344CB8AC3E}">
        <p14:creationId xmlns:p14="http://schemas.microsoft.com/office/powerpoint/2010/main" val="105587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 1</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64674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dirty="0"/>
          </a:p>
        </p:txBody>
      </p:sp>
    </p:spTree>
    <p:extLst>
      <p:ext uri="{BB962C8B-B14F-4D97-AF65-F5344CB8AC3E}">
        <p14:creationId xmlns:p14="http://schemas.microsoft.com/office/powerpoint/2010/main" val="292440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a:t>
            </a:fld>
            <a:endParaRPr lang="es-ES" dirty="0"/>
          </a:p>
        </p:txBody>
      </p:sp>
    </p:spTree>
    <p:extLst>
      <p:ext uri="{BB962C8B-B14F-4D97-AF65-F5344CB8AC3E}">
        <p14:creationId xmlns:p14="http://schemas.microsoft.com/office/powerpoint/2010/main" val="4025777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24496A-EAB5-4640-9675-4D7C72CE95A4}" type="datetimeFigureOut">
              <a:rPr lang="es-MX" smtClean="0"/>
              <a:pPr/>
              <a:t>20/10/2017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063285A5-ADFC-4BDD-AE51-6E22F0246274}"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4496A-EAB5-4640-9675-4D7C72CE95A4}" type="datetimeFigureOut">
              <a:rPr lang="es-MX" smtClean="0"/>
              <a:pPr/>
              <a:t>20/10/2017</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285A5-ADFC-4BDD-AE51-6E22F0246274}"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PTpara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2" y="-27384"/>
            <a:ext cx="9156700" cy="6867525"/>
          </a:xfrm>
          <a:prstGeom prst="rect">
            <a:avLst/>
          </a:prstGeom>
          <a:solidFill>
            <a:schemeClr val="bg1">
              <a:lumMod val="75000"/>
            </a:schemeClr>
          </a:solidFill>
          <a:ln>
            <a:noFill/>
          </a:ln>
        </p:spPr>
        <p:style>
          <a:lnRef idx="1">
            <a:schemeClr val="dk1"/>
          </a:lnRef>
          <a:fillRef idx="2">
            <a:schemeClr val="dk1"/>
          </a:fillRef>
          <a:effectRef idx="1">
            <a:schemeClr val="dk1"/>
          </a:effectRef>
          <a:fontRef idx="minor">
            <a:schemeClr val="dk1"/>
          </a:fontRef>
        </p:style>
      </p:pic>
      <p:sp>
        <p:nvSpPr>
          <p:cNvPr id="3" name="Subtítulo 2"/>
          <p:cNvSpPr>
            <a:spLocks noGrp="1"/>
          </p:cNvSpPr>
          <p:nvPr>
            <p:ph type="subTitle" idx="1"/>
          </p:nvPr>
        </p:nvSpPr>
        <p:spPr>
          <a:xfrm>
            <a:off x="1365250" y="6480679"/>
            <a:ext cx="6400800" cy="377321"/>
          </a:xfrm>
        </p:spPr>
        <p:txBody>
          <a:bodyPr>
            <a:normAutofit/>
          </a:bodyPr>
          <a:lstStyle/>
          <a:p>
            <a:r>
              <a:rPr lang="es-ES" sz="1200" dirty="0" smtClean="0">
                <a:latin typeface="Helvetica Neue Light"/>
                <a:cs typeface="Helvetica Neue Light"/>
              </a:rPr>
              <a:t>PRESENTADO POR: </a:t>
            </a:r>
            <a:r>
              <a:rPr lang="es-ES" sz="1200" b="1" dirty="0">
                <a:latin typeface="Arial" panose="020B0604020202020204" pitchFamily="34" charset="0"/>
                <a:cs typeface="Arial" panose="020B0604020202020204" pitchFamily="34" charset="0"/>
              </a:rPr>
              <a:t>Dra. en C. </a:t>
            </a:r>
            <a:r>
              <a:rPr lang="es-ES" sz="1200" b="1" dirty="0" smtClean="0">
                <a:latin typeface="Arial" panose="020B0604020202020204" pitchFamily="34" charset="0"/>
                <a:cs typeface="Arial" panose="020B0604020202020204" pitchFamily="34" charset="0"/>
              </a:rPr>
              <a:t>Ed. </a:t>
            </a:r>
            <a:r>
              <a:rPr lang="es-ES" sz="1200" b="1" dirty="0">
                <a:latin typeface="Arial" panose="020B0604020202020204" pitchFamily="34" charset="0"/>
                <a:cs typeface="Arial" panose="020B0604020202020204" pitchFamily="34" charset="0"/>
              </a:rPr>
              <a:t>Jenny Álvarez Botello </a:t>
            </a:r>
            <a:r>
              <a:rPr lang="es-ES" sz="1200" dirty="0" smtClean="0">
                <a:latin typeface="Helvetica Neue Light"/>
                <a:cs typeface="Helvetica Neue Light"/>
              </a:rPr>
              <a:t>2017</a:t>
            </a:r>
            <a:endParaRPr lang="es-ES" sz="1200" dirty="0">
              <a:latin typeface="Helvetica Neue Light"/>
              <a:cs typeface="Helvetica Neue Light"/>
            </a:endParaRPr>
          </a:p>
        </p:txBody>
      </p:sp>
      <p:sp>
        <p:nvSpPr>
          <p:cNvPr id="13" name="Título 1"/>
          <p:cNvSpPr>
            <a:spLocks noGrp="1"/>
          </p:cNvSpPr>
          <p:nvPr>
            <p:ph type="ctrTitle"/>
          </p:nvPr>
        </p:nvSpPr>
        <p:spPr>
          <a:xfrm>
            <a:off x="546462" y="5392249"/>
            <a:ext cx="8212667" cy="1192586"/>
          </a:xfrm>
        </p:spPr>
        <p:txBody>
          <a:bodyPr>
            <a:noAutofit/>
          </a:bodyPr>
          <a:lstStyle/>
          <a:p>
            <a:r>
              <a:rPr lang="es-ES" sz="2400" dirty="0" smtClean="0">
                <a:latin typeface="Helvetica Neue Medium"/>
                <a:cs typeface="Helvetica Neue Medium"/>
              </a:rPr>
              <a:t>Material didáctico solo visión proyectable</a:t>
            </a:r>
            <a:endParaRPr lang="es-ES" sz="100" dirty="0">
              <a:latin typeface="Helvetica Neue Light"/>
              <a:cs typeface="Helvetica Neue Light"/>
            </a:endParaRPr>
          </a:p>
        </p:txBody>
      </p:sp>
      <p:pic>
        <p:nvPicPr>
          <p:cNvPr id="7" name="Imagen 6" descr="identificadores_COLOR-S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926" y="6070369"/>
            <a:ext cx="592031" cy="527538"/>
          </a:xfrm>
          <a:prstGeom prst="rect">
            <a:avLst/>
          </a:prstGeom>
        </p:spPr>
      </p:pic>
    </p:spTree>
    <p:extLst>
      <p:ext uri="{BB962C8B-B14F-4D97-AF65-F5344CB8AC3E}">
        <p14:creationId xmlns:p14="http://schemas.microsoft.com/office/powerpoint/2010/main" val="39472911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514350" lvl="0" indent="-514350" algn="just">
              <a:lnSpc>
                <a:spcPct val="150000"/>
              </a:lnSpc>
              <a:spcBef>
                <a:spcPts val="0"/>
              </a:spcBef>
              <a:buNone/>
            </a:pPr>
            <a:r>
              <a:rPr lang="es-ES" sz="2800" b="1" dirty="0">
                <a:solidFill>
                  <a:prstClr val="black"/>
                </a:solidFill>
                <a:latin typeface="Arial" pitchFamily="34" charset="0"/>
                <a:cs typeface="Arial" pitchFamily="34" charset="0"/>
              </a:rPr>
              <a:t>Calidad</a:t>
            </a:r>
            <a:r>
              <a:rPr lang="es-ES" sz="2800" b="1" dirty="0" smtClean="0">
                <a:solidFill>
                  <a:prstClr val="black"/>
                </a:solidFill>
                <a:latin typeface="Arial" pitchFamily="34" charset="0"/>
                <a:cs typeface="Arial" pitchFamily="34" charset="0"/>
              </a:rPr>
              <a:t>:</a:t>
            </a:r>
          </a:p>
          <a:p>
            <a:pPr marL="514350" lvl="0" indent="-514350" algn="just">
              <a:lnSpc>
                <a:spcPct val="150000"/>
              </a:lnSpc>
              <a:spcBef>
                <a:spcPts val="0"/>
              </a:spcBef>
              <a:buNone/>
            </a:pPr>
            <a:r>
              <a:rPr lang="es-ES" sz="2000" b="1" dirty="0">
                <a:solidFill>
                  <a:prstClr val="black"/>
                </a:solidFill>
                <a:latin typeface="Arial" pitchFamily="34" charset="0"/>
                <a:cs typeface="Arial" pitchFamily="34" charset="0"/>
              </a:rPr>
              <a:t> </a:t>
            </a:r>
            <a:r>
              <a:rPr lang="es-ES" sz="2000" b="1" dirty="0" smtClean="0">
                <a:solidFill>
                  <a:prstClr val="black"/>
                </a:solidFill>
                <a:latin typeface="Arial" pitchFamily="34" charset="0"/>
                <a:cs typeface="Arial" pitchFamily="34" charset="0"/>
              </a:rPr>
              <a:t>     </a:t>
            </a:r>
            <a:r>
              <a:rPr lang="es-ES" sz="2000" dirty="0" smtClean="0">
                <a:solidFill>
                  <a:prstClr val="black"/>
                </a:solidFill>
                <a:latin typeface="Arial" pitchFamily="34" charset="0"/>
                <a:cs typeface="Arial" pitchFamily="34" charset="0"/>
              </a:rPr>
              <a:t> </a:t>
            </a:r>
            <a:r>
              <a:rPr lang="es-ES" sz="1800" dirty="0">
                <a:solidFill>
                  <a:prstClr val="black"/>
                </a:solidFill>
                <a:latin typeface="Arial" pitchFamily="34" charset="0"/>
                <a:cs typeface="Arial" pitchFamily="34" charset="0"/>
              </a:rPr>
              <a:t>Grado de satisfacción de las necesidades y expectativas de los clientes en el producto final, la cual suele parametrizarse mediante especificaciones técnicas, características físicas y tiempos de respuesta entre otros. </a:t>
            </a: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10242" name="Picture 2"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3519308"/>
            <a:ext cx="3767014" cy="301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222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a:bodyPr>
          <a:lstStyle/>
          <a:p>
            <a:pPr marL="0" indent="0" algn="just">
              <a:buNone/>
            </a:pPr>
            <a:r>
              <a:rPr lang="es-ES" sz="2800" b="1" dirty="0">
                <a:latin typeface="Arial" pitchFamily="34" charset="0"/>
                <a:cs typeface="Arial" pitchFamily="34" charset="0"/>
              </a:rPr>
              <a:t>Servicio:</a:t>
            </a:r>
            <a:r>
              <a:rPr lang="es-ES" sz="2800" dirty="0">
                <a:latin typeface="Arial" pitchFamily="34" charset="0"/>
                <a:cs typeface="Arial" pitchFamily="34" charset="0"/>
              </a:rPr>
              <a:t> </a:t>
            </a:r>
            <a:endParaRPr lang="es-ES" sz="2800" dirty="0" smtClean="0">
              <a:latin typeface="Arial" pitchFamily="34" charset="0"/>
              <a:cs typeface="Arial" pitchFamily="34" charset="0"/>
            </a:endParaRPr>
          </a:p>
          <a:p>
            <a:pPr marL="0" indent="0" algn="just">
              <a:buNone/>
            </a:pPr>
            <a:r>
              <a:rPr lang="es-ES" sz="2000" dirty="0" smtClean="0">
                <a:latin typeface="Arial" pitchFamily="34" charset="0"/>
                <a:cs typeface="Arial" pitchFamily="34" charset="0"/>
              </a:rPr>
              <a:t>Grado </a:t>
            </a:r>
            <a:r>
              <a:rPr lang="es-ES" sz="2000" dirty="0">
                <a:latin typeface="Arial" pitchFamily="34" charset="0"/>
                <a:cs typeface="Arial" pitchFamily="34" charset="0"/>
              </a:rPr>
              <a:t>de cumplimiento de los compromisos adquiridos en cuanto a los plazos de entrega, cantidades y precios.</a:t>
            </a:r>
          </a:p>
          <a:p>
            <a:pPr marL="0" indent="0" algn="just">
              <a:buNone/>
            </a:pPr>
            <a:endParaRPr lang="es-ES" sz="2000" b="1" dirty="0">
              <a:latin typeface="Arial" panose="020B0604020202020204" pitchFamily="34" charset="0"/>
              <a:cs typeface="Arial" panose="020B0604020202020204" pitchFamily="34" charset="0"/>
            </a:endParaRPr>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12290" name="Picture 2" descr="Resultado de imagen para servic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2348880"/>
            <a:ext cx="3672408"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373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a:buNone/>
            </a:pPr>
            <a:r>
              <a:rPr lang="es-ES" sz="2800" b="1" dirty="0">
                <a:solidFill>
                  <a:prstClr val="black"/>
                </a:solidFill>
                <a:latin typeface="Arial" panose="020B0604020202020204" pitchFamily="34" charset="0"/>
                <a:cs typeface="Arial" panose="020B0604020202020204" pitchFamily="34" charset="0"/>
              </a:rPr>
              <a:t>Costo: </a:t>
            </a:r>
          </a:p>
          <a:p>
            <a:pPr marL="0" lvl="0" indent="0" algn="just">
              <a:buNone/>
            </a:pPr>
            <a:r>
              <a:rPr lang="es-ES" sz="2000" dirty="0">
                <a:solidFill>
                  <a:prstClr val="black"/>
                </a:solidFill>
                <a:latin typeface="Arial" panose="020B0604020202020204" pitchFamily="34" charset="0"/>
                <a:cs typeface="Arial" panose="020B0604020202020204" pitchFamily="34" charset="0"/>
              </a:rPr>
              <a:t>El precio del producto final no viene determinado tan solo por los aspectos de        producción, sino que depende considerablemente de las políticas de distribución, acopio de materiales, gestión de stock.</a:t>
            </a:r>
          </a:p>
          <a:p>
            <a:pPr marL="0" lvl="0" indent="0" algn="just">
              <a:buNone/>
            </a:pPr>
            <a:endParaRPr lang="es-ES" sz="2000" b="1" dirty="0">
              <a:solidFill>
                <a:prstClr val="black"/>
              </a:solidFill>
              <a:latin typeface="Arial" panose="020B0604020202020204" pitchFamily="34" charset="0"/>
              <a:cs typeface="Arial" panose="020B0604020202020204" pitchFamily="34" charset="0"/>
            </a:endParaRP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11266" name="Picture 2" descr="Resultado de imagen para cost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2996952"/>
            <a:ext cx="3672408" cy="263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2964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a:buNone/>
            </a:pPr>
            <a:r>
              <a:rPr lang="es-ES" sz="2800" b="1" dirty="0">
                <a:solidFill>
                  <a:prstClr val="black"/>
                </a:solidFill>
                <a:latin typeface="Arial" panose="020B0604020202020204" pitchFamily="34" charset="0"/>
                <a:cs typeface="Arial" panose="020B0604020202020204" pitchFamily="34" charset="0"/>
              </a:rPr>
              <a:t>Innovación:</a:t>
            </a:r>
          </a:p>
          <a:p>
            <a:pPr marL="0" lvl="0" indent="0" algn="just">
              <a:buNone/>
            </a:pPr>
            <a:r>
              <a:rPr lang="es-ES" sz="2000" dirty="0">
                <a:solidFill>
                  <a:prstClr val="black"/>
                </a:solidFill>
                <a:latin typeface="Arial" panose="020B0604020202020204" pitchFamily="34" charset="0"/>
                <a:cs typeface="Arial" panose="020B0604020202020204" pitchFamily="34" charset="0"/>
              </a:rPr>
              <a:t>Capacidad sistemática de poder generar productos o servicios nuevos, o bien de producir los mismos productos y servicios de manera diferentes</a:t>
            </a: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8" name="Imagen 3" descr="Captura de pantalla 2017-07-29 a la(s) 23.27.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3115320"/>
            <a:ext cx="5389860" cy="2694930"/>
          </a:xfrm>
          <a:prstGeom prst="rect">
            <a:avLst/>
          </a:prstGeom>
        </p:spPr>
      </p:pic>
    </p:spTree>
    <p:extLst>
      <p:ext uri="{BB962C8B-B14F-4D97-AF65-F5344CB8AC3E}">
        <p14:creationId xmlns:p14="http://schemas.microsoft.com/office/powerpoint/2010/main" val="2910251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539552" y="1028343"/>
            <a:ext cx="3672408" cy="2077492"/>
          </a:xfrm>
          <a:prstGeom prst="rect">
            <a:avLst/>
          </a:prstGeom>
        </p:spPr>
        <p:txBody>
          <a:bodyPr wrap="square">
            <a:spAutoFit/>
          </a:bodyPr>
          <a:lstStyle/>
          <a:p>
            <a:pPr marL="514350" indent="-514350" algn="just">
              <a:lnSpc>
                <a:spcPct val="150000"/>
              </a:lnSpc>
            </a:pPr>
            <a:endParaRPr lang="es-MX" b="1" dirty="0" smtClean="0">
              <a:latin typeface="Arial" pitchFamily="34" charset="0"/>
              <a:cs typeface="Arial" pitchFamily="34" charset="0"/>
            </a:endParaRPr>
          </a:p>
          <a:p>
            <a:pPr marL="514350" lvl="1" indent="-514350" algn="just">
              <a:lnSpc>
                <a:spcPct val="150000"/>
              </a:lnSpc>
            </a:pPr>
            <a:r>
              <a:rPr lang="es-ES" sz="2400" b="1" dirty="0"/>
              <a:t>1.3	Metodología de la </a:t>
            </a:r>
            <a:r>
              <a:rPr lang="es-ES" sz="2400" b="1" dirty="0" smtClean="0"/>
              <a:t>simulación</a:t>
            </a:r>
          </a:p>
          <a:p>
            <a:pPr marL="514350" lvl="1" indent="-514350" algn="just">
              <a:lnSpc>
                <a:spcPct val="150000"/>
              </a:lnSpc>
            </a:pPr>
            <a:endParaRPr lang="es-MX" sz="2000" b="1" dirty="0" smtClean="0">
              <a:latin typeface="Arial" pitchFamily="34" charset="0"/>
              <a:cs typeface="Arial" pitchFamily="34" charset="0"/>
            </a:endParaRPr>
          </a:p>
        </p:txBody>
      </p:sp>
      <p:graphicFrame>
        <p:nvGraphicFramePr>
          <p:cNvPr id="10" name="Marcador de contenido 3"/>
          <p:cNvGraphicFramePr>
            <a:graphicFrameLocks/>
          </p:cNvGraphicFramePr>
          <p:nvPr>
            <p:extLst>
              <p:ext uri="{D42A27DB-BD31-4B8C-83A1-F6EECF244321}">
                <p14:modId xmlns:p14="http://schemas.microsoft.com/office/powerpoint/2010/main" val="2461092149"/>
              </p:ext>
            </p:extLst>
          </p:nvPr>
        </p:nvGraphicFramePr>
        <p:xfrm>
          <a:off x="1277862" y="2656197"/>
          <a:ext cx="6275040" cy="3691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23857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10 Título"/>
          <p:cNvSpPr txBox="1">
            <a:spLocks/>
          </p:cNvSpPr>
          <p:nvPr/>
        </p:nvSpPr>
        <p:spPr>
          <a:xfrm>
            <a:off x="374848" y="260648"/>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a:t>
            </a:r>
            <a:r>
              <a:rPr lang="es-ES" sz="1800" b="1" dirty="0" smtClean="0">
                <a:latin typeface="Arial" panose="020B0604020202020204" pitchFamily="34" charset="0"/>
                <a:cs typeface="Arial" panose="020B0604020202020204" pitchFamily="34" charset="0"/>
              </a:rPr>
              <a:t>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11" name="Marcador de contenido 3"/>
          <p:cNvGraphicFramePr>
            <a:graphicFrameLocks/>
          </p:cNvGraphicFramePr>
          <p:nvPr>
            <p:extLst>
              <p:ext uri="{D42A27DB-BD31-4B8C-83A1-F6EECF244321}">
                <p14:modId xmlns:p14="http://schemas.microsoft.com/office/powerpoint/2010/main" val="425805580"/>
              </p:ext>
            </p:extLst>
          </p:nvPr>
        </p:nvGraphicFramePr>
        <p:xfrm>
          <a:off x="457200" y="980728"/>
          <a:ext cx="7571184" cy="5420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10625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10 Título"/>
          <p:cNvSpPr txBox="1">
            <a:spLocks/>
          </p:cNvSpPr>
          <p:nvPr/>
        </p:nvSpPr>
        <p:spPr>
          <a:xfrm>
            <a:off x="374848" y="260648"/>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a:t>
            </a:r>
            <a:r>
              <a:rPr lang="es-ES" sz="1800" b="1" dirty="0" smtClean="0">
                <a:latin typeface="Arial" panose="020B0604020202020204" pitchFamily="34" charset="0"/>
                <a:cs typeface="Arial" panose="020B0604020202020204" pitchFamily="34" charset="0"/>
              </a:rPr>
              <a:t>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11" name="Marcador de contenido 3"/>
          <p:cNvGraphicFramePr>
            <a:graphicFrameLocks/>
          </p:cNvGraphicFramePr>
          <p:nvPr>
            <p:extLst>
              <p:ext uri="{D42A27DB-BD31-4B8C-83A1-F6EECF244321}">
                <p14:modId xmlns:p14="http://schemas.microsoft.com/office/powerpoint/2010/main" val="2106295235"/>
              </p:ext>
            </p:extLst>
          </p:nvPr>
        </p:nvGraphicFramePr>
        <p:xfrm>
          <a:off x="457200" y="484909"/>
          <a:ext cx="7620000" cy="5915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7461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LOGÍSTICA INTEGRAL Y NIVELES DE SERVICIOS - ALMACÉN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21123" y="6307899"/>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16632"/>
            <a:ext cx="8229600" cy="5120569"/>
          </a:xfrm>
          <a:prstGeom prst="rect">
            <a:avLst/>
          </a:prstGeom>
        </p:spPr>
        <p:txBody>
          <a:bodyPr wrap="square">
            <a:spAutoFit/>
          </a:bodyPr>
          <a:lstStyle/>
          <a:p>
            <a:pPr marL="514350" indent="-514350" algn="just">
              <a:lnSpc>
                <a:spcPct val="150000"/>
              </a:lnSpc>
            </a:pPr>
            <a:endParaRPr lang="es-MX" sz="2000" b="1" dirty="0">
              <a:latin typeface="Arial" pitchFamily="34" charset="0"/>
              <a:cs typeface="Arial" pitchFamily="34" charset="0"/>
            </a:endParaRPr>
          </a:p>
          <a:p>
            <a:pPr marL="514350" indent="-514350" algn="just">
              <a:lnSpc>
                <a:spcPct val="150000"/>
              </a:lnSpc>
            </a:pPr>
            <a:endParaRPr lang="es-ES" b="1" dirty="0" smtClean="0">
              <a:latin typeface="Arial" pitchFamily="34" charset="0"/>
              <a:cs typeface="Arial" pitchFamily="34" charset="0"/>
            </a:endParaRPr>
          </a:p>
          <a:p>
            <a:pPr marL="514350" indent="-514350" algn="just">
              <a:lnSpc>
                <a:spcPct val="150000"/>
              </a:lnSpc>
            </a:pPr>
            <a:r>
              <a:rPr lang="es-ES" b="1" dirty="0" smtClean="0">
                <a:latin typeface="Arial" pitchFamily="34" charset="0"/>
                <a:cs typeface="Arial" pitchFamily="34" charset="0"/>
              </a:rPr>
              <a:t>1.5</a:t>
            </a:r>
            <a:r>
              <a:rPr lang="es-ES" b="1" dirty="0">
                <a:latin typeface="Arial" pitchFamily="34" charset="0"/>
                <a:cs typeface="Arial" pitchFamily="34" charset="0"/>
              </a:rPr>
              <a:t>. Estructura y etapas de un estudio de simulación.</a:t>
            </a:r>
          </a:p>
          <a:p>
            <a:pPr>
              <a:lnSpc>
                <a:spcPct val="107000"/>
              </a:lnSpc>
              <a:spcAft>
                <a:spcPts val="800"/>
              </a:spcAft>
            </a:pPr>
            <a:r>
              <a:rPr lang="es-MX" sz="2400" b="1" dirty="0">
                <a:latin typeface="Times New Roman" panose="02020603050405020304" pitchFamily="18" charset="0"/>
                <a:ea typeface="Times New Roman" panose="02020603050405020304" pitchFamily="18" charset="0"/>
                <a:cs typeface="Times New Roman" panose="02020603050405020304" pitchFamily="18" charset="0"/>
              </a:rPr>
              <a:t>1. Definición del sistema</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Consiste en estudiar el:</a:t>
            </a: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a. Contexto del problema.</a:t>
            </a: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b. Identificar los objetivos del proyecto.</a:t>
            </a: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c. Especificar los índices de medición de la efectividad del sistema.</a:t>
            </a: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d. Establecer los objetivos específicos del modelamiento </a:t>
            </a:r>
          </a:p>
          <a:p>
            <a:pPr>
              <a:lnSpc>
                <a:spcPct val="107000"/>
              </a:lnSpc>
              <a:spcAft>
                <a:spcPts val="800"/>
              </a:spcAft>
            </a:pPr>
            <a:r>
              <a:rPr lang="es-MX" sz="2000" dirty="0">
                <a:latin typeface="Times New Roman" panose="02020603050405020304" pitchFamily="18" charset="0"/>
                <a:ea typeface="Times New Roman" panose="02020603050405020304" pitchFamily="18" charset="0"/>
                <a:cs typeface="Times New Roman" panose="02020603050405020304" pitchFamily="18" charset="0"/>
              </a:rPr>
              <a:t>e. Definir el sistema que se va a modelar.</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marL="514350" indent="-514350" algn="just">
              <a:lnSpc>
                <a:spcPct val="150000"/>
              </a:lnSpc>
            </a:pPr>
            <a:endParaRPr lang="es-MX" sz="2000" b="1" dirty="0" smtClean="0">
              <a:latin typeface="Arial" pitchFamily="34" charset="0"/>
              <a:cs typeface="Arial" pitchFamily="34" charset="0"/>
            </a:endParaRPr>
          </a:p>
        </p:txBody>
      </p:sp>
    </p:spTree>
    <p:extLst>
      <p:ext uri="{BB962C8B-B14F-4D97-AF65-F5344CB8AC3E}">
        <p14:creationId xmlns:p14="http://schemas.microsoft.com/office/powerpoint/2010/main" val="3891600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algn="just">
              <a:lnSpc>
                <a:spcPct val="107000"/>
              </a:lnSpc>
              <a:spcAft>
                <a:spcPts val="800"/>
              </a:spcAft>
            </a:pPr>
            <a:r>
              <a:rPr lang="es-MX" sz="3600" b="1" dirty="0">
                <a:latin typeface="Times New Roman" panose="02020603050405020304" pitchFamily="18" charset="0"/>
                <a:ea typeface="Times New Roman" panose="02020603050405020304" pitchFamily="18" charset="0"/>
                <a:cs typeface="Times New Roman" panose="02020603050405020304" pitchFamily="18" charset="0"/>
              </a:rPr>
              <a:t>2. Formulación del modelo</a:t>
            </a: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Times New Roman" panose="02020603050405020304" pitchFamily="18" charset="0"/>
                <a:ea typeface="Times New Roman" panose="02020603050405020304" pitchFamily="18" charset="0"/>
                <a:cs typeface="Times New Roman" panose="02020603050405020304" pitchFamily="18" charset="0"/>
              </a:rPr>
              <a:t>Una vez definidos con exactitud los resultados que se esperan obtener del estudio, se define y construye el modelo con el cual se obtendrán los resultados deseados. En la formulación del modelo es necesario definir </a:t>
            </a:r>
            <a:r>
              <a:rPr lang="es-MX" b="1" u="sng" dirty="0">
                <a:latin typeface="Times New Roman" panose="02020603050405020304" pitchFamily="18" charset="0"/>
                <a:ea typeface="Times New Roman" panose="02020603050405020304" pitchFamily="18" charset="0"/>
                <a:cs typeface="Times New Roman" panose="02020603050405020304" pitchFamily="18" charset="0"/>
              </a:rPr>
              <a:t>todas las variables que forman parte de él, sus relaciones lógicas y los diagramas de flujo que describan en forma completa el modelo</a:t>
            </a:r>
            <a:r>
              <a:rPr lang="es-MX" dirty="0">
                <a:latin typeface="Times New Roman" panose="02020603050405020304" pitchFamily="18" charset="0"/>
                <a:ea typeface="Times New Roman" panose="02020603050405020304" pitchFamily="18" charset="0"/>
                <a:cs typeface="Times New Roman" panose="02020603050405020304" pitchFamily="18" charset="0"/>
              </a:rPr>
              <a:t>.</a:t>
            </a:r>
            <a:endParaRPr lang="es-MX" sz="2800" dirty="0">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39467513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lvl="0" indent="0" defTabSz="457200">
              <a:lnSpc>
                <a:spcPct val="107000"/>
              </a:lnSpc>
              <a:spcBef>
                <a:spcPts val="0"/>
              </a:spcBef>
              <a:spcAft>
                <a:spcPts val="800"/>
              </a:spcAft>
              <a:buNone/>
            </a:pPr>
            <a:r>
              <a:rPr lang="es-MX"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3. C</a:t>
            </a:r>
            <a:r>
              <a:rPr lang="es-MX" sz="28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olección </a:t>
            </a:r>
            <a:r>
              <a:rPr lang="es-MX"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de datos</a:t>
            </a: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lvl="0" indent="0" algn="just" defTabSz="457200">
              <a:lnSpc>
                <a:spcPct val="107000"/>
              </a:lnSpc>
              <a:spcBef>
                <a:spcPts val="0"/>
              </a:spcBef>
              <a:spcAft>
                <a:spcPts val="800"/>
              </a:spcAft>
              <a:buNone/>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Es importante que se definan con claridad y exactitud los datos que el modelo va a requerir para producir los resultados deseados</a:t>
            </a:r>
            <a:r>
              <a:rPr lang="es-MX" sz="24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a:p>
            <a:pPr marL="0" lvl="0" indent="0" algn="just" defTabSz="457200">
              <a:lnSpc>
                <a:spcPct val="107000"/>
              </a:lnSpc>
              <a:spcBef>
                <a:spcPts val="0"/>
              </a:spcBef>
              <a:spcAft>
                <a:spcPts val="800"/>
              </a:spcAft>
              <a:buNone/>
            </a:pP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3068960"/>
            <a:ext cx="3096344" cy="2922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7602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384"/>
            <a:ext cx="9144000" cy="6858000"/>
          </a:xfrm>
          <a:prstGeom prst="rect">
            <a:avLst/>
          </a:prstGeom>
          <a:solidFill>
            <a:schemeClr val="bg1"/>
          </a:solidFill>
        </p:spPr>
      </p:pic>
      <p:sp>
        <p:nvSpPr>
          <p:cNvPr id="8" name="6 Título"/>
          <p:cNvSpPr txBox="1">
            <a:spLocks/>
          </p:cNvSpPr>
          <p:nvPr/>
        </p:nvSpPr>
        <p:spPr>
          <a:xfrm>
            <a:off x="1331640" y="1484784"/>
            <a:ext cx="6192688" cy="18001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solidFill>
                  <a:schemeClr val="accent3">
                    <a:lumMod val="50000"/>
                  </a:schemeClr>
                </a:solidFill>
                <a:latin typeface="Arial" panose="020B0604020202020204" pitchFamily="34" charset="0"/>
                <a:cs typeface="Arial" panose="020B0604020202020204" pitchFamily="34" charset="0"/>
              </a:rPr>
              <a:t>Universidad Autónoma del Estado de México</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Unidad académica Cuautitlán Izcalli</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
            </a:r>
            <a:br>
              <a:rPr lang="es-ES" sz="1800" b="1" dirty="0" smtClean="0">
                <a:solidFill>
                  <a:schemeClr val="accent3">
                    <a:lumMod val="50000"/>
                  </a:schemeClr>
                </a:solidFill>
                <a:latin typeface="Arial" panose="020B0604020202020204" pitchFamily="34" charset="0"/>
                <a:cs typeface="Arial" panose="020B0604020202020204" pitchFamily="34" charset="0"/>
              </a:rPr>
            </a:br>
            <a:r>
              <a:rPr lang="es-ES" sz="1800" b="1" dirty="0" smtClean="0">
                <a:solidFill>
                  <a:schemeClr val="accent3">
                    <a:lumMod val="50000"/>
                  </a:schemeClr>
                </a:solidFill>
                <a:latin typeface="Arial" panose="020B0604020202020204" pitchFamily="34" charset="0"/>
                <a:cs typeface="Arial" panose="020B0604020202020204" pitchFamily="34" charset="0"/>
              </a:rPr>
              <a:t>Licenciatura en Logística</a:t>
            </a:r>
            <a:r>
              <a:rPr lang="es-ES" sz="1800" dirty="0" smtClean="0">
                <a:solidFill>
                  <a:schemeClr val="accent3">
                    <a:lumMod val="50000"/>
                  </a:schemeClr>
                </a:solidFill>
                <a:latin typeface="Arial" panose="020B0604020202020204" pitchFamily="34" charset="0"/>
                <a:cs typeface="Arial" panose="020B0604020202020204" pitchFamily="34" charset="0"/>
              </a:rPr>
              <a:t/>
            </a:r>
            <a:br>
              <a:rPr lang="es-ES" sz="1800" dirty="0" smtClean="0">
                <a:solidFill>
                  <a:schemeClr val="accent3">
                    <a:lumMod val="50000"/>
                  </a:schemeClr>
                </a:solidFill>
                <a:latin typeface="Arial" panose="020B0604020202020204" pitchFamily="34" charset="0"/>
                <a:cs typeface="Arial" panose="020B0604020202020204" pitchFamily="34" charset="0"/>
              </a:rPr>
            </a:br>
            <a:endParaRPr lang="es-ES" sz="1800" dirty="0">
              <a:solidFill>
                <a:schemeClr val="accent3">
                  <a:lumMod val="50000"/>
                </a:schemeClr>
              </a:solidFill>
              <a:latin typeface="Arial" panose="020B0604020202020204" pitchFamily="34" charset="0"/>
              <a:cs typeface="Arial" panose="020B0604020202020204" pitchFamily="34" charset="0"/>
            </a:endParaRPr>
          </a:p>
        </p:txBody>
      </p:sp>
      <p:sp>
        <p:nvSpPr>
          <p:cNvPr id="9" name="7 Subtítulo"/>
          <p:cNvSpPr txBox="1">
            <a:spLocks/>
          </p:cNvSpPr>
          <p:nvPr/>
        </p:nvSpPr>
        <p:spPr>
          <a:xfrm>
            <a:off x="467544" y="3235424"/>
            <a:ext cx="8424936" cy="25698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1700" b="1" dirty="0" smtClean="0">
                <a:latin typeface="Arial" panose="020B0604020202020204" pitchFamily="34" charset="0"/>
                <a:cs typeface="Arial" panose="020B0604020202020204" pitchFamily="34" charset="0"/>
              </a:rPr>
              <a:t>Programa de estudios</a:t>
            </a:r>
            <a:r>
              <a:rPr lang="es-ES" sz="1700" b="1" dirty="0">
                <a:latin typeface="Arial" panose="020B0604020202020204" pitchFamily="34" charset="0"/>
                <a:cs typeface="Arial" panose="020B0604020202020204" pitchFamily="34" charset="0"/>
              </a:rPr>
              <a:t>: Simulación de Sistemas Logísticos</a:t>
            </a:r>
            <a:endParaRPr lang="es-ES" sz="1700" b="1" dirty="0" smtClean="0">
              <a:latin typeface="Arial" panose="020B0604020202020204" pitchFamily="34" charset="0"/>
              <a:cs typeface="Arial" panose="020B0604020202020204" pitchFamily="34" charset="0"/>
            </a:endParaRPr>
          </a:p>
          <a:p>
            <a:pPr marL="0" indent="0">
              <a:buNone/>
            </a:pPr>
            <a:endParaRPr lang="es-ES" sz="1700" b="1" dirty="0" smtClean="0">
              <a:latin typeface="Arial" panose="020B0604020202020204" pitchFamily="34" charset="0"/>
              <a:cs typeface="Arial" panose="020B0604020202020204" pitchFamily="34" charset="0"/>
            </a:endParaRPr>
          </a:p>
          <a:p>
            <a:r>
              <a:rPr lang="es-ES" sz="1700" b="1" dirty="0">
                <a:latin typeface="Arial" panose="020B0604020202020204" pitchFamily="34" charset="0"/>
                <a:cs typeface="Arial" panose="020B0604020202020204" pitchFamily="34" charset="0"/>
              </a:rPr>
              <a:t>Unidad a desarrollar: </a:t>
            </a:r>
            <a:r>
              <a:rPr lang="es-ES" sz="1700" b="1" dirty="0" smtClean="0">
                <a:latin typeface="Arial" panose="020B0604020202020204" pitchFamily="34" charset="0"/>
                <a:cs typeface="Arial" panose="020B0604020202020204" pitchFamily="34" charset="0"/>
              </a:rPr>
              <a:t> Unidad </a:t>
            </a:r>
            <a:r>
              <a:rPr lang="es-ES" sz="1700" b="1" dirty="0">
                <a:latin typeface="Arial" panose="020B0604020202020204" pitchFamily="34" charset="0"/>
                <a:cs typeface="Arial" panose="020B0604020202020204" pitchFamily="34" charset="0"/>
              </a:rPr>
              <a:t>I  </a:t>
            </a:r>
            <a:r>
              <a:rPr lang="es-ES" sz="1700" b="1" dirty="0" smtClean="0">
                <a:latin typeface="Arial" panose="020B0604020202020204" pitchFamily="34" charset="0"/>
                <a:cs typeface="Arial" panose="020B0604020202020204" pitchFamily="34" charset="0"/>
              </a:rPr>
              <a:t>“Introducción a la Simulación”</a:t>
            </a:r>
            <a:endParaRPr lang="es-ES" sz="1700" b="1" dirty="0">
              <a:latin typeface="Arial" panose="020B0604020202020204" pitchFamily="34" charset="0"/>
              <a:cs typeface="Arial" panose="020B0604020202020204" pitchFamily="34" charset="0"/>
            </a:endParaRPr>
          </a:p>
          <a:p>
            <a:r>
              <a:rPr lang="es-ES" sz="1700" b="1" dirty="0" smtClean="0">
                <a:latin typeface="Arial" panose="020B0604020202020204" pitchFamily="34" charset="0"/>
                <a:cs typeface="Arial" panose="020B0604020202020204" pitchFamily="34" charset="0"/>
              </a:rPr>
              <a:t>Licenciatura: Logística.</a:t>
            </a:r>
          </a:p>
          <a:p>
            <a:endParaRPr lang="es-ES" sz="1700" b="1" dirty="0" smtClean="0">
              <a:latin typeface="Arial" panose="020B0604020202020204" pitchFamily="34" charset="0"/>
              <a:cs typeface="Arial" panose="020B0604020202020204" pitchFamily="34" charset="0"/>
            </a:endParaRPr>
          </a:p>
          <a:p>
            <a:r>
              <a:rPr lang="es-ES" sz="1700" b="1" dirty="0" smtClean="0">
                <a:latin typeface="Arial" panose="020B0604020202020204" pitchFamily="34" charset="0"/>
                <a:cs typeface="Arial" panose="020B0604020202020204" pitchFamily="34" charset="0"/>
              </a:rPr>
              <a:t>Presenta: </a:t>
            </a:r>
            <a:r>
              <a:rPr lang="es-ES" sz="1700" b="1" dirty="0">
                <a:latin typeface="Arial" panose="020B0604020202020204" pitchFamily="34" charset="0"/>
                <a:cs typeface="Arial" panose="020B0604020202020204" pitchFamily="34" charset="0"/>
              </a:rPr>
              <a:t>Dra. en C. </a:t>
            </a:r>
            <a:r>
              <a:rPr lang="es-ES" sz="1700" b="1" dirty="0" smtClean="0">
                <a:latin typeface="Arial" panose="020B0604020202020204" pitchFamily="34" charset="0"/>
                <a:cs typeface="Arial" panose="020B0604020202020204" pitchFamily="34" charset="0"/>
              </a:rPr>
              <a:t>Ed. </a:t>
            </a:r>
            <a:r>
              <a:rPr lang="es-ES" sz="1700" b="1" dirty="0">
                <a:latin typeface="Arial" panose="020B0604020202020204" pitchFamily="34" charset="0"/>
                <a:cs typeface="Arial" panose="020B0604020202020204" pitchFamily="34" charset="0"/>
              </a:rPr>
              <a:t>Jenny Álvarez </a:t>
            </a:r>
            <a:r>
              <a:rPr lang="es-ES" sz="1700" b="1" dirty="0" smtClean="0">
                <a:latin typeface="Arial" panose="020B0604020202020204" pitchFamily="34" charset="0"/>
                <a:cs typeface="Arial" panose="020B0604020202020204" pitchFamily="34" charset="0"/>
              </a:rPr>
              <a:t>Botello (Profesor de tiempo completo)</a:t>
            </a:r>
          </a:p>
          <a:p>
            <a:endParaRPr lang="es-ES" sz="1700" b="1" dirty="0">
              <a:latin typeface="Arial" panose="020B0604020202020204" pitchFamily="34" charset="0"/>
              <a:cs typeface="Arial" panose="020B0604020202020204" pitchFamily="34" charset="0"/>
            </a:endParaRPr>
          </a:p>
          <a:p>
            <a:endParaRPr lang="es-ES" sz="1700" b="1" dirty="0" smtClean="0">
              <a:latin typeface="Arial" panose="020B0604020202020204" pitchFamily="34" charset="0"/>
              <a:cs typeface="Arial" panose="020B0604020202020204" pitchFamily="34" charset="0"/>
            </a:endParaRPr>
          </a:p>
          <a:p>
            <a:pPr marL="0" indent="0" algn="ctr">
              <a:buNone/>
            </a:pPr>
            <a:endParaRPr lang="es-ES" sz="1700" b="1" dirty="0" smtClean="0">
              <a:latin typeface="Arial" panose="020B0604020202020204" pitchFamily="34" charset="0"/>
              <a:cs typeface="Arial" panose="020B0604020202020204" pitchFamily="34" charset="0"/>
            </a:endParaRPr>
          </a:p>
          <a:p>
            <a:endParaRPr lang="es-ES" sz="1700" b="1" dirty="0">
              <a:latin typeface="Arial" panose="020B0604020202020204" pitchFamily="34" charset="0"/>
              <a:cs typeface="Arial" panose="020B0604020202020204" pitchFamily="34" charset="0"/>
            </a:endParaRPr>
          </a:p>
        </p:txBody>
      </p:sp>
      <p:pic>
        <p:nvPicPr>
          <p:cNvPr id="11" name="Imagen 10"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2" name="Rectángulo 11"/>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367307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defTabSz="457200">
              <a:lnSpc>
                <a:spcPct val="107000"/>
              </a:lnSpc>
              <a:spcBef>
                <a:spcPts val="0"/>
              </a:spcBef>
              <a:spcAft>
                <a:spcPts val="800"/>
              </a:spcAft>
              <a:buNone/>
            </a:pPr>
            <a:r>
              <a:rPr lang="es-MX"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4. Implementación del modelo en la computadora</a:t>
            </a: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lvl="0" indent="0" algn="just" defTabSz="457200">
              <a:lnSpc>
                <a:spcPct val="107000"/>
              </a:lnSpc>
              <a:spcBef>
                <a:spcPts val="0"/>
              </a:spcBef>
              <a:spcAft>
                <a:spcPts val="800"/>
              </a:spcAft>
              <a:buNone/>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Con el modelo definido, el siguiente paso es decidir si se utiliza algún lenguaje y su adecuación en la computadora y obtener los resultados deseados.</a:t>
            </a: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8194"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963701"/>
            <a:ext cx="493554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6471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1268760"/>
            <a:ext cx="8229600" cy="369332"/>
          </a:xfrm>
          <a:prstGeom prst="rect">
            <a:avLst/>
          </a:prstGeom>
        </p:spPr>
        <p:txBody>
          <a:bodyPr wrap="square">
            <a:spAutoFit/>
          </a:bodyPr>
          <a:lstStyle/>
          <a:p>
            <a:pPr marL="514350" indent="-514350" algn="ctr"/>
            <a:endParaRPr lang="es-MX" b="1" dirty="0">
              <a:solidFill>
                <a:schemeClr val="accent3">
                  <a:lumMod val="75000"/>
                </a:schemeClr>
              </a:solidFill>
              <a:latin typeface="Arial" pitchFamily="34" charset="0"/>
              <a:cs typeface="Arial" pitchFamily="34" charset="0"/>
            </a:endParaRPr>
          </a:p>
        </p:txBody>
      </p:sp>
      <p:sp>
        <p:nvSpPr>
          <p:cNvPr id="11"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374848" y="1340768"/>
            <a:ext cx="8229600" cy="2616229"/>
          </a:xfrm>
          <a:prstGeom prst="rect">
            <a:avLst/>
          </a:prstGeom>
          <a:noFill/>
        </p:spPr>
        <p:txBody>
          <a:bodyPr wrap="square" rtlCol="0">
            <a:spAutoFit/>
          </a:bodyPr>
          <a:lstStyle/>
          <a:p>
            <a:pPr lvl="0" algn="just" defTabSz="457200">
              <a:lnSpc>
                <a:spcPct val="107000"/>
              </a:lnSpc>
              <a:spcAft>
                <a:spcPts val="800"/>
              </a:spcAft>
            </a:pPr>
            <a:r>
              <a:rPr lang="es-MX"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5. Verificación</a:t>
            </a:r>
            <a:endParaRPr lang="es-MX" sz="2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defTabSz="457200">
              <a:lnSpc>
                <a:spcPct val="107000"/>
              </a:lnSpc>
              <a:spcAft>
                <a:spcPts val="800"/>
              </a:spcAft>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El proceso de verificación consiste en comprobar que el modelo simulado cumple con los requisitos de diseño para los que se elaboró. Se trata de evaluar que el modelo se comporta de acuerdo a su diseño del modelo</a:t>
            </a:r>
            <a:endParaRPr lang="es-MX" sz="2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pic>
        <p:nvPicPr>
          <p:cNvPr id="6148" name="Picture 4" descr="Resultado de imagen para documentacion de dat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9648" y="3212976"/>
            <a:ext cx="3240360" cy="279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9335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374848" y="923749"/>
            <a:ext cx="8229600" cy="4320670"/>
          </a:xfrm>
          <a:prstGeom prst="rect">
            <a:avLst/>
          </a:prstGeom>
        </p:spPr>
        <p:txBody>
          <a:bodyPr wrap="square">
            <a:spAutoFit/>
          </a:bodyPr>
          <a:lstStyle/>
          <a:p>
            <a:pPr algn="just">
              <a:lnSpc>
                <a:spcPct val="107000"/>
              </a:lnSpc>
              <a:spcAft>
                <a:spcPts val="800"/>
              </a:spcAft>
            </a:pPr>
            <a:r>
              <a:rPr lang="es-MX" sz="2800" b="1" dirty="0">
                <a:latin typeface="Times New Roman" panose="02020603050405020304" pitchFamily="18" charset="0"/>
                <a:ea typeface="Times New Roman" panose="02020603050405020304" pitchFamily="18" charset="0"/>
                <a:cs typeface="Times New Roman" panose="02020603050405020304" pitchFamily="18" charset="0"/>
              </a:rPr>
              <a:t>Validación Del Sistema</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a:latin typeface="Times New Roman" panose="02020603050405020304" pitchFamily="18" charset="0"/>
                <a:ea typeface="Times New Roman" panose="02020603050405020304" pitchFamily="18" charset="0"/>
                <a:cs typeface="Times New Roman" panose="02020603050405020304" pitchFamily="18" charset="0"/>
              </a:rPr>
              <a:t>A través de esta etapa es valorar las diferencias entre el funcionamiento del simulador y el sistema real que se está tratando de simular. Las formas más comunes de validar un modelo son</a:t>
            </a:r>
            <a:r>
              <a:rPr lang="es-MX"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457200" algn="l"/>
              </a:tabLst>
            </a:pPr>
            <a:r>
              <a:rPr lang="es-MX" sz="2400" dirty="0">
                <a:latin typeface="Times New Roman" panose="02020603050405020304" pitchFamily="18" charset="0"/>
                <a:ea typeface="Times New Roman" panose="02020603050405020304" pitchFamily="18" charset="0"/>
                <a:cs typeface="Times New Roman" panose="02020603050405020304" pitchFamily="18" charset="0"/>
              </a:rPr>
              <a:t>La opinión de expertos sobre los resultados de la simulación</a:t>
            </a:r>
            <a:r>
              <a:rPr lang="es-MX"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lgn="just">
              <a:lnSpc>
                <a:spcPct val="107000"/>
              </a:lnSpc>
              <a:spcAft>
                <a:spcPts val="800"/>
              </a:spcAft>
              <a:buFont typeface="+mj-lt"/>
              <a:buAutoNum type="arabicPeriod"/>
              <a:tabLst>
                <a:tab pos="457200" algn="l"/>
              </a:tabLst>
            </a:pP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457200" algn="l"/>
              </a:tabLst>
            </a:pPr>
            <a:r>
              <a:rPr lang="es-MX" sz="2400" dirty="0">
                <a:latin typeface="Times New Roman" panose="02020603050405020304" pitchFamily="18" charset="0"/>
                <a:ea typeface="Times New Roman" panose="02020603050405020304" pitchFamily="18" charset="0"/>
                <a:cs typeface="Times New Roman" panose="02020603050405020304" pitchFamily="18" charset="0"/>
              </a:rPr>
              <a:t>La exactitud con que se predicen datos históricos</a:t>
            </a:r>
            <a:r>
              <a:rPr lang="es-MX"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marL="514350" indent="-514350" algn="just">
              <a:lnSpc>
                <a:spcPct val="150000"/>
              </a:lnSpc>
            </a:pPr>
            <a:endParaRPr lang="es-MX" sz="2400" b="1" dirty="0">
              <a:latin typeface="Arial" pitchFamily="34" charset="0"/>
              <a:cs typeface="Arial" pitchFamily="34" charset="0"/>
            </a:endParaRPr>
          </a:p>
        </p:txBody>
      </p:sp>
      <p:sp>
        <p:nvSpPr>
          <p:cNvPr id="3" name="AutoShape 2" descr="data:image/jpeg;base64,/9j/4AAQSkZJRgABAQAAAQABAAD/2wCEAAkGBxQSEhQUEhQUFRUXFBgXFxUYFx4XGBgYFxYYFxgXFxcYHCggHBolHBgUITEhJSkrLi4uHB8zODMsNygtLisBCgoKDg0OGxAQGy8kHCUsNCwsLCwxLCwsLCwsLCwsLCwsLCwsLCwsLCwsLCwsLCwsLCwsLCwsLCwsLCwsLCwsLP/AABEIAKkBKgMBIgACEQEDEQH/xAAbAAABBQEBAAAAAAAAAAAAAAABAAIDBAYFB//EAEcQAAIAAwQDCwkIAQMDBQAAAAECAAMRBBIh8AUxYRMUIkFRU5GSk7HRFSMyUnFzgbLSBjNCY6GiweFyQ2KCJITCRFTDxPH/xAAaAQEBAQEBAQEAAAAAAAAAAAAAAQIDBAUG/8QAKREBAAEDBAICAQQDAQAAAAAAAAECERIhMVFhAxMUQSIyM3GBkbHRI//aAAwDAQACEQMRAD8A9K0Xo6TuMrzUr7pPwL6o2Ra8myeZldRfCBoo+Yle6T5RFuseObvnzKp5Mk8zK6i+ELyZJ5mV1F2bItwol0vKmNGSealdmuzZAOjpHHKldRdmyLkZTTmi3a0TJj2UWxHky0lIXRdxdWmGYx3Qi6rXpfDS83A1YCNQsatB5Mk8zK7NfCAdGSeZldRduyOFpOz23fK7kWEr/p7hV03KWquTaRORiHcsmClQcaehiTyX0dpO49Jk4OZFrIG6y6bsLQTZFxOAMsmvFgA2qg1H8rFPbZnRknmZXUXbsheTZPMyuovhGN0N5RmF2VpikTLaC05lMo0eatnVZYN8FXCmtKFBrOAE8qxaQZUBaei7vZr96bLM26A++WvqxG5sblFHC10AwA1/Zj21Xk2TzUrqL4QPJsnmpXUXZsjEPofSEmRMlWYTg7Wm1MJhnofTa/Z3oXBK40apqDWqOCDF+TYdINNDO85Ua0AOomS6CQbIt4gAmh3wKcHEVJGBqdf2Y9tMNGydW5SuouzHVC8mSeZldmvhGKTR2ldzZvRnNKsQmMNzZ3MsTt3VbsxBeq0nW6ihahxi3I0fpIBmabNZ1NiucKWqsAwFqLICRW5eqK0JFVrGr9mPbU+TJPMyuzXwgeTZPMyuzX6YxVi0Nb5EhZUsTxRrZ6M6XXdZk4vZ55Z2NZIUteT0ixJKNGl0xItJFluFiFcG0CUyy3YbmwBQuQAomXWIrUgEY6jqJSY7Xxo2TxSpXUX6dmeNvk6TzUrqLq6M9+L0HofSUkWGXUy5UuTKWYo3NwrK7maHO6it5CgBVZn/ABxJ6f2g0fat9TJtnRiryJEssrqrcGZaWegLKTS/LNLyVr6RoVOokmnXd320fJGuVKH/AAWANHyealdRYztv0ParRYbHKngNPW0SWnkhHFEZgzlW4LilDTEmuqsRWDRVqkSFRZcwUtcxpyyXlyzNllCFazgsqykvbmxlkqRdfXx7ipMe2m8nyualdRfCAdHyual9RfpjJytF29HeaweZOaxyELJNRV3RJjbotGI4RRgQQACQ3CSoIls1m0gFlCburKGngiXMlJMxdTZ3mM7kFFS+CtWNdYeNxUTT20hsMnm5eunoLr5NWvVnWvJ8rmpfUHhnvydt0Zb708y1ajTbQ0m40kXZrbmJE6ZeOMoDdKgVbH0TUUv7ztu7F7z038vBvrue9TJUObpNfvL1BW9yChx3FXSY9u4bBK5uX1Fhu8ZXNy+osZ/7VaNtU53VFd5R3qZYV0VFMu0K87dQxBJKhCpFRwSMOOxoCRbhaZxtLkyqvcFFu0MyssoRMLCiChBRP+VL0birXZLaXu64sMrm5fVXwgbwlc3L6g2bIx0jQ2kEFs3MulROmWcLMl0ac9qnOCQTxyzLreoOI4jDsz7Jbd1n3HFwS5jyCzChmzEULLca7iMsxsRThr6sairomnt1vJ8rmpfUHhtMDeMrmpfUHhGd0bYLf5gTpk27uzmaaojrL3AqBwZkyoM0AihJFdSigFOy6Ntyl5rLMea1klpUTUHDSc94EVpeMtlIIoK3uEhNYsV9GPbWmwSubl9RfDPcN4SualdRfCMtL0dpB1KzTMoJNqAAdBfcsps6uLxrwb4NSRhQk1q1qx2S3LMkg3go3DUybkspZSiejoDeMwuGoygj0cdYO4q6THt3t4Sual9RfCENHyual9RdmyLVIGe7bHTRi8qosErmpfUXZshbwlc1L6i+EWs923PcM922NWguqnR8rmpfUXwjC6TsqbtN4CfeP+EesdkehxgtKffTfeP8xjl5dodPHOr1PRR8xK90ny+2LVc9O2Kui/uJXuk+X257rVc9O2PgS1I1gwx3ABJIAGJJNANpNdURm1Jdv30ueteF3XT0q0iWE8KIltClroZS1K3QRWmGNK1pjEoiAZzjCOf12wYULhpOenbCznGCc/rthRQ3Pdtz3jPdtz3vz3bYGe7bnv1dDc5z/agjP6bYWc4xYkMIzkZ7gRnp2Z7nEZzn+FTOc/xuJApDSIfTORApnIjUVIjpCpnoh1IVI3FQjgUiSmejbDSM5MbipEZEAiJCM5z/AACM9Oc4bioRkQ2meiJCM9OzZApHSKkRQCIkpnoznFuc4xuJDGGemG0iQjOc/wANIz07M924lDCuenZAYZ6dme+SmciG0z4RuJEdM5z/ACM5z/T6ZyIFM9GyNRKG5z0Z4mnP6bc9z6Z6M5wGc5/rdww5zWMDpX76b7x/mMegGPP9K/fTfeP8xjn5dnTx7vU9F/cyvdJ8oi1nvinow+Zle6T5RnONoHOc/wA/EmFlHbkrLcEhRQ4nUNp2RSKjca309NnD1IF53ckAg1wvEdOriuW1QZbAkKKHE4046nlig0kbkDugoJjPeCt6TO5YUU3hQsRrBFMeMCWagdHWZUZVExGuhTQekaSkl1pXVRQfjEelZrpOlhXcBkmEiuFVaUBSuql5oksElQ6hZgYAKwF2hruUtNer0QGu0rjyRR09ZFM+USZmMudqmOB6UjUAwAHsi0x+Tp49a4ul3y/rt0iBvl/XbpilvJeWb20z64G8l5ZvbTPrjvjHD1YU8L2+X9dumDvl/XbpEUN5Lyze2mfXB3kvLN7aZ9cMY4MKeF42l/Xbphb6f126YoGxLyze2mfXC3kvLN7aZ9cMY4MKeF8Wl/Xbphb5f126RFAWJeWb20z64O8l5ZvbTPrhjHBhTwu75f126YW+X9dumKO8l5ZvbTPrhbyXlm9tM+uGMGFPC9vh/Xbphb4f126YpbyXlm9tM+uBvJeWb20z64Wgwp4Xd8P6zdMHfD+s3SIo7yXlm9tM+uFvJeWb20z64Wgwp4Xt3f1m6YBnv6zdMU95Lyze2mfXANiXlm9tM+uKYU8LhnP6zdMEzW9ZunOaRS3kvLN7aZ9cLeS8s3tpn1wMKeFwzW9ZumFures0UzYl5ZvbTPrhbyXlm9tM+uLcwp4WxMb1m6Yi32b10s4PLXCpGqtdeyK8yyooLFpoABJO7TMABU/jiKVotShD7rV6lvPTBieKofWBQA/7RGoq5Zq8cTa3+odG83rN0wrx9ZunOaRzmsgXWZrLy7tMqvtAbEbdft1xMtjQgENMIPHu0z64l6uWsKeIW6nlbphY8rdMVd5Lyze2mfXC3kvLN7aZ9cM6uTCniFjHlbphUPK3TFfeS8s3tpn1wt5Lyze2mfXDOrkwp4hZoeVumBd2t0xBvJeWb20z64BsS8s3tpn1wzq5kwp4hZkk3iKki7XE144w2lfv5vvX+YxtbHICuaFsV/E7Nx8V5jSMVpYefm+9f5jHqpqvRF3kqp/9Js9Q0YfMyvdp8uc61a7aEZVuTHLVNEW9QAgEsa0A4Q2+3GBow+Zle6T5RGf+1RltOkX5qqyubg3TcyrG4RfBPnE5VFDivtHz7Ocay01tUGWwJoKHGlabacfsimt3cSC9VdnqQhDFmdmmIEqWr6S3dYoeTC3b6bm940FDjStPhx+yOdOlqZIJYHzrGhQkGY0xw6lL+Kgswpewu1JIjNiFiSq7sSHGu9dun0jLRfT1eiAbtK411aufp2yqZ8o1fGXN1THGppGoA0A2CLlllgTQLzGlPSGN8SkBq9ceAFNKa648QpadsamfKNZmMuccJjj8UjUA1APZCmPydfF+uHA+02ip8yV/0c1pc0MMWmzLpXjGs46uLlhDQRYVFrtqnjG61oeMUK8UdbeC8s3tZn1RFO0cBwlM2vGN1mcIclb+vk+IwrUei94s9iiNCTQMLZaD/lRuXkpAbRVpGq0qf8pczb6toEdJLGjCoM2nvZvde17IcbAvLN7WZ9UZHMFhtQrWZKb/AJT05fzWhjSrWP8ATkt/3c9e+We+OsbAvLN7WZ9cLeC8s3tZn1wHMTfH4rOT/jbHPzBYjmWyYgq1jtdAPw2hG77QDX4R1WsaAVJm9rN+rXshsvRwOLGbyhd1mcHb6Xpf/g5TRzVthZWD2e2oCcKMWYAbUmnE46tnJFcWyUuvykvtlWlh8jCO9vBeWb2sz64W8F5ZvazPrhlKRTEbOGdISCDS0T1w/wBQTkOO0haDVxRHo3TlkAKzbbLLhjwt8FAwOo0L4chHKK6iI0O8V5ZvazfriK0aOBFQZhYaqzZmIrUrW/gDQY8oU40i3+lvoryLXZn9C0K3+NpJ7ni3Ls6NqZz7JrnuaKw0NIcA3CQeVn6CC2FP4iq32NsJNTZZZPKQTGR1d5ryzO0mfVANkXlmdpM+qKUr7M2VBRJNzi4JZeihhH7OysaG0r/jap69AEykBdNkXlmdpM+qCbIvLM7WZ9UcqZ9l0NaWi3r7LXN/ljEY+yzD0bdpAbDNVx+9CTAdk2ReWZ2sz6oG9F5ZnaP9UcwaCnD/ANZOb/IE8vqMsMbRFqGq0yzh+JJ/etqEB0JtlUsqgzPWbzkz0RqHpay1PaFaJxZF5ZnazPqjiWKwWr0yZbXsR5y0SzdGC/jb/Kh9YxJuFrH+jLb/AL6evfKMWeB1t6LyzO1mfVEY0eKi6zipxBmzAuJ1k1w1mOeonfis03/hbGb5mXZDBPfjsdu9otCn/wCyIg7Fps0tJm5mY96uHnZgr7Ktj8Kwt6LyzO1mfVHJNoQij2e3AHWDujgjkISY2EQmfZwRTf8ALphQJartK1pdulePXSu2LokO3vReWZ2kz6oW9F5ZnazPqjnWa32S426Whw4rdBefKBwFKiYcMTyxWl6Zsh/1WHttVe6cYkakS7e9F5ZnazPqgGyLyzO1mfVHOl26ytgJ0z4TZpHWDEfrxx0pmj1BoWmagfvpnH/zhOk2lUtilBXNC2K8bM3HxXiafCMTpU+fm+9f5jtjb2CzhXal81Uek7PxnVeY8sYzSy+fm+9f5jtj00z+EPJV+5L0jRh8zK90nyDZHH+1U+cryNxAxviYWv4S6oTcuKaTbwS6Ww18tR1dGHzMr3SfIIzn2rlq9okUlzndTcBRgqF2uuEmBmAdAgd2WmrjjzTDjTu1lsu3GvEhaGpGsewUNT8DFKYZSyCxmMEVmYuyreDGY17gtL9IsxW6FrWgArrtW4jc3rWlDqpXjpSuFfbHPmyUaQbxmUvzCeEqMHLzA9TULQFm1mmA1xnFIWLLLlrMAVnqAKLQ3aiWi1vXcWuXML22kUNO2GU0+UTLQky5pJKAkm9I1kjGLVlKGaCC9MCKgUvbkmv8Vdzu6xTXxxS05ZpRnyiypUy5tagVreka4kRq6+L9cIfJsnmpfZr4QvJsnmZfZr4Q3ekn1ZfQIG9JPqy+gRt7TJujZS1YSZZwqyiWCTQa1AXFtnHEq6PkEVEqUQRUEIpFOUYYw3ekn1ZfQIqLoeVeYs5KkkhL1FWpJwofbG6YpmJvNp+u26aaZiZmbT9d/wDFybYJCglpUoAayUUAfEiBZrHZ3YKsqWa8YlArt4YW7XZWI20ZZqhjKkllFFYqpYDHUxx5Yk3pJ9SX0COdcTNMxTNp+p4n+Pv/ACxAjREsMb0qVUVAARaAcurEn+hxkuGjZPNS+zXwhgskn1JfQIIskn1ZfQIRe0X3DvJsnmZfZr4QvJsnmZfZr4Qzekn1ZfQIW9JPqy+gRQ/ybJ5qX2a+ELybJ5qX2a+EN3pJ9WX0CFvST6svoEBEdHSlau5S7rGnoLwW1Di1HAe2nKYn8myeal9mvhEbWKQRQpLodgiOz2aTirLLqtMaDEHUfjQg7QdkXcWPJsnmpfZr4Qjo2TzMvs18IbvST6svoEA2ST6svoEQPOjZPMy+zXwhHRsnmpfZr4Qw2ST6svoEE2ST6svoEA46Nk81L7NfCILTo6UaIJUsFvy1wUYsdWvUPiIlNkk+rL6BEEiySWLNdl09FcBqGs/E1+AEWORZGjZPMyuzXwhDRsnmpfZr4QwWST6kvoEEWST6svoEQO8myeZl9mvhC8myeZl9mvhDN6SfVl9Ahb0k+rL6BAP8myeal9mvhB8myeal9mvhDN6SfVl9Ahb0k+rL6BAP8nyual9mvhEbaIkHXIkn2ylP/jC3pJ9WX0CFvST6svoEA06Ds3/tpHYp9MRj7O2QGos0gGtaiUox+Aifekn1ZfQIBskn1ZfQIC5o6yojtcRVqordULXE8gx484HHaVHn5vvX+Y7I2OipKK7XAo4IrQDlOunxjI6WXz83Afev8x2R2ifxh5Kv3Jb3RZ8zK90nyCIp+ileZfvzlN4NRXKrULcrQf7cM4O0YfMyvdp8oi0DCaXnubbWG5vWpF04auXj4s/CvKB3I3SVIZ6kuBRlmPujFitKE3j6PJgOKe1uAjFhUUNRy68O7Oqq+5iQxKvdUsSodr1UdixvXgSbwY1rjTHZiaSAsRTdFuqyigCgnU24ocV113O6us4g4cZqabEnd5ddyrcm3q3a1vSNdeOOhLZN2IuteBu3ixILBFbUW13SovUqaUjn6ZtsoT5QMyWCJc2oLLUcKRrBPtjFnXxfrhXpI/J/bApI/J/bDt/yedk9dfGBv+Rzsnrr4we4KSPyf2wSJH5P7YW/5HOyeuvjB3/J52T118YAESPyf2wqSPyf2wTb5HOyeuvjA3/I52T118YBASPyf2wgJH5P7YIt8jnZPXXxhb/k87J66+MA2kj8n9sKkj8n9sHf8jnZPXXxhb/kc7J66+MAqSPyf2wqSPyf2wd/yedk9dfGFv8Akc7J66+MA2kj8n9sc7SWiZE6ZJmCassymJohQBq3cGB16qewx0t/yOdk9dfGCLfI52T118YLTVNM3hWqg1izuOVbqt7ArEj4lhr6VvqzVo25ISQAGCipOIUN6LEjGgJ/SLO/5POyeuvjC8oSedk9dfGLeENbcACTuIA1k3cMK4xXW22VhVDJcHUUCsvX9HiPHxEa4Mk2RGLqbMrGvCBQHhYtiDxkVO2LO/5POyeuvjDRIuqTWVlIRZEs0IDOUJU48O6tQwGuhYVodWuJrPKkqqqdwJCgGgUDAUqASSBsJPtMSm3yOdk9dfGBv+Rzsnrr4wy0spASPyf2wgJH5P7YIt8jnZPXXxhb/k87J66+MQCkj8n9sCkj8n9sO3/I52T118YG/wCRzsnrr4wCpI/J/bCpI/J/bB3/ACOdk9dfGFv+Tzsnrr4wDaSPyf2waSPyf2wt/wAjnZPXXxg7/kc7J66+MAKSPyf2wiJH5P7YO/5POyeuvjCNvkc7J66+MBb0QEvtcueiK3acppWkZLS33873r/MY1+h56O7XGRqKK3SDTE66GMfpf7+d71/mMbidHkr/AHJbfRp8zK92nyjOcLVc9Oc4UtHHzUr3afLFoGPTZ5TLawEt6i8KHCtK7KjV7YrIRuQQIDfeZLKmYxFazb9XILY0c1pXEauK6wBBBFQdY5YZvZLt26KcnxrX21Jx2mMTSsSqWK0q8wOEpepjfJ4RlI+KUu+iQt4Y4ckRaWtiCfLG6ICJc0EXhgS0g0OOEdJJCg3goBpStOKgHdQfCDNmKpVmNDW4p4+GyClBxVC4xzmluivGq7j7+l84nWHjC39L5xOsPGO+GhwbbGJpd/k9M6LdLOImy/bfHjDt+pzidYeMdmy2hTeRNSUGAoNRAC8tKUw4xSLVc9MZPk9M2bdL5xNnCHjC36nOJ1h4x3LdPVF3R60SrClSahWHBA1mhbDbFgNGbnyOmcFtTnE6w8YAt0vnE6w8Y0wbPRtiOVOW8yqReFGZRrF+tCfbQ9ETI+R0zu/U5xOsPGEbdL5xOsPGNPXOc/zW0jaFSWWcFgOEFHpMycMBamleDXE0wqTSpMzlfkdOFv1OcTrDxhb9TnE6w8Y1CtXEGo7/AGQa5yM909k8HyOmV39L5xOsPGFv1OcTrDxjRrOXdLv4ytSacSlcCaaxfrTbXCJxn9NkPZ0fI6Zbfqc4nWHjA39L5xOsPGNPabQstGeYwRFBLMxuqANZYnACK2jbUHvKq3Ql25jUtLKAqxwwB4QAqfRxoagT29Hv6cHfqc4nWHjC39L5xOsPH2RrKxXmz0ExFPptUDCtAQWNTxA7mfbd2RPd0e/pnDbU5xOsPGBv1OcTrDxjWQoe7o+R0yYt0vnE6w8YO/U5xOsPGO7Y7bKLtLRuEpJIoaEljeuEijUa8DdJukEGhFIu5zhF9vR7+mUNul84nWHjC36nOJ1h4xo7bORFvvqXEUUs1aEAIqqSzGtAACTWgrXF1ntCzFDowZWFQRiDr2RfYe+eGb36nOJ1h4wN/S+cTrDx9karPfsiuJiK9yoDvwyOM0CrXoA6DyEh7D5HTO79TnE6w8YRt0vnE6w8Y09c5z/DXAIIOqlDXVTjBz/VzPkdM3v1OcTrDxgG2pzidYeMaOz2hXW8jVXEVBwwNCOkQ8nOTFyT5E8OLomcrO11g1EGo1pjx0MYzTH3873r/MY9JKCt7jpSuytaR5tpf7+d71/mMauxllVMtlo4+al+7X5RFkHPTtz31NHfdSvdp8o2RZEfTs8yS9nJg1znP8MBiG2WxZSX3JCggE0JpeZVqaagK1J1AY8WGJgWWmhRVjQYd4A4tefZnrBMmWkteJ9NlZkuFBcKzJLy61ZX+6a61QQSSNQC309pcXQyokxDQVU66Fi4NDStbhC+hgWUiO9Z5QRQorQcpqSTiSSeMnGuRzmLt7LIMcvTOkdzCKDQuwl3qNRWYcAM4qFDEBeXhAjVDdJaWVJTujK90GtGUhQrFHZuQKwIJOAI4RUAkN0XowqS8xi+IZAbykYEC+lbtQDSlDSmBAuqmJpI5lPoiw3CzEMpoJah2DtuaCqB3xLFWadQkk0fGpjqM4AJNAAKkniGOJz/AHFMegJoTQE0GJNAcAOMxnrfazaXliQxuteVwarQY1e6wrQcNDXU1ZbLUkpiaSNUg0jMnT5ioGpKdFK3AEZJhBbdUmgP903BdTrRxj6L6CyyBLRUWpCgKK4mgwArTiFBENksyywQMSTViSWJagWtXZjSgFBU028bdIW4SlJAJalVAUtjUAFqDBakYkga8RQkYmlb32RfaC3tJlFkKX8DdZgpKggzClfxKtTWhApiIGhrI6kuxcYFQHu3mT01Z7jXb4Z5wvAVYEVqcTz9AaMmkXp0x6VQhSCC1xzMDNugLqt9iQnBKgAEkCsaGbOCKSdQHEMa4AKBTEkkADlwjEwu2h06cqAs7BVGtmNBx6yTQRxmsLzJ7MQpushWYQQRKL32WWw1hgplslQDdVjW9Q1FtDWucoBuKikzED+cltioLKUKG8CaA1DLUgihDaKzSQiKi+iqhRy0AoIxY2Ps0gS1VFrdUBRUljQYAVYkn4mGW2ayoxQXnC3gmFWpiQtfxHUCcK0rEGkdJLJugipatKsFUUKrecnEJVlqwBAqK4kA83RViaayWiY9eHuiXbpUgoUF1gMEo2oE1pWtHZTmxHKTQejsUmkgi7eV1csHL1LuA68AONzYqDS8ByVPdGf0gDOc+PB0lbmmTBLkktRatLvGWJilrhKTFUtwGu1ZCQLyhhRry5tddzdL6RDzpMuWSfPBGZLpuNc3RXprIF0A0/Cz15R1tH6PWUDgpc3quECkhpjzLuGN0M7UFTr4ySStF2LcZaITeKqBeNMBTEKdd2taA6u59vtglLUkVJCoCQLzsbqqKkYkkDOGZL/UHW60BEYk0wNDdL40P4VFSBroOSOFoiwmcUnPTF2mXg5Y7oDdWilboKpukq+p4SU4mAUWWU1qnX5oZRLUqy0dQGq1NynX1JOokqBqowDABNJLQKAqgAAAADAADAACGy7HxxvtFpMygqqcXmKhIBqt84APS6rN6IvEYsDE2lNLpJGFWcsqgKpehdgqg3cAddASK6qisV9BWIlFmTgS95iCS61FWus8tjS8QxIqoIBUUFKDNvtI5k/RGjADfcMCJjOqsEU3mF3dCJYpfIZxrobxJFSY6zEAVJAAFSeICCzAAkkAAVJOoDbGb0rMe2ApIruYmKrtwCtVcF1my3a8UKEEU1g1GBVg3N5Q6Rsz2qZNTFkAW5evShKcAGoFzhuCVYhsCrJd1PXR2azCWCASSWLMxpUk1xNAByDAagINlsiywQtcTeJLMxJuhakuxOpQNfFEVv0gkpGYkErXgipN67eAIUEjAg6tRrFvcmb6I9NWzcZTvUAgVx5AeEQKawtaVwrSuuORo/QQdr73gpMqZ6Ymh5ivfMxXcM4XgyrpqCBgLoC0fouztaPOTCdzZDjeKli6y1mIqBiqygZZoQWvVqGIqz6KLextoaSAKnAcfswjPaUtZnsZChjLKMHVVUu1eCapOF0ywCtRThiYCDRSIbpj7QCplynuli8oMEZpomC8oMuWaCYt5TUqTShJF0My9LQ2i1lKjMqbrThFdQJAvXAWJUE1YipxZjUliTY0LW1LQ+jdyF4kmY6IHqQcVBNKjFjVm4TEk8ZMdE5znxMA5znwt2ZNOf1jzLTI/wCone9f5zsj07Oc/wBeZ6YQ74nYH71+L/edkbiXTx7tXo77qV7tPlGc4Wgc9OzPfT0afNSvdp8oznCyM5z4/as80pBn9cRhnv52kdFmY95ZkxLyXGAY0AqSrojApugPGVPwoDF8ZznxNc9OOrPfmabrE2CyWZJa3Zaqi1JoouirGpNBxk4xMDnoiPOcIcpjM0inL0YpmvMcI1ShRbnolNTkkmszBReAGCIOKOjEYMGuenZnuxit0hOemI7HZhLW6tTUksxNWZjgWY8ZNP41Q6uc5/h1YxNIraWtjSpZdQDQioNTgxuilP8AcVx4hUxzbLol3nCdOW4eEHW+WDKzB1RqGjBGC3TQYBsMY7bAEUNCCKEHUdWBEQWy3pKALk411AtQAVYmmpQMSTh0ivOaWonhNbLYspbzkAVVRXCrMQFHxJA9pGyOPMmG1zUAHmQWDXpbDUF4QeouTFOApRlavIaVLXPm2pmREDSaMpJqqiswS90D6plFvsFGBAYHWjPprNJVAFUUA2kni1k4n2mvjiYXb+UspAooMk4k4cZJJO0xz9J6blyPSvVqFqEYoGYgKrOqkAm8KLrPEKkV6AOc5/mobDw719wpYOZeF0stKGpF4CoU0BAqPbGJhIt9udo3RJdi8ya8yXuhdVetQ63pZulsRKIrQLQMpxrVi+hznCG1z05zhwPtBMtLlpElUls481PM0hTwSHDKJTC8MTuZIvDFWBVrmJhd5S6S0izzFkyCrMcWF66wCuquwoKn0tY5Dr1HoaH0fuKU1sSWY1LYsamhPwqacI1Y4sSTo6y7muN28zXiFUBQSFBCCmrDWdeJ46RYm3rpuXS1DdvVC1phWgJpGZhb/RWqfcGGLE0VeNjQmg20BPw4tY4VmR7VMExwyyrsxSjBLrq1BdYYk1pr1VWqtdYUdZLGZs0sd2VQAJqTK0aaMaoaAGgpw04Pohfxgd6VLCgKoAVQAoAoABgABxAADOrNrLskz37c90NulM6MqPcY6mpUa9RFQaHUaEGmog4iTOc/06sYsy5GhdHuG3ScAGuhAoNcA16pukKVqeAtOAMdbsI6lotARC5qQorRQWPFqAxJiSucnPegc9G3PfJW92Ztom2xJTSjRQ6vLnJcpg4N4bpUshQ0DAcMXsKMpjv2CyiUtMCcSzUAJJYsSQOKrNQcVYkkSlQUUBRUmg1VY1JpXjJJ+MPBzkxJWZNtCsVYIwVipusReCmmDFaitOSsZ+zaCM12e0AKxCB9zJS+0stRyVNSPuyrVVhdpRQWB0ec4wqxNiJsQFMBhCgwol0VbLY1RpjLrmuHbVrCquFOLg1xrix5YsVz0bYMLPdti3ArnJgHP67c9zs5xgHP67c91uhpznPh5ppdRu873r/MY9MOf1257vNtLnz873r/ADHbG6ZdfG0ejvuZXu0+URZrnpito77mV7tPlGyLGe/ZH6CNnlnc6uemDDc9+zPcc9+zPcmAaw4HPRDBnNIcM5z45mA4HPRBrDQc9Gc4oHOTGZgSZ78NUOrnIiKsPrGJhT65zn+YbXZVmABuJgymikggg1F8EfGn8VkznCCM5+OePE0rcLJIWWoVBQCp11JLG8xJJJLFiSScSTXjxnBzhEYOc5/k1jnNIlGc0gg5zn+Igc9MOrGJpEoOc5/g3s9O3PdGDnp1Z/o1zn2Z4uc0qkrBBz0QwGOP9oJk9TJeQHa4zO8taecAT0DU8dTT/dT44mlY1d2ETnpjL6KmW1biTBf87MvO34lNoYYUBuqJV0riK4D2uFtt1abmpG6OL2IBAKbmKXKhSpmVPEVHCIMYmlrFp6wY5dgnzjOnrMXgAgy2GAKm9hQ43gKVxYGvF6I6dc5MYmlDoQhtc5Oe5VznP8ZsHjP6QoaDnOf4Oc4RmwdnvhZ74bnv2Z7znv2RLAwYGe/ZCznCIDCgZzhBERQhGDCIhcA5/WPNNLnz873r8f8AuO2PSyM5EeaaXPn53vX+Y7Y6UunjaLR33UrD/TT5R+kWabI8zsvoJ/ivcIlj7seTpxnxvR6Zp7dkGmae3Znu83hRfZ0evt6RTORBAz0bNuePzaBEzPX29MFc525ris5z/fmcGJkevt6ZnOMOz37c93mMCJc9b1AwRHl0KIuD1MZ/SCI8vPH/AIj+IdxfD+IzJ63qEHPf/UeXPx/H/wA4T8fx/wDkjnK4PU6QY8rOv4nvaJpfF7D3RiYMHqEER5mv4fj3wV4vb/KRzqXB6aINI8wXi+H/AIQl/gdyxyyX19vT6Q6PLxnoMSJ/J7zGZk9b03OcYQz+m3Pd5nBjEyet6YM5z4OpHmBhRm6+t6dnOf7NM9OzPf5fCiGD1GmenZCpsz0R5dChY9b1IDPRshAZ6NkeWwoljB6nCpHlkKGJg9TpHmmlx5+dr+9f5jFeMRpH72Z7xvmMb8dDr4vHq//Z"/>
          <p:cNvSpPr>
            <a:spLocks noChangeAspect="1" noChangeArrowheads="1"/>
          </p:cNvSpPr>
          <p:nvPr/>
        </p:nvSpPr>
        <p:spPr bwMode="auto">
          <a:xfrm>
            <a:off x="406932" y="2708920"/>
            <a:ext cx="5476875" cy="3105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AutoShape 2" descr="Resultado de imagen para validacion de sistem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4" descr="Resultado de imagen para validacion de sistem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AutoShape 6" descr="Resultado de imagen para validacion de sistema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7252653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just">
              <a:lnSpc>
                <a:spcPct val="107000"/>
              </a:lnSpc>
              <a:spcBef>
                <a:spcPts val="0"/>
              </a:spcBef>
              <a:spcAft>
                <a:spcPts val="800"/>
              </a:spcAft>
              <a:buFont typeface="+mj-lt"/>
              <a:buAutoNum type="arabicPeriod"/>
              <a:tabLst>
                <a:tab pos="457200" algn="l"/>
              </a:tabLst>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La exactitud en la predicción del futuro</a:t>
            </a:r>
            <a:r>
              <a:rPr lang="es-MX" sz="24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gn="just">
              <a:lnSpc>
                <a:spcPct val="107000"/>
              </a:lnSpc>
              <a:spcBef>
                <a:spcPts val="0"/>
              </a:spcBef>
              <a:spcAft>
                <a:spcPts val="800"/>
              </a:spcAft>
              <a:buFont typeface="+mj-lt"/>
              <a:buAutoNum type="arabicPeriod"/>
              <a:tabLst>
                <a:tab pos="457200" algn="l"/>
              </a:tabLst>
            </a:pP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Bef>
                <a:spcPts val="0"/>
              </a:spcBef>
              <a:spcAft>
                <a:spcPts val="800"/>
              </a:spcAft>
              <a:buFont typeface="+mj-lt"/>
              <a:buAutoNum type="arabicPeriod"/>
              <a:tabLst>
                <a:tab pos="457200" algn="l"/>
              </a:tabLst>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La comprobación de falla del modelo de simulación al utilizar datos que hacen fallar al sistema real</a:t>
            </a:r>
            <a:r>
              <a:rPr lang="es-MX" sz="24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gn="just">
              <a:lnSpc>
                <a:spcPct val="107000"/>
              </a:lnSpc>
              <a:spcBef>
                <a:spcPts val="0"/>
              </a:spcBef>
              <a:spcAft>
                <a:spcPts val="800"/>
              </a:spcAft>
              <a:buFont typeface="+mj-lt"/>
              <a:buAutoNum type="arabicPeriod"/>
              <a:tabLst>
                <a:tab pos="457200" algn="l"/>
              </a:tabLst>
            </a:pP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Bef>
                <a:spcPts val="0"/>
              </a:spcBef>
              <a:spcAft>
                <a:spcPts val="800"/>
              </a:spcAft>
              <a:buFont typeface="+mj-lt"/>
              <a:buAutoNum type="arabicPeriod"/>
              <a:tabLst>
                <a:tab pos="457200" algn="l"/>
              </a:tabLst>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La aceptación y confianza en el modelo de la persona que hará uso de los resultados que arroje el experimento de simulación.</a:t>
            </a:r>
            <a:endParaRPr lang="es-MX"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3074047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374848" y="1124744"/>
            <a:ext cx="3909120" cy="4559197"/>
          </a:xfrm>
          <a:prstGeom prst="rect">
            <a:avLst/>
          </a:prstGeom>
          <a:noFill/>
        </p:spPr>
        <p:txBody>
          <a:bodyPr wrap="square" rtlCol="0">
            <a:spAutoFit/>
          </a:bodyPr>
          <a:lstStyle/>
          <a:p>
            <a:pPr>
              <a:lnSpc>
                <a:spcPct val="107000"/>
              </a:lnSpc>
              <a:spcAft>
                <a:spcPts val="800"/>
              </a:spcAft>
            </a:pPr>
            <a:r>
              <a:rPr lang="es-MX" sz="2600" b="1" dirty="0">
                <a:latin typeface="Times New Roman" panose="02020603050405020304" pitchFamily="18" charset="0"/>
                <a:ea typeface="Times New Roman" panose="02020603050405020304" pitchFamily="18" charset="0"/>
                <a:cs typeface="Times New Roman" panose="02020603050405020304" pitchFamily="18" charset="0"/>
              </a:rPr>
              <a:t>Experimentación</a:t>
            </a:r>
            <a:endParaRPr lang="es-MX" sz="2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a:latin typeface="Times New Roman" panose="02020603050405020304" pitchFamily="18" charset="0"/>
                <a:ea typeface="Times New Roman" panose="02020603050405020304" pitchFamily="18" charset="0"/>
                <a:cs typeface="Times New Roman" panose="02020603050405020304" pitchFamily="18" charset="0"/>
              </a:rPr>
              <a:t>La experimentación con el modelo se realiza después que este haya sido validado. La experimentación consiste en comprobar los datos generados como deseados y en realizar un análisis de sensibilidad de los índices requeridos.</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206" y="1124744"/>
            <a:ext cx="4249737" cy="423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11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6" name="Grupo 6"/>
          <p:cNvGrpSpPr/>
          <p:nvPr/>
        </p:nvGrpSpPr>
        <p:grpSpPr>
          <a:xfrm>
            <a:off x="35496" y="6348077"/>
            <a:ext cx="7524035" cy="537307"/>
            <a:chOff x="0" y="6309729"/>
            <a:chExt cx="7524035" cy="537307"/>
          </a:xfrm>
        </p:grpSpPr>
        <p:pic>
          <p:nvPicPr>
            <p:cNvPr id="7"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8"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9" name="8 CuadroTexto"/>
          <p:cNvSpPr txBox="1"/>
          <p:nvPr/>
        </p:nvSpPr>
        <p:spPr>
          <a:xfrm>
            <a:off x="683568" y="1340768"/>
            <a:ext cx="3888432" cy="4559197"/>
          </a:xfrm>
          <a:prstGeom prst="rect">
            <a:avLst/>
          </a:prstGeom>
          <a:noFill/>
        </p:spPr>
        <p:txBody>
          <a:bodyPr wrap="square" rtlCol="0">
            <a:spAutoFit/>
          </a:bodyPr>
          <a:lstStyle/>
          <a:p>
            <a:pPr lvl="0">
              <a:lnSpc>
                <a:spcPct val="107000"/>
              </a:lnSpc>
              <a:spcAft>
                <a:spcPts val="800"/>
              </a:spcAft>
            </a:pPr>
            <a:r>
              <a:rPr lang="es-MX" sz="26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Interpretación</a:t>
            </a:r>
            <a:endParaRPr lang="es-MX" sz="2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800"/>
              </a:spcAft>
            </a:pP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En esta etapa del estudio, se interpretan los resultados que arroja la simulación y con base a esto se toma una decisión. Es obvio que los resultados que se obtienen de un estudio de simulación colabora a soportar decisiones del tipo </a:t>
            </a:r>
            <a:r>
              <a:rPr lang="es-MX" sz="240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semi</a:t>
            </a:r>
            <a:r>
              <a:rPr lang="es-MX" sz="24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-estructurado</a:t>
            </a:r>
            <a:r>
              <a:rPr lang="es-MX"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endParaRPr lang="es-MX" sz="1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7418" y="1032159"/>
            <a:ext cx="4197041" cy="4197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80452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1"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374848" y="1124744"/>
            <a:ext cx="4485184" cy="4559197"/>
          </a:xfrm>
          <a:prstGeom prst="rect">
            <a:avLst/>
          </a:prstGeom>
          <a:noFill/>
        </p:spPr>
        <p:txBody>
          <a:bodyPr wrap="square" rtlCol="0">
            <a:spAutoFit/>
          </a:bodyPr>
          <a:lstStyle/>
          <a:p>
            <a:pPr algn="just">
              <a:lnSpc>
                <a:spcPct val="107000"/>
              </a:lnSpc>
              <a:spcAft>
                <a:spcPts val="800"/>
              </a:spcAft>
            </a:pPr>
            <a:r>
              <a:rPr lang="es-MX" sz="2600" b="1" dirty="0">
                <a:latin typeface="Times New Roman" panose="02020603050405020304" pitchFamily="18" charset="0"/>
                <a:ea typeface="Times New Roman" panose="02020603050405020304" pitchFamily="18" charset="0"/>
                <a:cs typeface="Times New Roman" panose="02020603050405020304" pitchFamily="18" charset="0"/>
              </a:rPr>
              <a:t>Documentación</a:t>
            </a:r>
            <a:endParaRPr lang="es-MX" sz="2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a:latin typeface="Times New Roman" panose="02020603050405020304" pitchFamily="18" charset="0"/>
                <a:ea typeface="Times New Roman" panose="02020603050405020304" pitchFamily="18" charset="0"/>
                <a:cs typeface="Times New Roman" panose="02020603050405020304" pitchFamily="18" charset="0"/>
              </a:rPr>
              <a:t>Dos tipos de documentación son requeridos para hacer un mejor uso del modelo de simulación. La primera se refiere a la documentación del tipo técnico y la segunda se refiere al manual del usuario, con el cual se facilita la interacción y el uso del modelo desarrollado.</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endParaRPr lang="es-ES" dirty="0"/>
          </a:p>
        </p:txBody>
      </p:sp>
      <p:pic>
        <p:nvPicPr>
          <p:cNvPr id="5124" name="Picture 4" descr="Resultado de imagen para documentacion de dat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4744" y="1470776"/>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5155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20693"/>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Rectángulo 1"/>
          <p:cNvSpPr/>
          <p:nvPr/>
        </p:nvSpPr>
        <p:spPr>
          <a:xfrm>
            <a:off x="251520" y="620688"/>
            <a:ext cx="8352928" cy="923330"/>
          </a:xfrm>
          <a:prstGeom prst="rect">
            <a:avLst/>
          </a:prstGeom>
        </p:spPr>
        <p:txBody>
          <a:bodyPr wrap="square">
            <a:spAutoFit/>
          </a:bodyPr>
          <a:lstStyle/>
          <a:p>
            <a:pPr marL="514350" indent="-514350" algn="just">
              <a:lnSpc>
                <a:spcPct val="150000"/>
              </a:lnSpc>
            </a:pPr>
            <a:endParaRPr lang="es-MX" b="1" dirty="0">
              <a:latin typeface="Arial" pitchFamily="34" charset="0"/>
              <a:cs typeface="Arial" pitchFamily="34" charset="0"/>
            </a:endParaRPr>
          </a:p>
          <a:p>
            <a:pPr marL="514350" indent="-514350" algn="just">
              <a:lnSpc>
                <a:spcPct val="150000"/>
              </a:lnSpc>
            </a:pPr>
            <a:r>
              <a:rPr lang="es-MX" b="1" dirty="0">
                <a:latin typeface="Arial" pitchFamily="34" charset="0"/>
                <a:cs typeface="Arial" pitchFamily="34" charset="0"/>
              </a:rPr>
              <a:t>	</a:t>
            </a:r>
          </a:p>
        </p:txBody>
      </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374848" y="1196752"/>
            <a:ext cx="8229600" cy="2316019"/>
          </a:xfrm>
          <a:prstGeom prst="rect">
            <a:avLst/>
          </a:prstGeom>
          <a:noFill/>
        </p:spPr>
        <p:txBody>
          <a:bodyPr wrap="square" rtlCol="0">
            <a:spAutoFit/>
          </a:bodyPr>
          <a:lstStyle/>
          <a:p>
            <a:pPr lvl="0" algn="just" defTabSz="457200">
              <a:lnSpc>
                <a:spcPct val="107000"/>
              </a:lnSpc>
              <a:spcAft>
                <a:spcPts val="800"/>
              </a:spcAft>
            </a:pPr>
            <a:r>
              <a:rPr lang="es-MX" sz="2800" b="1" dirty="0">
                <a:solidFill>
                  <a:prstClr val="black"/>
                </a:solidFill>
                <a:latin typeface="Arial" panose="020B0604020202020204" pitchFamily="34" charset="0"/>
                <a:ea typeface="Calibri" panose="020F0502020204030204" pitchFamily="34" charset="0"/>
                <a:cs typeface="Arial" panose="020B0604020202020204" pitchFamily="34" charset="0"/>
              </a:rPr>
              <a:t>RAZONAMIENTO LÓGICO. </a:t>
            </a:r>
            <a:r>
              <a:rPr lang="es-MX" sz="2800" dirty="0">
                <a:solidFill>
                  <a:prstClr val="black"/>
                </a:solidFill>
                <a:latin typeface="Arial" panose="020B0604020202020204" pitchFamily="34" charset="0"/>
                <a:ea typeface="Calibri" panose="020F0502020204030204" pitchFamily="34" charset="0"/>
                <a:cs typeface="Arial" panose="020B0604020202020204" pitchFamily="34" charset="0"/>
              </a:rPr>
              <a:t>Parte de una analogía donde analizamos un escenario no explorado a otro con conocimiento aplicando un conocimiento científico.</a:t>
            </a:r>
          </a:p>
          <a:p>
            <a:endParaRPr lang="es-ES" dirty="0"/>
          </a:p>
        </p:txBody>
      </p:sp>
      <p:pic>
        <p:nvPicPr>
          <p:cNvPr id="13314" name="Picture 2" descr="Resultado de imagen para razonamiento log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761033"/>
            <a:ext cx="3672408" cy="3559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0857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defTabSz="457200">
              <a:lnSpc>
                <a:spcPct val="107000"/>
              </a:lnSpc>
              <a:spcBef>
                <a:spcPts val="0"/>
              </a:spcBef>
              <a:spcAft>
                <a:spcPts val="800"/>
              </a:spcAft>
              <a:buNone/>
            </a:pPr>
            <a:r>
              <a:rPr lang="es-MX" sz="2800" b="1" dirty="0">
                <a:solidFill>
                  <a:prstClr val="black"/>
                </a:solidFill>
                <a:latin typeface="Arial" panose="020B0604020202020204" pitchFamily="34" charset="0"/>
                <a:ea typeface="Calibri" panose="020F0502020204030204" pitchFamily="34" charset="0"/>
                <a:cs typeface="Arial" panose="020B0604020202020204" pitchFamily="34" charset="0"/>
              </a:rPr>
              <a:t>RAZONAMIENTO NO-LÓGICO. </a:t>
            </a:r>
            <a:r>
              <a:rPr lang="es-MX" sz="2800" dirty="0">
                <a:solidFill>
                  <a:prstClr val="black"/>
                </a:solidFill>
                <a:latin typeface="Arial" panose="020B0604020202020204" pitchFamily="34" charset="0"/>
                <a:ea typeface="Calibri" panose="020F0502020204030204" pitchFamily="34" charset="0"/>
                <a:cs typeface="Arial" panose="020B0604020202020204" pitchFamily="34" charset="0"/>
              </a:rPr>
              <a:t>Denominado razonamiento informal y se basa en premisas para su solución.</a:t>
            </a: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20693"/>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16386" name="Picture 2"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319" y="2564904"/>
            <a:ext cx="3043417" cy="3321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7163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just" defTabSz="457200">
              <a:lnSpc>
                <a:spcPct val="107000"/>
              </a:lnSpc>
              <a:spcBef>
                <a:spcPts val="0"/>
              </a:spcBef>
              <a:spcAft>
                <a:spcPts val="800"/>
              </a:spcAft>
              <a:buNone/>
            </a:pPr>
            <a:r>
              <a:rPr lang="es-MX" sz="2800" b="1" dirty="0">
                <a:solidFill>
                  <a:prstClr val="black"/>
                </a:solidFill>
                <a:latin typeface="Arial" panose="020B0604020202020204" pitchFamily="34" charset="0"/>
                <a:ea typeface="Calibri" panose="020F0502020204030204" pitchFamily="34" charset="0"/>
                <a:cs typeface="Arial" panose="020B0604020202020204" pitchFamily="34" charset="0"/>
              </a:rPr>
              <a:t>RAZONAMIENTO DEDUCTIVO E INDUCTIVO</a:t>
            </a:r>
            <a:r>
              <a:rPr lang="es-MX" sz="2800" dirty="0">
                <a:solidFill>
                  <a:prstClr val="black"/>
                </a:solidFill>
                <a:latin typeface="Arial" panose="020B0604020202020204" pitchFamily="34" charset="0"/>
                <a:ea typeface="Calibri" panose="020F0502020204030204" pitchFamily="34" charset="0"/>
                <a:cs typeface="Arial" panose="020B0604020202020204" pitchFamily="34" charset="0"/>
              </a:rPr>
              <a:t>. Parte de lo general a lo particular y el inductivo lo contrario.</a:t>
            </a:r>
          </a:p>
          <a:p>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20693"/>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17410" name="Picture 2" descr="Resultado de imagen para razonamiento deductivo e inductiv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591253"/>
            <a:ext cx="3744416" cy="3729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977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plantilla_GENERIC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384"/>
            <a:ext cx="9144000" cy="6858000"/>
          </a:xfrm>
          <a:prstGeom prst="rect">
            <a:avLst/>
          </a:prstGeom>
          <a:solidFill>
            <a:schemeClr val="bg1"/>
          </a:solidFill>
        </p:spPr>
      </p:pic>
      <p:sp>
        <p:nvSpPr>
          <p:cNvPr id="7" name="7 Marcador de contenido"/>
          <p:cNvSpPr>
            <a:spLocks noGrp="1"/>
          </p:cNvSpPr>
          <p:nvPr>
            <p:ph idx="1"/>
          </p:nvPr>
        </p:nvSpPr>
        <p:spPr>
          <a:xfrm>
            <a:off x="251520" y="1613603"/>
            <a:ext cx="8229600" cy="4911741"/>
          </a:xfrm>
        </p:spPr>
        <p:txBody>
          <a:bodyPr>
            <a:normAutofit/>
          </a:bodyPr>
          <a:lstStyle/>
          <a:p>
            <a:r>
              <a:rPr lang="es-MX" sz="2400" b="1" dirty="0" smtClean="0">
                <a:latin typeface="Arial" panose="020B0604020202020204" pitchFamily="34" charset="0"/>
                <a:cs typeface="Arial" panose="020B0604020202020204" pitchFamily="34" charset="0"/>
              </a:rPr>
              <a:t>Clave: </a:t>
            </a:r>
            <a:r>
              <a:rPr lang="es-ES" sz="2400" dirty="0" smtClean="0">
                <a:latin typeface="Arial" panose="020B0604020202020204" pitchFamily="34" charset="0"/>
                <a:cs typeface="Arial" panose="020B0604020202020204" pitchFamily="34" charset="0"/>
              </a:rPr>
              <a:t>S/C</a:t>
            </a:r>
          </a:p>
          <a:p>
            <a:r>
              <a:rPr lang="es-ES" sz="2400" dirty="0" smtClean="0">
                <a:latin typeface="Arial" panose="020B0604020202020204" pitchFamily="34" charset="0"/>
                <a:cs typeface="Arial" panose="020B0604020202020204" pitchFamily="34" charset="0"/>
              </a:rPr>
              <a:t>Horas de teoría: 2</a:t>
            </a:r>
          </a:p>
          <a:p>
            <a:r>
              <a:rPr lang="es-ES" sz="2400" dirty="0" smtClean="0">
                <a:latin typeface="Arial" panose="020B0604020202020204" pitchFamily="34" charset="0"/>
                <a:cs typeface="Arial" panose="020B0604020202020204" pitchFamily="34" charset="0"/>
              </a:rPr>
              <a:t>Horas de práctica: </a:t>
            </a:r>
            <a:r>
              <a:rPr lang="es-ES" sz="2400" dirty="0">
                <a:latin typeface="Arial" panose="020B0604020202020204" pitchFamily="34" charset="0"/>
                <a:cs typeface="Arial" panose="020B0604020202020204" pitchFamily="34" charset="0"/>
              </a:rPr>
              <a:t>4</a:t>
            </a:r>
            <a:endParaRPr lang="es-ES" sz="2400" dirty="0" smtClean="0">
              <a:latin typeface="Arial" panose="020B0604020202020204" pitchFamily="34" charset="0"/>
              <a:cs typeface="Arial" panose="020B0604020202020204" pitchFamily="34" charset="0"/>
            </a:endParaRPr>
          </a:p>
          <a:p>
            <a:r>
              <a:rPr lang="es-ES" sz="2400" dirty="0" smtClean="0">
                <a:latin typeface="Arial" panose="020B0604020202020204" pitchFamily="34" charset="0"/>
                <a:cs typeface="Arial" panose="020B0604020202020204" pitchFamily="34" charset="0"/>
              </a:rPr>
              <a:t>Total de horas: </a:t>
            </a:r>
            <a:r>
              <a:rPr lang="es-ES" sz="2400" dirty="0">
                <a:latin typeface="Arial" panose="020B0604020202020204" pitchFamily="34" charset="0"/>
                <a:cs typeface="Arial" panose="020B0604020202020204" pitchFamily="34" charset="0"/>
              </a:rPr>
              <a:t>6</a:t>
            </a:r>
            <a:endParaRPr lang="es-ES" sz="2400" dirty="0" smtClean="0">
              <a:latin typeface="Arial" panose="020B0604020202020204" pitchFamily="34" charset="0"/>
              <a:cs typeface="Arial" panose="020B0604020202020204" pitchFamily="34" charset="0"/>
            </a:endParaRPr>
          </a:p>
          <a:p>
            <a:r>
              <a:rPr lang="es-ES" sz="2400" dirty="0" smtClean="0">
                <a:latin typeface="Arial" panose="020B0604020202020204" pitchFamily="34" charset="0"/>
                <a:cs typeface="Arial" panose="020B0604020202020204" pitchFamily="34" charset="0"/>
              </a:rPr>
              <a:t>Créditos: OCHO.</a:t>
            </a:r>
          </a:p>
          <a:p>
            <a:r>
              <a:rPr lang="es-ES" sz="2400" dirty="0" smtClean="0">
                <a:latin typeface="Arial" panose="020B0604020202020204" pitchFamily="34" charset="0"/>
                <a:cs typeface="Arial" panose="020B0604020202020204" pitchFamily="34" charset="0"/>
              </a:rPr>
              <a:t>Tipo de unidad de aprendizaje: CURSO - TALLER.</a:t>
            </a:r>
          </a:p>
          <a:p>
            <a:r>
              <a:rPr lang="es-ES" sz="2400" dirty="0" smtClean="0">
                <a:latin typeface="Arial" panose="020B0604020202020204" pitchFamily="34" charset="0"/>
                <a:cs typeface="Arial" panose="020B0604020202020204" pitchFamily="34" charset="0"/>
              </a:rPr>
              <a:t>Carácter de la unidad de aprendizaje: OBLIGATORIA.</a:t>
            </a:r>
          </a:p>
          <a:p>
            <a:r>
              <a:rPr lang="es-ES" sz="2400" dirty="0" smtClean="0">
                <a:latin typeface="Arial" panose="020B0604020202020204" pitchFamily="34" charset="0"/>
                <a:cs typeface="Arial" panose="020B0604020202020204" pitchFamily="34" charset="0"/>
              </a:rPr>
              <a:t>Núcleo de formación: INTEGRAL.</a:t>
            </a:r>
          </a:p>
          <a:p>
            <a:r>
              <a:rPr lang="es-ES" sz="2400" dirty="0" smtClean="0">
                <a:latin typeface="Arial" panose="020B0604020202020204" pitchFamily="34" charset="0"/>
                <a:cs typeface="Arial" panose="020B0604020202020204" pitchFamily="34" charset="0"/>
              </a:rPr>
              <a:t>Modalidad: PRESENCIAL.</a:t>
            </a:r>
          </a:p>
          <a:p>
            <a:r>
              <a:rPr lang="es-ES" sz="2400" dirty="0" smtClean="0">
                <a:latin typeface="Arial" panose="020B0604020202020204" pitchFamily="34" charset="0"/>
                <a:cs typeface="Arial" panose="020B0604020202020204" pitchFamily="34" charset="0"/>
              </a:rPr>
              <a:t>Unidad de aprendizaje antecedente: NINGUNA.</a:t>
            </a:r>
            <a:endParaRPr lang="es-ES" sz="2400" dirty="0">
              <a:latin typeface="Arial" panose="020B0604020202020204" pitchFamily="34" charset="0"/>
              <a:cs typeface="Arial" panose="020B0604020202020204" pitchFamily="34" charset="0"/>
            </a:endParaRPr>
          </a:p>
        </p:txBody>
      </p:sp>
      <p:grpSp>
        <p:nvGrpSpPr>
          <p:cNvPr id="10" name="Grupo 9"/>
          <p:cNvGrpSpPr/>
          <p:nvPr/>
        </p:nvGrpSpPr>
        <p:grpSpPr>
          <a:xfrm>
            <a:off x="0" y="6309729"/>
            <a:ext cx="7524035" cy="537307"/>
            <a:chOff x="0" y="6309729"/>
            <a:chExt cx="7524035" cy="537307"/>
          </a:xfrm>
        </p:grpSpPr>
        <p:pic>
          <p:nvPicPr>
            <p:cNvPr id="11" name="Imagen 10" descr="potroUAE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2" name="Rectángulo 11"/>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14689492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20693"/>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8" name="CuadroTexto 1"/>
          <p:cNvSpPr txBox="1"/>
          <p:nvPr/>
        </p:nvSpPr>
        <p:spPr>
          <a:xfrm>
            <a:off x="450348" y="958824"/>
            <a:ext cx="6731000" cy="2185214"/>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s-ES" sz="2800" b="1" i="0" u="none" strike="noStrike" kern="0" cap="none" spc="0" normalizeH="0" baseline="0" noProof="0" dirty="0" smtClean="0">
                <a:ln>
                  <a:noFill/>
                </a:ln>
                <a:solidFill>
                  <a:prstClr val="black"/>
                </a:solidFill>
                <a:effectLst/>
                <a:uLnTx/>
                <a:uFillTx/>
              </a:rPr>
              <a:t>SOFTWARE.</a:t>
            </a:r>
          </a:p>
          <a:p>
            <a:pPr marL="0" marR="0" lvl="0" indent="0" defTabSz="4572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smtClean="0">
              <a:ln>
                <a:noFill/>
              </a:ln>
              <a:solidFill>
                <a:prstClr val="black"/>
              </a:solidFill>
              <a:effectLst/>
              <a:uLnTx/>
              <a:uFillTx/>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smtClean="0">
              <a:ln>
                <a:noFill/>
              </a:ln>
              <a:solidFill>
                <a:prstClr val="black"/>
              </a:solidFill>
              <a:effectLst/>
              <a:uLnTx/>
              <a:uFillTx/>
            </a:endParaRPr>
          </a:p>
          <a:p>
            <a:pPr marL="0" marR="0" lvl="0" indent="0" defTabSz="457200" eaLnBrk="1" fontAlgn="auto" latinLnBrk="0" hangingPunct="1">
              <a:lnSpc>
                <a:spcPct val="100000"/>
              </a:lnSpc>
              <a:spcBef>
                <a:spcPts val="0"/>
              </a:spcBef>
              <a:spcAft>
                <a:spcPts val="0"/>
              </a:spcAft>
              <a:buClrTx/>
              <a:buSzTx/>
              <a:buFontTx/>
              <a:buNone/>
              <a:tabLst/>
              <a:defRPr/>
            </a:pPr>
            <a:r>
              <a:rPr kumimoji="0" lang="es-ES" sz="2400" b="0" i="0" u="none" strike="noStrike" kern="0" cap="none" spc="0" normalizeH="0" baseline="0" noProof="0" dirty="0" smtClean="0">
                <a:ln>
                  <a:noFill/>
                </a:ln>
                <a:solidFill>
                  <a:prstClr val="black"/>
                </a:solidFill>
                <a:effectLst/>
                <a:uLnTx/>
                <a:uFillTx/>
              </a:rPr>
              <a:t>LABSAG-MARKLOG</a:t>
            </a:r>
          </a:p>
          <a:p>
            <a:pPr marL="0" marR="0" lvl="0" indent="0" defTabSz="457200" eaLnBrk="1" fontAlgn="auto" latinLnBrk="0" hangingPunct="1">
              <a:lnSpc>
                <a:spcPct val="100000"/>
              </a:lnSpc>
              <a:spcBef>
                <a:spcPts val="0"/>
              </a:spcBef>
              <a:spcAft>
                <a:spcPts val="0"/>
              </a:spcAft>
              <a:buClrTx/>
              <a:buSzTx/>
              <a:buFontTx/>
              <a:buNone/>
              <a:tabLst/>
              <a:defRPr/>
            </a:pPr>
            <a:endParaRPr kumimoji="0" lang="es-ES" sz="2400" b="0" i="0" u="none" strike="noStrike" kern="0" cap="none" spc="0" normalizeH="0" baseline="0" noProof="0" dirty="0" smtClean="0">
              <a:ln>
                <a:noFill/>
              </a:ln>
              <a:solidFill>
                <a:prstClr val="black"/>
              </a:solidFill>
              <a:effectLst/>
              <a:uLnTx/>
              <a:uFillTx/>
            </a:endParaRPr>
          </a:p>
          <a:p>
            <a:pPr marL="0" marR="0" lvl="0" indent="0" defTabSz="457200" eaLnBrk="1" fontAlgn="auto" latinLnBrk="0" hangingPunct="1">
              <a:lnSpc>
                <a:spcPct val="100000"/>
              </a:lnSpc>
              <a:spcBef>
                <a:spcPts val="0"/>
              </a:spcBef>
              <a:spcAft>
                <a:spcPts val="0"/>
              </a:spcAft>
              <a:buClrTx/>
              <a:buSzTx/>
              <a:buFontTx/>
              <a:buNone/>
              <a:tabLst/>
              <a:defRPr/>
            </a:pPr>
            <a:r>
              <a:rPr kumimoji="0" lang="es-ES" sz="2400" b="0" i="0" u="none" strike="noStrike" kern="0" cap="none" spc="0" normalizeH="0" baseline="0" noProof="0" dirty="0" smtClean="0">
                <a:ln>
                  <a:noFill/>
                </a:ln>
                <a:solidFill>
                  <a:prstClr val="black"/>
                </a:solidFill>
                <a:effectLst/>
                <a:uLnTx/>
                <a:uFillTx/>
              </a:rPr>
              <a:t>PRO MODEL</a:t>
            </a:r>
          </a:p>
        </p:txBody>
      </p:sp>
      <p:pic>
        <p:nvPicPr>
          <p:cNvPr id="9" name="Imagen 2" descr="Captura de pantalla 2017-07-29 a la(s) 22.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971355"/>
            <a:ext cx="4343400" cy="3247562"/>
          </a:xfrm>
          <a:prstGeom prst="rect">
            <a:avLst/>
          </a:prstGeom>
        </p:spPr>
      </p:pic>
      <p:pic>
        <p:nvPicPr>
          <p:cNvPr id="10" name="Imagen 3" descr="Captura de pantalla 2017-07-29 a la(s) 22.47.5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615" y="3789040"/>
            <a:ext cx="3517900" cy="1955898"/>
          </a:xfrm>
          <a:prstGeom prst="rect">
            <a:avLst/>
          </a:prstGeom>
        </p:spPr>
      </p:pic>
    </p:spTree>
    <p:extLst>
      <p:ext uri="{BB962C8B-B14F-4D97-AF65-F5344CB8AC3E}">
        <p14:creationId xmlns:p14="http://schemas.microsoft.com/office/powerpoint/2010/main" val="19248182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1 CuadroTexto"/>
          <p:cNvSpPr txBox="1"/>
          <p:nvPr/>
        </p:nvSpPr>
        <p:spPr>
          <a:xfrm>
            <a:off x="409810" y="1052736"/>
            <a:ext cx="8194637" cy="1143326"/>
          </a:xfrm>
          <a:prstGeom prst="rect">
            <a:avLst/>
          </a:prstGeom>
          <a:noFill/>
        </p:spPr>
        <p:txBody>
          <a:bodyPr wrap="square" rtlCol="0">
            <a:spAutoFit/>
          </a:bodyPr>
          <a:lstStyle/>
          <a:p>
            <a:pPr>
              <a:lnSpc>
                <a:spcPct val="150000"/>
              </a:lnSpc>
            </a:pPr>
            <a:r>
              <a:rPr lang="es-ES" sz="2800" b="1" dirty="0">
                <a:latin typeface="Arial" panose="020B0604020202020204" pitchFamily="34" charset="0"/>
              </a:rPr>
              <a:t>1.6. Etapas de un proyectos de simulación</a:t>
            </a:r>
          </a:p>
          <a:p>
            <a:pPr>
              <a:lnSpc>
                <a:spcPct val="150000"/>
              </a:lnSpc>
            </a:pPr>
            <a:endParaRPr lang="es-MX" sz="2000" b="1" dirty="0">
              <a:solidFill>
                <a:schemeClr val="accent3">
                  <a:lumMod val="75000"/>
                </a:schemeClr>
              </a:solidFill>
              <a:latin typeface="Arial" panose="020B0604020202020204" pitchFamily="34" charset="0"/>
            </a:endParaRPr>
          </a:p>
        </p:txBody>
      </p:sp>
      <p:sp>
        <p:nvSpPr>
          <p:cNvPr id="6" name="5 CuadroTexto"/>
          <p:cNvSpPr txBox="1"/>
          <p:nvPr/>
        </p:nvSpPr>
        <p:spPr>
          <a:xfrm>
            <a:off x="374848" y="1700808"/>
            <a:ext cx="8229600" cy="2677656"/>
          </a:xfrm>
          <a:prstGeom prst="rect">
            <a:avLst/>
          </a:prstGeom>
          <a:noFill/>
        </p:spPr>
        <p:txBody>
          <a:bodyPr wrap="square" rtlCol="0">
            <a:spAutoFit/>
          </a:bodyPr>
          <a:lstStyle/>
          <a:p>
            <a:pPr marL="285750" indent="-285750" algn="just">
              <a:buFont typeface="Arial" panose="020B0604020202020204" pitchFamily="34" charset="0"/>
              <a:buChar char="•"/>
            </a:pPr>
            <a:r>
              <a:rPr lang="es-ES" sz="2800" dirty="0"/>
              <a:t> Estas etapas pueden ser interpretativas, analíticas o de desarrollo</a:t>
            </a:r>
            <a:r>
              <a:rPr lang="es-ES" sz="2800" dirty="0" smtClean="0"/>
              <a:t>.</a:t>
            </a:r>
          </a:p>
          <a:p>
            <a:pPr algn="just"/>
            <a:endParaRPr lang="es-ES" sz="2800" dirty="0"/>
          </a:p>
          <a:p>
            <a:pPr marL="285750" indent="-285750" algn="just">
              <a:buFont typeface="Arial" panose="020B0604020202020204" pitchFamily="34" charset="0"/>
              <a:buChar char="•"/>
            </a:pPr>
            <a:r>
              <a:rPr lang="es-ES" sz="2800" dirty="0" smtClean="0"/>
              <a:t>Aunque </a:t>
            </a:r>
            <a:r>
              <a:rPr lang="es-ES" sz="2800" dirty="0"/>
              <a:t>puede parecer que el desarrollo de un proceso secuencial, en la práctica no es así.</a:t>
            </a:r>
          </a:p>
          <a:p>
            <a:endParaRPr lang="es-ES" sz="28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3903042"/>
            <a:ext cx="3919977" cy="261331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01366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958764"/>
            <a:ext cx="7145337" cy="338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374848" y="1196752"/>
            <a:ext cx="8229600" cy="1815882"/>
          </a:xfrm>
          <a:prstGeom prst="rect">
            <a:avLst/>
          </a:prstGeom>
          <a:noFill/>
        </p:spPr>
        <p:txBody>
          <a:bodyPr wrap="square" rtlCol="0">
            <a:spAutoFit/>
          </a:bodyPr>
          <a:lstStyle/>
          <a:p>
            <a:pPr marL="285750" lvl="0" indent="-285750" algn="just">
              <a:buFont typeface="Arial" panose="020B0604020202020204" pitchFamily="34" charset="0"/>
              <a:buChar char="•"/>
            </a:pPr>
            <a:r>
              <a:rPr lang="es-ES" sz="2800" dirty="0">
                <a:solidFill>
                  <a:prstClr val="black"/>
                </a:solidFill>
              </a:rPr>
              <a:t>Si el modelo de simulación obtenido no supera alguna de sus etapas, es posible que sea necesario modificar tanto el modelo conceptual como el de simulación.</a:t>
            </a:r>
          </a:p>
        </p:txBody>
      </p:sp>
    </p:spTree>
    <p:extLst>
      <p:ext uri="{BB962C8B-B14F-4D97-AF65-F5344CB8AC3E}">
        <p14:creationId xmlns:p14="http://schemas.microsoft.com/office/powerpoint/2010/main" val="6058132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539552" y="1268760"/>
            <a:ext cx="2411238" cy="584775"/>
          </a:xfrm>
          <a:prstGeom prst="rect">
            <a:avLst/>
          </a:prstGeom>
          <a:noFill/>
        </p:spPr>
        <p:txBody>
          <a:bodyPr wrap="none" rtlCol="0">
            <a:spAutoFit/>
          </a:bodyPr>
          <a:lstStyle/>
          <a:p>
            <a:r>
              <a:rPr lang="es-MX" sz="3200" b="1" dirty="0" smtClean="0">
                <a:solidFill>
                  <a:schemeClr val="accent3">
                    <a:lumMod val="75000"/>
                  </a:schemeClr>
                </a:solidFill>
              </a:rPr>
              <a:t>Conclusiones</a:t>
            </a:r>
            <a:endParaRPr lang="es-MX" sz="3200" b="1" dirty="0">
              <a:solidFill>
                <a:schemeClr val="accent3">
                  <a:lumMod val="75000"/>
                </a:schemeClr>
              </a:solidFill>
            </a:endParaRPr>
          </a:p>
        </p:txBody>
      </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539552" y="1774661"/>
            <a:ext cx="8280920" cy="3785652"/>
          </a:xfrm>
          <a:prstGeom prst="rect">
            <a:avLst/>
          </a:prstGeom>
          <a:noFill/>
        </p:spPr>
        <p:txBody>
          <a:bodyPr wrap="square" rtlCol="0">
            <a:spAutoFit/>
          </a:bodyPr>
          <a:lstStyle/>
          <a:p>
            <a:pPr algn="just"/>
            <a:r>
              <a:rPr lang="es-ES" sz="2400" dirty="0" smtClean="0">
                <a:latin typeface="Arial" panose="020B0604020202020204" pitchFamily="34" charset="0"/>
                <a:cs typeface="Arial" panose="020B0604020202020204" pitchFamily="34" charset="0"/>
              </a:rPr>
              <a:t>La falta de herramientas analíticas que ayuden y faciliten la toma de decisiones es uno de los problemas con los que se encuentran los directivos  que tienen la necesidad de mejorar el rendimiento de aquellos sistemas cuyo comportamiento depende de un número elevado de variables. Determinar cambios en los procedimientos , en los flujos de información, así como en la organización y en las políticas de funcionamiento tradicionales de la empresa, estas son tareas que deben de ser realizadas adaptarse a los constantes cambios del mercado o del entorno</a:t>
            </a:r>
            <a:r>
              <a:rPr lang="es-ES" sz="2400" dirty="0" smtClean="0">
                <a:latin typeface="Arial" panose="020B0604020202020204" pitchFamily="34" charset="0"/>
                <a:cs typeface="Arial" panose="020B0604020202020204" pitchFamily="34" charset="0"/>
              </a:rPr>
              <a:t>.</a:t>
            </a:r>
            <a:endParaRPr lang="es-E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79641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 name="CuadroTexto 1"/>
          <p:cNvSpPr txBox="1"/>
          <p:nvPr/>
        </p:nvSpPr>
        <p:spPr>
          <a:xfrm>
            <a:off x="539552" y="1268760"/>
            <a:ext cx="2411238" cy="584775"/>
          </a:xfrm>
          <a:prstGeom prst="rect">
            <a:avLst/>
          </a:prstGeom>
          <a:noFill/>
        </p:spPr>
        <p:txBody>
          <a:bodyPr wrap="none" rtlCol="0">
            <a:spAutoFit/>
          </a:bodyPr>
          <a:lstStyle/>
          <a:p>
            <a:r>
              <a:rPr lang="es-MX" sz="3200" b="1" dirty="0" smtClean="0">
                <a:solidFill>
                  <a:schemeClr val="accent3">
                    <a:lumMod val="75000"/>
                  </a:schemeClr>
                </a:solidFill>
              </a:rPr>
              <a:t>Conclusiones</a:t>
            </a:r>
            <a:endParaRPr lang="es-MX" sz="3200" b="1" dirty="0">
              <a:solidFill>
                <a:schemeClr val="accent3">
                  <a:lumMod val="75000"/>
                </a:schemeClr>
              </a:solidFill>
            </a:endParaRPr>
          </a:p>
        </p:txBody>
      </p:sp>
      <p:sp>
        <p:nvSpPr>
          <p:cNvPr id="10"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ES" sz="1800" b="1" dirty="0">
                <a:latin typeface="Arial" panose="020B0604020202020204" pitchFamily="34" charset="0"/>
                <a:cs typeface="Arial" panose="020B0604020202020204" pitchFamily="34" charset="0"/>
              </a:rPr>
              <a:t>“Introducción a la Simulación”</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CuadroTexto"/>
          <p:cNvSpPr txBox="1"/>
          <p:nvPr/>
        </p:nvSpPr>
        <p:spPr>
          <a:xfrm>
            <a:off x="539552" y="1774661"/>
            <a:ext cx="8280920" cy="4093428"/>
          </a:xfrm>
          <a:prstGeom prst="rect">
            <a:avLst/>
          </a:prstGeom>
          <a:noFill/>
        </p:spPr>
        <p:txBody>
          <a:bodyPr wrap="square" rtlCol="0">
            <a:spAutoFit/>
          </a:bodyPr>
          <a:lstStyle/>
          <a:p>
            <a:pPr algn="just"/>
            <a:r>
              <a:rPr lang="es-ES" sz="2000" dirty="0" smtClean="0">
                <a:latin typeface="Arial" panose="020B0604020202020204" pitchFamily="34" charset="0"/>
                <a:cs typeface="Arial" panose="020B0604020202020204" pitchFamily="34" charset="0"/>
              </a:rPr>
              <a:t>Para </a:t>
            </a:r>
            <a:r>
              <a:rPr lang="es-ES" sz="2000" dirty="0" smtClean="0">
                <a:latin typeface="Arial" panose="020B0604020202020204" pitchFamily="34" charset="0"/>
                <a:cs typeface="Arial" panose="020B0604020202020204" pitchFamily="34" charset="0"/>
              </a:rPr>
              <a:t>tratar la complejidad que presenta la optimización de problemas logísticos caracterizados por incertidumbre y un número elevado de variables de decisión altamente acoplados, en este libro se introducen las principales características de la simulación de sistemas orientados a eventos orientados a eventos discretos como metodología para dar respuesta a la toma de decisiones en el campo de la logística. </a:t>
            </a:r>
            <a:endParaRPr lang="es-ES" sz="2000" dirty="0" smtClean="0">
              <a:latin typeface="Arial" panose="020B0604020202020204" pitchFamily="34" charset="0"/>
              <a:cs typeface="Arial" panose="020B0604020202020204" pitchFamily="34" charset="0"/>
            </a:endParaRPr>
          </a:p>
          <a:p>
            <a:pPr algn="just"/>
            <a:endParaRPr lang="es-ES" sz="2000" dirty="0" smtClean="0">
              <a:latin typeface="Arial" panose="020B0604020202020204" pitchFamily="34" charset="0"/>
              <a:cs typeface="Arial" panose="020B0604020202020204" pitchFamily="34" charset="0"/>
            </a:endParaRPr>
          </a:p>
          <a:p>
            <a:pPr algn="just"/>
            <a:r>
              <a:rPr lang="es-ES" sz="2000" dirty="0" smtClean="0">
                <a:latin typeface="Arial" panose="020B0604020202020204" pitchFamily="34" charset="0"/>
                <a:cs typeface="Arial" panose="020B0604020202020204" pitchFamily="34" charset="0"/>
              </a:rPr>
              <a:t>Estas herramientas de simulación ofrecen una plataforma que permite abordar con éxito un proceso de mejora continua de sistemas complejos para los cuales las técnicas analíticas clásicas, basadas en el uso de cálculo diferencial teoría de probabilidades y métodos algebraicos no pueden ser utilizadas para formalizar de modo sencillo la complejidad de estos sistemas.  </a:t>
            </a:r>
            <a:endParaRPr lang="es-E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449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lstStyle/>
          <a:p>
            <a:r>
              <a:rPr lang="es-MX" dirty="0" smtClean="0"/>
              <a:t>Bibliográficas</a:t>
            </a:r>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35</a:t>
            </a:fld>
            <a:endParaRPr lang="es-MX" dirty="0"/>
          </a:p>
        </p:txBody>
      </p:sp>
      <p:grpSp>
        <p:nvGrpSpPr>
          <p:cNvPr id="14" name="Grupo 13"/>
          <p:cNvGrpSpPr/>
          <p:nvPr/>
        </p:nvGrpSpPr>
        <p:grpSpPr>
          <a:xfrm>
            <a:off x="35496" y="6348077"/>
            <a:ext cx="7524035" cy="537307"/>
            <a:chOff x="0" y="6309729"/>
            <a:chExt cx="7524035" cy="537307"/>
          </a:xfrm>
        </p:grpSpPr>
        <p:pic>
          <p:nvPicPr>
            <p:cNvPr id="15" name="Imagen 14"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16" name="Rectángulo 15"/>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7"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REFERENCIAS BIBLIOGRAFICAS Y ELECTRONICAS</a:t>
            </a:r>
            <a: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ES" sz="1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Marcador de contenido 1"/>
          <p:cNvSpPr>
            <a:spLocks noGrp="1"/>
          </p:cNvSpPr>
          <p:nvPr>
            <p:ph sz="half" idx="2"/>
          </p:nvPr>
        </p:nvSpPr>
        <p:spPr/>
        <p:txBody>
          <a:bodyPr>
            <a:normAutofit/>
          </a:bodyPr>
          <a:lstStyle/>
          <a:p>
            <a:pPr algn="just" eaLnBrk="0" fontAlgn="base" hangingPunct="0">
              <a:lnSpc>
                <a:spcPct val="150000"/>
              </a:lnSpc>
              <a:spcBef>
                <a:spcPct val="0"/>
              </a:spcBef>
              <a:spcAft>
                <a:spcPct val="0"/>
              </a:spcAft>
              <a:buFontTx/>
              <a:buChar char="•"/>
            </a:pPr>
            <a:endParaRPr lang="es-MX" dirty="0">
              <a:cs typeface="Arial" pitchFamily="34" charset="0"/>
            </a:endParaRPr>
          </a:p>
          <a:p>
            <a:endParaRPr lang="es-MX" dirty="0"/>
          </a:p>
        </p:txBody>
      </p:sp>
      <p:sp>
        <p:nvSpPr>
          <p:cNvPr id="3" name="Marcador de contenido 2"/>
          <p:cNvSpPr>
            <a:spLocks noGrp="1"/>
          </p:cNvSpPr>
          <p:nvPr>
            <p:ph sz="quarter" idx="4"/>
          </p:nvPr>
        </p:nvSpPr>
        <p:spPr/>
        <p:txBody>
          <a:bodyPr>
            <a:normAutofit/>
          </a:bodyPr>
          <a:lstStyle/>
          <a:p>
            <a:endParaRPr lang="es-MX" sz="1200" dirty="0" smtClean="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a:p>
            <a:endParaRPr lang="es-MX" sz="1200" dirty="0">
              <a:latin typeface="Arial" panose="020B0604020202020204" pitchFamily="34" charset="0"/>
              <a:cs typeface="Arial" panose="020B0604020202020204" pitchFamily="34" charset="0"/>
            </a:endParaRPr>
          </a:p>
        </p:txBody>
      </p:sp>
      <p:sp>
        <p:nvSpPr>
          <p:cNvPr id="4" name="3 CuadroTexto"/>
          <p:cNvSpPr txBox="1"/>
          <p:nvPr/>
        </p:nvSpPr>
        <p:spPr>
          <a:xfrm>
            <a:off x="680964" y="2163459"/>
            <a:ext cx="7632848" cy="4893647"/>
          </a:xfrm>
          <a:prstGeom prst="rect">
            <a:avLst/>
          </a:prstGeom>
          <a:noFill/>
        </p:spPr>
        <p:txBody>
          <a:bodyPr wrap="square" rtlCol="0">
            <a:spAutoFit/>
          </a:bodyPr>
          <a:lstStyle/>
          <a:p>
            <a:endParaRPr lang="es-ES" dirty="0"/>
          </a:p>
          <a:p>
            <a:pPr marL="285750" indent="-285750" algn="just">
              <a:buFont typeface="Arial" panose="020B0604020202020204" pitchFamily="34" charset="0"/>
              <a:buChar char="•"/>
            </a:pPr>
            <a:r>
              <a:rPr lang="es-ES" sz="2000" dirty="0" err="1">
                <a:latin typeface="Arial" panose="020B0604020202020204" pitchFamily="34" charset="0"/>
                <a:cs typeface="Arial" panose="020B0604020202020204" pitchFamily="34" charset="0"/>
              </a:rPr>
              <a:t>Azarang</a:t>
            </a:r>
            <a:r>
              <a:rPr lang="es-ES" sz="2000" dirty="0">
                <a:latin typeface="Arial" panose="020B0604020202020204" pitchFamily="34" charset="0"/>
                <a:cs typeface="Arial" panose="020B0604020202020204" pitchFamily="34" charset="0"/>
              </a:rPr>
              <a:t> M. R. García </a:t>
            </a:r>
            <a:r>
              <a:rPr lang="es-ES" sz="2000" dirty="0" err="1">
                <a:latin typeface="Arial" panose="020B0604020202020204" pitchFamily="34" charset="0"/>
                <a:cs typeface="Arial" panose="020B0604020202020204" pitchFamily="34" charset="0"/>
              </a:rPr>
              <a:t>Dunnay</a:t>
            </a:r>
            <a:r>
              <a:rPr lang="es-ES" sz="2000" dirty="0">
                <a:latin typeface="Arial" panose="020B0604020202020204" pitchFamily="34" charset="0"/>
                <a:cs typeface="Arial" panose="020B0604020202020204" pitchFamily="34" charset="0"/>
              </a:rPr>
              <a:t>. E. simulación y Análisis de Modelos Estadísticos. Mc. </a:t>
            </a:r>
            <a:r>
              <a:rPr lang="es-ES" sz="2000" dirty="0" err="1">
                <a:latin typeface="Arial" panose="020B0604020202020204" pitchFamily="34" charset="0"/>
                <a:cs typeface="Arial" panose="020B0604020202020204" pitchFamily="34" charset="0"/>
              </a:rPr>
              <a:t>GrawHill</a:t>
            </a:r>
            <a:r>
              <a:rPr lang="es-ES" sz="2000" dirty="0">
                <a:latin typeface="Arial" panose="020B0604020202020204" pitchFamily="34" charset="0"/>
                <a:cs typeface="Arial" panose="020B0604020202020204" pitchFamily="34" charset="0"/>
              </a:rPr>
              <a:t> (1998</a:t>
            </a:r>
            <a:r>
              <a:rPr lang="es-ES" sz="20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2000" dirty="0">
                <a:latin typeface="Arial" panose="020B0604020202020204" pitchFamily="34" charset="0"/>
                <a:cs typeface="Arial" panose="020B0604020202020204" pitchFamily="34" charset="0"/>
              </a:rPr>
              <a:t>Banks J y Carson J.S. </a:t>
            </a:r>
            <a:r>
              <a:rPr lang="en-US" sz="2000" dirty="0" err="1">
                <a:latin typeface="Arial" panose="020B0604020202020204" pitchFamily="34" charset="0"/>
                <a:cs typeface="Arial" panose="020B0604020202020204" pitchFamily="34" charset="0"/>
              </a:rPr>
              <a:t>Discret</a:t>
            </a:r>
            <a:r>
              <a:rPr lang="en-US" sz="2000" dirty="0">
                <a:latin typeface="Arial" panose="020B0604020202020204" pitchFamily="34" charset="0"/>
                <a:cs typeface="Arial" panose="020B0604020202020204" pitchFamily="34" charset="0"/>
              </a:rPr>
              <a:t> Event System. Simulation, Prentice Hall (2010</a:t>
            </a:r>
            <a:r>
              <a:rPr lang="en-US" sz="20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s-ES" sz="2000" dirty="0">
                <a:latin typeface="Arial" panose="020B0604020202020204" pitchFamily="34" charset="0"/>
                <a:cs typeface="Arial" panose="020B0604020202020204" pitchFamily="34" charset="0"/>
              </a:rPr>
              <a:t>Análisis de sistemas </a:t>
            </a:r>
            <a:r>
              <a:rPr lang="es-ES" sz="2000" dirty="0" err="1">
                <a:latin typeface="Arial" panose="020B0604020202020204" pitchFamily="34" charset="0"/>
                <a:cs typeface="Arial" panose="020B0604020202020204" pitchFamily="34" charset="0"/>
              </a:rPr>
              <a:t>Promodal</a:t>
            </a:r>
            <a:r>
              <a:rPr lang="es-ES" sz="2000" dirty="0">
                <a:latin typeface="Arial" panose="020B0604020202020204" pitchFamily="34" charset="0"/>
                <a:cs typeface="Arial" panose="020B0604020202020204" pitchFamily="34" charset="0"/>
              </a:rPr>
              <a:t>-Pearson. (2006</a:t>
            </a:r>
            <a:r>
              <a:rPr lang="es-ES" sz="2000" dirty="0" smtClean="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2000" dirty="0">
                <a:latin typeface="Arial" panose="020B0604020202020204" pitchFamily="34" charset="0"/>
                <a:cs typeface="Arial" panose="020B0604020202020204" pitchFamily="34" charset="0"/>
              </a:rPr>
              <a:t>Harrell </a:t>
            </a:r>
            <a:r>
              <a:rPr lang="en-US" sz="2000" dirty="0" err="1">
                <a:latin typeface="Arial" panose="020B0604020202020204" pitchFamily="34" charset="0"/>
                <a:cs typeface="Arial" panose="020B0604020202020204" pitchFamily="34" charset="0"/>
              </a:rPr>
              <a:t>Ch</a:t>
            </a:r>
            <a:r>
              <a:rPr lang="en-US" sz="2000" dirty="0">
                <a:latin typeface="Arial" panose="020B0604020202020204" pitchFamily="34" charset="0"/>
                <a:cs typeface="Arial" panose="020B0604020202020204" pitchFamily="34" charset="0"/>
              </a:rPr>
              <a:t> Ghosh Barden Royce. Simulation Using </a:t>
            </a:r>
            <a:r>
              <a:rPr lang="en-US" sz="2000" dirty="0" err="1">
                <a:latin typeface="Arial" panose="020B0604020202020204" pitchFamily="34" charset="0"/>
                <a:cs typeface="Arial" panose="020B0604020202020204" pitchFamily="34" charset="0"/>
              </a:rPr>
              <a:t>Promodel</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McGrawHill</a:t>
            </a:r>
            <a:r>
              <a:rPr lang="en-US" sz="2000" dirty="0">
                <a:latin typeface="Arial" panose="020B0604020202020204" pitchFamily="34" charset="0"/>
                <a:cs typeface="Arial" panose="020B0604020202020204" pitchFamily="34" charset="0"/>
              </a:rPr>
              <a:t> (2010</a:t>
            </a:r>
            <a:r>
              <a:rPr lang="en-US" sz="2000" dirty="0" smtClean="0">
                <a:latin typeface="Arial" panose="020B0604020202020204" pitchFamily="34" charset="0"/>
                <a:cs typeface="Arial" panose="020B0604020202020204" pitchFamily="34" charset="0"/>
              </a:rPr>
              <a:t>).</a:t>
            </a:r>
            <a:r>
              <a:rPr lang="es-ES" sz="2000" dirty="0" smtClean="0">
                <a:latin typeface="Arial" panose="020B0604020202020204" pitchFamily="34" charset="0"/>
                <a:cs typeface="Arial" panose="020B0604020202020204" pitchFamily="34" charset="0"/>
              </a:rPr>
              <a:t> </a:t>
            </a:r>
            <a:endParaRPr lang="es-E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ES" sz="2000" dirty="0" err="1">
                <a:latin typeface="Arial" panose="020B0604020202020204" pitchFamily="34" charset="0"/>
                <a:cs typeface="Arial" panose="020B0604020202020204" pitchFamily="34" charset="0"/>
              </a:rPr>
              <a:t>Knolmayer</a:t>
            </a:r>
            <a:r>
              <a:rPr lang="es-ES" sz="2000" dirty="0">
                <a:latin typeface="Arial" panose="020B0604020202020204" pitchFamily="34" charset="0"/>
                <a:cs typeface="Arial" panose="020B0604020202020204" pitchFamily="34" charset="0"/>
              </a:rPr>
              <a:t>, Gerhard, </a:t>
            </a:r>
            <a:r>
              <a:rPr lang="es-ES" sz="2000" dirty="0" err="1">
                <a:latin typeface="Arial" panose="020B0604020202020204" pitchFamily="34" charset="0"/>
                <a:cs typeface="Arial" panose="020B0604020202020204" pitchFamily="34" charset="0"/>
              </a:rPr>
              <a:t>Mertens</a:t>
            </a:r>
            <a:r>
              <a:rPr lang="es-ES" sz="2000" dirty="0">
                <a:latin typeface="Arial" panose="020B0604020202020204" pitchFamily="34" charset="0"/>
                <a:cs typeface="Arial" panose="020B0604020202020204" pitchFamily="34" charset="0"/>
              </a:rPr>
              <a:t>, Peter, </a:t>
            </a:r>
            <a:r>
              <a:rPr lang="es-ES" sz="2000" dirty="0" err="1">
                <a:latin typeface="Arial" panose="020B0604020202020204" pitchFamily="34" charset="0"/>
                <a:cs typeface="Arial" panose="020B0604020202020204" pitchFamily="34" charset="0"/>
              </a:rPr>
              <a:t>Zeiers</a:t>
            </a:r>
            <a:r>
              <a:rPr lang="es-ES" sz="2000" dirty="0">
                <a:latin typeface="Arial" panose="020B0604020202020204" pitchFamily="34" charset="0"/>
                <a:cs typeface="Arial" panose="020B0604020202020204" pitchFamily="34" charset="0"/>
              </a:rPr>
              <a:t>, Alexander. </a:t>
            </a:r>
            <a:r>
              <a:rPr lang="es-ES" sz="2000" dirty="0" err="1">
                <a:latin typeface="Arial" panose="020B0604020202020204" pitchFamily="34" charset="0"/>
                <a:cs typeface="Arial" panose="020B0604020202020204" pitchFamily="34" charset="0"/>
              </a:rPr>
              <a:t>Supply</a:t>
            </a:r>
            <a:r>
              <a:rPr lang="es-ES" sz="2000" dirty="0">
                <a:latin typeface="Arial" panose="020B0604020202020204" pitchFamily="34" charset="0"/>
                <a:cs typeface="Arial" panose="020B0604020202020204" pitchFamily="34" charset="0"/>
              </a:rPr>
              <a:t> </a:t>
            </a:r>
            <a:r>
              <a:rPr lang="es-ES" sz="2000" dirty="0" err="1">
                <a:latin typeface="Arial" panose="020B0604020202020204" pitchFamily="34" charset="0"/>
                <a:cs typeface="Arial" panose="020B0604020202020204" pitchFamily="34" charset="0"/>
              </a:rPr>
              <a:t>Chain</a:t>
            </a:r>
            <a:r>
              <a:rPr lang="es-ES" sz="2000" dirty="0">
                <a:latin typeface="Arial" panose="020B0604020202020204" pitchFamily="34" charset="0"/>
                <a:cs typeface="Arial" panose="020B0604020202020204" pitchFamily="34" charset="0"/>
              </a:rPr>
              <a:t> Management </a:t>
            </a:r>
            <a:r>
              <a:rPr lang="es-ES" sz="2000" dirty="0" err="1">
                <a:latin typeface="Arial" panose="020B0604020202020204" pitchFamily="34" charset="0"/>
                <a:cs typeface="Arial" panose="020B0604020202020204" pitchFamily="34" charset="0"/>
              </a:rPr>
              <a:t>Based</a:t>
            </a:r>
            <a:r>
              <a:rPr lang="es-ES" sz="2000" dirty="0">
                <a:latin typeface="Arial" panose="020B0604020202020204" pitchFamily="34" charset="0"/>
                <a:cs typeface="Arial" panose="020B0604020202020204" pitchFamily="34" charset="0"/>
              </a:rPr>
              <a:t> </a:t>
            </a:r>
            <a:r>
              <a:rPr lang="es-ES" sz="2000" dirty="0" err="1">
                <a:latin typeface="Arial" panose="020B0604020202020204" pitchFamily="34" charset="0"/>
                <a:cs typeface="Arial" panose="020B0604020202020204" pitchFamily="34" charset="0"/>
              </a:rPr>
              <a:t>on</a:t>
            </a:r>
            <a:r>
              <a:rPr lang="es-ES" sz="2000" dirty="0">
                <a:latin typeface="Arial" panose="020B0604020202020204" pitchFamily="34" charset="0"/>
                <a:cs typeface="Arial" panose="020B0604020202020204" pitchFamily="34" charset="0"/>
              </a:rPr>
              <a:t> SAP </a:t>
            </a:r>
            <a:r>
              <a:rPr lang="es-ES" sz="2000" dirty="0" err="1">
                <a:latin typeface="Arial" panose="020B0604020202020204" pitchFamily="34" charset="0"/>
                <a:cs typeface="Arial" panose="020B0604020202020204" pitchFamily="34" charset="0"/>
              </a:rPr>
              <a:t>Systems</a:t>
            </a:r>
            <a:r>
              <a:rPr lang="es-ES" sz="2000" dirty="0">
                <a:latin typeface="Arial" panose="020B0604020202020204" pitchFamily="34" charset="0"/>
                <a:cs typeface="Arial" panose="020B0604020202020204" pitchFamily="34" charset="0"/>
              </a:rPr>
              <a:t>, Editorial </a:t>
            </a:r>
            <a:r>
              <a:rPr lang="es-ES" sz="2000" dirty="0" err="1">
                <a:latin typeface="Arial" panose="020B0604020202020204" pitchFamily="34" charset="0"/>
                <a:cs typeface="Arial" panose="020B0604020202020204" pitchFamily="34" charset="0"/>
              </a:rPr>
              <a:t>Springer</a:t>
            </a:r>
            <a:r>
              <a:rPr lang="es-ES" sz="2000" dirty="0">
                <a:latin typeface="Arial" panose="020B0604020202020204" pitchFamily="34" charset="0"/>
                <a:cs typeface="Arial" panose="020B0604020202020204" pitchFamily="34" charset="0"/>
              </a:rPr>
              <a:t> </a:t>
            </a:r>
            <a:r>
              <a:rPr lang="es-ES" sz="2000" dirty="0" err="1">
                <a:latin typeface="Arial" panose="020B0604020202020204" pitchFamily="34" charset="0"/>
                <a:cs typeface="Arial" panose="020B0604020202020204" pitchFamily="34" charset="0"/>
              </a:rPr>
              <a:t>Verlag</a:t>
            </a:r>
            <a:r>
              <a:rPr lang="es-ES" sz="2000" dirty="0">
                <a:latin typeface="Arial" panose="020B0604020202020204" pitchFamily="34" charset="0"/>
                <a:cs typeface="Arial" panose="020B0604020202020204" pitchFamily="34" charset="0"/>
              </a:rPr>
              <a:t>. </a:t>
            </a:r>
            <a:endParaRPr lang="es-ES"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err="1" smtClean="0">
                <a:latin typeface="Arial" panose="020B0604020202020204" pitchFamily="34" charset="0"/>
                <a:cs typeface="Arial" panose="020B0604020202020204" pitchFamily="34" charset="0"/>
              </a:rPr>
              <a:t>Tompkinns</a:t>
            </a:r>
            <a:r>
              <a:rPr lang="en-US" sz="2000" dirty="0">
                <a:latin typeface="Arial" panose="020B0604020202020204" pitchFamily="34" charset="0"/>
                <a:cs typeface="Arial" panose="020B0604020202020204" pitchFamily="34" charset="0"/>
              </a:rPr>
              <a:t>, James A. y Smith, Jerry D. Warehouse Management Handbook. Editorial Editors-in chiefs. </a:t>
            </a:r>
          </a:p>
          <a:p>
            <a:pPr marL="285750" indent="-285750">
              <a:buFont typeface="Arial" panose="020B0604020202020204" pitchFamily="34" charset="0"/>
              <a:buChar char="•"/>
            </a:pPr>
            <a:endParaRPr lang="es-ES" dirty="0"/>
          </a:p>
          <a:p>
            <a:pPr marL="285750" indent="-285750" algn="just">
              <a:buFont typeface="Arial" panose="020B0604020202020204" pitchFamily="34" charset="0"/>
              <a:buChar char="•"/>
            </a:pPr>
            <a:endParaRPr lang="es-ES" dirty="0" smtClean="0"/>
          </a:p>
          <a:p>
            <a:endParaRPr lang="es-ES" dirty="0"/>
          </a:p>
        </p:txBody>
      </p:sp>
    </p:spTree>
    <p:extLst>
      <p:ext uri="{BB962C8B-B14F-4D97-AF65-F5344CB8AC3E}">
        <p14:creationId xmlns:p14="http://schemas.microsoft.com/office/powerpoint/2010/main" val="1153747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normAutofit fontScale="92500" lnSpcReduction="20000"/>
          </a:bodyPr>
          <a:lstStyle/>
          <a:p>
            <a:r>
              <a:rPr lang="es-MX" dirty="0" smtClean="0"/>
              <a:t>Objetivos del programa de estudios:</a:t>
            </a:r>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pic>
        <p:nvPicPr>
          <p:cNvPr id="15" name="Imagen 14"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3" name="Rectángulo 2"/>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Marcador de contenido 1"/>
          <p:cNvSpPr>
            <a:spLocks noGrp="1"/>
          </p:cNvSpPr>
          <p:nvPr>
            <p:ph sz="half" idx="2"/>
          </p:nvPr>
        </p:nvSpPr>
        <p:spPr>
          <a:xfrm>
            <a:off x="323528" y="2174875"/>
            <a:ext cx="4040188" cy="3951288"/>
          </a:xfrm>
        </p:spPr>
        <p:txBody>
          <a:bodyPr>
            <a:normAutofit lnSpcReduction="10000"/>
          </a:bodyPr>
          <a:lstStyle/>
          <a:p>
            <a:pPr algn="just"/>
            <a:r>
              <a:rPr lang="es-ES" sz="1800" b="1" dirty="0"/>
              <a:t>Desarrollar sistemas logísticos de suministro y distribución, para empresas con </a:t>
            </a:r>
            <a:r>
              <a:rPr lang="es-ES" sz="1800" b="1" dirty="0" smtClean="0"/>
              <a:t>operaciones nacionales </a:t>
            </a:r>
            <a:r>
              <a:rPr lang="es-ES" sz="1800" b="1" dirty="0"/>
              <a:t>e internacionales, a fin de contribuir en </a:t>
            </a:r>
            <a:r>
              <a:rPr lang="es-ES" sz="1800" b="1" dirty="0" smtClean="0"/>
              <a:t>la competitividad de </a:t>
            </a:r>
            <a:r>
              <a:rPr lang="es-ES" sz="1800" b="1" dirty="0"/>
              <a:t>la misma. </a:t>
            </a:r>
            <a:endParaRPr lang="es-ES" sz="1800" b="1" dirty="0" smtClean="0"/>
          </a:p>
          <a:p>
            <a:pPr algn="just"/>
            <a:r>
              <a:rPr lang="es-ES" sz="1800" b="1" dirty="0"/>
              <a:t>Fomentar el desarrollo de la logística empresarial, de México, para mejorar la práctica en </a:t>
            </a:r>
            <a:r>
              <a:rPr lang="es-ES" sz="1800" b="1" dirty="0" smtClean="0"/>
              <a:t>su gestión</a:t>
            </a:r>
            <a:r>
              <a:rPr lang="es-ES" sz="1800" b="1" dirty="0"/>
              <a:t>. </a:t>
            </a:r>
            <a:endParaRPr lang="es-ES" sz="1800" b="1" dirty="0" smtClean="0"/>
          </a:p>
          <a:p>
            <a:pPr algn="just"/>
            <a:r>
              <a:rPr lang="es-ES" sz="1800" b="1" dirty="0"/>
              <a:t>Coordinar de manera óptima los factores de calidad, confiabilidad, precio, empaque, </a:t>
            </a:r>
            <a:r>
              <a:rPr lang="es-ES" sz="1800" b="1" dirty="0" smtClean="0"/>
              <a:t>distribución, protección</a:t>
            </a:r>
            <a:r>
              <a:rPr lang="es-ES" sz="1800" b="1" dirty="0"/>
              <a:t>, servicio, entre otros, que influyen en la decisión de compra</a:t>
            </a:r>
            <a:r>
              <a:rPr lang="es-ES" sz="1500" dirty="0"/>
              <a:t>. </a:t>
            </a:r>
            <a:endParaRPr lang="es-MX" sz="1500" dirty="0" smtClean="0"/>
          </a:p>
        </p:txBody>
      </p:sp>
      <p:sp>
        <p:nvSpPr>
          <p:cNvPr id="1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5362" name="Picture 2" descr="La imagen puede contener: agua y exteri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632" y="1331748"/>
            <a:ext cx="4534855" cy="45348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323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5</a:t>
            </a:fld>
            <a:endParaRPr lang="es-MX" dirty="0"/>
          </a:p>
        </p:txBody>
      </p:sp>
      <p:sp>
        <p:nvSpPr>
          <p:cNvPr id="4" name="10 Título"/>
          <p:cNvSpPr>
            <a:spLocks noGrp="1"/>
          </p:cNvSpPr>
          <p:nvPr>
            <p:ph type="title"/>
          </p:nvPr>
        </p:nvSpPr>
        <p:spPr>
          <a:xfrm>
            <a:off x="199430" y="211330"/>
            <a:ext cx="8629650" cy="727200"/>
          </a:xfrm>
          <a:solidFill>
            <a:schemeClr val="accent3">
              <a:lumMod val="75000"/>
            </a:schemeClr>
          </a:solidFill>
        </p:spPr>
        <p:txBody>
          <a:bodyPr vert="horz" lIns="68580" tIns="34290" rIns="68580" bIns="34290" rtlCol="0" anchor="ctr">
            <a:normAutofit fontScale="90000"/>
          </a:bodyPr>
          <a:lstStyle/>
          <a:p>
            <a:pPr algn="ct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INDICE ELABORADO</a:t>
            </a: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endParaRPr lang="es-ES" b="1" dirty="0">
              <a:effectLst>
                <a:outerShdw blurRad="38100" dist="38100" dir="2700000" algn="tl">
                  <a:srgbClr val="000000">
                    <a:alpha val="43137"/>
                  </a:srgbClr>
                </a:outerShdw>
              </a:effectLst>
            </a:endParaRPr>
          </a:p>
        </p:txBody>
      </p:sp>
      <p:sp>
        <p:nvSpPr>
          <p:cNvPr id="3" name="Rectángulo 2"/>
          <p:cNvSpPr/>
          <p:nvPr/>
        </p:nvSpPr>
        <p:spPr>
          <a:xfrm>
            <a:off x="199430" y="1757715"/>
            <a:ext cx="8629650" cy="3970318"/>
          </a:xfrm>
          <a:prstGeom prst="rect">
            <a:avLst/>
          </a:prstGeom>
        </p:spPr>
        <p:txBody>
          <a:bodyPr wrap="square">
            <a:spAutoFit/>
          </a:bodyPr>
          <a:lstStyle/>
          <a:p>
            <a:pPr>
              <a:lnSpc>
                <a:spcPct val="150000"/>
              </a:lnSpc>
            </a:pPr>
            <a:r>
              <a:rPr lang="es-MX" sz="2400" b="1" dirty="0">
                <a:solidFill>
                  <a:schemeClr val="accent3">
                    <a:lumMod val="75000"/>
                  </a:schemeClr>
                </a:solidFill>
                <a:latin typeface="Arial" panose="020B0604020202020204" pitchFamily="34" charset="0"/>
              </a:rPr>
              <a:t>UNIDAD </a:t>
            </a:r>
            <a:r>
              <a:rPr lang="es-MX" sz="2400" b="1" dirty="0" smtClean="0">
                <a:solidFill>
                  <a:schemeClr val="accent3">
                    <a:lumMod val="75000"/>
                  </a:schemeClr>
                </a:solidFill>
                <a:latin typeface="Arial" panose="020B0604020202020204" pitchFamily="34" charset="0"/>
              </a:rPr>
              <a:t>1</a:t>
            </a:r>
            <a:r>
              <a:rPr lang="es-ES" sz="2400" b="1" dirty="0" smtClean="0">
                <a:solidFill>
                  <a:schemeClr val="accent3">
                    <a:lumMod val="75000"/>
                  </a:schemeClr>
                </a:solidFill>
                <a:latin typeface="Arial" panose="020B0604020202020204" pitchFamily="34" charset="0"/>
              </a:rPr>
              <a:t>. </a:t>
            </a:r>
            <a:r>
              <a:rPr lang="es-ES" sz="2400" b="1" dirty="0">
                <a:solidFill>
                  <a:schemeClr val="accent3">
                    <a:lumMod val="75000"/>
                  </a:schemeClr>
                </a:solidFill>
                <a:latin typeface="Arial" panose="020B0604020202020204" pitchFamily="34" charset="0"/>
              </a:rPr>
              <a:t>Introducción a la Simulación</a:t>
            </a:r>
            <a:r>
              <a:rPr lang="es-MX" sz="2400" b="1" dirty="0" smtClean="0">
                <a:solidFill>
                  <a:schemeClr val="accent3">
                    <a:lumMod val="75000"/>
                  </a:schemeClr>
                </a:solidFill>
                <a:latin typeface="Arial" panose="020B0604020202020204" pitchFamily="34" charset="0"/>
              </a:rPr>
              <a:t>..</a:t>
            </a:r>
            <a:endParaRPr lang="es-ES" sz="2000" dirty="0" smtClean="0">
              <a:latin typeface="Arial" panose="020B0604020202020204" pitchFamily="34" charset="0"/>
            </a:endParaRPr>
          </a:p>
          <a:p>
            <a:pPr>
              <a:lnSpc>
                <a:spcPct val="150000"/>
              </a:lnSpc>
            </a:pPr>
            <a:r>
              <a:rPr lang="es-ES" sz="2000" dirty="0" smtClean="0">
                <a:latin typeface="Arial" panose="020B0604020202020204" pitchFamily="34" charset="0"/>
              </a:rPr>
              <a:t>1.1</a:t>
            </a:r>
            <a:r>
              <a:rPr lang="es-ES" sz="2000" dirty="0">
                <a:latin typeface="Arial" panose="020B0604020202020204" pitchFamily="34" charset="0"/>
              </a:rPr>
              <a:t>. Definiciones e importancia de la simulación en la logística.</a:t>
            </a:r>
          </a:p>
          <a:p>
            <a:pPr>
              <a:lnSpc>
                <a:spcPct val="150000"/>
              </a:lnSpc>
            </a:pPr>
            <a:r>
              <a:rPr lang="es-ES" sz="2000" dirty="0">
                <a:latin typeface="Arial" panose="020B0604020202020204" pitchFamily="34" charset="0"/>
              </a:rPr>
              <a:t>1.2. Conceptos básicos de la modelación.</a:t>
            </a:r>
          </a:p>
          <a:p>
            <a:pPr>
              <a:lnSpc>
                <a:spcPct val="150000"/>
              </a:lnSpc>
            </a:pPr>
            <a:r>
              <a:rPr lang="es-ES" sz="2000" dirty="0">
                <a:latin typeface="Arial" panose="020B0604020202020204" pitchFamily="34" charset="0"/>
              </a:rPr>
              <a:t>1.3. Metodología de la simulación.</a:t>
            </a:r>
          </a:p>
          <a:p>
            <a:pPr>
              <a:lnSpc>
                <a:spcPct val="150000"/>
              </a:lnSpc>
            </a:pPr>
            <a:r>
              <a:rPr lang="es-ES" sz="2000" dirty="0">
                <a:latin typeface="Arial" panose="020B0604020202020204" pitchFamily="34" charset="0"/>
              </a:rPr>
              <a:t>1.4. Sistemas, modelos y control.</a:t>
            </a:r>
          </a:p>
          <a:p>
            <a:pPr>
              <a:lnSpc>
                <a:spcPct val="150000"/>
              </a:lnSpc>
            </a:pPr>
            <a:r>
              <a:rPr lang="es-ES" sz="2000" dirty="0">
                <a:latin typeface="Arial" panose="020B0604020202020204" pitchFamily="34" charset="0"/>
              </a:rPr>
              <a:t>1.5. Estructura y etapas de un estudio de simulación.</a:t>
            </a:r>
          </a:p>
          <a:p>
            <a:pPr>
              <a:lnSpc>
                <a:spcPct val="150000"/>
              </a:lnSpc>
            </a:pPr>
            <a:r>
              <a:rPr lang="es-ES" sz="2000" dirty="0">
                <a:latin typeface="Arial" panose="020B0604020202020204" pitchFamily="34" charset="0"/>
              </a:rPr>
              <a:t>1.6. Etapas de un proyectos de simulación</a:t>
            </a:r>
          </a:p>
          <a:p>
            <a:pPr>
              <a:lnSpc>
                <a:spcPct val="150000"/>
              </a:lnSpc>
            </a:pPr>
            <a:endParaRPr lang="es-MX" sz="2400" b="1" dirty="0">
              <a:solidFill>
                <a:schemeClr val="accent3">
                  <a:lumMod val="75000"/>
                </a:schemeClr>
              </a:solidFill>
              <a:latin typeface="Arial" panose="020B0604020202020204" pitchFamily="34" charset="0"/>
            </a:endParaRPr>
          </a:p>
        </p:txBody>
      </p:sp>
      <p:sp>
        <p:nvSpPr>
          <p:cNvPr id="5" name="Rectángulo 2"/>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80531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457200" y="188640"/>
            <a:ext cx="8229600" cy="1143000"/>
          </a:xfrm>
          <a:solidFill>
            <a:schemeClr val="accent3">
              <a:lumMod val="75000"/>
            </a:schemeClr>
          </a:solidFill>
        </p:spPr>
        <p:txBody>
          <a:bodyPr vert="horz" lIns="91440" tIns="45720" rIns="91440" bIns="45720" rtlCol="0" anchor="ctr">
            <a:normAutofit fontScale="90000"/>
          </a:bodyPr>
          <a:lstStyle/>
          <a:p>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Guion explicativo </a:t>
            </a:r>
            <a:r>
              <a:rPr lang="es-ES" b="1" dirty="0" smtClean="0">
                <a:effectLst>
                  <a:outerShdw blurRad="38100" dist="38100" dir="2700000" algn="tl">
                    <a:srgbClr val="000000">
                      <a:alpha val="43137"/>
                    </a:srgbClr>
                  </a:outerShdw>
                </a:effectLst>
              </a:rPr>
              <a:t/>
            </a:r>
            <a:br>
              <a:rPr lang="es-ES" b="1" dirty="0" smtClean="0">
                <a:effectLst>
                  <a:outerShdw blurRad="38100" dist="38100" dir="2700000" algn="tl">
                    <a:srgbClr val="000000">
                      <a:alpha val="43137"/>
                    </a:srgbClr>
                  </a:outerShdw>
                </a:effectLst>
              </a:rPr>
            </a:br>
            <a:endParaRPr lang="es-ES" b="1" dirty="0">
              <a:effectLst>
                <a:outerShdw blurRad="38100" dist="38100" dir="2700000" algn="tl">
                  <a:srgbClr val="000000">
                    <a:alpha val="43137"/>
                  </a:srgbClr>
                </a:outerShdw>
              </a:effectLst>
            </a:endParaRP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6</a:t>
            </a:fld>
            <a:endParaRPr lang="es-MX" dirty="0"/>
          </a:p>
        </p:txBody>
      </p:sp>
      <p:grpSp>
        <p:nvGrpSpPr>
          <p:cNvPr id="18" name="Grupo 17"/>
          <p:cNvGrpSpPr/>
          <p:nvPr/>
        </p:nvGrpSpPr>
        <p:grpSpPr>
          <a:xfrm>
            <a:off x="0" y="6309729"/>
            <a:ext cx="7524035" cy="537307"/>
            <a:chOff x="0" y="6309729"/>
            <a:chExt cx="7524035" cy="537307"/>
          </a:xfrm>
        </p:grpSpPr>
        <p:pic>
          <p:nvPicPr>
            <p:cNvPr id="15" name="Imagen 14"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3" name="Rectángulo 2"/>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7" name="Rectángulo 16"/>
          <p:cNvSpPr/>
          <p:nvPr/>
        </p:nvSpPr>
        <p:spPr>
          <a:xfrm>
            <a:off x="457200" y="1772816"/>
            <a:ext cx="8229600" cy="3231654"/>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Objetivo de la unidad: </a:t>
            </a:r>
            <a:endParaRPr lang="es-MX" sz="2400" b="1" dirty="0" smtClean="0">
              <a:latin typeface="Arial" panose="020B0604020202020204" pitchFamily="34" charset="0"/>
              <a:cs typeface="Arial" panose="020B0604020202020204" pitchFamily="34" charset="0"/>
            </a:endParaRPr>
          </a:p>
          <a:p>
            <a:pPr algn="just"/>
            <a:endParaRPr lang="es-MX" sz="2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a:r>
              <a:rPr lang="es-ES" sz="2000" dirty="0" smtClean="0">
                <a:latin typeface="Arial" panose="020B0604020202020204" pitchFamily="34" charset="0"/>
                <a:cs typeface="Arial" panose="020B0604020202020204" pitchFamily="34" charset="0"/>
              </a:rPr>
              <a:t>Desarrollar</a:t>
            </a:r>
            <a:r>
              <a:rPr lang="es-ES" sz="2000" dirty="0">
                <a:latin typeface="Arial" panose="020B0604020202020204" pitchFamily="34" charset="0"/>
                <a:cs typeface="Arial" panose="020B0604020202020204" pitchFamily="34" charset="0"/>
              </a:rPr>
              <a:t>, con la supervisión del profesor, un proyecto de importación o de exportación donde </a:t>
            </a:r>
            <a:r>
              <a:rPr lang="es-ES" sz="2000" dirty="0" smtClean="0">
                <a:latin typeface="Arial" panose="020B0604020202020204" pitchFamily="34" charset="0"/>
                <a:cs typeface="Arial" panose="020B0604020202020204" pitchFamily="34" charset="0"/>
              </a:rPr>
              <a:t>se apliquen </a:t>
            </a:r>
            <a:r>
              <a:rPr lang="es-ES" sz="2000" dirty="0">
                <a:latin typeface="Arial" panose="020B0604020202020204" pitchFamily="34" charset="0"/>
                <a:cs typeface="Arial" panose="020B0604020202020204" pitchFamily="34" charset="0"/>
              </a:rPr>
              <a:t>los conocimientos y las habilidades sobre la producción de la empresa, los procesos </a:t>
            </a:r>
            <a:r>
              <a:rPr lang="es-ES" sz="2000" dirty="0" smtClean="0">
                <a:latin typeface="Arial" panose="020B0604020202020204" pitchFamily="34" charset="0"/>
                <a:cs typeface="Arial" panose="020B0604020202020204" pitchFamily="34" charset="0"/>
              </a:rPr>
              <a:t>de compra</a:t>
            </a:r>
            <a:r>
              <a:rPr lang="es-ES" sz="2000" dirty="0">
                <a:latin typeface="Arial" panose="020B0604020202020204" pitchFamily="34" charset="0"/>
                <a:cs typeface="Arial" panose="020B0604020202020204" pitchFamily="34" charset="0"/>
              </a:rPr>
              <a:t>, almacenamiento, distribución, mercadeo y la entrega final al cliente, pasando por </a:t>
            </a:r>
            <a:r>
              <a:rPr lang="es-ES" sz="2000" dirty="0" smtClean="0">
                <a:latin typeface="Arial" panose="020B0604020202020204" pitchFamily="34" charset="0"/>
                <a:cs typeface="Arial" panose="020B0604020202020204" pitchFamily="34" charset="0"/>
              </a:rPr>
              <a:t>zonas fronterizas </a:t>
            </a:r>
            <a:r>
              <a:rPr lang="es-ES" sz="2000" dirty="0">
                <a:latin typeface="Arial" panose="020B0604020202020204" pitchFamily="34" charset="0"/>
                <a:cs typeface="Arial" panose="020B0604020202020204" pitchFamily="34" charset="0"/>
              </a:rPr>
              <a:t>y aduanas</a:t>
            </a:r>
            <a:r>
              <a:rPr lang="es-ES" sz="2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just"/>
            <a:endParaRPr lang="es-E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algn="just"/>
            <a:endParaRPr lang="es-ES" sz="2000" dirty="0" smtClean="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585" y="4068144"/>
            <a:ext cx="6408419" cy="224158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6774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645790" y="2008777"/>
            <a:ext cx="3672408" cy="4616648"/>
          </a:xfrm>
          <a:prstGeom prst="rect">
            <a:avLst/>
          </a:prstGeom>
        </p:spPr>
        <p:txBody>
          <a:bodyPr wrap="square">
            <a:spAutoFit/>
          </a:bodyPr>
          <a:lstStyle/>
          <a:p>
            <a:pPr marL="514350" indent="-514350" algn="just">
              <a:lnSpc>
                <a:spcPct val="150000"/>
              </a:lnSpc>
            </a:pPr>
            <a:r>
              <a:rPr lang="es-ES" b="1" dirty="0">
                <a:latin typeface="Arial" pitchFamily="34" charset="0"/>
                <a:cs typeface="Arial" pitchFamily="34" charset="0"/>
              </a:rPr>
              <a:t>1.1. Definiciones e importancia de la simulación en la </a:t>
            </a:r>
            <a:r>
              <a:rPr lang="es-ES" b="1" dirty="0" smtClean="0">
                <a:latin typeface="Arial" pitchFamily="34" charset="0"/>
                <a:cs typeface="Arial" pitchFamily="34" charset="0"/>
              </a:rPr>
              <a:t>logística</a:t>
            </a:r>
          </a:p>
          <a:p>
            <a:pPr marL="514350" indent="-514350" algn="just">
              <a:lnSpc>
                <a:spcPct val="150000"/>
              </a:lnSpc>
            </a:pPr>
            <a:r>
              <a:rPr lang="es-MX" b="1" dirty="0" smtClean="0">
                <a:latin typeface="Arial" pitchFamily="34" charset="0"/>
                <a:cs typeface="Arial" pitchFamily="34" charset="0"/>
              </a:rPr>
              <a:t>	</a:t>
            </a:r>
            <a:r>
              <a:rPr lang="es-ES" b="1" dirty="0">
                <a:latin typeface="Arial" pitchFamily="34" charset="0"/>
                <a:cs typeface="Arial" pitchFamily="34" charset="0"/>
              </a:rPr>
              <a:t>E</a:t>
            </a:r>
            <a:r>
              <a:rPr lang="es-ES" b="1" dirty="0" smtClean="0">
                <a:latin typeface="Arial" pitchFamily="34" charset="0"/>
                <a:cs typeface="Arial" pitchFamily="34" charset="0"/>
              </a:rPr>
              <a:t>s </a:t>
            </a:r>
            <a:r>
              <a:rPr lang="es-ES" b="1" dirty="0">
                <a:latin typeface="Arial" pitchFamily="34" charset="0"/>
                <a:cs typeface="Arial" pitchFamily="34" charset="0"/>
              </a:rPr>
              <a:t>el proceso de diseñar un modelo de un sistema real y llevar a término experiencias con él, con la finalidad de comprender el comportamiento del sistema.</a:t>
            </a:r>
          </a:p>
          <a:p>
            <a:pPr marL="514350" indent="-514350" algn="just">
              <a:lnSpc>
                <a:spcPct val="150000"/>
              </a:lnSpc>
            </a:pPr>
            <a:endParaRPr lang="es-MX" sz="1600" b="1" dirty="0">
              <a:latin typeface="Arial" pitchFamily="34" charset="0"/>
              <a:cs typeface="Arial"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198" y="1193542"/>
            <a:ext cx="428625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374848" y="1052736"/>
            <a:ext cx="4197152" cy="1138773"/>
          </a:xfrm>
          <a:prstGeom prst="rect">
            <a:avLst/>
          </a:prstGeom>
          <a:noFill/>
        </p:spPr>
        <p:txBody>
          <a:bodyPr wrap="square" rtlCol="0">
            <a:spAutoFit/>
          </a:bodyPr>
          <a:lstStyle/>
          <a:p>
            <a:pPr algn="just"/>
            <a:endParaRPr lang="es-ES" sz="1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a:r>
              <a:rPr lang="es-ES" b="1" dirty="0">
                <a:latin typeface="Arial" panose="020B0604020202020204" pitchFamily="34" charset="0"/>
                <a:cs typeface="Arial" panose="020B0604020202020204" pitchFamily="34" charset="0"/>
              </a:rPr>
              <a:t>Los elementos de competencia que considera la unidad son:</a:t>
            </a:r>
          </a:p>
          <a:p>
            <a:endParaRPr lang="es-ES" dirty="0"/>
          </a:p>
        </p:txBody>
      </p:sp>
    </p:spTree>
    <p:extLst>
      <p:ext uri="{BB962C8B-B14F-4D97-AF65-F5344CB8AC3E}">
        <p14:creationId xmlns:p14="http://schemas.microsoft.com/office/powerpoint/2010/main" val="2466384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a:bodyPr>
          <a:lstStyle/>
          <a:p>
            <a:pPr marL="0" lvl="0" indent="0" defTabSz="457200">
              <a:spcBef>
                <a:spcPts val="0"/>
              </a:spcBef>
              <a:buNone/>
            </a:pPr>
            <a:r>
              <a:rPr lang="es-ES" sz="2800" b="1" dirty="0">
                <a:solidFill>
                  <a:prstClr val="black"/>
                </a:solidFill>
              </a:rPr>
              <a:t>Introducción</a:t>
            </a:r>
          </a:p>
          <a:p>
            <a:pPr marL="0" lvl="0" indent="0" algn="just" defTabSz="457200">
              <a:spcBef>
                <a:spcPts val="0"/>
              </a:spcBef>
              <a:buNone/>
            </a:pPr>
            <a:r>
              <a:rPr lang="es-ES" sz="2800" dirty="0">
                <a:solidFill>
                  <a:prstClr val="black"/>
                </a:solidFill>
              </a:rPr>
              <a:t>La simulación se emplea para predecir el comportamiento de sistemas y para comprender los impactos del cambio.</a:t>
            </a:r>
          </a:p>
          <a:p>
            <a:pPr marL="0" lvl="0" indent="0" defTabSz="457200">
              <a:spcBef>
                <a:spcPts val="0"/>
              </a:spcBef>
              <a:buNone/>
            </a:pPr>
            <a:endParaRPr lang="es-ES" sz="2800" b="1" dirty="0">
              <a:solidFill>
                <a:prstClr val="black"/>
              </a:solidFill>
            </a:endParaRPr>
          </a:p>
          <a:p>
            <a:pPr marL="0" lvl="0" indent="0" defTabSz="457200">
              <a:spcBef>
                <a:spcPts val="0"/>
              </a:spcBef>
              <a:buNone/>
            </a:pPr>
            <a:endParaRPr lang="es-ES" sz="2800" b="1" dirty="0" smtClean="0">
              <a:solidFill>
                <a:prstClr val="black"/>
              </a:solidFill>
            </a:endParaRPr>
          </a:p>
          <a:p>
            <a:pPr marL="0" lvl="0" indent="0" defTabSz="457200">
              <a:spcBef>
                <a:spcPts val="0"/>
              </a:spcBef>
              <a:buNone/>
            </a:pPr>
            <a:endParaRPr lang="es-ES" sz="2800" b="1" dirty="0">
              <a:solidFill>
                <a:prstClr val="black"/>
              </a:solidFill>
            </a:endParaRPr>
          </a:p>
          <a:p>
            <a:pPr marL="0" lvl="0" indent="0" defTabSz="457200">
              <a:spcBef>
                <a:spcPts val="0"/>
              </a:spcBef>
              <a:buNone/>
            </a:pPr>
            <a:endParaRPr lang="es-ES" sz="2800" b="1" dirty="0" smtClean="0">
              <a:solidFill>
                <a:prstClr val="black"/>
              </a:solidFill>
            </a:endParaRPr>
          </a:p>
          <a:p>
            <a:pPr marL="0" lvl="0" indent="0" defTabSz="457200">
              <a:spcBef>
                <a:spcPts val="0"/>
              </a:spcBef>
              <a:buNone/>
            </a:pPr>
            <a:endParaRPr lang="es-ES" sz="2800" b="1" dirty="0" smtClean="0">
              <a:solidFill>
                <a:prstClr val="black"/>
              </a:solidFill>
            </a:endParaRPr>
          </a:p>
          <a:p>
            <a:pPr marL="0" lvl="0" indent="0" defTabSz="457200">
              <a:spcBef>
                <a:spcPts val="0"/>
              </a:spcBef>
              <a:buNone/>
            </a:pPr>
            <a:r>
              <a:rPr lang="es-ES" sz="2800" b="1" dirty="0" smtClean="0">
                <a:solidFill>
                  <a:prstClr val="black"/>
                </a:solidFill>
              </a:rPr>
              <a:t>Ventajas</a:t>
            </a:r>
            <a:endParaRPr lang="es-ES" sz="2800" b="1" dirty="0">
              <a:solidFill>
                <a:prstClr val="black"/>
              </a:solidFill>
            </a:endParaRPr>
          </a:p>
          <a:p>
            <a:pPr marL="0" lvl="0" indent="0" algn="just" defTabSz="457200">
              <a:spcBef>
                <a:spcPts val="0"/>
              </a:spcBef>
              <a:buNone/>
            </a:pPr>
            <a:r>
              <a:rPr lang="es-ES" sz="2800" dirty="0">
                <a:solidFill>
                  <a:prstClr val="black"/>
                </a:solidFill>
              </a:rPr>
              <a:t>Diagnosticar el sistema antes de ser construido</a:t>
            </a:r>
          </a:p>
          <a:p>
            <a:pPr marL="0" lvl="0" indent="0" algn="just" defTabSz="457200">
              <a:spcBef>
                <a:spcPts val="0"/>
              </a:spcBef>
              <a:buNone/>
            </a:pPr>
            <a:r>
              <a:rPr lang="es-ES" sz="2800" dirty="0">
                <a:solidFill>
                  <a:prstClr val="black"/>
                </a:solidFill>
              </a:rPr>
              <a:t>Reducir el riesgo y el tiempo de puesta en marcha.</a:t>
            </a:r>
          </a:p>
          <a:p>
            <a:pPr marL="0" indent="0">
              <a:buNone/>
            </a:pPr>
            <a:endParaRPr lang="es-ES" dirty="0"/>
          </a:p>
        </p:txBody>
      </p:sp>
      <p:sp>
        <p:nvSpPr>
          <p:cNvPr id="4" name="10 Título"/>
          <p:cNvSpPr txBox="1">
            <a:spLocks/>
          </p:cNvSpPr>
          <p:nvPr/>
        </p:nvSpPr>
        <p:spPr>
          <a:xfrm>
            <a:off x="374848" y="188640"/>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 name="Grupo 6"/>
          <p:cNvGrpSpPr/>
          <p:nvPr/>
        </p:nvGrpSpPr>
        <p:grpSpPr>
          <a:xfrm>
            <a:off x="35496" y="6348077"/>
            <a:ext cx="7524035" cy="537307"/>
            <a:chOff x="0" y="6309729"/>
            <a:chExt cx="7524035" cy="537307"/>
          </a:xfrm>
        </p:grpSpPr>
        <p:pic>
          <p:nvPicPr>
            <p:cNvPr id="6"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7"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781" y="2924944"/>
            <a:ext cx="2007979"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2350967"/>
            <a:ext cx="4133106" cy="2748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2896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Título"/>
          <p:cNvSpPr txBox="1">
            <a:spLocks/>
          </p:cNvSpPr>
          <p:nvPr/>
        </p:nvSpPr>
        <p:spPr>
          <a:xfrm>
            <a:off x="374848" y="260648"/>
            <a:ext cx="8229600" cy="720080"/>
          </a:xfrm>
          <a:prstGeom prst="rect">
            <a:avLst/>
          </a:prstGeom>
          <a:solidFill>
            <a:schemeClr val="accent3">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dirty="0">
                <a:latin typeface="Arial" panose="020B0604020202020204" pitchFamily="34" charset="0"/>
                <a:cs typeface="Arial" panose="020B0604020202020204" pitchFamily="34" charset="0"/>
              </a:rPr>
              <a:t>“Introducción a la </a:t>
            </a:r>
            <a:r>
              <a:rPr lang="es-ES" sz="1800" b="1" dirty="0" smtClean="0">
                <a:latin typeface="Arial" panose="020B0604020202020204" pitchFamily="34" charset="0"/>
                <a:cs typeface="Arial" panose="020B0604020202020204" pitchFamily="34" charset="0"/>
              </a:rPr>
              <a:t>Simulación”</a:t>
            </a:r>
            <a:endParaRPr lang="es-E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7" name="Grupo 6"/>
          <p:cNvGrpSpPr/>
          <p:nvPr/>
        </p:nvGrpSpPr>
        <p:grpSpPr>
          <a:xfrm>
            <a:off x="35496" y="6348077"/>
            <a:ext cx="7524035" cy="537307"/>
            <a:chOff x="0" y="6309729"/>
            <a:chExt cx="7524035" cy="537307"/>
          </a:xfrm>
        </p:grpSpPr>
        <p:pic>
          <p:nvPicPr>
            <p:cNvPr id="8" name="Imagen 7" descr="potroUA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6309729"/>
              <a:ext cx="719787" cy="537307"/>
            </a:xfrm>
            <a:prstGeom prst="rect">
              <a:avLst/>
            </a:prstGeom>
          </p:spPr>
        </p:pic>
        <p:sp>
          <p:nvSpPr>
            <p:cNvPr id="9" name="Rectángulo 8"/>
            <p:cNvSpPr/>
            <p:nvPr/>
          </p:nvSpPr>
          <p:spPr>
            <a:xfrm>
              <a:off x="0" y="6500366"/>
              <a:ext cx="6804248" cy="22110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 name="Rectángulo 2"/>
          <p:cNvSpPr/>
          <p:nvPr/>
        </p:nvSpPr>
        <p:spPr>
          <a:xfrm>
            <a:off x="539552" y="1028343"/>
            <a:ext cx="8064896" cy="5447645"/>
          </a:xfrm>
          <a:prstGeom prst="rect">
            <a:avLst/>
          </a:prstGeom>
        </p:spPr>
        <p:txBody>
          <a:bodyPr wrap="square">
            <a:spAutoFit/>
          </a:bodyPr>
          <a:lstStyle/>
          <a:p>
            <a:pPr marL="514350" indent="-514350" algn="just">
              <a:lnSpc>
                <a:spcPct val="150000"/>
              </a:lnSpc>
            </a:pPr>
            <a:r>
              <a:rPr lang="es-ES" b="1" dirty="0" smtClean="0">
                <a:latin typeface="Arial" pitchFamily="34" charset="0"/>
                <a:cs typeface="Arial" pitchFamily="34" charset="0"/>
              </a:rPr>
              <a:t>1.2</a:t>
            </a:r>
            <a:r>
              <a:rPr lang="es-ES" b="1" dirty="0">
                <a:latin typeface="Arial" pitchFamily="34" charset="0"/>
                <a:cs typeface="Arial" pitchFamily="34" charset="0"/>
              </a:rPr>
              <a:t>. Conceptos básicos de la modelación.</a:t>
            </a:r>
            <a:r>
              <a:rPr lang="es-MX" b="1" dirty="0" smtClean="0">
                <a:latin typeface="Arial" pitchFamily="34" charset="0"/>
                <a:cs typeface="Arial" pitchFamily="34" charset="0"/>
              </a:rPr>
              <a:t>	</a:t>
            </a:r>
          </a:p>
          <a:p>
            <a:pPr marL="514350" indent="-514350" algn="just">
              <a:lnSpc>
                <a:spcPct val="150000"/>
              </a:lnSpc>
            </a:pPr>
            <a:r>
              <a:rPr lang="es-MX" sz="2400" dirty="0">
                <a:latin typeface="Arial" pitchFamily="34" charset="0"/>
                <a:cs typeface="Arial" pitchFamily="34" charset="0"/>
              </a:rPr>
              <a:t> </a:t>
            </a:r>
            <a:r>
              <a:rPr lang="es-MX" sz="2400" dirty="0" smtClean="0">
                <a:latin typeface="Arial" pitchFamily="34" charset="0"/>
                <a:cs typeface="Arial" pitchFamily="34" charset="0"/>
              </a:rPr>
              <a:t>        </a:t>
            </a:r>
            <a:r>
              <a:rPr lang="es-ES" sz="2400" b="1" dirty="0" smtClean="0">
                <a:latin typeface="Arial" pitchFamily="34" charset="0"/>
                <a:cs typeface="Arial" pitchFamily="34" charset="0"/>
              </a:rPr>
              <a:t>Flexibilidad:</a:t>
            </a:r>
          </a:p>
          <a:p>
            <a:pPr marL="514350" indent="-514350" algn="just">
              <a:lnSpc>
                <a:spcPct val="150000"/>
              </a:lnSpc>
            </a:pPr>
            <a:r>
              <a:rPr lang="es-ES" sz="2400" b="1" dirty="0">
                <a:latin typeface="Arial" pitchFamily="34" charset="0"/>
                <a:cs typeface="Arial" pitchFamily="34" charset="0"/>
              </a:rPr>
              <a:t> </a:t>
            </a:r>
            <a:r>
              <a:rPr lang="es-ES" sz="2400" b="1" dirty="0" smtClean="0">
                <a:latin typeface="Arial" pitchFamily="34" charset="0"/>
                <a:cs typeface="Arial" pitchFamily="34" charset="0"/>
              </a:rPr>
              <a:t>    </a:t>
            </a:r>
            <a:r>
              <a:rPr lang="es-ES" sz="2400" dirty="0" smtClean="0">
                <a:latin typeface="Arial" pitchFamily="34" charset="0"/>
                <a:cs typeface="Arial" pitchFamily="34" charset="0"/>
              </a:rPr>
              <a:t> </a:t>
            </a:r>
            <a:r>
              <a:rPr lang="es-ES" dirty="0" smtClean="0">
                <a:latin typeface="Arial" pitchFamily="34" charset="0"/>
                <a:cs typeface="Arial" pitchFamily="34" charset="0"/>
              </a:rPr>
              <a:t>Capacidad </a:t>
            </a:r>
            <a:r>
              <a:rPr lang="es-ES" dirty="0">
                <a:latin typeface="Arial" pitchFamily="34" charset="0"/>
                <a:cs typeface="Arial" pitchFamily="34" charset="0"/>
              </a:rPr>
              <a:t>de reacción frente a cambios en los plazos de entrega, para lo cual se deben poder realizar cambios en las plantillas, volumen de producción, gama de productos, etc</a:t>
            </a:r>
            <a:r>
              <a:rPr lang="es-ES" dirty="0" smtClean="0">
                <a:latin typeface="Arial" pitchFamily="34" charset="0"/>
                <a:cs typeface="Arial" pitchFamily="34" charset="0"/>
              </a:rPr>
              <a:t>.</a:t>
            </a:r>
          </a:p>
          <a:p>
            <a:pPr marL="514350" indent="-514350" algn="just">
              <a:lnSpc>
                <a:spcPct val="150000"/>
              </a:lnSpc>
            </a:pPr>
            <a:r>
              <a:rPr lang="es-MX" dirty="0" smtClean="0">
                <a:latin typeface="Arial" pitchFamily="34" charset="0"/>
                <a:cs typeface="Arial" pitchFamily="34" charset="0"/>
              </a:rPr>
              <a:t>       </a:t>
            </a:r>
          </a:p>
          <a:p>
            <a:pPr marL="514350" indent="-514350" algn="just">
              <a:lnSpc>
                <a:spcPct val="150000"/>
              </a:lnSpc>
            </a:pPr>
            <a:r>
              <a:rPr lang="es-MX" sz="2000" dirty="0">
                <a:latin typeface="Arial" pitchFamily="34" charset="0"/>
                <a:cs typeface="Arial" pitchFamily="34" charset="0"/>
              </a:rPr>
              <a:t> </a:t>
            </a:r>
            <a:r>
              <a:rPr lang="es-MX" sz="2000" dirty="0" smtClean="0">
                <a:latin typeface="Arial" pitchFamily="34" charset="0"/>
                <a:cs typeface="Arial" pitchFamily="34" charset="0"/>
              </a:rPr>
              <a:t>       </a:t>
            </a:r>
            <a:endParaRPr lang="es-ES" dirty="0" smtClean="0">
              <a:latin typeface="Arial" pitchFamily="34" charset="0"/>
              <a:cs typeface="Arial" pitchFamily="34" charset="0"/>
            </a:endParaRPr>
          </a:p>
          <a:p>
            <a:pPr marL="514350" indent="-514350" algn="just">
              <a:lnSpc>
                <a:spcPct val="150000"/>
              </a:lnSpc>
            </a:pPr>
            <a:r>
              <a:rPr lang="es-ES" dirty="0" smtClean="0">
                <a:latin typeface="Arial" pitchFamily="34" charset="0"/>
                <a:cs typeface="Arial" pitchFamily="34" charset="0"/>
              </a:rPr>
              <a:t>         </a:t>
            </a:r>
            <a:endParaRPr lang="es-ES" sz="1400" dirty="0" smtClean="0">
              <a:latin typeface="Arial" pitchFamily="34" charset="0"/>
              <a:cs typeface="Arial" pitchFamily="34" charset="0"/>
            </a:endParaRPr>
          </a:p>
          <a:p>
            <a:pPr marL="514350" indent="-514350" algn="just">
              <a:lnSpc>
                <a:spcPct val="150000"/>
              </a:lnSpc>
            </a:pPr>
            <a:r>
              <a:rPr lang="es-ES" sz="1400" b="1" dirty="0" smtClean="0">
                <a:latin typeface="Arial" pitchFamily="34" charset="0"/>
                <a:cs typeface="Arial" pitchFamily="34" charset="0"/>
              </a:rPr>
              <a:t>          </a:t>
            </a:r>
            <a:endParaRPr lang="es-ES" sz="1400" b="1" dirty="0">
              <a:latin typeface="Arial" pitchFamily="34" charset="0"/>
              <a:cs typeface="Arial" pitchFamily="34" charset="0"/>
            </a:endParaRPr>
          </a:p>
          <a:p>
            <a:pPr marL="514350" indent="-514350" algn="just">
              <a:lnSpc>
                <a:spcPct val="150000"/>
              </a:lnSpc>
            </a:pPr>
            <a:endParaRPr lang="es-ES" sz="1400" b="1" dirty="0" smtClean="0">
              <a:latin typeface="Arial" pitchFamily="34" charset="0"/>
              <a:cs typeface="Arial" pitchFamily="34" charset="0"/>
            </a:endParaRPr>
          </a:p>
          <a:p>
            <a:pPr marL="514350" indent="-514350" algn="just">
              <a:lnSpc>
                <a:spcPct val="150000"/>
              </a:lnSpc>
            </a:pPr>
            <a:endParaRPr lang="es-ES" sz="1400" b="1" dirty="0">
              <a:latin typeface="Arial" pitchFamily="34" charset="0"/>
              <a:cs typeface="Arial" pitchFamily="34" charset="0"/>
            </a:endParaRPr>
          </a:p>
          <a:p>
            <a:pPr marL="514350" indent="-514350" algn="just">
              <a:lnSpc>
                <a:spcPct val="150000"/>
              </a:lnSpc>
            </a:pPr>
            <a:endParaRPr lang="es-MX" sz="1600" b="1" dirty="0" smtClean="0">
              <a:latin typeface="Arial" pitchFamily="34" charset="0"/>
              <a:cs typeface="Arial" pitchFamily="34" charset="0"/>
            </a:endParaRPr>
          </a:p>
          <a:p>
            <a:pPr marL="514350" indent="-514350" algn="just">
              <a:lnSpc>
                <a:spcPct val="150000"/>
              </a:lnSpc>
            </a:pPr>
            <a:r>
              <a:rPr lang="es-MX" sz="1600" b="1" dirty="0">
                <a:latin typeface="Arial" pitchFamily="34" charset="0"/>
                <a:cs typeface="Arial" pitchFamily="34" charset="0"/>
              </a:rPr>
              <a:t>	</a:t>
            </a:r>
          </a:p>
        </p:txBody>
      </p:sp>
      <p:pic>
        <p:nvPicPr>
          <p:cNvPr id="10" name="Imagen 3" descr="Captura de pantalla 2017-07-29 a la(s) 23.28.2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501008"/>
            <a:ext cx="3886200" cy="2108200"/>
          </a:xfrm>
          <a:prstGeom prst="rect">
            <a:avLst/>
          </a:prstGeom>
        </p:spPr>
      </p:pic>
    </p:spTree>
    <p:extLst>
      <p:ext uri="{BB962C8B-B14F-4D97-AF65-F5344CB8AC3E}">
        <p14:creationId xmlns:p14="http://schemas.microsoft.com/office/powerpoint/2010/main" val="117073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3710</TotalTime>
  <Words>1546</Words>
  <Application>Microsoft Office PowerPoint</Application>
  <PresentationFormat>Presentación en pantalla (4:3)</PresentationFormat>
  <Paragraphs>188</Paragraphs>
  <Slides>35</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Calibri</vt:lpstr>
      <vt:lpstr>Helvetica Neue Light</vt:lpstr>
      <vt:lpstr>Helvetica Neue Medium</vt:lpstr>
      <vt:lpstr>Times New Roman</vt:lpstr>
      <vt:lpstr>Tema de Office</vt:lpstr>
      <vt:lpstr>Material didáctico solo visión proyectable</vt:lpstr>
      <vt:lpstr>Presentación de PowerPoint</vt:lpstr>
      <vt:lpstr>Presentación de PowerPoint</vt:lpstr>
      <vt:lpstr>Presentación de PowerPoint</vt:lpstr>
      <vt:lpstr> INDICE ELABORADO </vt:lpstr>
      <vt:lpstr> Guion explicativo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Alberto</dc:creator>
  <cp:lastModifiedBy>USUARIO</cp:lastModifiedBy>
  <cp:revision>218</cp:revision>
  <dcterms:created xsi:type="dcterms:W3CDTF">2014-09-11T01:45:43Z</dcterms:created>
  <dcterms:modified xsi:type="dcterms:W3CDTF">2017-10-20T18:23:23Z</dcterms:modified>
</cp:coreProperties>
</file>