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60" r:id="rId4"/>
    <p:sldId id="291" r:id="rId5"/>
    <p:sldId id="262" r:id="rId6"/>
    <p:sldId id="263" r:id="rId7"/>
    <p:sldId id="264" r:id="rId8"/>
    <p:sldId id="265" r:id="rId9"/>
    <p:sldId id="266" r:id="rId10"/>
    <p:sldId id="293" r:id="rId11"/>
    <p:sldId id="267" r:id="rId12"/>
    <p:sldId id="268" r:id="rId13"/>
    <p:sldId id="273" r:id="rId14"/>
    <p:sldId id="290" r:id="rId15"/>
    <p:sldId id="274" r:id="rId16"/>
    <p:sldId id="275" r:id="rId17"/>
    <p:sldId id="276" r:id="rId18"/>
    <p:sldId id="277" r:id="rId19"/>
    <p:sldId id="278" r:id="rId20"/>
    <p:sldId id="279" r:id="rId21"/>
    <p:sldId id="281" r:id="rId22"/>
    <p:sldId id="282" r:id="rId23"/>
    <p:sldId id="283" r:id="rId24"/>
    <p:sldId id="284" r:id="rId25"/>
    <p:sldId id="285" r:id="rId26"/>
    <p:sldId id="286" r:id="rId27"/>
    <p:sldId id="287" r:id="rId28"/>
    <p:sldId id="288" r:id="rId29"/>
    <p:sldId id="289" r:id="rId30"/>
    <p:sldId id="292" r:id="rId31"/>
    <p:sldId id="294" r:id="rId32"/>
    <p:sldId id="295" r:id="rId33"/>
    <p:sldId id="296" r:id="rId34"/>
    <p:sldId id="309" r:id="rId35"/>
    <p:sldId id="297" r:id="rId36"/>
    <p:sldId id="298" r:id="rId37"/>
    <p:sldId id="299" r:id="rId38"/>
    <p:sldId id="300" r:id="rId39"/>
    <p:sldId id="301" r:id="rId40"/>
    <p:sldId id="302" r:id="rId41"/>
    <p:sldId id="303" r:id="rId42"/>
    <p:sldId id="304" r:id="rId43"/>
    <p:sldId id="305" r:id="rId44"/>
    <p:sldId id="306" r:id="rId45"/>
    <p:sldId id="307" r:id="rId46"/>
    <p:sldId id="310" r:id="rId4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97" autoAdjust="0"/>
    <p:restoredTop sz="97478" autoAdjust="0"/>
  </p:normalViewPr>
  <p:slideViewPr>
    <p:cSldViewPr snapToGrid="0">
      <p:cViewPr varScale="1">
        <p:scale>
          <a:sx n="74" d="100"/>
          <a:sy n="74" d="100"/>
        </p:scale>
        <p:origin x="76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1142493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3907192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516140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17788700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94398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16170808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2796952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4026043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2292030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3C7B0A5-F88D-4174-BD92-9F5193E6DC37}"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3076105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3C7B0A5-F88D-4174-BD92-9F5193E6DC37}"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144053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3C7B0A5-F88D-4174-BD92-9F5193E6DC37}"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3890231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3C7B0A5-F88D-4174-BD92-9F5193E6DC37}"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1789307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C7B0A5-F88D-4174-BD92-9F5193E6DC37}"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27819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3C7B0A5-F88D-4174-BD92-9F5193E6DC37}"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716194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3C7B0A5-F88D-4174-BD92-9F5193E6DC37}"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5F369AD-C70D-4208-BA82-EC8ACE0F7B71}" type="slidenum">
              <a:rPr lang="es-MX" smtClean="0"/>
              <a:t>‹Nº›</a:t>
            </a:fld>
            <a:endParaRPr lang="es-MX"/>
          </a:p>
        </p:txBody>
      </p:sp>
    </p:spTree>
    <p:extLst>
      <p:ext uri="{BB962C8B-B14F-4D97-AF65-F5344CB8AC3E}">
        <p14:creationId xmlns:p14="http://schemas.microsoft.com/office/powerpoint/2010/main" val="3185395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C7B0A5-F88D-4174-BD92-9F5193E6DC37}" type="datetimeFigureOut">
              <a:rPr lang="es-MX" smtClean="0"/>
              <a:t>20/10/2017</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5F369AD-C70D-4208-BA82-EC8ACE0F7B71}" type="slidenum">
              <a:rPr lang="es-MX" smtClean="0"/>
              <a:t>‹Nº›</a:t>
            </a:fld>
            <a:endParaRPr lang="es-MX"/>
          </a:p>
        </p:txBody>
      </p:sp>
    </p:spTree>
    <p:extLst>
      <p:ext uri="{BB962C8B-B14F-4D97-AF65-F5344CB8AC3E}">
        <p14:creationId xmlns:p14="http://schemas.microsoft.com/office/powerpoint/2010/main" val="10221042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www.eumed.net/libros-gratis/2010f/852/TECNICAS%20DE%20RECOLECCION%20DE%20INFORMACION.htm"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a:xfrm>
            <a:off x="2189409" y="2209851"/>
            <a:ext cx="6891606" cy="1193723"/>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altLang="es-MX" sz="3200" b="1" i="1" dirty="0">
                <a:solidFill>
                  <a:schemeClr val="tx1"/>
                </a:solidFill>
                <a:latin typeface="Arial" panose="020B0604020202020204" pitchFamily="34" charset="0"/>
                <a:cs typeface="Arial" panose="020B0604020202020204" pitchFamily="34" charset="0"/>
              </a:rPr>
              <a:t>ESTRATEGIAS DE APRENDIZAJE </a:t>
            </a:r>
            <a:endParaRPr lang="en-US" altLang="es-MX" sz="3200" b="1" i="1" dirty="0">
              <a:solidFill>
                <a:schemeClr val="tx1"/>
              </a:solidFill>
              <a:latin typeface="Arial" panose="020B0604020202020204" pitchFamily="34" charset="0"/>
              <a:cs typeface="Arial" panose="020B0604020202020204" pitchFamily="34" charset="0"/>
            </a:endParaRPr>
          </a:p>
        </p:txBody>
      </p:sp>
      <p:sp>
        <p:nvSpPr>
          <p:cNvPr id="20" name="CuadroTexto 11"/>
          <p:cNvSpPr txBox="1"/>
          <p:nvPr/>
        </p:nvSpPr>
        <p:spPr>
          <a:xfrm>
            <a:off x="1954928" y="3635586"/>
            <a:ext cx="7056784" cy="1200329"/>
          </a:xfrm>
          <a:prstGeom prst="rect">
            <a:avLst/>
          </a:prstGeom>
          <a:noFill/>
        </p:spPr>
        <p:txBody>
          <a:bodyPr wrap="square" rtlCol="0">
            <a:spAutoFit/>
          </a:bodyPr>
          <a:lstStyle/>
          <a:p>
            <a:pPr algn="ctr"/>
            <a:r>
              <a:rPr lang="es-ES_tradnl" sz="2400" dirty="0">
                <a:latin typeface="Arial" panose="020B0604020202020204" pitchFamily="34" charset="0"/>
                <a:cs typeface="Arial" panose="020B0604020202020204" pitchFamily="34" charset="0"/>
              </a:rPr>
              <a:t>Programa Educativo: Licenciatura en </a:t>
            </a:r>
            <a:r>
              <a:rPr lang="es-ES_tradnl" sz="2400" dirty="0" smtClean="0">
                <a:latin typeface="Arial" panose="020B0604020202020204" pitchFamily="34" charset="0"/>
                <a:cs typeface="Arial" panose="020B0604020202020204" pitchFamily="34" charset="0"/>
              </a:rPr>
              <a:t>Contaduría</a:t>
            </a:r>
            <a:endParaRPr lang="es-ES_tradnl" sz="2400" dirty="0">
              <a:latin typeface="Arial" panose="020B0604020202020204" pitchFamily="34" charset="0"/>
              <a:cs typeface="Arial" panose="020B0604020202020204" pitchFamily="34" charset="0"/>
            </a:endParaRPr>
          </a:p>
          <a:p>
            <a:pPr algn="ctr"/>
            <a:endParaRPr lang="es-ES_tradnl" sz="2400" dirty="0">
              <a:latin typeface="Arial" panose="020B0604020202020204" pitchFamily="34" charset="0"/>
              <a:cs typeface="Arial" panose="020B0604020202020204" pitchFamily="34" charset="0"/>
            </a:endParaRPr>
          </a:p>
          <a:p>
            <a:pPr algn="ctr"/>
            <a:r>
              <a:rPr lang="es-ES_tradnl" sz="2400" dirty="0">
                <a:latin typeface="Arial" panose="020B0604020202020204" pitchFamily="34" charset="0"/>
                <a:cs typeface="Arial" panose="020B0604020202020204" pitchFamily="34" charset="0"/>
              </a:rPr>
              <a:t>CU UAEM Valle de Teotihuacán </a:t>
            </a:r>
            <a:endParaRPr lang="es-ES" sz="2400" dirty="0">
              <a:latin typeface="Arial" panose="020B0604020202020204" pitchFamily="34" charset="0"/>
              <a:cs typeface="Arial" panose="020B0604020202020204" pitchFamily="34" charset="0"/>
            </a:endParaRPr>
          </a:p>
        </p:txBody>
      </p:sp>
      <p:sp>
        <p:nvSpPr>
          <p:cNvPr id="32" name="31 CuadroTexto"/>
          <p:cNvSpPr txBox="1"/>
          <p:nvPr/>
        </p:nvSpPr>
        <p:spPr>
          <a:xfrm>
            <a:off x="621610" y="5611874"/>
            <a:ext cx="8280920" cy="830997"/>
          </a:xfrm>
          <a:prstGeom prst="rect">
            <a:avLst/>
          </a:prstGeom>
          <a:noFill/>
        </p:spPr>
        <p:txBody>
          <a:bodyPr wrap="square" rtlCol="0">
            <a:spAutoFit/>
          </a:bodyPr>
          <a:lstStyle/>
          <a:p>
            <a:pPr algn="r"/>
            <a:r>
              <a:rPr lang="es-ES_tradnl" sz="2400" dirty="0" smtClean="0">
                <a:latin typeface="Arial" panose="020B0604020202020204" pitchFamily="34" charset="0"/>
                <a:cs typeface="Arial" panose="020B0604020202020204" pitchFamily="34" charset="0"/>
              </a:rPr>
              <a:t>Docente: Laura </a:t>
            </a:r>
            <a:r>
              <a:rPr lang="es-ES_tradnl" sz="2400" dirty="0">
                <a:latin typeface="Arial" panose="020B0604020202020204" pitchFamily="34" charset="0"/>
                <a:cs typeface="Arial" panose="020B0604020202020204" pitchFamily="34" charset="0"/>
              </a:rPr>
              <a:t>Cecilia Méndez Guevara</a:t>
            </a:r>
            <a:endParaRPr lang="es-MX" sz="2400" b="1" dirty="0">
              <a:latin typeface="Arial" panose="020B0604020202020204" pitchFamily="34" charset="0"/>
              <a:cs typeface="Arial" panose="020B0604020202020204" pitchFamily="34" charset="0"/>
            </a:endParaRPr>
          </a:p>
          <a:p>
            <a:pPr algn="r"/>
            <a:endParaRPr lang="es-MX" sz="2400" b="1" dirty="0">
              <a:latin typeface="Arial" panose="020B0604020202020204" pitchFamily="34" charset="0"/>
              <a:cs typeface="Arial" panose="020B0604020202020204" pitchFamily="34" charset="0"/>
            </a:endParaRPr>
          </a:p>
        </p:txBody>
      </p:sp>
      <p:pic>
        <p:nvPicPr>
          <p:cNvPr id="1026"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65" y="-1"/>
            <a:ext cx="12095018" cy="1591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9645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0" y="1604055"/>
            <a:ext cx="12192000" cy="5016758"/>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Estrategias para la lectura </a:t>
            </a:r>
            <a:r>
              <a:rPr lang="es-MX" sz="2000" dirty="0">
                <a:latin typeface="Arial" panose="020B0604020202020204" pitchFamily="34" charset="0"/>
                <a:cs typeface="Arial" panose="020B0604020202020204" pitchFamily="34" charset="0"/>
              </a:rPr>
              <a:t>comprensiva (Garrido, 2002</a:t>
            </a:r>
            <a:r>
              <a:rPr lang="es-MX" sz="2000" dirty="0" smtClean="0">
                <a:latin typeface="Arial" panose="020B0604020202020204" pitchFamily="34" charset="0"/>
                <a:cs typeface="Arial" panose="020B0604020202020204" pitchFamily="34" charset="0"/>
              </a:rPr>
              <a:t>):</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1.- Explorar el texto antes de empezar a leerlo.</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2.- Hacer una primera lectura rápida.</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3.- Buscar información si es necesario.</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4.- Leer comprensivamente.</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5.- Clarificar el significado.</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6.- Elaborar un esquema.</a:t>
            </a:r>
          </a:p>
          <a:p>
            <a:endParaRPr lang="es-MX" sz="2000" dirty="0">
              <a:latin typeface="Arial" panose="020B0604020202020204" pitchFamily="34" charset="0"/>
              <a:cs typeface="Arial" panose="020B0604020202020204" pitchFamily="34" charset="0"/>
            </a:endParaRPr>
          </a:p>
          <a:p>
            <a:pPr algn="just"/>
            <a:r>
              <a:rPr lang="es-MX" sz="2000" dirty="0" smtClean="0"/>
              <a:t> </a:t>
            </a:r>
            <a:r>
              <a:rPr lang="es-MX" sz="2000" dirty="0" smtClean="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9837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1" y="2521335"/>
            <a:ext cx="6542468" cy="513986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6</a:t>
            </a:r>
            <a:r>
              <a:rPr lang="es-MX" sz="2000" dirty="0" smtClean="0">
                <a:latin typeface="Arial" panose="020B0604020202020204" pitchFamily="34" charset="0"/>
                <a:cs typeface="Arial" panose="020B0604020202020204" pitchFamily="34" charset="0"/>
              </a:rPr>
              <a:t>.- Técnicas y pautas para seleccionar: </a:t>
            </a:r>
            <a:r>
              <a:rPr lang="es-MX" sz="2000" dirty="0">
                <a:latin typeface="Arial" panose="020B0604020202020204" pitchFamily="34" charset="0"/>
                <a:cs typeface="Arial" panose="020B0604020202020204" pitchFamily="34" charset="0"/>
              </a:rPr>
              <a:t>S</a:t>
            </a:r>
            <a:r>
              <a:rPr lang="es-MX" sz="2000" dirty="0" smtClean="0">
                <a:latin typeface="Arial" panose="020B0604020202020204" pitchFamily="34" charset="0"/>
                <a:cs typeface="Arial" panose="020B0604020202020204" pitchFamily="34" charset="0"/>
              </a:rPr>
              <a:t>on </a:t>
            </a:r>
            <a:r>
              <a:rPr lang="es-MX" sz="2000" dirty="0">
                <a:latin typeface="Arial" panose="020B0604020202020204" pitchFamily="34" charset="0"/>
                <a:cs typeface="Arial" panose="020B0604020202020204" pitchFamily="34" charset="0"/>
              </a:rPr>
              <a:t>procedimientos especiales utilizados para obtener y evaluar las evidencias necesarias, suficientes y competentes que le permitan formar un juicio profesional y objetivo, que facilite la calificación de los hallazgos detectados en la materia </a:t>
            </a:r>
            <a:r>
              <a:rPr lang="es-MX" sz="2000" dirty="0" smtClean="0">
                <a:latin typeface="Arial" panose="020B0604020202020204" pitchFamily="34" charset="0"/>
                <a:cs typeface="Arial" panose="020B0604020202020204" pitchFamily="34" charset="0"/>
              </a:rPr>
              <a:t>examinada </a:t>
            </a:r>
            <a:r>
              <a:rPr lang="es-MX" sz="2000" dirty="0" smtClean="0">
                <a:latin typeface="Arial" panose="020B0604020202020204" pitchFamily="34" charset="0"/>
                <a:cs typeface="Arial" panose="020B0604020202020204" pitchFamily="34" charset="0"/>
              </a:rPr>
              <a:t>(García</a:t>
            </a:r>
            <a:r>
              <a:rPr lang="es-MX" sz="2000" dirty="0" smtClean="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2010).</a:t>
            </a:r>
            <a:endParaRPr lang="es-MX" sz="20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a:t>
            </a:r>
            <a:endParaRPr lang="es-MX" sz="2400" dirty="0" smtClean="0"/>
          </a:p>
          <a:p>
            <a:pPr algn="just"/>
            <a:r>
              <a:rPr lang="es-MX" sz="2400" dirty="0" smtClean="0"/>
              <a:t> </a:t>
            </a:r>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pic>
        <p:nvPicPr>
          <p:cNvPr id="4" name="Imagen 3">
            <a:extLst>
              <a:ext uri="{FF2B5EF4-FFF2-40B4-BE49-F238E27FC236}">
                <a16:creationId xmlns:a16="http://schemas.microsoft.com/office/drawing/2014/main" xmlns="" id="{37ED6AF1-7BE6-4DAE-B9DA-210202A488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3279" y="3486419"/>
            <a:ext cx="2362692" cy="1295400"/>
          </a:xfrm>
          <a:prstGeom prst="rect">
            <a:avLst/>
          </a:prstGeom>
        </p:spPr>
      </p:pic>
    </p:spTree>
    <p:extLst>
      <p:ext uri="{BB962C8B-B14F-4D97-AF65-F5344CB8AC3E}">
        <p14:creationId xmlns:p14="http://schemas.microsoft.com/office/powerpoint/2010/main" val="6022999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0" y="1821119"/>
            <a:ext cx="12274377" cy="6309420"/>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7</a:t>
            </a:r>
            <a:r>
              <a:rPr lang="es-MX" sz="2400" dirty="0" smtClean="0">
                <a:latin typeface="Arial" panose="020B0604020202020204" pitchFamily="34" charset="0"/>
                <a:cs typeface="Arial" panose="020B0604020202020204" pitchFamily="34" charset="0"/>
              </a:rPr>
              <a:t>.- Organizar elaborar y memorizar información: Consiste en  </a:t>
            </a:r>
            <a:r>
              <a:rPr lang="es-MX" sz="2400" dirty="0">
                <a:latin typeface="Arial" panose="020B0604020202020204" pitchFamily="34" charset="0"/>
                <a:cs typeface="Arial" panose="020B0604020202020204" pitchFamily="34" charset="0"/>
              </a:rPr>
              <a:t>conocer, un estudio sobre la influencia de la información previa en las tareas de </a:t>
            </a:r>
            <a:r>
              <a:rPr lang="es-MX" sz="2400" dirty="0" smtClean="0">
                <a:latin typeface="Arial" panose="020B0604020202020204" pitchFamily="34" charset="0"/>
                <a:cs typeface="Arial" panose="020B0604020202020204" pitchFamily="34" charset="0"/>
              </a:rPr>
              <a:t>recuerdo </a:t>
            </a:r>
            <a:r>
              <a:rPr lang="es-MX" sz="2400" dirty="0"/>
              <a:t> </a:t>
            </a:r>
            <a:r>
              <a:rPr lang="es-MX" sz="2400" dirty="0" smtClean="0"/>
              <a:t>(Tulving, 1975).</a:t>
            </a:r>
          </a:p>
          <a:p>
            <a:pPr algn="just"/>
            <a:endParaRPr lang="es-MX" sz="2400" dirty="0">
              <a:latin typeface="Arial" panose="020B0604020202020204" pitchFamily="34" charset="0"/>
              <a:cs typeface="Arial" panose="020B0604020202020204" pitchFamily="34" charset="0"/>
            </a:endParaRPr>
          </a:p>
          <a:p>
            <a:pPr algn="just"/>
            <a:endParaRPr lang="es-MX" sz="2400" dirty="0" smtClean="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Conlleva a la organización que es un aspecto importante en la búsqueda de información que tiene que ver con su organización (Cano García, 2010).</a:t>
            </a:r>
          </a:p>
          <a:p>
            <a:pPr algn="just"/>
            <a:endParaRPr lang="es-MX" sz="2400" dirty="0">
              <a:latin typeface="Arial" panose="020B0604020202020204" pitchFamily="34" charset="0"/>
              <a:cs typeface="Arial" panose="020B0604020202020204" pitchFamily="34" charset="0"/>
            </a:endParaRPr>
          </a:p>
          <a:p>
            <a:pPr algn="just"/>
            <a:endParaRPr lang="es-MX" sz="2400" dirty="0" smtClean="0">
              <a:latin typeface="Arial" panose="020B0604020202020204" pitchFamily="34" charset="0"/>
              <a:cs typeface="Arial" panose="020B0604020202020204" pitchFamily="34" charset="0"/>
            </a:endParaRPr>
          </a:p>
          <a:p>
            <a:pPr algn="just"/>
            <a:r>
              <a:rPr lang="es-MX" sz="2400" dirty="0" smtClean="0">
                <a:latin typeface="Arial" panose="020B0604020202020204" pitchFamily="34" charset="0"/>
                <a:cs typeface="Arial" panose="020B0604020202020204" pitchFamily="34" charset="0"/>
              </a:rPr>
              <a:t> </a:t>
            </a:r>
          </a:p>
          <a:p>
            <a:pPr algn="just"/>
            <a:r>
              <a:rPr lang="es-MX" sz="2400" dirty="0" smtClean="0"/>
              <a:t> </a:t>
            </a:r>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Tree>
    <p:extLst>
      <p:ext uri="{BB962C8B-B14F-4D97-AF65-F5344CB8AC3E}">
        <p14:creationId xmlns:p14="http://schemas.microsoft.com/office/powerpoint/2010/main" val="20013655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936978" y="2749641"/>
            <a:ext cx="9640406" cy="1877437"/>
          </a:xfrm>
          <a:prstGeom prst="rect">
            <a:avLst/>
          </a:prstGeom>
        </p:spPr>
        <p:txBody>
          <a:bodyPr wrap="square">
            <a:spAutoFit/>
          </a:bodyPr>
          <a:lstStyle/>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
        <p:nvSpPr>
          <p:cNvPr id="4" name="3 CuadroTexto"/>
          <p:cNvSpPr txBox="1"/>
          <p:nvPr/>
        </p:nvSpPr>
        <p:spPr>
          <a:xfrm>
            <a:off x="936978" y="1628783"/>
            <a:ext cx="8207022" cy="400110"/>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Unidad </a:t>
            </a:r>
            <a:r>
              <a:rPr lang="es-MX" sz="2000" dirty="0" smtClean="0">
                <a:latin typeface="Arial" panose="020B0604020202020204" pitchFamily="34" charset="0"/>
                <a:cs typeface="Arial" panose="020B0604020202020204" pitchFamily="34" charset="0"/>
              </a:rPr>
              <a:t>II. </a:t>
            </a:r>
            <a:r>
              <a:rPr lang="es-MX" sz="2000" dirty="0">
                <a:latin typeface="Arial" panose="020B0604020202020204" pitchFamily="34" charset="0"/>
                <a:cs typeface="Arial" panose="020B0604020202020204" pitchFamily="34" charset="0"/>
              </a:rPr>
              <a:t>Procesos cognitivos implicados en el aprendizaje.</a:t>
            </a:r>
          </a:p>
        </p:txBody>
      </p:sp>
      <p:sp>
        <p:nvSpPr>
          <p:cNvPr id="5" name="4 CuadroTexto"/>
          <p:cNvSpPr txBox="1"/>
          <p:nvPr/>
        </p:nvSpPr>
        <p:spPr>
          <a:xfrm>
            <a:off x="0" y="2521335"/>
            <a:ext cx="12191999" cy="4678204"/>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Conocimientos</a:t>
            </a: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1.- Conocer el concepto de inteligencia, pensamiento.</a:t>
            </a: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2.- Conocer y aplicar el concepto de inteligencias múltiples.</a:t>
            </a: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3.- Claves de la inteligencia exitosa. </a:t>
            </a:r>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4.- Que es la inteligencia emocional, percepción, concepto de atención con hiperactividad, la codificación, almacenamiento, y recuperación de la información.</a:t>
            </a: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5.- Que es la memoria y su papel en el aprendizaje y estudio.</a:t>
            </a: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6.- Comprensión de textos.</a:t>
            </a:r>
          </a:p>
          <a:p>
            <a:endParaRPr lang="es-MX" dirty="0">
              <a:latin typeface="Arial" panose="020B0604020202020204" pitchFamily="34" charset="0"/>
              <a:cs typeface="Arial" panose="020B0604020202020204" pitchFamily="34" charset="0"/>
            </a:endParaRPr>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Resultado de imagen para intelig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intelige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22116100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604053"/>
            <a:ext cx="11820908" cy="4995020"/>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Identificar </a:t>
            </a:r>
            <a:r>
              <a:rPr lang="es-MX" sz="2000" dirty="0">
                <a:latin typeface="Arial" panose="020B0604020202020204" pitchFamily="34" charset="0"/>
                <a:cs typeface="Arial" panose="020B0604020202020204" pitchFamily="34" charset="0"/>
              </a:rPr>
              <a:t>los siguientes conceptos:</a:t>
            </a:r>
          </a:p>
          <a:p>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1</a:t>
            </a:r>
            <a:r>
              <a:rPr lang="es-MX" sz="2000" dirty="0">
                <a:latin typeface="Arial" panose="020B0604020202020204" pitchFamily="34" charset="0"/>
                <a:cs typeface="Arial" panose="020B0604020202020204" pitchFamily="34" charset="0"/>
              </a:rPr>
              <a:t>.- Inteligencia: La inteligencia, se define como la habilidad para adaptarse voluntariamente, para moldear o para seleccionar un entorno (</a:t>
            </a:r>
            <a:r>
              <a:rPr lang="es-MX" sz="2000" dirty="0" smtClean="0">
                <a:latin typeface="Arial" panose="020B0604020202020204" pitchFamily="34" charset="0"/>
                <a:cs typeface="Arial" panose="020B0604020202020204" pitchFamily="34" charset="0"/>
              </a:rPr>
              <a:t>Stenberg,1985</a:t>
            </a:r>
            <a:r>
              <a:rPr lang="es-MX" sz="2000" dirty="0">
                <a:latin typeface="Arial" panose="020B0604020202020204" pitchFamily="34" charset="0"/>
                <a:cs typeface="Arial" panose="020B0604020202020204" pitchFamily="34" charset="0"/>
              </a:rPr>
              <a:t>).</a:t>
            </a:r>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3"/>
          <a:stretch>
            <a:fillRect/>
          </a:stretch>
        </p:blipFill>
        <p:spPr>
          <a:xfrm>
            <a:off x="4310003" y="3882137"/>
            <a:ext cx="2495550" cy="2495550"/>
          </a:xfrm>
          <a:prstGeom prst="rect">
            <a:avLst/>
          </a:prstGeom>
        </p:spPr>
      </p:pic>
    </p:spTree>
    <p:extLst>
      <p:ext uri="{BB962C8B-B14F-4D97-AF65-F5344CB8AC3E}">
        <p14:creationId xmlns:p14="http://schemas.microsoft.com/office/powerpoint/2010/main" val="4228424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4" name="3 CuadroTexto"/>
          <p:cNvSpPr txBox="1"/>
          <p:nvPr/>
        </p:nvSpPr>
        <p:spPr>
          <a:xfrm>
            <a:off x="63661" y="2064914"/>
            <a:ext cx="12192000" cy="400110"/>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2.- Pensamiento: Es la base en la que se asienta el aprendizaje (Alonso, 1997). </a:t>
            </a:r>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Resultado de imagen para intelig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intelige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2" descr="Resultado de imagen para pensamiento"/>
          <p:cNvSpPr>
            <a:spLocks noChangeAspect="1" noChangeArrowheads="1"/>
          </p:cNvSpPr>
          <p:nvPr/>
        </p:nvSpPr>
        <p:spPr bwMode="auto">
          <a:xfrm>
            <a:off x="460375" y="89231"/>
            <a:ext cx="304800" cy="29816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2" name="Imagen 11"/>
          <p:cNvPicPr>
            <a:picLocks noChangeAspect="1"/>
          </p:cNvPicPr>
          <p:nvPr/>
        </p:nvPicPr>
        <p:blipFill>
          <a:blip r:embed="rId3"/>
          <a:stretch>
            <a:fillRect/>
          </a:stretch>
        </p:blipFill>
        <p:spPr>
          <a:xfrm>
            <a:off x="3214006" y="3155664"/>
            <a:ext cx="2543175" cy="1800225"/>
          </a:xfrm>
          <a:prstGeom prst="rect">
            <a:avLst/>
          </a:prstGeom>
        </p:spPr>
      </p:pic>
    </p:spTree>
    <p:extLst>
      <p:ext uri="{BB962C8B-B14F-4D97-AF65-F5344CB8AC3E}">
        <p14:creationId xmlns:p14="http://schemas.microsoft.com/office/powerpoint/2010/main" val="35365297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936978" y="2749641"/>
            <a:ext cx="9640406" cy="1877437"/>
          </a:xfrm>
          <a:prstGeom prst="rect">
            <a:avLst/>
          </a:prstGeom>
        </p:spPr>
        <p:txBody>
          <a:bodyPr wrap="square">
            <a:spAutoFit/>
          </a:bodyPr>
          <a:lstStyle/>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
        <p:nvSpPr>
          <p:cNvPr id="4" name="3 CuadroTexto"/>
          <p:cNvSpPr txBox="1"/>
          <p:nvPr/>
        </p:nvSpPr>
        <p:spPr>
          <a:xfrm>
            <a:off x="1" y="2064914"/>
            <a:ext cx="12192000" cy="1938992"/>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3.- Inteligencias múltiples: Existencia de varios estilos cognitivos, de diferentes modos de pensar </a:t>
            </a:r>
          </a:p>
          <a:p>
            <a:r>
              <a:rPr lang="es-MX" sz="2000" dirty="0">
                <a:latin typeface="Arial" panose="020B0604020202020204" pitchFamily="34" charset="0"/>
                <a:cs typeface="Arial" panose="020B0604020202020204" pitchFamily="34" charset="0"/>
              </a:rPr>
              <a:t>Existentes en los seres humanos (Gardner, 1995).</a:t>
            </a:r>
          </a:p>
          <a:p>
            <a:endParaRPr lang="es-MX" sz="2000" b="1" dirty="0"/>
          </a:p>
          <a:p>
            <a:endParaRPr lang="es-MX" sz="2000" b="1" dirty="0"/>
          </a:p>
          <a:p>
            <a:endParaRPr lang="es-MX" sz="2000" b="1" dirty="0"/>
          </a:p>
          <a:p>
            <a:r>
              <a:rPr lang="es-MX" sz="2000" b="1" dirty="0"/>
              <a:t> </a:t>
            </a:r>
          </a:p>
        </p:txBody>
      </p:sp>
      <p:sp>
        <p:nvSpPr>
          <p:cNvPr id="5" name="4 CuadroTexto"/>
          <p:cNvSpPr txBox="1"/>
          <p:nvPr/>
        </p:nvSpPr>
        <p:spPr>
          <a:xfrm>
            <a:off x="460375" y="4164025"/>
            <a:ext cx="7956645"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 </a:t>
            </a:r>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Resultado de imagen para intelig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intelige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2" descr="Resultado de imagen para pensamiento"/>
          <p:cNvSpPr>
            <a:spLocks noChangeAspect="1" noChangeArrowheads="1"/>
          </p:cNvSpPr>
          <p:nvPr/>
        </p:nvSpPr>
        <p:spPr bwMode="auto">
          <a:xfrm>
            <a:off x="460375" y="89231"/>
            <a:ext cx="304800" cy="29816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3" name="Imagen 12"/>
          <p:cNvPicPr>
            <a:picLocks noChangeAspect="1"/>
          </p:cNvPicPr>
          <p:nvPr/>
        </p:nvPicPr>
        <p:blipFill>
          <a:blip r:embed="rId3"/>
          <a:stretch>
            <a:fillRect/>
          </a:stretch>
        </p:blipFill>
        <p:spPr>
          <a:xfrm>
            <a:off x="4330716" y="3164095"/>
            <a:ext cx="3404333" cy="2630014"/>
          </a:xfrm>
          <a:prstGeom prst="rect">
            <a:avLst/>
          </a:prstGeom>
        </p:spPr>
      </p:pic>
    </p:spTree>
    <p:extLst>
      <p:ext uri="{BB962C8B-B14F-4D97-AF65-F5344CB8AC3E}">
        <p14:creationId xmlns:p14="http://schemas.microsoft.com/office/powerpoint/2010/main" val="37622362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936978" y="2749641"/>
            <a:ext cx="9640406" cy="1877437"/>
          </a:xfrm>
          <a:prstGeom prst="rect">
            <a:avLst/>
          </a:prstGeom>
        </p:spPr>
        <p:txBody>
          <a:bodyPr wrap="square">
            <a:spAutoFit/>
          </a:bodyPr>
          <a:lstStyle/>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
        <p:nvSpPr>
          <p:cNvPr id="4" name="3 CuadroTexto"/>
          <p:cNvSpPr txBox="1"/>
          <p:nvPr/>
        </p:nvSpPr>
        <p:spPr>
          <a:xfrm>
            <a:off x="1" y="2064914"/>
            <a:ext cx="12192000" cy="5940088"/>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Tipos de </a:t>
            </a:r>
            <a:r>
              <a:rPr lang="es-MX" sz="2000" dirty="0" smtClean="0">
                <a:latin typeface="Arial" panose="020B0604020202020204" pitchFamily="34" charset="0"/>
                <a:cs typeface="Arial" panose="020B0604020202020204" pitchFamily="34" charset="0"/>
              </a:rPr>
              <a:t>inteligencias (Gardner, 1995) :</a:t>
            </a:r>
            <a:endParaRPr lang="es-MX"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000" dirty="0">
                <a:latin typeface="Arial" panose="020B0604020202020204" pitchFamily="34" charset="0"/>
                <a:cs typeface="Arial" panose="020B0604020202020204" pitchFamily="34" charset="0"/>
              </a:rPr>
              <a:t>Inteligencia musical</a:t>
            </a:r>
          </a:p>
          <a:p>
            <a:pPr marL="342900" indent="-34290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000" dirty="0" smtClean="0">
                <a:latin typeface="Arial" panose="020B0604020202020204" pitchFamily="34" charset="0"/>
                <a:cs typeface="Arial" panose="020B0604020202020204" pitchFamily="34" charset="0"/>
              </a:rPr>
              <a:t>Inteligencia Kinestésico-corporal</a:t>
            </a:r>
            <a:endParaRPr lang="es-MX"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000" dirty="0" smtClean="0">
                <a:latin typeface="Arial" panose="020B0604020202020204" pitchFamily="34" charset="0"/>
                <a:cs typeface="Arial" panose="020B0604020202020204" pitchFamily="34" charset="0"/>
              </a:rPr>
              <a:t>Inteligencia </a:t>
            </a:r>
            <a:r>
              <a:rPr lang="es-MX" sz="2000" dirty="0">
                <a:latin typeface="Arial" panose="020B0604020202020204" pitchFamily="34" charset="0"/>
                <a:cs typeface="Arial" panose="020B0604020202020204" pitchFamily="34" charset="0"/>
              </a:rPr>
              <a:t>lógico-matemático</a:t>
            </a:r>
          </a:p>
          <a:p>
            <a:pPr marL="342900" indent="-34290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000" dirty="0" smtClean="0">
                <a:latin typeface="Arial" panose="020B0604020202020204" pitchFamily="34" charset="0"/>
                <a:cs typeface="Arial" panose="020B0604020202020204" pitchFamily="34" charset="0"/>
              </a:rPr>
              <a:t>Inteligencia </a:t>
            </a:r>
            <a:r>
              <a:rPr lang="es-MX" sz="2000" dirty="0">
                <a:latin typeface="Arial" panose="020B0604020202020204" pitchFamily="34" charset="0"/>
                <a:cs typeface="Arial" panose="020B0604020202020204" pitchFamily="34" charset="0"/>
              </a:rPr>
              <a:t>lingüística</a:t>
            </a:r>
          </a:p>
          <a:p>
            <a:pPr marL="342900" indent="-34290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000" dirty="0" smtClean="0">
                <a:latin typeface="Arial" panose="020B0604020202020204" pitchFamily="34" charset="0"/>
                <a:cs typeface="Arial" panose="020B0604020202020204" pitchFamily="34" charset="0"/>
              </a:rPr>
              <a:t>Inteligencia </a:t>
            </a:r>
            <a:r>
              <a:rPr lang="es-MX" sz="2000" dirty="0">
                <a:latin typeface="Arial" panose="020B0604020202020204" pitchFamily="34" charset="0"/>
                <a:cs typeface="Arial" panose="020B0604020202020204" pitchFamily="34" charset="0"/>
              </a:rPr>
              <a:t>espacial</a:t>
            </a:r>
          </a:p>
          <a:p>
            <a:pPr marL="342900" indent="-34290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000" dirty="0" smtClean="0">
                <a:latin typeface="Arial" panose="020B0604020202020204" pitchFamily="34" charset="0"/>
                <a:cs typeface="Arial" panose="020B0604020202020204" pitchFamily="34" charset="0"/>
              </a:rPr>
              <a:t>Inteligencia </a:t>
            </a:r>
            <a:r>
              <a:rPr lang="es-MX" sz="2000" dirty="0">
                <a:latin typeface="Arial" panose="020B0604020202020204" pitchFamily="34" charset="0"/>
                <a:cs typeface="Arial" panose="020B0604020202020204" pitchFamily="34" charset="0"/>
              </a:rPr>
              <a:t>interpersonal</a:t>
            </a:r>
          </a:p>
          <a:p>
            <a:pPr marL="342900" indent="-34290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000" dirty="0" smtClean="0">
                <a:latin typeface="Arial" panose="020B0604020202020204" pitchFamily="34" charset="0"/>
                <a:cs typeface="Arial" panose="020B0604020202020204" pitchFamily="34" charset="0"/>
              </a:rPr>
              <a:t>Inteligencia </a:t>
            </a:r>
            <a:r>
              <a:rPr lang="es-MX" sz="2000" dirty="0">
                <a:latin typeface="Arial" panose="020B0604020202020204" pitchFamily="34" charset="0"/>
                <a:cs typeface="Arial" panose="020B0604020202020204" pitchFamily="34" charset="0"/>
              </a:rPr>
              <a:t>intrapersonal</a:t>
            </a:r>
          </a:p>
          <a:p>
            <a:r>
              <a:rPr lang="es-MX" sz="2000" b="1" dirty="0"/>
              <a:t> </a:t>
            </a:r>
          </a:p>
          <a:p>
            <a:endParaRPr lang="es-MX" sz="2000" b="1" dirty="0"/>
          </a:p>
          <a:p>
            <a:endParaRPr lang="es-MX" sz="2000" b="1" dirty="0"/>
          </a:p>
          <a:p>
            <a:endParaRPr lang="es-MX" sz="2000" b="1" dirty="0"/>
          </a:p>
          <a:p>
            <a:r>
              <a:rPr lang="es-MX" sz="2000" b="1" dirty="0"/>
              <a:t> </a:t>
            </a:r>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Resultado de imagen para intelig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intelige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2" descr="Resultado de imagen para pensamiento"/>
          <p:cNvSpPr>
            <a:spLocks noChangeAspect="1" noChangeArrowheads="1"/>
          </p:cNvSpPr>
          <p:nvPr/>
        </p:nvSpPr>
        <p:spPr bwMode="auto">
          <a:xfrm>
            <a:off x="460375" y="89231"/>
            <a:ext cx="304800" cy="29816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9247345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936978" y="2749641"/>
            <a:ext cx="9640406" cy="1877437"/>
          </a:xfrm>
          <a:prstGeom prst="rect">
            <a:avLst/>
          </a:prstGeom>
        </p:spPr>
        <p:txBody>
          <a:bodyPr wrap="square">
            <a:spAutoFit/>
          </a:bodyPr>
          <a:lstStyle/>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
        <p:nvSpPr>
          <p:cNvPr id="4" name="3 CuadroTexto"/>
          <p:cNvSpPr txBox="1"/>
          <p:nvPr/>
        </p:nvSpPr>
        <p:spPr>
          <a:xfrm>
            <a:off x="1" y="2064914"/>
            <a:ext cx="12192000" cy="2862322"/>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4.- Claves de la inteligencia exitoso</a:t>
            </a:r>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Para la inteligencia exitosa de prácticamente cualquier persona son relevantes ciertas habilidades: las creativas, las analíticas y las </a:t>
            </a:r>
            <a:r>
              <a:rPr lang="es-MX" sz="2000" dirty="0" smtClean="0">
                <a:latin typeface="Arial" panose="020B0604020202020204" pitchFamily="34" charset="0"/>
                <a:cs typeface="Arial" panose="020B0604020202020204" pitchFamily="34" charset="0"/>
              </a:rPr>
              <a:t>prácticas. Las </a:t>
            </a:r>
            <a:r>
              <a:rPr lang="es-MX" sz="2000" dirty="0">
                <a:latin typeface="Arial" panose="020B0604020202020204" pitchFamily="34" charset="0"/>
                <a:cs typeface="Arial" panose="020B0604020202020204" pitchFamily="34" charset="0"/>
              </a:rPr>
              <a:t>habilidades analíticas son necesarias para analizar y evaluar las opciones disponibles en la vida; las creativas, para generar dichas opciones; y las prácticas, para implementarlas y hacerlas </a:t>
            </a:r>
            <a:r>
              <a:rPr lang="es-MX" sz="2000" dirty="0" smtClean="0">
                <a:latin typeface="Arial" panose="020B0604020202020204" pitchFamily="34" charset="0"/>
                <a:cs typeface="Arial" panose="020B0604020202020204" pitchFamily="34" charset="0"/>
              </a:rPr>
              <a:t>funcionar (</a:t>
            </a:r>
            <a:r>
              <a:rPr lang="es-MX" sz="2000" dirty="0" smtClean="0"/>
              <a:t>Sternberg, 2010). </a:t>
            </a:r>
            <a:endParaRPr lang="es-MX" sz="2000" dirty="0">
              <a:latin typeface="Arial" panose="020B0604020202020204" pitchFamily="34" charset="0"/>
              <a:cs typeface="Arial" panose="020B0604020202020204" pitchFamily="34" charset="0"/>
            </a:endParaRPr>
          </a:p>
          <a:p>
            <a:r>
              <a:rPr lang="es-MX" sz="2000" b="1" dirty="0"/>
              <a:t> </a:t>
            </a:r>
          </a:p>
          <a:p>
            <a:endParaRPr lang="es-MX" sz="2000" b="1" dirty="0"/>
          </a:p>
          <a:p>
            <a:endParaRPr lang="es-MX" sz="2000" b="1" dirty="0"/>
          </a:p>
          <a:p>
            <a:endParaRPr lang="es-MX" sz="2000" b="1" dirty="0"/>
          </a:p>
          <a:p>
            <a:r>
              <a:rPr lang="es-MX" sz="2000" b="1" dirty="0"/>
              <a:t> </a:t>
            </a:r>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Resultado de imagen para intelig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intelige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2" descr="Resultado de imagen para pensamiento"/>
          <p:cNvSpPr>
            <a:spLocks noChangeAspect="1" noChangeArrowheads="1"/>
          </p:cNvSpPr>
          <p:nvPr/>
        </p:nvSpPr>
        <p:spPr bwMode="auto">
          <a:xfrm>
            <a:off x="460375" y="89231"/>
            <a:ext cx="304800" cy="29816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23641285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936978" y="2749641"/>
            <a:ext cx="9640406" cy="1877437"/>
          </a:xfrm>
          <a:prstGeom prst="rect">
            <a:avLst/>
          </a:prstGeom>
        </p:spPr>
        <p:txBody>
          <a:bodyPr wrap="square">
            <a:spAutoFit/>
          </a:bodyPr>
          <a:lstStyle/>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
        <p:nvSpPr>
          <p:cNvPr id="4" name="3 CuadroTexto"/>
          <p:cNvSpPr txBox="1"/>
          <p:nvPr/>
        </p:nvSpPr>
        <p:spPr>
          <a:xfrm>
            <a:off x="0" y="1874944"/>
            <a:ext cx="12191999" cy="2554545"/>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5.- </a:t>
            </a:r>
            <a:r>
              <a:rPr lang="es-MX" sz="2400" dirty="0">
                <a:latin typeface="Arial" panose="020B0604020202020204" pitchFamily="34" charset="0"/>
                <a:cs typeface="Arial" panose="020B0604020202020204" pitchFamily="34" charset="0"/>
              </a:rPr>
              <a:t>Inteligencia emocional: Es la habilidad para sintonizar las emociones, comprenderlas y tomar medidas necesarias (Geetu, 2010).</a:t>
            </a:r>
          </a:p>
          <a:p>
            <a:endParaRPr lang="es-MX" sz="2400" b="1" dirty="0">
              <a:latin typeface="Arial" panose="020B0604020202020204" pitchFamily="34" charset="0"/>
              <a:cs typeface="Arial" panose="020B0604020202020204" pitchFamily="34" charset="0"/>
            </a:endParaRPr>
          </a:p>
          <a:p>
            <a:endParaRPr lang="es-MX" sz="2400" b="1" dirty="0">
              <a:latin typeface="Arial" panose="020B0604020202020204" pitchFamily="34" charset="0"/>
              <a:cs typeface="Arial" panose="020B0604020202020204" pitchFamily="34" charset="0"/>
            </a:endParaRPr>
          </a:p>
          <a:p>
            <a:endParaRPr lang="es-MX" sz="2400" b="1" dirty="0">
              <a:latin typeface="Arial" panose="020B0604020202020204" pitchFamily="34" charset="0"/>
              <a:cs typeface="Arial" panose="020B0604020202020204" pitchFamily="34" charset="0"/>
            </a:endParaRPr>
          </a:p>
          <a:p>
            <a:endParaRPr lang="es-MX" sz="2000" b="1" dirty="0"/>
          </a:p>
          <a:p>
            <a:r>
              <a:rPr lang="es-MX" sz="2000" b="1" dirty="0"/>
              <a:t> </a:t>
            </a:r>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Resultado de imagen para intelig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intelige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2" descr="Resultado de imagen para pensamiento"/>
          <p:cNvSpPr>
            <a:spLocks noChangeAspect="1" noChangeArrowheads="1"/>
          </p:cNvSpPr>
          <p:nvPr/>
        </p:nvSpPr>
        <p:spPr bwMode="auto">
          <a:xfrm>
            <a:off x="460375" y="89231"/>
            <a:ext cx="304800" cy="29816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3"/>
          <a:stretch>
            <a:fillRect/>
          </a:stretch>
        </p:blipFill>
        <p:spPr>
          <a:xfrm>
            <a:off x="3205359" y="3428863"/>
            <a:ext cx="4485914" cy="2853041"/>
          </a:xfrm>
          <a:prstGeom prst="rect">
            <a:avLst/>
          </a:prstGeom>
        </p:spPr>
      </p:pic>
    </p:spTree>
    <p:extLst>
      <p:ext uri="{BB962C8B-B14F-4D97-AF65-F5344CB8AC3E}">
        <p14:creationId xmlns:p14="http://schemas.microsoft.com/office/powerpoint/2010/main" val="3530752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02276" y="1764406"/>
            <a:ext cx="11689723" cy="8710077"/>
          </a:xfrm>
          <a:prstGeom prst="rect">
            <a:avLst/>
          </a:prstGeom>
          <a:noFill/>
        </p:spPr>
        <p:txBody>
          <a:bodyPr wrap="square" rtlCol="0">
            <a:spAutoFit/>
          </a:bodyPr>
          <a:lstStyle/>
          <a:p>
            <a:pPr lvl="1"/>
            <a:r>
              <a:rPr lang="es-MX" sz="2400" b="1" i="1" dirty="0"/>
              <a:t>ÍNDICE</a:t>
            </a:r>
          </a:p>
          <a:p>
            <a:pPr lvl="1" algn="ctr"/>
            <a:endParaRPr lang="es-MX" sz="2000" dirty="0">
              <a:latin typeface="Arial" panose="020B0604020202020204" pitchFamily="34" charset="0"/>
              <a:cs typeface="Arial" panose="020B0604020202020204" pitchFamily="34" charset="0"/>
            </a:endParaRPr>
          </a:p>
          <a:p>
            <a:pPr>
              <a:lnSpc>
                <a:spcPct val="150000"/>
              </a:lnSpc>
            </a:pPr>
            <a:r>
              <a:rPr lang="es-MX" sz="2000" dirty="0">
                <a:latin typeface="Arial" panose="020B0604020202020204" pitchFamily="34" charset="0"/>
                <a:cs typeface="Arial" panose="020B0604020202020204" pitchFamily="34" charset="0"/>
              </a:rPr>
              <a:t>Unidad </a:t>
            </a:r>
            <a:r>
              <a:rPr lang="es-MX" sz="2000" dirty="0" smtClean="0">
                <a:latin typeface="Arial" panose="020B0604020202020204" pitchFamily="34" charset="0"/>
                <a:cs typeface="Arial" panose="020B0604020202020204" pitchFamily="34" charset="0"/>
              </a:rPr>
              <a:t>I. </a:t>
            </a:r>
            <a:r>
              <a:rPr lang="es-MX" sz="2000" dirty="0">
                <a:latin typeface="Arial" panose="020B0604020202020204" pitchFamily="34" charset="0"/>
                <a:cs typeface="Arial" panose="020B0604020202020204" pitchFamily="34" charset="0"/>
              </a:rPr>
              <a:t>Aprender a estudiar, desarrollo de estrategias y técnicas de estudio.</a:t>
            </a:r>
          </a:p>
          <a:p>
            <a:pPr>
              <a:lnSpc>
                <a:spcPct val="150000"/>
              </a:lnSpc>
            </a:pPr>
            <a:endParaRPr lang="es-MX" sz="2000" dirty="0" smtClean="0">
              <a:latin typeface="Arial" panose="020B0604020202020204" pitchFamily="34" charset="0"/>
              <a:cs typeface="Arial" panose="020B0604020202020204" pitchFamily="34" charset="0"/>
            </a:endParaRPr>
          </a:p>
          <a:p>
            <a:pPr>
              <a:lnSpc>
                <a:spcPct val="150000"/>
              </a:lnSpc>
            </a:pPr>
            <a:r>
              <a:rPr lang="es-MX" sz="2000" dirty="0" smtClean="0">
                <a:latin typeface="Arial" panose="020B0604020202020204" pitchFamily="34" charset="0"/>
                <a:cs typeface="Arial" panose="020B0604020202020204" pitchFamily="34" charset="0"/>
              </a:rPr>
              <a:t>Unidad II. </a:t>
            </a:r>
            <a:r>
              <a:rPr lang="es-MX" sz="2000" dirty="0">
                <a:latin typeface="Arial" panose="020B0604020202020204" pitchFamily="34" charset="0"/>
                <a:cs typeface="Arial" panose="020B0604020202020204" pitchFamily="34" charset="0"/>
              </a:rPr>
              <a:t>Procesos cognitivos implicados en el aprendizaje. </a:t>
            </a:r>
            <a:endParaRPr lang="es-MX" sz="2000" dirty="0" smtClean="0">
              <a:latin typeface="Arial" panose="020B0604020202020204" pitchFamily="34" charset="0"/>
              <a:cs typeface="Arial" panose="020B0604020202020204" pitchFamily="34" charset="0"/>
            </a:endParaRPr>
          </a:p>
          <a:p>
            <a:pPr>
              <a:lnSpc>
                <a:spcPct val="150000"/>
              </a:lnSpc>
            </a:pPr>
            <a:endParaRPr lang="es-MX" sz="2000" dirty="0" smtClean="0">
              <a:latin typeface="Arial" panose="020B0604020202020204" pitchFamily="34" charset="0"/>
              <a:cs typeface="Arial" panose="020B0604020202020204" pitchFamily="34" charset="0"/>
            </a:endParaRPr>
          </a:p>
          <a:p>
            <a:pPr>
              <a:lnSpc>
                <a:spcPct val="150000"/>
              </a:lnSpc>
            </a:pPr>
            <a:r>
              <a:rPr lang="es-MX" sz="2000" dirty="0" smtClean="0">
                <a:latin typeface="Arial" panose="020B0604020202020204" pitchFamily="34" charset="0"/>
                <a:cs typeface="Arial" panose="020B0604020202020204" pitchFamily="34" charset="0"/>
              </a:rPr>
              <a:t>Unidad </a:t>
            </a:r>
            <a:r>
              <a:rPr lang="es-MX" sz="2000" dirty="0">
                <a:latin typeface="Arial" panose="020B0604020202020204" pitchFamily="34" charset="0"/>
                <a:cs typeface="Arial" panose="020B0604020202020204" pitchFamily="34" charset="0"/>
              </a:rPr>
              <a:t>III. Dimensión motivacional y afectiva en el aprendizaje y estudio</a:t>
            </a:r>
            <a:r>
              <a:rPr lang="es-MX" sz="2000" dirty="0" smtClean="0">
                <a:latin typeface="Arial" panose="020B0604020202020204" pitchFamily="34" charset="0"/>
                <a:cs typeface="Arial" panose="020B0604020202020204" pitchFamily="34" charset="0"/>
              </a:rPr>
              <a:t>.</a:t>
            </a:r>
          </a:p>
          <a:p>
            <a:pPr>
              <a:lnSpc>
                <a:spcPct val="150000"/>
              </a:lnSpc>
            </a:pPr>
            <a:endParaRPr lang="es-MX" sz="2000" dirty="0" smtClean="0">
              <a:latin typeface="Arial" panose="020B0604020202020204" pitchFamily="34" charset="0"/>
              <a:cs typeface="Arial" panose="020B0604020202020204" pitchFamily="34" charset="0"/>
            </a:endParaRPr>
          </a:p>
          <a:p>
            <a:pPr>
              <a:lnSpc>
                <a:spcPct val="150000"/>
              </a:lnSpc>
            </a:pPr>
            <a:r>
              <a:rPr lang="es-MX" sz="2000" dirty="0" smtClean="0">
                <a:latin typeface="Arial" panose="020B0604020202020204" pitchFamily="34" charset="0"/>
                <a:cs typeface="Arial" panose="020B0604020202020204" pitchFamily="34" charset="0"/>
              </a:rPr>
              <a:t>Unidad </a:t>
            </a:r>
            <a:r>
              <a:rPr lang="es-MX" sz="2000" dirty="0">
                <a:latin typeface="Arial" panose="020B0604020202020204" pitchFamily="34" charset="0"/>
                <a:cs typeface="Arial" panose="020B0604020202020204" pitchFamily="34" charset="0"/>
              </a:rPr>
              <a:t>IV. Pilares básicos del aprendizaje.</a:t>
            </a:r>
          </a:p>
          <a:p>
            <a:pPr>
              <a:lnSpc>
                <a:spcPct val="150000"/>
              </a:lnSpc>
            </a:pPr>
            <a:r>
              <a:rPr lang="es-MX" sz="2000" dirty="0">
                <a:latin typeface="Arial" panose="020B0604020202020204" pitchFamily="34" charset="0"/>
                <a:cs typeface="Arial" panose="020B0604020202020204" pitchFamily="34" charset="0"/>
              </a:rPr>
              <a:t> </a:t>
            </a:r>
          </a:p>
          <a:p>
            <a:pPr>
              <a:lnSpc>
                <a:spcPct val="150000"/>
              </a:lnSpc>
            </a:pPr>
            <a:endParaRPr lang="es-MX" sz="2000" dirty="0">
              <a:latin typeface="Arial" panose="020B0604020202020204" pitchFamily="34" charset="0"/>
              <a:cs typeface="Arial" panose="020B0604020202020204" pitchFamily="34" charset="0"/>
            </a:endParaRPr>
          </a:p>
          <a:p>
            <a:pPr>
              <a:lnSpc>
                <a:spcPct val="150000"/>
              </a:lnSpc>
            </a:pPr>
            <a:endParaRPr lang="es-MX" sz="2000" dirty="0">
              <a:latin typeface="Arial" panose="020B0604020202020204" pitchFamily="34" charset="0"/>
              <a:cs typeface="Arial" panose="020B0604020202020204" pitchFamily="34" charset="0"/>
            </a:endParaRPr>
          </a:p>
          <a:p>
            <a:endParaRPr lang="es-MX" dirty="0" smtClean="0"/>
          </a:p>
          <a:p>
            <a:endParaRPr lang="es-MX" dirty="0"/>
          </a:p>
          <a:p>
            <a:endParaRPr lang="es-MX" dirty="0" smtClean="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p:txBody>
      </p:sp>
      <p:pic>
        <p:nvPicPr>
          <p:cNvPr id="3"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1999" cy="1626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531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936978" y="2749641"/>
            <a:ext cx="9640406" cy="1877437"/>
          </a:xfrm>
          <a:prstGeom prst="rect">
            <a:avLst/>
          </a:prstGeom>
        </p:spPr>
        <p:txBody>
          <a:bodyPr wrap="square">
            <a:spAutoFit/>
          </a:bodyPr>
          <a:lstStyle/>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
        <p:nvSpPr>
          <p:cNvPr id="4" name="3 CuadroTexto"/>
          <p:cNvSpPr txBox="1"/>
          <p:nvPr/>
        </p:nvSpPr>
        <p:spPr>
          <a:xfrm>
            <a:off x="0" y="2003848"/>
            <a:ext cx="12134335" cy="3046988"/>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6</a:t>
            </a:r>
            <a:r>
              <a:rPr lang="es-MX" sz="2000" dirty="0" smtClean="0">
                <a:latin typeface="Arial" panose="020B0604020202020204" pitchFamily="34" charset="0"/>
                <a:cs typeface="Arial" panose="020B0604020202020204" pitchFamily="34" charset="0"/>
              </a:rPr>
              <a:t>.-</a:t>
            </a:r>
            <a:r>
              <a:rPr lang="es-MX" sz="2000" dirty="0">
                <a:latin typeface="Arial" panose="020B0604020202020204" pitchFamily="34" charset="0"/>
                <a:cs typeface="Arial" panose="020B0604020202020204" pitchFamily="34" charset="0"/>
              </a:rPr>
              <a:t>Percepcion: Como una tendencia al orden mental, la mente es una hoja en blanco sobre la cual escribe la experiencia y donde la mente es una blanda masa sistemáticamente moldeada por la influencia de las sensaciones (Boring, 1992).</a:t>
            </a:r>
          </a:p>
          <a:p>
            <a:endParaRPr lang="es-MX" sz="2000" dirty="0">
              <a:latin typeface="Arial" panose="020B0604020202020204" pitchFamily="34" charset="0"/>
              <a:cs typeface="Arial" panose="020B0604020202020204" pitchFamily="34" charset="0"/>
            </a:endParaRPr>
          </a:p>
          <a:p>
            <a:endParaRPr lang="es-MX" sz="2400" b="1" dirty="0">
              <a:latin typeface="Arial" panose="020B0604020202020204" pitchFamily="34" charset="0"/>
              <a:cs typeface="Arial" panose="020B0604020202020204" pitchFamily="34" charset="0"/>
            </a:endParaRPr>
          </a:p>
          <a:p>
            <a:endParaRPr lang="es-MX" sz="2400" b="1" dirty="0">
              <a:latin typeface="Arial" panose="020B0604020202020204" pitchFamily="34" charset="0"/>
              <a:cs typeface="Arial" panose="020B0604020202020204" pitchFamily="34" charset="0"/>
            </a:endParaRPr>
          </a:p>
          <a:p>
            <a:endParaRPr lang="es-MX" sz="2400" b="1" dirty="0">
              <a:latin typeface="Arial" panose="020B0604020202020204" pitchFamily="34" charset="0"/>
              <a:cs typeface="Arial" panose="020B0604020202020204" pitchFamily="34" charset="0"/>
            </a:endParaRPr>
          </a:p>
          <a:p>
            <a:endParaRPr lang="es-MX" sz="2000" b="1" dirty="0"/>
          </a:p>
          <a:p>
            <a:r>
              <a:rPr lang="es-MX" sz="2000" b="1" dirty="0"/>
              <a:t> </a:t>
            </a:r>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Resultado de imagen para intelig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intelige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2" descr="Resultado de imagen para pensamiento"/>
          <p:cNvSpPr>
            <a:spLocks noChangeAspect="1" noChangeArrowheads="1"/>
          </p:cNvSpPr>
          <p:nvPr/>
        </p:nvSpPr>
        <p:spPr bwMode="auto">
          <a:xfrm>
            <a:off x="460375" y="89231"/>
            <a:ext cx="304800" cy="29816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098" name="Picture 2" descr="Resultado de imagen para percep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6322" y="3206062"/>
            <a:ext cx="4848205" cy="3178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28056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936978" y="2749641"/>
            <a:ext cx="9640406" cy="1877437"/>
          </a:xfrm>
          <a:prstGeom prst="rect">
            <a:avLst/>
          </a:prstGeom>
        </p:spPr>
        <p:txBody>
          <a:bodyPr wrap="square">
            <a:spAutoFit/>
          </a:bodyPr>
          <a:lstStyle/>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
        <p:nvSpPr>
          <p:cNvPr id="4" name="3 CuadroTexto"/>
          <p:cNvSpPr txBox="1"/>
          <p:nvPr/>
        </p:nvSpPr>
        <p:spPr>
          <a:xfrm>
            <a:off x="1" y="2064914"/>
            <a:ext cx="12192000" cy="2739211"/>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7</a:t>
            </a:r>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Atención con hiperactividad: Conducta hiperquinética, irresponsable, inmanejable y antisocial con relativa conservación de las facultades intelectuales” en niños que habían sufrido lesiones cefálicas (Blau, 1936). </a:t>
            </a:r>
          </a:p>
          <a:p>
            <a:endParaRPr lang="es-MX" sz="2400" b="1" dirty="0">
              <a:latin typeface="Arial" panose="020B0604020202020204" pitchFamily="34" charset="0"/>
              <a:cs typeface="Arial" panose="020B0604020202020204" pitchFamily="34" charset="0"/>
            </a:endParaRPr>
          </a:p>
          <a:p>
            <a:endParaRPr lang="es-MX" sz="2400" b="1" dirty="0">
              <a:latin typeface="Arial" panose="020B0604020202020204" pitchFamily="34" charset="0"/>
              <a:cs typeface="Arial" panose="020B0604020202020204" pitchFamily="34" charset="0"/>
            </a:endParaRPr>
          </a:p>
          <a:p>
            <a:endParaRPr lang="es-MX" sz="2400" b="1" dirty="0">
              <a:latin typeface="Arial" panose="020B0604020202020204" pitchFamily="34" charset="0"/>
              <a:cs typeface="Arial" panose="020B0604020202020204" pitchFamily="34" charset="0"/>
            </a:endParaRPr>
          </a:p>
          <a:p>
            <a:endParaRPr lang="es-MX" sz="2000" b="1" dirty="0"/>
          </a:p>
          <a:p>
            <a:r>
              <a:rPr lang="es-MX" sz="2000" b="1" dirty="0"/>
              <a:t> </a:t>
            </a:r>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Resultado de imagen para intelig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intelige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2" descr="Resultado de imagen para pensamiento"/>
          <p:cNvSpPr>
            <a:spLocks noChangeAspect="1" noChangeArrowheads="1"/>
          </p:cNvSpPr>
          <p:nvPr/>
        </p:nvSpPr>
        <p:spPr bwMode="auto">
          <a:xfrm>
            <a:off x="460375" y="89231"/>
            <a:ext cx="304800" cy="29816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2" descr="Resultado de imagen para tdh"/>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Imagen 5"/>
          <p:cNvPicPr>
            <a:picLocks noChangeAspect="1"/>
          </p:cNvPicPr>
          <p:nvPr/>
        </p:nvPicPr>
        <p:blipFill>
          <a:blip r:embed="rId3"/>
          <a:stretch>
            <a:fillRect/>
          </a:stretch>
        </p:blipFill>
        <p:spPr>
          <a:xfrm>
            <a:off x="2532243" y="3688359"/>
            <a:ext cx="3000455" cy="2155343"/>
          </a:xfrm>
          <a:prstGeom prst="rect">
            <a:avLst/>
          </a:prstGeom>
        </p:spPr>
      </p:pic>
    </p:spTree>
    <p:extLst>
      <p:ext uri="{BB962C8B-B14F-4D97-AF65-F5344CB8AC3E}">
        <p14:creationId xmlns:p14="http://schemas.microsoft.com/office/powerpoint/2010/main" val="27895351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936978" y="2749641"/>
            <a:ext cx="9640406" cy="1877437"/>
          </a:xfrm>
          <a:prstGeom prst="rect">
            <a:avLst/>
          </a:prstGeom>
        </p:spPr>
        <p:txBody>
          <a:bodyPr wrap="square">
            <a:spAutoFit/>
          </a:bodyPr>
          <a:lstStyle/>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
        <p:nvSpPr>
          <p:cNvPr id="4" name="3 CuadroTexto"/>
          <p:cNvSpPr txBox="1"/>
          <p:nvPr/>
        </p:nvSpPr>
        <p:spPr>
          <a:xfrm>
            <a:off x="1" y="2064914"/>
            <a:ext cx="12192000" cy="4524315"/>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8</a:t>
            </a:r>
            <a:r>
              <a:rPr lang="es-MX" sz="2000" dirty="0" smtClean="0">
                <a:latin typeface="Arial" panose="020B0604020202020204" pitchFamily="34" charset="0"/>
                <a:cs typeface="Arial" panose="020B0604020202020204" pitchFamily="34" charset="0"/>
              </a:rPr>
              <a:t>.-</a:t>
            </a:r>
            <a:r>
              <a:rPr lang="es-MX" sz="2000" dirty="0">
                <a:latin typeface="Arial" panose="020B0604020202020204" pitchFamily="34" charset="0"/>
                <a:cs typeface="Arial" panose="020B0604020202020204" pitchFamily="34" charset="0"/>
              </a:rPr>
              <a:t>Codificacion: Simboliza los estímulos según estructuras mentales propias físicas, semánticas, culturales (</a:t>
            </a:r>
            <a:r>
              <a:rPr lang="es-MX" sz="2000" dirty="0" smtClean="0">
                <a:latin typeface="Arial" panose="020B0604020202020204" pitchFamily="34" charset="0"/>
                <a:cs typeface="Arial" panose="020B0604020202020204" pitchFamily="34" charset="0"/>
              </a:rPr>
              <a:t>Gagné, 1987</a:t>
            </a:r>
            <a:r>
              <a:rPr lang="es-MX" sz="2000" dirty="0">
                <a:latin typeface="Arial" panose="020B0604020202020204" pitchFamily="34" charset="0"/>
                <a:cs typeface="Arial" panose="020B0604020202020204" pitchFamily="34" charset="0"/>
              </a:rPr>
              <a:t>). </a:t>
            </a:r>
          </a:p>
          <a:p>
            <a:endParaRPr lang="es-MX" sz="2000" dirty="0"/>
          </a:p>
          <a:p>
            <a:endParaRPr lang="es-MX" sz="2000" dirty="0"/>
          </a:p>
          <a:p>
            <a:endParaRPr lang="es-MX" sz="2000" dirty="0"/>
          </a:p>
          <a:p>
            <a:endParaRPr lang="es-MX" sz="2000" dirty="0"/>
          </a:p>
          <a:p>
            <a:endParaRPr lang="es-MX" sz="2000" dirty="0"/>
          </a:p>
          <a:p>
            <a:endParaRPr lang="es-MX" sz="2000" dirty="0"/>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  </a:t>
            </a:r>
            <a:endParaRPr lang="es-MX" sz="2400" b="1" dirty="0">
              <a:latin typeface="Arial" panose="020B0604020202020204" pitchFamily="34" charset="0"/>
              <a:cs typeface="Arial" panose="020B0604020202020204" pitchFamily="34" charset="0"/>
            </a:endParaRPr>
          </a:p>
          <a:p>
            <a:endParaRPr lang="es-MX" sz="2400" b="1" dirty="0">
              <a:latin typeface="Arial" panose="020B0604020202020204" pitchFamily="34" charset="0"/>
              <a:cs typeface="Arial" panose="020B0604020202020204" pitchFamily="34" charset="0"/>
            </a:endParaRPr>
          </a:p>
          <a:p>
            <a:endParaRPr lang="es-MX" sz="2400" b="1" dirty="0">
              <a:latin typeface="Arial" panose="020B0604020202020204" pitchFamily="34" charset="0"/>
              <a:cs typeface="Arial" panose="020B0604020202020204" pitchFamily="34" charset="0"/>
            </a:endParaRPr>
          </a:p>
          <a:p>
            <a:endParaRPr lang="es-MX" sz="2000" b="1" dirty="0"/>
          </a:p>
          <a:p>
            <a:r>
              <a:rPr lang="es-MX" sz="2000" b="1" dirty="0"/>
              <a:t> </a:t>
            </a:r>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2" descr="Resultado de imagen para inteligenc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4" descr="Resultado de imagen para inteligenc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2" descr="Resultado de imagen para pensamiento"/>
          <p:cNvSpPr>
            <a:spLocks noChangeAspect="1" noChangeArrowheads="1"/>
          </p:cNvSpPr>
          <p:nvPr/>
        </p:nvSpPr>
        <p:spPr bwMode="auto">
          <a:xfrm>
            <a:off x="460375" y="89231"/>
            <a:ext cx="304800" cy="29816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2" descr="Resultado de imagen para tdh"/>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Imagen 10"/>
          <p:cNvPicPr>
            <a:picLocks noChangeAspect="1"/>
          </p:cNvPicPr>
          <p:nvPr/>
        </p:nvPicPr>
        <p:blipFill>
          <a:blip r:embed="rId3"/>
          <a:stretch>
            <a:fillRect/>
          </a:stretch>
        </p:blipFill>
        <p:spPr>
          <a:xfrm>
            <a:off x="3776016" y="2653034"/>
            <a:ext cx="3205981" cy="3544566"/>
          </a:xfrm>
          <a:prstGeom prst="rect">
            <a:avLst/>
          </a:prstGeom>
        </p:spPr>
      </p:pic>
    </p:spTree>
    <p:extLst>
      <p:ext uri="{BB962C8B-B14F-4D97-AF65-F5344CB8AC3E}">
        <p14:creationId xmlns:p14="http://schemas.microsoft.com/office/powerpoint/2010/main" val="21963753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2022396"/>
            <a:ext cx="12192000" cy="3970318"/>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9</a:t>
            </a:r>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Almacenamiento: Retiene de forma organizada los símbolos codificados (Gagné, 1987).</a:t>
            </a:r>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r>
              <a:rPr lang="es-MX" dirty="0"/>
              <a:t> </a:t>
            </a:r>
          </a:p>
        </p:txBody>
      </p:sp>
      <p:pic>
        <p:nvPicPr>
          <p:cNvPr id="3"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3"/>
          <a:stretch>
            <a:fillRect/>
          </a:stretch>
        </p:blipFill>
        <p:spPr>
          <a:xfrm>
            <a:off x="2968625" y="2707922"/>
            <a:ext cx="4505325" cy="3284792"/>
          </a:xfrm>
          <a:prstGeom prst="rect">
            <a:avLst/>
          </a:prstGeom>
        </p:spPr>
      </p:pic>
    </p:spTree>
    <p:extLst>
      <p:ext uri="{BB962C8B-B14F-4D97-AF65-F5344CB8AC3E}">
        <p14:creationId xmlns:p14="http://schemas.microsoft.com/office/powerpoint/2010/main" val="10858186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0" y="2022396"/>
            <a:ext cx="12192000" cy="3170099"/>
          </a:xfrm>
          <a:prstGeom prst="rect">
            <a:avLst/>
          </a:prstGeom>
        </p:spPr>
        <p:txBody>
          <a:bodyPr wrap="square">
            <a:spAutoFit/>
          </a:bodyPr>
          <a:lstStyle/>
          <a:p>
            <a:r>
              <a:rPr lang="es-MX" sz="2000" dirty="0" smtClean="0">
                <a:latin typeface="Arial" panose="020B0604020202020204" pitchFamily="34" charset="0"/>
                <a:cs typeface="Arial" panose="020B0604020202020204" pitchFamily="34" charset="0"/>
              </a:rPr>
              <a:t>10.- </a:t>
            </a:r>
            <a:r>
              <a:rPr lang="es-MX" sz="2000" dirty="0">
                <a:latin typeface="Arial" panose="020B0604020202020204" pitchFamily="34" charset="0"/>
                <a:cs typeface="Arial" panose="020B0604020202020204" pitchFamily="34" charset="0"/>
              </a:rPr>
              <a:t>Recuperación: Uso posterior de la información organizada y codificada (Gagné, 1987).</a:t>
            </a:r>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r>
              <a:rPr lang="es-MX" dirty="0"/>
              <a:t>  </a:t>
            </a:r>
          </a:p>
        </p:txBody>
      </p:sp>
      <p:pic>
        <p:nvPicPr>
          <p:cNvPr id="5" name="Imagen 4"/>
          <p:cNvPicPr>
            <a:picLocks noChangeAspect="1"/>
          </p:cNvPicPr>
          <p:nvPr/>
        </p:nvPicPr>
        <p:blipFill>
          <a:blip r:embed="rId3"/>
          <a:stretch>
            <a:fillRect/>
          </a:stretch>
        </p:blipFill>
        <p:spPr>
          <a:xfrm>
            <a:off x="3095625" y="2555875"/>
            <a:ext cx="3756025" cy="3756025"/>
          </a:xfrm>
          <a:prstGeom prst="rect">
            <a:avLst/>
          </a:prstGeom>
        </p:spPr>
      </p:pic>
    </p:spTree>
    <p:extLst>
      <p:ext uri="{BB962C8B-B14F-4D97-AF65-F5344CB8AC3E}">
        <p14:creationId xmlns:p14="http://schemas.microsoft.com/office/powerpoint/2010/main" val="32311272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0" y="2185085"/>
            <a:ext cx="12192000" cy="1015663"/>
          </a:xfrm>
          <a:prstGeom prst="rect">
            <a:avLst/>
          </a:prstGeom>
        </p:spPr>
        <p:txBody>
          <a:bodyPr wrap="square">
            <a:spAutoFit/>
          </a:bodyPr>
          <a:lstStyle/>
          <a:p>
            <a:r>
              <a:rPr lang="es-MX" sz="2000" dirty="0" smtClean="0">
                <a:latin typeface="Arial" panose="020B0604020202020204" pitchFamily="34" charset="0"/>
                <a:cs typeface="Arial" panose="020B0604020202020204" pitchFamily="34" charset="0"/>
              </a:rPr>
              <a:t>11.-</a:t>
            </a:r>
            <a:r>
              <a:rPr lang="es-MX" sz="2000" dirty="0">
                <a:latin typeface="Arial" panose="020B0604020202020204" pitchFamily="34" charset="0"/>
                <a:cs typeface="Arial" panose="020B0604020202020204" pitchFamily="34" charset="0"/>
              </a:rPr>
              <a:t>Memoria : Lo asienta como un factor independiente, ya que los test para este campo manejado con dígitos o con letras, son por lo general un factor propio y por lo tanto no se agrupaban con test de pares asociados (</a:t>
            </a:r>
            <a:r>
              <a:rPr lang="es-MX" sz="2000" dirty="0" smtClean="0">
                <a:latin typeface="Arial" panose="020B0604020202020204" pitchFamily="34" charset="0"/>
                <a:cs typeface="Arial" panose="020B0604020202020204" pitchFamily="34" charset="0"/>
              </a:rPr>
              <a:t>Roy, </a:t>
            </a:r>
            <a:r>
              <a:rPr lang="es-MX" sz="2000" dirty="0">
                <a:latin typeface="Arial" panose="020B0604020202020204" pitchFamily="34" charset="0"/>
                <a:cs typeface="Arial" panose="020B0604020202020204" pitchFamily="34" charset="0"/>
              </a:rPr>
              <a:t>1987</a:t>
            </a:r>
            <a:r>
              <a:rPr lang="es-MX" sz="2000" dirty="0" smtClean="0">
                <a:latin typeface="Arial" panose="020B0604020202020204" pitchFamily="34" charset="0"/>
                <a:cs typeface="Arial" panose="020B0604020202020204" pitchFamily="34" charset="0"/>
              </a:rPr>
              <a:t>).</a:t>
            </a:r>
            <a:endParaRPr lang="es-MX" sz="2000" dirty="0">
              <a:latin typeface="Arial" panose="020B0604020202020204" pitchFamily="34" charset="0"/>
              <a:cs typeface="Arial" panose="020B0604020202020204" pitchFamily="34" charset="0"/>
            </a:endParaRPr>
          </a:p>
        </p:txBody>
      </p:sp>
      <p:pic>
        <p:nvPicPr>
          <p:cNvPr id="1028" name="Picture 4" descr="Resultado de imagen para memoria">
            <a:extLst>
              <a:ext uri="{FF2B5EF4-FFF2-40B4-BE49-F238E27FC236}">
                <a16:creationId xmlns="" xmlns:a16="http://schemas.microsoft.com/office/drawing/2014/main" id="{342963BE-2DE2-4A31-9076-B98D06587C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921" y="3426784"/>
            <a:ext cx="3413051" cy="2528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822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0" y="2185085"/>
            <a:ext cx="12192000" cy="5262979"/>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Tipos de memoria:</a:t>
            </a:r>
          </a:p>
          <a:p>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Memoria a corto plazo y memoria operativa: Es un sistema que mantiene temporalmente la información recién percibida. </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Memoria a largo plazo: A comparación de la memoria a corto plazo esta conserva de forma duradera representaciones derivadas de los procesos perceptivos y de las actividades procesadas por el otro sujeto.</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a:latin typeface="Arial" panose="020B0604020202020204" pitchFamily="34" charset="0"/>
                <a:cs typeface="Arial" panose="020B0604020202020204" pitchFamily="34" charset="0"/>
              </a:rPr>
              <a:t>Memoria explicita y memoria implícita: La memoria implícita es aquella que ocurre de forma no intencional ni controlada por el sujeto, sin embargo la memoria explicita se da cuando el sujeto recuerda deliberadamente un episodio (Aguilar, 2001).</a:t>
            </a:r>
          </a:p>
          <a:p>
            <a:pPr marL="285750" indent="-285750">
              <a:buFont typeface="Arial" panose="020B0604020202020204" pitchFamily="34" charset="0"/>
              <a:buChar char="•"/>
            </a:pPr>
            <a:endParaRPr lang="es-MX" dirty="0"/>
          </a:p>
          <a:p>
            <a:endParaRPr lang="es-MX" dirty="0"/>
          </a:p>
        </p:txBody>
      </p:sp>
    </p:spTree>
    <p:extLst>
      <p:ext uri="{BB962C8B-B14F-4D97-AF65-F5344CB8AC3E}">
        <p14:creationId xmlns:p14="http://schemas.microsoft.com/office/powerpoint/2010/main" val="14116051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0" y="2185085"/>
            <a:ext cx="12192000" cy="3016210"/>
          </a:xfrm>
          <a:prstGeom prst="rect">
            <a:avLst/>
          </a:prstGeom>
        </p:spPr>
        <p:txBody>
          <a:bodyPr wrap="square">
            <a:spAutoFit/>
          </a:bodyPr>
          <a:lstStyle/>
          <a:p>
            <a:r>
              <a:rPr lang="es-MX" sz="2000" dirty="0" smtClean="0">
                <a:latin typeface="Arial" panose="020B0604020202020204" pitchFamily="34" charset="0"/>
                <a:cs typeface="Arial" panose="020B0604020202020204" pitchFamily="34" charset="0"/>
              </a:rPr>
              <a:t>12.- </a:t>
            </a:r>
            <a:r>
              <a:rPr lang="es-MX" sz="2000" dirty="0">
                <a:latin typeface="Arial" panose="020B0604020202020204" pitchFamily="34" charset="0"/>
                <a:cs typeface="Arial" panose="020B0604020202020204" pitchFamily="34" charset="0"/>
              </a:rPr>
              <a:t>Memoria en el papel de aprendizaje:</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El aprendizaje implica siempre alguna forma de adquisición de información y, por lo tanto, una modificación del estado de la memoria del sujeto, puede decirse que aprendizaje y memoria son fenómenos interdependientes (Aguilar</a:t>
            </a:r>
            <a:r>
              <a:rPr lang="es-MX" sz="2000" dirty="0" smtClean="0">
                <a:latin typeface="Arial" panose="020B0604020202020204" pitchFamily="34" charset="0"/>
                <a:cs typeface="Arial" panose="020B0604020202020204" pitchFamily="34" charset="0"/>
              </a:rPr>
              <a:t>, 2001</a:t>
            </a:r>
            <a:r>
              <a:rPr lang="es-MX" sz="2000" dirty="0">
                <a:latin typeface="Arial" panose="020B0604020202020204" pitchFamily="34" charset="0"/>
                <a:cs typeface="Arial" panose="020B0604020202020204" pitchFamily="34" charset="0"/>
              </a:rPr>
              <a:t>).</a:t>
            </a:r>
          </a:p>
          <a:p>
            <a:endParaRPr lang="es-MX" dirty="0"/>
          </a:p>
          <a:p>
            <a:endParaRPr lang="es-MX" dirty="0"/>
          </a:p>
          <a:p>
            <a:endParaRPr lang="es-MX" dirty="0"/>
          </a:p>
          <a:p>
            <a:endParaRPr lang="es-MX" dirty="0"/>
          </a:p>
          <a:p>
            <a:endParaRPr lang="es-MX" dirty="0"/>
          </a:p>
        </p:txBody>
      </p:sp>
    </p:spTree>
    <p:extLst>
      <p:ext uri="{BB962C8B-B14F-4D97-AF65-F5344CB8AC3E}">
        <p14:creationId xmlns:p14="http://schemas.microsoft.com/office/powerpoint/2010/main" val="97697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0" y="2185085"/>
            <a:ext cx="12192000" cy="3170099"/>
          </a:xfrm>
          <a:prstGeom prst="rect">
            <a:avLst/>
          </a:prstGeom>
        </p:spPr>
        <p:txBody>
          <a:bodyPr wrap="square">
            <a:spAutoFit/>
          </a:bodyPr>
          <a:lstStyle/>
          <a:p>
            <a:r>
              <a:rPr lang="es-MX" sz="2000" dirty="0" smtClean="0">
                <a:latin typeface="Arial" panose="020B0604020202020204" pitchFamily="34" charset="0"/>
                <a:cs typeface="Arial" panose="020B0604020202020204" pitchFamily="34" charset="0"/>
              </a:rPr>
              <a:t>13.- </a:t>
            </a:r>
            <a:r>
              <a:rPr lang="es-MX" sz="2000" dirty="0">
                <a:latin typeface="Arial" panose="020B0604020202020204" pitchFamily="34" charset="0"/>
                <a:cs typeface="Arial" panose="020B0604020202020204" pitchFamily="34" charset="0"/>
              </a:rPr>
              <a:t>¿Qué es un texto?</a:t>
            </a:r>
          </a:p>
          <a:p>
            <a:r>
              <a:rPr lang="es-MX" sz="2000" dirty="0">
                <a:latin typeface="Arial" panose="020B0604020202020204" pitchFamily="34" charset="0"/>
                <a:cs typeface="Arial" panose="020B0604020202020204" pitchFamily="34" charset="0"/>
              </a:rPr>
              <a:t>Es un complejo dispositivo que guarda varios códigos, capaz de transformar los mensajes recibidos y de generar nuevos mensajes (José Orlando, 1991).</a:t>
            </a:r>
          </a:p>
          <a:p>
            <a:endParaRPr lang="es-MX" sz="20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¿Cómo se da la comprensión de textos?</a:t>
            </a:r>
          </a:p>
          <a:p>
            <a:r>
              <a:rPr lang="es-MX" sz="2000" dirty="0">
                <a:latin typeface="Arial" panose="020B0604020202020204" pitchFamily="34" charset="0"/>
                <a:cs typeface="Arial" panose="020B0604020202020204" pitchFamily="34" charset="0"/>
              </a:rPr>
              <a:t>La comprensión de textos implica la “construcción de una representación semántica, coherente e integrada del mismo” (Arnoux, 2003).  </a:t>
            </a:r>
          </a:p>
        </p:txBody>
      </p:sp>
    </p:spTree>
    <p:extLst>
      <p:ext uri="{BB962C8B-B14F-4D97-AF65-F5344CB8AC3E}">
        <p14:creationId xmlns:p14="http://schemas.microsoft.com/office/powerpoint/2010/main" val="2970189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 xmlns:a16="http://schemas.microsoft.com/office/drawing/2014/main" id="{284845BD-A591-4731-8661-47B6E7BDDEE2}"/>
              </a:ext>
            </a:extLst>
          </p:cNvPr>
          <p:cNvSpPr/>
          <p:nvPr/>
        </p:nvSpPr>
        <p:spPr>
          <a:xfrm>
            <a:off x="0" y="2185085"/>
            <a:ext cx="12192000" cy="3570208"/>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Tipo de textos según la psicología</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Narrativo: Son aquellos tipos de textos que dan una interpretación, mediante una serie de sucesos o hechos</a:t>
            </a:r>
            <a:r>
              <a:rPr lang="es-MX" sz="2000" dirty="0" smtClean="0">
                <a:latin typeface="Arial" panose="020B0604020202020204" pitchFamily="34" charset="0"/>
                <a:cs typeface="Arial" panose="020B0604020202020204" pitchFamily="34" charset="0"/>
              </a:rPr>
              <a:t>.</a:t>
            </a:r>
          </a:p>
          <a:p>
            <a:endParaRPr lang="es-MX" dirty="0"/>
          </a:p>
          <a:p>
            <a:endParaRPr lang="es-MX" dirty="0" smtClean="0"/>
          </a:p>
          <a:p>
            <a:endParaRPr lang="es-MX" dirty="0" smtClean="0"/>
          </a:p>
          <a:p>
            <a:endParaRPr lang="es-MX" dirty="0"/>
          </a:p>
          <a:p>
            <a:endParaRPr lang="es-MX" dirty="0" smtClean="0"/>
          </a:p>
          <a:p>
            <a:endParaRPr lang="es-MX" dirty="0"/>
          </a:p>
          <a:p>
            <a:r>
              <a:rPr lang="es-MX" sz="2000" dirty="0" smtClean="0">
                <a:latin typeface="Arial" panose="020B0604020202020204" pitchFamily="34" charset="0"/>
                <a:cs typeface="Arial" panose="020B0604020202020204" pitchFamily="34" charset="0"/>
              </a:rPr>
              <a:t>Expositivo: Es aquel que te informa, te puede ayudar a difundir conocimientos sobre un determinado tema.</a:t>
            </a:r>
          </a:p>
          <a:p>
            <a:endParaRPr lang="es-MX" dirty="0"/>
          </a:p>
        </p:txBody>
      </p:sp>
      <p:pic>
        <p:nvPicPr>
          <p:cNvPr id="4" name="Imagen 3"/>
          <p:cNvPicPr>
            <a:picLocks noChangeAspect="1"/>
          </p:cNvPicPr>
          <p:nvPr/>
        </p:nvPicPr>
        <p:blipFill>
          <a:blip r:embed="rId3"/>
          <a:stretch>
            <a:fillRect/>
          </a:stretch>
        </p:blipFill>
        <p:spPr>
          <a:xfrm>
            <a:off x="3595389" y="3160975"/>
            <a:ext cx="1838925" cy="1379194"/>
          </a:xfrm>
          <a:prstGeom prst="rect">
            <a:avLst/>
          </a:prstGeom>
        </p:spPr>
      </p:pic>
      <p:pic>
        <p:nvPicPr>
          <p:cNvPr id="1028" name="Picture 4" descr="Resultado de imagen para texto expositiv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89760" y="5371468"/>
            <a:ext cx="1440056" cy="1415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629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8" name="3 CuadroTexto"/>
          <p:cNvSpPr txBox="1"/>
          <p:nvPr/>
        </p:nvSpPr>
        <p:spPr>
          <a:xfrm>
            <a:off x="0" y="1613394"/>
            <a:ext cx="12192000" cy="400110"/>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Unidad </a:t>
            </a:r>
            <a:r>
              <a:rPr lang="es-MX" sz="2000" dirty="0" smtClean="0">
                <a:latin typeface="Arial" panose="020B0604020202020204" pitchFamily="34" charset="0"/>
                <a:cs typeface="Arial" panose="020B0604020202020204" pitchFamily="34" charset="0"/>
              </a:rPr>
              <a:t>I.</a:t>
            </a:r>
            <a:r>
              <a:rPr lang="es-MX" sz="2000" b="1" dirty="0" smtClean="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 Aprender a estudiar, desarrollo de estrategias y técnicas de estudio. </a:t>
            </a:r>
            <a:endParaRPr lang="es-MX" sz="2000" b="1" dirty="0">
              <a:latin typeface="Arial" panose="020B0604020202020204" pitchFamily="34" charset="0"/>
              <a:cs typeface="Arial" panose="020B0604020202020204" pitchFamily="34" charset="0"/>
            </a:endParaRPr>
          </a:p>
        </p:txBody>
      </p:sp>
      <p:sp>
        <p:nvSpPr>
          <p:cNvPr id="6" name="CuadroTexto 5"/>
          <p:cNvSpPr txBox="1"/>
          <p:nvPr/>
        </p:nvSpPr>
        <p:spPr>
          <a:xfrm>
            <a:off x="0" y="2893671"/>
            <a:ext cx="7237927" cy="2862322"/>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Conocimientos:</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1.- Conocer el concepto de estrategias de aprendizaje.</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2.- Aplicar las estrategias de selección y elaboración, las estrategias meta cognitivas, las estrategias de gestión de recursos, las técnicas y pautas para seleccionar, organizar y memorizar información.</a:t>
            </a:r>
          </a:p>
          <a:p>
            <a:endParaRPr lang="es-MX" sz="2000" dirty="0">
              <a:latin typeface="Arial" panose="020B0604020202020204" pitchFamily="34" charset="0"/>
              <a:cs typeface="Arial" panose="020B0604020202020204" pitchFamily="34" charset="0"/>
            </a:endParaRPr>
          </a:p>
        </p:txBody>
      </p:sp>
      <p:sp>
        <p:nvSpPr>
          <p:cNvPr id="5" name="Rectángulo redondeado 4"/>
          <p:cNvSpPr/>
          <p:nvPr/>
        </p:nvSpPr>
        <p:spPr>
          <a:xfrm>
            <a:off x="7719255" y="3728591"/>
            <a:ext cx="2214129" cy="1512954"/>
          </a:xfrm>
          <a:prstGeom prst="roundRect">
            <a:avLst/>
          </a:prstGeom>
          <a:blipFill>
            <a:blip r:embed="rId3">
              <a:extLst>
                <a:ext uri="{28A0092B-C50C-407E-A947-70E740481C1C}">
                  <a14:useLocalDpi xmlns:a14="http://schemas.microsoft.com/office/drawing/2010/main" val="0"/>
                </a:ext>
              </a:extLst>
            </a:blip>
            <a:srcRect/>
            <a:stretch>
              <a:fillRect l="-1000" r="-1000"/>
            </a:stretch>
          </a:blipFill>
        </p:spPr>
        <p:style>
          <a:lnRef idx="0">
            <a:schemeClr val="lt1">
              <a:hueOff val="0"/>
              <a:satOff val="0"/>
              <a:lumOff val="0"/>
              <a:alphaOff val="0"/>
            </a:schemeClr>
          </a:lnRef>
          <a:fillRef idx="3">
            <a:scrgbClr r="0" g="0" b="0"/>
          </a:fillRef>
          <a:effectRef idx="3">
            <a:schemeClr val="accent4">
              <a:hueOff val="0"/>
              <a:satOff val="0"/>
              <a:lumOff val="0"/>
              <a:alphaOff val="0"/>
            </a:schemeClr>
          </a:effectRef>
          <a:fontRef idx="minor">
            <a:schemeClr val="lt1"/>
          </a:fontRef>
        </p:style>
      </p:sp>
    </p:spTree>
    <p:extLst>
      <p:ext uri="{BB962C8B-B14F-4D97-AF65-F5344CB8AC3E}">
        <p14:creationId xmlns:p14="http://schemas.microsoft.com/office/powerpoint/2010/main" val="8135536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0" y="2185085"/>
            <a:ext cx="12192000" cy="4370427"/>
          </a:xfrm>
          <a:prstGeom prst="rect">
            <a:avLst/>
          </a:prstGeom>
        </p:spPr>
        <p:txBody>
          <a:bodyPr wrap="square">
            <a:spAutoFit/>
          </a:bodyPr>
          <a:lstStyle/>
          <a:p>
            <a:r>
              <a:rPr lang="es-MX" sz="2000" dirty="0" smtClean="0">
                <a:latin typeface="Arial" panose="020B0604020202020204" pitchFamily="34" charset="0"/>
                <a:cs typeface="Arial" panose="020B0604020202020204" pitchFamily="34" charset="0"/>
              </a:rPr>
              <a:t>Variables dependientes del texto</a:t>
            </a:r>
          </a:p>
          <a:p>
            <a:endParaRPr lang="es-MX" sz="2000"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Normativa: </a:t>
            </a:r>
            <a:r>
              <a:rPr lang="es-MX" sz="2000" dirty="0" smtClean="0">
                <a:latin typeface="Arial" panose="020B0604020202020204" pitchFamily="34" charset="0"/>
                <a:cs typeface="Arial" panose="020B0604020202020204" pitchFamily="34" charset="0"/>
              </a:rPr>
              <a:t>Se </a:t>
            </a:r>
            <a:r>
              <a:rPr lang="es-MX" sz="2000" dirty="0">
                <a:latin typeface="Arial" panose="020B0604020202020204" pitchFamily="34" charset="0"/>
                <a:cs typeface="Arial" panose="020B0604020202020204" pitchFamily="34" charset="0"/>
              </a:rPr>
              <a:t>relaciona principalmente con la coherencia y la </a:t>
            </a:r>
            <a:r>
              <a:rPr lang="es-MX" sz="2000" dirty="0" smtClean="0">
                <a:latin typeface="Arial" panose="020B0604020202020204" pitchFamily="34" charset="0"/>
                <a:cs typeface="Arial" panose="020B0604020202020204" pitchFamily="34" charset="0"/>
              </a:rPr>
              <a:t>cohesión </a:t>
            </a:r>
          </a:p>
          <a:p>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Cohesión</a:t>
            </a:r>
            <a:r>
              <a:rPr lang="es-MX" sz="2000" dirty="0">
                <a:latin typeface="Arial" panose="020B0604020202020204" pitchFamily="34" charset="0"/>
                <a:cs typeface="Arial" panose="020B0604020202020204" pitchFamily="34" charset="0"/>
              </a:rPr>
              <a:t>: Es una relación de significado por la cual la interpretación de un elemento del texto depende de otro elemento del </a:t>
            </a:r>
            <a:r>
              <a:rPr lang="es-MX" sz="2000" dirty="0" smtClean="0">
                <a:latin typeface="Arial" panose="020B0604020202020204" pitchFamily="34" charset="0"/>
                <a:cs typeface="Arial" panose="020B0604020202020204" pitchFamily="34" charset="0"/>
              </a:rPr>
              <a:t>texto</a:t>
            </a:r>
          </a:p>
          <a:p>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Coherencia</a:t>
            </a:r>
            <a:r>
              <a:rPr lang="es-MX" sz="2000" dirty="0">
                <a:latin typeface="Arial" panose="020B0604020202020204" pitchFamily="34" charset="0"/>
                <a:cs typeface="Arial" panose="020B0604020202020204" pitchFamily="34" charset="0"/>
              </a:rPr>
              <a:t>: Implica relaciones de significado entre conceptos explícitos en el texto y conceptos </a:t>
            </a:r>
            <a:r>
              <a:rPr lang="es-MX" sz="2000" dirty="0" smtClean="0">
                <a:latin typeface="Arial" panose="020B0604020202020204" pitchFamily="34" charset="0"/>
                <a:cs typeface="Arial" panose="020B0604020202020204" pitchFamily="34" charset="0"/>
              </a:rPr>
              <a:t>implícitos</a:t>
            </a: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(Tresca, 2010).</a:t>
            </a:r>
          </a:p>
          <a:p>
            <a:endParaRPr lang="es-MX" dirty="0" smtClean="0"/>
          </a:p>
        </p:txBody>
      </p:sp>
    </p:spTree>
    <p:extLst>
      <p:ext uri="{BB962C8B-B14F-4D97-AF65-F5344CB8AC3E}">
        <p14:creationId xmlns:p14="http://schemas.microsoft.com/office/powerpoint/2010/main" val="21269391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0" y="1589718"/>
            <a:ext cx="12192000" cy="5355312"/>
          </a:xfrm>
          <a:prstGeom prst="rect">
            <a:avLst/>
          </a:prstGeom>
        </p:spPr>
        <p:txBody>
          <a:bodyPr wrap="square">
            <a:spAutoFit/>
          </a:bodyPr>
          <a:lstStyle/>
          <a:p>
            <a:r>
              <a:rPr lang="es-MX" b="1" dirty="0"/>
              <a:t>Unidad III. </a:t>
            </a:r>
            <a:r>
              <a:rPr lang="es-MX" dirty="0">
                <a:latin typeface="Arial" panose="020B0604020202020204" pitchFamily="34" charset="0"/>
                <a:cs typeface="Arial" panose="020B0604020202020204" pitchFamily="34" charset="0"/>
              </a:rPr>
              <a:t>Dimensión motivacional y afectiva en el aprendizaje y estudio.</a:t>
            </a: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Conocimientos</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1.- Motivación enfocada </a:t>
            </a:r>
            <a:r>
              <a:rPr lang="es-MX" dirty="0" smtClean="0">
                <a:latin typeface="Arial" panose="020B0604020202020204" pitchFamily="34" charset="0"/>
                <a:cs typeface="Arial" panose="020B0604020202020204" pitchFamily="34" charset="0"/>
              </a:rPr>
              <a:t>al ámbito </a:t>
            </a:r>
            <a:r>
              <a:rPr lang="es-MX" dirty="0">
                <a:latin typeface="Arial" panose="020B0604020202020204" pitchFamily="34" charset="0"/>
                <a:cs typeface="Arial" panose="020B0604020202020204" pitchFamily="34" charset="0"/>
              </a:rPr>
              <a:t>académico, las estrategias de intervención en el ámbito motivacional y afectivo, así como la evaluación de los componentes implicados en el aprendizaje y estudio. </a:t>
            </a:r>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13330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0" y="1589718"/>
            <a:ext cx="12192000" cy="1477328"/>
          </a:xfrm>
          <a:prstGeom prst="rect">
            <a:avLst/>
          </a:prstGeom>
          <a:noFill/>
        </p:spPr>
        <p:txBody>
          <a:bodyPr wrap="square" rtlCol="0">
            <a:spAutoFit/>
          </a:bodyPr>
          <a:lstStyle/>
          <a:p>
            <a:r>
              <a:rPr lang="es-MX" dirty="0">
                <a:latin typeface="Arial" panose="020B0604020202020204" pitchFamily="34" charset="0"/>
                <a:cs typeface="Arial" panose="020B0604020202020204" pitchFamily="34" charset="0"/>
              </a:rPr>
              <a:t>1</a:t>
            </a:r>
            <a:r>
              <a:rPr lang="es-MX" dirty="0" smtClean="0">
                <a:latin typeface="Arial" panose="020B0604020202020204" pitchFamily="34" charset="0"/>
                <a:cs typeface="Arial" panose="020B0604020202020204" pitchFamily="34" charset="0"/>
              </a:rPr>
              <a:t>.- Motivación enfocada al ámbito académico: Procesos implicados en la activación, dirección y persistencia de </a:t>
            </a:r>
            <a:r>
              <a:rPr lang="es-MX" dirty="0">
                <a:latin typeface="Arial" panose="020B0604020202020204" pitchFamily="34" charset="0"/>
                <a:cs typeface="Arial" panose="020B0604020202020204" pitchFamily="34" charset="0"/>
              </a:rPr>
              <a:t>la conducta, por tanto el concentrar la atención y perseverar ante una tarea o actividad son los principales indicadores </a:t>
            </a:r>
            <a:r>
              <a:rPr lang="es-MX" dirty="0" smtClean="0">
                <a:latin typeface="Arial" panose="020B0604020202020204" pitchFamily="34" charset="0"/>
                <a:cs typeface="Arial" panose="020B0604020202020204" pitchFamily="34" charset="0"/>
              </a:rPr>
              <a:t>motivacionales.</a:t>
            </a:r>
          </a:p>
          <a:p>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   </a:t>
            </a:r>
            <a:endParaRPr lang="es-MX" dirty="0"/>
          </a:p>
        </p:txBody>
      </p:sp>
    </p:spTree>
    <p:extLst>
      <p:ext uri="{BB962C8B-B14F-4D97-AF65-F5344CB8AC3E}">
        <p14:creationId xmlns:p14="http://schemas.microsoft.com/office/powerpoint/2010/main" val="11596097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589718"/>
            <a:ext cx="12192000" cy="4801314"/>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Modelos de motivación académica (aprender a aprender, </a:t>
            </a:r>
            <a:r>
              <a:rPr lang="es-MX" dirty="0" err="1" smtClean="0">
                <a:latin typeface="Arial" panose="020B0604020202020204" pitchFamily="34" charset="0"/>
                <a:cs typeface="Arial" panose="020B0604020202020204" pitchFamily="34" charset="0"/>
              </a:rPr>
              <a:t>s.f</a:t>
            </a:r>
            <a:r>
              <a:rPr lang="es-MX" dirty="0" smtClean="0">
                <a:latin typeface="Arial" panose="020B0604020202020204" pitchFamily="34" charset="0"/>
                <a:cs typeface="Arial" panose="020B0604020202020204" pitchFamily="34" charset="0"/>
              </a:rPr>
              <a:t>):</a:t>
            </a:r>
          </a:p>
          <a:p>
            <a:endParaRPr lang="es-MX"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dirty="0" smtClean="0">
                <a:latin typeface="Arial" panose="020B0604020202020204" pitchFamily="34" charset="0"/>
                <a:cs typeface="Arial" panose="020B0604020202020204" pitchFamily="34" charset="0"/>
              </a:rPr>
              <a:t>Motivación intrínseca: </a:t>
            </a:r>
            <a:r>
              <a:rPr lang="es-MX" dirty="0"/>
              <a:t>Es éste uno de los modelos más populares para tratar de explicar la motivación </a:t>
            </a:r>
            <a:r>
              <a:rPr lang="es-MX" dirty="0" smtClean="0"/>
              <a:t>académica</a:t>
            </a:r>
            <a:r>
              <a:rPr lang="es-MX" dirty="0"/>
              <a:t>.</a:t>
            </a:r>
            <a:r>
              <a:rPr lang="es-MX" dirty="0" smtClean="0">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endParaRPr lang="es-MX"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dirty="0" smtClean="0">
                <a:latin typeface="Arial" panose="020B0604020202020204" pitchFamily="34" charset="0"/>
                <a:cs typeface="Arial" panose="020B0604020202020204" pitchFamily="34" charset="0"/>
              </a:rPr>
              <a:t>Orientación a metas de logro: </a:t>
            </a:r>
            <a:r>
              <a:rPr lang="es-MX" dirty="0" smtClean="0"/>
              <a:t>Patrón </a:t>
            </a:r>
            <a:r>
              <a:rPr lang="es-MX" dirty="0"/>
              <a:t>integrado de pensamientos y razones para la actuación; un esquema organizativo de aproximación, implicación y evaluación de la propia conducta en un contexto de logro</a:t>
            </a:r>
            <a:r>
              <a:rPr lang="es-MX" dirty="0" smtClean="0"/>
              <a:t>”.</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r>
              <a:rPr lang="es-MX" dirty="0" smtClean="0"/>
              <a:t>Interés personal </a:t>
            </a:r>
            <a:r>
              <a:rPr lang="es-MX" dirty="0"/>
              <a:t>y </a:t>
            </a:r>
            <a:r>
              <a:rPr lang="es-MX" dirty="0" smtClean="0"/>
              <a:t>situacional: Se </a:t>
            </a:r>
            <a:r>
              <a:rPr lang="es-MX" dirty="0"/>
              <a:t>concibe como una preferencia duradera por ciertos temas o </a:t>
            </a:r>
            <a:r>
              <a:rPr lang="es-MX" dirty="0" smtClean="0"/>
              <a:t>actividades. </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r>
              <a:rPr lang="es-MX" dirty="0"/>
              <a:t>Formulación y consecución de metas académicas: </a:t>
            </a:r>
            <a:r>
              <a:rPr lang="es-MX" dirty="0" smtClean="0"/>
              <a:t>La </a:t>
            </a:r>
            <a:r>
              <a:rPr lang="es-MX" dirty="0"/>
              <a:t>meta se concebirse como “una representación cognitiva de lo que queremos que suceda o de lo que deseamos evitar en el futuro</a:t>
            </a:r>
            <a:r>
              <a:rPr lang="es-MX" dirty="0" smtClean="0"/>
              <a:t>”.</a:t>
            </a:r>
          </a:p>
          <a:p>
            <a:pPr marL="285750" indent="-285750">
              <a:buFont typeface="Arial" panose="020B0604020202020204" pitchFamily="34" charset="0"/>
              <a:buChar char="•"/>
            </a:pPr>
            <a:endParaRPr lang="es-MX" dirty="0" smtClean="0"/>
          </a:p>
          <a:p>
            <a:pPr marL="285750" indent="-285750">
              <a:buFont typeface="Arial" panose="020B0604020202020204" pitchFamily="34" charset="0"/>
              <a:buChar char="•"/>
            </a:pPr>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   </a:t>
            </a:r>
            <a:endParaRPr lang="es-MX" dirty="0"/>
          </a:p>
        </p:txBody>
      </p:sp>
    </p:spTree>
    <p:extLst>
      <p:ext uri="{BB962C8B-B14F-4D97-AF65-F5344CB8AC3E}">
        <p14:creationId xmlns:p14="http://schemas.microsoft.com/office/powerpoint/2010/main" val="35201040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589718"/>
            <a:ext cx="12192000" cy="3693319"/>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2.- Estrategias implicadas en el aprendizaje y estudio: </a:t>
            </a:r>
          </a:p>
          <a:p>
            <a:endParaRPr lang="es-MX"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dirty="0" smtClean="0">
                <a:latin typeface="Arial" panose="020B0604020202020204" pitchFamily="34" charset="0"/>
                <a:cs typeface="Arial" panose="020B0604020202020204" pitchFamily="34" charset="0"/>
              </a:rPr>
              <a:t>Motivación y automotivación: </a:t>
            </a:r>
            <a:r>
              <a:rPr lang="es-MX" dirty="0"/>
              <a:t>Cuanto mejor te planifiques y te conozcas como estudiante mejor te </a:t>
            </a:r>
            <a:r>
              <a:rPr lang="es-MX" dirty="0" smtClean="0"/>
              <a:t>motivarás.</a:t>
            </a:r>
          </a:p>
          <a:p>
            <a:pPr marL="285750" indent="-285750">
              <a:buFont typeface="Arial" panose="020B0604020202020204" pitchFamily="34" charset="0"/>
              <a:buChar char="•"/>
            </a:pPr>
            <a:endParaRPr lang="es-MX"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dirty="0" smtClean="0">
                <a:latin typeface="Arial" panose="020B0604020202020204" pitchFamily="34" charset="0"/>
                <a:cs typeface="Arial" panose="020B0604020202020204" pitchFamily="34" charset="0"/>
              </a:rPr>
              <a:t>Lugar de estudio y tiempo de estudio (planificación): </a:t>
            </a:r>
            <a:r>
              <a:rPr lang="es-MX" dirty="0"/>
              <a:t>Debe ser un lugar agradable donde se esté a gusto: con una temperatura adecuada si es posible, amplio para colocar el material de estudio que debe estar al alcance de la mano así como libros de consulta y </a:t>
            </a:r>
            <a:r>
              <a:rPr lang="es-MX" dirty="0" smtClean="0"/>
              <a:t>diccionarios.</a:t>
            </a:r>
          </a:p>
          <a:p>
            <a:pPr marL="285750" indent="-285750">
              <a:buFont typeface="Arial" panose="020B0604020202020204" pitchFamily="34" charset="0"/>
              <a:buChar char="•"/>
            </a:pPr>
            <a:endParaRPr lang="es-MX"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dirty="0" smtClean="0">
                <a:latin typeface="Arial" panose="020B0604020202020204" pitchFamily="34" charset="0"/>
                <a:cs typeface="Arial" panose="020B0604020202020204" pitchFamily="34" charset="0"/>
              </a:rPr>
              <a:t>Atención y concentración</a:t>
            </a:r>
          </a:p>
          <a:p>
            <a:pPr marL="285750" indent="-285750">
              <a:buFont typeface="Arial" panose="020B0604020202020204" pitchFamily="34" charset="0"/>
              <a:buChar char="•"/>
            </a:pPr>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(Gómez Gómez, s.f). </a:t>
            </a:r>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   </a:t>
            </a:r>
            <a:endParaRPr lang="es-MX" dirty="0"/>
          </a:p>
        </p:txBody>
      </p:sp>
    </p:spTree>
    <p:extLst>
      <p:ext uri="{BB962C8B-B14F-4D97-AF65-F5344CB8AC3E}">
        <p14:creationId xmlns:p14="http://schemas.microsoft.com/office/powerpoint/2010/main" val="9834078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442434"/>
            <a:ext cx="12192000" cy="5078313"/>
          </a:xfrm>
          <a:prstGeom prst="rect">
            <a:avLst/>
          </a:prstGeom>
          <a:noFill/>
        </p:spPr>
        <p:txBody>
          <a:bodyPr wrap="square" rtlCol="0">
            <a:spAutoFit/>
          </a:bodyPr>
          <a:lstStyle/>
          <a:p>
            <a:pPr>
              <a:lnSpc>
                <a:spcPct val="150000"/>
              </a:lnSpc>
            </a:pPr>
            <a:endParaRPr lang="es-MX" dirty="0" smtClean="0">
              <a:latin typeface="Arial" panose="020B0604020202020204" pitchFamily="34" charset="0"/>
              <a:cs typeface="Arial" panose="020B0604020202020204" pitchFamily="34" charset="0"/>
            </a:endParaRPr>
          </a:p>
          <a:p>
            <a:pPr>
              <a:lnSpc>
                <a:spcPct val="150000"/>
              </a:lnSpc>
            </a:pPr>
            <a:r>
              <a:rPr lang="es-MX" dirty="0" smtClean="0">
                <a:latin typeface="Arial" panose="020B0604020202020204" pitchFamily="34" charset="0"/>
                <a:cs typeface="Arial" panose="020B0604020202020204" pitchFamily="34" charset="0"/>
              </a:rPr>
              <a:t>Unidad </a:t>
            </a:r>
            <a:r>
              <a:rPr lang="es-MX" dirty="0">
                <a:latin typeface="Arial" panose="020B0604020202020204" pitchFamily="34" charset="0"/>
                <a:cs typeface="Arial" panose="020B0604020202020204" pitchFamily="34" charset="0"/>
              </a:rPr>
              <a:t>IV. Pilares básicos del aprendizaje</a:t>
            </a:r>
            <a:r>
              <a:rPr lang="es-MX" dirty="0" smtClean="0">
                <a:latin typeface="Arial" panose="020B0604020202020204" pitchFamily="34" charset="0"/>
                <a:cs typeface="Arial" panose="020B0604020202020204" pitchFamily="34" charset="0"/>
              </a:rPr>
              <a:t>.</a:t>
            </a:r>
          </a:p>
          <a:p>
            <a:pPr>
              <a:lnSpc>
                <a:spcPct val="150000"/>
              </a:lnSpc>
            </a:pPr>
            <a:r>
              <a:rPr lang="es-MX" dirty="0" smtClean="0">
                <a:latin typeface="Arial" panose="020B0604020202020204" pitchFamily="34" charset="0"/>
                <a:cs typeface="Arial" panose="020B0604020202020204" pitchFamily="34" charset="0"/>
              </a:rPr>
              <a:t>Conocimientos: </a:t>
            </a:r>
          </a:p>
          <a:p>
            <a:pPr>
              <a:lnSpc>
                <a:spcPct val="150000"/>
              </a:lnSpc>
            </a:pPr>
            <a:r>
              <a:rPr lang="es-MX" dirty="0" smtClean="0">
                <a:latin typeface="Arial" panose="020B0604020202020204" pitchFamily="34" charset="0"/>
                <a:cs typeface="Arial" panose="020B0604020202020204" pitchFamily="34" charset="0"/>
              </a:rPr>
              <a:t>1.-  Aprendizaje basado en problemas.  </a:t>
            </a:r>
          </a:p>
          <a:p>
            <a:pPr>
              <a:lnSpc>
                <a:spcPct val="150000"/>
              </a:lnSpc>
            </a:pPr>
            <a:r>
              <a:rPr lang="es-MX" dirty="0" smtClean="0">
                <a:latin typeface="Arial" panose="020B0604020202020204" pitchFamily="34" charset="0"/>
                <a:cs typeface="Arial" panose="020B0604020202020204" pitchFamily="34" charset="0"/>
              </a:rPr>
              <a:t>2.-  Aprendizaje </a:t>
            </a:r>
            <a:r>
              <a:rPr lang="es-MX" dirty="0">
                <a:latin typeface="Arial" panose="020B0604020202020204" pitchFamily="34" charset="0"/>
                <a:cs typeface="Arial" panose="020B0604020202020204" pitchFamily="34" charset="0"/>
              </a:rPr>
              <a:t>i</a:t>
            </a:r>
            <a:r>
              <a:rPr lang="es-MX" dirty="0" smtClean="0">
                <a:latin typeface="Arial" panose="020B0604020202020204" pitchFamily="34" charset="0"/>
                <a:cs typeface="Arial" panose="020B0604020202020204" pitchFamily="34" charset="0"/>
              </a:rPr>
              <a:t>n situ. </a:t>
            </a:r>
          </a:p>
          <a:p>
            <a:pPr>
              <a:lnSpc>
                <a:spcPct val="150000"/>
              </a:lnSpc>
            </a:pPr>
            <a:r>
              <a:rPr lang="es-MX" dirty="0" smtClean="0">
                <a:latin typeface="Arial" panose="020B0604020202020204" pitchFamily="34" charset="0"/>
                <a:cs typeface="Arial" panose="020B0604020202020204" pitchFamily="34" charset="0"/>
              </a:rPr>
              <a:t>3.-  Aprendizaje basado en TIC.</a:t>
            </a:r>
          </a:p>
          <a:p>
            <a:pPr>
              <a:lnSpc>
                <a:spcPct val="150000"/>
              </a:lnSpc>
            </a:pPr>
            <a:r>
              <a:rPr lang="es-MX" dirty="0" smtClean="0">
                <a:latin typeface="Arial" panose="020B0604020202020204" pitchFamily="34" charset="0"/>
                <a:cs typeface="Arial" panose="020B0604020202020204" pitchFamily="34" charset="0"/>
              </a:rPr>
              <a:t>4.- Aprender mediante el servicio.</a:t>
            </a:r>
          </a:p>
          <a:p>
            <a:pPr>
              <a:lnSpc>
                <a:spcPct val="150000"/>
              </a:lnSpc>
            </a:pPr>
            <a:r>
              <a:rPr lang="es-MX" dirty="0" smtClean="0">
                <a:latin typeface="Arial" panose="020B0604020202020204" pitchFamily="34" charset="0"/>
                <a:cs typeface="Arial" panose="020B0604020202020204" pitchFamily="34" charset="0"/>
              </a:rPr>
              <a:t>5.- Aprender a hacer.</a:t>
            </a:r>
          </a:p>
          <a:p>
            <a:pPr>
              <a:lnSpc>
                <a:spcPct val="150000"/>
              </a:lnSpc>
            </a:pPr>
            <a:r>
              <a:rPr lang="es-MX" dirty="0" smtClean="0">
                <a:latin typeface="Arial" panose="020B0604020202020204" pitchFamily="34" charset="0"/>
                <a:cs typeface="Arial" panose="020B0604020202020204" pitchFamily="34" charset="0"/>
              </a:rPr>
              <a:t>6.- Aprender a ser.</a:t>
            </a:r>
          </a:p>
          <a:p>
            <a:pPr>
              <a:lnSpc>
                <a:spcPct val="150000"/>
              </a:lnSpc>
            </a:pPr>
            <a:endParaRPr lang="es-MX" dirty="0" smtClean="0">
              <a:latin typeface="Arial" panose="020B0604020202020204" pitchFamily="34" charset="0"/>
              <a:cs typeface="Arial" panose="020B0604020202020204" pitchFamily="34" charset="0"/>
            </a:endParaRPr>
          </a:p>
          <a:p>
            <a:pPr>
              <a:lnSpc>
                <a:spcPct val="150000"/>
              </a:lnSpc>
            </a:pPr>
            <a:endParaRPr lang="es-MX" dirty="0">
              <a:latin typeface="Arial" panose="020B0604020202020204" pitchFamily="34" charset="0"/>
              <a:cs typeface="Arial" panose="020B0604020202020204" pitchFamily="34" charset="0"/>
            </a:endParaRPr>
          </a:p>
          <a:p>
            <a:pPr>
              <a:lnSpc>
                <a:spcPct val="150000"/>
              </a:lnSpc>
            </a:pPr>
            <a:r>
              <a:rPr lang="es-MX"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4526655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481071"/>
            <a:ext cx="12192000" cy="5940088"/>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1.- Aprendizaje basado en problemas:  </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Es una metodología en la que se investiga, interpreta, argumenta y propone la solución a uno o varios problemas, creando un escenario simulado de posible solución y analizando las probables consecuencias</a:t>
            </a:r>
          </a:p>
          <a:p>
            <a:r>
              <a:rPr lang="es-MX" sz="2000" dirty="0" smtClean="0">
                <a:latin typeface="Arial" panose="020B0604020202020204" pitchFamily="34" charset="0"/>
                <a:cs typeface="Arial" panose="020B0604020202020204" pitchFamily="34" charset="0"/>
              </a:rPr>
              <a:t>(Pimienta Prieto, 2012).</a:t>
            </a:r>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7969" y="3349379"/>
            <a:ext cx="3810000" cy="3095625"/>
          </a:xfrm>
          <a:prstGeom prst="rect">
            <a:avLst/>
          </a:prstGeom>
        </p:spPr>
      </p:pic>
    </p:spTree>
    <p:extLst>
      <p:ext uri="{BB962C8B-B14F-4D97-AF65-F5344CB8AC3E}">
        <p14:creationId xmlns:p14="http://schemas.microsoft.com/office/powerpoint/2010/main" val="2372973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648496"/>
            <a:ext cx="12192000" cy="3785652"/>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¿Para qué se utiliza? </a:t>
            </a:r>
            <a:r>
              <a:rPr lang="es-MX" sz="2000" dirty="0">
                <a:latin typeface="Arial" panose="020B0604020202020204" pitchFamily="34" charset="0"/>
                <a:cs typeface="Arial" panose="020B0604020202020204" pitchFamily="34" charset="0"/>
              </a:rPr>
              <a:t>(Pimienta Prieto, 2012).</a:t>
            </a: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Ayuda a analizar con profundidad un problema</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Favorece el aprendizaje cooperativo</a:t>
            </a:r>
          </a:p>
          <a:p>
            <a:pPr marL="285750" indent="-28575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Permite a desarrollar la habilidad de toma de decisiones</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Vincula el mundo académico con el mundo real</a:t>
            </a:r>
          </a:p>
          <a:p>
            <a:r>
              <a:rPr lang="es-MX" sz="2000" dirty="0" smtClean="0">
                <a:latin typeface="Arial" panose="020B0604020202020204" pitchFamily="34" charset="0"/>
                <a:cs typeface="Arial" panose="020B0604020202020204" pitchFamily="34" charset="0"/>
              </a:rPr>
              <a:t> </a:t>
            </a:r>
          </a:p>
          <a:p>
            <a:r>
              <a:rPr lang="es-MX" sz="2000" dirty="0" smtClean="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57048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402974"/>
            <a:ext cx="12192000" cy="7201972"/>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2.- Aprendizaje </a:t>
            </a:r>
            <a:r>
              <a:rPr lang="es-MX" sz="2000" i="1" dirty="0" smtClean="0">
                <a:latin typeface="Arial" panose="020B0604020202020204" pitchFamily="34" charset="0"/>
                <a:cs typeface="Arial" panose="020B0604020202020204" pitchFamily="34" charset="0"/>
              </a:rPr>
              <a:t>in situ</a:t>
            </a:r>
            <a:r>
              <a:rPr lang="es-MX" sz="2000" dirty="0" smtClean="0">
                <a:latin typeface="Arial" panose="020B0604020202020204" pitchFamily="34" charset="0"/>
                <a:cs typeface="Arial" panose="020B0604020202020204" pitchFamily="34" charset="0"/>
              </a:rPr>
              <a:t>:</a:t>
            </a: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Es una metodología que promueve el aprendizaje en el mismo entorno en el cual se pretende aplicar la competencia en cuestión.</a:t>
            </a:r>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¿Para que se utiliza</a:t>
            </a:r>
            <a:r>
              <a:rPr lang="es-MX" sz="2000" dirty="0">
                <a:latin typeface="Arial" panose="020B0604020202020204" pitchFamily="34" charset="0"/>
                <a:cs typeface="Arial" panose="020B0604020202020204" pitchFamily="34" charset="0"/>
              </a:rPr>
              <a:t>? (Pimienta Prieto, 2012).</a:t>
            </a:r>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Formar competencias en los mismos entornos en los cuales se aplican</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Analizar con profundidad un problema</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Desarrollar la capacidad de búsqueda de información, así como su análisis e interpretación</a:t>
            </a:r>
          </a:p>
          <a:p>
            <a:r>
              <a:rPr lang="es-MX" sz="2000" dirty="0" smtClean="0">
                <a:latin typeface="Arial" panose="020B0604020202020204" pitchFamily="34" charset="0"/>
                <a:cs typeface="Arial" panose="020B0604020202020204" pitchFamily="34" charset="0"/>
              </a:rPr>
              <a:t> </a:t>
            </a:r>
          </a:p>
          <a:p>
            <a:r>
              <a:rPr lang="es-MX" dirty="0" smtClean="0"/>
              <a:t> </a:t>
            </a:r>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a:p>
        </p:txBody>
      </p:sp>
      <p:pic>
        <p:nvPicPr>
          <p:cNvPr id="4" name="Imagen 3">
            <a:extLst>
              <a:ext uri="{FF2B5EF4-FFF2-40B4-BE49-F238E27FC236}">
                <a16:creationId xmlns:a16="http://schemas.microsoft.com/office/drawing/2014/main" xmlns="" id="{8C953C9A-60F2-4DBB-85D1-6BC638ED0A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0199" y="3164898"/>
            <a:ext cx="2695575" cy="1695450"/>
          </a:xfrm>
          <a:prstGeom prst="rect">
            <a:avLst/>
          </a:prstGeom>
        </p:spPr>
      </p:pic>
    </p:spTree>
    <p:extLst>
      <p:ext uri="{BB962C8B-B14F-4D97-AF65-F5344CB8AC3E}">
        <p14:creationId xmlns:p14="http://schemas.microsoft.com/office/powerpoint/2010/main" val="14830438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622738"/>
            <a:ext cx="12192000" cy="3570208"/>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3.- Aprendizaje basado en </a:t>
            </a:r>
            <a:r>
              <a:rPr lang="es-MX" sz="2000" dirty="0" smtClean="0">
                <a:latin typeface="Arial" panose="020B0604020202020204" pitchFamily="34" charset="0"/>
                <a:cs typeface="Arial" panose="020B0604020202020204" pitchFamily="34" charset="0"/>
              </a:rPr>
              <a:t>TIC</a:t>
            </a:r>
            <a:r>
              <a:rPr lang="es-MX" sz="2000" dirty="0" smtClean="0">
                <a:latin typeface="Arial" panose="020B0604020202020204" pitchFamily="34" charset="0"/>
                <a:cs typeface="Arial" panose="020B0604020202020204" pitchFamily="34" charset="0"/>
              </a:rPr>
              <a:t>:</a:t>
            </a:r>
            <a:endParaRPr lang="es-MX" sz="2000" dirty="0" smtClean="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Constituye una metodología para el desarrollo de competencias utilizando las tecnologías de la información y la comunicación </a:t>
            </a:r>
            <a:r>
              <a:rPr lang="es-MX" sz="2000" dirty="0">
                <a:latin typeface="Arial" panose="020B0604020202020204" pitchFamily="34" charset="0"/>
                <a:cs typeface="Arial" panose="020B0604020202020204" pitchFamily="34" charset="0"/>
              </a:rPr>
              <a:t>(Pimienta Prieto, 2012).</a:t>
            </a:r>
          </a:p>
          <a:p>
            <a:endParaRPr lang="es-MX" sz="2000" dirty="0" smtClean="0">
              <a:latin typeface="Arial" panose="020B0604020202020204" pitchFamily="34" charset="0"/>
              <a:cs typeface="Arial" panose="020B0604020202020204" pitchFamily="34" charset="0"/>
            </a:endParaRPr>
          </a:p>
          <a:p>
            <a:endParaRPr lang="es-MX" dirty="0"/>
          </a:p>
          <a:p>
            <a:endParaRPr lang="es-MX" dirty="0" smtClean="0"/>
          </a:p>
          <a:p>
            <a:endParaRPr lang="es-MX" dirty="0"/>
          </a:p>
          <a:p>
            <a:endParaRPr lang="es-MX" dirty="0" smtClean="0"/>
          </a:p>
          <a:p>
            <a:r>
              <a:rPr lang="es-MX" dirty="0" smtClean="0"/>
              <a:t>  </a:t>
            </a:r>
          </a:p>
          <a:p>
            <a:endParaRPr lang="es-MX" dirty="0"/>
          </a:p>
          <a:p>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7302" y="3953522"/>
            <a:ext cx="3162590" cy="2683017"/>
          </a:xfrm>
          <a:prstGeom prst="rect">
            <a:avLst/>
          </a:prstGeom>
        </p:spPr>
      </p:pic>
    </p:spTree>
    <p:extLst>
      <p:ext uri="{BB962C8B-B14F-4D97-AF65-F5344CB8AC3E}">
        <p14:creationId xmlns:p14="http://schemas.microsoft.com/office/powerpoint/2010/main" val="1171048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3 CuadroTexto"/>
          <p:cNvSpPr txBox="1"/>
          <p:nvPr/>
        </p:nvSpPr>
        <p:spPr>
          <a:xfrm>
            <a:off x="0" y="1628783"/>
            <a:ext cx="12192000" cy="400110"/>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Unidad </a:t>
            </a:r>
            <a:r>
              <a:rPr lang="es-MX" sz="2000" dirty="0" smtClean="0">
                <a:latin typeface="Arial" panose="020B0604020202020204" pitchFamily="34" charset="0"/>
                <a:cs typeface="Arial" panose="020B0604020202020204" pitchFamily="34" charset="0"/>
              </a:rPr>
              <a:t>I. </a:t>
            </a:r>
            <a:r>
              <a:rPr lang="es-MX" sz="2000" dirty="0">
                <a:latin typeface="Arial" panose="020B0604020202020204" pitchFamily="34" charset="0"/>
                <a:cs typeface="Arial" panose="020B0604020202020204" pitchFamily="34" charset="0"/>
              </a:rPr>
              <a:t>Aprender a estudiar, desarrollo de estrategias y técnicas de estudio.</a:t>
            </a:r>
            <a:endParaRPr lang="es-MX" sz="2000" b="1" dirty="0">
              <a:latin typeface="Arial" panose="020B0604020202020204" pitchFamily="34" charset="0"/>
              <a:cs typeface="Arial" panose="020B0604020202020204" pitchFamily="34" charset="0"/>
            </a:endParaRPr>
          </a:p>
        </p:txBody>
      </p:sp>
      <p:sp>
        <p:nvSpPr>
          <p:cNvPr id="4" name="4 CuadroTexto"/>
          <p:cNvSpPr txBox="1"/>
          <p:nvPr/>
        </p:nvSpPr>
        <p:spPr>
          <a:xfrm>
            <a:off x="0" y="2416248"/>
            <a:ext cx="12192000" cy="677108"/>
          </a:xfrm>
          <a:prstGeom prst="rect">
            <a:avLst/>
          </a:prstGeom>
          <a:noFill/>
        </p:spPr>
        <p:txBody>
          <a:bodyPr wrap="square" rtlCol="0">
            <a:spAutoFit/>
          </a:bodyPr>
          <a:lstStyle/>
          <a:p>
            <a:endParaRPr lang="es-MX" b="1" dirty="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Concepto de estrategia de aprendizaje </a:t>
            </a:r>
          </a:p>
        </p:txBody>
      </p:sp>
      <p:sp>
        <p:nvSpPr>
          <p:cNvPr id="5" name="Rectángulo 4"/>
          <p:cNvSpPr/>
          <p:nvPr/>
        </p:nvSpPr>
        <p:spPr>
          <a:xfrm>
            <a:off x="0" y="3449934"/>
            <a:ext cx="5331854" cy="4154984"/>
          </a:xfrm>
          <a:prstGeom prst="rect">
            <a:avLst/>
          </a:prstGeom>
        </p:spPr>
        <p:txBody>
          <a:bodyPr wrap="square">
            <a:spAutoFit/>
          </a:bodyPr>
          <a:lstStyle/>
          <a:p>
            <a:pPr algn="just"/>
            <a:endParaRPr lang="es-MX" sz="28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Procedimientos que un aprendiz emplea en forma consciente, controlada e intencional como instrumentos flexibles para aprender significativamente y solucionar </a:t>
            </a:r>
            <a:r>
              <a:rPr lang="es-MX" sz="2000" dirty="0" smtClean="0">
                <a:latin typeface="Arial" panose="020B0604020202020204" pitchFamily="34" charset="0"/>
                <a:cs typeface="Arial" panose="020B0604020202020204" pitchFamily="34" charset="0"/>
              </a:rPr>
              <a:t>problemas </a:t>
            </a:r>
            <a:r>
              <a:rPr lang="es-MX" sz="2000" dirty="0" smtClean="0">
                <a:latin typeface="Arial" panose="020B0604020202020204" pitchFamily="34" charset="0"/>
                <a:cs typeface="Arial" panose="020B0604020202020204" pitchFamily="34" charset="0"/>
              </a:rPr>
              <a:t>(</a:t>
            </a:r>
            <a:r>
              <a:rPr lang="es-MX" sz="2000" dirty="0" smtClean="0">
                <a:latin typeface="Arial" panose="020B0604020202020204" pitchFamily="34" charset="0"/>
                <a:cs typeface="Arial" panose="020B0604020202020204" pitchFamily="34" charset="0"/>
              </a:rPr>
              <a:t>Pimienta Prieto</a:t>
            </a:r>
            <a:r>
              <a:rPr lang="es-MX" sz="2000" dirty="0" smtClean="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2012).</a:t>
            </a:r>
          </a:p>
          <a:p>
            <a:pPr algn="just"/>
            <a:endParaRPr lang="es-MX" sz="20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sp>
        <p:nvSpPr>
          <p:cNvPr id="6" name="Rectángulo redondeado 5"/>
          <p:cNvSpPr/>
          <p:nvPr/>
        </p:nvSpPr>
        <p:spPr>
          <a:xfrm>
            <a:off x="6516595" y="3680269"/>
            <a:ext cx="2223981" cy="1532323"/>
          </a:xfrm>
          <a:prstGeom prst="roundRect">
            <a:avLst/>
          </a:prstGeom>
          <a:blipFill>
            <a:blip r:embed="rId3">
              <a:extLst>
                <a:ext uri="{28A0092B-C50C-407E-A947-70E740481C1C}">
                  <a14:useLocalDpi xmlns:a14="http://schemas.microsoft.com/office/drawing/2010/main" val="0"/>
                </a:ext>
              </a:extLst>
            </a:blip>
            <a:srcRect/>
            <a:stretch>
              <a:fillRect l="-3000" r="-3000"/>
            </a:stretch>
          </a:blipFill>
        </p:spPr>
        <p:style>
          <a:lnRef idx="0">
            <a:schemeClr val="lt1">
              <a:hueOff val="0"/>
              <a:satOff val="0"/>
              <a:lumOff val="0"/>
              <a:alphaOff val="0"/>
            </a:schemeClr>
          </a:lnRef>
          <a:fillRef idx="3">
            <a:scrgbClr r="0" g="0" b="0"/>
          </a:fillRef>
          <a:effectRef idx="3">
            <a:schemeClr val="accent4">
              <a:hueOff val="10395692"/>
              <a:satOff val="-47968"/>
              <a:lumOff val="1765"/>
              <a:alphaOff val="0"/>
            </a:schemeClr>
          </a:effectRef>
          <a:fontRef idx="minor">
            <a:schemeClr val="lt1"/>
          </a:fontRef>
        </p:style>
      </p:sp>
    </p:spTree>
    <p:extLst>
      <p:ext uri="{BB962C8B-B14F-4D97-AF65-F5344CB8AC3E}">
        <p14:creationId xmlns:p14="http://schemas.microsoft.com/office/powerpoint/2010/main" val="3214898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0" y="1648496"/>
            <a:ext cx="12192000" cy="3785652"/>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¿Para qué se utiliza</a:t>
            </a:r>
            <a:r>
              <a:rPr lang="es-MX" sz="2000" dirty="0">
                <a:latin typeface="Arial" panose="020B0604020202020204" pitchFamily="34" charset="0"/>
                <a:cs typeface="Arial" panose="020B0604020202020204" pitchFamily="34" charset="0"/>
              </a:rPr>
              <a:t>? (Pimienta Prieto, 2012).</a:t>
            </a:r>
          </a:p>
          <a:p>
            <a:r>
              <a:rPr lang="es-MX" sz="2000" dirty="0" smtClean="0">
                <a:latin typeface="Arial" panose="020B0604020202020204" pitchFamily="34" charset="0"/>
                <a:cs typeface="Arial" panose="020B0604020202020204" pitchFamily="34" charset="0"/>
              </a:rPr>
              <a:t> </a:t>
            </a:r>
          </a:p>
          <a:p>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Facilita el aprendizaje a distancia sin la presencia física del profesor</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Ayuda a desarrollar habilidades de aprendizaje autónomo</a:t>
            </a:r>
          </a:p>
          <a:p>
            <a:pPr marL="285750" indent="-28575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Favorece la lectura de comprensión</a:t>
            </a:r>
          </a:p>
          <a:p>
            <a:r>
              <a:rPr lang="es-MX" sz="2000" dirty="0" smtClean="0">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p:txBody>
      </p:sp>
      <p:pic>
        <p:nvPicPr>
          <p:cNvPr id="3"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9026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661375"/>
            <a:ext cx="12192000" cy="3262432"/>
          </a:xfrm>
          <a:prstGeom prst="rect">
            <a:avLst/>
          </a:prstGeom>
          <a:noFill/>
        </p:spPr>
        <p:txBody>
          <a:bodyPr wrap="square" rtlCol="0">
            <a:spAutoFit/>
          </a:bodyPr>
          <a:lstStyle/>
          <a:p>
            <a:r>
              <a:rPr lang="es-MX" sz="2000" dirty="0">
                <a:latin typeface="Arial" panose="020B0604020202020204" pitchFamily="34" charset="0"/>
                <a:cs typeface="Arial" panose="020B0604020202020204" pitchFamily="34" charset="0"/>
              </a:rPr>
              <a:t>4</a:t>
            </a:r>
            <a:r>
              <a:rPr lang="es-MX" sz="2000" dirty="0" smtClean="0">
                <a:latin typeface="Arial" panose="020B0604020202020204" pitchFamily="34" charset="0"/>
                <a:cs typeface="Arial" panose="020B0604020202020204" pitchFamily="34" charset="0"/>
              </a:rPr>
              <a:t>.- Aprender mediante el servicio (</a:t>
            </a:r>
            <a:r>
              <a:rPr lang="es-MX" sz="2000" dirty="0">
                <a:latin typeface="Arial" panose="020B0604020202020204" pitchFamily="34" charset="0"/>
                <a:cs typeface="Arial" panose="020B0604020202020204" pitchFamily="34" charset="0"/>
              </a:rPr>
              <a:t>Pimienta Prieto, 2012</a:t>
            </a:r>
            <a:r>
              <a:rPr lang="es-MX" sz="2000" dirty="0" smtClean="0">
                <a:latin typeface="Arial" panose="020B0604020202020204" pitchFamily="34" charset="0"/>
                <a:cs typeface="Arial" panose="020B0604020202020204" pitchFamily="34" charset="0"/>
              </a:rPr>
              <a:t>) :</a:t>
            </a: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Es un proyecto que permite ofrecer servicios y/o productos a la comunidad para aprender las competencias vinculadas en el currículo escolar, implica la responsabilidad social.</a:t>
            </a:r>
          </a:p>
          <a:p>
            <a:endParaRPr lang="es-MX" dirty="0"/>
          </a:p>
          <a:p>
            <a:endParaRPr lang="es-MX" dirty="0" smtClean="0"/>
          </a:p>
          <a:p>
            <a:endParaRPr lang="es-MX" dirty="0"/>
          </a:p>
          <a:p>
            <a:endParaRPr lang="es-MX" dirty="0" smtClean="0"/>
          </a:p>
          <a:p>
            <a:r>
              <a:rPr lang="es-MX" dirty="0" smtClean="0"/>
              <a:t>  </a:t>
            </a:r>
          </a:p>
          <a:p>
            <a:endParaRPr lang="es-MX" dirty="0"/>
          </a:p>
          <a:p>
            <a:endParaRPr lang="es-MX" dirty="0" smtClean="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9347" y="3370671"/>
            <a:ext cx="5101464" cy="3487329"/>
          </a:xfrm>
          <a:prstGeom prst="rect">
            <a:avLst/>
          </a:prstGeom>
        </p:spPr>
      </p:pic>
    </p:spTree>
    <p:extLst>
      <p:ext uri="{BB962C8B-B14F-4D97-AF65-F5344CB8AC3E}">
        <p14:creationId xmlns:p14="http://schemas.microsoft.com/office/powerpoint/2010/main" val="1970720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0" y="1589718"/>
            <a:ext cx="12192000" cy="4401205"/>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¿Para qué se utiliza? </a:t>
            </a:r>
            <a:r>
              <a:rPr lang="es-MX" sz="2000" dirty="0">
                <a:latin typeface="Arial" panose="020B0604020202020204" pitchFamily="34" charset="0"/>
                <a:cs typeface="Arial" panose="020B0604020202020204" pitchFamily="34" charset="0"/>
              </a:rPr>
              <a:t>(Pimienta Prieto, 2012).</a:t>
            </a:r>
          </a:p>
          <a:p>
            <a:endParaRPr lang="es-MX" sz="2000" dirty="0" smtClean="0">
              <a:latin typeface="Arial" panose="020B0604020202020204" pitchFamily="34" charset="0"/>
              <a:cs typeface="Arial" panose="020B0604020202020204" pitchFamily="34" charset="0"/>
            </a:endParaRPr>
          </a:p>
          <a:p>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Favorecer el aprendizaje de proyectos</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Desarrollar competencias tanto genéricas como especificas</a:t>
            </a:r>
          </a:p>
          <a:p>
            <a:pPr marL="285750" indent="-285750">
              <a:buFont typeface="Arial" panose="020B0604020202020204" pitchFamily="34" charset="0"/>
              <a:buChar char="•"/>
            </a:pPr>
            <a:endParaRPr lang="es-MX"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Aplicar los conocimientos adquiridos en las aulas</a:t>
            </a:r>
          </a:p>
          <a:p>
            <a:pPr marL="285750" indent="-285750">
              <a:buFont typeface="Arial" panose="020B0604020202020204" pitchFamily="34" charset="0"/>
              <a:buChar char="•"/>
            </a:pPr>
            <a:endParaRPr lang="es-MX"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MX" sz="2000" dirty="0" smtClean="0">
                <a:latin typeface="Arial" panose="020B0604020202020204" pitchFamily="34" charset="0"/>
                <a:cs typeface="Arial" panose="020B0604020202020204" pitchFamily="34" charset="0"/>
              </a:rPr>
              <a:t>Diagnosticar las necesidades de la población y la respuestas como profesionistas se pueden ofrecer</a:t>
            </a:r>
          </a:p>
          <a:p>
            <a:r>
              <a:rPr lang="es-MX" sz="2000" dirty="0" smtClean="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8979" y="5334566"/>
            <a:ext cx="2519328" cy="1312713"/>
          </a:xfrm>
          <a:prstGeom prst="rect">
            <a:avLst/>
          </a:prstGeom>
        </p:spPr>
      </p:pic>
    </p:spTree>
    <p:extLst>
      <p:ext uri="{BB962C8B-B14F-4D97-AF65-F5344CB8AC3E}">
        <p14:creationId xmlns:p14="http://schemas.microsoft.com/office/powerpoint/2010/main" val="31191020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p:cNvSpPr txBox="1"/>
          <p:nvPr/>
        </p:nvSpPr>
        <p:spPr>
          <a:xfrm>
            <a:off x="1403796" y="1684581"/>
            <a:ext cx="4559121" cy="3724096"/>
          </a:xfrm>
          <a:prstGeom prst="rect">
            <a:avLst/>
          </a:prstGeom>
          <a:noFill/>
        </p:spPr>
        <p:txBody>
          <a:bodyPr wrap="square" rtlCol="0">
            <a:spAutoFit/>
          </a:bodyPr>
          <a:lstStyle/>
          <a:p>
            <a:pPr algn="just"/>
            <a:r>
              <a:rPr lang="es-MX" sz="2000" dirty="0" smtClean="0">
                <a:latin typeface="Arial" panose="020B0604020202020204" pitchFamily="34" charset="0"/>
                <a:cs typeface="Arial" panose="020B0604020202020204" pitchFamily="34" charset="0"/>
              </a:rPr>
              <a:t>5.- Aprender a hacer: Permite recordar que aprendamos manipulando, actuando, ya que al hacer una manipulación nuestros órganos sensores (los sentidos) mandan los impulsos originados al córtex cerebral a partir de lo cual se cera nuestra imagen del mundo y se hacen las predicciones de su funcionamiento</a:t>
            </a:r>
          </a:p>
          <a:p>
            <a:pPr algn="just"/>
            <a:r>
              <a:rPr lang="es-MX" sz="2000" dirty="0" smtClean="0">
                <a:latin typeface="Arial" panose="020B0604020202020204" pitchFamily="34" charset="0"/>
                <a:cs typeface="Arial" panose="020B0604020202020204" pitchFamily="34" charset="0"/>
              </a:rPr>
              <a:t>(aprender a aprender, s.f.). </a:t>
            </a:r>
          </a:p>
          <a:p>
            <a:pPr algn="just"/>
            <a:endParaRPr lang="es-MX" dirty="0" smtClean="0"/>
          </a:p>
          <a:p>
            <a:pPr algn="just"/>
            <a:endParaRPr lang="es-MX" dirty="0"/>
          </a:p>
        </p:txBody>
      </p:sp>
      <p:pic>
        <p:nvPicPr>
          <p:cNvPr id="5" name="Imagen 4">
            <a:extLst>
              <a:ext uri="{FF2B5EF4-FFF2-40B4-BE49-F238E27FC236}">
                <a16:creationId xmlns:a16="http://schemas.microsoft.com/office/drawing/2014/main" xmlns="" id="{2F8280F8-9214-4565-9B74-DE66486ADB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0886" y="2216824"/>
            <a:ext cx="2520000" cy="1280913"/>
          </a:xfrm>
          <a:prstGeom prst="rect">
            <a:avLst/>
          </a:prstGeom>
          <a:ln>
            <a:noFill/>
          </a:ln>
          <a:effectLst>
            <a:softEdge rad="112500"/>
          </a:effectLst>
        </p:spPr>
      </p:pic>
    </p:spTree>
    <p:extLst>
      <p:ext uri="{BB962C8B-B14F-4D97-AF65-F5344CB8AC3E}">
        <p14:creationId xmlns:p14="http://schemas.microsoft.com/office/powerpoint/2010/main" val="40093635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37"/>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1455313" y="2614411"/>
            <a:ext cx="6684135" cy="2185214"/>
          </a:xfrm>
          <a:prstGeom prst="rect">
            <a:avLst/>
          </a:prstGeom>
          <a:noFill/>
        </p:spPr>
        <p:txBody>
          <a:bodyPr wrap="square" rtlCol="0">
            <a:spAutoFit/>
          </a:bodyPr>
          <a:lstStyle/>
          <a:p>
            <a:r>
              <a:rPr lang="es-MX" sz="2000" dirty="0" smtClean="0">
                <a:latin typeface="Arial" panose="020B0604020202020204" pitchFamily="34" charset="0"/>
                <a:cs typeface="Arial" panose="020B0604020202020204" pitchFamily="34" charset="0"/>
              </a:rPr>
              <a:t>5.- Aprender a ser: Sostiene que el progreso de las sociedades depende de la creatividad y capacidad de innovación de cada individuo o grupo (aprender a aprender, </a:t>
            </a:r>
            <a:r>
              <a:rPr lang="es-MX" sz="2000" dirty="0" err="1" smtClean="0">
                <a:latin typeface="Arial" panose="020B0604020202020204" pitchFamily="34" charset="0"/>
                <a:cs typeface="Arial" panose="020B0604020202020204" pitchFamily="34" charset="0"/>
              </a:rPr>
              <a:t>s.f</a:t>
            </a:r>
            <a:r>
              <a:rPr lang="es-MX" sz="2000" dirty="0" smtClean="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dirty="0" smtClean="0"/>
          </a:p>
          <a:p>
            <a:endParaRPr lang="es-MX" dirty="0"/>
          </a:p>
        </p:txBody>
      </p:sp>
      <p:pic>
        <p:nvPicPr>
          <p:cNvPr id="4" name="Imagen 3">
            <a:extLst>
              <a:ext uri="{FF2B5EF4-FFF2-40B4-BE49-F238E27FC236}">
                <a16:creationId xmlns:a16="http://schemas.microsoft.com/office/drawing/2014/main" xmlns="" id="{3A8CF835-9AAB-4636-A0F1-5A19183B6D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8838" y="4548842"/>
            <a:ext cx="2520000" cy="11360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183221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4500"/>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0" y="1627263"/>
            <a:ext cx="12192000" cy="10095071"/>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Referencias:</a:t>
            </a:r>
          </a:p>
          <a:p>
            <a:endParaRPr lang="es-MX" dirty="0" smtClean="0">
              <a:latin typeface="Arial" panose="020B0604020202020204" pitchFamily="34" charset="0"/>
              <a:cs typeface="Arial" panose="020B0604020202020204" pitchFamily="34" charset="0"/>
            </a:endParaRPr>
          </a:p>
          <a:p>
            <a:r>
              <a:rPr lang="es-ES" i="1" dirty="0">
                <a:latin typeface="Arial" panose="020B0604020202020204" pitchFamily="34" charset="0"/>
                <a:cs typeface="Arial" panose="020B0604020202020204" pitchFamily="34" charset="0"/>
              </a:rPr>
              <a:t>Aprender a aprender (</a:t>
            </a:r>
            <a:r>
              <a:rPr lang="es-ES" dirty="0">
                <a:latin typeface="Arial" panose="020B0604020202020204" pitchFamily="34" charset="0"/>
                <a:cs typeface="Arial" panose="020B0604020202020204" pitchFamily="34" charset="0"/>
              </a:rPr>
              <a:t>s.f.). http://aprenderaaprendercenturiaxxi.wikispaces.com/file/</a:t>
            </a:r>
            <a:r>
              <a:rPr lang="es-ES" dirty="0" err="1">
                <a:latin typeface="Arial" panose="020B0604020202020204" pitchFamily="34" charset="0"/>
                <a:cs typeface="Arial" panose="020B0604020202020204" pitchFamily="34" charset="0"/>
              </a:rPr>
              <a:t>view</a:t>
            </a:r>
            <a:r>
              <a:rPr lang="es-ES" dirty="0">
                <a:latin typeface="Arial" panose="020B0604020202020204" pitchFamily="34" charset="0"/>
                <a:cs typeface="Arial" panose="020B0604020202020204" pitchFamily="34" charset="0"/>
              </a:rPr>
              <a:t>/2.6+Estrategias+de+elaboraci%C3%B3n..pdf (último acceso: 18 de 09 de 2017).</a:t>
            </a:r>
            <a:endParaRPr lang="es-MX" dirty="0">
              <a:latin typeface="Arial" panose="020B0604020202020204" pitchFamily="34" charset="0"/>
              <a:cs typeface="Arial" panose="020B0604020202020204" pitchFamily="34" charset="0"/>
            </a:endParaRPr>
          </a:p>
          <a:p>
            <a:endParaRPr lang="es-ES" dirty="0" smtClean="0">
              <a:latin typeface="Arial" panose="020B0604020202020204" pitchFamily="34" charset="0"/>
              <a:ea typeface="Calibri" panose="020F0502020204030204" pitchFamily="34" charset="0"/>
              <a:cs typeface="Arial" panose="020B0604020202020204" pitchFamily="34" charset="0"/>
            </a:endParaRPr>
          </a:p>
          <a:p>
            <a:r>
              <a:rPr lang="es-ES" dirty="0" smtClean="0">
                <a:latin typeface="Arial" panose="020B0604020202020204" pitchFamily="34" charset="0"/>
                <a:ea typeface="Calibri" panose="020F0502020204030204" pitchFamily="34" charset="0"/>
                <a:cs typeface="Arial" panose="020B0604020202020204" pitchFamily="34" charset="0"/>
              </a:rPr>
              <a:t>Aprendizaje </a:t>
            </a:r>
            <a:r>
              <a:rPr lang="es-ES" dirty="0">
                <a:latin typeface="Arial" panose="020B0604020202020204" pitchFamily="34" charset="0"/>
                <a:ea typeface="Calibri" panose="020F0502020204030204" pitchFamily="34" charset="0"/>
                <a:cs typeface="Arial" panose="020B0604020202020204" pitchFamily="34" charset="0"/>
              </a:rPr>
              <a:t>y memoria. (2001) URL: www.moodle2.unid.edu.mx (último acceso: 18 de 09 de 2017).</a:t>
            </a:r>
          </a:p>
          <a:p>
            <a:endParaRPr lang="es-MX" dirty="0" smtClean="0">
              <a:latin typeface="Arial" panose="020B0604020202020204" pitchFamily="34" charset="0"/>
              <a:cs typeface="Arial" panose="020B0604020202020204" pitchFamily="34" charset="0"/>
            </a:endParaRPr>
          </a:p>
          <a:p>
            <a:r>
              <a:rPr lang="es-ES" altLang="es-MX" dirty="0">
                <a:latin typeface="Arial" panose="020B0604020202020204" pitchFamily="34" charset="0"/>
                <a:ea typeface="Calibri" panose="020F0502020204030204" pitchFamily="34" charset="0"/>
                <a:cs typeface="Arial" panose="020B0604020202020204" pitchFamily="34" charset="0"/>
              </a:rPr>
              <a:t>Gardner, H.(1995). Terapeutica.gnomio.com (último acceso: 18 de 09 de 2017).</a:t>
            </a:r>
          </a:p>
          <a:p>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García, D. (2010) Técnicas de recolección</a:t>
            </a:r>
            <a:r>
              <a:rPr lang="es-MX"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hlinkClick r:id="rId3"/>
              </a:rPr>
              <a:t>http://</a:t>
            </a:r>
            <a:r>
              <a:rPr lang="es-MX" dirty="0" smtClean="0">
                <a:latin typeface="Arial" panose="020B0604020202020204" pitchFamily="34" charset="0"/>
                <a:cs typeface="Arial" panose="020B0604020202020204" pitchFamily="34" charset="0"/>
                <a:hlinkClick r:id="rId3"/>
              </a:rPr>
              <a:t>www.eumed.net/libros-gratis/2010f/852/TECNICAS%20DE%20RECOLECCION%20DE%20INFORMACION.htm</a:t>
            </a:r>
            <a:r>
              <a:rPr lang="es-MX" dirty="0" smtClean="0">
                <a:latin typeface="Arial" panose="020B0604020202020204" pitchFamily="34" charset="0"/>
                <a:cs typeface="Arial" panose="020B0604020202020204" pitchFamily="34" charset="0"/>
              </a:rPr>
              <a:t> </a:t>
            </a:r>
            <a:r>
              <a:rPr lang="es-ES" altLang="es-MX" dirty="0">
                <a:latin typeface="Arial" panose="020B0604020202020204" pitchFamily="34" charset="0"/>
                <a:ea typeface="Calibri" panose="020F0502020204030204" pitchFamily="34" charset="0"/>
                <a:cs typeface="Arial" panose="020B0604020202020204" pitchFamily="34" charset="0"/>
              </a:rPr>
              <a:t>(último acceso: 18 de 09 de 2017</a:t>
            </a:r>
            <a:r>
              <a:rPr lang="es-ES" altLang="es-MX" dirty="0" smtClean="0">
                <a:latin typeface="Arial" panose="020B0604020202020204" pitchFamily="34" charset="0"/>
                <a:ea typeface="Calibri" panose="020F0502020204030204" pitchFamily="34" charset="0"/>
                <a:cs typeface="Arial" panose="020B0604020202020204" pitchFamily="34" charset="0"/>
              </a:rPr>
              <a:t>).</a:t>
            </a:r>
            <a:endParaRPr lang="es-MX" altLang="es-MX" dirty="0">
              <a:latin typeface="Arial" panose="020B0604020202020204" pitchFamily="34" charset="0"/>
              <a:cs typeface="Arial" panose="020B0604020202020204" pitchFamily="34" charset="0"/>
            </a:endParaRPr>
          </a:p>
          <a:p>
            <a:endParaRPr lang="es-MX" dirty="0">
              <a:latin typeface="Arial" panose="020B0604020202020204" pitchFamily="34" charset="0"/>
              <a:ea typeface="Calibri" panose="020F0502020204030204" pitchFamily="34" charset="0"/>
              <a:cs typeface="Arial" panose="020B0604020202020204" pitchFamily="34" charset="0"/>
            </a:endParaRPr>
          </a:p>
          <a:p>
            <a:r>
              <a:rPr lang="es-ES" dirty="0" smtClean="0">
                <a:latin typeface="Arial" panose="020B0604020202020204" pitchFamily="34" charset="0"/>
                <a:ea typeface="Calibri" panose="020F0502020204030204" pitchFamily="34" charset="0"/>
                <a:cs typeface="Arial" panose="020B0604020202020204" pitchFamily="34" charset="0"/>
              </a:rPr>
              <a:t>Aprendizaje </a:t>
            </a:r>
            <a:r>
              <a:rPr lang="es-ES" dirty="0">
                <a:latin typeface="Arial" panose="020B0604020202020204" pitchFamily="34" charset="0"/>
                <a:ea typeface="Calibri" panose="020F0502020204030204" pitchFamily="34" charset="0"/>
                <a:cs typeface="Arial" panose="020B0604020202020204" pitchFamily="34" charset="0"/>
              </a:rPr>
              <a:t>y memoria. (2001) URL: www.moodle2.unid.edu.mx (último acceso: 18 de 09 de 2017).</a:t>
            </a:r>
          </a:p>
          <a:p>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Martín</a:t>
            </a:r>
            <a:r>
              <a:rPr lang="es-MX" dirty="0">
                <a:latin typeface="Arial" panose="020B0604020202020204" pitchFamily="34" charset="0"/>
                <a:cs typeface="Arial" panose="020B0604020202020204" pitchFamily="34" charset="0"/>
              </a:rPr>
              <a:t>, M.A. (2006). Entrenamiento de alumnos de Educación Superior en estrategias de aprendizaje en matemáticas.</a:t>
            </a:r>
          </a:p>
          <a:p>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Pimienta </a:t>
            </a:r>
            <a:r>
              <a:rPr lang="es-MX" dirty="0">
                <a:latin typeface="Arial" panose="020B0604020202020204" pitchFamily="34" charset="0"/>
                <a:cs typeface="Arial" panose="020B0604020202020204" pitchFamily="34" charset="0"/>
              </a:rPr>
              <a:t>Prieto, </a:t>
            </a:r>
            <a:r>
              <a:rPr lang="es-MX" dirty="0" smtClean="0">
                <a:latin typeface="Arial" panose="020B0604020202020204" pitchFamily="34" charset="0"/>
                <a:cs typeface="Arial" panose="020B0604020202020204" pitchFamily="34" charset="0"/>
              </a:rPr>
              <a:t>J. H. (2012). Estrategias </a:t>
            </a:r>
            <a:r>
              <a:rPr lang="es-MX" dirty="0">
                <a:latin typeface="Arial" panose="020B0604020202020204" pitchFamily="34" charset="0"/>
                <a:cs typeface="Arial" panose="020B0604020202020204" pitchFamily="34" charset="0"/>
              </a:rPr>
              <a:t>de </a:t>
            </a:r>
            <a:r>
              <a:rPr lang="es-MX" dirty="0" smtClean="0">
                <a:latin typeface="Arial" panose="020B0604020202020204" pitchFamily="34" charset="0"/>
                <a:cs typeface="Arial" panose="020B0604020202020204" pitchFamily="34" charset="0"/>
              </a:rPr>
              <a:t>enseñanza-aprendizaje. México</a:t>
            </a:r>
            <a:r>
              <a:rPr lang="es-MX" dirty="0">
                <a:latin typeface="Arial" panose="020B0604020202020204" pitchFamily="34" charset="0"/>
                <a:cs typeface="Arial" panose="020B0604020202020204" pitchFamily="34" charset="0"/>
              </a:rPr>
              <a:t>: </a:t>
            </a:r>
            <a:r>
              <a:rPr lang="es-MX" dirty="0" smtClean="0">
                <a:latin typeface="Arial" panose="020B0604020202020204" pitchFamily="34" charset="0"/>
                <a:cs typeface="Arial" panose="020B0604020202020204" pitchFamily="34" charset="0"/>
              </a:rPr>
              <a:t>Pearson.</a:t>
            </a:r>
          </a:p>
          <a:p>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a:p>
            <a:endParaRPr lang="es-MX" dirty="0" smtClean="0"/>
          </a:p>
          <a:p>
            <a:endParaRPr lang="es-MX" dirty="0"/>
          </a:p>
        </p:txBody>
      </p:sp>
      <p:sp>
        <p:nvSpPr>
          <p:cNvPr id="5" name="Rectangle 2"/>
          <p:cNvSpPr>
            <a:spLocks noChangeArrowheads="1"/>
          </p:cNvSpPr>
          <p:nvPr/>
        </p:nvSpPr>
        <p:spPr bwMode="auto">
          <a:xfrm>
            <a:off x="0" y="225931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871585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a:extLst>
              <a:ext uri="{FF2B5EF4-FFF2-40B4-BE49-F238E27FC236}">
                <a16:creationId xmlns="" xmlns:a16="http://schemas.microsoft.com/office/drawing/2014/main" id="{92970591-BA1E-4B0E-8A59-59474B74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0422"/>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1"/>
          <p:cNvSpPr>
            <a:spLocks noChangeArrowheads="1"/>
          </p:cNvSpPr>
          <p:nvPr/>
        </p:nvSpPr>
        <p:spPr bwMode="auto">
          <a:xfrm>
            <a:off x="0" y="2322257"/>
            <a:ext cx="12192000" cy="2523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ES" sz="2000" dirty="0" smtClean="0">
                <a:latin typeface="Arial" panose="020B0604020202020204" pitchFamily="34" charset="0"/>
                <a:ea typeface="Calibri" panose="020F0502020204030204" pitchFamily="34" charset="0"/>
                <a:cs typeface="Arial" panose="020B0604020202020204" pitchFamily="34" charset="0"/>
              </a:rPr>
              <a:t>Revista </a:t>
            </a:r>
            <a:r>
              <a:rPr lang="es-ES" sz="2000" dirty="0">
                <a:latin typeface="Arial" panose="020B0604020202020204" pitchFamily="34" charset="0"/>
                <a:ea typeface="Calibri" panose="020F0502020204030204" pitchFamily="34" charset="0"/>
                <a:cs typeface="Arial" panose="020B0604020202020204" pitchFamily="34" charset="0"/>
              </a:rPr>
              <a:t>de </a:t>
            </a:r>
            <a:r>
              <a:rPr lang="es-ES" sz="2000" dirty="0" smtClean="0">
                <a:latin typeface="Arial" panose="020B0604020202020204" pitchFamily="34" charset="0"/>
                <a:ea typeface="Calibri" panose="020F0502020204030204" pitchFamily="34" charset="0"/>
                <a:cs typeface="Arial" panose="020B0604020202020204" pitchFamily="34" charset="0"/>
              </a:rPr>
              <a:t>Ciencias del </a:t>
            </a:r>
            <a:r>
              <a:rPr lang="es-ES" sz="2000" dirty="0">
                <a:latin typeface="Arial" panose="020B0604020202020204" pitchFamily="34" charset="0"/>
                <a:ea typeface="Calibri" panose="020F0502020204030204" pitchFamily="34" charset="0"/>
                <a:cs typeface="Arial" panose="020B0604020202020204" pitchFamily="34" charset="0"/>
              </a:rPr>
              <a:t>L</a:t>
            </a:r>
            <a:r>
              <a:rPr lang="es-ES" sz="2000" dirty="0" smtClean="0">
                <a:latin typeface="Arial" panose="020B0604020202020204" pitchFamily="34" charset="0"/>
                <a:ea typeface="Calibri" panose="020F0502020204030204" pitchFamily="34" charset="0"/>
                <a:cs typeface="Arial" panose="020B0604020202020204" pitchFamily="34" charset="0"/>
              </a:rPr>
              <a:t>enguaje (1993). </a:t>
            </a:r>
            <a:r>
              <a:rPr lang="es-ES" sz="2000" dirty="0" err="1">
                <a:latin typeface="Arial" panose="020B0604020202020204" pitchFamily="34" charset="0"/>
                <a:ea typeface="Calibri" panose="020F0502020204030204" pitchFamily="34" charset="0"/>
                <a:cs typeface="Arial" panose="020B0604020202020204" pitchFamily="34" charset="0"/>
              </a:rPr>
              <a:t>C</a:t>
            </a:r>
            <a:r>
              <a:rPr lang="es-ES" sz="2000" dirty="0" err="1" smtClean="0">
                <a:latin typeface="Arial" panose="020B0604020202020204" pitchFamily="34" charset="0"/>
                <a:ea typeface="Calibri" panose="020F0502020204030204" pitchFamily="34" charset="0"/>
                <a:cs typeface="Arial" panose="020B0604020202020204" pitchFamily="34" charset="0"/>
              </a:rPr>
              <a:t>omunicacion</a:t>
            </a:r>
            <a:r>
              <a:rPr lang="es-ES" sz="2000" dirty="0" smtClean="0">
                <a:latin typeface="Arial" panose="020B0604020202020204" pitchFamily="34" charset="0"/>
                <a:ea typeface="Calibri" panose="020F0502020204030204" pitchFamily="34" charset="0"/>
                <a:cs typeface="Arial" panose="020B0604020202020204" pitchFamily="34" charset="0"/>
              </a:rPr>
              <a:t>. URL: www.comunicación.buap.mx </a:t>
            </a:r>
            <a:r>
              <a:rPr lang="es-ES" sz="2000" dirty="0">
                <a:latin typeface="Arial" panose="020B0604020202020204" pitchFamily="34" charset="0"/>
                <a:ea typeface="Calibri" panose="020F0502020204030204" pitchFamily="34" charset="0"/>
                <a:cs typeface="Arial" panose="020B0604020202020204" pitchFamily="34" charset="0"/>
              </a:rPr>
              <a:t>(último acceso: 18 de 09 de 2017).</a:t>
            </a:r>
            <a:endParaRPr lang="es-MX" sz="2000" dirty="0">
              <a:latin typeface="Arial" panose="020B0604020202020204"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pPr>
            <a:endParaRPr lang="es-ES" sz="2000" dirty="0" smtClean="0"/>
          </a:p>
          <a:p>
            <a:pPr eaLnBrk="0" fontAlgn="base" hangingPunct="0">
              <a:spcBef>
                <a:spcPct val="0"/>
              </a:spcBef>
              <a:spcAft>
                <a:spcPct val="0"/>
              </a:spcAft>
            </a:pPr>
            <a:endParaRPr lang="es-ES" sz="2000" dirty="0"/>
          </a:p>
          <a:p>
            <a:pPr eaLnBrk="0" fontAlgn="base" hangingPunct="0">
              <a:spcBef>
                <a:spcPct val="0"/>
              </a:spcBef>
              <a:spcAft>
                <a:spcPct val="0"/>
              </a:spcAft>
            </a:pPr>
            <a:endParaRPr lang="es-MX" sz="2000" dirty="0"/>
          </a:p>
          <a:p>
            <a:pPr eaLnBrk="0" fontAlgn="base" hangingPunct="0">
              <a:spcBef>
                <a:spcPct val="0"/>
              </a:spcBef>
              <a:spcAft>
                <a:spcPct val="0"/>
              </a:spcAft>
            </a:pPr>
            <a:endParaRPr lang="es-ES" altLang="es-MX" sz="2000" dirty="0" smtClean="0">
              <a:latin typeface="Arial" panose="020B0604020202020204"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pPr>
            <a:endParaRPr lang="es-ES" altLang="es-MX" sz="200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MX"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95195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0" y="2521335"/>
            <a:ext cx="5718220" cy="3416320"/>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1.- Estrategias de selección: Una explicación con amplia información, el receptor hace la comprensión y seleccionando y reduciendo el mensaje a sus términos esenciales y significativos (Martín</a:t>
            </a:r>
            <a:r>
              <a:rPr lang="es-MX" sz="2000" dirty="0" smtClean="0">
                <a:latin typeface="Arial" panose="020B0604020202020204" pitchFamily="34" charset="0"/>
                <a:cs typeface="Arial" panose="020B0604020202020204" pitchFamily="34" charset="0"/>
              </a:rPr>
              <a:t>, 2006).</a:t>
            </a:r>
            <a:endParaRPr lang="es-MX" sz="20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redondeado 4"/>
          <p:cNvSpPr/>
          <p:nvPr/>
        </p:nvSpPr>
        <p:spPr>
          <a:xfrm>
            <a:off x="3560619" y="4787852"/>
            <a:ext cx="2223981" cy="1532323"/>
          </a:xfrm>
          <a:prstGeom prst="roundRect">
            <a:avLst/>
          </a:prstGeom>
          <a:blipFill>
            <a:blip r:embed="rId3">
              <a:extLst>
                <a:ext uri="{28A0092B-C50C-407E-A947-70E740481C1C}">
                  <a14:useLocalDpi xmlns:a14="http://schemas.microsoft.com/office/drawing/2010/main" val="0"/>
                </a:ext>
              </a:extLst>
            </a:blip>
            <a:srcRect/>
            <a:stretch>
              <a:fillRect t="-19000" b="-19000"/>
            </a:stretch>
          </a:blipFill>
        </p:spPr>
        <p:style>
          <a:lnRef idx="0">
            <a:schemeClr val="lt1">
              <a:hueOff val="0"/>
              <a:satOff val="0"/>
              <a:lumOff val="0"/>
              <a:alphaOff val="0"/>
            </a:schemeClr>
          </a:lnRef>
          <a:fillRef idx="3">
            <a:scrgbClr r="0" g="0" b="0"/>
          </a:fillRef>
          <a:effectRef idx="3">
            <a:schemeClr val="accent4">
              <a:hueOff val="6930461"/>
              <a:satOff val="-31979"/>
              <a:lumOff val="1177"/>
              <a:alphaOff val="0"/>
            </a:schemeClr>
          </a:effectRef>
          <a:fontRef idx="minor">
            <a:schemeClr val="lt1"/>
          </a:fontRef>
        </p:style>
      </p:sp>
    </p:spTree>
    <p:extLst>
      <p:ext uri="{BB962C8B-B14F-4D97-AF65-F5344CB8AC3E}">
        <p14:creationId xmlns:p14="http://schemas.microsoft.com/office/powerpoint/2010/main" val="3899544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0" y="2615879"/>
            <a:ext cx="5911403" cy="3724096"/>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2.- Estrategias de organización: Estructuración procedimental de contenidos informativos (</a:t>
            </a:r>
            <a:r>
              <a:rPr lang="es-MX" sz="2400" dirty="0" smtClean="0">
                <a:latin typeface="Arial" panose="020B0604020202020204" pitchFamily="34" charset="0"/>
                <a:cs typeface="Arial" panose="020B0604020202020204" pitchFamily="34" charset="0"/>
              </a:rPr>
              <a:t>Martín, 2006).</a:t>
            </a:r>
          </a:p>
          <a:p>
            <a:pPr algn="just"/>
            <a:endParaRPr lang="es-MX" sz="2400" dirty="0">
              <a:latin typeface="Arial" panose="020B0604020202020204" pitchFamily="34" charset="0"/>
              <a:cs typeface="Arial" panose="020B0604020202020204" pitchFamily="34" charset="0"/>
            </a:endParaRPr>
          </a:p>
          <a:p>
            <a:pPr algn="just"/>
            <a:endParaRPr lang="es-MX" sz="2400" dirty="0"/>
          </a:p>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2000" cy="160405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xmlns="" id="{215CEF4B-CBED-44D7-95E4-8820F0D384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8958" y="4077635"/>
            <a:ext cx="2275593" cy="1519553"/>
          </a:xfrm>
          <a:prstGeom prst="rect">
            <a:avLst/>
          </a:prstGeom>
          <a:ln>
            <a:noFill/>
          </a:ln>
          <a:effectLst>
            <a:softEdge rad="112500"/>
          </a:effectLst>
        </p:spPr>
      </p:pic>
    </p:spTree>
    <p:extLst>
      <p:ext uri="{BB962C8B-B14F-4D97-AF65-F5344CB8AC3E}">
        <p14:creationId xmlns:p14="http://schemas.microsoft.com/office/powerpoint/2010/main" val="790698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0" y="2730731"/>
            <a:ext cx="6608619" cy="4093428"/>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3.- Estrategias de elaboración: Proceso que se aplica de forma activa y constructiva sobre una información determinada, logrando nuevas informaciones o productos distintos de los expuestos explícitamente en esa información </a:t>
            </a:r>
            <a:r>
              <a:rPr lang="es-MX" sz="2400" dirty="0" smtClean="0">
                <a:latin typeface="Arial" panose="020B0604020202020204" pitchFamily="34" charset="0"/>
                <a:cs typeface="Arial" panose="020B0604020202020204" pitchFamily="34" charset="0"/>
              </a:rPr>
              <a:t>(Pimienta Prieto, 2012).  </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2000" cy="160405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xmlns="" id="{EC29270F-8642-45E1-8613-33B79DAA58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2301" y="3651627"/>
            <a:ext cx="2362692" cy="1538559"/>
          </a:xfrm>
          <a:prstGeom prst="rect">
            <a:avLst/>
          </a:prstGeom>
        </p:spPr>
      </p:pic>
    </p:spTree>
    <p:extLst>
      <p:ext uri="{BB962C8B-B14F-4D97-AF65-F5344CB8AC3E}">
        <p14:creationId xmlns:p14="http://schemas.microsoft.com/office/powerpoint/2010/main" val="5491900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12619" y="1813449"/>
            <a:ext cx="6096000" cy="707886"/>
          </a:xfrm>
          <a:prstGeom prst="rect">
            <a:avLst/>
          </a:prstGeom>
        </p:spPr>
        <p:txBody>
          <a:bodyPr>
            <a:spAutoFit/>
          </a:bodyPr>
          <a:lstStyle/>
          <a:p>
            <a:pPr lvl="1"/>
            <a:endParaRPr lang="es-MX" sz="2000" dirty="0">
              <a:solidFill>
                <a:srgbClr val="2F2B20"/>
              </a:solidFill>
              <a:latin typeface="Trebuchet MS" panose="020B0603020202020204" pitchFamily="34" charset="0"/>
            </a:endParaRPr>
          </a:p>
          <a:p>
            <a:pPr lvl="1"/>
            <a:r>
              <a:rPr lang="es-MX" sz="2000" dirty="0">
                <a:solidFill>
                  <a:srgbClr val="2F2B20"/>
                </a:solidFill>
                <a:latin typeface="Trebuchet MS" panose="020B0603020202020204" pitchFamily="34" charset="0"/>
              </a:rPr>
              <a:t>    </a:t>
            </a:r>
          </a:p>
        </p:txBody>
      </p:sp>
      <p:sp>
        <p:nvSpPr>
          <p:cNvPr id="3" name="Rectángulo 2"/>
          <p:cNvSpPr/>
          <p:nvPr/>
        </p:nvSpPr>
        <p:spPr>
          <a:xfrm>
            <a:off x="0" y="2521334"/>
            <a:ext cx="12192000" cy="4093428"/>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4.- </a:t>
            </a:r>
            <a:r>
              <a:rPr lang="es-MX" sz="2400" dirty="0" smtClean="0">
                <a:latin typeface="Arial" panose="020B0604020202020204" pitchFamily="34" charset="0"/>
                <a:cs typeface="Arial" panose="020B0604020202020204" pitchFamily="34" charset="0"/>
              </a:rPr>
              <a:t>Estrategias meta cognitivas: Es </a:t>
            </a:r>
            <a:r>
              <a:rPr lang="es-MX" sz="2400" dirty="0">
                <a:latin typeface="Arial" panose="020B0604020202020204" pitchFamily="34" charset="0"/>
                <a:cs typeface="Arial" panose="020B0604020202020204" pitchFamily="34" charset="0"/>
              </a:rPr>
              <a:t>“la capacidad que tenemos de autorregular el propio aprendizaje, es decir de planificar qué estrategias se han de utilizar en cada situación, aplicarlas, controlar el proceso, evaluarlo para detectar posibles fallos, y como consecuencia transferir todo ello a una nueva actuación</a:t>
            </a:r>
            <a:r>
              <a:rPr lang="es-MX" sz="2400" dirty="0" smtClean="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(Gardner, </a:t>
            </a:r>
            <a:r>
              <a:rPr lang="es-MX" sz="2400" dirty="0" smtClean="0">
                <a:latin typeface="Arial" panose="020B0604020202020204" pitchFamily="34" charset="0"/>
                <a:cs typeface="Arial" panose="020B0604020202020204" pitchFamily="34" charset="0"/>
              </a:rPr>
              <a:t>1995).</a:t>
            </a:r>
          </a:p>
          <a:p>
            <a:pPr algn="just"/>
            <a:r>
              <a:rPr lang="es-MX" sz="2400" dirty="0" smtClean="0"/>
              <a:t> </a:t>
            </a:r>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pic>
        <p:nvPicPr>
          <p:cNvPr id="7"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
            <a:ext cx="12192000" cy="160405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xmlns="" id="{7459DD1D-2CE5-4A4C-A305-18159879D9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0597" y="4368744"/>
            <a:ext cx="2376000" cy="1497346"/>
          </a:xfrm>
          <a:prstGeom prst="rect">
            <a:avLst/>
          </a:prstGeom>
        </p:spPr>
      </p:pic>
    </p:spTree>
    <p:extLst>
      <p:ext uri="{BB962C8B-B14F-4D97-AF65-F5344CB8AC3E}">
        <p14:creationId xmlns:p14="http://schemas.microsoft.com/office/powerpoint/2010/main" val="39313949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sultado de imagen para formatos de la uaem cu valle de teotihuac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1604055"/>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115329" y="1604055"/>
            <a:ext cx="12076671" cy="3724096"/>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5</a:t>
            </a:r>
            <a:r>
              <a:rPr lang="es-MX" sz="2400" dirty="0" smtClean="0">
                <a:latin typeface="Arial" panose="020B0604020202020204" pitchFamily="34" charset="0"/>
                <a:cs typeface="Arial" panose="020B0604020202020204" pitchFamily="34" charset="0"/>
              </a:rPr>
              <a:t>.- Lectura comprensiva: Es una forma de aproximarse a un texto que persigue obtener una visión analítica del contenido, es decir, interpretar el contenido y comprenderlo críticamente</a:t>
            </a:r>
            <a:r>
              <a:rPr lang="es-MX" sz="2400" dirty="0">
                <a:latin typeface="Arial" panose="020B0604020202020204" pitchFamily="34" charset="0"/>
                <a:cs typeface="Arial" panose="020B0604020202020204" pitchFamily="34" charset="0"/>
              </a:rPr>
              <a:t> </a:t>
            </a:r>
            <a:r>
              <a:rPr lang="es-MX" sz="2400" dirty="0" smtClean="0">
                <a:latin typeface="Arial" panose="020B0604020202020204" pitchFamily="34" charset="0"/>
                <a:cs typeface="Arial" panose="020B0604020202020204" pitchFamily="34" charset="0"/>
              </a:rPr>
              <a:t>(Garrido, 2002).</a:t>
            </a:r>
          </a:p>
          <a:p>
            <a:pPr algn="just"/>
            <a:r>
              <a:rPr lang="es-MX" sz="2400" dirty="0" smtClean="0"/>
              <a:t> </a:t>
            </a:r>
            <a:r>
              <a:rPr lang="es-MX" sz="2400" dirty="0" smtClean="0">
                <a:latin typeface="Arial" panose="020B0604020202020204" pitchFamily="34" charset="0"/>
                <a:cs typeface="Arial" panose="020B0604020202020204" pitchFamily="34" charset="0"/>
              </a:rPr>
              <a:t>  </a:t>
            </a: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pPr algn="just"/>
            <a:endParaRPr lang="es-MX" sz="2800" dirty="0">
              <a:latin typeface="Arial" panose="020B0604020202020204" pitchFamily="34" charset="0"/>
              <a:cs typeface="Arial" panose="020B0604020202020204" pitchFamily="34" charset="0"/>
            </a:endParaRPr>
          </a:p>
          <a:p>
            <a:r>
              <a:rPr lang="es-MX" dirty="0">
                <a:latin typeface="Arial" panose="020B0604020202020204" pitchFamily="34" charset="0"/>
              </a:rPr>
              <a:t/>
            </a:r>
            <a:br>
              <a:rPr lang="es-MX" dirty="0">
                <a:latin typeface="Arial" panose="020B0604020202020204" pitchFamily="34" charset="0"/>
              </a:rPr>
            </a:br>
            <a:endParaRPr lang="es-MX" dirty="0"/>
          </a:p>
        </p:txBody>
      </p:sp>
      <p:pic>
        <p:nvPicPr>
          <p:cNvPr id="1028" name="Picture 4" descr="Resultado de imagen para lectura comprensiva 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9709" y="2887736"/>
            <a:ext cx="2734961" cy="1891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9848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1156</TotalTime>
  <Words>2221</Words>
  <Application>Microsoft Office PowerPoint</Application>
  <PresentationFormat>Panorámica</PresentationFormat>
  <Paragraphs>523</Paragraphs>
  <Slides>46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46</vt:i4>
      </vt:variant>
    </vt:vector>
  </HeadingPairs>
  <TitlesOfParts>
    <vt:vector size="51" baseType="lpstr">
      <vt:lpstr>Arial</vt:lpstr>
      <vt:lpstr>Calibri</vt:lpstr>
      <vt:lpstr>Trebuchet MS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LAURA CECILIA</dc:creator>
  <cp:lastModifiedBy>Usuario de Windows</cp:lastModifiedBy>
  <cp:revision>124</cp:revision>
  <dcterms:created xsi:type="dcterms:W3CDTF">2017-09-11T15:09:12Z</dcterms:created>
  <dcterms:modified xsi:type="dcterms:W3CDTF">2017-10-21T04:00:20Z</dcterms:modified>
</cp:coreProperties>
</file>