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10/9/2017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D573D2-DD8C-4E19-8BB2-1DC0767FDB7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0658" y="0"/>
            <a:ext cx="755294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4">
            <a:extLst>
              <a:ext uri="{FF2B5EF4-FFF2-40B4-BE49-F238E27FC236}">
                <a16:creationId xmlns:a16="http://schemas.microsoft.com/office/drawing/2014/main" id="{9B6C5F92-472F-4CAB-90F8-B997C54EBFD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0386" y="958640"/>
            <a:ext cx="6258150" cy="4945244"/>
          </a:xfrm>
          <a:prstGeom prst="roundRect">
            <a:avLst>
              <a:gd name="adj" fmla="val 3513"/>
            </a:avLst>
          </a:prstGeom>
          <a:solidFill>
            <a:schemeClr val="tx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1F16B32-57AF-4AC7-94AE-BDC15D809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2118" y="1464605"/>
            <a:ext cx="5630441" cy="389908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10002" y="639097"/>
            <a:ext cx="3211392" cy="3781101"/>
          </a:xfrm>
        </p:spPr>
        <p:txBody>
          <a:bodyPr>
            <a:normAutofit/>
          </a:bodyPr>
          <a:lstStyle/>
          <a:p>
            <a:r>
              <a:rPr lang="es-MX" dirty="0"/>
              <a:t>Tipos de Grupos </a:t>
            </a:r>
          </a:p>
        </p:txBody>
      </p:sp>
    </p:spTree>
    <p:extLst>
      <p:ext uri="{BB962C8B-B14F-4D97-AF65-F5344CB8AC3E}">
        <p14:creationId xmlns:p14="http://schemas.microsoft.com/office/powerpoint/2010/main" val="925910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GRUPO DE PERTENENCIA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11895" y="2634412"/>
            <a:ext cx="10554574" cy="3636511"/>
          </a:xfrm>
        </p:spPr>
        <p:txBody>
          <a:bodyPr/>
          <a:lstStyle/>
          <a:p>
            <a:pPr algn="just"/>
            <a:r>
              <a:rPr lang="es-MX" dirty="0"/>
              <a:t>Grupo al que un individuo pertenece. Aquí la persona forma parte del mismo y a su vez, es reconocida como integrante. De esta manera, las normas y las reglas establecidas en los grupos de pertenencia son adoptadas y acatadas por sus miembros </a:t>
            </a:r>
          </a:p>
          <a:p>
            <a:pPr algn="just"/>
            <a:r>
              <a:rPr lang="es-MX" dirty="0"/>
              <a:t>Un ejemplo es, ser Mexicano </a:t>
            </a:r>
          </a:p>
        </p:txBody>
      </p:sp>
    </p:spTree>
    <p:extLst>
      <p:ext uri="{BB962C8B-B14F-4D97-AF65-F5344CB8AC3E}">
        <p14:creationId xmlns:p14="http://schemas.microsoft.com/office/powerpoint/2010/main" val="3952851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GRUPO FORMAL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Son aquellos en donde existe una estructura, y las conductas de sus integrantes están reglamentadas y encaminadas a conseguir propósitos determinados.</a:t>
            </a:r>
          </a:p>
          <a:p>
            <a:pPr algn="just"/>
            <a:r>
              <a:rPr lang="es-MX" dirty="0"/>
              <a:t>Los grupos formales son creados específicamente con un fin y pueden ser temporales o permanentes </a:t>
            </a:r>
          </a:p>
          <a:p>
            <a:pPr algn="just"/>
            <a:r>
              <a:rPr lang="es-MX" dirty="0"/>
              <a:t>Un ejemplo son los equipos de Futbol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708" y="4281275"/>
            <a:ext cx="4852518" cy="247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89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GRUPO INFORMAL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Estos grupos son establecidos atreves de relaciones de compañerismo y amistad entre sus miembros no cuentan con una estructura formal, pero su constitución se lleva acabo en el contexto de los grupos formales </a:t>
            </a:r>
          </a:p>
          <a:p>
            <a:r>
              <a:rPr lang="es-MX" dirty="0"/>
              <a:t>Los grupos de amigos son ejemplo de esto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096" y="4140826"/>
            <a:ext cx="4866379" cy="211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706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esenciales de un grupo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1135" y="3679400"/>
            <a:ext cx="10554574" cy="3636511"/>
          </a:xfrm>
        </p:spPr>
        <p:txBody>
          <a:bodyPr/>
          <a:lstStyle/>
          <a:p>
            <a:r>
              <a:rPr lang="es-MX" dirty="0"/>
              <a:t>Objetivo común: define y da vida al grupo</a:t>
            </a:r>
          </a:p>
          <a:p>
            <a:pPr algn="just"/>
            <a:r>
              <a:rPr lang="es-MX" dirty="0"/>
              <a:t>Normas: reglas de funcionamiento del grupo por las que se regulan las conductas y procedimientos, conocidas y aceptadas por todos los miembros del equipo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950" y="2431625"/>
            <a:ext cx="4597288" cy="260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71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Tipos de Grupo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De acuerdo a su composición, interacción y reglas, existen varios tipos de grupos a los que podemos pertenecer a lo largo de nuestra vida </a:t>
            </a:r>
          </a:p>
          <a:p>
            <a:r>
              <a:rPr lang="es-MX" dirty="0"/>
              <a:t>De los cuales cada uno tiene sus propias características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870" y="3944598"/>
            <a:ext cx="3665415" cy="253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345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Tipos de Grupos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1.- PRIMARIOS</a:t>
            </a:r>
          </a:p>
          <a:p>
            <a:r>
              <a:rPr lang="es-MX" dirty="0"/>
              <a:t>2.- SECUNDARIOS</a:t>
            </a:r>
          </a:p>
          <a:p>
            <a:r>
              <a:rPr lang="es-MX" dirty="0"/>
              <a:t>3.- DE REFERENCIA</a:t>
            </a:r>
          </a:p>
          <a:p>
            <a:r>
              <a:rPr lang="es-MX" dirty="0"/>
              <a:t>4.- DE PERTENENCIA</a:t>
            </a:r>
          </a:p>
          <a:p>
            <a:r>
              <a:rPr lang="es-MX" dirty="0"/>
              <a:t>5.- FORMALES</a:t>
            </a:r>
          </a:p>
          <a:p>
            <a:r>
              <a:rPr lang="es-MX" dirty="0"/>
              <a:t>6.- INFORMALES</a:t>
            </a:r>
          </a:p>
        </p:txBody>
      </p:sp>
    </p:spTree>
    <p:extLst>
      <p:ext uri="{BB962C8B-B14F-4D97-AF65-F5344CB8AC3E}">
        <p14:creationId xmlns:p14="http://schemas.microsoft.com/office/powerpoint/2010/main" val="248978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GRUPOS PRIMARIOS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La característica principal de este grupo es que la relación entre los mismos esta basada en la efectividad, el compromiso y la solidaridad </a:t>
            </a:r>
          </a:p>
          <a:p>
            <a:pPr algn="just"/>
            <a:r>
              <a:rPr lang="es-MX" dirty="0"/>
              <a:t>Son grupos reducidos y su interacción es cara a cara</a:t>
            </a:r>
          </a:p>
          <a:p>
            <a:pPr algn="just"/>
            <a:r>
              <a:rPr lang="es-MX" dirty="0"/>
              <a:t>Los sujetos que conforman los grupos primarios no son intercambiables, es decir, cuando uno se va, la relación no deja de existir.  </a:t>
            </a:r>
          </a:p>
        </p:txBody>
      </p:sp>
    </p:spTree>
    <p:extLst>
      <p:ext uri="{BB962C8B-B14F-4D97-AF65-F5344CB8AC3E}">
        <p14:creationId xmlns:p14="http://schemas.microsoft.com/office/powerpoint/2010/main" val="4189305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GRUPOS PRIMARIOS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El ejemplo perfecto es la familia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295" y="3163910"/>
            <a:ext cx="51435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38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GRUPO SECUNDARIO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424" y="1694253"/>
            <a:ext cx="10554574" cy="3636511"/>
          </a:xfrm>
        </p:spPr>
        <p:txBody>
          <a:bodyPr/>
          <a:lstStyle/>
          <a:p>
            <a:pPr algn="just"/>
            <a:r>
              <a:rPr lang="es-MX" dirty="0"/>
              <a:t>Este grupo esta constituido por un gran numero de personas, lo que impide que la relación se establezca cara a cara.</a:t>
            </a:r>
          </a:p>
          <a:p>
            <a:pPr algn="just"/>
            <a:r>
              <a:rPr lang="es-MX" dirty="0"/>
              <a:t>La unión entre ellos esta sujeta a los objetivos que persiguen en común, y no a vínculos afectivos.</a:t>
            </a:r>
          </a:p>
          <a:p>
            <a:pPr algn="just"/>
            <a:r>
              <a:rPr lang="es-MX" dirty="0"/>
              <a:t>Sus métodos de organización suelen estar escritos, formando reglamentos o estatutos, estos grupos pueden estar compuestos a su vez, por varios grupos primarios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193" y="4520485"/>
            <a:ext cx="6623565" cy="208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401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GRUPO SECUNDARIO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1287" y="1119045"/>
            <a:ext cx="10554574" cy="3636511"/>
          </a:xfrm>
        </p:spPr>
        <p:txBody>
          <a:bodyPr/>
          <a:lstStyle/>
          <a:p>
            <a:r>
              <a:rPr lang="es-MX" dirty="0"/>
              <a:t>Un ejemplo muy claro de este grupo, son los trabajadores de una empresa organismo o institución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420" y="3116686"/>
            <a:ext cx="4872910" cy="328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807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GRUPO DE REFERENCIA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 un grupo utilizado por un individuo a modo de comparación, con el fin de establecer sus conductas como forma de comportamiento propio </a:t>
            </a:r>
          </a:p>
          <a:p>
            <a:r>
              <a:rPr lang="es-MX" dirty="0"/>
              <a:t>Es el grupo a través del cual una forma internaliza reglas o valores, pero al cual no solo no pertenece, sino que tampoco es reconocido como parte del mismo por sus integrantes, únicamente le sirven como referencia para el “deber ser” o “ Querer ser” </a:t>
            </a:r>
          </a:p>
        </p:txBody>
      </p:sp>
    </p:spTree>
    <p:extLst>
      <p:ext uri="{BB962C8B-B14F-4D97-AF65-F5344CB8AC3E}">
        <p14:creationId xmlns:p14="http://schemas.microsoft.com/office/powerpoint/2010/main" val="3095864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GRUPO DE REFERENCIA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5682" y="1331546"/>
            <a:ext cx="10554574" cy="3636511"/>
          </a:xfrm>
        </p:spPr>
        <p:txBody>
          <a:bodyPr/>
          <a:lstStyle/>
          <a:p>
            <a:r>
              <a:rPr lang="es-MX" dirty="0"/>
              <a:t>Es el grupo profesional al que uno quisiera pertenecer al finalizar la carrera, o el tipo de persona que quisiera ser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968" y="3966693"/>
            <a:ext cx="3937619" cy="218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9502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Cita</Template>
  <TotalTime>72</TotalTime>
  <Words>513</Words>
  <Application>Microsoft Office PowerPoint</Application>
  <PresentationFormat>Panorámica</PresentationFormat>
  <Paragraphs>41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6" baseType="lpstr">
      <vt:lpstr>Century Gothic</vt:lpstr>
      <vt:lpstr>Wingdings 2</vt:lpstr>
      <vt:lpstr>Citable</vt:lpstr>
      <vt:lpstr>Tipos de Grupos </vt:lpstr>
      <vt:lpstr>Tipos de Grupo</vt:lpstr>
      <vt:lpstr>Tipos de Grupos</vt:lpstr>
      <vt:lpstr>GRUPOS PRIMARIOS</vt:lpstr>
      <vt:lpstr>GRUPOS PRIMARIOS</vt:lpstr>
      <vt:lpstr>GRUPO SECUNDARIO</vt:lpstr>
      <vt:lpstr>GRUPO SECUNDARIO</vt:lpstr>
      <vt:lpstr>GRUPO DE REFERENCIA</vt:lpstr>
      <vt:lpstr>GRUPO DE REFERENCIA</vt:lpstr>
      <vt:lpstr>GRUPO DE PERTENENCIA </vt:lpstr>
      <vt:lpstr>GRUPO FORMAL</vt:lpstr>
      <vt:lpstr>GRUPO INFORMAL</vt:lpstr>
      <vt:lpstr>Características esenciales de un grupo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Tipos de Grupos</dc:title>
  <dc:creator>Acer</dc:creator>
  <cp:lastModifiedBy>Aurora</cp:lastModifiedBy>
  <cp:revision>9</cp:revision>
  <dcterms:created xsi:type="dcterms:W3CDTF">2017-06-12T02:15:23Z</dcterms:created>
  <dcterms:modified xsi:type="dcterms:W3CDTF">2017-10-09T20:24:20Z</dcterms:modified>
</cp:coreProperties>
</file>