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96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10/9/2017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10/9/2017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10/9/2017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10/9/2017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10/9/2017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10/9/2017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10/9/2017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10/9/2017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10/9/2017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10/9/2017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10/9/2017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10/9/2017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8ECF6E53-BD29-4C0D-9AD3-3E1708826A6C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76" y="0"/>
            <a:ext cx="12192000" cy="6858001"/>
            <a:chOff x="-3176" y="0"/>
            <a:chExt cx="12192000" cy="6858001"/>
          </a:xfrm>
        </p:grpSpPr>
        <p:sp useBgFill="1">
          <p:nvSpPr>
            <p:cNvPr id="12" name="Rectangle 11">
              <a:extLst>
                <a:ext uri="{FF2B5EF4-FFF2-40B4-BE49-F238E27FC236}">
                  <a16:creationId xmlns:a16="http://schemas.microsoft.com/office/drawing/2014/main" id="{353D341A-76E2-4E18-9186-A23AB8AF90B9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88824" cy="685800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AADD72CF-72AC-41C3-AC1A-1C864D3110FD}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2">
              <a:alphaModFix am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176" y="0"/>
              <a:ext cx="12192000" cy="6858000"/>
            </a:xfrm>
            <a:prstGeom prst="rect">
              <a:avLst/>
            </a:prstGeom>
          </p:spPr>
        </p:pic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51B680D3-33DA-4AED-8452-A96B49AAA8D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4340981"/>
            <a:ext cx="8968085" cy="1660332"/>
          </a:xfrm>
          <a:prstGeom prst="rect">
            <a:avLst/>
          </a:prstGeom>
          <a:solidFill>
            <a:schemeClr val="bg1">
              <a:lumMod val="95000"/>
              <a:lumOff val="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854EE0-7215-4BC8-8518-42D6DB20653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11715" y="4340981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170F728-C2F1-46CE-BA22-F8F0CDF9CFF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993754"/>
            <a:ext cx="8968085" cy="27594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12791CF-354A-4144-A3C0-4AC89784331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11715" y="5993754"/>
            <a:ext cx="3080285" cy="275942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2F2E770-0A2F-4F7E-A33F-E1C634F59C2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-2" b="16744"/>
          <a:stretch/>
        </p:blipFill>
        <p:spPr>
          <a:xfrm>
            <a:off x="20" y="10"/>
            <a:ext cx="8966180" cy="4198928"/>
          </a:xfrm>
          <a:prstGeom prst="rect">
            <a:avLst/>
          </a:prstGeom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25935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76903DBE-C88B-423E-A9AD-51002BEAEC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7736" y="1714351"/>
            <a:ext cx="6096528" cy="3429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739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2A2D74B-0281-4F93-B602-A90FE65937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MX" dirty="0"/>
              <a:t>La palabra motivación es resultado de la combinación de los vocablos latinos </a:t>
            </a:r>
            <a:r>
              <a:rPr lang="es-MX" dirty="0" err="1"/>
              <a:t>motus</a:t>
            </a:r>
            <a:r>
              <a:rPr lang="es-MX" dirty="0"/>
              <a:t> (traducido como “movido”) y </a:t>
            </a:r>
            <a:r>
              <a:rPr lang="es-MX" dirty="0" err="1"/>
              <a:t>motio</a:t>
            </a:r>
            <a:r>
              <a:rPr lang="es-MX" dirty="0"/>
              <a:t> (que significa “movimiento”). A juzgar por el sentido que se le atribuye al concepto desde el campo de la psicología y de la filosofía, una motivación se basa en aquellas cosas que impulsan a un individuo a llevar a cabo ciertas acciones y a mantener firme su conducta hasta lograr cumplir todos los objetivos planteados. La noción, además, está asociada a la voluntad y al interés. En otras palabras, puede definirse a la motivación como la voluntad que estimula a hacer un esfuerzo con el propósito de alcanzar ciertas metas.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00144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AF43216-230D-4305-A1C8-B62D812B5A3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47675"/>
            <a:ext cx="11237976" cy="5930265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471253C2-204E-4BE2-BA6B-0A72479E84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1809" y="609600"/>
            <a:ext cx="7473244" cy="5604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BFE1D33-74D4-49A6-BE38-4E9E88ED963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B596859-88E8-4EB6-B800-82A45464784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69786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11">
            <a:extLst>
              <a:ext uri="{FF2B5EF4-FFF2-40B4-BE49-F238E27FC236}">
                <a16:creationId xmlns:a16="http://schemas.microsoft.com/office/drawing/2014/main" id="{905A9BAA-B344-45D2-838C-73856C4B15D4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76" y="0"/>
            <a:ext cx="12192000" cy="6858001"/>
            <a:chOff x="-3176" y="0"/>
            <a:chExt cx="12192000" cy="6858001"/>
          </a:xfrm>
        </p:grpSpPr>
        <p:sp useBgFill="1">
          <p:nvSpPr>
            <p:cNvPr id="13" name="Rectangle 12">
              <a:extLst>
                <a:ext uri="{FF2B5EF4-FFF2-40B4-BE49-F238E27FC236}">
                  <a16:creationId xmlns:a16="http://schemas.microsoft.com/office/drawing/2014/main" id="{390434AA-4632-440E-9AE7-411396A779CA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88824" cy="685800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" name="Picture 13">
              <a:extLst>
                <a:ext uri="{FF2B5EF4-FFF2-40B4-BE49-F238E27FC236}">
                  <a16:creationId xmlns:a16="http://schemas.microsoft.com/office/drawing/2014/main" id="{D462FD1E-E713-4FD4-8746-671C946723BD}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2">
              <a:alphaModFix am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176" y="0"/>
              <a:ext cx="12192000" cy="6858000"/>
            </a:xfrm>
            <a:prstGeom prst="rect">
              <a:avLst/>
            </a:prstGeom>
          </p:spPr>
        </p:pic>
      </p:grpSp>
      <p:pic>
        <p:nvPicPr>
          <p:cNvPr id="24" name="Marcador de contenido 3">
            <a:extLst>
              <a:ext uri="{FF2B5EF4-FFF2-40B4-BE49-F238E27FC236}">
                <a16:creationId xmlns:a16="http://schemas.microsoft.com/office/drawing/2014/main" id="{A3700BA5-E94B-4D9C-935C-3D1ECEEBD98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480" r="9900" b="-2"/>
          <a:stretch/>
        </p:blipFill>
        <p:spPr>
          <a:xfrm>
            <a:off x="4636008" y="10"/>
            <a:ext cx="7552815" cy="6856310"/>
          </a:xfrm>
          <a:prstGeom prst="rect">
            <a:avLst/>
          </a:prstGeom>
          <a:ln>
            <a:noFill/>
          </a:ln>
          <a:effectLst/>
        </p:spPr>
      </p:pic>
      <p:sp>
        <p:nvSpPr>
          <p:cNvPr id="25" name="Rectangle 15">
            <a:extLst>
              <a:ext uri="{FF2B5EF4-FFF2-40B4-BE49-F238E27FC236}">
                <a16:creationId xmlns:a16="http://schemas.microsoft.com/office/drawing/2014/main" id="{78A4CDE5-C7BC-41E1-8A4A-79E024CC09F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2" y="609600"/>
            <a:ext cx="5018565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6" name="Picture 17">
            <a:extLst>
              <a:ext uri="{FF2B5EF4-FFF2-40B4-BE49-F238E27FC236}">
                <a16:creationId xmlns:a16="http://schemas.microsoft.com/office/drawing/2014/main" id="{025C7952-5703-489E-8DBD-F2EFAC8EEB0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5029200" cy="202738"/>
          </a:xfrm>
          <a:prstGeom prst="rect">
            <a:avLst/>
          </a:prstGeom>
        </p:spPr>
      </p:pic>
      <p:sp>
        <p:nvSpPr>
          <p:cNvPr id="27" name="Content Placeholder 8"/>
          <p:cNvSpPr>
            <a:spLocks noGrp="1"/>
          </p:cNvSpPr>
          <p:nvPr>
            <p:ph idx="1"/>
          </p:nvPr>
        </p:nvSpPr>
        <p:spPr>
          <a:xfrm>
            <a:off x="680322" y="2336873"/>
            <a:ext cx="3581635" cy="35993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dirty="0"/>
              <a:t>ALGUNAS TEORIAS</a:t>
            </a:r>
          </a:p>
        </p:txBody>
      </p:sp>
    </p:spTree>
    <p:extLst>
      <p:ext uri="{BB962C8B-B14F-4D97-AF65-F5344CB8AC3E}">
        <p14:creationId xmlns:p14="http://schemas.microsoft.com/office/powerpoint/2010/main" val="1241414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905A9BAA-B344-45D2-838C-73856C4B15D4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76" y="0"/>
            <a:ext cx="12192000" cy="6858001"/>
            <a:chOff x="-3176" y="0"/>
            <a:chExt cx="12192000" cy="6858001"/>
          </a:xfrm>
        </p:grpSpPr>
        <p:sp useBgFill="1">
          <p:nvSpPr>
            <p:cNvPr id="13" name="Rectangle 12">
              <a:extLst>
                <a:ext uri="{FF2B5EF4-FFF2-40B4-BE49-F238E27FC236}">
                  <a16:creationId xmlns:a16="http://schemas.microsoft.com/office/drawing/2014/main" id="{390434AA-4632-440E-9AE7-411396A779CA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88824" cy="685800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462FD1E-E713-4FD4-8746-671C946723BD}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2">
              <a:alphaModFix am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176" y="0"/>
              <a:ext cx="12192000" cy="6858000"/>
            </a:xfrm>
            <a:prstGeom prst="rect">
              <a:avLst/>
            </a:prstGeom>
          </p:spPr>
        </p:pic>
      </p:grpSp>
      <p:pic>
        <p:nvPicPr>
          <p:cNvPr id="7" name="Marcador de contenido 3">
            <a:extLst>
              <a:ext uri="{FF2B5EF4-FFF2-40B4-BE49-F238E27FC236}">
                <a16:creationId xmlns:a16="http://schemas.microsoft.com/office/drawing/2014/main" id="{8A45B5B5-C947-44FA-9A48-B14856C595D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82" r="14118" b="-1"/>
          <a:stretch/>
        </p:blipFill>
        <p:spPr>
          <a:xfrm>
            <a:off x="4636008" y="10"/>
            <a:ext cx="7552815" cy="6856310"/>
          </a:xfrm>
          <a:prstGeom prst="rect">
            <a:avLst/>
          </a:prstGeom>
          <a:ln>
            <a:noFill/>
          </a:ln>
          <a:effectLst/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78A4CDE5-C7BC-41E1-8A4A-79E024CC09F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2" y="609600"/>
            <a:ext cx="5018565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25C7952-5703-489E-8DBD-F2EFAC8EEB0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5029200" cy="202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797560"/>
      </p:ext>
    </p:extLst>
  </p:cSld>
  <p:clrMapOvr>
    <a:masterClrMapping/>
  </p:clrMapOvr>
</p:sld>
</file>

<file path=ppt/theme/theme1.xml><?xml version="1.0" encoding="utf-8"?>
<a:theme xmlns:a="http://schemas.openxmlformats.org/drawingml/2006/main" name="Berlí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TM04033917[[fn=Berlín]]</Template>
  <TotalTime>6</TotalTime>
  <Words>123</Words>
  <Application>Microsoft Office PowerPoint</Application>
  <PresentationFormat>Panorámica</PresentationFormat>
  <Paragraphs>2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9" baseType="lpstr">
      <vt:lpstr>Arial</vt:lpstr>
      <vt:lpstr>Trebuchet MS</vt:lpstr>
      <vt:lpstr>Berlín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Aurora</dc:creator>
  <cp:lastModifiedBy>Aurora</cp:lastModifiedBy>
  <cp:revision>2</cp:revision>
  <dcterms:created xsi:type="dcterms:W3CDTF">2017-10-09T20:13:45Z</dcterms:created>
  <dcterms:modified xsi:type="dcterms:W3CDTF">2017-10-09T20:20:44Z</dcterms:modified>
</cp:coreProperties>
</file>