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7" r:id="rId10"/>
    <p:sldId id="270" r:id="rId11"/>
    <p:sldId id="271" r:id="rId12"/>
    <p:sldId id="272" r:id="rId13"/>
    <p:sldId id="273" r:id="rId14"/>
    <p:sldId id="274" r:id="rId15"/>
    <p:sldId id="27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s-ES"/>
              <a:t>Haga clic para modificar el estilo de título del patrón</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60000"/>
                    <a:lumOff val="40000"/>
                  </a:schemeClr>
                </a:solidFill>
              </a:defRPr>
            </a:lvl1pPr>
          </a:lstStyle>
          <a:p>
            <a:fld id="{DB78A697-9D75-4DE8-8C28-1296A6CF43C1}" type="datetimeFigureOut">
              <a:rPr lang="en-US" dirty="0"/>
              <a:t>10/2/2017</a:t>
            </a:fld>
            <a:endParaRPr lang="en-US" dirty="0"/>
          </a:p>
        </p:txBody>
      </p:sp>
      <p:sp>
        <p:nvSpPr>
          <p:cNvPr id="5" name="Footer Placeholder 4"/>
          <p:cNvSpPr>
            <a:spLocks noGrp="1"/>
          </p:cNvSpPr>
          <p:nvPr>
            <p:ph type="ftr" sz="quarter" idx="11"/>
          </p:nvPr>
        </p:nvSpPr>
        <p:spPr>
          <a:xfrm rot="21420000">
            <a:off x="9144" y="4882896"/>
            <a:ext cx="4050792" cy="1197864"/>
          </a:xfrm>
          <a:noFill/>
        </p:spPr>
        <p:txBody>
          <a:bodyPr wrap="square" rtlCol="0">
            <a:spAutoFit/>
          </a:bodyPr>
          <a:lstStyle>
            <a:lvl1pPr>
              <a:defRPr lang="en-US" sz="5400" dirty="0"/>
            </a:lvl1pPr>
          </a:lstStyle>
          <a:p>
            <a:pPr algn="r"/>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‹Nº›</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CF3075A-B3CA-4308-8288-4AA3FDE33D80}"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2C674B8D-FEEF-4ACC-AE11-BD533592BCDC}"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0326006-7E0B-4944-9FC8-8FFECA54B11C}"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B5A3413-B80B-4905-8668-7292F4C8B0D5}"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74019662-C6A4-45F9-A235-129F0C1DEF43}" type="datetimeFigureOut">
              <a:rPr lang="en-US" dirty="0"/>
              <a:t>10/2/2017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s-ES"/>
              <a:t>Haga clic para modificar el estilo de título del patrón</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909BB764-976A-4040-BDCA-252C91CEE939}" type="datetimeFigureOut">
              <a:rPr lang="en-US" dirty="0"/>
              <a:t>10/2/2017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14FC935-CE77-4008-BAD9-6108F00BE393}"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4C562D5-4244-4B26-B385-E71032EABECD}"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6DBD967-1B7E-40AA-AAF7-BA98E0E039F7}"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9D1490F-3E6A-4544-9694-22B6007FE3C6}"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AAF9620-38BC-4982-922B-C904A70C41DD}"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Content Placeholder 3"/>
          <p:cNvSpPr>
            <a:spLocks noGrp="1"/>
          </p:cNvSpPr>
          <p:nvPr>
            <p:ph sz="quarter" idx="13"/>
          </p:nvPr>
        </p:nvSpPr>
        <p:spPr>
          <a:xfrm>
            <a:off x="685802" y="2861733"/>
            <a:ext cx="5088712" cy="2512852"/>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3" name="Content Placeholder 5"/>
          <p:cNvSpPr>
            <a:spLocks noGrp="1"/>
          </p:cNvSpPr>
          <p:nvPr>
            <p:ph sz="quarter" idx="14"/>
          </p:nvPr>
        </p:nvSpPr>
        <p:spPr>
          <a:xfrm>
            <a:off x="5993969" y="2861733"/>
            <a:ext cx="5088713" cy="2512852"/>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2956FC6-E80E-40CB-B83C-A6FFE3EF0BA6}" type="datetimeFigureOut">
              <a:rPr lang="en-US" dirty="0"/>
              <a:t>10/2/2017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CFF863F-52DC-41B2-9D00-5A4E5632AC32}" type="datetimeFigureOut">
              <a:rPr lang="en-US" dirty="0"/>
              <a:t>10/2/2017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B55614-3909-43DC-A067-7F9842F8B81D}" type="datetimeFigureOut">
              <a:rPr lang="en-US" dirty="0"/>
              <a:t>10/2/2017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62829323-6A73-409C-86A6-9EAF0F851121}"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0E240176-F1D3-49EC-82F4-0915A3AC4184}"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60000"/>
                    <a:lumOff val="40000"/>
                  </a:schemeClr>
                </a:solidFill>
              </a:defRPr>
            </a:lvl1pPr>
          </a:lstStyle>
          <a:p>
            <a:fld id="{50172865-FBF0-458A-BAFF-4F75173770F5}" type="datetimeFigureOut">
              <a:rPr lang="en-US" dirty="0"/>
              <a:t>10/2/2017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60000"/>
                    <a:lumOff val="40000"/>
                  </a:schemeClr>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lumMod val="60000"/>
              <a:lumOff val="40000"/>
            </a:schemeClr>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7043531-8987-4766-9AA4-14BAF7CEE4A0}"/>
              </a:ext>
            </a:extLst>
          </p:cNvPr>
          <p:cNvPicPr>
            <a:picLocks noChangeAspect="1"/>
          </p:cNvPicPr>
          <p:nvPr/>
        </p:nvPicPr>
        <p:blipFill rotWithShape="1">
          <a:blip r:embed="rId2"/>
          <a:srcRect l="8746" r="18704"/>
          <a:stretch/>
        </p:blipFill>
        <p:spPr>
          <a:xfrm rot="43020000">
            <a:off x="6437841" y="373505"/>
            <a:ext cx="4208217" cy="3813745"/>
          </a:xfrm>
          <a:prstGeom prst="rect">
            <a:avLst/>
          </a:prstGeom>
        </p:spPr>
      </p:pic>
      <p:sp>
        <p:nvSpPr>
          <p:cNvPr id="2" name="Título 1">
            <a:extLst>
              <a:ext uri="{FF2B5EF4-FFF2-40B4-BE49-F238E27FC236}">
                <a16:creationId xmlns:a16="http://schemas.microsoft.com/office/drawing/2014/main" id="{2D63108B-8136-44EF-B7F2-7FC02AE9EF27}"/>
              </a:ext>
            </a:extLst>
          </p:cNvPr>
          <p:cNvSpPr>
            <a:spLocks noGrp="1"/>
          </p:cNvSpPr>
          <p:nvPr>
            <p:ph type="ctrTitle"/>
          </p:nvPr>
        </p:nvSpPr>
        <p:spPr>
          <a:xfrm rot="21420000">
            <a:off x="562263" y="655592"/>
            <a:ext cx="5428489" cy="3278684"/>
          </a:xfrm>
        </p:spPr>
        <p:txBody>
          <a:bodyPr>
            <a:normAutofit/>
          </a:bodyPr>
          <a:lstStyle/>
          <a:p>
            <a:r>
              <a:rPr lang="es-MX" sz="5600" dirty="0"/>
              <a:t>Antecedentes</a:t>
            </a:r>
            <a:br>
              <a:rPr lang="es-MX" sz="5600" dirty="0"/>
            </a:br>
            <a:r>
              <a:rPr lang="es-MX" sz="5600" dirty="0"/>
              <a:t>Tiempo libre, ocio Y ANIMACIÓN TURÍSTICA</a:t>
            </a:r>
          </a:p>
        </p:txBody>
      </p:sp>
    </p:spTree>
    <p:extLst>
      <p:ext uri="{BB962C8B-B14F-4D97-AF65-F5344CB8AC3E}">
        <p14:creationId xmlns:p14="http://schemas.microsoft.com/office/powerpoint/2010/main" val="2983936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7F9A3FE-3E5B-41B9-BBF9-B1C02C8E0E62}"/>
              </a:ext>
            </a:extLst>
          </p:cNvPr>
          <p:cNvPicPr>
            <a:picLocks noChangeAspect="1"/>
          </p:cNvPicPr>
          <p:nvPr/>
        </p:nvPicPr>
        <p:blipFill rotWithShape="1">
          <a:blip r:embed="rId2"/>
          <a:srcRect t="8582" b="18366"/>
          <a:stretch/>
        </p:blipFill>
        <p:spPr>
          <a:xfrm>
            <a:off x="20" y="10"/>
            <a:ext cx="12191980" cy="6857990"/>
          </a:xfrm>
          <a:prstGeom prst="rect">
            <a:avLst/>
          </a:prstGeom>
        </p:spPr>
      </p:pic>
      <p:sp>
        <p:nvSpPr>
          <p:cNvPr id="17"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609600"/>
            <a:ext cx="7554140" cy="5638800"/>
          </a:xfrm>
          <a:prstGeom prst="rect">
            <a:avLst/>
          </a:prstGeom>
          <a:solidFill>
            <a:schemeClr val="accent1">
              <a:alpha val="82000"/>
            </a:schemeClr>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5DDB746F-BA2D-4DDC-9B0D-6A87B25DB48A}"/>
              </a:ext>
            </a:extLst>
          </p:cNvPr>
          <p:cNvSpPr>
            <a:spLocks noGrp="1"/>
          </p:cNvSpPr>
          <p:nvPr>
            <p:ph type="title"/>
          </p:nvPr>
        </p:nvSpPr>
        <p:spPr>
          <a:xfrm>
            <a:off x="685801" y="1227660"/>
            <a:ext cx="6397155" cy="1151965"/>
          </a:xfrm>
        </p:spPr>
        <p:txBody>
          <a:bodyPr>
            <a:normAutofit/>
          </a:bodyPr>
          <a:lstStyle/>
          <a:p>
            <a:r>
              <a:rPr lang="es-MX" sz="5000">
                <a:solidFill>
                  <a:schemeClr val="bg1"/>
                </a:solidFill>
              </a:rPr>
              <a:t>USOS DEL TIEMPO LIBRE</a:t>
            </a:r>
          </a:p>
        </p:txBody>
      </p:sp>
      <p:sp>
        <p:nvSpPr>
          <p:cNvPr id="3" name="Marcador de contenido 2">
            <a:extLst>
              <a:ext uri="{FF2B5EF4-FFF2-40B4-BE49-F238E27FC236}">
                <a16:creationId xmlns:a16="http://schemas.microsoft.com/office/drawing/2014/main" id="{63F3EAF4-00B9-4837-80C6-0DDB9CD4A96D}"/>
              </a:ext>
            </a:extLst>
          </p:cNvPr>
          <p:cNvSpPr>
            <a:spLocks noGrp="1"/>
          </p:cNvSpPr>
          <p:nvPr>
            <p:ph sz="quarter" idx="13"/>
          </p:nvPr>
        </p:nvSpPr>
        <p:spPr>
          <a:xfrm>
            <a:off x="685801" y="2446867"/>
            <a:ext cx="6397155" cy="2944652"/>
          </a:xfrm>
        </p:spPr>
        <p:txBody>
          <a:bodyPr>
            <a:normAutofit/>
          </a:bodyPr>
          <a:lstStyle/>
          <a:p>
            <a:r>
              <a:rPr lang="es-MX" sz="1800" dirty="0">
                <a:solidFill>
                  <a:schemeClr val="bg1"/>
                </a:solidFill>
                <a:latin typeface="Arial" panose="020B0604020202020204" pitchFamily="34" charset="0"/>
                <a:cs typeface="Arial" panose="020B0604020202020204" pitchFamily="34" charset="0"/>
              </a:rPr>
              <a:t>Dentro de los aspectos de utilización positiva de tiempo libre podemos mencionar dos grandes áreas, tomando como base los tiempos continuos de duración:</a:t>
            </a:r>
          </a:p>
          <a:p>
            <a:r>
              <a:rPr lang="es-MX" sz="1800" dirty="0">
                <a:solidFill>
                  <a:schemeClr val="bg1"/>
                </a:solidFill>
                <a:latin typeface="Arial" panose="020B0604020202020204" pitchFamily="34" charset="0"/>
                <a:cs typeface="Arial" panose="020B0604020202020204" pitchFamily="34" charset="0"/>
              </a:rPr>
              <a:t>1.    Turismo</a:t>
            </a:r>
          </a:p>
          <a:p>
            <a:r>
              <a:rPr lang="es-MX" sz="1800" dirty="0">
                <a:solidFill>
                  <a:schemeClr val="bg1"/>
                </a:solidFill>
                <a:latin typeface="Arial" panose="020B0604020202020204" pitchFamily="34" charset="0"/>
                <a:cs typeface="Arial" panose="020B0604020202020204" pitchFamily="34" charset="0"/>
              </a:rPr>
              <a:t>2.    Recreación.</a:t>
            </a:r>
          </a:p>
        </p:txBody>
      </p:sp>
    </p:spTree>
    <p:extLst>
      <p:ext uri="{BB962C8B-B14F-4D97-AF65-F5344CB8AC3E}">
        <p14:creationId xmlns:p14="http://schemas.microsoft.com/office/powerpoint/2010/main" val="4140775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suelo, interior, personas&#10;&#10;Descripción generada con confianza muy alta">
            <a:extLst>
              <a:ext uri="{FF2B5EF4-FFF2-40B4-BE49-F238E27FC236}">
                <a16:creationId xmlns:a16="http://schemas.microsoft.com/office/drawing/2014/main" id="{A65111DE-881C-49C0-86DD-957798B84C03}"/>
              </a:ext>
            </a:extLst>
          </p:cNvPr>
          <p:cNvPicPr>
            <a:picLocks noChangeAspect="1"/>
          </p:cNvPicPr>
          <p:nvPr/>
        </p:nvPicPr>
        <p:blipFill rotWithShape="1">
          <a:blip r:embed="rId2"/>
          <a:srcRect l="14653" r="8262" b="-2"/>
          <a:stretch/>
        </p:blipFill>
        <p:spPr>
          <a:xfrm rot="21420000">
            <a:off x="6434380" y="-4410"/>
            <a:ext cx="4672896" cy="4425352"/>
          </a:xfrm>
          <a:custGeom>
            <a:avLst/>
            <a:gdLst>
              <a:gd name="connsiteX0" fmla="*/ 2262547 w 4672896"/>
              <a:gd name="connsiteY0" fmla="*/ 0 h 4425352"/>
              <a:gd name="connsiteX1" fmla="*/ 4672895 w 4672896"/>
              <a:gd name="connsiteY1" fmla="*/ 126321 h 4425352"/>
              <a:gd name="connsiteX2" fmla="*/ 4672896 w 4672896"/>
              <a:gd name="connsiteY2" fmla="*/ 4425352 h 4425352"/>
              <a:gd name="connsiteX3" fmla="*/ 0 w 4672896"/>
              <a:gd name="connsiteY3" fmla="*/ 4425352 h 4425352"/>
              <a:gd name="connsiteX4" fmla="*/ 0 w 4672896"/>
              <a:gd name="connsiteY4" fmla="*/ 0 h 4425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2896" h="4425352">
                <a:moveTo>
                  <a:pt x="2262547" y="0"/>
                </a:moveTo>
                <a:lnTo>
                  <a:pt x="4672895" y="126321"/>
                </a:lnTo>
                <a:lnTo>
                  <a:pt x="4672896" y="4425352"/>
                </a:lnTo>
                <a:lnTo>
                  <a:pt x="0" y="4425352"/>
                </a:lnTo>
                <a:lnTo>
                  <a:pt x="0" y="0"/>
                </a:lnTo>
                <a:close/>
              </a:path>
            </a:pathLst>
          </a:custGeom>
        </p:spPr>
      </p:pic>
      <p:sp>
        <p:nvSpPr>
          <p:cNvPr id="2" name="Título 1">
            <a:extLst>
              <a:ext uri="{FF2B5EF4-FFF2-40B4-BE49-F238E27FC236}">
                <a16:creationId xmlns:a16="http://schemas.microsoft.com/office/drawing/2014/main" id="{E025A2B3-0037-4D2A-B3C3-D2BE831683F4}"/>
              </a:ext>
            </a:extLst>
          </p:cNvPr>
          <p:cNvSpPr>
            <a:spLocks noGrp="1"/>
          </p:cNvSpPr>
          <p:nvPr>
            <p:ph type="ctrTitle"/>
          </p:nvPr>
        </p:nvSpPr>
        <p:spPr>
          <a:xfrm rot="21420000">
            <a:off x="562263" y="655592"/>
            <a:ext cx="5428489" cy="3278684"/>
          </a:xfrm>
        </p:spPr>
        <p:txBody>
          <a:bodyPr>
            <a:normAutofit/>
          </a:bodyPr>
          <a:lstStyle/>
          <a:p>
            <a:r>
              <a:rPr lang="es-MX" dirty="0"/>
              <a:t>ANIMACIÓN</a:t>
            </a:r>
          </a:p>
        </p:txBody>
      </p:sp>
      <p:sp>
        <p:nvSpPr>
          <p:cNvPr id="3" name="Subtítulo 2">
            <a:extLst>
              <a:ext uri="{FF2B5EF4-FFF2-40B4-BE49-F238E27FC236}">
                <a16:creationId xmlns:a16="http://schemas.microsoft.com/office/drawing/2014/main" id="{37833F31-EBBB-42FE-A8C5-F71D31DDDE51}"/>
              </a:ext>
            </a:extLst>
          </p:cNvPr>
          <p:cNvSpPr>
            <a:spLocks noGrp="1"/>
          </p:cNvSpPr>
          <p:nvPr>
            <p:ph type="subTitle" idx="1"/>
          </p:nvPr>
        </p:nvSpPr>
        <p:spPr>
          <a:xfrm rot="21420000">
            <a:off x="666685" y="3933534"/>
            <a:ext cx="5424749" cy="621792"/>
          </a:xfrm>
        </p:spPr>
        <p:txBody>
          <a:bodyPr>
            <a:normAutofit/>
          </a:bodyPr>
          <a:lstStyle/>
          <a:p>
            <a:endParaRPr lang="es-MX"/>
          </a:p>
        </p:txBody>
      </p:sp>
    </p:spTree>
    <p:extLst>
      <p:ext uri="{BB962C8B-B14F-4D97-AF65-F5344CB8AC3E}">
        <p14:creationId xmlns:p14="http://schemas.microsoft.com/office/powerpoint/2010/main" val="2953231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n que contiene edificio, ladrillo, pared, material de construcción&#10;&#10;Descripción generada con confianza muy alta">
            <a:extLst>
              <a:ext uri="{FF2B5EF4-FFF2-40B4-BE49-F238E27FC236}">
                <a16:creationId xmlns:a16="http://schemas.microsoft.com/office/drawing/2014/main" id="{D2E7B508-0E63-4934-9679-204E65F188F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3" name="Rectangle 12">
            <a:extLst>
              <a:ext uri="{FF2B5EF4-FFF2-40B4-BE49-F238E27FC236}">
                <a16:creationId xmlns:a16="http://schemas.microsoft.com/office/drawing/2014/main" id="{B73FCA92-E3F8-4767-BBFA-AC5E7C79975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pic>
        <p:nvPicPr>
          <p:cNvPr id="6" name="Imagen 5" descr="Imagen que contiene imágenes prediseñadas&#10;&#10;Descripción generada con confianza muy alta">
            <a:extLst>
              <a:ext uri="{FF2B5EF4-FFF2-40B4-BE49-F238E27FC236}">
                <a16:creationId xmlns:a16="http://schemas.microsoft.com/office/drawing/2014/main" id="{8833D913-EC75-4ACA-A0C0-D8F9693BB561}"/>
              </a:ext>
            </a:extLst>
          </p:cNvPr>
          <p:cNvPicPr>
            <a:picLocks noChangeAspect="1"/>
          </p:cNvPicPr>
          <p:nvPr/>
        </p:nvPicPr>
        <p:blipFill>
          <a:blip r:embed="rId3"/>
          <a:stretch>
            <a:fillRect/>
          </a:stretch>
        </p:blipFill>
        <p:spPr>
          <a:xfrm>
            <a:off x="8021754" y="2241321"/>
            <a:ext cx="3218106" cy="1913169"/>
          </a:xfrm>
          <a:prstGeom prst="rect">
            <a:avLst/>
          </a:prstGeom>
          <a:ln>
            <a:noFill/>
          </a:ln>
        </p:spPr>
      </p:pic>
      <p:sp>
        <p:nvSpPr>
          <p:cNvPr id="15" name="Freeform 9">
            <a:extLst>
              <a:ext uri="{FF2B5EF4-FFF2-40B4-BE49-F238E27FC236}">
                <a16:creationId xmlns:a16="http://schemas.microsoft.com/office/drawing/2014/main" id="{59D01F86-26B0-402D-9903-3842C88EF36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7" name="Rectangle 16">
            <a:extLst>
              <a:ext uri="{FF2B5EF4-FFF2-40B4-BE49-F238E27FC236}">
                <a16:creationId xmlns:a16="http://schemas.microsoft.com/office/drawing/2014/main" id="{2993F4C1-07DE-4BDD-89D6-3C4E8CC430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7554139" cy="6380796"/>
          </a:xfrm>
          <a:prstGeom prst="rect">
            <a:avLst/>
          </a:prstGeom>
          <a:gradFill flip="none" rotWithShape="1">
            <a:gsLst>
              <a:gs pos="34000">
                <a:schemeClr val="accent1"/>
              </a:gs>
              <a:gs pos="100000">
                <a:schemeClr val="accent1">
                  <a:lumMod val="60000"/>
                </a:schemeClr>
              </a:gs>
            </a:gsLst>
            <a:lin ang="8100000" scaled="1"/>
            <a:tileRect/>
          </a:gradFill>
          <a:ln>
            <a:noFill/>
          </a:ln>
        </p:spPr>
        <p:style>
          <a:lnRef idx="1">
            <a:schemeClr val="accent1"/>
          </a:lnRef>
          <a:fillRef idx="3">
            <a:schemeClr val="accent1"/>
          </a:fillRef>
          <a:effectRef idx="2">
            <a:schemeClr val="accent1"/>
          </a:effectRef>
          <a:fontRef idx="minor">
            <a:schemeClr val="lt1"/>
          </a:fontRef>
        </p:style>
      </p:sp>
      <p:sp>
        <p:nvSpPr>
          <p:cNvPr id="3" name="Marcador de contenido 2">
            <a:extLst>
              <a:ext uri="{FF2B5EF4-FFF2-40B4-BE49-F238E27FC236}">
                <a16:creationId xmlns:a16="http://schemas.microsoft.com/office/drawing/2014/main" id="{112EDA4C-09EC-4BB0-93B2-AEE0768467B2}"/>
              </a:ext>
            </a:extLst>
          </p:cNvPr>
          <p:cNvSpPr>
            <a:spLocks noGrp="1"/>
          </p:cNvSpPr>
          <p:nvPr>
            <p:ph sz="quarter" idx="13"/>
          </p:nvPr>
        </p:nvSpPr>
        <p:spPr>
          <a:xfrm>
            <a:off x="685800" y="2063395"/>
            <a:ext cx="6382697" cy="3446103"/>
          </a:xfrm>
        </p:spPr>
        <p:txBody>
          <a:bodyPr>
            <a:normAutofit/>
          </a:bodyPr>
          <a:lstStyle/>
          <a:p>
            <a:pPr>
              <a:lnSpc>
                <a:spcPct val="110000"/>
              </a:lnSpc>
            </a:pPr>
            <a:r>
              <a:rPr lang="es-MX" sz="1800">
                <a:solidFill>
                  <a:schemeClr val="bg1"/>
                </a:solidFill>
                <a:latin typeface="Arial" panose="020B0604020202020204" pitchFamily="34" charset="0"/>
                <a:cs typeface="Arial" panose="020B0604020202020204" pitchFamily="34" charset="0"/>
              </a:rPr>
              <a:t>La OMT (Organización Mundial del Turismo) en su quinta asamblea en octubre de 1983 en Nueva Delhi decidió situar en un lugar prominente el papel de la animación turística con esta definición.</a:t>
            </a:r>
          </a:p>
          <a:p>
            <a:pPr>
              <a:lnSpc>
                <a:spcPct val="110000"/>
              </a:lnSpc>
            </a:pPr>
            <a:r>
              <a:rPr lang="es-MX" sz="1800">
                <a:solidFill>
                  <a:schemeClr val="bg1"/>
                </a:solidFill>
                <a:latin typeface="Arial" panose="020B0604020202020204" pitchFamily="34" charset="0"/>
                <a:cs typeface="Arial" panose="020B0604020202020204" pitchFamily="34" charset="0"/>
              </a:rPr>
              <a:t>Se entiende por animación turística toda acción realizada en o sobre un grupo, colectividad o medio, con la intención de desarrollar la comunicación y garantizar la vida social1 (OMT:1983:S/p.)</a:t>
            </a:r>
          </a:p>
          <a:p>
            <a:pPr>
              <a:lnSpc>
                <a:spcPct val="110000"/>
              </a:lnSpc>
            </a:pPr>
            <a:endParaRPr lang="es-MX" sz="1800">
              <a:solidFill>
                <a:schemeClr val="bg1"/>
              </a:solidFill>
            </a:endParaRPr>
          </a:p>
        </p:txBody>
      </p:sp>
    </p:spTree>
    <p:extLst>
      <p:ext uri="{BB962C8B-B14F-4D97-AF65-F5344CB8AC3E}">
        <p14:creationId xmlns:p14="http://schemas.microsoft.com/office/powerpoint/2010/main" val="194135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4BCDD67-DBB1-4555-8708-88298DBF8C7A}"/>
              </a:ext>
            </a:extLst>
          </p:cNvPr>
          <p:cNvSpPr>
            <a:spLocks noGrp="1"/>
          </p:cNvSpPr>
          <p:nvPr>
            <p:ph sz="quarter" idx="13"/>
          </p:nvPr>
        </p:nvSpPr>
        <p:spPr>
          <a:xfrm>
            <a:off x="632792" y="1007166"/>
            <a:ext cx="10394707" cy="5069785"/>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La animación se considera un método de participación e integración basada en tres conjuntos o fases (Abreu:2010). Primera fase: el auto descubrimiento, donde se crean las condiciones para que todo el grupo individuo se descubra a sí mismo.</a:t>
            </a:r>
          </a:p>
          <a:p>
            <a:pPr algn="just"/>
            <a:r>
              <a:rPr lang="es-MX" sz="2400" dirty="0">
                <a:latin typeface="Arial" panose="020B0604020202020204" pitchFamily="34" charset="0"/>
                <a:cs typeface="Arial" panose="020B0604020202020204" pitchFamily="34" charset="0"/>
              </a:rPr>
              <a:t>Segunda fase: la puesta en relación del grupo.</a:t>
            </a:r>
          </a:p>
          <a:p>
            <a:pPr algn="just"/>
            <a:r>
              <a:rPr lang="es-MX" sz="2400" dirty="0">
                <a:latin typeface="Arial" panose="020B0604020202020204" pitchFamily="34" charset="0"/>
                <a:cs typeface="Arial" panose="020B0604020202020204" pitchFamily="34" charset="0"/>
              </a:rPr>
              <a:t>Tercera fase: la creatividad, por la confrontación de los individuos y de los grupos con su medio. Sus expresiones, sus iniciativas y sus responsabilidades.</a:t>
            </a:r>
          </a:p>
          <a:p>
            <a:pPr algn="just"/>
            <a:endParaRPr lang="es-MX" dirty="0"/>
          </a:p>
          <a:p>
            <a:endParaRPr lang="es-MX" dirty="0"/>
          </a:p>
        </p:txBody>
      </p:sp>
    </p:spTree>
    <p:extLst>
      <p:ext uri="{BB962C8B-B14F-4D97-AF65-F5344CB8AC3E}">
        <p14:creationId xmlns:p14="http://schemas.microsoft.com/office/powerpoint/2010/main" val="2610484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6756403-C601-43DA-913D-E7E04DFC27A7}"/>
              </a:ext>
            </a:extLst>
          </p:cNvPr>
          <p:cNvSpPr>
            <a:spLocks noGrp="1"/>
          </p:cNvSpPr>
          <p:nvPr>
            <p:ph sz="quarter" idx="13"/>
          </p:nvPr>
        </p:nvSpPr>
        <p:spPr>
          <a:xfrm>
            <a:off x="685800" y="848140"/>
            <a:ext cx="10394707" cy="4526446"/>
          </a:xfrm>
        </p:spPr>
        <p:txBody>
          <a:bodyPr/>
          <a:lstStyle/>
          <a:p>
            <a:pPr algn="just"/>
            <a:r>
              <a:rPr lang="es-MX" dirty="0"/>
              <a:t> </a:t>
            </a:r>
            <a:r>
              <a:rPr lang="es-MX" dirty="0">
                <a:latin typeface="Arial" panose="020B0604020202020204" pitchFamily="34" charset="0"/>
                <a:cs typeface="Arial" panose="020B0604020202020204" pitchFamily="34" charset="0"/>
              </a:rPr>
              <a:t>La animación turística se conoce como una tendencia dentro del ramo hotelero, brotó como consecuencia para satisfacer las necesidades de los consumidores de los Servicios Turísticos. El efecto del desarrollo de este sector por la Animación Turística ha experimentado un apogeo en cuanto a la demanda de profesionales competentes que brindan servicios adicionales al turismo.</a:t>
            </a:r>
          </a:p>
        </p:txBody>
      </p:sp>
    </p:spTree>
    <p:extLst>
      <p:ext uri="{BB962C8B-B14F-4D97-AF65-F5344CB8AC3E}">
        <p14:creationId xmlns:p14="http://schemas.microsoft.com/office/powerpoint/2010/main" val="3108971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EC0A12F-C2D6-4F04-8489-28FA00035A77}"/>
              </a:ext>
            </a:extLst>
          </p:cNvPr>
          <p:cNvPicPr>
            <a:picLocks noChangeAspect="1"/>
          </p:cNvPicPr>
          <p:nvPr/>
        </p:nvPicPr>
        <p:blipFill rotWithShape="1">
          <a:blip r:embed="rId2"/>
          <a:srcRect l="24989" r="14914"/>
          <a:stretch/>
        </p:blipFill>
        <p:spPr>
          <a:xfrm>
            <a:off x="5897462" y="703395"/>
            <a:ext cx="5310189" cy="5301586"/>
          </a:xfrm>
          <a:prstGeom prst="rect">
            <a:avLst/>
          </a:prstGeom>
          <a:ln w="57150" cmpd="thinThick">
            <a:solidFill>
              <a:schemeClr val="bg1">
                <a:lumMod val="50000"/>
              </a:schemeClr>
            </a:solidFill>
            <a:miter lim="800000"/>
          </a:ln>
        </p:spPr>
      </p:pic>
      <p:sp>
        <p:nvSpPr>
          <p:cNvPr id="3" name="Marcador de contenido 2">
            <a:extLst>
              <a:ext uri="{FF2B5EF4-FFF2-40B4-BE49-F238E27FC236}">
                <a16:creationId xmlns:a16="http://schemas.microsoft.com/office/drawing/2014/main" id="{4EC5CB96-7892-49B6-8119-3DFD5DDD6F24}"/>
              </a:ext>
            </a:extLst>
          </p:cNvPr>
          <p:cNvSpPr>
            <a:spLocks noGrp="1"/>
          </p:cNvSpPr>
          <p:nvPr>
            <p:ph sz="quarter" idx="13"/>
          </p:nvPr>
        </p:nvSpPr>
        <p:spPr>
          <a:xfrm>
            <a:off x="377371" y="703395"/>
            <a:ext cx="5259840" cy="4661767"/>
          </a:xfrm>
        </p:spPr>
        <p:txBody>
          <a:bodyPr>
            <a:normAutofit lnSpcReduction="10000"/>
          </a:bodyPr>
          <a:lstStyle/>
          <a:p>
            <a:pPr algn="just">
              <a:lnSpc>
                <a:spcPct val="110000"/>
              </a:lnSpc>
            </a:pPr>
            <a:r>
              <a:rPr lang="es-MX" sz="1900" dirty="0">
                <a:latin typeface="Arial" panose="020B0604020202020204" pitchFamily="34" charset="0"/>
                <a:cs typeface="Arial" panose="020B0604020202020204" pitchFamily="34" charset="0"/>
              </a:rPr>
              <a:t>La animación hotelera sigue siendo un tema de mucha vigencia, actualidad y poco comprendida aún por incontables empresarios hoteleros, los cuales continúan aferrados a la idea de que hotelería es: una habitación, buena comida, algunos cócteles y una piscina.</a:t>
            </a:r>
          </a:p>
          <a:p>
            <a:pPr algn="just">
              <a:lnSpc>
                <a:spcPct val="110000"/>
              </a:lnSpc>
            </a:pPr>
            <a:r>
              <a:rPr lang="es-MX" sz="1900" dirty="0">
                <a:latin typeface="Arial" panose="020B0604020202020204" pitchFamily="34" charset="0"/>
                <a:cs typeface="Arial" panose="020B0604020202020204" pitchFamily="34" charset="0"/>
              </a:rPr>
              <a:t>La animación hotelera tiene sus inicios a mediados de los años 80 y uno de los primeros en utilizarla fue la cadena hotelera Club Mediterráneo (Club </a:t>
            </a:r>
            <a:r>
              <a:rPr lang="es-MX" sz="1900" dirty="0" err="1">
                <a:latin typeface="Arial" panose="020B0604020202020204" pitchFamily="34" charset="0"/>
                <a:cs typeface="Arial" panose="020B0604020202020204" pitchFamily="34" charset="0"/>
              </a:rPr>
              <a:t>Med</a:t>
            </a:r>
            <a:r>
              <a:rPr lang="es-MX" sz="1900" dirty="0">
                <a:latin typeface="Arial" panose="020B0604020202020204" pitchFamily="34" charset="0"/>
                <a:cs typeface="Arial" panose="020B0604020202020204" pitchFamily="34" charset="0"/>
              </a:rPr>
              <a:t>).</a:t>
            </a:r>
          </a:p>
          <a:p>
            <a:pPr>
              <a:lnSpc>
                <a:spcPct val="110000"/>
              </a:lnSpc>
            </a:pPr>
            <a:endParaRPr lang="es-MX" sz="1900" dirty="0"/>
          </a:p>
        </p:txBody>
      </p:sp>
    </p:spTree>
    <p:extLst>
      <p:ext uri="{BB962C8B-B14F-4D97-AF65-F5344CB8AC3E}">
        <p14:creationId xmlns:p14="http://schemas.microsoft.com/office/powerpoint/2010/main" val="3960018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C087F49-69B8-4388-B428-56C8220D179B}"/>
              </a:ext>
            </a:extLst>
          </p:cNvPr>
          <p:cNvPicPr>
            <a:picLocks noChangeAspect="1"/>
          </p:cNvPicPr>
          <p:nvPr/>
        </p:nvPicPr>
        <p:blipFill rotWithShape="1">
          <a:blip r:embed="rId2"/>
          <a:srcRect t="4661"/>
          <a:stretch/>
        </p:blipFill>
        <p:spPr>
          <a:xfrm>
            <a:off x="20" y="10"/>
            <a:ext cx="12191980" cy="6857990"/>
          </a:xfrm>
          <a:prstGeom prst="rect">
            <a:avLst/>
          </a:prstGeom>
        </p:spPr>
      </p:pic>
      <p:sp>
        <p:nvSpPr>
          <p:cNvPr id="18"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rot="21420000">
            <a:off x="4300962" y="605592"/>
            <a:ext cx="8044106" cy="5638800"/>
          </a:xfrm>
          <a:custGeom>
            <a:avLst/>
            <a:gdLst/>
            <a:ahLst/>
            <a:cxnLst/>
            <a:rect l="l" t="t" r="r" b="b"/>
            <a:pathLst>
              <a:path w="8044106" h="5638800">
                <a:moveTo>
                  <a:pt x="8044106" y="0"/>
                </a:moveTo>
                <a:lnTo>
                  <a:pt x="7748589" y="5638800"/>
                </a:lnTo>
                <a:lnTo>
                  <a:pt x="0" y="5638800"/>
                </a:lnTo>
                <a:lnTo>
                  <a:pt x="0" y="0"/>
                </a:lnTo>
                <a:close/>
              </a:path>
            </a:pathLst>
          </a:custGeom>
          <a:solidFill>
            <a:schemeClr val="accent1">
              <a:alpha val="82000"/>
            </a:schemeClr>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8AC4E5E5-26C6-48AB-B398-CDDEA8C738B2}"/>
              </a:ext>
            </a:extLst>
          </p:cNvPr>
          <p:cNvSpPr>
            <a:spLocks noGrp="1"/>
          </p:cNvSpPr>
          <p:nvPr>
            <p:ph type="title"/>
          </p:nvPr>
        </p:nvSpPr>
        <p:spPr>
          <a:xfrm rot="21420000">
            <a:off x="5790599" y="746336"/>
            <a:ext cx="6851126" cy="1151965"/>
          </a:xfrm>
        </p:spPr>
        <p:txBody>
          <a:bodyPr>
            <a:normAutofit/>
          </a:bodyPr>
          <a:lstStyle/>
          <a:p>
            <a:r>
              <a:rPr lang="es-MX" dirty="0">
                <a:solidFill>
                  <a:schemeClr val="bg1"/>
                </a:solidFill>
              </a:rPr>
              <a:t>LOS GRIEGOS</a:t>
            </a:r>
          </a:p>
        </p:txBody>
      </p:sp>
      <p:sp>
        <p:nvSpPr>
          <p:cNvPr id="3" name="Marcador de contenido 2">
            <a:extLst>
              <a:ext uri="{FF2B5EF4-FFF2-40B4-BE49-F238E27FC236}">
                <a16:creationId xmlns:a16="http://schemas.microsoft.com/office/drawing/2014/main" id="{93A324E0-B4C8-424E-90E1-68F770C05C26}"/>
              </a:ext>
            </a:extLst>
          </p:cNvPr>
          <p:cNvSpPr>
            <a:spLocks noGrp="1"/>
          </p:cNvSpPr>
          <p:nvPr>
            <p:ph sz="quarter" idx="13"/>
          </p:nvPr>
        </p:nvSpPr>
        <p:spPr>
          <a:xfrm rot="21420000">
            <a:off x="4779386" y="2453949"/>
            <a:ext cx="6867212" cy="2944652"/>
          </a:xfrm>
        </p:spPr>
        <p:txBody>
          <a:bodyPr>
            <a:noAutofit/>
          </a:bodyPr>
          <a:lstStyle/>
          <a:p>
            <a:pPr marL="0" indent="0">
              <a:lnSpc>
                <a:spcPct val="110000"/>
              </a:lnSpc>
              <a:buNone/>
            </a:pPr>
            <a:r>
              <a:rPr lang="es-MX" sz="1400" dirty="0">
                <a:solidFill>
                  <a:schemeClr val="bg1"/>
                </a:solidFill>
                <a:latin typeface="Arial" panose="020B0604020202020204" pitchFamily="34" charset="0"/>
                <a:cs typeface="Arial" panose="020B0604020202020204" pitchFamily="34" charset="0"/>
              </a:rPr>
              <a:t>esta sociedad se distinguieron dos clases:</a:t>
            </a:r>
          </a:p>
          <a:p>
            <a:pPr>
              <a:lnSpc>
                <a:spcPct val="110000"/>
              </a:lnSpc>
            </a:pPr>
            <a:r>
              <a:rPr lang="es-MX" sz="1400" dirty="0">
                <a:solidFill>
                  <a:schemeClr val="bg1"/>
                </a:solidFill>
                <a:latin typeface="Arial" panose="020B0604020202020204" pitchFamily="34" charset="0"/>
                <a:cs typeface="Arial" panose="020B0604020202020204" pitchFamily="34" charset="0"/>
              </a:rPr>
              <a:t>1.    Los ciudadanos.</a:t>
            </a:r>
          </a:p>
          <a:p>
            <a:pPr>
              <a:lnSpc>
                <a:spcPct val="110000"/>
              </a:lnSpc>
            </a:pPr>
            <a:r>
              <a:rPr lang="es-MX" sz="1400" dirty="0">
                <a:solidFill>
                  <a:schemeClr val="bg1"/>
                </a:solidFill>
                <a:latin typeface="Arial" panose="020B0604020202020204" pitchFamily="34" charset="0"/>
                <a:cs typeface="Arial" panose="020B0604020202020204" pitchFamily="34" charset="0"/>
              </a:rPr>
              <a:t>2.    Los esclavos.</a:t>
            </a:r>
          </a:p>
          <a:p>
            <a:pPr>
              <a:lnSpc>
                <a:spcPct val="110000"/>
              </a:lnSpc>
            </a:pPr>
            <a:endParaRPr lang="es-MX" sz="1400" dirty="0">
              <a:solidFill>
                <a:schemeClr val="bg1"/>
              </a:solidFill>
              <a:latin typeface="Arial" panose="020B0604020202020204" pitchFamily="34" charset="0"/>
              <a:cs typeface="Arial" panose="020B0604020202020204" pitchFamily="34" charset="0"/>
            </a:endParaRPr>
          </a:p>
          <a:p>
            <a:pPr>
              <a:lnSpc>
                <a:spcPct val="110000"/>
              </a:lnSpc>
            </a:pPr>
            <a:r>
              <a:rPr lang="es-MX" sz="1400" dirty="0">
                <a:solidFill>
                  <a:schemeClr val="bg1"/>
                </a:solidFill>
                <a:latin typeface="Arial" panose="020B0604020202020204" pitchFamily="34" charset="0"/>
                <a:cs typeface="Arial" panose="020B0604020202020204" pitchFamily="34" charset="0"/>
              </a:rPr>
              <a:t>Los ciudadanos en general del sexo masculino, disponían de Ocio, mientras que los esclavos eran los responsables de realizar toda actividad de trabajo, en este sentido el trabajo y el ocio son excluyentes.</a:t>
            </a:r>
          </a:p>
          <a:p>
            <a:pPr>
              <a:lnSpc>
                <a:spcPct val="110000"/>
              </a:lnSpc>
            </a:pPr>
            <a:r>
              <a:rPr lang="es-MX" sz="1400" dirty="0">
                <a:solidFill>
                  <a:schemeClr val="bg1"/>
                </a:solidFill>
                <a:latin typeface="Arial" panose="020B0604020202020204" pitchFamily="34" charset="0"/>
                <a:cs typeface="Arial" panose="020B0604020202020204" pitchFamily="34" charset="0"/>
              </a:rPr>
              <a:t>El ocio con los griegos significó “</a:t>
            </a:r>
            <a:r>
              <a:rPr lang="es-MX" sz="1400" dirty="0" err="1">
                <a:solidFill>
                  <a:schemeClr val="bg1"/>
                </a:solidFill>
                <a:latin typeface="Arial" panose="020B0604020202020204" pitchFamily="34" charset="0"/>
                <a:cs typeface="Arial" panose="020B0604020202020204" pitchFamily="34" charset="0"/>
              </a:rPr>
              <a:t>Scholé</a:t>
            </a:r>
            <a:r>
              <a:rPr lang="es-MX" sz="1400" dirty="0">
                <a:solidFill>
                  <a:schemeClr val="bg1"/>
                </a:solidFill>
                <a:latin typeface="Arial" panose="020B0604020202020204" pitchFamily="34" charset="0"/>
                <a:cs typeface="Arial" panose="020B0604020202020204" pitchFamily="34" charset="0"/>
              </a:rPr>
              <a:t>” e instrucción, estado de paz y felicidad interna, contemplación de la naturaleza, a las ciencias, a las artes, así como educación.</a:t>
            </a:r>
          </a:p>
          <a:p>
            <a:pPr>
              <a:lnSpc>
                <a:spcPct val="110000"/>
              </a:lnSpc>
            </a:pPr>
            <a:r>
              <a:rPr lang="es-MX" sz="1400" dirty="0">
                <a:solidFill>
                  <a:schemeClr val="bg1"/>
                </a:solidFill>
                <a:latin typeface="Arial" panose="020B0604020202020204" pitchFamily="34" charset="0"/>
                <a:cs typeface="Arial" panose="020B0604020202020204" pitchFamily="34" charset="0"/>
              </a:rPr>
              <a:t>El término “A- </a:t>
            </a:r>
            <a:r>
              <a:rPr lang="es-MX" sz="1400" dirty="0" err="1">
                <a:solidFill>
                  <a:schemeClr val="bg1"/>
                </a:solidFill>
                <a:latin typeface="Arial" panose="020B0604020202020204" pitchFamily="34" charset="0"/>
                <a:cs typeface="Arial" panose="020B0604020202020204" pitchFamily="34" charset="0"/>
              </a:rPr>
              <a:t>scholé</a:t>
            </a:r>
            <a:r>
              <a:rPr lang="es-MX" sz="1400" dirty="0">
                <a:solidFill>
                  <a:schemeClr val="bg1"/>
                </a:solidFill>
                <a:latin typeface="Arial" panose="020B0604020202020204" pitchFamily="34" charset="0"/>
                <a:cs typeface="Arial" panose="020B0604020202020204" pitchFamily="34" charset="0"/>
              </a:rPr>
              <a:t>”, significó trabajo y estado de servidumbre, tarea de los esclavos, la </a:t>
            </a:r>
            <a:r>
              <a:rPr lang="es-MX" sz="1400" dirty="0" err="1">
                <a:solidFill>
                  <a:schemeClr val="bg1"/>
                </a:solidFill>
                <a:latin typeface="Arial" panose="020B0604020202020204" pitchFamily="34" charset="0"/>
                <a:cs typeface="Arial" panose="020B0604020202020204" pitchFamily="34" charset="0"/>
              </a:rPr>
              <a:t>scholé</a:t>
            </a:r>
            <a:r>
              <a:rPr lang="es-MX" sz="1400" dirty="0">
                <a:solidFill>
                  <a:schemeClr val="bg1"/>
                </a:solidFill>
                <a:latin typeface="Arial" panose="020B0604020202020204" pitchFamily="34" charset="0"/>
                <a:cs typeface="Arial" panose="020B0604020202020204" pitchFamily="34" charset="0"/>
              </a:rPr>
              <a:t> es ocio e instrucción sólo para los </a:t>
            </a:r>
            <a:r>
              <a:rPr lang="es-MX" sz="1400" dirty="0" err="1">
                <a:solidFill>
                  <a:schemeClr val="bg1"/>
                </a:solidFill>
                <a:latin typeface="Arial" panose="020B0604020202020204" pitchFamily="34" charset="0"/>
                <a:cs typeface="Arial" panose="020B0604020202020204" pitchFamily="34" charset="0"/>
              </a:rPr>
              <a:t>cuidadanos</a:t>
            </a:r>
            <a:r>
              <a:rPr lang="es-MX" sz="1400" dirty="0">
                <a:solidFill>
                  <a:schemeClr val="bg1"/>
                </a:solidFill>
                <a:latin typeface="Arial" panose="020B0604020202020204" pitchFamily="34" charset="0"/>
                <a:cs typeface="Arial" panose="020B0604020202020204" pitchFamily="34" charset="0"/>
              </a:rPr>
              <a:t>; esto permitió el florecimiento de la ciencia y las artes.</a:t>
            </a:r>
          </a:p>
        </p:txBody>
      </p:sp>
    </p:spTree>
    <p:extLst>
      <p:ext uri="{BB962C8B-B14F-4D97-AF65-F5344CB8AC3E}">
        <p14:creationId xmlns:p14="http://schemas.microsoft.com/office/powerpoint/2010/main" val="2522197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42F9EB3-5F7A-4740-AE1C-ABB843642B03}"/>
              </a:ext>
            </a:extLst>
          </p:cNvPr>
          <p:cNvPicPr>
            <a:picLocks noChangeAspect="1"/>
          </p:cNvPicPr>
          <p:nvPr/>
        </p:nvPicPr>
        <p:blipFill rotWithShape="1">
          <a:blip r:embed="rId2"/>
          <a:srcRect l="12337" r="8497" b="-1"/>
          <a:stretch/>
        </p:blipFill>
        <p:spPr>
          <a:xfrm>
            <a:off x="404226" y="10"/>
            <a:ext cx="5312664" cy="5301586"/>
          </a:xfrm>
          <a:prstGeom prst="rect">
            <a:avLst/>
          </a:prstGeom>
          <a:ln w="57150" cmpd="thinThick">
            <a:solidFill>
              <a:schemeClr val="bg1">
                <a:lumMod val="50000"/>
              </a:schemeClr>
            </a:solidFill>
            <a:miter lim="800000"/>
          </a:ln>
        </p:spPr>
      </p:pic>
      <p:sp>
        <p:nvSpPr>
          <p:cNvPr id="2" name="Título 1">
            <a:extLst>
              <a:ext uri="{FF2B5EF4-FFF2-40B4-BE49-F238E27FC236}">
                <a16:creationId xmlns:a16="http://schemas.microsoft.com/office/drawing/2014/main" id="{01323213-32E3-4924-8629-C2C15532DC72}"/>
              </a:ext>
            </a:extLst>
          </p:cNvPr>
          <p:cNvSpPr>
            <a:spLocks noGrp="1"/>
          </p:cNvSpPr>
          <p:nvPr>
            <p:ph type="title"/>
          </p:nvPr>
        </p:nvSpPr>
        <p:spPr>
          <a:xfrm>
            <a:off x="6179229" y="685800"/>
            <a:ext cx="4903454" cy="1151965"/>
          </a:xfrm>
        </p:spPr>
        <p:txBody>
          <a:bodyPr>
            <a:normAutofit/>
          </a:bodyPr>
          <a:lstStyle/>
          <a:p>
            <a:pPr algn="ctr"/>
            <a:r>
              <a:rPr lang="es-MX" dirty="0"/>
              <a:t>ROMA</a:t>
            </a:r>
          </a:p>
        </p:txBody>
      </p:sp>
      <p:sp>
        <p:nvSpPr>
          <p:cNvPr id="3" name="Marcador de contenido 2">
            <a:extLst>
              <a:ext uri="{FF2B5EF4-FFF2-40B4-BE49-F238E27FC236}">
                <a16:creationId xmlns:a16="http://schemas.microsoft.com/office/drawing/2014/main" id="{BC5DD15F-237E-4262-AB1C-C956719E156D}"/>
              </a:ext>
            </a:extLst>
          </p:cNvPr>
          <p:cNvSpPr>
            <a:spLocks noGrp="1"/>
          </p:cNvSpPr>
          <p:nvPr>
            <p:ph sz="quarter" idx="13"/>
          </p:nvPr>
        </p:nvSpPr>
        <p:spPr>
          <a:xfrm>
            <a:off x="5716890" y="1585974"/>
            <a:ext cx="5776685" cy="4055035"/>
          </a:xfrm>
        </p:spPr>
        <p:txBody>
          <a:bodyPr>
            <a:normAutofit/>
          </a:bodyPr>
          <a:lstStyle/>
          <a:p>
            <a:pPr algn="just">
              <a:lnSpc>
                <a:spcPct val="110000"/>
              </a:lnSpc>
            </a:pPr>
            <a:r>
              <a:rPr lang="es-MX" sz="1600" dirty="0">
                <a:latin typeface="Arial" panose="020B0604020202020204" pitchFamily="34" charset="0"/>
                <a:cs typeface="Arial" panose="020B0604020202020204" pitchFamily="34" charset="0"/>
              </a:rPr>
              <a:t>Los romanos designaron “</a:t>
            </a:r>
            <a:r>
              <a:rPr lang="es-MX" sz="1600" dirty="0" err="1">
                <a:latin typeface="Arial" panose="020B0604020202020204" pitchFamily="34" charset="0"/>
                <a:cs typeface="Arial" panose="020B0604020202020204" pitchFamily="34" charset="0"/>
              </a:rPr>
              <a:t>otium</a:t>
            </a:r>
            <a:r>
              <a:rPr lang="es-MX" sz="1600" dirty="0">
                <a:latin typeface="Arial" panose="020B0604020202020204" pitchFamily="34" charset="0"/>
                <a:cs typeface="Arial" panose="020B0604020202020204" pitchFamily="34" charset="0"/>
              </a:rPr>
              <a:t>” al ocio, ociosidad, y “</a:t>
            </a:r>
            <a:r>
              <a:rPr lang="es-MX" sz="1600" dirty="0" err="1">
                <a:latin typeface="Arial" panose="020B0604020202020204" pitchFamily="34" charset="0"/>
                <a:cs typeface="Arial" panose="020B0604020202020204" pitchFamily="34" charset="0"/>
              </a:rPr>
              <a:t>neg</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otium</a:t>
            </a:r>
            <a:r>
              <a:rPr lang="es-MX" sz="1600" dirty="0">
                <a:latin typeface="Arial" panose="020B0604020202020204" pitchFamily="34" charset="0"/>
                <a:cs typeface="Arial" panose="020B0604020202020204" pitchFamily="34" charset="0"/>
              </a:rPr>
              <a:t>” al negocio, comercio y trabajo. Los romanos se constituían por el pueblo y los esclavos, los primeros eran los gobernantes o patricios; quienes accedían sin ningún problema  a la vida política, la conformación del senado y la magistratura, el conocido derecho romano.</a:t>
            </a:r>
          </a:p>
          <a:p>
            <a:pPr algn="just">
              <a:lnSpc>
                <a:spcPct val="110000"/>
              </a:lnSpc>
            </a:pPr>
            <a:r>
              <a:rPr lang="es-MX" sz="1600" dirty="0">
                <a:latin typeface="Arial" panose="020B0604020202020204" pitchFamily="34" charset="0"/>
                <a:cs typeface="Arial" panose="020B0604020202020204" pitchFamily="34" charset="0"/>
              </a:rPr>
              <a:t>Los esclavos no tenían libertades ni garantías individuales, encargados de todas las actividades laborales y de la vida económica. El ocio del pueblo romano se centró en la diversión y descanso.</a:t>
            </a:r>
          </a:p>
        </p:txBody>
      </p:sp>
    </p:spTree>
    <p:extLst>
      <p:ext uri="{BB962C8B-B14F-4D97-AF65-F5344CB8AC3E}">
        <p14:creationId xmlns:p14="http://schemas.microsoft.com/office/powerpoint/2010/main" val="4112929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BA6A64-A348-4CAE-87EA-C9ECF7ECCF7D}"/>
              </a:ext>
            </a:extLst>
          </p:cNvPr>
          <p:cNvSpPr>
            <a:spLocks noGrp="1"/>
          </p:cNvSpPr>
          <p:nvPr>
            <p:ph type="title"/>
          </p:nvPr>
        </p:nvSpPr>
        <p:spPr/>
        <p:txBody>
          <a:bodyPr/>
          <a:lstStyle/>
          <a:p>
            <a:pPr algn="ctr"/>
            <a:r>
              <a:rPr lang="es-MX" dirty="0"/>
              <a:t>EDAD MEDIA</a:t>
            </a:r>
          </a:p>
        </p:txBody>
      </p:sp>
      <p:sp>
        <p:nvSpPr>
          <p:cNvPr id="3" name="Marcador de contenido 2">
            <a:extLst>
              <a:ext uri="{FF2B5EF4-FFF2-40B4-BE49-F238E27FC236}">
                <a16:creationId xmlns:a16="http://schemas.microsoft.com/office/drawing/2014/main" id="{05023E4E-BB4C-49EF-9308-1DA872EA82BC}"/>
              </a:ext>
            </a:extLst>
          </p:cNvPr>
          <p:cNvSpPr>
            <a:spLocks noGrp="1"/>
          </p:cNvSpPr>
          <p:nvPr>
            <p:ph sz="quarter" idx="13"/>
          </p:nvPr>
        </p:nvSpPr>
        <p:spPr/>
        <p:txBody>
          <a:bodyPr>
            <a:noAutofit/>
          </a:bodyPr>
          <a:lstStyle/>
          <a:p>
            <a:r>
              <a:rPr lang="es-MX" sz="2400" dirty="0">
                <a:latin typeface="Arial" panose="020B0604020202020204" pitchFamily="34" charset="0"/>
                <a:cs typeface="Arial" panose="020B0604020202020204" pitchFamily="34" charset="0"/>
              </a:rPr>
              <a:t>En esta sociedad sobresalen dos clases.</a:t>
            </a:r>
          </a:p>
          <a:p>
            <a:r>
              <a:rPr lang="es-MX" sz="2400" dirty="0">
                <a:latin typeface="Arial" panose="020B0604020202020204" pitchFamily="34" charset="0"/>
                <a:cs typeface="Arial" panose="020B0604020202020204" pitchFamily="34" charset="0"/>
              </a:rPr>
              <a:t>1.    Señores feudales y el Clero.</a:t>
            </a:r>
          </a:p>
          <a:p>
            <a:r>
              <a:rPr lang="es-MX" sz="2400" dirty="0">
                <a:latin typeface="Arial" panose="020B0604020202020204" pitchFamily="34" charset="0"/>
                <a:cs typeface="Arial" panose="020B0604020202020204" pitchFamily="34" charset="0"/>
              </a:rPr>
              <a:t>2.    Los siervos o campesinos.</a:t>
            </a:r>
          </a:p>
          <a:p>
            <a:r>
              <a:rPr lang="es-MX" sz="2400" dirty="0">
                <a:latin typeface="Arial" panose="020B0604020202020204" pitchFamily="34" charset="0"/>
                <a:cs typeface="Arial" panose="020B0604020202020204" pitchFamily="34" charset="0"/>
              </a:rPr>
              <a:t>Los primeros son dueños de grandes extensiones de tierra y castillos; los segundos encargados de trabajar la tierra y servir al señor feudal.  La clase en el poder, tanto en el feudo como en el Clero, implantaron los tipos de Ocio.</a:t>
            </a:r>
          </a:p>
        </p:txBody>
      </p:sp>
    </p:spTree>
    <p:extLst>
      <p:ext uri="{BB962C8B-B14F-4D97-AF65-F5344CB8AC3E}">
        <p14:creationId xmlns:p14="http://schemas.microsoft.com/office/powerpoint/2010/main" val="4252928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pic>
        <p:nvPicPr>
          <p:cNvPr id="4" name="Imagen 3">
            <a:extLst>
              <a:ext uri="{FF2B5EF4-FFF2-40B4-BE49-F238E27FC236}">
                <a16:creationId xmlns:a16="http://schemas.microsoft.com/office/drawing/2014/main" id="{EDC8C7A6-F080-4F62-A207-D94350B73B98}"/>
              </a:ext>
            </a:extLst>
          </p:cNvPr>
          <p:cNvPicPr>
            <a:picLocks noChangeAspect="1"/>
          </p:cNvPicPr>
          <p:nvPr/>
        </p:nvPicPr>
        <p:blipFill rotWithShape="1">
          <a:blip r:embed="rId3"/>
          <a:srcRect l="9689" r="11635"/>
          <a:stretch/>
        </p:blipFill>
        <p:spPr>
          <a:xfrm>
            <a:off x="6327849" y="234347"/>
            <a:ext cx="5146360" cy="5903415"/>
          </a:xfrm>
          <a:prstGeom prst="rect">
            <a:avLst/>
          </a:prstGeom>
          <a:ln>
            <a:noFill/>
          </a:ln>
        </p:spPr>
      </p:pic>
      <p:sp>
        <p:nvSpPr>
          <p:cNvPr id="13"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5"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094412" cy="6380796"/>
          </a:xfrm>
          <a:prstGeom prst="rect">
            <a:avLst/>
          </a:prstGeom>
          <a:gradFill flip="none" rotWithShape="1">
            <a:gsLst>
              <a:gs pos="34000">
                <a:schemeClr val="accent1"/>
              </a:gs>
              <a:gs pos="100000">
                <a:schemeClr val="accent1">
                  <a:lumMod val="60000"/>
                </a:schemeClr>
              </a:gs>
            </a:gsLst>
            <a:lin ang="8100000" scaled="1"/>
            <a:tileRect/>
          </a:gra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424739D1-9AC4-4894-8A26-84823F4A826F}"/>
              </a:ext>
            </a:extLst>
          </p:cNvPr>
          <p:cNvSpPr>
            <a:spLocks noGrp="1"/>
          </p:cNvSpPr>
          <p:nvPr>
            <p:ph type="title"/>
          </p:nvPr>
        </p:nvSpPr>
        <p:spPr>
          <a:xfrm>
            <a:off x="1685851" y="362899"/>
            <a:ext cx="4957275" cy="1146825"/>
          </a:xfrm>
        </p:spPr>
        <p:txBody>
          <a:bodyPr>
            <a:normAutofit/>
          </a:bodyPr>
          <a:lstStyle/>
          <a:p>
            <a:r>
              <a:rPr lang="es-MX" dirty="0">
                <a:solidFill>
                  <a:schemeClr val="bg1"/>
                </a:solidFill>
              </a:rPr>
              <a:t>EDAD MEDIA</a:t>
            </a:r>
          </a:p>
        </p:txBody>
      </p:sp>
      <p:sp>
        <p:nvSpPr>
          <p:cNvPr id="3" name="Marcador de contenido 2">
            <a:extLst>
              <a:ext uri="{FF2B5EF4-FFF2-40B4-BE49-F238E27FC236}">
                <a16:creationId xmlns:a16="http://schemas.microsoft.com/office/drawing/2014/main" id="{883EF616-0E09-440B-BF47-2CEA6B58507F}"/>
              </a:ext>
            </a:extLst>
          </p:cNvPr>
          <p:cNvSpPr>
            <a:spLocks noGrp="1"/>
          </p:cNvSpPr>
          <p:nvPr>
            <p:ph sz="quarter" idx="13"/>
          </p:nvPr>
        </p:nvSpPr>
        <p:spPr>
          <a:xfrm>
            <a:off x="-111683" y="1035198"/>
            <a:ext cx="6206095" cy="5285430"/>
          </a:xfrm>
        </p:spPr>
        <p:txBody>
          <a:bodyPr>
            <a:noAutofit/>
          </a:bodyPr>
          <a:lstStyle/>
          <a:p>
            <a:pPr algn="just">
              <a:lnSpc>
                <a:spcPct val="110000"/>
              </a:lnSpc>
            </a:pPr>
            <a:r>
              <a:rPr lang="es-MX" sz="1400" dirty="0">
                <a:solidFill>
                  <a:schemeClr val="bg1"/>
                </a:solidFill>
                <a:latin typeface="Arial" panose="020B0604020202020204" pitchFamily="34" charset="0"/>
                <a:cs typeface="Arial" panose="020B0604020202020204" pitchFamily="34" charset="0"/>
              </a:rPr>
              <a:t>El ocio como contemplación de lo divino: Impuesto por la Iglesia desde la construcción de grandes templos. El ocio es adorar a Dios en busca de salvación divina, asistir a misa los domingos fue una obligación.</a:t>
            </a:r>
          </a:p>
          <a:p>
            <a:pPr algn="just">
              <a:lnSpc>
                <a:spcPct val="110000"/>
              </a:lnSpc>
            </a:pPr>
            <a:r>
              <a:rPr lang="es-MX" sz="1400" dirty="0">
                <a:solidFill>
                  <a:schemeClr val="bg1"/>
                </a:solidFill>
                <a:latin typeface="Arial" panose="020B0604020202020204" pitchFamily="34" charset="0"/>
                <a:cs typeface="Arial" panose="020B0604020202020204" pitchFamily="34" charset="0"/>
              </a:rPr>
              <a:t>v  El ocio bucólico o popular: La iglesia fijó como días de Ocio los domingos y días festivos (días del santo patrón o de conmemoración a la virgen) Estos días se dedicaron a la población, pero sobre todo para los siervos o campesinos, quienes se inspiraron en la poesía para recordar, exponer o celebrar. Así  mismo para sus actividades agrícolas.</a:t>
            </a:r>
          </a:p>
          <a:p>
            <a:pPr algn="just">
              <a:lnSpc>
                <a:spcPct val="110000"/>
              </a:lnSpc>
            </a:pPr>
            <a:r>
              <a:rPr lang="es-MX" sz="1400" dirty="0">
                <a:solidFill>
                  <a:schemeClr val="bg1"/>
                </a:solidFill>
                <a:latin typeface="Arial" panose="020B0604020202020204" pitchFamily="34" charset="0"/>
                <a:cs typeface="Arial" panose="020B0604020202020204" pitchFamily="34" charset="0"/>
              </a:rPr>
              <a:t>v  El ocio como ideal caballeresco u ocio sostenible fue practicado por la clase opulenta, la cual siempre se opuso al trabajo, según ella era una obligación de siervos y campesinos. El ideal Caballeresco se manejó como un estatus social, exhibición de riqueza y poder, se realizaban torneos de cacería, pesca, se hacían reuniones y fiestas sociales, se jugaba esgrima y ajedrez.</a:t>
            </a:r>
          </a:p>
        </p:txBody>
      </p:sp>
    </p:spTree>
    <p:extLst>
      <p:ext uri="{BB962C8B-B14F-4D97-AF65-F5344CB8AC3E}">
        <p14:creationId xmlns:p14="http://schemas.microsoft.com/office/powerpoint/2010/main" val="895184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419C2B-8D6A-4112-A106-9938EA268188}"/>
              </a:ext>
            </a:extLst>
          </p:cNvPr>
          <p:cNvSpPr>
            <a:spLocks noGrp="1"/>
          </p:cNvSpPr>
          <p:nvPr>
            <p:ph type="title"/>
          </p:nvPr>
        </p:nvSpPr>
        <p:spPr/>
        <p:txBody>
          <a:bodyPr/>
          <a:lstStyle/>
          <a:p>
            <a:pPr algn="ctr"/>
            <a:r>
              <a:rPr lang="es-MX" dirty="0"/>
              <a:t>SIGLO XIX</a:t>
            </a:r>
          </a:p>
        </p:txBody>
      </p:sp>
      <p:sp>
        <p:nvSpPr>
          <p:cNvPr id="3" name="Marcador de contenido 2">
            <a:extLst>
              <a:ext uri="{FF2B5EF4-FFF2-40B4-BE49-F238E27FC236}">
                <a16:creationId xmlns:a16="http://schemas.microsoft.com/office/drawing/2014/main" id="{22BB7533-C9A8-4AB6-AECB-74927B5FF346}"/>
              </a:ext>
            </a:extLst>
          </p:cNvPr>
          <p:cNvSpPr>
            <a:spLocks noGrp="1"/>
          </p:cNvSpPr>
          <p:nvPr>
            <p:ph sz="quarter" idx="13"/>
          </p:nvPr>
        </p:nvSpPr>
        <p:spPr>
          <a:xfrm>
            <a:off x="685800" y="1669774"/>
            <a:ext cx="10394707" cy="4041913"/>
          </a:xfrm>
        </p:spPr>
        <p:txBody>
          <a:bodyPr>
            <a:normAutofit fontScale="70000" lnSpcReduction="20000"/>
          </a:bodyPr>
          <a:lstStyle/>
          <a:p>
            <a:pPr algn="just"/>
            <a:r>
              <a:rPr lang="es-MX" dirty="0">
                <a:latin typeface="Arial" panose="020B0604020202020204" pitchFamily="34" charset="0"/>
                <a:cs typeface="Arial" panose="020B0604020202020204" pitchFamily="34" charset="0"/>
              </a:rPr>
              <a:t>La ideología predominante fue todo lo relacionado con la importancia del trabajo, lo que conllevó a la llegada y consolidación de la burguesía y el proletariado. A más trabajo, más riqueza para los </a:t>
            </a:r>
            <a:r>
              <a:rPr lang="es-MX" dirty="0" err="1">
                <a:latin typeface="Arial" panose="020B0604020202020204" pitchFamily="34" charset="0"/>
                <a:cs typeface="Arial" panose="020B0604020202020204" pitchFamily="34" charset="0"/>
              </a:rPr>
              <a:t>birgueses</a:t>
            </a:r>
            <a:r>
              <a:rPr lang="es-MX" dirty="0">
                <a:latin typeface="Arial" panose="020B0604020202020204" pitchFamily="34" charset="0"/>
                <a:cs typeface="Arial" panose="020B0604020202020204" pitchFamily="34" charset="0"/>
              </a:rPr>
              <a:t> y menos condiciones favorables para los obreros. La clase burguesa sostenía que los ociosos eran unos parásitos y a la vez inmorales.</a:t>
            </a:r>
          </a:p>
          <a:p>
            <a:pPr algn="just"/>
            <a:r>
              <a:rPr lang="es-MX" dirty="0">
                <a:latin typeface="Arial" panose="020B0604020202020204" pitchFamily="34" charset="0"/>
                <a:cs typeface="Arial" panose="020B0604020202020204" pitchFamily="34" charset="0"/>
              </a:rPr>
              <a:t>Max Weber del puritanismo protestante, habló de una moral de trabajo donde se imponía al individuo que el trabajo representaba el único medio de salvación, el ocio es improductivo e incita al consumo.</a:t>
            </a:r>
          </a:p>
          <a:p>
            <a:pPr algn="just"/>
            <a:r>
              <a:rPr lang="es-MX" dirty="0">
                <a:latin typeface="Arial" panose="020B0604020202020204" pitchFamily="34" charset="0"/>
                <a:cs typeface="Arial" panose="020B0604020202020204" pitchFamily="34" charset="0"/>
              </a:rPr>
              <a:t>Saint- </a:t>
            </a:r>
            <a:r>
              <a:rPr lang="es-MX" dirty="0" err="1">
                <a:latin typeface="Arial" panose="020B0604020202020204" pitchFamily="34" charset="0"/>
                <a:cs typeface="Arial" panose="020B0604020202020204" pitchFamily="34" charset="0"/>
              </a:rPr>
              <a:t>Simon</a:t>
            </a:r>
            <a:r>
              <a:rPr lang="es-MX" dirty="0">
                <a:latin typeface="Arial" panose="020B0604020202020204" pitchFamily="34" charset="0"/>
                <a:cs typeface="Arial" panose="020B0604020202020204" pitchFamily="34" charset="0"/>
              </a:rPr>
              <a:t> condenó al Ocio y aseguró que sólo el trabajo llevaría a una vida igualitaria. Paul </a:t>
            </a:r>
            <a:r>
              <a:rPr lang="es-MX" dirty="0" err="1">
                <a:latin typeface="Arial" panose="020B0604020202020204" pitchFamily="34" charset="0"/>
                <a:cs typeface="Arial" panose="020B0604020202020204" pitchFamily="34" charset="0"/>
              </a:rPr>
              <a:t>Lafargue</a:t>
            </a:r>
            <a:r>
              <a:rPr lang="es-MX" dirty="0">
                <a:latin typeface="Arial" panose="020B0604020202020204" pitchFamily="34" charset="0"/>
                <a:cs typeface="Arial" panose="020B0604020202020204" pitchFamily="34" charset="0"/>
              </a:rPr>
              <a:t> se opuso a lo anterior y criticó duramente a los burgueses para que se pusieran a trabajar y producir; para los obreros pedía reducción considerable de horas de trabajo.</a:t>
            </a:r>
          </a:p>
          <a:p>
            <a:pPr algn="just"/>
            <a:r>
              <a:rPr lang="es-MX" dirty="0">
                <a:latin typeface="Arial" panose="020B0604020202020204" pitchFamily="34" charset="0"/>
                <a:cs typeface="Arial" panose="020B0604020202020204" pitchFamily="34" charset="0"/>
              </a:rPr>
              <a:t>T. Veblen expresó en 1899 que los Aristócratas en su tiempo de Ocio se dedicaron al consumo desmedido de productos superfluos, el ocio representó símbolo de clase y consumo ostentativo o neurótico.</a:t>
            </a:r>
          </a:p>
        </p:txBody>
      </p:sp>
    </p:spTree>
    <p:extLst>
      <p:ext uri="{BB962C8B-B14F-4D97-AF65-F5344CB8AC3E}">
        <p14:creationId xmlns:p14="http://schemas.microsoft.com/office/powerpoint/2010/main" val="4099645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10;&#10;Descripción generada con confianza alta">
            <a:extLst>
              <a:ext uri="{FF2B5EF4-FFF2-40B4-BE49-F238E27FC236}">
                <a16:creationId xmlns:a16="http://schemas.microsoft.com/office/drawing/2014/main" id="{6BD82B9E-4B0E-4466-A406-EA0BACC74DE0}"/>
              </a:ext>
            </a:extLst>
          </p:cNvPr>
          <p:cNvPicPr>
            <a:picLocks noChangeAspect="1"/>
          </p:cNvPicPr>
          <p:nvPr/>
        </p:nvPicPr>
        <p:blipFill rotWithShape="1">
          <a:blip r:embed="rId2"/>
          <a:srcRect t="3677" b="11736"/>
          <a:stretch/>
        </p:blipFill>
        <p:spPr>
          <a:xfrm>
            <a:off x="20" y="10"/>
            <a:ext cx="12191980" cy="6857990"/>
          </a:xfrm>
          <a:prstGeom prst="rect">
            <a:avLst/>
          </a:prstGeom>
        </p:spPr>
      </p:pic>
      <p:sp>
        <p:nvSpPr>
          <p:cNvPr id="17"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rot="21420000">
            <a:off x="4300962" y="605592"/>
            <a:ext cx="8044106" cy="5638800"/>
          </a:xfrm>
          <a:custGeom>
            <a:avLst/>
            <a:gdLst/>
            <a:ahLst/>
            <a:cxnLst/>
            <a:rect l="l" t="t" r="r" b="b"/>
            <a:pathLst>
              <a:path w="8044106" h="5638800">
                <a:moveTo>
                  <a:pt x="8044106" y="0"/>
                </a:moveTo>
                <a:lnTo>
                  <a:pt x="7748589" y="5638800"/>
                </a:lnTo>
                <a:lnTo>
                  <a:pt x="0" y="5638800"/>
                </a:lnTo>
                <a:lnTo>
                  <a:pt x="0" y="0"/>
                </a:lnTo>
                <a:close/>
              </a:path>
            </a:pathLst>
          </a:custGeom>
          <a:solidFill>
            <a:schemeClr val="accent1">
              <a:alpha val="82000"/>
            </a:schemeClr>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3FA36FA9-51FE-45B9-905E-1FE8E6208A0B}"/>
              </a:ext>
            </a:extLst>
          </p:cNvPr>
          <p:cNvSpPr>
            <a:spLocks noGrp="1"/>
          </p:cNvSpPr>
          <p:nvPr>
            <p:ph type="title"/>
          </p:nvPr>
        </p:nvSpPr>
        <p:spPr>
          <a:xfrm rot="21420000">
            <a:off x="4677415" y="1226752"/>
            <a:ext cx="6851126" cy="1151965"/>
          </a:xfrm>
        </p:spPr>
        <p:txBody>
          <a:bodyPr>
            <a:normAutofit/>
          </a:bodyPr>
          <a:lstStyle/>
          <a:p>
            <a:pPr algn="ctr"/>
            <a:r>
              <a:rPr lang="es-MX" dirty="0">
                <a:solidFill>
                  <a:schemeClr val="bg1"/>
                </a:solidFill>
              </a:rPr>
              <a:t>OCIO MODERNO</a:t>
            </a:r>
          </a:p>
        </p:txBody>
      </p:sp>
      <p:sp>
        <p:nvSpPr>
          <p:cNvPr id="3" name="Marcador de contenido 2">
            <a:extLst>
              <a:ext uri="{FF2B5EF4-FFF2-40B4-BE49-F238E27FC236}">
                <a16:creationId xmlns:a16="http://schemas.microsoft.com/office/drawing/2014/main" id="{E1E538E1-936D-4A64-BD31-8F18290A8B4B}"/>
              </a:ext>
            </a:extLst>
          </p:cNvPr>
          <p:cNvSpPr>
            <a:spLocks noGrp="1"/>
          </p:cNvSpPr>
          <p:nvPr>
            <p:ph sz="quarter" idx="13"/>
          </p:nvPr>
        </p:nvSpPr>
        <p:spPr>
          <a:xfrm rot="21420000">
            <a:off x="4795082" y="2453538"/>
            <a:ext cx="6867212" cy="3544478"/>
          </a:xfrm>
        </p:spPr>
        <p:txBody>
          <a:bodyPr>
            <a:noAutofit/>
          </a:bodyPr>
          <a:lstStyle/>
          <a:p>
            <a:pPr>
              <a:lnSpc>
                <a:spcPct val="110000"/>
              </a:lnSpc>
            </a:pPr>
            <a:r>
              <a:rPr lang="es-MX" sz="1400" dirty="0">
                <a:solidFill>
                  <a:schemeClr val="bg1"/>
                </a:solidFill>
                <a:latin typeface="Arial" panose="020B0604020202020204" pitchFamily="34" charset="0"/>
                <a:cs typeface="Arial" panose="020B0604020202020204" pitchFamily="34" charset="0"/>
              </a:rPr>
              <a:t>Roger Sue menciona algunas características del Ocio Moderno:</a:t>
            </a:r>
          </a:p>
          <a:p>
            <a:pPr>
              <a:lnSpc>
                <a:spcPct val="110000"/>
              </a:lnSpc>
            </a:pPr>
            <a:r>
              <a:rPr lang="es-MX" sz="1400" dirty="0">
                <a:solidFill>
                  <a:schemeClr val="bg1"/>
                </a:solidFill>
                <a:latin typeface="Arial" panose="020B0604020202020204" pitchFamily="34" charset="0"/>
                <a:cs typeface="Arial" panose="020B0604020202020204" pitchFamily="34" charset="0"/>
              </a:rPr>
              <a:t>El acrecentamiento del tiempo Libre y la disminución de trabajo, que permite la parte recreativa. La generalización de diversiones referente a toda una infraestructura rural y urbana permitirá a la población divertirse, y a la organización de la colectividad para practicar la diversión que más les convenga.</a:t>
            </a:r>
          </a:p>
          <a:p>
            <a:pPr>
              <a:lnSpc>
                <a:spcPct val="110000"/>
              </a:lnSpc>
            </a:pPr>
            <a:r>
              <a:rPr lang="es-MX" sz="1400" dirty="0" err="1">
                <a:solidFill>
                  <a:schemeClr val="bg1"/>
                </a:solidFill>
                <a:latin typeface="Arial" panose="020B0604020202020204" pitchFamily="34" charset="0"/>
                <a:cs typeface="Arial" panose="020B0604020202020204" pitchFamily="34" charset="0"/>
              </a:rPr>
              <a:t>Gete</a:t>
            </a:r>
            <a:r>
              <a:rPr lang="es-MX" sz="1400" dirty="0">
                <a:solidFill>
                  <a:schemeClr val="bg1"/>
                </a:solidFill>
                <a:latin typeface="Arial" panose="020B0604020202020204" pitchFamily="34" charset="0"/>
                <a:cs typeface="Arial" panose="020B0604020202020204" pitchFamily="34" charset="0"/>
              </a:rPr>
              <a:t> Alonso, en su obra “ tiempo de ocio” menciona lo siguiente:</a:t>
            </a:r>
          </a:p>
          <a:p>
            <a:pPr>
              <a:lnSpc>
                <a:spcPct val="110000"/>
              </a:lnSpc>
            </a:pPr>
            <a:r>
              <a:rPr lang="es-MX" sz="1400" dirty="0">
                <a:solidFill>
                  <a:schemeClr val="bg1"/>
                </a:solidFill>
                <a:latin typeface="Arial" panose="020B0604020202020204" pitchFamily="34" charset="0"/>
                <a:cs typeface="Arial" panose="020B0604020202020204" pitchFamily="34" charset="0"/>
              </a:rPr>
              <a:t>Descanso, diversión y desarrollo personal, para alcanzar las condiciones de supervivencia, condiciones afectivas y condiciones creativas.</a:t>
            </a:r>
          </a:p>
        </p:txBody>
      </p:sp>
    </p:spTree>
    <p:extLst>
      <p:ext uri="{BB962C8B-B14F-4D97-AF65-F5344CB8AC3E}">
        <p14:creationId xmlns:p14="http://schemas.microsoft.com/office/powerpoint/2010/main" val="945155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ECBBB3-5CF9-4F24-9F8C-6F1E6B417DD7}"/>
              </a:ext>
            </a:extLst>
          </p:cNvPr>
          <p:cNvSpPr>
            <a:spLocks noGrp="1"/>
          </p:cNvSpPr>
          <p:nvPr>
            <p:ph type="title"/>
          </p:nvPr>
        </p:nvSpPr>
        <p:spPr/>
        <p:txBody>
          <a:bodyPr>
            <a:normAutofit fontScale="90000"/>
          </a:bodyPr>
          <a:lstStyle/>
          <a:p>
            <a:pPr algn="ctr"/>
            <a:r>
              <a:rPr lang="es-MX" dirty="0"/>
              <a:t>Comunismo primitivo</a:t>
            </a:r>
            <a:br>
              <a:rPr lang="es-MX" dirty="0"/>
            </a:br>
            <a:endParaRPr lang="es-MX" dirty="0"/>
          </a:p>
        </p:txBody>
      </p:sp>
      <p:sp>
        <p:nvSpPr>
          <p:cNvPr id="3" name="Marcador de contenido 2">
            <a:extLst>
              <a:ext uri="{FF2B5EF4-FFF2-40B4-BE49-F238E27FC236}">
                <a16:creationId xmlns:a16="http://schemas.microsoft.com/office/drawing/2014/main" id="{F634058B-6F16-4286-B1CC-E266D48C4CB1}"/>
              </a:ext>
            </a:extLst>
          </p:cNvPr>
          <p:cNvSpPr>
            <a:spLocks noGrp="1"/>
          </p:cNvSpPr>
          <p:nvPr>
            <p:ph sz="quarter" idx="13"/>
          </p:nvPr>
        </p:nvSpPr>
        <p:spPr>
          <a:xfrm>
            <a:off x="685800" y="1643270"/>
            <a:ext cx="10394707" cy="3829878"/>
          </a:xfrm>
        </p:spPr>
        <p:txBody>
          <a:bodyPr>
            <a:normAutofit/>
          </a:bodyPr>
          <a:lstStyle/>
          <a:p>
            <a:pPr algn="just"/>
            <a:r>
              <a:rPr lang="es-MX" dirty="0">
                <a:latin typeface="Arial" panose="020B0604020202020204" pitchFamily="34" charset="0"/>
                <a:cs typeface="Arial" panose="020B0604020202020204" pitchFamily="34" charset="0"/>
              </a:rPr>
              <a:t>En este régimen económico destaca la existencia de una exuberante vegetación y gran diversidad de animales, por ello el ser humano se organizó con una adecuada diversificación de actividades, dando de esta forma la división del trabajo, es decir, a cada persona le correspondían ciertos derechos, pero también obligaciones específicas que obedecían a sus características físicas. Esta etapa se caracteriza porque no existía la propiedad privada. De esta forma el Ocio se manifestó como una actividad de grupo en la lucha por superar los fenómenos naturales y plasmándose en aspectos religiosos y artísticos.</a:t>
            </a:r>
          </a:p>
        </p:txBody>
      </p:sp>
    </p:spTree>
    <p:extLst>
      <p:ext uri="{BB962C8B-B14F-4D97-AF65-F5344CB8AC3E}">
        <p14:creationId xmlns:p14="http://schemas.microsoft.com/office/powerpoint/2010/main" val="1952111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E0A0E9-BFF7-4235-AD3C-29E06A55F9FB}"/>
              </a:ext>
            </a:extLst>
          </p:cNvPr>
          <p:cNvSpPr>
            <a:spLocks noGrp="1"/>
          </p:cNvSpPr>
          <p:nvPr>
            <p:ph type="title"/>
          </p:nvPr>
        </p:nvSpPr>
        <p:spPr/>
        <p:txBody>
          <a:bodyPr/>
          <a:lstStyle/>
          <a:p>
            <a:pPr algn="ctr"/>
            <a:r>
              <a:rPr lang="es-MX" dirty="0"/>
              <a:t>REVOLUCIÓN INDUSTRIAL</a:t>
            </a:r>
          </a:p>
        </p:txBody>
      </p:sp>
      <p:sp>
        <p:nvSpPr>
          <p:cNvPr id="3" name="Marcador de contenido 2">
            <a:extLst>
              <a:ext uri="{FF2B5EF4-FFF2-40B4-BE49-F238E27FC236}">
                <a16:creationId xmlns:a16="http://schemas.microsoft.com/office/drawing/2014/main" id="{13148508-90DC-4070-A4B7-6D5BB243B5EE}"/>
              </a:ext>
            </a:extLst>
          </p:cNvPr>
          <p:cNvSpPr>
            <a:spLocks noGrp="1"/>
          </p:cNvSpPr>
          <p:nvPr>
            <p:ph sz="quarter" idx="13"/>
          </p:nvPr>
        </p:nvSpPr>
        <p:spPr>
          <a:xfrm>
            <a:off x="685800" y="2063396"/>
            <a:ext cx="10394707" cy="3568778"/>
          </a:xfrm>
        </p:spPr>
        <p:txBody>
          <a:bodyPr>
            <a:normAutofit fontScale="92500" lnSpcReduction="20000"/>
          </a:bodyPr>
          <a:lstStyle/>
          <a:p>
            <a:pPr algn="just"/>
            <a:r>
              <a:rPr lang="es-MX" dirty="0">
                <a:latin typeface="Arial" panose="020B0604020202020204" pitchFamily="34" charset="0"/>
                <a:cs typeface="Arial" panose="020B0604020202020204" pitchFamily="34" charset="0"/>
              </a:rPr>
              <a:t>Se establecen horarios para jornadas de trabajo, el trabajador dispone de un tiempo de trabajo y tiempo libre de trabajo. El descanso significó reposición de energía perdida. Estas condiciones propiciaron una ola de protestas de la clase obrera que exigía jornadas laborales que permitieran el derecho al descanso y a la educación.</a:t>
            </a:r>
          </a:p>
          <a:p>
            <a:pPr algn="just"/>
            <a:r>
              <a:rPr lang="es-MX" dirty="0">
                <a:latin typeface="Arial" panose="020B0604020202020204" pitchFamily="34" charset="0"/>
                <a:cs typeface="Arial" panose="020B0604020202020204" pitchFamily="34" charset="0"/>
              </a:rPr>
              <a:t>El hombre se sumerge en una sociedad de consumo, notándose en la adquisición de productos y bienes; así surge una deshumanización creciente donde ya no se da con tanta frecuencia el contacto con la naturaleza, el trabajador es parte del proceso productivo, se va perdiendo el sentido de la creatividad y de superación personal. El trabajador dispone de mayor tiempo libre.</a:t>
            </a:r>
          </a:p>
        </p:txBody>
      </p:sp>
    </p:spTree>
    <p:extLst>
      <p:ext uri="{BB962C8B-B14F-4D97-AF65-F5344CB8AC3E}">
        <p14:creationId xmlns:p14="http://schemas.microsoft.com/office/powerpoint/2010/main" val="209828223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vento principal">
  <a:themeElements>
    <a:clrScheme name="Main Event">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E3530EC-BA5B-407C-9B36-00820F39551C}"/>
    </a:ext>
  </a:extLst>
</a:theme>
</file>

<file path=docProps/app.xml><?xml version="1.0" encoding="utf-8"?>
<Properties xmlns="http://schemas.openxmlformats.org/officeDocument/2006/extended-properties" xmlns:vt="http://schemas.openxmlformats.org/officeDocument/2006/docPropsVTypes">
  <Template>TM04033927[[fn=Evento principal]]</Template>
  <TotalTime>79</TotalTime>
  <Words>1321</Words>
  <Application>Microsoft Office PowerPoint</Application>
  <PresentationFormat>Panorámica</PresentationFormat>
  <Paragraphs>49</Paragraphs>
  <Slides>15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15</vt:i4>
      </vt:variant>
    </vt:vector>
  </HeadingPairs>
  <TitlesOfParts>
    <vt:vector size="18" baseType="lpstr">
      <vt:lpstr>Arial</vt:lpstr>
      <vt:lpstr>Impact</vt:lpstr>
      <vt:lpstr>Evento principal</vt:lpstr>
      <vt:lpstr>Antecedentes Tiempo libre, ocio Y ANIMACIÓN TURÍSTICA</vt:lpstr>
      <vt:lpstr>LOS GRIEGOS</vt:lpstr>
      <vt:lpstr>ROMA</vt:lpstr>
      <vt:lpstr>EDAD MEDIA</vt:lpstr>
      <vt:lpstr>EDAD MEDIA</vt:lpstr>
      <vt:lpstr>SIGLO XIX</vt:lpstr>
      <vt:lpstr>OCIO MODERNO</vt:lpstr>
      <vt:lpstr>Comunismo primitivo </vt:lpstr>
      <vt:lpstr>REVOLUCIÓN INDUSTRIAL</vt:lpstr>
      <vt:lpstr>USOS DEL TIEMPO LIBRE</vt:lpstr>
      <vt:lpstr>ANIMACIÓN</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Antecedentes Tiempo libre y ocio</dc:title>
  <dc:creator>Aurora</dc:creator>
  <cp:lastModifiedBy>Aurora</cp:lastModifiedBy>
  <cp:revision>25</cp:revision>
  <dcterms:created xsi:type="dcterms:W3CDTF">2017-08-14T23:26:08Z</dcterms:created>
  <dcterms:modified xsi:type="dcterms:W3CDTF">2017-10-02T21:16:41Z</dcterms:modified>
</cp:coreProperties>
</file>