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8"/>
  </p:notesMasterIdLst>
  <p:sldIdLst>
    <p:sldId id="314" r:id="rId2"/>
    <p:sldId id="299" r:id="rId3"/>
    <p:sldId id="304" r:id="rId4"/>
    <p:sldId id="311" r:id="rId5"/>
    <p:sldId id="300" r:id="rId6"/>
    <p:sldId id="312" r:id="rId7"/>
    <p:sldId id="313" r:id="rId8"/>
    <p:sldId id="301" r:id="rId9"/>
    <p:sldId id="302" r:id="rId10"/>
    <p:sldId id="305" r:id="rId11"/>
    <p:sldId id="351" r:id="rId12"/>
    <p:sldId id="315" r:id="rId13"/>
    <p:sldId id="303" r:id="rId14"/>
    <p:sldId id="258" r:id="rId15"/>
    <p:sldId id="316" r:id="rId16"/>
    <p:sldId id="272" r:id="rId17"/>
    <p:sldId id="317" r:id="rId18"/>
    <p:sldId id="319" r:id="rId19"/>
    <p:sldId id="320" r:id="rId20"/>
    <p:sldId id="321" r:id="rId21"/>
    <p:sldId id="326" r:id="rId22"/>
    <p:sldId id="327" r:id="rId23"/>
    <p:sldId id="322" r:id="rId24"/>
    <p:sldId id="323" r:id="rId25"/>
    <p:sldId id="328" r:id="rId26"/>
    <p:sldId id="329" r:id="rId27"/>
    <p:sldId id="330" r:id="rId28"/>
    <p:sldId id="331" r:id="rId29"/>
    <p:sldId id="338" r:id="rId30"/>
    <p:sldId id="283" r:id="rId31"/>
    <p:sldId id="342" r:id="rId32"/>
    <p:sldId id="343" r:id="rId33"/>
    <p:sldId id="349" r:id="rId34"/>
    <p:sldId id="350" r:id="rId35"/>
    <p:sldId id="344" r:id="rId36"/>
    <p:sldId id="339" r:id="rId37"/>
    <p:sldId id="340" r:id="rId38"/>
    <p:sldId id="332" r:id="rId39"/>
    <p:sldId id="345" r:id="rId40"/>
    <p:sldId id="346" r:id="rId41"/>
    <p:sldId id="347" r:id="rId42"/>
    <p:sldId id="348" r:id="rId43"/>
    <p:sldId id="310" r:id="rId44"/>
    <p:sldId id="309" r:id="rId45"/>
    <p:sldId id="318" r:id="rId46"/>
    <p:sldId id="341" r:id="rId47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C18BAD-F822-4524-9F85-A6D15CB63470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51504827-5294-4E9F-8DBB-1FB3DFC1BDE0}">
      <dgm:prSet phldrT="[Text]"/>
      <dgm:spPr/>
      <dgm:t>
        <a:bodyPr/>
        <a:lstStyle/>
        <a:p>
          <a:r>
            <a:rPr lang="en-US" dirty="0"/>
            <a:t>Preconceptual 1900-1960</a:t>
          </a:r>
        </a:p>
      </dgm:t>
    </dgm:pt>
    <dgm:pt modelId="{B10BA710-6036-41F8-9ACB-B940C78E0C3D}" type="parTrans" cxnId="{C51DEB57-E67B-4475-88A3-D75A8DD8B803}">
      <dgm:prSet/>
      <dgm:spPr/>
      <dgm:t>
        <a:bodyPr/>
        <a:lstStyle/>
        <a:p>
          <a:endParaRPr lang="en-US"/>
        </a:p>
      </dgm:t>
    </dgm:pt>
    <dgm:pt modelId="{4B1F30C2-1493-43B0-9FAD-DC68423BD76F}" type="sibTrans" cxnId="{C51DEB57-E67B-4475-88A3-D75A8DD8B803}">
      <dgm:prSet/>
      <dgm:spPr/>
      <dgm:t>
        <a:bodyPr/>
        <a:lstStyle/>
        <a:p>
          <a:endParaRPr lang="en-US"/>
        </a:p>
      </dgm:t>
    </dgm:pt>
    <dgm:pt modelId="{1834AE0D-C633-45C1-9670-EC8342B1898F}">
      <dgm:prSet phldrT="[Text]"/>
      <dgm:spPr/>
      <dgm:t>
        <a:bodyPr/>
        <a:lstStyle/>
        <a:p>
          <a:r>
            <a:rPr lang="en-US" dirty="0"/>
            <a:t>Conceptual 1960-1990</a:t>
          </a:r>
        </a:p>
      </dgm:t>
    </dgm:pt>
    <dgm:pt modelId="{B5CC78A8-FC38-41E0-AB55-5E61BAEB5B68}" type="parTrans" cxnId="{0778F9DB-B16B-4B8F-916D-3CE4C8E3D9D3}">
      <dgm:prSet/>
      <dgm:spPr/>
      <dgm:t>
        <a:bodyPr/>
        <a:lstStyle/>
        <a:p>
          <a:endParaRPr lang="en-US"/>
        </a:p>
      </dgm:t>
    </dgm:pt>
    <dgm:pt modelId="{C92946B9-409A-44B9-9985-C393B8F2496C}" type="sibTrans" cxnId="{0778F9DB-B16B-4B8F-916D-3CE4C8E3D9D3}">
      <dgm:prSet/>
      <dgm:spPr/>
      <dgm:t>
        <a:bodyPr/>
        <a:lstStyle/>
        <a:p>
          <a:endParaRPr lang="en-US"/>
        </a:p>
      </dgm:t>
    </dgm:pt>
    <dgm:pt modelId="{A3392DA1-6084-470B-9E58-4FDD2B2B3549}">
      <dgm:prSet phldrT="[Text]"/>
      <dgm:spPr/>
      <dgm:t>
        <a:bodyPr/>
        <a:lstStyle/>
        <a:p>
          <a:r>
            <a:rPr lang="en-US" dirty="0" err="1"/>
            <a:t>Período</a:t>
          </a:r>
          <a:r>
            <a:rPr lang="en-US" dirty="0"/>
            <a:t> actual 1990-2005</a:t>
          </a:r>
        </a:p>
      </dgm:t>
    </dgm:pt>
    <dgm:pt modelId="{F6CD1B8B-1CC3-489A-9CEF-0740E0738830}" type="parTrans" cxnId="{3BBE8F7C-ABC2-4192-9EE9-7567CD1DFE61}">
      <dgm:prSet/>
      <dgm:spPr/>
      <dgm:t>
        <a:bodyPr/>
        <a:lstStyle/>
        <a:p>
          <a:endParaRPr lang="en-US"/>
        </a:p>
      </dgm:t>
    </dgm:pt>
    <dgm:pt modelId="{A0E9CDF5-181D-47D7-9B8B-BCC0DBEFBF74}" type="sibTrans" cxnId="{3BBE8F7C-ABC2-4192-9EE9-7567CD1DFE61}">
      <dgm:prSet/>
      <dgm:spPr/>
      <dgm:t>
        <a:bodyPr/>
        <a:lstStyle/>
        <a:p>
          <a:endParaRPr lang="en-US"/>
        </a:p>
      </dgm:t>
    </dgm:pt>
    <dgm:pt modelId="{DD48747D-6A11-4D32-8494-12C8CD3518D9}" type="pres">
      <dgm:prSet presAssocID="{52C18BAD-F822-4524-9F85-A6D15CB63470}" presName="Name0" presStyleCnt="0">
        <dgm:presLayoutVars>
          <dgm:dir/>
          <dgm:resizeHandles val="exact"/>
        </dgm:presLayoutVars>
      </dgm:prSet>
      <dgm:spPr/>
    </dgm:pt>
    <dgm:pt modelId="{931C1299-06DF-4267-A167-27D9AE9B1C98}" type="pres">
      <dgm:prSet presAssocID="{52C18BAD-F822-4524-9F85-A6D15CB63470}" presName="fgShape" presStyleLbl="fgShp" presStyleIdx="0" presStyleCnt="1"/>
      <dgm:spPr/>
    </dgm:pt>
    <dgm:pt modelId="{7C894E6E-B851-43BB-A9A4-707097607374}" type="pres">
      <dgm:prSet presAssocID="{52C18BAD-F822-4524-9F85-A6D15CB63470}" presName="linComp" presStyleCnt="0"/>
      <dgm:spPr/>
    </dgm:pt>
    <dgm:pt modelId="{E605E935-8F27-4382-A5E5-6E10B0E74EDC}" type="pres">
      <dgm:prSet presAssocID="{51504827-5294-4E9F-8DBB-1FB3DFC1BDE0}" presName="compNode" presStyleCnt="0"/>
      <dgm:spPr/>
    </dgm:pt>
    <dgm:pt modelId="{CF449B5C-EB15-43D4-808E-292E9EFABAD8}" type="pres">
      <dgm:prSet presAssocID="{51504827-5294-4E9F-8DBB-1FB3DFC1BDE0}" presName="bkgdShape" presStyleLbl="node1" presStyleIdx="0" presStyleCnt="3"/>
      <dgm:spPr/>
    </dgm:pt>
    <dgm:pt modelId="{8E380ACA-30E7-4705-972D-449BA4DBD380}" type="pres">
      <dgm:prSet presAssocID="{51504827-5294-4E9F-8DBB-1FB3DFC1BDE0}" presName="nodeTx" presStyleLbl="node1" presStyleIdx="0" presStyleCnt="3">
        <dgm:presLayoutVars>
          <dgm:bulletEnabled val="1"/>
        </dgm:presLayoutVars>
      </dgm:prSet>
      <dgm:spPr/>
    </dgm:pt>
    <dgm:pt modelId="{4A8AA5E1-C328-4D13-9DEB-818EA36F5F1F}" type="pres">
      <dgm:prSet presAssocID="{51504827-5294-4E9F-8DBB-1FB3DFC1BDE0}" presName="invisiNode" presStyleLbl="node1" presStyleIdx="0" presStyleCnt="3"/>
      <dgm:spPr/>
    </dgm:pt>
    <dgm:pt modelId="{F5B9F640-A867-470D-B1C3-B057C806B0E6}" type="pres">
      <dgm:prSet presAssocID="{51504827-5294-4E9F-8DBB-1FB3DFC1BDE0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AB590008-FF01-4349-A76A-B0B979B8D071}" type="pres">
      <dgm:prSet presAssocID="{4B1F30C2-1493-43B0-9FAD-DC68423BD76F}" presName="sibTrans" presStyleLbl="sibTrans2D1" presStyleIdx="0" presStyleCnt="0"/>
      <dgm:spPr/>
    </dgm:pt>
    <dgm:pt modelId="{F298FA7A-CF5F-45F8-91D8-720C3A167757}" type="pres">
      <dgm:prSet presAssocID="{1834AE0D-C633-45C1-9670-EC8342B1898F}" presName="compNode" presStyleCnt="0"/>
      <dgm:spPr/>
    </dgm:pt>
    <dgm:pt modelId="{21D1BF55-6418-4E6B-A191-FB8B39806F8F}" type="pres">
      <dgm:prSet presAssocID="{1834AE0D-C633-45C1-9670-EC8342B1898F}" presName="bkgdShape" presStyleLbl="node1" presStyleIdx="1" presStyleCnt="3"/>
      <dgm:spPr/>
    </dgm:pt>
    <dgm:pt modelId="{52AA55A1-47F6-4340-8E7E-8A10A36E3C57}" type="pres">
      <dgm:prSet presAssocID="{1834AE0D-C633-45C1-9670-EC8342B1898F}" presName="nodeTx" presStyleLbl="node1" presStyleIdx="1" presStyleCnt="3">
        <dgm:presLayoutVars>
          <dgm:bulletEnabled val="1"/>
        </dgm:presLayoutVars>
      </dgm:prSet>
      <dgm:spPr/>
    </dgm:pt>
    <dgm:pt modelId="{424BE21F-12DE-4830-A4EF-81AA8E110206}" type="pres">
      <dgm:prSet presAssocID="{1834AE0D-C633-45C1-9670-EC8342B1898F}" presName="invisiNode" presStyleLbl="node1" presStyleIdx="1" presStyleCnt="3"/>
      <dgm:spPr/>
    </dgm:pt>
    <dgm:pt modelId="{F75D37EE-2E09-4290-8B30-41E2F1C3761C}" type="pres">
      <dgm:prSet presAssocID="{1834AE0D-C633-45C1-9670-EC8342B1898F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AD13EA2B-8D07-4D35-9342-0A92019200B0}" type="pres">
      <dgm:prSet presAssocID="{C92946B9-409A-44B9-9985-C393B8F2496C}" presName="sibTrans" presStyleLbl="sibTrans2D1" presStyleIdx="0" presStyleCnt="0"/>
      <dgm:spPr/>
    </dgm:pt>
    <dgm:pt modelId="{72E7FECA-309C-49C6-BC25-4DE4B7BE00CE}" type="pres">
      <dgm:prSet presAssocID="{A3392DA1-6084-470B-9E58-4FDD2B2B3549}" presName="compNode" presStyleCnt="0"/>
      <dgm:spPr/>
    </dgm:pt>
    <dgm:pt modelId="{BC4A372A-9F0B-466B-834A-47AF69F7424D}" type="pres">
      <dgm:prSet presAssocID="{A3392DA1-6084-470B-9E58-4FDD2B2B3549}" presName="bkgdShape" presStyleLbl="node1" presStyleIdx="2" presStyleCnt="3"/>
      <dgm:spPr/>
    </dgm:pt>
    <dgm:pt modelId="{DBC6B441-CA1F-4CC1-B82F-E79A1E98CC0C}" type="pres">
      <dgm:prSet presAssocID="{A3392DA1-6084-470B-9E58-4FDD2B2B3549}" presName="nodeTx" presStyleLbl="node1" presStyleIdx="2" presStyleCnt="3">
        <dgm:presLayoutVars>
          <dgm:bulletEnabled val="1"/>
        </dgm:presLayoutVars>
      </dgm:prSet>
      <dgm:spPr/>
    </dgm:pt>
    <dgm:pt modelId="{B698C854-12DE-4415-89C2-39EA0DC53999}" type="pres">
      <dgm:prSet presAssocID="{A3392DA1-6084-470B-9E58-4FDD2B2B3549}" presName="invisiNode" presStyleLbl="node1" presStyleIdx="2" presStyleCnt="3"/>
      <dgm:spPr/>
    </dgm:pt>
    <dgm:pt modelId="{D210DE46-4977-4B85-92EF-9C4F850725F3}" type="pres">
      <dgm:prSet presAssocID="{A3392DA1-6084-470B-9E58-4FDD2B2B3549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</dgm:ptLst>
  <dgm:cxnLst>
    <dgm:cxn modelId="{2E9C3402-DFB2-4720-8098-5B5906AB6EC1}" type="presOf" srcId="{1834AE0D-C633-45C1-9670-EC8342B1898F}" destId="{52AA55A1-47F6-4340-8E7E-8A10A36E3C57}" srcOrd="1" destOrd="0" presId="urn:microsoft.com/office/officeart/2005/8/layout/hList7"/>
    <dgm:cxn modelId="{E8A94906-A316-4412-BED1-58AD1FAB14CE}" type="presOf" srcId="{51504827-5294-4E9F-8DBB-1FB3DFC1BDE0}" destId="{CF449B5C-EB15-43D4-808E-292E9EFABAD8}" srcOrd="0" destOrd="0" presId="urn:microsoft.com/office/officeart/2005/8/layout/hList7"/>
    <dgm:cxn modelId="{70EB512B-15B9-4B96-BE7F-09111CF980C8}" type="presOf" srcId="{A3392DA1-6084-470B-9E58-4FDD2B2B3549}" destId="{DBC6B441-CA1F-4CC1-B82F-E79A1E98CC0C}" srcOrd="1" destOrd="0" presId="urn:microsoft.com/office/officeart/2005/8/layout/hList7"/>
    <dgm:cxn modelId="{25378751-1E12-46D2-9681-BFEDFF0FBACE}" type="presOf" srcId="{1834AE0D-C633-45C1-9670-EC8342B1898F}" destId="{21D1BF55-6418-4E6B-A191-FB8B39806F8F}" srcOrd="0" destOrd="0" presId="urn:microsoft.com/office/officeart/2005/8/layout/hList7"/>
    <dgm:cxn modelId="{C51DEB57-E67B-4475-88A3-D75A8DD8B803}" srcId="{52C18BAD-F822-4524-9F85-A6D15CB63470}" destId="{51504827-5294-4E9F-8DBB-1FB3DFC1BDE0}" srcOrd="0" destOrd="0" parTransId="{B10BA710-6036-41F8-9ACB-B940C78E0C3D}" sibTransId="{4B1F30C2-1493-43B0-9FAD-DC68423BD76F}"/>
    <dgm:cxn modelId="{3BBE8F7C-ABC2-4192-9EE9-7567CD1DFE61}" srcId="{52C18BAD-F822-4524-9F85-A6D15CB63470}" destId="{A3392DA1-6084-470B-9E58-4FDD2B2B3549}" srcOrd="2" destOrd="0" parTransId="{F6CD1B8B-1CC3-489A-9CEF-0740E0738830}" sibTransId="{A0E9CDF5-181D-47D7-9B8B-BCC0DBEFBF74}"/>
    <dgm:cxn modelId="{511ECB7C-949A-4D3F-AD0E-26C659DCFE33}" type="presOf" srcId="{52C18BAD-F822-4524-9F85-A6D15CB63470}" destId="{DD48747D-6A11-4D32-8494-12C8CD3518D9}" srcOrd="0" destOrd="0" presId="urn:microsoft.com/office/officeart/2005/8/layout/hList7"/>
    <dgm:cxn modelId="{80B70386-7D3B-472C-A87F-500821BB304F}" type="presOf" srcId="{51504827-5294-4E9F-8DBB-1FB3DFC1BDE0}" destId="{8E380ACA-30E7-4705-972D-449BA4DBD380}" srcOrd="1" destOrd="0" presId="urn:microsoft.com/office/officeart/2005/8/layout/hList7"/>
    <dgm:cxn modelId="{9FA28DC3-3974-435E-A61E-EFE056EB636A}" type="presOf" srcId="{4B1F30C2-1493-43B0-9FAD-DC68423BD76F}" destId="{AB590008-FF01-4349-A76A-B0B979B8D071}" srcOrd="0" destOrd="0" presId="urn:microsoft.com/office/officeart/2005/8/layout/hList7"/>
    <dgm:cxn modelId="{973535C8-9014-4E73-9045-212B4615C2BA}" type="presOf" srcId="{A3392DA1-6084-470B-9E58-4FDD2B2B3549}" destId="{BC4A372A-9F0B-466B-834A-47AF69F7424D}" srcOrd="0" destOrd="0" presId="urn:microsoft.com/office/officeart/2005/8/layout/hList7"/>
    <dgm:cxn modelId="{0778F9DB-B16B-4B8F-916D-3CE4C8E3D9D3}" srcId="{52C18BAD-F822-4524-9F85-A6D15CB63470}" destId="{1834AE0D-C633-45C1-9670-EC8342B1898F}" srcOrd="1" destOrd="0" parTransId="{B5CC78A8-FC38-41E0-AB55-5E61BAEB5B68}" sibTransId="{C92946B9-409A-44B9-9985-C393B8F2496C}"/>
    <dgm:cxn modelId="{90E8A5FF-5F24-498C-8F72-6F0DD27077C3}" type="presOf" srcId="{C92946B9-409A-44B9-9985-C393B8F2496C}" destId="{AD13EA2B-8D07-4D35-9342-0A92019200B0}" srcOrd="0" destOrd="0" presId="urn:microsoft.com/office/officeart/2005/8/layout/hList7"/>
    <dgm:cxn modelId="{0EC53C81-C323-4BA0-8544-8A1564D2C980}" type="presParOf" srcId="{DD48747D-6A11-4D32-8494-12C8CD3518D9}" destId="{931C1299-06DF-4267-A167-27D9AE9B1C98}" srcOrd="0" destOrd="0" presId="urn:microsoft.com/office/officeart/2005/8/layout/hList7"/>
    <dgm:cxn modelId="{AED7E298-D792-4E69-BD88-515C2E26BC3D}" type="presParOf" srcId="{DD48747D-6A11-4D32-8494-12C8CD3518D9}" destId="{7C894E6E-B851-43BB-A9A4-707097607374}" srcOrd="1" destOrd="0" presId="urn:microsoft.com/office/officeart/2005/8/layout/hList7"/>
    <dgm:cxn modelId="{C3E9B3D7-3186-4353-BE86-4569DD399689}" type="presParOf" srcId="{7C894E6E-B851-43BB-A9A4-707097607374}" destId="{E605E935-8F27-4382-A5E5-6E10B0E74EDC}" srcOrd="0" destOrd="0" presId="urn:microsoft.com/office/officeart/2005/8/layout/hList7"/>
    <dgm:cxn modelId="{E775CD3D-29D5-4644-95B5-B9A83EA11D74}" type="presParOf" srcId="{E605E935-8F27-4382-A5E5-6E10B0E74EDC}" destId="{CF449B5C-EB15-43D4-808E-292E9EFABAD8}" srcOrd="0" destOrd="0" presId="urn:microsoft.com/office/officeart/2005/8/layout/hList7"/>
    <dgm:cxn modelId="{89DA6060-D58B-465D-8B4B-228DF9D5FD90}" type="presParOf" srcId="{E605E935-8F27-4382-A5E5-6E10B0E74EDC}" destId="{8E380ACA-30E7-4705-972D-449BA4DBD380}" srcOrd="1" destOrd="0" presId="urn:microsoft.com/office/officeart/2005/8/layout/hList7"/>
    <dgm:cxn modelId="{10CCEE14-9487-4D61-A6E5-CBF13326BE4F}" type="presParOf" srcId="{E605E935-8F27-4382-A5E5-6E10B0E74EDC}" destId="{4A8AA5E1-C328-4D13-9DEB-818EA36F5F1F}" srcOrd="2" destOrd="0" presId="urn:microsoft.com/office/officeart/2005/8/layout/hList7"/>
    <dgm:cxn modelId="{7445E39E-B0CE-417C-A636-905F0AD9A485}" type="presParOf" srcId="{E605E935-8F27-4382-A5E5-6E10B0E74EDC}" destId="{F5B9F640-A867-470D-B1C3-B057C806B0E6}" srcOrd="3" destOrd="0" presId="urn:microsoft.com/office/officeart/2005/8/layout/hList7"/>
    <dgm:cxn modelId="{257240BB-4279-45FF-800A-30202217A89A}" type="presParOf" srcId="{7C894E6E-B851-43BB-A9A4-707097607374}" destId="{AB590008-FF01-4349-A76A-B0B979B8D071}" srcOrd="1" destOrd="0" presId="urn:microsoft.com/office/officeart/2005/8/layout/hList7"/>
    <dgm:cxn modelId="{513389E9-B4A1-423D-943A-B9EBA6865268}" type="presParOf" srcId="{7C894E6E-B851-43BB-A9A4-707097607374}" destId="{F298FA7A-CF5F-45F8-91D8-720C3A167757}" srcOrd="2" destOrd="0" presId="urn:microsoft.com/office/officeart/2005/8/layout/hList7"/>
    <dgm:cxn modelId="{7B1F0774-ACAD-4689-A3B5-DEC61F93AE9A}" type="presParOf" srcId="{F298FA7A-CF5F-45F8-91D8-720C3A167757}" destId="{21D1BF55-6418-4E6B-A191-FB8B39806F8F}" srcOrd="0" destOrd="0" presId="urn:microsoft.com/office/officeart/2005/8/layout/hList7"/>
    <dgm:cxn modelId="{242D4EFC-B04E-4395-BE58-0AAE63E5BE02}" type="presParOf" srcId="{F298FA7A-CF5F-45F8-91D8-720C3A167757}" destId="{52AA55A1-47F6-4340-8E7E-8A10A36E3C57}" srcOrd="1" destOrd="0" presId="urn:microsoft.com/office/officeart/2005/8/layout/hList7"/>
    <dgm:cxn modelId="{C5FB44A5-0EF0-403A-BFF3-DEEC22465905}" type="presParOf" srcId="{F298FA7A-CF5F-45F8-91D8-720C3A167757}" destId="{424BE21F-12DE-4830-A4EF-81AA8E110206}" srcOrd="2" destOrd="0" presId="urn:microsoft.com/office/officeart/2005/8/layout/hList7"/>
    <dgm:cxn modelId="{FCAF2915-9CB4-4861-8655-FF301F444847}" type="presParOf" srcId="{F298FA7A-CF5F-45F8-91D8-720C3A167757}" destId="{F75D37EE-2E09-4290-8B30-41E2F1C3761C}" srcOrd="3" destOrd="0" presId="urn:microsoft.com/office/officeart/2005/8/layout/hList7"/>
    <dgm:cxn modelId="{16CFACE9-6A25-4F25-A7AF-DA5ABDA70D64}" type="presParOf" srcId="{7C894E6E-B851-43BB-A9A4-707097607374}" destId="{AD13EA2B-8D07-4D35-9342-0A92019200B0}" srcOrd="3" destOrd="0" presId="urn:microsoft.com/office/officeart/2005/8/layout/hList7"/>
    <dgm:cxn modelId="{B072EFF8-BA5C-4B79-91C4-97F9566E1765}" type="presParOf" srcId="{7C894E6E-B851-43BB-A9A4-707097607374}" destId="{72E7FECA-309C-49C6-BC25-4DE4B7BE00CE}" srcOrd="4" destOrd="0" presId="urn:microsoft.com/office/officeart/2005/8/layout/hList7"/>
    <dgm:cxn modelId="{F279E18B-DE38-41E1-8D24-0AC6ED580C8F}" type="presParOf" srcId="{72E7FECA-309C-49C6-BC25-4DE4B7BE00CE}" destId="{BC4A372A-9F0B-466B-834A-47AF69F7424D}" srcOrd="0" destOrd="0" presId="urn:microsoft.com/office/officeart/2005/8/layout/hList7"/>
    <dgm:cxn modelId="{B92983CC-1962-4863-89EB-96646A329995}" type="presParOf" srcId="{72E7FECA-309C-49C6-BC25-4DE4B7BE00CE}" destId="{DBC6B441-CA1F-4CC1-B82F-E79A1E98CC0C}" srcOrd="1" destOrd="0" presId="urn:microsoft.com/office/officeart/2005/8/layout/hList7"/>
    <dgm:cxn modelId="{75944E2E-DDB2-47B8-87EE-6E5E225466B2}" type="presParOf" srcId="{72E7FECA-309C-49C6-BC25-4DE4B7BE00CE}" destId="{B698C854-12DE-4415-89C2-39EA0DC53999}" srcOrd="2" destOrd="0" presId="urn:microsoft.com/office/officeart/2005/8/layout/hList7"/>
    <dgm:cxn modelId="{316B5E22-A2F3-4AF8-ADB6-B352EE63F7CF}" type="presParOf" srcId="{72E7FECA-309C-49C6-BC25-4DE4B7BE00CE}" destId="{D210DE46-4977-4B85-92EF-9C4F850725F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49B5C-EB15-43D4-808E-292E9EFABAD8}">
      <dsp:nvSpPr>
        <dsp:cNvPr id="0" name=""/>
        <dsp:cNvSpPr/>
      </dsp:nvSpPr>
      <dsp:spPr>
        <a:xfrm>
          <a:off x="1583" y="0"/>
          <a:ext cx="2464258" cy="40227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Preconceptual 1900-1960</a:t>
          </a:r>
        </a:p>
      </dsp:txBody>
      <dsp:txXfrm>
        <a:off x="1583" y="1609089"/>
        <a:ext cx="2464258" cy="1609090"/>
      </dsp:txXfrm>
    </dsp:sp>
    <dsp:sp modelId="{F5B9F640-A867-470D-B1C3-B057C806B0E6}">
      <dsp:nvSpPr>
        <dsp:cNvPr id="0" name=""/>
        <dsp:cNvSpPr/>
      </dsp:nvSpPr>
      <dsp:spPr>
        <a:xfrm>
          <a:off x="563929" y="241363"/>
          <a:ext cx="1339567" cy="133956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1BF55-6418-4E6B-A191-FB8B39806F8F}">
      <dsp:nvSpPr>
        <dsp:cNvPr id="0" name=""/>
        <dsp:cNvSpPr/>
      </dsp:nvSpPr>
      <dsp:spPr>
        <a:xfrm>
          <a:off x="2539770" y="0"/>
          <a:ext cx="2464258" cy="40227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Conceptual 1960-1990</a:t>
          </a:r>
        </a:p>
      </dsp:txBody>
      <dsp:txXfrm>
        <a:off x="2539770" y="1609089"/>
        <a:ext cx="2464258" cy="1609090"/>
      </dsp:txXfrm>
    </dsp:sp>
    <dsp:sp modelId="{F75D37EE-2E09-4290-8B30-41E2F1C3761C}">
      <dsp:nvSpPr>
        <dsp:cNvPr id="0" name=""/>
        <dsp:cNvSpPr/>
      </dsp:nvSpPr>
      <dsp:spPr>
        <a:xfrm>
          <a:off x="3102116" y="241363"/>
          <a:ext cx="1339567" cy="133956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4A372A-9F0B-466B-834A-47AF69F7424D}">
      <dsp:nvSpPr>
        <dsp:cNvPr id="0" name=""/>
        <dsp:cNvSpPr/>
      </dsp:nvSpPr>
      <dsp:spPr>
        <a:xfrm>
          <a:off x="5077957" y="0"/>
          <a:ext cx="2464258" cy="40227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Período</a:t>
          </a:r>
          <a:r>
            <a:rPr lang="en-US" sz="2700" kern="1200" dirty="0"/>
            <a:t> actual 1990-2005</a:t>
          </a:r>
        </a:p>
      </dsp:txBody>
      <dsp:txXfrm>
        <a:off x="5077957" y="1609089"/>
        <a:ext cx="2464258" cy="1609090"/>
      </dsp:txXfrm>
    </dsp:sp>
    <dsp:sp modelId="{D210DE46-4977-4B85-92EF-9C4F850725F3}">
      <dsp:nvSpPr>
        <dsp:cNvPr id="0" name=""/>
        <dsp:cNvSpPr/>
      </dsp:nvSpPr>
      <dsp:spPr>
        <a:xfrm>
          <a:off x="5640302" y="241363"/>
          <a:ext cx="1339567" cy="13395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C1299-06DF-4267-A167-27D9AE9B1C98}">
      <dsp:nvSpPr>
        <dsp:cNvPr id="0" name=""/>
        <dsp:cNvSpPr/>
      </dsp:nvSpPr>
      <dsp:spPr>
        <a:xfrm>
          <a:off x="301751" y="3218180"/>
          <a:ext cx="6940296" cy="603408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E08D0-7894-4C83-B2A4-86C0D2A8EA2F}" type="datetimeFigureOut">
              <a:rPr lang="es-ES" smtClean="0"/>
              <a:pPr/>
              <a:t>17/10/2017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0E559-7515-4522-B11B-D7682BAA1DE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24481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79654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235207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635444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9686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87368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6480372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70633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105567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12842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449775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6FFB173-E248-4140-BB20-460F148E9099}" type="datetime1">
              <a:rPr lang="es-ES" smtClean="0"/>
              <a:pPr/>
              <a:t>17/10/2017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7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1619672" y="2132856"/>
            <a:ext cx="6929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Administración de la Mercadotecnia</a:t>
            </a:r>
          </a:p>
          <a:p>
            <a:pPr algn="ctr"/>
            <a:r>
              <a:rPr lang="es-ES" sz="2800" b="1" dirty="0"/>
              <a:t>Unidad I</a:t>
            </a:r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3793769" y="5869139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M. en A. 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3793769" y="3793513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Contaduría</a:t>
            </a:r>
          </a:p>
          <a:p>
            <a:pPr algn="r"/>
            <a:r>
              <a:rPr lang="es-ES" dirty="0"/>
              <a:t> 7mo.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:a16="http://schemas.microsoft.com/office/drawing/2014/main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:a16="http://schemas.microsoft.com/office/drawing/2014/main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769" y="4686065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Otoño 2017</a:t>
            </a:r>
          </a:p>
          <a:p>
            <a:pPr algn="r"/>
            <a:r>
              <a:rPr lang="es-ES" dirty="0"/>
              <a:t>Semestre 2017 B </a:t>
            </a:r>
          </a:p>
          <a:p>
            <a:pPr algn="r"/>
            <a:r>
              <a:rPr lang="es-ES" dirty="0"/>
              <a:t>Agosto 2017- Enero 2018</a:t>
            </a:r>
          </a:p>
        </p:txBody>
      </p:sp>
    </p:spTree>
    <p:extLst>
      <p:ext uri="{BB962C8B-B14F-4D97-AF65-F5344CB8AC3E}">
        <p14:creationId xmlns:p14="http://schemas.microsoft.com/office/powerpoint/2010/main" val="1216378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Habilidades 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214884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US" sz="3200" dirty="0"/>
              <a:t>Analizar los conceptos básicos de la mercadotecnia y sus tendencias.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US" sz="3200" dirty="0"/>
              <a:t>Comprender la definición </a:t>
            </a:r>
            <a:r>
              <a:rPr lang="fr-FR" sz="3200" dirty="0"/>
              <a:t>de marketing a partir de </a:t>
            </a:r>
            <a:r>
              <a:rPr lang="es-US" sz="3200" dirty="0"/>
              <a:t>su conceptualización.</a:t>
            </a:r>
            <a:endParaRPr lang="es-ES" sz="2800" dirty="0"/>
          </a:p>
          <a:p>
            <a:endParaRPr lang="es-E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42E0C3-49B6-4FC3-99A3-26B9E7F469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17032"/>
            <a:ext cx="3329757" cy="2465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6529C-C65B-4852-99B5-7B700AFD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680B2-FEA8-4937-A94B-9A4426119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Concepto de mercadotecnia </a:t>
            </a:r>
          </a:p>
          <a:p>
            <a:r>
              <a:rPr lang="es-US" sz="2800" dirty="0"/>
              <a:t>Exposición oral</a:t>
            </a:r>
          </a:p>
          <a:p>
            <a:pPr marL="0" indent="0">
              <a:buNone/>
            </a:pPr>
            <a:r>
              <a:rPr lang="es-US" sz="2800" dirty="0"/>
              <a:t>Cuadro sinóptico de palabras clave del concepto de mercadotecnia </a:t>
            </a:r>
          </a:p>
        </p:txBody>
      </p:sp>
    </p:spTree>
    <p:extLst>
      <p:ext uri="{BB962C8B-B14F-4D97-AF65-F5344CB8AC3E}">
        <p14:creationId xmlns:p14="http://schemas.microsoft.com/office/powerpoint/2010/main" val="2440301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244408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000" dirty="0"/>
              <a:t>Administración de la Mercadotecnia</a:t>
            </a:r>
            <a:br>
              <a:rPr lang="es-ES" sz="6000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r>
              <a:rPr lang="es-ES" sz="4400" dirty="0"/>
              <a:t>Aspectos Generales de la Mercadotecnia </a:t>
            </a:r>
            <a:br>
              <a:rPr lang="es-ES" sz="4400" dirty="0"/>
            </a:br>
            <a:r>
              <a:rPr lang="es-ES" sz="4400" b="1" dirty="0"/>
              <a:t>Conceptos e Importancia </a:t>
            </a:r>
            <a:endParaRPr lang="es-E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D17B74-A8E3-4C1B-B3AC-415B5A57F0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390" y="2564904"/>
            <a:ext cx="3392748" cy="1733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591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/>
              <a:t>Objetivo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755650" y="1916833"/>
            <a:ext cx="7611110" cy="1872207"/>
          </a:xfrm>
        </p:spPr>
        <p:txBody>
          <a:bodyPr>
            <a:normAutofit/>
          </a:bodyPr>
          <a:lstStyle/>
          <a:p>
            <a:pPr algn="just"/>
            <a:r>
              <a:rPr lang="es-US" sz="2800" b="1" dirty="0"/>
              <a:t>Conocer, comprender y analizar </a:t>
            </a:r>
            <a:r>
              <a:rPr lang="es-US" sz="2800" dirty="0"/>
              <a:t>los aspectos generales de la mercadotecnia, como su evolución, </a:t>
            </a:r>
            <a:r>
              <a:rPr lang="es-US" sz="2800" b="1" dirty="0"/>
              <a:t>conceptualización, importancia, </a:t>
            </a:r>
            <a:r>
              <a:rPr lang="es-US" sz="2800" dirty="0"/>
              <a:t>objetivos, clasificación, entre otros, así como su entorno legal.</a:t>
            </a:r>
            <a:endParaRPr lang="es-ES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681689-28FD-4E25-900C-3DB8464088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573016"/>
            <a:ext cx="3552056" cy="2696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0060" y="1844824"/>
            <a:ext cx="8412420" cy="221032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ES" sz="2800" dirty="0"/>
              <a:t>	“E</a:t>
            </a:r>
            <a:r>
              <a:rPr lang="es-MX" sz="2800" dirty="0"/>
              <a:t>l proceso de planeación, ejecución y conceptualización de precios, premiación y distribución de ideas, mercancías y técnicas para crear intercambios que satisfagan objetivos individuales y organizacionales".</a:t>
            </a:r>
            <a:br>
              <a:rPr lang="es-MX" sz="2800" dirty="0"/>
            </a:br>
            <a:r>
              <a:rPr lang="es-ES" sz="2800" dirty="0"/>
              <a:t> 				</a:t>
            </a:r>
            <a:r>
              <a:rPr lang="es-ES" sz="1800" dirty="0"/>
              <a:t>American Marketing Association (AMA), 1960</a:t>
            </a:r>
          </a:p>
          <a:p>
            <a:pPr algn="just">
              <a:buNone/>
            </a:pPr>
            <a:endParaRPr lang="es-ES" sz="2800" dirty="0"/>
          </a:p>
          <a:p>
            <a:pPr algn="just"/>
            <a:endParaRPr lang="es-ES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5929331"/>
            <a:ext cx="2350681" cy="500066"/>
          </a:xfrm>
        </p:spPr>
        <p:txBody>
          <a:bodyPr/>
          <a:lstStyle/>
          <a:p>
            <a:r>
              <a:rPr lang="es-ES" sz="1400" i="1" dirty="0"/>
              <a:t>(Philip Kotler)</a:t>
            </a:r>
            <a:endParaRPr lang="es-ES" sz="1400" dirty="0"/>
          </a:p>
          <a:p>
            <a:endParaRPr lang="es-ES" sz="1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FE8BBF2-A3B6-45F7-B4B9-244CB18F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/>
              <a:t>Concepto de Mercadotecnia </a:t>
            </a:r>
            <a:endParaRPr lang="es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1F7CFB-C82D-412E-9121-C7CAB4657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212" y="4055147"/>
            <a:ext cx="5486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79F26-4AA9-47FE-B1D7-776C61F0B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Es aquella actividad humana dirigida a satisfacer necesidades, carencias y deseos a través de procesos de intercambio. </a:t>
            </a:r>
          </a:p>
          <a:p>
            <a:pPr marL="201168" lvl="1" indent="0" algn="just">
              <a:buNone/>
            </a:pPr>
            <a:r>
              <a:rPr lang="es-MX" sz="1600" dirty="0"/>
              <a:t>					</a:t>
            </a:r>
            <a:r>
              <a:rPr lang="es-MX" dirty="0"/>
              <a:t>(Kotler y Amstrong, 2000)</a:t>
            </a:r>
            <a:endParaRPr lang="es-US" sz="1600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177D792F-AB5E-4531-AC96-E2BDF7A15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/>
              <a:t>Concepto de Mercadotecnia </a:t>
            </a:r>
            <a:endParaRPr lang="es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E02830-4EFA-4F9A-879F-B7F2ACDF4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75" y="3429000"/>
            <a:ext cx="432948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0623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2214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/>
              <a:t>	“Sistema global de actividades de negocios, proyectados para planear, establecer el precio, promover y distribuir bienes y servicios que satisfacen deseos de clientes actuales y potenciales.” (Stanton, )</a:t>
            </a:r>
          </a:p>
          <a:p>
            <a:pPr algn="just">
              <a:buNone/>
            </a:pPr>
            <a:endParaRPr lang="es-ES" sz="28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29124" y="5715017"/>
            <a:ext cx="2350681" cy="500065"/>
          </a:xfrm>
        </p:spPr>
        <p:txBody>
          <a:bodyPr/>
          <a:lstStyle/>
          <a:p>
            <a:r>
              <a:rPr lang="es-ES" sz="1400" i="1" dirty="0"/>
              <a:t>(William Stanton)</a:t>
            </a:r>
            <a:endParaRPr lang="es-ES" sz="1400" dirty="0"/>
          </a:p>
          <a:p>
            <a:endParaRPr lang="es-ES" sz="1400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89908BD1-3769-4D00-BD45-C9226916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/>
              <a:t>Concepto de Mercadotecnia 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27A1F7-3DF2-47C1-B746-EA055BF25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060794"/>
            <a:ext cx="2330873" cy="2996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9113DED-753C-45D2-B52A-A44F866022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2132856"/>
            <a:ext cx="2714640" cy="396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0D08C370-5377-43EF-9626-762C59C32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/>
              <a:t>Concepto de Mercadotecnia </a:t>
            </a:r>
            <a:endParaRPr lang="es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105DA2-6CAF-447F-B5B7-BCBC09EDF5B0}"/>
              </a:ext>
            </a:extLst>
          </p:cNvPr>
          <p:cNvSpPr/>
          <p:nvPr/>
        </p:nvSpPr>
        <p:spPr>
          <a:xfrm>
            <a:off x="822960" y="2276872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800" dirty="0"/>
              <a:t>“Es aquella que vende artículos y/o servicios con el afán de obtener utilidades económicas” </a:t>
            </a:r>
          </a:p>
          <a:p>
            <a:pPr algn="just"/>
            <a:r>
              <a:rPr lang="es-MX" dirty="0"/>
              <a:t>						(Fisher, L. 1988)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202699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C2CDB-9583-491A-95A1-05E7652A2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43925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“La satisfacción del consumidor en el momento preciso, en el lugar adecuado y al precio justo”. 							</a:t>
            </a:r>
            <a:r>
              <a:rPr lang="es-MX" sz="1800" dirty="0"/>
              <a:t>(</a:t>
            </a:r>
            <a:r>
              <a:rPr lang="es-MX" sz="1800" dirty="0" err="1"/>
              <a:t>Sangri</a:t>
            </a:r>
            <a:r>
              <a:rPr lang="es-MX" sz="1800" dirty="0"/>
              <a:t>, 2014) </a:t>
            </a:r>
            <a:endParaRPr lang="es-US" sz="2800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C43B85C6-1301-443E-BE68-7768B0BE4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/>
              <a:t>Concepto de Mercadotecnia </a:t>
            </a:r>
            <a:endParaRPr lang="es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760CC5-DC44-4D03-B779-7D338E159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80928"/>
            <a:ext cx="4176464" cy="3421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3826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67E23-42C9-43EB-9115-DEBBCB127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Clasificación de la evolución del concepto de mercadotecnia </a:t>
            </a:r>
            <a:endParaRPr lang="es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B460B29-0606-4C80-BD71-290D38F995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390327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C656024-F825-4B61-B605-45314691C7E9}"/>
              </a:ext>
            </a:extLst>
          </p:cNvPr>
          <p:cNvSpPr txBox="1"/>
          <p:nvPr/>
        </p:nvSpPr>
        <p:spPr>
          <a:xfrm>
            <a:off x="4572000" y="5969048"/>
            <a:ext cx="40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(Carasila C. y Milton A. 2008)</a:t>
            </a:r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67648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719137" y="1772816"/>
            <a:ext cx="7939087" cy="4235262"/>
          </a:xfrm>
        </p:spPr>
        <p:txBody>
          <a:bodyPr>
            <a:normAutofit/>
          </a:bodyPr>
          <a:lstStyle/>
          <a:p>
            <a:pPr algn="just"/>
            <a:endParaRPr lang="es-ES" sz="3200" dirty="0"/>
          </a:p>
          <a:p>
            <a:pPr algn="just"/>
            <a:r>
              <a:rPr lang="es-MX" sz="2800" dirty="0"/>
              <a:t>El objetivo General es formar profesionales con la capacidad para enfrentar los retos y cambios de las nuevas tendencias en el campo de la mercadotecnia con una visión estratégica, sentido humanista y aplicando las técnicas y herramientas administrativas bajo un enfoque sistémico en el manejo de recursos, con especial énfasis en el ser humano y su entorno.</a:t>
            </a:r>
          </a:p>
          <a:p>
            <a:pPr algn="just" eaLnBrk="1" hangingPunct="1"/>
            <a:endParaRPr lang="es-E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850DD-ABD4-4870-9F25-B1BEEE59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</a:t>
            </a:r>
            <a:r>
              <a:rPr lang="es-MX" dirty="0" err="1"/>
              <a:t>preconceptual</a:t>
            </a:r>
            <a:r>
              <a:rPr lang="es-MX" dirty="0"/>
              <a:t> </a:t>
            </a:r>
            <a:endParaRPr lang="es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728988-28CB-4D3B-AB58-83F31B9C0321}"/>
              </a:ext>
            </a:extLst>
          </p:cNvPr>
          <p:cNvSpPr/>
          <p:nvPr/>
        </p:nvSpPr>
        <p:spPr>
          <a:xfrm>
            <a:off x="755577" y="1706078"/>
            <a:ext cx="76111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dirty="0"/>
              <a:t>1900-1920 							</a:t>
            </a:r>
            <a:r>
              <a:rPr lang="en-US" sz="3200" dirty="0" err="1"/>
              <a:t>Identificación</a:t>
            </a:r>
            <a:endParaRPr lang="en-US" sz="3200" dirty="0"/>
          </a:p>
          <a:p>
            <a:pPr lvl="0" algn="just"/>
            <a:endParaRPr lang="en-US" sz="2800" dirty="0"/>
          </a:p>
          <a:p>
            <a:pPr lvl="0" algn="just"/>
            <a:r>
              <a:rPr lang="en-US" sz="2800" dirty="0" err="1"/>
              <a:t>Primeras</a:t>
            </a:r>
            <a:r>
              <a:rPr lang="en-US" sz="2800" dirty="0"/>
              <a:t> </a:t>
            </a:r>
            <a:r>
              <a:rPr lang="en-US" sz="2800" dirty="0" err="1"/>
              <a:t>aportaciones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</a:t>
            </a:r>
            <a:r>
              <a:rPr lang="en-US" sz="2800" dirty="0" err="1"/>
              <a:t>parte</a:t>
            </a:r>
            <a:r>
              <a:rPr lang="en-US" sz="2800" dirty="0"/>
              <a:t> de la </a:t>
            </a:r>
            <a:r>
              <a:rPr lang="en-US" sz="2800" dirty="0" err="1"/>
              <a:t>economía</a:t>
            </a:r>
            <a:r>
              <a:rPr lang="en-US" sz="2800" dirty="0"/>
              <a:t> (</a:t>
            </a:r>
            <a:r>
              <a:rPr lang="en-US" sz="2800" dirty="0" err="1"/>
              <a:t>Contacto</a:t>
            </a:r>
            <a:r>
              <a:rPr lang="en-US" sz="2800" dirty="0"/>
              <a:t> de la </a:t>
            </a:r>
            <a:r>
              <a:rPr lang="en-US" sz="2800" dirty="0" err="1"/>
              <a:t>producción</a:t>
            </a:r>
            <a:r>
              <a:rPr lang="en-US" sz="2800" dirty="0"/>
              <a:t> con el </a:t>
            </a:r>
            <a:r>
              <a:rPr lang="en-US" sz="2800" dirty="0" err="1"/>
              <a:t>consumo</a:t>
            </a:r>
            <a:r>
              <a:rPr lang="en-US" sz="2800" dirty="0"/>
              <a:t>) </a:t>
            </a:r>
          </a:p>
          <a:p>
            <a:pPr lvl="0" algn="just"/>
            <a:r>
              <a:rPr lang="en-US" dirty="0"/>
              <a:t>												(</a:t>
            </a:r>
            <a:r>
              <a:rPr lang="en-US" dirty="0" err="1"/>
              <a:t>Munuera</a:t>
            </a:r>
            <a:r>
              <a:rPr lang="en-US" dirty="0"/>
              <a:t>, 1992)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4A7F2-B1E2-48E6-A309-981239330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717032"/>
            <a:ext cx="3168352" cy="2464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0969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850DD-ABD4-4870-9F25-B1BEEE59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</a:t>
            </a:r>
            <a:r>
              <a:rPr lang="es-MX" dirty="0" err="1"/>
              <a:t>preconceptual</a:t>
            </a:r>
            <a:r>
              <a:rPr lang="es-MX" dirty="0"/>
              <a:t> </a:t>
            </a:r>
            <a:endParaRPr lang="es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728988-28CB-4D3B-AB58-83F31B9C0321}"/>
              </a:ext>
            </a:extLst>
          </p:cNvPr>
          <p:cNvSpPr/>
          <p:nvPr/>
        </p:nvSpPr>
        <p:spPr>
          <a:xfrm>
            <a:off x="755577" y="1706078"/>
            <a:ext cx="76111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b="1" dirty="0"/>
              <a:t>1921-1945 								</a:t>
            </a:r>
            <a:r>
              <a:rPr lang="en-US" sz="2800" b="1" dirty="0" err="1"/>
              <a:t>Funcionalista</a:t>
            </a:r>
            <a:endParaRPr lang="en-US" sz="2800" b="1" dirty="0"/>
          </a:p>
          <a:p>
            <a:pPr lvl="0" algn="just"/>
            <a:endParaRPr lang="en-US" sz="2800" dirty="0"/>
          </a:p>
          <a:p>
            <a:pPr lvl="0" algn="just"/>
            <a:r>
              <a:rPr lang="en-US" sz="2800" dirty="0" err="1"/>
              <a:t>Principios</a:t>
            </a:r>
            <a:r>
              <a:rPr lang="en-US" sz="2800" dirty="0"/>
              <a:t> y </a:t>
            </a:r>
            <a:r>
              <a:rPr lang="en-US" sz="2800" dirty="0" err="1"/>
              <a:t>sistemas</a:t>
            </a:r>
            <a:r>
              <a:rPr lang="en-US" sz="2800" dirty="0"/>
              <a:t> de Marketing, </a:t>
            </a:r>
            <a:r>
              <a:rPr lang="en-US" sz="2800" dirty="0" err="1"/>
              <a:t>economía</a:t>
            </a:r>
            <a:r>
              <a:rPr lang="en-US" sz="2800" dirty="0"/>
              <a:t> </a:t>
            </a:r>
            <a:r>
              <a:rPr lang="en-US" sz="2800" dirty="0" err="1"/>
              <a:t>basada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la </a:t>
            </a:r>
            <a:r>
              <a:rPr lang="en-US" sz="2800" dirty="0" err="1"/>
              <a:t>oferta</a:t>
            </a:r>
            <a:r>
              <a:rPr lang="en-US" sz="2800" dirty="0"/>
              <a:t> </a:t>
            </a:r>
          </a:p>
          <a:p>
            <a:pPr lvl="0" algn="just"/>
            <a:r>
              <a:rPr lang="en-US" sz="2800" dirty="0"/>
              <a:t>												</a:t>
            </a:r>
            <a:r>
              <a:rPr lang="en-US" dirty="0"/>
              <a:t>(</a:t>
            </a:r>
            <a:r>
              <a:rPr lang="en-US" dirty="0" err="1"/>
              <a:t>Munuera</a:t>
            </a:r>
            <a:r>
              <a:rPr lang="en-US" dirty="0"/>
              <a:t>, 1992)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5F44E-93F3-490F-BC95-6C3824D66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48" y="4149080"/>
            <a:ext cx="5759624" cy="191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5538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850DD-ABD4-4870-9F25-B1BEEE59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</a:t>
            </a:r>
            <a:r>
              <a:rPr lang="es-MX" dirty="0" err="1"/>
              <a:t>preconceptual</a:t>
            </a:r>
            <a:r>
              <a:rPr lang="es-MX" dirty="0"/>
              <a:t> </a:t>
            </a:r>
            <a:endParaRPr lang="es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728988-28CB-4D3B-AB58-83F31B9C0321}"/>
              </a:ext>
            </a:extLst>
          </p:cNvPr>
          <p:cNvSpPr/>
          <p:nvPr/>
        </p:nvSpPr>
        <p:spPr>
          <a:xfrm>
            <a:off x="755577" y="1706078"/>
            <a:ext cx="7611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b="1" dirty="0"/>
              <a:t>1945-1960 						Preconceptual </a:t>
            </a:r>
          </a:p>
          <a:p>
            <a:pPr lvl="0" algn="just"/>
            <a:endParaRPr lang="en-US" sz="2800" dirty="0"/>
          </a:p>
          <a:p>
            <a:pPr lvl="0" algn="just"/>
            <a:r>
              <a:rPr lang="en-US" sz="2800" dirty="0" err="1"/>
              <a:t>Avances</a:t>
            </a:r>
            <a:r>
              <a:rPr lang="en-US" sz="2800" dirty="0"/>
              <a:t> </a:t>
            </a:r>
            <a:r>
              <a:rPr lang="en-US" sz="2800" dirty="0" err="1"/>
              <a:t>tecnológicos</a:t>
            </a:r>
            <a:r>
              <a:rPr lang="en-US" sz="2800" dirty="0"/>
              <a:t>, </a:t>
            </a:r>
            <a:r>
              <a:rPr lang="en-US" sz="2800" dirty="0" err="1"/>
              <a:t>economía</a:t>
            </a:r>
            <a:r>
              <a:rPr lang="en-US" sz="2800" dirty="0"/>
              <a:t> </a:t>
            </a:r>
            <a:r>
              <a:rPr lang="en-US" sz="2800" dirty="0" err="1"/>
              <a:t>apoyada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el </a:t>
            </a:r>
            <a:r>
              <a:rPr lang="en-US" sz="2800" dirty="0" err="1"/>
              <a:t>consumo</a:t>
            </a:r>
            <a:r>
              <a:rPr lang="en-US" sz="2800" dirty="0"/>
              <a:t> </a:t>
            </a:r>
          </a:p>
          <a:p>
            <a:pPr lvl="0" algn="just"/>
            <a:r>
              <a:rPr lang="en-US" sz="2800" dirty="0"/>
              <a:t>												</a:t>
            </a:r>
            <a:r>
              <a:rPr lang="en-US" dirty="0"/>
              <a:t>(</a:t>
            </a:r>
            <a:r>
              <a:rPr lang="en-US" dirty="0" err="1"/>
              <a:t>Munuera</a:t>
            </a:r>
            <a:r>
              <a:rPr lang="en-US" dirty="0"/>
              <a:t>, 1992)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C73DFF-9316-45B7-B50F-5AEDAED9C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717032"/>
            <a:ext cx="3907334" cy="2415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2286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20640-330A-4F9B-BE7A-B7978E2D0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conceptual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614A8-F3AE-42CA-9A90-04FCDD953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133417" cy="3383466"/>
          </a:xfrm>
        </p:spPr>
        <p:txBody>
          <a:bodyPr>
            <a:normAutofit/>
          </a:bodyPr>
          <a:lstStyle/>
          <a:p>
            <a:pPr marL="566928" lvl="3" indent="0" algn="just">
              <a:buNone/>
            </a:pPr>
            <a:r>
              <a:rPr lang="es-MX" sz="2200" b="1" dirty="0"/>
              <a:t> 					</a:t>
            </a:r>
            <a:r>
              <a:rPr lang="es-MX" sz="2800" b="1" dirty="0"/>
              <a:t>1960 y 1989</a:t>
            </a:r>
          </a:p>
          <a:p>
            <a:pPr marL="0" indent="0" algn="just">
              <a:buNone/>
            </a:pPr>
            <a:r>
              <a:rPr lang="es-MX" sz="2800" dirty="0"/>
              <a:t>Primera definición formal de marketing </a:t>
            </a:r>
            <a:r>
              <a:rPr lang="es-MX" sz="2800" i="1" dirty="0"/>
              <a:t>American Marketing Association </a:t>
            </a:r>
            <a:r>
              <a:rPr lang="es-MX" sz="2800" dirty="0"/>
              <a:t>(AMA)</a:t>
            </a:r>
          </a:p>
          <a:p>
            <a:pPr marL="0" indent="0" algn="just">
              <a:buNone/>
            </a:pPr>
            <a:r>
              <a:rPr lang="es-MX" sz="2800" dirty="0"/>
              <a:t>Marketing en el ámbito social </a:t>
            </a:r>
          </a:p>
          <a:p>
            <a:pPr marL="0" indent="0" algn="just">
              <a:buNone/>
            </a:pPr>
            <a:r>
              <a:rPr lang="es-MX" sz="2800" dirty="0"/>
              <a:t>Orientación estratégica y </a:t>
            </a:r>
          </a:p>
          <a:p>
            <a:pPr marL="0" indent="0" algn="just">
              <a:buNone/>
            </a:pPr>
            <a:r>
              <a:rPr lang="es-MX" sz="2800" dirty="0"/>
              <a:t>Nueva definición </a:t>
            </a:r>
            <a:r>
              <a:rPr lang="es-US" sz="2800" dirty="0"/>
              <a:t>de la AMA.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0718C3-99C7-4A95-9786-FC177547E218}"/>
              </a:ext>
            </a:extLst>
          </p:cNvPr>
          <p:cNvSpPr txBox="1"/>
          <p:nvPr/>
        </p:nvSpPr>
        <p:spPr>
          <a:xfrm>
            <a:off x="4572000" y="5969048"/>
            <a:ext cx="40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(Carasila C. y Milton A. 2008)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577A7C-E8E2-43B3-9050-734E561984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400" y="3104603"/>
            <a:ext cx="3185670" cy="2124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262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ABD7-E570-4E37-AFC2-DFEBF9B1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actual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EE9C-7C6E-45C2-8546-554383B82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023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					1990 a la fecha</a:t>
            </a:r>
          </a:p>
          <a:p>
            <a:pPr marL="0" indent="0">
              <a:buNone/>
            </a:pPr>
            <a:r>
              <a:rPr lang="es-MX" sz="2800" dirty="0"/>
              <a:t>Marketing de relaciones</a:t>
            </a:r>
            <a:endParaRPr lang="es-US" sz="2800" dirty="0"/>
          </a:p>
          <a:p>
            <a:pPr marL="0" indent="0">
              <a:buNone/>
            </a:pPr>
            <a:r>
              <a:rPr lang="es-US" sz="2800" dirty="0"/>
              <a:t>Orientación del mercado</a:t>
            </a:r>
          </a:p>
          <a:p>
            <a:pPr marL="0" indent="0">
              <a:buNone/>
            </a:pPr>
            <a:r>
              <a:rPr lang="es-US" sz="2800" dirty="0"/>
              <a:t>Marketing e internet</a:t>
            </a:r>
          </a:p>
          <a:p>
            <a:pPr marL="0" indent="0">
              <a:buNone/>
            </a:pPr>
            <a:r>
              <a:rPr lang="es-US" sz="2800" dirty="0"/>
              <a:t>Últimos conceptos de marketing</a:t>
            </a:r>
          </a:p>
          <a:p>
            <a:endParaRPr lang="es-MX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F10C90-9197-49AE-96C4-85B5D84A3653}"/>
              </a:ext>
            </a:extLst>
          </p:cNvPr>
          <p:cNvSpPr txBox="1"/>
          <p:nvPr/>
        </p:nvSpPr>
        <p:spPr>
          <a:xfrm>
            <a:off x="4572000" y="5969048"/>
            <a:ext cx="40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(Carasila C. y Milton A. 2008)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5A7B18-4A09-4D3F-B21C-B29F102A33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12" y="4581128"/>
            <a:ext cx="3311141" cy="138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7216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ABD7-E570-4E37-AFC2-DFEBF9B1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actual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EE9C-7C6E-45C2-8546-554383B82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0153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				</a:t>
            </a:r>
            <a:r>
              <a:rPr lang="es-MX" sz="2800" b="1" dirty="0"/>
              <a:t>Marketing de relaciones</a:t>
            </a:r>
          </a:p>
          <a:p>
            <a:pPr marL="0" indent="0" algn="just">
              <a:buNone/>
            </a:pPr>
            <a:r>
              <a:rPr lang="es-MX" sz="2800" dirty="0"/>
              <a:t>Atraer, mantener y realzar las relaciones con el </a:t>
            </a:r>
            <a:r>
              <a:rPr lang="es-US" sz="2800" dirty="0"/>
              <a:t>cliente.</a:t>
            </a:r>
            <a:endParaRPr lang="es-US" sz="3600" dirty="0"/>
          </a:p>
          <a:p>
            <a:pPr algn="just"/>
            <a:endParaRPr lang="es-MX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F10C90-9197-49AE-96C4-85B5D84A3653}"/>
              </a:ext>
            </a:extLst>
          </p:cNvPr>
          <p:cNvSpPr txBox="1"/>
          <p:nvPr/>
        </p:nvSpPr>
        <p:spPr>
          <a:xfrm>
            <a:off x="4572000" y="5969048"/>
            <a:ext cx="40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(Carasila C. y Milton A. 2008)</a:t>
            </a:r>
            <a:endParaRPr lang="es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9DDA81-D360-46CE-B709-84068F1C05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256274"/>
            <a:ext cx="4032448" cy="272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68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ABD7-E570-4E37-AFC2-DFEBF9B1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actual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EE9C-7C6E-45C2-8546-554383B82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239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US" sz="2800" dirty="0"/>
              <a:t>			</a:t>
            </a:r>
            <a:r>
              <a:rPr lang="es-US" sz="3000" b="1" dirty="0"/>
              <a:t>Orientación del mercado</a:t>
            </a:r>
            <a:endParaRPr lang="es-US" sz="2800" b="1" dirty="0"/>
          </a:p>
          <a:p>
            <a:pPr algn="just"/>
            <a:r>
              <a:rPr lang="es-MX" sz="2800" dirty="0"/>
              <a:t>Asume la necesidad de orientarse proactivamente al exterior de la empresa, con énfasis en la generación continuada de valor para el público objetivo.</a:t>
            </a:r>
          </a:p>
          <a:p>
            <a:pPr marL="749808" lvl="4" indent="0" algn="just">
              <a:buNone/>
            </a:pPr>
            <a:r>
              <a:rPr lang="es-MX" sz="1200" dirty="0"/>
              <a:t>			</a:t>
            </a:r>
            <a:r>
              <a:rPr lang="es-MX" sz="1800" dirty="0"/>
              <a:t>(Álvarez, L., Santos,  M. y Vázquez R, 2001).</a:t>
            </a:r>
            <a:endParaRPr lang="es-MX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5CE5D1-4494-412B-8060-F3A28B054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93096"/>
            <a:ext cx="3141525" cy="205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4889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ABD7-E570-4E37-AFC2-DFEBF9B1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actual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EE9C-7C6E-45C2-8546-554383B82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0234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US" sz="2800" b="1" dirty="0"/>
              <a:t>				Marketing e internet</a:t>
            </a:r>
          </a:p>
          <a:p>
            <a:pPr algn="just"/>
            <a:r>
              <a:rPr lang="es-MX" sz="2800" dirty="0"/>
              <a:t>La telaraña global de redes informáticas que hizo posible la comunicación internacional </a:t>
            </a:r>
            <a:r>
              <a:rPr lang="es-US" sz="2800" dirty="0"/>
              <a:t>instantánea y descentralizada. </a:t>
            </a:r>
          </a:p>
          <a:p>
            <a:pPr marL="201168" lvl="1" indent="0" algn="just">
              <a:buNone/>
            </a:pPr>
            <a:r>
              <a:rPr lang="es-US" sz="2600" dirty="0"/>
              <a:t>		</a:t>
            </a:r>
            <a:r>
              <a:rPr lang="es-US" dirty="0"/>
              <a:t>(Kotler, P., Armstrong, G., Saunders, J. y Wong, </a:t>
            </a:r>
            <a:r>
              <a:rPr lang="es-MX" dirty="0"/>
              <a:t>V., 2000)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2CC4E9-54E9-477F-B624-FB32F75A63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61"/>
          <a:stretch/>
        </p:blipFill>
        <p:spPr>
          <a:xfrm>
            <a:off x="2123728" y="4149080"/>
            <a:ext cx="3985386" cy="2001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027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ABD7-E570-4E37-AFC2-DFEBF9B1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Período actual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EE9C-7C6E-45C2-8546-554383B82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0234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US" sz="2800" b="1" dirty="0"/>
              <a:t>		Últimos conceptos de marketing</a:t>
            </a:r>
          </a:p>
          <a:p>
            <a:pPr algn="just"/>
            <a:r>
              <a:rPr lang="es-MX" sz="2800" dirty="0"/>
              <a:t>Es una función de la organización y un conjunto de procesos para la creación, comunicación, entrega de valor a los clientes, para gestionar las relaciones con los mismos, de modo que se beneficien, la organización y </a:t>
            </a:r>
            <a:r>
              <a:rPr lang="es-US" sz="2800" dirty="0"/>
              <a:t>sus grupos de interés.</a:t>
            </a:r>
          </a:p>
          <a:p>
            <a:pPr marL="384048" lvl="2" indent="0" algn="just">
              <a:buNone/>
            </a:pPr>
            <a:r>
              <a:rPr lang="es-US" sz="600" dirty="0"/>
              <a:t>							</a:t>
            </a:r>
            <a:r>
              <a:rPr lang="es-MX" sz="1800" dirty="0"/>
              <a:t>AMA, 2004</a:t>
            </a:r>
            <a:endParaRPr lang="es-MX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3C9BE5-5423-4DD0-BBDB-4FD1ECA822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871013"/>
            <a:ext cx="5760640" cy="86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646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FCA3B-87C8-43D4-879A-21C971D5D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43925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 “</a:t>
            </a:r>
            <a:r>
              <a:rPr lang="es-MX" sz="2800" i="1" dirty="0"/>
              <a:t>Sería difícil imaginar un mundo sin la mercadotecnia</a:t>
            </a:r>
            <a:r>
              <a:rPr lang="es-MX" sz="2800" dirty="0"/>
              <a:t>“</a:t>
            </a:r>
          </a:p>
          <a:p>
            <a:pPr algn="just"/>
            <a:r>
              <a:rPr lang="es-MX" sz="2800" dirty="0"/>
              <a:t> 					</a:t>
            </a:r>
            <a:r>
              <a:rPr lang="es-MX" sz="1800" dirty="0"/>
              <a:t>(Stanton, Etzel y Walker, 2004)</a:t>
            </a:r>
            <a:endParaRPr lang="es-US" sz="2800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74B54C12-C58C-49A2-865C-E287D8EDF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57A782-8B03-465F-8211-4D99B398A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422" y="3279396"/>
            <a:ext cx="2715937" cy="26912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8A5A0F-6984-4FD4-8441-96B4EE088B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64359" y="3279395"/>
            <a:ext cx="2820634" cy="26912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D8127A-6A5B-40DD-A9B7-922EE8C00A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45129" y="3306732"/>
            <a:ext cx="2675343" cy="26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3857652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 marketing es la función de negocios que identifica las necesidades y deseos de los clientes; determina los mercados meta que mejor puede servir a la organización y diseña los productos, servicios y programas apropiados para servir a esos mercados. Es una filosofía que guía a toda organización (Kotler, 2004).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1988840"/>
            <a:ext cx="7543801" cy="252028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sz="2800" dirty="0"/>
              <a:t>Directamente reflejada en tres grandes áreas: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800" dirty="0"/>
              <a:t>Economía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800" dirty="0"/>
              <a:t>Estándar de vida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800" dirty="0"/>
              <a:t>Empresas más competitivas </a:t>
            </a:r>
          </a:p>
          <a:p>
            <a:pPr lvl="0">
              <a:buNone/>
            </a:pPr>
            <a:endParaRPr lang="es-E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19B830-52B0-49D5-9FEA-1353BCC8A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194974"/>
            <a:ext cx="3504389" cy="2628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1988840"/>
            <a:ext cx="7543801" cy="2736304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s-ES" sz="2800" dirty="0"/>
              <a:t>Economía:</a:t>
            </a:r>
          </a:p>
          <a:p>
            <a:pPr marL="0" lvl="0" indent="0">
              <a:buNone/>
            </a:pPr>
            <a:r>
              <a:rPr lang="es-ES" sz="2800" dirty="0"/>
              <a:t>Genera empleos directos e indirectos </a:t>
            </a:r>
          </a:p>
          <a:p>
            <a:pPr marL="0" lvl="0" indent="0">
              <a:buNone/>
            </a:pPr>
            <a:r>
              <a:rPr lang="es-ES" sz="2800" dirty="0"/>
              <a:t>Mercados, producción y distribución masiva </a:t>
            </a:r>
          </a:p>
          <a:p>
            <a:pPr marL="0" lvl="0" indent="0">
              <a:buNone/>
            </a:pPr>
            <a:r>
              <a:rPr lang="es-ES" sz="2800" dirty="0"/>
              <a:t>Atrae mas capital</a:t>
            </a:r>
          </a:p>
          <a:p>
            <a:pPr marL="0" lvl="0" indent="0">
              <a:buNone/>
            </a:pPr>
            <a:r>
              <a:rPr lang="es-ES" sz="2800" dirty="0"/>
              <a:t>						</a:t>
            </a:r>
            <a:r>
              <a:rPr lang="es-ES" sz="1800" dirty="0"/>
              <a:t>(Sandhusen R., 2002)</a:t>
            </a:r>
          </a:p>
          <a:p>
            <a:pPr marL="0" lvl="0" indent="0">
              <a:buNone/>
            </a:pPr>
            <a:endParaRPr lang="es-ES" sz="2800" dirty="0"/>
          </a:p>
          <a:p>
            <a:pPr marL="0" lvl="0" indent="0">
              <a:buNone/>
            </a:pPr>
            <a:endParaRPr lang="es-ES" sz="2800" dirty="0"/>
          </a:p>
          <a:p>
            <a:pPr lvl="0">
              <a:buNone/>
            </a:pPr>
            <a:endParaRPr lang="es-E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56392-EDDA-49F9-B4B4-DE71A566D7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933056"/>
            <a:ext cx="3419872" cy="2308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9882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1988840"/>
            <a:ext cx="7543801" cy="216024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es-ES" sz="2800" dirty="0"/>
              <a:t>Estándar de vida</a:t>
            </a:r>
          </a:p>
          <a:p>
            <a:pPr marL="0" lvl="0" indent="0">
              <a:buNone/>
            </a:pPr>
            <a:r>
              <a:rPr lang="es-ES" sz="2800" dirty="0"/>
              <a:t>Investigación de mercados</a:t>
            </a:r>
          </a:p>
          <a:p>
            <a:pPr marL="0" lvl="0" indent="0">
              <a:buNone/>
            </a:pPr>
            <a:r>
              <a:rPr lang="es-ES" sz="2800" dirty="0"/>
              <a:t>Identificar necesidades y deseos de los consumidores </a:t>
            </a:r>
          </a:p>
          <a:p>
            <a:pPr lvl="0">
              <a:buNone/>
            </a:pPr>
            <a:endParaRPr lang="es-E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E29429-2F78-4109-99F6-2B49D0885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573016"/>
            <a:ext cx="3600400" cy="253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78727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Título">
            <a:extLst>
              <a:ext uri="{FF2B5EF4-FFF2-40B4-BE49-F238E27FC236}">
                <a16:creationId xmlns:a16="http://schemas.microsoft.com/office/drawing/2014/main" id="{7D6B63CB-3C1C-4F38-8B6C-4A5F8D446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DDE11-7D08-4B2F-87A7-D8944D13C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06" y="1872036"/>
            <a:ext cx="6816446" cy="44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72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Título">
            <a:extLst>
              <a:ext uri="{FF2B5EF4-FFF2-40B4-BE49-F238E27FC236}">
                <a16:creationId xmlns:a16="http://schemas.microsoft.com/office/drawing/2014/main" id="{D4AB1C54-5D5C-4968-9A30-3D9D5877C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459F6-1476-4F32-AA66-66BF8055A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04" y="1866297"/>
            <a:ext cx="7404309" cy="447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5246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1988840"/>
            <a:ext cx="7543801" cy="252028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s-ES" sz="2800" dirty="0"/>
              <a:t>Empresas más competitivas </a:t>
            </a:r>
          </a:p>
          <a:p>
            <a:pPr marL="0" lvl="0" indent="0">
              <a:buNone/>
            </a:pPr>
            <a:r>
              <a:rPr lang="es-ES" sz="2800" dirty="0"/>
              <a:t>Atención al cliente</a:t>
            </a:r>
          </a:p>
          <a:p>
            <a:pPr marL="0" lvl="0" indent="0">
              <a:buNone/>
            </a:pPr>
            <a:r>
              <a:rPr lang="es-ES" sz="2800" dirty="0"/>
              <a:t>Producto, Precio, Plaza y Promoción </a:t>
            </a:r>
          </a:p>
          <a:p>
            <a:pPr lvl="0">
              <a:buNone/>
            </a:pPr>
            <a:endParaRPr lang="es-E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89A623-3E3E-4FEF-B50F-575071BB3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431" y="3501008"/>
            <a:ext cx="3619500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47204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0F91B-2361-4F99-BD8C-403918A5F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8" y="2060848"/>
            <a:ext cx="7543801" cy="1439250"/>
          </a:xfrm>
        </p:spPr>
        <p:txBody>
          <a:bodyPr>
            <a:normAutofit/>
          </a:bodyPr>
          <a:lstStyle/>
          <a:p>
            <a:r>
              <a:rPr lang="es-MX" sz="3300" dirty="0"/>
              <a:t>Radica en satisfacer las necesidades o deseos de sus clientes </a:t>
            </a:r>
          </a:p>
          <a:p>
            <a:pPr marL="201168" lvl="1" indent="0">
              <a:buNone/>
            </a:pPr>
            <a:r>
              <a:rPr lang="es-MX" dirty="0"/>
              <a:t>					(Stanton, Etzel y Walker, 2004)</a:t>
            </a:r>
          </a:p>
          <a:p>
            <a:endParaRPr lang="es-US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F7D24A0A-425E-4113-99CB-040E4271C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915B11-7CD6-404B-B82D-E6EF1AF0C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12976"/>
            <a:ext cx="56769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69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C0E79-DAD5-4394-A134-63A5D06FF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223226"/>
          </a:xfrm>
        </p:spPr>
        <p:txBody>
          <a:bodyPr>
            <a:normAutofit/>
          </a:bodyPr>
          <a:lstStyle/>
          <a:p>
            <a:r>
              <a:rPr lang="es-MX" sz="2800" dirty="0"/>
              <a:t>Alcanza objetivos de supervivencia, obtención de utilidades y crecimiento. </a:t>
            </a:r>
          </a:p>
          <a:p>
            <a:pPr marL="201168" lvl="1" indent="0">
              <a:buNone/>
            </a:pPr>
            <a:r>
              <a:rPr lang="es-MX" dirty="0"/>
              <a:t>					(Stanton, Etzel y Walker, 2004)</a:t>
            </a:r>
          </a:p>
          <a:p>
            <a:endParaRPr lang="es-US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EAD6E1B7-81BB-47BF-B91F-E4295D2B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4E443-B8F1-4176-83E7-D6F31067E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429000"/>
            <a:ext cx="4141799" cy="25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56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750D-B3BA-40AF-87F4-2E5A1C77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r>
              <a:rPr lang="es-MX" sz="2800" dirty="0"/>
              <a:t>Actividades: </a:t>
            </a:r>
          </a:p>
          <a:p>
            <a:r>
              <a:rPr lang="es-MX" sz="2800" dirty="0"/>
              <a:t>Evaluación de necesidades</a:t>
            </a:r>
          </a:p>
          <a:p>
            <a:pPr marL="201168" lvl="1" indent="0">
              <a:buNone/>
            </a:pPr>
            <a:r>
              <a:rPr lang="es-MX" sz="2600" dirty="0"/>
              <a:t>					</a:t>
            </a:r>
            <a:r>
              <a:rPr lang="es-MX" dirty="0"/>
              <a:t>(</a:t>
            </a:r>
            <a:r>
              <a:rPr lang="en-US" dirty="0"/>
              <a:t>Lamb., Hair. y McDaniel, 2002) </a:t>
            </a:r>
            <a:endParaRPr lang="es-MX" dirty="0"/>
          </a:p>
          <a:p>
            <a:endParaRPr lang="es-MX" sz="2800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A6929273-ABCB-435E-89EF-ADE4255C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CE3C50-B44A-431B-BAB5-F6FB3EA9B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12976"/>
            <a:ext cx="4608512" cy="29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641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750D-B3BA-40AF-87F4-2E5A1C77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83266"/>
          </a:xfrm>
        </p:spPr>
        <p:txBody>
          <a:bodyPr>
            <a:normAutofit/>
          </a:bodyPr>
          <a:lstStyle/>
          <a:p>
            <a:r>
              <a:rPr lang="es-MX" sz="2800" dirty="0"/>
              <a:t>Actividades: </a:t>
            </a:r>
          </a:p>
          <a:p>
            <a:r>
              <a:rPr lang="es-MX" sz="2800" dirty="0"/>
              <a:t>Satisfacción de los clientes potenciales y actuales</a:t>
            </a:r>
          </a:p>
          <a:p>
            <a:pPr marL="201168" lvl="1" indent="0">
              <a:buNone/>
            </a:pPr>
            <a:r>
              <a:rPr lang="es-MX" sz="1600" dirty="0"/>
              <a:t>					</a:t>
            </a:r>
            <a:r>
              <a:rPr lang="es-MX" dirty="0"/>
              <a:t>(</a:t>
            </a:r>
            <a:r>
              <a:rPr lang="en-US" dirty="0"/>
              <a:t>Lamb., Hair. y McDaniel, 2002)</a:t>
            </a:r>
            <a:endParaRPr lang="es-MX" sz="1600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A6929273-ABCB-435E-89EF-ADE4255C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DD589E-F7B2-418E-98BE-5083718FB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08" y="3428999"/>
            <a:ext cx="4616163" cy="268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67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432048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El curso de administración de mercadotecnia permitirá conocer sus fundamentos esenciales, así como su importancia en los diferentes ámbitos, los tipos de mercado, el comportamiento del consumidor hacia determinados productos a través de los sistemas de información de mercadotecnia, lo que redundará en la toma de decisiones de la alta dirección de las organizaciones.</a:t>
            </a:r>
          </a:p>
          <a:p>
            <a:pPr algn="just"/>
            <a:r>
              <a:rPr lang="es-MX" sz="2800" dirty="0"/>
              <a:t>Los conocimientos adquiridos en esta unidad de aprendizaje, son generalidades que permitirán una visión amplia y sólida de lo que </a:t>
            </a:r>
            <a:r>
              <a:rPr lang="es-US" sz="2800" dirty="0"/>
              <a:t>es la mercadotecnia.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660759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750D-B3BA-40AF-87F4-2E5A1C77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439250"/>
          </a:xfrm>
        </p:spPr>
        <p:txBody>
          <a:bodyPr>
            <a:normAutofit fontScale="92500" lnSpcReduction="20000"/>
          </a:bodyPr>
          <a:lstStyle/>
          <a:p>
            <a:r>
              <a:rPr lang="es-MX" sz="3000" dirty="0"/>
              <a:t>Actividades: </a:t>
            </a:r>
          </a:p>
          <a:p>
            <a:r>
              <a:rPr lang="es-MX" sz="3000" dirty="0"/>
              <a:t>Diseño y manejo de la oferta</a:t>
            </a:r>
          </a:p>
          <a:p>
            <a:r>
              <a:rPr lang="es-MX" sz="2800" dirty="0"/>
              <a:t> 					</a:t>
            </a:r>
            <a:r>
              <a:rPr lang="es-MX" sz="1900" dirty="0"/>
              <a:t> (</a:t>
            </a:r>
            <a:r>
              <a:rPr lang="en-US" sz="1900" dirty="0"/>
              <a:t>Lamb., Hair. y McDaniel, 2002) </a:t>
            </a:r>
            <a:endParaRPr lang="es-MX" sz="1900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A6929273-ABCB-435E-89EF-ADE4255C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5BC107-A36F-43FD-8672-42BAD21D0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818732"/>
            <a:ext cx="4928096" cy="348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5317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750D-B3BA-40AF-87F4-2E5A1C77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27282"/>
          </a:xfrm>
        </p:spPr>
        <p:txBody>
          <a:bodyPr>
            <a:normAutofit fontScale="77500" lnSpcReduction="20000"/>
          </a:bodyPr>
          <a:lstStyle/>
          <a:p>
            <a:r>
              <a:rPr lang="es-MX" sz="3600" dirty="0"/>
              <a:t>Actividades: </a:t>
            </a:r>
          </a:p>
          <a:p>
            <a:r>
              <a:rPr lang="es-MX" sz="3600" dirty="0"/>
              <a:t>Determinación de precios</a:t>
            </a:r>
          </a:p>
          <a:p>
            <a:r>
              <a:rPr lang="es-MX" sz="2800" dirty="0"/>
              <a:t> 		 			</a:t>
            </a:r>
            <a:r>
              <a:rPr lang="es-MX" sz="2100" dirty="0"/>
              <a:t>(</a:t>
            </a:r>
            <a:r>
              <a:rPr lang="en-US" sz="2100" dirty="0"/>
              <a:t>Lamb., Hair. y McDaniel, 2002) </a:t>
            </a:r>
            <a:endParaRPr lang="es-US" sz="2100" dirty="0"/>
          </a:p>
          <a:p>
            <a:pPr marL="0" indent="0">
              <a:buNone/>
            </a:pPr>
            <a:r>
              <a:rPr lang="es-MX" sz="2800" dirty="0"/>
              <a:t> </a:t>
            </a:r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A6929273-ABCB-435E-89EF-ADE4255C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A49D32-E12B-460A-B3AC-367C7CE87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543059"/>
            <a:ext cx="41402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92359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750D-B3BA-40AF-87F4-2E5A1C77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511258"/>
          </a:xfrm>
        </p:spPr>
        <p:txBody>
          <a:bodyPr>
            <a:normAutofit/>
          </a:bodyPr>
          <a:lstStyle/>
          <a:p>
            <a:r>
              <a:rPr lang="es-MX" sz="2800" dirty="0"/>
              <a:t>Actividades: </a:t>
            </a:r>
          </a:p>
          <a:p>
            <a:r>
              <a:rPr lang="es-US" sz="2800" dirty="0"/>
              <a:t>Estrategias de distribución</a:t>
            </a:r>
          </a:p>
          <a:p>
            <a:pPr marL="201168" lvl="1" indent="0">
              <a:buNone/>
            </a:pPr>
            <a:r>
              <a:rPr lang="es-US" sz="1100" dirty="0"/>
              <a:t>					</a:t>
            </a:r>
            <a:r>
              <a:rPr lang="es-MX" dirty="0"/>
              <a:t>(</a:t>
            </a:r>
            <a:r>
              <a:rPr lang="en-US" dirty="0"/>
              <a:t>Lamb., Hair. y McDaniel., 2002)</a:t>
            </a:r>
            <a:endParaRPr lang="es-US" dirty="0"/>
          </a:p>
          <a:p>
            <a:endParaRPr lang="es-MX" sz="2800" dirty="0"/>
          </a:p>
        </p:txBody>
      </p:sp>
      <p:sp>
        <p:nvSpPr>
          <p:cNvPr id="5" name="3 Título">
            <a:extLst>
              <a:ext uri="{FF2B5EF4-FFF2-40B4-BE49-F238E27FC236}">
                <a16:creationId xmlns:a16="http://schemas.microsoft.com/office/drawing/2014/main" id="{A6929273-ABCB-435E-89EF-ADE4255C4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069389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br>
              <a:rPr lang="es-ES" dirty="0"/>
            </a:br>
            <a:r>
              <a:rPr lang="es-ES" dirty="0"/>
              <a:t>Importancia de la Mercadotecnia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B56D84-EC13-4B5E-BB33-0FDC5145FB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42025"/>
            <a:ext cx="4464496" cy="272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58925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Dinámica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0060" y="1755654"/>
            <a:ext cx="8229600" cy="2740011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ES" sz="2800" dirty="0"/>
              <a:t>Elabora tu concepto de mercadotecnia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800" dirty="0"/>
              <a:t>Cuadro sinóptico de las palabras claves de mercadotecnia </a:t>
            </a:r>
          </a:p>
          <a:p>
            <a:pPr marL="0" indent="0" algn="ctr">
              <a:buNone/>
            </a:pPr>
            <a:r>
              <a:rPr lang="es-ES" sz="3200" b="1" dirty="0"/>
              <a:t>¿Como influye la mercadotecnia en el pasado y en la vida diaria?</a:t>
            </a:r>
          </a:p>
          <a:p>
            <a:pPr algn="just"/>
            <a:endParaRPr lang="es-E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804FC9-1E50-4C0D-AE99-1BB7D4DE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329" y="4221088"/>
            <a:ext cx="2779015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Retroalimentación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0060" y="2204864"/>
            <a:ext cx="8229600" cy="936104"/>
          </a:xfrm>
        </p:spPr>
        <p:txBody>
          <a:bodyPr>
            <a:normAutofit/>
          </a:bodyPr>
          <a:lstStyle/>
          <a:p>
            <a:pPr algn="just"/>
            <a:r>
              <a:rPr lang="es-ES" sz="2800" dirty="0"/>
              <a:t>Comenta tu concepto de mercadotecnia con el grupo</a:t>
            </a:r>
          </a:p>
          <a:p>
            <a:pPr algn="just"/>
            <a:endParaRPr lang="es-E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B51383-9F3E-4578-85A3-402B4411F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674769"/>
            <a:ext cx="4419393" cy="3485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71F82-1AAF-437C-B9D6-0074B297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bibliográfica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139ED-735A-4D19-897B-2A3743D1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925505" cy="439157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s-US" sz="2400" dirty="0"/>
              <a:t>Álvarez, L., Santos, M, y Vázquez, R. </a:t>
            </a:r>
            <a:r>
              <a:rPr lang="es-MX" sz="2400" dirty="0"/>
              <a:t>(2001). El Concepto de Orientación al Mercado: Perspectivas, Modelos y </a:t>
            </a:r>
            <a:r>
              <a:rPr lang="es-US" sz="2400" dirty="0"/>
              <a:t>Dimensiones de Análisis. Universidad de Oviedo.</a:t>
            </a:r>
          </a:p>
          <a:p>
            <a:pPr algn="just"/>
            <a:r>
              <a:rPr lang="es-US" sz="2400" dirty="0"/>
              <a:t>American Marketing Association, </a:t>
            </a:r>
            <a:r>
              <a:rPr lang="es-US" sz="2400" dirty="0" err="1"/>
              <a:t>Committee</a:t>
            </a:r>
            <a:r>
              <a:rPr lang="es-US" sz="2400" dirty="0"/>
              <a:t> </a:t>
            </a:r>
            <a:r>
              <a:rPr lang="en-US" sz="2400" dirty="0"/>
              <a:t>on Terms (1960). Marketing Definitions: </a:t>
            </a:r>
            <a:r>
              <a:rPr lang="es-US" sz="2400" dirty="0"/>
              <a:t>A </a:t>
            </a:r>
            <a:r>
              <a:rPr lang="es-US" sz="2400" dirty="0" err="1"/>
              <a:t>Glossary</a:t>
            </a:r>
            <a:r>
              <a:rPr lang="es-US" sz="2400" dirty="0"/>
              <a:t> </a:t>
            </a:r>
            <a:r>
              <a:rPr lang="es-US" sz="2400" dirty="0" err="1"/>
              <a:t>of</a:t>
            </a:r>
            <a:r>
              <a:rPr lang="es-US" sz="2400" dirty="0"/>
              <a:t> Marketing </a:t>
            </a:r>
            <a:r>
              <a:rPr lang="en-US" sz="2400" dirty="0"/>
              <a:t>Terms. Chicago. R.S. Alexander </a:t>
            </a:r>
            <a:r>
              <a:rPr lang="es-US" sz="2400" dirty="0"/>
              <a:t>(</a:t>
            </a:r>
            <a:r>
              <a:rPr lang="es-US" sz="2400" dirty="0" err="1"/>
              <a:t>Chairman</a:t>
            </a:r>
            <a:r>
              <a:rPr lang="es-US" sz="2400" dirty="0"/>
              <a:t>).</a:t>
            </a:r>
          </a:p>
          <a:p>
            <a:pPr algn="just"/>
            <a:r>
              <a:rPr lang="en-US" sz="2400" dirty="0"/>
              <a:t>AMA (2004). Dictionary of Marketing Terms (</a:t>
            </a:r>
            <a:r>
              <a:rPr lang="es-MX" sz="2400" dirty="0"/>
              <a:t>Consultado en https://www.ama.org/AboutAMA/Pages/Definition-of-Marketing.aspx, el 05  julio 2017].</a:t>
            </a:r>
          </a:p>
          <a:p>
            <a:pPr algn="just"/>
            <a:r>
              <a:rPr lang="es-US" sz="2400" dirty="0"/>
              <a:t>Fisher, L. Mercadotecnia. México: Interamericana, 1988.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887837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71F82-1AAF-437C-B9D6-0074B297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bibliográfica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139ED-735A-4D19-897B-2A3743D1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925505" cy="4391578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400" dirty="0"/>
              <a:t>Fisher, L. y Espejo, J. (2004). </a:t>
            </a:r>
            <a:r>
              <a:rPr lang="es-MX" sz="2400" i="1" dirty="0"/>
              <a:t>Mercadotecnia</a:t>
            </a:r>
            <a:r>
              <a:rPr lang="es-MX" sz="2400" dirty="0"/>
              <a:t>, </a:t>
            </a:r>
            <a:r>
              <a:rPr lang="es-US" sz="2400" dirty="0"/>
              <a:t>México: Mc Graw Hill.</a:t>
            </a:r>
          </a:p>
          <a:p>
            <a:pPr algn="just"/>
            <a:r>
              <a:rPr lang="es-US" sz="2400" dirty="0"/>
              <a:t>Kotler, P., Armstrong, G., Saunders, J. y Wong, </a:t>
            </a:r>
            <a:r>
              <a:rPr lang="es-MX" sz="2400" dirty="0"/>
              <a:t>V. (2000). </a:t>
            </a:r>
            <a:r>
              <a:rPr lang="es-MX" sz="2400" i="1" dirty="0"/>
              <a:t>Introducción al Marketing, </a:t>
            </a:r>
            <a:r>
              <a:rPr lang="es-US" sz="2400" dirty="0"/>
              <a:t>(2ª ed. Europea). España. Prentice Hall.</a:t>
            </a:r>
          </a:p>
          <a:p>
            <a:pPr algn="just"/>
            <a:r>
              <a:rPr lang="es-US" sz="2400" dirty="0"/>
              <a:t>Kotler, P. y Amstrong, G. (2006). </a:t>
            </a:r>
            <a:r>
              <a:rPr lang="es-US" sz="2400" i="1" dirty="0"/>
              <a:t>Marketing</a:t>
            </a:r>
            <a:r>
              <a:rPr lang="es-US" sz="2400" dirty="0"/>
              <a:t>. Pearson. México.</a:t>
            </a:r>
          </a:p>
          <a:p>
            <a:pPr algn="just"/>
            <a:r>
              <a:rPr lang="en-US" sz="2400" dirty="0"/>
              <a:t>Lamb, C., Hair, H. y McDaniel, C. (2002). </a:t>
            </a:r>
            <a:r>
              <a:rPr lang="en-US" sz="2400" i="1" dirty="0"/>
              <a:t>Marketing. </a:t>
            </a:r>
            <a:r>
              <a:rPr lang="en-US" sz="2400" dirty="0"/>
              <a:t>México. </a:t>
            </a:r>
            <a:r>
              <a:rPr lang="en-US" sz="2400" dirty="0" err="1"/>
              <a:t>Sexta</a:t>
            </a:r>
            <a:r>
              <a:rPr lang="en-US" sz="2400" dirty="0"/>
              <a:t> </a:t>
            </a:r>
            <a:r>
              <a:rPr lang="en-US" sz="2400" dirty="0" err="1"/>
              <a:t>Edición</a:t>
            </a:r>
            <a:r>
              <a:rPr lang="en-US" sz="2400" dirty="0"/>
              <a:t>. </a:t>
            </a:r>
            <a:r>
              <a:rPr lang="es-US" sz="2400" dirty="0"/>
              <a:t>International Thomson Editores.</a:t>
            </a:r>
          </a:p>
          <a:p>
            <a:pPr algn="just"/>
            <a:r>
              <a:rPr lang="es-MX" sz="2400" dirty="0"/>
              <a:t>Sandhusen, R., (2002). </a:t>
            </a:r>
            <a:r>
              <a:rPr lang="es-MX" sz="2400" i="1" dirty="0"/>
              <a:t>Mercadotecnia.</a:t>
            </a:r>
            <a:r>
              <a:rPr lang="es-MX" dirty="0"/>
              <a:t> </a:t>
            </a:r>
            <a:r>
              <a:rPr lang="es-MX" sz="2400" dirty="0"/>
              <a:t>Primera Edición, Compañía Editorial Continental S.A.</a:t>
            </a:r>
          </a:p>
          <a:p>
            <a:pPr algn="just"/>
            <a:r>
              <a:rPr lang="es-MX" sz="2400" dirty="0"/>
              <a:t>Stanton, W. Etzel, M. y Walker, B., (2004). </a:t>
            </a:r>
            <a:r>
              <a:rPr lang="es-US" sz="2400" i="1" dirty="0"/>
              <a:t>Fundamentos de Marketing</a:t>
            </a:r>
            <a:r>
              <a:rPr lang="es-US" sz="2400" dirty="0"/>
              <a:t>. México: Mc Graw Hill</a:t>
            </a:r>
          </a:p>
        </p:txBody>
      </p:sp>
    </p:spTree>
    <p:extLst>
      <p:ext uri="{BB962C8B-B14F-4D97-AF65-F5344CB8AC3E}">
        <p14:creationId xmlns:p14="http://schemas.microsoft.com/office/powerpoint/2010/main" val="3128486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Propósito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pPr algn="just"/>
            <a:endParaRPr lang="es-US" sz="2800" dirty="0"/>
          </a:p>
          <a:p>
            <a:pPr algn="just"/>
            <a:r>
              <a:rPr lang="es-US" sz="2800" dirty="0"/>
              <a:t>El alumno:</a:t>
            </a:r>
          </a:p>
          <a:p>
            <a:pPr algn="just"/>
            <a:r>
              <a:rPr lang="es-MX" sz="2800" dirty="0"/>
              <a:t>Analizar los elementos fundamentales de la Mercadotecnia, aplicando sus procesos y técnicas generales a los diferentes tipos de mercados, con la finalidad de tomar decisiones acordes a la realidad.</a:t>
            </a:r>
            <a:endParaRPr lang="es-ES" sz="3200" dirty="0"/>
          </a:p>
          <a:p>
            <a:pPr eaLnBrk="1" hangingPunct="1"/>
            <a:endParaRPr lang="es-E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Competencias Genéricas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pPr algn="just"/>
            <a:endParaRPr lang="es-US" sz="2800" dirty="0"/>
          </a:p>
          <a:p>
            <a:pPr algn="just"/>
            <a:r>
              <a:rPr lang="es-MX" sz="2800" dirty="0"/>
              <a:t>Utilizar un sistema de información de marketing sobre la situación que guarda un producto o servicio respecto a su mercado, para la toma de decisiones de la organización.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123324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Estructura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pPr algn="just"/>
            <a:endParaRPr lang="es-US" sz="3600" dirty="0"/>
          </a:p>
          <a:p>
            <a:pPr algn="just"/>
            <a:r>
              <a:rPr lang="es-US" sz="2800" b="1" dirty="0"/>
              <a:t>UNIDAD DE COMPETENCIA I</a:t>
            </a:r>
          </a:p>
          <a:p>
            <a:pPr algn="just"/>
            <a:r>
              <a:rPr lang="es-MX" sz="2800" b="1" dirty="0"/>
              <a:t>Comprender y analizar</a:t>
            </a:r>
            <a:r>
              <a:rPr lang="es-MX" sz="2800" dirty="0"/>
              <a:t> la evolución, </a:t>
            </a:r>
            <a:r>
              <a:rPr lang="es-MX" sz="2800" b="1" dirty="0"/>
              <a:t>conceptualización, importancia, </a:t>
            </a:r>
            <a:r>
              <a:rPr lang="es-MX" sz="2800" dirty="0"/>
              <a:t>objetivos, clasificación, entre otros, de la mercadotecnia, así como su entorno legal.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251925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b="1"/>
              <a:t>Secuencia didáctica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989F90-1984-4B24-8B7C-E0FA56AED7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31800" b="27600"/>
          <a:stretch/>
        </p:blipFill>
        <p:spPr>
          <a:xfrm>
            <a:off x="251520" y="1772816"/>
            <a:ext cx="8496944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31762" y="1772816"/>
            <a:ext cx="8467725" cy="1872208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Conceptos centrales de la mercadotecnia.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Definición de mercadotecnia Kotler, Stanton, Fischer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US" sz="2800" dirty="0"/>
              <a:t>Importancia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D8FB12-5456-4735-994D-F6A531985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100" y="2852936"/>
            <a:ext cx="3362325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781</TotalTime>
  <Words>1017</Words>
  <Application>Microsoft Office PowerPoint</Application>
  <PresentationFormat>On-screen Show (4:3)</PresentationFormat>
  <Paragraphs>177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Retrospect</vt:lpstr>
      <vt:lpstr>PowerPoint Presentation</vt:lpstr>
      <vt:lpstr>Presentación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  </vt:lpstr>
      <vt:lpstr>Productos </vt:lpstr>
      <vt:lpstr>Administración de la Mercadotecnia    Aspectos Generales de la Mercadotecnia  Conceptos e Importancia </vt:lpstr>
      <vt:lpstr>Objetivo</vt:lpstr>
      <vt:lpstr>Concepto de Mercadotecnia </vt:lpstr>
      <vt:lpstr>Concepto de Mercadotecnia </vt:lpstr>
      <vt:lpstr>Concepto de Mercadotecnia </vt:lpstr>
      <vt:lpstr>Concepto de Mercadotecnia </vt:lpstr>
      <vt:lpstr>Concepto de Mercadotecnia </vt:lpstr>
      <vt:lpstr>Clasificación de la evolución del concepto de mercadotecnia </vt:lpstr>
      <vt:lpstr>Período preconceptual </vt:lpstr>
      <vt:lpstr>Período preconceptual </vt:lpstr>
      <vt:lpstr>Período preconceptual </vt:lpstr>
      <vt:lpstr>Período conceptual </vt:lpstr>
      <vt:lpstr>Período actual </vt:lpstr>
      <vt:lpstr>Período actual </vt:lpstr>
      <vt:lpstr>Período actual </vt:lpstr>
      <vt:lpstr>Período actual </vt:lpstr>
      <vt:lpstr>Período actual 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 Importancia de la Mercadotecnia</vt:lpstr>
      <vt:lpstr>Dinámica</vt:lpstr>
      <vt:lpstr>Retroalimentación</vt:lpstr>
      <vt:lpstr>Referencia bibliográfica </vt:lpstr>
      <vt:lpstr>Referencia bibliográfica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Universidad Autonoma del Estado de Mexico</dc:creator>
  <cp:lastModifiedBy>Becas</cp:lastModifiedBy>
  <cp:revision>88</cp:revision>
  <dcterms:created xsi:type="dcterms:W3CDTF">2010-08-16T13:05:29Z</dcterms:created>
  <dcterms:modified xsi:type="dcterms:W3CDTF">2017-10-17T19:12:02Z</dcterms:modified>
</cp:coreProperties>
</file>