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65"/>
  </p:notesMasterIdLst>
  <p:sldIdLst>
    <p:sldId id="355" r:id="rId2"/>
    <p:sldId id="346" r:id="rId3"/>
    <p:sldId id="353" r:id="rId4"/>
    <p:sldId id="347" r:id="rId5"/>
    <p:sldId id="356" r:id="rId6"/>
    <p:sldId id="357" r:id="rId7"/>
    <p:sldId id="348" r:id="rId8"/>
    <p:sldId id="359" r:id="rId9"/>
    <p:sldId id="349" r:id="rId10"/>
    <p:sldId id="358" r:id="rId11"/>
    <p:sldId id="341" r:id="rId12"/>
    <p:sldId id="342" r:id="rId13"/>
    <p:sldId id="302" r:id="rId14"/>
    <p:sldId id="308" r:id="rId15"/>
    <p:sldId id="338" r:id="rId16"/>
    <p:sldId id="303" r:id="rId17"/>
    <p:sldId id="371" r:id="rId18"/>
    <p:sldId id="372" r:id="rId19"/>
    <p:sldId id="373" r:id="rId20"/>
    <p:sldId id="374" r:id="rId21"/>
    <p:sldId id="375" r:id="rId22"/>
    <p:sldId id="376" r:id="rId23"/>
    <p:sldId id="304" r:id="rId24"/>
    <p:sldId id="314" r:id="rId25"/>
    <p:sldId id="332" r:id="rId26"/>
    <p:sldId id="316" r:id="rId27"/>
    <p:sldId id="333" r:id="rId28"/>
    <p:sldId id="334" r:id="rId29"/>
    <p:sldId id="361" r:id="rId30"/>
    <p:sldId id="365" r:id="rId31"/>
    <p:sldId id="379" r:id="rId32"/>
    <p:sldId id="380" r:id="rId33"/>
    <p:sldId id="381" r:id="rId34"/>
    <p:sldId id="382" r:id="rId35"/>
    <p:sldId id="383" r:id="rId36"/>
    <p:sldId id="384" r:id="rId37"/>
    <p:sldId id="385" r:id="rId38"/>
    <p:sldId id="386" r:id="rId39"/>
    <p:sldId id="387" r:id="rId40"/>
    <p:sldId id="388" r:id="rId41"/>
    <p:sldId id="389" r:id="rId42"/>
    <p:sldId id="390" r:id="rId43"/>
    <p:sldId id="391" r:id="rId44"/>
    <p:sldId id="392" r:id="rId45"/>
    <p:sldId id="393" r:id="rId46"/>
    <p:sldId id="394" r:id="rId47"/>
    <p:sldId id="395" r:id="rId48"/>
    <p:sldId id="396" r:id="rId49"/>
    <p:sldId id="397" r:id="rId50"/>
    <p:sldId id="398" r:id="rId51"/>
    <p:sldId id="399" r:id="rId52"/>
    <p:sldId id="400" r:id="rId53"/>
    <p:sldId id="366" r:id="rId54"/>
    <p:sldId id="367" r:id="rId55"/>
    <p:sldId id="368" r:id="rId56"/>
    <p:sldId id="369" r:id="rId57"/>
    <p:sldId id="370" r:id="rId58"/>
    <p:sldId id="362" r:id="rId59"/>
    <p:sldId id="364" r:id="rId60"/>
    <p:sldId id="378" r:id="rId61"/>
    <p:sldId id="339" r:id="rId62"/>
    <p:sldId id="360" r:id="rId63"/>
    <p:sldId id="377" r:id="rId64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AEF54A-A942-4ED5-8921-05D303D66683}" type="doc">
      <dgm:prSet loTypeId="urn:diagrams.loki3.com/VaryingWidthList" loCatId="list" qsTypeId="urn:microsoft.com/office/officeart/2005/8/quickstyle/simple1" qsCatId="simple" csTypeId="urn:microsoft.com/office/officeart/2005/8/colors/colorful1" csCatId="colorful" phldr="1"/>
      <dgm:spPr/>
    </dgm:pt>
    <dgm:pt modelId="{7A85C894-B782-4D02-97F5-D18D65179D02}">
      <dgm:prSet phldrT="[Text]"/>
      <dgm:spPr/>
      <dgm:t>
        <a:bodyPr/>
        <a:lstStyle/>
        <a:p>
          <a:r>
            <a:rPr lang="en-US" dirty="0" err="1"/>
            <a:t>Misión</a:t>
          </a:r>
          <a:r>
            <a:rPr lang="en-US" dirty="0"/>
            <a:t> </a:t>
          </a:r>
        </a:p>
      </dgm:t>
    </dgm:pt>
    <dgm:pt modelId="{98A54D71-5A7F-459F-A445-EC00EE180578}" type="parTrans" cxnId="{2B4A0C9B-FB6F-4D5D-A9B4-0A05A36FD222}">
      <dgm:prSet/>
      <dgm:spPr/>
      <dgm:t>
        <a:bodyPr/>
        <a:lstStyle/>
        <a:p>
          <a:endParaRPr lang="en-US"/>
        </a:p>
      </dgm:t>
    </dgm:pt>
    <dgm:pt modelId="{C0B78E96-506E-436B-9CF2-8BE15DB17ACC}" type="sibTrans" cxnId="{2B4A0C9B-FB6F-4D5D-A9B4-0A05A36FD222}">
      <dgm:prSet/>
      <dgm:spPr/>
      <dgm:t>
        <a:bodyPr/>
        <a:lstStyle/>
        <a:p>
          <a:endParaRPr lang="en-US"/>
        </a:p>
      </dgm:t>
    </dgm:pt>
    <dgm:pt modelId="{DB5706B2-DCC1-4D37-BDA0-77799B8200C7}">
      <dgm:prSet phldrT="[Text]"/>
      <dgm:spPr/>
      <dgm:t>
        <a:bodyPr/>
        <a:lstStyle/>
        <a:p>
          <a:r>
            <a:rPr lang="en-US" dirty="0" err="1"/>
            <a:t>Estrategia</a:t>
          </a:r>
          <a:r>
            <a:rPr lang="en-US" dirty="0"/>
            <a:t> de Marketing </a:t>
          </a:r>
        </a:p>
      </dgm:t>
    </dgm:pt>
    <dgm:pt modelId="{B9C6554B-3FE1-4788-A3A9-F46A9A33FA54}" type="parTrans" cxnId="{27186B39-3F01-4E08-A1E4-F844C023C016}">
      <dgm:prSet/>
      <dgm:spPr/>
      <dgm:t>
        <a:bodyPr/>
        <a:lstStyle/>
        <a:p>
          <a:endParaRPr lang="en-US"/>
        </a:p>
      </dgm:t>
    </dgm:pt>
    <dgm:pt modelId="{F97B0E1D-A563-46DC-85D7-0993A9AE6CA6}" type="sibTrans" cxnId="{27186B39-3F01-4E08-A1E4-F844C023C016}">
      <dgm:prSet/>
      <dgm:spPr/>
      <dgm:t>
        <a:bodyPr/>
        <a:lstStyle/>
        <a:p>
          <a:endParaRPr lang="en-US"/>
        </a:p>
      </dgm:t>
    </dgm:pt>
    <dgm:pt modelId="{8499673B-FDAD-4C9D-9169-7CC29C78CDDE}">
      <dgm:prSet phldrT="[Text]"/>
      <dgm:spPr/>
      <dgm:t>
        <a:bodyPr/>
        <a:lstStyle/>
        <a:p>
          <a:r>
            <a:rPr lang="en-US" dirty="0" err="1"/>
            <a:t>Implementación</a:t>
          </a:r>
          <a:r>
            <a:rPr lang="en-US" dirty="0"/>
            <a:t>, </a:t>
          </a:r>
          <a:r>
            <a:rPr lang="en-US" dirty="0" err="1"/>
            <a:t>evaluación</a:t>
          </a:r>
          <a:r>
            <a:rPr lang="en-US" dirty="0"/>
            <a:t> y control </a:t>
          </a:r>
        </a:p>
      </dgm:t>
    </dgm:pt>
    <dgm:pt modelId="{63DCD086-9F4F-47C9-AA0D-41C21B9955AA}" type="parTrans" cxnId="{8B32692F-DF7E-41CD-8DAE-65E9F0BE0F42}">
      <dgm:prSet/>
      <dgm:spPr/>
      <dgm:t>
        <a:bodyPr/>
        <a:lstStyle/>
        <a:p>
          <a:endParaRPr lang="en-US"/>
        </a:p>
      </dgm:t>
    </dgm:pt>
    <dgm:pt modelId="{57DAC078-2EA8-456A-9935-3537A0E578B2}" type="sibTrans" cxnId="{8B32692F-DF7E-41CD-8DAE-65E9F0BE0F42}">
      <dgm:prSet/>
      <dgm:spPr/>
      <dgm:t>
        <a:bodyPr/>
        <a:lstStyle/>
        <a:p>
          <a:endParaRPr lang="en-US"/>
        </a:p>
      </dgm:t>
    </dgm:pt>
    <dgm:pt modelId="{55E6BA72-A858-4826-A81F-718C9DD7B9CF}">
      <dgm:prSet/>
      <dgm:spPr/>
      <dgm:t>
        <a:bodyPr/>
        <a:lstStyle/>
        <a:p>
          <a:r>
            <a:rPr lang="en-US" dirty="0" err="1"/>
            <a:t>Objetivos</a:t>
          </a:r>
          <a:r>
            <a:rPr lang="en-US" dirty="0"/>
            <a:t> de marketing </a:t>
          </a:r>
        </a:p>
      </dgm:t>
    </dgm:pt>
    <dgm:pt modelId="{FD025043-9A8A-402B-8B0F-F85A33CC030E}" type="parTrans" cxnId="{CFAFBACC-F3DB-4F9E-A7F5-DC4011592F1B}">
      <dgm:prSet/>
      <dgm:spPr/>
      <dgm:t>
        <a:bodyPr/>
        <a:lstStyle/>
        <a:p>
          <a:endParaRPr lang="en-US"/>
        </a:p>
      </dgm:t>
    </dgm:pt>
    <dgm:pt modelId="{AEB3B52F-5F13-4FB8-B7F5-B2DC4F59B0AC}" type="sibTrans" cxnId="{CFAFBACC-F3DB-4F9E-A7F5-DC4011592F1B}">
      <dgm:prSet/>
      <dgm:spPr/>
      <dgm:t>
        <a:bodyPr/>
        <a:lstStyle/>
        <a:p>
          <a:endParaRPr lang="en-US"/>
        </a:p>
      </dgm:t>
    </dgm:pt>
    <dgm:pt modelId="{F161B532-C426-4E77-8A40-E4F5B906CE03}">
      <dgm:prSet/>
      <dgm:spPr/>
      <dgm:t>
        <a:bodyPr/>
        <a:lstStyle/>
        <a:p>
          <a:r>
            <a:rPr lang="en-US" dirty="0" err="1"/>
            <a:t>Análisis</a:t>
          </a:r>
          <a:r>
            <a:rPr lang="en-US" dirty="0"/>
            <a:t> </a:t>
          </a:r>
          <a:r>
            <a:rPr lang="en-US" dirty="0" err="1"/>
            <a:t>situacional</a:t>
          </a:r>
          <a:r>
            <a:rPr lang="en-US" dirty="0"/>
            <a:t> </a:t>
          </a:r>
        </a:p>
      </dgm:t>
    </dgm:pt>
    <dgm:pt modelId="{AC2818F1-C779-4442-9DBD-3D515CAE4CC4}" type="parTrans" cxnId="{89B8512C-CD13-47BF-801F-0CAA4BF6F509}">
      <dgm:prSet/>
      <dgm:spPr/>
      <dgm:t>
        <a:bodyPr/>
        <a:lstStyle/>
        <a:p>
          <a:endParaRPr lang="en-US"/>
        </a:p>
      </dgm:t>
    </dgm:pt>
    <dgm:pt modelId="{7D9E39A3-B362-4743-8E76-476C44A95D77}" type="sibTrans" cxnId="{89B8512C-CD13-47BF-801F-0CAA4BF6F509}">
      <dgm:prSet/>
      <dgm:spPr/>
      <dgm:t>
        <a:bodyPr/>
        <a:lstStyle/>
        <a:p>
          <a:endParaRPr lang="en-US"/>
        </a:p>
      </dgm:t>
    </dgm:pt>
    <dgm:pt modelId="{5E7C6AE7-277B-4630-A257-E3BCE22BC13D}" type="pres">
      <dgm:prSet presAssocID="{DCAEF54A-A942-4ED5-8921-05D303D66683}" presName="Name0" presStyleCnt="0">
        <dgm:presLayoutVars>
          <dgm:resizeHandles/>
        </dgm:presLayoutVars>
      </dgm:prSet>
      <dgm:spPr/>
    </dgm:pt>
    <dgm:pt modelId="{48D21524-E162-4FBB-A69B-7BCC1EA1848B}" type="pres">
      <dgm:prSet presAssocID="{7A85C894-B782-4D02-97F5-D18D65179D02}" presName="text" presStyleLbl="node1" presStyleIdx="0" presStyleCnt="5">
        <dgm:presLayoutVars>
          <dgm:bulletEnabled val="1"/>
        </dgm:presLayoutVars>
      </dgm:prSet>
      <dgm:spPr/>
    </dgm:pt>
    <dgm:pt modelId="{70F493F8-5E5D-4CE9-AC59-C577404CB9E1}" type="pres">
      <dgm:prSet presAssocID="{C0B78E96-506E-436B-9CF2-8BE15DB17ACC}" presName="space" presStyleCnt="0"/>
      <dgm:spPr/>
    </dgm:pt>
    <dgm:pt modelId="{8FF610EF-7463-4087-A76F-B6B0B589E38A}" type="pres">
      <dgm:prSet presAssocID="{55E6BA72-A858-4826-A81F-718C9DD7B9CF}" presName="text" presStyleLbl="node1" presStyleIdx="1" presStyleCnt="5">
        <dgm:presLayoutVars>
          <dgm:bulletEnabled val="1"/>
        </dgm:presLayoutVars>
      </dgm:prSet>
      <dgm:spPr/>
    </dgm:pt>
    <dgm:pt modelId="{324DDE8D-153F-4F85-83CE-8EC772DB6D8A}" type="pres">
      <dgm:prSet presAssocID="{AEB3B52F-5F13-4FB8-B7F5-B2DC4F59B0AC}" presName="space" presStyleCnt="0"/>
      <dgm:spPr/>
    </dgm:pt>
    <dgm:pt modelId="{10AA5413-652A-4945-A502-F20F76FAB931}" type="pres">
      <dgm:prSet presAssocID="{F161B532-C426-4E77-8A40-E4F5B906CE03}" presName="text" presStyleLbl="node1" presStyleIdx="2" presStyleCnt="5">
        <dgm:presLayoutVars>
          <dgm:bulletEnabled val="1"/>
        </dgm:presLayoutVars>
      </dgm:prSet>
      <dgm:spPr/>
    </dgm:pt>
    <dgm:pt modelId="{2DBE12F2-5D12-4A67-BE6A-40DD82DF8A50}" type="pres">
      <dgm:prSet presAssocID="{7D9E39A3-B362-4743-8E76-476C44A95D77}" presName="space" presStyleCnt="0"/>
      <dgm:spPr/>
    </dgm:pt>
    <dgm:pt modelId="{312CABE3-815B-4F6E-8470-27B3C08020E0}" type="pres">
      <dgm:prSet presAssocID="{DB5706B2-DCC1-4D37-BDA0-77799B8200C7}" presName="text" presStyleLbl="node1" presStyleIdx="3" presStyleCnt="5">
        <dgm:presLayoutVars>
          <dgm:bulletEnabled val="1"/>
        </dgm:presLayoutVars>
      </dgm:prSet>
      <dgm:spPr/>
    </dgm:pt>
    <dgm:pt modelId="{04229476-5A72-4F66-BF9B-0331CE717DED}" type="pres">
      <dgm:prSet presAssocID="{F97B0E1D-A563-46DC-85D7-0993A9AE6CA6}" presName="space" presStyleCnt="0"/>
      <dgm:spPr/>
    </dgm:pt>
    <dgm:pt modelId="{FA596ACA-EE91-4818-8960-2BCD56D99BC0}" type="pres">
      <dgm:prSet presAssocID="{8499673B-FDAD-4C9D-9169-7CC29C78CDDE}" presName="text" presStyleLbl="node1" presStyleIdx="4" presStyleCnt="5">
        <dgm:presLayoutVars>
          <dgm:bulletEnabled val="1"/>
        </dgm:presLayoutVars>
      </dgm:prSet>
      <dgm:spPr/>
    </dgm:pt>
  </dgm:ptLst>
  <dgm:cxnLst>
    <dgm:cxn modelId="{DF7EFB1B-E899-42BB-BD86-8B513C38D44A}" type="presOf" srcId="{8499673B-FDAD-4C9D-9169-7CC29C78CDDE}" destId="{FA596ACA-EE91-4818-8960-2BCD56D99BC0}" srcOrd="0" destOrd="0" presId="urn:diagrams.loki3.com/VaryingWidthList"/>
    <dgm:cxn modelId="{89B8512C-CD13-47BF-801F-0CAA4BF6F509}" srcId="{DCAEF54A-A942-4ED5-8921-05D303D66683}" destId="{F161B532-C426-4E77-8A40-E4F5B906CE03}" srcOrd="2" destOrd="0" parTransId="{AC2818F1-C779-4442-9DBD-3D515CAE4CC4}" sibTransId="{7D9E39A3-B362-4743-8E76-476C44A95D77}"/>
    <dgm:cxn modelId="{8B32692F-DF7E-41CD-8DAE-65E9F0BE0F42}" srcId="{DCAEF54A-A942-4ED5-8921-05D303D66683}" destId="{8499673B-FDAD-4C9D-9169-7CC29C78CDDE}" srcOrd="4" destOrd="0" parTransId="{63DCD086-9F4F-47C9-AA0D-41C21B9955AA}" sibTransId="{57DAC078-2EA8-456A-9935-3537A0E578B2}"/>
    <dgm:cxn modelId="{27186B39-3F01-4E08-A1E4-F844C023C016}" srcId="{DCAEF54A-A942-4ED5-8921-05D303D66683}" destId="{DB5706B2-DCC1-4D37-BDA0-77799B8200C7}" srcOrd="3" destOrd="0" parTransId="{B9C6554B-3FE1-4788-A3A9-F46A9A33FA54}" sibTransId="{F97B0E1D-A563-46DC-85D7-0993A9AE6CA6}"/>
    <dgm:cxn modelId="{3EDA0E70-E1AA-497F-9166-A68C7A911186}" type="presOf" srcId="{F161B532-C426-4E77-8A40-E4F5B906CE03}" destId="{10AA5413-652A-4945-A502-F20F76FAB931}" srcOrd="0" destOrd="0" presId="urn:diagrams.loki3.com/VaryingWidthList"/>
    <dgm:cxn modelId="{FE8B0154-481B-448B-8ADB-E96C245B5E6D}" type="presOf" srcId="{7A85C894-B782-4D02-97F5-D18D65179D02}" destId="{48D21524-E162-4FBB-A69B-7BCC1EA1848B}" srcOrd="0" destOrd="0" presId="urn:diagrams.loki3.com/VaryingWidthList"/>
    <dgm:cxn modelId="{2B4A0C9B-FB6F-4D5D-A9B4-0A05A36FD222}" srcId="{DCAEF54A-A942-4ED5-8921-05D303D66683}" destId="{7A85C894-B782-4D02-97F5-D18D65179D02}" srcOrd="0" destOrd="0" parTransId="{98A54D71-5A7F-459F-A445-EC00EE180578}" sibTransId="{C0B78E96-506E-436B-9CF2-8BE15DB17ACC}"/>
    <dgm:cxn modelId="{85F64EC3-9669-4761-A270-AB4670253F63}" type="presOf" srcId="{55E6BA72-A858-4826-A81F-718C9DD7B9CF}" destId="{8FF610EF-7463-4087-A76F-B6B0B589E38A}" srcOrd="0" destOrd="0" presId="urn:diagrams.loki3.com/VaryingWidthList"/>
    <dgm:cxn modelId="{CFAFBACC-F3DB-4F9E-A7F5-DC4011592F1B}" srcId="{DCAEF54A-A942-4ED5-8921-05D303D66683}" destId="{55E6BA72-A858-4826-A81F-718C9DD7B9CF}" srcOrd="1" destOrd="0" parTransId="{FD025043-9A8A-402B-8B0F-F85A33CC030E}" sibTransId="{AEB3B52F-5F13-4FB8-B7F5-B2DC4F59B0AC}"/>
    <dgm:cxn modelId="{85F704CF-C915-4D8F-8A9D-A085CE0EEEBA}" type="presOf" srcId="{DCAEF54A-A942-4ED5-8921-05D303D66683}" destId="{5E7C6AE7-277B-4630-A257-E3BCE22BC13D}" srcOrd="0" destOrd="0" presId="urn:diagrams.loki3.com/VaryingWidthList"/>
    <dgm:cxn modelId="{F6417EE9-DF34-4773-B72E-D64AECACE938}" type="presOf" srcId="{DB5706B2-DCC1-4D37-BDA0-77799B8200C7}" destId="{312CABE3-815B-4F6E-8470-27B3C08020E0}" srcOrd="0" destOrd="0" presId="urn:diagrams.loki3.com/VaryingWidthList"/>
    <dgm:cxn modelId="{C97976F8-14D2-4C01-9234-943CB0C18B4A}" type="presParOf" srcId="{5E7C6AE7-277B-4630-A257-E3BCE22BC13D}" destId="{48D21524-E162-4FBB-A69B-7BCC1EA1848B}" srcOrd="0" destOrd="0" presId="urn:diagrams.loki3.com/VaryingWidthList"/>
    <dgm:cxn modelId="{F1028424-21EE-4171-B69C-3E408C7CD4CB}" type="presParOf" srcId="{5E7C6AE7-277B-4630-A257-E3BCE22BC13D}" destId="{70F493F8-5E5D-4CE9-AC59-C577404CB9E1}" srcOrd="1" destOrd="0" presId="urn:diagrams.loki3.com/VaryingWidthList"/>
    <dgm:cxn modelId="{C3F4CBAA-D960-4F4D-B3D0-6C3D8968AAA9}" type="presParOf" srcId="{5E7C6AE7-277B-4630-A257-E3BCE22BC13D}" destId="{8FF610EF-7463-4087-A76F-B6B0B589E38A}" srcOrd="2" destOrd="0" presId="urn:diagrams.loki3.com/VaryingWidthList"/>
    <dgm:cxn modelId="{F2BCC40B-51C5-43CB-8F3B-6035FA83A6B2}" type="presParOf" srcId="{5E7C6AE7-277B-4630-A257-E3BCE22BC13D}" destId="{324DDE8D-153F-4F85-83CE-8EC772DB6D8A}" srcOrd="3" destOrd="0" presId="urn:diagrams.loki3.com/VaryingWidthList"/>
    <dgm:cxn modelId="{ABF6D932-2A6A-4A34-92F2-A6E22BB5F8AA}" type="presParOf" srcId="{5E7C6AE7-277B-4630-A257-E3BCE22BC13D}" destId="{10AA5413-652A-4945-A502-F20F76FAB931}" srcOrd="4" destOrd="0" presId="urn:diagrams.loki3.com/VaryingWidthList"/>
    <dgm:cxn modelId="{BC33B99E-140B-4F97-9AC1-05444A0DAF65}" type="presParOf" srcId="{5E7C6AE7-277B-4630-A257-E3BCE22BC13D}" destId="{2DBE12F2-5D12-4A67-BE6A-40DD82DF8A50}" srcOrd="5" destOrd="0" presId="urn:diagrams.loki3.com/VaryingWidthList"/>
    <dgm:cxn modelId="{7B361E8D-AC45-4BF9-8C5E-3D0772BB243B}" type="presParOf" srcId="{5E7C6AE7-277B-4630-A257-E3BCE22BC13D}" destId="{312CABE3-815B-4F6E-8470-27B3C08020E0}" srcOrd="6" destOrd="0" presId="urn:diagrams.loki3.com/VaryingWidthList"/>
    <dgm:cxn modelId="{A743D4BB-D453-4C84-84EB-EEE9BC2F8F2B}" type="presParOf" srcId="{5E7C6AE7-277B-4630-A257-E3BCE22BC13D}" destId="{04229476-5A72-4F66-BF9B-0331CE717DED}" srcOrd="7" destOrd="0" presId="urn:diagrams.loki3.com/VaryingWidthList"/>
    <dgm:cxn modelId="{6833FDB0-D5FF-4ADA-B0CE-53E880180FB0}" type="presParOf" srcId="{5E7C6AE7-277B-4630-A257-E3BCE22BC13D}" destId="{FA596ACA-EE91-4818-8960-2BCD56D99BC0}" srcOrd="8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D21524-E162-4FBB-A69B-7BCC1EA1848B}">
      <dsp:nvSpPr>
        <dsp:cNvPr id="0" name=""/>
        <dsp:cNvSpPr/>
      </dsp:nvSpPr>
      <dsp:spPr>
        <a:xfrm>
          <a:off x="3029400" y="1767"/>
          <a:ext cx="1485000" cy="77292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93980" rIns="93980" bIns="9398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 err="1"/>
            <a:t>Misión</a:t>
          </a:r>
          <a:r>
            <a:rPr lang="en-US" sz="3700" kern="1200" dirty="0"/>
            <a:t> </a:t>
          </a:r>
        </a:p>
      </dsp:txBody>
      <dsp:txXfrm>
        <a:off x="3029400" y="1767"/>
        <a:ext cx="1485000" cy="772921"/>
      </dsp:txXfrm>
    </dsp:sp>
    <dsp:sp modelId="{8FF610EF-7463-4087-A76F-B6B0B589E38A}">
      <dsp:nvSpPr>
        <dsp:cNvPr id="0" name=""/>
        <dsp:cNvSpPr/>
      </dsp:nvSpPr>
      <dsp:spPr>
        <a:xfrm>
          <a:off x="1431900" y="813334"/>
          <a:ext cx="4680000" cy="77292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93980" rIns="93980" bIns="9398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 err="1"/>
            <a:t>Objetivos</a:t>
          </a:r>
          <a:r>
            <a:rPr lang="en-US" sz="3700" kern="1200" dirty="0"/>
            <a:t> de marketing </a:t>
          </a:r>
        </a:p>
      </dsp:txBody>
      <dsp:txXfrm>
        <a:off x="1431900" y="813334"/>
        <a:ext cx="4680000" cy="772921"/>
      </dsp:txXfrm>
    </dsp:sp>
    <dsp:sp modelId="{10AA5413-652A-4945-A502-F20F76FAB931}">
      <dsp:nvSpPr>
        <dsp:cNvPr id="0" name=""/>
        <dsp:cNvSpPr/>
      </dsp:nvSpPr>
      <dsp:spPr>
        <a:xfrm>
          <a:off x="1836900" y="1624901"/>
          <a:ext cx="3870000" cy="77292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93980" rIns="93980" bIns="9398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 err="1"/>
            <a:t>Análisis</a:t>
          </a:r>
          <a:r>
            <a:rPr lang="en-US" sz="3700" kern="1200" dirty="0"/>
            <a:t> </a:t>
          </a:r>
          <a:r>
            <a:rPr lang="en-US" sz="3700" kern="1200" dirty="0" err="1"/>
            <a:t>situacional</a:t>
          </a:r>
          <a:r>
            <a:rPr lang="en-US" sz="3700" kern="1200" dirty="0"/>
            <a:t> </a:t>
          </a:r>
        </a:p>
      </dsp:txBody>
      <dsp:txXfrm>
        <a:off x="1836900" y="1624901"/>
        <a:ext cx="3870000" cy="772921"/>
      </dsp:txXfrm>
    </dsp:sp>
    <dsp:sp modelId="{312CABE3-815B-4F6E-8470-27B3C08020E0}">
      <dsp:nvSpPr>
        <dsp:cNvPr id="0" name=""/>
        <dsp:cNvSpPr/>
      </dsp:nvSpPr>
      <dsp:spPr>
        <a:xfrm>
          <a:off x="1386900" y="2436469"/>
          <a:ext cx="4770000" cy="77292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93980" rIns="93980" bIns="9398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 err="1"/>
            <a:t>Estrategia</a:t>
          </a:r>
          <a:r>
            <a:rPr lang="en-US" sz="3700" kern="1200" dirty="0"/>
            <a:t> de Marketing </a:t>
          </a:r>
        </a:p>
      </dsp:txBody>
      <dsp:txXfrm>
        <a:off x="1386900" y="2436469"/>
        <a:ext cx="4770000" cy="772921"/>
      </dsp:txXfrm>
    </dsp:sp>
    <dsp:sp modelId="{FA596ACA-EE91-4818-8960-2BCD56D99BC0}">
      <dsp:nvSpPr>
        <dsp:cNvPr id="0" name=""/>
        <dsp:cNvSpPr/>
      </dsp:nvSpPr>
      <dsp:spPr>
        <a:xfrm>
          <a:off x="81900" y="3248036"/>
          <a:ext cx="7380000" cy="77292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93980" rIns="93980" bIns="9398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 err="1"/>
            <a:t>Implementación</a:t>
          </a:r>
          <a:r>
            <a:rPr lang="en-US" sz="3700" kern="1200" dirty="0"/>
            <a:t>, </a:t>
          </a:r>
          <a:r>
            <a:rPr lang="en-US" sz="3700" kern="1200" dirty="0" err="1"/>
            <a:t>evaluación</a:t>
          </a:r>
          <a:r>
            <a:rPr lang="en-US" sz="3700" kern="1200" dirty="0"/>
            <a:t> y control </a:t>
          </a:r>
        </a:p>
      </dsp:txBody>
      <dsp:txXfrm>
        <a:off x="81900" y="3248036"/>
        <a:ext cx="7380000" cy="7729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DE60E-4C48-459A-AED1-ACD0F8183C39}" type="datetimeFigureOut">
              <a:rPr lang="es-ES" smtClean="0"/>
              <a:pPr/>
              <a:t>19/10/2017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DACF8-87D9-4253-BCB7-D08D7DB85504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DCDD85-FFF2-42EA-9B95-8703A9CBE1A0}" type="slidenum">
              <a:rPr lang="es-ES"/>
              <a:pPr/>
              <a:t>13</a:t>
            </a:fld>
            <a:endParaRPr lang="es-ES" dirty="0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A0A640-61D1-45DA-864A-6CD6E7FCC2CC}" type="slidenum">
              <a:rPr lang="es-ES"/>
              <a:pPr/>
              <a:t>16</a:t>
            </a:fld>
            <a:endParaRPr lang="es-ES" dirty="0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10569B-D495-4474-B53F-DFFFCAB250B7}" type="slidenum">
              <a:rPr lang="es-ES"/>
              <a:pPr/>
              <a:t>17</a:t>
            </a:fld>
            <a:endParaRPr lang="es-ES" dirty="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5790"/>
            <a:ext cx="5029200" cy="418338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14957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0485BE-58EB-4F1C-946D-0C1C4955D8AF}" type="slidenum">
              <a:rPr lang="es-ES"/>
              <a:pPr/>
              <a:t>18</a:t>
            </a:fld>
            <a:endParaRPr lang="es-E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5790"/>
            <a:ext cx="5029200" cy="418338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6412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44B353-6E1A-471A-8C38-F7950A7312AA}" type="slidenum">
              <a:rPr lang="es-ES"/>
              <a:pPr/>
              <a:t>23</a:t>
            </a:fld>
            <a:endParaRPr lang="es-ES" dirty="0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5B86-5C9F-4D3D-9BF9-F5726055D936}" type="datetimeFigureOut">
              <a:rPr lang="es-ES" smtClean="0"/>
              <a:pPr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C4A47-D728-406B-BF54-47A50AC2C87D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574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5B86-5C9F-4D3D-9BF9-F5726055D936}" type="datetimeFigureOut">
              <a:rPr lang="es-ES" smtClean="0"/>
              <a:pPr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C4A47-D728-406B-BF54-47A50AC2C87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8563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5B86-5C9F-4D3D-9BF9-F5726055D936}" type="datetimeFigureOut">
              <a:rPr lang="es-ES" smtClean="0"/>
              <a:pPr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C4A47-D728-406B-BF54-47A50AC2C87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5163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5B86-5C9F-4D3D-9BF9-F5726055D936}" type="datetimeFigureOut">
              <a:rPr lang="es-ES" smtClean="0"/>
              <a:pPr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C4A47-D728-406B-BF54-47A50AC2C87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3184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5B86-5C9F-4D3D-9BF9-F5726055D936}" type="datetimeFigureOut">
              <a:rPr lang="es-ES" smtClean="0"/>
              <a:pPr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C4A47-D728-406B-BF54-47A50AC2C87D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645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5B86-5C9F-4D3D-9BF9-F5726055D936}" type="datetimeFigureOut">
              <a:rPr lang="es-ES" smtClean="0"/>
              <a:pPr/>
              <a:t>19/10/2017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C4A47-D728-406B-BF54-47A50AC2C87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02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5B86-5C9F-4D3D-9BF9-F5726055D936}" type="datetimeFigureOut">
              <a:rPr lang="es-ES" smtClean="0"/>
              <a:pPr/>
              <a:t>19/10/2017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C4A47-D728-406B-BF54-47A50AC2C87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2832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5B86-5C9F-4D3D-9BF9-F5726055D936}" type="datetimeFigureOut">
              <a:rPr lang="es-ES" smtClean="0"/>
              <a:pPr/>
              <a:t>19/10/2017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C4A47-D728-406B-BF54-47A50AC2C87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5513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5B86-5C9F-4D3D-9BF9-F5726055D936}" type="datetimeFigureOut">
              <a:rPr lang="es-ES" smtClean="0"/>
              <a:pPr/>
              <a:t>19/10/2017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C4A47-D728-406B-BF54-47A50AC2C87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6796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BAF5B86-5C9F-4D3D-9BF9-F5726055D936}" type="datetimeFigureOut">
              <a:rPr lang="es-ES" smtClean="0"/>
              <a:pPr/>
              <a:t>19/10/2017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5C4A47-D728-406B-BF54-47A50AC2C87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9233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5B86-5C9F-4D3D-9BF9-F5726055D936}" type="datetimeFigureOut">
              <a:rPr lang="es-ES" smtClean="0"/>
              <a:pPr/>
              <a:t>19/10/2017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C4A47-D728-406B-BF54-47A50AC2C87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9327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BAF5B86-5C9F-4D3D-9BF9-F5726055D936}" type="datetimeFigureOut">
              <a:rPr lang="es-ES" smtClean="0"/>
              <a:pPr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B5C4A47-D728-406B-BF54-47A50AC2C87D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724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7 CuadroTexto"/>
          <p:cNvSpPr txBox="1">
            <a:spLocks noChangeArrowheads="1"/>
          </p:cNvSpPr>
          <p:nvPr/>
        </p:nvSpPr>
        <p:spPr bwMode="auto">
          <a:xfrm>
            <a:off x="1619672" y="2132856"/>
            <a:ext cx="692943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 b="1" dirty="0"/>
              <a:t>Programa de Estudios por Competencias </a:t>
            </a:r>
          </a:p>
          <a:p>
            <a:pPr algn="ctr"/>
            <a:r>
              <a:rPr lang="es-ES" sz="2800" b="1" dirty="0"/>
              <a:t>Simulación de la Mercadotecnia</a:t>
            </a:r>
          </a:p>
          <a:p>
            <a:pPr algn="ctr"/>
            <a:r>
              <a:rPr lang="es-ES" sz="2800" b="1" dirty="0"/>
              <a:t>Unidad I</a:t>
            </a:r>
          </a:p>
          <a:p>
            <a:pPr algn="ctr"/>
            <a:endParaRPr lang="es-ES" sz="2800" b="1" dirty="0"/>
          </a:p>
        </p:txBody>
      </p:sp>
      <p:sp>
        <p:nvSpPr>
          <p:cNvPr id="8198" name="8 CuadroTexto"/>
          <p:cNvSpPr txBox="1">
            <a:spLocks noChangeArrowheads="1"/>
          </p:cNvSpPr>
          <p:nvPr/>
        </p:nvSpPr>
        <p:spPr bwMode="auto">
          <a:xfrm>
            <a:off x="3793769" y="5869139"/>
            <a:ext cx="5072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/>
              <a:t>M. en A. Leisdy del Carmen Gutiérrez Olmos</a:t>
            </a:r>
          </a:p>
        </p:txBody>
      </p:sp>
      <p:sp>
        <p:nvSpPr>
          <p:cNvPr id="8199" name="6 CuadroTexto"/>
          <p:cNvSpPr txBox="1">
            <a:spLocks noChangeArrowheads="1"/>
          </p:cNvSpPr>
          <p:nvPr/>
        </p:nvSpPr>
        <p:spPr bwMode="auto">
          <a:xfrm>
            <a:off x="3793769" y="3793513"/>
            <a:ext cx="50720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dirty="0"/>
              <a:t>Licenciatura en Administración </a:t>
            </a:r>
          </a:p>
          <a:p>
            <a:pPr algn="r"/>
            <a:r>
              <a:rPr lang="es-ES" dirty="0"/>
              <a:t> 7mo. Semestre.</a:t>
            </a:r>
          </a:p>
        </p:txBody>
      </p:sp>
      <p:pic>
        <p:nvPicPr>
          <p:cNvPr id="14" name="Picture 2" descr="C:\Users\Hp Pro\Desktop\Modulares de Escudo\positivo color vertical 2 líneas.png">
            <a:extLst>
              <a:ext uri="{FF2B5EF4-FFF2-40B4-BE49-F238E27FC236}">
                <a16:creationId xmlns:a16="http://schemas.microsoft.com/office/drawing/2014/main" id="{D8E0DB6D-5E2B-4452-A1B2-69DDDA04F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783" y="0"/>
            <a:ext cx="226804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8 CuadroTexto">
            <a:extLst>
              <a:ext uri="{FF2B5EF4-FFF2-40B4-BE49-F238E27FC236}">
                <a16:creationId xmlns:a16="http://schemas.microsoft.com/office/drawing/2014/main" id="{FD744EA6-AA20-4132-826D-A4EF4D12E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3769" y="4686065"/>
            <a:ext cx="50720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dirty="0"/>
              <a:t>Otoño 2017</a:t>
            </a:r>
          </a:p>
          <a:p>
            <a:pPr algn="r"/>
            <a:r>
              <a:rPr lang="es-ES" dirty="0"/>
              <a:t>Semestre 2017 B </a:t>
            </a:r>
          </a:p>
          <a:p>
            <a:pPr algn="r"/>
            <a:r>
              <a:rPr lang="es-ES" dirty="0"/>
              <a:t>Agosto 2017- Enero 2018</a:t>
            </a:r>
          </a:p>
        </p:txBody>
      </p:sp>
    </p:spTree>
    <p:extLst>
      <p:ext uri="{BB962C8B-B14F-4D97-AF65-F5344CB8AC3E}">
        <p14:creationId xmlns:p14="http://schemas.microsoft.com/office/powerpoint/2010/main" val="3508285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1080829" y="1052736"/>
            <a:ext cx="6947555" cy="714372"/>
          </a:xfrm>
        </p:spPr>
        <p:txBody>
          <a:bodyPr>
            <a:normAutofit/>
          </a:bodyPr>
          <a:lstStyle/>
          <a:p>
            <a:pPr eaLnBrk="1" hangingPunct="1"/>
            <a:r>
              <a:rPr lang="es-ES" sz="4000" b="1" dirty="0">
                <a:solidFill>
                  <a:schemeClr val="accent1"/>
                </a:solidFill>
              </a:rPr>
              <a:t>Producto 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sz="half" idx="1"/>
          </p:nvPr>
        </p:nvSpPr>
        <p:spPr>
          <a:xfrm>
            <a:off x="899592" y="2060848"/>
            <a:ext cx="7560840" cy="1008112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es-MX" sz="2800" dirty="0"/>
              <a:t>Mapa conceptual</a:t>
            </a:r>
          </a:p>
          <a:p>
            <a:pPr algn="just">
              <a:defRPr/>
            </a:pPr>
            <a:r>
              <a:rPr lang="es-MX" sz="2800" dirty="0"/>
              <a:t>Investigación documental  </a:t>
            </a:r>
            <a:endParaRPr lang="es-ES" sz="2800" dirty="0"/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es-MX" sz="2800" i="1" dirty="0"/>
              <a:t> </a:t>
            </a:r>
            <a:endParaRPr lang="es-ES" sz="2800" dirty="0"/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es-MX" sz="2800" i="1" dirty="0"/>
              <a:t> </a:t>
            </a:r>
            <a:endParaRPr lang="es-ES" sz="2800" dirty="0"/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es-MX" sz="2800" dirty="0"/>
              <a:t>	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3766935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15328" cy="1396752"/>
          </a:xfrm>
        </p:spPr>
        <p:txBody>
          <a:bodyPr>
            <a:normAutofit/>
          </a:bodyPr>
          <a:lstStyle/>
          <a:p>
            <a:pPr algn="just"/>
            <a:endParaRPr lang="es-ES" sz="2800" dirty="0"/>
          </a:p>
          <a:p>
            <a:pPr lvl="1" algn="just">
              <a:buNone/>
            </a:pPr>
            <a:r>
              <a:rPr lang="es-ES" sz="2800" dirty="0"/>
              <a:t>   1.1 Descripción de un plan estratégico de mercadotecnia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AF3CB8-57A4-4C1E-AA85-07AD13F55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908720"/>
            <a:ext cx="7543800" cy="828641"/>
          </a:xfrm>
        </p:spPr>
        <p:txBody>
          <a:bodyPr>
            <a:normAutofit fontScale="90000"/>
          </a:bodyPr>
          <a:lstStyle/>
          <a:p>
            <a:r>
              <a:rPr lang="es-ES" sz="4400" b="1" dirty="0">
                <a:solidFill>
                  <a:schemeClr val="accent1"/>
                </a:solidFill>
              </a:rPr>
              <a:t>Plan estratégico de mercadotecnia</a:t>
            </a:r>
            <a:endParaRPr lang="es-US" sz="4400" b="1" dirty="0">
              <a:solidFill>
                <a:schemeClr val="accent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B8BF7F-8C83-474B-8738-DDD454F458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678" y="3356992"/>
            <a:ext cx="7181850" cy="2124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908720"/>
            <a:ext cx="7543800" cy="828641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</a:rPr>
              <a:t>Objetivo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51642" y="1916832"/>
            <a:ext cx="7686700" cy="2114552"/>
          </a:xfrm>
        </p:spPr>
        <p:txBody>
          <a:bodyPr>
            <a:normAutofit/>
          </a:bodyPr>
          <a:lstStyle/>
          <a:p>
            <a:pPr algn="just"/>
            <a:r>
              <a:rPr lang="es-ES" sz="2800" dirty="0"/>
              <a:t>Identificar los </a:t>
            </a:r>
            <a:r>
              <a:rPr lang="es-ES" sz="2800" b="1" dirty="0">
                <a:solidFill>
                  <a:schemeClr val="accent1"/>
                </a:solidFill>
              </a:rPr>
              <a:t>componentes de un plan estratégico de mercadotecnia, </a:t>
            </a:r>
            <a:r>
              <a:rPr lang="es-ES" sz="2800" dirty="0"/>
              <a:t>en el diseño de las estrategias de promoción, publicidad y ventas.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CA9A09-C3B0-4CE3-9800-FE47313889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212976"/>
            <a:ext cx="4572000" cy="3046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22960" y="692696"/>
            <a:ext cx="7061408" cy="1044665"/>
          </a:xfrm>
        </p:spPr>
        <p:txBody>
          <a:bodyPr>
            <a:normAutofit fontScale="90000"/>
          </a:bodyPr>
          <a:lstStyle/>
          <a:p>
            <a:r>
              <a:rPr lang="es-ES_tradnl" sz="4000" b="1" dirty="0">
                <a:solidFill>
                  <a:schemeClr val="accent1"/>
                </a:solidFill>
              </a:rPr>
              <a:t> Antecedente </a:t>
            </a:r>
            <a:br>
              <a:rPr lang="es-ES_tradnl" sz="4000" b="1" dirty="0">
                <a:solidFill>
                  <a:schemeClr val="accent1"/>
                </a:solidFill>
              </a:rPr>
            </a:br>
            <a:r>
              <a:rPr lang="es-ES_tradnl" sz="4000" b="1" dirty="0">
                <a:solidFill>
                  <a:schemeClr val="accent1"/>
                </a:solidFill>
              </a:rPr>
              <a:t>¿Qué es mercadotecnia?</a:t>
            </a:r>
            <a:endParaRPr lang="es-ES" sz="4000" b="1" dirty="0">
              <a:solidFill>
                <a:schemeClr val="accent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001704" y="1737361"/>
            <a:ext cx="7258072" cy="2627743"/>
          </a:xfrm>
        </p:spPr>
        <p:txBody>
          <a:bodyPr>
            <a:normAutofit/>
          </a:bodyPr>
          <a:lstStyle/>
          <a:p>
            <a:pPr algn="just"/>
            <a:r>
              <a:rPr lang="es-MX" sz="2800" i="1" dirty="0"/>
              <a:t>“El marketing es un proceso social y administrativo mediante el cual grupos e individuos obtienen lo que necesitan y desean a través de generar, ofrecer e intercambiar productos de valor con sus semejantes”</a:t>
            </a:r>
            <a:r>
              <a:rPr lang="es-ES_tradnl" sz="2200" dirty="0"/>
              <a:t>	</a:t>
            </a:r>
          </a:p>
          <a:p>
            <a:pPr marL="201168" lvl="1" indent="0" algn="just">
              <a:buNone/>
            </a:pPr>
            <a:r>
              <a:rPr lang="es-ES_tradnl" sz="1400" dirty="0"/>
              <a:t>					</a:t>
            </a:r>
            <a:r>
              <a:rPr lang="es-ES_tradnl" dirty="0"/>
              <a:t>(Kotler y Amstrong, 2006) </a:t>
            </a:r>
            <a:endParaRPr lang="es-E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F5CDF3-0F62-49EB-844F-6818ED2D20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875" y="4057686"/>
            <a:ext cx="3307867" cy="2035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30334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ES" sz="2800" dirty="0">
                <a:solidFill>
                  <a:schemeClr val="tx2"/>
                </a:solidFill>
              </a:rPr>
              <a:t>La </a:t>
            </a:r>
            <a:r>
              <a:rPr lang="es-ES" sz="2800" i="1" dirty="0">
                <a:solidFill>
                  <a:schemeClr val="tx2"/>
                </a:solidFill>
              </a:rPr>
              <a:t>mercadotecnia</a:t>
            </a:r>
            <a:r>
              <a:rPr lang="es-ES" sz="2800" dirty="0">
                <a:solidFill>
                  <a:schemeClr val="tx2"/>
                </a:solidFill>
              </a:rPr>
              <a:t> es realizada por personas y dirigida hacia personas </a:t>
            </a:r>
            <a:r>
              <a:rPr lang="es-ES" sz="2800" dirty="0">
                <a:solidFill>
                  <a:schemeClr val="accent1"/>
                </a:solidFill>
              </a:rPr>
              <a:t>(proceso social): </a:t>
            </a:r>
            <a:r>
              <a:rPr lang="es-ES" sz="2800" dirty="0">
                <a:solidFill>
                  <a:schemeClr val="tx2"/>
                </a:solidFill>
              </a:rPr>
              <a:t>este aspecto es fundamental para no perder de vista la "humanización" de sus distintas actividades.</a:t>
            </a:r>
          </a:p>
          <a:p>
            <a:pPr algn="just">
              <a:buNone/>
            </a:pPr>
            <a:r>
              <a:rPr lang="es-ES" sz="1800" dirty="0">
                <a:solidFill>
                  <a:schemeClr val="tx2"/>
                </a:solidFill>
              </a:rPr>
              <a:t>							(</a:t>
            </a:r>
            <a:r>
              <a:rPr lang="es-ES" sz="1800" dirty="0" err="1">
                <a:solidFill>
                  <a:schemeClr val="tx2"/>
                </a:solidFill>
              </a:rPr>
              <a:t>Kloter</a:t>
            </a:r>
            <a:r>
              <a:rPr lang="es-ES" sz="1800" dirty="0">
                <a:solidFill>
                  <a:schemeClr val="tx2"/>
                </a:solidFill>
              </a:rPr>
              <a:t>, 2001)</a:t>
            </a:r>
          </a:p>
          <a:p>
            <a:pPr>
              <a:buNone/>
            </a:pPr>
            <a:endParaRPr lang="es-ES" sz="2800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es-ES" sz="2800" dirty="0">
                <a:solidFill>
                  <a:schemeClr val="tx2"/>
                </a:solidFill>
              </a:rPr>
              <a:t>	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580A76F-AE35-4C1F-A812-1962B3BEF2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22960" y="620688"/>
            <a:ext cx="7061408" cy="1116673"/>
          </a:xfrm>
        </p:spPr>
        <p:txBody>
          <a:bodyPr>
            <a:normAutofit fontScale="90000"/>
          </a:bodyPr>
          <a:lstStyle/>
          <a:p>
            <a:br>
              <a:rPr lang="es-ES_tradnl" sz="4000" b="1" dirty="0">
                <a:solidFill>
                  <a:schemeClr val="accent1"/>
                </a:solidFill>
              </a:rPr>
            </a:br>
            <a:r>
              <a:rPr lang="es-ES_tradnl" sz="4000" b="1" dirty="0">
                <a:solidFill>
                  <a:schemeClr val="accent1"/>
                </a:solidFill>
              </a:rPr>
              <a:t>Antecedente </a:t>
            </a:r>
            <a:br>
              <a:rPr lang="es-ES_tradnl" sz="4000" b="1" dirty="0">
                <a:solidFill>
                  <a:schemeClr val="accent1"/>
                </a:solidFill>
              </a:rPr>
            </a:br>
            <a:r>
              <a:rPr lang="es-ES_tradnl" sz="4000" b="1" dirty="0">
                <a:solidFill>
                  <a:schemeClr val="accent1"/>
                </a:solidFill>
              </a:rPr>
              <a:t>¿Qué es mercadotecnia?</a:t>
            </a:r>
            <a:endParaRPr lang="es-ES" sz="4000" b="1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110FE7-41C8-442F-8E5A-5425DB7BDC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861048"/>
            <a:ext cx="3159249" cy="2136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082630"/>
            <a:ext cx="5184576" cy="314657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800" dirty="0">
                <a:solidFill>
                  <a:schemeClr val="tx2"/>
                </a:solidFill>
              </a:rPr>
              <a:t> 	La </a:t>
            </a:r>
            <a:r>
              <a:rPr lang="es-ES" sz="2800" i="1" dirty="0">
                <a:solidFill>
                  <a:schemeClr val="tx2"/>
                </a:solidFill>
              </a:rPr>
              <a:t>mercadotecnia</a:t>
            </a:r>
            <a:r>
              <a:rPr lang="es-ES" sz="2800" dirty="0">
                <a:solidFill>
                  <a:schemeClr val="tx2"/>
                </a:solidFill>
              </a:rPr>
              <a:t> necesita </a:t>
            </a:r>
            <a:r>
              <a:rPr lang="es-ES" sz="2800" dirty="0">
                <a:solidFill>
                  <a:schemeClr val="accent1"/>
                </a:solidFill>
              </a:rPr>
              <a:t>ser administrada: </a:t>
            </a:r>
            <a:r>
              <a:rPr lang="es-ES" sz="2800" dirty="0">
                <a:solidFill>
                  <a:schemeClr val="tx2"/>
                </a:solidFill>
              </a:rPr>
              <a:t>ideas planificadas, organizadas, implementadas y controladas, para incrementar el éxito en empresas competitivas.</a:t>
            </a:r>
          </a:p>
          <a:p>
            <a:pPr algn="just">
              <a:buNone/>
            </a:pPr>
            <a:r>
              <a:rPr lang="es-ES" sz="2400" dirty="0">
                <a:solidFill>
                  <a:schemeClr val="tx2"/>
                </a:solidFill>
              </a:rPr>
              <a:t>					</a:t>
            </a:r>
            <a:r>
              <a:rPr lang="es-ES" sz="1800" dirty="0">
                <a:solidFill>
                  <a:schemeClr val="tx2"/>
                </a:solidFill>
              </a:rPr>
              <a:t>(Kotler, 2001)</a:t>
            </a:r>
            <a:endParaRPr lang="es-ES" sz="2400" dirty="0">
              <a:solidFill>
                <a:schemeClr val="tx2"/>
              </a:solidFill>
            </a:endParaRPr>
          </a:p>
        </p:txBody>
      </p:sp>
      <p:pic>
        <p:nvPicPr>
          <p:cNvPr id="74754" name="Picture 2" descr="http://www.vicariadepastoral.org.mx/decanos/2007/imagenes/proces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082630"/>
            <a:ext cx="2613580" cy="2592288"/>
          </a:xfrm>
          <a:prstGeom prst="rect">
            <a:avLst/>
          </a:prstGeom>
          <a:noFill/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B54BA45C-F800-4F03-99BB-639775931D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22960" y="620688"/>
            <a:ext cx="7061408" cy="1116673"/>
          </a:xfrm>
        </p:spPr>
        <p:txBody>
          <a:bodyPr>
            <a:normAutofit fontScale="90000"/>
          </a:bodyPr>
          <a:lstStyle/>
          <a:p>
            <a:br>
              <a:rPr lang="es-ES_tradnl" sz="4000" b="1" dirty="0">
                <a:solidFill>
                  <a:schemeClr val="accent1"/>
                </a:solidFill>
              </a:rPr>
            </a:br>
            <a:r>
              <a:rPr lang="es-ES_tradnl" sz="4000" b="1" dirty="0">
                <a:solidFill>
                  <a:schemeClr val="accent1"/>
                </a:solidFill>
              </a:rPr>
              <a:t>Antecedente </a:t>
            </a:r>
            <a:br>
              <a:rPr lang="es-ES_tradnl" sz="4000" b="1" dirty="0">
                <a:solidFill>
                  <a:schemeClr val="accent1"/>
                </a:solidFill>
              </a:rPr>
            </a:br>
            <a:r>
              <a:rPr lang="es-ES_tradnl" sz="4000" b="1" dirty="0">
                <a:solidFill>
                  <a:schemeClr val="accent1"/>
                </a:solidFill>
              </a:rPr>
              <a:t>¿Qué es mercadotecnia?</a:t>
            </a:r>
            <a:endParaRPr lang="es-ES" sz="4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2960" y="620688"/>
            <a:ext cx="7637472" cy="1116674"/>
          </a:xfrm>
        </p:spPr>
        <p:txBody>
          <a:bodyPr>
            <a:normAutofit/>
          </a:bodyPr>
          <a:lstStyle/>
          <a:p>
            <a:r>
              <a:rPr lang="es-ES_tradnl" sz="4000" b="1" dirty="0">
                <a:solidFill>
                  <a:schemeClr val="accent1"/>
                </a:solidFill>
              </a:rPr>
              <a:t>¿Qué es una estrategia de marketing?</a:t>
            </a:r>
            <a:endParaRPr lang="es-ES" sz="4000" b="1" dirty="0">
              <a:solidFill>
                <a:schemeClr val="accent1"/>
              </a:solidFill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422525" y="2784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212672" y="2060848"/>
            <a:ext cx="685804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s-ES_tradnl" sz="2800" b="1" dirty="0">
                <a:solidFill>
                  <a:schemeClr val="accent1"/>
                </a:solidFill>
              </a:rPr>
              <a:t>Plan integral diseñado para satisfacer necesidades y deseos de un mercado meta, </a:t>
            </a:r>
            <a:r>
              <a:rPr lang="es-ES_tradnl" sz="2800" b="1" dirty="0">
                <a:solidFill>
                  <a:schemeClr val="tx2"/>
                </a:solidFill>
              </a:rPr>
              <a:t>mediante productos y servicios, generadores de utilidades, que permitan a la empresa cumplir con sus objetivos.</a:t>
            </a:r>
            <a:endParaRPr lang="es-ES" sz="2800" b="1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3D2896-C44D-4CDB-B8CF-E284C00C08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124" y="4322907"/>
            <a:ext cx="3447143" cy="1572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16AFBE-E550-4C07-8239-8E84402C4180}"/>
              </a:ext>
            </a:extLst>
          </p:cNvPr>
          <p:cNvSpPr/>
          <p:nvPr/>
        </p:nvSpPr>
        <p:spPr>
          <a:xfrm>
            <a:off x="5652120" y="5849029"/>
            <a:ext cx="2789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S" dirty="0"/>
              <a:t>(Kotler,  y Amstrong, 2006)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9390" y="814674"/>
            <a:ext cx="7467600" cy="846158"/>
          </a:xfrm>
        </p:spPr>
        <p:txBody>
          <a:bodyPr>
            <a:normAutofit/>
          </a:bodyPr>
          <a:lstStyle/>
          <a:p>
            <a:r>
              <a:rPr lang="es-ES_tradnl" sz="4000" b="1" dirty="0">
                <a:solidFill>
                  <a:schemeClr val="accent1"/>
                </a:solidFill>
              </a:rPr>
              <a:t>Planeación Estratégica</a:t>
            </a:r>
            <a:endParaRPr lang="es-ES" sz="4000" b="1" dirty="0">
              <a:solidFill>
                <a:schemeClr val="accent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822961" y="2076064"/>
            <a:ext cx="7467600" cy="1108720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ES_tradnl" sz="2800" b="1" dirty="0">
                <a:cs typeface="Times New Roman" pitchFamily="18" charset="0"/>
              </a:rPr>
              <a:t>	</a:t>
            </a:r>
            <a:r>
              <a:rPr lang="es-ES" sz="2800" b="1" dirty="0">
                <a:cs typeface="Times New Roman" pitchFamily="18" charset="0"/>
              </a:rPr>
              <a:t>La premisa máxima del proceso de planeación se </a:t>
            </a:r>
            <a:r>
              <a:rPr lang="es-ES_tradnl" sz="2800" b="1" dirty="0">
                <a:cs typeface="Times New Roman" pitchFamily="18" charset="0"/>
              </a:rPr>
              <a:t>puede </a:t>
            </a:r>
            <a:r>
              <a:rPr lang="es-ES" sz="2800" b="1" dirty="0">
                <a:cs typeface="Times New Roman" pitchFamily="18" charset="0"/>
              </a:rPr>
              <a:t>concretar en la siguiente frase :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90600" y="3298333"/>
            <a:ext cx="6934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8" charset="0"/>
              </a:rPr>
              <a:t>PLANEAR ES … </a:t>
            </a:r>
            <a:endParaRPr lang="es-ES_tradnl" sz="32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8" charset="0"/>
              </a:rPr>
              <a:t>PENSAR ANTES DE ACTUAR</a:t>
            </a:r>
            <a:endParaRPr lang="es-ES" sz="3200" b="1" dirty="0">
              <a:solidFill>
                <a:schemeClr val="tx2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55BC77-6ADF-4433-B65B-9E9324086E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375551"/>
            <a:ext cx="2334252" cy="1750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7823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2960" y="836712"/>
            <a:ext cx="7543800" cy="900649"/>
          </a:xfrm>
        </p:spPr>
        <p:txBody>
          <a:bodyPr>
            <a:normAutofit/>
          </a:bodyPr>
          <a:lstStyle/>
          <a:p>
            <a:r>
              <a:rPr lang="es-ES_tradnl" sz="4000" b="1" dirty="0">
                <a:solidFill>
                  <a:schemeClr val="accent1"/>
                </a:solidFill>
              </a:rPr>
              <a:t>Planeación Estratégica</a:t>
            </a:r>
            <a:endParaRPr lang="es-ES" sz="4000" b="1" dirty="0">
              <a:solidFill>
                <a:schemeClr val="accent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99160" y="1844824"/>
            <a:ext cx="7467600" cy="3096344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ES_tradnl" sz="2800" dirty="0"/>
              <a:t>“En las organizaciones, la planificación es el </a:t>
            </a:r>
            <a:r>
              <a:rPr lang="es-ES_tradnl" sz="2800" dirty="0">
                <a:solidFill>
                  <a:schemeClr val="accent1"/>
                </a:solidFill>
              </a:rPr>
              <a:t>proceso de establecer metas y elegir los medios para alcanzar dichas metas. </a:t>
            </a:r>
            <a:r>
              <a:rPr lang="es-ES_tradnl" sz="2800" dirty="0"/>
              <a:t>Sin un plan, no se tienen muchas posibilidades de lograr los objetivos ni de saber cuándo y dónde se desvían del camino.”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_tradnl" sz="1800" dirty="0"/>
              <a:t>							(Stoner, 1996)</a:t>
            </a:r>
          </a:p>
          <a:p>
            <a:pPr algn="r">
              <a:lnSpc>
                <a:spcPct val="90000"/>
              </a:lnSpc>
              <a:buFontTx/>
              <a:buNone/>
            </a:pPr>
            <a:endParaRPr lang="es-E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D7E712-AFC9-4C7F-B4AC-3BC6D776DA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047217"/>
            <a:ext cx="2987824" cy="2002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6772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980728"/>
            <a:ext cx="7543800" cy="756633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</a:rPr>
              <a:t>¿Qué es un plan estratégico?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idx="1"/>
          </p:nvPr>
        </p:nvSpPr>
        <p:spPr>
          <a:xfrm>
            <a:off x="788933" y="1844824"/>
            <a:ext cx="7467600" cy="266429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dirty="0"/>
              <a:t>Proyecto que incluye un diagnóstico de la posición actual de una entidad, la(s) estrategia(s) y la organización en el tiempo de las acciones y los recursos que permitan alcanzar la posición deseada.</a:t>
            </a:r>
            <a:endParaRPr lang="es-ES" sz="2800" dirty="0">
              <a:solidFill>
                <a:schemeClr val="accent1"/>
              </a:solidFill>
            </a:endParaRPr>
          </a:p>
          <a:p>
            <a:pPr marL="201168" lvl="1" indent="0" algn="just">
              <a:buNone/>
            </a:pPr>
            <a:r>
              <a:rPr lang="es-MX" sz="1600" dirty="0"/>
              <a:t>						</a:t>
            </a:r>
            <a:r>
              <a:rPr lang="es-MX" dirty="0"/>
              <a:t>(Brenes, 2003)</a:t>
            </a:r>
            <a:endParaRPr lang="es-ES" dirty="0"/>
          </a:p>
          <a:p>
            <a:pPr>
              <a:buNone/>
            </a:pPr>
            <a:endParaRPr lang="es-ES" sz="2800" dirty="0"/>
          </a:p>
          <a:p>
            <a:endParaRPr lang="es-E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EE579A-6150-424D-AF8A-5D07033A09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149079"/>
            <a:ext cx="3073524" cy="2083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83815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992832" y="908720"/>
            <a:ext cx="7467600" cy="774720"/>
          </a:xfrm>
        </p:spPr>
        <p:txBody>
          <a:bodyPr>
            <a:normAutofit/>
          </a:bodyPr>
          <a:lstStyle/>
          <a:p>
            <a:pPr eaLnBrk="1" hangingPunct="1"/>
            <a:r>
              <a:rPr lang="es-ES" sz="4000" b="1" dirty="0">
                <a:solidFill>
                  <a:schemeClr val="accent1"/>
                </a:solidFill>
              </a:rPr>
              <a:t>Presentación</a:t>
            </a:r>
          </a:p>
        </p:txBody>
      </p:sp>
      <p:sp>
        <p:nvSpPr>
          <p:cNvPr id="9219" name="2 Marcador de contenido"/>
          <p:cNvSpPr>
            <a:spLocks noGrp="1"/>
          </p:cNvSpPr>
          <p:nvPr>
            <p:ph sz="half" idx="1"/>
          </p:nvPr>
        </p:nvSpPr>
        <p:spPr>
          <a:xfrm>
            <a:off x="746433" y="1844824"/>
            <a:ext cx="7960398" cy="4248472"/>
          </a:xfrm>
        </p:spPr>
        <p:txBody>
          <a:bodyPr>
            <a:noAutofit/>
          </a:bodyPr>
          <a:lstStyle/>
          <a:p>
            <a:pPr algn="just"/>
            <a:r>
              <a:rPr lang="es-ES" sz="2800" dirty="0"/>
              <a:t>Se tiene como objetivo formar profesionales con las capacidades de enfrentar los retos y cambios de las nuevas tendencias en mercadotecnia. </a:t>
            </a:r>
          </a:p>
          <a:p>
            <a:pPr algn="just">
              <a:buNone/>
            </a:pPr>
            <a:endParaRPr lang="es-ES" sz="2800" dirty="0"/>
          </a:p>
          <a:p>
            <a:pPr algn="just"/>
            <a:r>
              <a:rPr lang="es-ES" sz="2800" dirty="0"/>
              <a:t>El curso de simulación de mercadotecnia hace énfasis en la elaboración de un plan de mercadotecnia, el desarrollo de una investigación de mercados y las estrategias de mercadotecnia con casos prácticos de la mezcla de mercadotecnia </a:t>
            </a:r>
          </a:p>
          <a:p>
            <a:pPr algn="just" eaLnBrk="1" hangingPunct="1">
              <a:buNone/>
            </a:pPr>
            <a:endParaRPr lang="es-ES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idx="1"/>
          </p:nvPr>
        </p:nvSpPr>
        <p:spPr>
          <a:xfrm>
            <a:off x="839390" y="1916832"/>
            <a:ext cx="7467600" cy="2376264"/>
          </a:xfrm>
        </p:spPr>
        <p:txBody>
          <a:bodyPr>
            <a:normAutofit/>
          </a:bodyPr>
          <a:lstStyle/>
          <a:p>
            <a:pPr algn="just"/>
            <a:r>
              <a:rPr lang="es-ES" sz="2800" dirty="0"/>
              <a:t>“Existe consistencia estratégica cuando las acciones de una organización son coherentes con las expectativas de la Dirección, y éstas a su vez lo son con el mercado y su entorno".</a:t>
            </a:r>
          </a:p>
          <a:p>
            <a:pPr marL="201168" lvl="1" indent="0">
              <a:buNone/>
            </a:pPr>
            <a:r>
              <a:rPr lang="es-ES" sz="2200" dirty="0"/>
              <a:t>						</a:t>
            </a:r>
            <a:r>
              <a:rPr lang="es-ES" dirty="0"/>
              <a:t>(</a:t>
            </a:r>
            <a:r>
              <a:rPr lang="es-ES" dirty="0" err="1"/>
              <a:t>Arieu</a:t>
            </a:r>
            <a:r>
              <a:rPr lang="es-ES" dirty="0"/>
              <a:t>, 2007)</a:t>
            </a:r>
            <a:endParaRPr lang="es-ES" sz="2200" dirty="0"/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id="{293D6FFE-8DDA-4569-8C8F-DE21B6A1F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980728"/>
            <a:ext cx="7543800" cy="756633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</a:rPr>
              <a:t>¿Qué es un plan estratégico?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5B4C66-6935-41BB-8CBF-59EA3B1FDB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791" y="4005064"/>
            <a:ext cx="3635896" cy="227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2016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908720"/>
            <a:ext cx="7543800" cy="828641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</a:rPr>
              <a:t>Características de un Plan Estratégico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94330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2800" dirty="0">
                <a:solidFill>
                  <a:schemeClr val="accent1"/>
                </a:solidFill>
              </a:rPr>
              <a:t>Cuantitativo: </a:t>
            </a:r>
            <a:r>
              <a:rPr lang="es-ES" sz="2800" dirty="0"/>
              <a:t>indica los objetivos numéricos de la compañía. </a:t>
            </a:r>
          </a:p>
          <a:p>
            <a:pPr marL="0" indent="0" algn="just">
              <a:buNone/>
            </a:pPr>
            <a:r>
              <a:rPr lang="es-ES" sz="2800" dirty="0">
                <a:solidFill>
                  <a:schemeClr val="accent1"/>
                </a:solidFill>
              </a:rPr>
              <a:t>Manifiesto: </a:t>
            </a:r>
            <a:r>
              <a:rPr lang="es-ES" sz="2800" dirty="0"/>
              <a:t>especifica políticas y unas líneas de actuación para cumplir los objetivos. </a:t>
            </a:r>
          </a:p>
          <a:p>
            <a:pPr algn="just"/>
            <a:endParaRPr lang="es-ES" sz="1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FC069B-4AE3-4537-B251-87DD6D630D79}"/>
              </a:ext>
            </a:extLst>
          </p:cNvPr>
          <p:cNvSpPr/>
          <p:nvPr/>
        </p:nvSpPr>
        <p:spPr>
          <a:xfrm>
            <a:off x="6372200" y="5805264"/>
            <a:ext cx="1907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(Friedman, 2007) </a:t>
            </a:r>
            <a:endParaRPr lang="es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E0FC45-8DC7-4096-907A-CB5552F922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608680"/>
            <a:ext cx="3238500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057752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916832"/>
            <a:ext cx="7467600" cy="235745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800" dirty="0">
                <a:solidFill>
                  <a:schemeClr val="accent1"/>
                </a:solidFill>
              </a:rPr>
              <a:t>Temporal: </a:t>
            </a:r>
            <a:r>
              <a:rPr lang="es-ES" sz="2800" dirty="0"/>
              <a:t>establece intervalos de tiempo, concretos y explícitos, que deben ser cumplidos por la organización para que el plan sea exitoso.</a:t>
            </a:r>
          </a:p>
          <a:p>
            <a:endParaRPr lang="es-ES" sz="2800" dirty="0"/>
          </a:p>
          <a:p>
            <a:endParaRPr lang="es-ES" sz="2800" dirty="0"/>
          </a:p>
        </p:txBody>
      </p:sp>
      <p:sp>
        <p:nvSpPr>
          <p:cNvPr id="4" name="1 Título">
            <a:extLst>
              <a:ext uri="{FF2B5EF4-FFF2-40B4-BE49-F238E27FC236}">
                <a16:creationId xmlns:a16="http://schemas.microsoft.com/office/drawing/2014/main" id="{F007D716-D3DC-4863-B979-F6CC81B10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908720"/>
            <a:ext cx="7543800" cy="828641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</a:rPr>
              <a:t>Características de un Plan Estratégico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73B186-1AEE-4AB7-B824-43908C4AB2A4}"/>
              </a:ext>
            </a:extLst>
          </p:cNvPr>
          <p:cNvSpPr/>
          <p:nvPr/>
        </p:nvSpPr>
        <p:spPr>
          <a:xfrm>
            <a:off x="6372200" y="5805264"/>
            <a:ext cx="1907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(Friedman, 2007) </a:t>
            </a:r>
            <a:endParaRPr lang="es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F655D4-B587-4CC5-B386-AF635AB303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391240"/>
            <a:ext cx="3810000" cy="2762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238696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4000" b="1" dirty="0">
                <a:solidFill>
                  <a:schemeClr val="accent1"/>
                </a:solidFill>
              </a:rPr>
              <a:t>Objetivo de las estrategias de marketing</a:t>
            </a:r>
            <a:endParaRPr lang="es-ES" sz="4000" b="1" dirty="0">
              <a:solidFill>
                <a:schemeClr val="accent1"/>
              </a:solidFill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422525" y="2784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dirty="0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789485" y="1899436"/>
            <a:ext cx="735811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s-ES_tradnl" sz="2800" b="1" dirty="0">
                <a:solidFill>
                  <a:schemeClr val="accent1"/>
                </a:solidFill>
              </a:rPr>
              <a:t>Permitir a la empresa alcanzar sus objetivos de crecimiento y rentabilidad,</a:t>
            </a:r>
            <a:r>
              <a:rPr lang="es-ES_tradnl" sz="2800" b="1" dirty="0">
                <a:solidFill>
                  <a:schemeClr val="tx2"/>
                </a:solidFill>
              </a:rPr>
              <a:t> mediante la optimización de sus recursos.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CAAABE-513E-4FF5-8DC9-CAB791FB00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675" y="3446506"/>
            <a:ext cx="3373611" cy="2243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D270301-3E25-4176-B452-6EC39EB78EF3}"/>
              </a:ext>
            </a:extLst>
          </p:cNvPr>
          <p:cNvSpPr/>
          <p:nvPr/>
        </p:nvSpPr>
        <p:spPr>
          <a:xfrm>
            <a:off x="5652120" y="5849029"/>
            <a:ext cx="2789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S" dirty="0"/>
              <a:t>(Kotler,  y Amstrong, 2006)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1404705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</a:rPr>
              <a:t>Ventajas de la planeación de mercadotecnia</a:t>
            </a:r>
            <a:endParaRPr lang="es-ES" sz="4000" b="1" dirty="0"/>
          </a:p>
        </p:txBody>
      </p:sp>
      <p:sp>
        <p:nvSpPr>
          <p:cNvPr id="3" name="2 Marcador de texto"/>
          <p:cNvSpPr>
            <a:spLocks noGrp="1"/>
          </p:cNvSpPr>
          <p:nvPr>
            <p:ph idx="1"/>
          </p:nvPr>
        </p:nvSpPr>
        <p:spPr>
          <a:xfrm>
            <a:off x="1178717" y="2060848"/>
            <a:ext cx="7467600" cy="2232248"/>
          </a:xfrm>
        </p:spPr>
        <p:txBody>
          <a:bodyPr>
            <a:normAutofit/>
          </a:bodyPr>
          <a:lstStyle/>
          <a:p>
            <a:r>
              <a:rPr lang="es-ES" sz="2800" dirty="0"/>
              <a:t>Existen al menos cinco ventajas que resultan de la planeación 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S" sz="2800" dirty="0"/>
              <a:t>Se estimula el pensamiento sistemático de la gerencia de mercadotecnia.</a:t>
            </a:r>
          </a:p>
          <a:p>
            <a:endParaRPr lang="es-ES" sz="2800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293198" y="5877272"/>
            <a:ext cx="2324795" cy="365125"/>
          </a:xfrm>
        </p:spPr>
        <p:txBody>
          <a:bodyPr/>
          <a:lstStyle/>
          <a:p>
            <a:r>
              <a:rPr lang="es-ES" sz="1800" cap="none" dirty="0">
                <a:solidFill>
                  <a:schemeClr val="tx1"/>
                </a:solidFill>
              </a:rPr>
              <a:t>(Fisher y Espejo,  2011)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E17772-EE19-4680-AA2B-BDA3769B78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80" y="3926298"/>
            <a:ext cx="6537880" cy="1933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idx="1"/>
          </p:nvPr>
        </p:nvSpPr>
        <p:spPr>
          <a:xfrm>
            <a:off x="899592" y="2132856"/>
            <a:ext cx="7467600" cy="1400172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 startAt="2"/>
            </a:pPr>
            <a:r>
              <a:rPr lang="es-ES" sz="2800" dirty="0"/>
              <a:t>Coordinación adecuada de las actividades de la empresa.</a:t>
            </a:r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60EE4F1A-4399-4DA2-B34D-86093F187469}"/>
              </a:ext>
            </a:extLst>
          </p:cNvPr>
          <p:cNvSpPr txBox="1">
            <a:spLocks/>
          </p:cNvSpPr>
          <p:nvPr/>
        </p:nvSpPr>
        <p:spPr>
          <a:xfrm>
            <a:off x="6293198" y="5877272"/>
            <a:ext cx="2324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cap="none">
                <a:solidFill>
                  <a:schemeClr val="tx1"/>
                </a:solidFill>
              </a:rPr>
              <a:t>(Fisher y Espejo,  2011)</a:t>
            </a:r>
            <a:endParaRPr lang="es-ES" sz="1800" cap="none" dirty="0">
              <a:solidFill>
                <a:schemeClr val="tx1"/>
              </a:solidFill>
            </a:endParaRP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1F19F197-7FA3-4693-BEA5-47140C959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1404705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</a:rPr>
              <a:t>Ventajas de la planeación de mercadotecnia</a:t>
            </a:r>
            <a:endParaRPr lang="es-ES" sz="40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2BE167-F92E-48A3-9195-4B650B2936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110" y="2865870"/>
            <a:ext cx="3127088" cy="2355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idx="1"/>
          </p:nvPr>
        </p:nvSpPr>
        <p:spPr>
          <a:xfrm>
            <a:off x="683568" y="1988840"/>
            <a:ext cx="7467600" cy="1224136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 startAt="3"/>
            </a:pPr>
            <a:r>
              <a:rPr lang="es-ES" sz="2800" dirty="0"/>
              <a:t>Orientación de los objetivos, políticas y estrategias que se deberán llevar a cabo.</a:t>
            </a:r>
          </a:p>
          <a:p>
            <a:pPr marL="514350" indent="-514350">
              <a:buFont typeface="+mj-lt"/>
              <a:buAutoNum type="arabicPeriod" startAt="3"/>
            </a:pPr>
            <a:endParaRPr lang="es-ES" sz="2800" dirty="0"/>
          </a:p>
          <a:p>
            <a:endParaRPr lang="es-ES" sz="1800" dirty="0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4EC75D8C-817F-4805-BAB9-E3C03C081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93198" y="5877272"/>
            <a:ext cx="2324795" cy="365125"/>
          </a:xfrm>
        </p:spPr>
        <p:txBody>
          <a:bodyPr/>
          <a:lstStyle/>
          <a:p>
            <a:r>
              <a:rPr lang="es-ES" sz="1800" cap="none" dirty="0">
                <a:solidFill>
                  <a:schemeClr val="tx1"/>
                </a:solidFill>
              </a:rPr>
              <a:t>(Fisher y Espejo,  2011)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C4F906F-816E-45A9-96B5-8DC72EAA6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1404705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</a:rPr>
              <a:t>Ventajas de la planeación de mercadotecnia</a:t>
            </a:r>
            <a:endParaRPr lang="es-ES" sz="40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BAE0BE-D70D-4F60-B1FD-FCEE6911FB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950091"/>
            <a:ext cx="4201691" cy="255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idx="1"/>
          </p:nvPr>
        </p:nvSpPr>
        <p:spPr>
          <a:xfrm>
            <a:off x="839390" y="1916832"/>
            <a:ext cx="7467600" cy="147161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 startAt="4"/>
            </a:pPr>
            <a:r>
              <a:rPr lang="es-ES" sz="2800" dirty="0"/>
              <a:t>Evita avances sorpresivos de las actividades de la empresa.</a:t>
            </a:r>
          </a:p>
          <a:p>
            <a:pPr marL="0" indent="0">
              <a:buNone/>
            </a:pPr>
            <a:endParaRPr lang="es-ES" sz="2800" dirty="0"/>
          </a:p>
          <a:p>
            <a:endParaRPr lang="es-ES" sz="1800" dirty="0"/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id="{748E18E5-AE88-4AC1-94F3-B36C7EFEE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1404705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</a:rPr>
              <a:t>Ventajas de la planeación de mercadotecnia</a:t>
            </a:r>
            <a:endParaRPr lang="es-ES" sz="4000" b="1" dirty="0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B183D753-1063-418E-918F-CC2FED7BB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93198" y="5877272"/>
            <a:ext cx="2324795" cy="365125"/>
          </a:xfrm>
        </p:spPr>
        <p:txBody>
          <a:bodyPr/>
          <a:lstStyle/>
          <a:p>
            <a:r>
              <a:rPr lang="es-ES" sz="1800" cap="none" dirty="0">
                <a:solidFill>
                  <a:schemeClr val="tx1"/>
                </a:solidFill>
              </a:rPr>
              <a:t>(Fisher y Espejo,  2011)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326292-0DE4-46EC-914E-4F3DE762C3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454" y="2748025"/>
            <a:ext cx="4366811" cy="2956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idx="1"/>
          </p:nvPr>
        </p:nvSpPr>
        <p:spPr>
          <a:xfrm>
            <a:off x="839390" y="1844824"/>
            <a:ext cx="7467600" cy="1944216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 startAt="5"/>
            </a:pPr>
            <a:r>
              <a:rPr lang="es-ES" sz="2800" dirty="0"/>
              <a:t>Participación de los ejecutivos al interrelacionar sus responsabilidades en los proyectos de la empresa y los diferentes escenario.</a:t>
            </a:r>
          </a:p>
          <a:p>
            <a:endParaRPr lang="es-ES" sz="1800" dirty="0"/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id="{1894F90A-B975-4413-BD39-4D1CE23BC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1404705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</a:rPr>
              <a:t>Ventajas de la planeación de mercadotecnia</a:t>
            </a:r>
            <a:endParaRPr lang="es-ES" sz="4000" b="1" dirty="0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E78D5D34-2FF4-4BDF-91C4-F9558C712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93198" y="5877272"/>
            <a:ext cx="2324795" cy="365125"/>
          </a:xfrm>
        </p:spPr>
        <p:txBody>
          <a:bodyPr/>
          <a:lstStyle/>
          <a:p>
            <a:r>
              <a:rPr lang="es-ES" sz="1800" cap="none" dirty="0">
                <a:solidFill>
                  <a:schemeClr val="tx1"/>
                </a:solidFill>
              </a:rPr>
              <a:t>(Fisher y Espejo,  2011)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E39CE4-5691-4128-984E-9A3664844E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141" y="3140968"/>
            <a:ext cx="3643437" cy="24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14670-BE28-49C8-A088-C82FD7546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1124744"/>
            <a:ext cx="7543800" cy="612617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accent1"/>
                </a:solidFill>
              </a:rPr>
              <a:t>Plan de mercadotecnia </a:t>
            </a:r>
            <a:endParaRPr lang="es-US" sz="4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5884C-32BA-4364-B6EC-EF3873101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367242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“Implica la decisión acerca de las estrategias de mercadotecnia que ayudaran a la compañía al logro de sus objetivos generales”.</a:t>
            </a:r>
            <a:endParaRPr lang="es-US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1FEE48-9DBF-45CF-823F-7C4D88A3B438}"/>
              </a:ext>
            </a:extLst>
          </p:cNvPr>
          <p:cNvSpPr/>
          <p:nvPr/>
        </p:nvSpPr>
        <p:spPr>
          <a:xfrm>
            <a:off x="5652120" y="5849029"/>
            <a:ext cx="2789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S" dirty="0"/>
              <a:t>(Kotler,  y Amstrong, 2006)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D89ADA-5B5D-4941-935F-0B316A855E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5" y="3321348"/>
            <a:ext cx="4094825" cy="2339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6012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827584" y="980728"/>
            <a:ext cx="7467600" cy="774720"/>
          </a:xfrm>
        </p:spPr>
        <p:txBody>
          <a:bodyPr>
            <a:normAutofit/>
          </a:bodyPr>
          <a:lstStyle/>
          <a:p>
            <a:pPr eaLnBrk="1" hangingPunct="1"/>
            <a:r>
              <a:rPr lang="es-ES" sz="4000" b="1" dirty="0">
                <a:solidFill>
                  <a:schemeClr val="accent1"/>
                </a:solidFill>
              </a:rPr>
              <a:t>Presentación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27584" y="1916832"/>
            <a:ext cx="7615262" cy="1971676"/>
          </a:xfrm>
        </p:spPr>
        <p:txBody>
          <a:bodyPr>
            <a:normAutofit/>
          </a:bodyPr>
          <a:lstStyle/>
          <a:p>
            <a:pPr algn="just"/>
            <a:r>
              <a:rPr lang="es-ES" sz="2800" dirty="0"/>
              <a:t>Los conocimientos adquiridos se consideran bases firmes y contundentes para la adecuada administración de la mercadotecnia en una empresa. 	</a:t>
            </a:r>
          </a:p>
          <a:p>
            <a:pPr algn="just">
              <a:buNone/>
            </a:pPr>
            <a:endParaRPr lang="es-ES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FD622-261D-4E59-869D-14806B2B8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511258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“Un documento escrito que funge como manual de referencia de las actividades de mercadotecnia para el gerente de área”</a:t>
            </a:r>
            <a:endParaRPr lang="es-US" sz="2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DEB79CB-A1B4-41CE-9956-382B49FFF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1124744"/>
            <a:ext cx="7543800" cy="612617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accent1"/>
                </a:solidFill>
              </a:rPr>
              <a:t>Plan de mercadotecnia </a:t>
            </a:r>
            <a:endParaRPr lang="es-US" sz="4000" b="1" dirty="0">
              <a:solidFill>
                <a:schemeClr val="accent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10411E-F3B8-4674-8F03-9FB99CC4DF6F}"/>
              </a:ext>
            </a:extLst>
          </p:cNvPr>
          <p:cNvSpPr/>
          <p:nvPr/>
        </p:nvSpPr>
        <p:spPr>
          <a:xfrm>
            <a:off x="5652120" y="5849029"/>
            <a:ext cx="3071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S" dirty="0"/>
              <a:t>(Lamb, </a:t>
            </a:r>
            <a:r>
              <a:rPr lang="es-US" dirty="0" err="1"/>
              <a:t>Hair</a:t>
            </a:r>
            <a:r>
              <a:rPr lang="es-US" dirty="0"/>
              <a:t> y </a:t>
            </a:r>
            <a:r>
              <a:rPr lang="es-US" dirty="0" err="1"/>
              <a:t>McDaniel</a:t>
            </a:r>
            <a:r>
              <a:rPr lang="es-US" dirty="0"/>
              <a:t>, 2002)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2C1B6F-90B2-46FC-B8AF-66DEE16360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198216"/>
            <a:ext cx="3515311" cy="2636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837420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755576" y="1202415"/>
            <a:ext cx="7758034" cy="3143272"/>
          </a:xfrm>
        </p:spPr>
        <p:txBody>
          <a:bodyPr>
            <a:normAutofit lnSpcReduction="10000"/>
          </a:bodyPr>
          <a:lstStyle/>
          <a:p>
            <a:pPr marL="566928" indent="-457200" algn="just">
              <a:buFont typeface="+mj-lt"/>
              <a:buAutoNum type="arabicPeriod"/>
            </a:pPr>
            <a:r>
              <a:rPr lang="es-ES" sz="2600" b="1" dirty="0">
                <a:solidFill>
                  <a:srgbClr val="00B050"/>
                </a:solidFill>
              </a:rPr>
              <a:t>Análisis de la Situación (Diagnóstico): </a:t>
            </a:r>
          </a:p>
          <a:p>
            <a:pPr marL="566928" indent="-457200" algn="just">
              <a:buNone/>
            </a:pPr>
            <a:endParaRPr lang="es-ES" sz="2400" dirty="0"/>
          </a:p>
          <a:p>
            <a:pPr marL="566928" indent="-457200" algn="just">
              <a:buNone/>
            </a:pPr>
            <a:r>
              <a:rPr lang="es-ES" sz="2400" dirty="0"/>
              <a:t>	En ésta parte se incluye normalmente un análisis de las fuerzas del ambiente externo, los recursos internos, los grupos de consumidores que atiende la compañía, las estrategias para satisfacerlos y las medidas fundamentales del desempeño de marketing. </a:t>
            </a:r>
          </a:p>
          <a:p>
            <a:pPr marL="566928" indent="-457200" algn="just">
              <a:buNone/>
            </a:pPr>
            <a:r>
              <a:rPr lang="es-ES" sz="2400" dirty="0"/>
              <a:t>	</a:t>
            </a:r>
          </a:p>
        </p:txBody>
      </p:sp>
      <p:pic>
        <p:nvPicPr>
          <p:cNvPr id="15362" name="Picture 2" descr="http://imagenes.acambiode.com/empresas/4/1/5/0/41500010060248675566695549694550/productos/DIAGN%C3%93STI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923326"/>
            <a:ext cx="1791650" cy="1797430"/>
          </a:xfrm>
          <a:prstGeom prst="rect">
            <a:avLst/>
          </a:prstGeom>
          <a:noFill/>
        </p:spPr>
      </p:pic>
      <p:sp>
        <p:nvSpPr>
          <p:cNvPr id="6" name="6 Marcador de pie de página"/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30096212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939221" y="1809790"/>
            <a:ext cx="7311278" cy="2192596"/>
          </a:xfrm>
        </p:spPr>
        <p:txBody>
          <a:bodyPr>
            <a:normAutofit/>
          </a:bodyPr>
          <a:lstStyle/>
          <a:p>
            <a:pPr marL="566928" indent="-457200" algn="just">
              <a:buNone/>
            </a:pPr>
            <a:r>
              <a:rPr lang="es-ES" sz="2800" dirty="0"/>
              <a:t>	Además, se identifica y evalúa a los competidores que atienden a los mismos mercados. Muchas empresas, suelen incluir en esta parte un análisis FODA (Fortalezas, Oportunidades, Debilidades y Amenazas).</a:t>
            </a:r>
          </a:p>
          <a:p>
            <a:pPr algn="just"/>
            <a:endParaRPr lang="es-ES" sz="2800" dirty="0"/>
          </a:p>
        </p:txBody>
      </p:sp>
      <p:pic>
        <p:nvPicPr>
          <p:cNvPr id="14338" name="Picture 2" descr="http://sinergiacreativa.files.wordpress.com/2008/05/foda-con-dibuj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092495"/>
            <a:ext cx="2595104" cy="1928793"/>
          </a:xfrm>
          <a:prstGeom prst="rect">
            <a:avLst/>
          </a:prstGeom>
          <a:noFill/>
        </p:spPr>
      </p:pic>
      <p:sp>
        <p:nvSpPr>
          <p:cNvPr id="7" name="3 Título">
            <a:extLst>
              <a:ext uri="{FF2B5EF4-FFF2-40B4-BE49-F238E27FC236}">
                <a16:creationId xmlns:a16="http://schemas.microsoft.com/office/drawing/2014/main" id="{92405B5F-D3BB-45B7-A4A0-6C9043F4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908720"/>
            <a:ext cx="7543800" cy="828641"/>
          </a:xfrm>
        </p:spPr>
        <p:txBody>
          <a:bodyPr>
            <a:normAutofit/>
          </a:bodyPr>
          <a:lstStyle/>
          <a:p>
            <a:r>
              <a:rPr lang="es-ES" sz="4000" dirty="0">
                <a:solidFill>
                  <a:srgbClr val="00B050"/>
                </a:solidFill>
              </a:rPr>
              <a:t>Análisis FODA </a:t>
            </a:r>
          </a:p>
        </p:txBody>
      </p:sp>
      <p:sp>
        <p:nvSpPr>
          <p:cNvPr id="8" name="6 Marcador de pie de página">
            <a:extLst>
              <a:ext uri="{FF2B5EF4-FFF2-40B4-BE49-F238E27FC236}">
                <a16:creationId xmlns:a16="http://schemas.microsoft.com/office/drawing/2014/main" id="{5E3502D0-77AC-4F99-8022-8C6801AA3FE9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28632583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822960" y="908720"/>
            <a:ext cx="7543800" cy="828641"/>
          </a:xfrm>
        </p:spPr>
        <p:txBody>
          <a:bodyPr>
            <a:normAutofit/>
          </a:bodyPr>
          <a:lstStyle/>
          <a:p>
            <a:r>
              <a:rPr lang="es-ES" sz="4000" dirty="0">
                <a:solidFill>
                  <a:srgbClr val="00B050"/>
                </a:solidFill>
              </a:rPr>
              <a:t>Análisis FODA 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043608" y="1852688"/>
            <a:ext cx="7643192" cy="229639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ES" sz="2800" dirty="0"/>
              <a:t>	Herramienta que permite conformar un cuadro de la situación actual de la empresa u organización, permitiendo de esta manera obtener un diagnóstico preciso que permita en función de ello tomar decisiones acordes con los objetivos y políticas formulados.</a:t>
            </a:r>
          </a:p>
        </p:txBody>
      </p:sp>
      <p:pic>
        <p:nvPicPr>
          <p:cNvPr id="6" name="Picture 2" descr="http://epony.zonalibre.org/archives/anali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149080"/>
            <a:ext cx="2583168" cy="1682896"/>
          </a:xfrm>
          <a:prstGeom prst="rect">
            <a:avLst/>
          </a:prstGeom>
          <a:noFill/>
        </p:spPr>
      </p:pic>
      <p:sp>
        <p:nvSpPr>
          <p:cNvPr id="8" name="6 Marcador de pie de página">
            <a:extLst>
              <a:ext uri="{FF2B5EF4-FFF2-40B4-BE49-F238E27FC236}">
                <a16:creationId xmlns:a16="http://schemas.microsoft.com/office/drawing/2014/main" id="{4DAD25C1-DB55-444B-B2DE-65FB22A9D012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21296734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822960" y="836712"/>
            <a:ext cx="7543800" cy="900649"/>
          </a:xfrm>
        </p:spPr>
        <p:txBody>
          <a:bodyPr>
            <a:normAutofit/>
          </a:bodyPr>
          <a:lstStyle/>
          <a:p>
            <a:r>
              <a:rPr lang="es-ES" sz="4000" dirty="0">
                <a:solidFill>
                  <a:srgbClr val="00B050"/>
                </a:solidFill>
              </a:rPr>
              <a:t>Análisis FODA 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011600" y="2060848"/>
            <a:ext cx="7355160" cy="23763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400" dirty="0"/>
              <a:t>	El término FODA es una sigla conformada por las primeras letras de las palabras Fortalezas, Oportunidades, Debilidades y Amenazas (en inglés SWOT: Strenghts, Weaknesses, Oportunities, Threats). </a:t>
            </a:r>
          </a:p>
        </p:txBody>
      </p:sp>
      <p:sp>
        <p:nvSpPr>
          <p:cNvPr id="5" name="6 Marcador de pie de página">
            <a:extLst>
              <a:ext uri="{FF2B5EF4-FFF2-40B4-BE49-F238E27FC236}">
                <a16:creationId xmlns:a16="http://schemas.microsoft.com/office/drawing/2014/main" id="{7598D672-FEA6-4137-BB54-EE217AC49D50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38449113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99592" y="1747575"/>
            <a:ext cx="7758034" cy="2642636"/>
          </a:xfrm>
        </p:spPr>
        <p:txBody>
          <a:bodyPr>
            <a:normAutofit fontScale="32500" lnSpcReduction="20000"/>
          </a:bodyPr>
          <a:lstStyle/>
          <a:p>
            <a:pPr algn="just">
              <a:buNone/>
            </a:pPr>
            <a:r>
              <a:rPr lang="es-ES" sz="8600" dirty="0"/>
              <a:t>	De entre estas cuatro variables, tanto </a:t>
            </a:r>
            <a:r>
              <a:rPr lang="es-ES" sz="8600" dirty="0">
                <a:solidFill>
                  <a:srgbClr val="00B050"/>
                </a:solidFill>
              </a:rPr>
              <a:t>fortalezas como debilidades son </a:t>
            </a:r>
            <a:r>
              <a:rPr lang="es-ES" sz="8600" b="1" dirty="0">
                <a:solidFill>
                  <a:srgbClr val="00B050"/>
                </a:solidFill>
              </a:rPr>
              <a:t>internas</a:t>
            </a:r>
            <a:r>
              <a:rPr lang="es-ES" sz="8600" dirty="0">
                <a:solidFill>
                  <a:srgbClr val="00B050"/>
                </a:solidFill>
              </a:rPr>
              <a:t> de la organización,</a:t>
            </a:r>
            <a:r>
              <a:rPr lang="es-ES" sz="8600" dirty="0"/>
              <a:t> por lo que es posible actuar directamente sobre ellas. </a:t>
            </a:r>
          </a:p>
          <a:p>
            <a:pPr algn="just">
              <a:buNone/>
            </a:pPr>
            <a:r>
              <a:rPr lang="es-ES" sz="8600" dirty="0"/>
              <a:t>	En cambio </a:t>
            </a:r>
            <a:r>
              <a:rPr lang="es-ES" sz="8600" dirty="0">
                <a:solidFill>
                  <a:srgbClr val="00B050"/>
                </a:solidFill>
              </a:rPr>
              <a:t>las oportunidades y las amenazas son </a:t>
            </a:r>
            <a:r>
              <a:rPr lang="es-ES" sz="8600" b="1" dirty="0">
                <a:solidFill>
                  <a:srgbClr val="00B050"/>
                </a:solidFill>
              </a:rPr>
              <a:t>externas,</a:t>
            </a:r>
            <a:r>
              <a:rPr lang="es-ES" sz="8600" dirty="0">
                <a:solidFill>
                  <a:srgbClr val="00B050"/>
                </a:solidFill>
              </a:rPr>
              <a:t> </a:t>
            </a:r>
            <a:r>
              <a:rPr lang="es-ES" sz="8600" dirty="0"/>
              <a:t>por lo que en general resulta muy difícil poder modificarlas.</a:t>
            </a:r>
          </a:p>
        </p:txBody>
      </p:sp>
      <p:pic>
        <p:nvPicPr>
          <p:cNvPr id="33794" name="Picture 2" descr="http://ejecucion.files.wordpress.com/2008/10/foda.jpg"/>
          <p:cNvPicPr>
            <a:picLocks noChangeAspect="1" noChangeArrowheads="1"/>
          </p:cNvPicPr>
          <p:nvPr/>
        </p:nvPicPr>
        <p:blipFill rotWithShape="1">
          <a:blip r:embed="rId2" cstate="print"/>
          <a:srcRect l="6367" t="17407" r="4508" b="5369"/>
          <a:stretch/>
        </p:blipFill>
        <p:spPr bwMode="auto">
          <a:xfrm>
            <a:off x="4067944" y="3789040"/>
            <a:ext cx="2218589" cy="2162609"/>
          </a:xfrm>
          <a:prstGeom prst="rect">
            <a:avLst/>
          </a:prstGeom>
          <a:noFill/>
        </p:spPr>
      </p:pic>
      <p:sp>
        <p:nvSpPr>
          <p:cNvPr id="6" name="3 Título">
            <a:extLst>
              <a:ext uri="{FF2B5EF4-FFF2-40B4-BE49-F238E27FC236}">
                <a16:creationId xmlns:a16="http://schemas.microsoft.com/office/drawing/2014/main" id="{E599B10E-1586-4ECB-AD30-2E44915D2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836712"/>
            <a:ext cx="7543800" cy="900649"/>
          </a:xfrm>
        </p:spPr>
        <p:txBody>
          <a:bodyPr>
            <a:normAutofit/>
          </a:bodyPr>
          <a:lstStyle/>
          <a:p>
            <a:r>
              <a:rPr lang="es-ES" sz="4000" dirty="0">
                <a:solidFill>
                  <a:srgbClr val="00B050"/>
                </a:solidFill>
              </a:rPr>
              <a:t>Análisis FODA </a:t>
            </a:r>
          </a:p>
        </p:txBody>
      </p:sp>
      <p:sp>
        <p:nvSpPr>
          <p:cNvPr id="7" name="6 Marcador de pie de página">
            <a:extLst>
              <a:ext uri="{FF2B5EF4-FFF2-40B4-BE49-F238E27FC236}">
                <a16:creationId xmlns:a16="http://schemas.microsoft.com/office/drawing/2014/main" id="{D8E144AD-55DF-44F6-9560-F2156EF43EF6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16684376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27584" y="1844824"/>
            <a:ext cx="7344816" cy="1934806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es-ES" sz="2800" b="1" dirty="0">
                <a:solidFill>
                  <a:srgbClr val="00B050"/>
                </a:solidFill>
              </a:rPr>
              <a:t>	</a:t>
            </a:r>
            <a:r>
              <a:rPr lang="es-ES" sz="2800" b="1" dirty="0">
                <a:solidFill>
                  <a:schemeClr val="tx2"/>
                </a:solidFill>
              </a:rPr>
              <a:t>F</a:t>
            </a:r>
            <a:r>
              <a:rPr lang="es-ES" sz="2800" b="1" dirty="0">
                <a:solidFill>
                  <a:srgbClr val="00B050"/>
                </a:solidFill>
              </a:rPr>
              <a:t>ortalezas: </a:t>
            </a:r>
            <a:r>
              <a:rPr lang="es-ES" sz="2800" dirty="0"/>
              <a:t>son las capacidades especiales con que cuenta la empresa, y por los que cuenta con una posición privilegiada frente a la competencia.</a:t>
            </a:r>
          </a:p>
          <a:p>
            <a:pPr algn="just">
              <a:buNone/>
            </a:pPr>
            <a:r>
              <a:rPr lang="es-ES" sz="2800" dirty="0"/>
              <a:t>Recursos que se controlan, capacidades y habilidades que se poseen, actividades que se desarrollan positivamente, etc.</a:t>
            </a:r>
            <a:br>
              <a:rPr lang="es-ES" sz="2800" dirty="0"/>
            </a:br>
            <a:endParaRPr lang="es-ES" sz="2800" dirty="0"/>
          </a:p>
          <a:p>
            <a:pPr algn="just"/>
            <a:endParaRPr lang="es-ES" sz="2800" dirty="0"/>
          </a:p>
        </p:txBody>
      </p:sp>
      <p:pic>
        <p:nvPicPr>
          <p:cNvPr id="38914" name="Picture 2" descr="http://1.bp.blogspot.com/_l4mmISztzwk/SFlo73LWseI/AAAAAAAAANA/WwisMJbNxgs/s400/Fortalez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356992"/>
            <a:ext cx="2016224" cy="2954175"/>
          </a:xfrm>
          <a:prstGeom prst="rect">
            <a:avLst/>
          </a:prstGeom>
          <a:noFill/>
        </p:spPr>
      </p:pic>
      <p:sp>
        <p:nvSpPr>
          <p:cNvPr id="6" name="3 Título">
            <a:extLst>
              <a:ext uri="{FF2B5EF4-FFF2-40B4-BE49-F238E27FC236}">
                <a16:creationId xmlns:a16="http://schemas.microsoft.com/office/drawing/2014/main" id="{920B3684-5FB3-4E0A-A178-69C230764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836712"/>
            <a:ext cx="7543800" cy="900649"/>
          </a:xfrm>
        </p:spPr>
        <p:txBody>
          <a:bodyPr>
            <a:normAutofit/>
          </a:bodyPr>
          <a:lstStyle/>
          <a:p>
            <a:r>
              <a:rPr lang="es-ES" sz="4000" dirty="0">
                <a:solidFill>
                  <a:srgbClr val="00B050"/>
                </a:solidFill>
              </a:rPr>
              <a:t>Análisis FODA </a:t>
            </a:r>
          </a:p>
        </p:txBody>
      </p:sp>
      <p:sp>
        <p:nvSpPr>
          <p:cNvPr id="7" name="6 Marcador de pie de página">
            <a:extLst>
              <a:ext uri="{FF2B5EF4-FFF2-40B4-BE49-F238E27FC236}">
                <a16:creationId xmlns:a16="http://schemas.microsoft.com/office/drawing/2014/main" id="{D52E2F67-BFDC-4D18-85C1-125EF9C03D4E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34960221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043608" y="1726458"/>
            <a:ext cx="7542580" cy="155966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400" dirty="0"/>
              <a:t>	</a:t>
            </a:r>
            <a:r>
              <a:rPr lang="es-ES" sz="2400" b="1" dirty="0">
                <a:solidFill>
                  <a:schemeClr val="tx2"/>
                </a:solidFill>
              </a:rPr>
              <a:t>O</a:t>
            </a:r>
            <a:r>
              <a:rPr lang="es-ES" sz="2400" b="1" dirty="0">
                <a:solidFill>
                  <a:srgbClr val="00B050"/>
                </a:solidFill>
              </a:rPr>
              <a:t>portunidades:</a:t>
            </a:r>
            <a:r>
              <a:rPr lang="es-ES" sz="2400" dirty="0"/>
              <a:t> son aquellos factores que resultan positivos, favorables, explotables, que se deben descubrir en el entorno en el que actúa la empresa, y que permiten obtener ventajas competitivas. </a:t>
            </a:r>
          </a:p>
          <a:p>
            <a:endParaRPr lang="es-ES" sz="2400" dirty="0"/>
          </a:p>
        </p:txBody>
      </p:sp>
      <p:pic>
        <p:nvPicPr>
          <p:cNvPr id="37890" name="Picture 2" descr="http://1.bp.blogspot.com/_zo78Gbezhkw/SW93WT76EII/AAAAAAAAAEE/_qSkzDL3BFU/s400/oportunidad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286124"/>
            <a:ext cx="3474657" cy="2786082"/>
          </a:xfrm>
          <a:prstGeom prst="rect">
            <a:avLst/>
          </a:prstGeom>
          <a:noFill/>
        </p:spPr>
      </p:pic>
      <p:sp>
        <p:nvSpPr>
          <p:cNvPr id="6" name="3 Título">
            <a:extLst>
              <a:ext uri="{FF2B5EF4-FFF2-40B4-BE49-F238E27FC236}">
                <a16:creationId xmlns:a16="http://schemas.microsoft.com/office/drawing/2014/main" id="{D5D50838-9D87-4970-8FD1-FBFD4ECB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836712"/>
            <a:ext cx="7543800" cy="900649"/>
          </a:xfrm>
        </p:spPr>
        <p:txBody>
          <a:bodyPr>
            <a:normAutofit/>
          </a:bodyPr>
          <a:lstStyle/>
          <a:p>
            <a:r>
              <a:rPr lang="es-ES" sz="4000" dirty="0">
                <a:solidFill>
                  <a:srgbClr val="00B050"/>
                </a:solidFill>
              </a:rPr>
              <a:t>Análisis FODA </a:t>
            </a:r>
          </a:p>
        </p:txBody>
      </p:sp>
      <p:sp>
        <p:nvSpPr>
          <p:cNvPr id="7" name="6 Marcador de pie de página">
            <a:extLst>
              <a:ext uri="{FF2B5EF4-FFF2-40B4-BE49-F238E27FC236}">
                <a16:creationId xmlns:a16="http://schemas.microsoft.com/office/drawing/2014/main" id="{F440EA5B-9DDD-48A9-A53A-4E424FF6CFDF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20257684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11560" y="2276872"/>
            <a:ext cx="4968552" cy="28803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800" dirty="0"/>
              <a:t>	</a:t>
            </a:r>
            <a:r>
              <a:rPr lang="es-ES" sz="2800" b="1" dirty="0">
                <a:solidFill>
                  <a:schemeClr val="tx2"/>
                </a:solidFill>
              </a:rPr>
              <a:t>D</a:t>
            </a:r>
            <a:r>
              <a:rPr lang="es-ES" sz="2800" b="1" dirty="0">
                <a:solidFill>
                  <a:srgbClr val="00B050"/>
                </a:solidFill>
              </a:rPr>
              <a:t>ebilidades: </a:t>
            </a:r>
            <a:r>
              <a:rPr lang="es-ES" sz="2800" dirty="0"/>
              <a:t>son aquellos factores que provocan una posición desfavorable frente a la competencia. recursos de los que se carece, habilidades que no se poseen, actividades que no se desarrollan positivamente, etc. </a:t>
            </a:r>
          </a:p>
        </p:txBody>
      </p:sp>
      <p:pic>
        <p:nvPicPr>
          <p:cNvPr id="4" name="Picture 2" descr="http://blog.ar.buscojobs.com/wp-content/uploads/2009/04/toma-de-decisione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401987"/>
            <a:ext cx="2928958" cy="2198042"/>
          </a:xfrm>
          <a:prstGeom prst="rect">
            <a:avLst/>
          </a:prstGeom>
          <a:noFill/>
        </p:spPr>
      </p:pic>
      <p:sp>
        <p:nvSpPr>
          <p:cNvPr id="6" name="3 Título">
            <a:extLst>
              <a:ext uri="{FF2B5EF4-FFF2-40B4-BE49-F238E27FC236}">
                <a16:creationId xmlns:a16="http://schemas.microsoft.com/office/drawing/2014/main" id="{7634DFC1-EC73-4FC6-B217-6F3CB177C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836712"/>
            <a:ext cx="7543800" cy="900649"/>
          </a:xfrm>
        </p:spPr>
        <p:txBody>
          <a:bodyPr>
            <a:normAutofit/>
          </a:bodyPr>
          <a:lstStyle/>
          <a:p>
            <a:r>
              <a:rPr lang="es-ES" sz="4000" dirty="0">
                <a:solidFill>
                  <a:srgbClr val="00B050"/>
                </a:solidFill>
              </a:rPr>
              <a:t>Análisis FODA </a:t>
            </a:r>
          </a:p>
        </p:txBody>
      </p:sp>
      <p:sp>
        <p:nvSpPr>
          <p:cNvPr id="7" name="6 Marcador de pie de página">
            <a:extLst>
              <a:ext uri="{FF2B5EF4-FFF2-40B4-BE49-F238E27FC236}">
                <a16:creationId xmlns:a16="http://schemas.microsoft.com/office/drawing/2014/main" id="{7A2A9E45-672E-4FE2-B450-DA8C2F8E6691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9783442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17350" y="2132856"/>
            <a:ext cx="7829472" cy="151904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800" b="1" dirty="0">
                <a:solidFill>
                  <a:srgbClr val="00B050"/>
                </a:solidFill>
              </a:rPr>
              <a:t>	</a:t>
            </a:r>
            <a:r>
              <a:rPr lang="es-ES" sz="2800" b="1" dirty="0">
                <a:solidFill>
                  <a:schemeClr val="tx2"/>
                </a:solidFill>
              </a:rPr>
              <a:t>A</a:t>
            </a:r>
            <a:r>
              <a:rPr lang="es-ES" sz="2800" b="1" dirty="0">
                <a:solidFill>
                  <a:srgbClr val="00B050"/>
                </a:solidFill>
              </a:rPr>
              <a:t>menazas: </a:t>
            </a:r>
            <a:r>
              <a:rPr lang="es-ES" sz="2800" dirty="0"/>
              <a:t>son aquellas situaciones que provienen del entorno y que pueden llegar a atentar incluso contra la permanencia de la organización.</a:t>
            </a:r>
          </a:p>
          <a:p>
            <a:pPr algn="just"/>
            <a:endParaRPr lang="es-ES" sz="2800" dirty="0"/>
          </a:p>
        </p:txBody>
      </p:sp>
      <p:sp>
        <p:nvSpPr>
          <p:cNvPr id="6" name="3 Título">
            <a:extLst>
              <a:ext uri="{FF2B5EF4-FFF2-40B4-BE49-F238E27FC236}">
                <a16:creationId xmlns:a16="http://schemas.microsoft.com/office/drawing/2014/main" id="{01E6ABB5-04AB-4D18-8A3F-4CDC65006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836712"/>
            <a:ext cx="7543800" cy="900649"/>
          </a:xfrm>
        </p:spPr>
        <p:txBody>
          <a:bodyPr>
            <a:normAutofit/>
          </a:bodyPr>
          <a:lstStyle/>
          <a:p>
            <a:r>
              <a:rPr lang="es-ES" sz="4000" dirty="0">
                <a:solidFill>
                  <a:srgbClr val="00B050"/>
                </a:solidFill>
              </a:rPr>
              <a:t>Análisis FODA </a:t>
            </a:r>
          </a:p>
        </p:txBody>
      </p:sp>
      <p:sp>
        <p:nvSpPr>
          <p:cNvPr id="7" name="6 Marcador de pie de página">
            <a:extLst>
              <a:ext uri="{FF2B5EF4-FFF2-40B4-BE49-F238E27FC236}">
                <a16:creationId xmlns:a16="http://schemas.microsoft.com/office/drawing/2014/main" id="{2DFC096D-E5A7-40C8-9B37-A4EB228225BF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2095695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822960" y="980728"/>
            <a:ext cx="7543800" cy="75663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>
                <a:solidFill>
                  <a:schemeClr val="accent1"/>
                </a:solidFill>
              </a:rPr>
              <a:t>Propósito de la unidad de aprendizaje </a:t>
            </a:r>
            <a:endParaRPr lang="es-ES" sz="4000" dirty="0">
              <a:solidFill>
                <a:schemeClr val="accent1"/>
              </a:solidFill>
            </a:endParaRPr>
          </a:p>
        </p:txBody>
      </p:sp>
      <p:sp>
        <p:nvSpPr>
          <p:cNvPr id="10243" name="2 Marcador de contenido"/>
          <p:cNvSpPr>
            <a:spLocks noGrp="1"/>
          </p:cNvSpPr>
          <p:nvPr>
            <p:ph sz="half" idx="1"/>
          </p:nvPr>
        </p:nvSpPr>
        <p:spPr>
          <a:xfrm>
            <a:off x="1001543" y="1988840"/>
            <a:ext cx="7365217" cy="2830962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Analizar y aplicar los conocimientos y técnicas mediante casos prácticos en la elaboración de un plan de Mercadotecnia, la realización de una investigación de mercados y el desarrollo de casos prácticos para la toma de decisiones en la MIX de la Mercadotecnia.</a:t>
            </a:r>
            <a:r>
              <a:rPr lang="es-ES" sz="3600" dirty="0"/>
              <a:t>	</a:t>
            </a:r>
          </a:p>
          <a:p>
            <a:pPr algn="just" eaLnBrk="1" hangingPunct="1"/>
            <a:endParaRPr lang="es-ES" sz="3600" dirty="0"/>
          </a:p>
          <a:p>
            <a:pPr algn="just" eaLnBrk="1" hangingPunct="1">
              <a:buNone/>
            </a:pPr>
            <a:endParaRPr lang="es-ES" sz="36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1043608" y="620688"/>
            <a:ext cx="7614588" cy="403244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s-ES" sz="2800" dirty="0"/>
          </a:p>
          <a:p>
            <a:pPr marL="624078" indent="-514350" algn="just">
              <a:buFont typeface="+mj-lt"/>
              <a:buAutoNum type="arabicPeriod" startAt="2"/>
            </a:pPr>
            <a:r>
              <a:rPr lang="es-ES" sz="2800" b="1" dirty="0">
                <a:solidFill>
                  <a:srgbClr val="00B050"/>
                </a:solidFill>
              </a:rPr>
              <a:t>Objetivos de Marketing: </a:t>
            </a:r>
          </a:p>
          <a:p>
            <a:pPr marL="624078" indent="-514350" algn="just">
              <a:buNone/>
            </a:pPr>
            <a:endParaRPr lang="es-ES" sz="2800" dirty="0"/>
          </a:p>
          <a:p>
            <a:pPr marL="624078" indent="-514350" algn="just">
              <a:buNone/>
            </a:pPr>
            <a:r>
              <a:rPr lang="es-ES" sz="3000" dirty="0"/>
              <a:t>	En este punto se incluyen los </a:t>
            </a:r>
            <a:r>
              <a:rPr lang="es-ES" sz="3000" dirty="0">
                <a:solidFill>
                  <a:srgbClr val="00B050"/>
                </a:solidFill>
              </a:rPr>
              <a:t>objetivos de marketing</a:t>
            </a:r>
            <a:r>
              <a:rPr lang="es-ES" sz="3000" dirty="0"/>
              <a:t>; los cuales, deben guardar una </a:t>
            </a:r>
            <a:r>
              <a:rPr lang="es-ES" sz="3000" dirty="0">
                <a:solidFill>
                  <a:srgbClr val="00B050"/>
                </a:solidFill>
              </a:rPr>
              <a:t>relación estrecha con las metas y las estrategias de toda la compañía. </a:t>
            </a:r>
          </a:p>
          <a:p>
            <a:pPr marL="624078" indent="-514350" algn="just">
              <a:buNone/>
            </a:pPr>
            <a:r>
              <a:rPr lang="es-ES" sz="2800" dirty="0"/>
              <a:t>	</a:t>
            </a:r>
          </a:p>
          <a:p>
            <a:pPr algn="just"/>
            <a:endParaRPr lang="es-ES" sz="2800" dirty="0"/>
          </a:p>
          <a:p>
            <a:pPr algn="just"/>
            <a:endParaRPr lang="es-ES" sz="2800" dirty="0"/>
          </a:p>
        </p:txBody>
      </p:sp>
      <p:sp>
        <p:nvSpPr>
          <p:cNvPr id="6" name="6 Marcador de pie de página">
            <a:extLst>
              <a:ext uri="{FF2B5EF4-FFF2-40B4-BE49-F238E27FC236}">
                <a16:creationId xmlns:a16="http://schemas.microsoft.com/office/drawing/2014/main" id="{E803B4DB-36E0-419D-93C4-AB7B61985CF0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29074302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827584" y="2204864"/>
            <a:ext cx="7776864" cy="2664296"/>
          </a:xfrm>
        </p:spPr>
        <p:txBody>
          <a:bodyPr>
            <a:normAutofit/>
          </a:bodyPr>
          <a:lstStyle/>
          <a:p>
            <a:pPr marL="624078" indent="-514350" algn="just">
              <a:buNone/>
            </a:pPr>
            <a:r>
              <a:rPr lang="es-ES" sz="2800" dirty="0"/>
              <a:t>	Un detalle muy importante, es que cada objetivo de marketing debe recibir un </a:t>
            </a:r>
            <a:r>
              <a:rPr lang="es-ES" sz="2800" dirty="0">
                <a:solidFill>
                  <a:srgbClr val="00B050"/>
                </a:solidFill>
              </a:rPr>
              <a:t>grado de prioridad de acuerdo con su urgencia y su efecto potencial en el área y en la organización.</a:t>
            </a:r>
            <a:r>
              <a:rPr lang="es-ES" sz="2800" dirty="0"/>
              <a:t> </a:t>
            </a:r>
          </a:p>
          <a:p>
            <a:pPr marL="624078" indent="-514350" algn="just">
              <a:buNone/>
            </a:pPr>
            <a:r>
              <a:rPr lang="es-ES" sz="2800" dirty="0"/>
              <a:t>	Los recursos deben asignarse de acuerdo con esas prioridades.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856C70-69EE-4099-A6EB-37A1398F099C}"/>
              </a:ext>
            </a:extLst>
          </p:cNvPr>
          <p:cNvSpPr/>
          <p:nvPr/>
        </p:nvSpPr>
        <p:spPr>
          <a:xfrm>
            <a:off x="1259632" y="1268760"/>
            <a:ext cx="44902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24078" indent="-514350" algn="just">
              <a:buFont typeface="+mj-lt"/>
              <a:buAutoNum type="arabicPeriod" startAt="2"/>
            </a:pPr>
            <a:r>
              <a:rPr lang="es-ES" sz="2800" b="1" dirty="0">
                <a:solidFill>
                  <a:srgbClr val="00B050"/>
                </a:solidFill>
              </a:rPr>
              <a:t>Objetivos de Marketing: </a:t>
            </a:r>
          </a:p>
        </p:txBody>
      </p:sp>
      <p:sp>
        <p:nvSpPr>
          <p:cNvPr id="7" name="6 Marcador de pie de página">
            <a:extLst>
              <a:ext uri="{FF2B5EF4-FFF2-40B4-BE49-F238E27FC236}">
                <a16:creationId xmlns:a16="http://schemas.microsoft.com/office/drawing/2014/main" id="{AA7E9A6B-1EE2-49E6-89B8-5E36E7DD0068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29510123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971600" y="692695"/>
            <a:ext cx="7470572" cy="5256585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es-ES" sz="3000" dirty="0"/>
          </a:p>
          <a:p>
            <a:pPr marL="624078" indent="-514350" algn="just">
              <a:buFont typeface="+mj-lt"/>
              <a:buAutoNum type="arabicPeriod" startAt="3"/>
            </a:pPr>
            <a:r>
              <a:rPr lang="es-ES" sz="3500" b="1" dirty="0">
                <a:solidFill>
                  <a:srgbClr val="00B050"/>
                </a:solidFill>
              </a:rPr>
              <a:t>Posicionamiento y Ventaja Diferencial: </a:t>
            </a:r>
          </a:p>
          <a:p>
            <a:pPr algn="just"/>
            <a:endParaRPr lang="es-ES" sz="3500" dirty="0"/>
          </a:p>
          <a:p>
            <a:pPr algn="just">
              <a:buNone/>
            </a:pPr>
            <a:r>
              <a:rPr lang="es-ES" sz="3500" dirty="0"/>
              <a:t>	En esta parte se incluye las respuestas a dos preguntas de vital importancia:</a:t>
            </a:r>
          </a:p>
          <a:p>
            <a:pPr algn="just"/>
            <a:r>
              <a:rPr lang="es-ES" sz="3500" dirty="0"/>
              <a:t>Cómo posicionar un producto en el mercado (</a:t>
            </a:r>
            <a:r>
              <a:rPr lang="es-ES" sz="3500" dirty="0">
                <a:solidFill>
                  <a:srgbClr val="00B050"/>
                </a:solidFill>
              </a:rPr>
              <a:t>posicionamiento</a:t>
            </a:r>
            <a:r>
              <a:rPr lang="es-ES" sz="3500" dirty="0"/>
              <a:t>). </a:t>
            </a:r>
          </a:p>
          <a:p>
            <a:pPr algn="just"/>
            <a:r>
              <a:rPr lang="es-ES" sz="3500" dirty="0"/>
              <a:t>Cómo distinguirlo de sus competidores (</a:t>
            </a:r>
            <a:r>
              <a:rPr lang="es-ES" sz="3500" dirty="0">
                <a:solidFill>
                  <a:srgbClr val="00B050"/>
                </a:solidFill>
              </a:rPr>
              <a:t>ventaja diferencial</a:t>
            </a:r>
            <a:r>
              <a:rPr lang="es-ES" sz="3500" dirty="0"/>
              <a:t>). </a:t>
            </a:r>
          </a:p>
          <a:p>
            <a:pPr algn="just">
              <a:buNone/>
            </a:pPr>
            <a:endParaRPr lang="es-ES" sz="2400" dirty="0"/>
          </a:p>
          <a:p>
            <a:pPr algn="just">
              <a:buNone/>
            </a:pPr>
            <a:r>
              <a:rPr lang="es-ES" sz="2400" dirty="0"/>
              <a:t>	</a:t>
            </a:r>
          </a:p>
          <a:p>
            <a:pPr algn="just">
              <a:buNone/>
            </a:pPr>
            <a:endParaRPr lang="es-ES" sz="2400" dirty="0"/>
          </a:p>
          <a:p>
            <a:pPr algn="just"/>
            <a:endParaRPr lang="es-ES" sz="2400" dirty="0"/>
          </a:p>
        </p:txBody>
      </p:sp>
      <p:pic>
        <p:nvPicPr>
          <p:cNvPr id="11266" name="Picture 2" descr="http://www.e-posicionamiento.com/images/altabuscador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437112"/>
            <a:ext cx="1208746" cy="1392475"/>
          </a:xfrm>
          <a:prstGeom prst="rect">
            <a:avLst/>
          </a:prstGeom>
          <a:noFill/>
        </p:spPr>
      </p:pic>
      <p:sp>
        <p:nvSpPr>
          <p:cNvPr id="7" name="6 Marcador de pie de página">
            <a:extLst>
              <a:ext uri="{FF2B5EF4-FFF2-40B4-BE49-F238E27FC236}">
                <a16:creationId xmlns:a16="http://schemas.microsoft.com/office/drawing/2014/main" id="{C38E6D7F-3B24-4BBC-A981-9A30826DB059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24294549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971600" y="2060848"/>
            <a:ext cx="7470572" cy="201622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800" dirty="0"/>
              <a:t>	El</a:t>
            </a:r>
            <a:r>
              <a:rPr lang="es-ES" sz="2800" b="1" dirty="0"/>
              <a:t> </a:t>
            </a:r>
            <a:r>
              <a:rPr lang="es-ES" sz="2800" b="1" dirty="0">
                <a:solidFill>
                  <a:srgbClr val="00B050"/>
                </a:solidFill>
              </a:rPr>
              <a:t>posicionamiento</a:t>
            </a:r>
            <a:r>
              <a:rPr lang="es-ES" sz="2800" b="1" dirty="0"/>
              <a:t> </a:t>
            </a:r>
            <a:r>
              <a:rPr lang="es-ES" sz="2800" dirty="0"/>
              <a:t>se refiere a la imagen del producto en relación con los productos competidores, así como otros productos que comercializa la misma compañía.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5D211E-6E61-422F-B9B1-AEC8AF75AA5E}"/>
              </a:ext>
            </a:extLst>
          </p:cNvPr>
          <p:cNvSpPr/>
          <p:nvPr/>
        </p:nvSpPr>
        <p:spPr>
          <a:xfrm>
            <a:off x="1117279" y="1289850"/>
            <a:ext cx="66225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24078" indent="-514350" algn="just">
              <a:buFont typeface="+mj-lt"/>
              <a:buAutoNum type="arabicPeriod" startAt="3"/>
            </a:pPr>
            <a:r>
              <a:rPr lang="es-ES" sz="2800" b="1" dirty="0">
                <a:solidFill>
                  <a:srgbClr val="00B050"/>
                </a:solidFill>
              </a:rPr>
              <a:t>Posicionamiento y Ventaja Diferencial: </a:t>
            </a:r>
          </a:p>
        </p:txBody>
      </p:sp>
      <p:sp>
        <p:nvSpPr>
          <p:cNvPr id="6" name="6 Marcador de pie de página">
            <a:extLst>
              <a:ext uri="{FF2B5EF4-FFF2-40B4-BE49-F238E27FC236}">
                <a16:creationId xmlns:a16="http://schemas.microsoft.com/office/drawing/2014/main" id="{BB72408F-6964-4630-B114-1E9DA485999E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34908823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899592" y="2060848"/>
            <a:ext cx="7830612" cy="161799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ES" sz="2800" dirty="0"/>
              <a:t>La </a:t>
            </a:r>
            <a:r>
              <a:rPr lang="es-ES" sz="2800" dirty="0">
                <a:solidFill>
                  <a:srgbClr val="00B050"/>
                </a:solidFill>
              </a:rPr>
              <a:t>ventaja diferencial </a:t>
            </a:r>
            <a:r>
              <a:rPr lang="es-ES" sz="2800" dirty="0"/>
              <a:t>se refiere a cualquier característica de una organización o marca que los consumidores perciben deseable y distinta que la competencia.</a:t>
            </a:r>
          </a:p>
          <a:p>
            <a:pPr algn="just">
              <a:buNone/>
            </a:pPr>
            <a:endParaRPr lang="es-ES" sz="2800" dirty="0"/>
          </a:p>
          <a:p>
            <a:pPr algn="just"/>
            <a:endParaRPr lang="es-ES" sz="28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74015E-F9F1-4DF7-9543-36EF1C1F093C}"/>
              </a:ext>
            </a:extLst>
          </p:cNvPr>
          <p:cNvSpPr/>
          <p:nvPr/>
        </p:nvSpPr>
        <p:spPr>
          <a:xfrm>
            <a:off x="1259632" y="1268760"/>
            <a:ext cx="66225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24078" indent="-514350" algn="just">
              <a:buFont typeface="+mj-lt"/>
              <a:buAutoNum type="arabicPeriod" startAt="3"/>
            </a:pPr>
            <a:r>
              <a:rPr lang="es-ES" sz="2800" b="1" dirty="0">
                <a:solidFill>
                  <a:srgbClr val="00B050"/>
                </a:solidFill>
              </a:rPr>
              <a:t>Posicionamiento y Ventaja Diferencial: </a:t>
            </a:r>
          </a:p>
        </p:txBody>
      </p:sp>
      <p:sp>
        <p:nvSpPr>
          <p:cNvPr id="7" name="6 Marcador de pie de página">
            <a:extLst>
              <a:ext uri="{FF2B5EF4-FFF2-40B4-BE49-F238E27FC236}">
                <a16:creationId xmlns:a16="http://schemas.microsoft.com/office/drawing/2014/main" id="{57578579-785E-4134-A55C-A17AAA0B10BE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5375102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971600" y="1196752"/>
            <a:ext cx="7499176" cy="2928958"/>
          </a:xfrm>
        </p:spPr>
        <p:txBody>
          <a:bodyPr>
            <a:noAutofit/>
          </a:bodyPr>
          <a:lstStyle/>
          <a:p>
            <a:pPr marL="566928" indent="-457200" algn="just">
              <a:buFont typeface="+mj-lt"/>
              <a:buAutoNum type="arabicPeriod" startAt="4"/>
            </a:pPr>
            <a:r>
              <a:rPr lang="es-ES" sz="2800" dirty="0"/>
              <a:t>	</a:t>
            </a:r>
            <a:r>
              <a:rPr lang="es-ES" sz="2800" b="1" dirty="0">
                <a:solidFill>
                  <a:srgbClr val="00B050"/>
                </a:solidFill>
              </a:rPr>
              <a:t>Mercado Meta y Demanda del Mercado: </a:t>
            </a:r>
          </a:p>
          <a:p>
            <a:pPr algn="just">
              <a:buNone/>
            </a:pPr>
            <a:endParaRPr lang="es-ES" sz="2800" dirty="0"/>
          </a:p>
          <a:p>
            <a:pPr algn="just">
              <a:buNone/>
            </a:pPr>
            <a:r>
              <a:rPr lang="es-ES" sz="2800" dirty="0"/>
              <a:t>	En este punto se especifican los grupos de personas u organizaciones a los que la empresa dirigirá su programa de marketing. </a:t>
            </a:r>
          </a:p>
          <a:p>
            <a:pPr algn="just">
              <a:buNone/>
            </a:pPr>
            <a:endParaRPr lang="es-ES" sz="2800" dirty="0"/>
          </a:p>
          <a:p>
            <a:pPr algn="just">
              <a:buNone/>
            </a:pPr>
            <a:r>
              <a:rPr lang="es-ES" sz="2800" dirty="0"/>
              <a:t>	</a:t>
            </a:r>
          </a:p>
        </p:txBody>
      </p:sp>
      <p:sp>
        <p:nvSpPr>
          <p:cNvPr id="7" name="6 Marcador de pie de página">
            <a:extLst>
              <a:ext uri="{FF2B5EF4-FFF2-40B4-BE49-F238E27FC236}">
                <a16:creationId xmlns:a16="http://schemas.microsoft.com/office/drawing/2014/main" id="{97F77439-8480-471C-B100-EC0B318E2534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5183622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1043608" y="2204864"/>
            <a:ext cx="7488832" cy="230425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ES" sz="2800" dirty="0"/>
              <a:t>	Luego, se incluye un pronóstico de la demanda (es decir, las ventas) para los mercados meta que parezcan más promisorios para decidir que segmento vale la pena o si se deben considerar segmentos alternativos.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1823782-35A3-48E2-929D-6292722A1091}"/>
              </a:ext>
            </a:extLst>
          </p:cNvPr>
          <p:cNvSpPr/>
          <p:nvPr/>
        </p:nvSpPr>
        <p:spPr>
          <a:xfrm>
            <a:off x="1259632" y="1196752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6928" indent="-457200" algn="just">
              <a:buFont typeface="+mj-lt"/>
              <a:buAutoNum type="arabicPeriod" startAt="4"/>
            </a:pPr>
            <a:r>
              <a:rPr lang="es-ES" sz="2800" dirty="0"/>
              <a:t>	</a:t>
            </a:r>
            <a:r>
              <a:rPr lang="es-ES" sz="2800" b="1" dirty="0">
                <a:solidFill>
                  <a:srgbClr val="00B050"/>
                </a:solidFill>
              </a:rPr>
              <a:t>Mercado Meta y Demanda del Mercado: </a:t>
            </a:r>
          </a:p>
        </p:txBody>
      </p:sp>
      <p:sp>
        <p:nvSpPr>
          <p:cNvPr id="6" name="6 Marcador de pie de página">
            <a:extLst>
              <a:ext uri="{FF2B5EF4-FFF2-40B4-BE49-F238E27FC236}">
                <a16:creationId xmlns:a16="http://schemas.microsoft.com/office/drawing/2014/main" id="{47DC4073-5025-4055-A547-57D49944F835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36329008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827584" y="1180983"/>
            <a:ext cx="7283152" cy="5504146"/>
          </a:xfrm>
        </p:spPr>
        <p:txBody>
          <a:bodyPr>
            <a:normAutofit lnSpcReduction="10000"/>
          </a:bodyPr>
          <a:lstStyle/>
          <a:p>
            <a:pPr marL="566928" indent="-457200" algn="just">
              <a:buFont typeface="+mj-lt"/>
              <a:buAutoNum type="arabicPeriod" startAt="5"/>
            </a:pPr>
            <a:r>
              <a:rPr lang="es-ES" sz="2800" dirty="0"/>
              <a:t>	</a:t>
            </a:r>
            <a:r>
              <a:rPr lang="es-ES" sz="2800" b="1" dirty="0">
                <a:solidFill>
                  <a:srgbClr val="00B050"/>
                </a:solidFill>
              </a:rPr>
              <a:t>Mezcla de Marketing: </a:t>
            </a:r>
          </a:p>
          <a:p>
            <a:pPr marL="566928" indent="-457200" algn="just">
              <a:buNone/>
            </a:pPr>
            <a:endParaRPr lang="es-ES" sz="2800" dirty="0"/>
          </a:p>
          <a:p>
            <a:pPr algn="just">
              <a:buNone/>
            </a:pPr>
            <a:r>
              <a:rPr lang="es-ES" sz="2800" dirty="0"/>
              <a:t>	En esta parte, se incluye el diseño de la mezcla de marketing que es la combinación de numerosos aspectos de los siguientes cuatro elementos: </a:t>
            </a:r>
          </a:p>
          <a:p>
            <a:pPr algn="just">
              <a:buNone/>
            </a:pPr>
            <a:endParaRPr lang="es-ES" sz="2800" dirty="0"/>
          </a:p>
          <a:p>
            <a:pPr marL="566928" indent="-457200" algn="just">
              <a:buFont typeface="Wingdings" pitchFamily="2" charset="2"/>
              <a:buChar char="Ø"/>
            </a:pPr>
            <a:r>
              <a:rPr lang="es-ES" sz="2800" dirty="0"/>
              <a:t>el producto,</a:t>
            </a:r>
          </a:p>
          <a:p>
            <a:pPr marL="566928" indent="-457200" algn="just">
              <a:buFont typeface="Wingdings" pitchFamily="2" charset="2"/>
              <a:buChar char="Ø"/>
            </a:pPr>
            <a:r>
              <a:rPr lang="es-ES" sz="2800" dirty="0"/>
              <a:t>el como se lo distribuye</a:t>
            </a:r>
          </a:p>
          <a:p>
            <a:pPr marL="566928" indent="-457200" algn="just">
              <a:buFont typeface="Wingdings" pitchFamily="2" charset="2"/>
              <a:buChar char="Ø"/>
            </a:pPr>
            <a:r>
              <a:rPr lang="es-ES" sz="2800" dirty="0"/>
              <a:t> cómo se lo promueve y</a:t>
            </a:r>
          </a:p>
          <a:p>
            <a:pPr marL="566928" indent="-457200" algn="just">
              <a:buFont typeface="Wingdings" pitchFamily="2" charset="2"/>
              <a:buChar char="Ø"/>
            </a:pPr>
            <a:r>
              <a:rPr lang="es-ES" sz="2800" dirty="0"/>
              <a:t> cuál es su precio. </a:t>
            </a:r>
          </a:p>
          <a:p>
            <a:pPr marL="566928" indent="-457200" algn="just">
              <a:buNone/>
            </a:pPr>
            <a:r>
              <a:rPr lang="es-ES" sz="2800" dirty="0"/>
              <a:t>	</a:t>
            </a:r>
          </a:p>
          <a:p>
            <a:pPr algn="just"/>
            <a:endParaRPr lang="es-ES" sz="2800" dirty="0"/>
          </a:p>
        </p:txBody>
      </p:sp>
      <p:pic>
        <p:nvPicPr>
          <p:cNvPr id="18434" name="Picture 2" descr="http://farm3.static.flickr.com/2307/2383275243_e5cccee79c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1" y="3717032"/>
            <a:ext cx="2965535" cy="2088232"/>
          </a:xfrm>
          <a:prstGeom prst="rect">
            <a:avLst/>
          </a:prstGeom>
          <a:noFill/>
        </p:spPr>
      </p:pic>
      <p:sp>
        <p:nvSpPr>
          <p:cNvPr id="7" name="6 Marcador de pie de página">
            <a:extLst>
              <a:ext uri="{FF2B5EF4-FFF2-40B4-BE49-F238E27FC236}">
                <a16:creationId xmlns:a16="http://schemas.microsoft.com/office/drawing/2014/main" id="{3A67C0BD-3379-4888-A83C-9B16CFC17802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30077953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49584" y="1916832"/>
            <a:ext cx="7571184" cy="28083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ES" sz="2400" b="1" dirty="0">
                <a:solidFill>
                  <a:srgbClr val="00B050"/>
                </a:solidFill>
              </a:rPr>
              <a:t>	</a:t>
            </a:r>
            <a:r>
              <a:rPr lang="es-ES" sz="2800" b="1" dirty="0">
                <a:solidFill>
                  <a:srgbClr val="00B050"/>
                </a:solidFill>
              </a:rPr>
              <a:t>Producto:</a:t>
            </a:r>
            <a:r>
              <a:rPr lang="es-ES" sz="2800" dirty="0">
                <a:solidFill>
                  <a:srgbClr val="00B050"/>
                </a:solidFill>
              </a:rPr>
              <a:t> </a:t>
            </a:r>
            <a:r>
              <a:rPr lang="es-ES" sz="2800" dirty="0"/>
              <a:t>Es el conjunto de atributos tangibles o intangibles que la empresa ofrece al mercado meta. </a:t>
            </a:r>
            <a:br>
              <a:rPr lang="es-ES" sz="2800" dirty="0"/>
            </a:br>
            <a:br>
              <a:rPr lang="es-ES" sz="2800" dirty="0"/>
            </a:br>
            <a:r>
              <a:rPr lang="es-ES" sz="2800" dirty="0"/>
              <a:t>	El "producto", tiene a su vez, su propia </a:t>
            </a:r>
            <a:r>
              <a:rPr lang="es-ES" sz="2800" b="1" i="1" dirty="0"/>
              <a:t>mezcla </a:t>
            </a:r>
            <a:r>
              <a:rPr lang="es-ES" sz="2800" dirty="0"/>
              <a:t>de variables:</a:t>
            </a:r>
          </a:p>
          <a:p>
            <a:pPr algn="just">
              <a:buNone/>
            </a:pPr>
            <a:endParaRPr lang="es-ES" sz="2400" i="1" dirty="0"/>
          </a:p>
          <a:p>
            <a:pPr algn="just">
              <a:buNone/>
            </a:pPr>
            <a:br>
              <a:rPr lang="es-ES" sz="2400" dirty="0"/>
            </a:br>
            <a:br>
              <a:rPr lang="es-ES" sz="2400" dirty="0"/>
            </a:br>
            <a:endParaRPr lang="es-ES" sz="2400" dirty="0"/>
          </a:p>
          <a:p>
            <a:pPr algn="just"/>
            <a:endParaRPr lang="es-ES" sz="2400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267744" y="4168884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>
                          <a:solidFill>
                            <a:schemeClr val="bg1"/>
                          </a:solidFill>
                        </a:rPr>
                        <a:t>Variedad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>
                          <a:solidFill>
                            <a:schemeClr val="bg1"/>
                          </a:solidFill>
                        </a:rPr>
                        <a:t>Características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>
                          <a:solidFill>
                            <a:schemeClr val="bg1"/>
                          </a:solidFill>
                        </a:rPr>
                        <a:t>Servicios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>
                          <a:solidFill>
                            <a:schemeClr val="bg1"/>
                          </a:solidFill>
                        </a:rPr>
                        <a:t>Calidad 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>
                          <a:solidFill>
                            <a:schemeClr val="bg1"/>
                          </a:solidFill>
                        </a:rPr>
                        <a:t>Marca 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>
                          <a:solidFill>
                            <a:schemeClr val="bg1"/>
                          </a:solidFill>
                        </a:rPr>
                        <a:t>Garantías 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>
                          <a:solidFill>
                            <a:schemeClr val="bg1"/>
                          </a:solidFill>
                        </a:rPr>
                        <a:t>Diseño 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>
                          <a:solidFill>
                            <a:schemeClr val="bg1"/>
                          </a:solidFill>
                        </a:rPr>
                        <a:t>Envase 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4E9E8FC9-D559-4226-96E4-7DE4333C71F8}"/>
              </a:ext>
            </a:extLst>
          </p:cNvPr>
          <p:cNvSpPr/>
          <p:nvPr/>
        </p:nvSpPr>
        <p:spPr>
          <a:xfrm>
            <a:off x="949584" y="1196752"/>
            <a:ext cx="4058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66928" indent="-457200" algn="just">
              <a:buFont typeface="+mj-lt"/>
              <a:buAutoNum type="arabicPeriod" startAt="5"/>
            </a:pPr>
            <a:r>
              <a:rPr lang="es-ES" sz="2800" b="1" dirty="0">
                <a:solidFill>
                  <a:srgbClr val="00B050"/>
                </a:solidFill>
              </a:rPr>
              <a:t>Mezcla de Marketing: </a:t>
            </a:r>
          </a:p>
        </p:txBody>
      </p:sp>
      <p:sp>
        <p:nvSpPr>
          <p:cNvPr id="8" name="6 Marcador de pie de página">
            <a:extLst>
              <a:ext uri="{FF2B5EF4-FFF2-40B4-BE49-F238E27FC236}">
                <a16:creationId xmlns:a16="http://schemas.microsoft.com/office/drawing/2014/main" id="{5A6C11B7-DC37-4D27-9F27-0B0398AB04A7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39716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259632" y="1988840"/>
            <a:ext cx="7416824" cy="295232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800" b="1" dirty="0">
                <a:solidFill>
                  <a:srgbClr val="00B050"/>
                </a:solidFill>
              </a:rPr>
              <a:t>	Precio:</a:t>
            </a:r>
            <a:r>
              <a:rPr lang="es-ES" sz="2800" dirty="0">
                <a:solidFill>
                  <a:srgbClr val="00B050"/>
                </a:solidFill>
              </a:rPr>
              <a:t> </a:t>
            </a:r>
            <a:r>
              <a:rPr lang="es-ES" sz="2800" dirty="0"/>
              <a:t>Se entiende como la cantidad de dinero que los clientes tienen que pagar por un determinado producto o servicio. El precio representa la única variable de la mezcla de mercadotecnia que </a:t>
            </a:r>
            <a:r>
              <a:rPr lang="es-ES" sz="2800" dirty="0">
                <a:solidFill>
                  <a:srgbClr val="00B050"/>
                </a:solidFill>
              </a:rPr>
              <a:t>genera ingresos </a:t>
            </a:r>
            <a:r>
              <a:rPr lang="es-ES" sz="2800" dirty="0"/>
              <a:t>para la empresa, el resto de las variables generan egresos. </a:t>
            </a:r>
            <a:br>
              <a:rPr lang="es-ES" sz="2800" dirty="0"/>
            </a:br>
            <a:endParaRPr lang="es-ES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F5500F-92E3-4957-AA24-3023128ED3B6}"/>
              </a:ext>
            </a:extLst>
          </p:cNvPr>
          <p:cNvSpPr/>
          <p:nvPr/>
        </p:nvSpPr>
        <p:spPr>
          <a:xfrm>
            <a:off x="954522" y="1249596"/>
            <a:ext cx="4058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66928" indent="-457200" algn="just">
              <a:buFont typeface="+mj-lt"/>
              <a:buAutoNum type="arabicPeriod" startAt="5"/>
            </a:pPr>
            <a:r>
              <a:rPr lang="es-ES" sz="2800" b="1" dirty="0">
                <a:solidFill>
                  <a:srgbClr val="00B050"/>
                </a:solidFill>
              </a:rPr>
              <a:t>Mezcla de Marketing: </a:t>
            </a:r>
          </a:p>
        </p:txBody>
      </p:sp>
      <p:sp>
        <p:nvSpPr>
          <p:cNvPr id="6" name="6 Marcador de pie de página">
            <a:extLst>
              <a:ext uri="{FF2B5EF4-FFF2-40B4-BE49-F238E27FC236}">
                <a16:creationId xmlns:a16="http://schemas.microsoft.com/office/drawing/2014/main" id="{18902D21-3BC4-4F67-BE41-CB16B13DA345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728179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988144" y="979576"/>
            <a:ext cx="7167711" cy="73491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>
                <a:solidFill>
                  <a:schemeClr val="accent1"/>
                </a:solidFill>
              </a:rPr>
              <a:t>Competencias Genéricas </a:t>
            </a:r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683567" y="1916832"/>
            <a:ext cx="7776864" cy="1426480"/>
          </a:xfrm>
        </p:spPr>
        <p:txBody>
          <a:bodyPr>
            <a:noAutofit/>
          </a:bodyPr>
          <a:lstStyle/>
          <a:p>
            <a:pPr algn="just"/>
            <a:r>
              <a:rPr lang="es-MX" sz="2800" dirty="0"/>
              <a:t>Identificar y aplicar trabajos de campo en un Plan de Mercadotecnia, Investigación de Mercados y casos prácticos del </a:t>
            </a:r>
            <a:r>
              <a:rPr lang="es-US" sz="2800" dirty="0"/>
              <a:t>MIX de la Mercadotecnia.</a:t>
            </a:r>
            <a:endParaRPr lang="es-US" sz="3600" dirty="0"/>
          </a:p>
        </p:txBody>
      </p:sp>
    </p:spTree>
    <p:extLst>
      <p:ext uri="{BB962C8B-B14F-4D97-AF65-F5344CB8AC3E}">
        <p14:creationId xmlns:p14="http://schemas.microsoft.com/office/powerpoint/2010/main" val="31233245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170606" y="1762765"/>
            <a:ext cx="7325416" cy="1954267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ES" sz="2800" b="1" dirty="0"/>
              <a:t>	</a:t>
            </a:r>
            <a:r>
              <a:rPr lang="es-ES" sz="2800" b="1" dirty="0">
                <a:solidFill>
                  <a:srgbClr val="00B050"/>
                </a:solidFill>
              </a:rPr>
              <a:t>Plaza:</a:t>
            </a:r>
            <a:r>
              <a:rPr lang="es-ES" sz="2800" dirty="0">
                <a:solidFill>
                  <a:srgbClr val="00B050"/>
                </a:solidFill>
              </a:rPr>
              <a:t> </a:t>
            </a:r>
            <a:r>
              <a:rPr lang="es-ES" sz="2800" dirty="0"/>
              <a:t>También conocida como Posición o Distribución, incluye todas aquellas actividades de la empresa que ponen el producto a disposición del mercado meta. Sus variables son las siguientes:</a:t>
            </a:r>
          </a:p>
          <a:p>
            <a:pPr algn="just"/>
            <a:endParaRPr lang="es-ES" sz="2800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907704" y="3716779"/>
          <a:ext cx="648072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1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01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01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01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i="1" dirty="0"/>
                        <a:t>Precio de lista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i="1" dirty="0"/>
                        <a:t>Canales</a:t>
                      </a:r>
                      <a:r>
                        <a:rPr lang="es-ES" sz="14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i="1" dirty="0"/>
                        <a:t>Inventario</a:t>
                      </a:r>
                      <a:r>
                        <a:rPr lang="es-ES" sz="1400" b="1" dirty="0"/>
                        <a:t> </a:t>
                      </a:r>
                    </a:p>
                    <a:p>
                      <a:pPr algn="ctr"/>
                      <a:endParaRPr lang="es-E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/>
                        <a:t>Descuentos</a:t>
                      </a:r>
                      <a:r>
                        <a:rPr lang="es-ES" sz="1400" b="1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i="1" dirty="0"/>
                        <a:t>Complementos</a:t>
                      </a:r>
                      <a:r>
                        <a:rPr lang="es-ES" sz="14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i="1" dirty="0"/>
                        <a:t>Cobertura</a:t>
                      </a:r>
                      <a:r>
                        <a:rPr lang="es-ES" sz="14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/>
                        <a:t>Transporte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i="1" dirty="0"/>
                        <a:t>Periodo de pago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>
                          <a:solidFill>
                            <a:schemeClr val="bg1"/>
                          </a:solidFill>
                        </a:rPr>
                        <a:t>Condiciones de crédito </a:t>
                      </a:r>
                      <a:endParaRPr lang="es-E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i="1" dirty="0">
                          <a:solidFill>
                            <a:schemeClr val="bg1"/>
                          </a:solidFill>
                        </a:rPr>
                        <a:t>Surtido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</a:rPr>
                        <a:t>Logística 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i="1" dirty="0">
                          <a:solidFill>
                            <a:schemeClr val="bg1"/>
                          </a:solidFill>
                        </a:rPr>
                        <a:t>Ubicaciones</a:t>
                      </a:r>
                      <a:r>
                        <a:rPr lang="es-ES" sz="1400" b="1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532DF6B7-862F-4450-B27B-0BFA7F093E26}"/>
              </a:ext>
            </a:extLst>
          </p:cNvPr>
          <p:cNvSpPr/>
          <p:nvPr/>
        </p:nvSpPr>
        <p:spPr>
          <a:xfrm>
            <a:off x="1090030" y="1239545"/>
            <a:ext cx="4058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66928" indent="-457200" algn="just">
              <a:buFont typeface="+mj-lt"/>
              <a:buAutoNum type="arabicPeriod" startAt="5"/>
            </a:pPr>
            <a:r>
              <a:rPr lang="es-ES" sz="2800" b="1" dirty="0">
                <a:solidFill>
                  <a:srgbClr val="00B050"/>
                </a:solidFill>
              </a:rPr>
              <a:t>Mezcla de Marketing: </a:t>
            </a:r>
          </a:p>
        </p:txBody>
      </p:sp>
      <p:sp>
        <p:nvSpPr>
          <p:cNvPr id="7" name="6 Marcador de pie de página">
            <a:extLst>
              <a:ext uri="{FF2B5EF4-FFF2-40B4-BE49-F238E27FC236}">
                <a16:creationId xmlns:a16="http://schemas.microsoft.com/office/drawing/2014/main" id="{AD5E8DB6-868F-4482-826E-500AEE9EE710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379148553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259632" y="1844824"/>
            <a:ext cx="7283152" cy="184940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800" b="1" dirty="0"/>
              <a:t>	</a:t>
            </a:r>
            <a:r>
              <a:rPr lang="es-ES" sz="2800" b="1" dirty="0">
                <a:solidFill>
                  <a:srgbClr val="00B050"/>
                </a:solidFill>
              </a:rPr>
              <a:t>Promoción:</a:t>
            </a:r>
            <a:r>
              <a:rPr lang="es-ES" sz="2800" dirty="0">
                <a:solidFill>
                  <a:srgbClr val="00B050"/>
                </a:solidFill>
              </a:rPr>
              <a:t> </a:t>
            </a:r>
            <a:r>
              <a:rPr lang="es-ES" sz="2800" dirty="0"/>
              <a:t>Abarca una serie de actividades cuyo objetivo es: informar, persuadir y recordar las características, ventajas y beneficios del producto. Sus variables son las siguientes:</a:t>
            </a:r>
          </a:p>
          <a:p>
            <a:pPr algn="just">
              <a:buNone/>
            </a:pPr>
            <a:endParaRPr lang="es-ES" sz="2800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051720" y="4509120"/>
          <a:ext cx="6286544" cy="9286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3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3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43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i="1" dirty="0">
                          <a:solidFill>
                            <a:schemeClr val="bg1"/>
                          </a:solidFill>
                        </a:rPr>
                        <a:t>Promoción de Ventas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i="1" dirty="0">
                          <a:solidFill>
                            <a:schemeClr val="bg1"/>
                          </a:solidFill>
                        </a:rPr>
                        <a:t>Relaciones Públicas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3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i="1" dirty="0">
                          <a:solidFill>
                            <a:schemeClr val="bg1"/>
                          </a:solidFill>
                        </a:rPr>
                        <a:t>Telemercadeo</a:t>
                      </a:r>
                      <a:r>
                        <a:rPr lang="es-ES" sz="1800" b="1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>
                          <a:solidFill>
                            <a:schemeClr val="bg1"/>
                          </a:solidFill>
                        </a:rPr>
                        <a:t>Propaganda 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AF120996-9ED8-4194-98F4-C1CE019B1DD5}"/>
              </a:ext>
            </a:extLst>
          </p:cNvPr>
          <p:cNvSpPr/>
          <p:nvPr/>
        </p:nvSpPr>
        <p:spPr>
          <a:xfrm>
            <a:off x="1242554" y="1252714"/>
            <a:ext cx="4058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66928" indent="-457200" algn="just">
              <a:buFont typeface="+mj-lt"/>
              <a:buAutoNum type="arabicPeriod" startAt="5"/>
            </a:pPr>
            <a:r>
              <a:rPr lang="es-ES" sz="2800" b="1" dirty="0">
                <a:solidFill>
                  <a:srgbClr val="00B050"/>
                </a:solidFill>
              </a:rPr>
              <a:t>Mezcla de Marketing: </a:t>
            </a:r>
          </a:p>
        </p:txBody>
      </p:sp>
      <p:sp>
        <p:nvSpPr>
          <p:cNvPr id="6" name="6 Marcador de pie de página">
            <a:extLst>
              <a:ext uri="{FF2B5EF4-FFF2-40B4-BE49-F238E27FC236}">
                <a16:creationId xmlns:a16="http://schemas.microsoft.com/office/drawing/2014/main" id="{C6A4EB24-07B4-4AD7-83DD-DB7936AAC817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158433916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1043608" y="1268760"/>
            <a:ext cx="7427168" cy="3528392"/>
          </a:xfrm>
        </p:spPr>
        <p:txBody>
          <a:bodyPr>
            <a:normAutofit/>
          </a:bodyPr>
          <a:lstStyle/>
          <a:p>
            <a:pPr marL="624078" indent="-514350" algn="just">
              <a:buFont typeface="+mj-lt"/>
              <a:buAutoNum type="arabicPeriod" startAt="6"/>
            </a:pPr>
            <a:r>
              <a:rPr lang="es-ES" sz="2800" b="1" dirty="0">
                <a:solidFill>
                  <a:srgbClr val="00B050"/>
                </a:solidFill>
              </a:rPr>
              <a:t>Evaluación de resultados o control: </a:t>
            </a:r>
          </a:p>
          <a:p>
            <a:pPr marL="624078" indent="-514350" algn="just">
              <a:buNone/>
            </a:pPr>
            <a:endParaRPr lang="es-ES" sz="2800" dirty="0"/>
          </a:p>
          <a:p>
            <a:pPr algn="just">
              <a:buNone/>
            </a:pPr>
            <a:r>
              <a:rPr lang="es-ES" sz="2800" dirty="0"/>
              <a:t>	En este punto se incluye un diseño del instrumento que permitirá la evaluación y control constante de cada operación para que el resultado final sea lo más apegado al plan estratégico de marketing.</a:t>
            </a:r>
          </a:p>
        </p:txBody>
      </p:sp>
      <p:sp>
        <p:nvSpPr>
          <p:cNvPr id="6" name="6 Marcador de pie de página">
            <a:extLst>
              <a:ext uri="{FF2B5EF4-FFF2-40B4-BE49-F238E27FC236}">
                <a16:creationId xmlns:a16="http://schemas.microsoft.com/office/drawing/2014/main" id="{271BD650-8C5D-47C1-91F1-64820D3B6541}"/>
              </a:ext>
            </a:extLst>
          </p:cNvPr>
          <p:cNvSpPr txBox="1">
            <a:spLocks/>
          </p:cNvSpPr>
          <p:nvPr/>
        </p:nvSpPr>
        <p:spPr>
          <a:xfrm>
            <a:off x="5148064" y="5877272"/>
            <a:ext cx="3558064" cy="480198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(Stanton, Etzel y Walker, 2004) </a:t>
            </a:r>
          </a:p>
        </p:txBody>
      </p:sp>
    </p:spTree>
    <p:extLst>
      <p:ext uri="{BB962C8B-B14F-4D97-AF65-F5344CB8AC3E}">
        <p14:creationId xmlns:p14="http://schemas.microsoft.com/office/powerpoint/2010/main" val="271736408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60EB794-2ACB-48E3-A607-5158B6EFAF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0852427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121FBE2B-1A57-4CD1-84CB-E58414289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1124744"/>
            <a:ext cx="7543800" cy="612617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accent1"/>
                </a:solidFill>
              </a:rPr>
              <a:t>Plan de mercadotecnia </a:t>
            </a:r>
            <a:endParaRPr lang="es-US" sz="4000" b="1" dirty="0">
              <a:solidFill>
                <a:schemeClr val="accent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EE190C-FC85-4322-A736-C5C51976629D}"/>
              </a:ext>
            </a:extLst>
          </p:cNvPr>
          <p:cNvSpPr/>
          <p:nvPr/>
        </p:nvSpPr>
        <p:spPr>
          <a:xfrm>
            <a:off x="5652120" y="5849029"/>
            <a:ext cx="3071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S" dirty="0"/>
              <a:t>(Lamb, </a:t>
            </a:r>
            <a:r>
              <a:rPr lang="es-US" dirty="0" err="1"/>
              <a:t>Hair</a:t>
            </a:r>
            <a:r>
              <a:rPr lang="es-US" dirty="0"/>
              <a:t> y </a:t>
            </a:r>
            <a:r>
              <a:rPr lang="es-US" dirty="0" err="1"/>
              <a:t>McDaniel</a:t>
            </a:r>
            <a:r>
              <a:rPr lang="es-US" dirty="0"/>
              <a:t>, 2002) </a:t>
            </a:r>
          </a:p>
        </p:txBody>
      </p:sp>
    </p:spTree>
    <p:extLst>
      <p:ext uri="{BB962C8B-B14F-4D97-AF65-F5344CB8AC3E}">
        <p14:creationId xmlns:p14="http://schemas.microsoft.com/office/powerpoint/2010/main" val="54371669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24E9BE-61F5-44A4-9E6C-96CDC31DC6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727282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800" b="1" dirty="0"/>
              <a:t>Misión</a:t>
            </a:r>
          </a:p>
          <a:p>
            <a:pPr algn="just"/>
            <a:r>
              <a:rPr lang="es-MX" sz="2800" dirty="0"/>
              <a:t>La actividad desarrollada por la organización, analizando los beneficios que buscan los clientes actuales y potenciales.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0770149-B726-4E35-AD1B-9FE15A0A7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1124744"/>
            <a:ext cx="7543800" cy="612617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accent1"/>
                </a:solidFill>
              </a:rPr>
              <a:t>Plan de mercadotecnia </a:t>
            </a:r>
            <a:endParaRPr lang="es-US" sz="4000" b="1" dirty="0">
              <a:solidFill>
                <a:schemeClr val="accent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AF672B-0211-4DFD-B152-80EF0D2BD941}"/>
              </a:ext>
            </a:extLst>
          </p:cNvPr>
          <p:cNvSpPr/>
          <p:nvPr/>
        </p:nvSpPr>
        <p:spPr>
          <a:xfrm>
            <a:off x="5652120" y="5849029"/>
            <a:ext cx="3071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S" dirty="0"/>
              <a:t>(Lamb, </a:t>
            </a:r>
            <a:r>
              <a:rPr lang="es-US" dirty="0" err="1"/>
              <a:t>Hair</a:t>
            </a:r>
            <a:r>
              <a:rPr lang="es-US" dirty="0"/>
              <a:t> y </a:t>
            </a:r>
            <a:r>
              <a:rPr lang="es-US" dirty="0" err="1"/>
              <a:t>McDaniel</a:t>
            </a:r>
            <a:r>
              <a:rPr lang="es-US" dirty="0"/>
              <a:t>, 2002)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E9B3E9-D95F-49EA-BEAD-965ADEEE85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699047"/>
            <a:ext cx="2488168" cy="2488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1106311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C4025-7B0E-40F0-B83A-87390C903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799290"/>
          </a:xfrm>
        </p:spPr>
        <p:txBody>
          <a:bodyPr>
            <a:normAutofit/>
          </a:bodyPr>
          <a:lstStyle/>
          <a:p>
            <a:pPr algn="just"/>
            <a:r>
              <a:rPr lang="es-MX" sz="2800" b="1" dirty="0"/>
              <a:t>Objetivos de marketing</a:t>
            </a:r>
          </a:p>
          <a:p>
            <a:pPr algn="just"/>
            <a:r>
              <a:rPr lang="es-MX" sz="2800" dirty="0"/>
              <a:t>Situaciones alcanzables mediante estrategias planteadas en el marketing </a:t>
            </a:r>
          </a:p>
          <a:p>
            <a:pPr algn="just"/>
            <a:endParaRPr lang="es-US" sz="2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B935240-1D71-489E-9F1A-FC665FFE9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1124744"/>
            <a:ext cx="7543800" cy="612617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accent1"/>
                </a:solidFill>
              </a:rPr>
              <a:t>Plan de mercadotecnia </a:t>
            </a:r>
            <a:endParaRPr lang="es-US" sz="4000" b="1" dirty="0">
              <a:solidFill>
                <a:schemeClr val="accent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BE8288-429A-4B86-9FD3-B9F213800BAF}"/>
              </a:ext>
            </a:extLst>
          </p:cNvPr>
          <p:cNvSpPr/>
          <p:nvPr/>
        </p:nvSpPr>
        <p:spPr>
          <a:xfrm>
            <a:off x="5652120" y="5849029"/>
            <a:ext cx="3071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S" dirty="0"/>
              <a:t>(Lamb, </a:t>
            </a:r>
            <a:r>
              <a:rPr lang="es-US" dirty="0" err="1"/>
              <a:t>Hair</a:t>
            </a:r>
            <a:r>
              <a:rPr lang="es-US" dirty="0"/>
              <a:t> y </a:t>
            </a:r>
            <a:r>
              <a:rPr lang="es-US" dirty="0" err="1"/>
              <a:t>McDaniel</a:t>
            </a:r>
            <a:r>
              <a:rPr lang="es-US" dirty="0"/>
              <a:t>, 2002)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3BD805-0121-4C86-9B6B-A778A8AACA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428999"/>
            <a:ext cx="3140281" cy="278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76598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531B4-CB06-43CB-A1E8-61910B67A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3965065" cy="3599490"/>
          </a:xfrm>
        </p:spPr>
        <p:txBody>
          <a:bodyPr>
            <a:normAutofit/>
          </a:bodyPr>
          <a:lstStyle/>
          <a:p>
            <a:r>
              <a:rPr lang="es-MX" sz="2800" b="1" dirty="0"/>
              <a:t>Análisis situacional </a:t>
            </a:r>
          </a:p>
          <a:p>
            <a:r>
              <a:rPr lang="es-MX" sz="2800" dirty="0"/>
              <a:t>Identificar las: </a:t>
            </a:r>
          </a:p>
          <a:p>
            <a:r>
              <a:rPr lang="es-MX" sz="2800" dirty="0"/>
              <a:t>Fortalezas</a:t>
            </a:r>
          </a:p>
          <a:p>
            <a:r>
              <a:rPr lang="es-MX" sz="2800" dirty="0"/>
              <a:t>Oportunidades</a:t>
            </a:r>
          </a:p>
          <a:p>
            <a:r>
              <a:rPr lang="es-MX" sz="2800" dirty="0"/>
              <a:t>Debilidades </a:t>
            </a:r>
          </a:p>
          <a:p>
            <a:r>
              <a:rPr lang="es-MX" sz="2800" dirty="0"/>
              <a:t>Amenazas</a:t>
            </a:r>
          </a:p>
          <a:p>
            <a:endParaRPr lang="es-MX" sz="2800" dirty="0"/>
          </a:p>
          <a:p>
            <a:endParaRPr lang="es-US" sz="2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E3D6129-4A15-441A-921D-3ABE57DC2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1124744"/>
            <a:ext cx="7543800" cy="612617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accent1"/>
                </a:solidFill>
              </a:rPr>
              <a:t>Plan de mercadotecnia </a:t>
            </a:r>
            <a:endParaRPr lang="es-US" sz="4000" b="1" dirty="0">
              <a:solidFill>
                <a:schemeClr val="accent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29640B-6FDC-4E51-92A3-CC6CD1AF0C5E}"/>
              </a:ext>
            </a:extLst>
          </p:cNvPr>
          <p:cNvSpPr/>
          <p:nvPr/>
        </p:nvSpPr>
        <p:spPr>
          <a:xfrm>
            <a:off x="5652120" y="5849029"/>
            <a:ext cx="3071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S" dirty="0"/>
              <a:t>(Lamb, </a:t>
            </a:r>
            <a:r>
              <a:rPr lang="es-US" dirty="0" err="1"/>
              <a:t>Hair</a:t>
            </a:r>
            <a:r>
              <a:rPr lang="es-US" dirty="0"/>
              <a:t> y </a:t>
            </a:r>
            <a:r>
              <a:rPr lang="es-US" dirty="0" err="1"/>
              <a:t>McDaniel</a:t>
            </a:r>
            <a:r>
              <a:rPr lang="es-US" dirty="0"/>
              <a:t>, 2002)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1A6B35-6891-4A3F-84C9-3DBA742AB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82097"/>
            <a:ext cx="3293705" cy="3263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6513229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219ECD-DAF7-407C-9EE3-F02470A59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25669"/>
            <a:ext cx="7543801" cy="1459315"/>
          </a:xfrm>
        </p:spPr>
        <p:txBody>
          <a:bodyPr>
            <a:normAutofit/>
          </a:bodyPr>
          <a:lstStyle/>
          <a:p>
            <a:pPr algn="just"/>
            <a:r>
              <a:rPr lang="es-MX" sz="2800" b="1" dirty="0"/>
              <a:t>Estrategia de marketing</a:t>
            </a:r>
          </a:p>
          <a:p>
            <a:pPr algn="just"/>
            <a:r>
              <a:rPr lang="es-MX" sz="2800" dirty="0"/>
              <a:t>Mercados meta y mezcla de mercadotecnia </a:t>
            </a:r>
            <a:endParaRPr lang="es-US" sz="2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186FAE-9171-48E8-A051-1B0ECED63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1124744"/>
            <a:ext cx="7543800" cy="612617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accent1"/>
                </a:solidFill>
              </a:rPr>
              <a:t>Plan de mercadotecnia </a:t>
            </a:r>
            <a:endParaRPr lang="es-US" sz="4000" b="1" dirty="0">
              <a:solidFill>
                <a:schemeClr val="accent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1FC651-EF22-4408-B072-377084A9A0DF}"/>
              </a:ext>
            </a:extLst>
          </p:cNvPr>
          <p:cNvSpPr/>
          <p:nvPr/>
        </p:nvSpPr>
        <p:spPr>
          <a:xfrm>
            <a:off x="5652120" y="5849029"/>
            <a:ext cx="3071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S" dirty="0"/>
              <a:t>(Lamb, </a:t>
            </a:r>
            <a:r>
              <a:rPr lang="es-US" dirty="0" err="1"/>
              <a:t>Hair</a:t>
            </a:r>
            <a:r>
              <a:rPr lang="es-US" dirty="0"/>
              <a:t> y </a:t>
            </a:r>
            <a:r>
              <a:rPr lang="es-US" dirty="0" err="1"/>
              <a:t>McDaniel</a:t>
            </a:r>
            <a:r>
              <a:rPr lang="es-US" dirty="0"/>
              <a:t>, 2002)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8F52B2-57B9-4A93-BE44-6482A1E57E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029020"/>
            <a:ext cx="4519612" cy="2704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088354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796239-2886-4413-A166-49E87A99A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799290"/>
          </a:xfrm>
        </p:spPr>
        <p:txBody>
          <a:bodyPr>
            <a:normAutofit/>
          </a:bodyPr>
          <a:lstStyle/>
          <a:p>
            <a:pPr algn="just"/>
            <a:r>
              <a:rPr lang="es-MX" sz="2800" b="1" dirty="0"/>
              <a:t>Implementación</a:t>
            </a:r>
          </a:p>
          <a:p>
            <a:pPr algn="just"/>
            <a:r>
              <a:rPr lang="es-MX" sz="2800" dirty="0"/>
              <a:t>Tareas ejecutadas para alcanzar los objetivos de mercadotecnia </a:t>
            </a:r>
            <a:endParaRPr lang="es-US" sz="2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2EE7829-4239-4CE7-880A-73FB10E41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1124744"/>
            <a:ext cx="7543800" cy="612617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accent1"/>
                </a:solidFill>
              </a:rPr>
              <a:t>Plan de mercadotecnia </a:t>
            </a:r>
            <a:endParaRPr lang="es-US" sz="4000" b="1" dirty="0">
              <a:solidFill>
                <a:schemeClr val="accent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9595D7-7A4E-479C-A857-344080304F49}"/>
              </a:ext>
            </a:extLst>
          </p:cNvPr>
          <p:cNvSpPr/>
          <p:nvPr/>
        </p:nvSpPr>
        <p:spPr>
          <a:xfrm>
            <a:off x="5652120" y="5849029"/>
            <a:ext cx="3071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S" dirty="0"/>
              <a:t>(Lamb, </a:t>
            </a:r>
            <a:r>
              <a:rPr lang="es-US" dirty="0" err="1"/>
              <a:t>Hair</a:t>
            </a:r>
            <a:r>
              <a:rPr lang="es-US" dirty="0"/>
              <a:t> y </a:t>
            </a:r>
            <a:r>
              <a:rPr lang="es-US" dirty="0" err="1"/>
              <a:t>McDaniel</a:t>
            </a:r>
            <a:r>
              <a:rPr lang="es-US" dirty="0"/>
              <a:t>, 2002)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CA9D7B-FABF-452B-914B-9542C7A768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996951"/>
            <a:ext cx="3490948" cy="3062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651643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76452E-4BB5-4A32-A712-F12D8099E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655274"/>
          </a:xfrm>
        </p:spPr>
        <p:txBody>
          <a:bodyPr>
            <a:normAutofit/>
          </a:bodyPr>
          <a:lstStyle/>
          <a:p>
            <a:pPr algn="just"/>
            <a:r>
              <a:rPr lang="es-MX" sz="2800" b="1" dirty="0"/>
              <a:t>Evaluación</a:t>
            </a:r>
          </a:p>
          <a:p>
            <a:pPr algn="just"/>
            <a:r>
              <a:rPr lang="es-MX" sz="2800" dirty="0"/>
              <a:t>Grado medible y alcanzable de los objetivos en tiempo especifico. </a:t>
            </a:r>
          </a:p>
          <a:p>
            <a:pPr algn="just"/>
            <a:endParaRPr lang="es-US" sz="2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99D0C32-FD47-466E-98D4-41DB04708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1124744"/>
            <a:ext cx="7543800" cy="612617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accent1"/>
                </a:solidFill>
              </a:rPr>
              <a:t>Plan de mercadotecnia </a:t>
            </a:r>
            <a:endParaRPr lang="es-US" sz="4000" b="1" dirty="0">
              <a:solidFill>
                <a:schemeClr val="accent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7FA1E16-B214-4439-8F9C-EED362A51468}"/>
              </a:ext>
            </a:extLst>
          </p:cNvPr>
          <p:cNvSpPr/>
          <p:nvPr/>
        </p:nvSpPr>
        <p:spPr>
          <a:xfrm>
            <a:off x="5652120" y="5849029"/>
            <a:ext cx="3071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S" dirty="0"/>
              <a:t>(Lamb, </a:t>
            </a:r>
            <a:r>
              <a:rPr lang="es-US" dirty="0" err="1"/>
              <a:t>Hair</a:t>
            </a:r>
            <a:r>
              <a:rPr lang="es-US" dirty="0"/>
              <a:t> y </a:t>
            </a:r>
            <a:r>
              <a:rPr lang="es-US" dirty="0" err="1"/>
              <a:t>McDaniel</a:t>
            </a:r>
            <a:r>
              <a:rPr lang="es-US" dirty="0"/>
              <a:t>, 2002)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EFCB5E-3596-4383-83E7-C4D4D680F1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8" r="25978"/>
          <a:stretch/>
        </p:blipFill>
        <p:spPr>
          <a:xfrm>
            <a:off x="1979712" y="3358041"/>
            <a:ext cx="2803584" cy="2697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7182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28625" y="764703"/>
            <a:ext cx="8229600" cy="806921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>
                <a:solidFill>
                  <a:schemeClr val="accent1"/>
                </a:solidFill>
              </a:rPr>
              <a:t>Estructura de la unidad de aprendizaje </a:t>
            </a:r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428349" y="1988840"/>
            <a:ext cx="8496300" cy="2146559"/>
          </a:xfrm>
        </p:spPr>
        <p:txBody>
          <a:bodyPr>
            <a:noAutofit/>
          </a:bodyPr>
          <a:lstStyle/>
          <a:p>
            <a:pPr algn="just"/>
            <a:r>
              <a:rPr lang="es-US" sz="2800" b="1" dirty="0"/>
              <a:t>UNIDAD DE COMPETENCIA I</a:t>
            </a:r>
          </a:p>
          <a:p>
            <a:pPr algn="just"/>
            <a:r>
              <a:rPr lang="es-US" sz="2800" dirty="0"/>
              <a:t>Identificar los componentes de un plan estratégico de </a:t>
            </a:r>
            <a:r>
              <a:rPr lang="es-MX" sz="2800" dirty="0"/>
              <a:t>mercadotecnia, en el diseño las </a:t>
            </a:r>
            <a:r>
              <a:rPr lang="es-US" sz="2800" dirty="0"/>
              <a:t>estrategias de promoción, publicidad y ventas.</a:t>
            </a:r>
            <a:endParaRPr lang="es-US" sz="3600" b="1" dirty="0"/>
          </a:p>
          <a:p>
            <a:pPr algn="just"/>
            <a:endParaRPr lang="es-US" sz="28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12BCD7-A928-470F-8449-FDEC1471DC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861048"/>
            <a:ext cx="3032190" cy="2195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5192523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76452E-4BB5-4A32-A712-F12D8099E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231338"/>
          </a:xfrm>
        </p:spPr>
        <p:txBody>
          <a:bodyPr>
            <a:normAutofit/>
          </a:bodyPr>
          <a:lstStyle/>
          <a:p>
            <a:pPr algn="just"/>
            <a:r>
              <a:rPr lang="es-MX" sz="2800" b="1" dirty="0"/>
              <a:t>Control  </a:t>
            </a:r>
          </a:p>
          <a:p>
            <a:pPr algn="just"/>
            <a:r>
              <a:rPr lang="es-MX" sz="2800" dirty="0"/>
              <a:t>Evaluación de resultados y corregir las acciones que no contribuyen para alcanzar los objetivos de la mercadotecnia. </a:t>
            </a:r>
            <a:endParaRPr lang="es-US" sz="2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99D0C32-FD47-466E-98D4-41DB04708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1124744"/>
            <a:ext cx="7543800" cy="612617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accent1"/>
                </a:solidFill>
              </a:rPr>
              <a:t>Plan de mercadotecnia </a:t>
            </a:r>
            <a:endParaRPr lang="es-US" sz="4000" b="1" dirty="0">
              <a:solidFill>
                <a:schemeClr val="accent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3F72546-87C5-43D3-84F7-70A3E32793A5}"/>
              </a:ext>
            </a:extLst>
          </p:cNvPr>
          <p:cNvSpPr/>
          <p:nvPr/>
        </p:nvSpPr>
        <p:spPr>
          <a:xfrm>
            <a:off x="5652120" y="5849029"/>
            <a:ext cx="3071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S" dirty="0"/>
              <a:t>(Lamb, </a:t>
            </a:r>
            <a:r>
              <a:rPr lang="es-US" dirty="0" err="1"/>
              <a:t>Hair</a:t>
            </a:r>
            <a:r>
              <a:rPr lang="es-US" dirty="0"/>
              <a:t> y </a:t>
            </a:r>
            <a:r>
              <a:rPr lang="es-US" dirty="0" err="1"/>
              <a:t>McDaniel</a:t>
            </a:r>
            <a:r>
              <a:rPr lang="es-US" dirty="0"/>
              <a:t>, 2002)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9CDAD3-3287-40D4-AE24-0436A38D98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965" y="3356992"/>
            <a:ext cx="3394309" cy="237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67719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899160" y="1844824"/>
            <a:ext cx="7467600" cy="2757494"/>
          </a:xfrm>
        </p:spPr>
        <p:txBody>
          <a:bodyPr>
            <a:normAutofit/>
          </a:bodyPr>
          <a:lstStyle/>
          <a:p>
            <a:pPr algn="just"/>
            <a:r>
              <a:rPr lang="es-ES" sz="2800" dirty="0"/>
              <a:t>Integrar equipos de cinco personas </a:t>
            </a:r>
          </a:p>
          <a:p>
            <a:pPr algn="just"/>
            <a:r>
              <a:rPr lang="es-ES" sz="2800" dirty="0"/>
              <a:t>Elaborar un mapa conceptual donde incluya el concepto, importancia, tiempo y fases del plan estratégico de mercadotecnia. </a:t>
            </a:r>
          </a:p>
          <a:p>
            <a:pPr algn="just"/>
            <a:r>
              <a:rPr lang="es-ES" sz="2800" dirty="0"/>
              <a:t>Realiza el mapa en rotafolio para exponer.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7865526-636B-4392-99DD-F5E1E6290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908720"/>
            <a:ext cx="7543800" cy="828641"/>
          </a:xfrm>
        </p:spPr>
        <p:txBody>
          <a:bodyPr/>
          <a:lstStyle/>
          <a:p>
            <a:r>
              <a:rPr lang="es-MX" sz="4000" b="1" dirty="0">
                <a:solidFill>
                  <a:schemeClr val="accent1"/>
                </a:solidFill>
              </a:rPr>
              <a:t>Actividad</a:t>
            </a:r>
            <a:endParaRPr lang="es-US" sz="4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35A32-5799-41F3-9BD9-60A04A3DD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 bibliográficas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F99CE-B492-4BDD-9475-991776BB7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0315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err="1"/>
              <a:t>Arieu</a:t>
            </a:r>
            <a:r>
              <a:rPr lang="es-MX" dirty="0"/>
              <a:t>, A., (2007). Estrategias consistentes o acciones inconexas. Recuperado http://winred.com/management/estrategias-consistentes-o-acciones-inconexas/gmx-niv116-con7618.htm (20 julio 2017)</a:t>
            </a:r>
          </a:p>
          <a:p>
            <a:pPr marL="0" indent="0" algn="just">
              <a:buNone/>
            </a:pPr>
            <a:r>
              <a:rPr lang="es-MX" dirty="0"/>
              <a:t>Brenes L., (2003). Dirección Estratégica para Organizaciones Inteligentes.</a:t>
            </a:r>
            <a:r>
              <a:rPr lang="es-US" dirty="0"/>
              <a:t> Editorial Universidad Estatal a Distancia, Primera Edición.</a:t>
            </a:r>
            <a:r>
              <a:rPr lang="es-MX" dirty="0"/>
              <a:t> Costa Rica. </a:t>
            </a:r>
            <a:endParaRPr lang="es-US" dirty="0"/>
          </a:p>
          <a:p>
            <a:pPr marL="0" indent="0" algn="just">
              <a:buNone/>
            </a:pPr>
            <a:r>
              <a:rPr lang="es-MX" dirty="0"/>
              <a:t>Corral, S., (1994). </a:t>
            </a:r>
            <a:r>
              <a:rPr lang="es-MX" dirty="0" err="1"/>
              <a:t>Strategic</a:t>
            </a:r>
            <a:r>
              <a:rPr lang="es-MX" dirty="0"/>
              <a:t> </a:t>
            </a:r>
            <a:r>
              <a:rPr lang="es-MX" dirty="0" err="1"/>
              <a:t>planning</a:t>
            </a:r>
            <a:r>
              <a:rPr lang="es-MX" dirty="0"/>
              <a:t> </a:t>
            </a:r>
            <a:r>
              <a:rPr lang="es-MX" dirty="0" err="1"/>
              <a:t>for</a:t>
            </a:r>
            <a:r>
              <a:rPr lang="es-MX" dirty="0"/>
              <a:t> </a:t>
            </a:r>
            <a:r>
              <a:rPr lang="es-MX" dirty="0" err="1"/>
              <a:t>library</a:t>
            </a:r>
            <a:r>
              <a:rPr lang="es-MX" dirty="0"/>
              <a:t> and </a:t>
            </a:r>
            <a:r>
              <a:rPr lang="es-MX" dirty="0" err="1"/>
              <a:t>information</a:t>
            </a:r>
            <a:r>
              <a:rPr lang="es-MX" dirty="0"/>
              <a:t> </a:t>
            </a:r>
            <a:r>
              <a:rPr lang="es-MX" dirty="0" err="1"/>
              <a:t>services</a:t>
            </a:r>
            <a:r>
              <a:rPr lang="es-MX" dirty="0"/>
              <a:t>. London </a:t>
            </a:r>
            <a:endParaRPr lang="es-US" dirty="0"/>
          </a:p>
          <a:p>
            <a:pPr marL="0" indent="0" algn="just">
              <a:buNone/>
            </a:pPr>
            <a:r>
              <a:rPr lang="es-US" dirty="0"/>
              <a:t>Fischer, L. y Espejo, J. (2011) Mercadotecnia, Mc Graw Hill, Cuarta Edición, México.</a:t>
            </a:r>
          </a:p>
          <a:p>
            <a:pPr marL="0" indent="0" algn="just">
              <a:buNone/>
            </a:pPr>
            <a:r>
              <a:rPr lang="es-MX" dirty="0"/>
              <a:t>Friedman, J. (2007). </a:t>
            </a:r>
            <a:r>
              <a:rPr lang="es-MX" i="1" dirty="0"/>
              <a:t>Planificación</a:t>
            </a:r>
            <a:r>
              <a:rPr lang="es-MX" dirty="0"/>
              <a:t>. Edit. Ministerio de Administraciones Públicas (MAP).</a:t>
            </a:r>
            <a:endParaRPr lang="es-US" dirty="0"/>
          </a:p>
        </p:txBody>
      </p:sp>
    </p:spTree>
    <p:extLst>
      <p:ext uri="{BB962C8B-B14F-4D97-AF65-F5344CB8AC3E}">
        <p14:creationId xmlns:p14="http://schemas.microsoft.com/office/powerpoint/2010/main" val="371340956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35A32-5799-41F3-9BD9-60A04A3DD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 bibliográficas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F99CE-B492-4BDD-9475-991776BB7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2475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/>
              <a:t>Kotler, P. (2001). </a:t>
            </a:r>
            <a:r>
              <a:rPr lang="es-MX" sz="2400" i="1" dirty="0"/>
              <a:t>Dirección de mercadotecnia</a:t>
            </a:r>
            <a:r>
              <a:rPr lang="es-MX" sz="2400" dirty="0"/>
              <a:t>. Pearson Educación. Octava edición. Lima, Perú. </a:t>
            </a:r>
          </a:p>
          <a:p>
            <a:pPr marL="0" indent="0" algn="just">
              <a:buNone/>
            </a:pPr>
            <a:r>
              <a:rPr lang="es-US" sz="2400" dirty="0"/>
              <a:t>Kotler, P. y Amstrong, G. (2006). </a:t>
            </a:r>
            <a:r>
              <a:rPr lang="es-US" sz="2400" i="1" dirty="0"/>
              <a:t>Marketing</a:t>
            </a:r>
            <a:r>
              <a:rPr lang="es-US" sz="2400" dirty="0"/>
              <a:t>. Pearson. México.</a:t>
            </a:r>
          </a:p>
          <a:p>
            <a:pPr marL="0" indent="0" algn="just">
              <a:buNone/>
            </a:pPr>
            <a:r>
              <a:rPr lang="en-US" sz="2400" dirty="0"/>
              <a:t>Lamb, Hair, McDaniel, </a:t>
            </a:r>
            <a:r>
              <a:rPr lang="en-US" sz="2400" i="1" dirty="0"/>
              <a:t>Marketing, </a:t>
            </a:r>
            <a:r>
              <a:rPr lang="en-US" sz="2400" dirty="0" err="1"/>
              <a:t>Sexta</a:t>
            </a:r>
            <a:r>
              <a:rPr lang="en-US" sz="2400" dirty="0"/>
              <a:t> </a:t>
            </a:r>
            <a:r>
              <a:rPr lang="en-US" sz="2400" dirty="0" err="1"/>
              <a:t>Edición</a:t>
            </a:r>
            <a:r>
              <a:rPr lang="en-US" sz="2400" dirty="0"/>
              <a:t>, 2002, Editorial Thompson, </a:t>
            </a:r>
            <a:r>
              <a:rPr lang="es-US" sz="2400" dirty="0"/>
              <a:t>México.</a:t>
            </a:r>
          </a:p>
          <a:p>
            <a:pPr marL="0" indent="0" algn="just">
              <a:buNone/>
            </a:pPr>
            <a:r>
              <a:rPr lang="es-ES" sz="2400" dirty="0">
                <a:solidFill>
                  <a:schemeClr val="tx1"/>
                </a:solidFill>
              </a:rPr>
              <a:t>Stanton, W., Etzel, M., y Walker, B., (2004). </a:t>
            </a:r>
            <a:r>
              <a:rPr lang="es-ES" sz="2400" i="1" dirty="0">
                <a:solidFill>
                  <a:schemeClr val="tx1"/>
                </a:solidFill>
              </a:rPr>
              <a:t>Fundamentos de Marketing.</a:t>
            </a:r>
            <a:r>
              <a:rPr lang="es-ES" sz="2400" dirty="0">
                <a:solidFill>
                  <a:schemeClr val="tx1"/>
                </a:solidFill>
              </a:rPr>
              <a:t> 13a. Edición, Mc Graw Hill – Interamericana. México </a:t>
            </a:r>
          </a:p>
          <a:p>
            <a:pPr marL="0" indent="0" algn="just">
              <a:buNone/>
            </a:pPr>
            <a:r>
              <a:rPr lang="es-MX" sz="2400" dirty="0"/>
              <a:t>Stoner, J. y otros  (1996).</a:t>
            </a:r>
            <a:r>
              <a:rPr lang="es-MX" sz="2400" i="1" dirty="0"/>
              <a:t> Administración. </a:t>
            </a:r>
            <a:r>
              <a:rPr lang="es-MX" sz="2400" dirty="0" err="1"/>
              <a:t>Uniandes</a:t>
            </a:r>
            <a:r>
              <a:rPr lang="es-MX" sz="2400" b="1" i="1" dirty="0"/>
              <a:t>. </a:t>
            </a:r>
            <a:r>
              <a:rPr lang="es-MX" sz="2400" dirty="0"/>
              <a:t>México. </a:t>
            </a:r>
            <a:endParaRPr lang="es-US" sz="2400" dirty="0"/>
          </a:p>
        </p:txBody>
      </p:sp>
    </p:spTree>
    <p:extLst>
      <p:ext uri="{BB962C8B-B14F-4D97-AF65-F5344CB8AC3E}">
        <p14:creationId xmlns:p14="http://schemas.microsoft.com/office/powerpoint/2010/main" val="4228536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910208" y="1052736"/>
            <a:ext cx="7046168" cy="703282"/>
          </a:xfrm>
        </p:spPr>
        <p:txBody>
          <a:bodyPr>
            <a:normAutofit/>
          </a:bodyPr>
          <a:lstStyle/>
          <a:p>
            <a:pPr eaLnBrk="1" hangingPunct="1"/>
            <a:r>
              <a:rPr lang="es-ES" sz="4000" b="1" dirty="0">
                <a:solidFill>
                  <a:schemeClr val="accent1"/>
                </a:solidFill>
              </a:rPr>
              <a:t>Secuencia didáctica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F91FB4-54FA-42D0-8DC1-1E6CCA78D8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188" t="41600" r="27687" b="30400"/>
          <a:stretch/>
        </p:blipFill>
        <p:spPr>
          <a:xfrm>
            <a:off x="611560" y="2132856"/>
            <a:ext cx="8064896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859617" y="1052736"/>
            <a:ext cx="7467600" cy="714372"/>
          </a:xfrm>
        </p:spPr>
        <p:txBody>
          <a:bodyPr>
            <a:normAutofit/>
          </a:bodyPr>
          <a:lstStyle/>
          <a:p>
            <a:pPr eaLnBrk="1" hangingPunct="1"/>
            <a:r>
              <a:rPr lang="es-ES" sz="4000" b="1" dirty="0">
                <a:solidFill>
                  <a:schemeClr val="accent1"/>
                </a:solidFill>
              </a:rPr>
              <a:t>Conocimientos 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sz="half" idx="1"/>
          </p:nvPr>
        </p:nvSpPr>
        <p:spPr>
          <a:xfrm>
            <a:off x="642910" y="1988840"/>
            <a:ext cx="7901014" cy="1224136"/>
          </a:xfrm>
        </p:spPr>
        <p:txBody>
          <a:bodyPr>
            <a:noAutofit/>
          </a:bodyPr>
          <a:lstStyle/>
          <a:p>
            <a:pPr algn="just"/>
            <a:r>
              <a:rPr lang="es-MX" sz="2800" dirty="0"/>
              <a:t>1.1 Describir un plan de MKT con su estructura o contenido.</a:t>
            </a:r>
            <a:r>
              <a:rPr lang="es-MX" sz="2800" i="1" dirty="0"/>
              <a:t> </a:t>
            </a:r>
            <a:endParaRPr lang="es-ES" sz="2800" dirty="0"/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es-MX" i="1" dirty="0"/>
              <a:t> </a:t>
            </a:r>
            <a:endParaRPr lang="es-ES" dirty="0"/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es-MX" dirty="0"/>
              <a:t>	</a:t>
            </a:r>
            <a:endParaRPr lang="es-ES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7439FC-7478-4BAC-B206-ABDA7D796C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780928"/>
            <a:ext cx="3171131" cy="3280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18396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1297065" y="980728"/>
            <a:ext cx="6592703" cy="714372"/>
          </a:xfrm>
        </p:spPr>
        <p:txBody>
          <a:bodyPr>
            <a:normAutofit/>
          </a:bodyPr>
          <a:lstStyle/>
          <a:p>
            <a:pPr eaLnBrk="1" hangingPunct="1"/>
            <a:r>
              <a:rPr lang="es-ES" sz="4000" b="1" dirty="0">
                <a:solidFill>
                  <a:schemeClr val="accent1"/>
                </a:solidFill>
              </a:rPr>
              <a:t>Habilidades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sz="half" idx="1"/>
          </p:nvPr>
        </p:nvSpPr>
        <p:spPr>
          <a:xfrm>
            <a:off x="642910" y="1988840"/>
            <a:ext cx="7901014" cy="2016224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US" sz="2800" dirty="0"/>
              <a:t>Administración del tiempo.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US" sz="2800" dirty="0"/>
              <a:t>Administración de equipos de trabajo.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US" sz="2800" dirty="0"/>
              <a:t>Liderazgo</a:t>
            </a:r>
            <a:r>
              <a:rPr lang="es-MX" sz="2800" i="1" dirty="0"/>
              <a:t>.</a:t>
            </a:r>
            <a:endParaRPr lang="es-ES" sz="2800" dirty="0"/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es-MX" sz="2800" i="1" dirty="0"/>
              <a:t> </a:t>
            </a:r>
            <a:endParaRPr lang="es-ES" sz="2800" dirty="0"/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es-MX" sz="2800" dirty="0"/>
              <a:t>	</a:t>
            </a:r>
            <a:endParaRPr lang="es-ES" sz="4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44E846-BBA8-4FD4-AE4C-B9CD351CB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501008"/>
            <a:ext cx="4579987" cy="2442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862</TotalTime>
  <Words>1639</Words>
  <Application>Microsoft Office PowerPoint</Application>
  <PresentationFormat>On-screen Show (4:3)</PresentationFormat>
  <Paragraphs>280</Paragraphs>
  <Slides>63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70" baseType="lpstr">
      <vt:lpstr>Arial</vt:lpstr>
      <vt:lpstr>Calibri</vt:lpstr>
      <vt:lpstr>Calibri Light</vt:lpstr>
      <vt:lpstr>Times New Roman</vt:lpstr>
      <vt:lpstr>Wingdings</vt:lpstr>
      <vt:lpstr>Wingdings 2</vt:lpstr>
      <vt:lpstr>Retrospect</vt:lpstr>
      <vt:lpstr>PowerPoint Presentation</vt:lpstr>
      <vt:lpstr>Presentación</vt:lpstr>
      <vt:lpstr>Presentación</vt:lpstr>
      <vt:lpstr>Propósito de la unidad de aprendizaje </vt:lpstr>
      <vt:lpstr>Competencias Genéricas </vt:lpstr>
      <vt:lpstr>Estructura de la unidad de aprendizaje </vt:lpstr>
      <vt:lpstr>Secuencia didáctica</vt:lpstr>
      <vt:lpstr>Conocimientos </vt:lpstr>
      <vt:lpstr>Habilidades</vt:lpstr>
      <vt:lpstr>Producto </vt:lpstr>
      <vt:lpstr>Plan estratégico de mercadotecnia</vt:lpstr>
      <vt:lpstr>Objetivo</vt:lpstr>
      <vt:lpstr> Antecedente  ¿Qué es mercadotecnia?</vt:lpstr>
      <vt:lpstr> Antecedente  ¿Qué es mercadotecnia?</vt:lpstr>
      <vt:lpstr> Antecedente  ¿Qué es mercadotecnia?</vt:lpstr>
      <vt:lpstr>¿Qué es una estrategia de marketing?</vt:lpstr>
      <vt:lpstr>Planeación Estratégica</vt:lpstr>
      <vt:lpstr>Planeación Estratégica</vt:lpstr>
      <vt:lpstr>¿Qué es un plan estratégico?</vt:lpstr>
      <vt:lpstr>¿Qué es un plan estratégico?</vt:lpstr>
      <vt:lpstr>Características de un Plan Estratégico</vt:lpstr>
      <vt:lpstr>Características de un Plan Estratégico</vt:lpstr>
      <vt:lpstr>Objetivo de las estrategias de marketing</vt:lpstr>
      <vt:lpstr>Ventajas de la planeación de mercadotecnia</vt:lpstr>
      <vt:lpstr>Ventajas de la planeación de mercadotecnia</vt:lpstr>
      <vt:lpstr>Ventajas de la planeación de mercadotecnia</vt:lpstr>
      <vt:lpstr>Ventajas de la planeación de mercadotecnia</vt:lpstr>
      <vt:lpstr>Ventajas de la planeación de mercadotecnia</vt:lpstr>
      <vt:lpstr>Plan de mercadotecnia </vt:lpstr>
      <vt:lpstr>Plan de mercadotecnia </vt:lpstr>
      <vt:lpstr>PowerPoint Presentation</vt:lpstr>
      <vt:lpstr>Análisis FODA </vt:lpstr>
      <vt:lpstr>Análisis FODA </vt:lpstr>
      <vt:lpstr>Análisis FODA </vt:lpstr>
      <vt:lpstr>Análisis FODA </vt:lpstr>
      <vt:lpstr>Análisis FODA </vt:lpstr>
      <vt:lpstr>Análisis FODA </vt:lpstr>
      <vt:lpstr>Análisis FODA </vt:lpstr>
      <vt:lpstr>Análisis FODA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 de mercadotecnia </vt:lpstr>
      <vt:lpstr>Plan de mercadotecnia </vt:lpstr>
      <vt:lpstr>Plan de mercadotecnia </vt:lpstr>
      <vt:lpstr>Plan de mercadotecnia </vt:lpstr>
      <vt:lpstr>Plan de mercadotecnia </vt:lpstr>
      <vt:lpstr>Plan de mercadotecnia </vt:lpstr>
      <vt:lpstr>Plan de mercadotecnia </vt:lpstr>
      <vt:lpstr>Plan de mercadotecnia </vt:lpstr>
      <vt:lpstr>Actividad</vt:lpstr>
      <vt:lpstr>Referencias bibliográficas </vt:lpstr>
      <vt:lpstr>Referencias bibliográficas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estratégico de mercadotecnia</dc:title>
  <dc:creator>Universidad Autonoma del Estado de Mexico</dc:creator>
  <cp:lastModifiedBy>Becas</cp:lastModifiedBy>
  <cp:revision>68</cp:revision>
  <dcterms:created xsi:type="dcterms:W3CDTF">2010-07-27T18:54:02Z</dcterms:created>
  <dcterms:modified xsi:type="dcterms:W3CDTF">2017-10-19T18:30:13Z</dcterms:modified>
</cp:coreProperties>
</file>