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42"/>
  </p:notesMasterIdLst>
  <p:sldIdLst>
    <p:sldId id="298" r:id="rId2"/>
    <p:sldId id="299" r:id="rId3"/>
    <p:sldId id="304" r:id="rId4"/>
    <p:sldId id="311" r:id="rId5"/>
    <p:sldId id="300" r:id="rId6"/>
    <p:sldId id="312" r:id="rId7"/>
    <p:sldId id="313" r:id="rId8"/>
    <p:sldId id="301" r:id="rId9"/>
    <p:sldId id="302" r:id="rId10"/>
    <p:sldId id="305" r:id="rId11"/>
    <p:sldId id="355" r:id="rId12"/>
    <p:sldId id="256" r:id="rId13"/>
    <p:sldId id="303" r:id="rId14"/>
    <p:sldId id="359" r:id="rId15"/>
    <p:sldId id="389" r:id="rId16"/>
    <p:sldId id="361" r:id="rId17"/>
    <p:sldId id="390" r:id="rId18"/>
    <p:sldId id="365" r:id="rId19"/>
    <p:sldId id="362" r:id="rId20"/>
    <p:sldId id="367" r:id="rId21"/>
    <p:sldId id="368" r:id="rId22"/>
    <p:sldId id="395" r:id="rId23"/>
    <p:sldId id="391" r:id="rId24"/>
    <p:sldId id="393" r:id="rId25"/>
    <p:sldId id="394" r:id="rId26"/>
    <p:sldId id="392" r:id="rId27"/>
    <p:sldId id="369" r:id="rId28"/>
    <p:sldId id="377" r:id="rId29"/>
    <p:sldId id="378" r:id="rId30"/>
    <p:sldId id="379" r:id="rId31"/>
    <p:sldId id="384" r:id="rId32"/>
    <p:sldId id="370" r:id="rId33"/>
    <p:sldId id="382" r:id="rId34"/>
    <p:sldId id="383" r:id="rId35"/>
    <p:sldId id="385" r:id="rId36"/>
    <p:sldId id="386" r:id="rId37"/>
    <p:sldId id="387" r:id="rId38"/>
    <p:sldId id="388" r:id="rId39"/>
    <p:sldId id="354" r:id="rId40"/>
    <p:sldId id="346" r:id="rId41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8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E08D0-7894-4C83-B2A4-86C0D2A8EA2F}" type="datetimeFigureOut">
              <a:rPr lang="es-ES" smtClean="0"/>
              <a:pPr/>
              <a:t>19/10/2017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0E559-7515-4522-B11B-D7682BAA1DE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0E559-7515-4522-B11B-D7682BAA1DEC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4740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0E559-7515-4522-B11B-D7682BAA1DEC}" type="slidenum">
              <a:rPr lang="es-ES" smtClean="0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893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24481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2079654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2352074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5635444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96861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8736884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6480372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670633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105567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128424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8449775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6FFB173-E248-4140-BB20-460F148E9099}" type="datetime1">
              <a:rPr lang="es-ES" smtClean="0"/>
              <a:pPr/>
              <a:t>19/10/2017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279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7 CuadroTexto"/>
          <p:cNvSpPr txBox="1">
            <a:spLocks noChangeArrowheads="1"/>
          </p:cNvSpPr>
          <p:nvPr/>
        </p:nvSpPr>
        <p:spPr bwMode="auto">
          <a:xfrm>
            <a:off x="1619672" y="2132856"/>
            <a:ext cx="69294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 dirty="0"/>
              <a:t>Programa de Estudios por Competencias </a:t>
            </a:r>
          </a:p>
          <a:p>
            <a:pPr algn="ctr"/>
            <a:r>
              <a:rPr lang="es-ES" sz="2800" b="1" dirty="0"/>
              <a:t>Administración de las PyMEs</a:t>
            </a:r>
          </a:p>
          <a:p>
            <a:pPr algn="ctr"/>
            <a:r>
              <a:rPr lang="es-ES" sz="2800" b="1" dirty="0"/>
              <a:t>Unidad I</a:t>
            </a:r>
          </a:p>
          <a:p>
            <a:pPr algn="ctr"/>
            <a:endParaRPr lang="es-ES" sz="2800" b="1" dirty="0"/>
          </a:p>
        </p:txBody>
      </p:sp>
      <p:sp>
        <p:nvSpPr>
          <p:cNvPr id="8198" name="8 CuadroTexto"/>
          <p:cNvSpPr txBox="1">
            <a:spLocks noChangeArrowheads="1"/>
          </p:cNvSpPr>
          <p:nvPr/>
        </p:nvSpPr>
        <p:spPr bwMode="auto">
          <a:xfrm>
            <a:off x="3793769" y="5869139"/>
            <a:ext cx="507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M. en A. Leisdy del Carmen Gutiérrez Olmos</a:t>
            </a:r>
          </a:p>
        </p:txBody>
      </p:sp>
      <p:sp>
        <p:nvSpPr>
          <p:cNvPr id="8199" name="6 CuadroTexto"/>
          <p:cNvSpPr txBox="1">
            <a:spLocks noChangeArrowheads="1"/>
          </p:cNvSpPr>
          <p:nvPr/>
        </p:nvSpPr>
        <p:spPr bwMode="auto">
          <a:xfrm>
            <a:off x="3793769" y="3793513"/>
            <a:ext cx="50720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Licenciatura en Contaduría</a:t>
            </a:r>
          </a:p>
          <a:p>
            <a:pPr algn="r"/>
            <a:r>
              <a:rPr lang="es-ES" dirty="0"/>
              <a:t> 4mo. Semestre.</a:t>
            </a:r>
          </a:p>
        </p:txBody>
      </p:sp>
      <p:pic>
        <p:nvPicPr>
          <p:cNvPr id="14" name="Picture 2" descr="C:\Users\Hp Pro\Desktop\Modulares de Escudo\positivo color vertical 2 líneas.png">
            <a:extLst>
              <a:ext uri="{FF2B5EF4-FFF2-40B4-BE49-F238E27FC236}">
                <a16:creationId xmlns:a16="http://schemas.microsoft.com/office/drawing/2014/main" id="{D8E0DB6D-5E2B-4452-A1B2-69DDDA04F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783" y="0"/>
            <a:ext cx="226804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8 CuadroTexto">
            <a:extLst>
              <a:ext uri="{FF2B5EF4-FFF2-40B4-BE49-F238E27FC236}">
                <a16:creationId xmlns:a16="http://schemas.microsoft.com/office/drawing/2014/main" id="{FD744EA6-AA20-4132-826D-A4EF4D12E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769" y="4686065"/>
            <a:ext cx="5072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Otoño 2017</a:t>
            </a:r>
          </a:p>
          <a:p>
            <a:pPr algn="r"/>
            <a:r>
              <a:rPr lang="es-ES" dirty="0"/>
              <a:t>Semestre 2017 A </a:t>
            </a:r>
          </a:p>
          <a:p>
            <a:pPr algn="r"/>
            <a:r>
              <a:rPr lang="es-ES" dirty="0"/>
              <a:t>Febrero-Julio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Habilidades  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1716792"/>
          </a:xfrm>
        </p:spPr>
        <p:txBody>
          <a:bodyPr>
            <a:normAutofit fontScale="25000" lnSpcReduction="20000"/>
          </a:bodyPr>
          <a:lstStyle/>
          <a:p>
            <a:endParaRPr lang="es-US" dirty="0"/>
          </a:p>
          <a:p>
            <a:pPr>
              <a:buFont typeface="Arial" panose="020B0604020202020204" pitchFamily="34" charset="0"/>
              <a:buChar char="•"/>
            </a:pPr>
            <a:r>
              <a:rPr lang="es-MX" sz="11200" dirty="0"/>
              <a:t>Capacidad de análisis y síntesis. </a:t>
            </a:r>
          </a:p>
          <a:p>
            <a:pPr>
              <a:buFont typeface="Arial" panose="020B0604020202020204" pitchFamily="34" charset="0"/>
              <a:buChar char="•"/>
            </a:pPr>
            <a:endParaRPr lang="es-US" sz="11200" dirty="0"/>
          </a:p>
          <a:p>
            <a:pPr>
              <a:buFont typeface="Arial" panose="020B0604020202020204" pitchFamily="34" charset="0"/>
              <a:buChar char="•"/>
            </a:pPr>
            <a:r>
              <a:rPr lang="es-MX" sz="11200" dirty="0"/>
              <a:t>Capacidad técnica y conceptual. </a:t>
            </a:r>
          </a:p>
          <a:p>
            <a:r>
              <a:rPr lang="es-US" sz="11200" dirty="0"/>
              <a:t>	</a:t>
            </a:r>
          </a:p>
          <a:p>
            <a:pPr algn="just">
              <a:buNone/>
              <a:defRPr/>
            </a:pPr>
            <a:r>
              <a:rPr lang="es-MX" sz="2800" dirty="0">
                <a:solidFill>
                  <a:srgbClr val="FF0000"/>
                </a:solidFill>
              </a:rPr>
              <a:t> </a:t>
            </a:r>
            <a:endParaRPr lang="es-ES" sz="2800" dirty="0">
              <a:solidFill>
                <a:srgbClr val="FF0000"/>
              </a:solidFill>
            </a:endParaRPr>
          </a:p>
          <a:p>
            <a:pPr>
              <a:defRPr/>
            </a:pPr>
            <a:endParaRPr lang="es-ES" sz="2800" dirty="0"/>
          </a:p>
          <a:p>
            <a:endParaRPr lang="es-E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9B1573-80AE-4EA9-8D69-0769C6718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501008"/>
            <a:ext cx="3995936" cy="2618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6529C-C65B-4852-99B5-7B700AFD7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Productos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680B2-FEA8-4937-A94B-9A4426119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6701369" cy="719170"/>
          </a:xfrm>
        </p:spPr>
        <p:txBody>
          <a:bodyPr>
            <a:normAutofit/>
          </a:bodyPr>
          <a:lstStyle/>
          <a:p>
            <a:r>
              <a:rPr lang="es-MX" sz="2800" dirty="0"/>
              <a:t>Cuadro sinóptico </a:t>
            </a:r>
            <a:endParaRPr lang="es-US" sz="2800" dirty="0"/>
          </a:p>
        </p:txBody>
      </p:sp>
    </p:spTree>
    <p:extLst>
      <p:ext uri="{BB962C8B-B14F-4D97-AF65-F5344CB8AC3E}">
        <p14:creationId xmlns:p14="http://schemas.microsoft.com/office/powerpoint/2010/main" val="2440301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8244408" cy="6192688"/>
          </a:xfrm>
        </p:spPr>
        <p:txBody>
          <a:bodyPr>
            <a:normAutofit/>
          </a:bodyPr>
          <a:lstStyle/>
          <a:p>
            <a:pPr algn="ctr"/>
            <a:r>
              <a:rPr lang="es-ES" sz="6000" dirty="0"/>
              <a:t>Administración de las PyMEs</a:t>
            </a:r>
            <a:br>
              <a:rPr lang="es-ES" sz="6000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r>
              <a:rPr lang="es-ES" sz="4400" dirty="0"/>
              <a:t>Concepto y clasificación de las MIPyMES </a:t>
            </a:r>
            <a:endParaRPr lang="es-E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64B26B-91BE-4F33-8F1C-62169D1984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638" y="2134745"/>
            <a:ext cx="2112251" cy="2156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/>
              <a:t>Objetivo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755650" y="1916833"/>
            <a:ext cx="7611110" cy="215511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Comprender y analizar el concepto y clasificación de las MIPYMES en México, para conocer su problemática y situación.</a:t>
            </a:r>
            <a:endParaRPr lang="es-E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8218D5-C3DB-4A3E-945B-8C3463D151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011054"/>
            <a:ext cx="4048125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DEE83-6319-42CC-82D1-13B281E1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Concepto de empresa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5BAE9-3F2A-446D-BD7D-455317539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Para Andersen (1999) empresa es: “Una unidad económica de producción y decisión que, mediante la organización y coordinación de una serie de factores (capital y trabajo), persigue obtener un beneficio produciendo y comercializando productos prestando servicios en el mercado”. </a:t>
            </a:r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DF1943-40CF-4F97-B730-89F5983EB4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407" y="4221088"/>
            <a:ext cx="2526904" cy="2033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4740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9E0A8-AA36-457B-87AB-961041655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Concepto de empresa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00F35-7A55-4898-83CC-797A0B9AC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511258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Sanchis y Ribeiro, (1999) toman a la empresa como la “unidad básica de producción”</a:t>
            </a:r>
            <a:endParaRPr lang="es-US" sz="2800" dirty="0"/>
          </a:p>
        </p:txBody>
      </p:sp>
    </p:spTree>
    <p:extLst>
      <p:ext uri="{BB962C8B-B14F-4D97-AF65-F5344CB8AC3E}">
        <p14:creationId xmlns:p14="http://schemas.microsoft.com/office/powerpoint/2010/main" val="2262162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DC873-7ADE-4D3A-8F15-D17AD6950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Concepto de empresa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9B6BF-3EDD-463C-A710-92A6FDCE1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51937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Según Chiavenato (1993), la empresa “es una organización social por ser una asociación de personas para la explotación de un negocio y que tiene por fin un determinado objetivo, que puede ser el lucro o la atención de una necesidad social”</a:t>
            </a:r>
            <a:endParaRPr lang="es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C740EF-BF23-4CF3-B7E7-5D2DB272A1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242357"/>
            <a:ext cx="2592288" cy="2086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4567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94020-6427-44FC-A86E-668B4EE70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Concepto de empresa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CA139-96D4-49BB-A3D5-86FE88255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853497" cy="20153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Romero, (1997) la define como:</a:t>
            </a:r>
          </a:p>
          <a:p>
            <a:pPr marL="0" indent="0" algn="just">
              <a:buNone/>
            </a:pPr>
            <a:r>
              <a:rPr lang="es-MX" sz="2800" dirty="0"/>
              <a:t>“El organismo formado por personas, bienes materiales, aspiraciones y realizaciones comunes para dar satisfacciones a su clientela". </a:t>
            </a:r>
          </a:p>
          <a:p>
            <a:pPr algn="just"/>
            <a:endParaRPr lang="es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6CBA2B-D227-4683-8421-0B4289474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645024"/>
            <a:ext cx="3449960" cy="232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187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F8A05-1C5A-42FB-8B7F-125D14DF2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Concepto de empresa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87800-9149-463D-A291-4D9F836EC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735394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La Organización Internacional del Trabajo (OIT) considera “una pequeña empresa es una entidad en la cual tanto la producción como la gestión están concentradas en manos de una o dos personas, responsables asimismo de las decisiones que se toman en la empresa”. (OIT, 1982). </a:t>
            </a:r>
            <a:endParaRPr lang="es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829D6C-AA3E-4233-9293-6F52B1C226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221088"/>
            <a:ext cx="2901308" cy="211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6599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DFAE3-865E-4407-B6B9-C0E08B8EC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Concepto de empresa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17ADF-A6D5-4069-92D2-136A2FF26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133417" cy="215933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La empresa es una unidad de decisión, planificación y control; persigue metas o fines que formulan objetivos programados que desarrollan funciones en base a los elementos que componen su estructura. </a:t>
            </a:r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A95A2E-90DB-4474-853B-AE6A3D12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26" b="13392"/>
          <a:stretch/>
        </p:blipFill>
        <p:spPr>
          <a:xfrm>
            <a:off x="4695046" y="3861048"/>
            <a:ext cx="394036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3470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719137" y="1772816"/>
            <a:ext cx="7939087" cy="4235262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Aunque en México no hay un consenso respecto al número de empresas en operación, ya que el IMSS registra 650, 000 empresas cotizando; INEGI Y STPS contabilizan 3,575,587 negocios en la encuesta nacional de micro-negocios, realizada en 1996; sin embargo el INEGI reporta que el 99% son micro, pequeñas y medianas empresas, por lo que está por demás destacar que este tipo de empresas juegan un papel importante en el desarrollo de la economía mexicana y que son grandes generadoras de empleos, con un papel relevante a le redistribución del ingreso. </a:t>
            </a:r>
            <a:endParaRPr lang="es-US" sz="2400" dirty="0"/>
          </a:p>
          <a:p>
            <a:pPr algn="just" eaLnBrk="1" hangingPunct="1"/>
            <a:endParaRPr lang="es-ES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F0DD9-2C47-46C4-B1AB-205A7F68A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AC758-28AE-4FEB-91EA-7B3166147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151218"/>
          </a:xfrm>
        </p:spPr>
        <p:txBody>
          <a:bodyPr>
            <a:normAutofit/>
          </a:bodyPr>
          <a:lstStyle/>
          <a:p>
            <a:pPr algn="just"/>
            <a:r>
              <a:rPr lang="es-MX" sz="1800" dirty="0"/>
              <a:t>De acuerdo con la Ley para el Desarrollo de la Competitividad de las Micro, Pequeñas y Medianas Empresas (2011), establece la estratificación de las micro, pequeñas y medianas empresas, de conformidad con los criterios enunciados en la siguiente tabla:</a:t>
            </a:r>
            <a:endParaRPr lang="es-US" sz="1800" dirty="0"/>
          </a:p>
          <a:p>
            <a:pPr algn="just"/>
            <a:endParaRPr lang="es-US" sz="1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3126EED-7799-4900-B002-5BCB3ACF0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312223"/>
              </p:ext>
            </p:extLst>
          </p:nvPr>
        </p:nvGraphicFramePr>
        <p:xfrm>
          <a:off x="542466" y="2983858"/>
          <a:ext cx="8104786" cy="32003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5490">
                  <a:extLst>
                    <a:ext uri="{9D8B030D-6E8A-4147-A177-3AD203B41FA5}">
                      <a16:colId xmlns:a16="http://schemas.microsoft.com/office/drawing/2014/main" val="2785571785"/>
                    </a:ext>
                  </a:extLst>
                </a:gridCol>
                <a:gridCol w="978806">
                  <a:extLst>
                    <a:ext uri="{9D8B030D-6E8A-4147-A177-3AD203B41FA5}">
                      <a16:colId xmlns:a16="http://schemas.microsoft.com/office/drawing/2014/main" val="400594477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818469825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152721598"/>
                    </a:ext>
                  </a:extLst>
                </a:gridCol>
                <a:gridCol w="1192018">
                  <a:extLst>
                    <a:ext uri="{9D8B030D-6E8A-4147-A177-3AD203B41FA5}">
                      <a16:colId xmlns:a16="http://schemas.microsoft.com/office/drawing/2014/main" val="3890383972"/>
                    </a:ext>
                  </a:extLst>
                </a:gridCol>
              </a:tblGrid>
              <a:tr h="32367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 Estratificación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 h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351466"/>
                  </a:ext>
                </a:extLst>
              </a:tr>
              <a:tr h="4952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>
                          <a:effectLst/>
                        </a:rPr>
                        <a:t>Tamaño</a:t>
                      </a:r>
                      <a:endParaRPr lang="es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>
                          <a:effectLst/>
                        </a:rPr>
                        <a:t>Sector</a:t>
                      </a:r>
                      <a:endParaRPr lang="es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>
                          <a:effectLst/>
                        </a:rPr>
                        <a:t>Rango de número de   trabajadores</a:t>
                      </a:r>
                      <a:endParaRPr lang="es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>
                          <a:effectLst/>
                        </a:rPr>
                        <a:t>Rango de monto de ventas anuales (</a:t>
                      </a:r>
                      <a:r>
                        <a:rPr lang="es-MX" sz="1400" b="1" dirty="0" err="1">
                          <a:effectLst/>
                        </a:rPr>
                        <a:t>mdp</a:t>
                      </a:r>
                      <a:r>
                        <a:rPr lang="es-MX" sz="1400" b="1" dirty="0">
                          <a:effectLst/>
                        </a:rPr>
                        <a:t>)</a:t>
                      </a:r>
                      <a:endParaRPr lang="es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>
                          <a:effectLst/>
                        </a:rPr>
                        <a:t>Tope máximo combinado*</a:t>
                      </a:r>
                      <a:endParaRPr lang="es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extLst>
                  <a:ext uri="{0D108BD9-81ED-4DB2-BD59-A6C34878D82A}">
                    <a16:rowId xmlns:a16="http://schemas.microsoft.com/office/drawing/2014/main" val="2198716921"/>
                  </a:ext>
                </a:extLst>
              </a:tr>
              <a:tr h="215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Micro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Todas</a:t>
                      </a:r>
                      <a:endParaRPr lang="es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Hasta 10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Hasta $4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4.6</a:t>
                      </a:r>
                      <a:endParaRPr lang="es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extLst>
                  <a:ext uri="{0D108BD9-81ED-4DB2-BD59-A6C34878D82A}">
                    <a16:rowId xmlns:a16="http://schemas.microsoft.com/office/drawing/2014/main" val="1835521044"/>
                  </a:ext>
                </a:extLst>
              </a:tr>
              <a:tr h="43186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Pequeña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Comercio</a:t>
                      </a:r>
                      <a:endParaRPr lang="es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Desde 11 hasta 30</a:t>
                      </a:r>
                      <a:endParaRPr lang="es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Desde $4.01 hasta</a:t>
                      </a:r>
                      <a:br>
                        <a:rPr lang="es-MX" sz="1400" dirty="0">
                          <a:effectLst/>
                        </a:rPr>
                      </a:br>
                      <a:r>
                        <a:rPr lang="es-MX" sz="1400" dirty="0">
                          <a:effectLst/>
                        </a:rPr>
                        <a:t>$100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93</a:t>
                      </a:r>
                      <a:endParaRPr lang="es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extLst>
                  <a:ext uri="{0D108BD9-81ED-4DB2-BD59-A6C34878D82A}">
                    <a16:rowId xmlns:a16="http://schemas.microsoft.com/office/drawing/2014/main" val="3086870472"/>
                  </a:ext>
                </a:extLst>
              </a:tr>
              <a:tr h="431866">
                <a:tc v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Industria y Servicios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Desde 11 hasta 50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Desde $4.01 hasta</a:t>
                      </a:r>
                      <a:br>
                        <a:rPr lang="es-MX" sz="1400" dirty="0">
                          <a:effectLst/>
                        </a:rPr>
                      </a:br>
                      <a:r>
                        <a:rPr lang="es-MX" sz="1400" dirty="0">
                          <a:effectLst/>
                        </a:rPr>
                        <a:t>$100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95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extLst>
                  <a:ext uri="{0D108BD9-81ED-4DB2-BD59-A6C34878D82A}">
                    <a16:rowId xmlns:a16="http://schemas.microsoft.com/office/drawing/2014/main" val="1048240240"/>
                  </a:ext>
                </a:extLst>
              </a:tr>
              <a:tr h="21593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Mediana</a:t>
                      </a:r>
                      <a:endParaRPr lang="es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Comercio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Desde 31 hasta 100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Desde $100.01 hasta</a:t>
                      </a:r>
                      <a:br>
                        <a:rPr lang="es-MX" sz="1400" dirty="0">
                          <a:effectLst/>
                        </a:rPr>
                      </a:br>
                      <a:r>
                        <a:rPr lang="es-MX" sz="1400" dirty="0">
                          <a:effectLst/>
                        </a:rPr>
                        <a:t>$250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235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extLst>
                  <a:ext uri="{0D108BD9-81ED-4DB2-BD59-A6C34878D82A}">
                    <a16:rowId xmlns:a16="http://schemas.microsoft.com/office/drawing/2014/main" val="404675707"/>
                  </a:ext>
                </a:extLst>
              </a:tr>
              <a:tr h="265600">
                <a:tc v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Servicios</a:t>
                      </a:r>
                      <a:endParaRPr lang="es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Desde 51 hasta 100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 v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0751339"/>
                  </a:ext>
                </a:extLst>
              </a:tr>
              <a:tr h="643674">
                <a:tc v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Industria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Desde 51 hasta</a:t>
                      </a:r>
                      <a:br>
                        <a:rPr lang="es-MX" sz="1400" dirty="0">
                          <a:effectLst/>
                        </a:rPr>
                      </a:br>
                      <a:r>
                        <a:rPr lang="es-MX" sz="1400" dirty="0">
                          <a:effectLst/>
                        </a:rPr>
                        <a:t>250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Desde $100.01 hasta</a:t>
                      </a:r>
                      <a:br>
                        <a:rPr lang="es-MX" sz="1400" dirty="0">
                          <a:effectLst/>
                        </a:rPr>
                      </a:br>
                      <a:r>
                        <a:rPr lang="es-MX" sz="1400" dirty="0">
                          <a:effectLst/>
                        </a:rPr>
                        <a:t>$250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250</a:t>
                      </a:r>
                      <a:endParaRPr lang="es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65" marR="62465" marT="0" marB="0"/>
                </a:tc>
                <a:extLst>
                  <a:ext uri="{0D108BD9-81ED-4DB2-BD59-A6C34878D82A}">
                    <a16:rowId xmlns:a16="http://schemas.microsoft.com/office/drawing/2014/main" val="1337350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644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B75B-88C8-4653-9CB3-E81F4674C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0DE67-DC5F-4159-B809-4014D3A1E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303346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Tope Máximo Combinado = (Trabajadores) X 10% + (Ventas Anuales) X 90%.</a:t>
            </a:r>
            <a:endParaRPr lang="es-US" dirty="0"/>
          </a:p>
          <a:p>
            <a:pPr algn="just"/>
            <a:r>
              <a:rPr lang="es-MX" dirty="0"/>
              <a:t>El tamaño de la empresa se determinará a partir del puntaje obtenido conforme a la siguiente fórmula: Puntaje de la empresa = (Número de trabajadores) X 10% + (Monto de Ventas Anuales) X 90%, el cual debe ser igual o menor al Tope Máximo Combinado de su categoría.</a:t>
            </a:r>
            <a:endParaRPr lang="es-US" dirty="0"/>
          </a:p>
          <a:p>
            <a:pPr algn="just"/>
            <a:endParaRPr lang="es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BA506A-39E9-4783-8E6B-CB8CD6CE2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789039"/>
            <a:ext cx="3665845" cy="2422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5778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ECC2C-28B5-4DD5-B4B1-0ED710B56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PyME una combinación de cercanía </a:t>
            </a:r>
            <a:endParaRPr lang="es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FB071A-B98C-4271-827F-BCCB287EDE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93" t="42651" r="33906" b="21452"/>
          <a:stretch/>
        </p:blipFill>
        <p:spPr>
          <a:xfrm>
            <a:off x="443276" y="1988840"/>
            <a:ext cx="8259827" cy="38164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3B6EEA-FFC6-437F-B9C5-723C236DC268}"/>
              </a:ext>
            </a:extLst>
          </p:cNvPr>
          <p:cNvSpPr txBox="1"/>
          <p:nvPr/>
        </p:nvSpPr>
        <p:spPr>
          <a:xfrm>
            <a:off x="4860032" y="5824355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Jacques, Cisneros y Mejía (2011).</a:t>
            </a:r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20508172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FA403-E41D-4FDF-BB25-806E7E74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Censo económico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4C5A2-3318-4A34-B04C-539AB01FB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Del total de establecimientos a nivel nacional, el mayor porcentaje lo ocupan los que se conforman de 0 a 10 personas con el 95.4 por ciento. </a:t>
            </a:r>
          </a:p>
          <a:p>
            <a:pPr algn="just"/>
            <a:r>
              <a:rPr lang="es-MX" sz="2800" dirty="0"/>
              <a:t>En cuanto a ingresos, el porcentaje más alto lo registraron los establecimientos que ocupan 251 personas y más, con 50.2 por ciento. </a:t>
            </a:r>
            <a:endParaRPr lang="es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09DC91-D182-42CB-A448-95DAB7E7BA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509120"/>
            <a:ext cx="6125305" cy="10801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49DF78-B43B-4A87-8540-7256940A203B}"/>
              </a:ext>
            </a:extLst>
          </p:cNvPr>
          <p:cNvSpPr txBox="1"/>
          <p:nvPr/>
        </p:nvSpPr>
        <p:spPr>
          <a:xfrm>
            <a:off x="6228184" y="582435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www.inegi.org.mx</a:t>
            </a:r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4180281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FA403-E41D-4FDF-BB25-806E7E74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Censo económico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4C5A2-3318-4A34-B04C-539AB01FB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807402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Los establecimientos micro aportan aproximadamente una décima parte de la producción, mientras que las unidades económicas grandes (aquellas que cuentan con más de 250 personas ocupadas) generan el 64.1% aun cuando sólo representan el 0.2% del total de establecimientos. </a:t>
            </a:r>
            <a:endParaRPr lang="es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96D7CA-42AF-44CD-8FEB-BECA45347147}"/>
              </a:ext>
            </a:extLst>
          </p:cNvPr>
          <p:cNvSpPr txBox="1"/>
          <p:nvPr/>
        </p:nvSpPr>
        <p:spPr>
          <a:xfrm>
            <a:off x="6228184" y="582435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www.inegi.org.mx</a:t>
            </a:r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5951965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FA403-E41D-4FDF-BB25-806E7E74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Censo económico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4C5A2-3318-4A34-B04C-539AB01FB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807402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De la misma manera, es de destacar que a pesar de estas diferencias en la contribución a la producción, comparando los eventos censales de 2009 y 2014, se reporta un incremento en la aportación a esta variable de los establecimientos micro y pequeños al pasar de 8.3 a 9.8% y de 9.0 a 9.5%, respectivamente. </a:t>
            </a:r>
            <a:endParaRPr lang="es-US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4B2963-0BBB-4FEC-89D7-3CB01ADA76FD}"/>
              </a:ext>
            </a:extLst>
          </p:cNvPr>
          <p:cNvSpPr txBox="1"/>
          <p:nvPr/>
        </p:nvSpPr>
        <p:spPr>
          <a:xfrm>
            <a:off x="6228184" y="582435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www.inegi.org.mx</a:t>
            </a:r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26809724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FA403-E41D-4FDF-BB25-806E7E74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Censo económico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4C5A2-3318-4A34-B04C-539AB01FB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9929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Respecto al personal ocupado a nivel nacional, el 41.1% son mujeres. En tanto, cuatro de cada 10 de los establecimientos micro y pequeños son emprendidos por mujeres. </a:t>
            </a:r>
            <a:endParaRPr lang="es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E9DAD-18CA-4ECF-BCF3-1662CF1C2739}"/>
              </a:ext>
            </a:extLst>
          </p:cNvPr>
          <p:cNvSpPr txBox="1"/>
          <p:nvPr/>
        </p:nvSpPr>
        <p:spPr>
          <a:xfrm>
            <a:off x="6228184" y="582435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www.inegi.org.mx</a:t>
            </a:r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1576242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D97E3-75EF-446C-8C38-2C4FBD65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070BE-0DEB-40CC-B880-CBA9802DB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Para Ferrer y </a:t>
            </a:r>
            <a:r>
              <a:rPr lang="es-MX" sz="2800" dirty="0" err="1"/>
              <a:t>Tresierra</a:t>
            </a:r>
            <a:r>
              <a:rPr lang="es-MX" sz="2800" dirty="0"/>
              <a:t> (2009), una empresa es clasificada si cuenta con la mayoría de las  siguientes características: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No emiten valores negociables.</a:t>
            </a:r>
            <a:endParaRPr lang="es-US" sz="28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Los propietarios no cuentan con inversiones diversificadas</a:t>
            </a:r>
            <a:endParaRPr lang="es-US" sz="28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La responsabilidad ilimitada de los propietarios.</a:t>
            </a:r>
            <a:endParaRPr lang="es-US" sz="2800" dirty="0"/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</p:spTree>
    <p:extLst>
      <p:ext uri="{BB962C8B-B14F-4D97-AF65-F5344CB8AC3E}">
        <p14:creationId xmlns:p14="http://schemas.microsoft.com/office/powerpoint/2010/main" val="2602401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D97E3-75EF-446C-8C38-2C4FBD65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070BE-0DEB-40CC-B880-CBA9802DB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087322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La primera generación son emprendedores y propensos al riesgo.</a:t>
            </a:r>
            <a:endParaRPr lang="es-US" sz="28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No cuentan con un equipo gerencial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Costos de mercado elevados.</a:t>
            </a:r>
            <a:endParaRPr lang="es-US" sz="2800" dirty="0"/>
          </a:p>
          <a:p>
            <a:pPr lvl="0" algn="just"/>
            <a:endParaRPr lang="es-US" sz="2800" dirty="0"/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E28C18-6234-467D-A06D-EE065DB708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952" y="4041429"/>
            <a:ext cx="3952432" cy="2222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3924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D97E3-75EF-446C-8C38-2C4FBD65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070BE-0DEB-40CC-B880-CBA9802DB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99290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Las relaciones de accionistas menos formales.</a:t>
            </a:r>
            <a:endParaRPr lang="es-US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La falta de un historial financiero limitan el acceso a las fuentes de financiación.</a:t>
            </a:r>
            <a:endParaRPr lang="es-US" sz="2800" dirty="0"/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8F79D-12B6-4CF0-BBF0-DFF0583D4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645024"/>
            <a:ext cx="5316119" cy="2126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1509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7259" y="1772816"/>
            <a:ext cx="8229600" cy="2592288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De 1988 a 1993 se crearon 123 mil nuevas microempresas, lo que implica un crecimiento sorprendente de más de 100%, y se generaron 319 mil nuevos empleos, lo que representó una expansión del 80%. En la actualidad, la microempresa ha generado alrededor de 850 mil nuevos trabajos. </a:t>
            </a:r>
            <a:endParaRPr lang="es-US" sz="2800" dirty="0"/>
          </a:p>
          <a:p>
            <a:pPr algn="just"/>
            <a:endParaRPr lang="es-MX" sz="3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D97E3-75EF-446C-8C38-2C4FBD65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070BE-0DEB-40CC-B880-CBA9802DB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51937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Propietarios mantienen la propiedad y control.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Sus acreedores demanda garantías de tipo personal o no corporativa en calidad colateral de la deuda.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En los primeros años los beneficios e indemnizaciones pueden ser postergados en procura de la estabilidad económica y financiera de la empresa.</a:t>
            </a:r>
            <a:endParaRPr lang="es-US" sz="2800" dirty="0"/>
          </a:p>
          <a:p>
            <a:pPr marL="0" indent="0" algn="just">
              <a:buNone/>
            </a:pPr>
            <a:endParaRPr lang="es-US" sz="2800" dirty="0"/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478CBF-81B2-4448-AA55-51269C4F23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350033"/>
            <a:ext cx="2945904" cy="1963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45773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87941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La empresa contará con las siguientes características, según Méndez (1996):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Lugar donde se desarrolla, combina el capital y el trabajo.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Competencia y evolución industrial, promueven el funcionamiento eficiente de la empresa.</a:t>
            </a:r>
            <a:endParaRPr lang="es-US" sz="2800" dirty="0"/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F7FFC4-CCEC-4C51-834C-FDD6A05AF1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581128"/>
            <a:ext cx="2088232" cy="1739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53792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663386"/>
          </a:xfrm>
        </p:spPr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Actividades económicas referentes a la producción, distribución de bienes y servicios que satisfacen necesidades humanas.</a:t>
            </a:r>
            <a:endParaRPr lang="es-US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Combinan factores de producción.</a:t>
            </a:r>
            <a:endParaRPr lang="es-US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Planean actividades de acuerdo a los objetivos que desean alcanzar.</a:t>
            </a:r>
            <a:endParaRPr lang="es-US" sz="2800" dirty="0"/>
          </a:p>
          <a:p>
            <a:pPr algn="just"/>
            <a:endParaRPr lang="es-US" sz="2800" dirty="0"/>
          </a:p>
        </p:txBody>
      </p:sp>
    </p:spTree>
    <p:extLst>
      <p:ext uri="{BB962C8B-B14F-4D97-AF65-F5344CB8AC3E}">
        <p14:creationId xmlns:p14="http://schemas.microsoft.com/office/powerpoint/2010/main" val="22361085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447362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Cuentan con recursos humanos, de capital, técnicos y financieros.</a:t>
            </a:r>
            <a:endParaRPr lang="es-US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Organización que forma parte del ambiente económico y social de un país del proceso de crecimiento y desarrollo económico y social.</a:t>
            </a:r>
            <a:endParaRPr lang="es-US" sz="2800" dirty="0"/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</p:spTree>
    <p:extLst>
      <p:ext uri="{BB962C8B-B14F-4D97-AF65-F5344CB8AC3E}">
        <p14:creationId xmlns:p14="http://schemas.microsoft.com/office/powerpoint/2010/main" val="8293079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015314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Compiten con otras empresas, lo que exige: modernización, racionalización y programación.</a:t>
            </a:r>
            <a:endParaRPr lang="es-US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Desarrollo empresarial reposa sobre las nociones de riesgo, beneficio y mercado.</a:t>
            </a:r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A3C0F3-76E0-4322-8C47-91D56505B3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4304022"/>
            <a:ext cx="3816424" cy="1984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39665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375354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Influenciadas por el medio ambiente natural, social, económico y político, al mismo tiempo que su actividad repercuten la propia dinámica social.</a:t>
            </a:r>
            <a:endParaRPr lang="es-US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El capital es proporcionado por una o dos personas que establecen una sociedad.</a:t>
            </a:r>
            <a:endParaRPr lang="es-US" sz="2800" dirty="0"/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</p:spTree>
    <p:extLst>
      <p:ext uri="{BB962C8B-B14F-4D97-AF65-F5344CB8AC3E}">
        <p14:creationId xmlns:p14="http://schemas.microsoft.com/office/powerpoint/2010/main" val="10342393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807402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Los dueños dirigen la marcha de la empresa. 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Administración empírica.</a:t>
            </a:r>
            <a:endParaRPr lang="es-US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Número de empleados y trabajadores desde 16 a 250 personas.</a:t>
            </a:r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CF567E-EBCD-456B-B26E-CFED7C4C89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05064"/>
            <a:ext cx="3225344" cy="2164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00507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583266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Dominan y abastecen un mercado más amplio.</a:t>
            </a:r>
            <a:endParaRPr lang="es-US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Proceso de crecimiento: la pequeña empresa tiende a ser mediana y esta aspira a ser grande.</a:t>
            </a:r>
            <a:endParaRPr lang="es-US" sz="2800" dirty="0"/>
          </a:p>
          <a:p>
            <a:pPr algn="just"/>
            <a:endParaRPr lang="es-US" sz="2800" dirty="0"/>
          </a:p>
        </p:txBody>
      </p:sp>
    </p:spTree>
    <p:extLst>
      <p:ext uri="{BB962C8B-B14F-4D97-AF65-F5344CB8AC3E}">
        <p14:creationId xmlns:p14="http://schemas.microsoft.com/office/powerpoint/2010/main" val="11987563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27282"/>
          </a:xfrm>
        </p:spPr>
        <p:txBody>
          <a:bodyPr>
            <a:normAutofit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es-MX" sz="2800" dirty="0"/>
              <a:t>Ventajas fiscales por parte del Estado.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MX" sz="2800" dirty="0"/>
              <a:t>Su tamaño es pequeño o mediano en relación con las otras empresas que operan en el ramo.</a:t>
            </a:r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909249-D046-4A5E-80DA-DE19FA7B1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691" y="3429000"/>
            <a:ext cx="425190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64362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43066-B879-4B59-9C9C-B079DFA0E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Actividad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DE0BF-92FB-4A77-BE41-E8F549616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311458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Integración de equipos de 5 personas.</a:t>
            </a:r>
          </a:p>
          <a:p>
            <a:pPr algn="just"/>
            <a:r>
              <a:rPr lang="es-MX" sz="2800" dirty="0"/>
              <a:t>Realizar un cuadro sinóptico de los diferentes conceptos de empresa, y su clasificación. </a:t>
            </a:r>
          </a:p>
          <a:p>
            <a:pPr algn="just"/>
            <a:r>
              <a:rPr lang="es-MX" sz="2800" dirty="0"/>
              <a:t>En papel rotafolio para exponer los puntos que consideran importantes. </a:t>
            </a:r>
          </a:p>
          <a:p>
            <a:pPr algn="just"/>
            <a:r>
              <a:rPr lang="es-MX" sz="2800" dirty="0"/>
              <a:t>Ilustrado. </a:t>
            </a:r>
            <a:endParaRPr lang="es-US" sz="2800" dirty="0"/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05436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7259" y="1772816"/>
            <a:ext cx="8229600" cy="4320480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Por la trascendencia que en materia económico social representa la empresa en México, la Facultad de Contaduría y Administración, de la Universidad Autónoma del Estado de México, considera importante aumentar en su curricula académica el estudio de la unidad de aprendizaje denominada “Administración de las MYPYMES”, a fin de que los alumnos conozcan la importancia de este gran sector económico del país, así mismo, para que desarrollen las habilidades de un empresario y mediante una metodología establecida sean capaces de auto emplearse al terminar sus estudios, poniendo en marcha una empresa. </a:t>
            </a:r>
            <a:endParaRPr lang="es-US" sz="2400" dirty="0"/>
          </a:p>
          <a:p>
            <a:pPr algn="just"/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6607597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036DD-0B8E-4463-BD66-CC8DD1A3A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 bibliográfica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BFB2A-91B7-4594-87EE-8A4153AF7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3" y="1845734"/>
            <a:ext cx="8208912" cy="402336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sz="2400" dirty="0"/>
              <a:t>Andersen, A., (1999). Diccionario de Economía y Negocios. Editorial ESPASA, España.</a:t>
            </a:r>
          </a:p>
          <a:p>
            <a:pPr algn="just"/>
            <a:r>
              <a:rPr lang="es-MX" sz="2400" dirty="0"/>
              <a:t>Chiavenato, I., (1993). </a:t>
            </a:r>
            <a:r>
              <a:rPr lang="es-MX" sz="2400" i="1" dirty="0"/>
              <a:t>Iniciación a la organización y técnica Comercial.</a:t>
            </a:r>
            <a:r>
              <a:rPr lang="es-MX" sz="2400" dirty="0"/>
              <a:t> MC Graw Hill. México. </a:t>
            </a:r>
          </a:p>
          <a:p>
            <a:pPr algn="just"/>
            <a:r>
              <a:rPr lang="es-MX" sz="2400" dirty="0"/>
              <a:t>Ferrer M., </a:t>
            </a:r>
            <a:r>
              <a:rPr lang="es-MX" sz="2400" dirty="0" err="1"/>
              <a:t>Tresierra</a:t>
            </a:r>
            <a:r>
              <a:rPr lang="es-MX" sz="2400" dirty="0"/>
              <a:t> A., (2009). Las PyMEs y las teorías modernas sobre estructura de capital. Revista COMPENDIUM, Número 22.</a:t>
            </a:r>
          </a:p>
          <a:p>
            <a:pPr algn="just"/>
            <a:r>
              <a:rPr lang="es-MX" sz="2400" dirty="0"/>
              <a:t>Méndez, J., (1996). Economía y la Empresa. Editorial McGraw-Hill, México.</a:t>
            </a:r>
          </a:p>
          <a:p>
            <a:pPr algn="just"/>
            <a:r>
              <a:rPr lang="es-MX" sz="2400" dirty="0"/>
              <a:t>Jacques, L. Cisneros L. y Mejía J., (2011). Administración de PYMES. Primera Edición, Pearson, México. </a:t>
            </a:r>
          </a:p>
          <a:p>
            <a:pPr algn="just"/>
            <a:r>
              <a:rPr lang="es-MX" sz="2400" dirty="0"/>
              <a:t>Romero, R., (1997). Marketing. Editora </a:t>
            </a:r>
            <a:r>
              <a:rPr lang="es-MX" sz="2400" dirty="0" err="1"/>
              <a:t>Palmir</a:t>
            </a:r>
            <a:r>
              <a:rPr lang="es-MX" sz="2400" dirty="0"/>
              <a:t> E.I.R.L.</a:t>
            </a:r>
          </a:p>
          <a:p>
            <a:pPr algn="just"/>
            <a:r>
              <a:rPr lang="es-MX" sz="2400" dirty="0"/>
              <a:t>Sanchis, J. y Ribeiro, D. (1999) </a:t>
            </a:r>
            <a:r>
              <a:rPr lang="es-MX" sz="2400" i="1" dirty="0"/>
              <a:t>Creación y dirección de PyMEs</a:t>
            </a:r>
            <a:r>
              <a:rPr lang="es-MX" sz="2400" dirty="0"/>
              <a:t>. Ediciones Díaz de Santos, S. A. Madrid, España. </a:t>
            </a:r>
          </a:p>
          <a:p>
            <a:pPr algn="just"/>
            <a:r>
              <a:rPr lang="es-MX" sz="2400" dirty="0"/>
              <a:t>www.inegi.org.mx</a:t>
            </a:r>
            <a:endParaRPr lang="es-US" sz="2400" dirty="0"/>
          </a:p>
          <a:p>
            <a:pPr algn="just"/>
            <a:endParaRPr lang="es-US" sz="2400" dirty="0"/>
          </a:p>
        </p:txBody>
      </p:sp>
    </p:spTree>
    <p:extLst>
      <p:ext uri="{BB962C8B-B14F-4D97-AF65-F5344CB8AC3E}">
        <p14:creationId xmlns:p14="http://schemas.microsoft.com/office/powerpoint/2010/main" val="817828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Propósito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496300" cy="3871919"/>
          </a:xfrm>
        </p:spPr>
        <p:txBody>
          <a:bodyPr>
            <a:noAutofit/>
          </a:bodyPr>
          <a:lstStyle/>
          <a:p>
            <a:endParaRPr lang="es-MX" sz="2800" b="1" dirty="0"/>
          </a:p>
          <a:p>
            <a:r>
              <a:rPr lang="es-MX" sz="2800" b="1" dirty="0"/>
              <a:t>El alumno: </a:t>
            </a:r>
          </a:p>
          <a:p>
            <a:endParaRPr lang="es-US" sz="1600" dirty="0"/>
          </a:p>
          <a:p>
            <a:pPr marL="0" indent="0">
              <a:buNone/>
            </a:pPr>
            <a:r>
              <a:rPr lang="es-MX" sz="2800" dirty="0"/>
              <a:t>Analizarán las características de las organizaciones públicas y privadas en nuestro país, de sus fines, así como el perfil sus empresarios y dirigentes, con el fin de ofrecerles asesoría y consultoría empresarial. </a:t>
            </a:r>
            <a:endParaRPr lang="es-US" sz="2800" dirty="0"/>
          </a:p>
          <a:p>
            <a:r>
              <a:rPr lang="es-MX" sz="2800" dirty="0"/>
              <a:t> </a:t>
            </a:r>
            <a:endParaRPr lang="es-US" sz="2800" dirty="0"/>
          </a:p>
          <a:p>
            <a:pPr eaLnBrk="1" hangingPunct="1"/>
            <a:endParaRPr lang="es-E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Competencias Genéricas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496300" cy="2218567"/>
          </a:xfrm>
        </p:spPr>
        <p:txBody>
          <a:bodyPr>
            <a:noAutofit/>
          </a:bodyPr>
          <a:lstStyle/>
          <a:p>
            <a:pPr algn="just"/>
            <a:endParaRPr lang="es-MX" sz="2800" dirty="0"/>
          </a:p>
          <a:p>
            <a:pPr algn="just"/>
            <a:r>
              <a:rPr lang="es-MX" sz="2800" dirty="0"/>
              <a:t>Será capaz de administrar eficientemente una MIPyMES, asesorar los protocolos familiares y desarrollar una pequeña empresa para lograr su autoempleo.</a:t>
            </a:r>
            <a:endParaRPr lang="es-US" sz="2800" dirty="0"/>
          </a:p>
          <a:p>
            <a:pPr algn="just"/>
            <a:endParaRPr lang="es-US" sz="3600" dirty="0"/>
          </a:p>
        </p:txBody>
      </p:sp>
    </p:spTree>
    <p:extLst>
      <p:ext uri="{BB962C8B-B14F-4D97-AF65-F5344CB8AC3E}">
        <p14:creationId xmlns:p14="http://schemas.microsoft.com/office/powerpoint/2010/main" val="3123324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Estructura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9"/>
            <a:ext cx="8496300" cy="2794632"/>
          </a:xfrm>
        </p:spPr>
        <p:txBody>
          <a:bodyPr>
            <a:noAutofit/>
          </a:bodyPr>
          <a:lstStyle/>
          <a:p>
            <a:pPr algn="just"/>
            <a:endParaRPr lang="es-US" sz="3600" dirty="0"/>
          </a:p>
          <a:p>
            <a:pPr algn="just"/>
            <a:r>
              <a:rPr lang="es-US" sz="2800" b="1" dirty="0"/>
              <a:t>UNIDAD DE COMPETENCIA I</a:t>
            </a:r>
          </a:p>
          <a:p>
            <a:pPr algn="just"/>
            <a:r>
              <a:rPr lang="es-MX" sz="2800" dirty="0"/>
              <a:t>1. Comprender y analizar el concepto, clasificación, importancia, ventajas y desventajas de las MIPYMES en México, para conocer su problemática y situación. </a:t>
            </a:r>
            <a:endParaRPr lang="es-US" sz="2800" dirty="0"/>
          </a:p>
          <a:p>
            <a:pPr algn="just"/>
            <a:endParaRPr lang="es-US" sz="2800" b="1" dirty="0"/>
          </a:p>
        </p:txBody>
      </p:sp>
      <p:pic>
        <p:nvPicPr>
          <p:cNvPr id="4" name="Imagen 6" descr="http://arabuko.mx/wp-content/uploads/2015/02/arabuko_marketing_digital_pymes_001.jpg">
            <a:extLst>
              <a:ext uri="{FF2B5EF4-FFF2-40B4-BE49-F238E27FC236}">
                <a16:creationId xmlns:a16="http://schemas.microsoft.com/office/drawing/2014/main" id="{F1A538FD-AA2A-4A2E-BCE3-E2B01D6AA9A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394" y="4293096"/>
            <a:ext cx="3352805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1925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eaLnBrk="1" hangingPunct="1"/>
            <a:r>
              <a:rPr lang="es-ES" b="1"/>
              <a:t>Secuencia didáctica</a:t>
            </a:r>
          </a:p>
        </p:txBody>
      </p:sp>
      <p:pic>
        <p:nvPicPr>
          <p:cNvPr id="4" name="Imagen 1">
            <a:extLst>
              <a:ext uri="{FF2B5EF4-FFF2-40B4-BE49-F238E27FC236}">
                <a16:creationId xmlns:a16="http://schemas.microsoft.com/office/drawing/2014/main" id="{C762BB73-3032-41EE-9774-BFE9D3DC8A08}"/>
              </a:ext>
            </a:extLst>
          </p:cNvPr>
          <p:cNvPicPr/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6" y="1772816"/>
            <a:ext cx="8319838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Conocimientos 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755576" y="1772816"/>
            <a:ext cx="7724849" cy="2016224"/>
          </a:xfrm>
        </p:spPr>
        <p:txBody>
          <a:bodyPr>
            <a:noAutofit/>
          </a:bodyPr>
          <a:lstStyle/>
          <a:p>
            <a:pPr algn="just"/>
            <a:r>
              <a:rPr lang="es-US" sz="2800" dirty="0"/>
              <a:t>1.1. Concepto de empresa. </a:t>
            </a:r>
          </a:p>
          <a:p>
            <a:pPr algn="just"/>
            <a:r>
              <a:rPr lang="es-MX" sz="2800" dirty="0"/>
              <a:t>1.2 Clasificación de la empresa de acuerdo a su tamaño, giro, sector, origen de capital, finalidad etc. 	</a:t>
            </a:r>
          </a:p>
          <a:p>
            <a:pPr marL="0" indent="0" algn="just">
              <a:buNone/>
            </a:pPr>
            <a:endParaRPr lang="es-MX" sz="3600" dirty="0"/>
          </a:p>
          <a:p>
            <a:pPr marL="0" indent="0" algn="just">
              <a:buNone/>
            </a:pPr>
            <a:endParaRPr lang="es-US" sz="4400" dirty="0"/>
          </a:p>
        </p:txBody>
      </p:sp>
      <p:pic>
        <p:nvPicPr>
          <p:cNvPr id="5" name="Imagen 5" descr="http://www.milenio.com/negocios/Pyme-Mexico_MILIMA20141001_0352_30.jpg">
            <a:extLst>
              <a:ext uri="{FF2B5EF4-FFF2-40B4-BE49-F238E27FC236}">
                <a16:creationId xmlns:a16="http://schemas.microsoft.com/office/drawing/2014/main" id="{6AE17FD8-1B64-4BFB-98FC-07466887DBB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56992"/>
            <a:ext cx="4048125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1139</TotalTime>
  <Words>1786</Words>
  <Application>Microsoft Office PowerPoint</Application>
  <PresentationFormat>On-screen Show (4:3)</PresentationFormat>
  <Paragraphs>169</Paragraphs>
  <Slides>40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Arial</vt:lpstr>
      <vt:lpstr>Calibri</vt:lpstr>
      <vt:lpstr>Calibri Light</vt:lpstr>
      <vt:lpstr>Times New Roman</vt:lpstr>
      <vt:lpstr>Retrospect</vt:lpstr>
      <vt:lpstr>PowerPoint Presentation</vt:lpstr>
      <vt:lpstr>Presentación</vt:lpstr>
      <vt:lpstr>Presentación</vt:lpstr>
      <vt:lpstr>Presentación</vt:lpstr>
      <vt:lpstr>Propósito de la unidad de aprendizaje </vt:lpstr>
      <vt:lpstr>Competencias Genéricas </vt:lpstr>
      <vt:lpstr>Estructura de la unidad de aprendizaje </vt:lpstr>
      <vt:lpstr>Secuencia didáctica</vt:lpstr>
      <vt:lpstr>Conocimientos </vt:lpstr>
      <vt:lpstr>Habilidades  </vt:lpstr>
      <vt:lpstr>Productos </vt:lpstr>
      <vt:lpstr>Administración de las PyMEs    Concepto y clasificación de las MIPyMES </vt:lpstr>
      <vt:lpstr>Objetivo</vt:lpstr>
      <vt:lpstr>Concepto de empresa </vt:lpstr>
      <vt:lpstr>Concepto de empresa </vt:lpstr>
      <vt:lpstr>Concepto de empresa</vt:lpstr>
      <vt:lpstr>Concepto de empresa</vt:lpstr>
      <vt:lpstr>Concepto de empresa</vt:lpstr>
      <vt:lpstr>Concepto de empresa</vt:lpstr>
      <vt:lpstr>Clasificación de las MIPyMES </vt:lpstr>
      <vt:lpstr>Clasificación de las MIPyMES </vt:lpstr>
      <vt:lpstr>PyME una combinación de cercanía </vt:lpstr>
      <vt:lpstr>Censo económico </vt:lpstr>
      <vt:lpstr>Censo económico </vt:lpstr>
      <vt:lpstr>Censo económico </vt:lpstr>
      <vt:lpstr>Censo económico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Actividad</vt:lpstr>
      <vt:lpstr>Referencia bibliográfica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Universidad Autonoma del Estado de Mexico</dc:creator>
  <cp:lastModifiedBy>Becas</cp:lastModifiedBy>
  <cp:revision>106</cp:revision>
  <dcterms:created xsi:type="dcterms:W3CDTF">2010-08-16T13:05:29Z</dcterms:created>
  <dcterms:modified xsi:type="dcterms:W3CDTF">2017-10-20T01:43:16Z</dcterms:modified>
</cp:coreProperties>
</file>